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92" r:id="rId2"/>
    <p:sldId id="291" r:id="rId3"/>
    <p:sldId id="266" r:id="rId4"/>
    <p:sldId id="267" r:id="rId5"/>
    <p:sldId id="257" r:id="rId6"/>
    <p:sldId id="290" r:id="rId7"/>
    <p:sldId id="268" r:id="rId8"/>
    <p:sldId id="270" r:id="rId9"/>
    <p:sldId id="258" r:id="rId10"/>
    <p:sldId id="274" r:id="rId11"/>
    <p:sldId id="264" r:id="rId12"/>
    <p:sldId id="288" r:id="rId13"/>
    <p:sldId id="260" r:id="rId14"/>
    <p:sldId id="261" r:id="rId15"/>
    <p:sldId id="275" r:id="rId16"/>
    <p:sldId id="262" r:id="rId17"/>
    <p:sldId id="296" r:id="rId18"/>
    <p:sldId id="298" r:id="rId19"/>
    <p:sldId id="299" r:id="rId20"/>
    <p:sldId id="295" r:id="rId21"/>
    <p:sldId id="277" r:id="rId22"/>
    <p:sldId id="278" r:id="rId23"/>
    <p:sldId id="279" r:id="rId24"/>
    <p:sldId id="280" r:id="rId25"/>
    <p:sldId id="281" r:id="rId26"/>
    <p:sldId id="271" r:id="rId27"/>
    <p:sldId id="273" r:id="rId28"/>
    <p:sldId id="283" r:id="rId29"/>
    <p:sldId id="297" r:id="rId30"/>
    <p:sldId id="269" r:id="rId31"/>
    <p:sldId id="285" r:id="rId32"/>
    <p:sldId id="293"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55" autoAdjust="0"/>
  </p:normalViewPr>
  <p:slideViewPr>
    <p:cSldViewPr>
      <p:cViewPr varScale="1">
        <p:scale>
          <a:sx n="36" d="100"/>
          <a:sy n="36" d="100"/>
        </p:scale>
        <p:origin x="69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9D863503-DE27-47D3-8807-D49AD3E2062D}" type="slidenum">
              <a:rPr lang="en-US"/>
              <a:pPr>
                <a:defRPr/>
              </a:pPr>
              <a:t>‹#›</a:t>
            </a:fld>
            <a:endParaRPr lang="en-US"/>
          </a:p>
        </p:txBody>
      </p:sp>
    </p:spTree>
    <p:extLst>
      <p:ext uri="{BB962C8B-B14F-4D97-AF65-F5344CB8AC3E}">
        <p14:creationId xmlns:p14="http://schemas.microsoft.com/office/powerpoint/2010/main" val="30808773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1pPr>
    <a:lvl2pPr marL="4572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2pPr>
    <a:lvl3pPr marL="9144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3pPr>
    <a:lvl4pPr marL="13716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4pPr>
    <a:lvl5pPr marL="1828800" algn="l" rtl="0" eaLnBrk="0" fontAlgn="base" hangingPunct="0">
      <a:spcBef>
        <a:spcPct val="30000"/>
      </a:spcBef>
      <a:spcAft>
        <a:spcPct val="0"/>
      </a:spcAft>
      <a:defRPr sz="1200" kern="1200">
        <a:solidFill>
          <a:schemeClr val="tx1"/>
        </a:solidFill>
        <a:latin typeface="Arial" pitchFamily="-105" charset="0"/>
        <a:ea typeface="Arial" pitchFamily="-105" charset="0"/>
        <a:cs typeface="Arial" pitchFamily="-105"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F6E15C3-A5A8-41AB-A555-B07DE3DBB393}" type="slidenum">
              <a:rPr lang="en-US" altLang="en-US" smtClean="0"/>
              <a:pPr eaLnBrk="1" hangingPunct="1">
                <a:spcBef>
                  <a:spcPct val="0"/>
                </a:spcBef>
              </a:pPr>
              <a:t>5</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charset="0"/>
                <a:cs typeface="Arial" charset="0"/>
              </a:rPr>
              <a:t>Slabs are placed over latrine pits and soakpits. We need them to carry a reasonable amount of weight, more than one person. This extra strength is for safety.  </a:t>
            </a:r>
          </a:p>
          <a:p>
            <a:pPr eaLnBrk="1" hangingPunct="1"/>
            <a:r>
              <a:rPr lang="en-US" altLang="en-US" smtClean="0">
                <a:latin typeface="Arial" charset="0"/>
                <a:cs typeface="Arial" charset="0"/>
              </a:rPr>
              <a:t>Offset pits allow the majority of loads to be carried by the ground adjacent to the pit.  In this case, the slabs don’t need to be as strong. </a:t>
            </a:r>
          </a:p>
        </p:txBody>
      </p:sp>
    </p:spTree>
    <p:extLst>
      <p:ext uri="{BB962C8B-B14F-4D97-AF65-F5344CB8AC3E}">
        <p14:creationId xmlns:p14="http://schemas.microsoft.com/office/powerpoint/2010/main" val="2756900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smtClean="0">
                <a:latin typeface="Arial" charset="0"/>
                <a:cs typeface="Arial" charset="0"/>
              </a:rPr>
              <a:t>See </a:t>
            </a:r>
            <a:r>
              <a:rPr lang="en-US" altLang="en-US" dirty="0" smtClean="0">
                <a:latin typeface="Arial" charset="0"/>
                <a:cs typeface="Arial" charset="0"/>
              </a:rPr>
              <a:t>Latrine Design and Construction Trainer </a:t>
            </a:r>
            <a:r>
              <a:rPr lang="en-US" altLang="en-US" dirty="0" smtClean="0">
                <a:latin typeface="Arial" charset="0"/>
                <a:cs typeface="Arial" charset="0"/>
              </a:rPr>
              <a:t>Manual, Lesson Plan </a:t>
            </a:r>
            <a:r>
              <a:rPr lang="en-US" altLang="en-US" dirty="0" smtClean="0">
                <a:latin typeface="Arial" charset="0"/>
                <a:cs typeface="Arial" charset="0"/>
              </a:rPr>
              <a:t>12: </a:t>
            </a:r>
            <a:r>
              <a:rPr lang="en-US" altLang="en-US" dirty="0" smtClean="0">
                <a:latin typeface="Arial" charset="0"/>
                <a:cs typeface="Arial" charset="0"/>
              </a:rPr>
              <a:t>Slab Design for activity instructions </a:t>
            </a:r>
          </a:p>
          <a:p>
            <a:pPr marL="171450" indent="-171450">
              <a:buFontTx/>
              <a:buChar char="-"/>
            </a:pPr>
            <a:endParaRPr lang="en-US" altLang="en-US" dirty="0" smtClean="0">
              <a:latin typeface="Arial" charset="0"/>
              <a:cs typeface="Arial"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EA7F387-9E56-4704-A924-9F5352C33D07}" type="slidenum">
              <a:rPr lang="en-US" altLang="en-US" smtClean="0"/>
              <a:pPr eaLnBrk="1" hangingPunct="1">
                <a:spcBef>
                  <a:spcPct val="0"/>
                </a:spcBef>
              </a:pPr>
              <a:t>15</a:t>
            </a:fld>
            <a:endParaRPr lang="en-US" altLang="en-US" smtClean="0"/>
          </a:p>
        </p:txBody>
      </p:sp>
    </p:spTree>
    <p:extLst>
      <p:ext uri="{BB962C8B-B14F-4D97-AF65-F5344CB8AC3E}">
        <p14:creationId xmlns:p14="http://schemas.microsoft.com/office/powerpoint/2010/main" val="78933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3A747B2-8832-4D99-8938-F8DF1C12A260}" type="slidenum">
              <a:rPr lang="en-US" altLang="en-US" smtClean="0"/>
              <a:pPr eaLnBrk="1" hangingPunct="1">
                <a:spcBef>
                  <a:spcPct val="0"/>
                </a:spcBef>
              </a:pPr>
              <a:t>16</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smtClean="0">
                <a:latin typeface="Arial" charset="0"/>
                <a:cs typeface="Arial" charset="0"/>
              </a:rPr>
              <a:t>Is not a slab because it does not span a pit and wouldn’t be able to hold normal loads without support from a slab.</a:t>
            </a:r>
          </a:p>
          <a:p>
            <a:pPr marL="171450" indent="-171450" eaLnBrk="1" hangingPunct="1">
              <a:buFont typeface="Arial" panose="020B0604020202020204" pitchFamily="34" charset="0"/>
              <a:buChar char="•"/>
            </a:pPr>
            <a:r>
              <a:rPr lang="en-US" altLang="en-US" dirty="0" smtClean="0">
                <a:latin typeface="Arial" charset="0"/>
                <a:cs typeface="Arial" charset="0"/>
              </a:rPr>
              <a:t>Can be placed on a very simple slab of poles and earth, or planks – slab must be strong enough!!</a:t>
            </a:r>
          </a:p>
          <a:p>
            <a:pPr marL="171450" indent="-171450" eaLnBrk="1" hangingPunct="1">
              <a:buFont typeface="Arial" panose="020B0604020202020204" pitchFamily="34" charset="0"/>
              <a:buChar char="•"/>
            </a:pPr>
            <a:r>
              <a:rPr lang="en-US" altLang="en-US" dirty="0" smtClean="0">
                <a:latin typeface="Arial" charset="0"/>
                <a:cs typeface="Arial" charset="0"/>
              </a:rPr>
              <a:t>Drop hole cover in image – commercially available from </a:t>
            </a:r>
            <a:r>
              <a:rPr lang="en-US" altLang="en-US" dirty="0" err="1" smtClean="0">
                <a:latin typeface="Arial" charset="0"/>
                <a:cs typeface="Arial" charset="0"/>
              </a:rPr>
              <a:t>SanPlat</a:t>
            </a:r>
            <a:r>
              <a:rPr lang="en-US" altLang="en-US" dirty="0" smtClean="0">
                <a:latin typeface="Arial" charset="0"/>
                <a:cs typeface="Arial" charset="0"/>
              </a:rPr>
              <a:t> – can be lifted on and off with the foot</a:t>
            </a:r>
          </a:p>
          <a:p>
            <a:pPr marL="171450" indent="-171450" eaLnBrk="1" hangingPunct="1">
              <a:buFont typeface="Arial" panose="020B0604020202020204" pitchFamily="34" charset="0"/>
              <a:buChar char="•"/>
            </a:pPr>
            <a:r>
              <a:rPr lang="en-US" altLang="en-US" dirty="0" smtClean="0">
                <a:latin typeface="Arial" charset="0"/>
                <a:cs typeface="Arial" charset="0"/>
              </a:rPr>
              <a:t>Used for new latrines and upgrading of existing latrines</a:t>
            </a:r>
          </a:p>
          <a:p>
            <a:pPr marL="171450" indent="-171450" eaLnBrk="1" hangingPunct="1">
              <a:buFont typeface="Arial" panose="020B0604020202020204" pitchFamily="34" charset="0"/>
              <a:buChar char="•"/>
            </a:pPr>
            <a:r>
              <a:rPr lang="en-US" altLang="en-US" sz="1000" dirty="0" smtClean="0">
                <a:latin typeface="Arial" charset="0"/>
                <a:cs typeface="Arial" charset="0"/>
              </a:rPr>
              <a:t>It is optional to place steel reinforcement placed across ends of drop hole to prevent cracking </a:t>
            </a:r>
          </a:p>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285898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78C1755-54E9-46B0-933E-815F6524A865}" type="slidenum">
              <a:rPr lang="en-US" altLang="en-US" smtClean="0"/>
              <a:pPr eaLnBrk="1" hangingPunct="1">
                <a:spcBef>
                  <a:spcPct val="0"/>
                </a:spcBef>
              </a:pPr>
              <a:t>17</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sz="1200" dirty="0" smtClean="0">
                <a:latin typeface="Arial" charset="0"/>
                <a:cs typeface="Arial" charset="0"/>
              </a:rPr>
              <a:t>Wood may be easily</a:t>
            </a:r>
            <a:r>
              <a:rPr lang="en-US" altLang="en-US" sz="1200" baseline="0" dirty="0" smtClean="0">
                <a:latin typeface="Arial" charset="0"/>
                <a:cs typeface="Arial" charset="0"/>
              </a:rPr>
              <a:t> available or expensive locally</a:t>
            </a:r>
          </a:p>
          <a:p>
            <a:pPr marL="171450" indent="-171450" eaLnBrk="1" hangingPunct="1">
              <a:buFont typeface="Arial" panose="020B0604020202020204" pitchFamily="34" charset="0"/>
              <a:buChar char="•"/>
            </a:pPr>
            <a:r>
              <a:rPr lang="en-US" altLang="en-US" sz="1200" baseline="0" dirty="0" smtClean="0">
                <a:latin typeface="Arial" charset="0"/>
                <a:cs typeface="Arial" charset="0"/>
              </a:rPr>
              <a:t>If deforestation is a local problem, find an alternate slab material</a:t>
            </a:r>
            <a:endParaRPr lang="en-US" altLang="en-US" sz="1200" dirty="0" smtClean="0">
              <a:latin typeface="Arial" charset="0"/>
              <a:cs typeface="Arial" charset="0"/>
            </a:endParaRPr>
          </a:p>
          <a:p>
            <a:pPr marL="171450" indent="-171450" eaLnBrk="1" hangingPunct="1">
              <a:buFont typeface="Arial" panose="020B0604020202020204" pitchFamily="34" charset="0"/>
              <a:buChar char="•"/>
            </a:pPr>
            <a:r>
              <a:rPr lang="en-US" altLang="en-US" sz="1200" dirty="0" smtClean="0">
                <a:latin typeface="Arial" charset="0"/>
                <a:cs typeface="Arial" charset="0"/>
              </a:rPr>
              <a:t>Must be termite resistant!!!! (or in location with no termites!)</a:t>
            </a:r>
          </a:p>
          <a:p>
            <a:pPr marL="171450" indent="-171450" eaLnBrk="1" hangingPunct="1">
              <a:buFont typeface="Arial" panose="020B0604020202020204" pitchFamily="34" charset="0"/>
              <a:buChar char="•"/>
            </a:pPr>
            <a:r>
              <a:rPr lang="en-US" altLang="en-US" sz="1200" dirty="0" smtClean="0">
                <a:latin typeface="Arial" charset="0"/>
                <a:cs typeface="Arial" charset="0"/>
              </a:rPr>
              <a:t>Eventually rots and fails – make it again!</a:t>
            </a:r>
          </a:p>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1694423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78C1755-54E9-46B0-933E-815F6524A865}" type="slidenum">
              <a:rPr lang="en-US" altLang="en-US" smtClean="0"/>
              <a:pPr eaLnBrk="1" hangingPunct="1">
                <a:spcBef>
                  <a:spcPct val="0"/>
                </a:spcBef>
              </a:pPr>
              <a:t>18</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sz="1200" dirty="0" smtClean="0">
                <a:latin typeface="Arial" charset="0"/>
                <a:cs typeface="Arial" charset="0"/>
              </a:rPr>
              <a:t>The compacted earth is normally the dirt from the pit excavation</a:t>
            </a:r>
          </a:p>
          <a:p>
            <a:pPr marL="171450" indent="-171450" eaLnBrk="1" hangingPunct="1">
              <a:buFont typeface="Arial" panose="020B0604020202020204" pitchFamily="34" charset="0"/>
              <a:buChar char="•"/>
            </a:pPr>
            <a:r>
              <a:rPr lang="en-US" altLang="en-US" sz="1200" dirty="0" smtClean="0">
                <a:latin typeface="Arial" charset="0"/>
                <a:cs typeface="Arial" charset="0"/>
              </a:rPr>
              <a:t>Must be termite resistant!!!!</a:t>
            </a:r>
          </a:p>
          <a:p>
            <a:pPr marL="171450" indent="-171450" eaLnBrk="1" hangingPunct="1">
              <a:buFont typeface="Arial" panose="020B0604020202020204" pitchFamily="34" charset="0"/>
              <a:buChar char="•"/>
            </a:pPr>
            <a:r>
              <a:rPr lang="en-US" altLang="en-US" sz="1200" dirty="0" smtClean="0">
                <a:latin typeface="Arial" charset="0"/>
                <a:cs typeface="Arial" charset="0"/>
              </a:rPr>
              <a:t>Traditional plastering materials: Mud + animal dung mix, laterite or clay can be used for plastering earth floor.</a:t>
            </a:r>
          </a:p>
          <a:p>
            <a:pPr marL="171450" indent="-171450" eaLnBrk="1" hangingPunct="1">
              <a:buFont typeface="Arial" panose="020B0604020202020204" pitchFamily="34" charset="0"/>
              <a:buChar char="•"/>
            </a:pPr>
            <a:r>
              <a:rPr lang="en-US" altLang="en-US" sz="1200" dirty="0" smtClean="0">
                <a:latin typeface="Arial" charset="0"/>
                <a:cs typeface="Arial" charset="0"/>
              </a:rPr>
              <a:t>Cement mortar is easier to keep clean</a:t>
            </a:r>
          </a:p>
          <a:p>
            <a:pPr marL="171450" indent="-171450" eaLnBrk="1" hangingPunct="1">
              <a:buFont typeface="Arial" panose="020B0604020202020204" pitchFamily="34" charset="0"/>
              <a:buChar char="•"/>
            </a:pPr>
            <a:r>
              <a:rPr lang="en-US" altLang="en-US" sz="1200" dirty="0" smtClean="0">
                <a:latin typeface="Arial" charset="0"/>
                <a:cs typeface="Arial" charset="0"/>
              </a:rPr>
              <a:t>Eventually rots and fails – make it again!</a:t>
            </a:r>
          </a:p>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21885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78C1755-54E9-46B0-933E-815F6524A865}" type="slidenum">
              <a:rPr lang="en-US" altLang="en-US" smtClean="0"/>
              <a:pPr eaLnBrk="1" hangingPunct="1">
                <a:spcBef>
                  <a:spcPct val="0"/>
                </a:spcBef>
              </a:pPr>
              <a:t>19</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386242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CC2449D-F3D3-4D77-BCFD-6DA08BF78B3F}" type="slidenum">
              <a:rPr lang="en-US" altLang="en-US" smtClean="0"/>
              <a:pPr eaLnBrk="1" hangingPunct="1">
                <a:spcBef>
                  <a:spcPct val="0"/>
                </a:spcBef>
              </a:pPr>
              <a:t>20</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smtClean="0">
                <a:latin typeface="Arial" charset="0"/>
                <a:cs typeface="Arial" charset="0"/>
              </a:rPr>
              <a:t>10s possibly 100s of thousands around the world</a:t>
            </a:r>
          </a:p>
          <a:p>
            <a:pPr marL="171450" indent="-171450" eaLnBrk="1" hangingPunct="1">
              <a:buFont typeface="Arial" panose="020B0604020202020204" pitchFamily="34" charset="0"/>
              <a:buChar char="•"/>
            </a:pPr>
            <a:r>
              <a:rPr lang="en-US" altLang="en-US" dirty="0" smtClean="0">
                <a:latin typeface="Arial" charset="0"/>
                <a:cs typeface="Arial" charset="0"/>
              </a:rPr>
              <a:t>Basic drop hole and also pour flush attachments</a:t>
            </a:r>
          </a:p>
          <a:p>
            <a:pPr marL="171450" indent="-171450" eaLnBrk="1" hangingPunct="1">
              <a:buFont typeface="Arial" panose="020B0604020202020204" pitchFamily="34" charset="0"/>
              <a:buChar char="•"/>
            </a:pPr>
            <a:r>
              <a:rPr lang="en-US" altLang="en-US" dirty="0" smtClean="0">
                <a:latin typeface="Arial" charset="0"/>
                <a:cs typeface="Arial" charset="0"/>
              </a:rPr>
              <a:t>Often reused after an emergency</a:t>
            </a:r>
          </a:p>
          <a:p>
            <a:pPr marL="171450" indent="-171450" eaLnBrk="1" hangingPunct="1">
              <a:buFont typeface="Arial" panose="020B0604020202020204" pitchFamily="34" charset="0"/>
              <a:buChar char="•"/>
            </a:pPr>
            <a:r>
              <a:rPr lang="en-US" altLang="en-US" dirty="0" smtClean="0">
                <a:latin typeface="Arial" charset="0"/>
                <a:cs typeface="Arial" charset="0"/>
              </a:rPr>
              <a:t>People like them – shiny and modern</a:t>
            </a:r>
          </a:p>
          <a:p>
            <a:pPr marL="171450" indent="-171450" eaLnBrk="1" hangingPunct="1">
              <a:buFont typeface="Arial" panose="020B0604020202020204" pitchFamily="34" charset="0"/>
              <a:buChar char="•"/>
            </a:pPr>
            <a:r>
              <a:rPr lang="en-US" altLang="en-US" dirty="0" smtClean="0">
                <a:latin typeface="Arial" charset="0"/>
                <a:cs typeface="Arial" charset="0"/>
              </a:rPr>
              <a:t>Self-supporting – will often at least span a trench.</a:t>
            </a:r>
          </a:p>
          <a:p>
            <a:pPr marL="171450" indent="-171450" eaLnBrk="1" hangingPunct="1">
              <a:buFont typeface="Arial" panose="020B0604020202020204" pitchFamily="34" charset="0"/>
              <a:buChar char="•"/>
            </a:pPr>
            <a:r>
              <a:rPr lang="en-US" altLang="en-US" dirty="0" smtClean="0">
                <a:latin typeface="Arial" charset="0"/>
                <a:cs typeface="Arial" charset="0"/>
              </a:rPr>
              <a:t>Can be slabs or platforms. </a:t>
            </a:r>
          </a:p>
          <a:p>
            <a:pPr marL="171450" indent="-171450" eaLnBrk="1" hangingPunct="1">
              <a:buFont typeface="Arial" panose="020B0604020202020204" pitchFamily="34" charset="0"/>
              <a:buChar char="•"/>
            </a:pPr>
            <a:r>
              <a:rPr lang="en-US" altLang="en-US" dirty="0" smtClean="0">
                <a:latin typeface="Arial" charset="0"/>
                <a:cs typeface="Arial" charset="0"/>
              </a:rPr>
              <a:t>Available in many countries: India, Africa  </a:t>
            </a:r>
          </a:p>
          <a:p>
            <a:pPr marL="171450" indent="-171450" eaLnBrk="1" hangingPunct="1">
              <a:buFont typeface="Arial" panose="020B0604020202020204" pitchFamily="34" charset="0"/>
              <a:buChar char="•"/>
            </a:pPr>
            <a:r>
              <a:rPr lang="en-US" altLang="en-US" dirty="0" smtClean="0">
                <a:latin typeface="Arial" charset="0"/>
                <a:cs typeface="Arial" charset="0"/>
              </a:rPr>
              <a:t>Gets expensive to span large holes. </a:t>
            </a:r>
          </a:p>
          <a:p>
            <a:pPr marL="171450" indent="-171450" eaLnBrk="1" hangingPunct="1">
              <a:buFont typeface="Arial" panose="020B0604020202020204" pitchFamily="34" charset="0"/>
              <a:buChar char="•"/>
            </a:pPr>
            <a:r>
              <a:rPr lang="en-US" altLang="en-US" dirty="0" smtClean="0">
                <a:latin typeface="Arial" charset="0"/>
                <a:cs typeface="Arial" charset="0"/>
              </a:rPr>
              <a:t>Picture in the top right is called a </a:t>
            </a:r>
            <a:r>
              <a:rPr lang="en-US" altLang="en-US" dirty="0" err="1" smtClean="0">
                <a:latin typeface="Arial" charset="0"/>
                <a:cs typeface="Arial" charset="0"/>
              </a:rPr>
              <a:t>Monoflex</a:t>
            </a:r>
            <a:r>
              <a:rPr lang="en-US" altLang="en-US" dirty="0" smtClean="0">
                <a:latin typeface="Arial" charset="0"/>
                <a:cs typeface="Arial" charset="0"/>
              </a:rPr>
              <a:t>. It’s small like a </a:t>
            </a:r>
            <a:r>
              <a:rPr lang="en-US" altLang="en-US" dirty="0" err="1" smtClean="0">
                <a:latin typeface="Arial" charset="0"/>
                <a:cs typeface="Arial" charset="0"/>
              </a:rPr>
              <a:t>SanPlat</a:t>
            </a:r>
            <a:r>
              <a:rPr lang="en-US" altLang="en-US" dirty="0" smtClean="0">
                <a:latin typeface="Arial" charset="0"/>
                <a:cs typeface="Arial" charset="0"/>
              </a:rPr>
              <a:t>. Can be used over a trench latrine or used as platform.   </a:t>
            </a:r>
          </a:p>
        </p:txBody>
      </p:sp>
    </p:spTree>
    <p:extLst>
      <p:ext uri="{BB962C8B-B14F-4D97-AF65-F5344CB8AC3E}">
        <p14:creationId xmlns:p14="http://schemas.microsoft.com/office/powerpoint/2010/main" val="2150594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smtClean="0">
                <a:latin typeface="Arial" charset="0"/>
                <a:cs typeface="Arial" charset="0"/>
              </a:rPr>
              <a:t>Get the amount of steel required from standard design tables found in the Latrine</a:t>
            </a:r>
            <a:r>
              <a:rPr lang="en-US" altLang="en-US" baseline="0" dirty="0" smtClean="0">
                <a:latin typeface="Arial" charset="0"/>
                <a:cs typeface="Arial" charset="0"/>
              </a:rPr>
              <a:t> C</a:t>
            </a:r>
            <a:r>
              <a:rPr lang="en-US" altLang="en-US" dirty="0" smtClean="0">
                <a:latin typeface="Arial" charset="0"/>
                <a:cs typeface="Arial" charset="0"/>
              </a:rPr>
              <a:t>onstruction Manual.</a:t>
            </a:r>
          </a:p>
          <a:p>
            <a:pPr marL="171450" indent="-171450" eaLnBrk="1" hangingPunct="1">
              <a:buFont typeface="Arial" panose="020B0604020202020204" pitchFamily="34" charset="0"/>
              <a:buChar char="•"/>
            </a:pPr>
            <a:r>
              <a:rPr lang="en-US" altLang="en-US" dirty="0" smtClean="0">
                <a:latin typeface="Arial" charset="0"/>
                <a:cs typeface="Arial" charset="0"/>
              </a:rPr>
              <a:t>If any steel is exposed to the air/moisture, it will corrode, and lead to slab failure. That is why a 25 mm concrete cover is recommended.</a:t>
            </a:r>
          </a:p>
          <a:p>
            <a:pPr marL="171450" indent="-171450" eaLnBrk="1" hangingPunct="1">
              <a:buFont typeface="Arial" panose="020B0604020202020204" pitchFamily="34" charset="0"/>
              <a:buChar char="•"/>
            </a:pPr>
            <a:r>
              <a:rPr lang="en-US" altLang="en-US" dirty="0" smtClean="0">
                <a:latin typeface="Arial" charset="0"/>
                <a:cs typeface="Arial" charset="0"/>
              </a:rPr>
              <a:t>Concrete</a:t>
            </a:r>
            <a:r>
              <a:rPr lang="en-US" altLang="en-US" baseline="0" dirty="0" smtClean="0">
                <a:latin typeface="Arial" charset="0"/>
                <a:cs typeface="Arial" charset="0"/>
              </a:rPr>
              <a:t> mix materials (i.e., sand, gravel)</a:t>
            </a:r>
            <a:r>
              <a:rPr lang="en-US" altLang="en-US" dirty="0" smtClean="0">
                <a:latin typeface="Arial" charset="0"/>
                <a:cs typeface="Arial" charset="0"/>
              </a:rPr>
              <a:t> should be no larger than 1/3 of the thickness of the slab.</a:t>
            </a:r>
          </a:p>
          <a:p>
            <a:endParaRPr lang="en-US" altLang="en-US" dirty="0" smtClean="0">
              <a:latin typeface="Arial" charset="0"/>
              <a:cs typeface="Arial"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D2A4B21-C6BE-43DB-AA7B-D7178C21439D}" type="slidenum">
              <a:rPr lang="en-US" altLang="en-US" smtClean="0"/>
              <a:pPr eaLnBrk="1" hangingPunct="1">
                <a:spcBef>
                  <a:spcPct val="0"/>
                </a:spcBef>
              </a:pPr>
              <a:t>22</a:t>
            </a:fld>
            <a:endParaRPr lang="en-US" altLang="en-US" smtClean="0"/>
          </a:p>
        </p:txBody>
      </p:sp>
    </p:spTree>
    <p:extLst>
      <p:ext uri="{BB962C8B-B14F-4D97-AF65-F5344CB8AC3E}">
        <p14:creationId xmlns:p14="http://schemas.microsoft.com/office/powerpoint/2010/main" val="4116666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smtClean="0">
                <a:latin typeface="Arial" charset="0"/>
                <a:cs typeface="Arial" charset="0"/>
              </a:rPr>
              <a:t>You can add steel or chicken wire around the outer edge of the dome.</a:t>
            </a:r>
          </a:p>
          <a:p>
            <a:endParaRPr lang="en-US" altLang="en-US" dirty="0" smtClean="0">
              <a:latin typeface="Arial" charset="0"/>
              <a:cs typeface="Arial"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B0944B8-412E-421A-B6D3-CBE06411DF98}" type="slidenum">
              <a:rPr lang="en-US" altLang="en-US" smtClean="0"/>
              <a:pPr eaLnBrk="1" hangingPunct="1">
                <a:spcBef>
                  <a:spcPct val="0"/>
                </a:spcBef>
              </a:pPr>
              <a:t>23</a:t>
            </a:fld>
            <a:endParaRPr lang="en-US" altLang="en-US" smtClean="0"/>
          </a:p>
        </p:txBody>
      </p:sp>
    </p:spTree>
    <p:extLst>
      <p:ext uri="{BB962C8B-B14F-4D97-AF65-F5344CB8AC3E}">
        <p14:creationId xmlns:p14="http://schemas.microsoft.com/office/powerpoint/2010/main" val="3875112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smtClean="0">
                <a:latin typeface="Arial" charset="0"/>
                <a:cs typeface="Arial" charset="0"/>
              </a:rPr>
              <a:t>You can add steel rebar at the top and bottom of the keyhole if desired.</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D7AF673-198B-43F6-A6FF-4CC9C76C9708}" type="slidenum">
              <a:rPr lang="en-US" altLang="en-US" smtClean="0"/>
              <a:pPr eaLnBrk="1" hangingPunct="1">
                <a:spcBef>
                  <a:spcPct val="0"/>
                </a:spcBef>
              </a:pPr>
              <a:t>24</a:t>
            </a:fld>
            <a:endParaRPr lang="en-US" altLang="en-US" smtClean="0"/>
          </a:p>
        </p:txBody>
      </p:sp>
    </p:spTree>
    <p:extLst>
      <p:ext uri="{BB962C8B-B14F-4D97-AF65-F5344CB8AC3E}">
        <p14:creationId xmlns:p14="http://schemas.microsoft.com/office/powerpoint/2010/main" val="3570928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5" charset="0"/>
                <a:ea typeface="Arial" pitchFamily="-105" charset="0"/>
                <a:cs typeface="Arial" pitchFamily="-105" charset="0"/>
              </a:rPr>
              <a:t>It is possible to build a safe and hygienic slab from wood or bamboo. However, these slabs may not be as rigid as concrete slab, may not last as long, or be as easy to clean. But they can be an appropriate choice in circumstances where wood or bamboo is the most affordable and easily available material. </a:t>
            </a:r>
            <a:endParaRPr lang="en-CA" sz="1200" kern="1200" dirty="0" smtClean="0">
              <a:solidFill>
                <a:schemeClr val="tx1"/>
              </a:solidFill>
              <a:effectLst/>
              <a:latin typeface="Arial" pitchFamily="-105" charset="0"/>
              <a:ea typeface="Arial" pitchFamily="-105" charset="0"/>
              <a:cs typeface="Arial" pitchFamily="-105" charset="0"/>
            </a:endParaRPr>
          </a:p>
          <a:p>
            <a:r>
              <a:rPr lang="en-US" sz="1200" kern="1200" dirty="0" smtClean="0">
                <a:solidFill>
                  <a:schemeClr val="tx1"/>
                </a:solidFill>
                <a:effectLst/>
                <a:latin typeface="Arial" pitchFamily="-105" charset="0"/>
                <a:ea typeface="Arial" pitchFamily="-105" charset="0"/>
                <a:cs typeface="Arial" pitchFamily="-105" charset="0"/>
              </a:rPr>
              <a:t> </a:t>
            </a:r>
            <a:endParaRPr lang="en-CA" sz="1200" kern="1200" dirty="0" smtClean="0">
              <a:solidFill>
                <a:schemeClr val="tx1"/>
              </a:solidFill>
              <a:effectLst/>
              <a:latin typeface="Arial" pitchFamily="-105" charset="0"/>
              <a:ea typeface="Arial" pitchFamily="-105" charset="0"/>
              <a:cs typeface="Arial" pitchFamily="-105" charset="0"/>
            </a:endParaRPr>
          </a:p>
          <a:p>
            <a:r>
              <a:rPr lang="en-US" sz="1200" kern="1200" dirty="0" smtClean="0">
                <a:solidFill>
                  <a:schemeClr val="tx1"/>
                </a:solidFill>
                <a:effectLst/>
                <a:latin typeface="Arial" pitchFamily="-105" charset="0"/>
                <a:ea typeface="Arial" pitchFamily="-105" charset="0"/>
                <a:cs typeface="Arial" pitchFamily="-105" charset="0"/>
              </a:rPr>
              <a:t>The slab can be built from wood planks, wood poles or bamboo poles that are tied or nailed together. The wood or bamboo can be covered or plastered with earth, mud or clay. To protect it from rot or insect attack, the wood or bamboo should be treated commercially or by painting it with a preservative such as used motor oil, tar oil or house paint. Slabs should be checked frequently to check their condition. Wood or bamboo slabs may last one to two years before becoming unsafe due to rot or insects (</a:t>
            </a:r>
            <a:r>
              <a:rPr lang="en-US" sz="1200" kern="1200" dirty="0" err="1" smtClean="0">
                <a:solidFill>
                  <a:schemeClr val="tx1"/>
                </a:solidFill>
                <a:effectLst/>
                <a:latin typeface="Arial" pitchFamily="-105" charset="0"/>
                <a:ea typeface="Arial" pitchFamily="-105" charset="0"/>
                <a:cs typeface="Arial" pitchFamily="-105" charset="0"/>
              </a:rPr>
              <a:t>Lifewater</a:t>
            </a:r>
            <a:r>
              <a:rPr lang="en-US" sz="1200" kern="1200" dirty="0" smtClean="0">
                <a:solidFill>
                  <a:schemeClr val="tx1"/>
                </a:solidFill>
                <a:effectLst/>
                <a:latin typeface="Arial" pitchFamily="-105" charset="0"/>
                <a:ea typeface="Arial" pitchFamily="-105" charset="0"/>
                <a:cs typeface="Arial" pitchFamily="-105" charset="0"/>
              </a:rPr>
              <a:t>, 2009 and Cambodian DRHC, 2010).</a:t>
            </a:r>
            <a:endParaRPr lang="en-CA" dirty="0"/>
          </a:p>
        </p:txBody>
      </p:sp>
      <p:sp>
        <p:nvSpPr>
          <p:cNvPr id="4" name="Slide Number Placeholder 3"/>
          <p:cNvSpPr>
            <a:spLocks noGrp="1"/>
          </p:cNvSpPr>
          <p:nvPr>
            <p:ph type="sldNum" sz="quarter" idx="10"/>
          </p:nvPr>
        </p:nvSpPr>
        <p:spPr/>
        <p:txBody>
          <a:bodyPr/>
          <a:lstStyle/>
          <a:p>
            <a:pPr>
              <a:defRPr/>
            </a:pPr>
            <a:fld id="{9D863503-DE27-47D3-8807-D49AD3E2062D}" type="slidenum">
              <a:rPr lang="en-US" smtClean="0"/>
              <a:pPr>
                <a:defRPr/>
              </a:pPr>
              <a:t>29</a:t>
            </a:fld>
            <a:endParaRPr lang="en-US"/>
          </a:p>
        </p:txBody>
      </p:sp>
    </p:spTree>
    <p:extLst>
      <p:ext uri="{BB962C8B-B14F-4D97-AF65-F5344CB8AC3E}">
        <p14:creationId xmlns:p14="http://schemas.microsoft.com/office/powerpoint/2010/main" val="127727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B81EA2C-C232-49AE-A0C9-FDFDE4D43052}" type="slidenum">
              <a:rPr lang="en-US" altLang="en-US" smtClean="0"/>
              <a:pPr eaLnBrk="1" hangingPunct="1">
                <a:spcBef>
                  <a:spcPct val="0"/>
                </a:spcBef>
              </a:pPr>
              <a:t>6</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smtClean="0">
                <a:latin typeface="Arial" charset="0"/>
                <a:cs typeface="Arial" charset="0"/>
              </a:rPr>
              <a:t>Slabs are placed over latrine pits and soak pits. We need them to carry a reasonable amount of weight, more than one person. This extra strength is for safety.  </a:t>
            </a:r>
          </a:p>
          <a:p>
            <a:pPr marL="171450" indent="-171450" eaLnBrk="1" hangingPunct="1">
              <a:buFont typeface="Arial" panose="020B0604020202020204" pitchFamily="34" charset="0"/>
              <a:buChar char="•"/>
            </a:pPr>
            <a:endParaRPr lang="en-US" altLang="en-US" dirty="0" smtClean="0">
              <a:latin typeface="Arial" charset="0"/>
              <a:cs typeface="Arial" charset="0"/>
            </a:endParaRPr>
          </a:p>
          <a:p>
            <a:pPr marL="171450" indent="-171450" eaLnBrk="1" hangingPunct="1">
              <a:buFont typeface="Arial" panose="020B0604020202020204" pitchFamily="34" charset="0"/>
              <a:buChar char="•"/>
            </a:pPr>
            <a:r>
              <a:rPr lang="en-US" altLang="en-US" dirty="0" smtClean="0">
                <a:latin typeface="Arial" charset="0"/>
                <a:cs typeface="Arial" charset="0"/>
              </a:rPr>
              <a:t>Record answers to question 2 on flipchart paper, this will be useful for participants later in the lesson to refer to during their discussion about advantages and limitations.</a:t>
            </a:r>
          </a:p>
          <a:p>
            <a:pPr eaLnBrk="1" hangingPunct="1"/>
            <a:endParaRPr lang="en-US" altLang="en-US" dirty="0" smtClean="0">
              <a:latin typeface="Arial" charset="0"/>
              <a:cs typeface="Arial" charset="0"/>
            </a:endParaRPr>
          </a:p>
          <a:p>
            <a:pPr eaLnBrk="1" hangingPunct="1"/>
            <a:r>
              <a:rPr lang="en-US" altLang="en-US" dirty="0" smtClean="0">
                <a:latin typeface="Arial" charset="0"/>
                <a:cs typeface="Arial" charset="0"/>
              </a:rPr>
              <a:t> </a:t>
            </a:r>
          </a:p>
        </p:txBody>
      </p:sp>
    </p:spTree>
    <p:extLst>
      <p:ext uri="{BB962C8B-B14F-4D97-AF65-F5344CB8AC3E}">
        <p14:creationId xmlns:p14="http://schemas.microsoft.com/office/powerpoint/2010/main" val="3137393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lvl="0" indent="-171450">
              <a:buFont typeface="Arial" panose="020B0604020202020204" pitchFamily="34" charset="0"/>
              <a:buChar char="•"/>
            </a:pPr>
            <a:r>
              <a:rPr lang="en-US" sz="1200" kern="1200" dirty="0" smtClean="0">
                <a:solidFill>
                  <a:schemeClr val="tx1"/>
                </a:solidFill>
                <a:effectLst/>
                <a:latin typeface="Arial" pitchFamily="-105" charset="0"/>
                <a:ea typeface="Arial" pitchFamily="-105" charset="0"/>
                <a:cs typeface="Arial" pitchFamily="-105" charset="0"/>
              </a:rPr>
              <a:t>Explain to participants that they will now design their slab. Ask participants to turn to the Toilet section in their Sanitation System Design Workbook. Tell them they will have 10 minutes to complete the activity.</a:t>
            </a:r>
          </a:p>
          <a:p>
            <a:pPr marL="171450" lvl="0" indent="-171450">
              <a:buFont typeface="Arial" panose="020B0604020202020204" pitchFamily="34" charset="0"/>
              <a:buChar char="•"/>
            </a:pPr>
            <a:r>
              <a:rPr lang="en-US" sz="1200" kern="1200" dirty="0" smtClean="0">
                <a:solidFill>
                  <a:schemeClr val="tx1"/>
                </a:solidFill>
                <a:effectLst/>
                <a:latin typeface="Arial" pitchFamily="-105" charset="0"/>
                <a:ea typeface="Arial" pitchFamily="-105" charset="0"/>
                <a:cs typeface="Arial" pitchFamily="-105" charset="0"/>
              </a:rPr>
              <a:t>Remind </a:t>
            </a:r>
            <a:r>
              <a:rPr lang="en-US" sz="1200" kern="1200" dirty="0" smtClean="0">
                <a:solidFill>
                  <a:schemeClr val="tx1"/>
                </a:solidFill>
                <a:effectLst/>
                <a:latin typeface="Arial" pitchFamily="-105" charset="0"/>
                <a:ea typeface="Arial" pitchFamily="-105" charset="0"/>
                <a:cs typeface="Arial" pitchFamily="-105" charset="0"/>
              </a:rPr>
              <a:t>participants to think about how their slab and their toilet will work together.</a:t>
            </a:r>
          </a:p>
          <a:p>
            <a:pPr marL="171450" lvl="0" indent="-171450">
              <a:buFont typeface="Arial" panose="020B0604020202020204" pitchFamily="34" charset="0"/>
              <a:buChar char="•"/>
            </a:pPr>
            <a:r>
              <a:rPr lang="en-US" sz="1200" kern="1200" dirty="0" smtClean="0">
                <a:solidFill>
                  <a:schemeClr val="tx1"/>
                </a:solidFill>
                <a:effectLst/>
                <a:latin typeface="Arial" pitchFamily="-105" charset="0"/>
                <a:ea typeface="Arial" pitchFamily="-105" charset="0"/>
                <a:cs typeface="Arial" pitchFamily="-105" charset="0"/>
              </a:rPr>
              <a:t>Encourage </a:t>
            </a:r>
            <a:r>
              <a:rPr lang="en-US" sz="1200" kern="1200" dirty="0" smtClean="0">
                <a:solidFill>
                  <a:schemeClr val="tx1"/>
                </a:solidFill>
                <a:effectLst/>
                <a:latin typeface="Arial" pitchFamily="-105" charset="0"/>
                <a:ea typeface="Arial" pitchFamily="-105" charset="0"/>
                <a:cs typeface="Arial" pitchFamily="-105" charset="0"/>
              </a:rPr>
              <a:t>participants to discuss any questions or challenges with each other or with you.  </a:t>
            </a:r>
            <a:endParaRPr lang="en-US" sz="1200" kern="1200" dirty="0">
              <a:solidFill>
                <a:schemeClr val="tx1"/>
              </a:solidFill>
              <a:effectLst/>
              <a:latin typeface="Arial" pitchFamily="-105" charset="0"/>
              <a:ea typeface="Arial" pitchFamily="-105" charset="0"/>
              <a:cs typeface="Arial" pitchFamily="-105" charset="0"/>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BB4230-6794-4721-A0B8-DFF70F768D18}" type="slidenum">
              <a:rPr lang="en-US">
                <a:solidFill>
                  <a:prstClr val="black"/>
                </a:solidFill>
              </a:rPr>
              <a:pPr eaLnBrk="1" hangingPunct="1"/>
              <a:t>32</a:t>
            </a:fld>
            <a:endParaRPr lang="en-US">
              <a:solidFill>
                <a:prstClr val="black"/>
              </a:solidFill>
            </a:endParaRPr>
          </a:p>
        </p:txBody>
      </p:sp>
    </p:spTree>
    <p:extLst>
      <p:ext uri="{BB962C8B-B14F-4D97-AF65-F5344CB8AC3E}">
        <p14:creationId xmlns:p14="http://schemas.microsoft.com/office/powerpoint/2010/main" val="43943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endParaRPr lang="en-US" altLang="en-US" dirty="0" smtClean="0">
              <a:latin typeface="Arial" charset="0"/>
              <a:cs typeface="Arial"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328EF53-12CE-4C82-880A-4E756EC70AD7}" type="slidenum">
              <a:rPr lang="en-US" altLang="en-US" smtClean="0"/>
              <a:pPr eaLnBrk="1" hangingPunct="1">
                <a:spcBef>
                  <a:spcPct val="0"/>
                </a:spcBef>
              </a:pPr>
              <a:t>7</a:t>
            </a:fld>
            <a:endParaRPr lang="en-US" altLang="en-US" smtClean="0"/>
          </a:p>
        </p:txBody>
      </p:sp>
    </p:spTree>
    <p:extLst>
      <p:ext uri="{BB962C8B-B14F-4D97-AF65-F5344CB8AC3E}">
        <p14:creationId xmlns:p14="http://schemas.microsoft.com/office/powerpoint/2010/main" val="12455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FDFC23B-810D-49FD-B28D-D05839FF0BC9}" type="slidenum">
              <a:rPr lang="en-US" altLang="en-US" smtClean="0"/>
              <a:pPr eaLnBrk="1" hangingPunct="1">
                <a:spcBef>
                  <a:spcPct val="0"/>
                </a:spcBef>
              </a:pPr>
              <a:t>9</a:t>
            </a:fld>
            <a:endParaRPr lang="en-US" altLang="en-US" smtClean="0"/>
          </a:p>
        </p:txBody>
      </p:sp>
      <p:sp>
        <p:nvSpPr>
          <p:cNvPr id="38915"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defRPr/>
            </a:pPr>
            <a:r>
              <a:rPr lang="en-US" dirty="0" smtClean="0">
                <a:latin typeface="Arial" charset="0"/>
                <a:cs typeface="Arial" charset="0"/>
              </a:rPr>
              <a:t>This is how reinforcement is placed in a slab. The reinforcement is steel bars.  </a:t>
            </a:r>
          </a:p>
          <a:p>
            <a:pPr marL="171450" indent="-171450" eaLnBrk="1" hangingPunct="1">
              <a:buFont typeface="Arial" panose="020B0604020202020204" pitchFamily="34" charset="0"/>
              <a:buChar char="•"/>
              <a:defRPr/>
            </a:pPr>
            <a:r>
              <a:rPr lang="en-US" dirty="0" smtClean="0">
                <a:latin typeface="Arial" charset="0"/>
                <a:cs typeface="Arial" charset="0"/>
              </a:rPr>
              <a:t>Can use alternate steel such as fencing wire or barbed wire (would have to re-check calculations to make sure you use enough of it)</a:t>
            </a:r>
          </a:p>
          <a:p>
            <a:pPr marL="171450" indent="-171450" eaLnBrk="1" hangingPunct="1">
              <a:buFont typeface="Arial" panose="020B0604020202020204" pitchFamily="34" charset="0"/>
              <a:buChar char="•"/>
              <a:defRPr/>
            </a:pPr>
            <a:r>
              <a:rPr lang="en-US" dirty="0" smtClean="0">
                <a:latin typeface="Arial" charset="0"/>
                <a:cs typeface="Arial" charset="0"/>
              </a:rPr>
              <a:t>Do NOT use anything organic/degradable such as bamboo strips or wood for reinforcement – it will rot!!</a:t>
            </a:r>
          </a:p>
          <a:p>
            <a:pPr marL="171450" indent="-171450" eaLnBrk="1" hangingPunct="1">
              <a:buFontTx/>
              <a:buChar char="-"/>
              <a:defRPr/>
            </a:pPr>
            <a:endParaRPr lang="en-US" dirty="0" smtClean="0">
              <a:latin typeface="Arial" charset="0"/>
              <a:cs typeface="Arial" charset="0"/>
            </a:endParaRPr>
          </a:p>
          <a:p>
            <a:pPr eaLnBrk="1" hangingPunct="1">
              <a:defRPr/>
            </a:pPr>
            <a:endParaRPr lang="en-US" dirty="0" smtClean="0">
              <a:latin typeface="Arial" charset="0"/>
              <a:cs typeface="Arial" charset="0"/>
            </a:endParaRPr>
          </a:p>
        </p:txBody>
      </p:sp>
    </p:spTree>
    <p:extLst>
      <p:ext uri="{BB962C8B-B14F-4D97-AF65-F5344CB8AC3E}">
        <p14:creationId xmlns:p14="http://schemas.microsoft.com/office/powerpoint/2010/main" val="3659630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smtClean="0">
                <a:latin typeface="Arial" charset="0"/>
                <a:cs typeface="Arial" charset="0"/>
              </a:rPr>
              <a:t>See </a:t>
            </a:r>
            <a:r>
              <a:rPr lang="en-US" altLang="en-US" dirty="0" smtClean="0">
                <a:latin typeface="Arial" charset="0"/>
                <a:cs typeface="Arial" charset="0"/>
              </a:rPr>
              <a:t>Latrine Design and Construction</a:t>
            </a:r>
            <a:r>
              <a:rPr lang="en-US" altLang="en-US" baseline="0" dirty="0" smtClean="0">
                <a:latin typeface="Arial" charset="0"/>
                <a:cs typeface="Arial" charset="0"/>
              </a:rPr>
              <a:t> </a:t>
            </a:r>
            <a:r>
              <a:rPr lang="en-US" altLang="en-US" dirty="0" smtClean="0">
                <a:latin typeface="Arial" charset="0"/>
                <a:cs typeface="Arial" charset="0"/>
              </a:rPr>
              <a:t>Trainer </a:t>
            </a:r>
            <a:r>
              <a:rPr lang="en-US" altLang="en-US" dirty="0" smtClean="0">
                <a:latin typeface="Arial" charset="0"/>
                <a:cs typeface="Arial" charset="0"/>
              </a:rPr>
              <a:t>Manual, Lesson Plan </a:t>
            </a:r>
            <a:r>
              <a:rPr lang="en-US" altLang="en-US" dirty="0" smtClean="0">
                <a:latin typeface="Arial" charset="0"/>
                <a:cs typeface="Arial" charset="0"/>
              </a:rPr>
              <a:t>12: </a:t>
            </a:r>
            <a:r>
              <a:rPr lang="en-US" altLang="en-US" dirty="0" smtClean="0">
                <a:latin typeface="Arial" charset="0"/>
                <a:cs typeface="Arial" charset="0"/>
              </a:rPr>
              <a:t>Slab Design for activity instructions.</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0EB2D10-063B-4E7E-A768-52794E7D0591}" type="slidenum">
              <a:rPr lang="en-US" altLang="en-US" smtClean="0"/>
              <a:pPr eaLnBrk="1" hangingPunct="1">
                <a:spcBef>
                  <a:spcPct val="0"/>
                </a:spcBef>
              </a:pPr>
              <a:t>10</a:t>
            </a:fld>
            <a:endParaRPr lang="en-US" altLang="en-US" smtClean="0"/>
          </a:p>
        </p:txBody>
      </p:sp>
    </p:spTree>
    <p:extLst>
      <p:ext uri="{BB962C8B-B14F-4D97-AF65-F5344CB8AC3E}">
        <p14:creationId xmlns:p14="http://schemas.microsoft.com/office/powerpoint/2010/main" val="2206902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1BBB5BB-4C23-4816-919F-4F7DBA5E5B19}" type="slidenum">
              <a:rPr lang="en-US" altLang="en-US" smtClean="0"/>
              <a:pPr eaLnBrk="1" hangingPunct="1">
                <a:spcBef>
                  <a:spcPct val="0"/>
                </a:spcBef>
              </a:pPr>
              <a:t>11</a:t>
            </a:fld>
            <a:endParaRPr lang="en-US" altLang="en-US" smtClean="0"/>
          </a:p>
        </p:txBody>
      </p:sp>
      <p:sp>
        <p:nvSpPr>
          <p:cNvPr id="40963"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defRPr/>
            </a:pPr>
            <a:r>
              <a:rPr lang="en-US" dirty="0" smtClean="0">
                <a:latin typeface="Arial" charset="0"/>
                <a:cs typeface="Arial" charset="0"/>
              </a:rPr>
              <a:t>The bottom of the slab is in tension when a load is placed on top. We normally can’t see it. The forces are pulling it apart and so it cracks. </a:t>
            </a:r>
          </a:p>
          <a:p>
            <a:pPr marL="171450" indent="-171450" eaLnBrk="1" hangingPunct="1">
              <a:buFont typeface="Arial" panose="020B0604020202020204" pitchFamily="34" charset="0"/>
              <a:buChar char="•"/>
              <a:defRPr/>
            </a:pPr>
            <a:r>
              <a:rPr lang="en-US" dirty="0" smtClean="0">
                <a:latin typeface="Arial" charset="0"/>
                <a:cs typeface="Arial" charset="0"/>
              </a:rPr>
              <a:t>Steel is really good in tension.   It gives strength to the concrete.</a:t>
            </a:r>
          </a:p>
          <a:p>
            <a:pPr marL="171450" indent="-171450" eaLnBrk="1" hangingPunct="1">
              <a:buFont typeface="Arial" panose="020B0604020202020204" pitchFamily="34" charset="0"/>
              <a:buChar char="•"/>
              <a:defRPr/>
            </a:pPr>
            <a:r>
              <a:rPr lang="en-US" dirty="0" smtClean="0">
                <a:latin typeface="Arial" charset="0"/>
                <a:cs typeface="Arial" charset="0"/>
              </a:rPr>
              <a:t>Ask participants to show you when concrete is strong using their hands.</a:t>
            </a:r>
          </a:p>
          <a:p>
            <a:pPr marL="171450" indent="-171450" eaLnBrk="1" hangingPunct="1">
              <a:buFont typeface="Arial" panose="020B0604020202020204" pitchFamily="34" charset="0"/>
              <a:buChar char="•"/>
              <a:defRPr/>
            </a:pPr>
            <a:r>
              <a:rPr lang="en-US" dirty="0" smtClean="0">
                <a:latin typeface="Arial" charset="0"/>
                <a:cs typeface="Arial" charset="0"/>
              </a:rPr>
              <a:t>Ask participants to show you when steel is strong using their hands.</a:t>
            </a:r>
          </a:p>
          <a:p>
            <a:pPr marL="171450" indent="-171450" eaLnBrk="1" hangingPunct="1">
              <a:buFontTx/>
              <a:buChar char="-"/>
              <a:defRPr/>
            </a:pPr>
            <a:endParaRPr lang="en-US" dirty="0" smtClean="0">
              <a:latin typeface="Arial" charset="0"/>
              <a:cs typeface="Arial" charset="0"/>
            </a:endParaRPr>
          </a:p>
        </p:txBody>
      </p:sp>
    </p:spTree>
    <p:extLst>
      <p:ext uri="{BB962C8B-B14F-4D97-AF65-F5344CB8AC3E}">
        <p14:creationId xmlns:p14="http://schemas.microsoft.com/office/powerpoint/2010/main" val="2893938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smtClean="0">
                <a:latin typeface="Arial" charset="0"/>
                <a:cs typeface="Arial" charset="0"/>
              </a:rPr>
              <a:t>See </a:t>
            </a:r>
            <a:r>
              <a:rPr lang="en-US" altLang="en-US" dirty="0" smtClean="0">
                <a:latin typeface="Arial" charset="0"/>
                <a:cs typeface="Arial" charset="0"/>
              </a:rPr>
              <a:t>Latrine Design and Construction Trainer </a:t>
            </a:r>
            <a:r>
              <a:rPr lang="en-US" altLang="en-US" dirty="0" smtClean="0">
                <a:latin typeface="Arial" charset="0"/>
                <a:cs typeface="Arial" charset="0"/>
              </a:rPr>
              <a:t>Manual, Lesson Plan </a:t>
            </a:r>
            <a:r>
              <a:rPr lang="en-US" altLang="en-US" dirty="0" smtClean="0">
                <a:latin typeface="Arial" charset="0"/>
                <a:cs typeface="Arial" charset="0"/>
              </a:rPr>
              <a:t>12: </a:t>
            </a:r>
            <a:r>
              <a:rPr lang="en-US" altLang="en-US" dirty="0" smtClean="0">
                <a:latin typeface="Arial" charset="0"/>
                <a:cs typeface="Arial" charset="0"/>
              </a:rPr>
              <a:t>Slab Design for activity instructions </a:t>
            </a:r>
          </a:p>
          <a:p>
            <a:endParaRPr lang="en-US" altLang="en-US" dirty="0" smtClean="0">
              <a:latin typeface="Arial" charset="0"/>
              <a:cs typeface="Arial"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4A82AE0-46F1-4F2B-A4AD-26A11910C8E0}" type="slidenum">
              <a:rPr lang="en-US" altLang="en-US" smtClean="0"/>
              <a:pPr eaLnBrk="1" hangingPunct="1">
                <a:spcBef>
                  <a:spcPct val="0"/>
                </a:spcBef>
              </a:pPr>
              <a:t>12</a:t>
            </a:fld>
            <a:endParaRPr lang="en-US" altLang="en-US" smtClean="0"/>
          </a:p>
        </p:txBody>
      </p:sp>
    </p:spTree>
    <p:extLst>
      <p:ext uri="{BB962C8B-B14F-4D97-AF65-F5344CB8AC3E}">
        <p14:creationId xmlns:p14="http://schemas.microsoft.com/office/powerpoint/2010/main" val="82744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D89400C-7991-49E5-95D4-CDAF014AE924}" type="slidenum">
              <a:rPr lang="en-US" altLang="en-US" smtClean="0"/>
              <a:pPr eaLnBrk="1" hangingPunct="1">
                <a:spcBef>
                  <a:spcPct val="0"/>
                </a:spcBef>
              </a:pPr>
              <a:t>13</a:t>
            </a:fld>
            <a:endParaRPr lang="en-US" alt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1803511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7BB22D4-0F01-4C99-A49E-767D5F28A298}" type="slidenum">
              <a:rPr lang="en-US" altLang="en-US" smtClean="0"/>
              <a:pPr eaLnBrk="1" hangingPunct="1">
                <a:spcBef>
                  <a:spcPct val="0"/>
                </a:spcBef>
              </a:pPr>
              <a:t>14</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smtClean="0">
                <a:latin typeface="Arial" charset="0"/>
                <a:cs typeface="Arial" charset="0"/>
              </a:rPr>
              <a:t>Right hand pictures: Top</a:t>
            </a:r>
            <a:r>
              <a:rPr lang="en-US" altLang="en-US" baseline="0" dirty="0" smtClean="0">
                <a:latin typeface="Arial" charset="0"/>
                <a:cs typeface="Arial" charset="0"/>
              </a:rPr>
              <a:t> – building slab, </a:t>
            </a:r>
            <a:r>
              <a:rPr lang="en-US" altLang="en-US" dirty="0" smtClean="0">
                <a:latin typeface="Arial" charset="0"/>
                <a:cs typeface="Arial" charset="0"/>
              </a:rPr>
              <a:t>bottom - finished slab</a:t>
            </a:r>
          </a:p>
          <a:p>
            <a:pPr marL="171450" indent="-171450" eaLnBrk="1" hangingPunct="1">
              <a:buFont typeface="Arial" panose="020B0604020202020204" pitchFamily="34" charset="0"/>
              <a:buChar char="•"/>
            </a:pPr>
            <a:r>
              <a:rPr lang="en-US" altLang="en-US" dirty="0" smtClean="0">
                <a:latin typeface="Arial" charset="0"/>
                <a:cs typeface="Arial" charset="0"/>
              </a:rPr>
              <a:t>Bottom pictures: left - Demo showing cross-section of slab and trapezoidal blocks used for pit lining; right – installed slab</a:t>
            </a:r>
          </a:p>
          <a:p>
            <a:pPr marL="171450" indent="-171450" eaLnBrk="1" hangingPunct="1">
              <a:buFont typeface="Arial" panose="020B0604020202020204" pitchFamily="34" charset="0"/>
              <a:buChar char="•"/>
            </a:pPr>
            <a:r>
              <a:rPr lang="en-US" altLang="en-US" dirty="0" smtClean="0">
                <a:latin typeface="Arial" charset="0"/>
                <a:cs typeface="Arial" charset="0"/>
              </a:rPr>
              <a:t>Can add one or several rings of fencing/barbed wire around the outside edge for extra reinforcement (optional)</a:t>
            </a:r>
          </a:p>
        </p:txBody>
      </p:sp>
    </p:spTree>
    <p:extLst>
      <p:ext uri="{BB962C8B-B14F-4D97-AF65-F5344CB8AC3E}">
        <p14:creationId xmlns:p14="http://schemas.microsoft.com/office/powerpoint/2010/main" val="1080214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CAWST Colou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0113" y="4724400"/>
            <a:ext cx="73914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BF6C8A3-9B46-43C9-B0F7-EEAA9ACC8CD6}" type="slidenum">
              <a:rPr lang="en-US"/>
              <a:pPr>
                <a:defRPr/>
              </a:pPr>
              <a:t>‹#›</a:t>
            </a:fld>
            <a:endParaRPr lang="en-US"/>
          </a:p>
        </p:txBody>
      </p:sp>
    </p:spTree>
    <p:extLst>
      <p:ext uri="{BB962C8B-B14F-4D97-AF65-F5344CB8AC3E}">
        <p14:creationId xmlns:p14="http://schemas.microsoft.com/office/powerpoint/2010/main" val="420375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CB00D4-3850-4BC2-890C-112609B5F1D6}" type="slidenum">
              <a:rPr lang="en-US"/>
              <a:pPr>
                <a:defRPr/>
              </a:pPr>
              <a:t>‹#›</a:t>
            </a:fld>
            <a:endParaRPr lang="en-US"/>
          </a:p>
        </p:txBody>
      </p:sp>
    </p:spTree>
    <p:extLst>
      <p:ext uri="{BB962C8B-B14F-4D97-AF65-F5344CB8AC3E}">
        <p14:creationId xmlns:p14="http://schemas.microsoft.com/office/powerpoint/2010/main" val="125428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355EA-35D2-4B6A-ADF7-CD796FF2D02B}" type="slidenum">
              <a:rPr lang="en-US"/>
              <a:pPr>
                <a:defRPr/>
              </a:pPr>
              <a:t>‹#›</a:t>
            </a:fld>
            <a:endParaRPr lang="en-US"/>
          </a:p>
        </p:txBody>
      </p:sp>
    </p:spTree>
    <p:extLst>
      <p:ext uri="{BB962C8B-B14F-4D97-AF65-F5344CB8AC3E}">
        <p14:creationId xmlns:p14="http://schemas.microsoft.com/office/powerpoint/2010/main" val="1306372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9DB4EB-DBFD-401C-8BA4-3E20E3163D82}" type="slidenum">
              <a:rPr lang="en-US"/>
              <a:pPr>
                <a:defRPr/>
              </a:pPr>
              <a:t>‹#›</a:t>
            </a:fld>
            <a:endParaRPr lang="en-US"/>
          </a:p>
        </p:txBody>
      </p:sp>
    </p:spTree>
    <p:extLst>
      <p:ext uri="{BB962C8B-B14F-4D97-AF65-F5344CB8AC3E}">
        <p14:creationId xmlns:p14="http://schemas.microsoft.com/office/powerpoint/2010/main" val="202054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67EADB-7149-4CE5-B4FE-FBAC0F69B3F6}" type="slidenum">
              <a:rPr lang="en-US"/>
              <a:pPr>
                <a:defRPr/>
              </a:pPr>
              <a:t>‹#›</a:t>
            </a:fld>
            <a:endParaRPr lang="en-US"/>
          </a:p>
        </p:txBody>
      </p:sp>
    </p:spTree>
    <p:extLst>
      <p:ext uri="{BB962C8B-B14F-4D97-AF65-F5344CB8AC3E}">
        <p14:creationId xmlns:p14="http://schemas.microsoft.com/office/powerpoint/2010/main" val="221751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AB4070-6CB8-428F-8C6A-8300DD027E9E}" type="slidenum">
              <a:rPr lang="en-US"/>
              <a:pPr>
                <a:defRPr/>
              </a:pPr>
              <a:t>‹#›</a:t>
            </a:fld>
            <a:endParaRPr lang="en-US"/>
          </a:p>
        </p:txBody>
      </p:sp>
    </p:spTree>
    <p:extLst>
      <p:ext uri="{BB962C8B-B14F-4D97-AF65-F5344CB8AC3E}">
        <p14:creationId xmlns:p14="http://schemas.microsoft.com/office/powerpoint/2010/main" val="39549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932825-45CC-4E0D-9E88-E4A791FA7645}" type="slidenum">
              <a:rPr lang="en-US"/>
              <a:pPr>
                <a:defRPr/>
              </a:pPr>
              <a:t>‹#›</a:t>
            </a:fld>
            <a:endParaRPr lang="en-US"/>
          </a:p>
        </p:txBody>
      </p:sp>
    </p:spTree>
    <p:extLst>
      <p:ext uri="{BB962C8B-B14F-4D97-AF65-F5344CB8AC3E}">
        <p14:creationId xmlns:p14="http://schemas.microsoft.com/office/powerpoint/2010/main" val="205738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3CBE0-D61C-48E0-83AC-A4F185EAAEA6}" type="slidenum">
              <a:rPr lang="en-US"/>
              <a:pPr>
                <a:defRPr/>
              </a:pPr>
              <a:t>‹#›</a:t>
            </a:fld>
            <a:endParaRPr lang="en-US"/>
          </a:p>
        </p:txBody>
      </p:sp>
    </p:spTree>
    <p:extLst>
      <p:ext uri="{BB962C8B-B14F-4D97-AF65-F5344CB8AC3E}">
        <p14:creationId xmlns:p14="http://schemas.microsoft.com/office/powerpoint/2010/main" val="3544015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3FC8BB-4B1A-4DD8-B8A2-F337EBAD6C08}" type="slidenum">
              <a:rPr lang="en-US"/>
              <a:pPr>
                <a:defRPr/>
              </a:pPr>
              <a:t>‹#›</a:t>
            </a:fld>
            <a:endParaRPr lang="en-US"/>
          </a:p>
        </p:txBody>
      </p:sp>
    </p:spTree>
    <p:extLst>
      <p:ext uri="{BB962C8B-B14F-4D97-AF65-F5344CB8AC3E}">
        <p14:creationId xmlns:p14="http://schemas.microsoft.com/office/powerpoint/2010/main" val="362677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2133600" cy="476250"/>
          </a:xfrm>
        </p:spPr>
        <p:txBody>
          <a:bodyPr/>
          <a:lstStyle>
            <a:lvl1pPr>
              <a:defRPr/>
            </a:lvl1pPr>
          </a:lstStyle>
          <a:p>
            <a:pPr>
              <a:defRPr/>
            </a:pPr>
            <a:fld id="{643B7F5E-519B-4949-A491-C6AAE6957B92}" type="slidenum">
              <a:rPr lang="en-US"/>
              <a:pPr>
                <a:defRPr/>
              </a:pPr>
              <a:t>‹#›</a:t>
            </a:fld>
            <a:endParaRPr lang="en-US"/>
          </a:p>
        </p:txBody>
      </p:sp>
    </p:spTree>
    <p:extLst>
      <p:ext uri="{BB962C8B-B14F-4D97-AF65-F5344CB8AC3E}">
        <p14:creationId xmlns:p14="http://schemas.microsoft.com/office/powerpoint/2010/main" val="2101820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6CE0F-97CA-4A9F-BE91-97D4CB8DF68A}" type="slidenum">
              <a:rPr lang="en-US"/>
              <a:pPr>
                <a:defRPr/>
              </a:pPr>
              <a:t>‹#›</a:t>
            </a:fld>
            <a:endParaRPr lang="en-US"/>
          </a:p>
        </p:txBody>
      </p:sp>
    </p:spTree>
    <p:extLst>
      <p:ext uri="{BB962C8B-B14F-4D97-AF65-F5344CB8AC3E}">
        <p14:creationId xmlns:p14="http://schemas.microsoft.com/office/powerpoint/2010/main" val="1639794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330318-14EE-4EAD-AF18-FCFEBE3AB16C}" type="slidenum">
              <a:rPr lang="en-US"/>
              <a:pPr>
                <a:defRPr/>
              </a:pPr>
              <a:t>‹#›</a:t>
            </a:fld>
            <a:endParaRPr lang="en-US"/>
          </a:p>
        </p:txBody>
      </p:sp>
    </p:spTree>
    <p:extLst>
      <p:ext uri="{BB962C8B-B14F-4D97-AF65-F5344CB8AC3E}">
        <p14:creationId xmlns:p14="http://schemas.microsoft.com/office/powerpoint/2010/main" val="275318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229600" y="6245225"/>
            <a:ext cx="457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7C91DAC6-A90F-490B-852F-922E3A20630C}" type="slidenum">
              <a:rPr lang="en-US"/>
              <a:pPr>
                <a:defRPr/>
              </a:pPr>
              <a:t>‹#›</a:t>
            </a:fld>
            <a:endParaRPr lang="en-US"/>
          </a:p>
        </p:txBody>
      </p:sp>
      <p:pic>
        <p:nvPicPr>
          <p:cNvPr id="1031" name="Picture 4" descr="CAWST Colour - no text "/>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5830888"/>
            <a:ext cx="14874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6" r:id="rId1"/>
    <p:sldLayoutId id="2147483756" r:id="rId2"/>
    <p:sldLayoutId id="2147483757" r:id="rId3"/>
    <p:sldLayoutId id="2147483758" r:id="rId4"/>
    <p:sldLayoutId id="2147483759" r:id="rId5"/>
    <p:sldLayoutId id="2147483760" r:id="rId6"/>
    <p:sldLayoutId id="2147483767" r:id="rId7"/>
    <p:sldLayoutId id="2147483761" r:id="rId8"/>
    <p:sldLayoutId id="2147483762" r:id="rId9"/>
    <p:sldLayoutId id="2147483763" r:id="rId10"/>
    <p:sldLayoutId id="2147483764" r:id="rId11"/>
    <p:sldLayoutId id="2147483765" r:id="rId12"/>
  </p:sldLayoutIdLst>
  <p:hf hdr="0" ft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pitchFamily="-105" charset="0"/>
          <a:ea typeface="Arial" pitchFamily="-105" charset="0"/>
          <a:cs typeface="Arial" pitchFamily="-105" charset="0"/>
        </a:defRPr>
      </a:lvl2pPr>
      <a:lvl3pPr algn="ctr" rtl="0" eaLnBrk="0" fontAlgn="base" hangingPunct="0">
        <a:spcBef>
          <a:spcPct val="0"/>
        </a:spcBef>
        <a:spcAft>
          <a:spcPct val="0"/>
        </a:spcAft>
        <a:defRPr sz="4400">
          <a:solidFill>
            <a:schemeClr val="accent2"/>
          </a:solidFill>
          <a:latin typeface="Arial" pitchFamily="-105" charset="0"/>
          <a:ea typeface="Arial" pitchFamily="-105" charset="0"/>
          <a:cs typeface="Arial" pitchFamily="-105" charset="0"/>
        </a:defRPr>
      </a:lvl3pPr>
      <a:lvl4pPr algn="ctr" rtl="0" eaLnBrk="0" fontAlgn="base" hangingPunct="0">
        <a:spcBef>
          <a:spcPct val="0"/>
        </a:spcBef>
        <a:spcAft>
          <a:spcPct val="0"/>
        </a:spcAft>
        <a:defRPr sz="4400">
          <a:solidFill>
            <a:schemeClr val="accent2"/>
          </a:solidFill>
          <a:latin typeface="Arial" pitchFamily="-105" charset="0"/>
          <a:ea typeface="Arial" pitchFamily="-105" charset="0"/>
          <a:cs typeface="Arial" pitchFamily="-105" charset="0"/>
        </a:defRPr>
      </a:lvl4pPr>
      <a:lvl5pPr algn="ctr" rtl="0" eaLnBrk="0" fontAlgn="base" hangingPunct="0">
        <a:spcBef>
          <a:spcPct val="0"/>
        </a:spcBef>
        <a:spcAft>
          <a:spcPct val="0"/>
        </a:spcAft>
        <a:defRPr sz="4400">
          <a:solidFill>
            <a:schemeClr val="accent2"/>
          </a:solidFill>
          <a:latin typeface="Arial" pitchFamily="-105" charset="0"/>
          <a:ea typeface="Arial" pitchFamily="-105" charset="0"/>
          <a:cs typeface="Arial" pitchFamily="-105" charset="0"/>
        </a:defRPr>
      </a:lvl5pPr>
      <a:lvl6pPr marL="457200" algn="ctr" rtl="0" fontAlgn="base">
        <a:spcBef>
          <a:spcPct val="0"/>
        </a:spcBef>
        <a:spcAft>
          <a:spcPct val="0"/>
        </a:spcAft>
        <a:defRPr sz="4400">
          <a:solidFill>
            <a:schemeClr val="accent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accent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accent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accent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cawst.org/resource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http://wedc.lboro.ac.uk/resources/images/WEDC_PUBLICATIONS/Excreta_Disposal_in_Emergencies/KCH_TEC_Reinforced_concrete_latrine_slab_16_EDIE_2.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823497" y="0"/>
            <a:ext cx="3552825" cy="1002665"/>
          </a:xfrm>
          <a:prstGeom prst="rect">
            <a:avLst/>
          </a:prstGeom>
          <a:noFill/>
          <a:ln>
            <a:noFill/>
          </a:ln>
        </p:spPr>
      </p:pic>
      <p:sp>
        <p:nvSpPr>
          <p:cNvPr id="4" name="TextBox 3"/>
          <p:cNvSpPr txBox="1"/>
          <p:nvPr/>
        </p:nvSpPr>
        <p:spPr>
          <a:xfrm>
            <a:off x="671264" y="677882"/>
            <a:ext cx="8077200" cy="6093976"/>
          </a:xfrm>
          <a:prstGeom prst="rect">
            <a:avLst/>
          </a:prstGeom>
          <a:noFill/>
        </p:spPr>
        <p:txBody>
          <a:bodyPr wrap="square" rtlCol="0">
            <a:spAutoFit/>
          </a:bodyPr>
          <a:lstStyle/>
          <a:p>
            <a:endParaRPr lang="en-US" sz="1100" dirty="0"/>
          </a:p>
          <a:p>
            <a:pPr algn="ctr">
              <a:tabLst>
                <a:tab pos="1196975" algn="l"/>
              </a:tabLst>
            </a:pPr>
            <a:r>
              <a:rPr lang="en-US" sz="1100" dirty="0"/>
              <a:t>424 Aviation Road NE</a:t>
            </a:r>
          </a:p>
          <a:p>
            <a:pPr algn="ctr">
              <a:tabLst>
                <a:tab pos="1196975" algn="l"/>
              </a:tabLst>
            </a:pPr>
            <a:r>
              <a:rPr lang="en-US" sz="1100" dirty="0"/>
              <a:t>Calgary, Alberta, T2E 8H6, Canada</a:t>
            </a:r>
          </a:p>
          <a:p>
            <a:pPr algn="ctr">
              <a:tabLst>
                <a:tab pos="1196975" algn="l"/>
              </a:tabLst>
            </a:pPr>
            <a:r>
              <a:rPr lang="en-US" sz="1100" dirty="0"/>
              <a:t>Phone: + 1 (403) 243-3285, Fax: + 1 (403) 243-6199</a:t>
            </a:r>
          </a:p>
          <a:p>
            <a:pPr algn="ctr">
              <a:tabLst>
                <a:tab pos="1196975" algn="l"/>
              </a:tabLst>
            </a:pPr>
            <a:r>
              <a:rPr lang="en-US" sz="1100" dirty="0"/>
              <a:t>E-mail: resources@cawst.org, Website: www.cawst.org</a:t>
            </a:r>
          </a:p>
          <a:p>
            <a:pPr algn="ctr">
              <a:tabLst>
                <a:tab pos="1196975" algn="l"/>
              </a:tabLst>
            </a:pPr>
            <a:endParaRPr lang="en-US" sz="1100" dirty="0"/>
          </a:p>
          <a:p>
            <a:r>
              <a:rPr lang="en-US" sz="900" dirty="0"/>
              <a:t>CAWST, the Centre for Affordable Water and Sanitation Technology, is a nonprofit organization that provides training and consulting to organizations working directly with populations in developing countries who lack access to clean water and basic sanitation.</a:t>
            </a:r>
          </a:p>
          <a:p>
            <a:r>
              <a:rPr lang="en-US" sz="900" dirty="0"/>
              <a:t> </a:t>
            </a:r>
          </a:p>
          <a:p>
            <a:r>
              <a:rPr lang="en-US" sz="900" dirty="0"/>
              <a:t>One of CAWST’s core strategies is to make knowledge about water common knowledge. This is achieved, in part, by developing and freely distributing education materials with the intent of increasing the availability of information to those who need it most.</a:t>
            </a:r>
          </a:p>
          <a:p>
            <a:r>
              <a:rPr lang="en-US" sz="900" dirty="0"/>
              <a:t> </a:t>
            </a:r>
          </a:p>
          <a:p>
            <a:r>
              <a:rPr lang="en-US" sz="900" dirty="0"/>
              <a:t>This document is open content and licensed under the Creative Commons Attribution Works 3.0 </a:t>
            </a:r>
            <a:r>
              <a:rPr lang="en-US" sz="900" dirty="0" err="1"/>
              <a:t>Unported</a:t>
            </a:r>
            <a:r>
              <a:rPr lang="en-US" sz="900" dirty="0"/>
              <a:t> License. To view a copy of this license, visit http://creativecommons.org/licenses/by/3.0 or send a letter to Creative Commons, 171 Second Street, Suite 300, San Francisco, California 94105, USA. </a:t>
            </a:r>
          </a:p>
          <a:p>
            <a:r>
              <a:rPr lang="en-US" sz="900" dirty="0"/>
              <a:t> </a:t>
            </a:r>
          </a:p>
          <a:p>
            <a:r>
              <a:rPr lang="en-US" sz="900" dirty="0" smtClean="0"/>
              <a:t>		You </a:t>
            </a:r>
            <a:r>
              <a:rPr lang="en-US" sz="900" dirty="0"/>
              <a:t>are free to:</a:t>
            </a:r>
          </a:p>
          <a:p>
            <a:pPr marL="2000250" lvl="4" indent="-171450">
              <a:buFont typeface="Arial" pitchFamily="34" charset="0"/>
              <a:buChar char="•"/>
            </a:pPr>
            <a:r>
              <a:rPr lang="en-US" sz="900" dirty="0"/>
              <a:t>Share – to copy, distribute and transmit this document</a:t>
            </a:r>
          </a:p>
          <a:p>
            <a:pPr marL="2000250" lvl="4" indent="-171450">
              <a:buFont typeface="Arial" pitchFamily="34" charset="0"/>
              <a:buChar char="•"/>
            </a:pPr>
            <a:r>
              <a:rPr lang="en-US" sz="900" dirty="0"/>
              <a:t>Remix – to adapt this document</a:t>
            </a:r>
          </a:p>
          <a:p>
            <a:r>
              <a:rPr lang="en-US" sz="900" dirty="0"/>
              <a:t> </a:t>
            </a:r>
          </a:p>
          <a:p>
            <a:r>
              <a:rPr lang="en-US" sz="900" dirty="0" smtClean="0"/>
              <a:t>		Under </a:t>
            </a:r>
            <a:r>
              <a:rPr lang="en-US" sz="900" dirty="0"/>
              <a:t>the following conditions:</a:t>
            </a:r>
          </a:p>
          <a:p>
            <a:pPr marL="2000250" lvl="4" indent="-171450">
              <a:buFont typeface="Arial" pitchFamily="34" charset="0"/>
              <a:buChar char="•"/>
            </a:pPr>
            <a:r>
              <a:rPr lang="en-US" sz="900" dirty="0" smtClean="0"/>
              <a:t>Attribution</a:t>
            </a:r>
            <a:r>
              <a:rPr lang="en-US" sz="900" dirty="0"/>
              <a:t>. You must give credit to CAWST as the original source of the document. Please include our website:  www.cawst.org</a:t>
            </a:r>
          </a:p>
          <a:p>
            <a:pPr algn="ctr">
              <a:tabLst>
                <a:tab pos="1196975" algn="l"/>
              </a:tabLst>
            </a:pPr>
            <a:endParaRPr lang="en-US" sz="900" dirty="0" smtClean="0"/>
          </a:p>
          <a:p>
            <a:pPr>
              <a:tabLst>
                <a:tab pos="1196975" algn="l"/>
              </a:tabLst>
            </a:pPr>
            <a:r>
              <a:rPr lang="en-US" sz="900" dirty="0"/>
              <a:t>CAWST will produce updated versions of this document periodically. For this reason, we do not recommend hosting this document to download from your website</a:t>
            </a:r>
            <a:r>
              <a:rPr lang="en-US" sz="900" dirty="0" smtClean="0"/>
              <a:t>.</a:t>
            </a:r>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pPr>
              <a:tabLst>
                <a:tab pos="1196975" algn="l"/>
              </a:tabLst>
            </a:pPr>
            <a:endParaRPr lang="en-US" sz="900" dirty="0" smtClean="0"/>
          </a:p>
          <a:p>
            <a:pPr>
              <a:tabLst>
                <a:tab pos="1196975" algn="l"/>
              </a:tabLst>
            </a:pPr>
            <a:endParaRPr lang="en-US" sz="900" dirty="0"/>
          </a:p>
          <a:p>
            <a:r>
              <a:rPr lang="en-US" sz="900" b="1" dirty="0"/>
              <a:t> </a:t>
            </a:r>
            <a:r>
              <a:rPr lang="en-US" sz="900" dirty="0"/>
              <a:t>CAWST and its directors, employees, contractors, and volunteers do not assume any responsibility for and make no warranty with respect to the results that may be obtained from the use of the information provided</a:t>
            </a:r>
            <a:r>
              <a:rPr lang="en-US" sz="900" dirty="0" smtClean="0"/>
              <a:t>.</a:t>
            </a:r>
            <a:endParaRPr lang="en-US" sz="900"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171092" y="3111252"/>
            <a:ext cx="1080120" cy="28803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243100" y="3544850"/>
            <a:ext cx="936104" cy="360040"/>
          </a:xfrm>
          <a:prstGeom prst="rect">
            <a:avLst/>
          </a:prstGeom>
        </p:spPr>
      </p:pic>
      <p:sp>
        <p:nvSpPr>
          <p:cNvPr id="3" name="TextBox 2"/>
          <p:cNvSpPr txBox="1"/>
          <p:nvPr/>
        </p:nvSpPr>
        <p:spPr>
          <a:xfrm>
            <a:off x="2045568" y="4305137"/>
            <a:ext cx="5328592" cy="1892826"/>
          </a:xfrm>
          <a:prstGeom prst="rect">
            <a:avLst/>
          </a:prstGeom>
          <a:noFill/>
          <a:ln w="15875">
            <a:solidFill>
              <a:schemeClr val="tx1"/>
            </a:solidFill>
          </a:ln>
        </p:spPr>
        <p:txBody>
          <a:bodyPr wrap="square" rtlCol="0">
            <a:spAutoFit/>
          </a:bodyPr>
          <a:lstStyle/>
          <a:p>
            <a:r>
              <a:rPr lang="en-US" b="1" dirty="0"/>
              <a:t> </a:t>
            </a:r>
            <a:r>
              <a:rPr lang="en-US" sz="1100" b="1" dirty="0" smtClean="0"/>
              <a:t>			Stay </a:t>
            </a:r>
            <a:r>
              <a:rPr lang="en-US" sz="1100" b="1" dirty="0"/>
              <a:t>up-to-date and get support:</a:t>
            </a:r>
            <a:endParaRPr lang="en-US" sz="1100" dirty="0"/>
          </a:p>
          <a:p>
            <a:pPr marL="3028950" lvl="6" indent="-285750">
              <a:buFont typeface="Arial" pitchFamily="34" charset="0"/>
              <a:buChar char="•"/>
            </a:pPr>
            <a:r>
              <a:rPr lang="en-US" sz="1100" dirty="0" smtClean="0"/>
              <a:t>Latest </a:t>
            </a:r>
            <a:r>
              <a:rPr lang="en-US" sz="1100" dirty="0"/>
              <a:t>updates to this document</a:t>
            </a:r>
          </a:p>
          <a:p>
            <a:pPr marL="3028950" lvl="6" indent="-285750">
              <a:buFont typeface="Arial" pitchFamily="34" charset="0"/>
              <a:buChar char="•"/>
            </a:pPr>
            <a:r>
              <a:rPr lang="en-US" sz="1100" dirty="0"/>
              <a:t>Other workshop &amp; training related resources</a:t>
            </a:r>
          </a:p>
          <a:p>
            <a:pPr marL="3028950" lvl="6" indent="-285750">
              <a:buFont typeface="Arial" pitchFamily="34" charset="0"/>
              <a:buChar char="•"/>
            </a:pPr>
            <a:r>
              <a:rPr lang="en-US" sz="1100" dirty="0"/>
              <a:t>Support on using this document in your work</a:t>
            </a:r>
          </a:p>
          <a:p>
            <a:r>
              <a:rPr lang="en-US" sz="1100" dirty="0"/>
              <a:t> </a:t>
            </a:r>
          </a:p>
          <a:p>
            <a:r>
              <a:rPr lang="en-US" sz="1100" i="1" dirty="0" smtClean="0"/>
              <a:t>CAWST provides mentorship and</a:t>
            </a:r>
          </a:p>
          <a:p>
            <a:r>
              <a:rPr lang="en-US" sz="1100" i="1" dirty="0" smtClean="0"/>
              <a:t>coaching on the use of its education</a:t>
            </a:r>
          </a:p>
          <a:p>
            <a:r>
              <a:rPr lang="en-US" sz="1100" i="1" dirty="0" smtClean="0"/>
              <a:t>and training resources.</a:t>
            </a:r>
            <a:endParaRPr lang="en-US" sz="1100"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365104"/>
            <a:ext cx="468052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294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6200" y="274638"/>
            <a:ext cx="8991600" cy="1143000"/>
          </a:xfrm>
        </p:spPr>
        <p:txBody>
          <a:bodyPr/>
          <a:lstStyle/>
          <a:p>
            <a:r>
              <a:rPr lang="en-US" altLang="en-US" b="1" smtClean="0"/>
              <a:t>Why Reinforce Concrete Slabs</a:t>
            </a:r>
            <a:r>
              <a:rPr lang="en-US" altLang="en-US" smtClean="0"/>
              <a:t>?</a:t>
            </a:r>
          </a:p>
        </p:txBody>
      </p:sp>
      <p:sp>
        <p:nvSpPr>
          <p:cNvPr id="4" name="Content Placeholder 3"/>
          <p:cNvSpPr txBox="1">
            <a:spLocks noGrp="1"/>
          </p:cNvSpPr>
          <p:nvPr>
            <p:ph idx="1"/>
          </p:nvPr>
        </p:nvSpPr>
        <p:spPr>
          <a:xfrm>
            <a:off x="457200" y="1828800"/>
            <a:ext cx="8229600" cy="3916363"/>
          </a:xfrm>
          <a:solidFill>
            <a:schemeClr val="bg1"/>
          </a:solidFill>
        </p:spPr>
        <p:txBody>
          <a:bodyPr rtlCol="0">
            <a:noAutofit/>
          </a:bodyPr>
          <a:lstStyle/>
          <a:p>
            <a:pPr marL="0" indent="0" algn="ctr">
              <a:buFontTx/>
              <a:buNone/>
              <a:defRPr/>
            </a:pPr>
            <a:r>
              <a:rPr lang="en-US" sz="2800" b="1" u="sng" dirty="0" smtClean="0"/>
              <a:t>Activity – Tension and Compression </a:t>
            </a:r>
          </a:p>
          <a:p>
            <a:pPr>
              <a:buFontTx/>
              <a:buAutoNum type="arabicPeriod"/>
              <a:defRPr/>
            </a:pPr>
            <a:endParaRPr lang="en-US" sz="2800" dirty="0" smtClean="0"/>
          </a:p>
          <a:p>
            <a:pPr>
              <a:buFontTx/>
              <a:buAutoNum type="arabicPeriod"/>
              <a:defRPr/>
            </a:pPr>
            <a:r>
              <a:rPr lang="en-US" sz="2800" dirty="0" smtClean="0"/>
              <a:t>What is compression? </a:t>
            </a:r>
          </a:p>
          <a:p>
            <a:pPr>
              <a:buFontTx/>
              <a:buAutoNum type="arabicPeriod"/>
              <a:defRPr/>
            </a:pPr>
            <a:endParaRPr lang="en-US" sz="2800" dirty="0" smtClean="0"/>
          </a:p>
          <a:p>
            <a:pPr>
              <a:buFontTx/>
              <a:buAutoNum type="arabicPeriod"/>
              <a:defRPr/>
            </a:pPr>
            <a:endParaRPr lang="en-US" sz="2800" dirty="0" smtClean="0"/>
          </a:p>
          <a:p>
            <a:pPr>
              <a:buFontTx/>
              <a:buAutoNum type="arabicPeriod"/>
              <a:defRPr/>
            </a:pPr>
            <a:r>
              <a:rPr lang="en-US" sz="2800" dirty="0" smtClean="0"/>
              <a:t>What is tension? </a:t>
            </a:r>
            <a:endParaRPr lang="en-US" sz="2800" dirty="0"/>
          </a:p>
        </p:txBody>
      </p:sp>
      <p:pic>
        <p:nvPicPr>
          <p:cNvPr id="13316" name="Picture 2" descr="Illustration: hands linking at fingers, and pu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641850"/>
            <a:ext cx="19812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Illustration: two pairs of hands, pressing against each o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622550"/>
            <a:ext cx="19050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3906FDBD-87DE-4417-9D23-668683B1CF8F}" type="slidenum">
              <a:rPr lang="en-US" altLang="en-US" sz="1400" smtClean="0"/>
              <a:pPr eaLnBrk="1" hangingPunct="1">
                <a:spcBef>
                  <a:spcPct val="0"/>
                </a:spcBef>
                <a:buFontTx/>
                <a:buNone/>
              </a:pPr>
              <a:t>10</a:t>
            </a:fld>
            <a:endParaRPr lang="en-US" altLang="en-US" sz="140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274638"/>
            <a:ext cx="9144000" cy="1143000"/>
          </a:xfrm>
        </p:spPr>
        <p:txBody>
          <a:bodyPr/>
          <a:lstStyle/>
          <a:p>
            <a:pPr eaLnBrk="1" hangingPunct="1"/>
            <a:r>
              <a:rPr lang="en-US" altLang="en-US" b="1" smtClean="0"/>
              <a:t>Why Reinforce Concrete Slabs?</a:t>
            </a:r>
          </a:p>
        </p:txBody>
      </p:sp>
      <p:sp>
        <p:nvSpPr>
          <p:cNvPr id="14339" name="Rectangle 3"/>
          <p:cNvSpPr>
            <a:spLocks noGrp="1" noChangeArrowheads="1"/>
          </p:cNvSpPr>
          <p:nvPr>
            <p:ph type="body" idx="1"/>
          </p:nvPr>
        </p:nvSpPr>
        <p:spPr>
          <a:xfrm>
            <a:off x="457200" y="3505200"/>
            <a:ext cx="8077200" cy="2620963"/>
          </a:xfrm>
        </p:spPr>
        <p:txBody>
          <a:bodyPr/>
          <a:lstStyle/>
          <a:p>
            <a:pPr eaLnBrk="1" hangingPunct="1"/>
            <a:r>
              <a:rPr lang="en-US" altLang="en-US" dirty="0" smtClean="0"/>
              <a:t>Concrete very strong in compression, but weak in tension</a:t>
            </a:r>
          </a:p>
          <a:p>
            <a:pPr eaLnBrk="1" hangingPunct="1"/>
            <a:r>
              <a:rPr lang="en-US" altLang="en-US" dirty="0" smtClean="0"/>
              <a:t>Reinforcement makes concrete stronger in tension</a:t>
            </a:r>
            <a:endParaRPr lang="en-US" altLang="en-US" dirty="0" smtClean="0">
              <a:solidFill>
                <a:srgbClr val="FF0000"/>
              </a:solidFill>
            </a:endParaRPr>
          </a:p>
          <a:p>
            <a:pPr lvl="1" eaLnBrk="1" hangingPunct="1"/>
            <a:endParaRPr lang="en-US" altLang="en-US" dirty="0" smtClean="0">
              <a:solidFill>
                <a:srgbClr val="FF0000"/>
              </a:solidFill>
            </a:endParaRPr>
          </a:p>
        </p:txBody>
      </p:sp>
      <p:sp>
        <p:nvSpPr>
          <p:cNvPr id="14340" name="Rectangle 6"/>
          <p:cNvSpPr>
            <a:spLocks noChangeArrowheads="1"/>
          </p:cNvSpPr>
          <p:nvPr/>
        </p:nvSpPr>
        <p:spPr bwMode="auto">
          <a:xfrm>
            <a:off x="0" y="24812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graphicFrame>
        <p:nvGraphicFramePr>
          <p:cNvPr id="14341" name="Object 2"/>
          <p:cNvGraphicFramePr>
            <a:graphicFrameLocks noChangeAspect="1"/>
          </p:cNvGraphicFramePr>
          <p:nvPr/>
        </p:nvGraphicFramePr>
        <p:xfrm>
          <a:off x="1600200" y="1447800"/>
          <a:ext cx="6000750" cy="1895475"/>
        </p:xfrm>
        <a:graphic>
          <a:graphicData uri="http://schemas.openxmlformats.org/presentationml/2006/ole">
            <mc:AlternateContent xmlns:mc="http://schemas.openxmlformats.org/markup-compatibility/2006">
              <mc:Choice xmlns:v="urn:schemas-microsoft-com:vml" Requires="v">
                <p:oleObj spid="_x0000_s14359" name="Picture" r:id="rId4" imgW="6442338" imgH="2028101" progId="Word.Picture.8">
                  <p:embed/>
                </p:oleObj>
              </mc:Choice>
              <mc:Fallback>
                <p:oleObj name="Picture" r:id="rId4" imgW="6442338" imgH="2028101"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447800"/>
                        <a:ext cx="60007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4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7EBC59DB-D29D-4908-94CA-4422F9A05729}" type="slidenum">
              <a:rPr lang="en-US" altLang="en-US" sz="1400" smtClean="0"/>
              <a:pPr eaLnBrk="1" hangingPunct="1">
                <a:spcBef>
                  <a:spcPct val="0"/>
                </a:spcBef>
                <a:buFontTx/>
                <a:buNone/>
              </a:pPr>
              <a:t>11</a:t>
            </a:fld>
            <a:endParaRPr lang="en-US" altLang="en-US" sz="14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b="1" dirty="0" smtClean="0"/>
              <a:t>Why Reinforce a Slab?</a:t>
            </a:r>
          </a:p>
        </p:txBody>
      </p:sp>
      <p:sp>
        <p:nvSpPr>
          <p:cNvPr id="15363" name="Content Placeholder 2"/>
          <p:cNvSpPr>
            <a:spLocks noGrp="1"/>
          </p:cNvSpPr>
          <p:nvPr>
            <p:ph idx="1"/>
          </p:nvPr>
        </p:nvSpPr>
        <p:spPr>
          <a:xfrm>
            <a:off x="533400" y="1600200"/>
            <a:ext cx="8229600" cy="4525963"/>
          </a:xfrm>
        </p:spPr>
        <p:txBody>
          <a:bodyPr/>
          <a:lstStyle/>
          <a:p>
            <a:pPr marL="0" indent="0">
              <a:buFontTx/>
              <a:buNone/>
            </a:pPr>
            <a:r>
              <a:rPr lang="en-US" altLang="en-US" b="1" u="sng" smtClean="0"/>
              <a:t>Activity – Strength of a Reinforced Slab </a:t>
            </a:r>
          </a:p>
          <a:p>
            <a:pPr marL="0" indent="0">
              <a:buFontTx/>
              <a:buNone/>
            </a:pPr>
            <a:endParaRPr lang="en-US" altLang="en-US" b="1" u="sng" smtClean="0"/>
          </a:p>
          <a:p>
            <a:pPr marL="0" indent="0">
              <a:buFontTx/>
              <a:buNone/>
            </a:pPr>
            <a:endParaRPr lang="en-US" altLang="en-US" b="1" u="sng" smtClean="0"/>
          </a:p>
          <a:p>
            <a:pPr marL="0" indent="0">
              <a:buFontTx/>
              <a:buNone/>
            </a:pPr>
            <a:r>
              <a:rPr lang="en-US" altLang="en-US" smtClean="0"/>
              <a:t>What is the difference between an unreinforced slab and a reinforced slab?</a:t>
            </a:r>
          </a:p>
        </p:txBody>
      </p:sp>
      <p:sp>
        <p:nvSpPr>
          <p:cNvPr id="153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3A16B422-3BAA-491E-B1B3-A18B2957D727}" type="slidenum">
              <a:rPr lang="en-US" altLang="en-US" sz="1400" smtClean="0"/>
              <a:pPr eaLnBrk="1" hangingPunct="1">
                <a:spcBef>
                  <a:spcPct val="0"/>
                </a:spcBef>
                <a:buFontTx/>
                <a:buNone/>
              </a:pPr>
              <a:t>12</a:t>
            </a:fld>
            <a:endParaRPr lang="en-US" altLang="en-US" sz="140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96963"/>
          </a:xfrm>
        </p:spPr>
        <p:txBody>
          <a:bodyPr/>
          <a:lstStyle/>
          <a:p>
            <a:pPr eaLnBrk="1" hangingPunct="1"/>
            <a:r>
              <a:rPr lang="en-US" altLang="en-US" b="1" dirty="0" smtClean="0"/>
              <a:t>Dome Slabs</a:t>
            </a:r>
          </a:p>
        </p:txBody>
      </p:sp>
      <p:sp>
        <p:nvSpPr>
          <p:cNvPr id="16387" name="Text Box 3"/>
          <p:cNvSpPr txBox="1">
            <a:spLocks noChangeArrowheads="1"/>
          </p:cNvSpPr>
          <p:nvPr/>
        </p:nvSpPr>
        <p:spPr bwMode="auto">
          <a:xfrm>
            <a:off x="304800" y="3962400"/>
            <a:ext cx="495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lnSpc>
                <a:spcPct val="90000"/>
              </a:lnSpc>
            </a:pPr>
            <a:endParaRPr lang="en-US" altLang="en-US" sz="2400"/>
          </a:p>
        </p:txBody>
      </p:sp>
      <p:pic>
        <p:nvPicPr>
          <p:cNvPr id="16388" name="Picture 4" descr="New 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437188" y="1295400"/>
            <a:ext cx="3473450" cy="5334000"/>
          </a:xfrm>
          <a:noFill/>
          <a:ln w="12700">
            <a:solidFill>
              <a:srgbClr val="000000"/>
            </a:solidFill>
          </a:ln>
        </p:spPr>
      </p:pic>
      <p:pic>
        <p:nvPicPr>
          <p:cNvPr id="16389" name="Picture 5" descr="sanplat round"/>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5800" y="914400"/>
            <a:ext cx="4419600" cy="2001838"/>
          </a:xfrm>
          <a:noFill/>
        </p:spPr>
      </p:pic>
      <p:pic>
        <p:nvPicPr>
          <p:cNvPr id="16390" name="Picture 6" descr="Dome slab kit compon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2950105"/>
            <a:ext cx="4191000" cy="34496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84264F09-239B-475A-82F9-98FF9F1E34D9}" type="slidenum">
              <a:rPr lang="en-US" altLang="en-US" sz="1400" smtClean="0"/>
              <a:pPr eaLnBrk="1" hangingPunct="1">
                <a:spcBef>
                  <a:spcPct val="0"/>
                </a:spcBef>
                <a:buFontTx/>
                <a:buNone/>
              </a:pPr>
              <a:t>13</a:t>
            </a:fld>
            <a:endParaRPr lang="en-US" altLang="en-US" sz="14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9144000" cy="1096963"/>
          </a:xfrm>
        </p:spPr>
        <p:txBody>
          <a:bodyPr/>
          <a:lstStyle/>
          <a:p>
            <a:pPr eaLnBrk="1" hangingPunct="1"/>
            <a:r>
              <a:rPr lang="en-US" altLang="en-US" b="1" dirty="0" smtClean="0"/>
              <a:t>Dome Slabs</a:t>
            </a:r>
          </a:p>
        </p:txBody>
      </p:sp>
      <p:pic>
        <p:nvPicPr>
          <p:cNvPr id="17411" name="Picture 3" descr="edit Urbanizacao dome installed © 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10113"/>
            <a:ext cx="27432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Dome slab finish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3971925"/>
            <a:ext cx="280511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domed sl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295400"/>
            <a:ext cx="38862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edit Urbanizacao dome &amp; blocks © P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08525"/>
            <a:ext cx="27432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701800"/>
            <a:ext cx="28765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C02A2EE1-3FA6-495D-A944-D4A53FEEF68B}" type="slidenum">
              <a:rPr lang="en-US" altLang="en-US" sz="1400" smtClean="0"/>
              <a:pPr eaLnBrk="1" hangingPunct="1">
                <a:spcBef>
                  <a:spcPct val="0"/>
                </a:spcBef>
                <a:buFontTx/>
                <a:buNone/>
              </a:pPr>
              <a:t>14</a:t>
            </a:fld>
            <a:endParaRPr lang="en-US" altLang="en-US" sz="14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b="1" dirty="0" smtClean="0"/>
              <a:t>Why is a Dome Strong?</a:t>
            </a:r>
          </a:p>
        </p:txBody>
      </p:sp>
      <p:sp>
        <p:nvSpPr>
          <p:cNvPr id="18435" name="Content Placeholder 2"/>
          <p:cNvSpPr>
            <a:spLocks noGrp="1"/>
          </p:cNvSpPr>
          <p:nvPr>
            <p:ph sz="half" idx="1"/>
          </p:nvPr>
        </p:nvSpPr>
        <p:spPr>
          <a:xfrm>
            <a:off x="457200" y="1600200"/>
            <a:ext cx="8305800" cy="3962400"/>
          </a:xfrm>
        </p:spPr>
        <p:txBody>
          <a:bodyPr/>
          <a:lstStyle/>
          <a:p>
            <a:pPr marL="0" indent="0" algn="ctr">
              <a:buFontTx/>
              <a:buNone/>
            </a:pPr>
            <a:r>
              <a:rPr lang="en-US" altLang="en-US" b="1" u="sng" smtClean="0"/>
              <a:t>Activity – Strength of a Dome</a:t>
            </a:r>
          </a:p>
          <a:p>
            <a:pPr marL="0" indent="0" algn="ctr">
              <a:buFontTx/>
              <a:buNone/>
            </a:pPr>
            <a:endParaRPr lang="en-US" altLang="en-US" b="1" u="sng" smtClean="0"/>
          </a:p>
          <a:p>
            <a:pPr marL="0" indent="0">
              <a:buFontTx/>
              <a:buNone/>
            </a:pPr>
            <a:endParaRPr lang="en-US" altLang="en-US" smtClean="0"/>
          </a:p>
          <a:p>
            <a:pPr marL="0" indent="0">
              <a:buFontTx/>
              <a:buNone/>
            </a:pPr>
            <a:r>
              <a:rPr lang="en-US" altLang="en-US" smtClean="0"/>
              <a:t>What is the difference between a flat unreinforced slab and a dome slab?</a:t>
            </a:r>
          </a:p>
        </p:txBody>
      </p:sp>
      <p:sp>
        <p:nvSpPr>
          <p:cNvPr id="184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5DC21511-6480-47E0-9279-5D1F55438D49}" type="slidenum">
              <a:rPr lang="en-US" altLang="en-US" sz="1400" smtClean="0"/>
              <a:pPr eaLnBrk="1" hangingPunct="1">
                <a:spcBef>
                  <a:spcPct val="0"/>
                </a:spcBef>
                <a:buFontTx/>
                <a:buNone/>
              </a:pPr>
              <a:t>15</a:t>
            </a:fld>
            <a:endParaRPr lang="en-US" altLang="en-US" sz="140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b="1" dirty="0" err="1" smtClean="0"/>
              <a:t>SanPlat</a:t>
            </a:r>
            <a:r>
              <a:rPr lang="en-US" altLang="en-US" b="1" dirty="0" smtClean="0"/>
              <a:t> ™</a:t>
            </a:r>
          </a:p>
        </p:txBody>
      </p:sp>
      <p:pic>
        <p:nvPicPr>
          <p:cNvPr id="19459" name="Picture 4" descr="sanplat 6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1943100"/>
            <a:ext cx="384175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0" name="Rectangle 5"/>
          <p:cNvSpPr>
            <a:spLocks noChangeArrowheads="1"/>
          </p:cNvSpPr>
          <p:nvPr/>
        </p:nvSpPr>
        <p:spPr bwMode="auto">
          <a:xfrm>
            <a:off x="457200" y="5943600"/>
            <a:ext cx="685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sz="2400"/>
          </a:p>
        </p:txBody>
      </p:sp>
      <p:pic>
        <p:nvPicPr>
          <p:cNvPr id="1946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1371600"/>
            <a:ext cx="5080000" cy="3810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5D72E57E-3D87-46B1-88AD-7C75F9796A58}" type="slidenum">
              <a:rPr lang="en-US" altLang="en-US" sz="1400" smtClean="0"/>
              <a:pPr eaLnBrk="1" hangingPunct="1">
                <a:spcBef>
                  <a:spcPct val="0"/>
                </a:spcBef>
                <a:buFontTx/>
                <a:buNone/>
              </a:pPr>
              <a:t>16</a:t>
            </a:fld>
            <a:endParaRPr lang="en-US" altLang="en-US" sz="14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b="1" dirty="0" smtClean="0"/>
              <a:t>Wood Slabs</a:t>
            </a:r>
          </a:p>
        </p:txBody>
      </p:sp>
      <p:sp>
        <p:nvSpPr>
          <p:cNvPr id="30723" name="Rectangle 3"/>
          <p:cNvSpPr>
            <a:spLocks noGrp="1" noChangeArrowheads="1"/>
          </p:cNvSpPr>
          <p:nvPr>
            <p:ph type="body" idx="1"/>
          </p:nvPr>
        </p:nvSpPr>
        <p:spPr>
          <a:xfrm>
            <a:off x="457200" y="1417638"/>
            <a:ext cx="8382000" cy="2286000"/>
          </a:xfrm>
        </p:spPr>
        <p:txBody>
          <a:bodyPr/>
          <a:lstStyle/>
          <a:p>
            <a:pPr eaLnBrk="1" hangingPunct="1"/>
            <a:r>
              <a:rPr lang="en-US" altLang="en-US" dirty="0" smtClean="0"/>
              <a:t>Wooden planks span pit</a:t>
            </a:r>
          </a:p>
        </p:txBody>
      </p:sp>
      <p:sp>
        <p:nvSpPr>
          <p:cNvPr id="30725" name="Rectangle 7"/>
          <p:cNvSpPr>
            <a:spLocks noChangeArrowheads="1"/>
          </p:cNvSpPr>
          <p:nvPr/>
        </p:nvSpPr>
        <p:spPr bwMode="auto">
          <a:xfrm>
            <a:off x="457200" y="38862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sz="2800"/>
          </a:p>
        </p:txBody>
      </p:sp>
      <p:sp>
        <p:nvSpPr>
          <p:cNvPr id="3072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42755774-F7A2-4F15-B165-A0E507670FDD}" type="slidenum">
              <a:rPr lang="en-US" altLang="en-US" sz="1400" smtClean="0"/>
              <a:pPr eaLnBrk="1" hangingPunct="1">
                <a:spcBef>
                  <a:spcPct val="0"/>
                </a:spcBef>
                <a:buFontTx/>
                <a:buNone/>
              </a:pPr>
              <a:t>17</a:t>
            </a:fld>
            <a:endParaRPr lang="en-US" altLang="en-US" sz="1400" smtClean="0"/>
          </a:p>
        </p:txBody>
      </p:sp>
      <p:pic>
        <p:nvPicPr>
          <p:cNvPr id="12" name="Picture 11" descr="C:\Users\Sandy\Documents\_CAWST\Sanitation\Images\Latrine Design Construction (Marci)\WR19_S Asia (Small).png"/>
          <p:cNvPicPr>
            <a:picLocks noChangeAspect="1"/>
          </p:cNvPicPr>
          <p:nvPr/>
        </p:nvPicPr>
        <p:blipFill>
          <a:blip r:embed="rId3">
            <a:grayscl/>
            <a:extLst>
              <a:ext uri="{28A0092B-C50C-407E-A947-70E740481C1C}">
                <a14:useLocalDpi xmlns:a14="http://schemas.microsoft.com/office/drawing/2010/main"/>
              </a:ext>
            </a:extLst>
          </a:blip>
          <a:srcRect/>
          <a:stretch>
            <a:fillRect/>
          </a:stretch>
        </p:blipFill>
        <p:spPr bwMode="auto">
          <a:xfrm>
            <a:off x="3886200" y="2309019"/>
            <a:ext cx="4640838" cy="3154362"/>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43" y="2326482"/>
            <a:ext cx="2685714" cy="3285714"/>
          </a:xfrm>
          <a:prstGeom prst="rect">
            <a:avLst/>
          </a:prstGeom>
        </p:spPr>
      </p:pic>
    </p:spTree>
    <p:extLst>
      <p:ext uri="{BB962C8B-B14F-4D97-AF65-F5344CB8AC3E}">
        <p14:creationId xmlns:p14="http://schemas.microsoft.com/office/powerpoint/2010/main" val="34828072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b="1" dirty="0" smtClean="0"/>
              <a:t>Pole and Earth Slabs</a:t>
            </a:r>
          </a:p>
        </p:txBody>
      </p:sp>
      <p:sp>
        <p:nvSpPr>
          <p:cNvPr id="30723" name="Rectangle 3"/>
          <p:cNvSpPr>
            <a:spLocks noGrp="1" noChangeArrowheads="1"/>
          </p:cNvSpPr>
          <p:nvPr>
            <p:ph type="body" idx="1"/>
          </p:nvPr>
        </p:nvSpPr>
        <p:spPr>
          <a:xfrm>
            <a:off x="457200" y="1600200"/>
            <a:ext cx="8382000" cy="2286000"/>
          </a:xfrm>
        </p:spPr>
        <p:txBody>
          <a:bodyPr/>
          <a:lstStyle/>
          <a:p>
            <a:pPr eaLnBrk="1" hangingPunct="1"/>
            <a:r>
              <a:rPr lang="en-US" altLang="en-US" dirty="0" smtClean="0"/>
              <a:t>Wooden poles or bamboo span pit</a:t>
            </a:r>
          </a:p>
          <a:p>
            <a:pPr eaLnBrk="1" hangingPunct="1"/>
            <a:r>
              <a:rPr lang="en-US" altLang="en-US" dirty="0" smtClean="0"/>
              <a:t>Covered with compacted earth </a:t>
            </a:r>
          </a:p>
          <a:p>
            <a:pPr eaLnBrk="1" hangingPunct="1"/>
            <a:r>
              <a:rPr lang="en-US" altLang="en-US" dirty="0" smtClean="0"/>
              <a:t>Can be plastered with traditional materials or with mortar</a:t>
            </a:r>
          </a:p>
        </p:txBody>
      </p:sp>
      <p:grpSp>
        <p:nvGrpSpPr>
          <p:cNvPr id="30724" name="Group 4"/>
          <p:cNvGrpSpPr>
            <a:grpSpLocks/>
          </p:cNvGrpSpPr>
          <p:nvPr/>
        </p:nvGrpSpPr>
        <p:grpSpPr bwMode="auto">
          <a:xfrm>
            <a:off x="4419600" y="3886200"/>
            <a:ext cx="4275138" cy="2590800"/>
            <a:chOff x="3168" y="1248"/>
            <a:chExt cx="2165" cy="1354"/>
          </a:xfrm>
        </p:grpSpPr>
        <p:pic>
          <p:nvPicPr>
            <p:cNvPr id="307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1248"/>
              <a:ext cx="2165"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 Box 6"/>
            <p:cNvSpPr txBox="1">
              <a:spLocks noChangeArrowheads="1"/>
            </p:cNvSpPr>
            <p:nvPr/>
          </p:nvSpPr>
          <p:spPr bwMode="auto">
            <a:xfrm>
              <a:off x="3792" y="2448"/>
              <a:ext cx="9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GB" altLang="en-US" sz="1000" dirty="0"/>
                <a:t>© WEDC</a:t>
              </a:r>
              <a:endParaRPr lang="en-US" altLang="en-US" sz="1000" dirty="0"/>
            </a:p>
          </p:txBody>
        </p:sp>
      </p:grpSp>
      <p:sp>
        <p:nvSpPr>
          <p:cNvPr id="30725" name="Rectangle 7"/>
          <p:cNvSpPr>
            <a:spLocks noChangeArrowheads="1"/>
          </p:cNvSpPr>
          <p:nvPr/>
        </p:nvSpPr>
        <p:spPr bwMode="auto">
          <a:xfrm>
            <a:off x="457200" y="38862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sz="2800"/>
          </a:p>
        </p:txBody>
      </p:sp>
      <p:sp>
        <p:nvSpPr>
          <p:cNvPr id="3072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42755774-F7A2-4F15-B165-A0E507670FDD}" type="slidenum">
              <a:rPr lang="en-US" altLang="en-US" sz="1400" smtClean="0"/>
              <a:pPr eaLnBrk="1" hangingPunct="1">
                <a:spcBef>
                  <a:spcPct val="0"/>
                </a:spcBef>
                <a:buFontTx/>
                <a:buNone/>
              </a:pPr>
              <a:t>18</a:t>
            </a:fld>
            <a:endParaRPr lang="en-US" altLang="en-US" sz="140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094162"/>
            <a:ext cx="2410392" cy="1163638"/>
          </a:xfrm>
          <a:prstGeom prst="rect">
            <a:avLst/>
          </a:prstGeom>
        </p:spPr>
      </p:pic>
      <p:sp>
        <p:nvSpPr>
          <p:cNvPr id="10" name="Text Box 6"/>
          <p:cNvSpPr txBox="1">
            <a:spLocks noChangeArrowheads="1"/>
          </p:cNvSpPr>
          <p:nvPr/>
        </p:nvSpPr>
        <p:spPr bwMode="auto">
          <a:xfrm>
            <a:off x="1676351" y="5360987"/>
            <a:ext cx="1800890" cy="29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buFontTx/>
              <a:buNone/>
            </a:pPr>
            <a:r>
              <a:rPr lang="en-GB" altLang="en-US" sz="1000" dirty="0"/>
              <a:t>© WEDC</a:t>
            </a:r>
            <a:endParaRPr lang="en-US" altLang="en-US" sz="1000" dirty="0"/>
          </a:p>
        </p:txBody>
      </p:sp>
    </p:spTree>
    <p:extLst>
      <p:ext uri="{BB962C8B-B14F-4D97-AF65-F5344CB8AC3E}">
        <p14:creationId xmlns:p14="http://schemas.microsoft.com/office/powerpoint/2010/main" val="78109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altLang="en-US" b="1" dirty="0" smtClean="0"/>
              <a:t>Pole and Earth Slabs</a:t>
            </a:r>
          </a:p>
        </p:txBody>
      </p:sp>
      <p:sp>
        <p:nvSpPr>
          <p:cNvPr id="30723" name="Rectangle 3"/>
          <p:cNvSpPr>
            <a:spLocks noGrp="1" noChangeArrowheads="1"/>
          </p:cNvSpPr>
          <p:nvPr>
            <p:ph type="body" idx="1"/>
          </p:nvPr>
        </p:nvSpPr>
        <p:spPr>
          <a:xfrm>
            <a:off x="457200" y="1600200"/>
            <a:ext cx="4191000" cy="3733800"/>
          </a:xfrm>
        </p:spPr>
        <p:txBody>
          <a:bodyPr/>
          <a:lstStyle/>
          <a:p>
            <a:pPr eaLnBrk="1" hangingPunct="1"/>
            <a:r>
              <a:rPr lang="en-US" altLang="en-US" dirty="0" smtClean="0"/>
              <a:t>A </a:t>
            </a:r>
            <a:r>
              <a:rPr lang="en-US" altLang="en-US" dirty="0" err="1" smtClean="0"/>
              <a:t>SanPlat</a:t>
            </a:r>
            <a:r>
              <a:rPr lang="en-US" altLang="en-US" dirty="0" smtClean="0"/>
              <a:t> can be used on top of a wood or pole and earth slab to create a smooth and easy to clean squatting surface.</a:t>
            </a:r>
          </a:p>
        </p:txBody>
      </p:sp>
      <p:sp>
        <p:nvSpPr>
          <p:cNvPr id="30725" name="Rectangle 7"/>
          <p:cNvSpPr>
            <a:spLocks noChangeArrowheads="1"/>
          </p:cNvSpPr>
          <p:nvPr/>
        </p:nvSpPr>
        <p:spPr bwMode="auto">
          <a:xfrm>
            <a:off x="457200" y="38862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sz="2800"/>
          </a:p>
        </p:txBody>
      </p:sp>
      <p:sp>
        <p:nvSpPr>
          <p:cNvPr id="3072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42755774-F7A2-4F15-B165-A0E507670FDD}" type="slidenum">
              <a:rPr lang="en-US" altLang="en-US" sz="1400" smtClean="0"/>
              <a:pPr eaLnBrk="1" hangingPunct="1">
                <a:spcBef>
                  <a:spcPct val="0"/>
                </a:spcBef>
                <a:buFontTx/>
                <a:buNone/>
              </a:pPr>
              <a:t>19</a:t>
            </a:fld>
            <a:endParaRPr lang="en-US" altLang="en-US" sz="1400" smtClean="0"/>
          </a:p>
        </p:txBody>
      </p:sp>
      <p:grpSp>
        <p:nvGrpSpPr>
          <p:cNvPr id="11" name="Group 10"/>
          <p:cNvGrpSpPr/>
          <p:nvPr/>
        </p:nvGrpSpPr>
        <p:grpSpPr>
          <a:xfrm>
            <a:off x="5334001" y="1583267"/>
            <a:ext cx="2785110" cy="4946354"/>
            <a:chOff x="-803909" y="4752975"/>
            <a:chExt cx="2785110" cy="4946354"/>
          </a:xfrm>
        </p:grpSpPr>
        <p:pic>
          <p:nvPicPr>
            <p:cNvPr id="12" name="Picture 11"/>
            <p:cNvPicPr>
              <a:picLocks noChangeAspect="1"/>
            </p:cNvPicPr>
            <p:nvPr/>
          </p:nvPicPr>
          <p:blipFill>
            <a:blip r:embed="rId3">
              <a:grayscl/>
              <a:extLst>
                <a:ext uri="{28A0092B-C50C-407E-A947-70E740481C1C}">
                  <a14:useLocalDpi xmlns:a14="http://schemas.microsoft.com/office/drawing/2010/main"/>
                </a:ext>
              </a:extLst>
            </a:blip>
            <a:srcRect/>
            <a:stretch>
              <a:fillRect/>
            </a:stretch>
          </p:blipFill>
          <p:spPr bwMode="auto">
            <a:xfrm>
              <a:off x="-803909" y="4752975"/>
              <a:ext cx="2785110" cy="4248912"/>
            </a:xfrm>
            <a:prstGeom prst="rect">
              <a:avLst/>
            </a:prstGeom>
            <a:noFill/>
            <a:ln>
              <a:noFill/>
            </a:ln>
          </p:spPr>
        </p:pic>
        <p:sp>
          <p:nvSpPr>
            <p:cNvPr id="13" name="Text Box 2"/>
            <p:cNvSpPr txBox="1">
              <a:spLocks noChangeArrowheads="1"/>
            </p:cNvSpPr>
            <p:nvPr/>
          </p:nvSpPr>
          <p:spPr bwMode="auto">
            <a:xfrm>
              <a:off x="-575310" y="9243716"/>
              <a:ext cx="2409825" cy="455613"/>
            </a:xfrm>
            <a:prstGeom prst="rect">
              <a:avLst/>
            </a:prstGeom>
            <a:solidFill>
              <a:srgbClr val="FFFFFF"/>
            </a:solidFill>
            <a:ln w="9525">
              <a:noFill/>
              <a:miter lim="800000"/>
              <a:headEnd/>
              <a:tailEnd/>
            </a:ln>
          </p:spPr>
          <p:txBody>
            <a:bodyPr rot="0" vert="horz" wrap="square" lIns="18000" tIns="18000" rIns="18000" bIns="18000" anchor="t" anchorCtr="0">
              <a:noAutofit/>
            </a:bodyPr>
            <a:lstStyle/>
            <a:p>
              <a:pPr algn="ctr">
                <a:spcAft>
                  <a:spcPts val="0"/>
                </a:spcAft>
              </a:pPr>
              <a:r>
                <a:rPr lang="en-CA"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SanPlat</a:t>
              </a:r>
              <a:r>
                <a:rPr lang="en-CA"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placed on a wood slab</a:t>
              </a:r>
            </a:p>
            <a:p>
              <a:pPr algn="ctr">
                <a:spcAft>
                  <a:spcPts val="0"/>
                </a:spcAft>
              </a:pPr>
              <a:r>
                <a:rPr lang="en-CA"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(Credit: Shaw/WEDC, 2014)</a:t>
              </a:r>
            </a:p>
          </p:txBody>
        </p:sp>
      </p:grpSp>
    </p:spTree>
    <p:extLst>
      <p:ext uri="{BB962C8B-B14F-4D97-AF65-F5344CB8AC3E}">
        <p14:creationId xmlns:p14="http://schemas.microsoft.com/office/powerpoint/2010/main" val="3678067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371600"/>
            <a:ext cx="8610600" cy="2751522"/>
          </a:xfrm>
          <a:prstGeom prst="rect">
            <a:avLst/>
          </a:prstGeom>
        </p:spPr>
        <p:txBody>
          <a:bodyPr wrap="square">
            <a:spAutoFit/>
          </a:bodyPr>
          <a:lstStyle/>
          <a:p>
            <a:pPr algn="ctr">
              <a:spcBef>
                <a:spcPct val="20000"/>
              </a:spcBef>
              <a:defRPr/>
            </a:pPr>
            <a:r>
              <a:rPr lang="en-US" sz="3200" kern="0" dirty="0">
                <a:solidFill>
                  <a:srgbClr val="000000"/>
                </a:solidFill>
                <a:latin typeface="Arial"/>
                <a:cs typeface="Arial"/>
              </a:rPr>
              <a:t>This presentation is used with Lesson Plan </a:t>
            </a:r>
            <a:r>
              <a:rPr lang="en-US" sz="3200" kern="0" dirty="0" smtClean="0">
                <a:latin typeface="Arial"/>
                <a:cs typeface="Arial"/>
              </a:rPr>
              <a:t>12:</a:t>
            </a:r>
            <a:r>
              <a:rPr lang="en-US" sz="3200" kern="0" dirty="0" smtClean="0">
                <a:solidFill>
                  <a:srgbClr val="000000"/>
                </a:solidFill>
                <a:latin typeface="Arial"/>
                <a:cs typeface="Arial"/>
              </a:rPr>
              <a:t> </a:t>
            </a:r>
            <a:r>
              <a:rPr lang="en-US" sz="3200" kern="0" dirty="0">
                <a:solidFill>
                  <a:srgbClr val="000000"/>
                </a:solidFill>
                <a:latin typeface="Arial"/>
                <a:cs typeface="Arial"/>
              </a:rPr>
              <a:t>Slab Design</a:t>
            </a:r>
            <a:r>
              <a:rPr lang="en-US" sz="3200" kern="0" dirty="0">
                <a:solidFill>
                  <a:srgbClr val="FF0000"/>
                </a:solidFill>
                <a:latin typeface="Arial"/>
                <a:cs typeface="Arial"/>
              </a:rPr>
              <a:t> </a:t>
            </a:r>
            <a:r>
              <a:rPr lang="en-US" sz="3200" kern="0" dirty="0">
                <a:solidFill>
                  <a:srgbClr val="000000"/>
                </a:solidFill>
                <a:latin typeface="Arial"/>
                <a:cs typeface="Arial"/>
              </a:rPr>
              <a:t>in the </a:t>
            </a:r>
            <a:r>
              <a:rPr lang="en-US" sz="3200" kern="0" dirty="0" smtClean="0">
                <a:solidFill>
                  <a:srgbClr val="000000"/>
                </a:solidFill>
                <a:latin typeface="Arial"/>
                <a:cs typeface="Arial"/>
              </a:rPr>
              <a:t>Latrine Design and Construction </a:t>
            </a:r>
            <a:r>
              <a:rPr lang="en-US" sz="3200" kern="0" dirty="0">
                <a:solidFill>
                  <a:srgbClr val="000000"/>
                </a:solidFill>
                <a:latin typeface="Arial"/>
                <a:cs typeface="Arial"/>
              </a:rPr>
              <a:t>Trainer Manual. </a:t>
            </a:r>
          </a:p>
          <a:p>
            <a:pPr>
              <a:spcBef>
                <a:spcPct val="20000"/>
              </a:spcBef>
              <a:defRPr/>
            </a:pPr>
            <a:endParaRPr lang="en-US" sz="3200" kern="0" dirty="0">
              <a:solidFill>
                <a:srgbClr val="000000"/>
              </a:solidFill>
              <a:latin typeface="Arial"/>
              <a:cs typeface="Arial"/>
            </a:endParaRPr>
          </a:p>
          <a:p>
            <a:pPr algn="ctr">
              <a:spcBef>
                <a:spcPct val="20000"/>
              </a:spcBef>
              <a:defRPr/>
            </a:pPr>
            <a:r>
              <a:rPr lang="en-US" sz="3200" kern="0" dirty="0">
                <a:solidFill>
                  <a:srgbClr val="000000"/>
                </a:solidFill>
                <a:latin typeface="Arial"/>
                <a:cs typeface="Arial"/>
              </a:rPr>
              <a:t>Available at </a:t>
            </a:r>
            <a:r>
              <a:rPr lang="en-US" sz="3200" kern="0" dirty="0">
                <a:solidFill>
                  <a:srgbClr val="000000"/>
                </a:solidFill>
                <a:latin typeface="Arial"/>
                <a:cs typeface="Arial"/>
                <a:hlinkClick r:id="rId2"/>
              </a:rPr>
              <a:t>www.cawst.org/resources</a:t>
            </a:r>
            <a:endParaRPr lang="en-US" sz="3200" kern="0" dirty="0">
              <a:solidFill>
                <a:srgbClr val="000000"/>
              </a:solidFill>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b="1" smtClean="0"/>
              <a:t>Plastic Slabs</a:t>
            </a:r>
          </a:p>
        </p:txBody>
      </p:sp>
      <p:sp>
        <p:nvSpPr>
          <p:cNvPr id="32771" name="Rectangle 3"/>
          <p:cNvSpPr>
            <a:spLocks noGrp="1" noChangeArrowheads="1"/>
          </p:cNvSpPr>
          <p:nvPr>
            <p:ph type="body" sz="half" idx="1"/>
          </p:nvPr>
        </p:nvSpPr>
        <p:spPr>
          <a:xfrm>
            <a:off x="457200" y="1295400"/>
            <a:ext cx="5181600" cy="2819400"/>
          </a:xfrm>
        </p:spPr>
        <p:txBody>
          <a:bodyPr/>
          <a:lstStyle/>
          <a:p>
            <a:pPr eaLnBrk="1" hangingPunct="1">
              <a:lnSpc>
                <a:spcPct val="80000"/>
              </a:lnSpc>
              <a:spcBef>
                <a:spcPct val="50000"/>
              </a:spcBef>
            </a:pPr>
            <a:r>
              <a:rPr lang="en-US" altLang="en-US" sz="2000" dirty="0" smtClean="0"/>
              <a:t>Commonly used in emergencies</a:t>
            </a:r>
          </a:p>
          <a:p>
            <a:pPr eaLnBrk="1" hangingPunct="1">
              <a:lnSpc>
                <a:spcPct val="80000"/>
              </a:lnSpc>
              <a:spcBef>
                <a:spcPct val="50000"/>
              </a:spcBef>
            </a:pPr>
            <a:r>
              <a:rPr lang="en-US" altLang="en-US" sz="2000" dirty="0" smtClean="0"/>
              <a:t>Light and easy to transport</a:t>
            </a:r>
          </a:p>
          <a:p>
            <a:pPr eaLnBrk="1" hangingPunct="1">
              <a:lnSpc>
                <a:spcPct val="80000"/>
              </a:lnSpc>
              <a:spcBef>
                <a:spcPct val="50000"/>
              </a:spcBef>
            </a:pPr>
            <a:r>
              <a:rPr lang="en-US" altLang="en-US" sz="2000" dirty="0" smtClean="0"/>
              <a:t>Easy to clean</a:t>
            </a:r>
          </a:p>
          <a:p>
            <a:pPr eaLnBrk="1" hangingPunct="1">
              <a:lnSpc>
                <a:spcPct val="80000"/>
              </a:lnSpc>
              <a:spcBef>
                <a:spcPct val="50000"/>
              </a:spcBef>
            </a:pPr>
            <a:r>
              <a:rPr lang="en-US" altLang="en-US" sz="2000" dirty="0" smtClean="0"/>
              <a:t>Small models require support structure; large models span the pit</a:t>
            </a:r>
          </a:p>
          <a:p>
            <a:pPr eaLnBrk="1" hangingPunct="1">
              <a:lnSpc>
                <a:spcPct val="80000"/>
              </a:lnSpc>
              <a:spcBef>
                <a:spcPct val="50000"/>
              </a:spcBef>
            </a:pPr>
            <a:r>
              <a:rPr lang="en-US" altLang="en-US" sz="2000" dirty="0" smtClean="0"/>
              <a:t>Reusable, can last many years</a:t>
            </a:r>
          </a:p>
          <a:p>
            <a:pPr eaLnBrk="1" hangingPunct="1">
              <a:lnSpc>
                <a:spcPct val="80000"/>
              </a:lnSpc>
              <a:spcBef>
                <a:spcPct val="50000"/>
              </a:spcBef>
            </a:pPr>
            <a:r>
              <a:rPr lang="en-US" altLang="en-US" sz="2000" dirty="0" smtClean="0"/>
              <a:t>Not as durable as concrete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596" y="1624543"/>
            <a:ext cx="2979737" cy="22225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5" descr="Plastic slab &amp; pour flu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298950"/>
            <a:ext cx="3352800" cy="23193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6" descr="prod_latrine"/>
          <p:cNvPicPr>
            <a:picLocks noChangeAspect="1" noChangeArrowheads="1"/>
          </p:cNvPicPr>
          <p:nvPr/>
        </p:nvPicPr>
        <p:blipFill>
          <a:blip r:embed="rId5">
            <a:extLst>
              <a:ext uri="{28A0092B-C50C-407E-A947-70E740481C1C}">
                <a14:useLocalDpi xmlns:a14="http://schemas.microsoft.com/office/drawing/2010/main" val="0"/>
              </a:ext>
            </a:extLst>
          </a:blip>
          <a:srcRect b="43860"/>
          <a:stretch>
            <a:fillRect/>
          </a:stretch>
        </p:blipFill>
        <p:spPr bwMode="auto">
          <a:xfrm>
            <a:off x="5354638" y="4287838"/>
            <a:ext cx="3484562" cy="23415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D03778EF-2EBD-4BB5-AC05-04C2D697638E}" type="slidenum">
              <a:rPr lang="en-US" altLang="en-US" sz="1400" smtClean="0"/>
              <a:pPr eaLnBrk="1" hangingPunct="1">
                <a:spcBef>
                  <a:spcPct val="0"/>
                </a:spcBef>
                <a:buFontTx/>
                <a:buNone/>
              </a:pPr>
              <a:t>20</a:t>
            </a:fld>
            <a:endParaRPr lang="en-US" altLang="en-US" sz="1400" smtClean="0"/>
          </a:p>
        </p:txBody>
      </p:sp>
    </p:spTree>
    <p:extLst>
      <p:ext uri="{BB962C8B-B14F-4D97-AF65-F5344CB8AC3E}">
        <p14:creationId xmlns:p14="http://schemas.microsoft.com/office/powerpoint/2010/main" val="1465732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b="1" dirty="0" smtClean="0"/>
              <a:t>Activity</a:t>
            </a:r>
          </a:p>
        </p:txBody>
      </p:sp>
      <p:sp>
        <p:nvSpPr>
          <p:cNvPr id="3" name="Text Placeholder 2"/>
          <p:cNvSpPr>
            <a:spLocks noGrp="1"/>
          </p:cNvSpPr>
          <p:nvPr>
            <p:ph type="body" sz="half" idx="1"/>
          </p:nvPr>
        </p:nvSpPr>
        <p:spPr>
          <a:xfrm>
            <a:off x="457200" y="1600200"/>
            <a:ext cx="8229600" cy="3352800"/>
          </a:xfrm>
        </p:spPr>
        <p:txBody>
          <a:bodyPr/>
          <a:lstStyle/>
          <a:p>
            <a:pPr>
              <a:defRPr/>
            </a:pPr>
            <a:r>
              <a:rPr lang="en-CA" dirty="0" smtClean="0"/>
              <a:t>Illustrate key design criteria for dome slabs, reinforced concrete slabs and </a:t>
            </a:r>
            <a:r>
              <a:rPr lang="en-CA" dirty="0" err="1" smtClean="0"/>
              <a:t>SanPlats</a:t>
            </a:r>
            <a:r>
              <a:rPr lang="en-CA" dirty="0" smtClean="0"/>
              <a:t>.</a:t>
            </a:r>
          </a:p>
          <a:p>
            <a:pPr>
              <a:defRPr/>
            </a:pPr>
            <a:endParaRPr lang="en-CA" dirty="0"/>
          </a:p>
          <a:p>
            <a:pPr marL="0" indent="0">
              <a:buFontTx/>
              <a:buNone/>
              <a:defRPr/>
            </a:pPr>
            <a:endParaRPr lang="en-CA" dirty="0" smtClean="0"/>
          </a:p>
          <a:p>
            <a:pPr>
              <a:defRPr/>
            </a:pPr>
            <a:endParaRPr lang="en-US" dirty="0"/>
          </a:p>
        </p:txBody>
      </p:sp>
      <p:pic>
        <p:nvPicPr>
          <p:cNvPr id="20484" name="Picture 3" descr="C:\Documents and Settings\tmeyers\Local Settings\Temporary Internet Files\Content.IE5\RB1MQF0B\MC90029069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971800"/>
            <a:ext cx="3060700" cy="351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25A2E24D-2823-4C2B-AD93-338CFFF6B22A}" type="slidenum">
              <a:rPr lang="en-US" altLang="en-US" sz="1400" smtClean="0"/>
              <a:pPr eaLnBrk="1" hangingPunct="1">
                <a:spcBef>
                  <a:spcPct val="0"/>
                </a:spcBef>
                <a:buFontTx/>
                <a:buNone/>
              </a:pPr>
              <a:t>21</a:t>
            </a:fld>
            <a:endParaRPr lang="en-US" altLang="en-US" sz="14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p:cNvSpPr>
            <a:spLocks noGrp="1"/>
          </p:cNvSpPr>
          <p:nvPr>
            <p:ph type="title"/>
          </p:nvPr>
        </p:nvSpPr>
        <p:spPr/>
        <p:txBody>
          <a:bodyPr/>
          <a:lstStyle/>
          <a:p>
            <a:r>
              <a:rPr lang="en-US" altLang="en-US" b="1" smtClean="0"/>
              <a:t>Draw Your Own Diagram</a:t>
            </a:r>
          </a:p>
        </p:txBody>
      </p:sp>
      <p:sp>
        <p:nvSpPr>
          <p:cNvPr id="7" name="Content Placeholder 6"/>
          <p:cNvSpPr>
            <a:spLocks noGrp="1"/>
          </p:cNvSpPr>
          <p:nvPr>
            <p:ph idx="1"/>
          </p:nvPr>
        </p:nvSpPr>
        <p:spPr>
          <a:xfrm>
            <a:off x="457200" y="1417638"/>
            <a:ext cx="8229600" cy="4525963"/>
          </a:xfrm>
        </p:spPr>
        <p:txBody>
          <a:bodyPr/>
          <a:lstStyle/>
          <a:p>
            <a:pPr marL="0" indent="0">
              <a:buFontTx/>
              <a:buNone/>
              <a:defRPr/>
            </a:pPr>
            <a:r>
              <a:rPr lang="en-US" u="sng" dirty="0" smtClean="0"/>
              <a:t>Reinforced Concrete Slab</a:t>
            </a:r>
          </a:p>
          <a:p>
            <a:pPr>
              <a:defRPr/>
            </a:pPr>
            <a:r>
              <a:rPr lang="en-US" dirty="0" smtClean="0"/>
              <a:t>65 – 80 mm thick</a:t>
            </a:r>
          </a:p>
          <a:p>
            <a:pPr>
              <a:defRPr/>
            </a:pPr>
            <a:r>
              <a:rPr lang="en-US" dirty="0" smtClean="0"/>
              <a:t>Minimum size 1.1 m by 1.1 m</a:t>
            </a:r>
          </a:p>
          <a:p>
            <a:pPr>
              <a:defRPr/>
            </a:pPr>
            <a:r>
              <a:rPr lang="en-US" dirty="0" smtClean="0"/>
              <a:t>Steel size and spacing depends on span – refer to table in Latrine Construction Manual</a:t>
            </a:r>
          </a:p>
          <a:p>
            <a:pPr>
              <a:defRPr/>
            </a:pPr>
            <a:r>
              <a:rPr lang="en-US" dirty="0" smtClean="0"/>
              <a:t>Concrete cover of 25 mm</a:t>
            </a:r>
          </a:p>
          <a:p>
            <a:pPr>
              <a:defRPr/>
            </a:pPr>
            <a:r>
              <a:rPr lang="en-US" dirty="0" smtClean="0"/>
              <a:t>Concrete mix </a:t>
            </a:r>
            <a:r>
              <a:rPr lang="en-US" dirty="0" smtClean="0">
                <a:solidFill>
                  <a:srgbClr val="FF0000"/>
                </a:solidFill>
              </a:rPr>
              <a:t>1 cement : 2 sand : 4 gravel</a:t>
            </a:r>
          </a:p>
          <a:p>
            <a:pPr>
              <a:defRPr/>
            </a:pPr>
            <a:endParaRPr lang="en-US" dirty="0"/>
          </a:p>
        </p:txBody>
      </p:sp>
      <p:sp>
        <p:nvSpPr>
          <p:cNvPr id="2150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A9BDEA24-F4BF-46A8-A6B7-6323F7CA35CA}" type="slidenum">
              <a:rPr lang="en-US" altLang="en-US" sz="1400" smtClean="0"/>
              <a:pPr eaLnBrk="1" hangingPunct="1">
                <a:spcBef>
                  <a:spcPct val="0"/>
                </a:spcBef>
                <a:buFontTx/>
                <a:buNone/>
              </a:pPr>
              <a:t>22</a:t>
            </a:fld>
            <a:endParaRPr lang="en-US" altLang="en-US" sz="1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b="1" smtClean="0"/>
              <a:t>Draw Your Own Diagram</a:t>
            </a:r>
          </a:p>
        </p:txBody>
      </p:sp>
      <p:sp>
        <p:nvSpPr>
          <p:cNvPr id="3" name="Content Placeholder 2"/>
          <p:cNvSpPr>
            <a:spLocks noGrp="1"/>
          </p:cNvSpPr>
          <p:nvPr>
            <p:ph idx="1"/>
          </p:nvPr>
        </p:nvSpPr>
        <p:spPr/>
        <p:txBody>
          <a:bodyPr/>
          <a:lstStyle/>
          <a:p>
            <a:pPr marL="0" indent="0">
              <a:buFontTx/>
              <a:buNone/>
              <a:defRPr/>
            </a:pPr>
            <a:r>
              <a:rPr lang="en-US" u="sng" dirty="0" smtClean="0"/>
              <a:t>Dome Slab</a:t>
            </a:r>
          </a:p>
          <a:p>
            <a:pPr>
              <a:defRPr/>
            </a:pPr>
            <a:r>
              <a:rPr lang="en-US" dirty="0" smtClean="0"/>
              <a:t>40 mm thick</a:t>
            </a:r>
          </a:p>
          <a:p>
            <a:pPr>
              <a:defRPr/>
            </a:pPr>
            <a:r>
              <a:rPr lang="en-US" dirty="0" smtClean="0"/>
              <a:t>10 cm high in the middle</a:t>
            </a:r>
          </a:p>
          <a:p>
            <a:pPr>
              <a:defRPr/>
            </a:pPr>
            <a:r>
              <a:rPr lang="en-US" dirty="0" smtClean="0"/>
              <a:t>Size 1.1 m – 1.5 m diameter</a:t>
            </a:r>
          </a:p>
          <a:p>
            <a:pPr>
              <a:defRPr/>
            </a:pPr>
            <a:r>
              <a:rPr lang="en-US" dirty="0" smtClean="0"/>
              <a:t>Concrete mix </a:t>
            </a:r>
            <a:r>
              <a:rPr lang="en-US" dirty="0" smtClean="0">
                <a:solidFill>
                  <a:srgbClr val="FF0000"/>
                </a:solidFill>
              </a:rPr>
              <a:t>1 cement : 2 sand : 3 gravel</a:t>
            </a:r>
          </a:p>
          <a:p>
            <a:pPr marL="0" indent="0">
              <a:buFontTx/>
              <a:buNone/>
              <a:defRPr/>
            </a:pPr>
            <a:endParaRPr lang="en-US" dirty="0" smtClean="0"/>
          </a:p>
          <a:p>
            <a:pPr>
              <a:defRPr/>
            </a:pPr>
            <a:endParaRPr lang="en-US" dirty="0"/>
          </a:p>
        </p:txBody>
      </p:sp>
      <p:sp>
        <p:nvSpPr>
          <p:cNvPr id="2253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AB9C16E4-F8A1-4619-BE97-7BC02711B219}" type="slidenum">
              <a:rPr lang="en-US" altLang="en-US" sz="1400" smtClean="0"/>
              <a:pPr eaLnBrk="1" hangingPunct="1">
                <a:spcBef>
                  <a:spcPct val="0"/>
                </a:spcBef>
                <a:buFontTx/>
                <a:buNone/>
              </a:pPr>
              <a:t>23</a:t>
            </a:fld>
            <a:endParaRPr lang="en-US" altLang="en-US" sz="14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smtClean="0"/>
              <a:t>Draw Your Own Diagram</a:t>
            </a:r>
          </a:p>
        </p:txBody>
      </p:sp>
      <p:sp>
        <p:nvSpPr>
          <p:cNvPr id="3" name="Content Placeholder 2"/>
          <p:cNvSpPr>
            <a:spLocks noGrp="1"/>
          </p:cNvSpPr>
          <p:nvPr>
            <p:ph idx="1"/>
          </p:nvPr>
        </p:nvSpPr>
        <p:spPr/>
        <p:txBody>
          <a:bodyPr/>
          <a:lstStyle/>
          <a:p>
            <a:pPr marL="0" indent="0">
              <a:buFontTx/>
              <a:buNone/>
              <a:defRPr/>
            </a:pPr>
            <a:r>
              <a:rPr lang="en-US" u="sng" dirty="0" err="1" smtClean="0"/>
              <a:t>SanPlat</a:t>
            </a:r>
            <a:endParaRPr lang="en-US" u="sng" dirty="0" smtClean="0"/>
          </a:p>
          <a:p>
            <a:pPr>
              <a:defRPr/>
            </a:pPr>
            <a:r>
              <a:rPr lang="en-US" dirty="0" smtClean="0"/>
              <a:t>60 cm by 60 cm</a:t>
            </a:r>
          </a:p>
          <a:p>
            <a:pPr>
              <a:defRPr/>
            </a:pPr>
            <a:r>
              <a:rPr lang="en-US" dirty="0" smtClean="0"/>
              <a:t>65 mm thick</a:t>
            </a:r>
          </a:p>
          <a:p>
            <a:pPr>
              <a:defRPr/>
            </a:pPr>
            <a:r>
              <a:rPr lang="en-US" dirty="0" smtClean="0"/>
              <a:t>Concrete mix </a:t>
            </a:r>
            <a:r>
              <a:rPr lang="en-US" dirty="0" smtClean="0">
                <a:solidFill>
                  <a:srgbClr val="FF0000"/>
                </a:solidFill>
              </a:rPr>
              <a:t>1 cement : 2 sand : 3 gravel</a:t>
            </a:r>
          </a:p>
          <a:p>
            <a:pPr>
              <a:defRPr/>
            </a:pPr>
            <a:r>
              <a:rPr lang="en-US" dirty="0" smtClean="0"/>
              <a:t>Very smooth surface</a:t>
            </a:r>
            <a:endParaRPr lang="en-US" dirty="0"/>
          </a:p>
        </p:txBody>
      </p:sp>
      <p:sp>
        <p:nvSpPr>
          <p:cNvPr id="2355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6E8300E1-2791-4783-9C52-AC272F55F7C9}" type="slidenum">
              <a:rPr lang="en-US" altLang="en-US" sz="1400" smtClean="0"/>
              <a:pPr eaLnBrk="1" hangingPunct="1">
                <a:spcBef>
                  <a:spcPct val="0"/>
                </a:spcBef>
                <a:buFontTx/>
                <a:buNone/>
              </a:pPr>
              <a:t>24</a:t>
            </a:fld>
            <a:endParaRPr lang="en-US" altLang="en-US" sz="140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b="1" smtClean="0"/>
              <a:t>Discuss It</a:t>
            </a:r>
          </a:p>
        </p:txBody>
      </p:sp>
      <p:sp>
        <p:nvSpPr>
          <p:cNvPr id="25603" name="Content Placeholder 2"/>
          <p:cNvSpPr>
            <a:spLocks noGrp="1"/>
          </p:cNvSpPr>
          <p:nvPr>
            <p:ph idx="1"/>
          </p:nvPr>
        </p:nvSpPr>
        <p:spPr/>
        <p:txBody>
          <a:bodyPr/>
          <a:lstStyle/>
          <a:p>
            <a:r>
              <a:rPr lang="en-US" altLang="en-US" dirty="0" smtClean="0"/>
              <a:t>In pairs, discuss the advantages and limitations of each type of slab.</a:t>
            </a:r>
          </a:p>
        </p:txBody>
      </p:sp>
      <p:sp>
        <p:nvSpPr>
          <p:cNvPr id="2560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5137417A-0D0B-4F6C-99BA-8A71CB1A4EF7}" type="slidenum">
              <a:rPr lang="en-US" altLang="en-US" sz="1400" smtClean="0"/>
              <a:pPr eaLnBrk="1" hangingPunct="1">
                <a:spcBef>
                  <a:spcPct val="0"/>
                </a:spcBef>
                <a:buFontTx/>
                <a:buNone/>
              </a:pPr>
              <a:t>25</a:t>
            </a:fld>
            <a:endParaRPr lang="en-US" altLang="en-US" sz="1400" smtClean="0"/>
          </a:p>
        </p:txBody>
      </p:sp>
      <p:pic>
        <p:nvPicPr>
          <p:cNvPr id="5" name="Picture 3" descr="C:\Documents and Settings\tmeyers\Local Settings\Temporary Internet Files\Content.IE5\310CDLPV\MC900304299[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756" y="3124200"/>
            <a:ext cx="4916488"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b="1" dirty="0" smtClean="0"/>
              <a:t>Reinforced Concrete Slab</a:t>
            </a:r>
          </a:p>
        </p:txBody>
      </p:sp>
      <p:graphicFrame>
        <p:nvGraphicFramePr>
          <p:cNvPr id="33833" name="Group 41"/>
          <p:cNvGraphicFramePr>
            <a:graphicFrameLocks noGrp="1"/>
          </p:cNvGraphicFramePr>
          <p:nvPr>
            <p:ph sz="half" idx="2"/>
            <p:extLst>
              <p:ext uri="{D42A27DB-BD31-4B8C-83A1-F6EECF244321}">
                <p14:modId xmlns:p14="http://schemas.microsoft.com/office/powerpoint/2010/main" val="2179640130"/>
              </p:ext>
            </p:extLst>
          </p:nvPr>
        </p:nvGraphicFramePr>
        <p:xfrm>
          <a:off x="685800" y="1417638"/>
          <a:ext cx="7848600" cy="4139910"/>
        </p:xfrm>
        <a:graphic>
          <a:graphicData uri="http://schemas.openxmlformats.org/drawingml/2006/table">
            <a:tbl>
              <a:tblPr/>
              <a:tblGrid>
                <a:gridCol w="4038600"/>
                <a:gridCol w="3810000"/>
              </a:tblGrid>
              <a:tr h="6068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Advantages</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Limitations</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3104">
                <a:tc>
                  <a:txBody>
                    <a:bodyPr/>
                    <a:lstStyle/>
                    <a:p>
                      <a:pPr marL="285750" lvl="0" indent="-285750">
                        <a:buFont typeface="Arial" panose="020B0604020202020204" pitchFamily="34" charset="0"/>
                        <a:buChar char="•"/>
                      </a:pPr>
                      <a:r>
                        <a:rPr lang="en-US" sz="2800" kern="1200" dirty="0" smtClean="0">
                          <a:solidFill>
                            <a:schemeClr val="tx1"/>
                          </a:solidFill>
                          <a:effectLst/>
                          <a:latin typeface="+mn-lt"/>
                          <a:ea typeface="+mn-ea"/>
                          <a:cs typeface="+mn-cs"/>
                        </a:rPr>
                        <a:t>Can use locally available materials </a:t>
                      </a:r>
                      <a:r>
                        <a:rPr lang="en-US" sz="2800" kern="1200" baseline="0" dirty="0" smtClean="0">
                          <a:solidFill>
                            <a:schemeClr val="tx1"/>
                          </a:solidFill>
                          <a:effectLst/>
                          <a:latin typeface="+mn-lt"/>
                          <a:ea typeface="+mn-ea"/>
                          <a:cs typeface="+mn-cs"/>
                        </a:rPr>
                        <a:t>  </a:t>
                      </a:r>
                      <a:r>
                        <a:rPr lang="en-US" sz="2800" kern="1200" dirty="0" smtClean="0">
                          <a:solidFill>
                            <a:schemeClr val="tx1"/>
                          </a:solidFill>
                          <a:effectLst/>
                          <a:latin typeface="+mn-lt"/>
                          <a:ea typeface="+mn-ea"/>
                          <a:cs typeface="+mn-cs"/>
                        </a:rPr>
                        <a:t>(e.g., cement, sand, gravel)</a:t>
                      </a:r>
                      <a:endParaRPr lang="en-CA" sz="28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800" kern="1200" dirty="0" smtClean="0">
                          <a:solidFill>
                            <a:schemeClr val="tx1"/>
                          </a:solidFill>
                          <a:effectLst/>
                          <a:latin typeface="+mn-lt"/>
                          <a:ea typeface="+mn-ea"/>
                          <a:cs typeface="+mn-cs"/>
                        </a:rPr>
                        <a:t>Can be made on-site</a:t>
                      </a:r>
                      <a:endParaRPr lang="en-CA" sz="28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800" kern="1200" dirty="0" smtClean="0">
                          <a:solidFill>
                            <a:schemeClr val="tx1"/>
                          </a:solidFill>
                          <a:effectLst/>
                          <a:latin typeface="+mn-lt"/>
                          <a:ea typeface="+mn-ea"/>
                          <a:cs typeface="+mn-cs"/>
                        </a:rPr>
                        <a:t>Very strong</a:t>
                      </a:r>
                      <a:endParaRPr lang="en-CA" sz="28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800" kern="1200" dirty="0" smtClean="0">
                          <a:solidFill>
                            <a:schemeClr val="tx1"/>
                          </a:solidFill>
                          <a:effectLst/>
                          <a:latin typeface="+mn-lt"/>
                          <a:ea typeface="+mn-ea"/>
                          <a:cs typeface="+mn-cs"/>
                        </a:rPr>
                        <a:t>Very durable</a:t>
                      </a:r>
                      <a:endParaRPr lang="en-CA" sz="28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US" sz="2800" kern="1200" dirty="0" smtClean="0">
                          <a:solidFill>
                            <a:schemeClr val="tx1"/>
                          </a:solidFill>
                          <a:effectLst/>
                          <a:latin typeface="+mn-lt"/>
                          <a:ea typeface="+mn-ea"/>
                          <a:cs typeface="+mn-cs"/>
                        </a:rPr>
                        <a:t>Easy to clean</a:t>
                      </a:r>
                      <a:endParaRPr kumimoji="0" lang="en-US" sz="2800" b="0" i="0" u="none" strike="noStrike" cap="none" normalizeH="0" baseline="0" dirty="0" smtClean="0">
                        <a:ln>
                          <a:noFill/>
                        </a:ln>
                        <a:solidFill>
                          <a:schemeClr val="tx1"/>
                        </a:solidFill>
                        <a:effectLst/>
                        <a:latin typeface="Arial" charset="0"/>
                        <a:cs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lang="en-US" sz="2800" kern="1200" dirty="0" smtClean="0">
                          <a:solidFill>
                            <a:schemeClr val="tx1"/>
                          </a:solidFill>
                          <a:effectLst/>
                          <a:latin typeface="+mn-lt"/>
                          <a:ea typeface="+mn-ea"/>
                          <a:cs typeface="+mn-cs"/>
                        </a:rPr>
                        <a:t>Relatively expensive because of the steel rebar needed</a:t>
                      </a:r>
                      <a:endParaRPr kumimoji="0" lang="en-US" sz="28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chemeClr val="tx1"/>
                        </a:solidFill>
                        <a:effectLst/>
                        <a:latin typeface="Arial" charset="0"/>
                        <a:cs typeface="Arial"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63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2375B78C-59A7-414F-B4E9-162463FD209C}" type="slidenum">
              <a:rPr lang="en-US" altLang="en-US" sz="1400" smtClean="0"/>
              <a:pPr eaLnBrk="1" hangingPunct="1">
                <a:spcBef>
                  <a:spcPct val="0"/>
                </a:spcBef>
                <a:buFontTx/>
                <a:buNone/>
              </a:pPr>
              <a:t>26</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b="1" dirty="0" smtClean="0"/>
              <a:t>Concrete Dome Slab</a:t>
            </a:r>
          </a:p>
        </p:txBody>
      </p:sp>
      <p:graphicFrame>
        <p:nvGraphicFramePr>
          <p:cNvPr id="38932" name="Group 20"/>
          <p:cNvGraphicFramePr>
            <a:graphicFrameLocks noGrp="1"/>
          </p:cNvGraphicFramePr>
          <p:nvPr>
            <p:ph sz="half" idx="2"/>
            <p:extLst>
              <p:ext uri="{D42A27DB-BD31-4B8C-83A1-F6EECF244321}">
                <p14:modId xmlns:p14="http://schemas.microsoft.com/office/powerpoint/2010/main" val="2490114742"/>
              </p:ext>
            </p:extLst>
          </p:nvPr>
        </p:nvGraphicFramePr>
        <p:xfrm>
          <a:off x="762000" y="1417638"/>
          <a:ext cx="7772400" cy="4402519"/>
        </p:xfrm>
        <a:graphic>
          <a:graphicData uri="http://schemas.openxmlformats.org/drawingml/2006/table">
            <a:tbl>
              <a:tblPr/>
              <a:tblGrid>
                <a:gridCol w="3983134"/>
                <a:gridCol w="3789266"/>
              </a:tblGrid>
              <a:tr h="489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Advantages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Limitations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4345">
                <a:tc>
                  <a:txBody>
                    <a:bodyPr/>
                    <a:lstStyle/>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Less expensive than a reinforced concrete slab for the same width</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Can use locally available materials</a:t>
                      </a: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Can be made on-site</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Strong</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Does not require steel rebar</a:t>
                      </a:r>
                      <a:endParaRPr lang="en-CA" sz="24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US" sz="2400" kern="1200" dirty="0" smtClean="0">
                          <a:solidFill>
                            <a:schemeClr val="tx1"/>
                          </a:solidFill>
                          <a:effectLst/>
                          <a:latin typeface="+mn-lt"/>
                          <a:ea typeface="+mn-ea"/>
                          <a:cs typeface="+mn-cs"/>
                        </a:rPr>
                        <a:t>Relatively easy to clean</a:t>
                      </a:r>
                      <a:endParaRPr kumimoji="0" lang="en-US" sz="2400" b="0" i="0" u="none" strike="noStrike" cap="none" normalizeH="0" baseline="0" dirty="0" smtClean="0">
                        <a:ln>
                          <a:noFill/>
                        </a:ln>
                        <a:solidFill>
                          <a:schemeClr val="tx1"/>
                        </a:solidFill>
                        <a:effectLst/>
                        <a:latin typeface="Arial" charset="0"/>
                        <a:cs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lvl="0"/>
                      <a:r>
                        <a:rPr lang="en-US" sz="2400" kern="1200" dirty="0" smtClean="0">
                          <a:solidFill>
                            <a:schemeClr val="tx1"/>
                          </a:solidFill>
                          <a:effectLst/>
                          <a:latin typeface="+mn-lt"/>
                          <a:ea typeface="+mn-ea"/>
                          <a:cs typeface="+mn-cs"/>
                        </a:rPr>
                        <a:t>Dome floor is difficult to keep clean</a:t>
                      </a:r>
                      <a:endParaRPr lang="en-CA" sz="2400" kern="1200" dirty="0" smtClean="0">
                        <a:solidFill>
                          <a:schemeClr val="tx1"/>
                        </a:solidFill>
                        <a:effectLst/>
                        <a:latin typeface="+mn-lt"/>
                        <a:ea typeface="+mn-ea"/>
                        <a:cs typeface="+mn-cs"/>
                      </a:endParaRPr>
                    </a:p>
                    <a:p>
                      <a:pPr lvl="0"/>
                      <a:r>
                        <a:rPr lang="en-US" sz="2400" kern="1200" dirty="0" smtClean="0">
                          <a:solidFill>
                            <a:schemeClr val="tx1"/>
                          </a:solidFill>
                          <a:effectLst/>
                          <a:latin typeface="+mn-lt"/>
                          <a:ea typeface="+mn-ea"/>
                          <a:cs typeface="+mn-cs"/>
                        </a:rPr>
                        <a:t>Spills run down the slab away from the drop hole</a:t>
                      </a:r>
                      <a:endParaRPr lang="en-CA" sz="240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457200" marR="0" lvl="1"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2F247820-B69C-4DB2-AFA3-C4D41B163E05}" type="slidenum">
              <a:rPr lang="en-US" altLang="en-US" sz="1400" smtClean="0"/>
              <a:pPr eaLnBrk="1" hangingPunct="1">
                <a:spcBef>
                  <a:spcPct val="0"/>
                </a:spcBef>
                <a:buFontTx/>
                <a:buNone/>
              </a:pPr>
              <a:t>27</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b="1" dirty="0" err="1" smtClean="0"/>
              <a:t>SanPlat</a:t>
            </a:r>
            <a:endParaRPr lang="en-US" altLang="en-US" b="1" dirty="0" smtClean="0"/>
          </a:p>
        </p:txBody>
      </p:sp>
      <p:graphicFrame>
        <p:nvGraphicFramePr>
          <p:cNvPr id="38932" name="Group 20"/>
          <p:cNvGraphicFramePr>
            <a:graphicFrameLocks noGrp="1"/>
          </p:cNvGraphicFramePr>
          <p:nvPr>
            <p:ph sz="half" idx="2"/>
            <p:extLst>
              <p:ext uri="{D42A27DB-BD31-4B8C-83A1-F6EECF244321}">
                <p14:modId xmlns:p14="http://schemas.microsoft.com/office/powerpoint/2010/main" val="2517262637"/>
              </p:ext>
            </p:extLst>
          </p:nvPr>
        </p:nvGraphicFramePr>
        <p:xfrm>
          <a:off x="609600" y="1443038"/>
          <a:ext cx="7772400" cy="3755084"/>
        </p:xfrm>
        <a:graphic>
          <a:graphicData uri="http://schemas.openxmlformats.org/drawingml/2006/table">
            <a:tbl>
              <a:tblPr/>
              <a:tblGrid>
                <a:gridCol w="4172552"/>
                <a:gridCol w="3599848"/>
              </a:tblGrid>
              <a:tr h="5181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Advantages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Limitations</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6791">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CA" sz="2400" b="0" i="0" u="none" strike="noStrike" cap="none" normalizeH="0" baseline="0" dirty="0" smtClean="0">
                          <a:ln>
                            <a:noFill/>
                          </a:ln>
                          <a:solidFill>
                            <a:schemeClr val="tx1"/>
                          </a:solidFill>
                          <a:effectLst/>
                          <a:latin typeface="Arial" charset="0"/>
                          <a:cs typeface="Arial" charset="0"/>
                        </a:rPr>
                        <a:t>Can be created with a very smooth finish so that it is easy to clean</a:t>
                      </a:r>
                      <a:endParaRPr kumimoji="0" lang="en-US" sz="2400" b="0" i="0" u="none" strike="noStrike" cap="none" normalizeH="0" baseline="0" dirty="0" smtClean="0">
                        <a:ln>
                          <a:noFill/>
                        </a:ln>
                        <a:solidFill>
                          <a:schemeClr val="tx1"/>
                        </a:solidFill>
                        <a:effectLst/>
                        <a:latin typeface="Arial"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Relatively durable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lang="en-GB" sz="2400" kern="1200" dirty="0" smtClean="0">
                          <a:solidFill>
                            <a:schemeClr val="tx1"/>
                          </a:solidFill>
                          <a:effectLst/>
                          <a:latin typeface="+mn-lt"/>
                          <a:ea typeface="+mn-ea"/>
                          <a:cs typeface="+mn-cs"/>
                        </a:rPr>
                        <a:t>People who cannot afford a concrete slab may want to install a </a:t>
                      </a:r>
                      <a:r>
                        <a:rPr lang="en-GB" sz="2400" kern="1200" dirty="0" err="1" smtClean="0">
                          <a:solidFill>
                            <a:schemeClr val="tx1"/>
                          </a:solidFill>
                          <a:effectLst/>
                          <a:latin typeface="+mn-lt"/>
                          <a:ea typeface="+mn-ea"/>
                          <a:cs typeface="+mn-cs"/>
                        </a:rPr>
                        <a:t>SanPlat</a:t>
                      </a:r>
                      <a:endParaRPr kumimoji="0" lang="en-US" sz="2400" b="0" i="0" u="none" strike="noStrike" cap="none" normalizeH="0" baseline="0" dirty="0" smtClean="0">
                        <a:ln>
                          <a:noFill/>
                        </a:ln>
                        <a:solidFill>
                          <a:schemeClr val="tx1"/>
                        </a:solidFill>
                        <a:effectLst/>
                        <a:latin typeface="Arial" charset="0"/>
                        <a:cs typeface="Arial" charset="0"/>
                      </a:endParaRPr>
                    </a:p>
                    <a:p>
                      <a:pPr marL="457200" marR="0" lvl="1"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Requires a supporting slab</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457200" marR="0" lvl="1"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Arial" charset="0"/>
                        <a:cs typeface="Arial" charset="0"/>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68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524D9A54-46DB-4D66-84BE-8FE267BB5AE2}" type="slidenum">
              <a:rPr lang="en-US" altLang="en-US" sz="1400" smtClean="0"/>
              <a:pPr eaLnBrk="1" hangingPunct="1">
                <a:spcBef>
                  <a:spcPct val="0"/>
                </a:spcBef>
                <a:buFontTx/>
                <a:buNone/>
              </a:pPr>
              <a:t>28</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b="1" dirty="0" smtClean="0"/>
              <a:t>Wood Slab</a:t>
            </a:r>
          </a:p>
        </p:txBody>
      </p:sp>
      <p:graphicFrame>
        <p:nvGraphicFramePr>
          <p:cNvPr id="30741" name="Group 21"/>
          <p:cNvGraphicFramePr>
            <a:graphicFrameLocks noGrp="1"/>
          </p:cNvGraphicFramePr>
          <p:nvPr>
            <p:ph sz="half" idx="2"/>
            <p:extLst/>
          </p:nvPr>
        </p:nvGraphicFramePr>
        <p:xfrm>
          <a:off x="762000" y="1600200"/>
          <a:ext cx="7467600" cy="3993077"/>
        </p:xfrm>
        <a:graphic>
          <a:graphicData uri="http://schemas.openxmlformats.org/drawingml/2006/table">
            <a:tbl>
              <a:tblPr/>
              <a:tblGrid>
                <a:gridCol w="3733800"/>
                <a:gridCol w="3733800"/>
              </a:tblGrid>
              <a:tr h="6097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Advantages</a:t>
                      </a:r>
                    </a:p>
                  </a:txBody>
                  <a:tcPr marT="45733" marB="457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Limitations</a:t>
                      </a:r>
                    </a:p>
                  </a:txBody>
                  <a:tcPr marT="45733" marB="457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84192">
                <a:tc>
                  <a:txBody>
                    <a:bodyPr/>
                    <a:lstStyle/>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Simple to construct</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Can use locally available materials</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Can be made on-site</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Can be upgraded by plastering the floor with clay or earth, or installing a </a:t>
                      </a:r>
                      <a:r>
                        <a:rPr lang="en-US" sz="2400" kern="1200" dirty="0" err="1" smtClean="0">
                          <a:solidFill>
                            <a:schemeClr val="tx1"/>
                          </a:solidFill>
                          <a:effectLst/>
                          <a:latin typeface="+mn-lt"/>
                          <a:ea typeface="+mn-ea"/>
                          <a:cs typeface="+mn-cs"/>
                        </a:rPr>
                        <a:t>SanPlat</a:t>
                      </a:r>
                      <a:endParaRPr lang="en-CA" sz="24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US" sz="2400" kern="1200" dirty="0" smtClean="0">
                          <a:solidFill>
                            <a:schemeClr val="tx1"/>
                          </a:solidFill>
                          <a:effectLst/>
                          <a:latin typeface="+mn-lt"/>
                          <a:ea typeface="+mn-ea"/>
                          <a:cs typeface="+mn-cs"/>
                        </a:rPr>
                        <a:t>Inexpensive </a:t>
                      </a:r>
                      <a:endParaRPr kumimoji="0" lang="en-US" sz="2400" b="0" i="0" u="none" strike="noStrike" cap="none" normalizeH="0" baseline="0" dirty="0" smtClean="0">
                        <a:ln>
                          <a:noFill/>
                        </a:ln>
                        <a:solidFill>
                          <a:schemeClr val="tx1"/>
                        </a:solidFill>
                        <a:effectLst/>
                        <a:latin typeface="Arial" charset="0"/>
                        <a:cs typeface="Arial" charset="0"/>
                      </a:endParaRPr>
                    </a:p>
                  </a:txBody>
                  <a:tcPr marT="45733" marB="457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Limited life – wood will eventually rot (wood should be treated to slow down rot and insect attack)</a:t>
                      </a:r>
                      <a:endParaRPr lang="en-CA" sz="24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US" sz="2400" kern="1200" dirty="0" smtClean="0">
                          <a:solidFill>
                            <a:schemeClr val="tx1"/>
                          </a:solidFill>
                          <a:effectLst/>
                          <a:latin typeface="+mn-lt"/>
                          <a:ea typeface="+mn-ea"/>
                          <a:cs typeface="+mn-cs"/>
                        </a:rPr>
                        <a:t>Wood floor is difficult to clean </a:t>
                      </a:r>
                      <a:endParaRPr kumimoji="0" lang="en-US" sz="2400" b="1" i="0" u="none" strike="noStrike" cap="none" normalizeH="0" baseline="0" dirty="0" smtClean="0">
                        <a:ln>
                          <a:noFill/>
                        </a:ln>
                        <a:solidFill>
                          <a:schemeClr val="tx1"/>
                        </a:solidFill>
                        <a:effectLst/>
                        <a:latin typeface="Arial" charset="0"/>
                        <a:cs typeface="Arial" charset="0"/>
                      </a:endParaRPr>
                    </a:p>
                  </a:txBody>
                  <a:tcPr marT="45733" marB="457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5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162F0279-990D-41B5-AF72-86752750201D}" type="slidenum">
              <a:rPr lang="en-US" altLang="en-US" sz="1400" smtClean="0"/>
              <a:pPr eaLnBrk="1" hangingPunct="1">
                <a:spcBef>
                  <a:spcPct val="0"/>
                </a:spcBef>
                <a:buFontTx/>
                <a:buNone/>
              </a:pPr>
              <a:t>29</a:t>
            </a:fld>
            <a:endParaRPr lang="en-US" altLang="en-US" sz="1400" smtClean="0"/>
          </a:p>
        </p:txBody>
      </p:sp>
    </p:spTree>
    <p:extLst>
      <p:ext uri="{BB962C8B-B14F-4D97-AF65-F5344CB8AC3E}">
        <p14:creationId xmlns:p14="http://schemas.microsoft.com/office/powerpoint/2010/main" val="424844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eaLnBrk="1" hangingPunct="1"/>
            <a:r>
              <a:rPr lang="en-US" altLang="en-US" b="1" dirty="0" smtClean="0"/>
              <a:t>Slab Design</a:t>
            </a:r>
          </a:p>
        </p:txBody>
      </p:sp>
      <p:pic>
        <p:nvPicPr>
          <p:cNvPr id="6147" name="Picture 4" descr="CAWST Col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724400"/>
            <a:ext cx="73914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b="1" dirty="0" smtClean="0"/>
              <a:t>Pole and Earth Slab</a:t>
            </a:r>
          </a:p>
        </p:txBody>
      </p:sp>
      <p:graphicFrame>
        <p:nvGraphicFramePr>
          <p:cNvPr id="30741" name="Group 21"/>
          <p:cNvGraphicFramePr>
            <a:graphicFrameLocks noGrp="1"/>
          </p:cNvGraphicFramePr>
          <p:nvPr>
            <p:ph sz="half" idx="2"/>
            <p:extLst>
              <p:ext uri="{D42A27DB-BD31-4B8C-83A1-F6EECF244321}">
                <p14:modId xmlns:p14="http://schemas.microsoft.com/office/powerpoint/2010/main" val="2545042373"/>
              </p:ext>
            </p:extLst>
          </p:nvPr>
        </p:nvGraphicFramePr>
        <p:xfrm>
          <a:off x="762000" y="1600200"/>
          <a:ext cx="7467600" cy="3993077"/>
        </p:xfrm>
        <a:graphic>
          <a:graphicData uri="http://schemas.openxmlformats.org/drawingml/2006/table">
            <a:tbl>
              <a:tblPr/>
              <a:tblGrid>
                <a:gridCol w="3733800"/>
                <a:gridCol w="3733800"/>
              </a:tblGrid>
              <a:tr h="6097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Advantages</a:t>
                      </a:r>
                    </a:p>
                  </a:txBody>
                  <a:tcPr marT="45733" marB="457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Limitations</a:t>
                      </a:r>
                    </a:p>
                  </a:txBody>
                  <a:tcPr marT="45733" marB="457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84192">
                <a:tc>
                  <a:txBody>
                    <a:bodyPr/>
                    <a:lstStyle/>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Simple to construct</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Can use locally available materials</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Can be made on-site</a:t>
                      </a:r>
                      <a:endParaRPr lang="en-CA" sz="2400" kern="1200" dirty="0" smtClean="0">
                        <a:solidFill>
                          <a:schemeClr val="tx1"/>
                        </a:solidFill>
                        <a:effectLst/>
                        <a:latin typeface="+mn-lt"/>
                        <a:ea typeface="+mn-ea"/>
                        <a:cs typeface="+mn-cs"/>
                      </a:endParaRPr>
                    </a:p>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Can be upgraded by plastering the floor with clay or earth, or installing a </a:t>
                      </a:r>
                      <a:r>
                        <a:rPr lang="en-US" sz="2400" kern="1200" dirty="0" err="1" smtClean="0">
                          <a:solidFill>
                            <a:schemeClr val="tx1"/>
                          </a:solidFill>
                          <a:effectLst/>
                          <a:latin typeface="+mn-lt"/>
                          <a:ea typeface="+mn-ea"/>
                          <a:cs typeface="+mn-cs"/>
                        </a:rPr>
                        <a:t>SanPlat</a:t>
                      </a:r>
                      <a:endParaRPr lang="en-CA" sz="24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US" sz="2400" kern="1200" dirty="0" smtClean="0">
                          <a:solidFill>
                            <a:schemeClr val="tx1"/>
                          </a:solidFill>
                          <a:effectLst/>
                          <a:latin typeface="+mn-lt"/>
                          <a:ea typeface="+mn-ea"/>
                          <a:cs typeface="+mn-cs"/>
                        </a:rPr>
                        <a:t>Inexpensive </a:t>
                      </a:r>
                      <a:endParaRPr kumimoji="0" lang="en-US" sz="2400" b="0" i="0" u="none" strike="noStrike" cap="none" normalizeH="0" baseline="0" dirty="0" smtClean="0">
                        <a:ln>
                          <a:noFill/>
                        </a:ln>
                        <a:solidFill>
                          <a:schemeClr val="tx1"/>
                        </a:solidFill>
                        <a:effectLst/>
                        <a:latin typeface="Arial" charset="0"/>
                        <a:cs typeface="Arial" charset="0"/>
                      </a:endParaRPr>
                    </a:p>
                  </a:txBody>
                  <a:tcPr marT="45733" marB="4573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lvl="0" indent="-285750">
                        <a:buFont typeface="Arial" panose="020B0604020202020204" pitchFamily="34" charset="0"/>
                        <a:buChar char="•"/>
                      </a:pPr>
                      <a:r>
                        <a:rPr lang="en-US" sz="2400" kern="1200" dirty="0" smtClean="0">
                          <a:solidFill>
                            <a:schemeClr val="tx1"/>
                          </a:solidFill>
                          <a:effectLst/>
                          <a:latin typeface="+mn-lt"/>
                          <a:ea typeface="+mn-ea"/>
                          <a:cs typeface="+mn-cs"/>
                        </a:rPr>
                        <a:t>Limited life – poles will eventually rot (wood or bamboo should be treated to slow down rot and insect attack)</a:t>
                      </a:r>
                      <a:endParaRPr lang="en-CA" sz="2400" kern="1200" dirty="0" smtClean="0">
                        <a:solidFill>
                          <a:schemeClr val="tx1"/>
                        </a:solidFill>
                        <a:effectLst/>
                        <a:latin typeface="+mn-lt"/>
                        <a:ea typeface="+mn-ea"/>
                        <a:cs typeface="+mn-cs"/>
                      </a:endParaRPr>
                    </a:p>
                    <a:p>
                      <a:pPr marL="285750" indent="-285750">
                        <a:buFont typeface="Arial" panose="020B0604020202020204" pitchFamily="34" charset="0"/>
                        <a:buChar char="•"/>
                      </a:pPr>
                      <a:r>
                        <a:rPr lang="en-US" sz="2400" kern="1200" dirty="0" smtClean="0">
                          <a:solidFill>
                            <a:schemeClr val="tx1"/>
                          </a:solidFill>
                          <a:effectLst/>
                          <a:latin typeface="+mn-lt"/>
                          <a:ea typeface="+mn-ea"/>
                          <a:cs typeface="+mn-cs"/>
                        </a:rPr>
                        <a:t>Plastered clay or earth floor is difficult to clean </a:t>
                      </a:r>
                      <a:endParaRPr kumimoji="0" lang="en-US" sz="2400" b="1" i="0" u="none" strike="noStrike" cap="none" normalizeH="0" baseline="0" dirty="0" smtClean="0">
                        <a:ln>
                          <a:noFill/>
                        </a:ln>
                        <a:solidFill>
                          <a:schemeClr val="tx1"/>
                        </a:solidFill>
                        <a:effectLst/>
                        <a:latin typeface="Arial" charset="0"/>
                        <a:cs typeface="Arial" charset="0"/>
                      </a:endParaRPr>
                    </a:p>
                  </a:txBody>
                  <a:tcPr marT="45733" marB="4573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5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162F0279-990D-41B5-AF72-86752750201D}" type="slidenum">
              <a:rPr lang="en-US" altLang="en-US" sz="1400" smtClean="0"/>
              <a:pPr eaLnBrk="1" hangingPunct="1">
                <a:spcBef>
                  <a:spcPct val="0"/>
                </a:spcBef>
                <a:buFontTx/>
                <a:buNone/>
              </a:pPr>
              <a:t>30</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b="1" dirty="0" smtClean="0"/>
              <a:t>Plastic Slabs</a:t>
            </a:r>
          </a:p>
        </p:txBody>
      </p:sp>
      <p:graphicFrame>
        <p:nvGraphicFramePr>
          <p:cNvPr id="30741" name="Group 21"/>
          <p:cNvGraphicFramePr>
            <a:graphicFrameLocks noGrp="1"/>
          </p:cNvGraphicFramePr>
          <p:nvPr>
            <p:ph sz="half" idx="2"/>
            <p:extLst>
              <p:ext uri="{D42A27DB-BD31-4B8C-83A1-F6EECF244321}">
                <p14:modId xmlns:p14="http://schemas.microsoft.com/office/powerpoint/2010/main" val="1791543535"/>
              </p:ext>
            </p:extLst>
          </p:nvPr>
        </p:nvGraphicFramePr>
        <p:xfrm>
          <a:off x="838200" y="1600200"/>
          <a:ext cx="7391400" cy="3919742"/>
        </p:xfrm>
        <a:graphic>
          <a:graphicData uri="http://schemas.openxmlformats.org/drawingml/2006/table">
            <a:tbl>
              <a:tblPr/>
              <a:tblGrid>
                <a:gridCol w="3695700"/>
                <a:gridCol w="3695700"/>
              </a:tblGrid>
              <a:tr h="6096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Advantages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cs typeface="Arial" charset="0"/>
                        </a:rPr>
                        <a:t>Limitations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54276">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Very easy to clean</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Durable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Light and easy transport</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Good option for emergency situations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Relatively expensive if imported</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Small sized slabs require supporting slab</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Easy to steal</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2400" b="0" i="0" u="none" strike="noStrike" cap="none" normalizeH="0" baseline="0" dirty="0" smtClean="0">
                          <a:ln>
                            <a:noFill/>
                          </a:ln>
                          <a:solidFill>
                            <a:schemeClr val="tx1"/>
                          </a:solidFill>
                          <a:effectLst/>
                          <a:latin typeface="Arial" charset="0"/>
                          <a:cs typeface="Arial" charset="0"/>
                        </a:rPr>
                        <a:t>Not as durable as concrete</a:t>
                      </a:r>
                    </a:p>
                    <a:p>
                      <a:pPr marL="457200" marR="0" lvl="0" indent="-4572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US" sz="2400" b="1" i="0" u="none" strike="noStrike" cap="none" normalizeH="0" baseline="0" dirty="0" smtClean="0">
                        <a:ln>
                          <a:noFill/>
                        </a:ln>
                        <a:solidFill>
                          <a:schemeClr val="tx1"/>
                        </a:solidFill>
                        <a:effectLst/>
                        <a:latin typeface="Arial" charset="0"/>
                        <a:cs typeface="Arial"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80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F43DADFF-BB9D-4076-B104-C1F978592597}" type="slidenum">
              <a:rPr lang="en-US" altLang="en-US" sz="1400" smtClean="0"/>
              <a:pPr eaLnBrk="1" hangingPunct="1">
                <a:spcBef>
                  <a:spcPct val="0"/>
                </a:spcBef>
                <a:buFontTx/>
                <a:buNone/>
              </a:pPr>
              <a:t>31</a:t>
            </a:fld>
            <a:endParaRPr lang="en-US" alt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b="1" dirty="0" smtClean="0">
                <a:solidFill>
                  <a:schemeClr val="accent2"/>
                </a:solidFill>
              </a:rPr>
              <a:t> Review</a:t>
            </a:r>
          </a:p>
        </p:txBody>
      </p:sp>
      <p:sp>
        <p:nvSpPr>
          <p:cNvPr id="14339" name="Rectangle 3"/>
          <p:cNvSpPr>
            <a:spLocks noGrp="1" noChangeArrowheads="1"/>
          </p:cNvSpPr>
          <p:nvPr>
            <p:ph type="body" idx="1"/>
          </p:nvPr>
        </p:nvSpPr>
        <p:spPr/>
        <p:txBody>
          <a:bodyPr/>
          <a:lstStyle/>
          <a:p>
            <a:pPr eaLnBrk="1" hangingPunct="1"/>
            <a:r>
              <a:rPr lang="en-US" dirty="0" smtClean="0"/>
              <a:t>How does a slab and toilet work together?</a:t>
            </a:r>
          </a:p>
          <a:p>
            <a:pPr marL="0" indent="0" eaLnBrk="1" hangingPunct="1">
              <a:buNone/>
            </a:pPr>
            <a:endParaRPr lang="en-US" dirty="0" smtClean="0"/>
          </a:p>
        </p:txBody>
      </p:sp>
    </p:spTree>
    <p:extLst>
      <p:ext uri="{BB962C8B-B14F-4D97-AF65-F5344CB8AC3E}">
        <p14:creationId xmlns:p14="http://schemas.microsoft.com/office/powerpoint/2010/main" val="253963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b="1" dirty="0" smtClean="0"/>
              <a:t>Learning Outcomes</a:t>
            </a:r>
          </a:p>
        </p:txBody>
      </p:sp>
      <p:sp>
        <p:nvSpPr>
          <p:cNvPr id="7171" name="Rectangle 3"/>
          <p:cNvSpPr>
            <a:spLocks noGrp="1" noChangeArrowheads="1"/>
          </p:cNvSpPr>
          <p:nvPr>
            <p:ph type="body" idx="1"/>
          </p:nvPr>
        </p:nvSpPr>
        <p:spPr/>
        <p:txBody>
          <a:bodyPr/>
          <a:lstStyle/>
          <a:p>
            <a:pPr marL="609600" indent="-609600" eaLnBrk="1" hangingPunct="1">
              <a:spcAft>
                <a:spcPts val="600"/>
              </a:spcAft>
              <a:buFontTx/>
              <a:buAutoNum type="arabicPeriod"/>
            </a:pPr>
            <a:r>
              <a:rPr lang="en-CA" altLang="en-US" dirty="0" smtClean="0"/>
              <a:t>Describe </a:t>
            </a:r>
            <a:r>
              <a:rPr lang="en-CA" altLang="en-US" dirty="0"/>
              <a:t>different slab types and slab materials.</a:t>
            </a:r>
          </a:p>
          <a:p>
            <a:pPr marL="609600" indent="-609600" eaLnBrk="1" hangingPunct="1">
              <a:spcAft>
                <a:spcPts val="600"/>
              </a:spcAft>
              <a:buFontTx/>
              <a:buAutoNum type="arabicPeriod"/>
            </a:pPr>
            <a:r>
              <a:rPr lang="en-CA" altLang="en-US" dirty="0" smtClean="0"/>
              <a:t>Discuss </a:t>
            </a:r>
            <a:r>
              <a:rPr lang="en-CA" altLang="en-US" dirty="0"/>
              <a:t>advantages and limitations of </a:t>
            </a:r>
            <a:r>
              <a:rPr lang="en-CA" altLang="en-US" dirty="0" smtClean="0"/>
              <a:t>different slab types.</a:t>
            </a:r>
            <a:endParaRPr lang="en-CA" altLang="en-US" dirty="0"/>
          </a:p>
          <a:p>
            <a:pPr marL="609600" indent="-609600" eaLnBrk="1" hangingPunct="1">
              <a:spcAft>
                <a:spcPts val="600"/>
              </a:spcAft>
              <a:buFontTx/>
              <a:buAutoNum type="arabicPeriod"/>
            </a:pPr>
            <a:endParaRPr lang="en-CA" altLang="en-US" dirty="0" smtClean="0"/>
          </a:p>
          <a:p>
            <a:pPr marL="609600" indent="-609600" eaLnBrk="1" hangingPunct="1">
              <a:buFontTx/>
              <a:buAutoNum type="arabicPeriod"/>
            </a:pPr>
            <a:endParaRPr lang="en-US" altLang="en-US" dirty="0" smtClean="0"/>
          </a:p>
        </p:txBody>
      </p:sp>
      <p:sp>
        <p:nvSpPr>
          <p:cNvPr id="71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4E2B6388-7397-4DD5-A9B2-42568D61197E}" type="slidenum">
              <a:rPr lang="en-US" altLang="en-US" sz="1400" smtClean="0"/>
              <a:pPr eaLnBrk="1" hangingPunct="1">
                <a:spcBef>
                  <a:spcPct val="0"/>
                </a:spcBef>
                <a:buFontTx/>
                <a:buNone/>
              </a:pPr>
              <a:t>4</a:t>
            </a:fld>
            <a:endParaRPr lang="en-US" altLang="en-US" sz="14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b="1" dirty="0" smtClean="0"/>
              <a:t>Slabs</a:t>
            </a:r>
          </a:p>
        </p:txBody>
      </p:sp>
      <p:sp>
        <p:nvSpPr>
          <p:cNvPr id="819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1C9FBF55-41C5-4E1E-8DAC-0823FBC046AE}" type="slidenum">
              <a:rPr lang="en-US" altLang="en-US" sz="1400" smtClean="0"/>
              <a:pPr eaLnBrk="1" hangingPunct="1">
                <a:spcBef>
                  <a:spcPct val="0"/>
                </a:spcBef>
                <a:buFontTx/>
                <a:buNone/>
              </a:pPr>
              <a:t>5</a:t>
            </a:fld>
            <a:endParaRPr lang="en-US" altLang="en-US" sz="1400" smtClean="0"/>
          </a:p>
        </p:txBody>
      </p:sp>
      <p:pic>
        <p:nvPicPr>
          <p:cNvPr id="8196" name="Picture 5" descr="E:\Sanitation\AAB-Maasai village, Tanzania_ewbrwanda.wikispaces.com.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601663"/>
            <a:ext cx="2949575" cy="221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7" name="Rectangle 2"/>
          <p:cNvSpPr>
            <a:spLocks noChangeArrowheads="1"/>
          </p:cNvSpPr>
          <p:nvPr/>
        </p:nvSpPr>
        <p:spPr bwMode="auto">
          <a:xfrm>
            <a:off x="627787" y="2921000"/>
            <a:ext cx="3100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CA" altLang="en-US" sz="1800" dirty="0"/>
              <a:t>Wooden Slab</a:t>
            </a:r>
          </a:p>
          <a:p>
            <a:pPr algn="ctr" eaLnBrk="1" hangingPunct="1">
              <a:spcBef>
                <a:spcPct val="0"/>
              </a:spcBef>
              <a:buFontTx/>
              <a:buNone/>
            </a:pPr>
            <a:r>
              <a:rPr lang="en-CA" altLang="en-US" sz="1400" dirty="0" smtClean="0"/>
              <a:t>(Credit: ewbrwanda.wikispaces.com</a:t>
            </a:r>
            <a:r>
              <a:rPr lang="en-CA" altLang="en-US" sz="1400" dirty="0"/>
              <a:t>)</a:t>
            </a:r>
          </a:p>
        </p:txBody>
      </p:sp>
      <p:pic>
        <p:nvPicPr>
          <p:cNvPr id="8198" name="Picture 6" descr="E:\Sanitation\thegambiaorbust.blogspot.com-2009_09_0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9744" y="195481"/>
            <a:ext cx="22860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9" name="Rectangle 3"/>
          <p:cNvSpPr>
            <a:spLocks noChangeArrowheads="1"/>
          </p:cNvSpPr>
          <p:nvPr/>
        </p:nvSpPr>
        <p:spPr bwMode="auto">
          <a:xfrm>
            <a:off x="5049468" y="3243481"/>
            <a:ext cx="33265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CA" altLang="en-US" sz="1800" dirty="0"/>
              <a:t>Concrete Slab and </a:t>
            </a:r>
            <a:r>
              <a:rPr lang="en-CA" altLang="en-US" sz="1800" dirty="0" err="1"/>
              <a:t>SanPlat</a:t>
            </a:r>
            <a:endParaRPr lang="en-CA" altLang="en-US" sz="1800" dirty="0"/>
          </a:p>
          <a:p>
            <a:pPr algn="ctr" eaLnBrk="1" hangingPunct="1">
              <a:spcBef>
                <a:spcPct val="0"/>
              </a:spcBef>
              <a:buFontTx/>
              <a:buNone/>
            </a:pPr>
            <a:r>
              <a:rPr lang="en-CA" altLang="en-US" sz="1400" dirty="0" smtClean="0"/>
              <a:t>(Credit: </a:t>
            </a:r>
            <a:r>
              <a:rPr lang="en-CA" altLang="en-US" sz="1400" dirty="0"/>
              <a:t>thegambiaorbust.blogspot.com)</a:t>
            </a:r>
          </a:p>
        </p:txBody>
      </p:sp>
      <p:pic>
        <p:nvPicPr>
          <p:cNvPr id="8200" name="Picture 7" descr="E:\Sanitation\Wood Slab_thegreenbackpack.blogspot.com-201_07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050" y="3598863"/>
            <a:ext cx="2286000" cy="1714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1" name="Rectangle 10"/>
          <p:cNvSpPr>
            <a:spLocks noChangeArrowheads="1"/>
          </p:cNvSpPr>
          <p:nvPr/>
        </p:nvSpPr>
        <p:spPr bwMode="auto">
          <a:xfrm>
            <a:off x="340821" y="5257800"/>
            <a:ext cx="35157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CA" altLang="en-US" sz="1800" dirty="0"/>
              <a:t>Wooden Slab</a:t>
            </a:r>
          </a:p>
          <a:p>
            <a:pPr algn="ctr" eaLnBrk="1" hangingPunct="1">
              <a:spcBef>
                <a:spcPct val="0"/>
              </a:spcBef>
              <a:buFontTx/>
              <a:buNone/>
            </a:pPr>
            <a:r>
              <a:rPr lang="en-CA" altLang="en-US" sz="1400" dirty="0" smtClean="0"/>
              <a:t>(Credit: </a:t>
            </a:r>
            <a:r>
              <a:rPr lang="en-CA" altLang="en-US" sz="1400" dirty="0"/>
              <a:t>thegreenbackpack.blogspot.com-)</a:t>
            </a:r>
          </a:p>
        </p:txBody>
      </p:sp>
      <p:pic>
        <p:nvPicPr>
          <p:cNvPr id="820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575" y="3898900"/>
            <a:ext cx="2940050" cy="2205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03" name="Rectangle 12"/>
          <p:cNvSpPr>
            <a:spLocks noChangeArrowheads="1"/>
          </p:cNvSpPr>
          <p:nvPr/>
        </p:nvSpPr>
        <p:spPr bwMode="auto">
          <a:xfrm>
            <a:off x="5391838" y="6096000"/>
            <a:ext cx="2641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CA" altLang="en-US" sz="1800" dirty="0"/>
              <a:t>Concrete Dome Slab</a:t>
            </a:r>
          </a:p>
          <a:p>
            <a:pPr algn="ctr" eaLnBrk="1" hangingPunct="1">
              <a:spcBef>
                <a:spcPct val="0"/>
              </a:spcBef>
              <a:buFontTx/>
              <a:buNone/>
            </a:pPr>
            <a:r>
              <a:rPr lang="en-CA" altLang="en-US" sz="1400" dirty="0" smtClean="0"/>
              <a:t>(Credit: </a:t>
            </a:r>
            <a:r>
              <a:rPr lang="en-CA" altLang="en-US" sz="1400" dirty="0"/>
              <a:t>www.totallandcare.org)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b="1" dirty="0" smtClean="0"/>
              <a:t>Slabs</a:t>
            </a:r>
          </a:p>
        </p:txBody>
      </p:sp>
      <p:sp>
        <p:nvSpPr>
          <p:cNvPr id="17411" name="Rectangle 3"/>
          <p:cNvSpPr>
            <a:spLocks noGrp="1" noChangeArrowheads="1"/>
          </p:cNvSpPr>
          <p:nvPr>
            <p:ph type="body" idx="1"/>
          </p:nvPr>
        </p:nvSpPr>
        <p:spPr>
          <a:xfrm>
            <a:off x="457200" y="1600200"/>
            <a:ext cx="8252012" cy="4525963"/>
          </a:xfrm>
        </p:spPr>
        <p:txBody>
          <a:bodyPr/>
          <a:lstStyle/>
          <a:p>
            <a:pPr eaLnBrk="1" hangingPunct="1">
              <a:lnSpc>
                <a:spcPct val="115000"/>
              </a:lnSpc>
            </a:pPr>
            <a:r>
              <a:rPr lang="en-US" altLang="en-US" dirty="0" smtClean="0"/>
              <a:t>Why do we need a latrine slab? </a:t>
            </a:r>
          </a:p>
          <a:p>
            <a:pPr lvl="1" eaLnBrk="1" hangingPunct="1">
              <a:lnSpc>
                <a:spcPct val="115000"/>
              </a:lnSpc>
              <a:buFontTx/>
              <a:buChar char="-"/>
            </a:pPr>
            <a:r>
              <a:rPr lang="en-US" altLang="en-US" i="1" dirty="0" smtClean="0"/>
              <a:t>Defines </a:t>
            </a:r>
            <a:r>
              <a:rPr lang="en-US" altLang="en-US" i="1" dirty="0" smtClean="0"/>
              <a:t>improved </a:t>
            </a:r>
            <a:r>
              <a:rPr lang="en-US" altLang="en-US" i="1" dirty="0" smtClean="0"/>
              <a:t>sanitation</a:t>
            </a:r>
          </a:p>
          <a:p>
            <a:pPr lvl="1" eaLnBrk="1" hangingPunct="1">
              <a:lnSpc>
                <a:spcPct val="115000"/>
              </a:lnSpc>
              <a:buFontTx/>
              <a:buChar char="-"/>
            </a:pPr>
            <a:r>
              <a:rPr lang="en-US" altLang="en-US" i="1" dirty="0" smtClean="0"/>
              <a:t>S</a:t>
            </a:r>
            <a:r>
              <a:rPr lang="en-US" altLang="en-US" i="1" dirty="0" smtClean="0"/>
              <a:t>afety </a:t>
            </a:r>
            <a:r>
              <a:rPr lang="en-US" altLang="en-US" i="1" dirty="0" smtClean="0"/>
              <a:t>for </a:t>
            </a:r>
            <a:r>
              <a:rPr lang="en-US" altLang="en-US" i="1" dirty="0" smtClean="0"/>
              <a:t>users</a:t>
            </a:r>
          </a:p>
          <a:p>
            <a:pPr lvl="1" eaLnBrk="1" hangingPunct="1">
              <a:lnSpc>
                <a:spcPct val="115000"/>
              </a:lnSpc>
              <a:buFontTx/>
              <a:buChar char="-"/>
            </a:pPr>
            <a:r>
              <a:rPr lang="en-US" altLang="en-US" i="1" dirty="0"/>
              <a:t>K</a:t>
            </a:r>
            <a:r>
              <a:rPr lang="en-US" altLang="en-US" i="1" dirty="0" smtClean="0"/>
              <a:t>eeps </a:t>
            </a:r>
            <a:r>
              <a:rPr lang="en-US" altLang="en-US" i="1" dirty="0" smtClean="0"/>
              <a:t>excreta away from the users</a:t>
            </a:r>
          </a:p>
          <a:p>
            <a:pPr eaLnBrk="1" hangingPunct="1">
              <a:lnSpc>
                <a:spcPct val="115000"/>
              </a:lnSpc>
            </a:pPr>
            <a:r>
              <a:rPr lang="en-US" altLang="en-US" dirty="0" smtClean="0"/>
              <a:t>What </a:t>
            </a:r>
            <a:r>
              <a:rPr lang="en-US" altLang="en-US" dirty="0" smtClean="0"/>
              <a:t>characterizes a good slab?</a:t>
            </a:r>
          </a:p>
          <a:p>
            <a:pPr marL="457200" lvl="1" indent="0" eaLnBrk="1" hangingPunct="1">
              <a:lnSpc>
                <a:spcPct val="115000"/>
              </a:lnSpc>
              <a:buFontTx/>
              <a:buNone/>
            </a:pPr>
            <a:r>
              <a:rPr lang="en-US" altLang="en-US" i="1" dirty="0" smtClean="0"/>
              <a:t>- Strong, durable, long lasting, smooth, easy to clean, affordable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4AC507D1-840A-448D-90DE-17001C705AA5}" type="slidenum">
              <a:rPr lang="en-US" altLang="en-US" sz="1400" smtClean="0"/>
              <a:pPr eaLnBrk="1" hangingPunct="1">
                <a:spcBef>
                  <a:spcPct val="0"/>
                </a:spcBef>
                <a:buFontTx/>
                <a:buNone/>
              </a:pPr>
              <a:t>6</a:t>
            </a:fld>
            <a:endParaRPr lang="en-US" altLang="en-US" sz="140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119" y="1219200"/>
            <a:ext cx="1817716"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altLang="en-US" b="1" dirty="0" smtClean="0"/>
              <a:t>Types of Slabs</a:t>
            </a:r>
          </a:p>
        </p:txBody>
      </p:sp>
      <p:sp>
        <p:nvSpPr>
          <p:cNvPr id="10243" name="Rectangle 3"/>
          <p:cNvSpPr>
            <a:spLocks noGrp="1" noChangeArrowheads="1"/>
          </p:cNvSpPr>
          <p:nvPr>
            <p:ph type="body" idx="1"/>
          </p:nvPr>
        </p:nvSpPr>
        <p:spPr>
          <a:xfrm>
            <a:off x="457200" y="1248615"/>
            <a:ext cx="8229600" cy="4525963"/>
          </a:xfrm>
        </p:spPr>
        <p:txBody>
          <a:bodyPr/>
          <a:lstStyle/>
          <a:p>
            <a:pPr eaLnBrk="1" hangingPunct="1"/>
            <a:r>
              <a:rPr lang="en-US" altLang="en-US" dirty="0" smtClean="0"/>
              <a:t>Reinforced concrete slab</a:t>
            </a:r>
          </a:p>
          <a:p>
            <a:pPr eaLnBrk="1" hangingPunct="1"/>
            <a:r>
              <a:rPr lang="en-US" altLang="en-US" dirty="0" smtClean="0"/>
              <a:t>Dome slab</a:t>
            </a:r>
          </a:p>
          <a:p>
            <a:pPr eaLnBrk="1" hangingPunct="1"/>
            <a:r>
              <a:rPr lang="en-US" altLang="en-US" dirty="0" smtClean="0"/>
              <a:t>Wood slab</a:t>
            </a:r>
            <a:endParaRPr lang="en-US" altLang="en-US" dirty="0" smtClean="0"/>
          </a:p>
          <a:p>
            <a:pPr eaLnBrk="1" hangingPunct="1"/>
            <a:r>
              <a:rPr lang="en-US" altLang="en-US" dirty="0" smtClean="0"/>
              <a:t>Pole and earth slab </a:t>
            </a:r>
          </a:p>
          <a:p>
            <a:pPr eaLnBrk="1" hangingPunct="1"/>
            <a:r>
              <a:rPr lang="en-US" altLang="en-US" dirty="0" smtClean="0"/>
              <a:t>Plastic </a:t>
            </a:r>
            <a:r>
              <a:rPr lang="en-US" altLang="en-US" dirty="0" smtClean="0"/>
              <a:t>slab</a:t>
            </a:r>
          </a:p>
          <a:p>
            <a:pPr marL="0" indent="0" eaLnBrk="1" hangingPunct="1">
              <a:buNone/>
            </a:pPr>
            <a:endParaRPr lang="en-US" altLang="en-US" dirty="0" smtClean="0"/>
          </a:p>
          <a:p>
            <a:pPr marL="0" indent="0" eaLnBrk="1" hangingPunct="1">
              <a:buNone/>
            </a:pPr>
            <a:r>
              <a:rPr lang="en-US" altLang="en-US" dirty="0" smtClean="0"/>
              <a:t>To be placed on top of the slab: </a:t>
            </a:r>
          </a:p>
          <a:p>
            <a:pPr eaLnBrk="1" hangingPunct="1"/>
            <a:r>
              <a:rPr lang="en-US" altLang="en-US" dirty="0" smtClean="0"/>
              <a:t>Sanitation Platform (</a:t>
            </a:r>
            <a:r>
              <a:rPr lang="en-US" altLang="en-US" dirty="0" err="1" smtClean="0"/>
              <a:t>SanPlat</a:t>
            </a:r>
            <a:r>
              <a:rPr lang="en-US" altLang="en-US" dirty="0" smtClean="0"/>
              <a:t>)</a:t>
            </a:r>
            <a:endParaRPr lang="en-US" altLang="en-US" dirty="0" smtClean="0"/>
          </a:p>
        </p:txBody>
      </p:sp>
      <p:sp>
        <p:nvSpPr>
          <p:cNvPr id="102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8382F3A3-55F8-4187-811D-CD61D576D81A}" type="slidenum">
              <a:rPr lang="en-US" altLang="en-US" sz="1400" smtClean="0"/>
              <a:pPr eaLnBrk="1" hangingPunct="1">
                <a:spcBef>
                  <a:spcPct val="0"/>
                </a:spcBef>
                <a:buFontTx/>
                <a:buNone/>
              </a:pPr>
              <a:t>7</a:t>
            </a:fld>
            <a:endParaRPr lang="en-US" altLang="en-US" sz="1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7239000" y="5486400"/>
            <a:ext cx="19050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sp>
        <p:nvSpPr>
          <p:cNvPr id="11267" name="Rectangle 2"/>
          <p:cNvSpPr>
            <a:spLocks noGrp="1" noChangeArrowheads="1"/>
          </p:cNvSpPr>
          <p:nvPr>
            <p:ph type="title"/>
          </p:nvPr>
        </p:nvSpPr>
        <p:spPr/>
        <p:txBody>
          <a:bodyPr/>
          <a:lstStyle/>
          <a:p>
            <a:pPr eaLnBrk="1" hangingPunct="1"/>
            <a:r>
              <a:rPr lang="en-US" altLang="en-US" b="1" dirty="0" smtClean="0"/>
              <a:t>Reinforced Concrete Slab</a:t>
            </a:r>
          </a:p>
        </p:txBody>
      </p:sp>
      <p:pic>
        <p:nvPicPr>
          <p:cNvPr id="11269" name="Picture 4" descr="IMG_1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7162800" cy="5372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8844E443-A0F1-477D-803B-A244C2F64364}" type="slidenum">
              <a:rPr lang="en-US" altLang="en-US" sz="1400" smtClean="0"/>
              <a:pPr eaLnBrk="1" hangingPunct="1">
                <a:spcBef>
                  <a:spcPct val="0"/>
                </a:spcBef>
                <a:buFontTx/>
                <a:buNone/>
              </a:pPr>
              <a:t>8</a:t>
            </a:fld>
            <a:endParaRPr lang="en-US" altLang="en-US" sz="140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b="1" dirty="0" smtClean="0"/>
              <a:t>Reinforced Concrete Slabs</a:t>
            </a:r>
          </a:p>
        </p:txBody>
      </p:sp>
      <p:grpSp>
        <p:nvGrpSpPr>
          <p:cNvPr id="12291" name="Group 3"/>
          <p:cNvGrpSpPr>
            <a:grpSpLocks/>
          </p:cNvGrpSpPr>
          <p:nvPr/>
        </p:nvGrpSpPr>
        <p:grpSpPr bwMode="auto">
          <a:xfrm>
            <a:off x="3743325" y="1143000"/>
            <a:ext cx="5281613" cy="4524375"/>
            <a:chOff x="0" y="0"/>
            <a:chExt cx="3011850" cy="2774950"/>
          </a:xfrm>
        </p:grpSpPr>
        <p:grpSp>
          <p:nvGrpSpPr>
            <p:cNvPr id="12294" name="Group 4"/>
            <p:cNvGrpSpPr>
              <a:grpSpLocks/>
            </p:cNvGrpSpPr>
            <p:nvPr/>
          </p:nvGrpSpPr>
          <p:grpSpPr bwMode="auto">
            <a:xfrm>
              <a:off x="329610" y="0"/>
              <a:ext cx="2682240" cy="2774950"/>
              <a:chOff x="3834" y="10365"/>
              <a:chExt cx="4224" cy="4370"/>
            </a:xfrm>
          </p:grpSpPr>
          <p:grpSp>
            <p:nvGrpSpPr>
              <p:cNvPr id="12296" name="Group 6"/>
              <p:cNvGrpSpPr>
                <a:grpSpLocks/>
              </p:cNvGrpSpPr>
              <p:nvPr/>
            </p:nvGrpSpPr>
            <p:grpSpPr bwMode="auto">
              <a:xfrm>
                <a:off x="3834" y="10365"/>
                <a:ext cx="4224" cy="4370"/>
                <a:chOff x="3834" y="10365"/>
                <a:chExt cx="4224" cy="4370"/>
              </a:xfrm>
            </p:grpSpPr>
            <p:pic>
              <p:nvPicPr>
                <p:cNvPr id="12298" name="Picture 8" descr="http://wedc.lboro.ac.uk/resources/images/WEDC_PUBLICATIONS/Excreta_Disposal_in_Emergencies/KCH_TEC_Reinforced_concrete_latrine_slab_16_EDIE_2.jpg"/>
                <p:cNvPicPr>
                  <a:picLocks noChangeAspect="1" noChangeArrowheads="1"/>
                </p:cNvPicPr>
                <p:nvPr/>
              </p:nvPicPr>
              <p:blipFill>
                <a:blip r:embed="rId3" r:link="rId4">
                  <a:extLst>
                    <a:ext uri="{28A0092B-C50C-407E-A947-70E740481C1C}">
                      <a14:useLocalDpi xmlns:a14="http://schemas.microsoft.com/office/drawing/2010/main" val="0"/>
                    </a:ext>
                  </a:extLst>
                </a:blip>
                <a:srcRect l="7693" t="5814" r="41385" b="59715"/>
                <a:stretch>
                  <a:fillRect/>
                </a:stretch>
              </p:blipFill>
              <p:spPr bwMode="auto">
                <a:xfrm>
                  <a:off x="4056" y="10365"/>
                  <a:ext cx="4002" cy="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9" name="Group 9"/>
                <p:cNvGrpSpPr>
                  <a:grpSpLocks/>
                </p:cNvGrpSpPr>
                <p:nvPr/>
              </p:nvGrpSpPr>
              <p:grpSpPr bwMode="auto">
                <a:xfrm>
                  <a:off x="3834" y="10834"/>
                  <a:ext cx="2512" cy="3901"/>
                  <a:chOff x="1959" y="2813"/>
                  <a:chExt cx="2512" cy="3901"/>
                </a:xfrm>
              </p:grpSpPr>
              <p:sp>
                <p:nvSpPr>
                  <p:cNvPr id="12300" name="Rectangle 10"/>
                  <p:cNvSpPr>
                    <a:spLocks noChangeArrowheads="1"/>
                  </p:cNvSpPr>
                  <p:nvPr/>
                </p:nvSpPr>
                <p:spPr bwMode="auto">
                  <a:xfrm>
                    <a:off x="1959" y="3165"/>
                    <a:ext cx="603" cy="35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sp>
                <p:nvSpPr>
                  <p:cNvPr id="12301" name="Rectangle 11"/>
                  <p:cNvSpPr>
                    <a:spLocks noChangeArrowheads="1"/>
                  </p:cNvSpPr>
                  <p:nvPr/>
                </p:nvSpPr>
                <p:spPr bwMode="auto">
                  <a:xfrm>
                    <a:off x="3516" y="2813"/>
                    <a:ext cx="955" cy="3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grpSp>
          </p:grpSp>
          <p:sp>
            <p:nvSpPr>
              <p:cNvPr id="12297" name="Rectangle 7"/>
              <p:cNvSpPr>
                <a:spLocks noChangeArrowheads="1"/>
              </p:cNvSpPr>
              <p:nvPr/>
            </p:nvSpPr>
            <p:spPr bwMode="auto">
              <a:xfrm>
                <a:off x="6882" y="10365"/>
                <a:ext cx="1176" cy="6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grpSp>
        <p:sp>
          <p:nvSpPr>
            <p:cNvPr id="12295" name="Text Box 2"/>
            <p:cNvSpPr txBox="1">
              <a:spLocks noChangeArrowheads="1"/>
            </p:cNvSpPr>
            <p:nvPr/>
          </p:nvSpPr>
          <p:spPr bwMode="auto">
            <a:xfrm>
              <a:off x="0" y="10632"/>
              <a:ext cx="1870637" cy="297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r" eaLnBrk="1" hangingPunct="1">
                <a:spcBef>
                  <a:spcPct val="0"/>
                </a:spcBef>
                <a:buFontTx/>
                <a:buNone/>
              </a:pPr>
              <a:r>
                <a:rPr lang="en-US" altLang="en-US" sz="2000">
                  <a:solidFill>
                    <a:srgbClr val="000000"/>
                  </a:solidFill>
                  <a:cs typeface="Times New Roman" pitchFamily="18" charset="0"/>
                </a:rPr>
                <a:t>Steel Reinforcement Bars</a:t>
              </a:r>
            </a:p>
          </p:txBody>
        </p:sp>
      </p:grpSp>
      <p:pic>
        <p:nvPicPr>
          <p:cNvPr id="1229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922463"/>
            <a:ext cx="499268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fld id="{057AF7D5-7AA4-4686-B6A7-F304C86E0C46}" type="slidenum">
              <a:rPr lang="en-US" altLang="en-US" sz="1400" smtClean="0"/>
              <a:pPr eaLnBrk="1" hangingPunct="1">
                <a:spcBef>
                  <a:spcPct val="0"/>
                </a:spcBef>
                <a:buFontTx/>
                <a:buNone/>
              </a:pPr>
              <a:t>9</a:t>
            </a:fld>
            <a:endParaRPr lang="en-US" altLang="en-US" sz="140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1066</TotalTime>
  <Words>1797</Words>
  <Application>Microsoft Office PowerPoint</Application>
  <PresentationFormat>On-screen Show (4:3)</PresentationFormat>
  <Paragraphs>311</Paragraphs>
  <Slides>32</Slides>
  <Notes>20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6" baseType="lpstr">
      <vt:lpstr>Arial</vt:lpstr>
      <vt:lpstr>Times New Roman</vt:lpstr>
      <vt:lpstr>Default Design</vt:lpstr>
      <vt:lpstr>Picture</vt:lpstr>
      <vt:lpstr>PowerPoint Presentation</vt:lpstr>
      <vt:lpstr>PowerPoint Presentation</vt:lpstr>
      <vt:lpstr>Slab Design</vt:lpstr>
      <vt:lpstr>Learning Outcomes</vt:lpstr>
      <vt:lpstr>Slabs</vt:lpstr>
      <vt:lpstr>Slabs</vt:lpstr>
      <vt:lpstr>Types of Slabs</vt:lpstr>
      <vt:lpstr>Reinforced Concrete Slab</vt:lpstr>
      <vt:lpstr>Reinforced Concrete Slabs</vt:lpstr>
      <vt:lpstr>Why Reinforce Concrete Slabs?</vt:lpstr>
      <vt:lpstr>Why Reinforce Concrete Slabs?</vt:lpstr>
      <vt:lpstr>Why Reinforce a Slab?</vt:lpstr>
      <vt:lpstr>Dome Slabs</vt:lpstr>
      <vt:lpstr>Dome Slabs</vt:lpstr>
      <vt:lpstr>Why is a Dome Strong?</vt:lpstr>
      <vt:lpstr>SanPlat ™</vt:lpstr>
      <vt:lpstr>Wood Slabs</vt:lpstr>
      <vt:lpstr>Pole and Earth Slabs</vt:lpstr>
      <vt:lpstr>Pole and Earth Slabs</vt:lpstr>
      <vt:lpstr>Plastic Slabs</vt:lpstr>
      <vt:lpstr>Activity</vt:lpstr>
      <vt:lpstr>Draw Your Own Diagram</vt:lpstr>
      <vt:lpstr>Draw Your Own Diagram</vt:lpstr>
      <vt:lpstr>Draw Your Own Diagram</vt:lpstr>
      <vt:lpstr>Discuss It</vt:lpstr>
      <vt:lpstr>Reinforced Concrete Slab</vt:lpstr>
      <vt:lpstr>Concrete Dome Slab</vt:lpstr>
      <vt:lpstr>SanPlat</vt:lpstr>
      <vt:lpstr>Wood Slab</vt:lpstr>
      <vt:lpstr>Pole and Earth Slab</vt:lpstr>
      <vt:lpstr>Plastic Slabs</vt:lpstr>
      <vt:lpstr>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Schuelert</dc:creator>
  <cp:lastModifiedBy>Schuelert</cp:lastModifiedBy>
  <cp:revision>53</cp:revision>
  <cp:lastPrinted>1601-01-01T00:00:00Z</cp:lastPrinted>
  <dcterms:created xsi:type="dcterms:W3CDTF">2010-05-28T22:07:35Z</dcterms:created>
  <dcterms:modified xsi:type="dcterms:W3CDTF">2015-04-20T10:58:45Z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