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66" r:id="rId2"/>
    <p:sldId id="256" r:id="rId3"/>
    <p:sldId id="257" r:id="rId4"/>
    <p:sldId id="259" r:id="rId5"/>
    <p:sldId id="261" r:id="rId6"/>
    <p:sldId id="262" r:id="rId7"/>
    <p:sldId id="260" r:id="rId8"/>
    <p:sldId id="263" r:id="rId9"/>
    <p:sldId id="264" r:id="rId10"/>
    <p:sldId id="265" r:id="rId11"/>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698" autoAdjust="0"/>
  </p:normalViewPr>
  <p:slideViewPr>
    <p:cSldViewPr>
      <p:cViewPr varScale="1">
        <p:scale>
          <a:sx n="57" d="100"/>
          <a:sy n="57" d="100"/>
        </p:scale>
        <p:origin x="-174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2487AC-D47F-4448-A51F-9FF8A173CC30}" type="datetimeFigureOut">
              <a:rPr lang="en-CA" smtClean="0"/>
              <a:t>13/04/2014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EBCD88-5AEA-4703-B8B2-3E23C6281D79}" type="slidenum">
              <a:rPr lang="en-CA" smtClean="0"/>
              <a:t>‹#›</a:t>
            </a:fld>
            <a:endParaRPr lang="en-CA"/>
          </a:p>
        </p:txBody>
      </p:sp>
    </p:spTree>
    <p:extLst>
      <p:ext uri="{BB962C8B-B14F-4D97-AF65-F5344CB8AC3E}">
        <p14:creationId xmlns:p14="http://schemas.microsoft.com/office/powerpoint/2010/main" val="766213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a:t>Demandez aux participants de faire part des types d'unités qu'ils connaissent</a:t>
            </a:r>
            <a:r>
              <a:rPr baseline="0"/>
              <a:t> (ex : </a:t>
            </a:r>
            <a:r>
              <a:rPr/>
              <a:t>NTU, mg, L, mL)</a:t>
            </a:r>
          </a:p>
          <a:p>
            <a:endParaRPr lang="en-CA" dirty="0"/>
          </a:p>
        </p:txBody>
      </p:sp>
      <p:sp>
        <p:nvSpPr>
          <p:cNvPr id="4" name="Slide Number Placeholder 3"/>
          <p:cNvSpPr>
            <a:spLocks noGrp="1"/>
          </p:cNvSpPr>
          <p:nvPr>
            <p:ph type="sldNum" sz="quarter" idx="10"/>
          </p:nvPr>
        </p:nvSpPr>
        <p:spPr/>
        <p:txBody>
          <a:bodyPr/>
          <a:lstStyle/>
          <a:p>
            <a:pPr rtl="0"/>
            <a:fld id="{DAEBCD88-5AEA-4703-B8B2-3E23C6281D79}" type="slidenum">
              <a:rPr/>
              <a:t>4</a:t>
            </a:fld>
            <a:endParaRPr/>
          </a:p>
        </p:txBody>
      </p:sp>
    </p:spTree>
    <p:extLst>
      <p:ext uri="{BB962C8B-B14F-4D97-AF65-F5344CB8AC3E}">
        <p14:creationId xmlns:p14="http://schemas.microsoft.com/office/powerpoint/2010/main" val="70946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200" kern="1200">
                <a:solidFill>
                  <a:schemeClr val="tx1"/>
                </a:solidFill>
                <a:latin typeface="+mn-lt"/>
                <a:ea typeface="+mn-ea"/>
                <a:cs typeface="+mn-cs"/>
              </a:rPr>
              <a:t>1 ppm = 1 mg/L = 1/1 million = 0,000001</a:t>
            </a:r>
          </a:p>
          <a:p>
            <a:endParaRPr lang="en-CA" sz="1200" kern="1200" dirty="0" smtClean="0">
              <a:solidFill>
                <a:schemeClr val="tx1"/>
              </a:solidFill>
              <a:effectLst/>
              <a:latin typeface="+mn-lt"/>
              <a:ea typeface="+mn-ea"/>
              <a:cs typeface="+mn-cs"/>
            </a:endParaRPr>
          </a:p>
          <a:p>
            <a:pPr marL="171450" indent="-171450" rtl="0">
              <a:buFont typeface="Arial" panose="020B0604020202020204" pitchFamily="34" charset="0"/>
              <a:buChar char="•"/>
            </a:pPr>
            <a:r>
              <a:rPr sz="1200" kern="1200">
                <a:solidFill>
                  <a:schemeClr val="tx1"/>
                </a:solidFill>
                <a:latin typeface="+mn-lt"/>
                <a:ea typeface="+mn-ea"/>
                <a:cs typeface="+mn-cs"/>
              </a:rPr>
              <a:t>1 ppb = 1 μg/L = 1/1 milliard = 0,000000001</a:t>
            </a:r>
          </a:p>
          <a:p>
            <a:endParaRPr lang="en-CA" dirty="0" smtClean="0"/>
          </a:p>
          <a:p>
            <a:pPr marL="171450" indent="-171450" rtl="0">
              <a:buFont typeface="Arial" panose="020B0604020202020204" pitchFamily="34" charset="0"/>
              <a:buChar char="•"/>
            </a:pPr>
            <a:r>
              <a:rPr/>
              <a:t>Expliquez comment convertir des ppm en ppb ET des mg/L en µg/L au moyen du tableau. </a:t>
            </a:r>
          </a:p>
          <a:p>
            <a:pPr marL="171450" indent="-171450">
              <a:buFont typeface="Arial" panose="020B0604020202020204" pitchFamily="34" charset="0"/>
              <a:buChar char="•"/>
            </a:pPr>
            <a:endParaRPr lang="en-CA" dirty="0" smtClean="0"/>
          </a:p>
          <a:p>
            <a:pPr marL="171450" indent="-171450" rtl="0">
              <a:buFont typeface="Arial" panose="020B0604020202020204" pitchFamily="34" charset="0"/>
              <a:buChar char="•"/>
            </a:pPr>
            <a:r>
              <a:rPr/>
              <a:t>Expliquez qu'il est important de comprendre que les ppb sont 1000 fois plus petits que les ppm</a:t>
            </a:r>
            <a:r>
              <a:rPr baseline="0"/>
              <a:t> (c'est-à-dire, </a:t>
            </a:r>
            <a:r>
              <a:rPr/>
              <a:t>0,000000001 est 1000 fois plus petit que 0.000001)</a:t>
            </a:r>
          </a:p>
          <a:p>
            <a:endParaRPr lang="en-CA" dirty="0"/>
          </a:p>
        </p:txBody>
      </p:sp>
      <p:sp>
        <p:nvSpPr>
          <p:cNvPr id="4" name="Slide Number Placeholder 3"/>
          <p:cNvSpPr>
            <a:spLocks noGrp="1"/>
          </p:cNvSpPr>
          <p:nvPr>
            <p:ph type="sldNum" sz="quarter" idx="10"/>
          </p:nvPr>
        </p:nvSpPr>
        <p:spPr/>
        <p:txBody>
          <a:bodyPr/>
          <a:lstStyle/>
          <a:p>
            <a:pPr rtl="0"/>
            <a:fld id="{DAEBCD88-5AEA-4703-B8B2-3E23C6281D79}" type="slidenum">
              <a:rPr/>
              <a:t>7</a:t>
            </a:fld>
            <a:endParaRPr/>
          </a:p>
        </p:txBody>
      </p:sp>
    </p:spTree>
    <p:extLst>
      <p:ext uri="{BB962C8B-B14F-4D97-AF65-F5344CB8AC3E}">
        <p14:creationId xmlns:p14="http://schemas.microsoft.com/office/powerpoint/2010/main" val="41893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Séparez les participants en petits groupes de 3 ou 4 et faites l'Activité sur la Concentration et la Conversion d'Unité.</a:t>
            </a:r>
          </a:p>
        </p:txBody>
      </p:sp>
      <p:sp>
        <p:nvSpPr>
          <p:cNvPr id="4" name="Slide Number Placeholder 3"/>
          <p:cNvSpPr>
            <a:spLocks noGrp="1"/>
          </p:cNvSpPr>
          <p:nvPr>
            <p:ph type="sldNum" sz="quarter" idx="10"/>
          </p:nvPr>
        </p:nvSpPr>
        <p:spPr/>
        <p:txBody>
          <a:bodyPr/>
          <a:lstStyle/>
          <a:p>
            <a:pPr rtl="0"/>
            <a:fld id="{DAEBCD88-5AEA-4703-B8B2-3E23C6281D79}" type="slidenum">
              <a:rPr/>
              <a:t>8</a:t>
            </a:fld>
            <a:endParaRPr/>
          </a:p>
        </p:txBody>
      </p:sp>
    </p:spTree>
    <p:extLst>
      <p:ext uri="{BB962C8B-B14F-4D97-AF65-F5344CB8AC3E}">
        <p14:creationId xmlns:p14="http://schemas.microsoft.com/office/powerpoint/2010/main" val="1519420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rtl="0"/>
            <a:fld id="{DAEBCD88-5AEA-4703-B8B2-3E23C6281D79}" type="slidenum">
              <a:rPr/>
              <a:t>9</a:t>
            </a:fld>
            <a:endParaRPr/>
          </a:p>
        </p:txBody>
      </p:sp>
    </p:spTree>
    <p:extLst>
      <p:ext uri="{BB962C8B-B14F-4D97-AF65-F5344CB8AC3E}">
        <p14:creationId xmlns:p14="http://schemas.microsoft.com/office/powerpoint/2010/main" val="1519420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200" kern="1200">
                <a:solidFill>
                  <a:schemeClr val="tx1"/>
                </a:solidFill>
                <a:latin typeface="+mn-lt"/>
                <a:ea typeface="+mn-ea"/>
                <a:cs typeface="+mn-cs"/>
              </a:rPr>
              <a:t>Vous</a:t>
            </a:r>
            <a:r>
              <a:rPr sz="1200" kern="1200" baseline="0">
                <a:solidFill>
                  <a:schemeClr val="tx1"/>
                </a:solidFill>
                <a:latin typeface="+mn-lt"/>
                <a:ea typeface="+mn-ea"/>
                <a:cs typeface="+mn-cs"/>
              </a:rPr>
              <a:t> pouvez utiliser la méthode du pouce pour poser ces questions.</a:t>
            </a:r>
          </a:p>
          <a:p>
            <a:pPr marL="628650" lvl="1" indent="-171450" rtl="0">
              <a:buFont typeface="Arial" panose="020B0604020202020204" pitchFamily="34" charset="0"/>
              <a:buChar char="•"/>
            </a:pPr>
            <a:r>
              <a:rPr sz="1200" kern="1200">
                <a:solidFill>
                  <a:schemeClr val="tx1"/>
                </a:solidFill>
                <a:latin typeface="+mn-lt"/>
                <a:ea typeface="+mn-ea"/>
                <a:cs typeface="+mn-cs"/>
              </a:rPr>
              <a:t>Méthode du pouce : Pouce levé pour vrai, pouce baissé pour faux</a:t>
            </a:r>
          </a:p>
        </p:txBody>
      </p:sp>
      <p:sp>
        <p:nvSpPr>
          <p:cNvPr id="4" name="Slide Number Placeholder 3"/>
          <p:cNvSpPr>
            <a:spLocks noGrp="1"/>
          </p:cNvSpPr>
          <p:nvPr>
            <p:ph type="sldNum" sz="quarter" idx="10"/>
          </p:nvPr>
        </p:nvSpPr>
        <p:spPr/>
        <p:txBody>
          <a:bodyPr/>
          <a:lstStyle/>
          <a:p>
            <a:pPr rtl="0"/>
            <a:fld id="{DAEBCD88-5AEA-4703-B8B2-3E23C6281D79}" type="slidenum">
              <a:rPr/>
              <a:t>10</a:t>
            </a:fld>
            <a:endParaRPr/>
          </a:p>
        </p:txBody>
      </p:sp>
    </p:spTree>
    <p:extLst>
      <p:ext uri="{BB962C8B-B14F-4D97-AF65-F5344CB8AC3E}">
        <p14:creationId xmlns:p14="http://schemas.microsoft.com/office/powerpoint/2010/main" val="1519420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7020272" y="6381328"/>
            <a:ext cx="2133600" cy="476250"/>
          </a:xfrm>
          <a:prstGeom prst="rect">
            <a:avLst/>
          </a:prstGeom>
        </p:spPr>
        <p:txBody>
          <a:bodyPr/>
          <a:lstStyle>
            <a:lvl1pPr algn="r">
              <a:defRPr sz="1400"/>
            </a:lvl1pPr>
          </a:lstStyle>
          <a:p>
            <a:fld id="{A68FE81C-1BF8-4F34-A344-0F9C0D0D7C24}" type="slidenum">
              <a:rPr lang="en-US" smtClean="0"/>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7020272" y="6381328"/>
            <a:ext cx="2133600" cy="476250"/>
          </a:xfrm>
          <a:prstGeom prst="rect">
            <a:avLst/>
          </a:prstGeom>
        </p:spPr>
        <p:txBody>
          <a:bodyPr/>
          <a:lstStyle>
            <a:lvl1pPr>
              <a:defRPr/>
            </a:lvl1pPr>
          </a:lstStyle>
          <a:p>
            <a:fld id="{696D6939-B8AB-415C-8E07-37773906FC33}" type="slidenum">
              <a:rPr lang="en-US"/>
              <a:pPr/>
              <a:t>‹#›</a:t>
            </a:fld>
            <a:endParaRPr lang="en-US" dirty="0"/>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7020272" y="6381328"/>
            <a:ext cx="2133600" cy="476250"/>
          </a:xfrm>
          <a:prstGeom prst="rect">
            <a:avLst/>
          </a:prstGeom>
        </p:spPr>
        <p:txBody>
          <a:bodyPr/>
          <a:lstStyle>
            <a:lvl1pPr algn="r">
              <a:defRPr sz="1400"/>
            </a:lvl1pPr>
          </a:lstStyle>
          <a:p>
            <a:fld id="{90C5138D-4C5F-48AF-A64F-FBCEEBACA0DF}" type="slidenum">
              <a:rPr lang="en-US" smtClean="0"/>
              <a:pPr/>
              <a:t>‹#›</a:t>
            </a:fld>
            <a:endParaRPr lang="en-US" dirty="0"/>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5"/>
          <p:cNvSpPr>
            <a:spLocks noGrp="1"/>
          </p:cNvSpPr>
          <p:nvPr>
            <p:ph type="sldNum" sz="quarter" idx="4"/>
          </p:nvPr>
        </p:nvSpPr>
        <p:spPr>
          <a:xfrm>
            <a:off x="7020272" y="6381328"/>
            <a:ext cx="2133600" cy="476250"/>
          </a:xfrm>
          <a:prstGeom prst="rect">
            <a:avLst/>
          </a:prstGeom>
        </p:spPr>
        <p:txBody>
          <a:bodyPr/>
          <a:lstStyle>
            <a:lvl1pPr algn="r">
              <a:defRPr sz="1400"/>
            </a:lvl1pPr>
          </a:lstStyle>
          <a:p>
            <a:fld id="{A68FE81C-1BF8-4F34-A344-0F9C0D0D7C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fr-FR" sz="1100" dirty="0" smtClean="0"/>
          </a:p>
          <a:p>
            <a:pPr algn="ctr" rtl="0">
              <a:tabLst>
                <a:tab pos="1196975" algn="l"/>
              </a:tabLst>
            </a:pPr>
            <a:r>
              <a:rPr lang="fr-FR" sz="1100" dirty="0" smtClean="0"/>
              <a:t>12, 2916 – </a:t>
            </a:r>
            <a:r>
              <a:rPr lang="fr-FR" sz="1100" dirty="0" err="1" smtClean="0"/>
              <a:t>5</a:t>
            </a:r>
            <a:r>
              <a:rPr lang="fr-FR" sz="1100" baseline="30000" dirty="0" err="1" smtClean="0"/>
              <a:t>th</a:t>
            </a:r>
            <a:r>
              <a:rPr lang="fr-FR" sz="1100" dirty="0" smtClean="0"/>
              <a:t> Avenue</a:t>
            </a:r>
          </a:p>
          <a:p>
            <a:pPr algn="ctr" rtl="0">
              <a:tabLst>
                <a:tab pos="1196975" algn="l"/>
              </a:tabLst>
            </a:pPr>
            <a:r>
              <a:rPr lang="fr-FR" sz="1100" dirty="0" smtClean="0"/>
              <a:t>Calgary, Alberta, </a:t>
            </a:r>
            <a:r>
              <a:rPr lang="fr-FR" sz="1100" dirty="0" err="1" smtClean="0"/>
              <a:t>T2A</a:t>
            </a:r>
            <a:r>
              <a:rPr lang="fr-FR" sz="1100" dirty="0" smtClean="0"/>
              <a:t> </a:t>
            </a:r>
            <a:r>
              <a:rPr lang="fr-FR" sz="1100" dirty="0" err="1" smtClean="0"/>
              <a:t>6K4</a:t>
            </a:r>
            <a:r>
              <a:rPr lang="fr-FR" sz="1100" dirty="0" smtClean="0"/>
              <a:t>, Canada</a:t>
            </a:r>
          </a:p>
          <a:p>
            <a:pPr algn="ctr" rtl="0">
              <a:tabLst>
                <a:tab pos="1196975" algn="l"/>
              </a:tabLst>
            </a:pPr>
            <a:r>
              <a:rPr lang="fr-FR" sz="1100" dirty="0" smtClean="0"/>
              <a:t>Tél : + 1 (403) 243-3285, Fax : + 1 (403) 243-6199</a:t>
            </a:r>
          </a:p>
          <a:p>
            <a:pPr algn="ctr" rtl="0">
              <a:tabLst>
                <a:tab pos="1196975" algn="l"/>
              </a:tabLst>
            </a:pPr>
            <a:r>
              <a:rPr lang="fr-FR" sz="1100" dirty="0" smtClean="0"/>
              <a:t>E-mail : cawst@cawst.org, Site web : </a:t>
            </a:r>
            <a:r>
              <a:rPr lang="fr-FR" sz="1100" dirty="0" smtClean="0">
                <a:hlinkClick r:id="rId3"/>
              </a:rPr>
              <a:t>www.cawst.org</a:t>
            </a:r>
          </a:p>
          <a:p>
            <a:pPr algn="ctr">
              <a:tabLst>
                <a:tab pos="1196975" algn="l"/>
              </a:tabLst>
            </a:pPr>
            <a:endParaRPr lang="fr-FR" sz="1100" dirty="0" smtClean="0"/>
          </a:p>
          <a:p>
            <a:pPr rtl="0"/>
            <a:r>
              <a:rPr lang="fr-FR" sz="800" dirty="0" smtClean="0"/>
              <a:t>CAWST (Centre for </a:t>
            </a:r>
            <a:r>
              <a:rPr lang="fr-FR" sz="800" dirty="0" err="1" smtClean="0"/>
              <a:t>Affordable</a:t>
            </a:r>
            <a:r>
              <a:rPr lang="fr-FR" sz="800" dirty="0" smtClean="0"/>
              <a:t> Water and </a:t>
            </a:r>
            <a:r>
              <a:rPr lang="fr-FR" sz="800" dirty="0" err="1" smtClean="0"/>
              <a:t>Sanitation</a:t>
            </a:r>
            <a:r>
              <a:rPr lang="fr-FR" sz="800" dirty="0" smtClean="0"/>
              <a:t> </a:t>
            </a:r>
            <a:r>
              <a:rPr lang="fr-FR" sz="800" dirty="0" err="1" smtClean="0"/>
              <a:t>Technology</a:t>
            </a:r>
            <a:r>
              <a:rPr lang="fr-FR" sz="800" dirty="0" smtClean="0"/>
              <a:t> - Centre pour les Technologies d'Eau et Assainissement à Faible Coût) est un organisme à but non lucratif proposant des services de formation et de conseil aux organisations qui travaillent directement avec les populations des pays en développement n'ayant pas accès à l'eau potable et à un assainissement de base.</a:t>
            </a:r>
          </a:p>
          <a:p>
            <a:pPr rtl="0"/>
            <a:r>
              <a:rPr lang="fr-FR" sz="800" dirty="0" smtClean="0"/>
              <a:t> </a:t>
            </a:r>
          </a:p>
          <a:p>
            <a:pPr rtl="0"/>
            <a:r>
              <a:rPr lang="fr-FR" sz="800" dirty="0" smtClean="0"/>
              <a:t>L'une des stratégies fondamentales de CAWST est de diffuser ces connaissances concernant l'eau, afin d'en faire un savoir courant. Ceci peut être réalisé, en partie, par le développement et la distribution gratuite de matériels d'éducation dans le but d'augmenter la disponibilité de l'information pour ceux qui en ont le plus besoin.</a:t>
            </a:r>
          </a:p>
          <a:p>
            <a:pPr rtl="0"/>
            <a:r>
              <a:rPr lang="fr-FR" sz="800" dirty="0" smtClean="0"/>
              <a:t> </a:t>
            </a:r>
          </a:p>
          <a:p>
            <a:pPr rtl="0"/>
            <a:r>
              <a:rPr lang="fr-FR" sz="800" dirty="0" smtClean="0"/>
              <a:t>Le contenu de ce document est libre et sous licence Creative Commons Attribution Works 3.0 Unported. Pour voir une copie de cette autorisation, veuillez visiter : http://creativecommons.org/licenses/by/3.0, ou écrivez à Creative Commons : 171 Second Street, Suite 300, San Francisco, </a:t>
            </a:r>
            <a:r>
              <a:rPr lang="fr-FR" sz="800" dirty="0" err="1" smtClean="0"/>
              <a:t>California</a:t>
            </a:r>
            <a:r>
              <a:rPr lang="fr-FR" sz="800" dirty="0" smtClean="0"/>
              <a:t> 94105, USA. </a:t>
            </a:r>
          </a:p>
          <a:p>
            <a:pPr rtl="0"/>
            <a:r>
              <a:rPr lang="fr-FR" sz="800" dirty="0" smtClean="0"/>
              <a:t> </a:t>
            </a:r>
          </a:p>
          <a:p>
            <a:pPr rtl="0"/>
            <a:r>
              <a:rPr lang="fr-FR" sz="800" dirty="0" smtClean="0"/>
              <a:t>		Vous êtes libre de :</a:t>
            </a:r>
          </a:p>
          <a:p>
            <a:pPr marL="2000250" lvl="4" indent="-171450" rtl="0">
              <a:buFont typeface="Arial" pitchFamily="34" charset="0"/>
              <a:buChar char="•"/>
            </a:pPr>
            <a:r>
              <a:rPr lang="fr-FR" sz="800" dirty="0" smtClean="0"/>
              <a:t>Partager - copier, distribuer et transmettre ce document.</a:t>
            </a:r>
          </a:p>
          <a:p>
            <a:pPr marL="2000250" lvl="4" indent="-171450" rtl="0">
              <a:buFont typeface="Arial" pitchFamily="34" charset="0"/>
              <a:buChar char="•"/>
            </a:pPr>
            <a:r>
              <a:rPr lang="fr-FR" sz="800" dirty="0" smtClean="0"/>
              <a:t>Modifier – adapter de document</a:t>
            </a:r>
          </a:p>
          <a:p>
            <a:pPr rtl="0"/>
            <a:r>
              <a:rPr lang="fr-FR" sz="800" dirty="0" smtClean="0"/>
              <a:t> </a:t>
            </a:r>
          </a:p>
          <a:p>
            <a:pPr rtl="0"/>
            <a:r>
              <a:rPr lang="fr-FR" sz="800" dirty="0" smtClean="0"/>
              <a:t>		Sous les conditions suivantes :</a:t>
            </a:r>
          </a:p>
          <a:p>
            <a:pPr marL="2000250" lvl="4" indent="-171450" rtl="0">
              <a:buFont typeface="Arial" pitchFamily="34" charset="0"/>
              <a:buChar char="•"/>
            </a:pPr>
            <a:r>
              <a:rPr lang="fr-FR" sz="800" dirty="0" smtClean="0"/>
              <a:t>Indication de la source. Vous devez indiquer que CAWST est l'auteur original de ce document. Veuillez aussi inclure notre site internet : www.cawst.org</a:t>
            </a:r>
          </a:p>
          <a:p>
            <a:pPr algn="ctr">
              <a:tabLst>
                <a:tab pos="1196975" algn="l"/>
              </a:tabLst>
            </a:pPr>
            <a:endParaRPr lang="fr-FR" sz="800" dirty="0" smtClean="0"/>
          </a:p>
          <a:p>
            <a:pPr rtl="0">
              <a:tabLst>
                <a:tab pos="1196975" algn="l"/>
              </a:tabLst>
            </a:pPr>
            <a:r>
              <a:rPr lang="fr-FR" sz="800" dirty="0" smtClean="0"/>
              <a:t>CAWST publiera périodiquement des mises à jour de ce document. Pour cette raison, nous ne recommandons pas que vous proposiez ce document en téléchargement sur votre site web.</a:t>
            </a:r>
          </a:p>
          <a:p>
            <a:pPr>
              <a:tabLst>
                <a:tab pos="1196975" algn="l"/>
              </a:tabLst>
            </a:pPr>
            <a:endParaRPr lang="fr-FR" sz="8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rtl="0"/>
            <a:r>
              <a:rPr lang="fr-FR" sz="900" b="1" dirty="0" smtClean="0"/>
              <a:t>CAWST et ses administrateurs, employés, entrepreneurs et bénévoles n'assument aucune responsabilité et ne donnent aucune garantie en ce qui concerne les résultats qui peuvent être obtenus de l'utilisation des informations fournies.</a:t>
            </a:r>
            <a:endParaRPr lang="fr-FR" sz="9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130491"/>
            <a:ext cx="5328592" cy="2031325"/>
          </a:xfrm>
          <a:prstGeom prst="rect">
            <a:avLst/>
          </a:prstGeom>
          <a:noFill/>
          <a:ln w="15875">
            <a:solidFill>
              <a:schemeClr val="tx1"/>
            </a:solidFill>
          </a:ln>
        </p:spPr>
        <p:txBody>
          <a:bodyPr wrap="square" rtlCol="0">
            <a:spAutoFit/>
          </a:bodyPr>
          <a:lstStyle/>
          <a:p>
            <a:pPr rtl="0"/>
            <a:r>
              <a:rPr lang="fr-FR" sz="1600" b="1" dirty="0" smtClean="0"/>
              <a:t> </a:t>
            </a:r>
            <a:r>
              <a:rPr lang="fr-FR" sz="1050" b="1" dirty="0" smtClean="0"/>
              <a:t> Tenez-vous informé et obtenez du support :</a:t>
            </a:r>
          </a:p>
          <a:p>
            <a:pPr marL="3028950" lvl="6" indent="-285750" rtl="0">
              <a:buFont typeface="Arial" pitchFamily="34" charset="0"/>
              <a:buChar char="•"/>
            </a:pPr>
            <a:r>
              <a:rPr lang="fr-FR" sz="1050" dirty="0" smtClean="0"/>
              <a:t>Dernières mises à jour de ce document :</a:t>
            </a:r>
          </a:p>
          <a:p>
            <a:pPr marL="3028950" lvl="6" indent="-285750" rtl="0">
              <a:buFont typeface="Arial" pitchFamily="34" charset="0"/>
              <a:buChar char="•"/>
            </a:pPr>
            <a:r>
              <a:rPr lang="fr-FR" sz="1050" dirty="0" smtClean="0"/>
              <a:t>Autres ressources sur les formations et les ateliers</a:t>
            </a:r>
          </a:p>
          <a:p>
            <a:pPr marL="3028950" lvl="6" indent="-285750" rtl="0">
              <a:buFont typeface="Arial" pitchFamily="34" charset="0"/>
              <a:buChar char="•"/>
            </a:pPr>
            <a:r>
              <a:rPr lang="fr-FR" sz="1050" dirty="0" smtClean="0"/>
              <a:t>Support pour l'utilisation de ce document dans votre travail</a:t>
            </a:r>
          </a:p>
          <a:p>
            <a:pPr rtl="0"/>
            <a:r>
              <a:rPr lang="fr-FR" sz="1050" dirty="0" smtClean="0"/>
              <a:t> </a:t>
            </a:r>
          </a:p>
          <a:p>
            <a:pPr rtl="0"/>
            <a:r>
              <a:rPr lang="fr-FR" sz="1050" i="1" dirty="0" smtClean="0"/>
              <a:t>CAWST fournit un tutorat et</a:t>
            </a:r>
          </a:p>
          <a:p>
            <a:pPr rtl="0"/>
            <a:r>
              <a:rPr lang="fr-FR" sz="1050" i="1" dirty="0" smtClean="0"/>
              <a:t>un accompagnement lors de la mise en œuvre de ses enseignements</a:t>
            </a:r>
          </a:p>
          <a:p>
            <a:pPr rtl="0"/>
            <a:r>
              <a:rPr lang="fr-FR" sz="1050" i="1" dirty="0" smtClean="0"/>
              <a:t>et outils de formation.</a:t>
            </a:r>
            <a:endParaRPr lang="fr-FR" sz="1050" i="1"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278" y="4454183"/>
            <a:ext cx="4146699" cy="138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rtl="0">
              <a:defRPr/>
            </a:pPr>
            <a:fld id="{CDBD6EE5-3F69-4B26-91EE-D3136B30152B}" type="slidenum">
              <a:rPr/>
              <a:pPr rtl="0">
                <a:defRPr/>
              </a:pPr>
              <a:t>1</a:t>
            </a:fld>
            <a:endParaRPr/>
          </a:p>
        </p:txBody>
      </p:sp>
    </p:spTree>
    <p:extLst>
      <p:ext uri="{BB962C8B-B14F-4D97-AF65-F5344CB8AC3E}">
        <p14:creationId xmlns:p14="http://schemas.microsoft.com/office/powerpoint/2010/main" val="1114118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b="1"/>
              <a:t>Révision</a:t>
            </a:r>
          </a:p>
        </p:txBody>
      </p:sp>
      <p:sp>
        <p:nvSpPr>
          <p:cNvPr id="3"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indent="-514350">
              <a:buFont typeface="+mj-lt"/>
              <a:buAutoNum type="arabicPeriod"/>
            </a:pPr>
            <a:endParaRPr lang="en-US" kern="0" dirty="0"/>
          </a:p>
        </p:txBody>
      </p:sp>
      <p:sp>
        <p:nvSpPr>
          <p:cNvPr id="4" name="Rectangle 3"/>
          <p:cNvSpPr/>
          <p:nvPr/>
        </p:nvSpPr>
        <p:spPr>
          <a:xfrm>
            <a:off x="755576" y="1196752"/>
            <a:ext cx="7704856" cy="5755422"/>
          </a:xfrm>
          <a:prstGeom prst="rect">
            <a:avLst/>
          </a:prstGeom>
        </p:spPr>
        <p:txBody>
          <a:bodyPr wrap="square">
            <a:spAutoFit/>
          </a:bodyPr>
          <a:lstStyle/>
          <a:p>
            <a:pPr rtl="0"/>
            <a:r>
              <a:rPr sz="3200"/>
              <a:t>Vrai ou faux</a:t>
            </a:r>
          </a:p>
          <a:p>
            <a:pPr lvl="0"/>
            <a:endParaRPr lang="en-US" dirty="0" smtClean="0"/>
          </a:p>
          <a:p>
            <a:pPr marL="514350" lvl="0" indent="-514350" rtl="0">
              <a:spcAft>
                <a:spcPts val="600"/>
              </a:spcAft>
              <a:buFont typeface="+mj-lt"/>
              <a:buAutoNum type="arabicPeriod"/>
            </a:pPr>
            <a:r>
              <a:rPr sz="3200"/>
              <a:t>1 part par million est-elle plus grande qu'1 part par milliard ?</a:t>
            </a:r>
          </a:p>
          <a:p>
            <a:pPr lvl="0" rtl="0">
              <a:spcAft>
                <a:spcPts val="600"/>
              </a:spcAft>
            </a:pPr>
            <a:r>
              <a:rPr sz="3200" i="1"/>
              <a:t>	Vrai (= 0,000001 est plus grand que 0,000000001)</a:t>
            </a:r>
          </a:p>
          <a:p>
            <a:pPr marL="514350" lvl="0" indent="-514350" rtl="0">
              <a:spcAft>
                <a:spcPts val="600"/>
              </a:spcAft>
              <a:buFont typeface="+mj-lt"/>
              <a:buAutoNum type="arabicPeriod" startAt="2"/>
            </a:pPr>
            <a:r>
              <a:rPr sz="3200"/>
              <a:t>1 ppb = 1 mg/L</a:t>
            </a:r>
          </a:p>
          <a:p>
            <a:pPr lvl="0" rtl="0">
              <a:spcAft>
                <a:spcPts val="600"/>
              </a:spcAft>
            </a:pPr>
            <a:r>
              <a:rPr sz="3200" i="1"/>
              <a:t>	Faux (1 ppb = 1 µg/L)</a:t>
            </a:r>
          </a:p>
          <a:p>
            <a:pPr marL="514350" lvl="0" indent="-514350" rtl="0">
              <a:spcAft>
                <a:spcPts val="600"/>
              </a:spcAft>
              <a:buFont typeface="+mj-lt"/>
              <a:buAutoNum type="arabicPeriod" startAt="3"/>
            </a:pPr>
            <a:r>
              <a:rPr sz="3200"/>
              <a:t>1 µg/L = 1 ppb</a:t>
            </a:r>
          </a:p>
          <a:p>
            <a:pPr lvl="0" rtl="0">
              <a:spcAft>
                <a:spcPts val="600"/>
              </a:spcAft>
            </a:pPr>
            <a:r>
              <a:rPr sz="3200" i="1"/>
              <a:t>	Vrai</a:t>
            </a:r>
          </a:p>
          <a:p>
            <a:endParaRPr lang="en-CA" dirty="0"/>
          </a:p>
        </p:txBody>
      </p:sp>
      <p:sp>
        <p:nvSpPr>
          <p:cNvPr id="6" name="Slide Number Placeholder 5"/>
          <p:cNvSpPr>
            <a:spLocks noGrp="1"/>
          </p:cNvSpPr>
          <p:nvPr>
            <p:ph type="sldNum" sz="quarter" idx="12"/>
          </p:nvPr>
        </p:nvSpPr>
        <p:spPr/>
        <p:txBody>
          <a:bodyPr/>
          <a:lstStyle/>
          <a:p>
            <a:pPr rtl="0"/>
            <a:fld id="{696D6939-B8AB-415C-8E07-37773906FC33}" type="slidenum">
              <a:rPr/>
              <a:pPr rtl="0"/>
              <a:t>10</a:t>
            </a:fld>
            <a:endParaRPr/>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094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5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5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fade">
                                      <p:cBhvr>
                                        <p:cTn id="36" dur="500"/>
                                        <p:tgtEl>
                                          <p:spTgt spid="4">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fade">
                                      <p:cBhvr>
                                        <p:cTn id="4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1844824"/>
            <a:ext cx="7772400" cy="1470025"/>
          </a:xfrm>
        </p:spPr>
        <p:txBody>
          <a:bodyPr/>
          <a:lstStyle/>
          <a:p>
            <a:pPr rtl="0"/>
            <a:r>
              <a:rPr b="1">
                <a:solidFill>
                  <a:schemeClr val="accent2"/>
                </a:solidFill>
              </a:rPr>
              <a:t>Concentration </a:t>
            </a:r>
            <a:r>
              <a:rPr lang="en-US" b="1" dirty="0" smtClean="0">
                <a:solidFill>
                  <a:schemeClr val="accent2"/>
                </a:solidFill>
              </a:rPr>
              <a:t/>
            </a:r>
            <a:br>
              <a:rPr lang="en-US" b="1" dirty="0" smtClean="0">
                <a:solidFill>
                  <a:schemeClr val="accent2"/>
                </a:solidFill>
              </a:rPr>
            </a:br>
            <a:r>
              <a:rPr b="1">
                <a:solidFill>
                  <a:schemeClr val="accent2"/>
                </a:solidFill>
              </a:rPr>
              <a:t>et</a:t>
            </a:r>
            <a:r>
              <a:rPr lang="en-US" b="1" dirty="0" smtClean="0">
                <a:solidFill>
                  <a:schemeClr val="accent2"/>
                </a:solidFill>
              </a:rPr>
              <a:t/>
            </a:r>
            <a:br>
              <a:rPr lang="en-US" b="1" dirty="0" smtClean="0">
                <a:solidFill>
                  <a:schemeClr val="accent2"/>
                </a:solidFill>
              </a:rPr>
            </a:br>
            <a:r>
              <a:rPr b="1">
                <a:solidFill>
                  <a:schemeClr val="accent2"/>
                </a:solidFill>
              </a:rPr>
              <a:t> conversions d'unités</a:t>
            </a: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rtl="0"/>
            <a:r>
              <a:rPr b="1">
                <a:solidFill>
                  <a:schemeClr val="accent2"/>
                </a:solidFill>
              </a:rPr>
              <a:t>Attentes d’apprentissage</a:t>
            </a:r>
          </a:p>
        </p:txBody>
      </p:sp>
      <p:sp>
        <p:nvSpPr>
          <p:cNvPr id="3075" name="Rectangle 3"/>
          <p:cNvSpPr>
            <a:spLocks noGrp="1" noChangeArrowheads="1"/>
          </p:cNvSpPr>
          <p:nvPr>
            <p:ph type="body" idx="4294967295"/>
          </p:nvPr>
        </p:nvSpPr>
        <p:spPr>
          <a:xfrm>
            <a:off x="467544" y="1628800"/>
            <a:ext cx="8229600" cy="4525963"/>
          </a:xfrm>
        </p:spPr>
        <p:txBody>
          <a:bodyPr/>
          <a:lstStyle/>
          <a:p>
            <a:pPr marL="514350" lvl="0" indent="-514350" rtl="0">
              <a:buFont typeface="+mj-lt"/>
              <a:buAutoNum type="arabicPeriod"/>
            </a:pPr>
            <a:r>
              <a:rPr/>
              <a:t>Expliquez la concentration et ses unités.</a:t>
            </a:r>
          </a:p>
          <a:p>
            <a:pPr marL="514350" indent="-514350" rtl="0">
              <a:buFont typeface="+mj-lt"/>
              <a:buAutoNum type="arabicPeriod"/>
            </a:pPr>
            <a:r>
              <a:rPr/>
              <a:t>Calculez les conversions d'unités pour différentes concentrations. </a:t>
            </a:r>
          </a:p>
        </p:txBody>
      </p:sp>
      <p:pic>
        <p:nvPicPr>
          <p:cNvPr id="4"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3</a:t>
            </a:f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pPr rtl="0"/>
            <a:r>
              <a:rPr b="1"/>
              <a:t>Concentration et unités</a:t>
            </a:r>
          </a:p>
        </p:txBody>
      </p:sp>
      <p:sp>
        <p:nvSpPr>
          <p:cNvPr id="4" name="Rectangle 3"/>
          <p:cNvSpPr txBox="1">
            <a:spLocks noChangeArrowheads="1"/>
          </p:cNvSpPr>
          <p:nvPr/>
        </p:nvSpPr>
        <p:spPr>
          <a:xfrm>
            <a:off x="457200" y="1484784"/>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rtl="0"/>
            <a:r>
              <a:rPr b="1"/>
              <a:t>Concentration</a:t>
            </a:r>
            <a:r>
              <a:rPr/>
              <a:t> = quantité d'un composant (ou élément chimique) par volume d'eau exprimé en unités</a:t>
            </a:r>
          </a:p>
          <a:p>
            <a:pPr rtl="0"/>
            <a:r>
              <a:rPr b="1"/>
              <a:t>Unités</a:t>
            </a:r>
            <a:r>
              <a:rPr/>
              <a:t> = normes de mesure </a:t>
            </a:r>
          </a:p>
          <a:p>
            <a:pPr lvl="1" rtl="0"/>
            <a:r>
              <a:rPr/>
              <a:t>ex : milligrammes, litres  </a:t>
            </a:r>
          </a:p>
          <a:p>
            <a:pPr lvl="0" rtl="0"/>
            <a:r>
              <a:rPr/>
              <a:t>Sans unité, les valeurs d'analyse n'ont pas de sens</a:t>
            </a:r>
          </a:p>
          <a:p>
            <a:pPr lvl="1" rtl="0"/>
            <a:r>
              <a:rPr/>
              <a:t>ex : Unités Formatrices de Colonies/100 mL nous donne le nombre de bactéries dans un volume de 100 millilitres d'eau</a:t>
            </a:r>
          </a:p>
        </p:txBody>
      </p:sp>
      <p:sp>
        <p:nvSpPr>
          <p:cNvPr id="6" name="Slide Number Placeholder 5"/>
          <p:cNvSpPr>
            <a:spLocks noGrp="1"/>
          </p:cNvSpPr>
          <p:nvPr>
            <p:ph type="sldNum" sz="quarter" idx="12"/>
          </p:nvPr>
        </p:nvSpPr>
        <p:spPr/>
        <p:txBody>
          <a:bodyPr/>
          <a:lstStyle/>
          <a:p>
            <a:pPr rtl="0"/>
            <a:fld id="{696D6939-B8AB-415C-8E07-37773906FC33}" type="slidenum">
              <a:rPr/>
              <a:pPr rtl="0"/>
              <a:t>4</a:t>
            </a:fld>
            <a:endParaRPr/>
          </a:p>
        </p:txBody>
      </p:sp>
    </p:spTree>
    <p:extLst>
      <p:ext uri="{BB962C8B-B14F-4D97-AF65-F5344CB8AC3E}">
        <p14:creationId xmlns:p14="http://schemas.microsoft.com/office/powerpoint/2010/main" val="141330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pPr rtl="0"/>
            <a:r>
              <a:rPr b="1"/>
              <a:t>Parts par million (ppm)</a:t>
            </a:r>
          </a:p>
        </p:txBody>
      </p:sp>
      <p:sp>
        <p:nvSpPr>
          <p:cNvPr id="5"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endParaRPr lang="en-US" kern="0"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0192" y="3537925"/>
            <a:ext cx="2642616" cy="3081528"/>
          </a:xfrm>
          <a:prstGeom prst="rect">
            <a:avLst/>
          </a:prstGeom>
        </p:spPr>
      </p:pic>
      <p:sp>
        <p:nvSpPr>
          <p:cNvPr id="17" name="Rectangle 3"/>
          <p:cNvSpPr txBox="1">
            <a:spLocks noChangeArrowheads="1"/>
          </p:cNvSpPr>
          <p:nvPr/>
        </p:nvSpPr>
        <p:spPr>
          <a:xfrm>
            <a:off x="457200" y="1754523"/>
            <a:ext cx="6923112"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a:t>1 goutte d'encre dans un baril d'eau de 200 L = </a:t>
            </a:r>
          </a:p>
          <a:p>
            <a:pPr marL="0" indent="0" rtl="0">
              <a:buNone/>
            </a:pPr>
            <a:r>
              <a:rPr b="1"/>
              <a:t>concentration</a:t>
            </a:r>
            <a:r>
              <a:rPr/>
              <a:t> d'encre  de </a:t>
            </a:r>
            <a:r>
              <a:rPr b="1"/>
              <a:t>1 ppm</a:t>
            </a:r>
          </a:p>
          <a:p>
            <a:pPr rtl="0"/>
            <a:r>
              <a:rPr/>
              <a:t>1 ppm = 1 mg/L</a:t>
            </a:r>
          </a:p>
          <a:p>
            <a:pPr rtl="0"/>
            <a:r>
              <a:rPr/>
              <a:t>ppm ou mg/L sur un rapport d'analyse ont le même sens</a:t>
            </a:r>
          </a:p>
        </p:txBody>
      </p:sp>
      <p:sp>
        <p:nvSpPr>
          <p:cNvPr id="6" name="Slide Number Placeholder 5"/>
          <p:cNvSpPr>
            <a:spLocks noGrp="1"/>
          </p:cNvSpPr>
          <p:nvPr>
            <p:ph type="sldNum" sz="quarter" idx="12"/>
          </p:nvPr>
        </p:nvSpPr>
        <p:spPr/>
        <p:txBody>
          <a:bodyPr/>
          <a:lstStyle/>
          <a:p>
            <a:pPr rtl="0"/>
            <a:fld id="{696D6939-B8AB-415C-8E07-37773906FC33}" type="slidenum">
              <a:rPr/>
              <a:pPr rtl="0"/>
              <a:t>5</a:t>
            </a:fld>
            <a:endParaRPr/>
          </a:p>
        </p:txBody>
      </p:sp>
    </p:spTree>
    <p:extLst>
      <p:ext uri="{BB962C8B-B14F-4D97-AF65-F5344CB8AC3E}">
        <p14:creationId xmlns:p14="http://schemas.microsoft.com/office/powerpoint/2010/main" val="367161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7">
                                            <p:txEl>
                                              <p:pRg st="1" end="1"/>
                                            </p:txEl>
                                          </p:spTgt>
                                        </p:tgtEl>
                                        <p:attrNameLst>
                                          <p:attrName>style.visibility</p:attrName>
                                        </p:attrNameLst>
                                      </p:cBhvr>
                                      <p:to>
                                        <p:strVal val="visible"/>
                                      </p:to>
                                    </p:set>
                                    <p:animEffect transition="in" filter="fade">
                                      <p:cBhvr>
                                        <p:cTn id="16" dur="500"/>
                                        <p:tgtEl>
                                          <p:spTgt spid="1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
                                            <p:txEl>
                                              <p:pRg st="2" end="2"/>
                                            </p:txEl>
                                          </p:spTgt>
                                        </p:tgtEl>
                                        <p:attrNameLst>
                                          <p:attrName>style.visibility</p:attrName>
                                        </p:attrNameLst>
                                      </p:cBhvr>
                                      <p:to>
                                        <p:strVal val="visible"/>
                                      </p:to>
                                    </p:set>
                                    <p:animEffect transition="in" filter="fade">
                                      <p:cBhvr>
                                        <p:cTn id="26" dur="500"/>
                                        <p:tgtEl>
                                          <p:spTgt spid="1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animEffect transition="in" filter="fade">
                                      <p:cBhvr>
                                        <p:cTn id="31"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pPr rtl="0"/>
            <a:r>
              <a:rPr b="1"/>
              <a:t>Parts par milliard (ppb)</a:t>
            </a:r>
          </a:p>
        </p:txBody>
      </p:sp>
      <p:sp>
        <p:nvSpPr>
          <p:cNvPr id="5"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endParaRPr lang="en-US" kern="0"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85038" y="1672804"/>
            <a:ext cx="3520522" cy="2548284"/>
          </a:xfrm>
          <a:prstGeom prst="rect">
            <a:avLst/>
          </a:prstGeom>
        </p:spPr>
      </p:pic>
      <p:sp>
        <p:nvSpPr>
          <p:cNvPr id="17" name="Rectangle 3"/>
          <p:cNvSpPr txBox="1">
            <a:spLocks noChangeArrowheads="1"/>
          </p:cNvSpPr>
          <p:nvPr/>
        </p:nvSpPr>
        <p:spPr>
          <a:xfrm>
            <a:off x="446829" y="1642269"/>
            <a:ext cx="5834608"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a:t>1 goutte d'encre dans un camion-citerne =</a:t>
            </a:r>
          </a:p>
          <a:p>
            <a:pPr marL="0" indent="0" rtl="0">
              <a:buNone/>
            </a:pPr>
            <a:r>
              <a:rPr b="1"/>
              <a:t>concentration</a:t>
            </a:r>
            <a:r>
              <a:rPr/>
              <a:t> d'encre de 1 </a:t>
            </a:r>
            <a:r>
              <a:rPr b="1"/>
              <a:t>ppb</a:t>
            </a:r>
          </a:p>
          <a:p>
            <a:pPr rtl="0"/>
            <a:r>
              <a:rPr/>
              <a:t>1 ppb = 1 µg/L </a:t>
            </a:r>
          </a:p>
          <a:p>
            <a:pPr rtl="0"/>
            <a:r>
              <a:rPr/>
              <a:t>ppb ou µg/L sur un rapport d'analyse ont le même sens</a:t>
            </a:r>
          </a:p>
        </p:txBody>
      </p:sp>
      <p:sp>
        <p:nvSpPr>
          <p:cNvPr id="6" name="Slide Number Placeholder 5"/>
          <p:cNvSpPr>
            <a:spLocks noGrp="1"/>
          </p:cNvSpPr>
          <p:nvPr>
            <p:ph type="sldNum" sz="quarter" idx="12"/>
          </p:nvPr>
        </p:nvSpPr>
        <p:spPr/>
        <p:txBody>
          <a:bodyPr/>
          <a:lstStyle/>
          <a:p>
            <a:pPr rtl="0"/>
            <a:fld id="{696D6939-B8AB-415C-8E07-37773906FC33}" type="slidenum">
              <a:rPr/>
              <a:pPr rtl="0"/>
              <a:t>6</a:t>
            </a:fld>
            <a:endParaRPr/>
          </a:p>
        </p:txBody>
      </p:sp>
    </p:spTree>
    <p:extLst>
      <p:ext uri="{BB962C8B-B14F-4D97-AF65-F5344CB8AC3E}">
        <p14:creationId xmlns:p14="http://schemas.microsoft.com/office/powerpoint/2010/main" val="77712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7">
                                            <p:txEl>
                                              <p:pRg st="1" end="1"/>
                                            </p:txEl>
                                          </p:spTgt>
                                        </p:tgtEl>
                                        <p:attrNameLst>
                                          <p:attrName>style.visibility</p:attrName>
                                        </p:attrNameLst>
                                      </p:cBhvr>
                                      <p:to>
                                        <p:strVal val="visible"/>
                                      </p:to>
                                    </p:set>
                                    <p:animEffect transition="in" filter="fade">
                                      <p:cBhvr>
                                        <p:cTn id="16" dur="500"/>
                                        <p:tgtEl>
                                          <p:spTgt spid="1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
                                            <p:txEl>
                                              <p:pRg st="2" end="2"/>
                                            </p:txEl>
                                          </p:spTgt>
                                        </p:tgtEl>
                                        <p:attrNameLst>
                                          <p:attrName>style.visibility</p:attrName>
                                        </p:attrNameLst>
                                      </p:cBhvr>
                                      <p:to>
                                        <p:strVal val="visible"/>
                                      </p:to>
                                    </p:set>
                                    <p:animEffect transition="in" filter="fade">
                                      <p:cBhvr>
                                        <p:cTn id="26" dur="500"/>
                                        <p:tgtEl>
                                          <p:spTgt spid="1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animEffect transition="in" filter="fade">
                                      <p:cBhvr>
                                        <p:cTn id="31"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b="1"/>
              <a:t>Tableau de conversion des unités</a:t>
            </a:r>
          </a:p>
        </p:txBody>
      </p:sp>
      <p:pic>
        <p:nvPicPr>
          <p:cNvPr id="3"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endParaRPr lang="en-CA" dirty="0"/>
          </a:p>
        </p:txBody>
      </p:sp>
      <p:sp>
        <p:nvSpPr>
          <p:cNvPr id="8" name="Rectangle 7"/>
          <p:cNvSpPr/>
          <p:nvPr/>
        </p:nvSpPr>
        <p:spPr>
          <a:xfrm>
            <a:off x="786408" y="1478389"/>
            <a:ext cx="7571184" cy="5786199"/>
          </a:xfrm>
          <a:prstGeom prst="rect">
            <a:avLst/>
          </a:prstGeom>
        </p:spPr>
        <p:txBody>
          <a:bodyPr wrap="square">
            <a:spAutoFit/>
          </a:bodyPr>
          <a:lstStyle/>
          <a:p>
            <a:pPr algn="ctr" rtl="0"/>
            <a:r>
              <a:rPr sz="2400" dirty="0"/>
              <a:t>1 ppm = 1 mg/L</a:t>
            </a:r>
          </a:p>
          <a:p>
            <a:pPr algn="ctr"/>
            <a:endParaRPr lang="en-CA" dirty="0"/>
          </a:p>
          <a:p>
            <a:pPr algn="ctr" rtl="0"/>
            <a:r>
              <a:rPr sz="2400" dirty="0"/>
              <a:t>1 ppb = 1 µg/L</a:t>
            </a:r>
          </a:p>
          <a:p>
            <a:pPr algn="ctr"/>
            <a:endParaRPr lang="en-CA" dirty="0"/>
          </a:p>
          <a:p>
            <a:pPr algn="ctr" rtl="0"/>
            <a:r>
              <a:rPr sz="2400" dirty="0"/>
              <a:t>1 mg/L = 1000 µg/L</a:t>
            </a:r>
          </a:p>
          <a:p>
            <a:pPr algn="ctr"/>
            <a:endParaRPr lang="en-CA" dirty="0"/>
          </a:p>
          <a:p>
            <a:pPr algn="ctr" rtl="0"/>
            <a:r>
              <a:rPr sz="2400" dirty="0"/>
              <a:t>1 ppm = 1000 ppb</a:t>
            </a:r>
          </a:p>
          <a:p>
            <a:pPr algn="ctr" rtl="0"/>
            <a:r>
              <a:rPr sz="2400" dirty="0"/>
              <a:t>________________________________________</a:t>
            </a:r>
          </a:p>
          <a:p>
            <a:pPr algn="ctr"/>
            <a:endParaRPr lang="en-CA" sz="1200" dirty="0" smtClean="0"/>
          </a:p>
          <a:p>
            <a:pPr algn="ctr" rtl="0"/>
            <a:r>
              <a:rPr sz="2400" dirty="0"/>
              <a:t>Pour </a:t>
            </a:r>
            <a:r>
              <a:rPr sz="2400" dirty="0" err="1"/>
              <a:t>convertir</a:t>
            </a:r>
            <a:r>
              <a:rPr sz="2400" dirty="0"/>
              <a:t> des ppb en ppm, </a:t>
            </a:r>
            <a:r>
              <a:rPr sz="2400" dirty="0" err="1"/>
              <a:t>il</a:t>
            </a:r>
            <a:r>
              <a:rPr sz="2400" dirty="0"/>
              <a:t> </a:t>
            </a:r>
            <a:r>
              <a:rPr sz="2400" dirty="0" err="1"/>
              <a:t>faut</a:t>
            </a:r>
            <a:r>
              <a:rPr sz="2400" dirty="0"/>
              <a:t> </a:t>
            </a:r>
            <a:r>
              <a:rPr sz="2400" dirty="0" err="1"/>
              <a:t>diviser</a:t>
            </a:r>
            <a:r>
              <a:rPr sz="2400" dirty="0"/>
              <a:t> par 1000</a:t>
            </a:r>
          </a:p>
          <a:p>
            <a:pPr algn="ctr" rtl="0"/>
            <a:r>
              <a:rPr sz="2400" dirty="0"/>
              <a:t>Pour </a:t>
            </a:r>
            <a:r>
              <a:rPr sz="2400" dirty="0" err="1"/>
              <a:t>convertir</a:t>
            </a:r>
            <a:r>
              <a:rPr sz="2400" dirty="0"/>
              <a:t> des µg/L en mg/L </a:t>
            </a:r>
            <a:r>
              <a:rPr sz="2400" dirty="0" err="1"/>
              <a:t>il</a:t>
            </a:r>
            <a:r>
              <a:rPr sz="2400" dirty="0"/>
              <a:t> </a:t>
            </a:r>
            <a:r>
              <a:rPr sz="2400" dirty="0" err="1"/>
              <a:t>faut</a:t>
            </a:r>
            <a:r>
              <a:rPr sz="2400" dirty="0"/>
              <a:t> </a:t>
            </a:r>
            <a:r>
              <a:rPr sz="2400" dirty="0" err="1"/>
              <a:t>diviser</a:t>
            </a:r>
            <a:r>
              <a:rPr sz="2400" dirty="0"/>
              <a:t> par 1000</a:t>
            </a:r>
          </a:p>
          <a:p>
            <a:pPr algn="ctr"/>
            <a:endParaRPr lang="en-CA" sz="800" dirty="0"/>
          </a:p>
          <a:p>
            <a:pPr algn="ctr" rtl="0"/>
            <a:r>
              <a:rPr sz="2400" dirty="0"/>
              <a:t>Pour </a:t>
            </a:r>
            <a:r>
              <a:rPr sz="2400" dirty="0" err="1"/>
              <a:t>convertir</a:t>
            </a:r>
            <a:r>
              <a:rPr sz="2400" dirty="0"/>
              <a:t> des ppm en ppb </a:t>
            </a:r>
            <a:r>
              <a:rPr sz="2400" dirty="0" err="1"/>
              <a:t>il</a:t>
            </a:r>
            <a:r>
              <a:rPr sz="2400" dirty="0"/>
              <a:t> </a:t>
            </a:r>
            <a:r>
              <a:rPr sz="2400" dirty="0" err="1"/>
              <a:t>faut</a:t>
            </a:r>
            <a:r>
              <a:rPr sz="2400" dirty="0"/>
              <a:t> multiplier par 1000</a:t>
            </a:r>
          </a:p>
          <a:p>
            <a:pPr algn="ctr" rtl="0"/>
            <a:r>
              <a:rPr sz="2400" dirty="0"/>
              <a:t>Pour </a:t>
            </a:r>
            <a:r>
              <a:rPr sz="2400" dirty="0" err="1"/>
              <a:t>converti</a:t>
            </a:r>
            <a:r>
              <a:rPr sz="2400" dirty="0"/>
              <a:t> mg/L en µg/L </a:t>
            </a:r>
            <a:r>
              <a:rPr sz="2400" dirty="0" err="1"/>
              <a:t>il</a:t>
            </a:r>
            <a:r>
              <a:rPr sz="2400" dirty="0"/>
              <a:t> </a:t>
            </a:r>
            <a:r>
              <a:rPr sz="2400" dirty="0" err="1"/>
              <a:t>faut</a:t>
            </a:r>
            <a:r>
              <a:rPr sz="2400" dirty="0"/>
              <a:t> multiplier par 1000</a:t>
            </a:r>
          </a:p>
          <a:p>
            <a:endParaRPr lang="en-CA" dirty="0"/>
          </a:p>
        </p:txBody>
      </p:sp>
      <p:sp>
        <p:nvSpPr>
          <p:cNvPr id="6" name="Slide Number Placeholder 5"/>
          <p:cNvSpPr>
            <a:spLocks noGrp="1"/>
          </p:cNvSpPr>
          <p:nvPr>
            <p:ph type="sldNum" sz="quarter" idx="12"/>
          </p:nvPr>
        </p:nvSpPr>
        <p:spPr/>
        <p:txBody>
          <a:bodyPr/>
          <a:lstStyle/>
          <a:p>
            <a:pPr rtl="0"/>
            <a:fld id="{696D6939-B8AB-415C-8E07-37773906FC33}" type="slidenum">
              <a:rPr/>
              <a:pPr rtl="0"/>
              <a:t>7</a:t>
            </a:fld>
            <a:endParaRPr/>
          </a:p>
        </p:txBody>
      </p:sp>
    </p:spTree>
    <p:extLst>
      <p:ext uri="{BB962C8B-B14F-4D97-AF65-F5344CB8AC3E}">
        <p14:creationId xmlns:p14="http://schemas.microsoft.com/office/powerpoint/2010/main" val="3880171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b="1"/>
              <a:t>Activité de conversion d'unité</a:t>
            </a:r>
          </a:p>
        </p:txBody>
      </p:sp>
      <p:sp>
        <p:nvSpPr>
          <p:cNvPr id="3"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indent="-514350">
              <a:buFont typeface="+mj-lt"/>
              <a:buAutoNum type="arabicPeriod"/>
            </a:pPr>
            <a:endParaRPr lang="en-US" kern="0" dirty="0"/>
          </a:p>
        </p:txBody>
      </p:sp>
      <p:sp>
        <p:nvSpPr>
          <p:cNvPr id="4" name="Rectangle 3"/>
          <p:cNvSpPr/>
          <p:nvPr/>
        </p:nvSpPr>
        <p:spPr>
          <a:xfrm>
            <a:off x="755576" y="1772816"/>
            <a:ext cx="7704856" cy="4308872"/>
          </a:xfrm>
          <a:prstGeom prst="rect">
            <a:avLst/>
          </a:prstGeom>
        </p:spPr>
        <p:txBody>
          <a:bodyPr wrap="square">
            <a:spAutoFit/>
          </a:bodyPr>
          <a:lstStyle/>
          <a:p>
            <a:pPr marL="514350" indent="-514350" rtl="0">
              <a:buFont typeface="+mj-lt"/>
              <a:buAutoNum type="arabicPeriod"/>
            </a:pPr>
            <a:r>
              <a:rPr sz="3200"/>
              <a:t>Convertissez : 0,01 ppm en ppb </a:t>
            </a:r>
          </a:p>
          <a:p>
            <a:pPr marL="534988"/>
            <a:endParaRPr lang="en-CA" sz="3200" dirty="0" smtClean="0"/>
          </a:p>
          <a:p>
            <a:pPr marL="534988" rtl="0"/>
            <a:r>
              <a:rPr sz="3200"/>
              <a:t>Réponse : 10 ppb</a:t>
            </a:r>
          </a:p>
          <a:p>
            <a:endParaRPr lang="en-CA" sz="3200" dirty="0" smtClean="0"/>
          </a:p>
          <a:p>
            <a:endParaRPr lang="en-CA" sz="3200" dirty="0"/>
          </a:p>
          <a:p>
            <a:pPr marL="514350" indent="-514350" rtl="0">
              <a:buFont typeface="+mj-lt"/>
              <a:buAutoNum type="arabicPeriod" startAt="2"/>
            </a:pPr>
            <a:r>
              <a:rPr sz="3200"/>
              <a:t>Convertissez : 20 µg/L en mg/L </a:t>
            </a:r>
          </a:p>
          <a:p>
            <a:pPr marL="534988"/>
            <a:endParaRPr lang="en-CA" sz="3200" dirty="0" smtClean="0"/>
          </a:p>
          <a:p>
            <a:pPr marL="534988" rtl="0"/>
            <a:r>
              <a:rPr sz="3200"/>
              <a:t>Réponse : 0,02 mg/L</a:t>
            </a:r>
          </a:p>
          <a:p>
            <a:endParaRPr lang="en-CA" dirty="0"/>
          </a:p>
        </p:txBody>
      </p:sp>
      <p:sp>
        <p:nvSpPr>
          <p:cNvPr id="6" name="Slide Number Placeholder 5"/>
          <p:cNvSpPr>
            <a:spLocks noGrp="1"/>
          </p:cNvSpPr>
          <p:nvPr>
            <p:ph type="sldNum" sz="quarter" idx="12"/>
          </p:nvPr>
        </p:nvSpPr>
        <p:spPr/>
        <p:txBody>
          <a:bodyPr/>
          <a:lstStyle/>
          <a:p>
            <a:pPr rtl="0"/>
            <a:fld id="{696D6939-B8AB-415C-8E07-37773906FC33}" type="slidenum">
              <a:rPr/>
              <a:pPr rtl="0"/>
              <a:t>8</a:t>
            </a:fld>
            <a:endParaRPr/>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02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b="1"/>
              <a:t>Activité de conversion d'unités</a:t>
            </a:r>
          </a:p>
        </p:txBody>
      </p:sp>
      <p:sp>
        <p:nvSpPr>
          <p:cNvPr id="3"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indent="-514350">
              <a:buFont typeface="+mj-lt"/>
              <a:buAutoNum type="arabicPeriod"/>
            </a:pPr>
            <a:endParaRPr lang="en-US" kern="0" dirty="0"/>
          </a:p>
        </p:txBody>
      </p:sp>
      <p:sp>
        <p:nvSpPr>
          <p:cNvPr id="4" name="Rectangle 3"/>
          <p:cNvSpPr/>
          <p:nvPr/>
        </p:nvSpPr>
        <p:spPr>
          <a:xfrm>
            <a:off x="606388" y="1338985"/>
            <a:ext cx="7931224" cy="4939814"/>
          </a:xfrm>
          <a:prstGeom prst="rect">
            <a:avLst/>
          </a:prstGeom>
        </p:spPr>
        <p:txBody>
          <a:bodyPr wrap="square">
            <a:spAutoFit/>
          </a:bodyPr>
          <a:lstStyle/>
          <a:p>
            <a:pPr marL="457200" lvl="0" indent="-457200" rtl="0">
              <a:buFont typeface="+mj-lt"/>
              <a:buAutoNum type="arabicPeriod" startAt="3"/>
            </a:pPr>
            <a:r>
              <a:rPr sz="2400" dirty="0"/>
              <a:t>La Directive de </a:t>
            </a:r>
            <a:r>
              <a:rPr sz="2400" dirty="0" err="1"/>
              <a:t>l'OMS</a:t>
            </a:r>
            <a:r>
              <a:rPr sz="2400" dirty="0"/>
              <a:t> pour </a:t>
            </a:r>
            <a:r>
              <a:rPr sz="2400" dirty="0" err="1"/>
              <a:t>l'eau</a:t>
            </a:r>
            <a:r>
              <a:rPr sz="2400" dirty="0"/>
              <a:t> de </a:t>
            </a:r>
            <a:r>
              <a:rPr sz="2400" dirty="0" err="1"/>
              <a:t>boisson</a:t>
            </a:r>
            <a:r>
              <a:rPr sz="2400" dirty="0"/>
              <a:t> </a:t>
            </a:r>
            <a:r>
              <a:rPr sz="2400" dirty="0" err="1"/>
              <a:t>est</a:t>
            </a:r>
            <a:r>
              <a:rPr sz="2400" dirty="0"/>
              <a:t> de </a:t>
            </a:r>
            <a:r>
              <a:rPr sz="2400" dirty="0" err="1"/>
              <a:t>moins</a:t>
            </a:r>
            <a:r>
              <a:rPr sz="2400" dirty="0"/>
              <a:t> de 0,01 mg/L pour arsenic. </a:t>
            </a:r>
          </a:p>
          <a:p>
            <a:pPr marL="625475" lvl="0" indent="-182563" rtl="0">
              <a:spcAft>
                <a:spcPts val="600"/>
              </a:spcAft>
              <a:buFont typeface="Arial" panose="020B0604020202020204" pitchFamily="34" charset="0"/>
              <a:buChar char="•"/>
            </a:pPr>
            <a:r>
              <a:rPr sz="2400" dirty="0" err="1"/>
              <a:t>Vous</a:t>
            </a:r>
            <a:r>
              <a:rPr sz="2400" dirty="0"/>
              <a:t> </a:t>
            </a:r>
            <a:r>
              <a:rPr sz="2400" dirty="0" err="1"/>
              <a:t>êtes</a:t>
            </a:r>
            <a:r>
              <a:rPr sz="2400" dirty="0"/>
              <a:t> le </a:t>
            </a:r>
            <a:r>
              <a:rPr sz="2400" dirty="0" err="1"/>
              <a:t>responsable</a:t>
            </a:r>
            <a:r>
              <a:rPr sz="2400" dirty="0"/>
              <a:t> de </a:t>
            </a:r>
            <a:r>
              <a:rPr sz="2400" dirty="0" err="1"/>
              <a:t>projet</a:t>
            </a:r>
            <a:r>
              <a:rPr sz="2400" dirty="0"/>
              <a:t> </a:t>
            </a:r>
            <a:r>
              <a:rPr sz="2400" dirty="0" err="1"/>
              <a:t>d'une</a:t>
            </a:r>
            <a:r>
              <a:rPr sz="2400" dirty="0"/>
              <a:t> ONG qui a </a:t>
            </a:r>
            <a:r>
              <a:rPr sz="2400" dirty="0" err="1"/>
              <a:t>mis</a:t>
            </a:r>
            <a:r>
              <a:rPr sz="2400" dirty="0"/>
              <a:t> en </a:t>
            </a:r>
            <a:r>
              <a:rPr sz="2400" dirty="0" err="1"/>
              <a:t>œuvre</a:t>
            </a:r>
            <a:r>
              <a:rPr sz="2400" dirty="0"/>
              <a:t> un </a:t>
            </a:r>
            <a:r>
              <a:rPr sz="2400" dirty="0" err="1"/>
              <a:t>projet</a:t>
            </a:r>
            <a:r>
              <a:rPr sz="2400" dirty="0"/>
              <a:t> de forage d'un </a:t>
            </a:r>
            <a:r>
              <a:rPr sz="2400" dirty="0" err="1"/>
              <a:t>puits</a:t>
            </a:r>
            <a:r>
              <a:rPr sz="2400" dirty="0"/>
              <a:t> </a:t>
            </a:r>
          </a:p>
          <a:p>
            <a:pPr marL="625475" indent="-182563" rtl="0">
              <a:spcAft>
                <a:spcPts val="600"/>
              </a:spcAft>
              <a:buFont typeface="Arial" panose="020B0604020202020204" pitchFamily="34" charset="0"/>
              <a:buChar char="•"/>
            </a:pPr>
            <a:r>
              <a:rPr sz="2400" dirty="0" err="1"/>
              <a:t>Une</a:t>
            </a:r>
            <a:r>
              <a:rPr sz="2400" dirty="0"/>
              <a:t> </a:t>
            </a:r>
            <a:r>
              <a:rPr sz="2400" dirty="0" err="1"/>
              <a:t>analyse</a:t>
            </a:r>
            <a:r>
              <a:rPr sz="2400" dirty="0"/>
              <a:t> de </a:t>
            </a:r>
            <a:r>
              <a:rPr sz="2400" dirty="0" err="1"/>
              <a:t>qualité</a:t>
            </a:r>
            <a:r>
              <a:rPr sz="2400" dirty="0"/>
              <a:t> de </a:t>
            </a:r>
            <a:r>
              <a:rPr sz="2400" dirty="0" err="1"/>
              <a:t>l'eau</a:t>
            </a:r>
            <a:r>
              <a:rPr sz="2400" dirty="0"/>
              <a:t> a </a:t>
            </a:r>
            <a:r>
              <a:rPr sz="2400" dirty="0" err="1"/>
              <a:t>été</a:t>
            </a:r>
            <a:r>
              <a:rPr sz="2400" dirty="0"/>
              <a:t> </a:t>
            </a:r>
            <a:r>
              <a:rPr sz="2400" dirty="0" err="1"/>
              <a:t>faites</a:t>
            </a:r>
            <a:r>
              <a:rPr sz="2400" dirty="0"/>
              <a:t> </a:t>
            </a:r>
            <a:r>
              <a:rPr sz="2400" dirty="0" err="1"/>
              <a:t>dans</a:t>
            </a:r>
            <a:r>
              <a:rPr sz="2400" dirty="0"/>
              <a:t> un </a:t>
            </a:r>
            <a:r>
              <a:rPr sz="2400" dirty="0" err="1"/>
              <a:t>trou</a:t>
            </a:r>
            <a:r>
              <a:rPr sz="2400" dirty="0"/>
              <a:t> de forage et le rapport du </a:t>
            </a:r>
            <a:r>
              <a:rPr sz="2400" dirty="0" err="1"/>
              <a:t>laboratoire</a:t>
            </a:r>
            <a:r>
              <a:rPr sz="2400" dirty="0"/>
              <a:t> </a:t>
            </a:r>
            <a:r>
              <a:rPr sz="2400" dirty="0" err="1"/>
              <a:t>indique</a:t>
            </a:r>
            <a:r>
              <a:rPr sz="2400" dirty="0"/>
              <a:t> </a:t>
            </a:r>
            <a:r>
              <a:rPr sz="2400" dirty="0" err="1"/>
              <a:t>que</a:t>
            </a:r>
            <a:r>
              <a:rPr sz="2400" dirty="0"/>
              <a:t> la concentration de </a:t>
            </a:r>
            <a:r>
              <a:rPr sz="2400" dirty="0" err="1"/>
              <a:t>l'arsenic</a:t>
            </a:r>
            <a:r>
              <a:rPr sz="2400" dirty="0"/>
              <a:t> </a:t>
            </a:r>
            <a:r>
              <a:rPr sz="2400" dirty="0" err="1"/>
              <a:t>est</a:t>
            </a:r>
            <a:r>
              <a:rPr sz="2400" dirty="0"/>
              <a:t> de 8 ppb. </a:t>
            </a:r>
          </a:p>
          <a:p>
            <a:pPr marL="625475" indent="-182563" rtl="0">
              <a:spcAft>
                <a:spcPts val="600"/>
              </a:spcAft>
              <a:buFont typeface="Arial" panose="020B0604020202020204" pitchFamily="34" charset="0"/>
              <a:buChar char="•"/>
            </a:pPr>
            <a:r>
              <a:rPr sz="2400" dirty="0" err="1"/>
              <a:t>L'eau</a:t>
            </a:r>
            <a:r>
              <a:rPr sz="2400" dirty="0"/>
              <a:t> </a:t>
            </a:r>
            <a:r>
              <a:rPr sz="2400" dirty="0" err="1"/>
              <a:t>est-elle</a:t>
            </a:r>
            <a:r>
              <a:rPr sz="2400" dirty="0"/>
              <a:t> </a:t>
            </a:r>
            <a:r>
              <a:rPr sz="2400" dirty="0" err="1"/>
              <a:t>conforme</a:t>
            </a:r>
            <a:r>
              <a:rPr sz="2400" dirty="0"/>
              <a:t> à la Directive de </a:t>
            </a:r>
            <a:r>
              <a:rPr sz="2400" dirty="0" err="1"/>
              <a:t>l'OMS</a:t>
            </a:r>
            <a:r>
              <a:rPr sz="2400" dirty="0"/>
              <a:t> ? </a:t>
            </a:r>
          </a:p>
          <a:p>
            <a:endParaRPr lang="en-US" sz="1200" dirty="0"/>
          </a:p>
          <a:p>
            <a:pPr marL="442913" rtl="0"/>
            <a:r>
              <a:rPr sz="2400" dirty="0" err="1"/>
              <a:t>Réponse</a:t>
            </a:r>
            <a:r>
              <a:rPr sz="2400" dirty="0"/>
              <a:t> : </a:t>
            </a:r>
            <a:r>
              <a:rPr sz="2400" dirty="0" err="1"/>
              <a:t>Oui</a:t>
            </a:r>
            <a:r>
              <a:rPr sz="2400" dirty="0"/>
              <a:t>, le </a:t>
            </a:r>
            <a:r>
              <a:rPr sz="2400" dirty="0" err="1"/>
              <a:t>résultat</a:t>
            </a:r>
            <a:r>
              <a:rPr sz="2400" dirty="0"/>
              <a:t> </a:t>
            </a:r>
            <a:r>
              <a:rPr sz="2400" dirty="0" err="1"/>
              <a:t>équivaut</a:t>
            </a:r>
            <a:r>
              <a:rPr sz="2400" dirty="0"/>
              <a:t> à 0,008 ppm </a:t>
            </a:r>
            <a:r>
              <a:rPr sz="2400" dirty="0" err="1"/>
              <a:t>ou</a:t>
            </a:r>
            <a:r>
              <a:rPr sz="2400" dirty="0"/>
              <a:t> 0,008 mg/L et </a:t>
            </a:r>
            <a:r>
              <a:rPr sz="2400" dirty="0" err="1"/>
              <a:t>est</a:t>
            </a:r>
            <a:r>
              <a:rPr sz="2400" dirty="0"/>
              <a:t> </a:t>
            </a:r>
            <a:r>
              <a:rPr sz="2400" dirty="0" err="1"/>
              <a:t>inférieur</a:t>
            </a:r>
            <a:r>
              <a:rPr sz="2400" dirty="0"/>
              <a:t> à la </a:t>
            </a:r>
            <a:r>
              <a:rPr sz="2400" dirty="0" err="1"/>
              <a:t>limite</a:t>
            </a:r>
            <a:r>
              <a:rPr sz="2400" dirty="0"/>
              <a:t> de la Directive de </a:t>
            </a:r>
            <a:r>
              <a:rPr sz="2400" dirty="0" err="1"/>
              <a:t>l'OMS</a:t>
            </a:r>
            <a:r>
              <a:rPr sz="2400" dirty="0"/>
              <a:t>.</a:t>
            </a:r>
          </a:p>
          <a:p>
            <a:endParaRPr lang="en-CA" sz="2400" dirty="0"/>
          </a:p>
        </p:txBody>
      </p:sp>
      <p:sp>
        <p:nvSpPr>
          <p:cNvPr id="6" name="Slide Number Placeholder 5"/>
          <p:cNvSpPr>
            <a:spLocks noGrp="1"/>
          </p:cNvSpPr>
          <p:nvPr>
            <p:ph type="sldNum" sz="quarter" idx="12"/>
          </p:nvPr>
        </p:nvSpPr>
        <p:spPr/>
        <p:txBody>
          <a:bodyPr/>
          <a:lstStyle/>
          <a:p>
            <a:pPr rtl="0"/>
            <a:fld id="{696D6939-B8AB-415C-8E07-37773906FC33}" type="slidenum">
              <a:rPr/>
              <a:pPr rtl="0"/>
              <a:t>9</a:t>
            </a:fld>
            <a:endParaRPr/>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014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0cdc2ef2258a2a18f73732683fec1f995b4d9c"/>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99</TotalTime>
  <Words>611</Words>
  <Application>Microsoft Office PowerPoint</Application>
  <PresentationFormat>On-screen Show (4:3)</PresentationFormat>
  <Paragraphs>129</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Template_Powerpoint Presentation_2012</vt:lpstr>
      <vt:lpstr>PowerPoint Presentation</vt:lpstr>
      <vt:lpstr>Concentration  et  conversions d'unités</vt:lpstr>
      <vt:lpstr>Attentes d’apprentissage</vt:lpstr>
      <vt:lpstr>Concentration et unités</vt:lpstr>
      <vt:lpstr>Parts par million (ppm)</vt:lpstr>
      <vt:lpstr>Parts par milliard (ppb)</vt:lpstr>
      <vt:lpstr>Tableau de conversion des unités</vt:lpstr>
      <vt:lpstr>Activité de conversion d'unité</vt:lpstr>
      <vt:lpstr>Activité de conversion d'unités</vt:lpstr>
      <vt:lpstr>Révision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Roachita</cp:lastModifiedBy>
  <cp:revision>25</cp:revision>
  <dcterms:created xsi:type="dcterms:W3CDTF">2013-10-18T20:38:12Z</dcterms:created>
  <dcterms:modified xsi:type="dcterms:W3CDTF">2014-04-14T03:25:56Z</dcterms:modified>
</cp:coreProperties>
</file>