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39" r:id="rId2"/>
    <p:sldId id="256" r:id="rId3"/>
    <p:sldId id="257" r:id="rId4"/>
    <p:sldId id="315" r:id="rId5"/>
    <p:sldId id="330" r:id="rId6"/>
    <p:sldId id="331" r:id="rId7"/>
    <p:sldId id="332" r:id="rId8"/>
    <p:sldId id="333" r:id="rId9"/>
    <p:sldId id="334" r:id="rId10"/>
    <p:sldId id="335" r:id="rId11"/>
    <p:sldId id="336" r:id="rId12"/>
    <p:sldId id="314"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8660" autoAdjust="0"/>
  </p:normalViewPr>
  <p:slideViewPr>
    <p:cSldViewPr>
      <p:cViewPr varScale="1">
        <p:scale>
          <a:sx n="89" d="100"/>
          <a:sy n="89" d="100"/>
        </p:scale>
        <p:origin x="1291"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FFFA17AA-BF68-4413-8F84-F83879FA8082}" type="datetime1">
              <a:rPr lang="en-US"/>
              <a:pPr>
                <a:defRPr/>
              </a:pPr>
              <a:t>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8FB1601-44E5-4F4F-836C-C6644727D8B3}" type="slidenum">
              <a:rPr lang="en-US"/>
              <a:pPr>
                <a:defRPr/>
              </a:pPr>
              <a:t>‹#›</a:t>
            </a:fld>
            <a:endParaRPr lang="en-US"/>
          </a:p>
        </p:txBody>
      </p:sp>
    </p:spTree>
    <p:extLst>
      <p:ext uri="{BB962C8B-B14F-4D97-AF65-F5344CB8AC3E}">
        <p14:creationId xmlns:p14="http://schemas.microsoft.com/office/powerpoint/2010/main" val="24832076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290509F-01A9-43AC-8409-78BC30BF2771}" type="slidenum">
              <a:rPr/>
              <a:pPr rtl="0" eaLnBrk="1" hangingPunct="1"/>
              <a:t>2</a:t>
            </a:fld>
            <a:endParaRPr/>
          </a:p>
        </p:txBody>
      </p:sp>
    </p:spTree>
    <p:extLst>
      <p:ext uri="{BB962C8B-B14F-4D97-AF65-F5344CB8AC3E}">
        <p14:creationId xmlns:p14="http://schemas.microsoft.com/office/powerpoint/2010/main" val="638083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0A08E3E-5846-4A0B-B6F6-B4E3A8248A84}" type="slidenum">
              <a:rPr/>
              <a:pPr rtl="0" eaLnBrk="1" hangingPunct="1"/>
              <a:t>11</a:t>
            </a:fld>
            <a:endParaRPr/>
          </a:p>
        </p:txBody>
      </p:sp>
    </p:spTree>
    <p:extLst>
      <p:ext uri="{BB962C8B-B14F-4D97-AF65-F5344CB8AC3E}">
        <p14:creationId xmlns:p14="http://schemas.microsoft.com/office/powerpoint/2010/main" val="75059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F1C98F4-B2FF-47AB-81F0-2E5462E59B81}" type="slidenum">
              <a:rPr/>
              <a:pPr rtl="0" eaLnBrk="1" hangingPunct="1"/>
              <a:t>12</a:t>
            </a:fld>
            <a:endParaRPr/>
          </a:p>
        </p:txBody>
      </p:sp>
    </p:spTree>
    <p:extLst>
      <p:ext uri="{BB962C8B-B14F-4D97-AF65-F5344CB8AC3E}">
        <p14:creationId xmlns:p14="http://schemas.microsoft.com/office/powerpoint/2010/main" val="373515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6D0D339-8232-4E61-8238-9623194AFFBD}" type="slidenum">
              <a:rPr/>
              <a:pPr rtl="0" eaLnBrk="1" hangingPunct="1"/>
              <a:t>3</a:t>
            </a:fld>
            <a:endParaRPr/>
          </a:p>
        </p:txBody>
      </p:sp>
    </p:spTree>
    <p:extLst>
      <p:ext uri="{BB962C8B-B14F-4D97-AF65-F5344CB8AC3E}">
        <p14:creationId xmlns:p14="http://schemas.microsoft.com/office/powerpoint/2010/main" val="224974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35C8B26-44CF-43C3-8DF3-505B4D94EF67}" type="slidenum">
              <a:rPr/>
              <a:pPr rtl="0" eaLnBrk="1" hangingPunct="1"/>
              <a:t>4</a:t>
            </a:fld>
            <a:endParaRPr/>
          </a:p>
        </p:txBody>
      </p:sp>
    </p:spTree>
    <p:extLst>
      <p:ext uri="{BB962C8B-B14F-4D97-AF65-F5344CB8AC3E}">
        <p14:creationId xmlns:p14="http://schemas.microsoft.com/office/powerpoint/2010/main" val="85274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6667039-2856-4410-ADC8-E6399625640D}" type="slidenum">
              <a:rPr/>
              <a:pPr rtl="0" eaLnBrk="1" hangingPunct="1"/>
              <a:t>5</a:t>
            </a:fld>
            <a:endParaRPr/>
          </a:p>
        </p:txBody>
      </p:sp>
    </p:spTree>
    <p:extLst>
      <p:ext uri="{BB962C8B-B14F-4D97-AF65-F5344CB8AC3E}">
        <p14:creationId xmlns:p14="http://schemas.microsoft.com/office/powerpoint/2010/main" val="349448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1ABB927-881F-4933-A7AF-0B0C06BDF739}" type="slidenum">
              <a:rPr/>
              <a:pPr rtl="0" eaLnBrk="1" hangingPunct="1"/>
              <a:t>6</a:t>
            </a:fld>
            <a:endParaRPr/>
          </a:p>
        </p:txBody>
      </p:sp>
    </p:spTree>
    <p:extLst>
      <p:ext uri="{BB962C8B-B14F-4D97-AF65-F5344CB8AC3E}">
        <p14:creationId xmlns:p14="http://schemas.microsoft.com/office/powerpoint/2010/main" val="342363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BA48DFB-4270-4EA1-8405-353B0D6F6F87}" type="slidenum">
              <a:rPr/>
              <a:pPr rtl="0" eaLnBrk="1" hangingPunct="1"/>
              <a:t>7</a:t>
            </a:fld>
            <a:endParaRPr/>
          </a:p>
        </p:txBody>
      </p:sp>
    </p:spTree>
    <p:extLst>
      <p:ext uri="{BB962C8B-B14F-4D97-AF65-F5344CB8AC3E}">
        <p14:creationId xmlns:p14="http://schemas.microsoft.com/office/powerpoint/2010/main" val="130878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D5C96B6-DDB4-4424-9D32-34931C0461E6}" type="slidenum">
              <a:rPr/>
              <a:pPr rtl="0" eaLnBrk="1" hangingPunct="1"/>
              <a:t>8</a:t>
            </a:fld>
            <a:endParaRPr/>
          </a:p>
        </p:txBody>
      </p:sp>
    </p:spTree>
    <p:extLst>
      <p:ext uri="{BB962C8B-B14F-4D97-AF65-F5344CB8AC3E}">
        <p14:creationId xmlns:p14="http://schemas.microsoft.com/office/powerpoint/2010/main" val="17340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37B786E-A8E5-4F31-82C3-691B95412698}" type="slidenum">
              <a:rPr/>
              <a:pPr rtl="0" eaLnBrk="1" hangingPunct="1"/>
              <a:t>9</a:t>
            </a:fld>
            <a:endParaRPr/>
          </a:p>
        </p:txBody>
      </p:sp>
    </p:spTree>
    <p:extLst>
      <p:ext uri="{BB962C8B-B14F-4D97-AF65-F5344CB8AC3E}">
        <p14:creationId xmlns:p14="http://schemas.microsoft.com/office/powerpoint/2010/main" val="364274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624D7F2-BE9A-4516-B6DA-C1D89ECDE5D1}" type="slidenum">
              <a:rPr/>
              <a:pPr rtl="0" eaLnBrk="1" hangingPunct="1"/>
              <a:t>10</a:t>
            </a:fld>
            <a:endParaRPr/>
          </a:p>
        </p:txBody>
      </p:sp>
    </p:spTree>
    <p:extLst>
      <p:ext uri="{BB962C8B-B14F-4D97-AF65-F5344CB8AC3E}">
        <p14:creationId xmlns:p14="http://schemas.microsoft.com/office/powerpoint/2010/main" val="150732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02C7A-9DFE-413E-ACB4-2D56F5AEE716}" type="slidenum">
              <a:rPr lang="en-US"/>
              <a:pPr>
                <a:defRPr/>
              </a:pPr>
              <a:t>‹#›</a:t>
            </a:fld>
            <a:endParaRPr lang="en-US"/>
          </a:p>
        </p:txBody>
      </p:sp>
    </p:spTree>
    <p:extLst>
      <p:ext uri="{BB962C8B-B14F-4D97-AF65-F5344CB8AC3E}">
        <p14:creationId xmlns:p14="http://schemas.microsoft.com/office/powerpoint/2010/main" val="215475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906E65-AE36-461D-A28F-5A91C2AA9849}" type="slidenum">
              <a:rPr lang="en-US"/>
              <a:pPr>
                <a:defRPr/>
              </a:pPr>
              <a:t>‹#›</a:t>
            </a:fld>
            <a:endParaRPr lang="en-US"/>
          </a:p>
        </p:txBody>
      </p:sp>
    </p:spTree>
    <p:extLst>
      <p:ext uri="{BB962C8B-B14F-4D97-AF65-F5344CB8AC3E}">
        <p14:creationId xmlns:p14="http://schemas.microsoft.com/office/powerpoint/2010/main" val="2684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7DC533-6D3B-4D6A-9D23-4C58A9705979}" type="slidenum">
              <a:rPr lang="en-US"/>
              <a:pPr>
                <a:defRPr/>
              </a:pPr>
              <a:t>‹#›</a:t>
            </a:fld>
            <a:endParaRPr lang="en-US"/>
          </a:p>
        </p:txBody>
      </p:sp>
    </p:spTree>
    <p:extLst>
      <p:ext uri="{BB962C8B-B14F-4D97-AF65-F5344CB8AC3E}">
        <p14:creationId xmlns:p14="http://schemas.microsoft.com/office/powerpoint/2010/main" val="373315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69B05-E574-45D6-AF33-9C57F237F88B}" type="slidenum">
              <a:rPr lang="en-US"/>
              <a:pPr>
                <a:defRPr/>
              </a:pPr>
              <a:t>‹#›</a:t>
            </a:fld>
            <a:endParaRPr lang="en-US"/>
          </a:p>
        </p:txBody>
      </p:sp>
    </p:spTree>
    <p:extLst>
      <p:ext uri="{BB962C8B-B14F-4D97-AF65-F5344CB8AC3E}">
        <p14:creationId xmlns:p14="http://schemas.microsoft.com/office/powerpoint/2010/main" val="294815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DCB18-9024-4CEF-8144-EF4A4E383CBE}" type="slidenum">
              <a:rPr lang="en-US"/>
              <a:pPr>
                <a:defRPr/>
              </a:pPr>
              <a:t>‹#›</a:t>
            </a:fld>
            <a:endParaRPr lang="en-US"/>
          </a:p>
        </p:txBody>
      </p:sp>
    </p:spTree>
    <p:extLst>
      <p:ext uri="{BB962C8B-B14F-4D97-AF65-F5344CB8AC3E}">
        <p14:creationId xmlns:p14="http://schemas.microsoft.com/office/powerpoint/2010/main" val="74062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CACFBF-D2AE-4B21-8F4D-48F991D9FEA9}" type="slidenum">
              <a:rPr lang="en-US"/>
              <a:pPr>
                <a:defRPr/>
              </a:pPr>
              <a:t>‹#›</a:t>
            </a:fld>
            <a:endParaRPr lang="en-US"/>
          </a:p>
        </p:txBody>
      </p:sp>
    </p:spTree>
    <p:extLst>
      <p:ext uri="{BB962C8B-B14F-4D97-AF65-F5344CB8AC3E}">
        <p14:creationId xmlns:p14="http://schemas.microsoft.com/office/powerpoint/2010/main" val="341965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6F4442-E0E0-4C2D-9704-1C4136684110}" type="slidenum">
              <a:rPr lang="en-US"/>
              <a:pPr>
                <a:defRPr/>
              </a:pPr>
              <a:t>‹#›</a:t>
            </a:fld>
            <a:endParaRPr lang="en-US"/>
          </a:p>
        </p:txBody>
      </p:sp>
    </p:spTree>
    <p:extLst>
      <p:ext uri="{BB962C8B-B14F-4D97-AF65-F5344CB8AC3E}">
        <p14:creationId xmlns:p14="http://schemas.microsoft.com/office/powerpoint/2010/main" val="373794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2075FE-9A8D-4E0D-945E-48EC4DB218DD}" type="slidenum">
              <a:rPr lang="en-US"/>
              <a:pPr>
                <a:defRPr/>
              </a:pPr>
              <a:t>‹#›</a:t>
            </a:fld>
            <a:endParaRPr lang="en-US"/>
          </a:p>
        </p:txBody>
      </p:sp>
    </p:spTree>
    <p:extLst>
      <p:ext uri="{BB962C8B-B14F-4D97-AF65-F5344CB8AC3E}">
        <p14:creationId xmlns:p14="http://schemas.microsoft.com/office/powerpoint/2010/main" val="232512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95669F-610D-40C2-8232-EEED227F7F82}" type="slidenum">
              <a:rPr lang="en-US"/>
              <a:pPr>
                <a:defRPr/>
              </a:pPr>
              <a:t>‹#›</a:t>
            </a:fld>
            <a:endParaRPr lang="en-US"/>
          </a:p>
        </p:txBody>
      </p:sp>
    </p:spTree>
    <p:extLst>
      <p:ext uri="{BB962C8B-B14F-4D97-AF65-F5344CB8AC3E}">
        <p14:creationId xmlns:p14="http://schemas.microsoft.com/office/powerpoint/2010/main" val="402744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C513D-5743-40C9-A906-D0912CCAAEC3}" type="slidenum">
              <a:rPr lang="en-US"/>
              <a:pPr>
                <a:defRPr/>
              </a:pPr>
              <a:t>‹#›</a:t>
            </a:fld>
            <a:endParaRPr lang="en-US"/>
          </a:p>
        </p:txBody>
      </p:sp>
    </p:spTree>
    <p:extLst>
      <p:ext uri="{BB962C8B-B14F-4D97-AF65-F5344CB8AC3E}">
        <p14:creationId xmlns:p14="http://schemas.microsoft.com/office/powerpoint/2010/main" val="332762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207B1-AA6C-4D98-B18E-7FC9E6B47B21}" type="slidenum">
              <a:rPr lang="en-US"/>
              <a:pPr>
                <a:defRPr/>
              </a:pPr>
              <a:t>‹#›</a:t>
            </a:fld>
            <a:endParaRPr lang="en-US"/>
          </a:p>
        </p:txBody>
      </p:sp>
    </p:spTree>
    <p:extLst>
      <p:ext uri="{BB962C8B-B14F-4D97-AF65-F5344CB8AC3E}">
        <p14:creationId xmlns:p14="http://schemas.microsoft.com/office/powerpoint/2010/main" val="216701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50797E1E-8D6B-484B-A320-1D8CEB351A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545238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eaLnBrk="1" hangingPunct="1"/>
            <a:r>
              <a:rPr sz="4000" b="1" dirty="0" err="1">
                <a:solidFill>
                  <a:schemeClr val="accent2"/>
                </a:solidFill>
              </a:rPr>
              <a:t>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 pour </a:t>
            </a:r>
            <a:r>
              <a:rPr sz="4000" b="1" dirty="0" err="1">
                <a:solidFill>
                  <a:schemeClr val="accent2"/>
                </a:solidFill>
              </a:rPr>
              <a:t>une</a:t>
            </a:r>
            <a:r>
              <a:rPr sz="4000" b="1" dirty="0">
                <a:solidFill>
                  <a:schemeClr val="accent2"/>
                </a:solidFill>
              </a:rPr>
              <a:t> eau potable</a:t>
            </a:r>
          </a:p>
        </p:txBody>
      </p:sp>
      <p:pic>
        <p:nvPicPr>
          <p:cNvPr id="1126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lnSpc>
                <a:spcPct val="150000"/>
              </a:lnSpc>
            </a:pPr>
            <a:r>
              <a:rPr sz="3600"/>
              <a:t>5. Conserver l'eau traitée.</a:t>
            </a:r>
          </a:p>
        </p:txBody>
      </p:sp>
      <p:sp>
        <p:nvSpPr>
          <p:cNvPr id="4" name="Rectangle 3"/>
          <p:cNvSpPr>
            <a:spLocks noChangeArrowheads="1"/>
          </p:cNvSpPr>
          <p:nvPr/>
        </p:nvSpPr>
        <p:spPr bwMode="auto">
          <a:xfrm>
            <a:off x="539750" y="2349500"/>
            <a:ext cx="410368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rtl="0">
              <a:buFont typeface="Arial" charset="0"/>
              <a:buChar char="•"/>
            </a:pPr>
            <a:r>
              <a:rPr sz="2400" dirty="0" err="1"/>
              <a:t>Utilisez</a:t>
            </a:r>
            <a:r>
              <a:rPr sz="2400" dirty="0"/>
              <a:t> un </a:t>
            </a:r>
            <a:r>
              <a:rPr sz="2400" dirty="0" err="1"/>
              <a:t>récipient</a:t>
            </a:r>
            <a:r>
              <a:rPr sz="2400" dirty="0"/>
              <a:t> de conservation </a:t>
            </a:r>
            <a:r>
              <a:rPr sz="2400" dirty="0" err="1"/>
              <a:t>hygiénique</a:t>
            </a:r>
            <a:r>
              <a:rPr sz="2400" dirty="0"/>
              <a:t> pour conserver </a:t>
            </a:r>
            <a:r>
              <a:rPr sz="2400" dirty="0" err="1"/>
              <a:t>votre</a:t>
            </a:r>
            <a:r>
              <a:rPr sz="2400" dirty="0"/>
              <a:t> eau potable.</a:t>
            </a:r>
          </a:p>
          <a:p>
            <a:pPr marL="457200" indent="-457200">
              <a:buFont typeface="Arial" charset="0"/>
              <a:buChar char="•"/>
            </a:pPr>
            <a:endParaRPr lang="en-US" sz="1200" dirty="0"/>
          </a:p>
          <a:p>
            <a:pPr marL="457200" indent="-457200" rtl="0">
              <a:buFont typeface="Arial" charset="0"/>
              <a:buChar char="•"/>
            </a:pPr>
            <a:r>
              <a:rPr sz="2400" dirty="0" err="1"/>
              <a:t>Utilisez</a:t>
            </a:r>
            <a:r>
              <a:rPr sz="2400" dirty="0"/>
              <a:t> </a:t>
            </a:r>
            <a:r>
              <a:rPr sz="2400" dirty="0" err="1"/>
              <a:t>deux</a:t>
            </a:r>
            <a:r>
              <a:rPr sz="2400" dirty="0"/>
              <a:t> </a:t>
            </a:r>
            <a:r>
              <a:rPr sz="2400" dirty="0" err="1"/>
              <a:t>seaux</a:t>
            </a:r>
            <a:r>
              <a:rPr sz="2400" dirty="0"/>
              <a:t> </a:t>
            </a:r>
            <a:r>
              <a:rPr sz="2400" dirty="0" err="1"/>
              <a:t>différents</a:t>
            </a:r>
            <a:r>
              <a:rPr sz="2400" dirty="0"/>
              <a:t> pour </a:t>
            </a:r>
            <a:r>
              <a:rPr sz="2400" dirty="0" err="1"/>
              <a:t>recueillir</a:t>
            </a:r>
            <a:r>
              <a:rPr sz="2400" dirty="0"/>
              <a:t> </a:t>
            </a:r>
            <a:r>
              <a:rPr sz="2400" dirty="0" err="1"/>
              <a:t>l’eau</a:t>
            </a:r>
            <a:r>
              <a:rPr sz="2400" dirty="0"/>
              <a:t> de la source et pour conserver </a:t>
            </a:r>
            <a:r>
              <a:rPr sz="2400" dirty="0" err="1"/>
              <a:t>l’eau</a:t>
            </a:r>
            <a:r>
              <a:rPr sz="2400" dirty="0"/>
              <a:t> </a:t>
            </a:r>
            <a:r>
              <a:rPr sz="2400" dirty="0" err="1"/>
              <a:t>traitée</a:t>
            </a:r>
            <a:r>
              <a:rPr sz="2400" dirty="0"/>
              <a:t>.</a:t>
            </a:r>
          </a:p>
        </p:txBody>
      </p:sp>
      <p:pic>
        <p:nvPicPr>
          <p:cNvPr id="112642" name="Picture 2" descr="C:\Documents and Settings\Sandy\My Documents\CAWST_2011\BSF Technician Workshop\Participant Manual\Part 1 - drawings\Multi-Barrier Approach\Use Different Buckets.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988" y="4270375"/>
            <a:ext cx="1728787"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988" y="2455863"/>
            <a:ext cx="1500187"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rtl="0" eaLnBrk="1" hangingPunct="1"/>
            <a:r>
              <a:rPr sz="4000" b="1" dirty="0" err="1">
                <a:solidFill>
                  <a:schemeClr val="accent2"/>
                </a:solidFill>
              </a:rPr>
              <a:t>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 pour </a:t>
            </a:r>
            <a:r>
              <a:rPr sz="4000" b="1" dirty="0" err="1">
                <a:solidFill>
                  <a:schemeClr val="accent2"/>
                </a:solidFill>
              </a:rPr>
              <a:t>une</a:t>
            </a:r>
            <a:r>
              <a:rPr sz="4000" b="1" dirty="0">
                <a:solidFill>
                  <a:schemeClr val="accent2"/>
                </a:solidFill>
              </a:rPr>
              <a:t> eau potable</a:t>
            </a:r>
          </a:p>
        </p:txBody>
      </p:sp>
      <p:pic>
        <p:nvPicPr>
          <p:cNvPr id="1229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lnSpc>
                <a:spcPct val="150000"/>
              </a:lnSpc>
            </a:pPr>
            <a:r>
              <a:rPr sz="3600"/>
              <a:t>5. Conserver l'eau traitée.</a:t>
            </a:r>
          </a:p>
        </p:txBody>
      </p:sp>
      <p:sp>
        <p:nvSpPr>
          <p:cNvPr id="4" name="Rectangle 3"/>
          <p:cNvSpPr>
            <a:spLocks noChangeArrowheads="1"/>
          </p:cNvSpPr>
          <p:nvPr/>
        </p:nvSpPr>
        <p:spPr bwMode="auto">
          <a:xfrm>
            <a:off x="539750" y="2492375"/>
            <a:ext cx="41036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rtl="0">
              <a:buFont typeface="Arial" charset="0"/>
              <a:buChar char="•"/>
            </a:pPr>
            <a:r>
              <a:rPr sz="2800"/>
              <a:t>Nettoyez le récipient de conservation d'eau potable régulièrement.</a:t>
            </a:r>
            <a:r>
              <a:rPr lang="en-US" sz="2800"/>
              <a:t/>
            </a:r>
            <a:br>
              <a:rPr lang="en-US" sz="2800"/>
            </a:br>
            <a:endParaRPr lang="en-US" sz="2800"/>
          </a:p>
          <a:p>
            <a:pPr marL="457200" indent="-457200" rtl="0">
              <a:buFont typeface="Arial" charset="0"/>
              <a:buChar char="•"/>
            </a:pPr>
            <a:r>
              <a:rPr sz="2800"/>
              <a:t>Utilizez un robinet pour recueillir l'eau, ou versez-la.</a:t>
            </a:r>
          </a:p>
        </p:txBody>
      </p:sp>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647950"/>
            <a:ext cx="1584325"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36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75" y="4652963"/>
            <a:ext cx="1182688"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36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0" y="4692650"/>
            <a:ext cx="1350963"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36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7925" y="4778375"/>
            <a:ext cx="1076325"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rtl="0" eaLnBrk="1" hangingPunct="1"/>
            <a:r>
              <a:rPr b="1">
                <a:solidFill>
                  <a:schemeClr val="accent2"/>
                </a:solidFill>
              </a:rPr>
              <a:t>Révision</a:t>
            </a:r>
          </a:p>
        </p:txBody>
      </p:sp>
      <p:sp>
        <p:nvSpPr>
          <p:cNvPr id="19459" name="Rectangle 3"/>
          <p:cNvSpPr>
            <a:spLocks noGrp="1" noChangeArrowheads="1"/>
          </p:cNvSpPr>
          <p:nvPr>
            <p:ph type="body" idx="1"/>
          </p:nvPr>
        </p:nvSpPr>
        <p:spPr/>
        <p:txBody>
          <a:bodyPr/>
          <a:lstStyle/>
          <a:p>
            <a:pPr rtl="0" eaLnBrk="1" hangingPunct="1"/>
            <a:r>
              <a:rPr/>
              <a:t>Quelles sont les cinq étapes pour une eau potable ?</a:t>
            </a:r>
          </a:p>
          <a:p>
            <a:pPr rtl="0" eaLnBrk="1" hangingPunct="1">
              <a:buFontTx/>
              <a:buAutoNum type="arabicPeriod"/>
            </a:pPr>
            <a:r>
              <a:rPr i="1"/>
              <a:t>Protéger l'eau de source</a:t>
            </a:r>
          </a:p>
          <a:p>
            <a:pPr rtl="0" eaLnBrk="1" hangingPunct="1">
              <a:buFontTx/>
              <a:buAutoNum type="arabicPeriod"/>
            </a:pPr>
            <a:r>
              <a:rPr i="1"/>
              <a:t>Sédimenter l'eau</a:t>
            </a:r>
          </a:p>
          <a:p>
            <a:pPr rtl="0" eaLnBrk="1" hangingPunct="1">
              <a:buFontTx/>
              <a:buAutoNum type="arabicPeriod"/>
            </a:pPr>
            <a:r>
              <a:rPr i="1"/>
              <a:t>Filtrer l'eau</a:t>
            </a:r>
          </a:p>
          <a:p>
            <a:pPr rtl="0" eaLnBrk="1" hangingPunct="1">
              <a:buFontTx/>
              <a:buAutoNum type="arabicPeriod"/>
            </a:pPr>
            <a:r>
              <a:rPr i="1"/>
              <a:t>Désinfecter l'eau</a:t>
            </a:r>
          </a:p>
          <a:p>
            <a:pPr rtl="0" eaLnBrk="1" hangingPunct="1">
              <a:buFontTx/>
              <a:buAutoNum type="arabicPeriod"/>
            </a:pPr>
            <a:r>
              <a:rPr i="1"/>
              <a:t>Conserver l'eau traitée</a:t>
            </a:r>
          </a:p>
        </p:txBody>
      </p:sp>
      <p:pic>
        <p:nvPicPr>
          <p:cNvPr id="1331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598613"/>
            <a:ext cx="7772400" cy="1470025"/>
          </a:xfrm>
        </p:spPr>
        <p:txBody>
          <a:bodyPr/>
          <a:lstStyle/>
          <a:p>
            <a:pPr rtl="0" eaLnBrk="1" hangingPunct="1"/>
            <a:r>
              <a:rPr b="1">
                <a:solidFill>
                  <a:schemeClr val="accent2"/>
                </a:solidFill>
              </a:rPr>
              <a:t>Approche à barrières multiples pour une eau potable</a:t>
            </a:r>
            <a:r>
              <a:rPr lang="en-US" b="1" smtClean="0">
                <a:solidFill>
                  <a:schemeClr val="accent2"/>
                </a:solidFill>
              </a:rPr>
              <a:t/>
            </a:r>
            <a:br>
              <a:rPr lang="en-US" b="1" smtClean="0">
                <a:solidFill>
                  <a:schemeClr val="accent2"/>
                </a:solidFill>
              </a:rPr>
            </a:br>
            <a:endParaRPr lang="en-US" b="1" smtClean="0">
              <a:solidFill>
                <a:schemeClr val="accent2"/>
              </a:solidFill>
            </a:endParaRPr>
          </a:p>
        </p:txBody>
      </p:sp>
      <p:pic>
        <p:nvPicPr>
          <p:cNvPr id="3075"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b="1">
                <a:solidFill>
                  <a:schemeClr val="accent2"/>
                </a:solidFill>
              </a:rPr>
              <a:t>Attentes d’apprentissage</a:t>
            </a:r>
          </a:p>
        </p:txBody>
      </p:sp>
      <p:sp>
        <p:nvSpPr>
          <p:cNvPr id="14339" name="Rectangle 3"/>
          <p:cNvSpPr>
            <a:spLocks noGrp="1" noChangeArrowheads="1"/>
          </p:cNvSpPr>
          <p:nvPr>
            <p:ph type="body" idx="1"/>
          </p:nvPr>
        </p:nvSpPr>
        <p:spPr/>
        <p:txBody>
          <a:bodyPr/>
          <a:lstStyle/>
          <a:p>
            <a:pPr marL="514350" indent="-514350" rtl="0" eaLnBrk="1" hangingPunct="1">
              <a:buFontTx/>
              <a:buAutoNum type="arabicPeriod"/>
            </a:pPr>
            <a:r>
              <a:rPr/>
              <a:t>Énumérer et décrire les cinq étapes de l'approche à barrières multiples pour une eau potable.</a:t>
            </a:r>
          </a:p>
          <a:p>
            <a:pPr marL="514350" indent="-514350" eaLnBrk="1" hangingPunct="1">
              <a:buFontTx/>
              <a:buNone/>
            </a:pPr>
            <a:endParaRPr lang="en-US" dirty="0" smtClean="0"/>
          </a:p>
        </p:txBody>
      </p:sp>
      <p:pic>
        <p:nvPicPr>
          <p:cNvPr id="410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sz="4000" b="1" dirty="0" err="1">
                <a:solidFill>
                  <a:schemeClr val="accent2"/>
                </a:solidFill>
              </a:rPr>
              <a:t>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 pour </a:t>
            </a:r>
            <a:r>
              <a:rPr sz="4000" b="1" dirty="0" err="1">
                <a:solidFill>
                  <a:schemeClr val="accent2"/>
                </a:solidFill>
              </a:rPr>
              <a:t>une</a:t>
            </a:r>
            <a:r>
              <a:rPr sz="4000" b="1" dirty="0">
                <a:solidFill>
                  <a:schemeClr val="accent2"/>
                </a:solidFill>
              </a:rPr>
              <a:t> eau potable</a:t>
            </a:r>
          </a:p>
        </p:txBody>
      </p:sp>
      <p:pic>
        <p:nvPicPr>
          <p:cNvPr id="512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
          <p:cNvSpPr>
            <a:spLocks noChangeArrowheads="1"/>
          </p:cNvSpPr>
          <p:nvPr/>
        </p:nvSpPr>
        <p:spPr bwMode="auto">
          <a:xfrm>
            <a:off x="468313" y="1773238"/>
            <a:ext cx="820737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r>
              <a:rPr sz="3200"/>
              <a:t>Il y a 5 étapes pour obtenir une eau de boisson potable. Ces 5 étapes sont appelées l'approche à barrières multiples pour une eau potable. </a:t>
            </a:r>
          </a:p>
          <a:p>
            <a:endParaRPr lang="en-US" sz="3200"/>
          </a:p>
          <a:p>
            <a:pPr rtl="0"/>
            <a:r>
              <a:rPr sz="3200"/>
              <a:t>En réalisant 1 de ces étapes, votre eau de boisson sera plus sûre. Mais en réalisant les 5 étapes, vous obtiendrez l'eau la plus sûre que vous pourrez.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barn(inVertical)">
                                      <p:cBhvr>
                                        <p:cTn id="7" dur="5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sz="4000" b="1" dirty="0" err="1">
                <a:solidFill>
                  <a:schemeClr val="accent2"/>
                </a:solidFill>
              </a:rPr>
              <a:t>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 pour </a:t>
            </a:r>
            <a:r>
              <a:rPr sz="4000" b="1" dirty="0" err="1">
                <a:solidFill>
                  <a:schemeClr val="accent2"/>
                </a:solidFill>
              </a:rPr>
              <a:t>une</a:t>
            </a:r>
            <a:r>
              <a:rPr sz="4000" b="1" dirty="0">
                <a:solidFill>
                  <a:schemeClr val="accent2"/>
                </a:solidFill>
              </a:rPr>
              <a:t> eau potable</a:t>
            </a:r>
          </a:p>
        </p:txBody>
      </p:sp>
      <p:pic>
        <p:nvPicPr>
          <p:cNvPr id="614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188" y="1784350"/>
            <a:ext cx="6985000" cy="4278313"/>
          </a:xfrm>
          <a:prstGeom prst="rect">
            <a:avLst/>
          </a:prstGeom>
        </p:spPr>
        <p:txBody>
          <a:bodyPr>
            <a:spAutoFit/>
          </a:bodyPr>
          <a:lstStyle/>
          <a:p>
            <a:pPr rtl="0">
              <a:defRPr/>
            </a:pPr>
            <a:r>
              <a:rPr sz="3200"/>
              <a:t>Les 5 étapes sont : </a:t>
            </a:r>
          </a:p>
          <a:p>
            <a:pPr marL="1168400" rtl="0">
              <a:lnSpc>
                <a:spcPct val="150000"/>
              </a:lnSpc>
              <a:defRPr/>
            </a:pPr>
            <a:r>
              <a:rPr sz="3200"/>
              <a:t>1. Protéger l'eau de source </a:t>
            </a:r>
          </a:p>
          <a:p>
            <a:pPr marL="1168400" rtl="0">
              <a:lnSpc>
                <a:spcPct val="150000"/>
              </a:lnSpc>
              <a:defRPr/>
            </a:pPr>
            <a:r>
              <a:rPr sz="3200"/>
              <a:t>2. Sédimenter l'eau</a:t>
            </a:r>
          </a:p>
          <a:p>
            <a:pPr marL="1168400" rtl="0">
              <a:lnSpc>
                <a:spcPct val="150000"/>
              </a:lnSpc>
              <a:defRPr/>
            </a:pPr>
            <a:r>
              <a:rPr sz="3200"/>
              <a:t>3. Filtrer l'eau</a:t>
            </a:r>
          </a:p>
          <a:p>
            <a:pPr marL="1168400" rtl="0">
              <a:lnSpc>
                <a:spcPct val="150000"/>
              </a:lnSpc>
              <a:defRPr/>
            </a:pPr>
            <a:r>
              <a:rPr sz="3200"/>
              <a:t>4. Désinfecter l'eau</a:t>
            </a:r>
          </a:p>
          <a:p>
            <a:pPr marL="1168400" rtl="0">
              <a:lnSpc>
                <a:spcPct val="150000"/>
              </a:lnSpc>
              <a:defRPr/>
            </a:pPr>
            <a:r>
              <a:rPr sz="3200"/>
              <a:t>5. Conserver l'eau traitée.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sz="4000" b="1" dirty="0" err="1">
                <a:solidFill>
                  <a:schemeClr val="accent2"/>
                </a:solidFill>
              </a:rPr>
              <a:t>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 pour </a:t>
            </a:r>
            <a:r>
              <a:rPr sz="4000" b="1" dirty="0" err="1">
                <a:solidFill>
                  <a:schemeClr val="accent2"/>
                </a:solidFill>
              </a:rPr>
              <a:t>une</a:t>
            </a:r>
            <a:r>
              <a:rPr sz="4000" b="1" dirty="0">
                <a:solidFill>
                  <a:schemeClr val="accent2"/>
                </a:solidFill>
              </a:rPr>
              <a:t> eau potable</a:t>
            </a:r>
          </a:p>
        </p:txBody>
      </p:sp>
      <p:pic>
        <p:nvPicPr>
          <p:cNvPr id="7171"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lnSpc>
                <a:spcPct val="150000"/>
              </a:lnSpc>
            </a:pPr>
            <a:r>
              <a:rPr sz="3600"/>
              <a:t>1. Protéger l'eau de source </a:t>
            </a:r>
          </a:p>
        </p:txBody>
      </p:sp>
      <p:sp>
        <p:nvSpPr>
          <p:cNvPr id="7173" name="Rectangle 3"/>
          <p:cNvSpPr>
            <a:spLocks noChangeArrowheads="1"/>
          </p:cNvSpPr>
          <p:nvPr/>
        </p:nvSpPr>
        <p:spPr bwMode="auto">
          <a:xfrm>
            <a:off x="539750" y="2636838"/>
            <a:ext cx="41036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rtl="0">
              <a:buFont typeface="Arial" charset="0"/>
              <a:buChar char="•"/>
            </a:pPr>
            <a:r>
              <a:rPr sz="2400" dirty="0" err="1"/>
              <a:t>Maintenez</a:t>
            </a:r>
            <a:r>
              <a:rPr sz="2400" dirty="0"/>
              <a:t> le point </a:t>
            </a:r>
            <a:r>
              <a:rPr sz="2400" dirty="0" err="1"/>
              <a:t>d'eau</a:t>
            </a:r>
            <a:r>
              <a:rPr sz="2400" dirty="0"/>
              <a:t> </a:t>
            </a:r>
            <a:r>
              <a:rPr sz="2400" dirty="0" err="1"/>
              <a:t>propre</a:t>
            </a:r>
            <a:r>
              <a:rPr sz="2400" dirty="0"/>
              <a:t>. </a:t>
            </a:r>
          </a:p>
          <a:p>
            <a:pPr marL="457200" indent="-457200" rtl="0">
              <a:buFont typeface="Arial" charset="0"/>
              <a:buChar char="•"/>
            </a:pPr>
            <a:r>
              <a:rPr sz="2400" dirty="0" err="1"/>
              <a:t>Gardez</a:t>
            </a:r>
            <a:r>
              <a:rPr sz="2400" dirty="0"/>
              <a:t> les </a:t>
            </a:r>
            <a:r>
              <a:rPr sz="2400" dirty="0" err="1"/>
              <a:t>eaux</a:t>
            </a:r>
            <a:r>
              <a:rPr sz="2400" dirty="0"/>
              <a:t> de </a:t>
            </a:r>
            <a:r>
              <a:rPr sz="2400" dirty="0" err="1"/>
              <a:t>ruissellement</a:t>
            </a:r>
            <a:r>
              <a:rPr sz="2400" dirty="0"/>
              <a:t> et les </a:t>
            </a:r>
            <a:r>
              <a:rPr sz="2400" dirty="0" err="1"/>
              <a:t>eaux</a:t>
            </a:r>
            <a:r>
              <a:rPr sz="2400" dirty="0"/>
              <a:t> </a:t>
            </a:r>
            <a:r>
              <a:rPr sz="2400" dirty="0" err="1"/>
              <a:t>usées</a:t>
            </a:r>
            <a:r>
              <a:rPr sz="2400" dirty="0"/>
              <a:t> </a:t>
            </a:r>
            <a:r>
              <a:rPr sz="2400" dirty="0" err="1"/>
              <a:t>éloignées</a:t>
            </a:r>
            <a:r>
              <a:rPr sz="2400" dirty="0"/>
              <a:t>. </a:t>
            </a:r>
          </a:p>
          <a:p>
            <a:pPr marL="457200" indent="-457200" rtl="0">
              <a:buFont typeface="Arial" charset="0"/>
              <a:buChar char="•"/>
            </a:pPr>
            <a:r>
              <a:rPr sz="2400" dirty="0" err="1"/>
              <a:t>Maintenez</a:t>
            </a:r>
            <a:r>
              <a:rPr sz="2400" dirty="0"/>
              <a:t> les </a:t>
            </a:r>
            <a:r>
              <a:rPr sz="2400" dirty="0" err="1"/>
              <a:t>déchets</a:t>
            </a:r>
            <a:r>
              <a:rPr sz="2400" dirty="0"/>
              <a:t> et les </a:t>
            </a:r>
            <a:r>
              <a:rPr sz="2400" dirty="0" err="1"/>
              <a:t>excréments</a:t>
            </a:r>
            <a:r>
              <a:rPr sz="2400" dirty="0"/>
              <a:t> </a:t>
            </a:r>
            <a:r>
              <a:rPr sz="2400" dirty="0" err="1"/>
              <a:t>humains</a:t>
            </a:r>
            <a:r>
              <a:rPr sz="2400" dirty="0"/>
              <a:t> et </a:t>
            </a:r>
            <a:r>
              <a:rPr sz="2400" dirty="0" err="1"/>
              <a:t>animaux</a:t>
            </a:r>
            <a:r>
              <a:rPr sz="2400" dirty="0"/>
              <a:t> à distance.</a:t>
            </a:r>
          </a:p>
        </p:txBody>
      </p:sp>
      <p:pic>
        <p:nvPicPr>
          <p:cNvPr id="7174" name="Picture 7" descr="C:\Documents and Settings\Sandy\My Documents\CAWST_2011\BSF Technician Workshop\Participant Manual\Part 1 - drawings\Multi-Barrier Approach\Rainwater_Hous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510088"/>
            <a:ext cx="2378075" cy="188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8" descr="C:\Documents and Settings\Sandy\My Documents\CAWST_2011\BSF Technician Workshop\Participant Manual\Part 1 - drawings\Multi-Barrier Approach\Tap.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813" y="2874963"/>
            <a:ext cx="2138362" cy="1438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3" y="2519363"/>
            <a:ext cx="1962150" cy="1849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sz="4000" b="1" dirty="0" err="1">
                <a:solidFill>
                  <a:schemeClr val="accent2"/>
                </a:solidFill>
              </a:rPr>
              <a:t>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 pour </a:t>
            </a:r>
            <a:r>
              <a:rPr sz="4000" b="1" dirty="0" err="1">
                <a:solidFill>
                  <a:schemeClr val="accent2"/>
                </a:solidFill>
              </a:rPr>
              <a:t>une</a:t>
            </a:r>
            <a:r>
              <a:rPr sz="4000" b="1" dirty="0">
                <a:solidFill>
                  <a:schemeClr val="accent2"/>
                </a:solidFill>
              </a:rPr>
              <a:t> eau potable</a:t>
            </a:r>
          </a:p>
        </p:txBody>
      </p:sp>
      <p:pic>
        <p:nvPicPr>
          <p:cNvPr id="819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468313" y="1557338"/>
            <a:ext cx="69119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lnSpc>
                <a:spcPct val="150000"/>
              </a:lnSpc>
            </a:pPr>
            <a:r>
              <a:rPr sz="3600"/>
              <a:t>2. Sédimenter l'eau </a:t>
            </a:r>
          </a:p>
        </p:txBody>
      </p:sp>
      <p:sp>
        <p:nvSpPr>
          <p:cNvPr id="4" name="Rectangle 3"/>
          <p:cNvSpPr>
            <a:spLocks noChangeArrowheads="1"/>
          </p:cNvSpPr>
          <p:nvPr/>
        </p:nvSpPr>
        <p:spPr bwMode="auto">
          <a:xfrm>
            <a:off x="539750" y="2492375"/>
            <a:ext cx="410368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rtl="0">
              <a:buFont typeface="Arial" charset="0"/>
              <a:buChar char="•"/>
            </a:pPr>
            <a:r>
              <a:rPr sz="2400" dirty="0"/>
              <a:t>Laissez les </a:t>
            </a:r>
            <a:r>
              <a:rPr sz="2400" dirty="0" err="1"/>
              <a:t>impuretés</a:t>
            </a:r>
            <a:r>
              <a:rPr sz="2400" dirty="0"/>
              <a:t> et les grosses </a:t>
            </a:r>
            <a:r>
              <a:rPr sz="2400" dirty="0" err="1"/>
              <a:t>particules</a:t>
            </a:r>
            <a:r>
              <a:rPr sz="2400" dirty="0"/>
              <a:t> se </a:t>
            </a:r>
            <a:r>
              <a:rPr sz="2400" dirty="0" err="1"/>
              <a:t>déposer</a:t>
            </a:r>
            <a:r>
              <a:rPr sz="2400" dirty="0"/>
              <a:t> au fond. </a:t>
            </a:r>
          </a:p>
          <a:p>
            <a:pPr marL="457200" indent="-457200">
              <a:buFont typeface="Arial" charset="0"/>
              <a:buChar char="•"/>
            </a:pPr>
            <a:endParaRPr lang="en-US" sz="1200" dirty="0"/>
          </a:p>
          <a:p>
            <a:pPr marL="457200" indent="-457200" rtl="0">
              <a:buFont typeface="Arial" charset="0"/>
              <a:buChar char="•"/>
            </a:pPr>
            <a:r>
              <a:rPr sz="2400" dirty="0" err="1"/>
              <a:t>Vous</a:t>
            </a:r>
            <a:r>
              <a:rPr sz="2400" dirty="0"/>
              <a:t> </a:t>
            </a:r>
            <a:r>
              <a:rPr sz="2400" dirty="0" err="1"/>
              <a:t>pouvez</a:t>
            </a:r>
            <a:r>
              <a:rPr sz="2400" dirty="0"/>
              <a:t> </a:t>
            </a:r>
            <a:r>
              <a:rPr sz="2400" dirty="0" err="1"/>
              <a:t>utiliser</a:t>
            </a:r>
            <a:r>
              <a:rPr sz="2400" dirty="0"/>
              <a:t> de la </a:t>
            </a:r>
            <a:r>
              <a:rPr sz="2400" dirty="0" err="1"/>
              <a:t>pierre</a:t>
            </a:r>
            <a:r>
              <a:rPr sz="2400" dirty="0"/>
              <a:t> </a:t>
            </a:r>
            <a:r>
              <a:rPr sz="2400" dirty="0" err="1"/>
              <a:t>d’alun</a:t>
            </a:r>
            <a:r>
              <a:rPr sz="2400" dirty="0"/>
              <a:t>, des </a:t>
            </a:r>
            <a:r>
              <a:rPr sz="2400" dirty="0" err="1"/>
              <a:t>graines</a:t>
            </a:r>
            <a:r>
              <a:rPr sz="2400" dirty="0"/>
              <a:t> de </a:t>
            </a:r>
            <a:r>
              <a:rPr sz="2400" dirty="0" err="1"/>
              <a:t>moringa</a:t>
            </a:r>
            <a:r>
              <a:rPr sz="2400" dirty="0"/>
              <a:t>, </a:t>
            </a:r>
            <a:r>
              <a:rPr sz="2400" dirty="0" err="1"/>
              <a:t>ou</a:t>
            </a:r>
            <a:r>
              <a:rPr sz="2400" dirty="0"/>
              <a:t> du </a:t>
            </a:r>
            <a:r>
              <a:rPr sz="2400" dirty="0" err="1"/>
              <a:t>figuier</a:t>
            </a:r>
            <a:r>
              <a:rPr sz="2400" dirty="0"/>
              <a:t> de </a:t>
            </a:r>
            <a:r>
              <a:rPr sz="2400" dirty="0" err="1"/>
              <a:t>barbarie</a:t>
            </a:r>
            <a:r>
              <a:rPr sz="2400" dirty="0"/>
              <a:t> pour aider la </a:t>
            </a:r>
            <a:r>
              <a:rPr sz="2400" dirty="0" err="1"/>
              <a:t>saleté</a:t>
            </a:r>
            <a:r>
              <a:rPr sz="2400" dirty="0"/>
              <a:t> à se </a:t>
            </a:r>
            <a:r>
              <a:rPr sz="2400" dirty="0" err="1"/>
              <a:t>déposer</a:t>
            </a:r>
            <a:r>
              <a:rPr sz="2400" dirty="0"/>
              <a:t>.</a:t>
            </a:r>
          </a:p>
        </p:txBody>
      </p:sp>
      <p:pic>
        <p:nvPicPr>
          <p:cNvPr id="819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2378075"/>
            <a:ext cx="16732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3" descr="C:\Documents and Settings\Sandy\My Documents\CAWST_2011\BSF Technician Workshop\Participant Manual\Part 1 - drawings\Multi-Barrier Approach\Cactus.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75" y="4306888"/>
            <a:ext cx="12668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descr="C:\Documents and Settings\Sandy\My Documents\CAWST_2011\BSF Technician Workshop\Participant Manual\Part 1 - drawings\Multi-Barrier Approach\Seeds.tif"/>
          <p:cNvPicPr>
            <a:picLocks noChangeAspect="1" noChangeArrowheads="1"/>
          </p:cNvPicPr>
          <p:nvPr/>
        </p:nvPicPr>
        <p:blipFill>
          <a:blip r:embed="rId6">
            <a:extLst>
              <a:ext uri="{28A0092B-C50C-407E-A947-70E740481C1C}">
                <a14:useLocalDpi xmlns:a14="http://schemas.microsoft.com/office/drawing/2010/main" val="0"/>
              </a:ext>
            </a:extLst>
          </a:blip>
          <a:srcRect t="3033"/>
          <a:stretch>
            <a:fillRect/>
          </a:stretch>
        </p:blipFill>
        <p:spPr bwMode="auto">
          <a:xfrm>
            <a:off x="5697538" y="5326063"/>
            <a:ext cx="153193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0" name="Picture 2" descr="C:\Documents and Settings\Sandy\My Documents\CAWST_2011\BSF Technician Workshop\Participant Manual\Part 1 - drawings\Multi-Barrier Approach\Alum.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4300538"/>
            <a:ext cx="13874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eaLnBrk="1" hangingPunct="1"/>
            <a:r>
              <a:rPr sz="4000" b="1" dirty="0" err="1">
                <a:solidFill>
                  <a:schemeClr val="accent2"/>
                </a:solidFill>
              </a:rPr>
              <a:t>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 pour </a:t>
            </a:r>
            <a:r>
              <a:rPr sz="4000" b="1" dirty="0" err="1">
                <a:solidFill>
                  <a:schemeClr val="accent2"/>
                </a:solidFill>
              </a:rPr>
              <a:t>une</a:t>
            </a:r>
            <a:r>
              <a:rPr sz="4000" b="1" dirty="0">
                <a:solidFill>
                  <a:schemeClr val="accent2"/>
                </a:solidFill>
              </a:rPr>
              <a:t> eau potable</a:t>
            </a:r>
          </a:p>
        </p:txBody>
      </p:sp>
      <p:pic>
        <p:nvPicPr>
          <p:cNvPr id="921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lnSpc>
                <a:spcPct val="150000"/>
              </a:lnSpc>
            </a:pPr>
            <a:r>
              <a:rPr sz="3600"/>
              <a:t>3. Filtrer l'eau </a:t>
            </a:r>
          </a:p>
        </p:txBody>
      </p:sp>
      <p:sp>
        <p:nvSpPr>
          <p:cNvPr id="9221" name="Rectangle 3"/>
          <p:cNvSpPr>
            <a:spLocks noChangeArrowheads="1"/>
          </p:cNvSpPr>
          <p:nvPr/>
        </p:nvSpPr>
        <p:spPr bwMode="auto">
          <a:xfrm>
            <a:off x="539750" y="2636838"/>
            <a:ext cx="410368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rtl="0">
              <a:buFont typeface="Arial" charset="0"/>
              <a:buChar char="•"/>
            </a:pPr>
            <a:r>
              <a:rPr sz="2400" dirty="0" err="1"/>
              <a:t>Filtrez</a:t>
            </a:r>
            <a:r>
              <a:rPr sz="2400" dirty="0"/>
              <a:t> les </a:t>
            </a:r>
            <a:r>
              <a:rPr sz="2400" dirty="0" err="1"/>
              <a:t>particules</a:t>
            </a:r>
            <a:r>
              <a:rPr sz="2400" dirty="0"/>
              <a:t> </a:t>
            </a:r>
            <a:r>
              <a:rPr sz="2400" dirty="0" err="1"/>
              <a:t>restantes</a:t>
            </a:r>
            <a:r>
              <a:rPr sz="2400" dirty="0"/>
              <a:t> et les plus grands agents </a:t>
            </a:r>
            <a:r>
              <a:rPr sz="2400" dirty="0" err="1"/>
              <a:t>pathogènes</a:t>
            </a:r>
            <a:r>
              <a:rPr sz="2400" dirty="0"/>
              <a:t>.</a:t>
            </a:r>
          </a:p>
          <a:p>
            <a:pPr marL="457200" indent="-457200">
              <a:buFont typeface="Arial" charset="0"/>
              <a:buChar char="•"/>
            </a:pPr>
            <a:endParaRPr lang="en-US" sz="1200" dirty="0"/>
          </a:p>
          <a:p>
            <a:pPr marL="457200" indent="-457200" rtl="0">
              <a:buFont typeface="Arial" charset="0"/>
              <a:buChar char="•"/>
            </a:pPr>
            <a:r>
              <a:rPr sz="2400" dirty="0" err="1"/>
              <a:t>Utilisez</a:t>
            </a:r>
            <a:r>
              <a:rPr sz="2400" dirty="0"/>
              <a:t> un </a:t>
            </a:r>
            <a:r>
              <a:rPr sz="2400" dirty="0" err="1"/>
              <a:t>filtre</a:t>
            </a:r>
            <a:r>
              <a:rPr sz="2400" dirty="0"/>
              <a:t> biosable, un </a:t>
            </a:r>
            <a:r>
              <a:rPr sz="2400" dirty="0" err="1"/>
              <a:t>filtre</a:t>
            </a:r>
            <a:r>
              <a:rPr sz="2400" dirty="0"/>
              <a:t> à pot </a:t>
            </a:r>
            <a:r>
              <a:rPr sz="2400" dirty="0" err="1"/>
              <a:t>en</a:t>
            </a:r>
            <a:r>
              <a:rPr sz="2400" dirty="0"/>
              <a:t> </a:t>
            </a:r>
            <a:r>
              <a:rPr sz="2400" dirty="0" err="1"/>
              <a:t>céramique</a:t>
            </a:r>
            <a:r>
              <a:rPr sz="2400" dirty="0"/>
              <a:t>, </a:t>
            </a:r>
            <a:r>
              <a:rPr sz="2400" dirty="0" err="1"/>
              <a:t>ou</a:t>
            </a:r>
            <a:r>
              <a:rPr sz="2400" dirty="0"/>
              <a:t> un </a:t>
            </a:r>
            <a:r>
              <a:rPr sz="2400" dirty="0" err="1"/>
              <a:t>filtre</a:t>
            </a:r>
            <a:r>
              <a:rPr sz="2400" dirty="0"/>
              <a:t> à </a:t>
            </a:r>
            <a:r>
              <a:rPr sz="2400" dirty="0" err="1"/>
              <a:t>bougie</a:t>
            </a:r>
            <a:r>
              <a:rPr sz="2400" dirty="0"/>
              <a:t> </a:t>
            </a:r>
            <a:r>
              <a:rPr sz="2400" dirty="0" err="1"/>
              <a:t>en</a:t>
            </a:r>
            <a:r>
              <a:rPr sz="2400" dirty="0"/>
              <a:t> </a:t>
            </a:r>
            <a:r>
              <a:rPr sz="2400" dirty="0" err="1"/>
              <a:t>céramique</a:t>
            </a:r>
            <a:r>
              <a:rPr sz="2400" dirty="0"/>
              <a:t>.</a:t>
            </a:r>
          </a:p>
        </p:txBody>
      </p:sp>
      <p:pic>
        <p:nvPicPr>
          <p:cNvPr id="9222" name="Picture 2" descr="C:\Documents and Settings\Sandy\My Documents\CAWST_2011\BSF Technician Workshop\Participant Manual\Part 1 - drawings\Multi-Barrier Approach\Ceramic Candl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4725" y="4435475"/>
            <a:ext cx="935038"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238" y="2884488"/>
            <a:ext cx="1793875"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800" y="1911350"/>
            <a:ext cx="15303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rtl="0" eaLnBrk="1" hangingPunct="1"/>
            <a:r>
              <a:rPr sz="4000" b="1" dirty="0" err="1">
                <a:solidFill>
                  <a:schemeClr val="accent2"/>
                </a:solidFill>
              </a:rPr>
              <a:t>Approche</a:t>
            </a:r>
            <a:r>
              <a:rPr sz="4000" b="1" dirty="0">
                <a:solidFill>
                  <a:schemeClr val="accent2"/>
                </a:solidFill>
              </a:rPr>
              <a:t> à </a:t>
            </a:r>
            <a:r>
              <a:rPr sz="4000" b="1" dirty="0" err="1">
                <a:solidFill>
                  <a:schemeClr val="accent2"/>
                </a:solidFill>
              </a:rPr>
              <a:t>barrières</a:t>
            </a:r>
            <a:r>
              <a:rPr sz="4000" b="1" dirty="0">
                <a:solidFill>
                  <a:schemeClr val="accent2"/>
                </a:solidFill>
              </a:rPr>
              <a:t> multiples pour </a:t>
            </a:r>
            <a:r>
              <a:rPr sz="4000" b="1" dirty="0" err="1">
                <a:solidFill>
                  <a:schemeClr val="accent2"/>
                </a:solidFill>
              </a:rPr>
              <a:t>une</a:t>
            </a:r>
            <a:r>
              <a:rPr sz="4000" b="1" dirty="0">
                <a:solidFill>
                  <a:schemeClr val="accent2"/>
                </a:solidFill>
              </a:rPr>
              <a:t> eau potable</a:t>
            </a:r>
          </a:p>
        </p:txBody>
      </p:sp>
      <p:pic>
        <p:nvPicPr>
          <p:cNvPr id="1024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
          <p:cNvSpPr>
            <a:spLocks noChangeArrowheads="1"/>
          </p:cNvSpPr>
          <p:nvPr/>
        </p:nvSpPr>
        <p:spPr bwMode="auto">
          <a:xfrm>
            <a:off x="468313" y="1557338"/>
            <a:ext cx="6911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lnSpc>
                <a:spcPct val="150000"/>
              </a:lnSpc>
            </a:pPr>
            <a:r>
              <a:rPr sz="3600"/>
              <a:t>4. Désinfecter l'eau </a:t>
            </a:r>
          </a:p>
        </p:txBody>
      </p:sp>
      <p:sp>
        <p:nvSpPr>
          <p:cNvPr id="10245" name="Rectangle 3"/>
          <p:cNvSpPr>
            <a:spLocks noChangeArrowheads="1"/>
          </p:cNvSpPr>
          <p:nvPr/>
        </p:nvSpPr>
        <p:spPr bwMode="auto">
          <a:xfrm>
            <a:off x="539750" y="2420938"/>
            <a:ext cx="410368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rtl="0">
              <a:buFont typeface="Arial" charset="0"/>
              <a:buChar char="•"/>
            </a:pPr>
            <a:r>
              <a:rPr sz="2400" dirty="0" err="1"/>
              <a:t>Désinfecter</a:t>
            </a:r>
            <a:r>
              <a:rPr sz="2400" dirty="0"/>
              <a:t> </a:t>
            </a:r>
            <a:r>
              <a:rPr sz="2400" dirty="0" err="1"/>
              <a:t>l'eau</a:t>
            </a:r>
            <a:r>
              <a:rPr sz="2400" dirty="0"/>
              <a:t> </a:t>
            </a:r>
            <a:r>
              <a:rPr sz="2400" dirty="0" err="1"/>
              <a:t>permet</a:t>
            </a:r>
            <a:r>
              <a:rPr sz="2400" dirty="0"/>
              <a:t> </a:t>
            </a:r>
            <a:r>
              <a:rPr sz="2400" dirty="0" err="1"/>
              <a:t>d'éliminer</a:t>
            </a:r>
            <a:r>
              <a:rPr sz="2400" dirty="0"/>
              <a:t> </a:t>
            </a:r>
            <a:r>
              <a:rPr sz="2400" dirty="0" err="1"/>
              <a:t>même</a:t>
            </a:r>
            <a:r>
              <a:rPr sz="2400" dirty="0"/>
              <a:t> les plus petits agents </a:t>
            </a:r>
            <a:r>
              <a:rPr sz="2400" dirty="0" err="1"/>
              <a:t>pathogènes</a:t>
            </a:r>
            <a:r>
              <a:rPr sz="2400" dirty="0"/>
              <a:t> qui se </a:t>
            </a:r>
            <a:r>
              <a:rPr sz="2400" dirty="0" err="1"/>
              <a:t>trouvent</a:t>
            </a:r>
            <a:r>
              <a:rPr sz="2400" dirty="0"/>
              <a:t> </a:t>
            </a:r>
            <a:r>
              <a:rPr sz="2400" dirty="0" err="1"/>
              <a:t>toujours</a:t>
            </a:r>
            <a:r>
              <a:rPr sz="2400" dirty="0"/>
              <a:t> </a:t>
            </a:r>
            <a:r>
              <a:rPr sz="2400" dirty="0" err="1"/>
              <a:t>dans</a:t>
            </a:r>
            <a:r>
              <a:rPr sz="2400" dirty="0"/>
              <a:t> </a:t>
            </a:r>
            <a:r>
              <a:rPr sz="2400" dirty="0" err="1"/>
              <a:t>l'eau</a:t>
            </a:r>
            <a:r>
              <a:rPr sz="2400" dirty="0"/>
              <a:t>.</a:t>
            </a:r>
          </a:p>
          <a:p>
            <a:pPr marL="457200" indent="-457200">
              <a:buFont typeface="Arial" charset="0"/>
              <a:buChar char="•"/>
            </a:pPr>
            <a:endParaRPr lang="en-US" sz="1200" dirty="0"/>
          </a:p>
          <a:p>
            <a:pPr marL="457200" indent="-457200" rtl="0">
              <a:buFont typeface="Arial" charset="0"/>
              <a:buChar char="•"/>
            </a:pPr>
            <a:r>
              <a:rPr sz="2400" dirty="0" err="1"/>
              <a:t>Vous</a:t>
            </a:r>
            <a:r>
              <a:rPr sz="2400" dirty="0"/>
              <a:t> </a:t>
            </a:r>
            <a:r>
              <a:rPr sz="2400" dirty="0" err="1"/>
              <a:t>pouvez</a:t>
            </a:r>
            <a:r>
              <a:rPr sz="2400" dirty="0"/>
              <a:t> </a:t>
            </a:r>
            <a:r>
              <a:rPr sz="2400" dirty="0" err="1"/>
              <a:t>ajouter</a:t>
            </a:r>
            <a:r>
              <a:rPr sz="2400" dirty="0"/>
              <a:t> du </a:t>
            </a:r>
            <a:r>
              <a:rPr sz="2400" dirty="0" err="1"/>
              <a:t>chlore</a:t>
            </a:r>
            <a:r>
              <a:rPr sz="2400" dirty="0"/>
              <a:t>, porter </a:t>
            </a:r>
            <a:r>
              <a:rPr sz="2400" dirty="0" err="1"/>
              <a:t>l'eau</a:t>
            </a:r>
            <a:r>
              <a:rPr sz="2400" dirty="0"/>
              <a:t> à </a:t>
            </a:r>
            <a:r>
              <a:rPr sz="2400" dirty="0" err="1"/>
              <a:t>ébullition</a:t>
            </a:r>
            <a:r>
              <a:rPr sz="2400" dirty="0"/>
              <a:t>, </a:t>
            </a:r>
            <a:r>
              <a:rPr sz="2400" dirty="0" err="1"/>
              <a:t>ou</a:t>
            </a:r>
            <a:r>
              <a:rPr sz="2400" dirty="0"/>
              <a:t> </a:t>
            </a:r>
            <a:r>
              <a:rPr sz="2400" dirty="0" err="1"/>
              <a:t>utiliser</a:t>
            </a:r>
            <a:r>
              <a:rPr sz="2400" dirty="0"/>
              <a:t> le </a:t>
            </a:r>
            <a:r>
              <a:rPr sz="2400" dirty="0" err="1"/>
              <a:t>traitement</a:t>
            </a:r>
            <a:r>
              <a:rPr sz="2400" dirty="0"/>
              <a:t> </a:t>
            </a:r>
            <a:r>
              <a:rPr sz="2400" dirty="0" err="1"/>
              <a:t>SODIS</a:t>
            </a:r>
            <a:r>
              <a:rPr sz="2400" dirty="0"/>
              <a:t>.</a:t>
            </a:r>
          </a:p>
        </p:txBody>
      </p:sp>
      <p:pic>
        <p:nvPicPr>
          <p:cNvPr id="10246" name="Picture 2" descr="C:\Documents and Settings\Sandy\My Documents\CAWST_2011\BSF Technician Workshop\Participant Manual\Part 1 - drawings\Multi-Barrier Approach\Boiling.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017713"/>
            <a:ext cx="1870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C:\Documents and Settings\Sandy\My Documents\CAWST_2011\BSF Technician Workshop\Participant Manual\Part 1 - drawings\Multi-Barrier Approach\SODIS.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75" y="4137025"/>
            <a:ext cx="15367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4799013"/>
            <a:ext cx="1346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4270</TotalTime>
  <Words>474</Words>
  <Application>Microsoft Office PowerPoint</Application>
  <PresentationFormat>On-screen Show (4:3)</PresentationFormat>
  <Paragraphs>107</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Calibri</vt:lpstr>
      <vt:lpstr>Template_PowerPoint Presentation</vt:lpstr>
      <vt:lpstr>PowerPoint Presentation</vt:lpstr>
      <vt:lpstr>Approche à barrières multiples pour une eau potable </vt:lpstr>
      <vt:lpstr>Attentes d’apprentissage</vt:lpstr>
      <vt:lpstr>Approche à barrières multiples pour une eau potable</vt:lpstr>
      <vt:lpstr>Approche à barrières multiples pour une eau potable</vt:lpstr>
      <vt:lpstr>Approche à barrières multiples pour une eau potable</vt:lpstr>
      <vt:lpstr>Approche à barrières multiples pour une eau potable</vt:lpstr>
      <vt:lpstr>Approche à barrières multiples pour une eau potable</vt:lpstr>
      <vt:lpstr>Approche à barrières multiples pour une eau potable</vt:lpstr>
      <vt:lpstr>Approche à barrières multiples pour une eau potable</vt:lpstr>
      <vt:lpstr>Approche à barrières multiples pour une eau potable</vt:lpstr>
      <vt:lpstr>Révision</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Andrea Roach</cp:lastModifiedBy>
  <cp:revision>44</cp:revision>
  <dcterms:created xsi:type="dcterms:W3CDTF">2010-03-21T20:46:11Z</dcterms:created>
  <dcterms:modified xsi:type="dcterms:W3CDTF">2016-01-04T03:16:26Z</dcterms:modified>
</cp:coreProperties>
</file>