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0" r:id="rId5"/>
    <p:sldId id="258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15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2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09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97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44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97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14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46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17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0AF2-23A3-44B5-9B3C-9659FE32CB49}" type="datetimeFigureOut">
              <a:rPr lang="en-CA" smtClean="0"/>
              <a:t>2018-08-01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B97D-D963-438A-ADB3-AD1C9CB3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36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aidamerica.org/sites/default/files/attachments/Gravity%20fed%20scheme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aidamerica.org/sites/default/files/attachments/Gravity%20fed%20scheme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c.org/disaster_nepal_quake_water_restoratio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cc.org/disaster_nepal_quake_water_resto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983" y="1272270"/>
            <a:ext cx="10425793" cy="5428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60428"/>
            <a:ext cx="9144000" cy="2387600"/>
          </a:xfrm>
        </p:spPr>
        <p:txBody>
          <a:bodyPr/>
          <a:lstStyle/>
          <a:p>
            <a:r>
              <a:rPr lang="en-US" dirty="0" smtClean="0"/>
              <a:t>Keeping the water flowing: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7224" y="2002597"/>
            <a:ext cx="9144000" cy="1655762"/>
          </a:xfrm>
        </p:spPr>
        <p:txBody>
          <a:bodyPr/>
          <a:lstStyle/>
          <a:p>
            <a:r>
              <a:rPr lang="en-US" dirty="0" smtClean="0"/>
              <a:t>Planning for the sustainability of water supply schemes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968997" y="6562745"/>
            <a:ext cx="7223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source: </a:t>
            </a:r>
            <a:r>
              <a:rPr lang="en-US" sz="1200" dirty="0" smtClean="0">
                <a:hlinkClick r:id="rId3"/>
              </a:rPr>
              <a:t>http://www.wateraidamerica.org/sites/default/files/attachments/Gravity%20fed%20schemes.pdf</a:t>
            </a:r>
            <a:r>
              <a:rPr lang="en-US" sz="1200" dirty="0" smtClean="0"/>
              <a:t> </a:t>
            </a:r>
            <a:endParaRPr lang="en-CA" sz="1200" dirty="0"/>
          </a:p>
        </p:txBody>
      </p:sp>
      <p:pic>
        <p:nvPicPr>
          <p:cNvPr id="6" name="Picture 5" descr="F:\Drive-D\ENPHO\Logos\enph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70" y="89647"/>
            <a:ext cx="96202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naomimahaffy\AppData\Local\Microsoft\Windows\Temporary Internet Files\Content.Outlook\ZESAUQ65\cawst_logo_document_footer_grey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6868"/>
            <a:ext cx="1140823" cy="429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45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41341" y="2197335"/>
            <a:ext cx="4800288" cy="3937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be sustainable?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26" y="1690688"/>
            <a:ext cx="6934200" cy="4444546"/>
          </a:xfrm>
        </p:spPr>
        <p:txBody>
          <a:bodyPr/>
          <a:lstStyle/>
          <a:p>
            <a:r>
              <a:rPr lang="en-US" dirty="0" smtClean="0"/>
              <a:t>The service is being used over time</a:t>
            </a:r>
          </a:p>
          <a:p>
            <a:r>
              <a:rPr lang="en-US" dirty="0" smtClean="0"/>
              <a:t>The service functions well</a:t>
            </a:r>
          </a:p>
          <a:p>
            <a:r>
              <a:rPr lang="en-US" dirty="0" smtClean="0"/>
              <a:t>It delivers an acceptable level of quality</a:t>
            </a:r>
          </a:p>
          <a:p>
            <a:r>
              <a:rPr lang="en-US" dirty="0" smtClean="0"/>
              <a:t>It is well-managed</a:t>
            </a:r>
          </a:p>
          <a:p>
            <a:r>
              <a:rPr lang="en-US" dirty="0" smtClean="0"/>
              <a:t>Its operation, maintenance, and replacement costs are covered</a:t>
            </a:r>
          </a:p>
          <a:p>
            <a:r>
              <a:rPr lang="en-US" dirty="0" smtClean="0"/>
              <a:t>It does not affect the environment negatively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968997" y="6364882"/>
            <a:ext cx="7223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source: </a:t>
            </a:r>
            <a:r>
              <a:rPr lang="en-US" sz="1200" dirty="0" smtClean="0">
                <a:hlinkClick r:id="rId3"/>
              </a:rPr>
              <a:t>http://www.wateraidamerica.org/sites/default/files/attachments/Gravity%20fed%20schemes.pdf</a:t>
            </a:r>
            <a:r>
              <a:rPr lang="en-US" sz="1200" dirty="0" smtClean="0"/>
              <a:t> 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59264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17" y="1164614"/>
            <a:ext cx="6688184" cy="52676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When does sustainability begin?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432299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358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sustainability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Effective operation and maintenance is directly tied to sustainability of the water supply scheme. All O&amp;M activities need to be well-managed to achieve sustainability.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311900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347" y="2873850"/>
            <a:ext cx="5416573" cy="35765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396343"/>
            <a:ext cx="53818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Sustainability planning and activities </a:t>
            </a:r>
            <a:r>
              <a:rPr lang="en-US" sz="2800" b="1" dirty="0" smtClean="0"/>
              <a:t>are not secondary activities and cannot be separated from effective O&amp;M</a:t>
            </a:r>
            <a:r>
              <a:rPr lang="en-US" sz="2800" dirty="0" smtClean="0"/>
              <a:t>. They are the same.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9434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sustainability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Technical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Managerial factors</a:t>
            </a:r>
          </a:p>
          <a:p>
            <a:pPr marL="0" indent="0">
              <a:buNone/>
            </a:pPr>
            <a:r>
              <a:rPr lang="en-US" dirty="0"/>
              <a:t>+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Environment factors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6311900"/>
            <a:ext cx="103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BRIKKÈ, F. (2000): Operation and Maintenance of rural water supply and sanitation systems. A training package for managers and planners. Malta: IRC</a:t>
            </a:r>
            <a:endParaRPr lang="en-CA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04" y="1758157"/>
            <a:ext cx="6692147" cy="441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8" y="1733017"/>
            <a:ext cx="72607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Assess capacity in </a:t>
            </a:r>
            <a:r>
              <a:rPr lang="en-US" smtClean="0"/>
              <a:t>these five </a:t>
            </a:r>
            <a:r>
              <a:rPr lang="en-US" dirty="0" smtClean="0"/>
              <a:t>areas to highlight strengths, weaknesses, and plan for improvement</a:t>
            </a:r>
          </a:p>
          <a:p>
            <a:endParaRPr lang="en-US" dirty="0"/>
          </a:p>
          <a:p>
            <a:r>
              <a:rPr lang="en-US" b="1" dirty="0" smtClean="0"/>
              <a:t>Environmental</a:t>
            </a:r>
            <a:r>
              <a:rPr lang="en-US" dirty="0" smtClean="0"/>
              <a:t> factors</a:t>
            </a:r>
            <a:endParaRPr lang="en-US" dirty="0"/>
          </a:p>
          <a:p>
            <a:r>
              <a:rPr lang="en-US" b="1" dirty="0" smtClean="0"/>
              <a:t>Social</a:t>
            </a:r>
            <a:r>
              <a:rPr lang="en-US" dirty="0" smtClean="0"/>
              <a:t> factors</a:t>
            </a:r>
            <a:endParaRPr lang="en-US" dirty="0"/>
          </a:p>
          <a:p>
            <a:r>
              <a:rPr lang="en-US" b="1" dirty="0" smtClean="0"/>
              <a:t>Technical</a:t>
            </a:r>
            <a:r>
              <a:rPr lang="en-US" dirty="0" smtClean="0"/>
              <a:t> factors</a:t>
            </a:r>
            <a:endParaRPr lang="en-US" dirty="0"/>
          </a:p>
          <a:p>
            <a:r>
              <a:rPr lang="en-US" b="1" dirty="0" smtClean="0"/>
              <a:t>Financial</a:t>
            </a:r>
            <a:r>
              <a:rPr lang="en-US" dirty="0" smtClean="0"/>
              <a:t> factors</a:t>
            </a:r>
            <a:endParaRPr lang="en-US" dirty="0"/>
          </a:p>
          <a:p>
            <a:r>
              <a:rPr lang="en-US" b="1" dirty="0" smtClean="0"/>
              <a:t>Managerial</a:t>
            </a:r>
            <a:r>
              <a:rPr lang="en-US" dirty="0" smtClean="0"/>
              <a:t> factors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030" y="1462267"/>
            <a:ext cx="3799744" cy="4833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02648" y="6338094"/>
            <a:ext cx="495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source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www.ucc.org/disaster_nepal_quake_water_restoration</a:t>
            </a:r>
            <a:r>
              <a:rPr lang="en-US" sz="1200" dirty="0" smtClean="0"/>
              <a:t> 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11192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480" y="3016113"/>
            <a:ext cx="72607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S</a:t>
            </a:r>
            <a:r>
              <a:rPr lang="en-US" sz="3200" dirty="0" smtClean="0"/>
              <a:t>trengths</a:t>
            </a:r>
          </a:p>
          <a:p>
            <a:pPr marL="0" indent="0">
              <a:buNone/>
            </a:pPr>
            <a:r>
              <a:rPr lang="en-US" sz="3200" b="1" dirty="0" smtClean="0"/>
              <a:t>W</a:t>
            </a:r>
            <a:r>
              <a:rPr lang="en-US" sz="3200" dirty="0" smtClean="0"/>
              <a:t>eaknesses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9527" y="5528142"/>
            <a:ext cx="495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source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www.ucc.org/disaster_nepal_quake_water_restoration</a:t>
            </a:r>
            <a:r>
              <a:rPr lang="en-US" sz="1200" dirty="0" smtClean="0"/>
              <a:t> </a:t>
            </a:r>
            <a:endParaRPr lang="en-CA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527" y="1864396"/>
            <a:ext cx="4894307" cy="362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6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276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Keeping the water flowing:</vt:lpstr>
      <vt:lpstr>What does it mean to be sustainable?</vt:lpstr>
      <vt:lpstr>When does sustainability begin?</vt:lpstr>
      <vt:lpstr>Factors influencing sustainability</vt:lpstr>
      <vt:lpstr>Factors influencing sustainability</vt:lpstr>
      <vt:lpstr>Sustainability Assessment</vt:lpstr>
      <vt:lpstr>Strengths and Weaknesses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the water flowing:</dc:title>
  <dc:creator>Lee Boudreau</dc:creator>
  <cp:lastModifiedBy>Lena Bunzenmeyer</cp:lastModifiedBy>
  <cp:revision>37</cp:revision>
  <dcterms:created xsi:type="dcterms:W3CDTF">2017-04-07T06:29:07Z</dcterms:created>
  <dcterms:modified xsi:type="dcterms:W3CDTF">2018-08-01T13:30:13Z</dcterms:modified>
</cp:coreProperties>
</file>