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82" r:id="rId2"/>
    <p:sldId id="256" r:id="rId3"/>
    <p:sldId id="275" r:id="rId4"/>
    <p:sldId id="276" r:id="rId5"/>
    <p:sldId id="277" r:id="rId6"/>
    <p:sldId id="273" r:id="rId7"/>
    <p:sldId id="260" r:id="rId8"/>
    <p:sldId id="274" r:id="rId9"/>
    <p:sldId id="259" r:id="rId10"/>
    <p:sldId id="271" r:id="rId11"/>
    <p:sldId id="263" r:id="rId12"/>
    <p:sldId id="265" r:id="rId13"/>
    <p:sldId id="261" r:id="rId14"/>
    <p:sldId id="278" r:id="rId15"/>
    <p:sldId id="279" r:id="rId16"/>
    <p:sldId id="280" r:id="rId17"/>
    <p:sldId id="281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72727" autoAdjust="0"/>
  </p:normalViewPr>
  <p:slideViewPr>
    <p:cSldViewPr>
      <p:cViewPr varScale="1">
        <p:scale>
          <a:sx n="65" d="100"/>
          <a:sy n="65" d="100"/>
        </p:scale>
        <p:origin x="1954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C10181D-FA3B-48B2-A548-D2F69938C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827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9CE3C867-BAE5-4729-B0F0-E3F6BB36BC8D}" type="slidenum">
              <a:rPr lang="en-US" altLang="en-US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n-US" altLang="en-US">
              <a:solidFill>
                <a:srgbClr val="000000"/>
              </a:solidFill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5146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rtl="0" eaLnBrk="1" hangingPunct="1"/>
            <a:fld id="{06EF00D5-70D8-4C07-9B57-0292429E635B}" type="slidenum">
              <a:rPr/>
              <a:pPr rtl="0" eaLnBrk="1" hangingPunct="1"/>
              <a:t>11</a:t>
            </a:fld>
            <a:endParaRPr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0" rtl="0" fontAlgn="base" hangingPunct="0"/>
            <a:r>
              <a:rPr sz="1200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Explique la curva de adopción/innovación. Utilice un ejemplo para ilustrar el punto, como por ejemplo la adopción de celulares o smart phones (¿Quién utiliza la tecnología más nueva en una comunidad?).</a:t>
            </a:r>
          </a:p>
          <a:p>
            <a:pPr lvl="0" rtl="0"/>
            <a:r>
              <a:rPr sz="1200" i="1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Diferentes tipos de personas pueden adoptar una nueva tecnología antes o más tarde que otros.</a:t>
            </a:r>
          </a:p>
          <a:p>
            <a:pPr rtl="0"/>
            <a:r>
              <a:rPr sz="1200" u="sng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Innovadores</a:t>
            </a:r>
            <a:r>
              <a:rPr sz="1200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 – arriesgados, les encantan las nuevas ideas.</a:t>
            </a:r>
          </a:p>
          <a:p>
            <a:pPr rtl="0"/>
            <a:r>
              <a:rPr sz="1200" u="sng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Usuarios tempranos</a:t>
            </a:r>
            <a:r>
              <a:rPr sz="1200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 – abiertos a nuevas ideas, altas expectativas para el desarrollo de la comunidad.</a:t>
            </a:r>
          </a:p>
          <a:p>
            <a:pPr rtl="0"/>
            <a:r>
              <a:rPr sz="1200" u="sng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Mayoría temprana</a:t>
            </a:r>
            <a:r>
              <a:rPr sz="1200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 – cautos en sus acciones.</a:t>
            </a:r>
          </a:p>
          <a:p>
            <a:pPr rtl="0"/>
            <a:r>
              <a:rPr sz="1200" u="sng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Mayoría tardía</a:t>
            </a:r>
            <a:r>
              <a:rPr sz="1200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 – escépticos a nuevas ideas, cautos, no les gusta tomar riesgos.</a:t>
            </a:r>
          </a:p>
          <a:p>
            <a:pPr rtl="0"/>
            <a:r>
              <a:rPr sz="1200" u="sng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Rezagados</a:t>
            </a:r>
            <a:r>
              <a:rPr sz="1200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 – resistentes al cambio, tradicionales, desconfiados respecto a las innovaciones.</a:t>
            </a:r>
          </a:p>
          <a:p>
            <a:pPr rtl="0"/>
            <a:r>
              <a:rPr sz="1200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 </a:t>
            </a:r>
          </a:p>
          <a:p>
            <a:pPr lvl="0" rtl="0" fontAlgn="base" hangingPunct="0"/>
            <a:r>
              <a:rPr sz="1200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Pregunte a los participantes quiénes podrían ser ejemplos de Innovadores y Usuarios tempranos</a:t>
            </a:r>
          </a:p>
          <a:p>
            <a:pPr lvl="0" rtl="0"/>
            <a:r>
              <a:rPr sz="1200" i="1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¿Jóvenes, líderes naturales, los más educados, los adinerados?</a:t>
            </a:r>
          </a:p>
          <a:p>
            <a:pPr lvl="0" rtl="0" fontAlgn="base" hangingPunct="0"/>
            <a:r>
              <a:rPr sz="1200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Pregunte a los participantes cómo podrían servirse de los Innovadores y los Usuarios tempranos para el beneficio de las otras personas en la comunidad a través de su proyecto</a:t>
            </a:r>
          </a:p>
          <a:p>
            <a:pPr lvl="0" rtl="0"/>
            <a:r>
              <a:rPr sz="1200" i="1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Dirija la promoción hacia ellos, pídales que sean “defensores” de la causa, pídales que hablen con otros, pídales que demuestren el producto a otros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58425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rtl="0" eaLnBrk="1" hangingPunct="1"/>
            <a:fld id="{8D0505D1-0E2B-4A0E-88D1-CCAE7B0D37B8}" type="slidenum">
              <a:rPr/>
              <a:pPr rtl="0" eaLnBrk="1" hangingPunct="1"/>
              <a:t>12</a:t>
            </a:fld>
            <a:endParaRPr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0" rtl="0" fontAlgn="base" hangingPunct="0"/>
            <a:r>
              <a:rPr sz="1200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Actividad – La fruta al alcance de la mano (Opcional)</a:t>
            </a:r>
          </a:p>
          <a:p>
            <a:pPr lvl="0" fontAlgn="base" hangingPunct="0"/>
            <a:endParaRPr lang="en-CA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Arial" charset="0"/>
            </a:endParaRPr>
          </a:p>
          <a:p>
            <a:pPr lvl="0" rtl="0" fontAlgn="base" hangingPunct="0"/>
            <a:r>
              <a:rPr sz="1200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Explique que el propósito del ejercicio es identificar qué actividades y servicios serán más fáciles de comenzar y cuáles serán más difíciles.</a:t>
            </a:r>
          </a:p>
          <a:p>
            <a:pPr lvl="0" rtl="0" fontAlgn="base" hangingPunct="0"/>
            <a:r>
              <a:rPr sz="1200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Pídales a los participantes que dibujen un árbol con ramas altas y ramas bajas.</a:t>
            </a:r>
          </a:p>
          <a:p>
            <a:pPr lvl="0" rtl="0" fontAlgn="base" hangingPunct="0"/>
            <a:r>
              <a:rPr sz="1200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Luego, pídales que dibujen, en diferentes tarjetas, las nuevas actividades o servicios que ellos piensan que deberían introducirse para enfrentar los problemas de agua, higiene y saneamiento.</a:t>
            </a:r>
          </a:p>
          <a:p>
            <a:pPr lvl="0" rtl="0" fontAlgn="base" hangingPunct="0"/>
            <a:r>
              <a:rPr sz="1200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Explique que la idea de la fruta al alcance de la mano es aquella fruta que más fácilmente puede tomarse. Pida a los participantes que coloquen sus tarjetas en sus árboles según si la actividad sería más fácil de comenzar/lograr éxito en una comunidad (en una rama baja) o más difícil de comenzar/lograr éxito en una comunidad (en una rama alta).</a:t>
            </a:r>
          </a:p>
          <a:p>
            <a:pPr lvl="0" rtl="0" fontAlgn="base" hangingPunct="0"/>
            <a:r>
              <a:rPr sz="1200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Inicie una discusión sobre qué actividades o servicios son frutas al alcance de la mano. </a:t>
            </a:r>
          </a:p>
          <a:p>
            <a:pPr lvl="0" rtl="0"/>
            <a:r>
              <a:rPr sz="1200" i="1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Actividades o productos que apelan a las necesidades y deseos de las personas</a:t>
            </a:r>
          </a:p>
          <a:p>
            <a:pPr lvl="0" rtl="0"/>
            <a:r>
              <a:rPr sz="1200" i="1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Promover productos o actividades que son fáciles para la mayoría de las personas a adoptar podría crear confianza entre el implementador y la comunidad, así como aumentar la confianza de los mismos miembros de la comunidad en su capacidad de mejorar sus vidas. Esto podría hacer más fácil introducir otros proyectos, productos o actividades en el futuro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90060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rtl="0" eaLnBrk="1" hangingPunct="1"/>
            <a:fld id="{7D12823A-F0BC-4D16-8AD1-908077181248}" type="slidenum">
              <a:rPr/>
              <a:pPr rtl="0" eaLnBrk="1" hangingPunct="1"/>
              <a:t>13</a:t>
            </a:fld>
            <a:endParaRPr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607177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rtl="0" eaLnBrk="1" hangingPunct="1"/>
            <a:fld id="{7D12823A-F0BC-4D16-8AD1-908077181248}" type="slidenum">
              <a:rPr/>
              <a:pPr rtl="0" eaLnBrk="1" hangingPunct="1"/>
              <a:t>14</a:t>
            </a:fld>
            <a:endParaRPr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401727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rtl="0" eaLnBrk="1" hangingPunct="1"/>
            <a:fld id="{7D12823A-F0BC-4D16-8AD1-908077181248}" type="slidenum">
              <a:rPr/>
              <a:pPr rtl="0" eaLnBrk="1" hangingPunct="1"/>
              <a:t>15</a:t>
            </a:fld>
            <a:endParaRPr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17286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rtl="0" eaLnBrk="1" hangingPunct="1"/>
            <a:fld id="{7D12823A-F0BC-4D16-8AD1-908077181248}" type="slidenum">
              <a:rPr/>
              <a:pPr rtl="0" eaLnBrk="1" hangingPunct="1"/>
              <a:t>16</a:t>
            </a:fld>
            <a:endParaRPr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171499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rtl="0" eaLnBrk="1" hangingPunct="1"/>
            <a:fld id="{7D12823A-F0BC-4D16-8AD1-908077181248}" type="slidenum">
              <a:rPr/>
              <a:pPr rtl="0" eaLnBrk="1" hangingPunct="1"/>
              <a:t>17</a:t>
            </a:fld>
            <a:endParaRPr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67815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rtl="0" eaLnBrk="1" hangingPunct="1"/>
            <a:fld id="{830DD6A9-3C93-422E-BB73-0C4CE5F6D61E}" type="slidenum">
              <a:rPr/>
              <a:pPr rtl="0" eaLnBrk="1" hangingPunct="1"/>
              <a:t>2</a:t>
            </a:fld>
            <a:endParaRPr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71475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rtl="0" eaLnBrk="1" hangingPunct="1"/>
            <a:fld id="{FACFFF07-9031-498F-BCB7-CE1CF263ACFE}" type="slidenum">
              <a:rPr/>
              <a:pPr rtl="0" eaLnBrk="1" hangingPunct="1"/>
              <a:t>3</a:t>
            </a:fld>
            <a:endParaRPr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46922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rtl="0" eaLnBrk="1" hangingPunct="1"/>
            <a:fld id="{FACFFF07-9031-498F-BCB7-CE1CF263ACFE}" type="slidenum">
              <a:rPr/>
              <a:pPr rtl="0" eaLnBrk="1" hangingPunct="1"/>
              <a:t>4</a:t>
            </a:fld>
            <a:endParaRPr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0" rtl="0"/>
            <a:r>
              <a:rPr sz="1200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Pida a los participantes que piensen acerca de cómo se sintieron cuando se les dijo que debían dejar de hacer una de las cosas que los hace buenos en su oficio. </a:t>
            </a:r>
          </a:p>
          <a:p>
            <a:pPr lvl="0" rtl="0"/>
            <a:r>
              <a:rPr sz="1200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Pida a los participantes que compartan cómo se sintieron. Recopile y escriba las respuestas en el rotafolio. </a:t>
            </a:r>
          </a:p>
          <a:p>
            <a:pPr lvl="1" rtl="0"/>
            <a:r>
              <a:rPr sz="1200" i="1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Difícil, asustado, triste, incapaz, estresado, desanimado, frustrado…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868166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rtl="0" eaLnBrk="1" hangingPunct="1"/>
            <a:fld id="{FACFFF07-9031-498F-BCB7-CE1CF263ACFE}" type="slidenum">
              <a:rPr/>
              <a:pPr rtl="0" eaLnBrk="1" hangingPunct="1"/>
              <a:t>5</a:t>
            </a:fld>
            <a:endParaRPr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0" rtl="0"/>
            <a:r>
              <a:rPr sz="1200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Pida a los participantes que comenten qué necesitarían de ellos mismos y de los demás para poder lidiar con este cambio. Recopile y escriba las respuestas en el rotafolio. </a:t>
            </a:r>
          </a:p>
          <a:p>
            <a:pPr lvl="0" rtl="0"/>
            <a:r>
              <a:rPr sz="1200" i="1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Ellos mismos: seguridad, comprensión, coraje, autoestima, determinación, paciencia, tolerancia</a:t>
            </a:r>
          </a:p>
          <a:p>
            <a:pPr lvl="0" rtl="0"/>
            <a:r>
              <a:rPr sz="1200" i="1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Otros: motivación, atención, apoyo, consejos, comprensión, amor, aceptación</a:t>
            </a:r>
          </a:p>
          <a:p>
            <a:pPr lvl="0"/>
            <a:endParaRPr lang="en-CA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Arial" charset="0"/>
            </a:endParaRPr>
          </a:p>
          <a:p>
            <a:pPr lvl="0" rtl="0"/>
            <a:r>
              <a:rPr sz="1200" b="1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Pregunte lo siguiente a los participantes: Cuando ustedes prestan ayuda a las personas en temas de agua, higiene y saneamiento, ¿qué les están pidiendo hacer con respecto a sus hábitos diarios? </a:t>
            </a:r>
          </a:p>
          <a:p>
            <a:pPr lvl="0" rtl="0"/>
            <a:r>
              <a:rPr sz="1200" b="1" i="1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Cambiar sus hábitos</a:t>
            </a:r>
          </a:p>
          <a:p>
            <a:pPr lvl="0" rtl="0"/>
            <a:r>
              <a:rPr sz="1200" b="1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Pregunte a los participantes cómo creen que se sentirán las personas al respecto.</a:t>
            </a:r>
          </a:p>
          <a:p>
            <a:pPr lvl="0" rtl="0"/>
            <a:r>
              <a:rPr sz="1200" b="1" i="1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Los mismos sentimientos que ellos experimentaron</a:t>
            </a:r>
          </a:p>
          <a:p>
            <a:pPr lvl="0" rtl="0"/>
            <a:r>
              <a:rPr sz="1200" b="1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Pídales que hablen acerca de qué necesitan las personas para cambiar.</a:t>
            </a:r>
          </a:p>
          <a:p>
            <a:pPr lvl="0" rtl="0"/>
            <a:r>
              <a:rPr sz="1200" b="1" i="1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Las mismas cosas que ellos necesitaron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47127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rtl="0" eaLnBrk="1" hangingPunct="1"/>
            <a:fld id="{FACFFF07-9031-498F-BCB7-CE1CF263ACFE}" type="slidenum">
              <a:rPr/>
              <a:pPr rtl="0" eaLnBrk="1" hangingPunct="1"/>
              <a:t>7</a:t>
            </a:fld>
            <a:endParaRPr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0" rtl="0" fontAlgn="base" hangingPunct="0"/>
            <a:r>
              <a:rPr sz="1200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En grupos pequeños, pida a los participantes que hablen acerca de las explicaciones que han escuchado con respecto a las enfermedades relacionadas con el consumo de agua y cómo se transmiten esas enfermedades. </a:t>
            </a:r>
          </a:p>
          <a:p>
            <a:pPr lvl="0" fontAlgn="base" hangingPunct="0"/>
            <a:endParaRPr lang="en-CA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Arial" charset="0"/>
            </a:endParaRPr>
          </a:p>
          <a:p>
            <a:pPr lvl="0" rtl="0" fontAlgn="base" hangingPunct="0"/>
            <a:r>
              <a:rPr sz="1200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Comparta las respuestas con todo el grupo y regístrelas en el rotafolio. </a:t>
            </a:r>
          </a:p>
          <a:p>
            <a:pPr lvl="0" fontAlgn="base" hangingPunct="0"/>
            <a:endParaRPr lang="en-CA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Arial" charset="0"/>
            </a:endParaRPr>
          </a:p>
          <a:p>
            <a:pPr lvl="0" rtl="0" fontAlgn="base" hangingPunct="0"/>
            <a:r>
              <a:rPr sz="1200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Hable con todo el grupo acerca de cómo pueden reaccionar las personas cuando creen firmemente en una de las explicaciones en el rotafolio y se ha tratado de dar una explicación científica.</a:t>
            </a:r>
          </a:p>
          <a:p>
            <a:pPr lvl="0" fontAlgn="base" hangingPunct="0"/>
            <a:endParaRPr lang="en-CA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Arial" charset="0"/>
            </a:endParaRPr>
          </a:p>
          <a:p>
            <a:pPr lvl="0" rtl="0" fontAlgn="base" hangingPunct="0"/>
            <a:r>
              <a:rPr sz="1200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Distribuya el folleto con la actividad Observando a otros. Pida a los participantes que completen la actividad en parejas </a:t>
            </a:r>
          </a:p>
          <a:p>
            <a:pPr lvl="0" fontAlgn="base" hangingPunct="0"/>
            <a:endParaRPr lang="en-CA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Arial" charset="0"/>
            </a:endParaRPr>
          </a:p>
          <a:p>
            <a:pPr lvl="0" rtl="0" fontAlgn="base" hangingPunct="0"/>
            <a:r>
              <a:rPr sz="1200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Hable sobre la actividad con todo el grupo. Pregunte a los participantes cómo esta actividad puede influir en el proyecto.</a:t>
            </a:r>
          </a:p>
          <a:p>
            <a:pPr lvl="0" rtl="0"/>
            <a:r>
              <a:rPr sz="1200" i="1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Las personas no tienen siempre la misma razón para cambiar su comportamiento o conducta o para comprar productos. ¡Primero se tienen que identificar las creencias, deseos y motivaciones de las personas y qué las convencerá para cambiar!</a:t>
            </a:r>
          </a:p>
          <a:p>
            <a:pPr lvl="0" rtl="0"/>
            <a:r>
              <a:rPr sz="1200" i="1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Promocione los productos de tal manera que sean fáciles de entender y sean acordes a las necesidades, deseos y valores de las personas.</a:t>
            </a:r>
          </a:p>
          <a:p>
            <a:pPr eaLnBrk="1" hangingPunct="1"/>
            <a:endParaRPr lang="en-US" dirty="0" smtClean="0"/>
          </a:p>
          <a:p>
            <a:pPr lvl="0" rtl="0" fontAlgn="base" hangingPunct="0"/>
            <a:r>
              <a:rPr sz="1200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Divida a los participantes en tres grupos más pequeños.</a:t>
            </a:r>
          </a:p>
          <a:p>
            <a:pPr lvl="0" rtl="0" fontAlgn="base" hangingPunct="0"/>
            <a:r>
              <a:rPr sz="1200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Distribuya el folleto con el ejercicio ¿Qué se necesita para cambiar? A cada grupo</a:t>
            </a:r>
          </a:p>
          <a:p>
            <a:pPr lvl="0" rtl="0" fontAlgn="base" hangingPunct="0"/>
            <a:r>
              <a:rPr sz="1200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Pida a cada grupo que lea la historieta y hable acerca de las preguntas.</a:t>
            </a:r>
          </a:p>
          <a:p>
            <a:pPr lvl="0" rtl="0" fontAlgn="base" hangingPunct="0"/>
            <a:r>
              <a:rPr sz="1200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Asigne a cada grupo de 15 a 20 minutos para este ejercicio</a:t>
            </a:r>
          </a:p>
          <a:p>
            <a:pPr lvl="0" rtl="0" fontAlgn="base" hangingPunct="0"/>
            <a:r>
              <a:rPr sz="1200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Junte de nuevo a los grupos y pídales que compartan sus respuestas.</a:t>
            </a:r>
          </a:p>
          <a:p>
            <a:pPr lvl="0" rtl="0" fontAlgn="base" hangingPunct="0"/>
            <a:r>
              <a:rPr sz="1200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Rinda un informe de la actividad a todo el grupo. Resuma lo que el grupo decidió acerca de lo que las personas necesitan para cambiar su comportamiento o conducta. Por ejemplo:</a:t>
            </a:r>
          </a:p>
          <a:p>
            <a:pPr lvl="0" rtl="0"/>
            <a:r>
              <a:rPr sz="1200" i="1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Conocimiento</a:t>
            </a:r>
          </a:p>
          <a:p>
            <a:pPr lvl="0" rtl="0"/>
            <a:r>
              <a:rPr sz="1200" i="1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Actitudes nuevas</a:t>
            </a:r>
          </a:p>
          <a:p>
            <a:pPr lvl="0" rtl="0"/>
            <a:r>
              <a:rPr sz="1200" i="1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Habilidades nuevas</a:t>
            </a:r>
          </a:p>
          <a:p>
            <a:pPr lvl="0" rtl="0"/>
            <a:r>
              <a:rPr sz="1200" i="1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Apoyo</a:t>
            </a:r>
          </a:p>
          <a:p>
            <a:pPr lvl="0" rtl="0"/>
            <a:r>
              <a:rPr sz="1200" i="1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Un entorno positivo</a:t>
            </a:r>
          </a:p>
          <a:p>
            <a:pPr lvl="0" rtl="0"/>
            <a:r>
              <a:rPr sz="1200" i="1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Que se les anime</a:t>
            </a:r>
          </a:p>
          <a:p>
            <a:pPr lvl="0" rtl="0"/>
            <a:r>
              <a:rPr sz="1200" i="1" kern="120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Recordatorios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13476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rtl="0" eaLnBrk="1" hangingPunct="1"/>
            <a:fld id="{FACFFF07-9031-498F-BCB7-CE1CF263ACFE}" type="slidenum">
              <a:rPr/>
              <a:pPr rtl="0" eaLnBrk="1" hangingPunct="1"/>
              <a:t>8</a:t>
            </a:fld>
            <a:endParaRPr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901224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rtl="0" eaLnBrk="1" hangingPunct="1"/>
            <a:fld id="{607B75B5-1F94-41D3-8119-33BAAEDF385C}" type="slidenum">
              <a:rPr/>
              <a:pPr rtl="0" eaLnBrk="1" hangingPunct="1"/>
              <a:t>9</a:t>
            </a:fld>
            <a:endParaRPr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849284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rtl="0" eaLnBrk="1" hangingPunct="1"/>
            <a:fld id="{2A1C1DAC-93DD-4C1B-8C13-2D18C10185C0}" type="slidenum">
              <a:rPr/>
              <a:pPr rtl="0" eaLnBrk="1" hangingPunct="1"/>
              <a:t>10</a:t>
            </a:fld>
            <a:endParaRPr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2702756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2010-06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2008-01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F6450-DAA7-43CF-BFAA-19FBCE2736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62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2010-06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2008-01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F27A0-2411-4A31-8D19-6C6200D888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366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2010-06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2008-01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FC274-2F56-406B-B050-EBD4ECE8DE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37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CA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2010-06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2008-01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9E8A3-AA35-486E-8B9E-0FA9AB16F5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233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2010-06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2008-01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0D7BC-B9FC-45B9-828C-2BD9574641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287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2010-06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2008-01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049DD-E439-437F-9B18-9F43BB007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235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2010-06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2008-01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12020-2684-41FA-B7D4-2D9AE0685A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929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2010-06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2008-01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15292-6205-4D51-B244-49BC19EE85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91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2010-06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2008-01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16E86-33F9-484C-8F17-BB00509C57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347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2010-06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2008-01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89E64-0A2A-43FF-80C7-8F0A9D8A2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010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2010-06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2008-01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1D49D-C613-47FA-A420-C60F16F508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237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2010-06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2008-01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6007D-9716-47C4-A95B-7C5B55FCB2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688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/>
              <a:t>2010-06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/>
              <a:t>2008-01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E80B005-A3AB-4661-A1F7-07C42C61F2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://www.cawst.org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AWST_2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7950" y="11113"/>
            <a:ext cx="3848100" cy="110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71513" y="677863"/>
            <a:ext cx="8077200" cy="6232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s-SV" sz="1100" dirty="0">
              <a:solidFill>
                <a:srgbClr val="000000"/>
              </a:solidFill>
              <a:latin typeface="Arial"/>
              <a:ea typeface="Microsoft YaHei" charset="-122"/>
            </a:endParaRPr>
          </a:p>
          <a:p>
            <a:pPr algn="ctr">
              <a:tabLst>
                <a:tab pos="1196975" algn="l"/>
              </a:tabLst>
              <a:defRPr/>
            </a:pPr>
            <a:r>
              <a:rPr lang="es-SV" sz="1100" dirty="0">
                <a:solidFill>
                  <a:srgbClr val="000000"/>
                </a:solidFill>
                <a:latin typeface="Arial"/>
                <a:ea typeface="Microsoft YaHei" charset="-122"/>
              </a:rPr>
              <a:t>12, 2916 – </a:t>
            </a:r>
            <a:r>
              <a:rPr lang="es-SV" sz="1100" dirty="0" err="1">
                <a:solidFill>
                  <a:srgbClr val="000000"/>
                </a:solidFill>
                <a:latin typeface="Arial"/>
                <a:ea typeface="Microsoft YaHei" charset="-122"/>
              </a:rPr>
              <a:t>5</a:t>
            </a:r>
            <a:r>
              <a:rPr lang="es-SV" sz="1100" baseline="30000" dirty="0" err="1">
                <a:solidFill>
                  <a:srgbClr val="000000"/>
                </a:solidFill>
                <a:latin typeface="Arial"/>
                <a:ea typeface="Microsoft YaHei" charset="-122"/>
              </a:rPr>
              <a:t>th</a:t>
            </a:r>
            <a:r>
              <a:rPr lang="es-SV" sz="1100" dirty="0">
                <a:solidFill>
                  <a:srgbClr val="000000"/>
                </a:solidFill>
                <a:latin typeface="Arial"/>
                <a:ea typeface="Microsoft YaHei" charset="-122"/>
              </a:rPr>
              <a:t> </a:t>
            </a:r>
            <a:r>
              <a:rPr lang="es-SV" sz="1100" dirty="0" err="1">
                <a:solidFill>
                  <a:srgbClr val="000000"/>
                </a:solidFill>
                <a:latin typeface="Arial"/>
                <a:ea typeface="Microsoft YaHei" charset="-122"/>
              </a:rPr>
              <a:t>Avenue</a:t>
            </a:r>
            <a:endParaRPr lang="es-SV" sz="1100" dirty="0">
              <a:solidFill>
                <a:srgbClr val="000000"/>
              </a:solidFill>
              <a:latin typeface="Arial"/>
              <a:ea typeface="Microsoft YaHei" charset="-122"/>
            </a:endParaRPr>
          </a:p>
          <a:p>
            <a:pPr algn="ctr">
              <a:tabLst>
                <a:tab pos="1196975" algn="l"/>
              </a:tabLst>
              <a:defRPr/>
            </a:pPr>
            <a:r>
              <a:rPr lang="es-SV" sz="1100" dirty="0">
                <a:solidFill>
                  <a:srgbClr val="000000"/>
                </a:solidFill>
                <a:latin typeface="Arial"/>
                <a:ea typeface="Microsoft YaHei" charset="-122"/>
              </a:rPr>
              <a:t>Calgary, Alberta, </a:t>
            </a:r>
            <a:r>
              <a:rPr lang="es-SV" sz="1100" dirty="0" err="1">
                <a:solidFill>
                  <a:srgbClr val="000000"/>
                </a:solidFill>
                <a:latin typeface="Arial"/>
                <a:ea typeface="Microsoft YaHei" charset="-122"/>
              </a:rPr>
              <a:t>T2A</a:t>
            </a:r>
            <a:r>
              <a:rPr lang="es-SV" sz="1100" dirty="0">
                <a:solidFill>
                  <a:srgbClr val="000000"/>
                </a:solidFill>
                <a:latin typeface="Arial"/>
                <a:ea typeface="Microsoft YaHei" charset="-122"/>
              </a:rPr>
              <a:t> </a:t>
            </a:r>
            <a:r>
              <a:rPr lang="es-SV" sz="1100" dirty="0" err="1">
                <a:solidFill>
                  <a:srgbClr val="000000"/>
                </a:solidFill>
                <a:latin typeface="Arial"/>
                <a:ea typeface="Microsoft YaHei" charset="-122"/>
              </a:rPr>
              <a:t>6K4</a:t>
            </a:r>
            <a:r>
              <a:rPr lang="es-SV" sz="1100" dirty="0">
                <a:solidFill>
                  <a:srgbClr val="000000"/>
                </a:solidFill>
                <a:latin typeface="Arial"/>
                <a:ea typeface="Microsoft YaHei" charset="-122"/>
              </a:rPr>
              <a:t>, Canadá</a:t>
            </a:r>
          </a:p>
          <a:p>
            <a:pPr algn="ctr">
              <a:tabLst>
                <a:tab pos="1196975" algn="l"/>
              </a:tabLst>
              <a:defRPr/>
            </a:pPr>
            <a:r>
              <a:rPr lang="es-SV" sz="1100" dirty="0">
                <a:solidFill>
                  <a:srgbClr val="000000"/>
                </a:solidFill>
                <a:latin typeface="Arial"/>
                <a:ea typeface="Microsoft YaHei" charset="-122"/>
              </a:rPr>
              <a:t>Teléfono: + 1 (403) 243-3285, fax: + 1 (403) 243-6199</a:t>
            </a:r>
          </a:p>
          <a:p>
            <a:pPr algn="ctr">
              <a:tabLst>
                <a:tab pos="1196975" algn="l"/>
              </a:tabLst>
              <a:defRPr/>
            </a:pPr>
            <a:r>
              <a:rPr lang="es-SV" sz="1100" dirty="0">
                <a:solidFill>
                  <a:srgbClr val="000000"/>
                </a:solidFill>
                <a:latin typeface="Arial"/>
                <a:ea typeface="Microsoft YaHei" charset="-122"/>
                <a:hlinkClick r:id="rId4"/>
              </a:rPr>
              <a:t>Correo electrónico: cawst@cawst.org, sitio web: </a:t>
            </a:r>
            <a:r>
              <a:rPr lang="es-SV" sz="1100" dirty="0">
                <a:solidFill>
                  <a:srgbClr val="000000"/>
                </a:solidFill>
                <a:latin typeface="Arial"/>
                <a:ea typeface="Microsoft YaHei" charset="-122"/>
              </a:rPr>
              <a:t>www.cawst.org</a:t>
            </a:r>
          </a:p>
          <a:p>
            <a:pPr algn="ctr">
              <a:tabLst>
                <a:tab pos="1196975" algn="l"/>
              </a:tabLst>
              <a:defRPr/>
            </a:pPr>
            <a:endParaRPr lang="es-SV" sz="1100" dirty="0">
              <a:solidFill>
                <a:srgbClr val="000000"/>
              </a:solidFill>
              <a:latin typeface="Arial"/>
              <a:ea typeface="Microsoft YaHei" charset="-122"/>
            </a:endParaRPr>
          </a:p>
          <a:p>
            <a:pPr>
              <a:defRPr/>
            </a:pPr>
            <a:r>
              <a:rPr lang="es-SV" sz="850" dirty="0">
                <a:solidFill>
                  <a:srgbClr val="000000"/>
                </a:solidFill>
                <a:latin typeface="Arial"/>
                <a:ea typeface="Microsoft YaHei" charset="-122"/>
              </a:rPr>
              <a:t>El Centro de Tecnologías Asequibles de Agua y Saneamiento (CAWST, por su sigla en inglés) es una organización sin fines de lucro con base en Calgary que proporciona capacitación y consultoría a organizaciones que trabajan directamente con poblaciones en países en desarrollo que carecen de acceso al agua limpia y al saneamiento básico.</a:t>
            </a:r>
          </a:p>
          <a:p>
            <a:pPr>
              <a:defRPr/>
            </a:pPr>
            <a:r>
              <a:rPr lang="es-SV" sz="850" dirty="0">
                <a:solidFill>
                  <a:srgbClr val="000000"/>
                </a:solidFill>
                <a:latin typeface="Arial"/>
                <a:ea typeface="Microsoft YaHei" charset="-122"/>
              </a:rPr>
              <a:t> </a:t>
            </a:r>
          </a:p>
          <a:p>
            <a:pPr>
              <a:defRPr/>
            </a:pPr>
            <a:r>
              <a:rPr lang="es-SV" sz="850" dirty="0">
                <a:solidFill>
                  <a:srgbClr val="000000"/>
                </a:solidFill>
                <a:latin typeface="Arial"/>
                <a:ea typeface="Microsoft YaHei" charset="-122"/>
              </a:rPr>
              <a:t>Una de las principales estrategias de CAWST es hacer del conocimiento sobre agua un saber popular. Eso se logra, en parte, mediante el desarrollo y la distribución gratuita de materiales educativos con la intención de aumentar la disponibilidad de información para los que más lo necesitan.</a:t>
            </a:r>
          </a:p>
          <a:p>
            <a:pPr>
              <a:defRPr/>
            </a:pPr>
            <a:r>
              <a:rPr lang="es-SV" sz="850" dirty="0">
                <a:solidFill>
                  <a:srgbClr val="000000"/>
                </a:solidFill>
                <a:latin typeface="Arial"/>
                <a:ea typeface="Microsoft YaHei" charset="-122"/>
              </a:rPr>
              <a:t> </a:t>
            </a:r>
          </a:p>
          <a:p>
            <a:pPr>
              <a:defRPr/>
            </a:pPr>
            <a:r>
              <a:rPr lang="es-SV" sz="850" dirty="0">
                <a:solidFill>
                  <a:srgbClr val="000000"/>
                </a:solidFill>
                <a:latin typeface="Arial"/>
                <a:ea typeface="Microsoft YaHei" charset="-122"/>
              </a:rPr>
              <a:t>Este documento es de contenido abierto y está elaborado bajo la licencia genérica Creative Commons Atribución 3.0. Para ver una copia de esa licencia, visite la página http://creativecommons.org/licenses/by/3.0/deed.es o envíe una carta a Creative Commons, 171 </a:t>
            </a:r>
            <a:r>
              <a:rPr lang="es-SV" sz="850" dirty="0" err="1">
                <a:solidFill>
                  <a:srgbClr val="000000"/>
                </a:solidFill>
                <a:latin typeface="Arial"/>
                <a:ea typeface="Microsoft YaHei" charset="-122"/>
              </a:rPr>
              <a:t>Second</a:t>
            </a:r>
            <a:r>
              <a:rPr lang="es-SV" sz="850" dirty="0">
                <a:solidFill>
                  <a:srgbClr val="000000"/>
                </a:solidFill>
                <a:latin typeface="Arial"/>
                <a:ea typeface="Microsoft YaHei" charset="-122"/>
              </a:rPr>
              <a:t> Street, Suite 300, San Francisco, California 94105, Estados Unidos. </a:t>
            </a:r>
          </a:p>
          <a:p>
            <a:pPr>
              <a:defRPr/>
            </a:pPr>
            <a:r>
              <a:rPr lang="es-SV" sz="850" dirty="0">
                <a:solidFill>
                  <a:srgbClr val="000000"/>
                </a:solidFill>
                <a:latin typeface="Arial"/>
                <a:ea typeface="Microsoft YaHei" charset="-122"/>
              </a:rPr>
              <a:t> </a:t>
            </a:r>
          </a:p>
          <a:p>
            <a:pPr>
              <a:defRPr/>
            </a:pPr>
            <a:r>
              <a:rPr lang="es-SV" sz="850" dirty="0">
                <a:solidFill>
                  <a:srgbClr val="000000"/>
                </a:solidFill>
                <a:latin typeface="Arial"/>
                <a:ea typeface="Microsoft YaHei" charset="-122"/>
              </a:rPr>
              <a:t>		Usted es libre de:</a:t>
            </a:r>
          </a:p>
          <a:p>
            <a:pPr marL="2000250" lvl="4" indent="-171450">
              <a:buFont typeface="Arial" pitchFamily="34" charset="0"/>
              <a:buChar char="•"/>
              <a:defRPr/>
            </a:pPr>
            <a:r>
              <a:rPr lang="es-SV" sz="850" dirty="0">
                <a:solidFill>
                  <a:srgbClr val="000000"/>
                </a:solidFill>
                <a:latin typeface="Arial"/>
                <a:ea typeface="Microsoft YaHei" charset="-122"/>
              </a:rPr>
              <a:t>Compartir – copiar, distribuir y difundir este documento.</a:t>
            </a:r>
          </a:p>
          <a:p>
            <a:pPr marL="2000250" lvl="4" indent="-171450">
              <a:buFont typeface="Arial" pitchFamily="34" charset="0"/>
              <a:buChar char="•"/>
              <a:defRPr/>
            </a:pPr>
            <a:r>
              <a:rPr lang="es-SV" sz="850" dirty="0">
                <a:solidFill>
                  <a:srgbClr val="000000"/>
                </a:solidFill>
                <a:latin typeface="Arial"/>
                <a:ea typeface="Microsoft YaHei" charset="-122"/>
              </a:rPr>
              <a:t>Editar – adaptar este documento.</a:t>
            </a:r>
          </a:p>
          <a:p>
            <a:pPr>
              <a:defRPr/>
            </a:pPr>
            <a:r>
              <a:rPr lang="es-SV" sz="850" dirty="0">
                <a:solidFill>
                  <a:srgbClr val="000000"/>
                </a:solidFill>
                <a:latin typeface="Arial"/>
                <a:ea typeface="Microsoft YaHei" charset="-122"/>
              </a:rPr>
              <a:t> </a:t>
            </a:r>
          </a:p>
          <a:p>
            <a:pPr>
              <a:defRPr/>
            </a:pPr>
            <a:r>
              <a:rPr lang="es-SV" sz="850" dirty="0">
                <a:solidFill>
                  <a:srgbClr val="000000"/>
                </a:solidFill>
                <a:latin typeface="Arial"/>
                <a:ea typeface="Microsoft YaHei" charset="-122"/>
              </a:rPr>
              <a:t>		Bajo las siguientes condiciones:</a:t>
            </a:r>
          </a:p>
          <a:p>
            <a:pPr marL="2000250" lvl="4" indent="-171450">
              <a:buFont typeface="Arial" pitchFamily="34" charset="0"/>
              <a:buChar char="•"/>
              <a:defRPr/>
            </a:pPr>
            <a:r>
              <a:rPr lang="es-SV" sz="850" dirty="0">
                <a:solidFill>
                  <a:srgbClr val="000000"/>
                </a:solidFill>
                <a:latin typeface="Arial"/>
                <a:ea typeface="Microsoft YaHei" charset="-122"/>
              </a:rPr>
              <a:t>Atribución. Deberá atribuírsele a CAWST el crédito de ser la fuente original del documento. Por favor, incluya la dirección a nuestro sitio web: www.cawst.org.</a:t>
            </a:r>
          </a:p>
          <a:p>
            <a:pPr algn="ctr">
              <a:tabLst>
                <a:tab pos="1196975" algn="l"/>
              </a:tabLst>
              <a:defRPr/>
            </a:pPr>
            <a:endParaRPr lang="es-SV" sz="700" dirty="0">
              <a:solidFill>
                <a:srgbClr val="000000"/>
              </a:solidFill>
              <a:latin typeface="Arial"/>
              <a:ea typeface="Microsoft YaHei" charset="-122"/>
            </a:endParaRPr>
          </a:p>
          <a:p>
            <a:pPr>
              <a:tabLst>
                <a:tab pos="1196975" algn="l"/>
              </a:tabLst>
              <a:defRPr/>
            </a:pPr>
            <a:r>
              <a:rPr lang="es-SV" sz="850" dirty="0">
                <a:solidFill>
                  <a:srgbClr val="000000"/>
                </a:solidFill>
                <a:latin typeface="Arial"/>
                <a:ea typeface="Microsoft YaHei" charset="-122"/>
              </a:rPr>
              <a:t>CAWST actualizará este documento periódicamente. Por ese motivo, no se recomienda que lo almacene para descargarlo desde su sitio web.</a:t>
            </a:r>
          </a:p>
          <a:p>
            <a:pPr>
              <a:tabLst>
                <a:tab pos="1196975" algn="l"/>
              </a:tabLst>
              <a:defRPr/>
            </a:pPr>
            <a:endParaRPr lang="es-SV" sz="850" dirty="0">
              <a:solidFill>
                <a:srgbClr val="000000"/>
              </a:solidFill>
              <a:latin typeface="Arial"/>
              <a:ea typeface="Microsoft YaHei" charset="-122"/>
            </a:endParaRPr>
          </a:p>
          <a:p>
            <a:pPr>
              <a:tabLst>
                <a:tab pos="1196975" algn="l"/>
              </a:tabLst>
              <a:defRPr/>
            </a:pPr>
            <a:endParaRPr lang="es-SV" sz="900" dirty="0">
              <a:solidFill>
                <a:srgbClr val="000000"/>
              </a:solidFill>
              <a:latin typeface="Arial"/>
              <a:ea typeface="Microsoft YaHei" charset="-122"/>
            </a:endParaRPr>
          </a:p>
          <a:p>
            <a:pPr>
              <a:tabLst>
                <a:tab pos="1196975" algn="l"/>
              </a:tabLst>
              <a:defRPr/>
            </a:pPr>
            <a:endParaRPr lang="es-SV" sz="900" dirty="0">
              <a:solidFill>
                <a:srgbClr val="000000"/>
              </a:solidFill>
              <a:latin typeface="Arial"/>
              <a:ea typeface="Microsoft YaHei" charset="-122"/>
            </a:endParaRPr>
          </a:p>
          <a:p>
            <a:pPr>
              <a:tabLst>
                <a:tab pos="1196975" algn="l"/>
              </a:tabLst>
              <a:defRPr/>
            </a:pPr>
            <a:endParaRPr lang="es-SV" sz="900" dirty="0">
              <a:solidFill>
                <a:srgbClr val="000000"/>
              </a:solidFill>
              <a:latin typeface="Arial"/>
              <a:ea typeface="Microsoft YaHei" charset="-122"/>
            </a:endParaRPr>
          </a:p>
          <a:p>
            <a:pPr>
              <a:tabLst>
                <a:tab pos="1196975" algn="l"/>
              </a:tabLst>
              <a:defRPr/>
            </a:pPr>
            <a:endParaRPr lang="es-SV" sz="900" dirty="0">
              <a:solidFill>
                <a:srgbClr val="000000"/>
              </a:solidFill>
              <a:latin typeface="Arial"/>
              <a:ea typeface="Microsoft YaHei" charset="-122"/>
            </a:endParaRPr>
          </a:p>
          <a:p>
            <a:pPr>
              <a:tabLst>
                <a:tab pos="1196975" algn="l"/>
              </a:tabLst>
              <a:defRPr/>
            </a:pPr>
            <a:endParaRPr lang="es-SV" sz="900" dirty="0">
              <a:solidFill>
                <a:srgbClr val="000000"/>
              </a:solidFill>
              <a:latin typeface="Arial"/>
              <a:ea typeface="Microsoft YaHei" charset="-122"/>
            </a:endParaRPr>
          </a:p>
          <a:p>
            <a:pPr>
              <a:tabLst>
                <a:tab pos="1196975" algn="l"/>
              </a:tabLst>
              <a:defRPr/>
            </a:pPr>
            <a:endParaRPr lang="es-SV" sz="900" dirty="0">
              <a:solidFill>
                <a:srgbClr val="000000"/>
              </a:solidFill>
              <a:latin typeface="Arial"/>
              <a:ea typeface="Microsoft YaHei" charset="-122"/>
            </a:endParaRPr>
          </a:p>
          <a:p>
            <a:pPr>
              <a:tabLst>
                <a:tab pos="1196975" algn="l"/>
              </a:tabLst>
              <a:defRPr/>
            </a:pPr>
            <a:endParaRPr lang="es-SV" sz="1050" dirty="0">
              <a:solidFill>
                <a:srgbClr val="000000"/>
              </a:solidFill>
              <a:latin typeface="Arial"/>
              <a:ea typeface="Microsoft YaHei" charset="-122"/>
            </a:endParaRPr>
          </a:p>
          <a:p>
            <a:pPr>
              <a:tabLst>
                <a:tab pos="1196975" algn="l"/>
              </a:tabLst>
              <a:defRPr/>
            </a:pPr>
            <a:endParaRPr lang="es-SV" sz="900" dirty="0">
              <a:solidFill>
                <a:srgbClr val="000000"/>
              </a:solidFill>
              <a:latin typeface="Arial"/>
              <a:ea typeface="Microsoft YaHei" charset="-122"/>
            </a:endParaRPr>
          </a:p>
          <a:p>
            <a:pPr>
              <a:tabLst>
                <a:tab pos="1196975" algn="l"/>
              </a:tabLst>
              <a:defRPr/>
            </a:pPr>
            <a:endParaRPr lang="es-SV" sz="1200" dirty="0">
              <a:solidFill>
                <a:srgbClr val="000000"/>
              </a:solidFill>
              <a:latin typeface="Arial"/>
              <a:ea typeface="Microsoft YaHei" charset="-122"/>
            </a:endParaRPr>
          </a:p>
          <a:p>
            <a:pPr>
              <a:tabLst>
                <a:tab pos="1196975" algn="l"/>
              </a:tabLst>
              <a:defRPr/>
            </a:pPr>
            <a:endParaRPr lang="es-SV" sz="900" dirty="0">
              <a:solidFill>
                <a:srgbClr val="000000"/>
              </a:solidFill>
              <a:latin typeface="Arial"/>
              <a:ea typeface="Microsoft YaHei" charset="-122"/>
            </a:endParaRPr>
          </a:p>
          <a:p>
            <a:pPr>
              <a:tabLst>
                <a:tab pos="1196975" algn="l"/>
              </a:tabLst>
              <a:defRPr/>
            </a:pPr>
            <a:endParaRPr lang="es-SV" sz="900" dirty="0">
              <a:solidFill>
                <a:srgbClr val="000000"/>
              </a:solidFill>
              <a:latin typeface="Arial"/>
              <a:ea typeface="Microsoft YaHei" charset="-122"/>
            </a:endParaRPr>
          </a:p>
          <a:p>
            <a:pPr>
              <a:tabLst>
                <a:tab pos="1196975" algn="l"/>
              </a:tabLst>
              <a:defRPr/>
            </a:pPr>
            <a:endParaRPr lang="es-SV" sz="900" dirty="0">
              <a:solidFill>
                <a:srgbClr val="000000"/>
              </a:solidFill>
              <a:latin typeface="Arial"/>
              <a:ea typeface="Microsoft YaHei" charset="-122"/>
            </a:endParaRPr>
          </a:p>
          <a:p>
            <a:pPr>
              <a:tabLst>
                <a:tab pos="1196975" algn="l"/>
              </a:tabLst>
              <a:defRPr/>
            </a:pPr>
            <a:endParaRPr lang="es-SV" sz="900" dirty="0">
              <a:solidFill>
                <a:srgbClr val="000000"/>
              </a:solidFill>
              <a:latin typeface="Arial"/>
              <a:ea typeface="Microsoft YaHei" charset="-122"/>
            </a:endParaRPr>
          </a:p>
          <a:p>
            <a:pPr>
              <a:tabLst>
                <a:tab pos="1196975" algn="l"/>
              </a:tabLst>
              <a:defRPr/>
            </a:pPr>
            <a:endParaRPr lang="es-SV" sz="900" dirty="0">
              <a:solidFill>
                <a:srgbClr val="000000"/>
              </a:solidFill>
              <a:latin typeface="Arial"/>
              <a:ea typeface="Microsoft YaHei" charset="-122"/>
            </a:endParaRPr>
          </a:p>
          <a:p>
            <a:pPr>
              <a:defRPr/>
            </a:pPr>
            <a:r>
              <a:rPr lang="es-SV" sz="900" b="1" dirty="0">
                <a:solidFill>
                  <a:srgbClr val="000000"/>
                </a:solidFill>
                <a:latin typeface="Arial"/>
                <a:ea typeface="Microsoft YaHei" charset="-122"/>
              </a:rPr>
              <a:t> </a:t>
            </a:r>
            <a:r>
              <a:rPr lang="es-SV" sz="900" dirty="0">
                <a:solidFill>
                  <a:srgbClr val="000000"/>
                </a:solidFill>
                <a:latin typeface="Arial"/>
                <a:ea typeface="Microsoft YaHei" charset="-122"/>
              </a:rPr>
              <a:t>CAWST y sus directores, empleados, contratistas y voluntarios no asumen ninguna responsabilidad ni dan ninguna garantía respecto de los resultados que puedan obtenerse a partir del uso de la información proporcionada.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575" y="3111500"/>
            <a:ext cx="10795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013" y="3544888"/>
            <a:ext cx="9366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47664" y="4305137"/>
            <a:ext cx="6408712" cy="2062103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b="1" dirty="0">
                <a:solidFill>
                  <a:srgbClr val="000000"/>
                </a:solidFill>
                <a:latin typeface="Arial"/>
                <a:ea typeface="Microsoft YaHei" charset="-122"/>
              </a:rPr>
              <a:t> </a:t>
            </a:r>
            <a:r>
              <a:rPr sz="1100" b="1" dirty="0">
                <a:solidFill>
                  <a:srgbClr val="000000"/>
                </a:solidFill>
                <a:latin typeface="Arial"/>
                <a:ea typeface="Microsoft YaHei" charset="-122"/>
              </a:rPr>
              <a:t> </a:t>
            </a:r>
            <a:r>
              <a:rPr sz="1100" b="1" dirty="0" err="1">
                <a:solidFill>
                  <a:srgbClr val="000000"/>
                </a:solidFill>
                <a:latin typeface="Arial"/>
                <a:ea typeface="Microsoft YaHei" charset="-122"/>
              </a:rPr>
              <a:t>Manténgase</a:t>
            </a:r>
            <a:r>
              <a:rPr sz="1100" b="1" dirty="0">
                <a:solidFill>
                  <a:srgbClr val="000000"/>
                </a:solidFill>
                <a:latin typeface="Arial"/>
                <a:ea typeface="Microsoft YaHei" charset="-122"/>
              </a:rPr>
              <a:t> </a:t>
            </a:r>
            <a:r>
              <a:rPr sz="1100" b="1" dirty="0" err="1">
                <a:solidFill>
                  <a:srgbClr val="000000"/>
                </a:solidFill>
                <a:latin typeface="Arial"/>
                <a:ea typeface="Microsoft YaHei" charset="-122"/>
              </a:rPr>
              <a:t>actualizado</a:t>
            </a:r>
            <a:r>
              <a:rPr sz="1100" b="1" dirty="0">
                <a:solidFill>
                  <a:srgbClr val="000000"/>
                </a:solidFill>
                <a:latin typeface="Arial"/>
                <a:ea typeface="Microsoft YaHei" charset="-122"/>
              </a:rPr>
              <a:t> y </a:t>
            </a:r>
            <a:r>
              <a:rPr sz="1100" b="1" dirty="0" err="1">
                <a:solidFill>
                  <a:srgbClr val="000000"/>
                </a:solidFill>
                <a:latin typeface="Arial"/>
                <a:ea typeface="Microsoft YaHei" charset="-122"/>
              </a:rPr>
              <a:t>obtenga</a:t>
            </a:r>
            <a:r>
              <a:rPr sz="1100" b="1" dirty="0">
                <a:solidFill>
                  <a:srgbClr val="000000"/>
                </a:solidFill>
                <a:latin typeface="Arial"/>
                <a:ea typeface="Microsoft YaHei" charset="-122"/>
              </a:rPr>
              <a:t> </a:t>
            </a:r>
            <a:r>
              <a:rPr sz="1100" b="1" dirty="0" err="1">
                <a:solidFill>
                  <a:srgbClr val="000000"/>
                </a:solidFill>
                <a:latin typeface="Arial"/>
                <a:ea typeface="Microsoft YaHei" charset="-122"/>
              </a:rPr>
              <a:t>apoyo</a:t>
            </a:r>
            <a:r>
              <a:rPr sz="1100" b="1" dirty="0">
                <a:solidFill>
                  <a:srgbClr val="000000"/>
                </a:solidFill>
                <a:latin typeface="Arial"/>
                <a:ea typeface="Microsoft YaHei" charset="-122"/>
              </a:rPr>
              <a:t>:</a:t>
            </a:r>
          </a:p>
          <a:p>
            <a:pPr marL="3028950" lvl="6" indent="-285750">
              <a:buFont typeface="Arial" pitchFamily="34" charset="0"/>
              <a:buChar char="•"/>
              <a:defRPr/>
            </a:pPr>
            <a:r>
              <a:rPr sz="1100" dirty="0" err="1">
                <a:solidFill>
                  <a:srgbClr val="000000"/>
                </a:solidFill>
                <a:latin typeface="Arial"/>
                <a:ea typeface="Microsoft YaHei" charset="-122"/>
              </a:rPr>
              <a:t>Últimas</a:t>
            </a:r>
            <a:r>
              <a:rPr sz="1100" dirty="0">
                <a:solidFill>
                  <a:srgbClr val="000000"/>
                </a:solidFill>
                <a:latin typeface="Arial"/>
                <a:ea typeface="Microsoft YaHei" charset="-122"/>
              </a:rPr>
              <a:t> </a:t>
            </a:r>
            <a:r>
              <a:rPr sz="1100" dirty="0" err="1">
                <a:solidFill>
                  <a:srgbClr val="000000"/>
                </a:solidFill>
                <a:latin typeface="Arial"/>
                <a:ea typeface="Microsoft YaHei" charset="-122"/>
              </a:rPr>
              <a:t>actualizaciones</a:t>
            </a:r>
            <a:r>
              <a:rPr sz="1100" dirty="0">
                <a:solidFill>
                  <a:srgbClr val="000000"/>
                </a:solidFill>
                <a:latin typeface="Arial"/>
                <a:ea typeface="Microsoft YaHei" charset="-122"/>
              </a:rPr>
              <a:t> de </a:t>
            </a:r>
            <a:r>
              <a:rPr sz="1100" dirty="0" err="1">
                <a:solidFill>
                  <a:srgbClr val="000000"/>
                </a:solidFill>
                <a:latin typeface="Arial"/>
                <a:ea typeface="Microsoft YaHei" charset="-122"/>
              </a:rPr>
              <a:t>este</a:t>
            </a:r>
            <a:r>
              <a:rPr sz="1100" dirty="0">
                <a:solidFill>
                  <a:srgbClr val="000000"/>
                </a:solidFill>
                <a:latin typeface="Arial"/>
                <a:ea typeface="Microsoft YaHei" charset="-122"/>
              </a:rPr>
              <a:t> </a:t>
            </a:r>
            <a:r>
              <a:rPr sz="1100" dirty="0" err="1">
                <a:solidFill>
                  <a:srgbClr val="000000"/>
                </a:solidFill>
                <a:latin typeface="Arial"/>
                <a:ea typeface="Microsoft YaHei" charset="-122"/>
              </a:rPr>
              <a:t>documento</a:t>
            </a:r>
            <a:r>
              <a:rPr sz="1100" dirty="0">
                <a:solidFill>
                  <a:srgbClr val="000000"/>
                </a:solidFill>
                <a:latin typeface="Arial"/>
                <a:ea typeface="Microsoft YaHei" charset="-122"/>
              </a:rPr>
              <a:t>.</a:t>
            </a:r>
          </a:p>
          <a:p>
            <a:pPr marL="3028950" lvl="6" indent="-285750">
              <a:buFont typeface="Arial" pitchFamily="34" charset="0"/>
              <a:buChar char="•"/>
              <a:defRPr/>
            </a:pPr>
            <a:r>
              <a:rPr sz="1100" dirty="0" err="1">
                <a:solidFill>
                  <a:srgbClr val="000000"/>
                </a:solidFill>
                <a:latin typeface="Arial"/>
                <a:ea typeface="Microsoft YaHei" charset="-122"/>
              </a:rPr>
              <a:t>Otros</a:t>
            </a:r>
            <a:r>
              <a:rPr sz="1100" dirty="0">
                <a:solidFill>
                  <a:srgbClr val="000000"/>
                </a:solidFill>
                <a:latin typeface="Arial"/>
                <a:ea typeface="Microsoft YaHei" charset="-122"/>
              </a:rPr>
              <a:t> </a:t>
            </a:r>
            <a:r>
              <a:rPr sz="1100" dirty="0" err="1">
                <a:solidFill>
                  <a:srgbClr val="000000"/>
                </a:solidFill>
                <a:latin typeface="Arial"/>
                <a:ea typeface="Microsoft YaHei" charset="-122"/>
              </a:rPr>
              <a:t>talleres</a:t>
            </a:r>
            <a:r>
              <a:rPr sz="1100" dirty="0">
                <a:solidFill>
                  <a:srgbClr val="000000"/>
                </a:solidFill>
                <a:latin typeface="Arial"/>
                <a:ea typeface="Microsoft YaHei" charset="-122"/>
              </a:rPr>
              <a:t> y </a:t>
            </a:r>
            <a:r>
              <a:rPr sz="1100" dirty="0" err="1">
                <a:solidFill>
                  <a:srgbClr val="000000"/>
                </a:solidFill>
                <a:latin typeface="Arial"/>
                <a:ea typeface="Microsoft YaHei" charset="-122"/>
              </a:rPr>
              <a:t>recursos</a:t>
            </a:r>
            <a:r>
              <a:rPr sz="1100" dirty="0">
                <a:solidFill>
                  <a:srgbClr val="000000"/>
                </a:solidFill>
                <a:latin typeface="Arial"/>
                <a:ea typeface="Microsoft YaHei" charset="-122"/>
              </a:rPr>
              <a:t> de </a:t>
            </a:r>
            <a:r>
              <a:rPr sz="1100" dirty="0" err="1">
                <a:solidFill>
                  <a:srgbClr val="000000"/>
                </a:solidFill>
                <a:latin typeface="Arial"/>
                <a:ea typeface="Microsoft YaHei" charset="-122"/>
              </a:rPr>
              <a:t>capacitación</a:t>
            </a:r>
            <a:r>
              <a:rPr sz="1100" dirty="0">
                <a:solidFill>
                  <a:srgbClr val="000000"/>
                </a:solidFill>
                <a:latin typeface="Arial"/>
                <a:ea typeface="Microsoft YaHei" charset="-122"/>
              </a:rPr>
              <a:t> </a:t>
            </a:r>
            <a:r>
              <a:rPr sz="1100" dirty="0" err="1">
                <a:solidFill>
                  <a:srgbClr val="000000"/>
                </a:solidFill>
                <a:latin typeface="Arial"/>
                <a:ea typeface="Microsoft YaHei" charset="-122"/>
              </a:rPr>
              <a:t>relacionados</a:t>
            </a:r>
            <a:r>
              <a:rPr sz="1100" dirty="0">
                <a:solidFill>
                  <a:srgbClr val="000000"/>
                </a:solidFill>
                <a:latin typeface="Arial"/>
                <a:ea typeface="Microsoft YaHei" charset="-122"/>
              </a:rPr>
              <a:t>.</a:t>
            </a:r>
          </a:p>
          <a:p>
            <a:pPr marL="3028950" lvl="6" indent="-285750">
              <a:buFont typeface="Arial" pitchFamily="34" charset="0"/>
              <a:buChar char="•"/>
              <a:defRPr/>
            </a:pPr>
            <a:r>
              <a:rPr sz="1100" dirty="0" err="1">
                <a:solidFill>
                  <a:srgbClr val="000000"/>
                </a:solidFill>
                <a:latin typeface="Arial"/>
                <a:ea typeface="Microsoft YaHei" charset="-122"/>
              </a:rPr>
              <a:t>Apoyo</a:t>
            </a:r>
            <a:r>
              <a:rPr sz="1100" dirty="0">
                <a:solidFill>
                  <a:srgbClr val="000000"/>
                </a:solidFill>
                <a:latin typeface="Arial"/>
                <a:ea typeface="Microsoft YaHei" charset="-122"/>
              </a:rPr>
              <a:t> </a:t>
            </a:r>
            <a:r>
              <a:rPr sz="1100" dirty="0" err="1">
                <a:solidFill>
                  <a:srgbClr val="000000"/>
                </a:solidFill>
                <a:latin typeface="Arial"/>
                <a:ea typeface="Microsoft YaHei" charset="-122"/>
              </a:rPr>
              <a:t>sobre</a:t>
            </a:r>
            <a:r>
              <a:rPr sz="1100" dirty="0">
                <a:solidFill>
                  <a:srgbClr val="000000"/>
                </a:solidFill>
                <a:latin typeface="Arial"/>
                <a:ea typeface="Microsoft YaHei" charset="-122"/>
              </a:rPr>
              <a:t> el </a:t>
            </a:r>
            <a:r>
              <a:rPr sz="1100" dirty="0" err="1">
                <a:solidFill>
                  <a:srgbClr val="000000"/>
                </a:solidFill>
                <a:latin typeface="Arial"/>
                <a:ea typeface="Microsoft YaHei" charset="-122"/>
              </a:rPr>
              <a:t>uso</a:t>
            </a:r>
            <a:r>
              <a:rPr sz="1100" dirty="0">
                <a:solidFill>
                  <a:srgbClr val="000000"/>
                </a:solidFill>
                <a:latin typeface="Arial"/>
                <a:ea typeface="Microsoft YaHei" charset="-122"/>
              </a:rPr>
              <a:t> de </a:t>
            </a:r>
            <a:r>
              <a:rPr sz="1100" dirty="0" err="1">
                <a:solidFill>
                  <a:srgbClr val="000000"/>
                </a:solidFill>
                <a:latin typeface="Arial"/>
                <a:ea typeface="Microsoft YaHei" charset="-122"/>
              </a:rPr>
              <a:t>este</a:t>
            </a:r>
            <a:r>
              <a:rPr sz="1100" dirty="0">
                <a:solidFill>
                  <a:srgbClr val="000000"/>
                </a:solidFill>
                <a:latin typeface="Arial"/>
                <a:ea typeface="Microsoft YaHei" charset="-122"/>
              </a:rPr>
              <a:t> </a:t>
            </a:r>
            <a:r>
              <a:rPr sz="1100" dirty="0" err="1">
                <a:solidFill>
                  <a:srgbClr val="000000"/>
                </a:solidFill>
                <a:latin typeface="Arial"/>
                <a:ea typeface="Microsoft YaHei" charset="-122"/>
              </a:rPr>
              <a:t>documento</a:t>
            </a:r>
            <a:r>
              <a:rPr sz="1100" dirty="0">
                <a:solidFill>
                  <a:srgbClr val="000000"/>
                </a:solidFill>
                <a:latin typeface="Arial"/>
                <a:ea typeface="Microsoft YaHei" charset="-122"/>
              </a:rPr>
              <a:t> para </a:t>
            </a:r>
            <a:r>
              <a:rPr sz="1100" dirty="0" err="1">
                <a:solidFill>
                  <a:srgbClr val="000000"/>
                </a:solidFill>
                <a:latin typeface="Arial"/>
                <a:ea typeface="Microsoft YaHei" charset="-122"/>
              </a:rPr>
              <a:t>su</a:t>
            </a:r>
            <a:r>
              <a:rPr sz="1100" dirty="0">
                <a:solidFill>
                  <a:srgbClr val="000000"/>
                </a:solidFill>
                <a:latin typeface="Arial"/>
                <a:ea typeface="Microsoft YaHei" charset="-122"/>
              </a:rPr>
              <a:t> </a:t>
            </a:r>
            <a:r>
              <a:rPr sz="1100" dirty="0" err="1">
                <a:solidFill>
                  <a:srgbClr val="000000"/>
                </a:solidFill>
                <a:latin typeface="Arial"/>
                <a:ea typeface="Microsoft YaHei" charset="-122"/>
              </a:rPr>
              <a:t>trabajo</a:t>
            </a:r>
            <a:r>
              <a:rPr sz="1100" dirty="0">
                <a:solidFill>
                  <a:srgbClr val="000000"/>
                </a:solidFill>
                <a:latin typeface="Arial"/>
                <a:ea typeface="Microsoft YaHei" charset="-122"/>
              </a:rPr>
              <a:t>.</a:t>
            </a:r>
          </a:p>
          <a:p>
            <a:pPr>
              <a:defRPr/>
            </a:pPr>
            <a:r>
              <a:rPr sz="1100" dirty="0">
                <a:solidFill>
                  <a:srgbClr val="000000"/>
                </a:solidFill>
                <a:latin typeface="Arial"/>
                <a:ea typeface="Microsoft YaHei" charset="-122"/>
              </a:rPr>
              <a:t> </a:t>
            </a:r>
          </a:p>
          <a:p>
            <a:pPr>
              <a:defRPr/>
            </a:pPr>
            <a:endParaRPr lang="en-GB" sz="1100" i="1" dirty="0">
              <a:solidFill>
                <a:srgbClr val="000000"/>
              </a:solidFill>
              <a:latin typeface="Arial"/>
              <a:ea typeface="Microsoft YaHei" charset="-122"/>
            </a:endParaRPr>
          </a:p>
          <a:p>
            <a:pPr>
              <a:defRPr/>
            </a:pPr>
            <a:r>
              <a:rPr sz="1100" i="1" dirty="0">
                <a:solidFill>
                  <a:srgbClr val="000000"/>
                </a:solidFill>
                <a:latin typeface="Arial"/>
                <a:ea typeface="Microsoft YaHei" charset="-122"/>
              </a:rPr>
              <a:t>CAWST </a:t>
            </a:r>
            <a:r>
              <a:rPr sz="1100" i="1" dirty="0" err="1">
                <a:solidFill>
                  <a:srgbClr val="000000"/>
                </a:solidFill>
                <a:latin typeface="Arial"/>
                <a:ea typeface="Microsoft YaHei" charset="-122"/>
              </a:rPr>
              <a:t>provee</a:t>
            </a:r>
            <a:r>
              <a:rPr sz="1100" i="1" dirty="0">
                <a:solidFill>
                  <a:srgbClr val="000000"/>
                </a:solidFill>
                <a:latin typeface="Arial"/>
                <a:ea typeface="Microsoft YaHei" charset="-122"/>
              </a:rPr>
              <a:t> </a:t>
            </a:r>
            <a:r>
              <a:rPr sz="1100" i="1" dirty="0" err="1">
                <a:solidFill>
                  <a:srgbClr val="000000"/>
                </a:solidFill>
                <a:latin typeface="Arial"/>
                <a:ea typeface="Microsoft YaHei" charset="-122"/>
              </a:rPr>
              <a:t>mentoría</a:t>
            </a:r>
            <a:r>
              <a:rPr sz="1100" i="1" dirty="0">
                <a:solidFill>
                  <a:srgbClr val="000000"/>
                </a:solidFill>
                <a:latin typeface="Arial"/>
                <a:ea typeface="Microsoft YaHei" charset="-122"/>
              </a:rPr>
              <a:t> y</a:t>
            </a:r>
          </a:p>
          <a:p>
            <a:pPr>
              <a:defRPr/>
            </a:pPr>
            <a:r>
              <a:rPr sz="1100" i="1" dirty="0" err="1">
                <a:solidFill>
                  <a:srgbClr val="000000"/>
                </a:solidFill>
                <a:latin typeface="Arial"/>
                <a:ea typeface="Microsoft YaHei" charset="-122"/>
              </a:rPr>
              <a:t>asesoramiento</a:t>
            </a:r>
            <a:r>
              <a:rPr sz="1100" i="1" dirty="0">
                <a:solidFill>
                  <a:srgbClr val="000000"/>
                </a:solidFill>
                <a:latin typeface="Arial"/>
                <a:ea typeface="Microsoft YaHei" charset="-122"/>
              </a:rPr>
              <a:t> </a:t>
            </a:r>
            <a:r>
              <a:rPr sz="1100" i="1" dirty="0" err="1">
                <a:solidFill>
                  <a:srgbClr val="000000"/>
                </a:solidFill>
                <a:latin typeface="Arial"/>
                <a:ea typeface="Microsoft YaHei" charset="-122"/>
              </a:rPr>
              <a:t>sobre</a:t>
            </a:r>
            <a:r>
              <a:rPr sz="1100" i="1" dirty="0">
                <a:solidFill>
                  <a:srgbClr val="000000"/>
                </a:solidFill>
                <a:latin typeface="Arial"/>
                <a:ea typeface="Microsoft YaHei" charset="-122"/>
              </a:rPr>
              <a:t> el </a:t>
            </a:r>
            <a:r>
              <a:rPr sz="1100" i="1" dirty="0" err="1">
                <a:solidFill>
                  <a:srgbClr val="000000"/>
                </a:solidFill>
                <a:latin typeface="Arial"/>
                <a:ea typeface="Microsoft YaHei" charset="-122"/>
              </a:rPr>
              <a:t>uso</a:t>
            </a:r>
            <a:r>
              <a:rPr sz="1100" i="1" dirty="0">
                <a:solidFill>
                  <a:srgbClr val="000000"/>
                </a:solidFill>
                <a:latin typeface="Arial"/>
                <a:ea typeface="Microsoft YaHei" charset="-122"/>
              </a:rPr>
              <a:t> de </a:t>
            </a:r>
            <a:r>
              <a:rPr sz="1100" i="1" dirty="0" err="1">
                <a:solidFill>
                  <a:srgbClr val="000000"/>
                </a:solidFill>
                <a:latin typeface="Arial"/>
                <a:ea typeface="Microsoft YaHei" charset="-122"/>
              </a:rPr>
              <a:t>sus</a:t>
            </a:r>
            <a:r>
              <a:rPr sz="1100" i="1" dirty="0">
                <a:solidFill>
                  <a:srgbClr val="000000"/>
                </a:solidFill>
                <a:latin typeface="Arial"/>
                <a:ea typeface="Microsoft YaHei" charset="-122"/>
              </a:rPr>
              <a:t> </a:t>
            </a:r>
            <a:r>
              <a:rPr sz="1100" i="1" dirty="0" err="1">
                <a:solidFill>
                  <a:srgbClr val="000000"/>
                </a:solidFill>
                <a:latin typeface="Arial"/>
                <a:ea typeface="Microsoft YaHei" charset="-122"/>
              </a:rPr>
              <a:t>materiales</a:t>
            </a:r>
            <a:endParaRPr sz="1100" i="1" dirty="0">
              <a:solidFill>
                <a:srgbClr val="000000"/>
              </a:solidFill>
              <a:latin typeface="Arial"/>
              <a:ea typeface="Microsoft YaHei" charset="-122"/>
            </a:endParaRPr>
          </a:p>
          <a:p>
            <a:pPr>
              <a:defRPr/>
            </a:pPr>
            <a:r>
              <a:rPr sz="1100" i="1" dirty="0">
                <a:solidFill>
                  <a:srgbClr val="000000"/>
                </a:solidFill>
                <a:latin typeface="Arial"/>
                <a:ea typeface="Microsoft YaHei" charset="-122"/>
              </a:rPr>
              <a:t>de </a:t>
            </a:r>
            <a:r>
              <a:rPr sz="1100" i="1" dirty="0" err="1">
                <a:solidFill>
                  <a:srgbClr val="000000"/>
                </a:solidFill>
                <a:latin typeface="Arial"/>
                <a:ea typeface="Microsoft YaHei" charset="-122"/>
              </a:rPr>
              <a:t>capacitación</a:t>
            </a:r>
            <a:r>
              <a:rPr sz="1100" i="1" dirty="0">
                <a:solidFill>
                  <a:srgbClr val="000000"/>
                </a:solidFill>
                <a:latin typeface="Arial"/>
                <a:ea typeface="Microsoft YaHei" charset="-122"/>
              </a:rPr>
              <a:t>.</a:t>
            </a:r>
          </a:p>
        </p:txBody>
      </p:sp>
      <p:pic>
        <p:nvPicPr>
          <p:cNvPr id="16391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4635500"/>
            <a:ext cx="4679950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06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rtl="0" eaLnBrk="1" hangingPunct="1"/>
            <a:fld id="{CC3D2A1E-CF1C-467F-B156-28D0B032B264}" type="slidenum">
              <a:rPr/>
              <a:pPr rtl="0" eaLnBrk="1" hangingPunct="1"/>
              <a:t>10</a:t>
            </a:fld>
            <a:endParaRPr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b="1">
                <a:solidFill>
                  <a:schemeClr val="accent2"/>
                </a:solidFill>
              </a:rPr>
              <a:t>Resistencia al cambio</a:t>
            </a:r>
          </a:p>
        </p:txBody>
      </p:sp>
      <p:grpSp>
        <p:nvGrpSpPr>
          <p:cNvPr id="7173" name="Group 3"/>
          <p:cNvGrpSpPr>
            <a:grpSpLocks/>
          </p:cNvGrpSpPr>
          <p:nvPr/>
        </p:nvGrpSpPr>
        <p:grpSpPr bwMode="auto">
          <a:xfrm>
            <a:off x="533400" y="4648200"/>
            <a:ext cx="990600" cy="990600"/>
            <a:chOff x="240" y="2880"/>
            <a:chExt cx="864" cy="864"/>
          </a:xfrm>
        </p:grpSpPr>
        <p:sp>
          <p:nvSpPr>
            <p:cNvPr id="7225" name="Oval 4"/>
            <p:cNvSpPr>
              <a:spLocks noChangeArrowheads="1"/>
            </p:cNvSpPr>
            <p:nvPr/>
          </p:nvSpPr>
          <p:spPr bwMode="auto">
            <a:xfrm>
              <a:off x="240" y="2880"/>
              <a:ext cx="864" cy="86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7226" name="Group 5"/>
            <p:cNvGrpSpPr>
              <a:grpSpLocks/>
            </p:cNvGrpSpPr>
            <p:nvPr/>
          </p:nvGrpSpPr>
          <p:grpSpPr bwMode="auto">
            <a:xfrm>
              <a:off x="480" y="3168"/>
              <a:ext cx="384" cy="432"/>
              <a:chOff x="480" y="3168"/>
              <a:chExt cx="384" cy="432"/>
            </a:xfrm>
          </p:grpSpPr>
          <p:sp>
            <p:nvSpPr>
              <p:cNvPr id="7227" name="Freeform 6"/>
              <p:cNvSpPr>
                <a:spLocks/>
              </p:cNvSpPr>
              <p:nvPr/>
            </p:nvSpPr>
            <p:spPr bwMode="auto">
              <a:xfrm>
                <a:off x="480" y="3408"/>
                <a:ext cx="384" cy="192"/>
              </a:xfrm>
              <a:custGeom>
                <a:avLst/>
                <a:gdLst>
                  <a:gd name="T0" fmla="*/ 0 w 384"/>
                  <a:gd name="T1" fmla="*/ 192 h 96"/>
                  <a:gd name="T2" fmla="*/ 192 w 384"/>
                  <a:gd name="T3" fmla="*/ 0 h 96"/>
                  <a:gd name="T4" fmla="*/ 384 w 384"/>
                  <a:gd name="T5" fmla="*/ 192 h 9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4" h="96">
                    <a:moveTo>
                      <a:pt x="0" y="96"/>
                    </a:moveTo>
                    <a:cubicBezTo>
                      <a:pt x="64" y="48"/>
                      <a:pt x="128" y="0"/>
                      <a:pt x="192" y="0"/>
                    </a:cubicBezTo>
                    <a:cubicBezTo>
                      <a:pt x="256" y="0"/>
                      <a:pt x="336" y="40"/>
                      <a:pt x="384" y="96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28" name="Oval 7"/>
              <p:cNvSpPr>
                <a:spLocks noChangeArrowheads="1"/>
              </p:cNvSpPr>
              <p:nvPr/>
            </p:nvSpPr>
            <p:spPr bwMode="auto">
              <a:xfrm>
                <a:off x="480" y="316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229" name="Oval 8"/>
              <p:cNvSpPr>
                <a:spLocks noChangeArrowheads="1"/>
              </p:cNvSpPr>
              <p:nvPr/>
            </p:nvSpPr>
            <p:spPr bwMode="auto">
              <a:xfrm>
                <a:off x="768" y="316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</p:grpSp>
      <p:grpSp>
        <p:nvGrpSpPr>
          <p:cNvPr id="74761" name="Group 9"/>
          <p:cNvGrpSpPr>
            <a:grpSpLocks/>
          </p:cNvGrpSpPr>
          <p:nvPr/>
        </p:nvGrpSpPr>
        <p:grpSpPr bwMode="auto">
          <a:xfrm>
            <a:off x="2819400" y="3505200"/>
            <a:ext cx="990600" cy="990600"/>
            <a:chOff x="240" y="528"/>
            <a:chExt cx="864" cy="864"/>
          </a:xfrm>
        </p:grpSpPr>
        <p:sp>
          <p:nvSpPr>
            <p:cNvPr id="7221" name="Oval 10"/>
            <p:cNvSpPr>
              <a:spLocks noChangeArrowheads="1"/>
            </p:cNvSpPr>
            <p:nvPr/>
          </p:nvSpPr>
          <p:spPr bwMode="auto">
            <a:xfrm>
              <a:off x="240" y="528"/>
              <a:ext cx="864" cy="864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222" name="Freeform 11"/>
            <p:cNvSpPr>
              <a:spLocks/>
            </p:cNvSpPr>
            <p:nvPr/>
          </p:nvSpPr>
          <p:spPr bwMode="auto">
            <a:xfrm>
              <a:off x="480" y="1056"/>
              <a:ext cx="384" cy="48"/>
            </a:xfrm>
            <a:custGeom>
              <a:avLst/>
              <a:gdLst>
                <a:gd name="T0" fmla="*/ 0 w 384"/>
                <a:gd name="T1" fmla="*/ 48 h 96"/>
                <a:gd name="T2" fmla="*/ 192 w 384"/>
                <a:gd name="T3" fmla="*/ 0 h 96"/>
                <a:gd name="T4" fmla="*/ 384 w 384"/>
                <a:gd name="T5" fmla="*/ 48 h 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4" h="96">
                  <a:moveTo>
                    <a:pt x="0" y="96"/>
                  </a:moveTo>
                  <a:cubicBezTo>
                    <a:pt x="64" y="48"/>
                    <a:pt x="128" y="0"/>
                    <a:pt x="192" y="0"/>
                  </a:cubicBezTo>
                  <a:cubicBezTo>
                    <a:pt x="256" y="0"/>
                    <a:pt x="336" y="40"/>
                    <a:pt x="384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23" name="Oval 12"/>
            <p:cNvSpPr>
              <a:spLocks noChangeArrowheads="1"/>
            </p:cNvSpPr>
            <p:nvPr/>
          </p:nvSpPr>
          <p:spPr bwMode="auto">
            <a:xfrm>
              <a:off x="480" y="81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224" name="Oval 13"/>
            <p:cNvSpPr>
              <a:spLocks noChangeArrowheads="1"/>
            </p:cNvSpPr>
            <p:nvPr/>
          </p:nvSpPr>
          <p:spPr bwMode="auto">
            <a:xfrm>
              <a:off x="768" y="81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74766" name="Group 14"/>
          <p:cNvGrpSpPr>
            <a:grpSpLocks/>
          </p:cNvGrpSpPr>
          <p:nvPr/>
        </p:nvGrpSpPr>
        <p:grpSpPr bwMode="auto">
          <a:xfrm>
            <a:off x="1676400" y="4114800"/>
            <a:ext cx="990600" cy="990600"/>
            <a:chOff x="240" y="1728"/>
            <a:chExt cx="864" cy="864"/>
          </a:xfrm>
        </p:grpSpPr>
        <p:sp>
          <p:nvSpPr>
            <p:cNvPr id="7217" name="Oval 15"/>
            <p:cNvSpPr>
              <a:spLocks noChangeArrowheads="1"/>
            </p:cNvSpPr>
            <p:nvPr/>
          </p:nvSpPr>
          <p:spPr bwMode="auto">
            <a:xfrm>
              <a:off x="240" y="1728"/>
              <a:ext cx="864" cy="86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218" name="Freeform 16"/>
            <p:cNvSpPr>
              <a:spLocks/>
            </p:cNvSpPr>
            <p:nvPr/>
          </p:nvSpPr>
          <p:spPr bwMode="auto">
            <a:xfrm>
              <a:off x="480" y="2256"/>
              <a:ext cx="384" cy="96"/>
            </a:xfrm>
            <a:custGeom>
              <a:avLst/>
              <a:gdLst>
                <a:gd name="T0" fmla="*/ 0 w 384"/>
                <a:gd name="T1" fmla="*/ 96 h 96"/>
                <a:gd name="T2" fmla="*/ 192 w 384"/>
                <a:gd name="T3" fmla="*/ 0 h 96"/>
                <a:gd name="T4" fmla="*/ 384 w 384"/>
                <a:gd name="T5" fmla="*/ 96 h 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4" h="96">
                  <a:moveTo>
                    <a:pt x="0" y="96"/>
                  </a:moveTo>
                  <a:cubicBezTo>
                    <a:pt x="64" y="48"/>
                    <a:pt x="128" y="0"/>
                    <a:pt x="192" y="0"/>
                  </a:cubicBezTo>
                  <a:cubicBezTo>
                    <a:pt x="256" y="0"/>
                    <a:pt x="336" y="40"/>
                    <a:pt x="384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19" name="Oval 17"/>
            <p:cNvSpPr>
              <a:spLocks noChangeArrowheads="1"/>
            </p:cNvSpPr>
            <p:nvPr/>
          </p:nvSpPr>
          <p:spPr bwMode="auto">
            <a:xfrm>
              <a:off x="480" y="201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220" name="Oval 18"/>
            <p:cNvSpPr>
              <a:spLocks noChangeArrowheads="1"/>
            </p:cNvSpPr>
            <p:nvPr/>
          </p:nvSpPr>
          <p:spPr bwMode="auto">
            <a:xfrm>
              <a:off x="768" y="201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74771" name="Group 19"/>
          <p:cNvGrpSpPr>
            <a:grpSpLocks/>
          </p:cNvGrpSpPr>
          <p:nvPr/>
        </p:nvGrpSpPr>
        <p:grpSpPr bwMode="auto">
          <a:xfrm>
            <a:off x="5257800" y="2362200"/>
            <a:ext cx="990600" cy="990600"/>
            <a:chOff x="1296" y="1920"/>
            <a:chExt cx="864" cy="864"/>
          </a:xfrm>
        </p:grpSpPr>
        <p:sp>
          <p:nvSpPr>
            <p:cNvPr id="7213" name="Oval 20"/>
            <p:cNvSpPr>
              <a:spLocks noChangeArrowheads="1"/>
            </p:cNvSpPr>
            <p:nvPr/>
          </p:nvSpPr>
          <p:spPr bwMode="auto">
            <a:xfrm>
              <a:off x="1296" y="1920"/>
              <a:ext cx="864" cy="86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214" name="Freeform 21"/>
            <p:cNvSpPr>
              <a:spLocks/>
            </p:cNvSpPr>
            <p:nvPr/>
          </p:nvSpPr>
          <p:spPr bwMode="auto">
            <a:xfrm flipV="1">
              <a:off x="1536" y="2496"/>
              <a:ext cx="384" cy="48"/>
            </a:xfrm>
            <a:custGeom>
              <a:avLst/>
              <a:gdLst>
                <a:gd name="T0" fmla="*/ 0 w 384"/>
                <a:gd name="T1" fmla="*/ 48 h 96"/>
                <a:gd name="T2" fmla="*/ 192 w 384"/>
                <a:gd name="T3" fmla="*/ 0 h 96"/>
                <a:gd name="T4" fmla="*/ 384 w 384"/>
                <a:gd name="T5" fmla="*/ 48 h 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4" h="96">
                  <a:moveTo>
                    <a:pt x="0" y="96"/>
                  </a:moveTo>
                  <a:cubicBezTo>
                    <a:pt x="64" y="48"/>
                    <a:pt x="128" y="0"/>
                    <a:pt x="192" y="0"/>
                  </a:cubicBezTo>
                  <a:cubicBezTo>
                    <a:pt x="256" y="0"/>
                    <a:pt x="336" y="40"/>
                    <a:pt x="384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15" name="Oval 22"/>
            <p:cNvSpPr>
              <a:spLocks noChangeArrowheads="1"/>
            </p:cNvSpPr>
            <p:nvPr/>
          </p:nvSpPr>
          <p:spPr bwMode="auto">
            <a:xfrm>
              <a:off x="1536" y="220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216" name="Oval 23"/>
            <p:cNvSpPr>
              <a:spLocks noChangeArrowheads="1"/>
            </p:cNvSpPr>
            <p:nvPr/>
          </p:nvSpPr>
          <p:spPr bwMode="auto">
            <a:xfrm>
              <a:off x="1824" y="220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74776" name="Group 24"/>
          <p:cNvGrpSpPr>
            <a:grpSpLocks/>
          </p:cNvGrpSpPr>
          <p:nvPr/>
        </p:nvGrpSpPr>
        <p:grpSpPr bwMode="auto">
          <a:xfrm>
            <a:off x="6324600" y="1828800"/>
            <a:ext cx="990600" cy="990600"/>
            <a:chOff x="1344" y="2976"/>
            <a:chExt cx="864" cy="864"/>
          </a:xfrm>
        </p:grpSpPr>
        <p:sp>
          <p:nvSpPr>
            <p:cNvPr id="7209" name="Oval 25"/>
            <p:cNvSpPr>
              <a:spLocks noChangeArrowheads="1"/>
            </p:cNvSpPr>
            <p:nvPr/>
          </p:nvSpPr>
          <p:spPr bwMode="auto">
            <a:xfrm>
              <a:off x="1344" y="2976"/>
              <a:ext cx="864" cy="864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210" name="Freeform 26"/>
            <p:cNvSpPr>
              <a:spLocks/>
            </p:cNvSpPr>
            <p:nvPr/>
          </p:nvSpPr>
          <p:spPr bwMode="auto">
            <a:xfrm flipV="1">
              <a:off x="1584" y="3504"/>
              <a:ext cx="384" cy="96"/>
            </a:xfrm>
            <a:custGeom>
              <a:avLst/>
              <a:gdLst>
                <a:gd name="T0" fmla="*/ 0 w 384"/>
                <a:gd name="T1" fmla="*/ 96 h 96"/>
                <a:gd name="T2" fmla="*/ 192 w 384"/>
                <a:gd name="T3" fmla="*/ 0 h 96"/>
                <a:gd name="T4" fmla="*/ 384 w 384"/>
                <a:gd name="T5" fmla="*/ 96 h 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4" h="96">
                  <a:moveTo>
                    <a:pt x="0" y="96"/>
                  </a:moveTo>
                  <a:cubicBezTo>
                    <a:pt x="64" y="48"/>
                    <a:pt x="128" y="0"/>
                    <a:pt x="192" y="0"/>
                  </a:cubicBezTo>
                  <a:cubicBezTo>
                    <a:pt x="256" y="0"/>
                    <a:pt x="336" y="40"/>
                    <a:pt x="384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11" name="Oval 27"/>
            <p:cNvSpPr>
              <a:spLocks noChangeArrowheads="1"/>
            </p:cNvSpPr>
            <p:nvPr/>
          </p:nvSpPr>
          <p:spPr bwMode="auto">
            <a:xfrm>
              <a:off x="1584" y="32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212" name="Oval 28"/>
            <p:cNvSpPr>
              <a:spLocks noChangeArrowheads="1"/>
            </p:cNvSpPr>
            <p:nvPr/>
          </p:nvSpPr>
          <p:spPr bwMode="auto">
            <a:xfrm>
              <a:off x="1872" y="32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74781" name="Group 29"/>
          <p:cNvGrpSpPr>
            <a:grpSpLocks/>
          </p:cNvGrpSpPr>
          <p:nvPr/>
        </p:nvGrpSpPr>
        <p:grpSpPr bwMode="auto">
          <a:xfrm>
            <a:off x="7467600" y="1295400"/>
            <a:ext cx="990600" cy="990600"/>
            <a:chOff x="2592" y="2976"/>
            <a:chExt cx="864" cy="864"/>
          </a:xfrm>
        </p:grpSpPr>
        <p:sp>
          <p:nvSpPr>
            <p:cNvPr id="7205" name="Oval 30"/>
            <p:cNvSpPr>
              <a:spLocks noChangeArrowheads="1"/>
            </p:cNvSpPr>
            <p:nvPr/>
          </p:nvSpPr>
          <p:spPr bwMode="auto">
            <a:xfrm>
              <a:off x="2592" y="2976"/>
              <a:ext cx="864" cy="864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206" name="Freeform 31"/>
            <p:cNvSpPr>
              <a:spLocks/>
            </p:cNvSpPr>
            <p:nvPr/>
          </p:nvSpPr>
          <p:spPr bwMode="auto">
            <a:xfrm flipV="1">
              <a:off x="2736" y="3456"/>
              <a:ext cx="528" cy="192"/>
            </a:xfrm>
            <a:custGeom>
              <a:avLst/>
              <a:gdLst>
                <a:gd name="T0" fmla="*/ 0 w 384"/>
                <a:gd name="T1" fmla="*/ 192 h 96"/>
                <a:gd name="T2" fmla="*/ 264 w 384"/>
                <a:gd name="T3" fmla="*/ 0 h 96"/>
                <a:gd name="T4" fmla="*/ 528 w 384"/>
                <a:gd name="T5" fmla="*/ 192 h 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4" h="96">
                  <a:moveTo>
                    <a:pt x="0" y="96"/>
                  </a:moveTo>
                  <a:cubicBezTo>
                    <a:pt x="64" y="48"/>
                    <a:pt x="128" y="0"/>
                    <a:pt x="192" y="0"/>
                  </a:cubicBezTo>
                  <a:cubicBezTo>
                    <a:pt x="256" y="0"/>
                    <a:pt x="336" y="40"/>
                    <a:pt x="384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07" name="Oval 32"/>
            <p:cNvSpPr>
              <a:spLocks noChangeArrowheads="1"/>
            </p:cNvSpPr>
            <p:nvPr/>
          </p:nvSpPr>
          <p:spPr bwMode="auto">
            <a:xfrm>
              <a:off x="2832" y="32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208" name="Oval 33"/>
            <p:cNvSpPr>
              <a:spLocks noChangeArrowheads="1"/>
            </p:cNvSpPr>
            <p:nvPr/>
          </p:nvSpPr>
          <p:spPr bwMode="auto">
            <a:xfrm>
              <a:off x="3120" y="32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74786" name="Group 34"/>
          <p:cNvGrpSpPr>
            <a:grpSpLocks/>
          </p:cNvGrpSpPr>
          <p:nvPr/>
        </p:nvGrpSpPr>
        <p:grpSpPr bwMode="auto">
          <a:xfrm>
            <a:off x="4038600" y="2895600"/>
            <a:ext cx="990600" cy="990600"/>
            <a:chOff x="1248" y="864"/>
            <a:chExt cx="864" cy="864"/>
          </a:xfrm>
        </p:grpSpPr>
        <p:sp>
          <p:nvSpPr>
            <p:cNvPr id="7201" name="Oval 35"/>
            <p:cNvSpPr>
              <a:spLocks noChangeArrowheads="1"/>
            </p:cNvSpPr>
            <p:nvPr/>
          </p:nvSpPr>
          <p:spPr bwMode="auto">
            <a:xfrm>
              <a:off x="1248" y="864"/>
              <a:ext cx="864" cy="864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202" name="Oval 36"/>
            <p:cNvSpPr>
              <a:spLocks noChangeArrowheads="1"/>
            </p:cNvSpPr>
            <p:nvPr/>
          </p:nvSpPr>
          <p:spPr bwMode="auto">
            <a:xfrm>
              <a:off x="1488" y="115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203" name="Oval 37"/>
            <p:cNvSpPr>
              <a:spLocks noChangeArrowheads="1"/>
            </p:cNvSpPr>
            <p:nvPr/>
          </p:nvSpPr>
          <p:spPr bwMode="auto">
            <a:xfrm>
              <a:off x="1776" y="115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204" name="Line 38"/>
            <p:cNvSpPr>
              <a:spLocks noChangeShapeType="1"/>
            </p:cNvSpPr>
            <p:nvPr/>
          </p:nvSpPr>
          <p:spPr bwMode="auto">
            <a:xfrm>
              <a:off x="1488" y="1440"/>
              <a:ext cx="38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7180" name="Group 39"/>
          <p:cNvGrpSpPr>
            <a:grpSpLocks/>
          </p:cNvGrpSpPr>
          <p:nvPr/>
        </p:nvGrpSpPr>
        <p:grpSpPr bwMode="auto">
          <a:xfrm>
            <a:off x="533400" y="2590800"/>
            <a:ext cx="8077200" cy="3276600"/>
            <a:chOff x="144" y="144"/>
            <a:chExt cx="5712" cy="3744"/>
          </a:xfrm>
        </p:grpSpPr>
        <p:sp>
          <p:nvSpPr>
            <p:cNvPr id="7188" name="Line 40"/>
            <p:cNvSpPr>
              <a:spLocks noChangeShapeType="1"/>
            </p:cNvSpPr>
            <p:nvPr/>
          </p:nvSpPr>
          <p:spPr bwMode="auto">
            <a:xfrm>
              <a:off x="144" y="3888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189" name="Line 41"/>
            <p:cNvSpPr>
              <a:spLocks noChangeShapeType="1"/>
            </p:cNvSpPr>
            <p:nvPr/>
          </p:nvSpPr>
          <p:spPr bwMode="auto">
            <a:xfrm flipV="1">
              <a:off x="960" y="3264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190" name="Line 42"/>
            <p:cNvSpPr>
              <a:spLocks noChangeShapeType="1"/>
            </p:cNvSpPr>
            <p:nvPr/>
          </p:nvSpPr>
          <p:spPr bwMode="auto">
            <a:xfrm>
              <a:off x="960" y="3264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191" name="Line 43"/>
            <p:cNvSpPr>
              <a:spLocks noChangeShapeType="1"/>
            </p:cNvSpPr>
            <p:nvPr/>
          </p:nvSpPr>
          <p:spPr bwMode="auto">
            <a:xfrm flipV="1">
              <a:off x="1776" y="2640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192" name="Line 44"/>
            <p:cNvSpPr>
              <a:spLocks noChangeShapeType="1"/>
            </p:cNvSpPr>
            <p:nvPr/>
          </p:nvSpPr>
          <p:spPr bwMode="auto">
            <a:xfrm flipV="1">
              <a:off x="5040" y="144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193" name="Line 45"/>
            <p:cNvSpPr>
              <a:spLocks noChangeShapeType="1"/>
            </p:cNvSpPr>
            <p:nvPr/>
          </p:nvSpPr>
          <p:spPr bwMode="auto">
            <a:xfrm>
              <a:off x="5040" y="144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194" name="Line 46"/>
            <p:cNvSpPr>
              <a:spLocks noChangeShapeType="1"/>
            </p:cNvSpPr>
            <p:nvPr/>
          </p:nvSpPr>
          <p:spPr bwMode="auto">
            <a:xfrm>
              <a:off x="4224" y="768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195" name="Line 47"/>
            <p:cNvSpPr>
              <a:spLocks noChangeShapeType="1"/>
            </p:cNvSpPr>
            <p:nvPr/>
          </p:nvSpPr>
          <p:spPr bwMode="auto">
            <a:xfrm>
              <a:off x="3408" y="1392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196" name="Line 48"/>
            <p:cNvSpPr>
              <a:spLocks noChangeShapeType="1"/>
            </p:cNvSpPr>
            <p:nvPr/>
          </p:nvSpPr>
          <p:spPr bwMode="auto">
            <a:xfrm>
              <a:off x="2592" y="2016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197" name="Line 49"/>
            <p:cNvSpPr>
              <a:spLocks noChangeShapeType="1"/>
            </p:cNvSpPr>
            <p:nvPr/>
          </p:nvSpPr>
          <p:spPr bwMode="auto">
            <a:xfrm>
              <a:off x="1776" y="2640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198" name="Line 50"/>
            <p:cNvSpPr>
              <a:spLocks noChangeShapeType="1"/>
            </p:cNvSpPr>
            <p:nvPr/>
          </p:nvSpPr>
          <p:spPr bwMode="auto">
            <a:xfrm flipV="1">
              <a:off x="4224" y="768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199" name="Line 51"/>
            <p:cNvSpPr>
              <a:spLocks noChangeShapeType="1"/>
            </p:cNvSpPr>
            <p:nvPr/>
          </p:nvSpPr>
          <p:spPr bwMode="auto">
            <a:xfrm flipV="1">
              <a:off x="3408" y="1392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00" name="Line 52"/>
            <p:cNvSpPr>
              <a:spLocks noChangeShapeType="1"/>
            </p:cNvSpPr>
            <p:nvPr/>
          </p:nvSpPr>
          <p:spPr bwMode="auto">
            <a:xfrm flipV="1">
              <a:off x="2592" y="2016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7181" name="Text Box 53"/>
          <p:cNvSpPr txBox="1">
            <a:spLocks noChangeArrowheads="1"/>
          </p:cNvSpPr>
          <p:nvPr/>
        </p:nvSpPr>
        <p:spPr bwMode="auto">
          <a:xfrm>
            <a:off x="539750" y="594995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0" eaLnBrk="1" hangingPunct="1">
              <a:spcBef>
                <a:spcPct val="50000"/>
              </a:spcBef>
            </a:pPr>
            <a:r>
              <a:rPr sz="1200" b="1"/>
              <a:t>No hay ningún problema.</a:t>
            </a:r>
          </a:p>
        </p:txBody>
      </p:sp>
      <p:sp>
        <p:nvSpPr>
          <p:cNvPr id="74806" name="Text Box 54"/>
          <p:cNvSpPr txBox="1">
            <a:spLocks noChangeArrowheads="1"/>
          </p:cNvSpPr>
          <p:nvPr/>
        </p:nvSpPr>
        <p:spPr bwMode="auto">
          <a:xfrm>
            <a:off x="1676400" y="5410200"/>
            <a:ext cx="1371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0" eaLnBrk="1" hangingPunct="1">
              <a:spcBef>
                <a:spcPct val="50000"/>
              </a:spcBef>
            </a:pPr>
            <a:r>
              <a:rPr sz="1200" b="1"/>
              <a:t>Tal vez haya un problema pero no es mi responsabilidad.</a:t>
            </a:r>
            <a:r>
              <a:rPr sz="1200"/>
              <a:t> </a:t>
            </a:r>
          </a:p>
        </p:txBody>
      </p:sp>
      <p:sp>
        <p:nvSpPr>
          <p:cNvPr id="74807" name="Text Box 55"/>
          <p:cNvSpPr txBox="1">
            <a:spLocks noChangeArrowheads="1"/>
          </p:cNvSpPr>
          <p:nvPr/>
        </p:nvSpPr>
        <p:spPr bwMode="auto">
          <a:xfrm>
            <a:off x="7524750" y="2708275"/>
            <a:ext cx="12049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0" eaLnBrk="1" hangingPunct="1">
              <a:spcBef>
                <a:spcPct val="50000"/>
              </a:spcBef>
            </a:pPr>
            <a:r>
              <a:rPr sz="1200" b="1"/>
              <a:t>Estoy dispuesto a mostrar la solución a los demás y a abogar por un cambio </a:t>
            </a:r>
          </a:p>
        </p:txBody>
      </p:sp>
      <p:sp>
        <p:nvSpPr>
          <p:cNvPr id="74808" name="Text Box 56"/>
          <p:cNvSpPr txBox="1">
            <a:spLocks noChangeArrowheads="1"/>
          </p:cNvSpPr>
          <p:nvPr/>
        </p:nvSpPr>
        <p:spPr bwMode="auto">
          <a:xfrm>
            <a:off x="6324600" y="3200400"/>
            <a:ext cx="10668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0" eaLnBrk="1" hangingPunct="1">
              <a:spcBef>
                <a:spcPct val="50000"/>
              </a:spcBef>
            </a:pPr>
            <a:r>
              <a:rPr sz="1200" b="1"/>
              <a:t>Estoy listo para hacer algo al respecto.</a:t>
            </a:r>
          </a:p>
        </p:txBody>
      </p:sp>
      <p:sp>
        <p:nvSpPr>
          <p:cNvPr id="74809" name="Text Box 57"/>
          <p:cNvSpPr txBox="1">
            <a:spLocks noChangeArrowheads="1"/>
          </p:cNvSpPr>
          <p:nvPr/>
        </p:nvSpPr>
        <p:spPr bwMode="auto">
          <a:xfrm>
            <a:off x="5181600" y="3733800"/>
            <a:ext cx="10668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0" eaLnBrk="1" hangingPunct="1">
              <a:spcBef>
                <a:spcPct val="50000"/>
              </a:spcBef>
            </a:pPr>
            <a:r>
              <a:rPr sz="1200" b="1"/>
              <a:t>Reconozco el problema y me interesa aprender más al respecto.</a:t>
            </a:r>
          </a:p>
        </p:txBody>
      </p:sp>
      <p:sp>
        <p:nvSpPr>
          <p:cNvPr id="74810" name="Text Box 58"/>
          <p:cNvSpPr txBox="1">
            <a:spLocks noChangeArrowheads="1"/>
          </p:cNvSpPr>
          <p:nvPr/>
        </p:nvSpPr>
        <p:spPr bwMode="auto">
          <a:xfrm>
            <a:off x="4038600" y="4267200"/>
            <a:ext cx="10668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0" eaLnBrk="1" hangingPunct="1">
              <a:spcBef>
                <a:spcPct val="50000"/>
              </a:spcBef>
            </a:pPr>
            <a:r>
              <a:rPr sz="1200" b="1"/>
              <a:t>Hay un problema pero no me animo a cambiar por temor a una pérdida.</a:t>
            </a:r>
          </a:p>
        </p:txBody>
      </p:sp>
      <p:sp>
        <p:nvSpPr>
          <p:cNvPr id="74811" name="Text Box 59"/>
          <p:cNvSpPr txBox="1">
            <a:spLocks noChangeArrowheads="1"/>
          </p:cNvSpPr>
          <p:nvPr/>
        </p:nvSpPr>
        <p:spPr bwMode="auto">
          <a:xfrm>
            <a:off x="2895600" y="4876800"/>
            <a:ext cx="1066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0" eaLnBrk="1" hangingPunct="1">
              <a:spcBef>
                <a:spcPct val="50000"/>
              </a:spcBef>
            </a:pPr>
            <a:r>
              <a:rPr sz="1200" b="1"/>
              <a:t>Hay un problema pero tengo dudas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806" grpId="0"/>
      <p:bldP spid="74807" grpId="0"/>
      <p:bldP spid="74808" grpId="0"/>
      <p:bldP spid="74809" grpId="0"/>
      <p:bldP spid="74810" grpId="0"/>
      <p:bldP spid="748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rtl="0" eaLnBrk="1" hangingPunct="1"/>
            <a:fld id="{D4CE88BD-AB70-4BB5-A124-C49DD1322457}" type="slidenum">
              <a:rPr/>
              <a:pPr rtl="0" eaLnBrk="1" hangingPunct="1"/>
              <a:t>11</a:t>
            </a:fld>
            <a:endParaRPr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b="1">
                <a:solidFill>
                  <a:schemeClr val="accent2"/>
                </a:solidFill>
              </a:rPr>
              <a:t>Ayudar a las personas a cambiar</a:t>
            </a:r>
          </a:p>
        </p:txBody>
      </p:sp>
      <p:pic>
        <p:nvPicPr>
          <p:cNvPr id="10245" name="Picture 4" descr="innovation grap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484313"/>
            <a:ext cx="7488238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AWST Colour - no text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29313"/>
            <a:ext cx="1487488" cy="92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rtl="0" eaLnBrk="1" hangingPunct="1"/>
            <a:fld id="{FDCFD83C-3D89-4E2A-855D-58D9DE8CE463}" type="slidenum">
              <a:rPr/>
              <a:pPr rtl="0" eaLnBrk="1" hangingPunct="1"/>
              <a:t>12</a:t>
            </a:fld>
            <a:endParaRPr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b="1">
                <a:solidFill>
                  <a:schemeClr val="accent2"/>
                </a:solidFill>
              </a:rPr>
              <a:t>Ayudar a las personas a cambiar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rtl="0" eaLnBrk="1" hangingPunct="1"/>
            <a:r>
              <a:rPr/>
              <a:t>Identificar y ayudar primero a los innovadores y usuarios tempranos.</a:t>
            </a:r>
          </a:p>
          <a:p>
            <a:pPr rtl="0" eaLnBrk="1" hangingPunct="1"/>
            <a:r>
              <a:rPr/>
              <a:t>Proporcionar incentivos a los usuarios tempranos puede ayudar a crear una masa crítica necesaria para el punto de inflexión.</a:t>
            </a:r>
          </a:p>
          <a:p>
            <a:pPr rtl="0" eaLnBrk="1" hangingPunct="1"/>
            <a:r>
              <a:rPr/>
              <a:t>Después, cambiar el foco para ayudar a los usuarios tardíos y a los rezagados</a:t>
            </a:r>
          </a:p>
        </p:txBody>
      </p:sp>
      <p:pic>
        <p:nvPicPr>
          <p:cNvPr id="5" name="Picture 4" descr="CAWST Colour - no text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29313"/>
            <a:ext cx="1487488" cy="92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rtl="0" eaLnBrk="1" hangingPunct="1"/>
            <a:fld id="{C6D234A4-051D-4FB3-814E-8C11155CF9EA}" type="slidenum">
              <a:rPr/>
              <a:pPr rtl="0" eaLnBrk="1" hangingPunct="1"/>
              <a:t>13</a:t>
            </a:fld>
            <a:endParaRPr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sz="4000" b="1">
                <a:solidFill>
                  <a:schemeClr val="accent2"/>
                </a:solidFill>
              </a:rPr>
              <a:t>Factores que dan lugar a un cambio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rtl="0" eaLnBrk="1" hangingPunct="1"/>
            <a:r>
              <a:rPr/>
              <a:t>Conocimientos, actitudes y habilidades</a:t>
            </a:r>
          </a:p>
          <a:p>
            <a:pPr rtl="0" eaLnBrk="1" hangingPunct="1"/>
            <a:r>
              <a:rPr/>
              <a:t>Apoyo</a:t>
            </a:r>
          </a:p>
          <a:p>
            <a:pPr rtl="0" eaLnBrk="1" hangingPunct="1"/>
            <a:r>
              <a:rPr/>
              <a:t>Entorno positivo</a:t>
            </a:r>
          </a:p>
          <a:p>
            <a:pPr rtl="0" eaLnBrk="1" hangingPunct="1"/>
            <a:r>
              <a:rPr/>
              <a:t>Factores que facilitan el cambio</a:t>
            </a:r>
          </a:p>
        </p:txBody>
      </p:sp>
      <p:pic>
        <p:nvPicPr>
          <p:cNvPr id="5" name="Picture 4" descr="CAWST Colour - no text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29313"/>
            <a:ext cx="1487488" cy="92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rtl="0" eaLnBrk="1" hangingPunct="1"/>
            <a:fld id="{C6D234A4-051D-4FB3-814E-8C11155CF9EA}" type="slidenum">
              <a:rPr/>
              <a:pPr rtl="0" eaLnBrk="1" hangingPunct="1"/>
              <a:t>14</a:t>
            </a:fld>
            <a:endParaRPr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sz="4000" b="1">
                <a:solidFill>
                  <a:schemeClr val="accent2"/>
                </a:solidFill>
              </a:rPr>
              <a:t>Apoyo al cambio de comportamiento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rtl="0" eaLnBrk="1" hangingPunct="1"/>
            <a:r>
              <a:rPr sz="2800" dirty="0"/>
              <a:t>Las personas </a:t>
            </a:r>
            <a:r>
              <a:rPr sz="2800" dirty="0" err="1"/>
              <a:t>pueden</a:t>
            </a:r>
            <a:r>
              <a:rPr sz="2800" dirty="0"/>
              <a:t> </a:t>
            </a:r>
            <a:r>
              <a:rPr sz="2800" dirty="0" err="1"/>
              <a:t>requerir</a:t>
            </a:r>
            <a:r>
              <a:rPr sz="2800" dirty="0"/>
              <a:t> </a:t>
            </a:r>
            <a:r>
              <a:rPr sz="2800" dirty="0" err="1"/>
              <a:t>muchos</a:t>
            </a:r>
            <a:r>
              <a:rPr sz="2800" dirty="0"/>
              <a:t> </a:t>
            </a:r>
            <a:r>
              <a:rPr sz="2800" dirty="0" err="1"/>
              <a:t>recordatorios</a:t>
            </a:r>
            <a:r>
              <a:rPr sz="2800" dirty="0"/>
              <a:t>.</a:t>
            </a:r>
          </a:p>
          <a:p>
            <a:pPr rtl="0" eaLnBrk="1" hangingPunct="1"/>
            <a:r>
              <a:rPr sz="2800" dirty="0" err="1"/>
              <a:t>Llevar</a:t>
            </a:r>
            <a:r>
              <a:rPr sz="2800" dirty="0"/>
              <a:t> un </a:t>
            </a:r>
            <a:r>
              <a:rPr sz="2800" dirty="0" err="1"/>
              <a:t>seguimiento</a:t>
            </a:r>
            <a:r>
              <a:rPr sz="2800" dirty="0"/>
              <a:t> </a:t>
            </a:r>
            <a:r>
              <a:rPr sz="2800" dirty="0" err="1"/>
              <a:t>es</a:t>
            </a:r>
            <a:r>
              <a:rPr sz="2800" dirty="0"/>
              <a:t> </a:t>
            </a:r>
            <a:r>
              <a:rPr sz="2800" dirty="0" err="1"/>
              <a:t>importante</a:t>
            </a:r>
            <a:r>
              <a:rPr sz="2800" dirty="0"/>
              <a:t>.</a:t>
            </a:r>
          </a:p>
          <a:p>
            <a:pPr rtl="0" eaLnBrk="1" hangingPunct="1"/>
            <a:r>
              <a:rPr sz="2800" dirty="0" err="1"/>
              <a:t>Es</a:t>
            </a:r>
            <a:r>
              <a:rPr sz="2800" dirty="0"/>
              <a:t> </a:t>
            </a:r>
            <a:r>
              <a:rPr sz="2800" dirty="0" err="1"/>
              <a:t>una</a:t>
            </a:r>
            <a:r>
              <a:rPr sz="2800" dirty="0"/>
              <a:t> </a:t>
            </a:r>
            <a:r>
              <a:rPr sz="2800" dirty="0" err="1"/>
              <a:t>oportunidad</a:t>
            </a:r>
            <a:r>
              <a:rPr sz="2800" dirty="0"/>
              <a:t> para </a:t>
            </a:r>
            <a:r>
              <a:rPr sz="2800" dirty="0" err="1"/>
              <a:t>que</a:t>
            </a:r>
            <a:r>
              <a:rPr sz="2800" dirty="0"/>
              <a:t> los </a:t>
            </a:r>
            <a:r>
              <a:rPr sz="2800" dirty="0" err="1"/>
              <a:t>promotores</a:t>
            </a:r>
            <a:r>
              <a:rPr sz="2800" dirty="0"/>
              <a:t> de la </a:t>
            </a:r>
            <a:r>
              <a:rPr sz="2800" dirty="0" err="1"/>
              <a:t>salud</a:t>
            </a:r>
            <a:r>
              <a:rPr sz="2800" dirty="0"/>
              <a:t> </a:t>
            </a:r>
            <a:r>
              <a:rPr sz="2800" dirty="0" err="1"/>
              <a:t>comunitaria</a:t>
            </a:r>
            <a:r>
              <a:rPr sz="2800" dirty="0"/>
              <a:t> </a:t>
            </a:r>
            <a:r>
              <a:rPr sz="2800" dirty="0" err="1"/>
              <a:t>visiten</a:t>
            </a:r>
            <a:r>
              <a:rPr sz="2800" dirty="0"/>
              <a:t> a los </a:t>
            </a:r>
            <a:r>
              <a:rPr sz="2800" dirty="0" err="1"/>
              <a:t>usuarios</a:t>
            </a:r>
            <a:r>
              <a:rPr sz="2800" dirty="0"/>
              <a:t>, </a:t>
            </a:r>
            <a:r>
              <a:rPr sz="2800" dirty="0" err="1"/>
              <a:t>recuerden</a:t>
            </a:r>
            <a:r>
              <a:rPr sz="2800" dirty="0"/>
              <a:t> a la </a:t>
            </a:r>
            <a:r>
              <a:rPr sz="2800" dirty="0" err="1"/>
              <a:t>gente</a:t>
            </a:r>
            <a:r>
              <a:rPr sz="2800" dirty="0"/>
              <a:t> </a:t>
            </a:r>
            <a:r>
              <a:rPr sz="2800" dirty="0" err="1"/>
              <a:t>información</a:t>
            </a:r>
            <a:r>
              <a:rPr sz="2800" dirty="0"/>
              <a:t> </a:t>
            </a:r>
            <a:r>
              <a:rPr sz="2800" dirty="0" err="1"/>
              <a:t>sobre</a:t>
            </a:r>
            <a:r>
              <a:rPr sz="2800" dirty="0"/>
              <a:t> el </a:t>
            </a:r>
            <a:r>
              <a:rPr sz="2800" dirty="0" err="1"/>
              <a:t>correcto</a:t>
            </a:r>
            <a:r>
              <a:rPr sz="2800" dirty="0"/>
              <a:t> </a:t>
            </a:r>
            <a:r>
              <a:rPr sz="2800" dirty="0" err="1"/>
              <a:t>uso</a:t>
            </a:r>
            <a:r>
              <a:rPr sz="2800" dirty="0"/>
              <a:t> y </a:t>
            </a:r>
            <a:r>
              <a:rPr sz="2800" dirty="0" err="1"/>
              <a:t>mantenimiento</a:t>
            </a:r>
            <a:r>
              <a:rPr sz="2800" dirty="0"/>
              <a:t>, y </a:t>
            </a:r>
            <a:r>
              <a:rPr sz="2800" dirty="0" err="1"/>
              <a:t>respondan</a:t>
            </a:r>
            <a:r>
              <a:rPr sz="2800" dirty="0"/>
              <a:t> </a:t>
            </a:r>
            <a:r>
              <a:rPr sz="2800" dirty="0" err="1"/>
              <a:t>preguntas</a:t>
            </a:r>
            <a:r>
              <a:rPr sz="2800" dirty="0"/>
              <a:t>.</a:t>
            </a:r>
          </a:p>
          <a:p>
            <a:pPr rtl="0" eaLnBrk="1" hangingPunct="1"/>
            <a:r>
              <a:rPr sz="2800" dirty="0"/>
              <a:t>Los </a:t>
            </a:r>
            <a:r>
              <a:rPr sz="2800" dirty="0" err="1"/>
              <a:t>mensajes</a:t>
            </a:r>
            <a:r>
              <a:rPr sz="2800" dirty="0"/>
              <a:t> </a:t>
            </a:r>
            <a:r>
              <a:rPr sz="2800" dirty="0" err="1"/>
              <a:t>deben</a:t>
            </a:r>
            <a:r>
              <a:rPr sz="2800" dirty="0"/>
              <a:t> </a:t>
            </a:r>
            <a:r>
              <a:rPr sz="2800" dirty="0" err="1"/>
              <a:t>ser</a:t>
            </a:r>
            <a:r>
              <a:rPr sz="2800" dirty="0"/>
              <a:t> simples para </a:t>
            </a:r>
            <a:r>
              <a:rPr sz="2800" dirty="0" err="1"/>
              <a:t>que</a:t>
            </a:r>
            <a:r>
              <a:rPr sz="2800" dirty="0"/>
              <a:t> la </a:t>
            </a:r>
            <a:r>
              <a:rPr sz="2800" dirty="0" err="1"/>
              <a:t>gente</a:t>
            </a:r>
            <a:r>
              <a:rPr sz="2800" dirty="0"/>
              <a:t> no </a:t>
            </a:r>
            <a:r>
              <a:rPr sz="2800" dirty="0" err="1"/>
              <a:t>tenga</a:t>
            </a:r>
            <a:r>
              <a:rPr sz="2800" dirty="0"/>
              <a:t> </a:t>
            </a:r>
            <a:r>
              <a:rPr sz="2800" dirty="0" err="1"/>
              <a:t>que</a:t>
            </a:r>
            <a:r>
              <a:rPr sz="2800" dirty="0"/>
              <a:t> </a:t>
            </a:r>
            <a:r>
              <a:rPr sz="2800" dirty="0" err="1"/>
              <a:t>recordar</a:t>
            </a:r>
            <a:r>
              <a:rPr sz="2800" dirty="0"/>
              <a:t> </a:t>
            </a:r>
            <a:r>
              <a:rPr sz="2800" dirty="0" err="1"/>
              <a:t>mucha</a:t>
            </a:r>
            <a:r>
              <a:rPr sz="2800" dirty="0"/>
              <a:t> </a:t>
            </a:r>
            <a:r>
              <a:rPr sz="2800" dirty="0" err="1"/>
              <a:t>información</a:t>
            </a:r>
            <a:r>
              <a:rPr sz="2800" dirty="0"/>
              <a:t> de </a:t>
            </a:r>
            <a:r>
              <a:rPr sz="2800" dirty="0" err="1"/>
              <a:t>una</a:t>
            </a:r>
            <a:r>
              <a:rPr sz="2800" dirty="0"/>
              <a:t> </a:t>
            </a:r>
            <a:r>
              <a:rPr sz="2800" dirty="0" err="1"/>
              <a:t>vez</a:t>
            </a:r>
            <a:r>
              <a:rPr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1403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rtl="0" eaLnBrk="1" hangingPunct="1"/>
            <a:fld id="{C6D234A4-051D-4FB3-814E-8C11155CF9EA}" type="slidenum">
              <a:rPr/>
              <a:pPr rtl="0" eaLnBrk="1" hangingPunct="1"/>
              <a:t>15</a:t>
            </a:fld>
            <a:endParaRPr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sz="4000" b="1">
                <a:solidFill>
                  <a:schemeClr val="accent2"/>
                </a:solidFill>
              </a:rPr>
              <a:t>Resumen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rtl="0" eaLnBrk="1" hangingPunct="1">
              <a:buNone/>
            </a:pPr>
            <a:r>
              <a:rPr/>
              <a:t>Piense en una ocasión en la que usted ha sido un "usuario tardío". ¿Por qué no quería cambiar al principio?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 rtl="0" eaLnBrk="1" hangingPunct="1">
              <a:buNone/>
            </a:pPr>
            <a:r>
              <a:rPr/>
              <a:t>¿Quiere alguien compartir su experiencia con el grupo?</a:t>
            </a:r>
          </a:p>
        </p:txBody>
      </p:sp>
      <p:pic>
        <p:nvPicPr>
          <p:cNvPr id="5" name="Picture 4" descr="CAWST Colour - no text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29313"/>
            <a:ext cx="1487488" cy="92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354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rtl="0" eaLnBrk="1" hangingPunct="1"/>
            <a:fld id="{C6D234A4-051D-4FB3-814E-8C11155CF9EA}" type="slidenum">
              <a:rPr/>
              <a:pPr rtl="0" eaLnBrk="1" hangingPunct="1"/>
              <a:t>16</a:t>
            </a:fld>
            <a:endParaRPr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sz="4000" b="1">
                <a:solidFill>
                  <a:schemeClr val="accent2"/>
                </a:solidFill>
              </a:rPr>
              <a:t>Resumen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rtl="0" eaLnBrk="1" hangingPunct="1">
              <a:buNone/>
            </a:pPr>
            <a:r>
              <a:rPr/>
              <a:t>Piense en una ocasión en la que usted ha sido un "usuario temprano". ¿Qué le llevó a decidir cambiar? ¿Influyó su comportamiento sobre alguien? </a:t>
            </a:r>
          </a:p>
          <a:p>
            <a:pPr marL="0" indent="0" eaLnBrk="1" hangingPunct="1">
              <a:buNone/>
            </a:pPr>
            <a:endParaRPr lang="en-US" dirty="0"/>
          </a:p>
          <a:p>
            <a:pPr marL="0" indent="0" rtl="0" eaLnBrk="1" hangingPunct="1">
              <a:buNone/>
            </a:pPr>
            <a:r>
              <a:rPr/>
              <a:t>¿Quiere alguien compartir su experiencia con el grupo? </a:t>
            </a:r>
          </a:p>
        </p:txBody>
      </p:sp>
      <p:pic>
        <p:nvPicPr>
          <p:cNvPr id="5" name="Picture 4" descr="CAWST Colour - no text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29313"/>
            <a:ext cx="1487488" cy="92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834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rtl="0" eaLnBrk="1" hangingPunct="1"/>
            <a:fld id="{C6D234A4-051D-4FB3-814E-8C11155CF9EA}" type="slidenum">
              <a:rPr/>
              <a:pPr rtl="0" eaLnBrk="1" hangingPunct="1"/>
              <a:t>17</a:t>
            </a:fld>
            <a:endParaRPr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sz="4000" b="1">
                <a:solidFill>
                  <a:schemeClr val="accent2"/>
                </a:solidFill>
              </a:rPr>
              <a:t>Resumen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rtl="0" eaLnBrk="1" hangingPunct="1">
              <a:buNone/>
            </a:pPr>
            <a:r>
              <a:rPr/>
              <a:t>Hable sobre un tipo de comportamiento de su comunidad meta que le gustaría intentar cambiar. </a:t>
            </a:r>
          </a:p>
          <a:p>
            <a:pPr marL="0" indent="0" eaLnBrk="1" hangingPunct="1">
              <a:buNone/>
            </a:pPr>
            <a:endParaRPr lang="en-US" sz="1000" dirty="0"/>
          </a:p>
          <a:p>
            <a:pPr marL="0" indent="0" rtl="0" eaLnBrk="1" hangingPunct="1">
              <a:buNone/>
            </a:pPr>
            <a:r>
              <a:rPr/>
              <a:t>¿Qué puede hacer en su proyecto para promover entre la gente un cambio de comportamiento o conducta?</a:t>
            </a:r>
          </a:p>
          <a:p>
            <a:pPr marL="0" indent="0" rtl="0" eaLnBrk="1" hangingPunct="1">
              <a:buNone/>
            </a:pPr>
            <a:r>
              <a:rPr lang="en-US" sz="1000" dirty="0" smtClean="0"/>
              <a:t/>
            </a:r>
            <a:br>
              <a:rPr lang="en-US" sz="1000" dirty="0" smtClean="0"/>
            </a:br>
            <a:r>
              <a:rPr/>
              <a:t>Hable sobre esto con su pareja.</a:t>
            </a:r>
          </a:p>
        </p:txBody>
      </p:sp>
      <p:pic>
        <p:nvPicPr>
          <p:cNvPr id="5" name="Picture 4" descr="CAWST Colour - no text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29313"/>
            <a:ext cx="1487488" cy="92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410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85800"/>
            <a:ext cx="7467600" cy="2649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3860800"/>
            <a:ext cx="7304087" cy="982663"/>
          </a:xfrm>
          <a:noFill/>
        </p:spPr>
        <p:txBody>
          <a:bodyPr/>
          <a:lstStyle/>
          <a:p>
            <a:pPr rtl="0" eaLnBrk="1" hangingPunct="1"/>
            <a:r>
              <a:rPr sz="4400" b="1">
                <a:solidFill>
                  <a:schemeClr val="accent2"/>
                </a:solidFill>
              </a:rPr>
              <a:t>Cambio de comportamiento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rtl="0" eaLnBrk="1" hangingPunct="1"/>
            <a:fld id="{16BFB096-C56D-4342-846E-82A4A5123A80}" type="slidenum">
              <a:rPr/>
              <a:pPr rtl="0" eaLnBrk="1" hangingPunct="1"/>
              <a:t>3</a:t>
            </a:fld>
            <a:endParaRPr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sz="4000" b="1">
                <a:solidFill>
                  <a:schemeClr val="accent2"/>
                </a:solidFill>
              </a:rPr>
              <a:t>¿Qué es lo que le hace ser bueno en lo que hace?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0" indent="0" rtl="0">
              <a:buNone/>
            </a:pPr>
            <a:r>
              <a:rPr sz="2800" dirty="0" err="1"/>
              <a:t>Escriba</a:t>
            </a:r>
            <a:r>
              <a:rPr sz="2800" dirty="0"/>
              <a:t> </a:t>
            </a:r>
            <a:r>
              <a:rPr sz="2800" dirty="0" err="1"/>
              <a:t>tres</a:t>
            </a:r>
            <a:r>
              <a:rPr sz="2800" dirty="0"/>
              <a:t> </a:t>
            </a:r>
            <a:r>
              <a:rPr sz="2800" dirty="0" err="1"/>
              <a:t>cosas</a:t>
            </a:r>
            <a:r>
              <a:rPr sz="2800" dirty="0"/>
              <a:t> </a:t>
            </a:r>
            <a:r>
              <a:rPr sz="2800" dirty="0" err="1"/>
              <a:t>que</a:t>
            </a:r>
            <a:r>
              <a:rPr sz="2800" dirty="0"/>
              <a:t> </a:t>
            </a:r>
            <a:r>
              <a:rPr sz="2800" dirty="0" err="1"/>
              <a:t>haga</a:t>
            </a:r>
            <a:r>
              <a:rPr sz="2800" dirty="0"/>
              <a:t> de continuo y </a:t>
            </a:r>
            <a:r>
              <a:rPr sz="2800" dirty="0" err="1"/>
              <a:t>que</a:t>
            </a:r>
            <a:r>
              <a:rPr sz="2800" dirty="0"/>
              <a:t> le </a:t>
            </a:r>
            <a:r>
              <a:rPr sz="2800" dirty="0" err="1"/>
              <a:t>hagan</a:t>
            </a:r>
            <a:r>
              <a:rPr sz="2800" dirty="0"/>
              <a:t> </a:t>
            </a:r>
            <a:r>
              <a:rPr sz="2800" dirty="0" err="1"/>
              <a:t>destacar</a:t>
            </a:r>
            <a:r>
              <a:rPr sz="2800" dirty="0"/>
              <a:t> (</a:t>
            </a:r>
            <a:r>
              <a:rPr sz="2800" dirty="0" err="1"/>
              <a:t>en</a:t>
            </a:r>
            <a:r>
              <a:rPr sz="2800" dirty="0"/>
              <a:t> </a:t>
            </a:r>
            <a:r>
              <a:rPr sz="2800" dirty="0" err="1"/>
              <a:t>su</a:t>
            </a:r>
            <a:r>
              <a:rPr sz="2800" dirty="0"/>
              <a:t> </a:t>
            </a:r>
            <a:r>
              <a:rPr sz="2800" dirty="0" err="1"/>
              <a:t>trabajo</a:t>
            </a:r>
            <a:r>
              <a:rPr sz="2800" dirty="0"/>
              <a:t>, </a:t>
            </a:r>
            <a:r>
              <a:rPr sz="2800" dirty="0" err="1"/>
              <a:t>como</a:t>
            </a:r>
            <a:r>
              <a:rPr sz="2800" dirty="0"/>
              <a:t> padre/</a:t>
            </a:r>
            <a:r>
              <a:rPr sz="2800" dirty="0" err="1"/>
              <a:t>madre</a:t>
            </a:r>
            <a:r>
              <a:rPr sz="2800" dirty="0"/>
              <a:t>, </a:t>
            </a:r>
            <a:r>
              <a:rPr sz="2800" dirty="0" err="1"/>
              <a:t>en</a:t>
            </a:r>
            <a:r>
              <a:rPr sz="2800" dirty="0"/>
              <a:t> el </a:t>
            </a:r>
            <a:r>
              <a:rPr sz="2800" dirty="0" err="1"/>
              <a:t>deporte</a:t>
            </a:r>
            <a:r>
              <a:rPr sz="2800" dirty="0"/>
              <a:t> o </a:t>
            </a:r>
            <a:r>
              <a:rPr sz="2800" dirty="0" err="1"/>
              <a:t>en</a:t>
            </a:r>
            <a:r>
              <a:rPr sz="2800" dirty="0"/>
              <a:t> </a:t>
            </a:r>
            <a:r>
              <a:rPr sz="2800" dirty="0" err="1"/>
              <a:t>cualquier</a:t>
            </a:r>
            <a:r>
              <a:rPr sz="2800" dirty="0"/>
              <a:t> </a:t>
            </a:r>
            <a:r>
              <a:rPr sz="2800" dirty="0" err="1"/>
              <a:t>otra</a:t>
            </a:r>
            <a:r>
              <a:rPr sz="2800" dirty="0"/>
              <a:t> </a:t>
            </a:r>
            <a:r>
              <a:rPr sz="2800" dirty="0" err="1"/>
              <a:t>área</a:t>
            </a:r>
            <a:r>
              <a:rPr sz="2800" dirty="0"/>
              <a:t>). </a:t>
            </a:r>
          </a:p>
          <a:p>
            <a:pPr marL="0" lvl="0" indent="0">
              <a:buNone/>
            </a:pPr>
            <a:endParaRPr lang="en-CA" sz="900" dirty="0"/>
          </a:p>
          <a:p>
            <a:pPr marL="0" lvl="0" indent="0" rtl="0">
              <a:buNone/>
            </a:pPr>
            <a:r>
              <a:rPr sz="2800" dirty="0" err="1"/>
              <a:t>Por</a:t>
            </a:r>
            <a:r>
              <a:rPr sz="2800" dirty="0"/>
              <a:t> </a:t>
            </a:r>
            <a:r>
              <a:rPr sz="2800" dirty="0" err="1"/>
              <a:t>ejemplo</a:t>
            </a:r>
            <a:r>
              <a:rPr sz="2800" dirty="0"/>
              <a:t>: </a:t>
            </a:r>
            <a:r>
              <a:rPr sz="2800" dirty="0" err="1"/>
              <a:t>beber</a:t>
            </a:r>
            <a:r>
              <a:rPr sz="2800" dirty="0"/>
              <a:t> café </a:t>
            </a:r>
            <a:r>
              <a:rPr sz="2800" dirty="0" err="1"/>
              <a:t>por</a:t>
            </a:r>
            <a:r>
              <a:rPr sz="2800" dirty="0"/>
              <a:t> la </a:t>
            </a:r>
            <a:r>
              <a:rPr sz="2800" dirty="0" err="1"/>
              <a:t>mañana</a:t>
            </a:r>
            <a:r>
              <a:rPr sz="2800" dirty="0"/>
              <a:t>, </a:t>
            </a:r>
            <a:r>
              <a:rPr sz="2800" dirty="0" err="1"/>
              <a:t>arreglarse</a:t>
            </a:r>
            <a:r>
              <a:rPr sz="2800" dirty="0"/>
              <a:t>, </a:t>
            </a:r>
            <a:r>
              <a:rPr sz="2800" dirty="0" err="1"/>
              <a:t>hacer</a:t>
            </a:r>
            <a:r>
              <a:rPr sz="2800" dirty="0"/>
              <a:t> </a:t>
            </a:r>
            <a:r>
              <a:rPr sz="2800" dirty="0" err="1"/>
              <a:t>listas</a:t>
            </a:r>
            <a:r>
              <a:rPr sz="2800" dirty="0"/>
              <a:t> de </a:t>
            </a:r>
            <a:r>
              <a:rPr sz="2800" dirty="0" err="1"/>
              <a:t>verificación</a:t>
            </a:r>
            <a:r>
              <a:rPr sz="2800" dirty="0"/>
              <a:t>, </a:t>
            </a:r>
            <a:r>
              <a:rPr sz="2800" dirty="0" err="1"/>
              <a:t>hacer</a:t>
            </a:r>
            <a:r>
              <a:rPr sz="2800" dirty="0"/>
              <a:t> yoga </a:t>
            </a:r>
            <a:r>
              <a:rPr sz="2800" dirty="0" err="1"/>
              <a:t>todos</a:t>
            </a:r>
            <a:r>
              <a:rPr sz="2800" dirty="0"/>
              <a:t> los </a:t>
            </a:r>
            <a:r>
              <a:rPr sz="2800" dirty="0" err="1"/>
              <a:t>días</a:t>
            </a:r>
            <a:r>
              <a:rPr sz="2800" dirty="0"/>
              <a:t>, </a:t>
            </a:r>
            <a:r>
              <a:rPr sz="2800" dirty="0" err="1"/>
              <a:t>pasear</a:t>
            </a:r>
            <a:r>
              <a:rPr sz="2800" dirty="0"/>
              <a:t> </a:t>
            </a:r>
            <a:r>
              <a:rPr sz="2800" dirty="0" err="1"/>
              <a:t>por</a:t>
            </a:r>
            <a:r>
              <a:rPr sz="2800" dirty="0"/>
              <a:t> la </a:t>
            </a:r>
            <a:r>
              <a:rPr sz="2800" dirty="0" err="1"/>
              <a:t>tarde</a:t>
            </a:r>
            <a:r>
              <a:rPr sz="2800" dirty="0"/>
              <a:t>, </a:t>
            </a:r>
            <a:r>
              <a:rPr sz="2800" dirty="0" err="1"/>
              <a:t>ducharse</a:t>
            </a:r>
            <a:r>
              <a:rPr sz="2800" dirty="0"/>
              <a:t> </a:t>
            </a:r>
            <a:r>
              <a:rPr sz="2800" dirty="0" err="1"/>
              <a:t>por</a:t>
            </a:r>
            <a:r>
              <a:rPr sz="2800" dirty="0"/>
              <a:t> la </a:t>
            </a:r>
            <a:r>
              <a:rPr sz="2800" dirty="0" err="1"/>
              <a:t>mañana</a:t>
            </a:r>
            <a:r>
              <a:rPr sz="2800" dirty="0"/>
              <a:t>, </a:t>
            </a:r>
            <a:r>
              <a:rPr sz="2800" dirty="0" err="1"/>
              <a:t>seguir</a:t>
            </a:r>
            <a:r>
              <a:rPr sz="2800" dirty="0"/>
              <a:t> </a:t>
            </a:r>
            <a:r>
              <a:rPr sz="2800" dirty="0" err="1"/>
              <a:t>una</a:t>
            </a:r>
            <a:r>
              <a:rPr sz="2800" dirty="0"/>
              <a:t> </a:t>
            </a:r>
            <a:r>
              <a:rPr sz="2800" dirty="0" err="1"/>
              <a:t>rutina</a:t>
            </a:r>
            <a:r>
              <a:rPr sz="2800" dirty="0"/>
              <a:t>, etc. </a:t>
            </a:r>
          </a:p>
          <a:p>
            <a:pPr marL="0" lvl="0" indent="0" rtl="0">
              <a:buNone/>
            </a:pPr>
            <a:r>
              <a:rPr sz="2800" dirty="0" err="1"/>
              <a:t>Comparta</a:t>
            </a:r>
            <a:r>
              <a:rPr sz="2800" dirty="0"/>
              <a:t> lo </a:t>
            </a:r>
            <a:r>
              <a:rPr sz="2800" dirty="0" err="1"/>
              <a:t>que</a:t>
            </a:r>
            <a:r>
              <a:rPr sz="2800" dirty="0"/>
              <a:t> ha </a:t>
            </a:r>
            <a:r>
              <a:rPr sz="2800" dirty="0" err="1"/>
              <a:t>escrito</a:t>
            </a:r>
            <a:r>
              <a:rPr sz="2800" dirty="0"/>
              <a:t> </a:t>
            </a:r>
            <a:r>
              <a:rPr sz="2800" dirty="0" err="1"/>
              <a:t>en</a:t>
            </a:r>
            <a:r>
              <a:rPr sz="2800" dirty="0"/>
              <a:t> </a:t>
            </a:r>
            <a:r>
              <a:rPr sz="2800" dirty="0" err="1"/>
              <a:t>grupos</a:t>
            </a:r>
            <a:r>
              <a:rPr sz="2800" dirty="0"/>
              <a:t> </a:t>
            </a:r>
            <a:r>
              <a:rPr sz="2800" dirty="0" err="1"/>
              <a:t>pequeños</a:t>
            </a:r>
            <a:r>
              <a:rPr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6308946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rtl="0" eaLnBrk="1" hangingPunct="1"/>
            <a:fld id="{16BFB096-C56D-4342-846E-82A4A5123A80}" type="slidenum">
              <a:rPr/>
              <a:pPr rtl="0" eaLnBrk="1" hangingPunct="1"/>
              <a:t>4</a:t>
            </a:fld>
            <a:endParaRPr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sz="4000" b="1">
                <a:solidFill>
                  <a:schemeClr val="accent2"/>
                </a:solidFill>
              </a:rPr>
              <a:t>¿Qué es lo que le hace ser bueno en lo que hace?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0" indent="0" rtl="0">
              <a:buNone/>
            </a:pPr>
            <a:r>
              <a:rPr/>
              <a:t>Ahora escoja una cosa que ya no pueda hacer. </a:t>
            </a:r>
          </a:p>
          <a:p>
            <a:pPr marL="0" lvl="0" indent="0">
              <a:buNone/>
            </a:pPr>
            <a:endParaRPr lang="en-US" sz="1000" dirty="0"/>
          </a:p>
          <a:p>
            <a:pPr marL="0" lvl="0" indent="0" rtl="0">
              <a:buNone/>
            </a:pPr>
            <a:r>
              <a:rPr/>
              <a:t>Hable de ello en su grupo. </a:t>
            </a:r>
          </a:p>
          <a:p>
            <a:pPr marL="0" lvl="0" indent="0">
              <a:buNone/>
            </a:pPr>
            <a:endParaRPr lang="en-US" sz="1000" dirty="0"/>
          </a:p>
          <a:p>
            <a:pPr marL="0" lvl="0" indent="0" rtl="0">
              <a:buNone/>
            </a:pPr>
            <a:r>
              <a:rPr/>
              <a:t>¿Cómo se siente?</a:t>
            </a:r>
          </a:p>
          <a:p>
            <a:pPr marL="0" lvl="0" indent="0">
              <a:buNone/>
            </a:pPr>
            <a:endParaRPr lang="en-US" sz="1000" dirty="0"/>
          </a:p>
        </p:txBody>
      </p:sp>
      <p:pic>
        <p:nvPicPr>
          <p:cNvPr id="5" name="Picture 4" descr="CAWST Colour - no text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29313"/>
            <a:ext cx="1487488" cy="92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927602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rtl="0" eaLnBrk="1" hangingPunct="1"/>
            <a:fld id="{16BFB096-C56D-4342-846E-82A4A5123A80}" type="slidenum">
              <a:rPr/>
              <a:pPr rtl="0" eaLnBrk="1" hangingPunct="1"/>
              <a:t>5</a:t>
            </a:fld>
            <a:endParaRPr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sz="4000" b="1">
                <a:solidFill>
                  <a:schemeClr val="accent2"/>
                </a:solidFill>
              </a:rPr>
              <a:t>¿Qué es lo que le hace ser bueno en lo que hace?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US" sz="1000" dirty="0"/>
          </a:p>
          <a:p>
            <a:pPr marL="0" lvl="0" indent="0" rtl="0">
              <a:buNone/>
            </a:pPr>
            <a:r>
              <a:rPr/>
              <a:t>¿Qué necesita de usted mismo para poder cambiar esto (y aún así mantener su éxito)?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 rtl="0">
              <a:buNone/>
            </a:pPr>
            <a:r>
              <a:rPr/>
              <a:t>¿Qué necesita de otras personas para poder cambiar esto (y aún así mantener su éxito)?</a:t>
            </a:r>
          </a:p>
        </p:txBody>
      </p:sp>
      <p:pic>
        <p:nvPicPr>
          <p:cNvPr id="5" name="Picture 4" descr="CAWST Colour - no text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29313"/>
            <a:ext cx="1487488" cy="92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23554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b="1">
                <a:solidFill>
                  <a:schemeClr val="accent2"/>
                </a:solidFill>
              </a:rPr>
              <a:t>Expectativas de aprendizaje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268760"/>
            <a:ext cx="8229600" cy="4525963"/>
          </a:xfrm>
        </p:spPr>
        <p:txBody>
          <a:bodyPr/>
          <a:lstStyle/>
          <a:p>
            <a:pPr marL="514350" lvl="0" indent="-514350" rtl="0">
              <a:buFont typeface="+mj-lt"/>
              <a:buAutoNum type="arabicPeriod"/>
            </a:pPr>
            <a:r>
              <a:rPr dirty="0" err="1"/>
              <a:t>Hable</a:t>
            </a:r>
            <a:r>
              <a:rPr dirty="0"/>
              <a:t> </a:t>
            </a:r>
            <a:r>
              <a:rPr dirty="0" err="1"/>
              <a:t>sobre</a:t>
            </a:r>
            <a:r>
              <a:rPr dirty="0"/>
              <a:t> lo </a:t>
            </a:r>
            <a:r>
              <a:rPr dirty="0" err="1"/>
              <a:t>que</a:t>
            </a:r>
            <a:r>
              <a:rPr dirty="0"/>
              <a:t> </a:t>
            </a:r>
            <a:r>
              <a:rPr dirty="0" err="1"/>
              <a:t>uno</a:t>
            </a:r>
            <a:r>
              <a:rPr dirty="0"/>
              <a:t> </a:t>
            </a:r>
            <a:r>
              <a:rPr dirty="0" err="1"/>
              <a:t>siente</a:t>
            </a:r>
            <a:r>
              <a:rPr dirty="0"/>
              <a:t> </a:t>
            </a:r>
            <a:r>
              <a:rPr dirty="0" err="1"/>
              <a:t>cuando</a:t>
            </a:r>
            <a:r>
              <a:rPr dirty="0"/>
              <a:t> cambia </a:t>
            </a:r>
            <a:r>
              <a:rPr dirty="0" err="1"/>
              <a:t>su</a:t>
            </a:r>
            <a:r>
              <a:rPr dirty="0"/>
              <a:t> </a:t>
            </a:r>
            <a:r>
              <a:rPr dirty="0" err="1"/>
              <a:t>manera</a:t>
            </a:r>
            <a:r>
              <a:rPr dirty="0"/>
              <a:t> de </a:t>
            </a:r>
            <a:r>
              <a:rPr dirty="0" err="1"/>
              <a:t>actuar</a:t>
            </a:r>
            <a:r>
              <a:rPr dirty="0"/>
              <a:t> y </a:t>
            </a:r>
            <a:r>
              <a:rPr dirty="0" err="1"/>
              <a:t>sobre</a:t>
            </a:r>
            <a:r>
              <a:rPr dirty="0"/>
              <a:t> lo </a:t>
            </a:r>
            <a:r>
              <a:rPr dirty="0" err="1"/>
              <a:t>que</a:t>
            </a:r>
            <a:r>
              <a:rPr dirty="0"/>
              <a:t> se </a:t>
            </a:r>
            <a:r>
              <a:rPr dirty="0" err="1"/>
              <a:t>necesita</a:t>
            </a:r>
            <a:r>
              <a:rPr dirty="0"/>
              <a:t> para </a:t>
            </a:r>
            <a:r>
              <a:rPr dirty="0" err="1"/>
              <a:t>cambiar</a:t>
            </a:r>
            <a:r>
              <a:rPr dirty="0"/>
              <a:t> de </a:t>
            </a:r>
            <a:r>
              <a:rPr dirty="0" err="1"/>
              <a:t>conducta</a:t>
            </a:r>
            <a:r>
              <a:rPr dirty="0"/>
              <a:t>.</a:t>
            </a:r>
          </a:p>
          <a:p>
            <a:pPr marL="514350" lvl="0" indent="-514350" rtl="0">
              <a:buFont typeface="+mj-lt"/>
              <a:buAutoNum type="arabicPeriod"/>
            </a:pPr>
            <a:r>
              <a:rPr dirty="0" err="1"/>
              <a:t>Analice</a:t>
            </a:r>
            <a:r>
              <a:rPr dirty="0"/>
              <a:t> </a:t>
            </a:r>
            <a:r>
              <a:rPr dirty="0" err="1"/>
              <a:t>por</a:t>
            </a:r>
            <a:r>
              <a:rPr dirty="0"/>
              <a:t> </a:t>
            </a:r>
            <a:r>
              <a:rPr dirty="0" err="1"/>
              <a:t>qué</a:t>
            </a:r>
            <a:r>
              <a:rPr dirty="0"/>
              <a:t> </a:t>
            </a:r>
            <a:r>
              <a:rPr dirty="0" err="1"/>
              <a:t>las</a:t>
            </a:r>
            <a:r>
              <a:rPr dirty="0"/>
              <a:t> personas </a:t>
            </a:r>
            <a:r>
              <a:rPr dirty="0" err="1"/>
              <a:t>actúan</a:t>
            </a:r>
            <a:r>
              <a:rPr dirty="0"/>
              <a:t> de </a:t>
            </a:r>
            <a:r>
              <a:rPr dirty="0" err="1"/>
              <a:t>esa</a:t>
            </a:r>
            <a:r>
              <a:rPr dirty="0"/>
              <a:t> </a:t>
            </a:r>
            <a:r>
              <a:rPr dirty="0" err="1"/>
              <a:t>manera</a:t>
            </a:r>
            <a:r>
              <a:rPr dirty="0"/>
              <a:t> y </a:t>
            </a:r>
            <a:r>
              <a:rPr dirty="0" err="1"/>
              <a:t>qué</a:t>
            </a:r>
            <a:r>
              <a:rPr dirty="0"/>
              <a:t> </a:t>
            </a:r>
            <a:r>
              <a:rPr dirty="0" err="1"/>
              <a:t>necesitan</a:t>
            </a:r>
            <a:r>
              <a:rPr dirty="0"/>
              <a:t> para </a:t>
            </a:r>
            <a:r>
              <a:rPr dirty="0" err="1"/>
              <a:t>cambiar</a:t>
            </a:r>
            <a:r>
              <a:rPr dirty="0"/>
              <a:t>.</a:t>
            </a:r>
          </a:p>
          <a:p>
            <a:pPr marL="514350" indent="-514350" rtl="0">
              <a:buFont typeface="+mj-lt"/>
              <a:buAutoNum type="arabicPeriod"/>
            </a:pPr>
            <a:r>
              <a:rPr dirty="0" err="1"/>
              <a:t>Hable</a:t>
            </a:r>
            <a:r>
              <a:rPr dirty="0"/>
              <a:t> de </a:t>
            </a:r>
            <a:r>
              <a:rPr dirty="0" err="1"/>
              <a:t>cómo</a:t>
            </a:r>
            <a:r>
              <a:rPr dirty="0"/>
              <a:t> </a:t>
            </a:r>
            <a:r>
              <a:rPr dirty="0" err="1"/>
              <a:t>influirá</a:t>
            </a:r>
            <a:r>
              <a:rPr dirty="0"/>
              <a:t> </a:t>
            </a:r>
            <a:r>
              <a:rPr dirty="0" err="1"/>
              <a:t>esto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su</a:t>
            </a:r>
            <a:r>
              <a:rPr dirty="0"/>
              <a:t> </a:t>
            </a:r>
            <a:r>
              <a:rPr dirty="0" err="1"/>
              <a:t>proyecto</a:t>
            </a:r>
            <a:r>
              <a:rPr dirty="0"/>
              <a:t>.</a:t>
            </a:r>
          </a:p>
        </p:txBody>
      </p:sp>
      <p:pic>
        <p:nvPicPr>
          <p:cNvPr id="3076" name="Picture 4" descr="CAWST Colour - no text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29313"/>
            <a:ext cx="1487488" cy="92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983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rtl="0" eaLnBrk="1" hangingPunct="1"/>
            <a:fld id="{16BFB096-C56D-4342-846E-82A4A5123A80}" type="slidenum">
              <a:rPr/>
              <a:pPr rtl="0" eaLnBrk="1" hangingPunct="1"/>
              <a:t>7</a:t>
            </a:fld>
            <a:endParaRPr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sz="4000" b="1">
                <a:solidFill>
                  <a:schemeClr val="accent2"/>
                </a:solidFill>
              </a:rPr>
              <a:t>¿Por qué las personas actúan de determinadas maneras?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rtl="0" eaLnBrk="1" hangingPunct="1"/>
            <a:r>
              <a:rPr/>
              <a:t>Creencias</a:t>
            </a:r>
          </a:p>
          <a:p>
            <a:pPr rtl="0" eaLnBrk="1" hangingPunct="1"/>
            <a:r>
              <a:rPr/>
              <a:t>Normas</a:t>
            </a:r>
          </a:p>
          <a:p>
            <a:pPr rtl="0" eaLnBrk="1" hangingPunct="1"/>
            <a:r>
              <a:rPr/>
              <a:t>Motivaciones</a:t>
            </a:r>
          </a:p>
          <a:p>
            <a:pPr eaLnBrk="1" hangingPunct="1">
              <a:buFontTx/>
              <a:buNone/>
            </a:pPr>
            <a:endParaRPr lang="en-US" sz="1000" dirty="0" smtClean="0"/>
          </a:p>
          <a:p>
            <a:pPr rtl="0" eaLnBrk="1" hangingPunct="1"/>
            <a:r>
              <a:rPr i="1"/>
              <a:t>¿Puede dar ejemplos de esto?</a:t>
            </a:r>
          </a:p>
          <a:p>
            <a:pPr eaLnBrk="1" hangingPunct="1"/>
            <a:endParaRPr lang="en-US" sz="1000" i="1" dirty="0" smtClean="0"/>
          </a:p>
          <a:p>
            <a:pPr rtl="0" eaLnBrk="1" hangingPunct="1"/>
            <a:r>
              <a:rPr sz="2800" i="1"/>
              <a:t>Ejercicio – Observando a otros</a:t>
            </a:r>
          </a:p>
          <a:p>
            <a:pPr rtl="0" eaLnBrk="1" hangingPunct="1"/>
            <a:r>
              <a:rPr sz="2800" i="1"/>
              <a:t>Ejercicio – ¿Qué se necesita para cambiar?</a:t>
            </a:r>
          </a:p>
        </p:txBody>
      </p:sp>
      <p:pic>
        <p:nvPicPr>
          <p:cNvPr id="5" name="Picture 4" descr="CAWST Colour - no text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29313"/>
            <a:ext cx="1487488" cy="92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rtl="0" eaLnBrk="1" hangingPunct="1"/>
            <a:fld id="{16BFB096-C56D-4342-846E-82A4A5123A80}" type="slidenum">
              <a:rPr/>
              <a:pPr rtl="0" eaLnBrk="1" hangingPunct="1"/>
              <a:t>8</a:t>
            </a:fld>
            <a:endParaRPr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sz="3600" b="1" dirty="0">
                <a:solidFill>
                  <a:schemeClr val="accent2"/>
                </a:solidFill>
              </a:rPr>
              <a:t>¿</a:t>
            </a:r>
            <a:r>
              <a:rPr sz="3600" b="1" dirty="0" err="1">
                <a:solidFill>
                  <a:schemeClr val="accent2"/>
                </a:solidFill>
              </a:rPr>
              <a:t>Cómo</a:t>
            </a:r>
            <a:r>
              <a:rPr sz="3600" b="1" dirty="0">
                <a:solidFill>
                  <a:schemeClr val="accent2"/>
                </a:solidFill>
              </a:rPr>
              <a:t> </a:t>
            </a:r>
            <a:r>
              <a:rPr sz="3600" b="1" dirty="0" err="1">
                <a:solidFill>
                  <a:schemeClr val="accent2"/>
                </a:solidFill>
              </a:rPr>
              <a:t>cambiar</a:t>
            </a:r>
            <a:r>
              <a:rPr sz="3600" b="1" dirty="0">
                <a:solidFill>
                  <a:schemeClr val="accent2"/>
                </a:solidFill>
              </a:rPr>
              <a:t> el </a:t>
            </a:r>
            <a:r>
              <a:rPr sz="3600" b="1" dirty="0" err="1">
                <a:solidFill>
                  <a:schemeClr val="accent2"/>
                </a:solidFill>
              </a:rPr>
              <a:t>comportamiento</a:t>
            </a:r>
            <a:r>
              <a:rPr sz="3600" b="1" dirty="0">
                <a:solidFill>
                  <a:schemeClr val="accent2"/>
                </a:solidFill>
              </a:rPr>
              <a:t> o la </a:t>
            </a:r>
            <a:r>
              <a:rPr sz="3600" b="1" dirty="0" err="1">
                <a:solidFill>
                  <a:schemeClr val="accent2"/>
                </a:solidFill>
              </a:rPr>
              <a:t>conducta</a:t>
            </a:r>
            <a:r>
              <a:rPr sz="3600" b="1" dirty="0">
                <a:solidFill>
                  <a:schemeClr val="accent2"/>
                </a:solidFill>
              </a:rPr>
              <a:t> de </a:t>
            </a:r>
            <a:r>
              <a:rPr sz="3600" b="1" dirty="0" err="1">
                <a:solidFill>
                  <a:schemeClr val="accent2"/>
                </a:solidFill>
              </a:rPr>
              <a:t>otras</a:t>
            </a:r>
            <a:r>
              <a:rPr sz="3600" b="1" dirty="0">
                <a:solidFill>
                  <a:schemeClr val="accent2"/>
                </a:solidFill>
              </a:rPr>
              <a:t> personas?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rtl="0" eaLnBrk="1" hangingPunct="1"/>
            <a:r>
              <a:rPr dirty="0"/>
              <a:t>La </a:t>
            </a:r>
            <a:r>
              <a:rPr dirty="0" err="1"/>
              <a:t>gente</a:t>
            </a:r>
            <a:r>
              <a:rPr dirty="0"/>
              <a:t> no </a:t>
            </a:r>
            <a:r>
              <a:rPr dirty="0" err="1"/>
              <a:t>hace</a:t>
            </a:r>
            <a:r>
              <a:rPr dirty="0"/>
              <a:t> </a:t>
            </a:r>
            <a:r>
              <a:rPr dirty="0" err="1"/>
              <a:t>cosas</a:t>
            </a:r>
            <a:r>
              <a:rPr dirty="0"/>
              <a:t> </a:t>
            </a:r>
            <a:r>
              <a:rPr dirty="0" err="1"/>
              <a:t>nuevas</a:t>
            </a:r>
            <a:r>
              <a:rPr dirty="0"/>
              <a:t> </a:t>
            </a:r>
            <a:r>
              <a:rPr dirty="0" err="1"/>
              <a:t>por</a:t>
            </a:r>
            <a:r>
              <a:rPr dirty="0"/>
              <a:t> el </a:t>
            </a:r>
            <a:r>
              <a:rPr dirty="0" err="1"/>
              <a:t>hecho</a:t>
            </a:r>
            <a:r>
              <a:rPr dirty="0"/>
              <a:t> de </a:t>
            </a:r>
            <a:r>
              <a:rPr dirty="0" err="1"/>
              <a:t>que</a:t>
            </a:r>
            <a:r>
              <a:rPr dirty="0"/>
              <a:t> </a:t>
            </a:r>
            <a:r>
              <a:rPr dirty="0" err="1"/>
              <a:t>usted</a:t>
            </a:r>
            <a:r>
              <a:rPr dirty="0"/>
              <a:t> se lo </a:t>
            </a:r>
            <a:r>
              <a:rPr dirty="0" err="1"/>
              <a:t>ordene</a:t>
            </a:r>
            <a:r>
              <a:rPr dirty="0"/>
              <a:t>.</a:t>
            </a:r>
          </a:p>
          <a:p>
            <a:pPr rtl="0" eaLnBrk="1" hangingPunct="1"/>
            <a:r>
              <a:rPr sz="2800" i="1" dirty="0" err="1"/>
              <a:t>Necesita</a:t>
            </a:r>
            <a:r>
              <a:rPr sz="2800" i="1" dirty="0"/>
              <a:t> </a:t>
            </a:r>
            <a:r>
              <a:rPr sz="2800" i="1" dirty="0" err="1"/>
              <a:t>convencerles</a:t>
            </a:r>
            <a:r>
              <a:rPr sz="2800" i="1" dirty="0"/>
              <a:t>: </a:t>
            </a:r>
            <a:r>
              <a:rPr sz="2800" i="1" dirty="0" err="1"/>
              <a:t>encuentre</a:t>
            </a:r>
            <a:r>
              <a:rPr sz="2800" i="1" dirty="0"/>
              <a:t> </a:t>
            </a:r>
            <a:r>
              <a:rPr sz="2800" i="1" dirty="0" err="1"/>
              <a:t>aquellas</a:t>
            </a:r>
            <a:r>
              <a:rPr sz="2800" i="1" dirty="0"/>
              <a:t> </a:t>
            </a:r>
            <a:r>
              <a:rPr sz="2800" i="1" dirty="0" err="1"/>
              <a:t>cosas</a:t>
            </a:r>
            <a:r>
              <a:rPr sz="2800" i="1" dirty="0"/>
              <a:t> </a:t>
            </a:r>
            <a:r>
              <a:rPr sz="2800" i="1" dirty="0" err="1"/>
              <a:t>que</a:t>
            </a:r>
            <a:r>
              <a:rPr sz="2800" i="1" dirty="0"/>
              <a:t> </a:t>
            </a:r>
            <a:r>
              <a:rPr sz="2800" i="1" dirty="0" err="1"/>
              <a:t>puedan</a:t>
            </a:r>
            <a:r>
              <a:rPr sz="2800" i="1" dirty="0"/>
              <a:t> </a:t>
            </a:r>
            <a:r>
              <a:rPr sz="2800" i="1" dirty="0" err="1"/>
              <a:t>motivarles</a:t>
            </a:r>
            <a:r>
              <a:rPr sz="2800" i="1" dirty="0"/>
              <a:t>.</a:t>
            </a:r>
          </a:p>
          <a:p>
            <a:pPr rtl="0" eaLnBrk="1" hangingPunct="1"/>
            <a:r>
              <a:rPr sz="2800" i="1" dirty="0"/>
              <a:t>¡</a:t>
            </a:r>
            <a:r>
              <a:rPr sz="2800" i="1" dirty="0" err="1"/>
              <a:t>Comience</a:t>
            </a:r>
            <a:r>
              <a:rPr sz="2800" i="1" dirty="0"/>
              <a:t> con </a:t>
            </a:r>
            <a:r>
              <a:rPr sz="2800" i="1" dirty="0" err="1"/>
              <a:t>aquello</a:t>
            </a:r>
            <a:r>
              <a:rPr sz="2800" i="1" dirty="0"/>
              <a:t> </a:t>
            </a:r>
            <a:r>
              <a:rPr sz="2800" i="1" dirty="0" err="1"/>
              <a:t>que</a:t>
            </a:r>
            <a:r>
              <a:rPr sz="2800" i="1" dirty="0"/>
              <a:t> </a:t>
            </a:r>
            <a:r>
              <a:rPr sz="2800" i="1" dirty="0" err="1"/>
              <a:t>ya</a:t>
            </a:r>
            <a:r>
              <a:rPr sz="2800" i="1" dirty="0"/>
              <a:t> </a:t>
            </a:r>
            <a:r>
              <a:rPr sz="2800" i="1" dirty="0" err="1"/>
              <a:t>hacen</a:t>
            </a:r>
            <a:r>
              <a:rPr sz="2800" i="1" dirty="0"/>
              <a:t> </a:t>
            </a:r>
            <a:r>
              <a:rPr sz="2800" i="1" dirty="0" err="1"/>
              <a:t>bien</a:t>
            </a:r>
            <a:r>
              <a:rPr sz="2800" i="1" dirty="0"/>
              <a:t>!</a:t>
            </a:r>
          </a:p>
          <a:p>
            <a:pPr rtl="0" eaLnBrk="1" hangingPunct="1"/>
            <a:r>
              <a:rPr sz="2800" i="1" dirty="0"/>
              <a:t>Para </a:t>
            </a:r>
            <a:r>
              <a:rPr sz="2800" i="1" dirty="0" err="1"/>
              <a:t>cambiar</a:t>
            </a:r>
            <a:r>
              <a:rPr sz="2800" i="1" dirty="0"/>
              <a:t> un </a:t>
            </a:r>
            <a:r>
              <a:rPr sz="2800" i="1" dirty="0" err="1"/>
              <a:t>hábito</a:t>
            </a:r>
            <a:r>
              <a:rPr sz="2800" i="1" dirty="0"/>
              <a:t> se </a:t>
            </a:r>
            <a:r>
              <a:rPr sz="2800" i="1" dirty="0" err="1"/>
              <a:t>necesita</a:t>
            </a:r>
            <a:r>
              <a:rPr sz="2800" i="1" dirty="0"/>
              <a:t> </a:t>
            </a:r>
            <a:r>
              <a:rPr sz="2800" i="1" dirty="0" err="1"/>
              <a:t>tiempo</a:t>
            </a:r>
            <a:r>
              <a:rPr sz="2800" i="1" dirty="0"/>
              <a:t> y ¡</a:t>
            </a:r>
            <a:r>
              <a:rPr sz="2800" i="1" dirty="0" err="1"/>
              <a:t>muchos</a:t>
            </a:r>
            <a:r>
              <a:rPr sz="2800" i="1" dirty="0"/>
              <a:t> </a:t>
            </a:r>
            <a:r>
              <a:rPr sz="2800" i="1" dirty="0" err="1"/>
              <a:t>recordatorios</a:t>
            </a:r>
            <a:r>
              <a:rPr sz="2800" i="1" dirty="0"/>
              <a:t>!</a:t>
            </a:r>
          </a:p>
        </p:txBody>
      </p:sp>
      <p:pic>
        <p:nvPicPr>
          <p:cNvPr id="5" name="Picture 4" descr="CAWST Colour - no text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29313"/>
            <a:ext cx="1487488" cy="92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40942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rtl="0" eaLnBrk="1" hangingPunct="1"/>
            <a:fld id="{E5E719DB-A30F-442F-8422-CC632C3650F7}" type="slidenum">
              <a:rPr/>
              <a:pPr rtl="0" eaLnBrk="1" hangingPunct="1"/>
              <a:t>9</a:t>
            </a:fld>
            <a:endParaRPr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446856" y="169195"/>
            <a:ext cx="8229600" cy="1143000"/>
          </a:xfrm>
        </p:spPr>
        <p:txBody>
          <a:bodyPr/>
          <a:lstStyle/>
          <a:p>
            <a:pPr rtl="0" eaLnBrk="1" hangingPunct="1"/>
            <a:r>
              <a:rPr sz="3600" b="1" dirty="0" err="1">
                <a:solidFill>
                  <a:schemeClr val="accent2"/>
                </a:solidFill>
              </a:rPr>
              <a:t>Modelo</a:t>
            </a:r>
            <a:r>
              <a:rPr sz="3600" b="1" dirty="0">
                <a:solidFill>
                  <a:schemeClr val="accent2"/>
                </a:solidFill>
              </a:rPr>
              <a:t> de </a:t>
            </a:r>
            <a:r>
              <a:rPr sz="3600" b="1" dirty="0" err="1">
                <a:solidFill>
                  <a:schemeClr val="accent2"/>
                </a:solidFill>
              </a:rPr>
              <a:t>cambio</a:t>
            </a:r>
            <a:r>
              <a:rPr sz="3600" b="1" dirty="0">
                <a:solidFill>
                  <a:schemeClr val="accent2"/>
                </a:solidFill>
              </a:rPr>
              <a:t> de </a:t>
            </a:r>
            <a:r>
              <a:rPr sz="3600" b="1" dirty="0" err="1">
                <a:solidFill>
                  <a:schemeClr val="accent2"/>
                </a:solidFill>
              </a:rPr>
              <a:t>comportamiento</a:t>
            </a:r>
            <a:endParaRPr sz="3600" b="1" dirty="0">
              <a:solidFill>
                <a:schemeClr val="accent2"/>
              </a:solidFill>
            </a:endParaRPr>
          </a:p>
        </p:txBody>
      </p:sp>
      <p:sp>
        <p:nvSpPr>
          <p:cNvPr id="3077" name="AutoShape 5"/>
          <p:cNvSpPr>
            <a:spLocks noChangeAspect="1" noChangeArrowheads="1"/>
          </p:cNvSpPr>
          <p:nvPr/>
        </p:nvSpPr>
        <p:spPr bwMode="auto">
          <a:xfrm>
            <a:off x="683568" y="1268413"/>
            <a:ext cx="7992888" cy="48815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954593" y="5764456"/>
            <a:ext cx="1445220" cy="330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rtl="0" eaLnBrk="1" hangingPunct="1"/>
            <a:r>
              <a:rPr b="1"/>
              <a:t>Recaída</a:t>
            </a:r>
          </a:p>
        </p:txBody>
      </p:sp>
      <p:grpSp>
        <p:nvGrpSpPr>
          <p:cNvPr id="3079" name="Group 8"/>
          <p:cNvGrpSpPr>
            <a:grpSpLocks/>
          </p:cNvGrpSpPr>
          <p:nvPr/>
        </p:nvGrpSpPr>
        <p:grpSpPr bwMode="auto">
          <a:xfrm>
            <a:off x="971290" y="1522413"/>
            <a:ext cx="7415853" cy="4572689"/>
            <a:chOff x="861" y="6354"/>
            <a:chExt cx="8534" cy="5090"/>
          </a:xfrm>
        </p:grpSpPr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1110" y="6354"/>
              <a:ext cx="5013" cy="16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rtl="0"/>
              <a:r>
                <a:rPr sz="1600" b="1" dirty="0"/>
                <a:t>¿</a:t>
              </a:r>
              <a:r>
                <a:rPr sz="1600" b="1" dirty="0" err="1"/>
                <a:t>Por</a:t>
              </a:r>
              <a:r>
                <a:rPr sz="1600" b="1" dirty="0"/>
                <a:t> </a:t>
              </a:r>
              <a:r>
                <a:rPr sz="1600" b="1" dirty="0" err="1"/>
                <a:t>qué</a:t>
              </a:r>
              <a:r>
                <a:rPr sz="1600" b="1" dirty="0"/>
                <a:t> </a:t>
              </a:r>
              <a:r>
                <a:rPr sz="1600" b="1" dirty="0" err="1"/>
                <a:t>las</a:t>
              </a:r>
              <a:r>
                <a:rPr sz="1600" b="1" dirty="0"/>
                <a:t> personas </a:t>
              </a:r>
              <a:r>
                <a:rPr sz="1600" b="1" dirty="0" err="1"/>
                <a:t>actúan</a:t>
              </a:r>
              <a:r>
                <a:rPr sz="1600" b="1" dirty="0"/>
                <a:t> de </a:t>
              </a:r>
              <a:r>
                <a:rPr sz="1600" b="1" dirty="0" err="1"/>
                <a:t>determinadas</a:t>
              </a:r>
              <a:r>
                <a:rPr sz="1600" b="1" dirty="0"/>
                <a:t> </a:t>
              </a:r>
              <a:r>
                <a:rPr sz="1600" b="1" dirty="0" err="1"/>
                <a:t>maneras</a:t>
              </a:r>
              <a:r>
                <a:rPr sz="1600" b="1" dirty="0"/>
                <a:t>?</a:t>
              </a:r>
            </a:p>
            <a:p>
              <a:pPr algn="ctr" rtl="0"/>
              <a:r>
                <a:rPr sz="1600" dirty="0" err="1"/>
                <a:t>Orígen</a:t>
              </a:r>
              <a:r>
                <a:rPr sz="1600" dirty="0"/>
                <a:t> del </a:t>
              </a:r>
              <a:r>
                <a:rPr sz="1600" dirty="0" err="1"/>
                <a:t>comportamiento</a:t>
              </a:r>
              <a:endParaRPr sz="1600" dirty="0"/>
            </a:p>
            <a:p>
              <a:pPr lvl="1" rtl="0">
                <a:buFont typeface="Symbol" pitchFamily="18" charset="2"/>
                <a:buChar char="·"/>
              </a:pPr>
              <a:r>
                <a:rPr sz="1600" dirty="0" err="1"/>
                <a:t>Creencias</a:t>
              </a:r>
              <a:endParaRPr sz="1600" dirty="0"/>
            </a:p>
            <a:p>
              <a:pPr lvl="1" rtl="0">
                <a:buFont typeface="Symbol" pitchFamily="18" charset="2"/>
                <a:buChar char="·"/>
              </a:pPr>
              <a:r>
                <a:rPr sz="1600" dirty="0" err="1"/>
                <a:t>Normas</a:t>
              </a:r>
              <a:endParaRPr sz="1600" dirty="0"/>
            </a:p>
            <a:p>
              <a:pPr lvl="1" rtl="0">
                <a:buFont typeface="Symbol" pitchFamily="18" charset="2"/>
                <a:buChar char="·"/>
              </a:pPr>
              <a:r>
                <a:rPr sz="1600" dirty="0" err="1"/>
                <a:t>Motivaciones</a:t>
              </a:r>
              <a:endParaRPr sz="1600" dirty="0"/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1110" y="9131"/>
              <a:ext cx="5006" cy="16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rtl="0"/>
              <a:r>
                <a:rPr sz="1600" b="1" dirty="0" err="1"/>
                <a:t>Factores</a:t>
              </a:r>
              <a:r>
                <a:rPr sz="1600" b="1" dirty="0"/>
                <a:t> </a:t>
              </a:r>
              <a:r>
                <a:rPr sz="1600" b="1" dirty="0" err="1"/>
                <a:t>que</a:t>
              </a:r>
              <a:r>
                <a:rPr sz="1600" b="1" dirty="0"/>
                <a:t> </a:t>
              </a:r>
              <a:r>
                <a:rPr sz="1600" b="1" dirty="0" err="1"/>
                <a:t>dan</a:t>
              </a:r>
              <a:r>
                <a:rPr sz="1600" b="1" dirty="0"/>
                <a:t> </a:t>
              </a:r>
              <a:r>
                <a:rPr sz="1600" b="1" dirty="0" err="1"/>
                <a:t>lugar</a:t>
              </a:r>
              <a:r>
                <a:rPr sz="1600" b="1" dirty="0"/>
                <a:t> a un </a:t>
              </a:r>
              <a:r>
                <a:rPr sz="1600" b="1" dirty="0" err="1"/>
                <a:t>cambio</a:t>
              </a:r>
              <a:endParaRPr sz="1600" b="1" dirty="0"/>
            </a:p>
            <a:p>
              <a:pPr lvl="1" rtl="0">
                <a:buFont typeface="Symbol" pitchFamily="18" charset="2"/>
                <a:buChar char="·"/>
              </a:pPr>
              <a:r>
                <a:rPr sz="1600" dirty="0" err="1"/>
                <a:t>Conocimientos</a:t>
              </a:r>
              <a:r>
                <a:rPr sz="1600" dirty="0"/>
                <a:t>, </a:t>
              </a:r>
              <a:r>
                <a:rPr sz="1600" dirty="0" err="1"/>
                <a:t>actitudes</a:t>
              </a:r>
              <a:r>
                <a:rPr sz="1600" dirty="0"/>
                <a:t>, </a:t>
              </a:r>
              <a:r>
                <a:rPr sz="1600" dirty="0" err="1"/>
                <a:t>habilidades</a:t>
              </a:r>
              <a:endParaRPr sz="1600" dirty="0"/>
            </a:p>
            <a:p>
              <a:pPr lvl="1" rtl="0">
                <a:buFont typeface="Symbol" pitchFamily="18" charset="2"/>
                <a:buChar char="·"/>
              </a:pPr>
              <a:r>
                <a:rPr sz="1600" dirty="0" err="1"/>
                <a:t>Apoyo</a:t>
              </a:r>
              <a:endParaRPr sz="1600" dirty="0"/>
            </a:p>
            <a:p>
              <a:pPr lvl="1" rtl="0">
                <a:buFont typeface="Symbol" pitchFamily="18" charset="2"/>
                <a:buChar char="·"/>
              </a:pPr>
              <a:r>
                <a:rPr sz="1600" dirty="0" err="1"/>
                <a:t>Entorno</a:t>
              </a:r>
              <a:r>
                <a:rPr sz="1600" dirty="0"/>
                <a:t> </a:t>
              </a:r>
              <a:r>
                <a:rPr sz="1600" dirty="0" err="1"/>
                <a:t>positivo</a:t>
              </a:r>
              <a:endParaRPr sz="1600" dirty="0"/>
            </a:p>
            <a:p>
              <a:pPr lvl="1" rtl="0">
                <a:buFont typeface="Symbol" pitchFamily="18" charset="2"/>
                <a:buChar char="·"/>
              </a:pPr>
              <a:r>
                <a:rPr sz="1600" dirty="0" err="1"/>
                <a:t>Factores</a:t>
              </a:r>
              <a:r>
                <a:rPr sz="1600" dirty="0"/>
                <a:t> </a:t>
              </a:r>
              <a:r>
                <a:rPr sz="1600" dirty="0" err="1"/>
                <a:t>que</a:t>
              </a:r>
              <a:r>
                <a:rPr sz="1600" dirty="0"/>
                <a:t> </a:t>
              </a:r>
              <a:r>
                <a:rPr sz="1600" dirty="0" err="1"/>
                <a:t>facilitan</a:t>
              </a:r>
              <a:r>
                <a:rPr sz="1600" dirty="0"/>
                <a:t> el </a:t>
              </a:r>
              <a:r>
                <a:rPr sz="1600" dirty="0" err="1"/>
                <a:t>cambio</a:t>
              </a:r>
              <a:endParaRPr sz="1600" dirty="0"/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6911" y="7614"/>
              <a:ext cx="2484" cy="19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rtl="0"/>
              <a:r>
                <a:rPr b="1"/>
                <a:t>Ayudar a las personas a cambiar</a:t>
              </a:r>
            </a:p>
            <a:p>
              <a:pPr lvl="1" rtl="0">
                <a:buFont typeface="Symbol" pitchFamily="18" charset="2"/>
                <a:buChar char="·"/>
              </a:pPr>
              <a:r>
                <a:rPr/>
                <a:t>Las personas</a:t>
              </a:r>
            </a:p>
            <a:p>
              <a:pPr lvl="1" rtl="0">
                <a:buFont typeface="Symbol" pitchFamily="18" charset="2"/>
                <a:buChar char="·"/>
              </a:pPr>
              <a:r>
                <a:rPr/>
                <a:t>La familia</a:t>
              </a:r>
            </a:p>
            <a:p>
              <a:pPr lvl="1" rtl="0">
                <a:buFont typeface="Symbol" pitchFamily="18" charset="2"/>
                <a:buChar char="·"/>
              </a:pPr>
              <a:r>
                <a:rPr/>
                <a:t>Grupos</a:t>
              </a:r>
            </a:p>
          </p:txBody>
        </p:sp>
        <p:sp>
          <p:nvSpPr>
            <p:cNvPr id="3084" name="Text Box 12"/>
            <p:cNvSpPr txBox="1">
              <a:spLocks noChangeArrowheads="1"/>
            </p:cNvSpPr>
            <p:nvPr/>
          </p:nvSpPr>
          <p:spPr bwMode="auto">
            <a:xfrm>
              <a:off x="2709" y="8377"/>
              <a:ext cx="3667" cy="28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rtl="0" eaLnBrk="1" hangingPunct="1"/>
              <a:r>
                <a:rPr sz="1600" b="1" dirty="0" err="1"/>
                <a:t>Intención</a:t>
              </a:r>
              <a:r>
                <a:rPr sz="1600" b="1" dirty="0"/>
                <a:t> del </a:t>
              </a:r>
              <a:r>
                <a:rPr sz="1600" b="1" dirty="0" err="1"/>
                <a:t>comportamiento</a:t>
              </a:r>
              <a:endParaRPr sz="1600" b="1" dirty="0"/>
            </a:p>
          </p:txBody>
        </p:sp>
        <p:sp>
          <p:nvSpPr>
            <p:cNvPr id="3085" name="AutoShape 13"/>
            <p:cNvSpPr>
              <a:spLocks noChangeArrowheads="1"/>
            </p:cNvSpPr>
            <p:nvPr/>
          </p:nvSpPr>
          <p:spPr bwMode="auto">
            <a:xfrm>
              <a:off x="4477" y="8118"/>
              <a:ext cx="150" cy="309"/>
            </a:xfrm>
            <a:prstGeom prst="downArrow">
              <a:avLst>
                <a:gd name="adj1" fmla="val 50000"/>
                <a:gd name="adj2" fmla="val 51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4492" y="8767"/>
              <a:ext cx="150" cy="309"/>
            </a:xfrm>
            <a:prstGeom prst="downArrow">
              <a:avLst>
                <a:gd name="adj1" fmla="val 50000"/>
                <a:gd name="adj2" fmla="val 51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087" name="Text Box 15"/>
            <p:cNvSpPr txBox="1">
              <a:spLocks noChangeArrowheads="1"/>
            </p:cNvSpPr>
            <p:nvPr/>
          </p:nvSpPr>
          <p:spPr bwMode="auto">
            <a:xfrm>
              <a:off x="3184" y="11076"/>
              <a:ext cx="4101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rtl="0" eaLnBrk="1" hangingPunct="1"/>
              <a:r>
                <a:rPr sz="1600" b="1" dirty="0" err="1"/>
                <a:t>Cambio</a:t>
              </a:r>
              <a:r>
                <a:rPr sz="1600" b="1" dirty="0"/>
                <a:t> de </a:t>
              </a:r>
              <a:r>
                <a:rPr sz="1600" b="1" dirty="0" err="1"/>
                <a:t>comportamiento</a:t>
              </a:r>
              <a:endParaRPr sz="1600" b="1" dirty="0"/>
            </a:p>
          </p:txBody>
        </p:sp>
        <p:sp>
          <p:nvSpPr>
            <p:cNvPr id="3088" name="AutoShape 16"/>
            <p:cNvSpPr>
              <a:spLocks noChangeArrowheads="1"/>
            </p:cNvSpPr>
            <p:nvPr/>
          </p:nvSpPr>
          <p:spPr bwMode="auto">
            <a:xfrm>
              <a:off x="4507" y="10813"/>
              <a:ext cx="150" cy="309"/>
            </a:xfrm>
            <a:prstGeom prst="downArrow">
              <a:avLst>
                <a:gd name="adj1" fmla="val 50000"/>
                <a:gd name="adj2" fmla="val 51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 flipH="1">
              <a:off x="2106" y="11291"/>
              <a:ext cx="1076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 flipV="1">
              <a:off x="861" y="8566"/>
              <a:ext cx="1" cy="246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>
              <a:off x="888" y="8566"/>
              <a:ext cx="1634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92" name="AutoShape 20"/>
            <p:cNvSpPr>
              <a:spLocks noChangeArrowheads="1"/>
            </p:cNvSpPr>
            <p:nvPr/>
          </p:nvSpPr>
          <p:spPr bwMode="auto">
            <a:xfrm rot="2194168">
              <a:off x="6426" y="9403"/>
              <a:ext cx="301" cy="617"/>
            </a:xfrm>
            <a:prstGeom prst="curvedLeftArrow">
              <a:avLst>
                <a:gd name="adj1" fmla="val 40997"/>
                <a:gd name="adj2" fmla="val 81993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093" name="AutoShape 21"/>
            <p:cNvSpPr>
              <a:spLocks noChangeArrowheads="1"/>
            </p:cNvSpPr>
            <p:nvPr/>
          </p:nvSpPr>
          <p:spPr bwMode="auto">
            <a:xfrm rot="14023402">
              <a:off x="6399" y="7075"/>
              <a:ext cx="615" cy="353"/>
            </a:xfrm>
            <a:prstGeom prst="curvedUpArrow">
              <a:avLst>
                <a:gd name="adj1" fmla="val 34844"/>
                <a:gd name="adj2" fmla="val 69688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3080" name="Rectangle 22"/>
          <p:cNvSpPr>
            <a:spLocks noChangeArrowheads="1"/>
          </p:cNvSpPr>
          <p:nvPr/>
        </p:nvSpPr>
        <p:spPr bwMode="auto">
          <a:xfrm>
            <a:off x="5534406" y="6149975"/>
            <a:ext cx="28527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 rtl="0"/>
            <a:r>
              <a:rPr sz="1200"/>
              <a:t>(Adaptado de Network Learning, 2003)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961</TotalTime>
  <Words>1699</Words>
  <Application>Microsoft Office PowerPoint</Application>
  <PresentationFormat>On-screen Show (4:3)</PresentationFormat>
  <Paragraphs>223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Microsoft YaHei</vt:lpstr>
      <vt:lpstr>Arial</vt:lpstr>
      <vt:lpstr>Symbol</vt:lpstr>
      <vt:lpstr>Times New Roman</vt:lpstr>
      <vt:lpstr>Default Design</vt:lpstr>
      <vt:lpstr>PowerPoint Presentation</vt:lpstr>
      <vt:lpstr>PowerPoint Presentation</vt:lpstr>
      <vt:lpstr>¿Qué es lo que le hace ser bueno en lo que hace?</vt:lpstr>
      <vt:lpstr>¿Qué es lo que le hace ser bueno en lo que hace?</vt:lpstr>
      <vt:lpstr>¿Qué es lo que le hace ser bueno en lo que hace?</vt:lpstr>
      <vt:lpstr>Expectativas de aprendizaje</vt:lpstr>
      <vt:lpstr>¿Por qué las personas actúan de determinadas maneras?</vt:lpstr>
      <vt:lpstr>¿Cómo cambiar el comportamiento o la conducta de otras personas?</vt:lpstr>
      <vt:lpstr>Modelo de cambio de comportamiento</vt:lpstr>
      <vt:lpstr>Resistencia al cambio</vt:lpstr>
      <vt:lpstr>Ayudar a las personas a cambiar</vt:lpstr>
      <vt:lpstr>Ayudar a las personas a cambiar</vt:lpstr>
      <vt:lpstr>Factores que dan lugar a un cambio</vt:lpstr>
      <vt:lpstr>Apoyo al cambio de comportamiento</vt:lpstr>
      <vt:lpstr>Resumen</vt:lpstr>
      <vt:lpstr>Resumen</vt:lpstr>
      <vt:lpstr>Resumen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tchorney</dc:creator>
  <cp:lastModifiedBy>Andrea Roach</cp:lastModifiedBy>
  <cp:revision>24</cp:revision>
  <dcterms:created xsi:type="dcterms:W3CDTF">2006-06-23T20:27:16Z</dcterms:created>
  <dcterms:modified xsi:type="dcterms:W3CDTF">2015-06-13T23:10:29Z</dcterms:modified>
</cp:coreProperties>
</file>