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2.xml" ContentType="application/vnd.openxmlformats-officedocument.presentationml.notesSlide+xml"/>
  <Override PartName="/ppt/tags/tag31.xml" ContentType="application/vnd.openxmlformats-officedocument.presentationml.tags+xml"/>
  <Override PartName="/ppt/notesSlides/notesSlide3.xml" ContentType="application/vnd.openxmlformats-officedocument.presentationml.notesSlide+xml"/>
  <Override PartName="/ppt/tags/tag32.xml" ContentType="application/vnd.openxmlformats-officedocument.presentationml.tags+xml"/>
  <Override PartName="/ppt/notesSlides/notesSlide4.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5.xml" ContentType="application/vnd.openxmlformats-officedocument.presentationml.notesSlide+xml"/>
  <Override PartName="/ppt/tags/tag37.xml" ContentType="application/vnd.openxmlformats-officedocument.presentationml.tags+xml"/>
  <Override PartName="/ppt/notesSlides/notesSlide6.xml" ContentType="application/vnd.openxmlformats-officedocument.presentationml.notesSlide+xml"/>
  <Override PartName="/ppt/tags/tag38.xml" ContentType="application/vnd.openxmlformats-officedocument.presentationml.tags+xml"/>
  <Override PartName="/ppt/notesSlides/notesSlide7.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8.xml" ContentType="application/vnd.openxmlformats-officedocument.presentationml.notesSlide+xml"/>
  <Override PartName="/ppt/tags/tag43.xml" ContentType="application/vnd.openxmlformats-officedocument.presentationml.tags+xml"/>
  <Override PartName="/ppt/notesSlides/notesSlide9.xml" ContentType="application/vnd.openxmlformats-officedocument.presentationml.notesSlide+xml"/>
  <Override PartName="/ppt/tags/tag44.xml" ContentType="application/vnd.openxmlformats-officedocument.presentationml.tags+xml"/>
  <Override PartName="/ppt/notesSlides/notesSlide10.xml" ContentType="application/vnd.openxmlformats-officedocument.presentationml.notesSlide+xml"/>
  <Override PartName="/ppt/tags/tag45.xml" ContentType="application/vnd.openxmlformats-officedocument.presentationml.tags+xml"/>
  <Override PartName="/ppt/notesSlides/notesSlide11.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4" r:id="rId2"/>
  </p:sldMasterIdLst>
  <p:notesMasterIdLst>
    <p:notesMasterId r:id="rId33"/>
  </p:notesMasterIdLst>
  <p:handoutMasterIdLst>
    <p:handoutMasterId r:id="rId34"/>
  </p:handoutMasterIdLst>
  <p:sldIdLst>
    <p:sldId id="272" r:id="rId3"/>
    <p:sldId id="271" r:id="rId4"/>
    <p:sldId id="275" r:id="rId5"/>
    <p:sldId id="287" r:id="rId6"/>
    <p:sldId id="277" r:id="rId7"/>
    <p:sldId id="280" r:id="rId8"/>
    <p:sldId id="289" r:id="rId9"/>
    <p:sldId id="302" r:id="rId10"/>
    <p:sldId id="295" r:id="rId11"/>
    <p:sldId id="296" r:id="rId12"/>
    <p:sldId id="317" r:id="rId13"/>
    <p:sldId id="303" r:id="rId14"/>
    <p:sldId id="305" r:id="rId15"/>
    <p:sldId id="270" r:id="rId16"/>
    <p:sldId id="306" r:id="rId17"/>
    <p:sldId id="307" r:id="rId18"/>
    <p:sldId id="308" r:id="rId19"/>
    <p:sldId id="309" r:id="rId20"/>
    <p:sldId id="310" r:id="rId21"/>
    <p:sldId id="300" r:id="rId22"/>
    <p:sldId id="316" r:id="rId23"/>
    <p:sldId id="301" r:id="rId24"/>
    <p:sldId id="311" r:id="rId25"/>
    <p:sldId id="312" r:id="rId26"/>
    <p:sldId id="313" r:id="rId27"/>
    <p:sldId id="314" r:id="rId28"/>
    <p:sldId id="315" r:id="rId29"/>
    <p:sldId id="278" r:id="rId30"/>
    <p:sldId id="318" r:id="rId31"/>
    <p:sldId id="257" r:id="rId32"/>
  </p:sldIdLst>
  <p:sldSz cx="12192000" cy="6858000"/>
  <p:notesSz cx="6858000" cy="9144000"/>
  <p:embeddedFontLst>
    <p:embeddedFont>
      <p:font typeface="Calibri" panose="020F0502020204030204" pitchFamily="34" charset="0"/>
      <p:regular r:id="rId35"/>
      <p:bold r:id="rId36"/>
      <p:italic r:id="rId37"/>
      <p:boldItalic r:id="rId38"/>
    </p:embeddedFont>
    <p:embeddedFont>
      <p:font typeface="Merriweather" panose="020B0604020202020204" charset="0"/>
      <p:regular r:id="rId39"/>
      <p:bold r:id="rId40"/>
      <p:italic r:id="rId41"/>
      <p:boldItalic r:id="rId42"/>
    </p:embeddedFont>
    <p:embeddedFont>
      <p:font typeface="Merriweather Black" panose="020B0604020202020204" charset="0"/>
      <p:bold r:id="rId43"/>
      <p:boldItalic r:id="rId44"/>
    </p:embeddedFont>
    <p:embeddedFont>
      <p:font typeface="Lato" panose="020B0604020202020204" charset="0"/>
      <p:regular r:id="rId45"/>
      <p:bold r:id="rId46"/>
      <p:italic r:id="rId47"/>
      <p:boldItalic r:id="rId48"/>
    </p:embeddedFont>
    <p:embeddedFont>
      <p:font typeface="Lato Light" panose="020F0302020204030203" charset="0"/>
      <p:regular r:id="rId49"/>
      <p:italic r:id="rId50"/>
    </p:embeddedFont>
    <p:embeddedFont>
      <p:font typeface="Georgia" panose="02040502050405020303" pitchFamily="18" charset="0"/>
      <p:regular r:id="rId51"/>
      <p:bold r:id="rId52"/>
      <p:italic r:id="rId53"/>
      <p:boldItalic r:id="rId54"/>
    </p:embeddedFont>
    <p:embeddedFont>
      <p:font typeface="Lato Black" panose="020B0604020202020204" charset="0"/>
      <p:bold r:id="rId55"/>
      <p:boldItalic r:id="rId56"/>
    </p:embeddedFont>
    <p:embeddedFont>
      <p:font typeface="Merriweather Light" panose="020B0604020202020204" charset="0"/>
      <p:regular r:id="rId57"/>
      <p:italic r:id="rId58"/>
    </p:embeddedFont>
  </p:embeddedFontLst>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Slides" id="{A37F6CFB-43EB-4462-A7BB-8FFAC74994C6}">
          <p14:sldIdLst>
            <p14:sldId id="272"/>
            <p14:sldId id="271"/>
            <p14:sldId id="275"/>
          </p14:sldIdLst>
        </p14:section>
        <p14:section name="Introduction" id="{2D390758-091C-4763-946A-0FB61F321358}">
          <p14:sldIdLst>
            <p14:sldId id="287"/>
            <p14:sldId id="277"/>
          </p14:sldIdLst>
        </p14:section>
        <p14:section name="Discussion: What to Test?" id="{93268581-705C-4CF3-BA37-3C4142EFB0ED}">
          <p14:sldIdLst>
            <p14:sldId id="280"/>
            <p14:sldId id="289"/>
            <p14:sldId id="302"/>
          </p14:sldIdLst>
        </p14:section>
        <p14:section name="Acceptability Aspects" id="{FA71C438-FF80-4F2F-9EE6-4B1D797871FC}">
          <p14:sldIdLst>
            <p14:sldId id="295"/>
            <p14:sldId id="296"/>
            <p14:sldId id="317"/>
            <p14:sldId id="303"/>
            <p14:sldId id="305"/>
          </p14:sldIdLst>
        </p14:section>
        <p14:section name="Microbiological" id="{542B57C9-9763-4862-9B91-AAD209CE94BC}">
          <p14:sldIdLst>
            <p14:sldId id="270"/>
            <p14:sldId id="306"/>
            <p14:sldId id="307"/>
            <p14:sldId id="308"/>
            <p14:sldId id="309"/>
            <p14:sldId id="310"/>
          </p14:sldIdLst>
        </p14:section>
        <p14:section name="Chemical Aspects" id="{15597CA5-E709-477C-951C-F1950853F52E}">
          <p14:sldIdLst>
            <p14:sldId id="300"/>
            <p14:sldId id="316"/>
            <p14:sldId id="301"/>
            <p14:sldId id="311"/>
            <p14:sldId id="312"/>
            <p14:sldId id="313"/>
            <p14:sldId id="314"/>
          </p14:sldIdLst>
        </p14:section>
        <p14:section name="Optional Scenarios" id="{24DF461A-85D4-4524-ACA5-47263C5D2545}">
          <p14:sldIdLst>
            <p14:sldId id="315"/>
          </p14:sldIdLst>
        </p14:section>
        <p14:section name="Review" id="{A3F116B9-B127-46CE-97A8-BF243311DF93}">
          <p14:sldIdLst>
            <p14:sldId id="278"/>
          </p14:sldIdLst>
        </p14:section>
        <p14:section name="Final Slides" id="{009A79B0-7740-4875-9700-9B98ECD22D6D}">
          <p14:sldIdLst>
            <p14:sldId id="318"/>
            <p14:sldId id="257"/>
          </p14:sldIdLst>
        </p14:section>
      </p14:sectionLst>
    </p:ext>
    <p:ext uri="{EFAFB233-063F-42B5-8137-9DF3F51BA10A}">
      <p15:sldGuideLst xmlns:p15="http://schemas.microsoft.com/office/powerpoint/2012/main">
        <p15:guide id="1" orient="horz" pos="1820" userDrawn="1">
          <p15:clr>
            <a:srgbClr val="A4A3A4"/>
          </p15:clr>
        </p15:guide>
        <p15:guide id="2" pos="914" userDrawn="1">
          <p15:clr>
            <a:srgbClr val="A4A3A4"/>
          </p15:clr>
        </p15:guide>
        <p15:guide id="3" pos="67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Callander" initials="SC" lastIdx="32" clrIdx="0">
    <p:extLst>
      <p:ext uri="{19B8F6BF-5375-455C-9EA6-DF929625EA0E}">
        <p15:presenceInfo xmlns:p15="http://schemas.microsoft.com/office/powerpoint/2012/main" userId="5515d047bf69f4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808E"/>
    <a:srgbClr val="24A4D6"/>
    <a:srgbClr val="5C5C5C"/>
    <a:srgbClr val="000000"/>
    <a:srgbClr val="90D8F5"/>
    <a:srgbClr val="58C8DD"/>
    <a:srgbClr val="38C6F4"/>
    <a:srgbClr val="9DB258"/>
    <a:srgbClr val="FEC441"/>
    <a:srgbClr val="F68D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A1759C-A5DA-4132-9541-4618D3887D9B}" v="268" dt="2018-06-22T18:27:15.6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54" autoAdjust="0"/>
    <p:restoredTop sz="74270" autoAdjust="0"/>
  </p:normalViewPr>
  <p:slideViewPr>
    <p:cSldViewPr snapToGrid="0">
      <p:cViewPr varScale="1">
        <p:scale>
          <a:sx n="82" d="100"/>
          <a:sy n="82" d="100"/>
        </p:scale>
        <p:origin x="1650" y="84"/>
      </p:cViewPr>
      <p:guideLst>
        <p:guide orient="horz" pos="1820"/>
        <p:guide pos="914"/>
        <p:guide pos="6788"/>
      </p:guideLst>
    </p:cSldViewPr>
  </p:slideViewPr>
  <p:notesTextViewPr>
    <p:cViewPr>
      <p:scale>
        <a:sx n="1" d="1"/>
        <a:sy n="1" d="1"/>
      </p:scale>
      <p:origin x="0" y="0"/>
    </p:cViewPr>
  </p:notesTextViewPr>
  <p:notesViewPr>
    <p:cSldViewPr snapToGrid="0">
      <p:cViewPr varScale="1">
        <p:scale>
          <a:sx n="123" d="100"/>
          <a:sy n="123" d="100"/>
        </p:scale>
        <p:origin x="4048" y="8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21" Type="http://schemas.openxmlformats.org/officeDocument/2006/relationships/slide" Target="slides/slide19.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7.fntdata"/><Relationship Id="rId54" Type="http://schemas.openxmlformats.org/officeDocument/2006/relationships/font" Target="fonts/font20.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font" Target="fonts/font2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font" Target="fonts/font23.fntdata"/><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commentAuthors" Target="commentAuthors.xml"/><Relationship Id="rId65"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font" Target="fonts/font22.fntdata"/><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1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02CD-B430-4A13-944B-7362646EDDB5}" type="datetimeFigureOut">
              <a:rPr lang="en-CA" smtClean="0"/>
              <a:t>2018-07-12</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8B31B6-5D3E-4E20-913F-59CB8693585F}" type="slidenum">
              <a:rPr lang="en-CA" smtClean="0"/>
              <a:t>‹#›</a:t>
            </a:fld>
            <a:endParaRPr lang="en-CA"/>
          </a:p>
        </p:txBody>
      </p:sp>
    </p:spTree>
    <p:extLst>
      <p:ext uri="{BB962C8B-B14F-4D97-AF65-F5344CB8AC3E}">
        <p14:creationId xmlns:p14="http://schemas.microsoft.com/office/powerpoint/2010/main" val="891335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7B91C7-4AEC-449E-818A-A4D9364B6131}" type="datetimeFigureOut">
              <a:rPr lang="en-CA" smtClean="0"/>
              <a:t>2018-07-12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CCD06-B6AC-4C94-B410-82C167501725}" type="slidenum">
              <a:rPr lang="en-CA" smtClean="0"/>
              <a:t>‹#›</a:t>
            </a:fld>
            <a:endParaRPr lang="en-CA"/>
          </a:p>
        </p:txBody>
      </p:sp>
    </p:spTree>
    <p:extLst>
      <p:ext uri="{BB962C8B-B14F-4D97-AF65-F5344CB8AC3E}">
        <p14:creationId xmlns:p14="http://schemas.microsoft.com/office/powerpoint/2010/main" val="3895346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650910F0-1EA9-DB47-AEE4-177CBEED2EE0}" type="slidenum">
              <a:rPr lang="en-US" smtClean="0"/>
              <a:pPr>
                <a:defRPr/>
              </a:pPr>
              <a:t>6</a:t>
            </a:fld>
            <a:endParaRPr lang="en-US"/>
          </a:p>
        </p:txBody>
      </p:sp>
    </p:spTree>
    <p:extLst>
      <p:ext uri="{BB962C8B-B14F-4D97-AF65-F5344CB8AC3E}">
        <p14:creationId xmlns:p14="http://schemas.microsoft.com/office/powerpoint/2010/main" val="1343847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20000"/>
              </a:spcBef>
            </a:pPr>
            <a:r>
              <a:rPr lang="en-US" altLang="en-US" sz="2800" u="sng" dirty="0">
                <a:latin typeface="Lato" panose="020B0604020202020204" charset="0"/>
              </a:rPr>
              <a:t>Advantages</a:t>
            </a:r>
            <a:r>
              <a:rPr lang="en-US" altLang="en-US" sz="2800" dirty="0">
                <a:latin typeface="Lato" panose="020B0604020202020204" charset="0"/>
              </a:rPr>
              <a:t>:</a:t>
            </a:r>
            <a:endParaRPr lang="en-US" altLang="en-US" sz="2800" u="sng" dirty="0">
              <a:latin typeface="Lato" panose="020B0604020202020204" charset="0"/>
            </a:endParaRPr>
          </a:p>
          <a:p>
            <a:pPr lvl="1" eaLnBrk="1" hangingPunct="1">
              <a:spcBef>
                <a:spcPct val="20000"/>
              </a:spcBef>
              <a:buFontTx/>
              <a:buChar char="–"/>
            </a:pPr>
            <a:r>
              <a:rPr lang="en-US" altLang="en-US" sz="2400" dirty="0">
                <a:latin typeface="Lato" panose="020B0604020202020204" charset="0"/>
              </a:rPr>
              <a:t>More accurate and repeatable results</a:t>
            </a:r>
          </a:p>
          <a:p>
            <a:pPr eaLnBrk="1" hangingPunct="1">
              <a:spcBef>
                <a:spcPct val="20000"/>
              </a:spcBef>
            </a:pPr>
            <a:r>
              <a:rPr lang="en-US" altLang="en-US" sz="2800" u="sng" dirty="0">
                <a:latin typeface="Lato" panose="020B0604020202020204" charset="0"/>
              </a:rPr>
              <a:t>Limitations</a:t>
            </a:r>
            <a:r>
              <a:rPr lang="en-US" altLang="en-US" sz="2800" dirty="0">
                <a:latin typeface="Lato" panose="020B0604020202020204" charset="0"/>
              </a:rPr>
              <a:t>:</a:t>
            </a:r>
          </a:p>
          <a:p>
            <a:pPr lvl="1" eaLnBrk="1" hangingPunct="1">
              <a:spcBef>
                <a:spcPct val="20000"/>
              </a:spcBef>
              <a:buFontTx/>
              <a:buChar char="–"/>
            </a:pPr>
            <a:r>
              <a:rPr lang="en-US" altLang="en-US" sz="2400" dirty="0">
                <a:latin typeface="Lato" panose="020B0604020202020204" charset="0"/>
              </a:rPr>
              <a:t>More expensive</a:t>
            </a:r>
          </a:p>
          <a:p>
            <a:pPr lvl="1" eaLnBrk="1" hangingPunct="1">
              <a:spcBef>
                <a:spcPct val="20000"/>
              </a:spcBef>
              <a:buFontTx/>
              <a:buChar char="–"/>
            </a:pPr>
            <a:r>
              <a:rPr lang="en-US" altLang="en-US" sz="2400" dirty="0">
                <a:latin typeface="Lato" panose="020B0604020202020204" charset="0"/>
              </a:rPr>
              <a:t>Power source required</a:t>
            </a:r>
          </a:p>
          <a:p>
            <a:pPr lvl="1" eaLnBrk="1" hangingPunct="1">
              <a:spcBef>
                <a:spcPct val="20000"/>
              </a:spcBef>
              <a:buFontTx/>
              <a:buChar char="–"/>
            </a:pPr>
            <a:r>
              <a:rPr lang="en-US" altLang="en-US" sz="2400" dirty="0">
                <a:latin typeface="Lato" panose="020B0604020202020204" charset="0"/>
              </a:rPr>
              <a:t>Needs calibration</a:t>
            </a:r>
          </a:p>
          <a:p>
            <a:pPr lvl="1" eaLnBrk="1" hangingPunct="1">
              <a:spcBef>
                <a:spcPct val="20000"/>
              </a:spcBef>
              <a:buFontTx/>
              <a:buChar char="–"/>
            </a:pPr>
            <a:r>
              <a:rPr lang="en-US" altLang="en-US" sz="2400" dirty="0">
                <a:latin typeface="Lato" panose="020B0604020202020204" charset="0"/>
              </a:rPr>
              <a:t>Some training required</a:t>
            </a:r>
            <a:endParaRPr lang="en-US" altLang="en-US" sz="2000" dirty="0">
              <a:latin typeface="Lato" panose="020B0604020202020204" charset="0"/>
            </a:endParaRPr>
          </a:p>
          <a:p>
            <a:endParaRPr lang="en-CA" dirty="0"/>
          </a:p>
        </p:txBody>
      </p:sp>
      <p:sp>
        <p:nvSpPr>
          <p:cNvPr id="4" name="Slide Number Placeholder 3"/>
          <p:cNvSpPr>
            <a:spLocks noGrp="1"/>
          </p:cNvSpPr>
          <p:nvPr>
            <p:ph type="sldNum" sz="quarter" idx="10"/>
          </p:nvPr>
        </p:nvSpPr>
        <p:spPr/>
        <p:txBody>
          <a:bodyPr/>
          <a:lstStyle/>
          <a:p>
            <a:fld id="{69CCCD06-B6AC-4C94-B410-82C167501725}" type="slidenum">
              <a:rPr lang="en-CA" smtClean="0"/>
              <a:t>25</a:t>
            </a:fld>
            <a:endParaRPr lang="en-CA"/>
          </a:p>
        </p:txBody>
      </p:sp>
    </p:spTree>
    <p:extLst>
      <p:ext uri="{BB962C8B-B14F-4D97-AF65-F5344CB8AC3E}">
        <p14:creationId xmlns:p14="http://schemas.microsoft.com/office/powerpoint/2010/main" val="40407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20000"/>
              </a:spcBef>
            </a:pPr>
            <a:r>
              <a:rPr lang="en-US" altLang="en-US" sz="2800" u="sng" dirty="0">
                <a:latin typeface="Lato" panose="020B0604020202020204" charset="0"/>
              </a:rPr>
              <a:t>Advantages</a:t>
            </a:r>
            <a:r>
              <a:rPr lang="en-US" altLang="en-US" sz="2800" dirty="0">
                <a:latin typeface="Lato" panose="020B0604020202020204" charset="0"/>
              </a:rPr>
              <a:t>:</a:t>
            </a:r>
            <a:endParaRPr lang="en-US" altLang="en-US" sz="2800" u="sng" dirty="0">
              <a:latin typeface="Lato" panose="020B0604020202020204" charset="0"/>
            </a:endParaRPr>
          </a:p>
          <a:p>
            <a:pPr lvl="1" eaLnBrk="1" hangingPunct="1">
              <a:spcBef>
                <a:spcPct val="20000"/>
              </a:spcBef>
              <a:buFontTx/>
              <a:buChar char="–"/>
            </a:pPr>
            <a:r>
              <a:rPr lang="en-US" altLang="en-US" sz="2400" dirty="0">
                <a:latin typeface="Lato" panose="020B0604020202020204" charset="0"/>
              </a:rPr>
              <a:t>Accurate </a:t>
            </a:r>
          </a:p>
          <a:p>
            <a:pPr lvl="1" eaLnBrk="1" hangingPunct="1">
              <a:spcBef>
                <a:spcPct val="20000"/>
              </a:spcBef>
              <a:buFontTx/>
              <a:buChar char="–"/>
            </a:pPr>
            <a:r>
              <a:rPr lang="en-US" altLang="en-US" sz="2400" dirty="0">
                <a:latin typeface="Lato" panose="020B0604020202020204" charset="0"/>
              </a:rPr>
              <a:t>Portable</a:t>
            </a:r>
          </a:p>
          <a:p>
            <a:pPr lvl="1" eaLnBrk="1" hangingPunct="1">
              <a:spcBef>
                <a:spcPct val="20000"/>
              </a:spcBef>
              <a:buFontTx/>
              <a:buChar char="–"/>
            </a:pPr>
            <a:r>
              <a:rPr lang="en-US" altLang="en-US" sz="2400" dirty="0">
                <a:latin typeface="Lato" panose="020B0604020202020204" charset="0"/>
              </a:rPr>
              <a:t>Easy to use</a:t>
            </a:r>
          </a:p>
          <a:p>
            <a:pPr eaLnBrk="1" hangingPunct="1">
              <a:spcBef>
                <a:spcPct val="20000"/>
              </a:spcBef>
            </a:pPr>
            <a:r>
              <a:rPr lang="en-US" altLang="en-US" sz="2800" u="sng" dirty="0">
                <a:latin typeface="Lato" panose="020B0604020202020204" charset="0"/>
              </a:rPr>
              <a:t>Limitations</a:t>
            </a:r>
            <a:r>
              <a:rPr lang="en-US" altLang="en-US" sz="2800" dirty="0">
                <a:latin typeface="Lato" panose="020B0604020202020204" charset="0"/>
              </a:rPr>
              <a:t>:</a:t>
            </a:r>
          </a:p>
          <a:p>
            <a:pPr lvl="1" eaLnBrk="1" hangingPunct="1">
              <a:spcBef>
                <a:spcPct val="20000"/>
              </a:spcBef>
              <a:buFontTx/>
              <a:buChar char="–"/>
            </a:pPr>
            <a:r>
              <a:rPr lang="en-US" altLang="en-US" sz="2400" dirty="0">
                <a:latin typeface="Lato" panose="020B0604020202020204" charset="0"/>
              </a:rPr>
              <a:t>More expensive</a:t>
            </a:r>
          </a:p>
          <a:p>
            <a:pPr lvl="1" eaLnBrk="1" hangingPunct="1">
              <a:spcBef>
                <a:spcPct val="20000"/>
              </a:spcBef>
              <a:buFontTx/>
              <a:buChar char="–"/>
            </a:pPr>
            <a:r>
              <a:rPr lang="en-US" altLang="en-US" sz="2400" dirty="0">
                <a:latin typeface="Lato" panose="020B0604020202020204" charset="0"/>
              </a:rPr>
              <a:t>Power source required</a:t>
            </a:r>
          </a:p>
          <a:p>
            <a:pPr lvl="1" eaLnBrk="1" hangingPunct="1">
              <a:spcBef>
                <a:spcPct val="20000"/>
              </a:spcBef>
              <a:buFontTx/>
              <a:buChar char="–"/>
            </a:pPr>
            <a:r>
              <a:rPr lang="en-US" altLang="en-US" sz="2400" dirty="0">
                <a:latin typeface="Lato" panose="020B0604020202020204" charset="0"/>
              </a:rPr>
              <a:t>Needs calibration</a:t>
            </a:r>
          </a:p>
          <a:p>
            <a:endParaRPr lang="en-CA" dirty="0"/>
          </a:p>
        </p:txBody>
      </p:sp>
      <p:sp>
        <p:nvSpPr>
          <p:cNvPr id="4" name="Slide Number Placeholder 3"/>
          <p:cNvSpPr>
            <a:spLocks noGrp="1"/>
          </p:cNvSpPr>
          <p:nvPr>
            <p:ph type="sldNum" sz="quarter" idx="10"/>
          </p:nvPr>
        </p:nvSpPr>
        <p:spPr/>
        <p:txBody>
          <a:bodyPr/>
          <a:lstStyle/>
          <a:p>
            <a:fld id="{69CCCD06-B6AC-4C94-B410-82C167501725}" type="slidenum">
              <a:rPr lang="en-CA" smtClean="0"/>
              <a:t>26</a:t>
            </a:fld>
            <a:endParaRPr lang="en-CA"/>
          </a:p>
        </p:txBody>
      </p:sp>
    </p:spTree>
    <p:extLst>
      <p:ext uri="{BB962C8B-B14F-4D97-AF65-F5344CB8AC3E}">
        <p14:creationId xmlns:p14="http://schemas.microsoft.com/office/powerpoint/2010/main" val="1568446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NTU = </a:t>
            </a:r>
            <a:r>
              <a:rPr lang="en-US" dirty="0" err="1" smtClean="0"/>
              <a:t>nephelometric</a:t>
            </a:r>
            <a:r>
              <a:rPr lang="en-US" dirty="0" smtClean="0"/>
              <a:t> turbidity units</a:t>
            </a:r>
            <a:endParaRPr lang="en-CA" dirty="0"/>
          </a:p>
        </p:txBody>
      </p:sp>
      <p:sp>
        <p:nvSpPr>
          <p:cNvPr id="4" name="Slide Number Placeholder 3"/>
          <p:cNvSpPr>
            <a:spLocks noGrp="1"/>
          </p:cNvSpPr>
          <p:nvPr>
            <p:ph type="sldNum" sz="quarter" idx="10"/>
          </p:nvPr>
        </p:nvSpPr>
        <p:spPr/>
        <p:txBody>
          <a:bodyPr/>
          <a:lstStyle/>
          <a:p>
            <a:fld id="{69CCCD06-B6AC-4C94-B410-82C167501725}" type="slidenum">
              <a:rPr lang="en-CA" smtClean="0"/>
              <a:t>11</a:t>
            </a:fld>
            <a:endParaRPr lang="en-CA"/>
          </a:p>
        </p:txBody>
      </p:sp>
    </p:spTree>
    <p:extLst>
      <p:ext uri="{BB962C8B-B14F-4D97-AF65-F5344CB8AC3E}">
        <p14:creationId xmlns:p14="http://schemas.microsoft.com/office/powerpoint/2010/main" val="2689083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Arial" panose="020B0604020202020204" pitchFamily="34" charset="0"/>
                <a:ea typeface="+mn-ea"/>
                <a:cs typeface="Arial" panose="020B0604020202020204" pitchFamily="34" charset="0"/>
              </a:rPr>
              <a:t>A turbidity tube is an easy and inexpensive way to visually estimate NTU.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Arial" panose="020B0604020202020204" pitchFamily="34" charset="0"/>
                <a:ea typeface="+mn-ea"/>
                <a:cs typeface="Arial" panose="020B0604020202020204" pitchFamily="34" charset="0"/>
              </a:rPr>
              <a:t>It is practical for field testing since it is very portable and does not need batteries or replacement parts.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Arial" panose="020B0604020202020204" pitchFamily="34" charset="0"/>
                <a:ea typeface="+mn-ea"/>
                <a:cs typeface="Arial" panose="020B0604020202020204" pitchFamily="34" charset="0"/>
              </a:rPr>
              <a:t>A limitation is that it is harder to read levels less than 10 NTU with a turbidity tube.</a:t>
            </a:r>
          </a:p>
          <a:p>
            <a:pPr fontAlgn="auto" hangingPunct="1"/>
            <a:endParaRPr lang="en-CA" sz="1200" kern="1200" dirty="0">
              <a:solidFill>
                <a:schemeClr val="tx1"/>
              </a:solidFill>
              <a:effectLst/>
              <a:latin typeface="Arial" panose="020B0604020202020204" pitchFamily="34" charset="0"/>
              <a:ea typeface="+mn-ea"/>
              <a:cs typeface="Arial" panose="020B0604020202020204" pitchFamily="34" charset="0"/>
            </a:endParaRPr>
          </a:p>
          <a:p>
            <a:pPr fontAlgn="auto" hangingPunct="1"/>
            <a:r>
              <a:rPr lang="en-CA" sz="1200" kern="1200" dirty="0">
                <a:solidFill>
                  <a:schemeClr val="tx1"/>
                </a:solidFill>
                <a:effectLst/>
                <a:latin typeface="Arial" panose="020B0604020202020204" pitchFamily="34" charset="0"/>
                <a:ea typeface="+mn-ea"/>
                <a:cs typeface="Arial" panose="020B0604020202020204" pitchFamily="34" charset="0"/>
              </a:rPr>
              <a:t>How to Use a Turbidity Tube: </a:t>
            </a:r>
          </a:p>
          <a:p>
            <a:pPr fontAlgn="auto" hangingPunct="1"/>
            <a:r>
              <a:rPr lang="en-CA" sz="1200" kern="1200" dirty="0">
                <a:solidFill>
                  <a:schemeClr val="tx1"/>
                </a:solidFill>
                <a:effectLst/>
                <a:latin typeface="Arial" panose="020B0604020202020204" pitchFamily="34" charset="0"/>
                <a:ea typeface="+mn-ea"/>
                <a:cs typeface="Arial" panose="020B0604020202020204" pitchFamily="34" charset="0"/>
              </a:rPr>
              <a:t>1. Slowly pour some water into the tube.</a:t>
            </a:r>
          </a:p>
          <a:p>
            <a:pPr fontAlgn="auto" hangingPunct="1"/>
            <a:r>
              <a:rPr lang="en-CA" sz="1200" kern="1200" dirty="0">
                <a:solidFill>
                  <a:schemeClr val="tx1"/>
                </a:solidFill>
                <a:effectLst/>
                <a:latin typeface="Arial" panose="020B0604020202020204" pitchFamily="34" charset="0"/>
                <a:ea typeface="+mn-ea"/>
                <a:cs typeface="Arial" panose="020B0604020202020204" pitchFamily="34" charset="0"/>
              </a:rPr>
              <a:t>2. Place your head 10 to 20 centimeters directly over the tube so that you can see the disc at the bottom of the tube.</a:t>
            </a:r>
          </a:p>
          <a:p>
            <a:pPr fontAlgn="auto" hangingPunct="1"/>
            <a:r>
              <a:rPr lang="en-CA" sz="1200" kern="1200" dirty="0">
                <a:solidFill>
                  <a:schemeClr val="tx1"/>
                </a:solidFill>
                <a:effectLst/>
                <a:latin typeface="Arial" panose="020B0604020202020204" pitchFamily="34" charset="0"/>
                <a:ea typeface="+mn-ea"/>
                <a:cs typeface="Arial" panose="020B0604020202020204" pitchFamily="34" charset="0"/>
              </a:rPr>
              <a:t>2. Keep adding water until the pattern on the disc at the bottom becomes hard to see when you look down the tube. </a:t>
            </a:r>
          </a:p>
          <a:p>
            <a:pPr fontAlgn="auto" hangingPunct="1"/>
            <a:r>
              <a:rPr lang="en-CA" sz="1200" kern="1200" dirty="0">
                <a:solidFill>
                  <a:schemeClr val="tx1"/>
                </a:solidFill>
                <a:effectLst/>
                <a:latin typeface="Arial" panose="020B0604020202020204" pitchFamily="34" charset="0"/>
                <a:ea typeface="+mn-ea"/>
                <a:cs typeface="Arial" panose="020B0604020202020204" pitchFamily="34" charset="0"/>
              </a:rPr>
              <a:t>3. Stop pouring as soon as the pattern on the disk can no longer be seen. </a:t>
            </a:r>
          </a:p>
          <a:p>
            <a:pPr fontAlgn="auto" hangingPunct="1"/>
            <a:r>
              <a:rPr lang="en-CA" sz="1200" kern="1200" dirty="0">
                <a:solidFill>
                  <a:schemeClr val="tx1"/>
                </a:solidFill>
                <a:effectLst/>
                <a:latin typeface="Arial" panose="020B0604020202020204" pitchFamily="34" charset="0"/>
                <a:ea typeface="+mn-ea"/>
                <a:cs typeface="Arial" panose="020B0604020202020204" pitchFamily="34" charset="0"/>
              </a:rPr>
              <a:t>4. Read the turbidity level in NTUs from the scale on the side of the tube.</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Arial" panose="020B0604020202020204" pitchFamily="34" charset="0"/>
              <a:ea typeface="+mn-ea"/>
              <a:cs typeface="Arial" panose="020B0604020202020204" pitchFamily="34" charset="0"/>
            </a:endParaRPr>
          </a:p>
          <a:p>
            <a:endParaRPr lang="en-CA" sz="1200" dirty="0">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69CCCD06-B6AC-4C94-B410-82C167501725}" type="slidenum">
              <a:rPr lang="en-CA" smtClean="0"/>
              <a:t>12</a:t>
            </a:fld>
            <a:endParaRPr lang="en-CA"/>
          </a:p>
        </p:txBody>
      </p:sp>
    </p:spTree>
    <p:extLst>
      <p:ext uri="{BB962C8B-B14F-4D97-AF65-F5344CB8AC3E}">
        <p14:creationId xmlns:p14="http://schemas.microsoft.com/office/powerpoint/2010/main" val="2201397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kern="1200" dirty="0">
                <a:solidFill>
                  <a:schemeClr val="tx1"/>
                </a:solidFill>
                <a:effectLst/>
                <a:latin typeface="Arial" panose="020B0604020202020204" pitchFamily="34" charset="0"/>
                <a:ea typeface="+mn-ea"/>
                <a:cs typeface="Arial" panose="020B0604020202020204" pitchFamily="34" charset="0"/>
              </a:rPr>
              <a:t>A </a:t>
            </a:r>
            <a:r>
              <a:rPr lang="en-US" sz="1000" kern="1200" dirty="0" err="1">
                <a:solidFill>
                  <a:schemeClr val="tx1"/>
                </a:solidFill>
                <a:effectLst/>
                <a:latin typeface="Arial" panose="020B0604020202020204" pitchFamily="34" charset="0"/>
                <a:ea typeface="+mn-ea"/>
                <a:cs typeface="Arial" panose="020B0604020202020204" pitchFamily="34" charset="0"/>
              </a:rPr>
              <a:t>turbidimeter</a:t>
            </a:r>
            <a:r>
              <a:rPr lang="en-US" sz="1000" kern="1200" dirty="0">
                <a:solidFill>
                  <a:schemeClr val="tx1"/>
                </a:solidFill>
                <a:effectLst/>
                <a:latin typeface="Arial" panose="020B0604020202020204" pitchFamily="34" charset="0"/>
                <a:ea typeface="+mn-ea"/>
                <a:cs typeface="Arial" panose="020B0604020202020204" pitchFamily="34" charset="0"/>
              </a:rPr>
              <a:t> is operated by a battery or power supply and it gives the digital reading of the turbidity level. </a:t>
            </a:r>
          </a:p>
          <a:p>
            <a:pPr marL="171450" indent="-171450">
              <a:buFont typeface="Arial" panose="020B0604020202020204" pitchFamily="34" charset="0"/>
              <a:buChar char="•"/>
            </a:pPr>
            <a:r>
              <a:rPr lang="en-US" sz="1000" kern="1200" dirty="0">
                <a:solidFill>
                  <a:schemeClr val="tx1"/>
                </a:solidFill>
                <a:effectLst/>
                <a:latin typeface="Arial" panose="020B0604020202020204" pitchFamily="34" charset="0"/>
                <a:ea typeface="+mn-ea"/>
                <a:cs typeface="Arial" panose="020B0604020202020204" pitchFamily="34" charset="0"/>
              </a:rPr>
              <a:t>A </a:t>
            </a:r>
            <a:r>
              <a:rPr lang="en-US" sz="1000" kern="1200" dirty="0" err="1">
                <a:solidFill>
                  <a:schemeClr val="tx1"/>
                </a:solidFill>
                <a:effectLst/>
                <a:latin typeface="Arial" panose="020B0604020202020204" pitchFamily="34" charset="0"/>
                <a:ea typeface="+mn-ea"/>
                <a:cs typeface="Arial" panose="020B0604020202020204" pitchFamily="34" charset="0"/>
              </a:rPr>
              <a:t>turbidimeter</a:t>
            </a:r>
            <a:r>
              <a:rPr lang="en-US" sz="1000" kern="1200" dirty="0">
                <a:solidFill>
                  <a:schemeClr val="tx1"/>
                </a:solidFill>
                <a:effectLst/>
                <a:latin typeface="Arial" panose="020B0604020202020204" pitchFamily="34" charset="0"/>
                <a:ea typeface="+mn-ea"/>
                <a:cs typeface="Arial" panose="020B0604020202020204" pitchFamily="34" charset="0"/>
              </a:rPr>
              <a:t> gives more accurate results, although it is more expensive and vulnerable to damage. </a:t>
            </a:r>
            <a:endParaRPr lang="en-CA"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5CD1E7C-DD4A-48EE-AD51-55A600928D91}" type="slidenum">
              <a:rPr lang="en-CA" smtClean="0"/>
              <a:t>13</a:t>
            </a:fld>
            <a:endParaRPr lang="en-CA"/>
          </a:p>
        </p:txBody>
      </p:sp>
    </p:spTree>
    <p:extLst>
      <p:ext uri="{BB962C8B-B14F-4D97-AF65-F5344CB8AC3E}">
        <p14:creationId xmlns:p14="http://schemas.microsoft.com/office/powerpoint/2010/main" val="4170834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hangingPunct="0">
              <a:buFont typeface="Arial" panose="020B0604020202020204" pitchFamily="34" charset="0"/>
              <a:buChar char="•"/>
            </a:pPr>
            <a:r>
              <a:rPr lang="en-CA" sz="1000" kern="1200" dirty="0">
                <a:solidFill>
                  <a:schemeClr val="tx1"/>
                </a:solidFill>
                <a:effectLst/>
                <a:latin typeface="Arial" panose="020B0604020202020204" pitchFamily="34" charset="0"/>
                <a:ea typeface="+mn-ea"/>
                <a:cs typeface="Arial" panose="020B0604020202020204" pitchFamily="34" charset="0"/>
              </a:rPr>
              <a:t>There are different P-A tests that use total coliform and/or </a:t>
            </a:r>
            <a:r>
              <a:rPr lang="en-CA" sz="1000" i="1" kern="1200" dirty="0">
                <a:solidFill>
                  <a:schemeClr val="tx1"/>
                </a:solidFill>
                <a:effectLst/>
                <a:latin typeface="Arial" panose="020B0604020202020204" pitchFamily="34" charset="0"/>
                <a:ea typeface="+mn-ea"/>
                <a:cs typeface="Arial" panose="020B0604020202020204" pitchFamily="34" charset="0"/>
              </a:rPr>
              <a:t>E. coli</a:t>
            </a:r>
            <a:r>
              <a:rPr lang="en-CA" sz="1000" kern="1200" dirty="0">
                <a:solidFill>
                  <a:schemeClr val="tx1"/>
                </a:solidFill>
                <a:effectLst/>
                <a:latin typeface="Arial" panose="020B0604020202020204" pitchFamily="34" charset="0"/>
                <a:ea typeface="+mn-ea"/>
                <a:cs typeface="Arial" panose="020B0604020202020204" pitchFamily="34" charset="0"/>
              </a:rPr>
              <a:t> as the indicators. The general process for these tests is:</a:t>
            </a:r>
          </a:p>
          <a:p>
            <a:pPr marL="628650" lvl="1" indent="-171450" hangingPunct="0">
              <a:buFont typeface="Arial" panose="020B0604020202020204" pitchFamily="34" charset="0"/>
              <a:buChar char="•"/>
            </a:pPr>
            <a:r>
              <a:rPr lang="en-CA" sz="1000" kern="1200" dirty="0">
                <a:solidFill>
                  <a:schemeClr val="tx1"/>
                </a:solidFill>
                <a:effectLst/>
                <a:latin typeface="Arial" panose="020B0604020202020204" pitchFamily="34" charset="0"/>
                <a:ea typeface="+mn-ea"/>
                <a:cs typeface="Arial" panose="020B0604020202020204" pitchFamily="34" charset="0"/>
              </a:rPr>
              <a:t>A powdered reagent is added to the water sample</a:t>
            </a:r>
          </a:p>
          <a:p>
            <a:pPr marL="628650" lvl="1" indent="-171450" hangingPunct="0">
              <a:buFont typeface="Arial" panose="020B0604020202020204" pitchFamily="34" charset="0"/>
              <a:buChar char="•"/>
            </a:pPr>
            <a:r>
              <a:rPr lang="en-CA" sz="1000" kern="1200" dirty="0">
                <a:solidFill>
                  <a:schemeClr val="tx1"/>
                </a:solidFill>
                <a:effectLst/>
                <a:latin typeface="Arial" panose="020B0604020202020204" pitchFamily="34" charset="0"/>
                <a:ea typeface="+mn-ea"/>
                <a:cs typeface="Arial" panose="020B0604020202020204" pitchFamily="34" charset="0"/>
              </a:rPr>
              <a:t>The sample is incubated for 24-48 hours at 35</a:t>
            </a:r>
            <a:r>
              <a:rPr lang="en-CA" sz="1000" kern="1200" baseline="30000" dirty="0">
                <a:solidFill>
                  <a:schemeClr val="tx1"/>
                </a:solidFill>
                <a:effectLst/>
                <a:latin typeface="Arial" panose="020B0604020202020204" pitchFamily="34" charset="0"/>
                <a:ea typeface="+mn-ea"/>
                <a:cs typeface="Arial" panose="020B0604020202020204" pitchFamily="34" charset="0"/>
              </a:rPr>
              <a:t>o</a:t>
            </a:r>
            <a:r>
              <a:rPr lang="en-CA" sz="1000" kern="1200" dirty="0">
                <a:solidFill>
                  <a:schemeClr val="tx1"/>
                </a:solidFill>
                <a:effectLst/>
                <a:latin typeface="Arial" panose="020B0604020202020204" pitchFamily="34" charset="0"/>
                <a:ea typeface="+mn-ea"/>
                <a:cs typeface="Arial" panose="020B0604020202020204" pitchFamily="34" charset="0"/>
              </a:rPr>
              <a:t>C</a:t>
            </a:r>
          </a:p>
          <a:p>
            <a:pPr marL="628650" lvl="1" indent="-171450">
              <a:buFont typeface="Arial" panose="020B0604020202020204" pitchFamily="34" charset="0"/>
              <a:buChar char="•"/>
            </a:pPr>
            <a:r>
              <a:rPr lang="en-CA" sz="1000" kern="1200" dirty="0">
                <a:solidFill>
                  <a:schemeClr val="tx1"/>
                </a:solidFill>
                <a:effectLst/>
                <a:latin typeface="Arial" panose="020B0604020202020204" pitchFamily="34" charset="0"/>
                <a:ea typeface="+mn-ea"/>
                <a:cs typeface="Arial" panose="020B0604020202020204" pitchFamily="34" charset="0"/>
              </a:rPr>
              <a:t>The results are read: Colourless = negative, Colour = total coliforms present, Fluorescent = </a:t>
            </a:r>
            <a:r>
              <a:rPr lang="en-CA" sz="1000" i="1" kern="1200" dirty="0">
                <a:solidFill>
                  <a:schemeClr val="tx1"/>
                </a:solidFill>
                <a:effectLst/>
                <a:latin typeface="Arial" panose="020B0604020202020204" pitchFamily="34" charset="0"/>
                <a:ea typeface="+mn-ea"/>
                <a:cs typeface="Arial" panose="020B0604020202020204" pitchFamily="34" charset="0"/>
              </a:rPr>
              <a:t>E. coli</a:t>
            </a:r>
            <a:r>
              <a:rPr lang="en-CA" sz="1000" kern="1200" dirty="0">
                <a:solidFill>
                  <a:schemeClr val="tx1"/>
                </a:solidFill>
                <a:effectLst/>
                <a:latin typeface="Arial" panose="020B0604020202020204" pitchFamily="34" charset="0"/>
                <a:ea typeface="+mn-ea"/>
                <a:cs typeface="Arial" panose="020B0604020202020204" pitchFamily="34" charset="0"/>
              </a:rPr>
              <a:t> present (tested with a UV lamp)</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000" kern="1200" dirty="0">
              <a:solidFill>
                <a:schemeClr val="tx1"/>
              </a:solidFill>
              <a:effectLst/>
              <a:latin typeface="Arial" panose="020B0604020202020204" pitchFamily="34" charset="0"/>
              <a:ea typeface="+mn-ea"/>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kern="1200" dirty="0">
                <a:solidFill>
                  <a:schemeClr val="tx1"/>
                </a:solidFill>
                <a:effectLst/>
                <a:latin typeface="Arial" panose="020B0604020202020204" pitchFamily="34" charset="0"/>
                <a:ea typeface="+mn-ea"/>
                <a:cs typeface="Arial" panose="020B0604020202020204" pitchFamily="34" charset="0"/>
              </a:rPr>
              <a:t>There are different P-A tests using H</a:t>
            </a:r>
            <a:r>
              <a:rPr lang="en-CA" sz="1000" kern="1200" baseline="-25000" dirty="0">
                <a:solidFill>
                  <a:schemeClr val="tx1"/>
                </a:solidFill>
                <a:effectLst/>
                <a:latin typeface="Arial" panose="020B0604020202020204" pitchFamily="34" charset="0"/>
                <a:ea typeface="+mn-ea"/>
                <a:cs typeface="Arial" panose="020B0604020202020204" pitchFamily="34" charset="0"/>
              </a:rPr>
              <a:t>2</a:t>
            </a:r>
            <a:r>
              <a:rPr lang="en-CA" sz="1000" kern="1200" dirty="0">
                <a:solidFill>
                  <a:schemeClr val="tx1"/>
                </a:solidFill>
                <a:effectLst/>
                <a:latin typeface="Arial" panose="020B0604020202020204" pitchFamily="34" charset="0"/>
                <a:ea typeface="+mn-ea"/>
                <a:cs typeface="Arial" panose="020B0604020202020204" pitchFamily="34" charset="0"/>
              </a:rPr>
              <a:t>S bacteria that are produced by different manufacturers. For example, in the P-A test manufactured by ENPHO in Nepal, a strip of test paper is added to a water sample. If the test paper turns black within 24 hours, it means that H</a:t>
            </a:r>
            <a:r>
              <a:rPr lang="en-CA" sz="1000" kern="1200" baseline="-25000" dirty="0">
                <a:solidFill>
                  <a:schemeClr val="tx1"/>
                </a:solidFill>
                <a:effectLst/>
                <a:latin typeface="Arial" panose="020B0604020202020204" pitchFamily="34" charset="0"/>
                <a:ea typeface="+mn-ea"/>
                <a:cs typeface="Arial" panose="020B0604020202020204" pitchFamily="34" charset="0"/>
              </a:rPr>
              <a:t>2</a:t>
            </a:r>
            <a:r>
              <a:rPr lang="en-CA" sz="1000" kern="1200" dirty="0">
                <a:solidFill>
                  <a:schemeClr val="tx1"/>
                </a:solidFill>
                <a:effectLst/>
                <a:latin typeface="Arial" panose="020B0604020202020204" pitchFamily="34" charset="0"/>
                <a:ea typeface="+mn-ea"/>
                <a:cs typeface="Arial" panose="020B0604020202020204" pitchFamily="34" charset="0"/>
              </a:rPr>
              <a:t>S was produced, which means that bacteria coming from feces are likely present in the water sample. </a:t>
            </a:r>
          </a:p>
          <a:p>
            <a:endParaRPr lang="en-CA" dirty="0"/>
          </a:p>
        </p:txBody>
      </p:sp>
      <p:sp>
        <p:nvSpPr>
          <p:cNvPr id="4" name="Slide Number Placeholder 3"/>
          <p:cNvSpPr>
            <a:spLocks noGrp="1"/>
          </p:cNvSpPr>
          <p:nvPr>
            <p:ph type="sldNum" sz="quarter" idx="10"/>
          </p:nvPr>
        </p:nvSpPr>
        <p:spPr/>
        <p:txBody>
          <a:bodyPr/>
          <a:lstStyle/>
          <a:p>
            <a:fld id="{69CCCD06-B6AC-4C94-B410-82C167501725}" type="slidenum">
              <a:rPr lang="en-CA" smtClean="0"/>
              <a:t>17</a:t>
            </a:fld>
            <a:endParaRPr lang="en-CA"/>
          </a:p>
        </p:txBody>
      </p:sp>
    </p:spTree>
    <p:extLst>
      <p:ext uri="{BB962C8B-B14F-4D97-AF65-F5344CB8AC3E}">
        <p14:creationId xmlns:p14="http://schemas.microsoft.com/office/powerpoint/2010/main" val="91090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CA" altLang="en-US" dirty="0"/>
              <a:t>Estimates the number of indicator bacteria that is most likely to be present in the water sample. </a:t>
            </a:r>
          </a:p>
          <a:p>
            <a:pPr marL="171450" indent="-171450" eaLnBrk="1" hangingPunct="1">
              <a:buFont typeface="Arial" panose="020B0604020202020204" pitchFamily="34" charset="0"/>
              <a:buChar char="•"/>
            </a:pPr>
            <a:endParaRPr lang="en-CA" altLang="en-US" dirty="0"/>
          </a:p>
          <a:p>
            <a:pPr marL="171450" indent="-171450" eaLnBrk="1" hangingPunct="1">
              <a:buFont typeface="Arial" panose="020B0604020202020204" pitchFamily="34" charset="0"/>
              <a:buChar char="•"/>
            </a:pPr>
            <a:r>
              <a:rPr lang="en-CA" altLang="en-US" dirty="0"/>
              <a:t>Multiple samples (1-10 mL) of the same water to be tested are added to a culture media in sterile tubes and incubated at a particular temperature for a fixed time (usually 24 hours). Three or five tubes are commonly used, though ten tubes may be used for greater sensitivity. </a:t>
            </a:r>
          </a:p>
          <a:p>
            <a:pPr marL="171450" indent="-171450" eaLnBrk="1" hangingPunct="1">
              <a:buFont typeface="Arial" panose="020B0604020202020204" pitchFamily="34" charset="0"/>
              <a:buChar char="•"/>
            </a:pPr>
            <a:endParaRPr lang="en-CA" altLang="en-US" dirty="0"/>
          </a:p>
          <a:p>
            <a:pPr marL="171450" indent="-171450" eaLnBrk="1" hangingPunct="1">
              <a:buFont typeface="Arial" panose="020B0604020202020204" pitchFamily="34" charset="0"/>
              <a:buChar char="•"/>
            </a:pPr>
            <a:r>
              <a:rPr lang="en-CA" altLang="en-US" dirty="0"/>
              <a:t>Becoming more popular to use a disposable tray with multiple small wells instead of multiple tubes since it simplifies the procedure. </a:t>
            </a:r>
          </a:p>
          <a:p>
            <a:pPr marL="171450" indent="-171450" eaLnBrk="1" hangingPunct="1">
              <a:buFont typeface="Arial" panose="020B0604020202020204" pitchFamily="34" charset="0"/>
              <a:buChar char="•"/>
            </a:pPr>
            <a:endParaRPr lang="en-CA" altLang="en-US" dirty="0"/>
          </a:p>
          <a:p>
            <a:pPr marL="171450" indent="-171450" eaLnBrk="1" hangingPunct="1">
              <a:buFont typeface="Arial" panose="020B0604020202020204" pitchFamily="34" charset="0"/>
              <a:buChar char="•"/>
            </a:pPr>
            <a:r>
              <a:rPr lang="en-CA" altLang="en-US" dirty="0"/>
              <a:t>By counting the number of tubes or wells showing a positive result, and comparing with a standard table, a statistical estimate of the most probable number of bacteria can be made. The results are reported as MPN per 100 </a:t>
            </a:r>
            <a:r>
              <a:rPr lang="en-CA" altLang="en-US" dirty="0" err="1"/>
              <a:t>mL.</a:t>
            </a:r>
            <a:endParaRPr lang="en-US" altLang="en-US" dirty="0"/>
          </a:p>
          <a:p>
            <a:endParaRPr lang="en-CA" dirty="0"/>
          </a:p>
        </p:txBody>
      </p:sp>
      <p:sp>
        <p:nvSpPr>
          <p:cNvPr id="4" name="Slide Number Placeholder 3"/>
          <p:cNvSpPr>
            <a:spLocks noGrp="1"/>
          </p:cNvSpPr>
          <p:nvPr>
            <p:ph type="sldNum" sz="quarter" idx="10"/>
          </p:nvPr>
        </p:nvSpPr>
        <p:spPr/>
        <p:txBody>
          <a:bodyPr/>
          <a:lstStyle/>
          <a:p>
            <a:fld id="{69CCCD06-B6AC-4C94-B410-82C167501725}" type="slidenum">
              <a:rPr lang="en-CA" smtClean="0"/>
              <a:t>18</a:t>
            </a:fld>
            <a:endParaRPr lang="en-CA"/>
          </a:p>
        </p:txBody>
      </p:sp>
    </p:spTree>
    <p:extLst>
      <p:ext uri="{BB962C8B-B14F-4D97-AF65-F5344CB8AC3E}">
        <p14:creationId xmlns:p14="http://schemas.microsoft.com/office/powerpoint/2010/main" val="1794945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Aft>
                <a:spcPts val="600"/>
              </a:spcAft>
            </a:pPr>
            <a:r>
              <a:rPr lang="en-CA" altLang="en-US" sz="2800" dirty="0"/>
              <a:t>Most accurate and internationally recognized method </a:t>
            </a:r>
          </a:p>
          <a:p>
            <a:pPr>
              <a:lnSpc>
                <a:spcPct val="80000"/>
              </a:lnSpc>
              <a:spcAft>
                <a:spcPts val="600"/>
              </a:spcAft>
            </a:pPr>
            <a:r>
              <a:rPr lang="en-CA" altLang="en-US" sz="2800" dirty="0"/>
              <a:t>Procedure:</a:t>
            </a:r>
          </a:p>
          <a:p>
            <a:pPr lvl="1">
              <a:lnSpc>
                <a:spcPct val="80000"/>
              </a:lnSpc>
              <a:spcAft>
                <a:spcPts val="600"/>
              </a:spcAft>
            </a:pPr>
            <a:r>
              <a:rPr lang="en-CA" altLang="en-US" sz="2400" dirty="0"/>
              <a:t>Filter 100 mL water sample</a:t>
            </a:r>
          </a:p>
          <a:p>
            <a:pPr lvl="1">
              <a:lnSpc>
                <a:spcPct val="80000"/>
              </a:lnSpc>
              <a:spcAft>
                <a:spcPts val="600"/>
              </a:spcAft>
            </a:pPr>
            <a:r>
              <a:rPr lang="en-CA" altLang="en-US" sz="2400" dirty="0"/>
              <a:t>Add culture media to a Petri dish to provide nutrients for indicator organisms to grow</a:t>
            </a:r>
          </a:p>
          <a:p>
            <a:pPr lvl="1">
              <a:lnSpc>
                <a:spcPct val="80000"/>
              </a:lnSpc>
              <a:spcAft>
                <a:spcPts val="600"/>
              </a:spcAft>
            </a:pPr>
            <a:r>
              <a:rPr lang="en-CA" altLang="en-US" sz="2400" dirty="0"/>
              <a:t>Transfer the membrane filter paper to Petri dish </a:t>
            </a:r>
          </a:p>
          <a:p>
            <a:pPr lvl="1">
              <a:lnSpc>
                <a:spcPct val="80000"/>
              </a:lnSpc>
              <a:spcAft>
                <a:spcPts val="600"/>
              </a:spcAft>
            </a:pPr>
            <a:r>
              <a:rPr lang="en-CA" altLang="en-US" sz="2400" dirty="0"/>
              <a:t>Incubate for 24-48 hours</a:t>
            </a:r>
          </a:p>
          <a:p>
            <a:pPr>
              <a:lnSpc>
                <a:spcPct val="80000"/>
              </a:lnSpc>
              <a:spcAft>
                <a:spcPts val="600"/>
              </a:spcAft>
            </a:pPr>
            <a:r>
              <a:rPr lang="en-CA" altLang="en-US" sz="2800" dirty="0"/>
              <a:t>Colonies will appear on filter paper and can be counted</a:t>
            </a:r>
          </a:p>
          <a:p>
            <a:pPr>
              <a:lnSpc>
                <a:spcPct val="80000"/>
              </a:lnSpc>
              <a:spcAft>
                <a:spcPts val="600"/>
              </a:spcAft>
            </a:pPr>
            <a:r>
              <a:rPr lang="en-CA" altLang="en-US" sz="2800" dirty="0"/>
              <a:t>Results reported as colony forming units per 100 mL of water sample (CFU/100 mL)</a:t>
            </a:r>
          </a:p>
          <a:p>
            <a:endParaRPr lang="en-US" sz="2800" dirty="0"/>
          </a:p>
          <a:p>
            <a:pPr marL="171450" indent="-171450" eaLnBrk="1" hangingPunct="1">
              <a:buFont typeface="Arial" panose="020B0604020202020204" pitchFamily="34" charset="0"/>
              <a:buChar char="•"/>
            </a:pPr>
            <a:r>
              <a:rPr lang="en-CA" sz="1200" kern="1200" dirty="0">
                <a:solidFill>
                  <a:schemeClr val="tx1"/>
                </a:solidFill>
                <a:effectLst/>
                <a:latin typeface="+mn-lt"/>
                <a:ea typeface="+mn-ea"/>
                <a:cs typeface="+mn-cs"/>
              </a:rPr>
              <a:t>MF has limitations, particularly when testing waters with high turbidity or large numbers of </a:t>
            </a:r>
            <a:r>
              <a:rPr lang="en-CA" sz="1200" kern="1200" dirty="0" err="1">
                <a:solidFill>
                  <a:schemeClr val="tx1"/>
                </a:solidFill>
                <a:effectLst/>
                <a:latin typeface="+mn-lt"/>
                <a:ea typeface="+mn-ea"/>
                <a:cs typeface="+mn-cs"/>
              </a:rPr>
              <a:t>noncoliform</a:t>
            </a:r>
            <a:r>
              <a:rPr lang="en-CA" sz="1200" kern="1200" dirty="0">
                <a:solidFill>
                  <a:schemeClr val="tx1"/>
                </a:solidFill>
                <a:effectLst/>
                <a:latin typeface="+mn-lt"/>
                <a:ea typeface="+mn-ea"/>
                <a:cs typeface="+mn-cs"/>
              </a:rPr>
              <a:t> (background) bacteria. </a:t>
            </a:r>
          </a:p>
          <a:p>
            <a:pPr marL="171450" indent="-171450" eaLnBrk="1" hangingPunct="1">
              <a:buFont typeface="Arial" panose="020B0604020202020204" pitchFamily="34" charset="0"/>
              <a:buChar char="•"/>
            </a:pPr>
            <a:endParaRPr lang="en-CA" sz="1200" kern="1200" dirty="0">
              <a:solidFill>
                <a:schemeClr val="tx1"/>
              </a:solidFill>
              <a:effectLst/>
              <a:latin typeface="+mn-lt"/>
              <a:ea typeface="+mn-ea"/>
              <a:cs typeface="+mn-cs"/>
            </a:endParaRPr>
          </a:p>
          <a:p>
            <a:pPr marL="171450" indent="-171450" eaLnBrk="1" hangingPunct="1">
              <a:buFont typeface="Arial" panose="020B0604020202020204" pitchFamily="34" charset="0"/>
              <a:buChar char="•"/>
            </a:pPr>
            <a:r>
              <a:rPr lang="en-CA" sz="1200" kern="1200" dirty="0">
                <a:solidFill>
                  <a:schemeClr val="tx1"/>
                </a:solidFill>
                <a:effectLst/>
                <a:latin typeface="+mn-lt"/>
                <a:ea typeface="+mn-ea"/>
                <a:cs typeface="+mn-cs"/>
              </a:rPr>
              <a:t>Turbidity caused by the presence of algae or suspended particles can clog the membrane or prevent the growth of indicator bacteria on the filter paper. Need</a:t>
            </a:r>
            <a:r>
              <a:rPr lang="en-CA" sz="1200" kern="1200" baseline="0" dirty="0">
                <a:solidFill>
                  <a:schemeClr val="tx1"/>
                </a:solidFill>
                <a:effectLst/>
                <a:latin typeface="+mn-lt"/>
                <a:ea typeface="+mn-ea"/>
                <a:cs typeface="+mn-cs"/>
              </a:rPr>
              <a:t> to dilute the water sample.</a:t>
            </a:r>
            <a:endParaRPr lang="en-US" altLang="en-US" sz="1000" dirty="0">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69CCCD06-B6AC-4C94-B410-82C167501725}" type="slidenum">
              <a:rPr lang="en-CA" smtClean="0"/>
              <a:t>19</a:t>
            </a:fld>
            <a:endParaRPr lang="en-CA"/>
          </a:p>
        </p:txBody>
      </p:sp>
    </p:spTree>
    <p:extLst>
      <p:ext uri="{BB962C8B-B14F-4D97-AF65-F5344CB8AC3E}">
        <p14:creationId xmlns:p14="http://schemas.microsoft.com/office/powerpoint/2010/main" val="3338037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buFontTx/>
              <a:buNone/>
            </a:pPr>
            <a:r>
              <a:rPr lang="en-US" altLang="en-US" sz="2400" u="sng" dirty="0"/>
              <a:t>Advantages</a:t>
            </a:r>
            <a:r>
              <a:rPr lang="en-US" altLang="en-US" sz="2400" dirty="0"/>
              <a:t>:</a:t>
            </a:r>
          </a:p>
          <a:p>
            <a:pPr lvl="1" eaLnBrk="1" hangingPunct="1">
              <a:lnSpc>
                <a:spcPct val="90000"/>
              </a:lnSpc>
            </a:pPr>
            <a:r>
              <a:rPr lang="en-US" altLang="en-US" sz="2000" dirty="0"/>
              <a:t>Inexpensive</a:t>
            </a:r>
          </a:p>
          <a:p>
            <a:pPr lvl="1" eaLnBrk="1" hangingPunct="1">
              <a:lnSpc>
                <a:spcPct val="90000"/>
              </a:lnSpc>
            </a:pPr>
            <a:r>
              <a:rPr lang="en-US" altLang="en-US" sz="2000" dirty="0"/>
              <a:t>Easy and simple</a:t>
            </a:r>
          </a:p>
          <a:p>
            <a:pPr eaLnBrk="1" hangingPunct="1">
              <a:lnSpc>
                <a:spcPct val="90000"/>
              </a:lnSpc>
              <a:buFontTx/>
              <a:buNone/>
            </a:pPr>
            <a:r>
              <a:rPr lang="en-US" altLang="en-US" sz="2400" u="sng" dirty="0"/>
              <a:t>Limitations</a:t>
            </a:r>
            <a:r>
              <a:rPr lang="en-US" altLang="en-US" sz="2400" dirty="0"/>
              <a:t>:</a:t>
            </a:r>
          </a:p>
          <a:p>
            <a:pPr lvl="1" eaLnBrk="1" hangingPunct="1">
              <a:lnSpc>
                <a:spcPct val="90000"/>
              </a:lnSpc>
            </a:pPr>
            <a:r>
              <a:rPr lang="en-US" altLang="en-US" sz="2000" dirty="0"/>
              <a:t>Subjective</a:t>
            </a:r>
          </a:p>
          <a:p>
            <a:pPr lvl="1" eaLnBrk="1" hangingPunct="1">
              <a:lnSpc>
                <a:spcPct val="90000"/>
              </a:lnSpc>
            </a:pPr>
            <a:r>
              <a:rPr lang="en-US" altLang="en-US" sz="2000" dirty="0"/>
              <a:t>Low accuracy +/- 10 % </a:t>
            </a:r>
          </a:p>
          <a:p>
            <a:endParaRPr lang="en-CA" dirty="0"/>
          </a:p>
        </p:txBody>
      </p:sp>
      <p:sp>
        <p:nvSpPr>
          <p:cNvPr id="4" name="Slide Number Placeholder 3"/>
          <p:cNvSpPr>
            <a:spLocks noGrp="1"/>
          </p:cNvSpPr>
          <p:nvPr>
            <p:ph type="sldNum" sz="quarter" idx="10"/>
          </p:nvPr>
        </p:nvSpPr>
        <p:spPr/>
        <p:txBody>
          <a:bodyPr/>
          <a:lstStyle/>
          <a:p>
            <a:fld id="{69CCCD06-B6AC-4C94-B410-82C167501725}" type="slidenum">
              <a:rPr lang="en-CA" smtClean="0"/>
              <a:t>23</a:t>
            </a:fld>
            <a:endParaRPr lang="en-CA"/>
          </a:p>
        </p:txBody>
      </p:sp>
    </p:spTree>
    <p:extLst>
      <p:ext uri="{BB962C8B-B14F-4D97-AF65-F5344CB8AC3E}">
        <p14:creationId xmlns:p14="http://schemas.microsoft.com/office/powerpoint/2010/main" val="2437332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20000"/>
              </a:spcBef>
            </a:pPr>
            <a:r>
              <a:rPr lang="en-US" altLang="en-US" sz="2400" u="sng" dirty="0">
                <a:latin typeface="Lato" panose="020B0604020202020204" charset="0"/>
              </a:rPr>
              <a:t>Advantages</a:t>
            </a:r>
            <a:r>
              <a:rPr lang="en-US" altLang="en-US" sz="2400" dirty="0">
                <a:latin typeface="Lato" panose="020B0604020202020204" charset="0"/>
              </a:rPr>
              <a:t>:</a:t>
            </a:r>
          </a:p>
          <a:p>
            <a:pPr lvl="1" eaLnBrk="1" hangingPunct="1">
              <a:spcBef>
                <a:spcPct val="20000"/>
              </a:spcBef>
              <a:buFontTx/>
              <a:buChar char="–"/>
            </a:pPr>
            <a:r>
              <a:rPr lang="en-US" altLang="en-US" sz="2000" dirty="0">
                <a:latin typeface="Lato" panose="020B0604020202020204" charset="0"/>
              </a:rPr>
              <a:t>Portable</a:t>
            </a:r>
          </a:p>
          <a:p>
            <a:pPr lvl="1" eaLnBrk="1" hangingPunct="1">
              <a:spcBef>
                <a:spcPct val="20000"/>
              </a:spcBef>
              <a:buFontTx/>
              <a:buChar char="–"/>
            </a:pPr>
            <a:r>
              <a:rPr lang="en-US" altLang="en-US" sz="2000" dirty="0">
                <a:latin typeface="Lato" panose="020B0604020202020204" charset="0"/>
              </a:rPr>
              <a:t>Better accuracy</a:t>
            </a:r>
          </a:p>
          <a:p>
            <a:pPr eaLnBrk="1" hangingPunct="1">
              <a:spcBef>
                <a:spcPct val="20000"/>
              </a:spcBef>
            </a:pPr>
            <a:r>
              <a:rPr lang="en-US" altLang="en-US" sz="2400" u="sng" dirty="0">
                <a:latin typeface="Lato" panose="020B0604020202020204" charset="0"/>
              </a:rPr>
              <a:t>Limitations</a:t>
            </a:r>
            <a:r>
              <a:rPr lang="en-US" altLang="en-US" sz="2400" dirty="0">
                <a:latin typeface="Lato" panose="020B0604020202020204" charset="0"/>
              </a:rPr>
              <a:t>:</a:t>
            </a:r>
          </a:p>
          <a:p>
            <a:pPr lvl="1" eaLnBrk="1" hangingPunct="1">
              <a:spcBef>
                <a:spcPct val="20000"/>
              </a:spcBef>
              <a:buFontTx/>
              <a:buChar char="–"/>
            </a:pPr>
            <a:r>
              <a:rPr lang="en-US" altLang="en-US" sz="2000" dirty="0">
                <a:latin typeface="Lato" panose="020B0604020202020204" charset="0"/>
              </a:rPr>
              <a:t>Need reagents</a:t>
            </a:r>
          </a:p>
          <a:p>
            <a:pPr lvl="1" eaLnBrk="1" hangingPunct="1">
              <a:spcBef>
                <a:spcPct val="20000"/>
              </a:spcBef>
              <a:buFontTx/>
              <a:buChar char="–"/>
            </a:pPr>
            <a:r>
              <a:rPr lang="en-US" altLang="en-US" sz="2000" dirty="0">
                <a:latin typeface="Lato" panose="020B0604020202020204" charset="0"/>
              </a:rPr>
              <a:t>More expensive</a:t>
            </a:r>
          </a:p>
          <a:p>
            <a:pPr lvl="1" eaLnBrk="1" hangingPunct="1">
              <a:spcBef>
                <a:spcPct val="20000"/>
              </a:spcBef>
              <a:buFontTx/>
              <a:buChar char="–"/>
            </a:pPr>
            <a:r>
              <a:rPr lang="en-US" altLang="en-US" sz="2000" dirty="0">
                <a:latin typeface="Lato" panose="020B0604020202020204" charset="0"/>
              </a:rPr>
              <a:t>Subjective</a:t>
            </a:r>
          </a:p>
          <a:p>
            <a:endParaRPr lang="en-CA" dirty="0"/>
          </a:p>
        </p:txBody>
      </p:sp>
      <p:sp>
        <p:nvSpPr>
          <p:cNvPr id="4" name="Slide Number Placeholder 3"/>
          <p:cNvSpPr>
            <a:spLocks noGrp="1"/>
          </p:cNvSpPr>
          <p:nvPr>
            <p:ph type="sldNum" sz="quarter" idx="10"/>
          </p:nvPr>
        </p:nvSpPr>
        <p:spPr/>
        <p:txBody>
          <a:bodyPr/>
          <a:lstStyle/>
          <a:p>
            <a:fld id="{69CCCD06-B6AC-4C94-B410-82C167501725}" type="slidenum">
              <a:rPr lang="en-CA" smtClean="0"/>
              <a:t>24</a:t>
            </a:fld>
            <a:endParaRPr lang="en-CA"/>
          </a:p>
        </p:txBody>
      </p:sp>
    </p:spTree>
    <p:extLst>
      <p:ext uri="{BB962C8B-B14F-4D97-AF65-F5344CB8AC3E}">
        <p14:creationId xmlns:p14="http://schemas.microsoft.com/office/powerpoint/2010/main" val="4369885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hyperlink" Target="https://resources.cawst.org/cc" TargetMode="External"/><Relationship Id="rId5" Type="http://schemas.openxmlformats.org/officeDocument/2006/relationships/hyperlink" Target="https://creativecommons.org/licenses/by-sa/4.0/" TargetMode="Externa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resources.cawst.org/cc" TargetMode="External"/><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hyperlink" Target="https://resources.cawst.org/cc" TargetMode="Externa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reative Commons">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8734" y="6132707"/>
            <a:ext cx="1227411" cy="429442"/>
          </a:xfrm>
          <a:prstGeom prst="rect">
            <a:avLst/>
          </a:prstGeom>
        </p:spPr>
      </p:pic>
      <p:pic>
        <p:nvPicPr>
          <p:cNvPr id="14" name="Picture 13"/>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9991934" y="5586545"/>
            <a:ext cx="1540815" cy="39664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userDrawn="1"/>
        </p:nvSpPr>
        <p:spPr>
          <a:xfrm>
            <a:off x="2595000" y="428413"/>
            <a:ext cx="7052400" cy="707886"/>
          </a:xfrm>
          <a:prstGeom prst="rect">
            <a:avLst/>
          </a:prstGeom>
          <a:noFill/>
        </p:spPr>
        <p:txBody>
          <a:bodyPr wrap="square" rtlCol="0">
            <a:spAutoFit/>
          </a:bodyPr>
          <a:lstStyle/>
          <a:p>
            <a:r>
              <a:rPr lang="en-US" sz="4000" dirty="0"/>
              <a:t>Creative Commons License</a:t>
            </a:r>
            <a:endParaRPr lang="en-CA" sz="4000" dirty="0"/>
          </a:p>
        </p:txBody>
      </p:sp>
      <p:sp>
        <p:nvSpPr>
          <p:cNvPr id="17" name="TextBox 16"/>
          <p:cNvSpPr txBox="1"/>
          <p:nvPr userDrawn="1"/>
        </p:nvSpPr>
        <p:spPr>
          <a:xfrm>
            <a:off x="2595000" y="1174726"/>
            <a:ext cx="7052400" cy="923330"/>
          </a:xfrm>
          <a:prstGeom prst="rect">
            <a:avLst/>
          </a:prstGeom>
          <a:noFill/>
        </p:spPr>
        <p:txBody>
          <a:bodyPr wrap="square" rtlCol="0">
            <a:spAutoFit/>
          </a:bodyPr>
          <a:lstStyle/>
          <a:p>
            <a:r>
              <a:rPr lang="en-CA" dirty="0"/>
              <a:t>This document is open content and licensed under the </a:t>
            </a:r>
            <a:r>
              <a:rPr lang="en-CA" dirty="0">
                <a:hlinkClick r:id="rId5"/>
              </a:rPr>
              <a:t>Creative Commons Attribution-</a:t>
            </a:r>
            <a:r>
              <a:rPr lang="en-CA" dirty="0" err="1">
                <a:hlinkClick r:id="rId5"/>
              </a:rPr>
              <a:t>ShareAlike</a:t>
            </a:r>
            <a:r>
              <a:rPr lang="en-CA" dirty="0">
                <a:hlinkClick r:id="rId5"/>
              </a:rPr>
              <a:t> 4.0 International License</a:t>
            </a:r>
            <a:r>
              <a:rPr lang="en-CA" dirty="0"/>
              <a:t> (CC BY-SA 4.0). </a:t>
            </a:r>
          </a:p>
          <a:p>
            <a:r>
              <a:rPr lang="en-CA" dirty="0"/>
              <a:t>You are free to:</a:t>
            </a:r>
          </a:p>
        </p:txBody>
      </p:sp>
      <p:sp>
        <p:nvSpPr>
          <p:cNvPr id="21" name="TextBox 20"/>
          <p:cNvSpPr txBox="1"/>
          <p:nvPr userDrawn="1"/>
        </p:nvSpPr>
        <p:spPr>
          <a:xfrm>
            <a:off x="2595000" y="2106934"/>
            <a:ext cx="7052400" cy="923330"/>
          </a:xfrm>
          <a:prstGeom prst="rect">
            <a:avLst/>
          </a:prstGeom>
          <a:noFill/>
        </p:spPr>
        <p:txBody>
          <a:bodyPr wrap="square" rtlCol="0">
            <a:spAutoFit/>
          </a:bodyPr>
          <a:lstStyle/>
          <a:p>
            <a:r>
              <a:rPr lang="en-CA" dirty="0"/>
              <a:t>Share - Copy and redistribute the material in any medium or format.</a:t>
            </a:r>
          </a:p>
          <a:p>
            <a:r>
              <a:rPr lang="en-CA" dirty="0"/>
              <a:t>Adapt - Remix, transform, and build upon the material for any purpose, even commercially.</a:t>
            </a:r>
          </a:p>
        </p:txBody>
      </p:sp>
      <p:sp>
        <p:nvSpPr>
          <p:cNvPr id="22" name="TextBox 21"/>
          <p:cNvSpPr txBox="1"/>
          <p:nvPr userDrawn="1"/>
        </p:nvSpPr>
        <p:spPr>
          <a:xfrm>
            <a:off x="2595000" y="3048020"/>
            <a:ext cx="7052400" cy="2308324"/>
          </a:xfrm>
          <a:prstGeom prst="rect">
            <a:avLst/>
          </a:prstGeom>
          <a:noFill/>
        </p:spPr>
        <p:txBody>
          <a:bodyPr wrap="square" rtlCol="0">
            <a:spAutoFit/>
          </a:bodyPr>
          <a:lstStyle/>
          <a:p>
            <a:r>
              <a:rPr lang="en-CA" dirty="0"/>
              <a:t>Under the following terms:</a:t>
            </a:r>
          </a:p>
          <a:p>
            <a:r>
              <a:rPr lang="en-CA" dirty="0"/>
              <a:t>Attribution - You must give appropriate credit to CAWST, provide a link to the license, and indicate if changes were made. You may do so in any reasonable manner, but not in any way that suggests that CAWST endorses you or your use. Detailed guidelines available here: </a:t>
            </a:r>
            <a:r>
              <a:rPr lang="en-CA" dirty="0">
                <a:hlinkClick r:id="rId6"/>
              </a:rPr>
              <a:t>resources.cawst.org/cc</a:t>
            </a:r>
            <a:endParaRPr lang="en-CA" dirty="0"/>
          </a:p>
          <a:p>
            <a:r>
              <a:rPr lang="en-CA" dirty="0" err="1"/>
              <a:t>ShareAlike</a:t>
            </a:r>
            <a:r>
              <a:rPr lang="en-CA" dirty="0"/>
              <a:t> - If you remix, transform, or build upon the material, you must distribute your contributions under the </a:t>
            </a:r>
            <a:r>
              <a:rPr lang="en-CA" dirty="0">
                <a:hlinkClick r:id="rId5"/>
              </a:rPr>
              <a:t>same license</a:t>
            </a:r>
            <a:r>
              <a:rPr lang="en-CA" dirty="0"/>
              <a:t> as the original.</a:t>
            </a:r>
          </a:p>
        </p:txBody>
      </p:sp>
      <p:sp>
        <p:nvSpPr>
          <p:cNvPr id="23" name="TextBox 22"/>
          <p:cNvSpPr txBox="1"/>
          <p:nvPr userDrawn="1"/>
        </p:nvSpPr>
        <p:spPr>
          <a:xfrm>
            <a:off x="2595000" y="5365222"/>
            <a:ext cx="7052400" cy="923330"/>
          </a:xfrm>
          <a:prstGeom prst="rect">
            <a:avLst/>
          </a:prstGeom>
          <a:noFill/>
        </p:spPr>
        <p:txBody>
          <a:bodyPr wrap="square" rtlCol="0">
            <a:spAutoFit/>
          </a:bodyPr>
          <a:lstStyle/>
          <a:p>
            <a:r>
              <a:rPr lang="en-CA" dirty="0"/>
              <a:t>CAWST and its directors, employees, contractors, and volunteers do not assume any responsibility for, and make no warranty with respect to, the results that may be obtained from the use of the information provided.</a:t>
            </a:r>
          </a:p>
        </p:txBody>
      </p:sp>
      <p:cxnSp>
        <p:nvCxnSpPr>
          <p:cNvPr id="25" name="Straight Connector 24"/>
          <p:cNvCxnSpPr/>
          <p:nvPr userDrawn="1"/>
        </p:nvCxnSpPr>
        <p:spPr>
          <a:xfrm>
            <a:off x="2592000" y="2098056"/>
            <a:ext cx="705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2592000" y="3033578"/>
            <a:ext cx="705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92000" y="5349812"/>
            <a:ext cx="7056000"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57136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mber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Number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a:p>
        </p:txBody>
      </p:sp>
      <p:sp>
        <p:nvSpPr>
          <p:cNvPr id="12" name="Text Placeholder 11"/>
          <p:cNvSpPr>
            <a:spLocks noGrp="1"/>
          </p:cNvSpPr>
          <p:nvPr>
            <p:ph type="body" sz="quarter" idx="11"/>
          </p:nvPr>
        </p:nvSpPr>
        <p:spPr>
          <a:xfrm>
            <a:off x="1440000" y="1808163"/>
            <a:ext cx="9360000" cy="4357687"/>
          </a:xfrm>
        </p:spPr>
        <p:txBody>
          <a:bodyPr>
            <a:normAutofit/>
          </a:bodyPr>
          <a:lstStyle>
            <a:lvl1pPr marL="457200" indent="-457200">
              <a:lnSpc>
                <a:spcPct val="150000"/>
              </a:lnSpc>
              <a:buFont typeface="+mj-lt"/>
              <a:buAutoNum type="arabicPeriod"/>
              <a:defRPr sz="2000"/>
            </a:lvl1pPr>
            <a:lvl2pPr marL="800100" indent="-342900">
              <a:lnSpc>
                <a:spcPct val="150000"/>
              </a:lnSpc>
              <a:buFont typeface="Arial" panose="020B0604020202020204" pitchFamily="34" charset="0"/>
              <a:buChar char="•"/>
              <a:defRPr sz="2000"/>
            </a:lvl2pPr>
            <a:lvl3pPr marL="1257300" indent="-342900">
              <a:lnSpc>
                <a:spcPct val="150000"/>
              </a:lnSpc>
              <a:buFont typeface="Arial" panose="020B0604020202020204" pitchFamily="34" charset="0"/>
              <a:buChar char="•"/>
              <a:defRPr sz="2000"/>
            </a:lvl3pPr>
            <a:lvl4pPr marL="1714500" indent="-342900">
              <a:lnSpc>
                <a:spcPct val="150000"/>
              </a:lnSpc>
              <a:buFont typeface="Arial" panose="020B0604020202020204" pitchFamily="34" charset="0"/>
              <a:buChar char="•"/>
              <a:defRPr sz="2000"/>
            </a:lvl4pPr>
            <a:lvl5pPr marL="2171700" indent="-342900">
              <a:lnSpc>
                <a:spcPct val="150000"/>
              </a:lnSpc>
              <a:buFont typeface="Arial" panose="020B0604020202020204" pitchFamily="34" charset="0"/>
              <a:buChar char="•"/>
              <a:defRPr sz="2000"/>
            </a:lvl5pPr>
          </a:lstStyle>
          <a:p>
            <a:pPr lvl="0"/>
            <a:r>
              <a:rPr lang="en-US" dirty="0"/>
              <a:t>Edit Master text styles</a:t>
            </a:r>
          </a:p>
        </p:txBody>
      </p:sp>
    </p:spTree>
    <p:custDataLst>
      <p:tags r:id="rId1"/>
    </p:custDataLst>
    <p:extLst>
      <p:ext uri="{BB962C8B-B14F-4D97-AF65-F5344CB8AC3E}">
        <p14:creationId xmlns:p14="http://schemas.microsoft.com/office/powerpoint/2010/main" val="1944217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dirty="0"/>
          </a:p>
        </p:txBody>
      </p:sp>
      <p:sp>
        <p:nvSpPr>
          <p:cNvPr id="2" name="Rectangle 1"/>
          <p:cNvSpPr/>
          <p:nvPr userDrawn="1"/>
        </p:nvSpPr>
        <p:spPr>
          <a:xfrm>
            <a:off x="1418736" y="1010425"/>
            <a:ext cx="9360000" cy="46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userDrawn="1"/>
        </p:nvSpPr>
        <p:spPr>
          <a:xfrm>
            <a:off x="1078480" y="228605"/>
            <a:ext cx="1802944" cy="4708981"/>
          </a:xfrm>
          <a:prstGeom prst="rect">
            <a:avLst/>
          </a:prstGeom>
          <a:noFill/>
        </p:spPr>
        <p:txBody>
          <a:bodyPr wrap="square" rtlCol="0">
            <a:spAutoFit/>
          </a:bodyPr>
          <a:lstStyle/>
          <a:p>
            <a:r>
              <a:rPr lang="en-US" sz="30000" dirty="0">
                <a:solidFill>
                  <a:schemeClr val="bg1"/>
                </a:solidFill>
                <a:latin typeface="Georgia" panose="02040502050405020303" pitchFamily="18" charset="0"/>
              </a:rPr>
              <a:t>“</a:t>
            </a:r>
          </a:p>
        </p:txBody>
      </p:sp>
      <p:sp>
        <p:nvSpPr>
          <p:cNvPr id="7" name="TextBox 6"/>
          <p:cNvSpPr txBox="1"/>
          <p:nvPr userDrawn="1"/>
        </p:nvSpPr>
        <p:spPr>
          <a:xfrm>
            <a:off x="9361244" y="-956930"/>
            <a:ext cx="1802944" cy="9325630"/>
          </a:xfrm>
          <a:prstGeom prst="rect">
            <a:avLst/>
          </a:prstGeom>
          <a:noFill/>
        </p:spPr>
        <p:txBody>
          <a:bodyPr wrap="square" rtlCol="0">
            <a:spAutoFit/>
          </a:bodyPr>
          <a:lstStyle/>
          <a:p>
            <a:r>
              <a:rPr lang="en-US" sz="30000" dirty="0">
                <a:solidFill>
                  <a:schemeClr val="bg1"/>
                </a:solidFill>
                <a:latin typeface="Georgia" panose="02040502050405020303" pitchFamily="18" charset="0"/>
              </a:rPr>
              <a:t>“”</a:t>
            </a:r>
          </a:p>
        </p:txBody>
      </p:sp>
      <p:sp>
        <p:nvSpPr>
          <p:cNvPr id="12" name="Text Placeholder 11"/>
          <p:cNvSpPr>
            <a:spLocks noGrp="1"/>
          </p:cNvSpPr>
          <p:nvPr>
            <p:ph type="body" sz="quarter" idx="11" hasCustomPrompt="1"/>
          </p:nvPr>
        </p:nvSpPr>
        <p:spPr>
          <a:xfrm>
            <a:off x="2009555" y="2137141"/>
            <a:ext cx="8176438" cy="2540272"/>
          </a:xfrm>
        </p:spPr>
        <p:txBody>
          <a:bodyPr>
            <a:normAutofit/>
          </a:bodyPr>
          <a:lstStyle>
            <a:lvl1pPr marL="0" indent="0">
              <a:lnSpc>
                <a:spcPct val="150000"/>
              </a:lnSpc>
              <a:buNone/>
              <a:defRPr sz="2000">
                <a:solidFill>
                  <a:schemeClr val="bg1"/>
                </a:solidFill>
              </a:defRPr>
            </a:lvl1pPr>
            <a:lvl2pPr marL="457200" indent="0">
              <a:lnSpc>
                <a:spcPct val="150000"/>
              </a:lnSpc>
              <a:buNone/>
              <a:defRPr sz="2000">
                <a:solidFill>
                  <a:schemeClr val="bg1"/>
                </a:solidFill>
              </a:defRPr>
            </a:lvl2pPr>
            <a:lvl3pPr marL="914400" indent="0">
              <a:lnSpc>
                <a:spcPct val="150000"/>
              </a:lnSpc>
              <a:buNone/>
              <a:defRPr sz="2000">
                <a:solidFill>
                  <a:schemeClr val="bg1"/>
                </a:solidFill>
              </a:defRPr>
            </a:lvl3pPr>
            <a:lvl4pPr marL="1371600" indent="0">
              <a:lnSpc>
                <a:spcPct val="150000"/>
              </a:lnSpc>
              <a:buNone/>
              <a:defRPr sz="2000">
                <a:solidFill>
                  <a:schemeClr val="bg1"/>
                </a:solidFill>
              </a:defRPr>
            </a:lvl4pPr>
            <a:lvl5pPr marL="1828800" indent="0">
              <a:lnSpc>
                <a:spcPct val="150000"/>
              </a:lnSpc>
              <a:buNone/>
              <a:defRPr sz="2000">
                <a:solidFill>
                  <a:schemeClr val="bg1"/>
                </a:solidFill>
              </a:defRPr>
            </a:lvl5pPr>
          </a:lstStyle>
          <a:p>
            <a:pPr lvl="0"/>
            <a:r>
              <a:rPr lang="en-CA" dirty="0"/>
              <a:t>We buy a bottle of water in the city, where clean water comes out in its taps. You know, back in 1965, if someone said to the average person, 'You know in thirty years you are going to buy water in plastic bottles and pay more for that water than for gasoline?' Everybody would look at you like you're completely out of your mind.</a:t>
            </a:r>
          </a:p>
        </p:txBody>
      </p:sp>
      <p:sp>
        <p:nvSpPr>
          <p:cNvPr id="6" name="Text Placeholder 5"/>
          <p:cNvSpPr>
            <a:spLocks noGrp="1"/>
          </p:cNvSpPr>
          <p:nvPr>
            <p:ph type="body" sz="quarter" idx="12" hasCustomPrompt="1"/>
          </p:nvPr>
        </p:nvSpPr>
        <p:spPr>
          <a:xfrm>
            <a:off x="2388292" y="4472472"/>
            <a:ext cx="3055937" cy="552450"/>
          </a:xfrm>
        </p:spPr>
        <p:txBody>
          <a:bodyPr>
            <a:noAutofit/>
          </a:bodyPr>
          <a:lstStyle>
            <a:lvl1pPr>
              <a:defRPr sz="1600" i="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 Paul Watson</a:t>
            </a:r>
            <a:endParaRPr lang="en-CA" dirty="0"/>
          </a:p>
        </p:txBody>
      </p:sp>
    </p:spTree>
    <p:custDataLst>
      <p:tags r:id="rId1"/>
    </p:custDataLst>
    <p:extLst>
      <p:ext uri="{BB962C8B-B14F-4D97-AF65-F5344CB8AC3E}">
        <p14:creationId xmlns:p14="http://schemas.microsoft.com/office/powerpoint/2010/main" val="308824890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59" userDrawn="1">
          <p15:clr>
            <a:srgbClr val="FBAE40"/>
          </p15:clr>
        </p15:guide>
        <p15:guide id="4" pos="132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6 Poi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Six Point Slide</a:t>
            </a:r>
            <a:endParaRPr lang="en-CA" dirty="0"/>
          </a:p>
        </p:txBody>
      </p:sp>
      <p:sp>
        <p:nvSpPr>
          <p:cNvPr id="7" name="Text Placeholder 4"/>
          <p:cNvSpPr>
            <a:spLocks noGrp="1"/>
          </p:cNvSpPr>
          <p:nvPr>
            <p:ph type="body" sz="quarter" idx="26"/>
          </p:nvPr>
        </p:nvSpPr>
        <p:spPr>
          <a:xfrm>
            <a:off x="1643124" y="2488612"/>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8" name="Text Placeholder 4"/>
          <p:cNvSpPr>
            <a:spLocks noGrp="1"/>
          </p:cNvSpPr>
          <p:nvPr>
            <p:ph type="body" sz="quarter" idx="27" hasCustomPrompt="1"/>
          </p:nvPr>
        </p:nvSpPr>
        <p:spPr>
          <a:xfrm>
            <a:off x="1643124" y="2135784"/>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0" name="Text Placeholder 4"/>
          <p:cNvSpPr>
            <a:spLocks noGrp="1"/>
          </p:cNvSpPr>
          <p:nvPr>
            <p:ph type="body" sz="quarter" idx="29" hasCustomPrompt="1"/>
          </p:nvPr>
        </p:nvSpPr>
        <p:spPr>
          <a:xfrm>
            <a:off x="1643124" y="3428192"/>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2" name="Text Placeholder 4"/>
          <p:cNvSpPr>
            <a:spLocks noGrp="1"/>
          </p:cNvSpPr>
          <p:nvPr>
            <p:ph type="body" sz="quarter" idx="31" hasCustomPrompt="1"/>
          </p:nvPr>
        </p:nvSpPr>
        <p:spPr>
          <a:xfrm>
            <a:off x="1643124" y="4716651"/>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4" name="Text Placeholder 4"/>
          <p:cNvSpPr>
            <a:spLocks noGrp="1"/>
          </p:cNvSpPr>
          <p:nvPr>
            <p:ph type="body" sz="quarter" idx="33" hasCustomPrompt="1"/>
          </p:nvPr>
        </p:nvSpPr>
        <p:spPr>
          <a:xfrm>
            <a:off x="6897010" y="2136516"/>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6" name="Text Placeholder 4"/>
          <p:cNvSpPr>
            <a:spLocks noGrp="1"/>
          </p:cNvSpPr>
          <p:nvPr>
            <p:ph type="body" sz="quarter" idx="35" hasCustomPrompt="1"/>
          </p:nvPr>
        </p:nvSpPr>
        <p:spPr>
          <a:xfrm>
            <a:off x="6897010" y="3428192"/>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8" name="Text Placeholder 4"/>
          <p:cNvSpPr>
            <a:spLocks noGrp="1"/>
          </p:cNvSpPr>
          <p:nvPr>
            <p:ph type="body" sz="quarter" idx="37" hasCustomPrompt="1"/>
          </p:nvPr>
        </p:nvSpPr>
        <p:spPr>
          <a:xfrm>
            <a:off x="6897010" y="4716651"/>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25" name="Slide Number Placeholder 24"/>
          <p:cNvSpPr>
            <a:spLocks noGrp="1"/>
          </p:cNvSpPr>
          <p:nvPr>
            <p:ph type="sldNum" sz="quarter" idx="38"/>
          </p:nvPr>
        </p:nvSpPr>
        <p:spPr/>
        <p:txBody>
          <a:bodyPr/>
          <a:lstStyle/>
          <a:p>
            <a:fld id="{A8350104-CE64-4EE9-82B1-554144FA4C7C}" type="slidenum">
              <a:rPr lang="en-CA" smtClean="0"/>
              <a:pPr/>
              <a:t>‹#›</a:t>
            </a:fld>
            <a:endParaRPr lang="en-CA"/>
          </a:p>
        </p:txBody>
      </p:sp>
      <p:sp>
        <p:nvSpPr>
          <p:cNvPr id="28" name="Text Placeholder 4"/>
          <p:cNvSpPr>
            <a:spLocks noGrp="1"/>
          </p:cNvSpPr>
          <p:nvPr>
            <p:ph type="body" sz="quarter" idx="40"/>
          </p:nvPr>
        </p:nvSpPr>
        <p:spPr>
          <a:xfrm>
            <a:off x="1643124" y="3780799"/>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0" name="Text Placeholder 4"/>
          <p:cNvSpPr>
            <a:spLocks noGrp="1"/>
          </p:cNvSpPr>
          <p:nvPr>
            <p:ph type="body" sz="quarter" idx="42"/>
          </p:nvPr>
        </p:nvSpPr>
        <p:spPr>
          <a:xfrm>
            <a:off x="1643124" y="5069258"/>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2" name="Text Placeholder 4"/>
          <p:cNvSpPr>
            <a:spLocks noGrp="1"/>
          </p:cNvSpPr>
          <p:nvPr>
            <p:ph type="body" sz="quarter" idx="43"/>
          </p:nvPr>
        </p:nvSpPr>
        <p:spPr>
          <a:xfrm>
            <a:off x="6897010" y="2488612"/>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3" name="Text Placeholder 4"/>
          <p:cNvSpPr>
            <a:spLocks noGrp="1"/>
          </p:cNvSpPr>
          <p:nvPr>
            <p:ph type="body" sz="quarter" idx="44"/>
          </p:nvPr>
        </p:nvSpPr>
        <p:spPr>
          <a:xfrm>
            <a:off x="6897010" y="3780799"/>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4" name="Text Placeholder 4"/>
          <p:cNvSpPr>
            <a:spLocks noGrp="1"/>
          </p:cNvSpPr>
          <p:nvPr>
            <p:ph type="body" sz="quarter" idx="45"/>
          </p:nvPr>
        </p:nvSpPr>
        <p:spPr>
          <a:xfrm>
            <a:off x="6897010" y="5069258"/>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7" name="Oval 36"/>
          <p:cNvSpPr/>
          <p:nvPr userDrawn="1"/>
        </p:nvSpPr>
        <p:spPr bwMode="auto">
          <a:xfrm>
            <a:off x="1151457" y="2217364"/>
            <a:ext cx="215900" cy="217487"/>
          </a:xfrm>
          <a:prstGeom prst="ellipse">
            <a:avLst/>
          </a:prstGeom>
          <a:solidFill>
            <a:srgbClr val="005478"/>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38" name="Oval 37"/>
          <p:cNvSpPr/>
          <p:nvPr userDrawn="1"/>
        </p:nvSpPr>
        <p:spPr bwMode="auto">
          <a:xfrm>
            <a:off x="1151457" y="3478770"/>
            <a:ext cx="215900" cy="215900"/>
          </a:xfrm>
          <a:prstGeom prst="ellipse">
            <a:avLst/>
          </a:prstGeom>
          <a:solidFill>
            <a:srgbClr val="27808E"/>
          </a:solidFill>
          <a:ln>
            <a:noFill/>
          </a:ln>
        </p:spPr>
        <p:txBody>
          <a:bodyPr lIns="68580" tIns="34290" rIns="68580" bIns="34290"/>
          <a:lstStyle/>
          <a:p>
            <a:pPr algn="ctr" eaLnBrk="1" fontAlgn="auto" hangingPunct="1">
              <a:spcBef>
                <a:spcPts val="0"/>
              </a:spcBef>
              <a:spcAft>
                <a:spcPts val="0"/>
              </a:spcAft>
              <a:defRPr/>
            </a:pPr>
            <a:endParaRPr lang="en-US" sz="1350">
              <a:latin typeface="+mn-lt"/>
              <a:ea typeface="+mn-ea"/>
              <a:cs typeface="+mn-cs"/>
            </a:endParaRPr>
          </a:p>
        </p:txBody>
      </p:sp>
      <p:sp>
        <p:nvSpPr>
          <p:cNvPr id="39" name="Oval 38"/>
          <p:cNvSpPr/>
          <p:nvPr userDrawn="1"/>
        </p:nvSpPr>
        <p:spPr bwMode="auto">
          <a:xfrm>
            <a:off x="1151457" y="4768751"/>
            <a:ext cx="215900" cy="217487"/>
          </a:xfrm>
          <a:prstGeom prst="ellipse">
            <a:avLst/>
          </a:prstGeom>
          <a:solidFill>
            <a:srgbClr val="24A4D6"/>
          </a:solidFill>
          <a:ln>
            <a:noFill/>
          </a:ln>
        </p:spPr>
        <p:txBody>
          <a:bodyPr lIns="68580" tIns="34290" rIns="68580" bIns="34290"/>
          <a:lstStyle/>
          <a:p>
            <a:pPr algn="ctr" eaLnBrk="1" fontAlgn="auto" hangingPunct="1">
              <a:spcBef>
                <a:spcPts val="0"/>
              </a:spcBef>
              <a:spcAft>
                <a:spcPts val="0"/>
              </a:spcAft>
              <a:defRPr/>
            </a:pPr>
            <a:endParaRPr lang="en-US" sz="1350">
              <a:latin typeface="+mn-lt"/>
              <a:ea typeface="+mn-ea"/>
              <a:cs typeface="+mn-cs"/>
            </a:endParaRPr>
          </a:p>
        </p:txBody>
      </p:sp>
    </p:spTree>
    <p:custDataLst>
      <p:tags r:id="rId1"/>
    </p:custDataLst>
    <p:extLst>
      <p:ext uri="{BB962C8B-B14F-4D97-AF65-F5344CB8AC3E}">
        <p14:creationId xmlns:p14="http://schemas.microsoft.com/office/powerpoint/2010/main" val="714070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Slide Number Placeholder 1"/>
          <p:cNvSpPr>
            <a:spLocks noGrp="1"/>
          </p:cNvSpPr>
          <p:nvPr>
            <p:ph type="sldNum" sz="quarter" idx="29"/>
          </p:nvPr>
        </p:nvSpPr>
        <p:spPr/>
        <p:txBody>
          <a:bodyPr/>
          <a:lstStyle/>
          <a:p>
            <a:fld id="{A8350104-CE64-4EE9-82B1-554144FA4C7C}" type="slidenum">
              <a:rPr lang="en-CA" smtClean="0"/>
              <a:pPr/>
              <a:t>‹#›</a:t>
            </a:fld>
            <a:endParaRPr lang="en-CA"/>
          </a:p>
        </p:txBody>
      </p:sp>
      <p:sp>
        <p:nvSpPr>
          <p:cNvPr id="3" name="Title 2"/>
          <p:cNvSpPr>
            <a:spLocks noGrp="1"/>
          </p:cNvSpPr>
          <p:nvPr>
            <p:ph type="title" hasCustomPrompt="1"/>
          </p:nvPr>
        </p:nvSpPr>
        <p:spPr/>
        <p:txBody>
          <a:bodyPr/>
          <a:lstStyle>
            <a:lvl1pPr>
              <a:defRPr baseline="0"/>
            </a:lvl1pPr>
          </a:lstStyle>
          <a:p>
            <a:r>
              <a:rPr lang="en-US" dirty="0"/>
              <a:t>Chart Slide</a:t>
            </a:r>
            <a:endParaRPr lang="en-CA" dirty="0"/>
          </a:p>
        </p:txBody>
      </p:sp>
      <p:sp>
        <p:nvSpPr>
          <p:cNvPr id="11" name="Chart Placeholder 6"/>
          <p:cNvSpPr>
            <a:spLocks noGrp="1"/>
          </p:cNvSpPr>
          <p:nvPr>
            <p:ph type="chart" sz="quarter" idx="30"/>
          </p:nvPr>
        </p:nvSpPr>
        <p:spPr>
          <a:xfrm>
            <a:off x="838200" y="1825625"/>
            <a:ext cx="10515600" cy="4351337"/>
          </a:xfrm>
        </p:spPr>
        <p:txBody>
          <a:bodyPr>
            <a:normAutofit/>
          </a:bodyPr>
          <a:lstStyle>
            <a:lvl1pPr marL="0" indent="0">
              <a:buNone/>
              <a:defRPr sz="2000">
                <a:solidFill>
                  <a:srgbClr val="5C5C5C"/>
                </a:solidFill>
              </a:defRPr>
            </a:lvl1pPr>
          </a:lstStyle>
          <a:p>
            <a:endParaRPr lang="en-CA" dirty="0"/>
          </a:p>
        </p:txBody>
      </p:sp>
    </p:spTree>
    <p:custDataLst>
      <p:tags r:id="rId1"/>
    </p:custDataLst>
    <p:extLst>
      <p:ext uri="{BB962C8B-B14F-4D97-AF65-F5344CB8AC3E}">
        <p14:creationId xmlns:p14="http://schemas.microsoft.com/office/powerpoint/2010/main" val="3985990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With Text Slide">
    <p:spTree>
      <p:nvGrpSpPr>
        <p:cNvPr id="1" name=""/>
        <p:cNvGrpSpPr/>
        <p:nvPr/>
      </p:nvGrpSpPr>
      <p:grpSpPr>
        <a:xfrm>
          <a:off x="0" y="0"/>
          <a:ext cx="0" cy="0"/>
          <a:chOff x="0" y="0"/>
          <a:chExt cx="0" cy="0"/>
        </a:xfrm>
      </p:grpSpPr>
      <p:sp>
        <p:nvSpPr>
          <p:cNvPr id="2" name="Slide Number Placeholder 1"/>
          <p:cNvSpPr>
            <a:spLocks noGrp="1"/>
          </p:cNvSpPr>
          <p:nvPr>
            <p:ph type="sldNum" sz="quarter" idx="29"/>
          </p:nvPr>
        </p:nvSpPr>
        <p:spPr/>
        <p:txBody>
          <a:bodyPr/>
          <a:lstStyle/>
          <a:p>
            <a:fld id="{A8350104-CE64-4EE9-82B1-554144FA4C7C}" type="slidenum">
              <a:rPr lang="en-CA" smtClean="0"/>
              <a:pPr/>
              <a:t>‹#›</a:t>
            </a:fld>
            <a:endParaRPr lang="en-CA"/>
          </a:p>
        </p:txBody>
      </p:sp>
      <p:sp>
        <p:nvSpPr>
          <p:cNvPr id="3" name="Title 2"/>
          <p:cNvSpPr>
            <a:spLocks noGrp="1"/>
          </p:cNvSpPr>
          <p:nvPr>
            <p:ph type="title" hasCustomPrompt="1"/>
          </p:nvPr>
        </p:nvSpPr>
        <p:spPr/>
        <p:txBody>
          <a:bodyPr/>
          <a:lstStyle>
            <a:lvl1pPr>
              <a:defRPr baseline="0"/>
            </a:lvl1pPr>
          </a:lstStyle>
          <a:p>
            <a:r>
              <a:rPr lang="en-US" dirty="0"/>
              <a:t>Chart With Text Slide</a:t>
            </a:r>
            <a:endParaRPr lang="en-CA" dirty="0"/>
          </a:p>
        </p:txBody>
      </p:sp>
      <p:sp>
        <p:nvSpPr>
          <p:cNvPr id="11" name="Chart Placeholder 6"/>
          <p:cNvSpPr>
            <a:spLocks noGrp="1"/>
          </p:cNvSpPr>
          <p:nvPr>
            <p:ph type="chart" sz="quarter" idx="30"/>
          </p:nvPr>
        </p:nvSpPr>
        <p:spPr>
          <a:xfrm>
            <a:off x="838200" y="1825625"/>
            <a:ext cx="7200000" cy="4351337"/>
          </a:xfrm>
        </p:spPr>
        <p:txBody>
          <a:bodyPr>
            <a:normAutofit/>
          </a:bodyPr>
          <a:lstStyle>
            <a:lvl1pPr marL="0" indent="0">
              <a:buNone/>
              <a:defRPr sz="2000">
                <a:solidFill>
                  <a:srgbClr val="5C5C5C"/>
                </a:solidFill>
              </a:defRPr>
            </a:lvl1pPr>
          </a:lstStyle>
          <a:p>
            <a:endParaRPr lang="en-CA" dirty="0"/>
          </a:p>
        </p:txBody>
      </p:sp>
      <p:sp>
        <p:nvSpPr>
          <p:cNvPr id="14" name="Text Placeholder 13"/>
          <p:cNvSpPr>
            <a:spLocks noGrp="1"/>
          </p:cNvSpPr>
          <p:nvPr>
            <p:ph type="body" sz="quarter" idx="31"/>
          </p:nvPr>
        </p:nvSpPr>
        <p:spPr>
          <a:xfrm>
            <a:off x="8201457" y="1825624"/>
            <a:ext cx="3135600" cy="4351337"/>
          </a:xfrm>
        </p:spPr>
        <p:txBody>
          <a:bodyPr>
            <a:normAutofit/>
          </a:bodyPr>
          <a:lstStyle>
            <a:lvl1pPr marL="0" indent="0">
              <a:lnSpc>
                <a:spcPct val="150000"/>
              </a:lnSpc>
              <a:buNone/>
              <a:defRPr sz="2000">
                <a:solidFill>
                  <a:srgbClr val="5C5C5C"/>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005324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8350104-CE64-4EE9-82B1-554144FA4C7C}" type="slidenum">
              <a:rPr lang="en-CA" smtClean="0"/>
              <a:pPr/>
              <a:t>‹#›</a:t>
            </a:fld>
            <a:endParaRPr lang="en-CA"/>
          </a:p>
        </p:txBody>
      </p:sp>
    </p:spTree>
    <p:custDataLst>
      <p:tags r:id="rId1"/>
    </p:custDataLst>
    <p:extLst>
      <p:ext uri="{BB962C8B-B14F-4D97-AF65-F5344CB8AC3E}">
        <p14:creationId xmlns:p14="http://schemas.microsoft.com/office/powerpoint/2010/main" val="2813697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8350104-CE64-4EE9-82B1-554144FA4C7C}" type="slidenum">
              <a:rPr lang="en-CA" smtClean="0"/>
              <a:pPr/>
              <a:t>‹#›</a:t>
            </a:fld>
            <a:endParaRPr lang="en-CA"/>
          </a:p>
        </p:txBody>
      </p:sp>
      <p:sp>
        <p:nvSpPr>
          <p:cNvPr id="3" name="Title 2"/>
          <p:cNvSpPr>
            <a:spLocks noGrp="1"/>
          </p:cNvSpPr>
          <p:nvPr>
            <p:ph type="title" hasCustomPrompt="1"/>
          </p:nvPr>
        </p:nvSpPr>
        <p:spPr>
          <a:xfrm>
            <a:off x="838200" y="365125"/>
            <a:ext cx="10515600" cy="1325563"/>
          </a:xfrm>
        </p:spPr>
        <p:txBody>
          <a:bodyPr/>
          <a:lstStyle>
            <a:lvl1pPr>
              <a:defRPr baseline="0"/>
            </a:lvl1pPr>
          </a:lstStyle>
          <a:p>
            <a:r>
              <a:rPr lang="en-US" dirty="0"/>
              <a:t>References</a:t>
            </a:r>
            <a:endParaRPr lang="en-CA" dirty="0"/>
          </a:p>
        </p:txBody>
      </p:sp>
      <p:sp>
        <p:nvSpPr>
          <p:cNvPr id="4" name="Text Placeholder 11"/>
          <p:cNvSpPr>
            <a:spLocks noGrp="1"/>
          </p:cNvSpPr>
          <p:nvPr>
            <p:ph type="body" sz="quarter" idx="11" hasCustomPrompt="1"/>
          </p:nvPr>
        </p:nvSpPr>
        <p:spPr>
          <a:xfrm>
            <a:off x="838200" y="1808163"/>
            <a:ext cx="10515600" cy="4357687"/>
          </a:xfrm>
        </p:spPr>
        <p:txBody>
          <a:bodyPr>
            <a:normAutofit/>
          </a:bodyPr>
          <a:lstStyle>
            <a:lvl1pPr marL="0" indent="0">
              <a:lnSpc>
                <a:spcPct val="150000"/>
              </a:lnSpc>
              <a:buNone/>
              <a:defRPr sz="2000"/>
            </a:lvl1pPr>
            <a:lvl2pPr marL="457200" indent="0">
              <a:lnSpc>
                <a:spcPct val="150000"/>
              </a:lnSpc>
              <a:buNone/>
              <a:defRPr sz="2000"/>
            </a:lvl2pPr>
            <a:lvl3pPr marL="914400" indent="0">
              <a:lnSpc>
                <a:spcPct val="150000"/>
              </a:lnSpc>
              <a:buNone/>
              <a:defRPr sz="2000"/>
            </a:lvl3pPr>
            <a:lvl4pPr marL="1371600" indent="0">
              <a:lnSpc>
                <a:spcPct val="150000"/>
              </a:lnSpc>
              <a:buNone/>
              <a:defRPr sz="2000"/>
            </a:lvl4pPr>
            <a:lvl5pPr marL="1828800" indent="0">
              <a:lnSpc>
                <a:spcPct val="150000"/>
              </a:lnSpc>
              <a:buNone/>
              <a:defRPr sz="2000"/>
            </a:lvl5pPr>
          </a:lstStyle>
          <a:p>
            <a:pPr marL="0" indent="0">
              <a:buNone/>
            </a:pPr>
            <a:r>
              <a:rPr lang="en-US" sz="2000" dirty="0"/>
              <a:t>Use APA formatting. Provide links when resource is online. Use shortened form for author list.</a:t>
            </a:r>
          </a:p>
        </p:txBody>
      </p:sp>
    </p:spTree>
    <p:custDataLst>
      <p:tags r:id="rId1"/>
    </p:custDataLst>
    <p:extLst>
      <p:ext uri="{BB962C8B-B14F-4D97-AF65-F5344CB8AC3E}">
        <p14:creationId xmlns:p14="http://schemas.microsoft.com/office/powerpoint/2010/main" val="339476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sed with Lesson">
    <p:spTree>
      <p:nvGrpSpPr>
        <p:cNvPr id="1" name=""/>
        <p:cNvGrpSpPr/>
        <p:nvPr/>
      </p:nvGrpSpPr>
      <p:grpSpPr>
        <a:xfrm>
          <a:off x="0" y="0"/>
          <a:ext cx="0" cy="0"/>
          <a:chOff x="0" y="0"/>
          <a:chExt cx="0" cy="0"/>
        </a:xfrm>
      </p:grpSpPr>
      <p:sp>
        <p:nvSpPr>
          <p:cNvPr id="37" name="Text Placeholder 36"/>
          <p:cNvSpPr>
            <a:spLocks noGrp="1"/>
          </p:cNvSpPr>
          <p:nvPr>
            <p:ph type="body" sz="quarter" idx="13" hasCustomPrompt="1"/>
          </p:nvPr>
        </p:nvSpPr>
        <p:spPr>
          <a:xfrm>
            <a:off x="1305032" y="2199028"/>
            <a:ext cx="5527768" cy="2552972"/>
          </a:xfrm>
          <a:prstGeom prst="rect">
            <a:avLst/>
          </a:prstGeom>
        </p:spPr>
        <p:txBody>
          <a:bodyPr>
            <a:normAutofit/>
          </a:bodyPr>
          <a:lstStyle>
            <a:lvl1pPr marL="0" indent="0">
              <a:lnSpc>
                <a:spcPct val="100000"/>
              </a:lnSpc>
              <a:buNone/>
              <a:defRPr sz="3200" b="0">
                <a:solidFill>
                  <a:srgbClr val="5C5C5C"/>
                </a:solidFill>
              </a:defRPr>
            </a:lvl1pPr>
            <a:lvl5pPr marL="1828800" indent="0" algn="l">
              <a:buNone/>
              <a:defRPr/>
            </a:lvl5pPr>
          </a:lstStyle>
          <a:p>
            <a:r>
              <a:rPr lang="en-CA" dirty="0"/>
              <a:t>This presentation is used with Lesson Plan </a:t>
            </a:r>
            <a:br>
              <a:rPr lang="en-CA" dirty="0"/>
            </a:br>
            <a:r>
              <a:rPr lang="en-CA" dirty="0"/>
              <a:t>XX: Title of Lesson Plan in the </a:t>
            </a:r>
            <a:br>
              <a:rPr lang="en-CA" dirty="0"/>
            </a:br>
            <a:r>
              <a:rPr lang="en-CA" dirty="0"/>
              <a:t>Title of Workshop Trainer Manual</a:t>
            </a:r>
          </a:p>
        </p:txBody>
      </p:sp>
      <p:sp>
        <p:nvSpPr>
          <p:cNvPr id="41" name="Text Placeholder 36"/>
          <p:cNvSpPr>
            <a:spLocks noGrp="1"/>
          </p:cNvSpPr>
          <p:nvPr>
            <p:ph type="body" sz="quarter" idx="14" hasCustomPrompt="1"/>
          </p:nvPr>
        </p:nvSpPr>
        <p:spPr>
          <a:xfrm>
            <a:off x="1305032" y="4766400"/>
            <a:ext cx="5400000" cy="868906"/>
          </a:xfrm>
          <a:prstGeom prst="rect">
            <a:avLst/>
          </a:prstGeom>
        </p:spPr>
        <p:txBody>
          <a:bodyPr>
            <a:normAutofit/>
          </a:bodyPr>
          <a:lstStyle>
            <a:lvl1pPr marL="0" indent="0">
              <a:buNone/>
              <a:defRPr sz="1800" baseline="0"/>
            </a:lvl1pPr>
          </a:lstStyle>
          <a:p>
            <a:pPr marL="0" indent="0">
              <a:buNone/>
            </a:pPr>
            <a:r>
              <a:rPr lang="en-US" sz="1800" dirty="0">
                <a:solidFill>
                  <a:srgbClr val="5C5C5C"/>
                </a:solidFill>
                <a:latin typeface="Lato" charset="0"/>
                <a:ea typeface="Lato" charset="0"/>
                <a:cs typeface="Lato" charset="0"/>
              </a:rPr>
              <a:t>Available at </a:t>
            </a:r>
            <a:r>
              <a:rPr lang="en-CA" dirty="0">
                <a:latin typeface="Lato" panose="020F0502020204030203" pitchFamily="34" charset="0"/>
                <a:hlinkClick r:id="rId3"/>
              </a:rPr>
              <a:t>resources.cawst.org</a:t>
            </a:r>
            <a:endParaRPr lang="en-US" sz="1800" dirty="0">
              <a:solidFill>
                <a:srgbClr val="FF0000"/>
              </a:solidFill>
              <a:latin typeface="Lato" charset="0"/>
              <a:ea typeface="Lato" charset="0"/>
              <a:cs typeface="Lato" charset="0"/>
            </a:endParaRPr>
          </a:p>
        </p:txBody>
      </p:sp>
      <p:pic>
        <p:nvPicPr>
          <p:cNvPr id="5" name="Picture 4" descr="cawst_logo--high_res_full_name--colour.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spTree>
    <p:custDataLst>
      <p:tags r:id="rId1"/>
    </p:custDataLst>
    <p:extLst>
      <p:ext uri="{BB962C8B-B14F-4D97-AF65-F5344CB8AC3E}">
        <p14:creationId xmlns:p14="http://schemas.microsoft.com/office/powerpoint/2010/main" val="526415380"/>
      </p:ext>
    </p:extLst>
  </p:cSld>
  <p:clrMapOvr>
    <a:masterClrMapping/>
  </p:clrMapOvr>
  <p:extLst mod="1">
    <p:ext uri="{DCECCB84-F9BA-43D5-87BE-67443E8EF086}">
      <p15:sldGuideLst xmlns:p15="http://schemas.microsoft.com/office/powerpoint/2012/main">
        <p15:guide id="1" orient="horz" pos="1661">
          <p15:clr>
            <a:srgbClr val="FBAE40"/>
          </p15:clr>
        </p15:guide>
        <p15:guide id="2" pos="3840">
          <p15:clr>
            <a:srgbClr val="FBAE40"/>
          </p15:clr>
        </p15:guide>
        <p15:guide id="3" orient="horz" pos="2523">
          <p15:clr>
            <a:srgbClr val="FBAE40"/>
          </p15:clr>
        </p15:guide>
        <p15:guide id="4"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4" name="Picture 33" descr="cawst_logo--high_res_full_name--colou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cxnSp>
        <p:nvCxnSpPr>
          <p:cNvPr id="8" name="Straight Connector 7"/>
          <p:cNvCxnSpPr/>
          <p:nvPr userDrawn="1"/>
        </p:nvCxnSpPr>
        <p:spPr>
          <a:xfrm>
            <a:off x="2080351" y="4053389"/>
            <a:ext cx="0" cy="352451"/>
          </a:xfrm>
          <a:prstGeom prst="line">
            <a:avLst/>
          </a:prstGeom>
          <a:ln w="22225">
            <a:solidFill>
              <a:srgbClr val="5C5C5C"/>
            </a:solidFill>
          </a:ln>
        </p:spPr>
        <p:style>
          <a:lnRef idx="1">
            <a:schemeClr val="accent1"/>
          </a:lnRef>
          <a:fillRef idx="0">
            <a:schemeClr val="accent1"/>
          </a:fillRef>
          <a:effectRef idx="0">
            <a:schemeClr val="accent1"/>
          </a:effectRef>
          <a:fontRef idx="minor">
            <a:schemeClr val="tx1"/>
          </a:fontRef>
        </p:style>
      </p:cxnSp>
      <p:sp>
        <p:nvSpPr>
          <p:cNvPr id="9" name="Text Placeholder 36"/>
          <p:cNvSpPr>
            <a:spLocks noGrp="1"/>
          </p:cNvSpPr>
          <p:nvPr>
            <p:ph type="body" sz="quarter" idx="13" hasCustomPrompt="1"/>
          </p:nvPr>
        </p:nvSpPr>
        <p:spPr>
          <a:xfrm>
            <a:off x="1305033" y="2544629"/>
            <a:ext cx="5399998" cy="884371"/>
          </a:xfrm>
          <a:prstGeom prst="rect">
            <a:avLst/>
          </a:prstGeom>
        </p:spPr>
        <p:txBody>
          <a:bodyPr>
            <a:normAutofit/>
          </a:bodyPr>
          <a:lstStyle>
            <a:lvl1pPr marL="0" indent="0">
              <a:buNone/>
              <a:defRPr sz="3200" b="1"/>
            </a:lvl1pPr>
            <a:lvl5pPr marL="1828800" indent="0" algn="l">
              <a:buNone/>
              <a:defRPr/>
            </a:lvl5pPr>
          </a:lstStyle>
          <a:p>
            <a:r>
              <a:rPr lang="en-CA" dirty="0"/>
              <a:t>PRESENTATION TITLE</a:t>
            </a:r>
          </a:p>
        </p:txBody>
      </p:sp>
      <p:sp>
        <p:nvSpPr>
          <p:cNvPr id="10" name="Text Placeholder 36"/>
          <p:cNvSpPr>
            <a:spLocks noGrp="1"/>
          </p:cNvSpPr>
          <p:nvPr>
            <p:ph type="body" sz="quarter" idx="14" hasCustomPrompt="1"/>
          </p:nvPr>
        </p:nvSpPr>
        <p:spPr>
          <a:xfrm>
            <a:off x="1305031" y="3138993"/>
            <a:ext cx="5400000" cy="868906"/>
          </a:xfrm>
          <a:prstGeom prst="rect">
            <a:avLst/>
          </a:prstGeom>
        </p:spPr>
        <p:txBody>
          <a:bodyPr>
            <a:normAutofit/>
          </a:bodyPr>
          <a:lstStyle>
            <a:lvl1pPr marL="0" indent="0">
              <a:buNone/>
              <a:defRPr sz="1800" baseline="0"/>
            </a:lvl1pPr>
          </a:lstStyle>
          <a:p>
            <a:r>
              <a:rPr lang="en-CA" dirty="0"/>
              <a:t>Presentation Subtitle</a:t>
            </a:r>
          </a:p>
        </p:txBody>
      </p:sp>
      <p:sp>
        <p:nvSpPr>
          <p:cNvPr id="11" name="Text Placeholder 36"/>
          <p:cNvSpPr>
            <a:spLocks noGrp="1"/>
          </p:cNvSpPr>
          <p:nvPr>
            <p:ph type="body" sz="quarter" idx="15" hasCustomPrompt="1"/>
          </p:nvPr>
        </p:nvSpPr>
        <p:spPr>
          <a:xfrm>
            <a:off x="1305031" y="3963012"/>
            <a:ext cx="751245" cy="548874"/>
          </a:xfrm>
          <a:prstGeom prst="rect">
            <a:avLst/>
          </a:prstGeom>
        </p:spPr>
        <p:txBody>
          <a:bodyPr>
            <a:normAutofit/>
          </a:bodyPr>
          <a:lstStyle>
            <a:lvl1pPr marL="0" indent="0">
              <a:buNone/>
              <a:defRPr sz="1800" b="1" baseline="0"/>
            </a:lvl1pPr>
          </a:lstStyle>
          <a:p>
            <a:pPr lvl="0"/>
            <a:r>
              <a:rPr lang="en-US" dirty="0"/>
              <a:t>2018</a:t>
            </a:r>
            <a:endParaRPr lang="en-CA" dirty="0"/>
          </a:p>
        </p:txBody>
      </p:sp>
      <p:sp>
        <p:nvSpPr>
          <p:cNvPr id="12" name="Text Placeholder 36"/>
          <p:cNvSpPr>
            <a:spLocks noGrp="1"/>
          </p:cNvSpPr>
          <p:nvPr>
            <p:ph type="body" sz="quarter" idx="16" hasCustomPrompt="1"/>
          </p:nvPr>
        </p:nvSpPr>
        <p:spPr>
          <a:xfrm>
            <a:off x="2144037" y="3963012"/>
            <a:ext cx="1122340" cy="548874"/>
          </a:xfrm>
          <a:prstGeom prst="rect">
            <a:avLst/>
          </a:prstGeom>
        </p:spPr>
        <p:txBody>
          <a:bodyPr>
            <a:normAutofit/>
          </a:bodyPr>
          <a:lstStyle>
            <a:lvl1pPr marL="0" indent="0">
              <a:buNone/>
              <a:defRPr sz="1800" b="1" baseline="0"/>
            </a:lvl1pPr>
          </a:lstStyle>
          <a:p>
            <a:pPr lvl="0"/>
            <a:r>
              <a:rPr lang="en-US" dirty="0"/>
              <a:t>APRIL</a:t>
            </a:r>
            <a:endParaRPr lang="en-CA" dirty="0"/>
          </a:p>
        </p:txBody>
      </p:sp>
    </p:spTree>
    <p:custDataLst>
      <p:tags r:id="rId1"/>
    </p:custDataLst>
    <p:extLst>
      <p:ext uri="{BB962C8B-B14F-4D97-AF65-F5344CB8AC3E}">
        <p14:creationId xmlns:p14="http://schemas.microsoft.com/office/powerpoint/2010/main" val="2123668887"/>
      </p:ext>
    </p:extLst>
  </p:cSld>
  <p:clrMapOvr>
    <a:masterClrMapping/>
  </p:clrMapOvr>
  <p:extLst mod="1">
    <p:ext uri="{DCECCB84-F9BA-43D5-87BE-67443E8EF086}">
      <p15:sldGuideLst xmlns:p15="http://schemas.microsoft.com/office/powerpoint/2012/main">
        <p15:guide id="1" orient="horz" pos="1797" userDrawn="1">
          <p15:clr>
            <a:srgbClr val="FBAE40"/>
          </p15:clr>
        </p15:guide>
        <p15:guide id="2" pos="3840" userDrawn="1">
          <p15:clr>
            <a:srgbClr val="FBAE40"/>
          </p15:clr>
        </p15:guide>
        <p15:guide id="3" orient="horz" pos="2523" userDrawn="1">
          <p15:clr>
            <a:srgbClr val="FBAE40"/>
          </p15:clr>
        </p15:guide>
        <p15:guide id="4"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9" name="Picture 38" descr="cawst_logo--high_res_full_name--colou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grpSp>
        <p:nvGrpSpPr>
          <p:cNvPr id="6" name="Group 5"/>
          <p:cNvGrpSpPr/>
          <p:nvPr userDrawn="1"/>
        </p:nvGrpSpPr>
        <p:grpSpPr>
          <a:xfrm>
            <a:off x="1260639" y="1297621"/>
            <a:ext cx="6584399" cy="4036220"/>
            <a:chOff x="1305030" y="1484057"/>
            <a:chExt cx="5833601" cy="4036220"/>
          </a:xfrm>
        </p:grpSpPr>
        <p:grpSp>
          <p:nvGrpSpPr>
            <p:cNvPr id="3" name="Group 2"/>
            <p:cNvGrpSpPr/>
            <p:nvPr userDrawn="1"/>
          </p:nvGrpSpPr>
          <p:grpSpPr>
            <a:xfrm>
              <a:off x="1393810" y="4094246"/>
              <a:ext cx="2742722" cy="1426031"/>
              <a:chOff x="7830583" y="4249094"/>
              <a:chExt cx="2742722" cy="1426031"/>
            </a:xfrm>
          </p:grpSpPr>
          <p:sp>
            <p:nvSpPr>
              <p:cNvPr id="40" name="Freeform 39"/>
              <p:cNvSpPr>
                <a:spLocks noEditPoints="1"/>
              </p:cNvSpPr>
              <p:nvPr userDrawn="1"/>
            </p:nvSpPr>
            <p:spPr bwMode="auto">
              <a:xfrm>
                <a:off x="7831017" y="4662000"/>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1" name="Freeform 40"/>
              <p:cNvSpPr>
                <a:spLocks noEditPoints="1"/>
              </p:cNvSpPr>
              <p:nvPr userDrawn="1"/>
            </p:nvSpPr>
            <p:spPr bwMode="auto">
              <a:xfrm>
                <a:off x="7831017" y="5004000"/>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43" name="Group 42"/>
              <p:cNvGrpSpPr/>
              <p:nvPr userDrawn="1"/>
            </p:nvGrpSpPr>
            <p:grpSpPr>
              <a:xfrm>
                <a:off x="7830583" y="5346000"/>
                <a:ext cx="246460" cy="247650"/>
                <a:chOff x="882651" y="3267075"/>
                <a:chExt cx="328613" cy="330200"/>
              </a:xfrm>
              <a:solidFill>
                <a:srgbClr val="24A4D6"/>
              </a:solidFill>
            </p:grpSpPr>
            <p:sp>
              <p:nvSpPr>
                <p:cNvPr id="44"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5"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6"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7"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8"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9"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0"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1"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2"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3"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4"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5"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6"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7"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8"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9"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0"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1"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62" name="Freeform 28"/>
              <p:cNvSpPr>
                <a:spLocks noEditPoints="1"/>
              </p:cNvSpPr>
              <p:nvPr userDrawn="1"/>
            </p:nvSpPr>
            <p:spPr bwMode="auto">
              <a:xfrm>
                <a:off x="7831017" y="4320000"/>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3" name="TextBox 62"/>
              <p:cNvSpPr txBox="1"/>
              <p:nvPr userDrawn="1"/>
            </p:nvSpPr>
            <p:spPr>
              <a:xfrm>
                <a:off x="8159630" y="4249094"/>
                <a:ext cx="2413675" cy="1426031"/>
              </a:xfrm>
              <a:prstGeom prst="rect">
                <a:avLst/>
              </a:prstGeom>
              <a:noFill/>
            </p:spPr>
            <p:txBody>
              <a:bodyPr wrap="square">
                <a:spAutoFit/>
              </a:bodyPr>
              <a:lstStyle/>
              <a:p>
                <a:pPr eaLnBrk="1" fontAlgn="auto" hangingPunct="1">
                  <a:lnSpc>
                    <a:spcPts val="2580"/>
                  </a:lnSpc>
                  <a:spcBef>
                    <a:spcPts val="0"/>
                  </a:spcBef>
                  <a:spcAft>
                    <a:spcPts val="0"/>
                  </a:spcAft>
                  <a:defRPr/>
                </a:pPr>
                <a:r>
                  <a:rPr lang="en-US" dirty="0">
                    <a:solidFill>
                      <a:srgbClr val="5C5C5C"/>
                    </a:solidFill>
                    <a:latin typeface="Lato" panose="020F0502020204030203" pitchFamily="34" charset="0"/>
                    <a:ea typeface="+mn-ea"/>
                    <a:cs typeface="+mn-cs"/>
                  </a:rPr>
                  <a:t>Calgary AB, Canada</a:t>
                </a:r>
              </a:p>
              <a:p>
                <a:pPr eaLnBrk="1" fontAlgn="auto" hangingPunct="1">
                  <a:lnSpc>
                    <a:spcPts val="2580"/>
                  </a:lnSpc>
                  <a:spcBef>
                    <a:spcPts val="0"/>
                  </a:spcBef>
                  <a:spcAft>
                    <a:spcPts val="0"/>
                  </a:spcAft>
                  <a:defRPr/>
                </a:pPr>
                <a:r>
                  <a:rPr lang="en-US" dirty="0">
                    <a:solidFill>
                      <a:srgbClr val="5C5C5C"/>
                    </a:solidFill>
                    <a:latin typeface="Lato" panose="020F0502020204030203" pitchFamily="34" charset="0"/>
                    <a:ea typeface="+mn-ea"/>
                    <a:cs typeface="+mn-cs"/>
                  </a:rPr>
                  <a:t>+ 1 403 243 3285</a:t>
                </a:r>
              </a:p>
              <a:p>
                <a:pPr eaLnBrk="1" fontAlgn="auto" hangingPunct="1">
                  <a:lnSpc>
                    <a:spcPts val="2580"/>
                  </a:lnSpc>
                  <a:spcBef>
                    <a:spcPts val="0"/>
                  </a:spcBef>
                  <a:spcAft>
                    <a:spcPts val="0"/>
                  </a:spcAft>
                  <a:defRPr/>
                </a:pPr>
                <a:r>
                  <a:rPr lang="en-US" dirty="0" err="1">
                    <a:solidFill>
                      <a:srgbClr val="5C5C5C"/>
                    </a:solidFill>
                    <a:latin typeface="Lato" panose="020F0502020204030203" pitchFamily="34" charset="0"/>
                    <a:ea typeface="+mn-ea"/>
                    <a:cs typeface="+mn-cs"/>
                  </a:rPr>
                  <a:t>cawst@cawst.org</a:t>
                </a:r>
                <a:endParaRPr lang="en-US" dirty="0">
                  <a:solidFill>
                    <a:srgbClr val="5C5C5C"/>
                  </a:solidFill>
                  <a:latin typeface="Lato" panose="020F0502020204030203" pitchFamily="34" charset="0"/>
                  <a:ea typeface="+mn-ea"/>
                  <a:cs typeface="+mn-cs"/>
                </a:endParaRPr>
              </a:p>
              <a:p>
                <a:pPr eaLnBrk="1" fontAlgn="auto" hangingPunct="1">
                  <a:lnSpc>
                    <a:spcPts val="2580"/>
                  </a:lnSpc>
                  <a:spcBef>
                    <a:spcPts val="0"/>
                  </a:spcBef>
                  <a:spcAft>
                    <a:spcPts val="0"/>
                  </a:spcAft>
                  <a:defRPr/>
                </a:pPr>
                <a:r>
                  <a:rPr lang="en-US" dirty="0">
                    <a:solidFill>
                      <a:srgbClr val="5C5C5C"/>
                    </a:solidFill>
                    <a:latin typeface="Lato" panose="020F0502020204030203" pitchFamily="34" charset="0"/>
                    <a:ea typeface="+mn-ea"/>
                    <a:cs typeface="+mn-cs"/>
                  </a:rPr>
                  <a:t>cawst.org</a:t>
                </a:r>
              </a:p>
            </p:txBody>
          </p:sp>
        </p:grpSp>
        <p:sp>
          <p:nvSpPr>
            <p:cNvPr id="4" name="TextBox 3"/>
            <p:cNvSpPr txBox="1"/>
            <p:nvPr userDrawn="1"/>
          </p:nvSpPr>
          <p:spPr>
            <a:xfrm>
              <a:off x="1305032" y="1484057"/>
              <a:ext cx="5833599" cy="584775"/>
            </a:xfrm>
            <a:prstGeom prst="rect">
              <a:avLst/>
            </a:prstGeom>
            <a:noFill/>
          </p:spPr>
          <p:txBody>
            <a:bodyPr wrap="square" rtlCol="0">
              <a:spAutoFit/>
            </a:bodyPr>
            <a:lstStyle/>
            <a:p>
              <a:r>
                <a:rPr lang="en-CA" sz="3200" dirty="0">
                  <a:latin typeface="Lato" panose="020F0502020204030203" pitchFamily="34" charset="0"/>
                </a:rPr>
                <a:t>How CAWST Can Support You!</a:t>
              </a:r>
            </a:p>
          </p:txBody>
        </p:sp>
        <p:sp>
          <p:nvSpPr>
            <p:cNvPr id="65" name="TextBox 64"/>
            <p:cNvSpPr txBox="1"/>
            <p:nvPr userDrawn="1"/>
          </p:nvSpPr>
          <p:spPr>
            <a:xfrm>
              <a:off x="1305030" y="2170922"/>
              <a:ext cx="5664911" cy="1754326"/>
            </a:xfrm>
            <a:prstGeom prst="rect">
              <a:avLst/>
            </a:prstGeom>
            <a:noFill/>
          </p:spPr>
          <p:txBody>
            <a:bodyPr wrap="square" rtlCol="0">
              <a:spAutoFit/>
            </a:bodyPr>
            <a:lstStyle/>
            <a:p>
              <a:r>
                <a:rPr lang="en-CA" dirty="0">
                  <a:latin typeface="Lato" panose="020F0502020204030203" pitchFamily="34" charset="0"/>
                </a:rPr>
                <a:t>Contact CAWST for support on using and adapting our education and training resources for your work. </a:t>
              </a:r>
            </a:p>
            <a:p>
              <a:endParaRPr lang="en-CA" dirty="0">
                <a:latin typeface="Lato" panose="020F0502020204030203" pitchFamily="34" charset="0"/>
              </a:endParaRPr>
            </a:p>
            <a:p>
              <a:r>
                <a:rPr lang="en-CA" dirty="0">
                  <a:latin typeface="Lato" panose="020F0502020204030203" pitchFamily="34" charset="0"/>
                </a:rPr>
                <a:t>Visit </a:t>
              </a:r>
              <a:r>
                <a:rPr lang="en-CA" dirty="0">
                  <a:latin typeface="Lato" panose="020F0502020204030203" pitchFamily="34" charset="0"/>
                  <a:hlinkClick r:id="rId4"/>
                </a:rPr>
                <a:t>resources.cawst.org</a:t>
              </a:r>
              <a:r>
                <a:rPr lang="en-CA" dirty="0">
                  <a:latin typeface="Lato" panose="020F0502020204030203" pitchFamily="34" charset="0"/>
                </a:rPr>
                <a:t> for:</a:t>
              </a:r>
            </a:p>
            <a:p>
              <a:r>
                <a:rPr lang="en-CA" dirty="0">
                  <a:latin typeface="Lato" panose="020F0502020204030203" pitchFamily="34" charset="0"/>
                </a:rPr>
                <a:t>Latest updates to this document</a:t>
              </a:r>
            </a:p>
            <a:p>
              <a:r>
                <a:rPr lang="en-CA" dirty="0">
                  <a:latin typeface="Lato" panose="020F0502020204030203" pitchFamily="34" charset="0"/>
                </a:rPr>
                <a:t>Other workshop &amp; training related resources</a:t>
              </a:r>
            </a:p>
          </p:txBody>
        </p:sp>
      </p:grpSp>
    </p:spTree>
    <p:custDataLst>
      <p:tags r:id="rId1"/>
    </p:custDataLst>
    <p:extLst>
      <p:ext uri="{BB962C8B-B14F-4D97-AF65-F5344CB8AC3E}">
        <p14:creationId xmlns:p14="http://schemas.microsoft.com/office/powerpoint/2010/main" val="27412655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23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8" name="Picture Placeholder 6"/>
          <p:cNvSpPr>
            <a:spLocks noGrp="1"/>
          </p:cNvSpPr>
          <p:nvPr>
            <p:ph type="pic" sz="quarter" idx="13"/>
          </p:nvPr>
        </p:nvSpPr>
        <p:spPr>
          <a:xfrm>
            <a:off x="0" y="0"/>
            <a:ext cx="12192000" cy="6858000"/>
          </a:xfrm>
        </p:spPr>
        <p:txBody>
          <a:bodyPr/>
          <a:lstStyle/>
          <a:p>
            <a:endParaRPr lang="en-CA"/>
          </a:p>
        </p:txBody>
      </p:sp>
      <p:sp>
        <p:nvSpPr>
          <p:cNvPr id="9" name="Text Placeholder 4"/>
          <p:cNvSpPr>
            <a:spLocks noGrp="1"/>
          </p:cNvSpPr>
          <p:nvPr>
            <p:ph type="body" sz="quarter" idx="28" hasCustomPrompt="1"/>
          </p:nvPr>
        </p:nvSpPr>
        <p:spPr>
          <a:xfrm>
            <a:off x="838200" y="6356349"/>
            <a:ext cx="10515600" cy="366115"/>
          </a:xfrm>
        </p:spPr>
        <p:txBody>
          <a:bodyPr>
            <a:normAutofit/>
          </a:bodyPr>
          <a:lstStyle>
            <a:lvl1pPr marL="0" indent="0">
              <a:lnSpc>
                <a:spcPct val="120000"/>
              </a:lnSpc>
              <a:buNone/>
              <a:defRPr sz="1400" b="0" i="1">
                <a:solidFill>
                  <a:schemeClr val="bg1"/>
                </a:solidFill>
                <a:latin typeface="Lato" panose="020F0502020204030203" pitchFamily="34" charset="0"/>
              </a:defRPr>
            </a:lvl1pPr>
          </a:lstStyle>
          <a:p>
            <a:pPr lvl="0"/>
            <a:r>
              <a:rPr lang="en-CA" dirty="0"/>
              <a:t>Source: Source of the Image</a:t>
            </a:r>
            <a:endParaRPr lang="en-US" dirty="0"/>
          </a:p>
        </p:txBody>
      </p:sp>
    </p:spTree>
    <p:custDataLst>
      <p:tags r:id="rId1"/>
    </p:custDataLst>
    <p:extLst>
      <p:ext uri="{BB962C8B-B14F-4D97-AF65-F5344CB8AC3E}">
        <p14:creationId xmlns:p14="http://schemas.microsoft.com/office/powerpoint/2010/main" val="174448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alf Imag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
            <a:ext cx="12192000" cy="3429000"/>
          </a:xfrm>
        </p:spPr>
        <p:txBody>
          <a:bodyPr/>
          <a:lstStyle/>
          <a:p>
            <a:endParaRPr lang="en-CA"/>
          </a:p>
        </p:txBody>
      </p:sp>
      <p:sp>
        <p:nvSpPr>
          <p:cNvPr id="9" name="Rectangle 8"/>
          <p:cNvSpPr/>
          <p:nvPr userDrawn="1"/>
        </p:nvSpPr>
        <p:spPr bwMode="auto">
          <a:xfrm>
            <a:off x="5903912" y="3653856"/>
            <a:ext cx="384175" cy="34925"/>
          </a:xfrm>
          <a:prstGeom prst="rect">
            <a:avLst/>
          </a:prstGeom>
          <a:solidFill>
            <a:srgbClr val="3BC7F4"/>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10" name="Text Placeholder 4"/>
          <p:cNvSpPr>
            <a:spLocks noGrp="1"/>
          </p:cNvSpPr>
          <p:nvPr>
            <p:ph type="body" sz="quarter" idx="26" hasCustomPrompt="1"/>
          </p:nvPr>
        </p:nvSpPr>
        <p:spPr>
          <a:xfrm>
            <a:off x="1440000" y="4396360"/>
            <a:ext cx="9313200" cy="1022552"/>
          </a:xfrm>
        </p:spPr>
        <p:txBody>
          <a:bodyPr>
            <a:normAutofit/>
          </a:bodyPr>
          <a:lstStyle>
            <a:lvl1pPr marL="0" indent="0">
              <a:lnSpc>
                <a:spcPct val="150000"/>
              </a:lnSpc>
              <a:buNone/>
              <a:defRPr sz="2000">
                <a:solidFill>
                  <a:srgbClr val="5C5C5C"/>
                </a:solidFill>
                <a:latin typeface="Lato" panose="020F0502020204030203" pitchFamily="34" charset="0"/>
              </a:defRPr>
            </a:lvl1pPr>
          </a:lstStyle>
          <a:p>
            <a:pPr lvl="0"/>
            <a:r>
              <a:rPr lang="en-CA" dirty="0"/>
              <a:t>Caption for the image. This page is good when you have a few sentences as your caption as there’s more room for text.</a:t>
            </a:r>
            <a:endParaRPr lang="en-US" dirty="0"/>
          </a:p>
        </p:txBody>
      </p:sp>
      <p:sp>
        <p:nvSpPr>
          <p:cNvPr id="11" name="Text Placeholder 4"/>
          <p:cNvSpPr>
            <a:spLocks noGrp="1"/>
          </p:cNvSpPr>
          <p:nvPr>
            <p:ph type="body" sz="quarter" idx="27" hasCustomPrompt="1"/>
          </p:nvPr>
        </p:nvSpPr>
        <p:spPr>
          <a:xfrm>
            <a:off x="1440000" y="3913796"/>
            <a:ext cx="9313200" cy="47833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baseline="0">
                <a:solidFill>
                  <a:srgbClr val="5C5C5C"/>
                </a:solidFill>
                <a:latin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Half Image Slide</a:t>
            </a:r>
          </a:p>
        </p:txBody>
      </p:sp>
      <p:sp>
        <p:nvSpPr>
          <p:cNvPr id="12" name="Text Placeholder 4"/>
          <p:cNvSpPr>
            <a:spLocks noGrp="1"/>
          </p:cNvSpPr>
          <p:nvPr>
            <p:ph type="body" sz="quarter" idx="28" hasCustomPrompt="1"/>
          </p:nvPr>
        </p:nvSpPr>
        <p:spPr>
          <a:xfrm>
            <a:off x="1440000" y="5539015"/>
            <a:ext cx="9313200" cy="354106"/>
          </a:xfrm>
        </p:spPr>
        <p:txBody>
          <a:bodyPr>
            <a:normAutofit/>
          </a:bodyPr>
          <a:lstStyle>
            <a:lvl1pPr marL="0" indent="0">
              <a:lnSpc>
                <a:spcPct val="120000"/>
              </a:lnSpc>
              <a:buNone/>
              <a:defRPr sz="1400" b="0" i="1">
                <a:solidFill>
                  <a:srgbClr val="5C5C5C"/>
                </a:solidFill>
                <a:latin typeface="Lato" panose="020F0502020204030203" pitchFamily="34" charset="0"/>
              </a:defRPr>
            </a:lvl1pPr>
          </a:lstStyle>
          <a:p>
            <a:pPr lvl="0"/>
            <a:r>
              <a:rPr lang="en-CA" dirty="0"/>
              <a:t>Source: Source of the Image</a:t>
            </a:r>
            <a:endParaRPr lang="en-US" dirty="0"/>
          </a:p>
        </p:txBody>
      </p:sp>
      <p:sp>
        <p:nvSpPr>
          <p:cNvPr id="13" name="Slide Number Placeholder 12"/>
          <p:cNvSpPr>
            <a:spLocks noGrp="1"/>
          </p:cNvSpPr>
          <p:nvPr>
            <p:ph type="sldNum" sz="quarter" idx="29"/>
          </p:nvPr>
        </p:nvSpPr>
        <p:spPr/>
        <p:txBody>
          <a:bodyPr/>
          <a:lstStyle/>
          <a:p>
            <a:fld id="{A8350104-CE64-4EE9-82B1-554144FA4C7C}" type="slidenum">
              <a:rPr lang="en-CA" smtClean="0"/>
              <a:pPr/>
              <a:t>‹#›</a:t>
            </a:fld>
            <a:endParaRPr lang="en-CA"/>
          </a:p>
        </p:txBody>
      </p:sp>
    </p:spTree>
    <p:custDataLst>
      <p:tags r:id="rId1"/>
    </p:custDataLst>
    <p:extLst>
      <p:ext uri="{BB962C8B-B14F-4D97-AF65-F5344CB8AC3E}">
        <p14:creationId xmlns:p14="http://schemas.microsoft.com/office/powerpoint/2010/main" val="1885894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Image Slide">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lvl1pPr>
              <a:defRPr/>
            </a:lvl1pPr>
          </a:lstStyle>
          <a:p>
            <a:pPr lvl="0"/>
            <a:r>
              <a:rPr lang="en-US" dirty="0"/>
              <a:t>Three Image Slide</a:t>
            </a:r>
          </a:p>
        </p:txBody>
      </p:sp>
      <p:sp>
        <p:nvSpPr>
          <p:cNvPr id="9" name="Slide Number Placeholder 8"/>
          <p:cNvSpPr>
            <a:spLocks noGrp="1"/>
          </p:cNvSpPr>
          <p:nvPr>
            <p:ph type="sldNum" sz="quarter" idx="10"/>
          </p:nvPr>
        </p:nvSpPr>
        <p:spPr/>
        <p:txBody>
          <a:bodyPr/>
          <a:lstStyle/>
          <a:p>
            <a:fld id="{A8350104-CE64-4EE9-82B1-554144FA4C7C}" type="slidenum">
              <a:rPr lang="en-CA" smtClean="0"/>
              <a:pPr/>
              <a:t>‹#›</a:t>
            </a:fld>
            <a:endParaRPr lang="en-CA"/>
          </a:p>
        </p:txBody>
      </p:sp>
      <p:sp>
        <p:nvSpPr>
          <p:cNvPr id="11" name="Picture Placeholder 10"/>
          <p:cNvSpPr>
            <a:spLocks noGrp="1"/>
          </p:cNvSpPr>
          <p:nvPr>
            <p:ph type="pic" sz="quarter" idx="11"/>
          </p:nvPr>
        </p:nvSpPr>
        <p:spPr>
          <a:xfrm>
            <a:off x="4836000" y="2169000"/>
            <a:ext cx="2520000" cy="2520000"/>
          </a:xfrm>
        </p:spPr>
        <p:txBody>
          <a:bodyPr/>
          <a:lstStyle/>
          <a:p>
            <a:endParaRPr lang="en-CA"/>
          </a:p>
        </p:txBody>
      </p:sp>
      <p:sp>
        <p:nvSpPr>
          <p:cNvPr id="12" name="Picture Placeholder 10"/>
          <p:cNvSpPr>
            <a:spLocks noGrp="1"/>
          </p:cNvSpPr>
          <p:nvPr>
            <p:ph type="pic" sz="quarter" idx="12"/>
          </p:nvPr>
        </p:nvSpPr>
        <p:spPr>
          <a:xfrm>
            <a:off x="8280000" y="2169000"/>
            <a:ext cx="2520000" cy="2520000"/>
          </a:xfrm>
        </p:spPr>
        <p:txBody>
          <a:bodyPr/>
          <a:lstStyle/>
          <a:p>
            <a:endParaRPr lang="en-CA"/>
          </a:p>
        </p:txBody>
      </p:sp>
      <p:sp>
        <p:nvSpPr>
          <p:cNvPr id="13" name="Picture Placeholder 10"/>
          <p:cNvSpPr>
            <a:spLocks noGrp="1"/>
          </p:cNvSpPr>
          <p:nvPr>
            <p:ph type="pic" sz="quarter" idx="13"/>
          </p:nvPr>
        </p:nvSpPr>
        <p:spPr>
          <a:xfrm>
            <a:off x="1440000" y="2169000"/>
            <a:ext cx="2520000" cy="2520000"/>
          </a:xfrm>
        </p:spPr>
        <p:txBody>
          <a:bodyPr/>
          <a:lstStyle/>
          <a:p>
            <a:endParaRPr lang="en-CA"/>
          </a:p>
        </p:txBody>
      </p:sp>
      <p:sp>
        <p:nvSpPr>
          <p:cNvPr id="14" name="Text Placeholder 4"/>
          <p:cNvSpPr>
            <a:spLocks noGrp="1"/>
          </p:cNvSpPr>
          <p:nvPr>
            <p:ph type="body" sz="quarter" idx="26"/>
          </p:nvPr>
        </p:nvSpPr>
        <p:spPr>
          <a:xfrm>
            <a:off x="1440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dirty="0"/>
              <a:t>Edit Master text styles</a:t>
            </a:r>
          </a:p>
        </p:txBody>
      </p:sp>
      <p:sp>
        <p:nvSpPr>
          <p:cNvPr id="15" name="Text Placeholder 4"/>
          <p:cNvSpPr>
            <a:spLocks noGrp="1"/>
          </p:cNvSpPr>
          <p:nvPr>
            <p:ph type="body" sz="quarter" idx="27" hasCustomPrompt="1"/>
          </p:nvPr>
        </p:nvSpPr>
        <p:spPr>
          <a:xfrm>
            <a:off x="1440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
        <p:nvSpPr>
          <p:cNvPr id="16" name="Text Placeholder 4"/>
          <p:cNvSpPr>
            <a:spLocks noGrp="1"/>
          </p:cNvSpPr>
          <p:nvPr>
            <p:ph type="body" sz="quarter" idx="28"/>
          </p:nvPr>
        </p:nvSpPr>
        <p:spPr>
          <a:xfrm>
            <a:off x="4836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a:t>Edit Master text styles</a:t>
            </a:r>
          </a:p>
        </p:txBody>
      </p:sp>
      <p:sp>
        <p:nvSpPr>
          <p:cNvPr id="17" name="Text Placeholder 4"/>
          <p:cNvSpPr>
            <a:spLocks noGrp="1"/>
          </p:cNvSpPr>
          <p:nvPr>
            <p:ph type="body" sz="quarter" idx="29" hasCustomPrompt="1"/>
          </p:nvPr>
        </p:nvSpPr>
        <p:spPr>
          <a:xfrm>
            <a:off x="4836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
        <p:nvSpPr>
          <p:cNvPr id="18" name="Text Placeholder 4"/>
          <p:cNvSpPr>
            <a:spLocks noGrp="1"/>
          </p:cNvSpPr>
          <p:nvPr>
            <p:ph type="body" sz="quarter" idx="30"/>
          </p:nvPr>
        </p:nvSpPr>
        <p:spPr>
          <a:xfrm>
            <a:off x="8280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dirty="0"/>
              <a:t>Edit Master text styles</a:t>
            </a:r>
          </a:p>
        </p:txBody>
      </p:sp>
      <p:sp>
        <p:nvSpPr>
          <p:cNvPr id="19" name="Text Placeholder 4"/>
          <p:cNvSpPr>
            <a:spLocks noGrp="1"/>
          </p:cNvSpPr>
          <p:nvPr>
            <p:ph type="body" sz="quarter" idx="31" hasCustomPrompt="1"/>
          </p:nvPr>
        </p:nvSpPr>
        <p:spPr>
          <a:xfrm>
            <a:off x="8280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Tree>
    <p:custDataLst>
      <p:tags r:id="rId1"/>
    </p:custDataLst>
    <p:extLst>
      <p:ext uri="{BB962C8B-B14F-4D97-AF65-F5344CB8AC3E}">
        <p14:creationId xmlns:p14="http://schemas.microsoft.com/office/powerpoint/2010/main" val="1657007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Text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a:p>
        </p:txBody>
      </p:sp>
      <p:sp>
        <p:nvSpPr>
          <p:cNvPr id="12" name="Text Placeholder 11"/>
          <p:cNvSpPr>
            <a:spLocks noGrp="1"/>
          </p:cNvSpPr>
          <p:nvPr>
            <p:ph type="body" sz="quarter" idx="11"/>
          </p:nvPr>
        </p:nvSpPr>
        <p:spPr>
          <a:xfrm>
            <a:off x="1440000" y="1808163"/>
            <a:ext cx="9360000" cy="4357687"/>
          </a:xfrm>
        </p:spPr>
        <p:txBody>
          <a:bodyPr>
            <a:normAutofit/>
          </a:bodyPr>
          <a:lstStyle>
            <a:lvl1pPr marL="0" indent="0">
              <a:lnSpc>
                <a:spcPct val="150000"/>
              </a:lnSpc>
              <a:buNone/>
              <a:defRPr sz="2000"/>
            </a:lvl1pPr>
            <a:lvl2pPr marL="457200" indent="0">
              <a:lnSpc>
                <a:spcPct val="150000"/>
              </a:lnSpc>
              <a:buNone/>
              <a:defRPr sz="2000"/>
            </a:lvl2pPr>
            <a:lvl3pPr marL="914400" indent="0">
              <a:lnSpc>
                <a:spcPct val="150000"/>
              </a:lnSpc>
              <a:buNone/>
              <a:defRPr sz="2000"/>
            </a:lvl3pPr>
            <a:lvl4pPr marL="1371600" indent="0">
              <a:lnSpc>
                <a:spcPct val="150000"/>
              </a:lnSpc>
              <a:buNone/>
              <a:defRPr sz="2000"/>
            </a:lvl4pPr>
            <a:lvl5pPr marL="1828800" indent="0">
              <a:lnSpc>
                <a:spcPct val="150000"/>
              </a:lnSpc>
              <a:buNone/>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ustDataLst>
      <p:tags r:id="rId1"/>
    </p:custDataLst>
    <p:extLst>
      <p:ext uri="{BB962C8B-B14F-4D97-AF65-F5344CB8AC3E}">
        <p14:creationId xmlns:p14="http://schemas.microsoft.com/office/powerpoint/2010/main" val="566643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Bullet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a:p>
        </p:txBody>
      </p:sp>
      <p:sp>
        <p:nvSpPr>
          <p:cNvPr id="12" name="Text Placeholder 11"/>
          <p:cNvSpPr>
            <a:spLocks noGrp="1"/>
          </p:cNvSpPr>
          <p:nvPr>
            <p:ph type="body" sz="quarter" idx="11"/>
          </p:nvPr>
        </p:nvSpPr>
        <p:spPr>
          <a:xfrm>
            <a:off x="1440000" y="1808163"/>
            <a:ext cx="9360000" cy="4357687"/>
          </a:xfrm>
        </p:spPr>
        <p:txBody>
          <a:bodyPr>
            <a:normAutofit/>
          </a:bodyPr>
          <a:lstStyle>
            <a:lvl1pPr marL="342900" indent="-342900">
              <a:lnSpc>
                <a:spcPct val="150000"/>
              </a:lnSpc>
              <a:buFont typeface="Arial" panose="020B0604020202020204" pitchFamily="34" charset="0"/>
              <a:buChar char="•"/>
              <a:defRPr sz="2000"/>
            </a:lvl1pPr>
            <a:lvl2pPr marL="800100" indent="-342900">
              <a:lnSpc>
                <a:spcPct val="150000"/>
              </a:lnSpc>
              <a:buFont typeface="Arial" panose="020B0604020202020204" pitchFamily="34" charset="0"/>
              <a:buChar char="•"/>
              <a:defRPr sz="2000"/>
            </a:lvl2pPr>
            <a:lvl3pPr marL="1257300" indent="-342900">
              <a:lnSpc>
                <a:spcPct val="150000"/>
              </a:lnSpc>
              <a:buFont typeface="Arial" panose="020B0604020202020204" pitchFamily="34" charset="0"/>
              <a:buChar char="•"/>
              <a:defRPr sz="2000"/>
            </a:lvl3pPr>
            <a:lvl4pPr marL="1714500" indent="-342900">
              <a:lnSpc>
                <a:spcPct val="150000"/>
              </a:lnSpc>
              <a:buFont typeface="Arial" panose="020B0604020202020204" pitchFamily="34" charset="0"/>
              <a:buChar char="•"/>
              <a:defRPr sz="2000"/>
            </a:lvl4pPr>
            <a:lvl5pPr marL="2171700" indent="-342900">
              <a:lnSpc>
                <a:spcPct val="150000"/>
              </a:lnSpc>
              <a:buFont typeface="Arial" panose="020B0604020202020204" pitchFamily="34" charset="0"/>
              <a:buChar char="•"/>
              <a:defRPr sz="2000"/>
            </a:lvl5pPr>
          </a:lstStyle>
          <a:p>
            <a:pPr lvl="0"/>
            <a:r>
              <a:rPr lang="en-US" dirty="0"/>
              <a:t>Edit Master text styles</a:t>
            </a:r>
          </a:p>
        </p:txBody>
      </p:sp>
    </p:spTree>
    <p:custDataLst>
      <p:tags r:id="rId1"/>
    </p:custDataLst>
    <p:extLst>
      <p:ext uri="{BB962C8B-B14F-4D97-AF65-F5344CB8AC3E}">
        <p14:creationId xmlns:p14="http://schemas.microsoft.com/office/powerpoint/2010/main" val="37610397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4.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ustDataLst>
      <p:tags r:id="rId6"/>
    </p:custDataLst>
    <p:extLst>
      <p:ext uri="{BB962C8B-B14F-4D97-AF65-F5344CB8AC3E}">
        <p14:creationId xmlns:p14="http://schemas.microsoft.com/office/powerpoint/2010/main" val="311605428"/>
      </p:ext>
    </p:extLst>
  </p:cSld>
  <p:clrMap bg1="lt1" tx1="dk1" bg2="lt2" tx2="dk2" accent1="accent1" accent2="accent2" accent3="accent3" accent4="accent4" accent5="accent5" accent6="accent6" hlink="hlink" folHlink="folHlink"/>
  <p:sldLayoutIdLst>
    <p:sldLayoutId id="2147483687" r:id="rId1"/>
    <p:sldLayoutId id="2147483686" r:id="rId2"/>
    <p:sldLayoutId id="2147483649" r:id="rId3"/>
    <p:sldLayoutId id="2147483650" r:id="rId4"/>
  </p:sldLayoutIdLst>
  <p:hf hdr="0" ftr="0" dt="0"/>
  <p:txStyles>
    <p:titleStyle>
      <a:lvl1pPr algn="l" defTabSz="914400" rtl="0" eaLnBrk="1" latinLnBrk="0" hangingPunct="1">
        <a:lnSpc>
          <a:spcPct val="90000"/>
        </a:lnSpc>
        <a:spcBef>
          <a:spcPct val="0"/>
        </a:spcBef>
        <a:buNone/>
        <a:defRPr sz="4000" kern="1200">
          <a:solidFill>
            <a:srgbClr val="5C5C5C"/>
          </a:solidFill>
          <a:latin typeface="Lato" panose="020F0502020204030203"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latin typeface="Lato" panose="020F0502020204030203" pitchFamily="34" charset="0"/>
              </a:defRPr>
            </a:lvl1pPr>
          </a:lstStyle>
          <a:p>
            <a:fld id="{F88DDB73-4218-4F15-8D62-9E4B0C1C689C}" type="slidenum">
              <a:rPr lang="en-CA" smtClean="0"/>
              <a:pPr/>
              <a:t>‹#›</a:t>
            </a:fld>
            <a:endParaRPr lang="en-CA" dirty="0"/>
          </a:p>
        </p:txBody>
      </p:sp>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728190"/>
            <a:ext cx="219474" cy="543914"/>
          </a:xfrm>
          <a:prstGeom prst="rect">
            <a:avLst/>
          </a:prstGeom>
        </p:spPr>
      </p:pic>
    </p:spTree>
    <p:custDataLst>
      <p:tags r:id="rId14"/>
    </p:custDataLst>
    <p:extLst>
      <p:ext uri="{BB962C8B-B14F-4D97-AF65-F5344CB8AC3E}">
        <p14:creationId xmlns:p14="http://schemas.microsoft.com/office/powerpoint/2010/main" val="328186886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9" r:id="rId5"/>
    <p:sldLayoutId id="2147483690" r:id="rId6"/>
    <p:sldLayoutId id="2147483685" r:id="rId7"/>
    <p:sldLayoutId id="2147483681" r:id="rId8"/>
    <p:sldLayoutId id="2147483682" r:id="rId9"/>
    <p:sldLayoutId id="2147483683" r:id="rId10"/>
    <p:sldLayoutId id="2147483684" r:id="rId11"/>
    <p:sldLayoutId id="2147483688" r:id="rId12"/>
  </p:sldLayoutIdLst>
  <p:hf hdr="0" ftr="0" dt="0"/>
  <p:txStyles>
    <p:titleStyle>
      <a:lvl1pPr algn="l" defTabSz="914400" rtl="0" eaLnBrk="1" latinLnBrk="0" hangingPunct="1">
        <a:lnSpc>
          <a:spcPct val="90000"/>
        </a:lnSpc>
        <a:spcBef>
          <a:spcPct val="0"/>
        </a:spcBef>
        <a:buNone/>
        <a:defRPr sz="4000" kern="1200">
          <a:solidFill>
            <a:srgbClr val="5C5C5C"/>
          </a:solidFill>
          <a:latin typeface="Lato Light" panose="020F0302020204030203"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8.xml"/><Relationship Id="rId1" Type="http://schemas.openxmlformats.org/officeDocument/2006/relationships/tags" Target="../tags/tag2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3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31.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32.xml"/><Relationship Id="rId4" Type="http://schemas.openxmlformats.org/officeDocument/2006/relationships/image" Target="../media/image9.tiff"/></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3.png"/><Relationship Id="rId3" Type="http://schemas.openxmlformats.org/officeDocument/2006/relationships/hyperlink" Target="https://en.wikipedia.org/wiki/File:Rotavirus_Reconstruction.jpg" TargetMode="External"/><Relationship Id="rId7" Type="http://schemas.openxmlformats.org/officeDocument/2006/relationships/image" Target="../media/image10.png"/><Relationship Id="rId12" Type="http://schemas.microsoft.com/office/2007/relationships/hdphoto" Target="../media/hdphoto3.wdp"/><Relationship Id="rId2" Type="http://schemas.openxmlformats.org/officeDocument/2006/relationships/slideLayout" Target="../slideLayouts/slideLayout8.xml"/><Relationship Id="rId1" Type="http://schemas.openxmlformats.org/officeDocument/2006/relationships/tags" Target="../tags/tag33.xml"/><Relationship Id="rId6" Type="http://schemas.openxmlformats.org/officeDocument/2006/relationships/hyperlink" Target="https://commons.wikimedia.org/wiki/File:Schistosoma_mansoni2.jpg" TargetMode="External"/><Relationship Id="rId11" Type="http://schemas.openxmlformats.org/officeDocument/2006/relationships/image" Target="../media/image12.png"/><Relationship Id="rId5" Type="http://schemas.openxmlformats.org/officeDocument/2006/relationships/hyperlink" Target="https://commons.wikimedia.org/wiki/File:Giardia_muris_trophozoite_SEM_11643.jpg" TargetMode="External"/><Relationship Id="rId10" Type="http://schemas.microsoft.com/office/2007/relationships/hdphoto" Target="../media/hdphoto2.wdp"/><Relationship Id="rId4" Type="http://schemas.openxmlformats.org/officeDocument/2006/relationships/hyperlink" Target="https://commons.wikimedia.org/wiki/File:Cholera_bacteria_SEM.jpg" TargetMode="External"/><Relationship Id="rId9" Type="http://schemas.openxmlformats.org/officeDocument/2006/relationships/image" Target="../media/image11.png"/><Relationship Id="rId14" Type="http://schemas.microsoft.com/office/2007/relationships/hdphoto" Target="../media/hdphoto4.wdp"/></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36.xml"/><Relationship Id="rId5" Type="http://schemas.openxmlformats.org/officeDocument/2006/relationships/image" Target="../media/image15.tiff"/><Relationship Id="rId4" Type="http://schemas.openxmlformats.org/officeDocument/2006/relationships/image" Target="../media/image14.tif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37.xml"/><Relationship Id="rId4" Type="http://schemas.openxmlformats.org/officeDocument/2006/relationships/image" Target="../media/image16.tif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38.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3" Type="http://schemas.openxmlformats.org/officeDocument/2006/relationships/hyperlink" Target="https://resources.cawst.org/cc" TargetMode="Externa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3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4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42.xml"/><Relationship Id="rId4" Type="http://schemas.openxmlformats.org/officeDocument/2006/relationships/image" Target="../media/image20.tif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43.xml"/><Relationship Id="rId5" Type="http://schemas.microsoft.com/office/2007/relationships/hdphoto" Target="../media/hdphoto5.wdp"/><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44.xml"/><Relationship Id="rId4" Type="http://schemas.openxmlformats.org/officeDocument/2006/relationships/image" Target="../media/image22.tif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45.xml"/><Relationship Id="rId5" Type="http://schemas.openxmlformats.org/officeDocument/2006/relationships/image" Target="../media/image24.tiff"/><Relationship Id="rId4" Type="http://schemas.openxmlformats.org/officeDocument/2006/relationships/image" Target="../media/image23.tiff"/></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6.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8.xml"/><Relationship Id="rId1" Type="http://schemas.openxmlformats.org/officeDocument/2006/relationships/tags" Target="../tags/tag47.xml"/><Relationship Id="rId4" Type="http://schemas.microsoft.com/office/2007/relationships/hdphoto" Target="../media/hdphoto6.wdp"/></Relationships>
</file>

<file path=ppt/slides/_rels/slide29.xml.rels><?xml version="1.0" encoding="UTF-8" standalone="yes"?>
<Relationships xmlns="http://schemas.openxmlformats.org/package/2006/relationships"><Relationship Id="rId2" Type="http://schemas.openxmlformats.org/officeDocument/2006/relationships/hyperlink" Target="http://apps.who.int/iris/handle/10665/43428"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2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971279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8350104-CE64-4EE9-82B1-554144FA4C7C}" type="slidenum">
              <a:rPr lang="en-CA" smtClean="0"/>
              <a:pPr/>
              <a:t>10</a:t>
            </a:fld>
            <a:endParaRPr lang="en-CA"/>
          </a:p>
        </p:txBody>
      </p:sp>
      <p:sp>
        <p:nvSpPr>
          <p:cNvPr id="8" name="Title 1"/>
          <p:cNvSpPr>
            <a:spLocks noGrp="1"/>
          </p:cNvSpPr>
          <p:nvPr>
            <p:ph type="title"/>
          </p:nvPr>
        </p:nvSpPr>
        <p:spPr>
          <a:xfrm>
            <a:off x="838200" y="365125"/>
            <a:ext cx="10515600" cy="1325563"/>
          </a:xfrm>
        </p:spPr>
        <p:txBody>
          <a:bodyPr/>
          <a:lstStyle/>
          <a:p>
            <a:r>
              <a:rPr lang="en-US" dirty="0"/>
              <a:t>Acceptability: </a:t>
            </a:r>
            <a:r>
              <a:rPr lang="en-US" dirty="0">
                <a:latin typeface="Lato Black" panose="020F0A02020204030203" pitchFamily="34" charset="0"/>
              </a:rPr>
              <a:t>Turbidity</a:t>
            </a:r>
            <a:endParaRPr lang="en-CA" dirty="0">
              <a:latin typeface="Lato Black" panose="020F0A02020204030203" pitchFamily="34" charset="0"/>
            </a:endParaRPr>
          </a:p>
        </p:txBody>
      </p:sp>
      <p:sp>
        <p:nvSpPr>
          <p:cNvPr id="9" name="Text Box 3"/>
          <p:cNvSpPr txBox="1">
            <a:spLocks noChangeArrowheads="1"/>
          </p:cNvSpPr>
          <p:nvPr/>
        </p:nvSpPr>
        <p:spPr bwMode="auto">
          <a:xfrm>
            <a:off x="4385287" y="6356350"/>
            <a:ext cx="3421427" cy="523220"/>
          </a:xfrm>
          <a:prstGeom prst="rect">
            <a:avLst/>
          </a:prstGeom>
          <a:noFill/>
          <a:ln>
            <a:noFill/>
          </a:ln>
          <a:effectLst/>
          <a:extLst>
            <a:ext uri="{909E8E84-426E-40DD-AFC4-6F175D3DCCD1}">
              <a14:hiddenFill xmlns:a14="http://schemas.microsoft.com/office/drawing/2010/main">
                <a:gradFill rotWithShape="1">
                  <a:gsLst>
                    <a:gs pos="0">
                      <a:srgbClr val="EDEDB1">
                        <a:alpha val="98000"/>
                      </a:srgbClr>
                    </a:gs>
                    <a:gs pos="100000">
                      <a:srgbClr val="EDEDB1">
                        <a:gamma/>
                        <a:tint val="3529"/>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400" i="1" dirty="0">
                <a:latin typeface="Lato" panose="020F0502020204030203" pitchFamily="34" charset="0"/>
                <a:ea typeface="Lato" panose="020F0502020204030203" pitchFamily="34" charset="0"/>
                <a:cs typeface="Lato" panose="020F0502020204030203" pitchFamily="34" charset="0"/>
              </a:rPr>
              <a:t>Image Credit: P &amp; G Health Sciences Institute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9706" y="1685508"/>
            <a:ext cx="7832589" cy="4320000"/>
          </a:xfrm>
          <a:prstGeom prst="rect">
            <a:avLst/>
          </a:prstGeom>
        </p:spPr>
      </p:pic>
    </p:spTree>
    <p:custDataLst>
      <p:tags r:id="rId1"/>
    </p:custDataLst>
    <p:extLst>
      <p:ext uri="{BB962C8B-B14F-4D97-AF65-F5344CB8AC3E}">
        <p14:creationId xmlns:p14="http://schemas.microsoft.com/office/powerpoint/2010/main" val="726333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Turbidity Values</a:t>
            </a:r>
            <a:endParaRPr lang="en-CA" dirty="0"/>
          </a:p>
        </p:txBody>
      </p:sp>
      <p:sp>
        <p:nvSpPr>
          <p:cNvPr id="3" name="Slide Number Placeholder 2"/>
          <p:cNvSpPr>
            <a:spLocks noGrp="1"/>
          </p:cNvSpPr>
          <p:nvPr>
            <p:ph type="sldNum" sz="quarter" idx="10"/>
          </p:nvPr>
        </p:nvSpPr>
        <p:spPr/>
        <p:txBody>
          <a:bodyPr/>
          <a:lstStyle/>
          <a:p>
            <a:fld id="{A8350104-CE64-4EE9-82B1-554144FA4C7C}" type="slidenum">
              <a:rPr lang="en-CA" smtClean="0"/>
              <a:pPr/>
              <a:t>11</a:t>
            </a:fld>
            <a:endParaRPr lang="en-CA"/>
          </a:p>
        </p:txBody>
      </p:sp>
      <p:sp>
        <p:nvSpPr>
          <p:cNvPr id="6" name="Text Placeholder 5"/>
          <p:cNvSpPr>
            <a:spLocks noGrp="1"/>
          </p:cNvSpPr>
          <p:nvPr>
            <p:ph type="body" sz="quarter" idx="11"/>
          </p:nvPr>
        </p:nvSpPr>
        <p:spPr>
          <a:xfrm>
            <a:off x="1440000" y="1800000"/>
            <a:ext cx="9360000" cy="4357687"/>
          </a:xfrm>
        </p:spPr>
        <p:txBody>
          <a:bodyPr/>
          <a:lstStyle/>
          <a:p>
            <a:pPr marL="0" indent="0">
              <a:buNone/>
            </a:pPr>
            <a:r>
              <a:rPr lang="en-US" dirty="0"/>
              <a:t>Above 5 NTU: visibly cloudy</a:t>
            </a:r>
          </a:p>
          <a:p>
            <a:pPr marL="0" indent="0">
              <a:buNone/>
            </a:pPr>
            <a:r>
              <a:rPr lang="en-US" dirty="0"/>
              <a:t>Below 1 NTU: crystal clear</a:t>
            </a:r>
          </a:p>
          <a:p>
            <a:pPr marL="0" indent="0">
              <a:buNone/>
            </a:pPr>
            <a:r>
              <a:rPr lang="en-US" dirty="0"/>
              <a:t>1 – 5 NTU: target for household filters (WHO, 2017a, WHO 2017b)</a:t>
            </a:r>
          </a:p>
          <a:p>
            <a:pPr marL="0" indent="0">
              <a:buNone/>
            </a:pPr>
            <a:r>
              <a:rPr lang="en-US" dirty="0"/>
              <a:t>Below 0.5 NTU: target for well-functioning municipal systems (WHO, 2017a)</a:t>
            </a:r>
          </a:p>
          <a:p>
            <a:pPr marL="0" indent="0">
              <a:buNone/>
            </a:pPr>
            <a:endParaRPr lang="en-US" dirty="0"/>
          </a:p>
          <a:p>
            <a:pPr marL="0" indent="0">
              <a:buNone/>
            </a:pPr>
            <a:endParaRPr lang="en-CA" dirty="0"/>
          </a:p>
        </p:txBody>
      </p:sp>
    </p:spTree>
    <p:custDataLst>
      <p:tags r:id="rId1"/>
    </p:custDataLst>
    <p:extLst>
      <p:ext uri="{BB962C8B-B14F-4D97-AF65-F5344CB8AC3E}">
        <p14:creationId xmlns:p14="http://schemas.microsoft.com/office/powerpoint/2010/main" val="255612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1800000" y="2613392"/>
            <a:ext cx="6912429"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5000" dirty="0">
                <a:solidFill>
                  <a:srgbClr val="27808E"/>
                </a:solidFill>
                <a:latin typeface="Lato" panose="020B0604020202020204" charset="0"/>
              </a:rPr>
              <a:t>Two Part Turbidity Tube Used in a Portable Kit</a:t>
            </a:r>
          </a:p>
        </p:txBody>
      </p:sp>
      <p:pic>
        <p:nvPicPr>
          <p:cNvPr id="1026" name="Picture 2" descr="https://www.camlab.co.uk/images/thumbs/0010396.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9269" y="-40403"/>
            <a:ext cx="3322731" cy="689840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8869268" y="5023884"/>
            <a:ext cx="3322731" cy="1834116"/>
          </a:xfrm>
          <a:prstGeom prst="rect">
            <a:avLst/>
          </a:prstGeom>
          <a:gradFill>
            <a:gsLst>
              <a:gs pos="0">
                <a:srgbClr val="000000">
                  <a:alpha val="0"/>
                </a:srgbClr>
              </a:gs>
              <a:gs pos="60000">
                <a:srgbClr val="000000">
                  <a:alpha val="25000"/>
                </a:srgbClr>
              </a:gs>
              <a:gs pos="100000">
                <a:srgbClr val="000000">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ext Placeholder 5"/>
          <p:cNvSpPr>
            <a:spLocks noGrp="1"/>
          </p:cNvSpPr>
          <p:nvPr>
            <p:ph type="body" sz="quarter" idx="4294967295"/>
          </p:nvPr>
        </p:nvSpPr>
        <p:spPr>
          <a:xfrm>
            <a:off x="8869268" y="6308710"/>
            <a:ext cx="3322732" cy="354106"/>
          </a:xfrm>
          <a:prstGeom prst="rect">
            <a:avLst/>
          </a:prstGeom>
        </p:spPr>
        <p:txBody>
          <a:bodyPr>
            <a:normAutofit fontScale="92500" lnSpcReduction="20000"/>
          </a:bodyPr>
          <a:lstStyle/>
          <a:p>
            <a:pPr algn="ctr"/>
            <a:r>
              <a:rPr lang="en-US" sz="1400" i="1" dirty="0">
                <a:solidFill>
                  <a:schemeClr val="bg1"/>
                </a:solidFill>
              </a:rPr>
              <a:t>Credit: </a:t>
            </a:r>
            <a:r>
              <a:rPr lang="en-US" sz="1400" i="1" dirty="0" err="1">
                <a:solidFill>
                  <a:schemeClr val="bg1"/>
                </a:solidFill>
              </a:rPr>
              <a:t>Palintest</a:t>
            </a:r>
            <a:r>
              <a:rPr lang="en-US" sz="1400" i="1" dirty="0">
                <a:solidFill>
                  <a:schemeClr val="bg1"/>
                </a:solidFill>
              </a:rPr>
              <a:t>, International UK</a:t>
            </a:r>
            <a:endParaRPr lang="en-CA" sz="1400" i="1" dirty="0">
              <a:solidFill>
                <a:schemeClr val="bg1"/>
              </a:solidFill>
            </a:endParaRPr>
          </a:p>
        </p:txBody>
      </p:sp>
    </p:spTree>
    <p:custDataLst>
      <p:tags r:id="rId1"/>
    </p:custDataLst>
    <p:extLst>
      <p:ext uri="{BB962C8B-B14F-4D97-AF65-F5344CB8AC3E}">
        <p14:creationId xmlns:p14="http://schemas.microsoft.com/office/powerpoint/2010/main" val="3116563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ele\Dropbox\Drinking Water Quality Testing_2009-06\Illustrations\Turbidimeter.tif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88832" y="606533"/>
            <a:ext cx="6041909" cy="564493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fld id="{90C5138D-4C5F-48AF-A64F-FBCEEBACA0DF}" type="slidenum">
              <a:rPr lang="en-US" smtClean="0">
                <a:solidFill>
                  <a:schemeClr val="tx1"/>
                </a:solidFill>
              </a:rPr>
              <a:pPr/>
              <a:t>13</a:t>
            </a:fld>
            <a:endParaRPr lang="en-US">
              <a:solidFill>
                <a:schemeClr val="tx1"/>
              </a:solidFill>
            </a:endParaRPr>
          </a:p>
        </p:txBody>
      </p:sp>
      <p:sp>
        <p:nvSpPr>
          <p:cNvPr id="6" name="Text Box 5"/>
          <p:cNvSpPr txBox="1">
            <a:spLocks noChangeArrowheads="1"/>
          </p:cNvSpPr>
          <p:nvPr/>
        </p:nvSpPr>
        <p:spPr bwMode="auto">
          <a:xfrm>
            <a:off x="1800000" y="2613392"/>
            <a:ext cx="5312223"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5000" dirty="0">
                <a:solidFill>
                  <a:srgbClr val="27808E"/>
                </a:solidFill>
                <a:latin typeface="Lato" panose="020B0604020202020204" charset="0"/>
              </a:rPr>
              <a:t>Digital </a:t>
            </a:r>
            <a:r>
              <a:rPr lang="en-US" altLang="en-US" sz="5000" dirty="0" err="1">
                <a:solidFill>
                  <a:srgbClr val="27808E"/>
                </a:solidFill>
                <a:latin typeface="Lato" panose="020B0604020202020204" charset="0"/>
              </a:rPr>
              <a:t>Turbidimeter</a:t>
            </a:r>
            <a:endParaRPr lang="en-US" altLang="en-US" sz="5000" dirty="0">
              <a:solidFill>
                <a:srgbClr val="27808E"/>
              </a:solidFill>
              <a:latin typeface="Lato" panose="020B0604020202020204" charset="0"/>
            </a:endParaRPr>
          </a:p>
        </p:txBody>
      </p:sp>
    </p:spTree>
    <p:custDataLst>
      <p:tags r:id="rId1"/>
    </p:custDataLst>
    <p:extLst>
      <p:ext uri="{BB962C8B-B14F-4D97-AF65-F5344CB8AC3E}">
        <p14:creationId xmlns:p14="http://schemas.microsoft.com/office/powerpoint/2010/main" val="3131620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Microbiological Aspects</a:t>
            </a:r>
            <a:endParaRPr lang="en-CA" dirty="0"/>
          </a:p>
        </p:txBody>
      </p:sp>
      <p:sp>
        <p:nvSpPr>
          <p:cNvPr id="3" name="Slide Number Placeholder 2"/>
          <p:cNvSpPr>
            <a:spLocks noGrp="1"/>
          </p:cNvSpPr>
          <p:nvPr>
            <p:ph type="sldNum" sz="quarter" idx="10"/>
          </p:nvPr>
        </p:nvSpPr>
        <p:spPr/>
        <p:txBody>
          <a:bodyPr/>
          <a:lstStyle/>
          <a:p>
            <a:fld id="{A8350104-CE64-4EE9-82B1-554144FA4C7C}" type="slidenum">
              <a:rPr lang="en-CA" smtClean="0"/>
              <a:pPr/>
              <a:t>14</a:t>
            </a:fld>
            <a:endParaRPr lang="en-CA"/>
          </a:p>
        </p:txBody>
      </p:sp>
      <p:sp>
        <p:nvSpPr>
          <p:cNvPr id="8" name="Rectangle 3"/>
          <p:cNvSpPr>
            <a:spLocks noChangeArrowheads="1"/>
          </p:cNvSpPr>
          <p:nvPr/>
        </p:nvSpPr>
        <p:spPr bwMode="auto">
          <a:xfrm>
            <a:off x="892710" y="5012104"/>
            <a:ext cx="2520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CA" sz="1400" i="1" dirty="0">
                <a:latin typeface="Lato" panose="020F0502020204030203" pitchFamily="34" charset="0"/>
                <a:ea typeface="Lato" panose="020F0502020204030203" pitchFamily="34" charset="0"/>
                <a:cs typeface="Lato" panose="020F0502020204030203" pitchFamily="34" charset="0"/>
              </a:rPr>
              <a:t>Image Credit: </a:t>
            </a:r>
            <a:r>
              <a:rPr lang="en-CA" sz="1400" i="1" u="sng" dirty="0">
                <a:latin typeface="Lato" panose="020F0502020204030203" pitchFamily="34" charset="0"/>
                <a:ea typeface="Lato" panose="020F0502020204030203" pitchFamily="34" charset="0"/>
                <a:cs typeface="Lato" panose="020F0502020204030203" pitchFamily="34" charset="0"/>
                <a:hlinkClick r:id="rId3"/>
              </a:rPr>
              <a:t>Graham Beards</a:t>
            </a:r>
            <a:endParaRPr kumimoji="0" lang="en-CA" altLang="en-US" sz="1400" i="1" u="none" strike="noStrike" cap="none" normalizeH="0" baseline="0" dirty="0">
              <a:ln>
                <a:noFill/>
              </a:ln>
              <a:solidFill>
                <a:schemeClr val="tx1"/>
              </a:solidFill>
              <a:effectLst/>
              <a:latin typeface="Lato" panose="020F0502020204030203" pitchFamily="34" charset="0"/>
              <a:ea typeface="Lato" panose="020F0502020204030203" pitchFamily="34" charset="0"/>
              <a:cs typeface="Lato" panose="020F0502020204030203" pitchFamily="34" charset="0"/>
            </a:endParaRPr>
          </a:p>
        </p:txBody>
      </p:sp>
      <p:sp>
        <p:nvSpPr>
          <p:cNvPr id="10" name="Rectangle 3"/>
          <p:cNvSpPr>
            <a:spLocks noChangeArrowheads="1"/>
          </p:cNvSpPr>
          <p:nvPr/>
        </p:nvSpPr>
        <p:spPr bwMode="auto">
          <a:xfrm>
            <a:off x="3521570" y="5012104"/>
            <a:ext cx="2520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CA" sz="1400" i="1" dirty="0">
                <a:latin typeface="Lato" panose="020F0502020204030203" pitchFamily="34" charset="0"/>
                <a:ea typeface="Lato" panose="020F0502020204030203" pitchFamily="34" charset="0"/>
                <a:cs typeface="Lato" panose="020F0502020204030203" pitchFamily="34" charset="0"/>
              </a:rPr>
              <a:t>Image Credit: </a:t>
            </a:r>
            <a:r>
              <a:rPr lang="en-CA" sz="1400" i="1" u="sng" dirty="0">
                <a:latin typeface="Lato" panose="020F0502020204030203" pitchFamily="34" charset="0"/>
                <a:ea typeface="Lato" panose="020F0502020204030203" pitchFamily="34" charset="0"/>
                <a:cs typeface="Lato" panose="020F0502020204030203" pitchFamily="34" charset="0"/>
                <a:hlinkClick r:id="rId4"/>
              </a:rPr>
              <a:t>public domain</a:t>
            </a:r>
            <a:endParaRPr kumimoji="0" lang="en-CA" altLang="en-US" sz="1400" i="1" u="none" strike="noStrike" cap="none" normalizeH="0" baseline="0" dirty="0">
              <a:ln>
                <a:noFill/>
              </a:ln>
              <a:solidFill>
                <a:schemeClr val="tx1"/>
              </a:solidFill>
              <a:effectLst/>
              <a:latin typeface="Lato" panose="020F0502020204030203" pitchFamily="34" charset="0"/>
              <a:ea typeface="Lato" panose="020F0502020204030203" pitchFamily="34" charset="0"/>
              <a:cs typeface="Lato" panose="020F0502020204030203" pitchFamily="34" charset="0"/>
            </a:endParaRPr>
          </a:p>
        </p:txBody>
      </p:sp>
      <p:sp>
        <p:nvSpPr>
          <p:cNvPr id="12" name="Rectangle 3"/>
          <p:cNvSpPr>
            <a:spLocks noChangeArrowheads="1"/>
          </p:cNvSpPr>
          <p:nvPr/>
        </p:nvSpPr>
        <p:spPr bwMode="auto">
          <a:xfrm>
            <a:off x="6150430" y="5012104"/>
            <a:ext cx="2520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400" i="1" dirty="0">
                <a:latin typeface="Lato" panose="020F0502020204030203" pitchFamily="34" charset="0"/>
                <a:ea typeface="Lato" panose="020F0502020204030203" pitchFamily="34" charset="0"/>
                <a:cs typeface="Lato" panose="020F0502020204030203" pitchFamily="34" charset="0"/>
              </a:rPr>
              <a:t>Image Credit: </a:t>
            </a:r>
            <a:r>
              <a:rPr lang="en-CA" sz="1400" i="1" dirty="0">
                <a:latin typeface="Lato" panose="020F0502020204030203" pitchFamily="34" charset="0"/>
                <a:ea typeface="Lato" panose="020F0502020204030203" pitchFamily="34" charset="0"/>
                <a:cs typeface="Lato" panose="020F0502020204030203" pitchFamily="34" charset="0"/>
                <a:hlinkClick r:id="rId5"/>
              </a:rPr>
              <a:t>public domain</a:t>
            </a:r>
            <a:endParaRPr kumimoji="0" lang="en-CA" altLang="en-US" sz="1400" i="1" u="none" strike="noStrike" cap="none" normalizeH="0" baseline="0" dirty="0">
              <a:ln>
                <a:noFill/>
              </a:ln>
              <a:solidFill>
                <a:schemeClr val="tx1"/>
              </a:solidFill>
              <a:effectLst/>
              <a:latin typeface="Lato" panose="020F0502020204030203" pitchFamily="34" charset="0"/>
              <a:ea typeface="Lato" panose="020F0502020204030203" pitchFamily="34" charset="0"/>
              <a:cs typeface="Lato" panose="020F0502020204030203" pitchFamily="34" charset="0"/>
            </a:endParaRPr>
          </a:p>
        </p:txBody>
      </p:sp>
      <p:sp>
        <p:nvSpPr>
          <p:cNvPr id="15" name="Rectangle 3"/>
          <p:cNvSpPr>
            <a:spLocks noChangeArrowheads="1"/>
          </p:cNvSpPr>
          <p:nvPr/>
        </p:nvSpPr>
        <p:spPr bwMode="auto">
          <a:xfrm>
            <a:off x="8779290" y="5012104"/>
            <a:ext cx="2520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400" i="1" dirty="0">
                <a:latin typeface="Lato" panose="020F0502020204030203" pitchFamily="34" charset="0"/>
                <a:ea typeface="Lato" panose="020F0502020204030203" pitchFamily="34" charset="0"/>
                <a:cs typeface="Lato" panose="020F0502020204030203" pitchFamily="34" charset="0"/>
              </a:rPr>
              <a:t>Image Credit: </a:t>
            </a:r>
            <a:r>
              <a:rPr lang="en-CA" sz="1400" i="1" dirty="0">
                <a:latin typeface="Lato" panose="020F0502020204030203" pitchFamily="34" charset="0"/>
                <a:ea typeface="Lato" panose="020F0502020204030203" pitchFamily="34" charset="0"/>
                <a:cs typeface="Lato" panose="020F0502020204030203" pitchFamily="34" charset="0"/>
                <a:hlinkClick r:id="rId6"/>
              </a:rPr>
              <a:t>public domain</a:t>
            </a:r>
            <a:endParaRPr kumimoji="0" lang="en-CA" altLang="en-US" sz="1400" i="1" u="none" strike="noStrike" cap="none" normalizeH="0" baseline="0" dirty="0">
              <a:ln>
                <a:noFill/>
              </a:ln>
              <a:solidFill>
                <a:schemeClr val="tx1"/>
              </a:solidFill>
              <a:effectLst/>
              <a:latin typeface="Lato" panose="020F0502020204030203" pitchFamily="34" charset="0"/>
              <a:ea typeface="Lato" panose="020F0502020204030203" pitchFamily="34" charset="0"/>
              <a:cs typeface="Lato" panose="020F0502020204030203" pitchFamily="34" charset="0"/>
            </a:endParaRPr>
          </a:p>
        </p:txBody>
      </p:sp>
      <p:sp>
        <p:nvSpPr>
          <p:cNvPr id="2" name="Rectangle 1"/>
          <p:cNvSpPr/>
          <p:nvPr/>
        </p:nvSpPr>
        <p:spPr>
          <a:xfrm>
            <a:off x="892710" y="2438985"/>
            <a:ext cx="2520000" cy="2520000"/>
          </a:xfrm>
          <a:prstGeom prst="rect">
            <a:avLst/>
          </a:prstGeom>
          <a:blipFill>
            <a:blip r:embed="rId7">
              <a:extLst>
                <a:ext uri="{BEBA8EAE-BF5A-486C-A8C5-ECC9F3942E4B}">
                  <a14:imgProps xmlns:a14="http://schemas.microsoft.com/office/drawing/2010/main">
                    <a14:imgLayer r:embed="rId8">
                      <a14:imgEffect>
                        <a14:saturation sat="0"/>
                      </a14:imgEffect>
                    </a14:imgLayer>
                  </a14:imgProps>
                </a:ext>
              </a:extLst>
            </a:blip>
            <a:srcRect/>
            <a:stretch>
              <a:fillRect l="-4286" r="-1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3521570" y="2438985"/>
            <a:ext cx="2520000" cy="2520000"/>
          </a:xfrm>
          <a:prstGeom prst="rect">
            <a:avLst/>
          </a:prstGeom>
          <a:blipFill>
            <a:blip r:embed="rId9">
              <a:extLst>
                <a:ext uri="{BEBA8EAE-BF5A-486C-A8C5-ECC9F3942E4B}">
                  <a14:imgProps xmlns:a14="http://schemas.microsoft.com/office/drawing/2010/main">
                    <a14:imgLayer r:embed="rId10">
                      <a14:imgEffect>
                        <a14:brightnessContrast bright="-5000" contrast="40000"/>
                      </a14:imgEffect>
                    </a14:imgLayer>
                  </a14:imgProps>
                </a:ext>
              </a:extLst>
            </a:blip>
            <a:srcRect/>
            <a:stretch>
              <a:fillRect l="-16072" t="-356" r="-16072" b="-32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6150430" y="2438985"/>
            <a:ext cx="2520000" cy="2520000"/>
          </a:xfrm>
          <a:prstGeom prst="rect">
            <a:avLst/>
          </a:prstGeom>
          <a:blipFill>
            <a:blip r:embed="rId11">
              <a:extLst>
                <a:ext uri="{BEBA8EAE-BF5A-486C-A8C5-ECC9F3942E4B}">
                  <a14:imgProps xmlns:a14="http://schemas.microsoft.com/office/drawing/2010/main">
                    <a14:imgLayer r:embed="rId12">
                      <a14:imgEffect>
                        <a14:brightnessContrast contrast="45000"/>
                      </a14:imgEffect>
                    </a14:imgLayer>
                  </a14:imgProps>
                </a:ext>
              </a:extLst>
            </a:blip>
            <a:srcRect/>
            <a:stretch>
              <a:fillRect l="-32143" r="-1214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8779290" y="2438985"/>
            <a:ext cx="2520000" cy="2520000"/>
          </a:xfrm>
          <a:prstGeom prst="rect">
            <a:avLst/>
          </a:prstGeom>
          <a:blipFill>
            <a:blip r:embed="rId13">
              <a:extLst>
                <a:ext uri="{BEBA8EAE-BF5A-486C-A8C5-ECC9F3942E4B}">
                  <a14:imgProps xmlns:a14="http://schemas.microsoft.com/office/drawing/2010/main">
                    <a14:imgLayer r:embed="rId14">
                      <a14:imgEffect>
                        <a14:brightnessContrast contrast="25000"/>
                      </a14:imgEffect>
                    </a14:imgLayer>
                  </a14:imgProps>
                </a:ext>
              </a:extLst>
            </a:blip>
            <a:srcRect/>
            <a:stretch>
              <a:fillRect l="-25714"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892710" y="1940901"/>
            <a:ext cx="2520000" cy="461665"/>
          </a:xfrm>
          <a:prstGeom prst="rect">
            <a:avLst/>
          </a:prstGeom>
          <a:noFill/>
        </p:spPr>
        <p:txBody>
          <a:bodyPr wrap="square" rtlCol="0">
            <a:spAutoFit/>
          </a:bodyPr>
          <a:lstStyle/>
          <a:p>
            <a:r>
              <a:rPr lang="en-US" sz="2400" dirty="0">
                <a:solidFill>
                  <a:srgbClr val="27808E"/>
                </a:solidFill>
                <a:latin typeface="Lato Black" panose="020F0A02020204030203" pitchFamily="34" charset="0"/>
              </a:rPr>
              <a:t>Virus</a:t>
            </a:r>
            <a:endParaRPr lang="en-CA" sz="2400" dirty="0">
              <a:solidFill>
                <a:srgbClr val="27808E"/>
              </a:solidFill>
              <a:latin typeface="Lato Black" panose="020F0A02020204030203" pitchFamily="34" charset="0"/>
            </a:endParaRPr>
          </a:p>
        </p:txBody>
      </p:sp>
      <p:sp>
        <p:nvSpPr>
          <p:cNvPr id="19" name="TextBox 18"/>
          <p:cNvSpPr txBox="1"/>
          <p:nvPr/>
        </p:nvSpPr>
        <p:spPr>
          <a:xfrm>
            <a:off x="3521570" y="1940901"/>
            <a:ext cx="2520000" cy="461665"/>
          </a:xfrm>
          <a:prstGeom prst="rect">
            <a:avLst/>
          </a:prstGeom>
          <a:noFill/>
        </p:spPr>
        <p:txBody>
          <a:bodyPr wrap="square" rtlCol="0">
            <a:spAutoFit/>
          </a:bodyPr>
          <a:lstStyle/>
          <a:p>
            <a:r>
              <a:rPr lang="en-US" sz="2400" dirty="0">
                <a:solidFill>
                  <a:srgbClr val="27808E"/>
                </a:solidFill>
                <a:latin typeface="Lato Black" panose="020F0A02020204030203" pitchFamily="34" charset="0"/>
              </a:rPr>
              <a:t>Bacteria</a:t>
            </a:r>
            <a:endParaRPr lang="en-CA" sz="2400" dirty="0">
              <a:solidFill>
                <a:srgbClr val="27808E"/>
              </a:solidFill>
              <a:latin typeface="Lato Black" panose="020F0A02020204030203" pitchFamily="34" charset="0"/>
            </a:endParaRPr>
          </a:p>
        </p:txBody>
      </p:sp>
      <p:sp>
        <p:nvSpPr>
          <p:cNvPr id="20" name="TextBox 19"/>
          <p:cNvSpPr txBox="1"/>
          <p:nvPr/>
        </p:nvSpPr>
        <p:spPr>
          <a:xfrm>
            <a:off x="6150430" y="1940901"/>
            <a:ext cx="2520000" cy="461665"/>
          </a:xfrm>
          <a:prstGeom prst="rect">
            <a:avLst/>
          </a:prstGeom>
          <a:noFill/>
        </p:spPr>
        <p:txBody>
          <a:bodyPr wrap="square" rtlCol="0">
            <a:spAutoFit/>
          </a:bodyPr>
          <a:lstStyle/>
          <a:p>
            <a:r>
              <a:rPr lang="en-US" sz="2400" dirty="0">
                <a:solidFill>
                  <a:srgbClr val="27808E"/>
                </a:solidFill>
                <a:latin typeface="Lato Black" panose="020F0A02020204030203" pitchFamily="34" charset="0"/>
              </a:rPr>
              <a:t>Protozoa</a:t>
            </a:r>
            <a:endParaRPr lang="en-CA" sz="2400" dirty="0">
              <a:solidFill>
                <a:srgbClr val="27808E"/>
              </a:solidFill>
              <a:latin typeface="Lato Black" panose="020F0A02020204030203" pitchFamily="34" charset="0"/>
            </a:endParaRPr>
          </a:p>
        </p:txBody>
      </p:sp>
      <p:sp>
        <p:nvSpPr>
          <p:cNvPr id="21" name="TextBox 20"/>
          <p:cNvSpPr txBox="1"/>
          <p:nvPr/>
        </p:nvSpPr>
        <p:spPr>
          <a:xfrm>
            <a:off x="8779290" y="1940901"/>
            <a:ext cx="2520000" cy="461665"/>
          </a:xfrm>
          <a:prstGeom prst="rect">
            <a:avLst/>
          </a:prstGeom>
          <a:noFill/>
        </p:spPr>
        <p:txBody>
          <a:bodyPr wrap="square" rtlCol="0">
            <a:spAutoFit/>
          </a:bodyPr>
          <a:lstStyle/>
          <a:p>
            <a:r>
              <a:rPr lang="en-US" sz="2400" dirty="0">
                <a:solidFill>
                  <a:srgbClr val="27808E"/>
                </a:solidFill>
                <a:latin typeface="Lato Black" panose="020F0A02020204030203" pitchFamily="34" charset="0"/>
              </a:rPr>
              <a:t>Helminth</a:t>
            </a:r>
            <a:endParaRPr lang="en-CA" sz="2400" dirty="0">
              <a:solidFill>
                <a:srgbClr val="27808E"/>
              </a:solidFill>
              <a:latin typeface="Lato Black" panose="020F0A02020204030203" pitchFamily="34" charset="0"/>
            </a:endParaRPr>
          </a:p>
        </p:txBody>
      </p:sp>
    </p:spTree>
    <p:custDataLst>
      <p:tags r:id="rId1"/>
    </p:custDataLst>
    <p:extLst>
      <p:ext uri="{BB962C8B-B14F-4D97-AF65-F5344CB8AC3E}">
        <p14:creationId xmlns:p14="http://schemas.microsoft.com/office/powerpoint/2010/main" val="2333353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Microorganisms to Test For</a:t>
            </a:r>
            <a:endParaRPr lang="en-CA" dirty="0"/>
          </a:p>
        </p:txBody>
      </p:sp>
      <p:sp>
        <p:nvSpPr>
          <p:cNvPr id="3" name="Slide Number Placeholder 2"/>
          <p:cNvSpPr>
            <a:spLocks noGrp="1"/>
          </p:cNvSpPr>
          <p:nvPr>
            <p:ph type="sldNum" sz="quarter" idx="10"/>
          </p:nvPr>
        </p:nvSpPr>
        <p:spPr/>
        <p:txBody>
          <a:bodyPr/>
          <a:lstStyle/>
          <a:p>
            <a:fld id="{A8350104-CE64-4EE9-82B1-554144FA4C7C}" type="slidenum">
              <a:rPr lang="en-CA" smtClean="0"/>
              <a:pPr/>
              <a:t>15</a:t>
            </a:fld>
            <a:endParaRPr lang="en-CA"/>
          </a:p>
        </p:txBody>
      </p:sp>
      <p:sp>
        <p:nvSpPr>
          <p:cNvPr id="4" name="Text Placeholder 3"/>
          <p:cNvSpPr>
            <a:spLocks noGrp="1"/>
          </p:cNvSpPr>
          <p:nvPr>
            <p:ph type="body" sz="quarter" idx="11"/>
          </p:nvPr>
        </p:nvSpPr>
        <p:spPr>
          <a:xfrm>
            <a:off x="1440000" y="1800000"/>
            <a:ext cx="9086486" cy="4357687"/>
          </a:xfrm>
        </p:spPr>
        <p:txBody>
          <a:bodyPr>
            <a:normAutofit/>
          </a:bodyPr>
          <a:lstStyle/>
          <a:p>
            <a:pPr>
              <a:lnSpc>
                <a:spcPct val="100000"/>
              </a:lnSpc>
            </a:pPr>
            <a:r>
              <a:rPr lang="en-US" sz="2400" dirty="0"/>
              <a:t>The presence of </a:t>
            </a:r>
            <a:r>
              <a:rPr lang="en-US" sz="2400" b="1" dirty="0"/>
              <a:t>indicator organisms </a:t>
            </a:r>
            <a:r>
              <a:rPr lang="en-US" sz="2400" dirty="0"/>
              <a:t>indicates a likelihood of fecal contamination.</a:t>
            </a:r>
          </a:p>
          <a:p>
            <a:pPr>
              <a:lnSpc>
                <a:spcPct val="100000"/>
              </a:lnSpc>
            </a:pPr>
            <a:r>
              <a:rPr lang="en-US" sz="2400" dirty="0"/>
              <a:t>WHO Guidelines: no </a:t>
            </a:r>
            <a:r>
              <a:rPr lang="en-US" sz="2400" i="1" dirty="0"/>
              <a:t>E. coli </a:t>
            </a:r>
            <a:r>
              <a:rPr lang="en-US" sz="2400" dirty="0"/>
              <a:t>or </a:t>
            </a:r>
            <a:r>
              <a:rPr lang="en-US" sz="2400" dirty="0" err="1"/>
              <a:t>thermotolerant</a:t>
            </a:r>
            <a:r>
              <a:rPr lang="en-US" sz="2400" dirty="0"/>
              <a:t> coliforms within a 100 mL </a:t>
            </a:r>
            <a:r>
              <a:rPr lang="en-US" sz="2400" dirty="0" smtClean="0"/>
              <a:t>sample (WHO, 2017)</a:t>
            </a:r>
            <a:endParaRPr lang="en-US" sz="2400" dirty="0"/>
          </a:p>
          <a:p>
            <a:endParaRPr lang="en-US" sz="2400" dirty="0"/>
          </a:p>
          <a:p>
            <a:r>
              <a:rPr lang="en-US" sz="1600" dirty="0">
                <a:latin typeface="Merriweather Black" panose="00000A00000000000000" pitchFamily="2" charset="0"/>
              </a:rPr>
              <a:t>Note: No indicator bacteria does not always mean no microbiological contamination.</a:t>
            </a:r>
            <a:endParaRPr lang="en-CA" sz="1600" dirty="0">
              <a:latin typeface="Merriweather Black" panose="00000A00000000000000" pitchFamily="2" charset="0"/>
            </a:endParaRPr>
          </a:p>
          <a:p>
            <a:endParaRPr lang="en-CA" sz="2400" dirty="0"/>
          </a:p>
        </p:txBody>
      </p:sp>
    </p:spTree>
    <p:custDataLst>
      <p:tags r:id="rId1"/>
    </p:custDataLst>
    <p:extLst>
      <p:ext uri="{BB962C8B-B14F-4D97-AF65-F5344CB8AC3E}">
        <p14:creationId xmlns:p14="http://schemas.microsoft.com/office/powerpoint/2010/main" val="145996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Microbiological Testing Methods</a:t>
            </a:r>
            <a:endParaRPr lang="en-CA" dirty="0"/>
          </a:p>
        </p:txBody>
      </p:sp>
      <p:sp>
        <p:nvSpPr>
          <p:cNvPr id="3" name="Slide Number Placeholder 2"/>
          <p:cNvSpPr>
            <a:spLocks noGrp="1"/>
          </p:cNvSpPr>
          <p:nvPr>
            <p:ph type="sldNum" sz="quarter" idx="10"/>
          </p:nvPr>
        </p:nvSpPr>
        <p:spPr/>
        <p:txBody>
          <a:bodyPr/>
          <a:lstStyle/>
          <a:p>
            <a:fld id="{A8350104-CE64-4EE9-82B1-554144FA4C7C}" type="slidenum">
              <a:rPr lang="en-CA" smtClean="0"/>
              <a:pPr/>
              <a:t>16</a:t>
            </a:fld>
            <a:endParaRPr lang="en-CA"/>
          </a:p>
        </p:txBody>
      </p:sp>
      <p:sp>
        <p:nvSpPr>
          <p:cNvPr id="4" name="Text Placeholder 3"/>
          <p:cNvSpPr>
            <a:spLocks noGrp="1"/>
          </p:cNvSpPr>
          <p:nvPr>
            <p:ph type="body" sz="quarter" idx="11"/>
          </p:nvPr>
        </p:nvSpPr>
        <p:spPr>
          <a:xfrm>
            <a:off x="1440000" y="1800000"/>
            <a:ext cx="9360000" cy="4357687"/>
          </a:xfrm>
        </p:spPr>
        <p:txBody>
          <a:bodyPr>
            <a:normAutofit/>
          </a:bodyPr>
          <a:lstStyle/>
          <a:p>
            <a:r>
              <a:rPr lang="en-US" sz="2400" dirty="0"/>
              <a:t>Presence-Absence (PA)</a:t>
            </a:r>
          </a:p>
          <a:p>
            <a:r>
              <a:rPr lang="en-US" sz="2400" dirty="0"/>
              <a:t>Most Probable Number (MPN)</a:t>
            </a:r>
          </a:p>
          <a:p>
            <a:r>
              <a:rPr lang="en-US" sz="2400" dirty="0"/>
              <a:t>Membrane Filtration</a:t>
            </a:r>
            <a:endParaRPr lang="en-CA" sz="2400" dirty="0"/>
          </a:p>
        </p:txBody>
      </p:sp>
    </p:spTree>
    <p:custDataLst>
      <p:tags r:id="rId1"/>
    </p:custDataLst>
    <p:extLst>
      <p:ext uri="{BB962C8B-B14F-4D97-AF65-F5344CB8AC3E}">
        <p14:creationId xmlns:p14="http://schemas.microsoft.com/office/powerpoint/2010/main" val="3297389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Presence-Absence</a:t>
            </a:r>
            <a:endParaRPr lang="en-CA" dirty="0"/>
          </a:p>
        </p:txBody>
      </p:sp>
      <p:sp>
        <p:nvSpPr>
          <p:cNvPr id="3" name="Slide Number Placeholder 2"/>
          <p:cNvSpPr>
            <a:spLocks noGrp="1"/>
          </p:cNvSpPr>
          <p:nvPr>
            <p:ph type="sldNum" sz="quarter" idx="10"/>
          </p:nvPr>
        </p:nvSpPr>
        <p:spPr/>
        <p:txBody>
          <a:bodyPr/>
          <a:lstStyle/>
          <a:p>
            <a:fld id="{A8350104-CE64-4EE9-82B1-554144FA4C7C}" type="slidenum">
              <a:rPr lang="en-CA" smtClean="0"/>
              <a:pPr/>
              <a:t>17</a:t>
            </a:fld>
            <a:endParaRPr lang="en-CA"/>
          </a:p>
        </p:txBody>
      </p:sp>
      <p:grpSp>
        <p:nvGrpSpPr>
          <p:cNvPr id="15" name="Group 14"/>
          <p:cNvGrpSpPr/>
          <p:nvPr/>
        </p:nvGrpSpPr>
        <p:grpSpPr>
          <a:xfrm>
            <a:off x="2085051" y="1191593"/>
            <a:ext cx="6595872" cy="5337273"/>
            <a:chOff x="2239346" y="1354883"/>
            <a:chExt cx="6595872" cy="5337273"/>
          </a:xfrm>
        </p:grpSpPr>
        <p:grpSp>
          <p:nvGrpSpPr>
            <p:cNvPr id="4" name="Group 3"/>
            <p:cNvGrpSpPr/>
            <p:nvPr/>
          </p:nvGrpSpPr>
          <p:grpSpPr>
            <a:xfrm>
              <a:off x="2239346" y="1354883"/>
              <a:ext cx="6595872" cy="3300174"/>
              <a:chOff x="2239346" y="1354883"/>
              <a:chExt cx="6595872" cy="3300174"/>
            </a:xfrm>
          </p:grpSpPr>
          <p:sp>
            <p:nvSpPr>
              <p:cNvPr id="5" name="Text Box 4"/>
              <p:cNvSpPr txBox="1">
                <a:spLocks noChangeArrowheads="1"/>
              </p:cNvSpPr>
              <p:nvPr/>
            </p:nvSpPr>
            <p:spPr bwMode="auto">
              <a:xfrm>
                <a:off x="6522877" y="3947171"/>
                <a:ext cx="191561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pPr>
                <a:r>
                  <a:rPr lang="en-US" altLang="en-US" sz="2000" dirty="0">
                    <a:latin typeface="Lato Black" panose="020F0A02020204030203" pitchFamily="34" charset="0"/>
                    <a:cs typeface="Arial" charset="0"/>
                  </a:rPr>
                  <a:t>Positive for </a:t>
                </a:r>
              </a:p>
              <a:p>
                <a:pPr algn="ctr" eaLnBrk="1" hangingPunct="1">
                  <a:spcBef>
                    <a:spcPts val="0"/>
                  </a:spcBef>
                </a:pPr>
                <a:r>
                  <a:rPr lang="en-US" altLang="en-US" sz="2000" i="1" dirty="0">
                    <a:latin typeface="Lato Black" panose="020F0A02020204030203" pitchFamily="34" charset="0"/>
                    <a:cs typeface="Arial" charset="0"/>
                  </a:rPr>
                  <a:t>E. coli</a:t>
                </a:r>
              </a:p>
            </p:txBody>
          </p:sp>
          <p:sp>
            <p:nvSpPr>
              <p:cNvPr id="6" name="Text Box 5"/>
              <p:cNvSpPr txBox="1">
                <a:spLocks noChangeArrowheads="1"/>
              </p:cNvSpPr>
              <p:nvPr/>
            </p:nvSpPr>
            <p:spPr bwMode="auto">
              <a:xfrm>
                <a:off x="2607128" y="3947171"/>
                <a:ext cx="134408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000" dirty="0">
                    <a:latin typeface="Lato Black" panose="020F0A02020204030203" pitchFamily="34" charset="0"/>
                    <a:cs typeface="Arial" charset="0"/>
                  </a:rPr>
                  <a:t>Negative</a:t>
                </a:r>
              </a:p>
            </p:txBody>
          </p:sp>
          <p:sp>
            <p:nvSpPr>
              <p:cNvPr id="7" name="Text Box 6"/>
              <p:cNvSpPr txBox="1">
                <a:spLocks noChangeArrowheads="1"/>
              </p:cNvSpPr>
              <p:nvPr/>
            </p:nvSpPr>
            <p:spPr bwMode="auto">
              <a:xfrm>
                <a:off x="4147137" y="3947171"/>
                <a:ext cx="200799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000" dirty="0">
                    <a:latin typeface="Lato Black" panose="020F0A02020204030203" pitchFamily="34" charset="0"/>
                    <a:cs typeface="Arial" charset="0"/>
                  </a:rPr>
                  <a:t>Positive for Coliforms</a:t>
                </a:r>
              </a:p>
            </p:txBody>
          </p:sp>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39346" y="1354883"/>
                <a:ext cx="6595872" cy="2654808"/>
              </a:xfrm>
              <a:prstGeom prst="rect">
                <a:avLst/>
              </a:prstGeom>
            </p:spPr>
          </p:pic>
        </p:grpSp>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187027" y="4605249"/>
              <a:ext cx="4700510" cy="2086907"/>
            </a:xfrm>
            <a:prstGeom prst="rect">
              <a:avLst/>
            </a:prstGeom>
          </p:spPr>
        </p:pic>
      </p:grpSp>
      <p:sp>
        <p:nvSpPr>
          <p:cNvPr id="10" name="Rectangle 9"/>
          <p:cNvSpPr/>
          <p:nvPr/>
        </p:nvSpPr>
        <p:spPr>
          <a:xfrm>
            <a:off x="7592215" y="4875064"/>
            <a:ext cx="2727448" cy="1323439"/>
          </a:xfrm>
          <a:prstGeom prst="rect">
            <a:avLst/>
          </a:prstGeom>
        </p:spPr>
        <p:txBody>
          <a:bodyPr wrap="square">
            <a:spAutoFit/>
          </a:bodyPr>
          <a:lstStyle/>
          <a:p>
            <a:pPr hangingPunct="0"/>
            <a:r>
              <a:rPr lang="en-CA" sz="2000" dirty="0">
                <a:solidFill>
                  <a:srgbClr val="27808E"/>
                </a:solidFill>
                <a:latin typeface="Lato Black" panose="020F0A02020204030203" pitchFamily="34" charset="0"/>
              </a:rPr>
              <a:t>Black water is a positive result for H</a:t>
            </a:r>
            <a:r>
              <a:rPr lang="en-CA" sz="2000" baseline="-25000" dirty="0">
                <a:solidFill>
                  <a:srgbClr val="27808E"/>
                </a:solidFill>
                <a:latin typeface="Lato Black" panose="020F0A02020204030203" pitchFamily="34" charset="0"/>
              </a:rPr>
              <a:t>2</a:t>
            </a:r>
            <a:r>
              <a:rPr lang="en-CA" sz="2000" dirty="0">
                <a:solidFill>
                  <a:srgbClr val="27808E"/>
                </a:solidFill>
                <a:latin typeface="Lato Black" panose="020F0A02020204030203" pitchFamily="34" charset="0"/>
              </a:rPr>
              <a:t>S bacteria and likely fecal contamination.</a:t>
            </a:r>
          </a:p>
        </p:txBody>
      </p:sp>
    </p:spTree>
    <p:custDataLst>
      <p:tags r:id="rId1"/>
    </p:custDataLst>
    <p:extLst>
      <p:ext uri="{BB962C8B-B14F-4D97-AF65-F5344CB8AC3E}">
        <p14:creationId xmlns:p14="http://schemas.microsoft.com/office/powerpoint/2010/main" val="561324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Probable Number (MPN)</a:t>
            </a:r>
            <a:endParaRPr lang="en-CA" dirty="0"/>
          </a:p>
        </p:txBody>
      </p:sp>
      <p:sp>
        <p:nvSpPr>
          <p:cNvPr id="3" name="Slide Number Placeholder 2"/>
          <p:cNvSpPr>
            <a:spLocks noGrp="1"/>
          </p:cNvSpPr>
          <p:nvPr>
            <p:ph type="sldNum" sz="quarter" idx="10"/>
          </p:nvPr>
        </p:nvSpPr>
        <p:spPr/>
        <p:txBody>
          <a:bodyPr/>
          <a:lstStyle/>
          <a:p>
            <a:fld id="{A8350104-CE64-4EE9-82B1-554144FA4C7C}" type="slidenum">
              <a:rPr lang="en-CA" smtClean="0"/>
              <a:pPr/>
              <a:t>18</a:t>
            </a:fld>
            <a:endParaRPr lang="en-CA"/>
          </a:p>
        </p:txBody>
      </p:sp>
      <p:graphicFrame>
        <p:nvGraphicFramePr>
          <p:cNvPr id="6" name="Group 64"/>
          <p:cNvGraphicFramePr>
            <a:graphicFrameLocks/>
          </p:cNvGraphicFramePr>
          <p:nvPr>
            <p:extLst>
              <p:ext uri="{D42A27DB-BD31-4B8C-83A1-F6EECF244321}">
                <p14:modId xmlns:p14="http://schemas.microsoft.com/office/powerpoint/2010/main" val="1444751981"/>
              </p:ext>
            </p:extLst>
          </p:nvPr>
        </p:nvGraphicFramePr>
        <p:xfrm>
          <a:off x="2014665" y="1481777"/>
          <a:ext cx="3697926" cy="5121273"/>
        </p:xfrm>
        <a:graphic>
          <a:graphicData uri="http://schemas.openxmlformats.org/drawingml/2006/table">
            <a:tbl>
              <a:tblPr/>
              <a:tblGrid>
                <a:gridCol w="1848963">
                  <a:extLst>
                    <a:ext uri="{9D8B030D-6E8A-4147-A177-3AD203B41FA5}">
                      <a16:colId xmlns:a16="http://schemas.microsoft.com/office/drawing/2014/main" val="20000"/>
                    </a:ext>
                  </a:extLst>
                </a:gridCol>
                <a:gridCol w="1848963">
                  <a:extLst>
                    <a:ext uri="{9D8B030D-6E8A-4147-A177-3AD203B41FA5}">
                      <a16:colId xmlns:a16="http://schemas.microsoft.com/office/drawing/2014/main" val="20001"/>
                    </a:ext>
                  </a:extLst>
                </a:gridCol>
              </a:tblGrid>
              <a:tr h="762094">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Lato Light" panose="020F0302020204030203" pitchFamily="34" charset="0"/>
                        </a:rPr>
                        <a:t># Positive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Lato Light" panose="020F0302020204030203" pitchFamily="34" charset="0"/>
                        </a:rPr>
                        <a:t>Tubes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Lato Light" panose="020F0302020204030203" pitchFamily="34" charset="0"/>
                        </a:rPr>
                        <a:t>MPN Index</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Lato Light" panose="020F0302020204030203" pitchFamily="34" charset="0"/>
                        </a:rPr>
                        <a:t>(CFU/100 mL)</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28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Lato Light" panose="020F0302020204030203" pitchFamily="34" charset="0"/>
                        </a:rPr>
                        <a:t>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Lato Light" panose="020F0302020204030203" pitchFamily="34" charset="0"/>
                        </a:rPr>
                        <a:t>&lt;1.1</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28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Lato Light" panose="020F0302020204030203" pitchFamily="34" charset="0"/>
                        </a:rPr>
                        <a:t>1</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Lato Light" panose="020F0302020204030203" pitchFamily="34" charset="0"/>
                        </a:rPr>
                        <a:t>1.1</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28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Lato Light" panose="020F0302020204030203" pitchFamily="34" charset="0"/>
                        </a:rPr>
                        <a:t>2</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Lato Light" panose="020F0302020204030203" pitchFamily="34" charset="0"/>
                        </a:rPr>
                        <a:t>2.2</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28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Lato Light" panose="020F0302020204030203" pitchFamily="34" charset="0"/>
                        </a:rPr>
                        <a:t>3</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Lato Light" panose="020F0302020204030203" pitchFamily="34" charset="0"/>
                        </a:rPr>
                        <a:t>3.6</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28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Lato Light" panose="020F0302020204030203" pitchFamily="34" charset="0"/>
                        </a:rPr>
                        <a:t>4</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Lato Light" panose="020F0302020204030203" pitchFamily="34" charset="0"/>
                        </a:rPr>
                        <a:t>5.1</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628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Lato Light" panose="020F0302020204030203" pitchFamily="34" charset="0"/>
                        </a:rPr>
                        <a:t>5</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Lato Light" panose="020F0302020204030203" pitchFamily="34" charset="0"/>
                        </a:rPr>
                        <a:t>6.9</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628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Lato Light" panose="020F0302020204030203" pitchFamily="34" charset="0"/>
                        </a:rPr>
                        <a:t>6</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Lato Light" panose="020F0302020204030203" pitchFamily="34" charset="0"/>
                        </a:rPr>
                        <a:t>9.2</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28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Lato Light" panose="020F0302020204030203" pitchFamily="34" charset="0"/>
                        </a:rPr>
                        <a:t>7</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Lato Light" panose="020F0302020204030203" pitchFamily="34" charset="0"/>
                        </a:rPr>
                        <a:t>12.0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9628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Lato Light" panose="020F0302020204030203" pitchFamily="34" charset="0"/>
                        </a:rPr>
                        <a:t>8</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Lato Light" panose="020F0302020204030203" pitchFamily="34" charset="0"/>
                        </a:rPr>
                        <a:t>16.1</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9628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Lato Light" panose="020F0302020204030203" pitchFamily="34" charset="0"/>
                        </a:rPr>
                        <a:t>9</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Lato Light" panose="020F0302020204030203" pitchFamily="34" charset="0"/>
                        </a:rPr>
                        <a:t>23.0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9628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altLang="en-US" sz="2000" b="0" i="0" u="none" strike="noStrike" cap="none" normalizeH="0" baseline="0">
                          <a:ln>
                            <a:noFill/>
                          </a:ln>
                          <a:solidFill>
                            <a:schemeClr val="tx1"/>
                          </a:solidFill>
                          <a:effectLst/>
                          <a:latin typeface="Lato Light" panose="020F0302020204030203" pitchFamily="34" charset="0"/>
                        </a:rPr>
                        <a:t>10</a:t>
                      </a:r>
                      <a:endParaRPr kumimoji="0" lang="en-US" altLang="en-US" sz="2000" b="0" i="0" u="none" strike="noStrike" cap="none" normalizeH="0" baseline="0">
                        <a:ln>
                          <a:noFill/>
                        </a:ln>
                        <a:solidFill>
                          <a:schemeClr val="tx1"/>
                        </a:solidFill>
                        <a:effectLst/>
                        <a:latin typeface="Lato Light" panose="020F0302020204030203"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altLang="en-US" sz="2000" b="0" i="0" u="none" strike="noStrike" cap="none" normalizeH="0" baseline="0" dirty="0">
                          <a:ln>
                            <a:noFill/>
                          </a:ln>
                          <a:solidFill>
                            <a:schemeClr val="tx1"/>
                          </a:solidFill>
                          <a:effectLst/>
                          <a:latin typeface="Lato Light" panose="020F0302020204030203" pitchFamily="34" charset="0"/>
                        </a:rPr>
                        <a:t>&gt;23.0</a:t>
                      </a:r>
                      <a:endParaRPr kumimoji="0" lang="en-US" altLang="en-US" sz="2000" b="0" i="0" u="none" strike="noStrike" cap="none" normalizeH="0" baseline="0" dirty="0">
                        <a:ln>
                          <a:noFill/>
                        </a:ln>
                        <a:solidFill>
                          <a:schemeClr val="tx1"/>
                        </a:solidFill>
                        <a:effectLst/>
                        <a:latin typeface="Lato Light" panose="020F0302020204030203"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796525" y="1935493"/>
            <a:ext cx="2946243" cy="3695362"/>
          </a:xfrm>
          <a:prstGeom prst="rect">
            <a:avLst/>
          </a:prstGeom>
        </p:spPr>
      </p:pic>
      <p:sp>
        <p:nvSpPr>
          <p:cNvPr id="9" name="Rectangle 8"/>
          <p:cNvSpPr/>
          <p:nvPr/>
        </p:nvSpPr>
        <p:spPr>
          <a:xfrm>
            <a:off x="6806667" y="5441446"/>
            <a:ext cx="4122590" cy="707886"/>
          </a:xfrm>
          <a:prstGeom prst="rect">
            <a:avLst/>
          </a:prstGeom>
        </p:spPr>
        <p:txBody>
          <a:bodyPr wrap="square">
            <a:spAutoFit/>
          </a:bodyPr>
          <a:lstStyle/>
          <a:p>
            <a:r>
              <a:rPr lang="en-CA" sz="2000" dirty="0">
                <a:solidFill>
                  <a:srgbClr val="27808E"/>
                </a:solidFill>
                <a:latin typeface="Lato Black" panose="020F0A02020204030203" pitchFamily="34" charset="0"/>
              </a:rPr>
              <a:t>Multiple wells in a disposable tray</a:t>
            </a:r>
          </a:p>
          <a:p>
            <a:r>
              <a:rPr lang="en-CA" sz="2000" dirty="0">
                <a:solidFill>
                  <a:srgbClr val="27808E"/>
                </a:solidFill>
                <a:latin typeface="Lato Black" panose="020F0A02020204030203" pitchFamily="34" charset="0"/>
              </a:rPr>
              <a:t>(1 mL each)</a:t>
            </a:r>
          </a:p>
        </p:txBody>
      </p:sp>
    </p:spTree>
    <p:custDataLst>
      <p:tags r:id="rId1"/>
    </p:custDataLst>
    <p:extLst>
      <p:ext uri="{BB962C8B-B14F-4D97-AF65-F5344CB8AC3E}">
        <p14:creationId xmlns:p14="http://schemas.microsoft.com/office/powerpoint/2010/main" val="1628510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Membrane Filtration (MF)</a:t>
            </a:r>
            <a:endParaRPr lang="en-CA" dirty="0"/>
          </a:p>
        </p:txBody>
      </p:sp>
      <p:sp>
        <p:nvSpPr>
          <p:cNvPr id="3" name="Slide Number Placeholder 2"/>
          <p:cNvSpPr>
            <a:spLocks noGrp="1"/>
          </p:cNvSpPr>
          <p:nvPr>
            <p:ph type="sldNum" sz="quarter" idx="10"/>
          </p:nvPr>
        </p:nvSpPr>
        <p:spPr/>
        <p:txBody>
          <a:bodyPr/>
          <a:lstStyle/>
          <a:p>
            <a:fld id="{A8350104-CE64-4EE9-82B1-554144FA4C7C}" type="slidenum">
              <a:rPr lang="en-CA" smtClean="0"/>
              <a:pPr/>
              <a:t>19</a:t>
            </a:fld>
            <a:endParaRPr lang="en-CA"/>
          </a:p>
        </p:txBody>
      </p:sp>
      <p:grpSp>
        <p:nvGrpSpPr>
          <p:cNvPr id="5" name="Group 4"/>
          <p:cNvGrpSpPr/>
          <p:nvPr/>
        </p:nvGrpSpPr>
        <p:grpSpPr>
          <a:xfrm>
            <a:off x="668929" y="1476578"/>
            <a:ext cx="11319740" cy="4057248"/>
            <a:chOff x="1611560" y="1864444"/>
            <a:chExt cx="5334000" cy="1800225"/>
          </a:xfrm>
        </p:grpSpPr>
        <p:pic>
          <p:nvPicPr>
            <p:cNvPr id="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335585" y="2220044"/>
              <a:ext cx="1590675" cy="1333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1916832"/>
              <a:ext cx="1941512" cy="15128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611560" y="1864444"/>
              <a:ext cx="1212850" cy="1800225"/>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angle 8"/>
          <p:cNvSpPr/>
          <p:nvPr/>
        </p:nvSpPr>
        <p:spPr>
          <a:xfrm>
            <a:off x="8880957" y="5211702"/>
            <a:ext cx="2472843" cy="307777"/>
          </a:xfrm>
          <a:prstGeom prst="rect">
            <a:avLst/>
          </a:prstGeom>
        </p:spPr>
        <p:txBody>
          <a:bodyPr wrap="square">
            <a:spAutoFit/>
          </a:bodyPr>
          <a:lstStyle/>
          <a:p>
            <a:pPr algn="r"/>
            <a:r>
              <a:rPr lang="en-CA" sz="1400" i="1" dirty="0">
                <a:latin typeface="Lato" panose="020B0604020202020204" charset="0"/>
              </a:rPr>
              <a:t>Credit: WHO, 2007</a:t>
            </a:r>
          </a:p>
        </p:txBody>
      </p:sp>
    </p:spTree>
    <p:custDataLst>
      <p:tags r:id="rId1"/>
    </p:custDataLst>
    <p:extLst>
      <p:ext uri="{BB962C8B-B14F-4D97-AF65-F5344CB8AC3E}">
        <p14:creationId xmlns:p14="http://schemas.microsoft.com/office/powerpoint/2010/main" val="1743317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fontScale="92500" lnSpcReduction="20000"/>
          </a:bodyPr>
          <a:lstStyle/>
          <a:p>
            <a:r>
              <a:rPr lang="en-CA" dirty="0">
                <a:solidFill>
                  <a:schemeClr val="tx1"/>
                </a:solidFill>
              </a:rPr>
              <a:t>This presentation is </a:t>
            </a:r>
            <a:r>
              <a:rPr lang="en-CA" dirty="0" smtClean="0">
                <a:solidFill>
                  <a:schemeClr val="tx1"/>
                </a:solidFill>
              </a:rPr>
              <a:t>for use </a:t>
            </a:r>
            <a:r>
              <a:rPr lang="en-CA" dirty="0">
                <a:solidFill>
                  <a:schemeClr val="tx1"/>
                </a:solidFill>
              </a:rPr>
              <a:t>with</a:t>
            </a:r>
          </a:p>
          <a:p>
            <a:r>
              <a:rPr lang="en-CA" dirty="0">
                <a:solidFill>
                  <a:schemeClr val="tx1"/>
                </a:solidFill>
              </a:rPr>
              <a:t>“Lesson Plan: Water Quality Testing” </a:t>
            </a:r>
          </a:p>
          <a:p>
            <a:r>
              <a:rPr lang="en-CA" dirty="0">
                <a:solidFill>
                  <a:schemeClr val="tx1"/>
                </a:solidFill>
              </a:rPr>
              <a:t>in the </a:t>
            </a:r>
            <a:r>
              <a:rPr lang="en-CA" dirty="0"/>
              <a:t>Household Water Treatment and Safe Storage (HWTS) </a:t>
            </a:r>
            <a:r>
              <a:rPr lang="en-CA" dirty="0">
                <a:solidFill>
                  <a:schemeClr val="tx1"/>
                </a:solidFill>
              </a:rPr>
              <a:t>Trainer Manual</a:t>
            </a:r>
          </a:p>
          <a:p>
            <a:endParaRPr lang="en-CA" dirty="0"/>
          </a:p>
        </p:txBody>
      </p:sp>
      <p:sp>
        <p:nvSpPr>
          <p:cNvPr id="5" name="Text Placeholder 4"/>
          <p:cNvSpPr>
            <a:spLocks noGrp="1"/>
          </p:cNvSpPr>
          <p:nvPr>
            <p:ph type="body" sz="quarter" idx="14"/>
          </p:nvPr>
        </p:nvSpPr>
        <p:spPr/>
        <p:txBody>
          <a:bodyPr/>
          <a:lstStyle/>
          <a:p>
            <a:r>
              <a:rPr lang="en-US" dirty="0">
                <a:latin typeface="Lato" charset="0"/>
                <a:ea typeface="Lato" charset="0"/>
                <a:cs typeface="Lato" charset="0"/>
              </a:rPr>
              <a:t>Available at </a:t>
            </a:r>
            <a:r>
              <a:rPr lang="en-CA" dirty="0">
                <a:hlinkClick r:id="rId3"/>
              </a:rPr>
              <a:t>resources.cawst.org</a:t>
            </a:r>
            <a:endParaRPr lang="en-US" dirty="0">
              <a:solidFill>
                <a:srgbClr val="FF0000"/>
              </a:solidFill>
              <a:latin typeface="Lato" charset="0"/>
              <a:ea typeface="Lato" charset="0"/>
              <a:cs typeface="Lato" charset="0"/>
            </a:endParaRPr>
          </a:p>
        </p:txBody>
      </p:sp>
    </p:spTree>
    <p:custDataLst>
      <p:tags r:id="rId1"/>
    </p:custDataLst>
    <p:extLst>
      <p:ext uri="{BB962C8B-B14F-4D97-AF65-F5344CB8AC3E}">
        <p14:creationId xmlns:p14="http://schemas.microsoft.com/office/powerpoint/2010/main" val="2035805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Chemical Parameters</a:t>
            </a:r>
            <a:endParaRPr lang="en-CA" dirty="0"/>
          </a:p>
        </p:txBody>
      </p:sp>
      <p:sp>
        <p:nvSpPr>
          <p:cNvPr id="6" name="Text Placeholder 5"/>
          <p:cNvSpPr>
            <a:spLocks noGrp="1"/>
          </p:cNvSpPr>
          <p:nvPr>
            <p:ph type="body" sz="quarter" idx="11"/>
          </p:nvPr>
        </p:nvSpPr>
        <p:spPr>
          <a:xfrm>
            <a:off x="1440000" y="1800000"/>
            <a:ext cx="9360000" cy="4357687"/>
          </a:xfrm>
        </p:spPr>
        <p:txBody>
          <a:bodyPr>
            <a:normAutofit/>
          </a:bodyPr>
          <a:lstStyle/>
          <a:p>
            <a:pPr marL="0" indent="0">
              <a:buNone/>
            </a:pPr>
            <a:r>
              <a:rPr lang="en-US" altLang="en-US" sz="2400" kern="0" dirty="0"/>
              <a:t>Arsenic</a:t>
            </a:r>
          </a:p>
          <a:p>
            <a:pPr marL="0" indent="0">
              <a:buNone/>
            </a:pPr>
            <a:r>
              <a:rPr lang="en-US" altLang="en-US" sz="2400" kern="0" dirty="0"/>
              <a:t>Fluoride</a:t>
            </a:r>
          </a:p>
          <a:p>
            <a:pPr marL="0" indent="0">
              <a:buNone/>
            </a:pPr>
            <a:r>
              <a:rPr lang="en-US" altLang="en-US" sz="2400" kern="0" dirty="0"/>
              <a:t>Nitrate and nitrite</a:t>
            </a:r>
          </a:p>
          <a:p>
            <a:pPr marL="0" indent="0">
              <a:buNone/>
            </a:pPr>
            <a:r>
              <a:rPr lang="en-US" altLang="en-US" sz="2400" kern="0" dirty="0"/>
              <a:t>Chlorine</a:t>
            </a:r>
          </a:p>
          <a:p>
            <a:pPr marL="0" indent="0">
              <a:buNone/>
            </a:pPr>
            <a:r>
              <a:rPr lang="en-US" altLang="en-US" sz="2400" kern="0" dirty="0"/>
              <a:t>Chemical parameters that affect acceptability</a:t>
            </a:r>
          </a:p>
          <a:p>
            <a:pPr marL="0" indent="0">
              <a:buNone/>
            </a:pPr>
            <a:endParaRPr lang="en-CA" sz="2400" dirty="0"/>
          </a:p>
        </p:txBody>
      </p:sp>
      <p:sp>
        <p:nvSpPr>
          <p:cNvPr id="2" name="Slide Number Placeholder 1"/>
          <p:cNvSpPr>
            <a:spLocks noGrp="1"/>
          </p:cNvSpPr>
          <p:nvPr>
            <p:ph type="sldNum" sz="quarter" idx="4294967295"/>
          </p:nvPr>
        </p:nvSpPr>
        <p:spPr>
          <a:xfrm>
            <a:off x="9448800" y="6356350"/>
            <a:ext cx="2743200" cy="365125"/>
          </a:xfrm>
        </p:spPr>
        <p:txBody>
          <a:bodyPr/>
          <a:lstStyle/>
          <a:p>
            <a:fld id="{A8350104-CE64-4EE9-82B1-554144FA4C7C}" type="slidenum">
              <a:rPr lang="en-CA" smtClean="0"/>
              <a:pPr/>
              <a:t>20</a:t>
            </a:fld>
            <a:endParaRPr lang="en-CA"/>
          </a:p>
        </p:txBody>
      </p:sp>
    </p:spTree>
    <p:custDataLst>
      <p:tags r:id="rId1"/>
    </p:custDataLst>
    <p:extLst>
      <p:ext uri="{BB962C8B-B14F-4D97-AF65-F5344CB8AC3E}">
        <p14:creationId xmlns:p14="http://schemas.microsoft.com/office/powerpoint/2010/main" val="1246819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Where to Get Information About Chemicals of Concern</a:t>
            </a:r>
            <a:endParaRPr lang="en-CA" sz="3200" dirty="0"/>
          </a:p>
        </p:txBody>
      </p:sp>
      <p:sp>
        <p:nvSpPr>
          <p:cNvPr id="3" name="Slide Number Placeholder 2"/>
          <p:cNvSpPr>
            <a:spLocks noGrp="1"/>
          </p:cNvSpPr>
          <p:nvPr>
            <p:ph type="sldNum" sz="quarter" idx="10"/>
          </p:nvPr>
        </p:nvSpPr>
        <p:spPr/>
        <p:txBody>
          <a:bodyPr/>
          <a:lstStyle/>
          <a:p>
            <a:fld id="{A8350104-CE64-4EE9-82B1-554144FA4C7C}" type="slidenum">
              <a:rPr lang="en-CA" smtClean="0"/>
              <a:pPr/>
              <a:t>21</a:t>
            </a:fld>
            <a:endParaRPr lang="en-CA"/>
          </a:p>
        </p:txBody>
      </p:sp>
      <p:sp>
        <p:nvSpPr>
          <p:cNvPr id="4" name="Text Placeholder 3"/>
          <p:cNvSpPr>
            <a:spLocks noGrp="1"/>
          </p:cNvSpPr>
          <p:nvPr>
            <p:ph type="body" sz="quarter" idx="11"/>
          </p:nvPr>
        </p:nvSpPr>
        <p:spPr>
          <a:xfrm>
            <a:off x="1440000" y="1800000"/>
            <a:ext cx="9360000" cy="4357687"/>
          </a:xfrm>
        </p:spPr>
        <p:txBody>
          <a:bodyPr>
            <a:normAutofit/>
          </a:bodyPr>
          <a:lstStyle/>
          <a:p>
            <a:pPr marL="0" indent="0">
              <a:buNone/>
            </a:pPr>
            <a:r>
              <a:rPr lang="en-US" sz="2400" dirty="0"/>
              <a:t>Government bodies</a:t>
            </a:r>
          </a:p>
          <a:p>
            <a:pPr marL="0" indent="0">
              <a:buNone/>
            </a:pPr>
            <a:r>
              <a:rPr lang="en-US" sz="2400" dirty="0"/>
              <a:t>WHO</a:t>
            </a:r>
          </a:p>
          <a:p>
            <a:pPr marL="0" indent="0">
              <a:buNone/>
            </a:pPr>
            <a:r>
              <a:rPr lang="en-US" sz="2400" dirty="0"/>
              <a:t>United Nations Environment </a:t>
            </a:r>
            <a:r>
              <a:rPr lang="en-US" sz="2400" dirty="0" err="1" smtClean="0"/>
              <a:t>Programme</a:t>
            </a:r>
            <a:endParaRPr lang="en-US" sz="2400" dirty="0"/>
          </a:p>
        </p:txBody>
      </p:sp>
    </p:spTree>
    <p:custDataLst>
      <p:tags r:id="rId1"/>
    </p:custDataLst>
    <p:extLst>
      <p:ext uri="{BB962C8B-B14F-4D97-AF65-F5344CB8AC3E}">
        <p14:creationId xmlns:p14="http://schemas.microsoft.com/office/powerpoint/2010/main" val="31570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Test For Chemicals</a:t>
            </a:r>
            <a:endParaRPr lang="en-CA" dirty="0"/>
          </a:p>
        </p:txBody>
      </p:sp>
      <p:sp>
        <p:nvSpPr>
          <p:cNvPr id="3" name="Slide Number Placeholder 2"/>
          <p:cNvSpPr>
            <a:spLocks noGrp="1"/>
          </p:cNvSpPr>
          <p:nvPr>
            <p:ph type="sldNum" sz="quarter" idx="10"/>
          </p:nvPr>
        </p:nvSpPr>
        <p:spPr/>
        <p:txBody>
          <a:bodyPr/>
          <a:lstStyle/>
          <a:p>
            <a:fld id="{A8350104-CE64-4EE9-82B1-554144FA4C7C}" type="slidenum">
              <a:rPr lang="en-CA" smtClean="0"/>
              <a:pPr/>
              <a:t>22</a:t>
            </a:fld>
            <a:endParaRPr lang="en-CA"/>
          </a:p>
        </p:txBody>
      </p:sp>
      <p:sp>
        <p:nvSpPr>
          <p:cNvPr id="4" name="Text Placeholder 3"/>
          <p:cNvSpPr>
            <a:spLocks noGrp="1"/>
          </p:cNvSpPr>
          <p:nvPr>
            <p:ph type="body" sz="quarter" idx="11"/>
          </p:nvPr>
        </p:nvSpPr>
        <p:spPr>
          <a:xfrm>
            <a:off x="1440000" y="1800000"/>
            <a:ext cx="9587411" cy="4199255"/>
          </a:xfrm>
        </p:spPr>
        <p:txBody>
          <a:bodyPr>
            <a:normAutofit/>
          </a:bodyPr>
          <a:lstStyle/>
          <a:p>
            <a:r>
              <a:rPr lang="en-US" sz="2400" dirty="0"/>
              <a:t>Test strips</a:t>
            </a:r>
          </a:p>
          <a:p>
            <a:r>
              <a:rPr lang="en-US" sz="2400" dirty="0" err="1"/>
              <a:t>Colour</a:t>
            </a:r>
            <a:r>
              <a:rPr lang="en-US" sz="2400" dirty="0"/>
              <a:t> disc comparators</a:t>
            </a:r>
          </a:p>
          <a:p>
            <a:r>
              <a:rPr lang="en-US" sz="2400" dirty="0"/>
              <a:t>Colorimeters and photometers</a:t>
            </a:r>
          </a:p>
          <a:p>
            <a:r>
              <a:rPr lang="en-US" sz="2400" dirty="0"/>
              <a:t>Digital meters</a:t>
            </a:r>
          </a:p>
          <a:p>
            <a:r>
              <a:rPr lang="en-US" sz="2400" dirty="0"/>
              <a:t>Test kits</a:t>
            </a:r>
            <a:endParaRPr lang="en-CA" sz="2400" dirty="0"/>
          </a:p>
        </p:txBody>
      </p:sp>
    </p:spTree>
    <p:custDataLst>
      <p:tags r:id="rId1"/>
    </p:custDataLst>
    <p:extLst>
      <p:ext uri="{BB962C8B-B14F-4D97-AF65-F5344CB8AC3E}">
        <p14:creationId xmlns:p14="http://schemas.microsoft.com/office/powerpoint/2010/main" val="2854839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1776821" y="1325828"/>
            <a:ext cx="6058428" cy="5836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Test (Reagent) Strips</a:t>
            </a:r>
            <a:endParaRPr lang="en-CA" dirty="0"/>
          </a:p>
        </p:txBody>
      </p:sp>
      <p:sp>
        <p:nvSpPr>
          <p:cNvPr id="3" name="Slide Number Placeholder 2"/>
          <p:cNvSpPr>
            <a:spLocks noGrp="1"/>
          </p:cNvSpPr>
          <p:nvPr>
            <p:ph type="sldNum" sz="quarter" idx="10"/>
          </p:nvPr>
        </p:nvSpPr>
        <p:spPr/>
        <p:txBody>
          <a:bodyPr/>
          <a:lstStyle/>
          <a:p>
            <a:fld id="{A8350104-CE64-4EE9-82B1-554144FA4C7C}" type="slidenum">
              <a:rPr lang="en-CA" smtClean="0"/>
              <a:pPr/>
              <a:t>23</a:t>
            </a:fld>
            <a:endParaRPr lang="en-CA"/>
          </a:p>
        </p:txBody>
      </p:sp>
      <p:sp>
        <p:nvSpPr>
          <p:cNvPr id="5" name="Rectangle 3"/>
          <p:cNvSpPr>
            <a:spLocks noGrp="1" noChangeArrowheads="1"/>
          </p:cNvSpPr>
          <p:nvPr>
            <p:ph type="body" sz="half" idx="4294967295"/>
          </p:nvPr>
        </p:nvSpPr>
        <p:spPr>
          <a:xfrm>
            <a:off x="5933825" y="4805591"/>
            <a:ext cx="2429663" cy="1120322"/>
          </a:xfrm>
          <a:prstGeom prst="rect">
            <a:avLst/>
          </a:prstGeom>
        </p:spPr>
        <p:txBody>
          <a:bodyPr/>
          <a:lstStyle/>
          <a:p>
            <a:pPr eaLnBrk="1" hangingPunct="1">
              <a:lnSpc>
                <a:spcPct val="90000"/>
              </a:lnSpc>
            </a:pPr>
            <a:r>
              <a:rPr lang="en-US" altLang="en-US" sz="2400" dirty="0">
                <a:solidFill>
                  <a:srgbClr val="27808E"/>
                </a:solidFill>
                <a:latin typeface="Lato Black" panose="020F0A02020204030203" pitchFamily="34" charset="0"/>
              </a:rPr>
              <a:t>Compare </a:t>
            </a:r>
            <a:r>
              <a:rPr lang="en-US" altLang="en-US" sz="2400" dirty="0" err="1">
                <a:solidFill>
                  <a:srgbClr val="27808E"/>
                </a:solidFill>
                <a:latin typeface="Lato Black" panose="020F0A02020204030203" pitchFamily="34" charset="0"/>
              </a:rPr>
              <a:t>colour</a:t>
            </a:r>
            <a:r>
              <a:rPr lang="en-US" altLang="en-US" sz="2400" dirty="0">
                <a:solidFill>
                  <a:srgbClr val="27808E"/>
                </a:solidFill>
                <a:latin typeface="Lato Black" panose="020F0A02020204030203" pitchFamily="34" charset="0"/>
              </a:rPr>
              <a:t> on strip to </a:t>
            </a:r>
            <a:r>
              <a:rPr lang="en-US" altLang="en-US" sz="2400" dirty="0" err="1">
                <a:solidFill>
                  <a:srgbClr val="27808E"/>
                </a:solidFill>
                <a:latin typeface="Lato Black" panose="020F0A02020204030203" pitchFamily="34" charset="0"/>
              </a:rPr>
              <a:t>colour</a:t>
            </a:r>
            <a:r>
              <a:rPr lang="en-US" altLang="en-US" sz="2400" dirty="0">
                <a:solidFill>
                  <a:srgbClr val="27808E"/>
                </a:solidFill>
                <a:latin typeface="Lato Black" panose="020F0A02020204030203" pitchFamily="34" charset="0"/>
              </a:rPr>
              <a:t> chart</a:t>
            </a:r>
          </a:p>
        </p:txBody>
      </p:sp>
      <p:sp>
        <p:nvSpPr>
          <p:cNvPr id="7" name="Rectangle 6"/>
          <p:cNvSpPr/>
          <p:nvPr/>
        </p:nvSpPr>
        <p:spPr>
          <a:xfrm>
            <a:off x="7955002" y="2068097"/>
            <a:ext cx="2647679" cy="1089529"/>
          </a:xfrm>
          <a:prstGeom prst="rect">
            <a:avLst/>
          </a:prstGeom>
        </p:spPr>
        <p:txBody>
          <a:bodyPr wrap="square">
            <a:spAutoFit/>
          </a:bodyPr>
          <a:lstStyle/>
          <a:p>
            <a:pPr>
              <a:lnSpc>
                <a:spcPct val="90000"/>
              </a:lnSpc>
            </a:pPr>
            <a:r>
              <a:rPr lang="en-US" altLang="en-US" sz="2400" dirty="0">
                <a:solidFill>
                  <a:srgbClr val="27808E"/>
                </a:solidFill>
                <a:latin typeface="Lato Black" panose="020F0A02020204030203" pitchFamily="34" charset="0"/>
              </a:rPr>
              <a:t>Designed to react with specific chemicals</a:t>
            </a:r>
          </a:p>
        </p:txBody>
      </p:sp>
    </p:spTree>
    <p:custDataLst>
      <p:tags r:id="rId1"/>
    </p:custDataLst>
    <p:extLst>
      <p:ext uri="{BB962C8B-B14F-4D97-AF65-F5344CB8AC3E}">
        <p14:creationId xmlns:p14="http://schemas.microsoft.com/office/powerpoint/2010/main" val="2610178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Colour Disc Comparator</a:t>
            </a:r>
            <a:endParaRPr lang="en-CA" dirty="0"/>
          </a:p>
        </p:txBody>
      </p:sp>
      <p:sp>
        <p:nvSpPr>
          <p:cNvPr id="3" name="Slide Number Placeholder 2"/>
          <p:cNvSpPr>
            <a:spLocks noGrp="1"/>
          </p:cNvSpPr>
          <p:nvPr>
            <p:ph type="sldNum" sz="quarter" idx="10"/>
          </p:nvPr>
        </p:nvSpPr>
        <p:spPr/>
        <p:txBody>
          <a:bodyPr/>
          <a:lstStyle/>
          <a:p>
            <a:fld id="{A8350104-CE64-4EE9-82B1-554144FA4C7C}" type="slidenum">
              <a:rPr lang="en-CA" smtClean="0"/>
              <a:pPr/>
              <a:t>24</a:t>
            </a:fld>
            <a:endParaRPr lang="en-CA"/>
          </a:p>
        </p:txBody>
      </p:sp>
      <p:sp>
        <p:nvSpPr>
          <p:cNvPr id="5" name="Rectangle 7"/>
          <p:cNvSpPr>
            <a:spLocks noChangeArrowheads="1"/>
          </p:cNvSpPr>
          <p:nvPr/>
        </p:nvSpPr>
        <p:spPr bwMode="auto">
          <a:xfrm>
            <a:off x="2259108" y="3052208"/>
            <a:ext cx="3559310" cy="1378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Bef>
                <a:spcPct val="20000"/>
              </a:spcBef>
            </a:pPr>
            <a:r>
              <a:rPr lang="en-US" altLang="en-US" sz="2400" dirty="0">
                <a:solidFill>
                  <a:srgbClr val="27808E"/>
                </a:solidFill>
                <a:latin typeface="Lato Black" panose="020F0A02020204030203" pitchFamily="34" charset="0"/>
              </a:rPr>
              <a:t>Interchangeable colour discs, designed to react with specific chemicals </a:t>
            </a:r>
            <a:endParaRPr lang="en-US" altLang="en-US" sz="2000" dirty="0">
              <a:solidFill>
                <a:srgbClr val="27808E"/>
              </a:solidFill>
              <a:latin typeface="Lato Black" panose="020F0A02020204030203" pitchFamily="34" charset="0"/>
            </a:endParaRPr>
          </a:p>
          <a:p>
            <a:pPr eaLnBrk="1" hangingPunct="1">
              <a:spcBef>
                <a:spcPct val="20000"/>
              </a:spcBef>
              <a:buFont typeface="Arial" panose="020B0604020202020204" pitchFamily="34" charset="0"/>
              <a:buChar char="•"/>
            </a:pPr>
            <a:endParaRPr lang="en-US" altLang="en-US" sz="1000" u="sng" dirty="0">
              <a:solidFill>
                <a:srgbClr val="27808E"/>
              </a:solidFill>
              <a:latin typeface="Lato Black" panose="020F0A02020204030203" pitchFamily="34" charset="0"/>
            </a:endParaRPr>
          </a:p>
        </p:txBody>
      </p:sp>
      <p:pic>
        <p:nvPicPr>
          <p:cNvPr id="6"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79000"/>
                    </a14:imgEffect>
                  </a14:imgLayer>
                </a14:imgProps>
              </a:ext>
              <a:ext uri="{28A0092B-C50C-407E-A947-70E740481C1C}">
                <a14:useLocalDpi xmlns:a14="http://schemas.microsoft.com/office/drawing/2010/main" val="0"/>
              </a:ext>
            </a:extLst>
          </a:blip>
          <a:srcRect/>
          <a:stretch>
            <a:fillRect/>
          </a:stretch>
        </p:blipFill>
        <p:spPr bwMode="auto">
          <a:xfrm>
            <a:off x="5697075" y="1995089"/>
            <a:ext cx="4165386"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014105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Photometers &amp; Colorimeters</a:t>
            </a:r>
            <a:endParaRPr lang="en-CA" dirty="0"/>
          </a:p>
        </p:txBody>
      </p:sp>
      <p:sp>
        <p:nvSpPr>
          <p:cNvPr id="3" name="Slide Number Placeholder 2"/>
          <p:cNvSpPr>
            <a:spLocks noGrp="1"/>
          </p:cNvSpPr>
          <p:nvPr>
            <p:ph type="sldNum" sz="quarter" idx="10"/>
          </p:nvPr>
        </p:nvSpPr>
        <p:spPr/>
        <p:txBody>
          <a:bodyPr/>
          <a:lstStyle/>
          <a:p>
            <a:fld id="{A8350104-CE64-4EE9-82B1-554144FA4C7C}" type="slidenum">
              <a:rPr lang="en-CA" smtClean="0"/>
              <a:pPr/>
              <a:t>25</a:t>
            </a:fld>
            <a:endParaRPr lang="en-CA"/>
          </a:p>
        </p:txBody>
      </p:sp>
      <p:sp>
        <p:nvSpPr>
          <p:cNvPr id="5" name="Rectangle 12"/>
          <p:cNvSpPr>
            <a:spLocks noChangeArrowheads="1"/>
          </p:cNvSpPr>
          <p:nvPr/>
        </p:nvSpPr>
        <p:spPr bwMode="auto">
          <a:xfrm>
            <a:off x="6509013" y="3079866"/>
            <a:ext cx="2966998" cy="1310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Bef>
                <a:spcPct val="20000"/>
              </a:spcBef>
            </a:pPr>
            <a:r>
              <a:rPr lang="en-US" altLang="en-US" sz="2400" dirty="0">
                <a:solidFill>
                  <a:srgbClr val="27808E"/>
                </a:solidFill>
                <a:latin typeface="Lato Black" panose="020F0A02020204030203" pitchFamily="34" charset="0"/>
              </a:rPr>
              <a:t>Uses light source to measure chemical concentration</a:t>
            </a:r>
          </a:p>
          <a:p>
            <a:pPr eaLnBrk="1" hangingPunct="1">
              <a:spcBef>
                <a:spcPct val="20000"/>
              </a:spcBef>
            </a:pPr>
            <a:endParaRPr lang="en-US" altLang="en-US" sz="2400" dirty="0">
              <a:solidFill>
                <a:srgbClr val="27808E"/>
              </a:solidFill>
              <a:latin typeface="Lato Black" panose="020F0A02020204030203" pitchFamily="34" charset="0"/>
            </a:endParaRPr>
          </a:p>
        </p:txBody>
      </p:sp>
      <p:pic>
        <p:nvPicPr>
          <p:cNvPr id="6" name="Picture 16"/>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2715407" y="2038964"/>
            <a:ext cx="3756416" cy="3686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501951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Meters</a:t>
            </a:r>
            <a:endParaRPr lang="en-CA" dirty="0"/>
          </a:p>
        </p:txBody>
      </p:sp>
      <p:sp>
        <p:nvSpPr>
          <p:cNvPr id="3" name="Slide Number Placeholder 2"/>
          <p:cNvSpPr>
            <a:spLocks noGrp="1"/>
          </p:cNvSpPr>
          <p:nvPr>
            <p:ph type="sldNum" sz="quarter" idx="10"/>
          </p:nvPr>
        </p:nvSpPr>
        <p:spPr/>
        <p:txBody>
          <a:bodyPr/>
          <a:lstStyle/>
          <a:p>
            <a:fld id="{A8350104-CE64-4EE9-82B1-554144FA4C7C}" type="slidenum">
              <a:rPr lang="en-CA" smtClean="0"/>
              <a:pPr/>
              <a:t>26</a:t>
            </a:fld>
            <a:endParaRPr lang="en-CA"/>
          </a:p>
        </p:txBody>
      </p:sp>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91687" y="1375991"/>
            <a:ext cx="5627573" cy="5258396"/>
          </a:xfrm>
          <a:prstGeom prst="rect">
            <a:avLst/>
          </a:prstGeom>
        </p:spPr>
      </p:pic>
      <p:pic>
        <p:nvPicPr>
          <p:cNvPr id="7" name="Picture 8"/>
          <p:cNvPicPr>
            <a:picLocks noChangeAspect="1" noChangeArrowheads="1"/>
          </p:cNvPicPr>
          <p:nvPr/>
        </p:nvPicPr>
        <p:blipFill>
          <a:blip r:embed="rId5" cstate="email">
            <a:extLst>
              <a:ext uri="{28A0092B-C50C-407E-A947-70E740481C1C}">
                <a14:useLocalDpi xmlns:a14="http://schemas.microsoft.com/office/drawing/2010/main" val="0"/>
              </a:ext>
            </a:extLst>
          </a:blip>
          <a:stretch>
            <a:fillRect/>
          </a:stretch>
        </p:blipFill>
        <p:spPr bwMode="auto">
          <a:xfrm>
            <a:off x="7175721" y="-37716"/>
            <a:ext cx="3040517" cy="688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910269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Test?</a:t>
            </a:r>
            <a:endParaRPr lang="en-CA" dirty="0"/>
          </a:p>
        </p:txBody>
      </p:sp>
      <p:sp>
        <p:nvSpPr>
          <p:cNvPr id="3" name="Slide Number Placeholder 2"/>
          <p:cNvSpPr>
            <a:spLocks noGrp="1"/>
          </p:cNvSpPr>
          <p:nvPr>
            <p:ph type="sldNum" sz="quarter" idx="10"/>
          </p:nvPr>
        </p:nvSpPr>
        <p:spPr/>
        <p:txBody>
          <a:bodyPr/>
          <a:lstStyle/>
          <a:p>
            <a:fld id="{A8350104-CE64-4EE9-82B1-554144FA4C7C}" type="slidenum">
              <a:rPr lang="en-CA" smtClean="0"/>
              <a:pPr/>
              <a:t>27</a:t>
            </a:fld>
            <a:endParaRPr lang="en-CA"/>
          </a:p>
        </p:txBody>
      </p:sp>
      <p:sp>
        <p:nvSpPr>
          <p:cNvPr id="4" name="Text Placeholder 3"/>
          <p:cNvSpPr>
            <a:spLocks noGrp="1"/>
          </p:cNvSpPr>
          <p:nvPr>
            <p:ph type="body" sz="quarter" idx="11"/>
          </p:nvPr>
        </p:nvSpPr>
        <p:spPr>
          <a:xfrm>
            <a:off x="1440000" y="2160000"/>
            <a:ext cx="9360000" cy="4357687"/>
          </a:xfrm>
        </p:spPr>
        <p:txBody>
          <a:bodyPr>
            <a:normAutofit/>
          </a:bodyPr>
          <a:lstStyle/>
          <a:p>
            <a:pPr>
              <a:lnSpc>
                <a:spcPct val="100000"/>
              </a:lnSpc>
            </a:pPr>
            <a:r>
              <a:rPr lang="en-US" sz="2400" dirty="0"/>
              <a:t>Which parameters would you measure for your scenario? When or how often?</a:t>
            </a:r>
          </a:p>
          <a:p>
            <a:r>
              <a:rPr lang="en-CA" sz="2400" dirty="0"/>
              <a:t>Who would you communicate the results to, and how? </a:t>
            </a:r>
            <a:endParaRPr lang="en-US" sz="2400" dirty="0"/>
          </a:p>
          <a:p>
            <a:r>
              <a:rPr lang="en-US" sz="2400" dirty="0"/>
              <a:t>What questions or assumptions did you face when deciding?</a:t>
            </a:r>
          </a:p>
        </p:txBody>
      </p:sp>
      <p:sp>
        <p:nvSpPr>
          <p:cNvPr id="5" name="Title 4"/>
          <p:cNvSpPr txBox="1">
            <a:spLocks/>
          </p:cNvSpPr>
          <p:nvPr/>
        </p:nvSpPr>
        <p:spPr>
          <a:xfrm>
            <a:off x="903445" y="8710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5C5C5C"/>
                </a:solidFill>
                <a:latin typeface="Lato" panose="020F0502020204030203" pitchFamily="34" charset="0"/>
                <a:ea typeface="+mj-ea"/>
                <a:cs typeface="+mj-cs"/>
              </a:defRPr>
            </a:lvl1pPr>
          </a:lstStyle>
          <a:p>
            <a:r>
              <a:rPr lang="en-US" sz="2400" dirty="0">
                <a:latin typeface="Lato Light" panose="020F0302020204030203" pitchFamily="34" charset="0"/>
              </a:rPr>
              <a:t>(Group Work: Scenarios)</a:t>
            </a:r>
            <a:endParaRPr lang="en-CA" sz="2400" dirty="0">
              <a:latin typeface="Lato Light" panose="020F0302020204030203" pitchFamily="34" charset="0"/>
            </a:endParaRPr>
          </a:p>
        </p:txBody>
      </p:sp>
    </p:spTree>
    <p:custDataLst>
      <p:tags r:id="rId1"/>
    </p:custDataLst>
    <p:extLst>
      <p:ext uri="{BB962C8B-B14F-4D97-AF65-F5344CB8AC3E}">
        <p14:creationId xmlns:p14="http://schemas.microsoft.com/office/powerpoint/2010/main" val="3784770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90D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58C8DD"/>
              </a:solidFill>
            </a:endParaRPr>
          </a:p>
        </p:txBody>
      </p:sp>
      <p:sp>
        <p:nvSpPr>
          <p:cNvPr id="13" name="Title 12"/>
          <p:cNvSpPr>
            <a:spLocks noGrp="1"/>
          </p:cNvSpPr>
          <p:nvPr>
            <p:ph type="title"/>
          </p:nvPr>
        </p:nvSpPr>
        <p:spPr>
          <a:xfrm>
            <a:off x="720000" y="2404694"/>
            <a:ext cx="4265657" cy="2048612"/>
          </a:xfrm>
        </p:spPr>
        <p:txBody>
          <a:bodyPr>
            <a:noAutofit/>
          </a:bodyPr>
          <a:lstStyle/>
          <a:p>
            <a:r>
              <a:rPr lang="en-US" sz="14000" dirty="0">
                <a:solidFill>
                  <a:schemeClr val="bg1"/>
                </a:solidFill>
                <a:latin typeface="Merriweather Light" panose="00000400000000000000" pitchFamily="2" charset="0"/>
              </a:rPr>
              <a:t>Quiz</a:t>
            </a:r>
            <a:endParaRPr lang="en-CA" sz="14000" dirty="0">
              <a:solidFill>
                <a:schemeClr val="bg1"/>
              </a:solidFill>
              <a:latin typeface="Merriweather Light" panose="00000400000000000000" pitchFamily="2" charset="0"/>
            </a:endParaRPr>
          </a:p>
        </p:txBody>
      </p:sp>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048154" y="1113161"/>
            <a:ext cx="4838513" cy="4838513"/>
          </a:xfrm>
          <a:prstGeom prst="rect">
            <a:avLst/>
          </a:prstGeom>
        </p:spPr>
      </p:pic>
    </p:spTree>
    <p:custDataLst>
      <p:tags r:id="rId1"/>
    </p:custDataLst>
    <p:extLst>
      <p:ext uri="{BB962C8B-B14F-4D97-AF65-F5344CB8AC3E}">
        <p14:creationId xmlns:p14="http://schemas.microsoft.com/office/powerpoint/2010/main" val="3176341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8350104-CE64-4EE9-82B1-554144FA4C7C}" type="slidenum">
              <a:rPr lang="en-CA" smtClean="0"/>
              <a:pPr/>
              <a:t>29</a:t>
            </a:fld>
            <a:endParaRPr lang="en-CA"/>
          </a:p>
        </p:txBody>
      </p:sp>
      <p:sp>
        <p:nvSpPr>
          <p:cNvPr id="3" name="Title 2"/>
          <p:cNvSpPr>
            <a:spLocks noGrp="1"/>
          </p:cNvSpPr>
          <p:nvPr>
            <p:ph type="title"/>
          </p:nvPr>
        </p:nvSpPr>
        <p:spPr/>
        <p:txBody>
          <a:bodyPr/>
          <a:lstStyle/>
          <a:p>
            <a:r>
              <a:rPr lang="en-US" dirty="0"/>
              <a:t>References</a:t>
            </a:r>
            <a:endParaRPr lang="en-CA" dirty="0"/>
          </a:p>
        </p:txBody>
      </p:sp>
      <p:sp>
        <p:nvSpPr>
          <p:cNvPr id="4" name="Text Placeholder 3"/>
          <p:cNvSpPr>
            <a:spLocks noGrp="1"/>
          </p:cNvSpPr>
          <p:nvPr>
            <p:ph type="body" sz="quarter" idx="11"/>
          </p:nvPr>
        </p:nvSpPr>
        <p:spPr/>
        <p:txBody>
          <a:bodyPr/>
          <a:lstStyle/>
          <a:p>
            <a:pPr marL="342900" indent="-342900">
              <a:buFont typeface="Arial" panose="020B0604020202020204" pitchFamily="34" charset="0"/>
              <a:buChar char="•"/>
            </a:pPr>
            <a:r>
              <a:rPr lang="en-CA" sz="1800" dirty="0"/>
              <a:t>World Health Organization. (1997). </a:t>
            </a:r>
            <a:r>
              <a:rPr lang="en-CA" sz="1800" i="1" dirty="0"/>
              <a:t>Guidelines for drinking-water quality: second edition.</a:t>
            </a:r>
            <a:r>
              <a:rPr lang="en-CA" sz="1800" dirty="0"/>
              <a:t> Volume 3: Surveillance and control of community supplies.  Geneva</a:t>
            </a:r>
            <a:r>
              <a:rPr lang="en-CA" sz="1800" dirty="0" smtClean="0"/>
              <a:t>.</a:t>
            </a:r>
          </a:p>
          <a:p>
            <a:pPr marL="342900" indent="-342900">
              <a:buFont typeface="Arial" panose="020B0604020202020204" pitchFamily="34" charset="0"/>
              <a:buChar char="•"/>
            </a:pPr>
            <a:r>
              <a:rPr lang="en-CA" sz="1800" dirty="0"/>
              <a:t>World Health Organization. (2017). </a:t>
            </a:r>
            <a:r>
              <a:rPr lang="en-CA" sz="1800" i="1" dirty="0"/>
              <a:t>Guidelines for drinking-water quality: fourth edition incorporating the first addendum.</a:t>
            </a:r>
            <a:r>
              <a:rPr lang="en-CA" sz="1800" dirty="0"/>
              <a:t> Retrieved from </a:t>
            </a:r>
            <a:r>
              <a:rPr lang="en-CA" sz="1800" dirty="0">
                <a:hlinkClick r:id="rId2"/>
              </a:rPr>
              <a:t>http://apps.who.int/iris/handle/10665/43428</a:t>
            </a:r>
            <a:endParaRPr lang="en-CA" sz="1800" dirty="0"/>
          </a:p>
          <a:p>
            <a:endParaRPr lang="en-CA" dirty="0"/>
          </a:p>
          <a:p>
            <a:endParaRPr lang="en-CA" dirty="0"/>
          </a:p>
        </p:txBody>
      </p:sp>
    </p:spTree>
    <p:extLst>
      <p:ext uri="{BB962C8B-B14F-4D97-AF65-F5344CB8AC3E}">
        <p14:creationId xmlns:p14="http://schemas.microsoft.com/office/powerpoint/2010/main" val="928035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a:bodyPr>
          <a:lstStyle/>
          <a:p>
            <a:r>
              <a:rPr lang="en-CA" dirty="0"/>
              <a:t>Water Quality Testing</a:t>
            </a:r>
          </a:p>
        </p:txBody>
      </p:sp>
      <p:sp>
        <p:nvSpPr>
          <p:cNvPr id="6" name="Text Placeholder 5"/>
          <p:cNvSpPr>
            <a:spLocks noGrp="1"/>
          </p:cNvSpPr>
          <p:nvPr>
            <p:ph type="body" sz="quarter" idx="15"/>
          </p:nvPr>
        </p:nvSpPr>
        <p:spPr/>
        <p:txBody>
          <a:bodyPr/>
          <a:lstStyle/>
          <a:p>
            <a:r>
              <a:rPr lang="en-US" dirty="0"/>
              <a:t>2018</a:t>
            </a:r>
            <a:endParaRPr lang="en-CA" dirty="0"/>
          </a:p>
        </p:txBody>
      </p:sp>
      <p:sp>
        <p:nvSpPr>
          <p:cNvPr id="7" name="Text Placeholder 6"/>
          <p:cNvSpPr>
            <a:spLocks noGrp="1"/>
          </p:cNvSpPr>
          <p:nvPr>
            <p:ph type="body" sz="quarter" idx="16"/>
          </p:nvPr>
        </p:nvSpPr>
        <p:spPr/>
        <p:txBody>
          <a:bodyPr/>
          <a:lstStyle/>
          <a:p>
            <a:r>
              <a:rPr lang="en-US" smtClean="0"/>
              <a:t>June</a:t>
            </a:r>
            <a:endParaRPr lang="en-CA" dirty="0"/>
          </a:p>
        </p:txBody>
      </p:sp>
      <p:sp>
        <p:nvSpPr>
          <p:cNvPr id="2" name="Text Placeholder 1"/>
          <p:cNvSpPr>
            <a:spLocks noGrp="1"/>
          </p:cNvSpPr>
          <p:nvPr>
            <p:ph type="body" sz="quarter" idx="14"/>
          </p:nvPr>
        </p:nvSpPr>
        <p:spPr/>
        <p:txBody>
          <a:bodyPr/>
          <a:lstStyle/>
          <a:p>
            <a:endParaRPr lang="en-CA" dirty="0"/>
          </a:p>
          <a:p>
            <a:endParaRPr lang="en-CA" dirty="0"/>
          </a:p>
          <a:p>
            <a:endParaRPr lang="en-CA" dirty="0"/>
          </a:p>
        </p:txBody>
      </p:sp>
    </p:spTree>
    <p:custDataLst>
      <p:tags r:id="rId1"/>
    </p:custDataLst>
    <p:extLst>
      <p:ext uri="{BB962C8B-B14F-4D97-AF65-F5344CB8AC3E}">
        <p14:creationId xmlns:p14="http://schemas.microsoft.com/office/powerpoint/2010/main" val="1902046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787884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6"/>
          <p:cNvPicPr>
            <a:picLocks noChangeAspect="1"/>
          </p:cNvPicPr>
          <p:nvPr/>
        </p:nvPicPr>
        <p:blipFill rotWithShape="1">
          <a:blip r:embed="rId3" cstate="print">
            <a:extLst>
              <a:ext uri="{28A0092B-C50C-407E-A947-70E740481C1C}">
                <a14:useLocalDpi xmlns:a14="http://schemas.microsoft.com/office/drawing/2010/main" val="0"/>
              </a:ext>
            </a:extLst>
          </a:blip>
          <a:srcRect t="10198" b="27221"/>
          <a:stretch/>
        </p:blipFill>
        <p:spPr>
          <a:xfrm>
            <a:off x="-3619700" y="1"/>
            <a:ext cx="16437630" cy="6858001"/>
          </a:xfrm>
          <a:prstGeom prst="rect">
            <a:avLst/>
          </a:prstGeom>
        </p:spPr>
      </p:pic>
      <p:sp>
        <p:nvSpPr>
          <p:cNvPr id="9" name="Rectangle 8"/>
          <p:cNvSpPr/>
          <p:nvPr/>
        </p:nvSpPr>
        <p:spPr>
          <a:xfrm>
            <a:off x="0" y="5023884"/>
            <a:ext cx="12192000" cy="1834116"/>
          </a:xfrm>
          <a:prstGeom prst="rect">
            <a:avLst/>
          </a:prstGeom>
          <a:gradFill>
            <a:gsLst>
              <a:gs pos="0">
                <a:srgbClr val="000000">
                  <a:alpha val="0"/>
                </a:srgbClr>
              </a:gs>
              <a:gs pos="60000">
                <a:srgbClr val="000000">
                  <a:alpha val="25000"/>
                </a:srgbClr>
              </a:gs>
              <a:gs pos="100000">
                <a:srgbClr val="000000">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 Placeholder 4"/>
          <p:cNvSpPr>
            <a:spLocks noGrp="1"/>
          </p:cNvSpPr>
          <p:nvPr>
            <p:ph type="body" sz="quarter" idx="27"/>
          </p:nvPr>
        </p:nvSpPr>
        <p:spPr>
          <a:xfrm>
            <a:off x="275413" y="1754711"/>
            <a:ext cx="3491048" cy="3348578"/>
          </a:xfrm>
        </p:spPr>
        <p:txBody>
          <a:bodyPr/>
          <a:lstStyle/>
          <a:p>
            <a:r>
              <a:rPr lang="en-US" sz="4000" dirty="0">
                <a:solidFill>
                  <a:schemeClr val="bg1"/>
                </a:solidFill>
                <a:latin typeface="Merriweather" panose="00000500000000000000" pitchFamily="2" charset="0"/>
              </a:rPr>
              <a:t>Why include water quality testing in HWTS initiatives?</a:t>
            </a:r>
          </a:p>
        </p:txBody>
      </p:sp>
      <p:sp>
        <p:nvSpPr>
          <p:cNvPr id="11" name="Text Placeholder 5"/>
          <p:cNvSpPr>
            <a:spLocks noGrp="1"/>
          </p:cNvSpPr>
          <p:nvPr>
            <p:ph type="body" sz="quarter" idx="28"/>
          </p:nvPr>
        </p:nvSpPr>
        <p:spPr>
          <a:xfrm>
            <a:off x="4193176" y="6308710"/>
            <a:ext cx="7636575" cy="354106"/>
          </a:xfrm>
        </p:spPr>
        <p:txBody>
          <a:bodyPr/>
          <a:lstStyle/>
          <a:p>
            <a:pPr algn="r"/>
            <a:r>
              <a:rPr lang="en-US" dirty="0">
                <a:solidFill>
                  <a:schemeClr val="bg1"/>
                </a:solidFill>
              </a:rPr>
              <a:t>Image Credit: CAWST</a:t>
            </a:r>
            <a:endParaRPr lang="en-CA" dirty="0">
              <a:solidFill>
                <a:schemeClr val="bg1"/>
              </a:solidFill>
            </a:endParaRPr>
          </a:p>
        </p:txBody>
      </p:sp>
    </p:spTree>
    <p:custDataLst>
      <p:tags r:id="rId1"/>
    </p:custDataLst>
    <p:extLst>
      <p:ext uri="{BB962C8B-B14F-4D97-AF65-F5344CB8AC3E}">
        <p14:creationId xmlns:p14="http://schemas.microsoft.com/office/powerpoint/2010/main" val="1739481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Learning Outcomes</a:t>
            </a:r>
            <a:endParaRPr lang="en-CA" dirty="0"/>
          </a:p>
        </p:txBody>
      </p:sp>
      <p:sp>
        <p:nvSpPr>
          <p:cNvPr id="4" name="Text Placeholder 6"/>
          <p:cNvSpPr txBox="1">
            <a:spLocks/>
          </p:cNvSpPr>
          <p:nvPr/>
        </p:nvSpPr>
        <p:spPr>
          <a:xfrm>
            <a:off x="1528502" y="1980000"/>
            <a:ext cx="9134997" cy="2975156"/>
          </a:xfrm>
          <a:prstGeom prst="rect">
            <a:avLst/>
          </a:prstGeom>
        </p:spPr>
        <p:txBody>
          <a:bodyPr vert="horz" lIns="91440" tIns="45720" rIns="91440" bIns="45720" rtlCol="0">
            <a:noAutofit/>
          </a:bodyPr>
          <a:lstStyle>
            <a:lvl1pPr marL="457200" indent="-457200" algn="l" defTabSz="914400" rtl="0" eaLnBrk="1" latinLnBrk="0" hangingPunct="1">
              <a:lnSpc>
                <a:spcPct val="150000"/>
              </a:lnSpc>
              <a:spcBef>
                <a:spcPts val="1000"/>
              </a:spcBef>
              <a:buFont typeface="+mj-lt"/>
              <a:buAutoNum type="arabicPeriod"/>
              <a:defRPr sz="2000" kern="1200">
                <a:solidFill>
                  <a:srgbClr val="5C5C5C"/>
                </a:solidFill>
                <a:latin typeface="Lato" panose="020F0502020204030203" pitchFamily="34" charset="0"/>
                <a:ea typeface="+mn-ea"/>
                <a:cs typeface="+mn-cs"/>
              </a:defRPr>
            </a:lvl1pPr>
            <a:lvl2pPr marL="800100" indent="-342900" algn="l" defTabSz="914400" rtl="0" eaLnBrk="1" latinLnBrk="0" hangingPunct="1">
              <a:lnSpc>
                <a:spcPct val="150000"/>
              </a:lnSpc>
              <a:spcBef>
                <a:spcPts val="500"/>
              </a:spcBef>
              <a:buFont typeface="Arial" panose="020B0604020202020204" pitchFamily="34" charset="0"/>
              <a:buChar char="•"/>
              <a:defRPr sz="2000" kern="1200">
                <a:solidFill>
                  <a:srgbClr val="5C5C5C"/>
                </a:solidFill>
                <a:latin typeface="Lato" panose="020F0502020204030203" pitchFamily="34" charset="0"/>
                <a:ea typeface="+mn-ea"/>
                <a:cs typeface="+mn-cs"/>
              </a:defRPr>
            </a:lvl2pPr>
            <a:lvl3pPr marL="1257300" indent="-342900" algn="l" defTabSz="914400" rtl="0" eaLnBrk="1" latinLnBrk="0" hangingPunct="1">
              <a:lnSpc>
                <a:spcPct val="150000"/>
              </a:lnSpc>
              <a:spcBef>
                <a:spcPts val="500"/>
              </a:spcBef>
              <a:buFont typeface="Arial" panose="020B0604020202020204" pitchFamily="34" charset="0"/>
              <a:buChar char="•"/>
              <a:defRPr sz="2000" kern="1200">
                <a:solidFill>
                  <a:srgbClr val="5C5C5C"/>
                </a:solidFill>
                <a:latin typeface="Lato" panose="020F0502020204030203" pitchFamily="34" charset="0"/>
                <a:ea typeface="+mn-ea"/>
                <a:cs typeface="+mn-cs"/>
              </a:defRPr>
            </a:lvl3pPr>
            <a:lvl4pPr marL="1714500" indent="-342900" algn="l" defTabSz="914400" rtl="0" eaLnBrk="1" latinLnBrk="0" hangingPunct="1">
              <a:lnSpc>
                <a:spcPct val="150000"/>
              </a:lnSpc>
              <a:spcBef>
                <a:spcPts val="500"/>
              </a:spcBef>
              <a:buFont typeface="Arial" panose="020B0604020202020204" pitchFamily="34" charset="0"/>
              <a:buChar char="•"/>
              <a:defRPr sz="2000" kern="1200">
                <a:solidFill>
                  <a:srgbClr val="5C5C5C"/>
                </a:solidFill>
                <a:latin typeface="Lato" panose="020F0502020204030203" pitchFamily="34" charset="0"/>
                <a:ea typeface="+mn-ea"/>
                <a:cs typeface="+mn-cs"/>
              </a:defRPr>
            </a:lvl4pPr>
            <a:lvl5pPr marL="2171700" indent="-342900" algn="l" defTabSz="914400" rtl="0" eaLnBrk="1" latinLnBrk="0" hangingPunct="1">
              <a:lnSpc>
                <a:spcPct val="150000"/>
              </a:lnSpc>
              <a:spcBef>
                <a:spcPts val="500"/>
              </a:spcBef>
              <a:buFont typeface="Arial" panose="020B0604020202020204" pitchFamily="34" charset="0"/>
              <a:buChar char="•"/>
              <a:defRPr sz="20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CA" sz="2500" dirty="0"/>
              <a:t>Discuss how water quality testing contributes to successful HWTS implementation</a:t>
            </a:r>
          </a:p>
          <a:p>
            <a:r>
              <a:rPr lang="en-CA" sz="2500" dirty="0"/>
              <a:t>Describe how to test for common water quality parameters</a:t>
            </a:r>
          </a:p>
          <a:p>
            <a:r>
              <a:rPr lang="en-CA" sz="2500" dirty="0"/>
              <a:t>Decide which parameters to prioritize for a given scenario</a:t>
            </a:r>
          </a:p>
        </p:txBody>
      </p:sp>
    </p:spTree>
    <p:custDataLst>
      <p:tags r:id="rId1"/>
    </p:custDataLst>
    <p:extLst>
      <p:ext uri="{BB962C8B-B14F-4D97-AF65-F5344CB8AC3E}">
        <p14:creationId xmlns:p14="http://schemas.microsoft.com/office/powerpoint/2010/main" val="367323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Aspects of Drinking Water Quality</a:t>
            </a:r>
            <a:endParaRPr lang="en-CA" dirty="0"/>
          </a:p>
        </p:txBody>
      </p:sp>
      <p:sp>
        <p:nvSpPr>
          <p:cNvPr id="4" name="Slide Number Placeholder 3"/>
          <p:cNvSpPr>
            <a:spLocks noGrp="1"/>
          </p:cNvSpPr>
          <p:nvPr>
            <p:ph type="sldNum" sz="quarter" idx="10"/>
          </p:nvPr>
        </p:nvSpPr>
        <p:spPr/>
        <p:txBody>
          <a:bodyPr/>
          <a:lstStyle/>
          <a:p>
            <a:pPr>
              <a:defRPr/>
            </a:pPr>
            <a:fld id="{03EAF2E3-88B6-F341-875C-312C1CE63450}" type="slidenum">
              <a:rPr lang="en-US" smtClean="0"/>
              <a:pPr>
                <a:defRPr/>
              </a:pPr>
              <a:t>6</a:t>
            </a:fld>
            <a:endParaRPr lang="en-US"/>
          </a:p>
        </p:txBody>
      </p:sp>
      <p:sp>
        <p:nvSpPr>
          <p:cNvPr id="6" name="Text Placeholder 5"/>
          <p:cNvSpPr>
            <a:spLocks noGrp="1"/>
          </p:cNvSpPr>
          <p:nvPr>
            <p:ph type="body" sz="quarter" idx="11"/>
          </p:nvPr>
        </p:nvSpPr>
        <p:spPr>
          <a:xfrm>
            <a:off x="1440000" y="2160000"/>
            <a:ext cx="9412286" cy="2541677"/>
          </a:xfrm>
        </p:spPr>
        <p:txBody>
          <a:bodyPr>
            <a:normAutofit/>
          </a:bodyPr>
          <a:lstStyle/>
          <a:p>
            <a:pPr marL="0" indent="0">
              <a:buNone/>
            </a:pPr>
            <a:r>
              <a:rPr lang="en-US" b="1" dirty="0">
                <a:solidFill>
                  <a:srgbClr val="27808E"/>
                </a:solidFill>
                <a:latin typeface="Lato Black" panose="020F0A02020204030203" pitchFamily="34" charset="0"/>
              </a:rPr>
              <a:t>Microbiological</a:t>
            </a:r>
            <a:r>
              <a:rPr lang="en-US" dirty="0"/>
              <a:t>—Microorganisms in water</a:t>
            </a:r>
          </a:p>
          <a:p>
            <a:pPr marL="0" indent="0">
              <a:buNone/>
            </a:pPr>
            <a:r>
              <a:rPr lang="en-US" b="1" dirty="0">
                <a:solidFill>
                  <a:srgbClr val="27808E"/>
                </a:solidFill>
                <a:latin typeface="Lato Black" panose="020F0A02020204030203" pitchFamily="34" charset="0"/>
              </a:rPr>
              <a:t>Chemical</a:t>
            </a:r>
            <a:r>
              <a:rPr lang="en-US" dirty="0"/>
              <a:t>—Natural or human-made elements or compounds in water</a:t>
            </a:r>
          </a:p>
          <a:p>
            <a:pPr marL="0" indent="0">
              <a:buNone/>
            </a:pPr>
            <a:r>
              <a:rPr lang="en-US" b="1" dirty="0">
                <a:solidFill>
                  <a:srgbClr val="27808E"/>
                </a:solidFill>
                <a:latin typeface="Lato Black" panose="020F0A02020204030203" pitchFamily="34" charset="0"/>
              </a:rPr>
              <a:t>Acceptability</a:t>
            </a:r>
            <a:r>
              <a:rPr lang="en-US" dirty="0"/>
              <a:t>—Factors that influence the appearance, smell, or taste of water </a:t>
            </a:r>
          </a:p>
          <a:p>
            <a:pPr marL="0" indent="0">
              <a:buNone/>
            </a:pPr>
            <a:r>
              <a:rPr lang="en-US" b="1" dirty="0">
                <a:solidFill>
                  <a:srgbClr val="27808E"/>
                </a:solidFill>
                <a:latin typeface="Lato Black" panose="020F0A02020204030203" pitchFamily="34" charset="0"/>
              </a:rPr>
              <a:t>Radiological</a:t>
            </a:r>
            <a:r>
              <a:rPr lang="en-US" dirty="0"/>
              <a:t>—Radioactive substances from natural or human sources</a:t>
            </a:r>
          </a:p>
        </p:txBody>
      </p:sp>
      <p:sp>
        <p:nvSpPr>
          <p:cNvPr id="7" name="Title 4"/>
          <p:cNvSpPr txBox="1">
            <a:spLocks/>
          </p:cNvSpPr>
          <p:nvPr/>
        </p:nvSpPr>
        <p:spPr>
          <a:xfrm>
            <a:off x="903445" y="8710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5C5C5C"/>
                </a:solidFill>
                <a:latin typeface="Lato" panose="020F0502020204030203" pitchFamily="34" charset="0"/>
                <a:ea typeface="+mj-ea"/>
                <a:cs typeface="+mj-cs"/>
              </a:defRPr>
            </a:lvl1pPr>
          </a:lstStyle>
          <a:p>
            <a:r>
              <a:rPr lang="en-US" sz="2400" dirty="0">
                <a:latin typeface="Lato Light" panose="020F0302020204030203" pitchFamily="34" charset="0"/>
              </a:rPr>
              <a:t>(World Health Organization, 2017)</a:t>
            </a:r>
            <a:endParaRPr lang="en-CA" sz="2400" dirty="0">
              <a:latin typeface="Lato Light" panose="020F0302020204030203" pitchFamily="34" charset="0"/>
            </a:endParaRPr>
          </a:p>
        </p:txBody>
      </p:sp>
    </p:spTree>
    <p:custDataLst>
      <p:tags r:id="rId1"/>
    </p:custDataLst>
    <p:extLst>
      <p:ext uri="{BB962C8B-B14F-4D97-AF65-F5344CB8AC3E}">
        <p14:creationId xmlns:p14="http://schemas.microsoft.com/office/powerpoint/2010/main" val="389324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Parameter?</a:t>
            </a:r>
            <a:endParaRPr lang="en-CA" dirty="0"/>
          </a:p>
        </p:txBody>
      </p:sp>
      <p:sp>
        <p:nvSpPr>
          <p:cNvPr id="3" name="Slide Number Placeholder 2"/>
          <p:cNvSpPr>
            <a:spLocks noGrp="1"/>
          </p:cNvSpPr>
          <p:nvPr>
            <p:ph type="sldNum" sz="quarter" idx="10"/>
          </p:nvPr>
        </p:nvSpPr>
        <p:spPr/>
        <p:txBody>
          <a:bodyPr/>
          <a:lstStyle/>
          <a:p>
            <a:fld id="{A8350104-CE64-4EE9-82B1-554144FA4C7C}" type="slidenum">
              <a:rPr lang="en-CA" smtClean="0"/>
              <a:pPr/>
              <a:t>7</a:t>
            </a:fld>
            <a:endParaRPr lang="en-CA"/>
          </a:p>
        </p:txBody>
      </p:sp>
      <p:sp>
        <p:nvSpPr>
          <p:cNvPr id="5" name="Text Placeholder 4"/>
          <p:cNvSpPr>
            <a:spLocks noGrp="1"/>
          </p:cNvSpPr>
          <p:nvPr>
            <p:ph type="body" sz="quarter" idx="4294967295"/>
          </p:nvPr>
        </p:nvSpPr>
        <p:spPr>
          <a:xfrm>
            <a:off x="1440000" y="1800000"/>
            <a:ext cx="9771017" cy="4370388"/>
          </a:xfrm>
          <a:prstGeom prst="rect">
            <a:avLst/>
          </a:prstGeom>
        </p:spPr>
        <p:txBody>
          <a:bodyPr>
            <a:normAutofit/>
          </a:bodyPr>
          <a:lstStyle/>
          <a:p>
            <a:pPr>
              <a:lnSpc>
                <a:spcPct val="100000"/>
              </a:lnSpc>
            </a:pPr>
            <a:r>
              <a:rPr lang="en-US" sz="2400" dirty="0"/>
              <a:t>In water quality, </a:t>
            </a:r>
            <a:r>
              <a:rPr lang="en-US" sz="2400" b="1" dirty="0"/>
              <a:t>parameters</a:t>
            </a:r>
            <a:r>
              <a:rPr lang="en-US" sz="2400" dirty="0"/>
              <a:t> are aspects of drinking water quality that can be measured and that can vary depending on factors such as season and location. </a:t>
            </a:r>
          </a:p>
          <a:p>
            <a:endParaRPr lang="en-US" sz="2400" dirty="0"/>
          </a:p>
          <a:p>
            <a:r>
              <a:rPr lang="en-US" sz="2400" dirty="0">
                <a:solidFill>
                  <a:srgbClr val="27808E"/>
                </a:solidFill>
                <a:latin typeface="Lato Black" panose="020F0A02020204030203" pitchFamily="34" charset="0"/>
              </a:rPr>
              <a:t>Examples: </a:t>
            </a:r>
            <a:r>
              <a:rPr lang="en-US" sz="2400" dirty="0"/>
              <a:t>temperature, E. coli, turbidity, pH</a:t>
            </a:r>
          </a:p>
        </p:txBody>
      </p:sp>
    </p:spTree>
    <p:custDataLst>
      <p:tags r:id="rId1"/>
    </p:custDataLst>
    <p:extLst>
      <p:ext uri="{BB962C8B-B14F-4D97-AF65-F5344CB8AC3E}">
        <p14:creationId xmlns:p14="http://schemas.microsoft.com/office/powerpoint/2010/main" val="101271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Parameters to Test and When</a:t>
            </a:r>
            <a:endParaRPr lang="en-CA" dirty="0"/>
          </a:p>
        </p:txBody>
      </p:sp>
      <p:sp>
        <p:nvSpPr>
          <p:cNvPr id="3" name="Slide Number Placeholder 2"/>
          <p:cNvSpPr>
            <a:spLocks noGrp="1"/>
          </p:cNvSpPr>
          <p:nvPr>
            <p:ph type="sldNum" sz="quarter" idx="10"/>
          </p:nvPr>
        </p:nvSpPr>
        <p:spPr/>
        <p:txBody>
          <a:bodyPr/>
          <a:lstStyle/>
          <a:p>
            <a:fld id="{A8350104-CE64-4EE9-82B1-554144FA4C7C}" type="slidenum">
              <a:rPr lang="en-CA" smtClean="0"/>
              <a:pPr/>
              <a:t>8</a:t>
            </a:fld>
            <a:endParaRPr lang="en-CA"/>
          </a:p>
        </p:txBody>
      </p:sp>
      <p:sp>
        <p:nvSpPr>
          <p:cNvPr id="4" name="Text Placeholder 3"/>
          <p:cNvSpPr>
            <a:spLocks noGrp="1"/>
          </p:cNvSpPr>
          <p:nvPr>
            <p:ph type="body" sz="quarter" idx="11"/>
          </p:nvPr>
        </p:nvSpPr>
        <p:spPr/>
        <p:txBody>
          <a:bodyPr>
            <a:normAutofit/>
          </a:bodyPr>
          <a:lstStyle/>
          <a:p>
            <a:pPr>
              <a:lnSpc>
                <a:spcPct val="100000"/>
              </a:lnSpc>
            </a:pPr>
            <a:r>
              <a:rPr lang="en-US" sz="2400" dirty="0"/>
              <a:t>Many considerations: cost, human resources and skills, equipment, risks in the region, standards or guidelines</a:t>
            </a:r>
          </a:p>
          <a:p>
            <a:r>
              <a:rPr lang="en-US" sz="2400" dirty="0"/>
              <a:t>Data you collect should </a:t>
            </a:r>
            <a:r>
              <a:rPr lang="en-US" sz="2400" dirty="0" smtClean="0"/>
              <a:t>support:</a:t>
            </a:r>
            <a:endParaRPr lang="en-US" sz="2400" dirty="0"/>
          </a:p>
          <a:p>
            <a:pPr marL="800100" lvl="1" indent="-342900">
              <a:buFont typeface="Arial" panose="020B0604020202020204" pitchFamily="34" charset="0"/>
              <a:buChar char="•"/>
            </a:pPr>
            <a:r>
              <a:rPr lang="en-US" sz="2400" dirty="0"/>
              <a:t>Decision-making</a:t>
            </a:r>
          </a:p>
          <a:p>
            <a:pPr marL="800100" lvl="1" indent="-342900">
              <a:buFont typeface="Arial" panose="020B0604020202020204" pitchFamily="34" charset="0"/>
              <a:buChar char="•"/>
            </a:pPr>
            <a:r>
              <a:rPr lang="en-US" sz="2400" dirty="0"/>
              <a:t>Accountability</a:t>
            </a:r>
          </a:p>
          <a:p>
            <a:pPr marL="800100" lvl="1" indent="-342900">
              <a:buFont typeface="Arial" panose="020B0604020202020204" pitchFamily="34" charset="0"/>
              <a:buChar char="•"/>
            </a:pPr>
            <a:r>
              <a:rPr lang="en-US" sz="2400" dirty="0"/>
              <a:t>Improvement</a:t>
            </a:r>
          </a:p>
          <a:p>
            <a:endParaRPr lang="en-CA" sz="2400" dirty="0"/>
          </a:p>
        </p:txBody>
      </p:sp>
    </p:spTree>
    <p:custDataLst>
      <p:tags r:id="rId1"/>
    </p:custDataLst>
    <p:extLst>
      <p:ext uri="{BB962C8B-B14F-4D97-AF65-F5344CB8AC3E}">
        <p14:creationId xmlns:p14="http://schemas.microsoft.com/office/powerpoint/2010/main" val="237030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Acceptability Aspects</a:t>
            </a:r>
            <a:endParaRPr lang="en-CA" dirty="0"/>
          </a:p>
        </p:txBody>
      </p:sp>
      <p:sp>
        <p:nvSpPr>
          <p:cNvPr id="3" name="Slide Number Placeholder 2"/>
          <p:cNvSpPr>
            <a:spLocks noGrp="1"/>
          </p:cNvSpPr>
          <p:nvPr>
            <p:ph type="sldNum" sz="quarter" idx="10"/>
          </p:nvPr>
        </p:nvSpPr>
        <p:spPr/>
        <p:txBody>
          <a:bodyPr/>
          <a:lstStyle/>
          <a:p>
            <a:fld id="{A8350104-CE64-4EE9-82B1-554144FA4C7C}" type="slidenum">
              <a:rPr lang="en-CA" smtClean="0"/>
              <a:pPr/>
              <a:t>9</a:t>
            </a:fld>
            <a:endParaRPr lang="en-CA"/>
          </a:p>
        </p:txBody>
      </p:sp>
      <p:pic>
        <p:nvPicPr>
          <p:cNvPr id="10" name="Picture 9"/>
          <p:cNvPicPr>
            <a:picLocks noChangeAspect="1"/>
          </p:cNvPicPr>
          <p:nvPr/>
        </p:nvPicPr>
        <p:blipFill rotWithShape="1">
          <a:blip r:embed="rId3"/>
          <a:srcRect l="21182" t="4042" r="21182" b="1439"/>
          <a:stretch/>
        </p:blipFill>
        <p:spPr>
          <a:xfrm>
            <a:off x="3611595" y="1690688"/>
            <a:ext cx="2135132" cy="4665662"/>
          </a:xfrm>
          <a:prstGeom prst="rect">
            <a:avLst/>
          </a:prstGeom>
          <a:ln>
            <a:noFill/>
          </a:ln>
        </p:spPr>
      </p:pic>
      <p:sp>
        <p:nvSpPr>
          <p:cNvPr id="11" name="Text Placeholder 4"/>
          <p:cNvSpPr>
            <a:spLocks noGrp="1"/>
          </p:cNvSpPr>
          <p:nvPr>
            <p:ph type="body" sz="quarter" idx="11"/>
          </p:nvPr>
        </p:nvSpPr>
        <p:spPr>
          <a:xfrm>
            <a:off x="5777823" y="2991083"/>
            <a:ext cx="4292934" cy="2064872"/>
          </a:xfrm>
        </p:spPr>
        <p:txBody>
          <a:bodyPr>
            <a:normAutofit/>
          </a:bodyPr>
          <a:lstStyle/>
          <a:p>
            <a:pPr>
              <a:lnSpc>
                <a:spcPct val="100000"/>
              </a:lnSpc>
            </a:pPr>
            <a:r>
              <a:rPr lang="en-US" dirty="0" smtClean="0">
                <a:solidFill>
                  <a:srgbClr val="27808E"/>
                </a:solidFill>
                <a:latin typeface="Lato Black" panose="020F0A02020204030203" pitchFamily="34" charset="0"/>
              </a:rPr>
              <a:t>Affect the </a:t>
            </a:r>
            <a:r>
              <a:rPr lang="en-US" dirty="0">
                <a:solidFill>
                  <a:srgbClr val="27808E"/>
                </a:solidFill>
                <a:latin typeface="Lato Black" panose="020F0A02020204030203" pitchFamily="34" charset="0"/>
              </a:rPr>
              <a:t>appearance, taste, or smell of water</a:t>
            </a:r>
          </a:p>
          <a:p>
            <a:pPr>
              <a:lnSpc>
                <a:spcPct val="100000"/>
              </a:lnSpc>
            </a:pPr>
            <a:r>
              <a:rPr lang="en-US" dirty="0">
                <a:solidFill>
                  <a:srgbClr val="27808E"/>
                </a:solidFill>
                <a:latin typeface="Lato Black" panose="020F0A02020204030203" pitchFamily="34" charset="0"/>
              </a:rPr>
              <a:t>Affect how consumers feel about drinking the water</a:t>
            </a:r>
          </a:p>
        </p:txBody>
      </p:sp>
    </p:spTree>
    <p:custDataLst>
      <p:tags r:id="rId1"/>
    </p:custDataLst>
    <p:extLst>
      <p:ext uri="{BB962C8B-B14F-4D97-AF65-F5344CB8AC3E}">
        <p14:creationId xmlns:p14="http://schemas.microsoft.com/office/powerpoint/2010/main" val="3445143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pjrMpVRA"/>
  <p:tag name="ARTICULATE_DESIGN_ID_CUSTOM DESIGN" val="20k0Qa46"/>
  <p:tag name="ARTICULATE_DESIGN_ID_MUST HAVE" val="6WdZdqAm"/>
  <p:tag name="ARTICULATE_DESIGN_ID_BOOKEND SLIDES" val="Rq9A0mjS"/>
  <p:tag name="ARTICULATE_DESIGN_ID_BODY SLIDES" val="XNYQGHuP"/>
  <p:tag name="ARTICULATE_DESIGN_ID_CAWST" val="xGtoLr5Y"/>
  <p:tag name="ARTICULATE_DESIGN_ID_1_CAWST" val="IVwwdRUM"/>
  <p:tag name="ARTICULATE_DESIGN_ID_CAWST TITLE" val="g7GuV4UH"/>
  <p:tag name="ARTICULATE_DESIGN_ID_CAWST CONTENT" val="67xEorTn"/>
  <p:tag name="ARTICULATE_SLIDE_COUNT" val="2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WST Title">
  <a:themeElements>
    <a:clrScheme name="CAWST">
      <a:dk1>
        <a:srgbClr val="5C5C5C"/>
      </a:dk1>
      <a:lt1>
        <a:srgbClr val="FFFFFF"/>
      </a:lt1>
      <a:dk2>
        <a:srgbClr val="5C5C5C"/>
      </a:dk2>
      <a:lt2>
        <a:srgbClr val="FFFFFF"/>
      </a:lt2>
      <a:accent1>
        <a:srgbClr val="005478"/>
      </a:accent1>
      <a:accent2>
        <a:srgbClr val="B959A2"/>
      </a:accent2>
      <a:accent3>
        <a:srgbClr val="EB553D"/>
      </a:accent3>
      <a:accent4>
        <a:srgbClr val="F68D36"/>
      </a:accent4>
      <a:accent5>
        <a:srgbClr val="FEC441"/>
      </a:accent5>
      <a:accent6>
        <a:srgbClr val="B0A154"/>
      </a:accent6>
      <a:hlink>
        <a:srgbClr val="60BCE0"/>
      </a:hlink>
      <a:folHlink>
        <a:srgbClr val="60BC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WST EPD PP Template 18-04-24.pptx" id="{EB1750E9-6F1E-4014-9047-34C3CEC06D27}" vid="{50F87F01-B438-494C-A9FD-013D64B575CF}"/>
    </a:ext>
  </a:extLst>
</a:theme>
</file>

<file path=ppt/theme/theme2.xml><?xml version="1.0" encoding="utf-8"?>
<a:theme xmlns:a="http://schemas.openxmlformats.org/drawingml/2006/main" name="CAWST Content">
  <a:themeElements>
    <a:clrScheme name="CAWST">
      <a:dk1>
        <a:srgbClr val="5C5C5C"/>
      </a:dk1>
      <a:lt1>
        <a:srgbClr val="FFFFFF"/>
      </a:lt1>
      <a:dk2>
        <a:srgbClr val="5C5C5C"/>
      </a:dk2>
      <a:lt2>
        <a:srgbClr val="FFFFFF"/>
      </a:lt2>
      <a:accent1>
        <a:srgbClr val="005478"/>
      </a:accent1>
      <a:accent2>
        <a:srgbClr val="B959A2"/>
      </a:accent2>
      <a:accent3>
        <a:srgbClr val="EB553D"/>
      </a:accent3>
      <a:accent4>
        <a:srgbClr val="F68D36"/>
      </a:accent4>
      <a:accent5>
        <a:srgbClr val="FEC441"/>
      </a:accent5>
      <a:accent6>
        <a:srgbClr val="B0A154"/>
      </a:accent6>
      <a:hlink>
        <a:srgbClr val="60BCE0"/>
      </a:hlink>
      <a:folHlink>
        <a:srgbClr val="60BC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WST EPD PP Template 18-04-24.pptx" id="{EB1750E9-6F1E-4014-9047-34C3CEC06D27}" vid="{20F19BE6-B984-460A-9AF4-DEFC43BBA76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CAWST EPD PP Template 18-04-24</Template>
  <TotalTime>4997</TotalTime>
  <Words>1254</Words>
  <Application>Microsoft Office PowerPoint</Application>
  <PresentationFormat>Widescreen</PresentationFormat>
  <Paragraphs>231</Paragraphs>
  <Slides>30</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30</vt:i4>
      </vt:variant>
    </vt:vector>
  </HeadingPairs>
  <TitlesOfParts>
    <vt:vector size="41" baseType="lpstr">
      <vt:lpstr>Calibri</vt:lpstr>
      <vt:lpstr>Merriweather</vt:lpstr>
      <vt:lpstr>Merriweather Black</vt:lpstr>
      <vt:lpstr>Lato</vt:lpstr>
      <vt:lpstr>Arial</vt:lpstr>
      <vt:lpstr>Lato Light</vt:lpstr>
      <vt:lpstr>Georgia</vt:lpstr>
      <vt:lpstr>Lato Black</vt:lpstr>
      <vt:lpstr>Merriweather Light</vt:lpstr>
      <vt:lpstr>CAWST Title</vt:lpstr>
      <vt:lpstr>CAWST Content</vt:lpstr>
      <vt:lpstr>PowerPoint Presentation</vt:lpstr>
      <vt:lpstr>PowerPoint Presentation</vt:lpstr>
      <vt:lpstr>PowerPoint Presentation</vt:lpstr>
      <vt:lpstr>PowerPoint Presentation</vt:lpstr>
      <vt:lpstr>Learning Outcomes</vt:lpstr>
      <vt:lpstr>Aspects of Drinking Water Quality</vt:lpstr>
      <vt:lpstr>What Is a Parameter?</vt:lpstr>
      <vt:lpstr>Which Parameters to Test and When</vt:lpstr>
      <vt:lpstr>Acceptability Aspects</vt:lpstr>
      <vt:lpstr>Acceptability: Turbidity</vt:lpstr>
      <vt:lpstr>Important Turbidity Values</vt:lpstr>
      <vt:lpstr>PowerPoint Presentation</vt:lpstr>
      <vt:lpstr>PowerPoint Presentation</vt:lpstr>
      <vt:lpstr>Microbiological Aspects</vt:lpstr>
      <vt:lpstr>Which Microorganisms to Test For</vt:lpstr>
      <vt:lpstr>Microbiological Testing Methods</vt:lpstr>
      <vt:lpstr>Presence-Absence</vt:lpstr>
      <vt:lpstr>Most Probable Number (MPN)</vt:lpstr>
      <vt:lpstr>Membrane Filtration (MF)</vt:lpstr>
      <vt:lpstr>Chemical Parameters</vt:lpstr>
      <vt:lpstr>Where to Get Information About Chemicals of Concern</vt:lpstr>
      <vt:lpstr>How to Test For Chemicals</vt:lpstr>
      <vt:lpstr>Test (Reagent) Strips</vt:lpstr>
      <vt:lpstr>Colour Disc Comparator</vt:lpstr>
      <vt:lpstr>Photometers &amp; Colorimeters</vt:lpstr>
      <vt:lpstr>Digital Meters</vt:lpstr>
      <vt:lpstr>What to Test?</vt:lpstr>
      <vt:lpstr>Quiz</vt:lpstr>
      <vt:lpstr>References</vt:lpstr>
      <vt:lpstr>PowerPoint Presentation</vt:lpstr>
    </vt:vector>
  </TitlesOfParts>
  <Company>CAWST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Naomi Mahaffy</dc:creator>
  <cp:lastModifiedBy>Naomi Mahaffy</cp:lastModifiedBy>
  <cp:revision>86</cp:revision>
  <dcterms:created xsi:type="dcterms:W3CDTF">2018-04-24T20:01:19Z</dcterms:created>
  <dcterms:modified xsi:type="dcterms:W3CDTF">2018-07-12T21:29:49Z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DB587DF5-7C43-4342-A267-070D3432918C</vt:lpwstr>
  </property>
  <property fmtid="{D5CDD505-2E9C-101B-9397-08002B2CF9AE}" pid="3" name="ArticulatePath">
    <vt:lpwstr>CAWST PP Template</vt:lpwstr>
  </property>
</Properties>
</file>