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8" r:id="rId2"/>
    <p:sldId id="268" r:id="rId3"/>
    <p:sldId id="256" r:id="rId4"/>
    <p:sldId id="257" r:id="rId5"/>
    <p:sldId id="261" r:id="rId6"/>
    <p:sldId id="259" r:id="rId7"/>
    <p:sldId id="260" r:id="rId8"/>
    <p:sldId id="264" r:id="rId9"/>
    <p:sldId id="266" r:id="rId10"/>
    <p:sldId id="265" r:id="rId11"/>
    <p:sldId id="263" r:id="rId12"/>
    <p:sldId id="262" r:id="rId13"/>
    <p:sldId id="267" r:id="rId14"/>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elert" initials="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10" autoAdjust="0"/>
  </p:normalViewPr>
  <p:slideViewPr>
    <p:cSldViewPr>
      <p:cViewPr varScale="1">
        <p:scale>
          <a:sx n="63" d="100"/>
          <a:sy n="63" d="100"/>
        </p:scale>
        <p:origin x="-159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F1FCFE-D7A5-4F05-8A7C-80C2186A51FC}" type="datetimeFigureOut">
              <a:rPr lang="en-CA" smtClean="0"/>
              <a:t>11/07/2014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A92FE-CF50-440F-BA9D-F22DC71FF333}" type="slidenum">
              <a:rPr lang="en-CA" smtClean="0"/>
              <a:t>‹#›</a:t>
            </a:fld>
            <a:endParaRPr lang="en-CA"/>
          </a:p>
        </p:txBody>
      </p:sp>
    </p:spTree>
    <p:extLst>
      <p:ext uri="{BB962C8B-B14F-4D97-AF65-F5344CB8AC3E}">
        <p14:creationId xmlns:p14="http://schemas.microsoft.com/office/powerpoint/2010/main" val="412811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2084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dirty="0" smtClean="0">
                <a:latin typeface="Arial" panose="020B0604020202020204" pitchFamily="34" charset="0"/>
                <a:cs typeface="Arial" panose="020B0604020202020204" pitchFamily="34" charset="0"/>
              </a:rPr>
              <a:t>Rare for the same person to get the exact same result for a repeated test.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00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dirty="0" smtClean="0">
                <a:latin typeface="Arial" panose="020B0604020202020204" pitchFamily="34" charset="0"/>
                <a:cs typeface="Arial" panose="020B0604020202020204" pitchFamily="34" charset="0"/>
              </a:rPr>
              <a:t>Ask participants for reasons</a:t>
            </a:r>
            <a:r>
              <a:rPr lang="en-US" altLang="en-US" sz="1000" baseline="0" dirty="0" smtClean="0">
                <a:latin typeface="Arial" panose="020B0604020202020204" pitchFamily="34" charset="0"/>
                <a:cs typeface="Arial" panose="020B0604020202020204" pitchFamily="34" charset="0"/>
              </a:rPr>
              <a:t> why we get differences in test results before showing the answers.</a:t>
            </a:r>
            <a:endParaRPr lang="en-US" altLang="en-US" sz="1000" dirty="0" smtClean="0">
              <a:latin typeface="Arial" panose="020B0604020202020204" pitchFamily="34" charset="0"/>
              <a:cs typeface="Arial" panose="020B0604020202020204" pitchFamily="34" charset="0"/>
            </a:endParaRPr>
          </a:p>
          <a:p>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21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3763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r>
              <a:rPr lang="en-US" altLang="en-US" dirty="0" smtClean="0"/>
              <a:t>Ask participants</a:t>
            </a:r>
            <a:r>
              <a:rPr lang="en-US" altLang="en-US" baseline="0" dirty="0" smtClean="0"/>
              <a:t> to define secondary contamination before showing the answer.</a:t>
            </a:r>
            <a:endParaRPr lang="en-US" altLang="en-US" dirty="0"/>
          </a:p>
        </p:txBody>
      </p:sp>
    </p:spTree>
    <p:extLst>
      <p:ext uri="{BB962C8B-B14F-4D97-AF65-F5344CB8AC3E}">
        <p14:creationId xmlns:p14="http://schemas.microsoft.com/office/powerpoint/2010/main" val="17484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altLang="en-US" sz="1000" dirty="0" smtClean="0">
                <a:latin typeface="Arial" panose="020B0604020202020204" pitchFamily="34" charset="0"/>
                <a:cs typeface="Arial" panose="020B0604020202020204" pitchFamily="34" charset="0"/>
              </a:rPr>
              <a:t>Using Aseptic</a:t>
            </a:r>
            <a:r>
              <a:rPr lang="en-US" altLang="en-US" sz="1000" baseline="0" dirty="0" smtClean="0">
                <a:latin typeface="Arial" panose="020B0604020202020204" pitchFamily="34" charset="0"/>
                <a:cs typeface="Arial" panose="020B0604020202020204" pitchFamily="34" charset="0"/>
              </a:rPr>
              <a:t> techniques helps </a:t>
            </a:r>
            <a:r>
              <a:rPr lang="en-US" sz="1000" dirty="0" smtClean="0">
                <a:latin typeface="Arial" panose="020B0604020202020204" pitchFamily="34" charset="0"/>
                <a:cs typeface="Arial" panose="020B0604020202020204" pitchFamily="34" charset="0"/>
              </a:rPr>
              <a:t>ensure valid test results, and can save time and resources by not having to repeat tests</a:t>
            </a:r>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57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000" dirty="0" smtClean="0">
                <a:latin typeface="Arial" panose="020B0604020202020204" pitchFamily="34" charset="0"/>
                <a:cs typeface="Arial" panose="020B0604020202020204" pitchFamily="34" charset="0"/>
              </a:rPr>
              <a:t>Refer to Aseptic Practices handout for a complete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en-US"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000" dirty="0" smtClean="0">
                <a:latin typeface="Arial" panose="020B0604020202020204" pitchFamily="34" charset="0"/>
                <a:cs typeface="Arial" panose="020B0604020202020204" pitchFamily="34" charset="0"/>
              </a:rPr>
              <a:t>Additional</a:t>
            </a:r>
            <a:r>
              <a:rPr lang="en-CA" altLang="en-US" sz="1000" baseline="0" dirty="0" smtClean="0">
                <a:latin typeface="Arial" panose="020B0604020202020204" pitchFamily="34" charset="0"/>
                <a:cs typeface="Arial" panose="020B0604020202020204" pitchFamily="34" charset="0"/>
              </a:rPr>
              <a:t> Personal Preparation: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latin typeface="Arial" panose="020B0604020202020204" pitchFamily="34" charset="0"/>
                <a:cs typeface="Arial" panose="020B0604020202020204" pitchFamily="34" charset="0"/>
              </a:rPr>
              <a:t>Tie back long hair</a:t>
            </a:r>
          </a:p>
          <a:p>
            <a:pPr marL="171450" lvl="0" indent="-171450">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Wear rubber (latex) gloves</a:t>
            </a:r>
          </a:p>
          <a:p>
            <a:pPr marL="171450" lvl="0" indent="-171450">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Remove</a:t>
            </a:r>
            <a:r>
              <a:rPr lang="en-CA" sz="1000" kern="1200" baseline="0" dirty="0" smtClean="0">
                <a:solidFill>
                  <a:schemeClr val="tx1"/>
                </a:solidFill>
                <a:effectLst/>
                <a:latin typeface="Arial" panose="020B0604020202020204" pitchFamily="34" charset="0"/>
                <a:ea typeface="+mn-ea"/>
                <a:cs typeface="Arial" panose="020B0604020202020204" pitchFamily="34" charset="0"/>
              </a:rPr>
              <a:t> </a:t>
            </a:r>
            <a:r>
              <a:rPr lang="en-CA" sz="1000" kern="1200" dirty="0" smtClean="0">
                <a:solidFill>
                  <a:schemeClr val="tx1"/>
                </a:solidFill>
                <a:effectLst/>
                <a:latin typeface="Arial" panose="020B0604020202020204" pitchFamily="34" charset="0"/>
                <a:ea typeface="+mn-ea"/>
                <a:cs typeface="Arial" panose="020B0604020202020204" pitchFamily="34" charset="0"/>
              </a:rPr>
              <a:t>ties, flowing sleeves, long necklaces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smtClean="0">
                <a:solidFill>
                  <a:schemeClr val="tx1"/>
                </a:solidFill>
                <a:effectLst/>
                <a:latin typeface="Arial" panose="020B0604020202020204" pitchFamily="34" charset="0"/>
                <a:ea typeface="+mn-ea"/>
                <a:cs typeface="Arial" panose="020B0604020202020204" pitchFamily="34" charset="0"/>
              </a:rPr>
              <a:t>Roll down sleeves and button up lab coat to protect normal clothes from accidental spills</a:t>
            </a:r>
          </a:p>
          <a:p>
            <a:pPr marL="171450" lvl="0" indent="-171450">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Roll down sleeves and button up lab coat to protect normal clothes from accidental spills</a:t>
            </a:r>
            <a:endParaRPr lang="en-CA"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en-US" sz="1000" dirty="0" smtClean="0">
              <a:latin typeface="Arial" panose="020B0604020202020204" pitchFamily="34" charset="0"/>
              <a:cs typeface="Arial" panose="020B0604020202020204" pitchFamily="34" charset="0"/>
            </a:endParaRPr>
          </a:p>
          <a:p>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29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kern="1200" dirty="0" smtClean="0">
                <a:solidFill>
                  <a:schemeClr val="tx1"/>
                </a:solidFill>
                <a:effectLst/>
                <a:latin typeface="Arial" panose="020B0604020202020204" pitchFamily="34" charset="0"/>
                <a:ea typeface="+mn-ea"/>
                <a:cs typeface="Arial" panose="020B0604020202020204" pitchFamily="34" charset="0"/>
              </a:rPr>
              <a:t>Bacteria like to clump together and stick to the sides of a sample container, shaking the sample for 10 seconds distributes them more evenly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i="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kern="1200" dirty="0" smtClean="0">
                <a:solidFill>
                  <a:schemeClr val="tx1"/>
                </a:solidFill>
                <a:effectLst/>
                <a:latin typeface="Arial" panose="020B0604020202020204" pitchFamily="34" charset="0"/>
                <a:ea typeface="+mn-ea"/>
                <a:cs typeface="Arial" panose="020B0604020202020204" pitchFamily="34" charset="0"/>
              </a:rPr>
              <a:t>Running</a:t>
            </a:r>
            <a:r>
              <a:rPr lang="en-US" sz="1000" i="0" kern="1200" baseline="0" dirty="0" smtClean="0">
                <a:solidFill>
                  <a:schemeClr val="tx1"/>
                </a:solidFill>
                <a:effectLst/>
                <a:latin typeface="Arial" panose="020B0604020202020204" pitchFamily="34" charset="0"/>
                <a:ea typeface="+mn-ea"/>
                <a:cs typeface="Arial" panose="020B0604020202020204" pitchFamily="34" charset="0"/>
              </a:rPr>
              <a:t> blank samples v</a:t>
            </a:r>
            <a:r>
              <a:rPr lang="en-US" sz="1000" i="0" kern="1200" dirty="0" smtClean="0">
                <a:solidFill>
                  <a:schemeClr val="tx1"/>
                </a:solidFill>
                <a:effectLst/>
                <a:latin typeface="Arial" panose="020B0604020202020204" pitchFamily="34" charset="0"/>
                <a:ea typeface="+mn-ea"/>
                <a:cs typeface="Arial" panose="020B0604020202020204" pitchFamily="34" charset="0"/>
              </a:rPr>
              <a:t>erifies that culture media is sterile (also dilution/rinse</a:t>
            </a:r>
            <a:r>
              <a:rPr lang="en-US" sz="1000" i="0" kern="1200" baseline="0" dirty="0" smtClean="0">
                <a:solidFill>
                  <a:schemeClr val="tx1"/>
                </a:solidFill>
                <a:effectLst/>
                <a:latin typeface="Arial" panose="020B0604020202020204" pitchFamily="34" charset="0"/>
                <a:ea typeface="+mn-ea"/>
                <a:cs typeface="Arial" panose="020B0604020202020204" pitchFamily="34" charset="0"/>
              </a:rPr>
              <a:t> water and other secondary contamination sources)</a:t>
            </a:r>
            <a:endParaRPr lang="en-CA" sz="1000" i="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i="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US" altLang="en-US" sz="10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44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2064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Safety equipment should be routinely checked and all staff should be trained in their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It is also important to make sure that everyone knows who to call in an emergency.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During water sampling, a basic first-aid kit should be carried at all times, and should not be left in the transport vehicle if staff need to move far away from it.</a:t>
            </a:r>
          </a:p>
          <a:p>
            <a:pPr marL="171450" indent="-171450">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Samples and any waste generated during testing may contain pathogens or chemicals that may be harmful to health and must be properly and safely disposed</a:t>
            </a:r>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72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7020272" y="6381328"/>
            <a:ext cx="2133600" cy="476250"/>
          </a:xfrm>
          <a:prstGeom prst="rect">
            <a:avLst/>
          </a:prstGeom>
        </p:spPr>
        <p:txBody>
          <a:bodyPr/>
          <a:lstStyle>
            <a:lvl1pPr algn="r">
              <a:defRPr sz="1400"/>
            </a:lvl1pPr>
          </a:lstStyle>
          <a:p>
            <a:fld id="{696D6939-B8AB-415C-8E07-37773906FC33}" type="slidenum">
              <a:rPr lang="en-US" smtClean="0"/>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smtClean="0"/>
              <a:t>Calgary, Alberta, T2A 6K4, Canada</a:t>
            </a:r>
          </a:p>
          <a:p>
            <a:pPr algn="ctr">
              <a:tabLst>
                <a:tab pos="1196975" algn="l"/>
              </a:tabLst>
            </a:pPr>
            <a:r>
              <a:rPr lang="fr-FR" sz="1100" dirty="0" smtClean="0"/>
              <a:t>Phone: + 1 (403) 243-3285, Fax: + 1 (403) 243-6199</a:t>
            </a:r>
            <a:endParaRPr lang="en-US" sz="1100" dirty="0" smtClean="0"/>
          </a:p>
          <a:p>
            <a:pPr algn="ctr">
              <a:tabLst>
                <a:tab pos="1196975" algn="l"/>
              </a:tabLst>
            </a:pPr>
            <a:r>
              <a:rPr lang="fr-FR" sz="1100" dirty="0" smtClean="0"/>
              <a:t>E-mail: cawst@cawst.org, </a:t>
            </a:r>
            <a:r>
              <a:rPr lang="en-US" sz="1100" dirty="0" smtClean="0"/>
              <a:t>Website: </a:t>
            </a:r>
            <a:r>
              <a:rPr lang="en-US" sz="1100" dirty="0" smtClean="0">
                <a:hlinkClick r:id="rId3"/>
              </a:rPr>
              <a:t>www.cawst.org</a:t>
            </a:r>
            <a:endParaRPr lang="en-US" sz="1100" dirty="0" smtClean="0"/>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90C5138D-4C5F-48AF-A64F-FBCEEBACA0DF}" type="slidenum">
              <a:rPr lang="en-US" smtClean="0"/>
              <a:pPr/>
              <a:t>1</a:t>
            </a:fld>
            <a:endParaRPr lang="en-US"/>
          </a:p>
        </p:txBody>
      </p:sp>
    </p:spTree>
    <p:extLst>
      <p:ext uri="{BB962C8B-B14F-4D97-AF65-F5344CB8AC3E}">
        <p14:creationId xmlns:p14="http://schemas.microsoft.com/office/powerpoint/2010/main" val="4139706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altLang="en-US" b="1" dirty="0" smtClean="0">
                <a:solidFill>
                  <a:schemeClr val="accent2"/>
                </a:solidFill>
              </a:rPr>
              <a:t>Effective Aseptic Practices</a:t>
            </a:r>
            <a:endParaRPr lang="en-CA" altLang="en-US" b="1" dirty="0">
              <a:solidFill>
                <a:schemeClr val="accent2"/>
              </a:solidFill>
            </a:endParaRPr>
          </a:p>
        </p:txBody>
      </p:sp>
      <p:sp>
        <p:nvSpPr>
          <p:cNvPr id="328707" name="Rectangle 3"/>
          <p:cNvSpPr>
            <a:spLocks noGrp="1" noChangeArrowheads="1"/>
          </p:cNvSpPr>
          <p:nvPr>
            <p:ph type="body" idx="4294967295"/>
          </p:nvPr>
        </p:nvSpPr>
        <p:spPr>
          <a:xfrm>
            <a:off x="337124" y="1279302"/>
            <a:ext cx="4989240" cy="4525962"/>
          </a:xfrm>
        </p:spPr>
        <p:txBody>
          <a:bodyPr/>
          <a:lstStyle/>
          <a:p>
            <a:pPr marL="361950" indent="-361950">
              <a:spcBef>
                <a:spcPts val="0"/>
              </a:spcBef>
              <a:spcAft>
                <a:spcPts val="600"/>
              </a:spcAft>
            </a:pPr>
            <a:r>
              <a:rPr lang="en-CA" altLang="en-US" sz="2400" dirty="0" smtClean="0"/>
              <a:t>Never </a:t>
            </a:r>
            <a:r>
              <a:rPr lang="en-CA" altLang="en-US" sz="2400" dirty="0"/>
              <a:t>touch the inside of equipment </a:t>
            </a:r>
            <a:endParaRPr lang="en-CA" altLang="en-US" sz="2400" dirty="0" smtClean="0"/>
          </a:p>
          <a:p>
            <a:pPr marL="762000" lvl="1" indent="-361950">
              <a:spcBef>
                <a:spcPts val="0"/>
              </a:spcBef>
              <a:spcAft>
                <a:spcPts val="600"/>
              </a:spcAft>
            </a:pPr>
            <a:r>
              <a:rPr lang="en-CA" altLang="en-US" sz="2000" dirty="0" smtClean="0"/>
              <a:t>Sample </a:t>
            </a:r>
            <a:r>
              <a:rPr lang="en-CA" altLang="en-US" sz="2000" dirty="0"/>
              <a:t>containers, Petri dishes, measuring containers</a:t>
            </a:r>
          </a:p>
          <a:p>
            <a:pPr marL="361950" lvl="0" indent="-361950">
              <a:spcBef>
                <a:spcPts val="0"/>
              </a:spcBef>
              <a:spcAft>
                <a:spcPts val="600"/>
              </a:spcAft>
            </a:pPr>
            <a:r>
              <a:rPr lang="en-US" sz="2400" dirty="0" smtClean="0"/>
              <a:t>Wash </a:t>
            </a:r>
            <a:r>
              <a:rPr lang="en-US" sz="2400" dirty="0"/>
              <a:t>hands with soap and water and/or hand sanitizer</a:t>
            </a:r>
            <a:endParaRPr lang="en-CA" sz="2400" dirty="0"/>
          </a:p>
          <a:p>
            <a:pPr marL="361950" lvl="0" indent="-361950">
              <a:spcBef>
                <a:spcPts val="0"/>
              </a:spcBef>
              <a:spcAft>
                <a:spcPts val="600"/>
              </a:spcAft>
            </a:pPr>
            <a:r>
              <a:rPr lang="en-US" sz="2400" dirty="0"/>
              <a:t>Cover cuts with waterproof plasters (band aids) </a:t>
            </a:r>
            <a:endParaRPr lang="en-US" sz="2400" dirty="0" smtClean="0"/>
          </a:p>
          <a:p>
            <a:pPr marL="361950" lvl="0" indent="-361950">
              <a:spcBef>
                <a:spcPts val="0"/>
              </a:spcBef>
              <a:spcAft>
                <a:spcPts val="600"/>
              </a:spcAft>
            </a:pPr>
            <a:r>
              <a:rPr lang="en-US" sz="2400" dirty="0" smtClean="0"/>
              <a:t>Secure loose clothing and jewelry </a:t>
            </a:r>
          </a:p>
          <a:p>
            <a:pPr marL="361950" lvl="0" indent="-361950">
              <a:spcBef>
                <a:spcPts val="0"/>
              </a:spcBef>
              <a:spcAft>
                <a:spcPts val="600"/>
              </a:spcAft>
            </a:pPr>
            <a:r>
              <a:rPr lang="en-US" sz="2400" dirty="0" smtClean="0"/>
              <a:t>Wear </a:t>
            </a:r>
            <a:r>
              <a:rPr lang="en-US" sz="2400" dirty="0"/>
              <a:t>personal protective equipment </a:t>
            </a:r>
            <a:endParaRPr lang="en-US" sz="2400" dirty="0" smtClean="0"/>
          </a:p>
          <a:p>
            <a:pPr marL="762000" lvl="1" indent="-361950">
              <a:spcBef>
                <a:spcPts val="0"/>
              </a:spcBef>
              <a:spcAft>
                <a:spcPts val="600"/>
              </a:spcAft>
            </a:pPr>
            <a:r>
              <a:rPr lang="en-US" sz="2000" dirty="0" smtClean="0"/>
              <a:t>Lab </a:t>
            </a:r>
            <a:r>
              <a:rPr lang="en-US" sz="2000" dirty="0"/>
              <a:t>coat and eye </a:t>
            </a:r>
            <a:r>
              <a:rPr lang="en-US" sz="2000" dirty="0" smtClean="0"/>
              <a:t>protection</a:t>
            </a:r>
            <a:endParaRPr lang="en-CA" altLang="en-US" sz="2800" dirty="0"/>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10</a:t>
            </a:fld>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9623" r="3963"/>
          <a:stretch/>
        </p:blipFill>
        <p:spPr>
          <a:xfrm>
            <a:off x="5522525" y="4149080"/>
            <a:ext cx="2632396" cy="2296576"/>
          </a:xfrm>
          <a:prstGeom prst="rect">
            <a:avLst/>
          </a:prstGeom>
          <a:ln>
            <a:solidFill>
              <a:schemeClr val="tx1"/>
            </a:solidFill>
          </a:ln>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t="24382"/>
          <a:stretch/>
        </p:blipFill>
        <p:spPr>
          <a:xfrm>
            <a:off x="5562336" y="1160371"/>
            <a:ext cx="2394040" cy="2700678"/>
          </a:xfrm>
          <a:prstGeom prst="rect">
            <a:avLst/>
          </a:prstGeom>
          <a:ln>
            <a:solidFill>
              <a:schemeClr val="tx1"/>
            </a:solidFill>
          </a:ln>
        </p:spPr>
      </p:pic>
      <p:sp>
        <p:nvSpPr>
          <p:cNvPr id="8" name="TextBox 7"/>
          <p:cNvSpPr txBox="1"/>
          <p:nvPr/>
        </p:nvSpPr>
        <p:spPr>
          <a:xfrm>
            <a:off x="5520983" y="3861049"/>
            <a:ext cx="2592288" cy="307777"/>
          </a:xfrm>
          <a:prstGeom prst="rect">
            <a:avLst/>
          </a:prstGeom>
          <a:noFill/>
        </p:spPr>
        <p:txBody>
          <a:bodyPr wrap="square" rtlCol="0">
            <a:spAutoFit/>
          </a:bodyPr>
          <a:lstStyle/>
          <a:p>
            <a:r>
              <a:rPr lang="en-CA" sz="1400" dirty="0" smtClean="0"/>
              <a:t>Credit: CAWST</a:t>
            </a:r>
            <a:endParaRPr lang="en-CA" sz="1400" dirty="0"/>
          </a:p>
        </p:txBody>
      </p:sp>
      <p:sp>
        <p:nvSpPr>
          <p:cNvPr id="9" name="TextBox 8"/>
          <p:cNvSpPr txBox="1"/>
          <p:nvPr/>
        </p:nvSpPr>
        <p:spPr>
          <a:xfrm>
            <a:off x="5520983" y="6481091"/>
            <a:ext cx="2592288" cy="307777"/>
          </a:xfrm>
          <a:prstGeom prst="rect">
            <a:avLst/>
          </a:prstGeom>
          <a:noFill/>
        </p:spPr>
        <p:txBody>
          <a:bodyPr wrap="square" rtlCol="0">
            <a:spAutoFit/>
          </a:bodyPr>
          <a:lstStyle/>
          <a:p>
            <a:r>
              <a:rPr lang="en-CA" sz="1400" dirty="0" smtClean="0"/>
              <a:t>Credit: CAWST</a:t>
            </a:r>
            <a:endParaRPr lang="en-CA" sz="1400" dirty="0"/>
          </a:p>
        </p:txBody>
      </p:sp>
    </p:spTree>
    <p:extLst>
      <p:ext uri="{BB962C8B-B14F-4D97-AF65-F5344CB8AC3E}">
        <p14:creationId xmlns:p14="http://schemas.microsoft.com/office/powerpoint/2010/main" val="1347199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altLang="en-US" sz="4000" b="1" dirty="0" smtClean="0">
                <a:solidFill>
                  <a:schemeClr val="accent2"/>
                </a:solidFill>
              </a:rPr>
              <a:t>Quality Control fo</a:t>
            </a:r>
            <a:r>
              <a:rPr lang="en-US" altLang="en-US" sz="4000" b="1" dirty="0" smtClean="0"/>
              <a:t>r </a:t>
            </a:r>
            <a:r>
              <a:rPr lang="en-US" altLang="en-US" sz="4000" b="1" dirty="0" smtClean="0">
                <a:solidFill>
                  <a:schemeClr val="accent2"/>
                </a:solidFill>
              </a:rPr>
              <a:t>Microbiological Testing</a:t>
            </a:r>
            <a:endParaRPr lang="en-CA" altLang="en-US" sz="4000" b="1" dirty="0">
              <a:solidFill>
                <a:schemeClr val="accent2"/>
              </a:solidFill>
            </a:endParaRPr>
          </a:p>
        </p:txBody>
      </p:sp>
      <p:sp>
        <p:nvSpPr>
          <p:cNvPr id="329731" name="Rectangle 3"/>
          <p:cNvSpPr>
            <a:spLocks noGrp="1" noChangeArrowheads="1"/>
          </p:cNvSpPr>
          <p:nvPr>
            <p:ph type="body" idx="4294967295"/>
          </p:nvPr>
        </p:nvSpPr>
        <p:spPr>
          <a:xfrm>
            <a:off x="457200" y="1641225"/>
            <a:ext cx="8229600" cy="4572000"/>
          </a:xfrm>
        </p:spPr>
        <p:txBody>
          <a:bodyPr/>
          <a:lstStyle/>
          <a:p>
            <a:pPr marL="609600" indent="-609600">
              <a:lnSpc>
                <a:spcPct val="110000"/>
              </a:lnSpc>
            </a:pPr>
            <a:r>
              <a:rPr lang="en-CA" altLang="en-US" sz="2800" dirty="0"/>
              <a:t>If testing more than one </a:t>
            </a:r>
            <a:r>
              <a:rPr lang="en-CA" altLang="en-US" sz="2800" dirty="0" smtClean="0"/>
              <a:t>type of sample</a:t>
            </a:r>
            <a:r>
              <a:rPr lang="en-CA" altLang="en-US" sz="2800" dirty="0"/>
              <a:t>, test least contaminated </a:t>
            </a:r>
            <a:r>
              <a:rPr lang="en-CA" altLang="en-US" sz="2800" dirty="0" smtClean="0"/>
              <a:t>first</a:t>
            </a:r>
            <a:endParaRPr lang="en-CA" altLang="en-US" sz="2800" dirty="0"/>
          </a:p>
          <a:p>
            <a:pPr marL="1077913" lvl="1" indent="-449263">
              <a:lnSpc>
                <a:spcPct val="110000"/>
              </a:lnSpc>
              <a:buFontTx/>
              <a:buAutoNum type="arabicPeriod"/>
            </a:pPr>
            <a:r>
              <a:rPr lang="en-CA" altLang="en-US" dirty="0"/>
              <a:t>Filtered water (usually best quality)</a:t>
            </a:r>
          </a:p>
          <a:p>
            <a:pPr marL="1079500" lvl="1" indent="-450850">
              <a:lnSpc>
                <a:spcPct val="110000"/>
              </a:lnSpc>
              <a:buFontTx/>
              <a:buAutoNum type="arabicPeriod"/>
            </a:pPr>
            <a:r>
              <a:rPr lang="en-CA" altLang="en-US" dirty="0"/>
              <a:t>Stored water</a:t>
            </a:r>
          </a:p>
          <a:p>
            <a:pPr marL="1079500" lvl="1" indent="-461963">
              <a:lnSpc>
                <a:spcPct val="110000"/>
              </a:lnSpc>
              <a:buFontTx/>
              <a:buAutoNum type="arabicPeriod"/>
            </a:pPr>
            <a:r>
              <a:rPr lang="en-CA" altLang="en-US" dirty="0"/>
              <a:t>Transport water</a:t>
            </a:r>
          </a:p>
          <a:p>
            <a:pPr marL="1079500" lvl="1" indent="-450850">
              <a:lnSpc>
                <a:spcPct val="110000"/>
              </a:lnSpc>
              <a:buFontTx/>
              <a:buAutoNum type="arabicPeriod"/>
            </a:pPr>
            <a:r>
              <a:rPr lang="en-CA" altLang="en-US" dirty="0"/>
              <a:t>Source water (usually worst quality)</a:t>
            </a:r>
          </a:p>
          <a:p>
            <a:pPr marL="609600" indent="-609600"/>
            <a:r>
              <a:rPr lang="en-CA" altLang="en-US" sz="2800" dirty="0"/>
              <a:t>Shake </a:t>
            </a:r>
            <a:r>
              <a:rPr lang="en-CA" altLang="en-US" sz="2800" dirty="0" smtClean="0"/>
              <a:t>the water sample </a:t>
            </a:r>
            <a:r>
              <a:rPr lang="en-CA" altLang="en-US" sz="2800" dirty="0"/>
              <a:t>before plating </a:t>
            </a:r>
            <a:endParaRPr lang="en-CA" altLang="en-US" sz="2800" dirty="0" smtClean="0"/>
          </a:p>
          <a:p>
            <a:pPr marL="609600" indent="-609600"/>
            <a:r>
              <a:rPr lang="en-CA" altLang="en-US" sz="2800" dirty="0" smtClean="0"/>
              <a:t>Run a blank sample using sterile water for each 10-20 test samples</a:t>
            </a:r>
            <a:endParaRPr lang="en-CA" altLang="en-US" sz="2800" dirty="0"/>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11</a:t>
            </a:fld>
            <a:endParaRPr lang="en-US"/>
          </a:p>
        </p:txBody>
      </p:sp>
    </p:spTree>
    <p:extLst>
      <p:ext uri="{BB962C8B-B14F-4D97-AF65-F5344CB8AC3E}">
        <p14:creationId xmlns:p14="http://schemas.microsoft.com/office/powerpoint/2010/main" val="1777135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altLang="en-US" b="1" dirty="0" smtClean="0">
                <a:solidFill>
                  <a:schemeClr val="accent2"/>
                </a:solidFill>
              </a:rPr>
              <a:t>Sterilization</a:t>
            </a:r>
            <a:endParaRPr lang="en-CA" altLang="en-US" b="1" dirty="0">
              <a:solidFill>
                <a:schemeClr val="accent2"/>
              </a:solidFill>
            </a:endParaRPr>
          </a:p>
        </p:txBody>
      </p:sp>
      <p:sp>
        <p:nvSpPr>
          <p:cNvPr id="371715" name="Rectangle 3"/>
          <p:cNvSpPr>
            <a:spLocks noGrp="1" noChangeArrowheads="1"/>
          </p:cNvSpPr>
          <p:nvPr>
            <p:ph type="body" idx="4294967295"/>
          </p:nvPr>
        </p:nvSpPr>
        <p:spPr>
          <a:xfrm>
            <a:off x="457200" y="1417638"/>
            <a:ext cx="8229600" cy="4525963"/>
          </a:xfrm>
        </p:spPr>
        <p:txBody>
          <a:bodyPr/>
          <a:lstStyle/>
          <a:p>
            <a:pPr>
              <a:lnSpc>
                <a:spcPct val="110000"/>
              </a:lnSpc>
            </a:pPr>
            <a:r>
              <a:rPr lang="en-US" altLang="en-US" sz="2800" dirty="0" smtClean="0"/>
              <a:t>Very important for microbiological testing!</a:t>
            </a:r>
            <a:endParaRPr lang="en-CA" altLang="en-US" sz="2800" dirty="0" smtClean="0"/>
          </a:p>
          <a:p>
            <a:pPr>
              <a:lnSpc>
                <a:spcPct val="110000"/>
              </a:lnSpc>
            </a:pPr>
            <a:r>
              <a:rPr lang="en-CA" altLang="en-US" sz="2800" dirty="0" smtClean="0"/>
              <a:t>Sterilize </a:t>
            </a:r>
            <a:r>
              <a:rPr lang="en-CA" altLang="en-US" sz="2800" u="sng" dirty="0" smtClean="0"/>
              <a:t>ALL</a:t>
            </a:r>
            <a:r>
              <a:rPr lang="en-CA" altLang="en-US" sz="2800" dirty="0" smtClean="0"/>
              <a:t> equipment between uses</a:t>
            </a:r>
          </a:p>
          <a:p>
            <a:pPr lvl="1">
              <a:lnSpc>
                <a:spcPct val="110000"/>
              </a:lnSpc>
            </a:pPr>
            <a:r>
              <a:rPr lang="en-CA" altLang="en-US" sz="2400" dirty="0" smtClean="0"/>
              <a:t>Conventional </a:t>
            </a:r>
            <a:r>
              <a:rPr lang="en-CA" altLang="en-US" sz="2400" dirty="0"/>
              <a:t>oven: Heat at </a:t>
            </a:r>
            <a:r>
              <a:rPr lang="en-CA" altLang="en-US" sz="2400" dirty="0" smtClean="0"/>
              <a:t>180°C </a:t>
            </a:r>
            <a:r>
              <a:rPr lang="en-CA" altLang="en-US" sz="2400" dirty="0"/>
              <a:t>for 30 minutes </a:t>
            </a:r>
            <a:endParaRPr lang="en-CA" altLang="en-US" sz="2400" dirty="0" smtClean="0"/>
          </a:p>
          <a:p>
            <a:pPr lvl="1">
              <a:lnSpc>
                <a:spcPct val="110000"/>
              </a:lnSpc>
            </a:pPr>
            <a:r>
              <a:rPr lang="en-CA" altLang="en-US" sz="2400" dirty="0"/>
              <a:t>B</a:t>
            </a:r>
            <a:r>
              <a:rPr lang="en-CA" altLang="en-US" sz="2400" dirty="0" smtClean="0"/>
              <a:t>oiling</a:t>
            </a:r>
            <a:r>
              <a:rPr lang="en-CA" altLang="en-US" sz="2400" dirty="0"/>
              <a:t>: Boil for 10 minutes </a:t>
            </a:r>
            <a:endParaRPr lang="en-CA" altLang="en-US" sz="2400" dirty="0" smtClean="0"/>
          </a:p>
          <a:p>
            <a:pPr lvl="1">
              <a:lnSpc>
                <a:spcPct val="110000"/>
              </a:lnSpc>
            </a:pPr>
            <a:r>
              <a:rPr lang="en-CA" altLang="en-US" sz="2400" dirty="0" smtClean="0"/>
              <a:t>Autoclave</a:t>
            </a:r>
            <a:r>
              <a:rPr lang="en-CA" altLang="en-US" sz="2400" dirty="0"/>
              <a:t>: Heat at 121°C for 20 minutes </a:t>
            </a:r>
            <a:endParaRPr lang="en-CA" altLang="en-US" sz="2400" dirty="0" smtClean="0"/>
          </a:p>
          <a:p>
            <a:pPr lvl="1">
              <a:lnSpc>
                <a:spcPct val="110000"/>
              </a:lnSpc>
            </a:pPr>
            <a:r>
              <a:rPr lang="en-CA" altLang="en-US" sz="2400" dirty="0" smtClean="0"/>
              <a:t>Pressure </a:t>
            </a:r>
            <a:r>
              <a:rPr lang="en-CA" altLang="en-US" sz="2400" dirty="0"/>
              <a:t>cooker: Heat for at least 30 minutes </a:t>
            </a:r>
            <a:endParaRPr lang="en-CA" altLang="en-US" sz="2400" dirty="0" smtClean="0"/>
          </a:p>
          <a:p>
            <a:pPr lvl="1">
              <a:lnSpc>
                <a:spcPct val="110000"/>
              </a:lnSpc>
            </a:pPr>
            <a:r>
              <a:rPr lang="en-CA" altLang="en-US" sz="2400" dirty="0" smtClean="0"/>
              <a:t>Use </a:t>
            </a:r>
            <a:r>
              <a:rPr lang="en-CA" altLang="en-US" sz="2400" dirty="0"/>
              <a:t>a flame </a:t>
            </a:r>
            <a:r>
              <a:rPr lang="en-CA" altLang="en-US" sz="2400" dirty="0" smtClean="0"/>
              <a:t>from a lighter to </a:t>
            </a:r>
            <a:r>
              <a:rPr lang="en-CA" altLang="en-US" sz="2400" dirty="0"/>
              <a:t>disinfect tweezers or Petri dishes</a:t>
            </a:r>
          </a:p>
          <a:p>
            <a:pPr lvl="1">
              <a:lnSpc>
                <a:spcPct val="110000"/>
              </a:lnSpc>
            </a:pPr>
            <a:r>
              <a:rPr lang="en-CA" altLang="en-US" sz="2400" dirty="0" smtClean="0"/>
              <a:t>Use </a:t>
            </a:r>
            <a:r>
              <a:rPr lang="en-CA" altLang="en-US" sz="2400" dirty="0"/>
              <a:t>methanol </a:t>
            </a:r>
            <a:r>
              <a:rPr lang="en-CA" altLang="en-US" sz="2400" dirty="0" smtClean="0"/>
              <a:t>to disinfect </a:t>
            </a:r>
            <a:r>
              <a:rPr lang="en-CA" altLang="en-US" sz="2400" dirty="0"/>
              <a:t>membrane filtration </a:t>
            </a:r>
            <a:r>
              <a:rPr lang="en-CA" altLang="en-US" sz="2400" dirty="0" smtClean="0"/>
              <a:t>apparatus</a:t>
            </a:r>
            <a:endParaRPr lang="en-CA" altLang="en-US" sz="2000" dirty="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12</a:t>
            </a:fld>
            <a:endParaRPr lang="en-US"/>
          </a:p>
        </p:txBody>
      </p:sp>
    </p:spTree>
    <p:extLst>
      <p:ext uri="{BB962C8B-B14F-4D97-AF65-F5344CB8AC3E}">
        <p14:creationId xmlns:p14="http://schemas.microsoft.com/office/powerpoint/2010/main" val="1022335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ltLang="en-US" b="1" dirty="0" smtClean="0">
                <a:solidFill>
                  <a:schemeClr val="accent2"/>
                </a:solidFill>
              </a:rPr>
              <a:t>Importance of </a:t>
            </a:r>
            <a:br>
              <a:rPr lang="en-US" altLang="en-US" b="1" dirty="0" smtClean="0">
                <a:solidFill>
                  <a:schemeClr val="accent2"/>
                </a:solidFill>
              </a:rPr>
            </a:br>
            <a:r>
              <a:rPr lang="en-US" altLang="en-US" b="1" dirty="0" smtClean="0">
                <a:solidFill>
                  <a:schemeClr val="accent2"/>
                </a:solidFill>
              </a:rPr>
              <a:t>Health </a:t>
            </a:r>
            <a:r>
              <a:rPr lang="en-US" altLang="en-US" b="1" dirty="0">
                <a:solidFill>
                  <a:schemeClr val="accent2"/>
                </a:solidFill>
              </a:rPr>
              <a:t>and Safety</a:t>
            </a:r>
            <a:endParaRPr lang="en-CA" altLang="en-US" b="1" dirty="0">
              <a:solidFill>
                <a:schemeClr val="accent2"/>
              </a:solidFill>
            </a:endParaRPr>
          </a:p>
        </p:txBody>
      </p:sp>
      <p:sp>
        <p:nvSpPr>
          <p:cNvPr id="340995" name="Rectangle 3"/>
          <p:cNvSpPr>
            <a:spLocks noGrp="1" noChangeArrowheads="1"/>
          </p:cNvSpPr>
          <p:nvPr>
            <p:ph type="body" idx="4294967295"/>
          </p:nvPr>
        </p:nvSpPr>
        <p:spPr>
          <a:xfrm>
            <a:off x="457200" y="1667947"/>
            <a:ext cx="8229600" cy="4525963"/>
          </a:xfrm>
        </p:spPr>
        <p:txBody>
          <a:bodyPr/>
          <a:lstStyle/>
          <a:p>
            <a:pPr>
              <a:lnSpc>
                <a:spcPct val="110000"/>
              </a:lnSpc>
            </a:pPr>
            <a:r>
              <a:rPr lang="en-CA" altLang="en-US" sz="2800" dirty="0" smtClean="0"/>
              <a:t>Project implementer responsible to provide safety equipment and training</a:t>
            </a:r>
          </a:p>
          <a:p>
            <a:pPr lvl="1">
              <a:lnSpc>
                <a:spcPct val="110000"/>
              </a:lnSpc>
            </a:pPr>
            <a:r>
              <a:rPr lang="en-US" sz="2400" dirty="0" smtClean="0"/>
              <a:t>Fire extinguishers, safety glasses, gloves, ﬁrst-aid kits, </a:t>
            </a:r>
            <a:r>
              <a:rPr lang="en-CA" altLang="en-US" sz="2400" dirty="0" smtClean="0"/>
              <a:t>water safety and first aid training</a:t>
            </a:r>
          </a:p>
          <a:p>
            <a:pPr>
              <a:lnSpc>
                <a:spcPct val="110000"/>
              </a:lnSpc>
            </a:pPr>
            <a:r>
              <a:rPr lang="en-CA" altLang="en-US" sz="2800" dirty="0" smtClean="0"/>
              <a:t>Technician </a:t>
            </a:r>
            <a:r>
              <a:rPr lang="en-CA" altLang="en-US" sz="2800" dirty="0"/>
              <a:t>responsible to use equipment </a:t>
            </a:r>
            <a:r>
              <a:rPr lang="en-CA" altLang="en-US" sz="2800" dirty="0" smtClean="0"/>
              <a:t>and products properly</a:t>
            </a:r>
            <a:endParaRPr lang="en-CA" altLang="en-US" sz="2800" dirty="0"/>
          </a:p>
          <a:p>
            <a:pPr lvl="1">
              <a:lnSpc>
                <a:spcPct val="110000"/>
              </a:lnSpc>
            </a:pPr>
            <a:r>
              <a:rPr lang="en-CA" altLang="en-US" sz="2400" dirty="0" smtClean="0"/>
              <a:t>Read </a:t>
            </a:r>
            <a:r>
              <a:rPr lang="en-CA" altLang="en-US" sz="2400" dirty="0"/>
              <a:t>safety information </a:t>
            </a:r>
            <a:r>
              <a:rPr lang="en-CA" altLang="en-US" sz="2400" dirty="0" smtClean="0"/>
              <a:t>of </a:t>
            </a:r>
            <a:r>
              <a:rPr lang="en-CA" altLang="en-US" sz="2400" dirty="0"/>
              <a:t>chemical </a:t>
            </a:r>
            <a:r>
              <a:rPr lang="en-CA" altLang="en-US" sz="2400" dirty="0" smtClean="0"/>
              <a:t>reagents (e.g., arsenic, methanol)</a:t>
            </a:r>
          </a:p>
          <a:p>
            <a:pPr lvl="1">
              <a:lnSpc>
                <a:spcPct val="110000"/>
              </a:lnSpc>
            </a:pPr>
            <a:r>
              <a:rPr lang="en-CA" altLang="en-US" sz="2400" dirty="0" smtClean="0"/>
              <a:t>Safely dispose of samples and waste</a:t>
            </a:r>
            <a:endParaRPr lang="en-CA" altLang="en-US" sz="2400" dirty="0"/>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13</a:t>
            </a:fld>
            <a:endParaRPr lang="en-US"/>
          </a:p>
        </p:txBody>
      </p:sp>
    </p:spTree>
    <p:extLst>
      <p:ext uri="{BB962C8B-B14F-4D97-AF65-F5344CB8AC3E}">
        <p14:creationId xmlns:p14="http://schemas.microsoft.com/office/powerpoint/2010/main" val="2314115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1484784"/>
            <a:ext cx="6624736" cy="4327338"/>
          </a:xfrm>
          <a:prstGeom prst="rect">
            <a:avLst/>
          </a:prstGeom>
        </p:spPr>
        <p:txBody>
          <a:bodyPr wrap="square">
            <a:spAutoFit/>
          </a:bodyPr>
          <a:lstStyle/>
          <a:p>
            <a:pPr lvl="0" algn="ctr">
              <a:spcBef>
                <a:spcPct val="20000"/>
              </a:spcBef>
            </a:pPr>
            <a:r>
              <a:rPr lang="en-US" sz="3200" kern="0" dirty="0">
                <a:solidFill>
                  <a:srgbClr val="000000"/>
                </a:solidFill>
                <a:latin typeface="Arial"/>
                <a:cs typeface="Arial"/>
              </a:rPr>
              <a:t>This presentation is used with Lesson </a:t>
            </a:r>
            <a:r>
              <a:rPr lang="en-US" sz="3200" kern="0" dirty="0" smtClean="0">
                <a:solidFill>
                  <a:srgbClr val="000000"/>
                </a:solidFill>
                <a:latin typeface="Arial"/>
                <a:cs typeface="Arial"/>
              </a:rPr>
              <a:t>Plan 13: Quality Control</a:t>
            </a:r>
            <a:r>
              <a:rPr lang="en-US" sz="3200" kern="0" dirty="0" smtClean="0">
                <a:solidFill>
                  <a:srgbClr val="FF0000"/>
                </a:solidFill>
                <a:latin typeface="Arial"/>
                <a:cs typeface="Arial"/>
              </a:rPr>
              <a:t> </a:t>
            </a:r>
            <a:r>
              <a:rPr lang="en-US" sz="3200" kern="0" dirty="0">
                <a:solidFill>
                  <a:srgbClr val="000000"/>
                </a:solidFill>
                <a:latin typeface="Arial"/>
                <a:cs typeface="Arial"/>
              </a:rPr>
              <a:t>in </a:t>
            </a:r>
            <a:r>
              <a:rPr lang="en-US" sz="3200" kern="0" dirty="0" smtClean="0">
                <a:solidFill>
                  <a:srgbClr val="000000"/>
                </a:solidFill>
                <a:latin typeface="Arial"/>
                <a:cs typeface="Arial"/>
              </a:rPr>
              <a:t>the Drinking Water Quality Testing Trainer Manual. </a:t>
            </a:r>
            <a:endParaRPr lang="en-US" sz="3200" kern="0" dirty="0">
              <a:solidFill>
                <a:srgbClr val="000000"/>
              </a:solidFill>
              <a:latin typeface="Arial"/>
              <a:cs typeface="Arial"/>
            </a:endParaRPr>
          </a:p>
          <a:p>
            <a:pPr lvl="0">
              <a:spcBef>
                <a:spcPct val="20000"/>
              </a:spcBef>
            </a:pPr>
            <a:endParaRPr lang="en-US" sz="3200" kern="0" dirty="0">
              <a:solidFill>
                <a:srgbClr val="000000"/>
              </a:solidFill>
              <a:latin typeface="Arial"/>
              <a:cs typeface="Arial"/>
            </a:endParaRPr>
          </a:p>
          <a:p>
            <a:pPr lvl="0" algn="ctr">
              <a:spcBef>
                <a:spcPct val="20000"/>
              </a:spcBef>
            </a:pPr>
            <a:r>
              <a:rPr lang="en-US" sz="3200" kern="0" dirty="0">
                <a:solidFill>
                  <a:srgbClr val="000000"/>
                </a:solidFill>
                <a:latin typeface="Arial"/>
                <a:cs typeface="Arial"/>
              </a:rPr>
              <a:t>Available at </a:t>
            </a:r>
            <a:r>
              <a:rPr lang="en-US" sz="3200" kern="0" dirty="0">
                <a:solidFill>
                  <a:srgbClr val="000000"/>
                </a:solidFill>
                <a:latin typeface="Arial"/>
                <a:cs typeface="Arial"/>
                <a:hlinkClick r:id="rId2"/>
              </a:rPr>
              <a:t>www.cawst.org/resources</a:t>
            </a:r>
            <a:endParaRPr lang="en-US" sz="3200" kern="0" dirty="0">
              <a:solidFill>
                <a:srgbClr val="000000"/>
              </a:solidFill>
              <a:latin typeface="Arial"/>
              <a:cs typeface="Arial"/>
            </a:endParaRPr>
          </a:p>
          <a:p>
            <a:pPr lvl="0">
              <a:spcBef>
                <a:spcPct val="20000"/>
              </a:spcBef>
            </a:pPr>
            <a:r>
              <a:rPr lang="en-US" sz="3200" kern="0" dirty="0">
                <a:solidFill>
                  <a:srgbClr val="000000"/>
                </a:solidFill>
                <a:latin typeface="Arial"/>
                <a:cs typeface="Arial"/>
              </a:rPr>
              <a:t> </a:t>
            </a:r>
            <a:endParaRPr lang="en-US" sz="3200" kern="0" dirty="0">
              <a:solidFill>
                <a:srgbClr val="000000"/>
              </a:solidFill>
              <a:latin typeface="Arial"/>
              <a:cs typeface="Arial"/>
            </a:endParaRPr>
          </a:p>
        </p:txBody>
      </p:sp>
      <p:pic>
        <p:nvPicPr>
          <p:cNvPr id="4" name="Picture 3"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12123"/>
            <a:ext cx="1674121" cy="104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64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1844824"/>
            <a:ext cx="7772400" cy="1470025"/>
          </a:xfrm>
        </p:spPr>
        <p:txBody>
          <a:bodyPr/>
          <a:lstStyle/>
          <a:p>
            <a:r>
              <a:rPr lang="en-US" b="1" dirty="0" smtClean="0">
                <a:solidFill>
                  <a:schemeClr val="accent2"/>
                </a:solidFill>
              </a:rPr>
              <a:t>Importance of </a:t>
            </a:r>
            <a:br>
              <a:rPr lang="en-US" b="1" dirty="0" smtClean="0">
                <a:solidFill>
                  <a:schemeClr val="accent2"/>
                </a:solidFill>
              </a:rPr>
            </a:br>
            <a:r>
              <a:rPr lang="en-US" b="1" dirty="0" smtClean="0">
                <a:solidFill>
                  <a:schemeClr val="accent2"/>
                </a:solidFill>
              </a:rPr>
              <a:t>Quality Control</a:t>
            </a:r>
            <a:endParaRPr lang="en-US" b="1" dirty="0">
              <a:solidFill>
                <a:schemeClr val="accent2"/>
              </a:solidFill>
            </a:endParaRP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chemeClr val="accent2"/>
                </a:solidFill>
              </a:rPr>
              <a:t>Learning Expectations</a:t>
            </a:r>
            <a:endParaRPr lang="en-US" b="1" dirty="0">
              <a:solidFill>
                <a:schemeClr val="accent2"/>
              </a:solidFill>
            </a:endParaRPr>
          </a:p>
        </p:txBody>
      </p:sp>
      <p:sp>
        <p:nvSpPr>
          <p:cNvPr id="3075" name="Rectangle 3"/>
          <p:cNvSpPr>
            <a:spLocks noGrp="1" noChangeArrowheads="1"/>
          </p:cNvSpPr>
          <p:nvPr>
            <p:ph type="body" idx="4294967295"/>
          </p:nvPr>
        </p:nvSpPr>
        <p:spPr>
          <a:xfrm>
            <a:off x="446856" y="1484784"/>
            <a:ext cx="8229600" cy="4525963"/>
          </a:xfrm>
        </p:spPr>
        <p:txBody>
          <a:bodyPr/>
          <a:lstStyle/>
          <a:p>
            <a:pPr marL="514350" lvl="0" indent="-514350">
              <a:buNone/>
            </a:pPr>
            <a:r>
              <a:rPr lang="en-CA" dirty="0"/>
              <a:t>1.	Explain the importance of quality control in drinking water quality </a:t>
            </a:r>
            <a:r>
              <a:rPr lang="en-CA" dirty="0" smtClean="0"/>
              <a:t>testing.</a:t>
            </a:r>
            <a:endParaRPr lang="en-CA" dirty="0"/>
          </a:p>
          <a:p>
            <a:pPr marL="514350" lvl="0" indent="-514350">
              <a:buNone/>
            </a:pPr>
            <a:r>
              <a:rPr lang="en-CA" dirty="0"/>
              <a:t>2.	Describe aseptic practices, secondary contamination, and </a:t>
            </a:r>
            <a:r>
              <a:rPr lang="en-CA" dirty="0" smtClean="0"/>
              <a:t>sterilization.</a:t>
            </a:r>
            <a:endParaRPr lang="en-CA" dirty="0"/>
          </a:p>
          <a:p>
            <a:pPr marL="514350" lvl="0" indent="-514350">
              <a:buNone/>
            </a:pPr>
            <a:r>
              <a:rPr lang="en-CA" dirty="0"/>
              <a:t>3.	Discuss the importance of health and safety in drinking water quality </a:t>
            </a:r>
            <a:r>
              <a:rPr lang="en-CA" dirty="0" smtClean="0"/>
              <a:t>testing.</a:t>
            </a:r>
            <a:endParaRPr lang="en-CA" dirty="0"/>
          </a:p>
          <a:p>
            <a:pPr marL="514350" lvl="0" indent="-514350">
              <a:buNone/>
            </a:pPr>
            <a:endParaRPr lang="en-US" dirty="0"/>
          </a:p>
        </p:txBody>
      </p:sp>
      <p:pic>
        <p:nvPicPr>
          <p:cNvPr id="5"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altLang="en-US" b="1" dirty="0" smtClean="0">
                <a:solidFill>
                  <a:schemeClr val="accent2"/>
                </a:solidFill>
              </a:rPr>
              <a:t>Why </a:t>
            </a:r>
            <a:r>
              <a:rPr lang="en-US" altLang="en-US" b="1" dirty="0" smtClean="0"/>
              <a:t>Do We Need </a:t>
            </a:r>
            <a:br>
              <a:rPr lang="en-US" altLang="en-US" b="1" dirty="0" smtClean="0"/>
            </a:br>
            <a:r>
              <a:rPr lang="en-US" altLang="en-US" b="1" dirty="0" smtClean="0">
                <a:solidFill>
                  <a:schemeClr val="accent2"/>
                </a:solidFill>
              </a:rPr>
              <a:t>Quality Control?</a:t>
            </a:r>
            <a:endParaRPr lang="en-CA" altLang="en-US" b="1" dirty="0">
              <a:solidFill>
                <a:schemeClr val="accent2"/>
              </a:solidFill>
            </a:endParaRPr>
          </a:p>
        </p:txBody>
      </p:sp>
      <p:sp>
        <p:nvSpPr>
          <p:cNvPr id="368643" name="Rectangle 3"/>
          <p:cNvSpPr>
            <a:spLocks noGrp="1" noChangeArrowheads="1"/>
          </p:cNvSpPr>
          <p:nvPr>
            <p:ph type="body" idx="4294967295"/>
          </p:nvPr>
        </p:nvSpPr>
        <p:spPr>
          <a:xfrm>
            <a:off x="518864" y="2287413"/>
            <a:ext cx="8229600" cy="4525963"/>
          </a:xfrm>
        </p:spPr>
        <p:txBody>
          <a:bodyPr/>
          <a:lstStyle/>
          <a:p>
            <a:pPr lvl="0"/>
            <a:r>
              <a:rPr lang="en-US" dirty="0"/>
              <a:t>Minimize errors</a:t>
            </a:r>
            <a:endParaRPr lang="en-CA" dirty="0"/>
          </a:p>
          <a:p>
            <a:r>
              <a:rPr lang="en-US" dirty="0"/>
              <a:t>Ensure reliable and consistent test results</a:t>
            </a:r>
            <a:endParaRPr lang="en-CA" altLang="en-US" dirty="0"/>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5</a:t>
            </a:fld>
            <a:endParaRPr lang="en-US"/>
          </a:p>
        </p:txBody>
      </p:sp>
    </p:spTree>
    <p:extLst>
      <p:ext uri="{BB962C8B-B14F-4D97-AF65-F5344CB8AC3E}">
        <p14:creationId xmlns:p14="http://schemas.microsoft.com/office/powerpoint/2010/main" val="1966885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altLang="en-US" b="1">
                <a:solidFill>
                  <a:schemeClr val="accent2"/>
                </a:solidFill>
              </a:rPr>
              <a:t>Differences in Test Results</a:t>
            </a:r>
            <a:endParaRPr lang="en-CA" altLang="en-US" b="1">
              <a:solidFill>
                <a:schemeClr val="accent2"/>
              </a:solidFill>
            </a:endParaRPr>
          </a:p>
        </p:txBody>
      </p:sp>
      <p:sp>
        <p:nvSpPr>
          <p:cNvPr id="368643" name="Rectangle 3"/>
          <p:cNvSpPr>
            <a:spLocks noGrp="1" noChangeArrowheads="1"/>
          </p:cNvSpPr>
          <p:nvPr>
            <p:ph type="body" idx="4294967295"/>
          </p:nvPr>
        </p:nvSpPr>
        <p:spPr>
          <a:xfrm>
            <a:off x="269152" y="1412776"/>
            <a:ext cx="5157242" cy="4525963"/>
          </a:xfrm>
        </p:spPr>
        <p:txBody>
          <a:bodyPr/>
          <a:lstStyle/>
          <a:p>
            <a:pPr lvl="0"/>
            <a:r>
              <a:rPr lang="en-US" sz="2400" dirty="0" smtClean="0"/>
              <a:t>Differences </a:t>
            </a:r>
            <a:r>
              <a:rPr lang="en-US" sz="2400" dirty="0"/>
              <a:t>in measurement</a:t>
            </a:r>
            <a:endParaRPr lang="en-CA" sz="2400" dirty="0"/>
          </a:p>
          <a:p>
            <a:pPr lvl="0"/>
            <a:r>
              <a:rPr lang="en-US" sz="2400" dirty="0"/>
              <a:t>Changes in environmental conditions (e.g., light, temperature, power supply)</a:t>
            </a:r>
            <a:endParaRPr lang="en-CA" sz="2400" dirty="0"/>
          </a:p>
          <a:p>
            <a:pPr lvl="0"/>
            <a:r>
              <a:rPr lang="en-US" sz="2400" dirty="0"/>
              <a:t>Human error </a:t>
            </a:r>
            <a:r>
              <a:rPr lang="en-US" sz="2400" dirty="0" smtClean="0"/>
              <a:t>(</a:t>
            </a:r>
            <a:r>
              <a:rPr lang="en-US" sz="2400" dirty="0"/>
              <a:t>e.g., doing tests while tired)</a:t>
            </a:r>
            <a:endParaRPr lang="en-CA" sz="2400" dirty="0"/>
          </a:p>
          <a:p>
            <a:pPr lvl="0"/>
            <a:r>
              <a:rPr lang="en-US" sz="2400" dirty="0"/>
              <a:t>Interpretation (e.g., </a:t>
            </a:r>
            <a:r>
              <a:rPr lang="en-US" sz="2400" dirty="0" err="1"/>
              <a:t>colour</a:t>
            </a:r>
            <a:r>
              <a:rPr lang="en-US" sz="2400" dirty="0"/>
              <a:t> perception) </a:t>
            </a:r>
            <a:endParaRPr lang="en-CA" sz="2400" dirty="0"/>
          </a:p>
          <a:p>
            <a:pPr lvl="0"/>
            <a:r>
              <a:rPr lang="en-US" sz="2400" dirty="0"/>
              <a:t>D</a:t>
            </a:r>
            <a:r>
              <a:rPr lang="en-US" sz="2400" dirty="0" smtClean="0"/>
              <a:t>ifferences </a:t>
            </a:r>
            <a:r>
              <a:rPr lang="en-US" sz="2400" dirty="0"/>
              <a:t>in chemical quality and equipment calibration</a:t>
            </a:r>
            <a:endParaRPr lang="en-CA" sz="2400" dirty="0"/>
          </a:p>
          <a:p>
            <a:pPr lvl="0"/>
            <a:r>
              <a:rPr lang="en-US" sz="2400" dirty="0"/>
              <a:t>Poor training leading to technical errors</a:t>
            </a:r>
            <a:endParaRPr lang="en-CA" sz="2400" dirty="0"/>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6</a:t>
            </a:fld>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1" y="1412776"/>
            <a:ext cx="3840427" cy="2880320"/>
          </a:xfrm>
          <a:prstGeom prst="rect">
            <a:avLst/>
          </a:prstGeom>
          <a:ln>
            <a:solidFill>
              <a:schemeClr val="tx1"/>
            </a:solidFill>
          </a:ln>
        </p:spPr>
      </p:pic>
      <p:sp>
        <p:nvSpPr>
          <p:cNvPr id="3" name="TextBox 2"/>
          <p:cNvSpPr txBox="1"/>
          <p:nvPr/>
        </p:nvSpPr>
        <p:spPr>
          <a:xfrm>
            <a:off x="5220071" y="4293096"/>
            <a:ext cx="2592288" cy="307777"/>
          </a:xfrm>
          <a:prstGeom prst="rect">
            <a:avLst/>
          </a:prstGeom>
          <a:noFill/>
        </p:spPr>
        <p:txBody>
          <a:bodyPr wrap="square" rtlCol="0">
            <a:spAutoFit/>
          </a:bodyPr>
          <a:lstStyle/>
          <a:p>
            <a:r>
              <a:rPr lang="en-CA" sz="1400" dirty="0" smtClean="0"/>
              <a:t>Credit: CAWST</a:t>
            </a:r>
            <a:endParaRPr lang="en-CA" sz="1400" dirty="0"/>
          </a:p>
        </p:txBody>
      </p:sp>
    </p:spTree>
    <p:extLst>
      <p:ext uri="{BB962C8B-B14F-4D97-AF65-F5344CB8AC3E}">
        <p14:creationId xmlns:p14="http://schemas.microsoft.com/office/powerpoint/2010/main" val="4004546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altLang="en-US" b="1" dirty="0" smtClean="0">
                <a:solidFill>
                  <a:schemeClr val="accent2"/>
                </a:solidFill>
              </a:rPr>
              <a:t>What Should be Included in a Quality Control System?</a:t>
            </a:r>
            <a:endParaRPr lang="en-CA" altLang="en-US" b="1" dirty="0">
              <a:solidFill>
                <a:schemeClr val="accent2"/>
              </a:solidFill>
            </a:endParaRPr>
          </a:p>
        </p:txBody>
      </p:sp>
      <p:sp>
        <p:nvSpPr>
          <p:cNvPr id="369667" name="Rectangle 3"/>
          <p:cNvSpPr>
            <a:spLocks noGrp="1" noChangeArrowheads="1"/>
          </p:cNvSpPr>
          <p:nvPr>
            <p:ph type="body" idx="4294967295"/>
          </p:nvPr>
        </p:nvSpPr>
        <p:spPr>
          <a:xfrm>
            <a:off x="179512" y="1642269"/>
            <a:ext cx="8964488" cy="4525963"/>
          </a:xfrm>
        </p:spPr>
        <p:txBody>
          <a:bodyPr/>
          <a:lstStyle/>
          <a:p>
            <a:pPr>
              <a:lnSpc>
                <a:spcPct val="90000"/>
              </a:lnSpc>
              <a:spcAft>
                <a:spcPts val="600"/>
              </a:spcAft>
            </a:pPr>
            <a:r>
              <a:rPr lang="en-CA" sz="2800" dirty="0" smtClean="0"/>
              <a:t>Management - </a:t>
            </a:r>
            <a:r>
              <a:rPr lang="en-CA" sz="2800" dirty="0"/>
              <a:t>staff organization, job </a:t>
            </a:r>
            <a:r>
              <a:rPr lang="en-CA" sz="2800" dirty="0" smtClean="0"/>
              <a:t>descriptions, responsibilities</a:t>
            </a:r>
          </a:p>
          <a:p>
            <a:pPr>
              <a:lnSpc>
                <a:spcPct val="90000"/>
              </a:lnSpc>
            </a:pPr>
            <a:r>
              <a:rPr lang="en-US" sz="2800" dirty="0" smtClean="0"/>
              <a:t>Documented standard </a:t>
            </a:r>
            <a:r>
              <a:rPr lang="en-US" sz="2800" dirty="0"/>
              <a:t>o</a:t>
            </a:r>
            <a:r>
              <a:rPr lang="en-US" sz="2800" dirty="0" smtClean="0"/>
              <a:t>perating </a:t>
            </a:r>
            <a:r>
              <a:rPr lang="en-US" sz="2800" dirty="0"/>
              <a:t>p</a:t>
            </a:r>
            <a:r>
              <a:rPr lang="en-US" sz="2800" dirty="0" smtClean="0"/>
              <a:t>rocedures </a:t>
            </a:r>
            <a:r>
              <a:rPr lang="en-US" sz="2800" dirty="0"/>
              <a:t>(SOPs)</a:t>
            </a:r>
            <a:endParaRPr lang="en-CA" sz="2800" dirty="0"/>
          </a:p>
          <a:p>
            <a:pPr>
              <a:lnSpc>
                <a:spcPct val="90000"/>
              </a:lnSpc>
            </a:pPr>
            <a:r>
              <a:rPr lang="en-US" sz="2800" dirty="0"/>
              <a:t>Staff training </a:t>
            </a:r>
            <a:r>
              <a:rPr lang="en-US" sz="2800" dirty="0" smtClean="0"/>
              <a:t>- sampling </a:t>
            </a:r>
            <a:r>
              <a:rPr lang="en-US" sz="2800" dirty="0"/>
              <a:t>and </a:t>
            </a:r>
            <a:r>
              <a:rPr lang="en-US" sz="2800" dirty="0" smtClean="0"/>
              <a:t>testing</a:t>
            </a:r>
            <a:endParaRPr lang="en-CA" sz="2800" dirty="0"/>
          </a:p>
          <a:p>
            <a:pPr>
              <a:lnSpc>
                <a:spcPct val="90000"/>
              </a:lnSpc>
            </a:pPr>
            <a:r>
              <a:rPr lang="en-US" sz="2800" dirty="0"/>
              <a:t>Equipment calibration and maintenance </a:t>
            </a:r>
            <a:endParaRPr lang="en-CA" sz="2800" dirty="0"/>
          </a:p>
          <a:p>
            <a:pPr>
              <a:lnSpc>
                <a:spcPct val="90000"/>
              </a:lnSpc>
            </a:pPr>
            <a:r>
              <a:rPr lang="en-US" sz="2800" dirty="0"/>
              <a:t>Checking quality of reagents and culture media</a:t>
            </a:r>
            <a:endParaRPr lang="en-CA" sz="2800" dirty="0"/>
          </a:p>
          <a:p>
            <a:pPr>
              <a:lnSpc>
                <a:spcPct val="90000"/>
              </a:lnSpc>
            </a:pPr>
            <a:r>
              <a:rPr lang="en-US" sz="2800" dirty="0"/>
              <a:t>Validating test methods</a:t>
            </a:r>
            <a:endParaRPr lang="en-CA" sz="2800" dirty="0"/>
          </a:p>
          <a:p>
            <a:pPr>
              <a:lnSpc>
                <a:spcPct val="90000"/>
              </a:lnSpc>
            </a:pPr>
            <a:r>
              <a:rPr lang="en-US" sz="2800" dirty="0"/>
              <a:t>Record </a:t>
            </a:r>
            <a:r>
              <a:rPr lang="en-US" sz="2800" dirty="0" smtClean="0"/>
              <a:t>keeping</a:t>
            </a:r>
            <a:endParaRPr lang="en-CA" sz="2800" dirty="0"/>
          </a:p>
          <a:p>
            <a:pPr>
              <a:lnSpc>
                <a:spcPct val="90000"/>
              </a:lnSpc>
            </a:pPr>
            <a:r>
              <a:rPr lang="en-US" sz="2800" dirty="0" smtClean="0"/>
              <a:t>Double </a:t>
            </a:r>
            <a:r>
              <a:rPr lang="en-US" sz="2800" dirty="0"/>
              <a:t>checking and reporting results</a:t>
            </a:r>
            <a:endParaRPr lang="en-CA" sz="2800" dirty="0"/>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7</a:t>
            </a:fld>
            <a:endParaRPr lang="en-US"/>
          </a:p>
        </p:txBody>
      </p:sp>
    </p:spTree>
    <p:extLst>
      <p:ext uri="{BB962C8B-B14F-4D97-AF65-F5344CB8AC3E}">
        <p14:creationId xmlns:p14="http://schemas.microsoft.com/office/powerpoint/2010/main" val="3524997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altLang="en-US" b="1" dirty="0" smtClean="0">
                <a:solidFill>
                  <a:schemeClr val="accent2"/>
                </a:solidFill>
              </a:rPr>
              <a:t>Quality Control in Microbiological Testing</a:t>
            </a:r>
            <a:endParaRPr lang="en-CA" altLang="en-US" b="1" dirty="0">
              <a:solidFill>
                <a:schemeClr val="accent2"/>
              </a:solidFill>
            </a:endParaRPr>
          </a:p>
        </p:txBody>
      </p:sp>
      <p:sp>
        <p:nvSpPr>
          <p:cNvPr id="370691" name="Rectangle 3"/>
          <p:cNvSpPr>
            <a:spLocks noGrp="1" noChangeArrowheads="1"/>
          </p:cNvSpPr>
          <p:nvPr>
            <p:ph type="body" idx="4294967295"/>
          </p:nvPr>
        </p:nvSpPr>
        <p:spPr>
          <a:xfrm>
            <a:off x="467544" y="1999381"/>
            <a:ext cx="8229600" cy="4525963"/>
          </a:xfrm>
        </p:spPr>
        <p:txBody>
          <a:bodyPr/>
          <a:lstStyle/>
          <a:p>
            <a:pPr marL="0" indent="0">
              <a:lnSpc>
                <a:spcPct val="110000"/>
              </a:lnSpc>
              <a:buNone/>
            </a:pPr>
            <a:r>
              <a:rPr lang="en-US" dirty="0" smtClean="0"/>
              <a:t>What is secondary contamination? </a:t>
            </a:r>
            <a:r>
              <a:rPr lang="en-CA" altLang="en-US" dirty="0" smtClean="0"/>
              <a:t> </a:t>
            </a:r>
            <a:endParaRPr lang="en-CA" altLang="en-US" dirty="0"/>
          </a:p>
          <a:p>
            <a:pPr lvl="0"/>
            <a:r>
              <a:rPr lang="en-US" sz="2800" dirty="0"/>
              <a:t>Contamination of </a:t>
            </a:r>
            <a:r>
              <a:rPr lang="en-US" sz="2800" dirty="0" smtClean="0"/>
              <a:t>a sample </a:t>
            </a:r>
            <a:r>
              <a:rPr lang="en-US" sz="2800" dirty="0"/>
              <a:t>or equipment with bacteria from skin, hair, environment, air, etc.</a:t>
            </a:r>
            <a:endParaRPr lang="en-CA" sz="2800" dirty="0"/>
          </a:p>
          <a:p>
            <a:r>
              <a:rPr lang="en-US" sz="2800" dirty="0"/>
              <a:t>Contamination from one sample to another (also called </a:t>
            </a:r>
            <a:r>
              <a:rPr lang="en-US" sz="2800" dirty="0" smtClean="0"/>
              <a:t>cross </a:t>
            </a:r>
            <a:r>
              <a:rPr lang="en-US" sz="2800" dirty="0"/>
              <a:t>contamination</a:t>
            </a:r>
            <a:r>
              <a:rPr lang="en-US" sz="2800" dirty="0" smtClean="0"/>
              <a:t>)</a:t>
            </a:r>
            <a:endParaRPr lang="en-CA" altLang="en-US" sz="2800" dirty="0" smtClean="0"/>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8</a:t>
            </a:fld>
            <a:endParaRPr lang="en-US"/>
          </a:p>
        </p:txBody>
      </p:sp>
    </p:spTree>
    <p:extLst>
      <p:ext uri="{BB962C8B-B14F-4D97-AF65-F5344CB8AC3E}">
        <p14:creationId xmlns:p14="http://schemas.microsoft.com/office/powerpoint/2010/main" val="15005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6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0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altLang="en-US" b="1" dirty="0" smtClean="0">
                <a:solidFill>
                  <a:schemeClr val="accent2"/>
                </a:solidFill>
              </a:rPr>
              <a:t>How </a:t>
            </a:r>
            <a:r>
              <a:rPr lang="en-US" altLang="en-US" b="1" dirty="0" smtClean="0"/>
              <a:t>Do We</a:t>
            </a:r>
            <a:r>
              <a:rPr lang="en-US" altLang="en-US" b="1" dirty="0" smtClean="0">
                <a:solidFill>
                  <a:schemeClr val="accent2"/>
                </a:solidFill>
              </a:rPr>
              <a:t> Minimize Contamination?</a:t>
            </a:r>
            <a:endParaRPr lang="en-CA" altLang="en-US" b="1" dirty="0">
              <a:solidFill>
                <a:schemeClr val="accent2"/>
              </a:solidFill>
            </a:endParaRPr>
          </a:p>
        </p:txBody>
      </p:sp>
      <p:sp>
        <p:nvSpPr>
          <p:cNvPr id="370691" name="Rectangle 3"/>
          <p:cNvSpPr>
            <a:spLocks noGrp="1" noChangeArrowheads="1"/>
          </p:cNvSpPr>
          <p:nvPr>
            <p:ph type="body" idx="4294967295"/>
          </p:nvPr>
        </p:nvSpPr>
        <p:spPr>
          <a:xfrm>
            <a:off x="179512" y="1556792"/>
            <a:ext cx="4812374" cy="4525963"/>
          </a:xfrm>
        </p:spPr>
        <p:txBody>
          <a:bodyPr/>
          <a:lstStyle/>
          <a:p>
            <a:pPr>
              <a:lnSpc>
                <a:spcPct val="110000"/>
              </a:lnSpc>
            </a:pPr>
            <a:r>
              <a:rPr lang="en-CA" dirty="0" smtClean="0"/>
              <a:t>Use</a:t>
            </a:r>
            <a:r>
              <a:rPr lang="en-CA" sz="2800" dirty="0" smtClean="0"/>
              <a:t> </a:t>
            </a:r>
            <a:r>
              <a:rPr lang="en-CA" sz="2800" dirty="0"/>
              <a:t>aseptic </a:t>
            </a:r>
            <a:r>
              <a:rPr lang="en-CA" sz="2800" dirty="0" smtClean="0"/>
              <a:t>practices to:</a:t>
            </a:r>
          </a:p>
          <a:p>
            <a:pPr lvl="1">
              <a:lnSpc>
                <a:spcPct val="110000"/>
              </a:lnSpc>
            </a:pPr>
            <a:r>
              <a:rPr lang="en-CA" dirty="0"/>
              <a:t>P</a:t>
            </a:r>
            <a:r>
              <a:rPr lang="en-CA" dirty="0" smtClean="0"/>
              <a:t>revent </a:t>
            </a:r>
            <a:r>
              <a:rPr lang="en-CA" dirty="0"/>
              <a:t>contact with microorganisms </a:t>
            </a:r>
            <a:r>
              <a:rPr lang="en-CA" dirty="0" smtClean="0"/>
              <a:t>and reduce secondary contamination</a:t>
            </a:r>
          </a:p>
          <a:p>
            <a:pPr lvl="1">
              <a:lnSpc>
                <a:spcPct val="110000"/>
              </a:lnSpc>
            </a:pPr>
            <a:r>
              <a:rPr lang="en-CA" dirty="0" smtClean="0"/>
              <a:t>P</a:t>
            </a:r>
            <a:r>
              <a:rPr lang="en-US" dirty="0" err="1" smtClean="0"/>
              <a:t>rotect</a:t>
            </a:r>
            <a:r>
              <a:rPr lang="en-US" dirty="0" smtClean="0"/>
              <a:t> the environment and people doing the testing</a:t>
            </a:r>
            <a:endParaRPr lang="en-CA" altLang="en-US" dirty="0" smtClean="0"/>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9</a:t>
            </a:fld>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038" r="15095"/>
          <a:stretch/>
        </p:blipFill>
        <p:spPr>
          <a:xfrm>
            <a:off x="4991886" y="2060848"/>
            <a:ext cx="3947902" cy="3754285"/>
          </a:xfrm>
          <a:prstGeom prst="rect">
            <a:avLst/>
          </a:prstGeom>
          <a:ln>
            <a:solidFill>
              <a:schemeClr val="tx1"/>
            </a:solidFill>
          </a:ln>
        </p:spPr>
      </p:pic>
      <p:sp>
        <p:nvSpPr>
          <p:cNvPr id="12" name="TextBox 11"/>
          <p:cNvSpPr txBox="1"/>
          <p:nvPr/>
        </p:nvSpPr>
        <p:spPr>
          <a:xfrm>
            <a:off x="4978997" y="5815133"/>
            <a:ext cx="2592288" cy="307777"/>
          </a:xfrm>
          <a:prstGeom prst="rect">
            <a:avLst/>
          </a:prstGeom>
          <a:noFill/>
        </p:spPr>
        <p:txBody>
          <a:bodyPr wrap="square" rtlCol="0">
            <a:spAutoFit/>
          </a:bodyPr>
          <a:lstStyle/>
          <a:p>
            <a:r>
              <a:rPr lang="en-CA" sz="1400" dirty="0" smtClean="0"/>
              <a:t>Credit: CAWST</a:t>
            </a:r>
            <a:endParaRPr lang="en-CA" sz="1400" dirty="0"/>
          </a:p>
        </p:txBody>
      </p:sp>
    </p:spTree>
    <p:extLst>
      <p:ext uri="{BB962C8B-B14F-4D97-AF65-F5344CB8AC3E}">
        <p14:creationId xmlns:p14="http://schemas.microsoft.com/office/powerpoint/2010/main" val="14954389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2481bd4a75c28f4384ecaca5bb766de8833476"/>
</p:tagLst>
</file>

<file path=ppt/theme/theme1.xml><?xml version="1.0" encoding="utf-8"?>
<a:theme xmlns:a="http://schemas.openxmlformats.org/drawingml/2006/main" name="Template_Powerpoint Presentation_2012">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Presentation_2012</Template>
  <TotalTime>132</TotalTime>
  <Words>798</Words>
  <Application>Microsoft Office PowerPoint</Application>
  <PresentationFormat>On-screen Show (4:3)</PresentationFormat>
  <Paragraphs>151</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Template_Powerpoint Presentation_2012</vt:lpstr>
      <vt:lpstr>PowerPoint Presentation</vt:lpstr>
      <vt:lpstr>PowerPoint Presentation</vt:lpstr>
      <vt:lpstr>Importance of  Quality Control</vt:lpstr>
      <vt:lpstr>Learning Expectations</vt:lpstr>
      <vt:lpstr>Why Do We Need  Quality Control?</vt:lpstr>
      <vt:lpstr>Differences in Test Results</vt:lpstr>
      <vt:lpstr>What Should be Included in a Quality Control System?</vt:lpstr>
      <vt:lpstr>Quality Control in Microbiological Testing</vt:lpstr>
      <vt:lpstr>How Do We Minimize Contamination?</vt:lpstr>
      <vt:lpstr>Effective Aseptic Practices</vt:lpstr>
      <vt:lpstr>Quality Control for Microbiological Testing</vt:lpstr>
      <vt:lpstr>Sterilization</vt:lpstr>
      <vt:lpstr>Importance of  Health and Safety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Rebecca Brown</cp:lastModifiedBy>
  <cp:revision>27</cp:revision>
  <dcterms:created xsi:type="dcterms:W3CDTF">2013-10-21T15:21:22Z</dcterms:created>
  <dcterms:modified xsi:type="dcterms:W3CDTF">2014-07-11T22:03:02Z</dcterms:modified>
</cp:coreProperties>
</file>