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8" r:id="rId3"/>
    <p:sldId id="259" r:id="rId4"/>
    <p:sldId id="262" r:id="rId5"/>
    <p:sldId id="291" r:id="rId6"/>
    <p:sldId id="296" r:id="rId7"/>
    <p:sldId id="298" r:id="rId8"/>
    <p:sldId id="297" r:id="rId9"/>
    <p:sldId id="260" r:id="rId10"/>
    <p:sldId id="261" r:id="rId11"/>
    <p:sldId id="275" r:id="rId12"/>
    <p:sldId id="300" r:id="rId13"/>
    <p:sldId id="309" r:id="rId14"/>
    <p:sldId id="301" r:id="rId15"/>
    <p:sldId id="302" r:id="rId16"/>
    <p:sldId id="320" r:id="rId17"/>
    <p:sldId id="305" r:id="rId18"/>
    <p:sldId id="306" r:id="rId19"/>
    <p:sldId id="308" r:id="rId20"/>
    <p:sldId id="307" r:id="rId21"/>
    <p:sldId id="310" r:id="rId22"/>
    <p:sldId id="311" r:id="rId23"/>
    <p:sldId id="312" r:id="rId24"/>
    <p:sldId id="313" r:id="rId25"/>
    <p:sldId id="316" r:id="rId26"/>
    <p:sldId id="318" r:id="rId27"/>
    <p:sldId id="281" r:id="rId28"/>
    <p:sldId id="319" r:id="rId29"/>
    <p:sldId id="317" r:id="rId30"/>
    <p:sldId id="314" r:id="rId31"/>
    <p:sldId id="295" r:id="rId32"/>
  </p:sldIdLst>
  <p:sldSz cx="9144000" cy="5143500" type="screen16x9"/>
  <p:notesSz cx="6858000" cy="9144000"/>
  <p:embeddedFontLst>
    <p:embeddedFont>
      <p:font typeface="Lato" panose="020B0604020202020204" charset="0"/>
      <p:regular r:id="rId34"/>
      <p:bold r:id="rId35"/>
      <p:italic r:id="rId36"/>
      <p:boldItalic r:id="rId37"/>
    </p:embeddedFont>
    <p:embeddedFont>
      <p:font typeface="Lato Light" panose="020B0604020202020204" charset="0"/>
      <p:regular r:id="rId38"/>
      <p:bold r:id="rId39"/>
      <p:italic r:id="rId40"/>
      <p:boldItalic r:id="rId41"/>
    </p:embeddedFont>
    <p:embeddedFont>
      <p:font typeface="Merriweather"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7" roundtripDataSignature="AMtx7mg5nNPVw7JpKaT2I0Ji9cyJmyzL0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82984" autoAdjust="0"/>
  </p:normalViewPr>
  <p:slideViewPr>
    <p:cSldViewPr snapToGrid="0">
      <p:cViewPr varScale="1">
        <p:scale>
          <a:sx n="91" d="100"/>
          <a:sy n="91" d="100"/>
        </p:scale>
        <p:origin x="576"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Animated gif</a:t>
            </a:r>
            <a:endParaRPr/>
          </a:p>
        </p:txBody>
      </p:sp>
      <p:sp>
        <p:nvSpPr>
          <p:cNvPr id="83" name="Google Shape;8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Pero, ¿cualés son las medidas personales clave que debo tomar?</a:t>
            </a:r>
            <a:endParaRPr/>
          </a:p>
          <a:p>
            <a:pPr marL="457200" lvl="0" indent="-298450" algn="l" rtl="0">
              <a:lnSpc>
                <a:spcPct val="100000"/>
              </a:lnSpc>
              <a:spcBef>
                <a:spcPts val="0"/>
              </a:spcBef>
              <a:spcAft>
                <a:spcPts val="0"/>
              </a:spcAft>
              <a:buSzPts val="1100"/>
              <a:buAutoNum type="arabicPeriod"/>
            </a:pPr>
            <a:r>
              <a:rPr lang="en"/>
              <a:t>Lavado de manos con agua y jabón de forma regular.</a:t>
            </a:r>
            <a:endParaRPr/>
          </a:p>
          <a:p>
            <a:pPr marL="457200" lvl="0" indent="-298450" algn="l" rtl="0">
              <a:lnSpc>
                <a:spcPct val="100000"/>
              </a:lnSpc>
              <a:spcBef>
                <a:spcPts val="0"/>
              </a:spcBef>
              <a:spcAft>
                <a:spcPts val="0"/>
              </a:spcAft>
              <a:buSzPts val="1100"/>
              <a:buAutoNum type="arabicPeriod"/>
            </a:pPr>
            <a:r>
              <a:rPr lang="en"/>
              <a:t>No tocarse la cara con las manos, especialmente ojos, nariz y boca</a:t>
            </a:r>
            <a:endParaRPr/>
          </a:p>
          <a:p>
            <a:pPr marL="457200" lvl="0" indent="-298450" algn="l" rtl="0">
              <a:lnSpc>
                <a:spcPct val="100000"/>
              </a:lnSpc>
              <a:spcBef>
                <a:spcPts val="0"/>
              </a:spcBef>
              <a:spcAft>
                <a:spcPts val="0"/>
              </a:spcAft>
              <a:buSzPts val="1100"/>
              <a:buAutoNum type="arabicPeriod"/>
            </a:pPr>
            <a:r>
              <a:rPr lang="en"/>
              <a:t>Distancia social: estar separados de otras personas al menos 1 metro de distancia. En el país se han impuesto medidas de confinamiento para asegurar esta medida.</a:t>
            </a:r>
            <a:endParaRPr/>
          </a:p>
          <a:p>
            <a:pPr marL="457200" lvl="0" indent="-298450" algn="l" rtl="0">
              <a:lnSpc>
                <a:spcPct val="100000"/>
              </a:lnSpc>
              <a:spcBef>
                <a:spcPts val="0"/>
              </a:spcBef>
              <a:spcAft>
                <a:spcPts val="0"/>
              </a:spcAft>
              <a:buSzPts val="1100"/>
              <a:buAutoNum type="arabicPeriod"/>
            </a:pPr>
            <a:r>
              <a:rPr lang="en"/>
              <a:t>Evitar tocar superficies que puedan estar contaminadas y limpiarlas de manera frecuente con una disolución de cloro.</a:t>
            </a:r>
            <a:endParaRPr/>
          </a:p>
          <a:p>
            <a:pPr marL="457200" lvl="0" indent="-298450" algn="l" rtl="0">
              <a:lnSpc>
                <a:spcPct val="100000"/>
              </a:lnSpc>
              <a:spcBef>
                <a:spcPts val="0"/>
              </a:spcBef>
              <a:spcAft>
                <a:spcPts val="0"/>
              </a:spcAft>
              <a:buSzPts val="1100"/>
              <a:buAutoNum type="arabicPeriod"/>
            </a:pPr>
            <a:r>
              <a:rPr lang="en"/>
              <a:t>Buena higiene respiratoria: toser o estornudar en el brazo o un pañuelo limpio, después desechar el mismo en un lugar seguro y lavarnos las manos con jabón tras estornudar/toser.</a:t>
            </a:r>
            <a:endParaRPr/>
          </a:p>
          <a:p>
            <a:pPr marL="457200" lvl="0" indent="-298450" algn="l" rtl="0">
              <a:lnSpc>
                <a:spcPct val="100000"/>
              </a:lnSpc>
              <a:spcBef>
                <a:spcPts val="0"/>
              </a:spcBef>
              <a:spcAft>
                <a:spcPts val="0"/>
              </a:spcAft>
              <a:buSzPts val="1100"/>
              <a:buAutoNum type="arabicPeriod"/>
            </a:pPr>
            <a:r>
              <a:rPr lang="en"/>
              <a:t>Si nos sentimos mal o con cualquier muestra de síntoma, quedarnos en casa y pedir ayuda al médico, de ser posible por vía telefónica.</a:t>
            </a:r>
            <a:endParaRPr/>
          </a:p>
          <a:p>
            <a:pPr marL="158750" lvl="0" indent="0" algn="l" rtl="0">
              <a:lnSpc>
                <a:spcPct val="100000"/>
              </a:lnSpc>
              <a:spcBef>
                <a:spcPts val="0"/>
              </a:spcBef>
              <a:spcAft>
                <a:spcPts val="0"/>
              </a:spcAft>
              <a:buSzPts val="1100"/>
              <a:buNone/>
            </a:pPr>
            <a:endParaRPr/>
          </a:p>
        </p:txBody>
      </p:sp>
      <p:sp>
        <p:nvSpPr>
          <p:cNvPr id="254" name="Google Shape;25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008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Dos and don’ts from Dr. Deena Hinshaw’s Twitter</a:t>
            </a:r>
            <a:endParaRPr/>
          </a:p>
        </p:txBody>
      </p:sp>
    </p:spTree>
    <p:extLst>
      <p:ext uri="{BB962C8B-B14F-4D97-AF65-F5344CB8AC3E}">
        <p14:creationId xmlns:p14="http://schemas.microsoft.com/office/powerpoint/2010/main" val="51933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321214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Pero, ¿cualés son las medidas personales clave que debo tomar?</a:t>
            </a:r>
            <a:endParaRPr/>
          </a:p>
          <a:p>
            <a:pPr marL="457200" lvl="0" indent="-298450" algn="l" rtl="0">
              <a:lnSpc>
                <a:spcPct val="100000"/>
              </a:lnSpc>
              <a:spcBef>
                <a:spcPts val="0"/>
              </a:spcBef>
              <a:spcAft>
                <a:spcPts val="0"/>
              </a:spcAft>
              <a:buSzPts val="1100"/>
              <a:buAutoNum type="arabicPeriod"/>
            </a:pPr>
            <a:r>
              <a:rPr lang="en"/>
              <a:t>Lavado de manos con agua y jabón de forma regular.</a:t>
            </a:r>
            <a:endParaRPr/>
          </a:p>
          <a:p>
            <a:pPr marL="457200" lvl="0" indent="-298450" algn="l" rtl="0">
              <a:lnSpc>
                <a:spcPct val="100000"/>
              </a:lnSpc>
              <a:spcBef>
                <a:spcPts val="0"/>
              </a:spcBef>
              <a:spcAft>
                <a:spcPts val="0"/>
              </a:spcAft>
              <a:buSzPts val="1100"/>
              <a:buAutoNum type="arabicPeriod"/>
            </a:pPr>
            <a:r>
              <a:rPr lang="en"/>
              <a:t>No tocarse la cara con las manos, especialmente ojos, nariz y boca</a:t>
            </a:r>
            <a:endParaRPr/>
          </a:p>
          <a:p>
            <a:pPr marL="457200" lvl="0" indent="-298450" algn="l" rtl="0">
              <a:lnSpc>
                <a:spcPct val="100000"/>
              </a:lnSpc>
              <a:spcBef>
                <a:spcPts val="0"/>
              </a:spcBef>
              <a:spcAft>
                <a:spcPts val="0"/>
              </a:spcAft>
              <a:buSzPts val="1100"/>
              <a:buAutoNum type="arabicPeriod"/>
            </a:pPr>
            <a:r>
              <a:rPr lang="en"/>
              <a:t>Distancia social: estar separados de otras personas al menos 1 metro de distancia. En el país se han impuesto medidas de confinamiento para asegurar esta medida.</a:t>
            </a:r>
            <a:endParaRPr/>
          </a:p>
          <a:p>
            <a:pPr marL="457200" lvl="0" indent="-298450" algn="l" rtl="0">
              <a:lnSpc>
                <a:spcPct val="100000"/>
              </a:lnSpc>
              <a:spcBef>
                <a:spcPts val="0"/>
              </a:spcBef>
              <a:spcAft>
                <a:spcPts val="0"/>
              </a:spcAft>
              <a:buSzPts val="1100"/>
              <a:buAutoNum type="arabicPeriod"/>
            </a:pPr>
            <a:r>
              <a:rPr lang="en"/>
              <a:t>Evitar tocar superficies que puedan estar contaminadas y limpiarlas de manera frecuente con una disolución de cloro.</a:t>
            </a:r>
            <a:endParaRPr/>
          </a:p>
          <a:p>
            <a:pPr marL="457200" lvl="0" indent="-298450" algn="l" rtl="0">
              <a:lnSpc>
                <a:spcPct val="100000"/>
              </a:lnSpc>
              <a:spcBef>
                <a:spcPts val="0"/>
              </a:spcBef>
              <a:spcAft>
                <a:spcPts val="0"/>
              </a:spcAft>
              <a:buSzPts val="1100"/>
              <a:buAutoNum type="arabicPeriod"/>
            </a:pPr>
            <a:r>
              <a:rPr lang="en"/>
              <a:t>Buena higiene respiratoria: toser o estornudar en el brazo o un pañuelo limpio, después desechar el mismo en un lugar seguro y lavarnos las manos con jabón tras estornudar/toser.</a:t>
            </a:r>
            <a:endParaRPr/>
          </a:p>
          <a:p>
            <a:pPr marL="457200" lvl="0" indent="-298450" algn="l" rtl="0">
              <a:lnSpc>
                <a:spcPct val="100000"/>
              </a:lnSpc>
              <a:spcBef>
                <a:spcPts val="0"/>
              </a:spcBef>
              <a:spcAft>
                <a:spcPts val="0"/>
              </a:spcAft>
              <a:buSzPts val="1100"/>
              <a:buAutoNum type="arabicPeriod"/>
            </a:pPr>
            <a:r>
              <a:rPr lang="en"/>
              <a:t>Si nos sentimos mal o con cualquier muestra de síntoma, quedarnos en casa y pedir ayuda al médico, de ser posible por vía telefónica.</a:t>
            </a:r>
            <a:endParaRPr/>
          </a:p>
          <a:p>
            <a:pPr marL="158750" lvl="0" indent="0" algn="l" rtl="0">
              <a:lnSpc>
                <a:spcPct val="100000"/>
              </a:lnSpc>
              <a:spcBef>
                <a:spcPts val="0"/>
              </a:spcBef>
              <a:spcAft>
                <a:spcPts val="0"/>
              </a:spcAft>
              <a:buSzPts val="1100"/>
              <a:buNone/>
            </a:pPr>
            <a:endParaRPr/>
          </a:p>
        </p:txBody>
      </p:sp>
      <p:sp>
        <p:nvSpPr>
          <p:cNvPr id="254" name="Google Shape;25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550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221815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3041546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399458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46469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403666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412709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800"/>
              </a:spcBef>
              <a:spcAft>
                <a:spcPts val="0"/>
              </a:spcAft>
              <a:buSzPts val="1100"/>
              <a:buNone/>
            </a:pPr>
            <a:r>
              <a:rPr lang="en" sz="1500">
                <a:solidFill>
                  <a:schemeClr val="dk1"/>
                </a:solidFill>
                <a:latin typeface="Lato"/>
                <a:ea typeface="Lato"/>
                <a:cs typeface="Lato"/>
                <a:sym typeface="Lato"/>
              </a:rPr>
              <a:t>Learning Outcomes</a:t>
            </a:r>
            <a:endParaRPr sz="1500">
              <a:solidFill>
                <a:schemeClr val="dk1"/>
              </a:solidFill>
              <a:latin typeface="Lato"/>
              <a:ea typeface="Lato"/>
              <a:cs typeface="Lato"/>
              <a:sym typeface="Lato"/>
            </a:endParaRPr>
          </a:p>
          <a:p>
            <a:pPr marL="457200" lvl="0" indent="-323850" algn="l" rtl="0">
              <a:lnSpc>
                <a:spcPct val="150000"/>
              </a:lnSpc>
              <a:spcBef>
                <a:spcPts val="800"/>
              </a:spcBef>
              <a:spcAft>
                <a:spcPts val="0"/>
              </a:spcAft>
              <a:buClr>
                <a:schemeClr val="dk1"/>
              </a:buClr>
              <a:buSzPts val="1500"/>
              <a:buFont typeface="Lato"/>
              <a:buAutoNum type="arabicPeriod"/>
            </a:pPr>
            <a:r>
              <a:rPr lang="en" sz="1500">
                <a:solidFill>
                  <a:schemeClr val="dk1"/>
                </a:solidFill>
                <a:latin typeface="Lato"/>
                <a:ea typeface="Lato"/>
                <a:cs typeface="Lato"/>
                <a:sym typeface="Lato"/>
              </a:rPr>
              <a:t>Describe the basic microbiology of the novel coronavirus [SARS CoV2]. </a:t>
            </a:r>
            <a:endParaRPr sz="1500">
              <a:solidFill>
                <a:schemeClr val="dk1"/>
              </a:solidFill>
              <a:latin typeface="Lato"/>
              <a:ea typeface="Lato"/>
              <a:cs typeface="Lato"/>
              <a:sym typeface="Lato"/>
            </a:endParaRPr>
          </a:p>
          <a:p>
            <a:pPr marL="457200" lvl="0" indent="-323850" algn="l" rtl="0">
              <a:lnSpc>
                <a:spcPct val="150000"/>
              </a:lnSpc>
              <a:spcBef>
                <a:spcPts val="0"/>
              </a:spcBef>
              <a:spcAft>
                <a:spcPts val="0"/>
              </a:spcAft>
              <a:buClr>
                <a:schemeClr val="dk1"/>
              </a:buClr>
              <a:buSzPts val="1500"/>
              <a:buFont typeface="Lato"/>
              <a:buAutoNum type="arabicPeriod"/>
            </a:pPr>
            <a:r>
              <a:rPr lang="en" sz="1500">
                <a:solidFill>
                  <a:schemeClr val="dk1"/>
                </a:solidFill>
                <a:latin typeface="Lato"/>
                <a:ea typeface="Lato"/>
                <a:cs typeface="Lato"/>
                <a:sym typeface="Lato"/>
              </a:rPr>
              <a:t>Describe the global impact of COVID-19 to date.</a:t>
            </a:r>
            <a:endParaRPr sz="1500">
              <a:solidFill>
                <a:schemeClr val="dk1"/>
              </a:solidFill>
              <a:latin typeface="Lato"/>
              <a:ea typeface="Lato"/>
              <a:cs typeface="Lato"/>
              <a:sym typeface="Lato"/>
            </a:endParaRPr>
          </a:p>
          <a:p>
            <a:pPr marL="457200" lvl="0" indent="-323850" algn="l" rtl="0">
              <a:lnSpc>
                <a:spcPct val="150000"/>
              </a:lnSpc>
              <a:spcBef>
                <a:spcPts val="0"/>
              </a:spcBef>
              <a:spcAft>
                <a:spcPts val="0"/>
              </a:spcAft>
              <a:buClr>
                <a:schemeClr val="dk1"/>
              </a:buClr>
              <a:buSzPts val="1500"/>
              <a:buFont typeface="Lato"/>
              <a:buAutoNum type="arabicPeriod"/>
            </a:pPr>
            <a:r>
              <a:rPr lang="en" sz="1500">
                <a:solidFill>
                  <a:schemeClr val="dk1"/>
                </a:solidFill>
                <a:latin typeface="Lato"/>
                <a:ea typeface="Lato"/>
                <a:cs typeface="Lato"/>
                <a:sym typeface="Lato"/>
              </a:rPr>
              <a:t>Describe the distribution and risk factors of COVID-19 spread.</a:t>
            </a:r>
            <a:endParaRPr sz="1500">
              <a:solidFill>
                <a:schemeClr val="dk1"/>
              </a:solidFill>
              <a:latin typeface="Lato"/>
              <a:ea typeface="Lato"/>
              <a:cs typeface="Lato"/>
              <a:sym typeface="Lato"/>
            </a:endParaRPr>
          </a:p>
          <a:p>
            <a:pPr marL="457200" lvl="0" indent="-323850" algn="l" rtl="0">
              <a:lnSpc>
                <a:spcPct val="150000"/>
              </a:lnSpc>
              <a:spcBef>
                <a:spcPts val="0"/>
              </a:spcBef>
              <a:spcAft>
                <a:spcPts val="0"/>
              </a:spcAft>
              <a:buClr>
                <a:schemeClr val="dk1"/>
              </a:buClr>
              <a:buSzPts val="1500"/>
              <a:buFont typeface="Lato"/>
              <a:buAutoNum type="arabicPeriod"/>
            </a:pPr>
            <a:r>
              <a:rPr lang="en" sz="1500">
                <a:solidFill>
                  <a:schemeClr val="dk1"/>
                </a:solidFill>
                <a:latin typeface="Lato"/>
                <a:ea typeface="Lato"/>
                <a:cs typeface="Lato"/>
                <a:sym typeface="Lato"/>
              </a:rPr>
              <a:t>Describe methods to reduce transmission of COVID-19. </a:t>
            </a:r>
            <a:endParaRPr sz="1500">
              <a:solidFill>
                <a:schemeClr val="dk1"/>
              </a:solidFill>
              <a:latin typeface="Lato"/>
              <a:ea typeface="Lato"/>
              <a:cs typeface="Lato"/>
              <a:sym typeface="Lato"/>
            </a:endParaRPr>
          </a:p>
          <a:p>
            <a:pPr marL="457200" lvl="0" indent="-323850" algn="l" rtl="0">
              <a:lnSpc>
                <a:spcPct val="150000"/>
              </a:lnSpc>
              <a:spcBef>
                <a:spcPts val="0"/>
              </a:spcBef>
              <a:spcAft>
                <a:spcPts val="0"/>
              </a:spcAft>
              <a:buClr>
                <a:schemeClr val="dk1"/>
              </a:buClr>
              <a:buSzPts val="1500"/>
              <a:buFont typeface="Lato"/>
              <a:buAutoNum type="arabicPeriod"/>
            </a:pPr>
            <a:r>
              <a:rPr lang="en" sz="1500">
                <a:solidFill>
                  <a:schemeClr val="dk1"/>
                </a:solidFill>
                <a:latin typeface="Lato"/>
                <a:ea typeface="Lato"/>
                <a:cs typeface="Lato"/>
                <a:sym typeface="Lato"/>
              </a:rPr>
              <a:t>Discuss strategies to support clients with programming to reduce the impact of COVID-19.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23339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66031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Acá pueden ver el periodo de incubación de la enfermedad que se situa entre 1 y 14 días, siendo 5 la media de días de incubación. </a:t>
            </a:r>
            <a:endParaRPr/>
          </a:p>
          <a:p>
            <a:pPr marL="457200" lvl="0" indent="-298450" algn="l" rtl="0">
              <a:lnSpc>
                <a:spcPct val="100000"/>
              </a:lnSpc>
              <a:spcBef>
                <a:spcPts val="0"/>
              </a:spcBef>
              <a:spcAft>
                <a:spcPts val="0"/>
              </a:spcAft>
              <a:buSzPts val="1100"/>
              <a:buChar char="●"/>
            </a:pPr>
            <a:r>
              <a:rPr lang="en"/>
              <a:t>Es crítico para entender las medidas de confinamiento y modelar la posible progresión de la pandemia </a:t>
            </a:r>
            <a:endParaRPr/>
          </a:p>
          <a:p>
            <a:pPr marL="0" lvl="0" indent="0" algn="l" rtl="0">
              <a:lnSpc>
                <a:spcPct val="100000"/>
              </a:lnSpc>
              <a:spcBef>
                <a:spcPts val="1200"/>
              </a:spcBef>
              <a:spcAft>
                <a:spcPts val="0"/>
              </a:spcAft>
              <a:buSzPts val="1100"/>
              <a:buNone/>
            </a:pPr>
            <a:endParaRPr/>
          </a:p>
        </p:txBody>
      </p:sp>
    </p:spTree>
    <p:extLst>
      <p:ext uri="{BB962C8B-B14F-4D97-AF65-F5344CB8AC3E}">
        <p14:creationId xmlns:p14="http://schemas.microsoft.com/office/powerpoint/2010/main" val="277006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4404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693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5776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37" name="Google Shape;43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0"/>
              </a:spcAft>
              <a:buSzPts val="1100"/>
              <a:buNone/>
            </a:pPr>
            <a:endParaRPr sz="18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1000"/>
              </a:spcBef>
              <a:spcAft>
                <a:spcPts val="0"/>
              </a:spcAft>
              <a:buClr>
                <a:schemeClr val="dk1"/>
              </a:buClr>
              <a:buSzPts val="1500"/>
              <a:buFont typeface="Lato"/>
              <a:buChar char="●"/>
            </a:pPr>
            <a:r>
              <a:rPr lang="en">
                <a:solidFill>
                  <a:schemeClr val="dk1"/>
                </a:solidFill>
              </a:rPr>
              <a:t>Como se ha mencionado, el virus también se transmite por entrar en contacto con superficies contaminadas por el virus. Posiblemente, hayan visto diferentes estudios que muestran diferentes cifras pero las que ven ahí son las más aceptadas en el ámbito científico:</a:t>
            </a:r>
            <a:endParaRPr/>
          </a:p>
          <a:p>
            <a:pPr marL="914400" marR="0" lvl="1" indent="-323850" algn="l" rtl="0">
              <a:lnSpc>
                <a:spcPct val="100000"/>
              </a:lnSpc>
              <a:spcBef>
                <a:spcPts val="1000"/>
              </a:spcBef>
              <a:spcAft>
                <a:spcPts val="0"/>
              </a:spcAft>
              <a:buClr>
                <a:schemeClr val="dk1"/>
              </a:buClr>
              <a:buSzPts val="1500"/>
              <a:buFont typeface="Lato"/>
              <a:buChar char="○"/>
            </a:pPr>
            <a:r>
              <a:rPr lang="en">
                <a:solidFill>
                  <a:schemeClr val="dk1"/>
                </a:solidFill>
              </a:rPr>
              <a:t>plastico ~72 horas, acero inoxidable ~48 hours, cartón ~24 hours  </a:t>
            </a:r>
            <a:endParaRPr/>
          </a:p>
          <a:p>
            <a:pPr marL="457200" marR="0" lvl="0" indent="-323850" algn="l" rtl="0">
              <a:lnSpc>
                <a:spcPct val="100000"/>
              </a:lnSpc>
              <a:spcBef>
                <a:spcPts val="1000"/>
              </a:spcBef>
              <a:spcAft>
                <a:spcPts val="0"/>
              </a:spcAft>
              <a:buClr>
                <a:schemeClr val="dk1"/>
              </a:buClr>
              <a:buSzPts val="1500"/>
              <a:buFont typeface="Lato"/>
              <a:buChar char="●"/>
            </a:pPr>
            <a:r>
              <a:rPr lang="en">
                <a:solidFill>
                  <a:schemeClr val="dk1"/>
                </a:solidFill>
              </a:rPr>
              <a:t>Se han encontrado restos del virus en las heces humanas. Sin embargo, hasta la fecha, no se han reportado estudios que indiquen una transferencia fecal oral del mismo</a:t>
            </a:r>
            <a:endParaRPr/>
          </a:p>
          <a:p>
            <a:pPr marL="457200" marR="0" lvl="0" indent="-298450" algn="l" rtl="0">
              <a:lnSpc>
                <a:spcPct val="100000"/>
              </a:lnSpc>
              <a:spcBef>
                <a:spcPts val="1000"/>
              </a:spcBef>
              <a:spcAft>
                <a:spcPts val="0"/>
              </a:spcAft>
              <a:buClr>
                <a:schemeClr val="dk1"/>
              </a:buClr>
              <a:buSzPts val="1100"/>
              <a:buChar char="●"/>
            </a:pPr>
            <a:r>
              <a:rPr lang="en">
                <a:solidFill>
                  <a:schemeClr val="dk1"/>
                </a:solidFill>
              </a:rPr>
              <a:t>Tampoco se han encontrado pruebas que verifiquen que el virus se transmite a través del agua o del aire, aunque se está estudiando si se transmite en aerosoles (partículas más pequeñas que las gotas respiratorias expulsadas al toser)</a:t>
            </a:r>
            <a:endParaRPr/>
          </a:p>
          <a:p>
            <a:pPr marL="457200" lvl="0" indent="-228600" algn="l" rtl="0">
              <a:lnSpc>
                <a:spcPct val="100000"/>
              </a:lnSpc>
              <a:spcBef>
                <a:spcPts val="100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50">
              <a:solidFill>
                <a:srgbClr val="666666"/>
              </a:solidFill>
              <a:highlight>
                <a:srgbClr val="FFFFFF"/>
              </a:highlight>
              <a:latin typeface="Lato"/>
              <a:ea typeface="Lato"/>
              <a:cs typeface="Lato"/>
              <a:sym typeface="Lato"/>
            </a:endParaRPr>
          </a:p>
        </p:txBody>
      </p:sp>
    </p:spTree>
    <p:extLst>
      <p:ext uri="{BB962C8B-B14F-4D97-AF65-F5344CB8AC3E}">
        <p14:creationId xmlns:p14="http://schemas.microsoft.com/office/powerpoint/2010/main" val="288657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2400" lvl="0" indent="0" algn="l" rtl="0">
              <a:lnSpc>
                <a:spcPct val="100000"/>
              </a:lnSpc>
              <a:spcBef>
                <a:spcPts val="0"/>
              </a:spcBef>
              <a:spcAft>
                <a:spcPts val="0"/>
              </a:spcAft>
              <a:buClr>
                <a:schemeClr val="dk1"/>
              </a:buClr>
              <a:buSzPts val="1200"/>
              <a:buFont typeface="Lato"/>
              <a:buNone/>
            </a:pPr>
            <a:endParaRPr sz="1200" dirty="0">
              <a:solidFill>
                <a:schemeClr val="dk1"/>
              </a:solidFill>
              <a:latin typeface="Lato"/>
              <a:ea typeface="Lato"/>
              <a:cs typeface="Lato"/>
              <a:sym typeface="Lato"/>
            </a:endParaRPr>
          </a:p>
        </p:txBody>
      </p:sp>
      <p:sp>
        <p:nvSpPr>
          <p:cNvPr id="122" name="Google Shape;12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500"/>
              <a:buFont typeface="Lato"/>
              <a:buNone/>
            </a:pPr>
            <a:endParaRPr sz="1500" dirty="0">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11" name="Google Shape;11;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67"/>
        <p:cNvGrpSpPr/>
        <p:nvPr/>
      </p:nvGrpSpPr>
      <p:grpSpPr>
        <a:xfrm>
          <a:off x="0" y="0"/>
          <a:ext cx="0" cy="0"/>
          <a:chOff x="0" y="0"/>
          <a:chExt cx="0" cy="0"/>
        </a:xfrm>
      </p:grpSpPr>
      <p:sp>
        <p:nvSpPr>
          <p:cNvPr id="68" name="Google Shape;68;p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C5C5C"/>
              </a:buClr>
              <a:buSzPts val="3000"/>
              <a:buFont typeface="Lato Light"/>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7"/>
          <p:cNvSpPr>
            <a:spLocks noGrp="1"/>
          </p:cNvSpPr>
          <p:nvPr>
            <p:ph type="chart" idx="2"/>
          </p:nvPr>
        </p:nvSpPr>
        <p:spPr>
          <a:xfrm>
            <a:off x="628650" y="1369219"/>
            <a:ext cx="7886700" cy="3263503"/>
          </a:xfrm>
          <a:prstGeom prst="rect">
            <a:avLst/>
          </a:prstGeom>
          <a:noFill/>
          <a:ln>
            <a:noFill/>
          </a:ln>
        </p:spPr>
        <p:txBody>
          <a:bodyPr spcFirstLastPara="1" wrap="square" lIns="68575" tIns="34275" rIns="68575" bIns="34275" anchor="t" anchorCtr="0">
            <a:noAutofit/>
          </a:bodyPr>
          <a:lstStyle>
            <a:lvl1pPr marR="0" lvl="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R="0" lvl="1"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R="0" lvl="2"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R="0" lvl="3"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R="0" lvl="4"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With Text Slide">
  <p:cSld name="Chart With Text Slide">
    <p:spTree>
      <p:nvGrpSpPr>
        <p:cNvPr id="1" name="Shape 71"/>
        <p:cNvGrpSpPr/>
        <p:nvPr/>
      </p:nvGrpSpPr>
      <p:grpSpPr>
        <a:xfrm>
          <a:off x="0" y="0"/>
          <a:ext cx="0" cy="0"/>
          <a:chOff x="0" y="0"/>
          <a:chExt cx="0" cy="0"/>
        </a:xfrm>
      </p:grpSpPr>
      <p:sp>
        <p:nvSpPr>
          <p:cNvPr id="72" name="Google Shape;72;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4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C5C5C"/>
              </a:buClr>
              <a:buSzPts val="3000"/>
              <a:buFont typeface="Lato Light"/>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48"/>
          <p:cNvSpPr>
            <a:spLocks noGrp="1"/>
          </p:cNvSpPr>
          <p:nvPr>
            <p:ph type="chart" idx="2"/>
          </p:nvPr>
        </p:nvSpPr>
        <p:spPr>
          <a:xfrm>
            <a:off x="628650" y="1369219"/>
            <a:ext cx="5400000" cy="3263503"/>
          </a:xfrm>
          <a:prstGeom prst="rect">
            <a:avLst/>
          </a:prstGeom>
          <a:noFill/>
          <a:ln>
            <a:noFill/>
          </a:ln>
        </p:spPr>
        <p:txBody>
          <a:bodyPr spcFirstLastPara="1" wrap="square" lIns="68575" tIns="34275" rIns="68575" bIns="34275" anchor="t" anchorCtr="0">
            <a:noAutofit/>
          </a:bodyPr>
          <a:lstStyle>
            <a:lvl1pPr marR="0" lvl="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R="0" lvl="1"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R="0" lvl="2"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R="0" lvl="3"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R="0" lvl="4"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5" name="Google Shape;75;p48"/>
          <p:cNvSpPr txBox="1">
            <a:spLocks noGrp="1"/>
          </p:cNvSpPr>
          <p:nvPr>
            <p:ph type="body" idx="1"/>
          </p:nvPr>
        </p:nvSpPr>
        <p:spPr>
          <a:xfrm>
            <a:off x="6151093" y="1369218"/>
            <a:ext cx="2351700" cy="3263503"/>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rgbClr val="5C5C5C"/>
              </a:buClr>
              <a:buSzPts val="1500"/>
              <a:buNone/>
              <a:defRPr sz="1500">
                <a:solidFill>
                  <a:srgbClr val="5C5C5C"/>
                </a:solidFill>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49"/>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8" name="Google Shape;78;p49"/>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79" name="Google Shape;79;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400"/>
              <a:buNone/>
              <a:defRPr/>
            </a:lvl1pPr>
            <a:lvl2pPr marL="914400" lvl="1" indent="-228600" algn="l">
              <a:lnSpc>
                <a:spcPct val="90000"/>
              </a:lnSpc>
              <a:spcBef>
                <a:spcPts val="400"/>
              </a:spcBef>
              <a:spcAft>
                <a:spcPts val="0"/>
              </a:spcAft>
              <a:buClr>
                <a:schemeClr val="dk1"/>
              </a:buClr>
              <a:buSzPts val="1400"/>
              <a:buNone/>
              <a:defRPr/>
            </a:lvl2pPr>
            <a:lvl3pPr marL="1371600" lvl="2" indent="-228600" algn="l">
              <a:lnSpc>
                <a:spcPct val="90000"/>
              </a:lnSpc>
              <a:spcBef>
                <a:spcPts val="400"/>
              </a:spcBef>
              <a:spcAft>
                <a:spcPts val="0"/>
              </a:spcAft>
              <a:buClr>
                <a:schemeClr val="dk1"/>
              </a:buClr>
              <a:buSzPts val="14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 name="Google Shape;15;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6" name="Google Shape;16;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 name="Google Shape;17;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9"/>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SzPts val="1500"/>
              <a:buNone/>
              <a:defRPr/>
            </a:lvl1pPr>
            <a:lvl2pPr marL="914400" lvl="1" indent="-228600" algn="l">
              <a:lnSpc>
                <a:spcPct val="150000"/>
              </a:lnSpc>
              <a:spcBef>
                <a:spcPts val="400"/>
              </a:spcBef>
              <a:spcAft>
                <a:spcPts val="0"/>
              </a:spcAft>
              <a:buSzPts val="1500"/>
              <a:buNone/>
              <a:defRPr/>
            </a:lvl2pPr>
            <a:lvl3pPr marL="1371600" lvl="2" indent="-228600" algn="l">
              <a:lnSpc>
                <a:spcPct val="150000"/>
              </a:lnSpc>
              <a:spcBef>
                <a:spcPts val="400"/>
              </a:spcBef>
              <a:spcAft>
                <a:spcPts val="0"/>
              </a:spcAft>
              <a:buSzPts val="1500"/>
              <a:buNone/>
              <a:defRPr/>
            </a:lvl3pPr>
            <a:lvl4pPr marL="1828800" lvl="3" indent="-228600" algn="l">
              <a:lnSpc>
                <a:spcPct val="90000"/>
              </a:lnSpc>
              <a:spcBef>
                <a:spcPts val="400"/>
              </a:spcBef>
              <a:spcAft>
                <a:spcPts val="0"/>
              </a:spcAft>
              <a:buSzPts val="1800"/>
              <a:buNone/>
              <a:defRPr/>
            </a:lvl4pPr>
            <a:lvl5pPr marL="2286000" lvl="4" indent="-228600" algn="l">
              <a:lnSpc>
                <a:spcPct val="90000"/>
              </a:lnSpc>
              <a:spcBef>
                <a:spcPts val="400"/>
              </a:spcBef>
              <a:spcAft>
                <a:spcPts val="0"/>
              </a:spcAft>
              <a:buSzPts val="1800"/>
              <a:buNone/>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1" name="Google Shape;21;p3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C5C5C"/>
              </a:buClr>
              <a:buSzPts val="3000"/>
              <a:buFont typeface="Lato Light"/>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41"/>
          <p:cNvSpPr txBox="1">
            <a:spLocks noGrp="1"/>
          </p:cNvSpPr>
          <p:nvPr>
            <p:ph type="body" idx="1"/>
          </p:nvPr>
        </p:nvSpPr>
        <p:spPr>
          <a:xfrm>
            <a:off x="1080000" y="1356122"/>
            <a:ext cx="7020000" cy="3268265"/>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rgbClr val="5C5C5C"/>
              </a:buClr>
              <a:buSzPts val="1500"/>
              <a:buNone/>
              <a:defRPr sz="1500"/>
            </a:lvl1pPr>
            <a:lvl2pPr marL="914400" lvl="1" indent="-228600" algn="l">
              <a:lnSpc>
                <a:spcPct val="150000"/>
              </a:lnSpc>
              <a:spcBef>
                <a:spcPts val="400"/>
              </a:spcBef>
              <a:spcAft>
                <a:spcPts val="0"/>
              </a:spcAft>
              <a:buClr>
                <a:srgbClr val="5C5C5C"/>
              </a:buClr>
              <a:buSzPts val="1500"/>
              <a:buNone/>
              <a:defRPr sz="1500"/>
            </a:lvl2pPr>
            <a:lvl3pPr marL="1371600" lvl="2" indent="-228600" algn="l">
              <a:lnSpc>
                <a:spcPct val="150000"/>
              </a:lnSpc>
              <a:spcBef>
                <a:spcPts val="400"/>
              </a:spcBef>
              <a:spcAft>
                <a:spcPts val="0"/>
              </a:spcAft>
              <a:buClr>
                <a:srgbClr val="5C5C5C"/>
              </a:buClr>
              <a:buSzPts val="1500"/>
              <a:buNone/>
              <a:defRPr sz="1500"/>
            </a:lvl3pPr>
            <a:lvl4pPr marL="1828800" lvl="3" indent="-228600" algn="l">
              <a:lnSpc>
                <a:spcPct val="150000"/>
              </a:lnSpc>
              <a:spcBef>
                <a:spcPts val="400"/>
              </a:spcBef>
              <a:spcAft>
                <a:spcPts val="0"/>
              </a:spcAft>
              <a:buClr>
                <a:srgbClr val="5C5C5C"/>
              </a:buClr>
              <a:buSzPts val="1500"/>
              <a:buNone/>
              <a:defRPr sz="1500"/>
            </a:lvl4pPr>
            <a:lvl5pPr marL="2286000" lvl="4" indent="-228600" algn="l">
              <a:lnSpc>
                <a:spcPct val="150000"/>
              </a:lnSpc>
              <a:spcBef>
                <a:spcPts val="400"/>
              </a:spcBef>
              <a:spcAft>
                <a:spcPts val="0"/>
              </a:spcAft>
              <a:buClr>
                <a:srgbClr val="5C5C5C"/>
              </a:buClr>
              <a:buSzPts val="1500"/>
              <a:buNone/>
              <a:defRPr sz="15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Image Slide">
  <p:cSld name="Full Image Slide">
    <p:spTree>
      <p:nvGrpSpPr>
        <p:cNvPr id="1" name="Shape 38"/>
        <p:cNvGrpSpPr/>
        <p:nvPr/>
      </p:nvGrpSpPr>
      <p:grpSpPr>
        <a:xfrm>
          <a:off x="0" y="0"/>
          <a:ext cx="0" cy="0"/>
          <a:chOff x="0" y="0"/>
          <a:chExt cx="0" cy="0"/>
        </a:xfrm>
      </p:grpSpPr>
      <p:sp>
        <p:nvSpPr>
          <p:cNvPr id="39" name="Google Shape;39;p42"/>
          <p:cNvSpPr>
            <a:spLocks noGrp="1"/>
          </p:cNvSpPr>
          <p:nvPr>
            <p:ph type="pic" idx="2"/>
          </p:nvPr>
        </p:nvSpPr>
        <p:spPr>
          <a:xfrm>
            <a:off x="0" y="0"/>
            <a:ext cx="9144000" cy="5143500"/>
          </a:xfrm>
          <a:prstGeom prst="rect">
            <a:avLst/>
          </a:prstGeom>
          <a:noFill/>
          <a:ln>
            <a:noFill/>
          </a:ln>
        </p:spPr>
        <p:txBody>
          <a:bodyPr spcFirstLastPara="1" wrap="square" lIns="68575" tIns="34275" rIns="68575" bIns="34275" anchor="t" anchorCtr="0">
            <a:noAutofit/>
          </a:bodyPr>
          <a:lstStyle>
            <a:lvl1pPr marR="0" lvl="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R="0" lvl="1"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R="0" lvl="2"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R="0" lvl="3"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R="0" lvl="4"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42"/>
          <p:cNvSpPr txBox="1">
            <a:spLocks noGrp="1"/>
          </p:cNvSpPr>
          <p:nvPr>
            <p:ph type="body" idx="1"/>
          </p:nvPr>
        </p:nvSpPr>
        <p:spPr>
          <a:xfrm>
            <a:off x="628650" y="4767262"/>
            <a:ext cx="7886700" cy="274586"/>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800"/>
              </a:spcBef>
              <a:spcAft>
                <a:spcPts val="0"/>
              </a:spcAft>
              <a:buClr>
                <a:schemeClr val="lt1"/>
              </a:buClr>
              <a:buSzPts val="1100"/>
              <a:buNone/>
              <a:defRPr sz="1100" b="0" i="1">
                <a:solidFill>
                  <a:schemeClr val="lt1"/>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 Image Slide Horizontal">
  <p:cSld name="Half Image Slide Horizontal">
    <p:spTree>
      <p:nvGrpSpPr>
        <p:cNvPr id="1" name="Shape 41"/>
        <p:cNvGrpSpPr/>
        <p:nvPr/>
      </p:nvGrpSpPr>
      <p:grpSpPr>
        <a:xfrm>
          <a:off x="0" y="0"/>
          <a:ext cx="0" cy="0"/>
          <a:chOff x="0" y="0"/>
          <a:chExt cx="0" cy="0"/>
        </a:xfrm>
      </p:grpSpPr>
      <p:sp>
        <p:nvSpPr>
          <p:cNvPr id="42" name="Google Shape;42;p43"/>
          <p:cNvSpPr>
            <a:spLocks noGrp="1"/>
          </p:cNvSpPr>
          <p:nvPr>
            <p:ph type="pic" idx="2"/>
          </p:nvPr>
        </p:nvSpPr>
        <p:spPr>
          <a:xfrm>
            <a:off x="0" y="1"/>
            <a:ext cx="9144000" cy="2571750"/>
          </a:xfrm>
          <a:prstGeom prst="rect">
            <a:avLst/>
          </a:prstGeom>
          <a:noFill/>
          <a:ln>
            <a:noFill/>
          </a:ln>
        </p:spPr>
        <p:txBody>
          <a:bodyPr spcFirstLastPara="1" wrap="square" lIns="68575" tIns="34275" rIns="68575" bIns="34275" anchor="t" anchorCtr="0">
            <a:noAutofit/>
          </a:bodyPr>
          <a:lstStyle>
            <a:lvl1pPr marR="0" lvl="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R="0" lvl="1"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R="0" lvl="2"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R="0" lvl="3"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R="0" lvl="4"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 name="Google Shape;43;p43"/>
          <p:cNvSpPr/>
          <p:nvPr/>
        </p:nvSpPr>
        <p:spPr>
          <a:xfrm>
            <a:off x="4427934" y="2740392"/>
            <a:ext cx="288131" cy="26194"/>
          </a:xfrm>
          <a:prstGeom prst="rect">
            <a:avLst/>
          </a:prstGeom>
          <a:solidFill>
            <a:srgbClr val="3BC7F4"/>
          </a:solidFill>
          <a:ln>
            <a:noFill/>
          </a:ln>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44" name="Google Shape;44;p43"/>
          <p:cNvSpPr txBox="1">
            <a:spLocks noGrp="1"/>
          </p:cNvSpPr>
          <p:nvPr>
            <p:ph type="body" idx="1"/>
          </p:nvPr>
        </p:nvSpPr>
        <p:spPr>
          <a:xfrm>
            <a:off x="1080000" y="3297270"/>
            <a:ext cx="6984900" cy="766914"/>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rgbClr val="5C5C5C"/>
              </a:buClr>
              <a:buSzPts val="1500"/>
              <a:buNone/>
              <a:defRPr sz="1500">
                <a:solidFill>
                  <a:srgbClr val="5C5C5C"/>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 name="Google Shape;45;p43"/>
          <p:cNvSpPr txBox="1">
            <a:spLocks noGrp="1"/>
          </p:cNvSpPr>
          <p:nvPr>
            <p:ph type="body" idx="3"/>
          </p:nvPr>
        </p:nvSpPr>
        <p:spPr>
          <a:xfrm>
            <a:off x="1080000" y="2935347"/>
            <a:ext cx="6984900" cy="358748"/>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5C5C5C"/>
              </a:buClr>
              <a:buSzPts val="2100"/>
              <a:buFont typeface="Arial"/>
              <a:buNone/>
              <a:defRPr sz="2100" b="1">
                <a:solidFill>
                  <a:srgbClr val="5C5C5C"/>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43"/>
          <p:cNvSpPr txBox="1">
            <a:spLocks noGrp="1"/>
          </p:cNvSpPr>
          <p:nvPr>
            <p:ph type="body" idx="4"/>
          </p:nvPr>
        </p:nvSpPr>
        <p:spPr>
          <a:xfrm>
            <a:off x="1080000" y="4154261"/>
            <a:ext cx="6984900" cy="265579"/>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800"/>
              </a:spcBef>
              <a:spcAft>
                <a:spcPts val="0"/>
              </a:spcAft>
              <a:buClr>
                <a:srgbClr val="5C5C5C"/>
              </a:buClr>
              <a:buSzPts val="1100"/>
              <a:buNone/>
              <a:defRPr sz="1100" b="0" i="1">
                <a:solidFill>
                  <a:srgbClr val="5C5C5C"/>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 name="Google Shape;47;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lf Image Slide Vertical">
  <p:cSld name="Half Image Slide Vertical">
    <p:spTree>
      <p:nvGrpSpPr>
        <p:cNvPr id="1" name="Shape 48"/>
        <p:cNvGrpSpPr/>
        <p:nvPr/>
      </p:nvGrpSpPr>
      <p:grpSpPr>
        <a:xfrm>
          <a:off x="0" y="0"/>
          <a:ext cx="0" cy="0"/>
          <a:chOff x="0" y="0"/>
          <a:chExt cx="0" cy="0"/>
        </a:xfrm>
      </p:grpSpPr>
      <p:sp>
        <p:nvSpPr>
          <p:cNvPr id="49" name="Google Shape;49;p44"/>
          <p:cNvSpPr>
            <a:spLocks noGrp="1"/>
          </p:cNvSpPr>
          <p:nvPr>
            <p:ph type="pic" idx="2"/>
          </p:nvPr>
        </p:nvSpPr>
        <p:spPr>
          <a:xfrm>
            <a:off x="4590000" y="0"/>
            <a:ext cx="4554000" cy="5143499"/>
          </a:xfrm>
          <a:prstGeom prst="rect">
            <a:avLst/>
          </a:prstGeom>
          <a:noFill/>
          <a:ln>
            <a:noFill/>
          </a:ln>
        </p:spPr>
        <p:txBody>
          <a:bodyPr spcFirstLastPara="1" wrap="square" lIns="68575" tIns="34275" rIns="68575" bIns="34275" anchor="t" anchorCtr="0">
            <a:noAutofit/>
          </a:bodyPr>
          <a:lstStyle>
            <a:lvl1pPr marR="0" lvl="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R="0" lvl="1"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R="0" lvl="2"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R="0" lvl="3"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R="0" lvl="4"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 name="Google Shape;50;p44"/>
          <p:cNvSpPr txBox="1">
            <a:spLocks noGrp="1"/>
          </p:cNvSpPr>
          <p:nvPr>
            <p:ph type="body" idx="1"/>
          </p:nvPr>
        </p:nvSpPr>
        <p:spPr>
          <a:xfrm>
            <a:off x="4729784" y="4767262"/>
            <a:ext cx="4308613" cy="274586"/>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800"/>
              </a:spcBef>
              <a:spcAft>
                <a:spcPts val="0"/>
              </a:spcAft>
              <a:buClr>
                <a:schemeClr val="lt1"/>
              </a:buClr>
              <a:buSzPts val="1100"/>
              <a:buNone/>
              <a:defRPr sz="1100" b="0" i="1">
                <a:solidFill>
                  <a:schemeClr val="lt1"/>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 name="Google Shape;51;p44"/>
          <p:cNvSpPr txBox="1">
            <a:spLocks noGrp="1"/>
          </p:cNvSpPr>
          <p:nvPr>
            <p:ph type="title"/>
          </p:nvPr>
        </p:nvSpPr>
        <p:spPr>
          <a:xfrm>
            <a:off x="628650" y="273844"/>
            <a:ext cx="36450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5C5C5C"/>
              </a:buClr>
              <a:buSzPts val="3000"/>
              <a:buFont typeface="Lato Light"/>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44"/>
          <p:cNvSpPr txBox="1">
            <a:spLocks noGrp="1"/>
          </p:cNvSpPr>
          <p:nvPr>
            <p:ph type="body" idx="3"/>
          </p:nvPr>
        </p:nvSpPr>
        <p:spPr>
          <a:xfrm>
            <a:off x="628650" y="1503759"/>
            <a:ext cx="3645000" cy="3263503"/>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rgbClr val="5C5C5C"/>
              </a:buClr>
              <a:buSzPts val="1500"/>
              <a:buNone/>
              <a:defRPr sz="1500">
                <a:solidFill>
                  <a:srgbClr val="5C5C5C"/>
                </a:solidFill>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x4 Image Slide">
  <p:cSld name="6x4 Image Slide">
    <p:spTree>
      <p:nvGrpSpPr>
        <p:cNvPr id="1" name="Shape 53"/>
        <p:cNvGrpSpPr/>
        <p:nvPr/>
      </p:nvGrpSpPr>
      <p:grpSpPr>
        <a:xfrm>
          <a:off x="0" y="0"/>
          <a:ext cx="0" cy="0"/>
          <a:chOff x="0" y="0"/>
          <a:chExt cx="0" cy="0"/>
        </a:xfrm>
      </p:grpSpPr>
      <p:sp>
        <p:nvSpPr>
          <p:cNvPr id="54" name="Google Shape;54;p45"/>
          <p:cNvSpPr>
            <a:spLocks noGrp="1"/>
          </p:cNvSpPr>
          <p:nvPr>
            <p:ph type="pic" idx="2"/>
          </p:nvPr>
        </p:nvSpPr>
        <p:spPr>
          <a:xfrm>
            <a:off x="2802523" y="165538"/>
            <a:ext cx="3538955" cy="2359304"/>
          </a:xfrm>
          <a:prstGeom prst="rect">
            <a:avLst/>
          </a:prstGeom>
          <a:noFill/>
          <a:ln>
            <a:noFill/>
          </a:ln>
        </p:spPr>
        <p:txBody>
          <a:bodyPr spcFirstLastPara="1" wrap="square" lIns="68575" tIns="34275" rIns="68575" bIns="34275" anchor="t" anchorCtr="0">
            <a:noAutofit/>
          </a:bodyPr>
          <a:lstStyle>
            <a:lvl1pPr marR="0" lvl="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R="0" lvl="1"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R="0" lvl="2"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R="0" lvl="3"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R="0" lvl="4"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 name="Google Shape;55;p45"/>
          <p:cNvSpPr/>
          <p:nvPr/>
        </p:nvSpPr>
        <p:spPr>
          <a:xfrm>
            <a:off x="4427934" y="2740392"/>
            <a:ext cx="288131" cy="26194"/>
          </a:xfrm>
          <a:prstGeom prst="rect">
            <a:avLst/>
          </a:prstGeom>
          <a:solidFill>
            <a:srgbClr val="3BC7F4"/>
          </a:solidFill>
          <a:ln>
            <a:noFill/>
          </a:ln>
        </p:spPr>
        <p:txBody>
          <a:bodyPr spcFirstLastPara="1" wrap="square" lIns="51425" tIns="25700" rIns="51425" bIns="2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56" name="Google Shape;56;p45"/>
          <p:cNvSpPr txBox="1">
            <a:spLocks noGrp="1"/>
          </p:cNvSpPr>
          <p:nvPr>
            <p:ph type="body" idx="1"/>
          </p:nvPr>
        </p:nvSpPr>
        <p:spPr>
          <a:xfrm>
            <a:off x="1080000" y="3297270"/>
            <a:ext cx="6984900" cy="766914"/>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rgbClr val="5C5C5C"/>
              </a:buClr>
              <a:buSzPts val="1500"/>
              <a:buNone/>
              <a:defRPr sz="1500">
                <a:solidFill>
                  <a:srgbClr val="5C5C5C"/>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45"/>
          <p:cNvSpPr txBox="1">
            <a:spLocks noGrp="1"/>
          </p:cNvSpPr>
          <p:nvPr>
            <p:ph type="body" idx="3"/>
          </p:nvPr>
        </p:nvSpPr>
        <p:spPr>
          <a:xfrm>
            <a:off x="1080000" y="2935347"/>
            <a:ext cx="6984900" cy="358748"/>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5C5C5C"/>
              </a:buClr>
              <a:buSzPts val="2100"/>
              <a:buFont typeface="Arial"/>
              <a:buNone/>
              <a:defRPr sz="2100" b="1">
                <a:solidFill>
                  <a:srgbClr val="5C5C5C"/>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45"/>
          <p:cNvSpPr txBox="1">
            <a:spLocks noGrp="1"/>
          </p:cNvSpPr>
          <p:nvPr>
            <p:ph type="body" idx="4"/>
          </p:nvPr>
        </p:nvSpPr>
        <p:spPr>
          <a:xfrm>
            <a:off x="1080000" y="4154261"/>
            <a:ext cx="6984900" cy="265579"/>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800"/>
              </a:spcBef>
              <a:spcAft>
                <a:spcPts val="0"/>
              </a:spcAft>
              <a:buClr>
                <a:srgbClr val="5C5C5C"/>
              </a:buClr>
              <a:buSzPts val="1100"/>
              <a:buNone/>
              <a:defRPr sz="1100" b="0" i="1">
                <a:solidFill>
                  <a:srgbClr val="5C5C5C"/>
                </a:solidFill>
                <a:latin typeface="Lato"/>
                <a:ea typeface="Lato"/>
                <a:cs typeface="Lato"/>
                <a:sym typeface="Lato"/>
              </a:defRPr>
            </a:lvl1pPr>
            <a:lvl2pPr marL="914400" lvl="1" indent="-228600" algn="l">
              <a:lnSpc>
                <a:spcPct val="150000"/>
              </a:lnSpc>
              <a:spcBef>
                <a:spcPts val="400"/>
              </a:spcBef>
              <a:spcAft>
                <a:spcPts val="0"/>
              </a:spcAft>
              <a:buClr>
                <a:srgbClr val="5C5C5C"/>
              </a:buClr>
              <a:buSzPts val="1400"/>
              <a:buNone/>
              <a:defRPr/>
            </a:lvl2pPr>
            <a:lvl3pPr marL="1371600" lvl="2" indent="-228600" algn="l">
              <a:lnSpc>
                <a:spcPct val="150000"/>
              </a:lnSpc>
              <a:spcBef>
                <a:spcPts val="400"/>
              </a:spcBef>
              <a:spcAft>
                <a:spcPts val="0"/>
              </a:spcAft>
              <a:buClr>
                <a:srgbClr val="5C5C5C"/>
              </a:buClr>
              <a:buSzPts val="1400"/>
              <a:buNone/>
              <a:defRPr/>
            </a:lvl3pPr>
            <a:lvl4pPr marL="1828800" lvl="3" indent="-228600" algn="l">
              <a:lnSpc>
                <a:spcPct val="90000"/>
              </a:lnSpc>
              <a:spcBef>
                <a:spcPts val="400"/>
              </a:spcBef>
              <a:spcAft>
                <a:spcPts val="0"/>
              </a:spcAft>
              <a:buClr>
                <a:srgbClr val="5C5C5C"/>
              </a:buClr>
              <a:buSzPts val="1400"/>
              <a:buNone/>
              <a:defRPr/>
            </a:lvl4pPr>
            <a:lvl5pPr marL="2286000" lvl="4" indent="-228600" algn="l">
              <a:lnSpc>
                <a:spcPct val="90000"/>
              </a:lnSpc>
              <a:spcBef>
                <a:spcPts val="400"/>
              </a:spcBef>
              <a:spcAft>
                <a:spcPts val="0"/>
              </a:spcAft>
              <a:buClr>
                <a:srgbClr val="5C5C5C"/>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0"/>
        <p:cNvGrpSpPr/>
        <p:nvPr/>
      </p:nvGrpSpPr>
      <p:grpSpPr>
        <a:xfrm>
          <a:off x="0" y="0"/>
          <a:ext cx="0" cy="0"/>
          <a:chOff x="0" y="0"/>
          <a:chExt cx="0" cy="0"/>
        </a:xfrm>
      </p:grpSpPr>
      <p:sp>
        <p:nvSpPr>
          <p:cNvPr id="61" name="Google Shape;61;p4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46"/>
          <p:cNvSpPr/>
          <p:nvPr/>
        </p:nvSpPr>
        <p:spPr>
          <a:xfrm>
            <a:off x="1064052" y="546497"/>
            <a:ext cx="7020000" cy="3721321"/>
          </a:xfrm>
          <a:prstGeom prst="rect">
            <a:avLst/>
          </a:prstGeom>
          <a:solidFill>
            <a:srgbClr val="38C6F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 name="Google Shape;63;p46"/>
          <p:cNvSpPr txBox="1"/>
          <p:nvPr/>
        </p:nvSpPr>
        <p:spPr>
          <a:xfrm>
            <a:off x="808860" y="232688"/>
            <a:ext cx="1352208" cy="35317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2500"/>
              <a:buFont typeface="Arial"/>
              <a:buNone/>
            </a:pPr>
            <a:r>
              <a:rPr lang="en" sz="22500" b="0" i="0" u="none" strike="noStrike" cap="none">
                <a:solidFill>
                  <a:schemeClr val="lt1"/>
                </a:solidFill>
                <a:latin typeface="Georgia"/>
                <a:ea typeface="Georgia"/>
                <a:cs typeface="Georgia"/>
                <a:sym typeface="Georgia"/>
              </a:rPr>
              <a:t>“</a:t>
            </a:r>
            <a:endParaRPr sz="1100" b="0" i="0" u="none" strike="noStrike" cap="none">
              <a:solidFill>
                <a:srgbClr val="000000"/>
              </a:solidFill>
              <a:latin typeface="Arial"/>
              <a:ea typeface="Arial"/>
              <a:cs typeface="Arial"/>
              <a:sym typeface="Arial"/>
            </a:endParaRPr>
          </a:p>
        </p:txBody>
      </p:sp>
      <p:sp>
        <p:nvSpPr>
          <p:cNvPr id="64" name="Google Shape;64;p46"/>
          <p:cNvSpPr txBox="1"/>
          <p:nvPr/>
        </p:nvSpPr>
        <p:spPr>
          <a:xfrm>
            <a:off x="7020933" y="-901399"/>
            <a:ext cx="1352208" cy="6994223"/>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2500"/>
              <a:buFont typeface="Arial"/>
              <a:buNone/>
            </a:pPr>
            <a:r>
              <a:rPr lang="en" sz="22500" b="0" i="0" u="none" strike="noStrike" cap="none">
                <a:solidFill>
                  <a:schemeClr val="lt1"/>
                </a:solidFill>
                <a:latin typeface="Georgia"/>
                <a:ea typeface="Georgia"/>
                <a:cs typeface="Georgia"/>
                <a:sym typeface="Georgia"/>
              </a:rPr>
              <a:t>“”</a:t>
            </a:r>
            <a:endParaRPr sz="1100" b="0" i="0" u="none" strike="noStrike" cap="none">
              <a:solidFill>
                <a:srgbClr val="000000"/>
              </a:solidFill>
              <a:latin typeface="Arial"/>
              <a:ea typeface="Arial"/>
              <a:cs typeface="Arial"/>
              <a:sym typeface="Arial"/>
            </a:endParaRPr>
          </a:p>
        </p:txBody>
      </p:sp>
      <p:sp>
        <p:nvSpPr>
          <p:cNvPr id="65" name="Google Shape;65;p46"/>
          <p:cNvSpPr txBox="1">
            <a:spLocks noGrp="1"/>
          </p:cNvSpPr>
          <p:nvPr>
            <p:ph type="body" idx="1"/>
          </p:nvPr>
        </p:nvSpPr>
        <p:spPr>
          <a:xfrm>
            <a:off x="1507166" y="1602856"/>
            <a:ext cx="6132329" cy="1905204"/>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chemeClr val="lt1"/>
              </a:buClr>
              <a:buSzPts val="1500"/>
              <a:buNone/>
              <a:defRPr sz="1500">
                <a:solidFill>
                  <a:schemeClr val="lt1"/>
                </a:solidFill>
              </a:defRPr>
            </a:lvl1pPr>
            <a:lvl2pPr marL="914400" lvl="1" indent="-228600" algn="l">
              <a:lnSpc>
                <a:spcPct val="150000"/>
              </a:lnSpc>
              <a:spcBef>
                <a:spcPts val="400"/>
              </a:spcBef>
              <a:spcAft>
                <a:spcPts val="0"/>
              </a:spcAft>
              <a:buClr>
                <a:schemeClr val="lt1"/>
              </a:buClr>
              <a:buSzPts val="1500"/>
              <a:buNone/>
              <a:defRPr sz="1500">
                <a:solidFill>
                  <a:schemeClr val="lt1"/>
                </a:solidFill>
              </a:defRPr>
            </a:lvl2pPr>
            <a:lvl3pPr marL="1371600" lvl="2" indent="-228600" algn="l">
              <a:lnSpc>
                <a:spcPct val="150000"/>
              </a:lnSpc>
              <a:spcBef>
                <a:spcPts val="400"/>
              </a:spcBef>
              <a:spcAft>
                <a:spcPts val="0"/>
              </a:spcAft>
              <a:buClr>
                <a:schemeClr val="lt1"/>
              </a:buClr>
              <a:buSzPts val="1500"/>
              <a:buNone/>
              <a:defRPr sz="1500">
                <a:solidFill>
                  <a:schemeClr val="lt1"/>
                </a:solidFill>
              </a:defRPr>
            </a:lvl3pPr>
            <a:lvl4pPr marL="1828800" lvl="3" indent="-228600" algn="l">
              <a:lnSpc>
                <a:spcPct val="150000"/>
              </a:lnSpc>
              <a:spcBef>
                <a:spcPts val="400"/>
              </a:spcBef>
              <a:spcAft>
                <a:spcPts val="0"/>
              </a:spcAft>
              <a:buClr>
                <a:schemeClr val="lt1"/>
              </a:buClr>
              <a:buSzPts val="1500"/>
              <a:buNone/>
              <a:defRPr sz="1500">
                <a:solidFill>
                  <a:schemeClr val="lt1"/>
                </a:solidFill>
              </a:defRPr>
            </a:lvl4pPr>
            <a:lvl5pPr marL="2286000" lvl="4" indent="-228600" algn="l">
              <a:lnSpc>
                <a:spcPct val="150000"/>
              </a:lnSpc>
              <a:spcBef>
                <a:spcPts val="400"/>
              </a:spcBef>
              <a:spcAft>
                <a:spcPts val="0"/>
              </a:spcAft>
              <a:buClr>
                <a:schemeClr val="lt1"/>
              </a:buClr>
              <a:buSzPts val="1500"/>
              <a:buNone/>
              <a:defRPr sz="15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46"/>
          <p:cNvSpPr txBox="1">
            <a:spLocks noGrp="1"/>
          </p:cNvSpPr>
          <p:nvPr>
            <p:ph type="body" idx="2"/>
          </p:nvPr>
        </p:nvSpPr>
        <p:spPr>
          <a:xfrm>
            <a:off x="1802091" y="3354354"/>
            <a:ext cx="2291953" cy="414337"/>
          </a:xfrm>
          <a:prstGeom prst="rect">
            <a:avLst/>
          </a:prstGeom>
          <a:noFill/>
          <a:ln>
            <a:noFill/>
          </a:ln>
        </p:spPr>
        <p:txBody>
          <a:bodyPr spcFirstLastPara="1" wrap="square" lIns="68575" tIns="34275" rIns="68575" bIns="34275" anchor="t" anchorCtr="0">
            <a:noAutofit/>
          </a:bodyPr>
          <a:lstStyle>
            <a:lvl1pPr marL="457200" lvl="0" indent="-228600" algn="l">
              <a:lnSpc>
                <a:spcPct val="150000"/>
              </a:lnSpc>
              <a:spcBef>
                <a:spcPts val="800"/>
              </a:spcBef>
              <a:spcAft>
                <a:spcPts val="0"/>
              </a:spcAft>
              <a:buClr>
                <a:schemeClr val="lt1"/>
              </a:buClr>
              <a:buSzPts val="1200"/>
              <a:buNone/>
              <a:defRPr sz="1200" i="1">
                <a:solidFill>
                  <a:schemeClr val="lt1"/>
                </a:solidFill>
              </a:defRPr>
            </a:lvl1pPr>
            <a:lvl2pPr marL="914400" lvl="1" indent="-228600" algn="l">
              <a:lnSpc>
                <a:spcPct val="150000"/>
              </a:lnSpc>
              <a:spcBef>
                <a:spcPts val="400"/>
              </a:spcBef>
              <a:spcAft>
                <a:spcPts val="0"/>
              </a:spcAft>
              <a:buClr>
                <a:schemeClr val="lt1"/>
              </a:buClr>
              <a:buSzPts val="1200"/>
              <a:buNone/>
              <a:defRPr sz="1200">
                <a:solidFill>
                  <a:schemeClr val="lt1"/>
                </a:solidFill>
              </a:defRPr>
            </a:lvl2pPr>
            <a:lvl3pPr marL="1371600" lvl="2" indent="-228600" algn="l">
              <a:lnSpc>
                <a:spcPct val="150000"/>
              </a:lnSpc>
              <a:spcBef>
                <a:spcPts val="400"/>
              </a:spcBef>
              <a:spcAft>
                <a:spcPts val="0"/>
              </a:spcAft>
              <a:buClr>
                <a:schemeClr val="lt1"/>
              </a:buClr>
              <a:buSzPts val="1200"/>
              <a:buNone/>
              <a:defRPr sz="12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44">
          <p15:clr>
            <a:srgbClr val="FBAE40"/>
          </p15:clr>
        </p15:guide>
        <p15:guide id="4" pos="9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50000"/>
              </a:lnSpc>
              <a:spcBef>
                <a:spcPts val="8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1pPr>
            <a:lvl2pPr marL="914400" marR="0" lvl="1"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2pPr>
            <a:lvl3pPr marL="1371600" marR="0" lvl="2" indent="-228600" algn="l" rtl="0">
              <a:lnSpc>
                <a:spcPct val="150000"/>
              </a:lnSpc>
              <a:spcBef>
                <a:spcPts val="400"/>
              </a:spcBef>
              <a:spcAft>
                <a:spcPts val="0"/>
              </a:spcAft>
              <a:buClr>
                <a:srgbClr val="5C5C5C"/>
              </a:buClr>
              <a:buSzPts val="1500"/>
              <a:buFont typeface="Arial"/>
              <a:buNone/>
              <a:defRPr sz="1500" b="0" i="0" u="none" strike="noStrike" cap="none">
                <a:solidFill>
                  <a:srgbClr val="5C5C5C"/>
                </a:solidFill>
                <a:latin typeface="Lato"/>
                <a:ea typeface="Lato"/>
                <a:cs typeface="Lato"/>
                <a:sym typeface="Lato"/>
              </a:defRPr>
            </a:lvl3pPr>
            <a:lvl4pPr marL="1828800" marR="0" lvl="3"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4pPr>
            <a:lvl5pPr marL="2286000" marR="0" lvl="4" indent="-228600" algn="l" rtl="0">
              <a:lnSpc>
                <a:spcPct val="90000"/>
              </a:lnSpc>
              <a:spcBef>
                <a:spcPts val="400"/>
              </a:spcBef>
              <a:spcAft>
                <a:spcPts val="0"/>
              </a:spcAft>
              <a:buClr>
                <a:srgbClr val="5C5C5C"/>
              </a:buClr>
              <a:buSzPts val="1800"/>
              <a:buFont typeface="Arial"/>
              <a:buNone/>
              <a:defRPr sz="1800" b="0" i="0" u="none" strike="noStrike" cap="none">
                <a:solidFill>
                  <a:srgbClr val="5C5C5C"/>
                </a:solidFill>
                <a:latin typeface="Lato"/>
                <a:ea typeface="Lato"/>
                <a:cs typeface="Lato"/>
                <a:sym typeface="La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36"/>
          <p:cNvPicPr preferRelativeResize="0"/>
          <p:nvPr/>
        </p:nvPicPr>
        <p:blipFill rotWithShape="1">
          <a:blip r:embed="rId14">
            <a:alphaModFix/>
          </a:blip>
          <a:srcRect/>
          <a:stretch/>
        </p:blipFill>
        <p:spPr>
          <a:xfrm>
            <a:off x="0" y="546142"/>
            <a:ext cx="164605" cy="4079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thespinoff.co.nz/wp-content/uploads/2020/04/Covid-19-Masks-working-04.gif"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alud.gob.hn/sit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ovid19honduras.org/sites/default/files/map2.jpg" TargetMode="External"/><Relationship Id="rId5" Type="http://schemas.openxmlformats.org/officeDocument/2006/relationships/hyperlink" Target="http://ficha.covid19honduras.org/" TargetMode="External"/><Relationship Id="rId4" Type="http://schemas.openxmlformats.org/officeDocument/2006/relationships/hyperlink" Target="https://covid19hondura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ovid19honduras.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5274964" y="1956421"/>
            <a:ext cx="3088778" cy="1079096"/>
          </a:xfrm>
          <a:prstGeom prst="rect">
            <a:avLst/>
          </a:prstGeom>
          <a:noFill/>
          <a:ln>
            <a:noFill/>
          </a:ln>
        </p:spPr>
      </p:pic>
      <p:cxnSp>
        <p:nvCxnSpPr>
          <p:cNvPr id="87" name="Google Shape;87;p1"/>
          <p:cNvCxnSpPr/>
          <p:nvPr/>
        </p:nvCxnSpPr>
        <p:spPr>
          <a:xfrm>
            <a:off x="1350964" y="2792029"/>
            <a:ext cx="0" cy="264338"/>
          </a:xfrm>
          <a:prstGeom prst="straightConnector1">
            <a:avLst/>
          </a:prstGeom>
          <a:noFill/>
          <a:ln w="22225" cap="flat" cmpd="sng">
            <a:solidFill>
              <a:schemeClr val="lt1"/>
            </a:solidFill>
            <a:prstDash val="solid"/>
            <a:miter lim="800000"/>
            <a:headEnd type="none" w="sm" len="sm"/>
            <a:tailEnd type="none" w="sm" len="sm"/>
          </a:ln>
        </p:spPr>
      </p:cxnSp>
      <p:sp>
        <p:nvSpPr>
          <p:cNvPr id="88" name="Google Shape;88;p1"/>
          <p:cNvSpPr txBox="1"/>
          <p:nvPr/>
        </p:nvSpPr>
        <p:spPr>
          <a:xfrm>
            <a:off x="793978" y="1976341"/>
            <a:ext cx="4050000" cy="6633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2400"/>
              <a:buFont typeface="Arial"/>
              <a:buNone/>
            </a:pPr>
            <a:r>
              <a:rPr lang="en" sz="2400" b="1" i="0" u="none" strike="noStrike" cap="none" dirty="0">
                <a:solidFill>
                  <a:schemeClr val="lt1"/>
                </a:solidFill>
                <a:latin typeface="Calibri"/>
                <a:ea typeface="Calibri"/>
                <a:cs typeface="Calibri"/>
                <a:sym typeface="Calibri"/>
              </a:rPr>
              <a:t>COVID-19 </a:t>
            </a:r>
            <a:r>
              <a:rPr lang="en" sz="2400" b="1" i="0" u="none" strike="noStrike" cap="none" dirty="0" smtClean="0">
                <a:solidFill>
                  <a:schemeClr val="lt1"/>
                </a:solidFill>
                <a:latin typeface="Calibri"/>
                <a:ea typeface="Calibri"/>
                <a:cs typeface="Calibri"/>
                <a:sym typeface="Calibri"/>
              </a:rPr>
              <a:t>– Medidas bioseguridad para el trabajo en campo </a:t>
            </a:r>
            <a:endParaRPr sz="2400" b="1" i="0" u="none" strike="noStrike" cap="none" dirty="0">
              <a:solidFill>
                <a:schemeClr val="lt1"/>
              </a:solidFill>
              <a:latin typeface="Calibri"/>
              <a:ea typeface="Calibri"/>
              <a:cs typeface="Calibri"/>
              <a:sym typeface="Calibri"/>
            </a:endParaRPr>
          </a:p>
        </p:txBody>
      </p:sp>
      <p:sp>
        <p:nvSpPr>
          <p:cNvPr id="89" name="Google Shape;89;p1"/>
          <p:cNvSpPr txBox="1"/>
          <p:nvPr/>
        </p:nvSpPr>
        <p:spPr>
          <a:xfrm>
            <a:off x="793967" y="2724247"/>
            <a:ext cx="524815" cy="411656"/>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 sz="1400" b="1" i="0" u="none" strike="noStrike" cap="none">
                <a:solidFill>
                  <a:schemeClr val="lt1"/>
                </a:solidFill>
                <a:latin typeface="Calibri"/>
                <a:ea typeface="Calibri"/>
                <a:cs typeface="Calibri"/>
                <a:sym typeface="Calibri"/>
              </a:rPr>
              <a:t>2020</a:t>
            </a:r>
            <a:endParaRPr sz="1400" b="1" i="0" u="none" strike="noStrike" cap="none">
              <a:solidFill>
                <a:schemeClr val="lt1"/>
              </a:solidFill>
              <a:latin typeface="Calibri"/>
              <a:ea typeface="Calibri"/>
              <a:cs typeface="Calibri"/>
              <a:sym typeface="Calibri"/>
            </a:endParaRPr>
          </a:p>
        </p:txBody>
      </p:sp>
      <p:sp>
        <p:nvSpPr>
          <p:cNvPr id="90" name="Google Shape;90;p1"/>
          <p:cNvSpPr txBox="1"/>
          <p:nvPr/>
        </p:nvSpPr>
        <p:spPr>
          <a:xfrm>
            <a:off x="1423222" y="2724247"/>
            <a:ext cx="841755" cy="411656"/>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400"/>
              <a:buFont typeface="Arial"/>
              <a:buNone/>
            </a:pPr>
            <a:r>
              <a:rPr lang="en" sz="1400" b="1" i="0" u="none" strike="noStrike" cap="none" dirty="0" smtClean="0">
                <a:solidFill>
                  <a:schemeClr val="lt1"/>
                </a:solidFill>
                <a:latin typeface="Calibri"/>
                <a:ea typeface="Calibri"/>
                <a:cs typeface="Calibri"/>
                <a:sym typeface="Calibri"/>
              </a:rPr>
              <a:t>Mayo 13</a:t>
            </a:r>
            <a:endParaRPr sz="14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Medidas de bioseguridad</a:t>
            </a:r>
            <a:endParaRPr b="1" dirty="0">
              <a:latin typeface="Lato"/>
              <a:ea typeface="Lato"/>
              <a:cs typeface="Lato"/>
              <a:sym typeface="Lato"/>
            </a:endParaRPr>
          </a:p>
        </p:txBody>
      </p:sp>
      <p:pic>
        <p:nvPicPr>
          <p:cNvPr id="2052" name="Picture 4" descr="Oficina profesional con estilo de dibujo a mano | Vector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97" y="1472811"/>
            <a:ext cx="2561716" cy="256171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a16="http://schemas.microsoft.com/office/drawing/2014/main" id="{8E8E8A4E-0FF5-4F79-B5E2-6954C60BAC09}"/>
              </a:ext>
            </a:extLst>
          </p:cNvPr>
          <p:cNvPicPr>
            <a:picLocks noChangeAspect="1"/>
          </p:cNvPicPr>
          <p:nvPr/>
        </p:nvPicPr>
        <p:blipFill rotWithShape="1">
          <a:blip r:embed="rId4">
            <a:extLst>
              <a:ext uri="{28A0092B-C50C-407E-A947-70E740481C1C}">
                <a14:useLocalDpi xmlns:a14="http://schemas.microsoft.com/office/drawing/2010/main" val="0"/>
              </a:ext>
            </a:extLst>
          </a:blip>
          <a:srcRect l="5345" r="33500"/>
          <a:stretch/>
        </p:blipFill>
        <p:spPr>
          <a:xfrm>
            <a:off x="2924684" y="1472811"/>
            <a:ext cx="2785082" cy="2561716"/>
          </a:xfrm>
          <a:prstGeom prst="rect">
            <a:avLst/>
          </a:prstGeom>
          <a:noFill/>
          <a:ln>
            <a:noFill/>
          </a:ln>
        </p:spPr>
      </p:pic>
      <p:pic>
        <p:nvPicPr>
          <p:cNvPr id="2054" name="Picture 6" descr="El Poder de la Capacitación: ¿Por qué es importante? | Difference"/>
          <p:cNvPicPr>
            <a:picLocks noChangeAspect="1" noChangeArrowheads="1"/>
          </p:cNvPicPr>
          <p:nvPr/>
        </p:nvPicPr>
        <p:blipFill rotWithShape="1">
          <a:blip r:embed="rId5">
            <a:extLst>
              <a:ext uri="{28A0092B-C50C-407E-A947-70E740481C1C}">
                <a14:useLocalDpi xmlns:a14="http://schemas.microsoft.com/office/drawing/2010/main" val="0"/>
              </a:ext>
            </a:extLst>
          </a:blip>
          <a:srcRect l="18178" r="10846"/>
          <a:stretch/>
        </p:blipFill>
        <p:spPr bwMode="auto">
          <a:xfrm>
            <a:off x="5990551" y="1472811"/>
            <a:ext cx="2909144" cy="2561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p:nvPr/>
        </p:nvSpPr>
        <p:spPr>
          <a:xfrm>
            <a:off x="2177700" y="-66907"/>
            <a:ext cx="6966300" cy="5143500"/>
          </a:xfrm>
          <a:prstGeom prst="ellipse">
            <a:avLst/>
          </a:prstGeom>
          <a:solidFill>
            <a:srgbClr val="90D8F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9"/>
          <p:cNvSpPr/>
          <p:nvPr/>
        </p:nvSpPr>
        <p:spPr>
          <a:xfrm>
            <a:off x="2296350" y="296250"/>
            <a:ext cx="6062700" cy="4551000"/>
          </a:xfrm>
          <a:prstGeom prst="ellipse">
            <a:avLst/>
          </a:prstGeom>
          <a:solidFill>
            <a:srgbClr val="76A5A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9"/>
          <p:cNvSpPr/>
          <p:nvPr/>
        </p:nvSpPr>
        <p:spPr>
          <a:xfrm>
            <a:off x="2741600" y="731107"/>
            <a:ext cx="4440300" cy="3794700"/>
          </a:xfrm>
          <a:prstGeom prst="ellipse">
            <a:avLst/>
          </a:prstGeom>
          <a:solidFill>
            <a:srgbClr val="27808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9"/>
          <p:cNvSpPr/>
          <p:nvPr/>
        </p:nvSpPr>
        <p:spPr>
          <a:xfrm>
            <a:off x="3184075" y="1216750"/>
            <a:ext cx="3136500" cy="2915400"/>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9"/>
          <p:cNvSpPr/>
          <p:nvPr/>
        </p:nvSpPr>
        <p:spPr>
          <a:xfrm>
            <a:off x="3970325" y="2042350"/>
            <a:ext cx="1374600" cy="1264200"/>
          </a:xfrm>
          <a:prstGeom prst="ellipse">
            <a:avLst/>
          </a:prstGeom>
          <a:solidFill>
            <a:srgbClr val="134F5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9"/>
          <p:cNvSpPr txBox="1"/>
          <p:nvPr/>
        </p:nvSpPr>
        <p:spPr>
          <a:xfrm>
            <a:off x="4077575" y="2087550"/>
            <a:ext cx="1118100" cy="33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dirty="0">
                <a:solidFill>
                  <a:srgbClr val="FFFFFF"/>
                </a:solidFill>
                <a:latin typeface="Lato"/>
                <a:ea typeface="Lato"/>
                <a:cs typeface="Lato"/>
                <a:sym typeface="Lato"/>
              </a:rPr>
              <a:t>1. </a:t>
            </a:r>
            <a:r>
              <a:rPr lang="en" sz="3000" b="1" i="0" u="none" strike="noStrike" cap="none" dirty="0">
                <a:solidFill>
                  <a:srgbClr val="FFFFFF"/>
                </a:solidFill>
                <a:latin typeface="Lato"/>
                <a:ea typeface="Lato"/>
                <a:cs typeface="Lato"/>
                <a:sym typeface="Lato"/>
              </a:rPr>
              <a:t>Tú</a:t>
            </a:r>
            <a:endParaRPr sz="3000" b="1" i="0" u="none" strike="noStrike" cap="none" dirty="0">
              <a:solidFill>
                <a:srgbClr val="FFFFFF"/>
              </a:solidFill>
              <a:latin typeface="Lato"/>
              <a:ea typeface="Lato"/>
              <a:cs typeface="Lato"/>
              <a:sym typeface="Lato"/>
            </a:endParaRPr>
          </a:p>
        </p:txBody>
      </p:sp>
      <p:sp>
        <p:nvSpPr>
          <p:cNvPr id="247" name="Google Shape;247;p19"/>
          <p:cNvSpPr txBox="1"/>
          <p:nvPr/>
        </p:nvSpPr>
        <p:spPr>
          <a:xfrm>
            <a:off x="5056075" y="1768625"/>
            <a:ext cx="1216800" cy="33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2000" b="0" i="0" u="none" strike="noStrike" cap="none">
                <a:solidFill>
                  <a:srgbClr val="FFFFFF"/>
                </a:solidFill>
                <a:latin typeface="Lato"/>
                <a:ea typeface="Lato"/>
                <a:cs typeface="Lato"/>
                <a:sym typeface="Lato"/>
              </a:rPr>
              <a:t>2. Tu familia</a:t>
            </a:r>
            <a:endParaRPr sz="2000" b="0" i="0" u="none" strike="noStrike" cap="none">
              <a:solidFill>
                <a:srgbClr val="FFFFFF"/>
              </a:solidFill>
              <a:latin typeface="Lato"/>
              <a:ea typeface="Lato"/>
              <a:cs typeface="Lato"/>
              <a:sym typeface="Lato"/>
            </a:endParaRPr>
          </a:p>
        </p:txBody>
      </p:sp>
      <p:sp>
        <p:nvSpPr>
          <p:cNvPr id="248" name="Google Shape;248;p19"/>
          <p:cNvSpPr txBox="1"/>
          <p:nvPr/>
        </p:nvSpPr>
        <p:spPr>
          <a:xfrm>
            <a:off x="6072200" y="1463550"/>
            <a:ext cx="1167300" cy="6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3. Tu espacio de trabajo</a:t>
            </a:r>
            <a:endParaRPr sz="1400" b="0" i="0" u="none" strike="noStrike" cap="none">
              <a:solidFill>
                <a:srgbClr val="000000"/>
              </a:solidFill>
              <a:latin typeface="Lato"/>
              <a:ea typeface="Lato"/>
              <a:cs typeface="Lato"/>
              <a:sym typeface="Lato"/>
            </a:endParaRPr>
          </a:p>
        </p:txBody>
      </p:sp>
      <p:sp>
        <p:nvSpPr>
          <p:cNvPr id="249" name="Google Shape;249;p19"/>
          <p:cNvSpPr txBox="1"/>
          <p:nvPr/>
        </p:nvSpPr>
        <p:spPr>
          <a:xfrm>
            <a:off x="7756975" y="643975"/>
            <a:ext cx="948300" cy="8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Lato"/>
                <a:ea typeface="Lato"/>
                <a:cs typeface="Lato"/>
                <a:sym typeface="Lato"/>
              </a:rPr>
              <a:t>5. Hospitales,clínicas,  etc</a:t>
            </a:r>
            <a:endParaRPr sz="1200" b="1" i="0" u="none" strike="noStrike" cap="none">
              <a:solidFill>
                <a:srgbClr val="000000"/>
              </a:solidFill>
              <a:latin typeface="Lato"/>
              <a:ea typeface="Lato"/>
              <a:cs typeface="Lato"/>
              <a:sym typeface="Lato"/>
            </a:endParaRPr>
          </a:p>
        </p:txBody>
      </p:sp>
      <p:sp>
        <p:nvSpPr>
          <p:cNvPr id="250" name="Google Shape;250;p19"/>
          <p:cNvSpPr txBox="1"/>
          <p:nvPr/>
        </p:nvSpPr>
        <p:spPr>
          <a:xfrm>
            <a:off x="6907374" y="1186625"/>
            <a:ext cx="1348251" cy="53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4. Comunidades</a:t>
            </a:r>
            <a:endParaRPr sz="1400" b="0" i="0" u="none" strike="noStrike" cap="none">
              <a:solidFill>
                <a:srgbClr val="000000"/>
              </a:solidFill>
              <a:latin typeface="Lato"/>
              <a:ea typeface="Lato"/>
              <a:cs typeface="Lato"/>
              <a:sym typeface="Lato"/>
            </a:endParaRPr>
          </a:p>
        </p:txBody>
      </p:sp>
      <p:sp>
        <p:nvSpPr>
          <p:cNvPr id="251" name="Google Shape;251;p19"/>
          <p:cNvSpPr txBox="1"/>
          <p:nvPr/>
        </p:nvSpPr>
        <p:spPr>
          <a:xfrm>
            <a:off x="77408" y="3635050"/>
            <a:ext cx="2606592" cy="9942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dirty="0">
                <a:solidFill>
                  <a:srgbClr val="000000"/>
                </a:solidFill>
                <a:latin typeface="Arial"/>
                <a:ea typeface="Arial"/>
                <a:cs typeface="Arial"/>
                <a:sym typeface="Arial"/>
              </a:rPr>
              <a:t>Prevención de la transmisión de COVID-19</a:t>
            </a:r>
            <a:endParaRPr sz="32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title"/>
          </p:nvPr>
        </p:nvSpPr>
        <p:spPr>
          <a:xfrm>
            <a:off x="311700" y="455250"/>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Protocolo general- </a:t>
            </a:r>
            <a:r>
              <a:rPr lang="en" b="1" u="sng" dirty="0" smtClean="0">
                <a:latin typeface="Lato"/>
                <a:ea typeface="Lato"/>
                <a:cs typeface="Lato"/>
                <a:sym typeface="Lato"/>
              </a:rPr>
              <a:t>antes</a:t>
            </a:r>
            <a:r>
              <a:rPr lang="en" b="1" dirty="0" smtClean="0">
                <a:latin typeface="Lato"/>
                <a:ea typeface="Lato"/>
                <a:cs typeface="Lato"/>
                <a:sym typeface="Lato"/>
              </a:rPr>
              <a:t> de ir a trabajar</a:t>
            </a:r>
            <a:endParaRPr b="1" dirty="0">
              <a:latin typeface="Lato"/>
              <a:ea typeface="Lato"/>
              <a:cs typeface="Lato"/>
              <a:sym typeface="Lato"/>
            </a:endParaRPr>
          </a:p>
        </p:txBody>
      </p:sp>
      <p:pic>
        <p:nvPicPr>
          <p:cNvPr id="257" name="Google Shape;257;p20"/>
          <p:cNvPicPr preferRelativeResize="0"/>
          <p:nvPr/>
        </p:nvPicPr>
        <p:blipFill rotWithShape="1">
          <a:blip r:embed="rId3">
            <a:alphaModFix/>
          </a:blip>
          <a:srcRect/>
          <a:stretch/>
        </p:blipFill>
        <p:spPr>
          <a:xfrm>
            <a:off x="3613116" y="1132405"/>
            <a:ext cx="1178100" cy="1166664"/>
          </a:xfrm>
          <a:prstGeom prst="rect">
            <a:avLst/>
          </a:prstGeom>
          <a:noFill/>
          <a:ln>
            <a:noFill/>
          </a:ln>
        </p:spPr>
      </p:pic>
      <p:pic>
        <p:nvPicPr>
          <p:cNvPr id="258" name="Google Shape;258;p20"/>
          <p:cNvPicPr preferRelativeResize="0"/>
          <p:nvPr/>
        </p:nvPicPr>
        <p:blipFill rotWithShape="1">
          <a:blip r:embed="rId4">
            <a:alphaModFix/>
          </a:blip>
          <a:srcRect/>
          <a:stretch/>
        </p:blipFill>
        <p:spPr>
          <a:xfrm>
            <a:off x="5737209" y="1176591"/>
            <a:ext cx="1103979" cy="1103979"/>
          </a:xfrm>
          <a:prstGeom prst="rect">
            <a:avLst/>
          </a:prstGeom>
          <a:noFill/>
          <a:ln>
            <a:noFill/>
          </a:ln>
        </p:spPr>
      </p:pic>
      <p:pic>
        <p:nvPicPr>
          <p:cNvPr id="259" name="Google Shape;259;p20"/>
          <p:cNvPicPr preferRelativeResize="0"/>
          <p:nvPr/>
        </p:nvPicPr>
        <p:blipFill rotWithShape="1">
          <a:blip r:embed="rId5">
            <a:alphaModFix/>
          </a:blip>
          <a:srcRect/>
          <a:stretch/>
        </p:blipFill>
        <p:spPr>
          <a:xfrm>
            <a:off x="5906468" y="3352969"/>
            <a:ext cx="1178100" cy="1167010"/>
          </a:xfrm>
          <a:prstGeom prst="rect">
            <a:avLst/>
          </a:prstGeom>
          <a:noFill/>
          <a:ln>
            <a:noFill/>
          </a:ln>
        </p:spPr>
      </p:pic>
      <p:pic>
        <p:nvPicPr>
          <p:cNvPr id="260" name="Google Shape;260;p20"/>
          <p:cNvPicPr preferRelativeResize="0"/>
          <p:nvPr/>
        </p:nvPicPr>
        <p:blipFill rotWithShape="1">
          <a:blip r:embed="rId6">
            <a:alphaModFix/>
          </a:blip>
          <a:srcRect/>
          <a:stretch/>
        </p:blipFill>
        <p:spPr>
          <a:xfrm>
            <a:off x="7521451" y="1092495"/>
            <a:ext cx="1206574" cy="1206574"/>
          </a:xfrm>
          <a:prstGeom prst="rect">
            <a:avLst/>
          </a:prstGeom>
          <a:noFill/>
          <a:ln>
            <a:noFill/>
          </a:ln>
        </p:spPr>
      </p:pic>
      <p:sp>
        <p:nvSpPr>
          <p:cNvPr id="261" name="Google Shape;261;p20"/>
          <p:cNvSpPr txBox="1"/>
          <p:nvPr/>
        </p:nvSpPr>
        <p:spPr>
          <a:xfrm>
            <a:off x="6437625" y="2638425"/>
            <a:ext cx="6172200" cy="7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62" name="Google Shape;262;p20"/>
          <p:cNvSpPr txBox="1"/>
          <p:nvPr/>
        </p:nvSpPr>
        <p:spPr>
          <a:xfrm>
            <a:off x="3540182" y="2343591"/>
            <a:ext cx="11781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Lavar sus manos </a:t>
            </a:r>
            <a:endParaRPr sz="1300" b="0" i="0" u="none" strike="noStrike" cap="none" dirty="0">
              <a:solidFill>
                <a:srgbClr val="000000"/>
              </a:solidFill>
              <a:latin typeface="Arial"/>
              <a:ea typeface="Arial"/>
              <a:cs typeface="Arial"/>
              <a:sym typeface="Arial"/>
            </a:endParaRPr>
          </a:p>
        </p:txBody>
      </p:sp>
      <p:sp>
        <p:nvSpPr>
          <p:cNvPr id="263" name="Google Shape;263;p20"/>
          <p:cNvSpPr txBox="1"/>
          <p:nvPr/>
        </p:nvSpPr>
        <p:spPr>
          <a:xfrm>
            <a:off x="7637013" y="4533565"/>
            <a:ext cx="11781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smtClean="0">
                <a:solidFill>
                  <a:srgbClr val="000000"/>
                </a:solidFill>
                <a:latin typeface="Lato Light"/>
                <a:ea typeface="Lato Light"/>
                <a:cs typeface="Lato Light"/>
                <a:sym typeface="Lato Light"/>
              </a:rPr>
              <a:t>Usar mascarilla</a:t>
            </a:r>
            <a:endParaRPr sz="1300" b="0" i="0" u="none" strike="noStrike" cap="none" dirty="0">
              <a:solidFill>
                <a:srgbClr val="000000"/>
              </a:solidFill>
              <a:latin typeface="Arial"/>
              <a:ea typeface="Arial"/>
              <a:cs typeface="Arial"/>
              <a:sym typeface="Arial"/>
            </a:endParaRPr>
          </a:p>
        </p:txBody>
      </p:sp>
      <p:sp>
        <p:nvSpPr>
          <p:cNvPr id="264" name="Google Shape;264;p20"/>
          <p:cNvSpPr txBox="1"/>
          <p:nvPr/>
        </p:nvSpPr>
        <p:spPr>
          <a:xfrm>
            <a:off x="5607494" y="2368889"/>
            <a:ext cx="13839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Mantener el distanciamiento </a:t>
            </a:r>
            <a:r>
              <a:rPr lang="en" sz="1300" b="0" i="0" u="none" strike="noStrike" cap="none" dirty="0" smtClean="0">
                <a:solidFill>
                  <a:srgbClr val="000000"/>
                </a:solidFill>
                <a:latin typeface="Lato Light"/>
                <a:ea typeface="Lato Light"/>
                <a:cs typeface="Lato Light"/>
                <a:sym typeface="Lato Light"/>
              </a:rPr>
              <a:t>físico</a:t>
            </a:r>
            <a:endParaRPr sz="1300" b="0" i="0" u="none" strike="noStrike" cap="none" dirty="0">
              <a:solidFill>
                <a:srgbClr val="000000"/>
              </a:solidFill>
              <a:latin typeface="Arial"/>
              <a:ea typeface="Arial"/>
              <a:cs typeface="Arial"/>
              <a:sym typeface="Arial"/>
            </a:endParaRPr>
          </a:p>
        </p:txBody>
      </p:sp>
      <p:sp>
        <p:nvSpPr>
          <p:cNvPr id="265" name="Google Shape;265;p20"/>
          <p:cNvSpPr txBox="1"/>
          <p:nvPr/>
        </p:nvSpPr>
        <p:spPr>
          <a:xfrm>
            <a:off x="7454366" y="2220238"/>
            <a:ext cx="13839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Limpiar regularmente las superficies de alto contacto</a:t>
            </a:r>
            <a:endParaRPr sz="1300" b="0" i="0" u="none" strike="noStrike" cap="none" dirty="0">
              <a:solidFill>
                <a:srgbClr val="000000"/>
              </a:solidFill>
              <a:latin typeface="Arial"/>
              <a:ea typeface="Arial"/>
              <a:cs typeface="Arial"/>
              <a:sym typeface="Arial"/>
            </a:endParaRPr>
          </a:p>
        </p:txBody>
      </p:sp>
      <p:sp>
        <p:nvSpPr>
          <p:cNvPr id="266" name="Google Shape;266;p20"/>
          <p:cNvSpPr txBox="1"/>
          <p:nvPr/>
        </p:nvSpPr>
        <p:spPr>
          <a:xfrm>
            <a:off x="1769507" y="2408050"/>
            <a:ext cx="15774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Si tienes </a:t>
            </a:r>
            <a:r>
              <a:rPr lang="en" sz="1300" b="0" i="0" u="none" strike="noStrike" cap="none" dirty="0" smtClean="0">
                <a:solidFill>
                  <a:srgbClr val="000000"/>
                </a:solidFill>
                <a:latin typeface="Lato Light"/>
                <a:ea typeface="Lato Light"/>
                <a:cs typeface="Lato Light"/>
                <a:sym typeface="Lato Light"/>
              </a:rPr>
              <a:t>síntomas, contactar con médico</a:t>
            </a:r>
            <a:endParaRPr sz="1300" b="0" i="0" u="none" strike="noStrike" cap="none" dirty="0">
              <a:solidFill>
                <a:srgbClr val="000000"/>
              </a:solidFill>
              <a:latin typeface="Arial"/>
              <a:ea typeface="Arial"/>
              <a:cs typeface="Arial"/>
              <a:sym typeface="Arial"/>
            </a:endParaRPr>
          </a:p>
        </p:txBody>
      </p:sp>
      <p:grpSp>
        <p:nvGrpSpPr>
          <p:cNvPr id="268" name="Google Shape;268;p20"/>
          <p:cNvGrpSpPr/>
          <p:nvPr/>
        </p:nvGrpSpPr>
        <p:grpSpPr>
          <a:xfrm>
            <a:off x="42000" y="3254409"/>
            <a:ext cx="5442650" cy="1396975"/>
            <a:chOff x="194400" y="3254409"/>
            <a:chExt cx="5442650" cy="1396975"/>
          </a:xfrm>
        </p:grpSpPr>
        <p:pic>
          <p:nvPicPr>
            <p:cNvPr id="269" name="Google Shape;269;p20"/>
            <p:cNvPicPr preferRelativeResize="0"/>
            <p:nvPr/>
          </p:nvPicPr>
          <p:blipFill rotWithShape="1">
            <a:blip r:embed="rId7">
              <a:alphaModFix/>
            </a:blip>
            <a:srcRect/>
            <a:stretch/>
          </p:blipFill>
          <p:spPr>
            <a:xfrm>
              <a:off x="2997203" y="3261006"/>
              <a:ext cx="1332235" cy="1370300"/>
            </a:xfrm>
            <a:prstGeom prst="rect">
              <a:avLst/>
            </a:prstGeom>
            <a:noFill/>
            <a:ln>
              <a:noFill/>
            </a:ln>
          </p:spPr>
        </p:pic>
        <p:pic>
          <p:nvPicPr>
            <p:cNvPr id="270" name="Google Shape;270;p20"/>
            <p:cNvPicPr preferRelativeResize="0"/>
            <p:nvPr/>
          </p:nvPicPr>
          <p:blipFill rotWithShape="1">
            <a:blip r:embed="rId8">
              <a:alphaModFix/>
            </a:blip>
            <a:srcRect/>
            <a:stretch/>
          </p:blipFill>
          <p:spPr>
            <a:xfrm>
              <a:off x="4369200" y="3261013"/>
              <a:ext cx="1267850" cy="1370302"/>
            </a:xfrm>
            <a:prstGeom prst="rect">
              <a:avLst/>
            </a:prstGeom>
            <a:noFill/>
            <a:ln>
              <a:noFill/>
            </a:ln>
          </p:spPr>
        </p:pic>
        <p:pic>
          <p:nvPicPr>
            <p:cNvPr id="271" name="Google Shape;271;p20"/>
            <p:cNvPicPr preferRelativeResize="0"/>
            <p:nvPr/>
          </p:nvPicPr>
          <p:blipFill rotWithShape="1">
            <a:blip r:embed="rId9">
              <a:alphaModFix/>
            </a:blip>
            <a:srcRect/>
            <a:stretch/>
          </p:blipFill>
          <p:spPr>
            <a:xfrm>
              <a:off x="1584250" y="3254409"/>
              <a:ext cx="1383900" cy="1396975"/>
            </a:xfrm>
            <a:prstGeom prst="rect">
              <a:avLst/>
            </a:prstGeom>
            <a:noFill/>
            <a:ln>
              <a:noFill/>
            </a:ln>
          </p:spPr>
        </p:pic>
        <p:pic>
          <p:nvPicPr>
            <p:cNvPr id="272" name="Google Shape;272;p20"/>
            <p:cNvPicPr preferRelativeResize="0"/>
            <p:nvPr/>
          </p:nvPicPr>
          <p:blipFill rotWithShape="1">
            <a:blip r:embed="rId10">
              <a:alphaModFix/>
            </a:blip>
            <a:srcRect/>
            <a:stretch/>
          </p:blipFill>
          <p:spPr>
            <a:xfrm>
              <a:off x="194400" y="3267109"/>
              <a:ext cx="1383900" cy="1383927"/>
            </a:xfrm>
            <a:prstGeom prst="rect">
              <a:avLst/>
            </a:prstGeom>
            <a:noFill/>
            <a:ln>
              <a:noFill/>
            </a:ln>
          </p:spPr>
        </p:pic>
      </p:grpSp>
      <p:sp>
        <p:nvSpPr>
          <p:cNvPr id="273" name="Google Shape;273;p20"/>
          <p:cNvSpPr txBox="1"/>
          <p:nvPr/>
        </p:nvSpPr>
        <p:spPr>
          <a:xfrm>
            <a:off x="20907" y="4561158"/>
            <a:ext cx="5551200" cy="43316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 Practicar higiene respiratoria </a:t>
            </a:r>
            <a:r>
              <a:rPr lang="en" sz="1300" b="0" i="0" u="none" strike="noStrike" cap="none" dirty="0" smtClean="0">
                <a:solidFill>
                  <a:srgbClr val="000000"/>
                </a:solidFill>
                <a:latin typeface="Lato Light"/>
                <a:ea typeface="Lato Light"/>
                <a:cs typeface="Lato Light"/>
                <a:sym typeface="Lato Light"/>
              </a:rPr>
              <a:t>-----------------------</a:t>
            </a:r>
            <a:endParaRPr sz="1300" b="0" i="0" u="none" strike="noStrike" cap="none" dirty="0">
              <a:solidFill>
                <a:srgbClr val="000000"/>
              </a:solidFill>
              <a:latin typeface="Arial"/>
              <a:ea typeface="Arial"/>
              <a:cs typeface="Arial"/>
              <a:sym typeface="Arial"/>
            </a:endParaRPr>
          </a:p>
        </p:txBody>
      </p:sp>
      <p:pic>
        <p:nvPicPr>
          <p:cNvPr id="274" name="Google Shape;274;p20"/>
          <p:cNvPicPr preferRelativeResize="0"/>
          <p:nvPr/>
        </p:nvPicPr>
        <p:blipFill rotWithShape="1">
          <a:blip r:embed="rId11">
            <a:alphaModFix/>
          </a:blip>
          <a:srcRect/>
          <a:stretch/>
        </p:blipFill>
        <p:spPr>
          <a:xfrm>
            <a:off x="246765" y="1176591"/>
            <a:ext cx="1312057" cy="1167000"/>
          </a:xfrm>
          <a:prstGeom prst="rect">
            <a:avLst/>
          </a:prstGeom>
          <a:noFill/>
          <a:ln>
            <a:noFill/>
          </a:ln>
        </p:spPr>
      </p:pic>
      <p:sp>
        <p:nvSpPr>
          <p:cNvPr id="275" name="Google Shape;275;p20"/>
          <p:cNvSpPr txBox="1"/>
          <p:nvPr/>
        </p:nvSpPr>
        <p:spPr>
          <a:xfrm>
            <a:off x="122350" y="2408050"/>
            <a:ext cx="13839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smtClean="0">
                <a:solidFill>
                  <a:srgbClr val="000000"/>
                </a:solidFill>
                <a:latin typeface="Lato Light"/>
                <a:ea typeface="Lato Light"/>
                <a:cs typeface="Lato Light"/>
                <a:sym typeface="Lato Light"/>
              </a:rPr>
              <a:t>Si tienes síntomas o te encuentras mal</a:t>
            </a:r>
            <a:endParaRPr sz="1300" b="0" i="0" u="none" strike="noStrike" cap="none" dirty="0">
              <a:solidFill>
                <a:srgbClr val="000000"/>
              </a:solidFill>
              <a:latin typeface="Arial"/>
              <a:ea typeface="Arial"/>
              <a:cs typeface="Arial"/>
              <a:sym typeface="Arial"/>
            </a:endParaRPr>
          </a:p>
        </p:txBody>
      </p:sp>
      <p:pic>
        <p:nvPicPr>
          <p:cNvPr id="3" name="Picture 2"/>
          <p:cNvPicPr>
            <a:picLocks noChangeAspect="1"/>
          </p:cNvPicPr>
          <p:nvPr/>
        </p:nvPicPr>
        <p:blipFill>
          <a:blip r:embed="rId12"/>
          <a:stretch>
            <a:fillRect/>
          </a:stretch>
        </p:blipFill>
        <p:spPr>
          <a:xfrm>
            <a:off x="2023054" y="1142641"/>
            <a:ext cx="1173839" cy="1173839"/>
          </a:xfrm>
          <a:prstGeom prst="rect">
            <a:avLst/>
          </a:prstGeom>
          <a:ln>
            <a:solidFill>
              <a:schemeClr val="tx1"/>
            </a:solidFill>
          </a:ln>
        </p:spPr>
      </p:pic>
      <p:pic>
        <p:nvPicPr>
          <p:cNvPr id="5" name="Picture 4"/>
          <p:cNvPicPr>
            <a:picLocks noChangeAspect="1"/>
          </p:cNvPicPr>
          <p:nvPr/>
        </p:nvPicPr>
        <p:blipFill>
          <a:blip r:embed="rId13"/>
          <a:stretch>
            <a:fillRect/>
          </a:stretch>
        </p:blipFill>
        <p:spPr>
          <a:xfrm>
            <a:off x="7549556" y="3271379"/>
            <a:ext cx="1289779" cy="1289779"/>
          </a:xfrm>
          <a:prstGeom prst="rect">
            <a:avLst/>
          </a:prstGeom>
        </p:spPr>
      </p:pic>
      <p:sp>
        <p:nvSpPr>
          <p:cNvPr id="27" name="Google Shape;263;p20"/>
          <p:cNvSpPr txBox="1"/>
          <p:nvPr/>
        </p:nvSpPr>
        <p:spPr>
          <a:xfrm>
            <a:off x="5918579" y="4492335"/>
            <a:ext cx="11781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Evitar tocarse ojos, nariz y boca </a:t>
            </a:r>
            <a:endParaRPr sz="13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876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P spid="265" grpId="0"/>
      <p:bldP spid="266" grpId="0"/>
      <p:bldP spid="273" grpId="0"/>
      <p:bldP spid="27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dirty="0">
                <a:latin typeface="+mn-lt"/>
              </a:rPr>
              <a:t>Qué hacer y qué no con el uso de tapabocas</a:t>
            </a:r>
            <a:endParaRPr dirty="0">
              <a:latin typeface="+mn-lt"/>
            </a:endParaRPr>
          </a:p>
        </p:txBody>
      </p:sp>
      <p:sp>
        <p:nvSpPr>
          <p:cNvPr id="296" name="Google Shape;296;p51"/>
          <p:cNvSpPr txBox="1">
            <a:spLocks noGrp="1"/>
          </p:cNvSpPr>
          <p:nvPr>
            <p:ph type="body" idx="1"/>
          </p:nvPr>
        </p:nvSpPr>
        <p:spPr>
          <a:xfrm>
            <a:off x="311700" y="1152475"/>
            <a:ext cx="6693900" cy="3416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500"/>
              <a:buNone/>
            </a:pPr>
            <a:r>
              <a:rPr lang="en" b="1" dirty="0">
                <a:solidFill>
                  <a:srgbClr val="6AA84F"/>
                </a:solidFill>
                <a:latin typeface="+mn-lt"/>
              </a:rPr>
              <a:t>QUÉ HACER</a:t>
            </a:r>
            <a:r>
              <a:rPr lang="en" dirty="0">
                <a:solidFill>
                  <a:schemeClr val="dk1"/>
                </a:solidFill>
                <a:latin typeface="+mn-lt"/>
              </a:rPr>
              <a:t>:</a:t>
            </a:r>
            <a:endParaRPr dirty="0">
              <a:solidFill>
                <a:schemeClr val="dk1"/>
              </a:solidFill>
              <a:latin typeface="+mn-lt"/>
            </a:endParaRPr>
          </a:p>
          <a:p>
            <a:pPr marL="457200" lvl="0" indent="-323850" algn="l" rtl="0">
              <a:lnSpc>
                <a:spcPct val="100000"/>
              </a:lnSpc>
              <a:spcBef>
                <a:spcPts val="800"/>
              </a:spcBef>
              <a:spcAft>
                <a:spcPts val="0"/>
              </a:spcAft>
              <a:buClr>
                <a:schemeClr val="dk1"/>
              </a:buClr>
              <a:buSzPts val="1500"/>
              <a:buChar char="●"/>
            </a:pPr>
            <a:r>
              <a:rPr lang="en" dirty="0">
                <a:solidFill>
                  <a:schemeClr val="dk1"/>
                </a:solidFill>
                <a:latin typeface="+mn-lt"/>
              </a:rPr>
              <a:t>Asegúrese de que encaja bien y no quedan huecos en los lados</a:t>
            </a:r>
            <a:endParaRPr dirty="0">
              <a:solidFill>
                <a:schemeClr val="dk1"/>
              </a:solidFill>
              <a:latin typeface="+mn-lt"/>
            </a:endParaRPr>
          </a:p>
          <a:p>
            <a:pPr marL="457200" lvl="0" indent="-323850" algn="l" rtl="0">
              <a:lnSpc>
                <a:spcPct val="100000"/>
              </a:lnSpc>
              <a:spcBef>
                <a:spcPts val="0"/>
              </a:spcBef>
              <a:spcAft>
                <a:spcPts val="0"/>
              </a:spcAft>
              <a:buClr>
                <a:schemeClr val="dk1"/>
              </a:buClr>
              <a:buSzPts val="1500"/>
              <a:buChar char="●"/>
            </a:pPr>
            <a:r>
              <a:rPr lang="en" dirty="0">
                <a:solidFill>
                  <a:schemeClr val="dk1"/>
                </a:solidFill>
                <a:latin typeface="+mn-lt"/>
              </a:rPr>
              <a:t>Lávese las manos antes de ponérselo y quitárselo</a:t>
            </a:r>
            <a:endParaRPr dirty="0">
              <a:solidFill>
                <a:schemeClr val="dk1"/>
              </a:solidFill>
              <a:latin typeface="+mn-lt"/>
            </a:endParaRPr>
          </a:p>
          <a:p>
            <a:pPr marL="457200" lvl="0" indent="-323850" algn="l" rtl="0">
              <a:lnSpc>
                <a:spcPct val="100000"/>
              </a:lnSpc>
              <a:spcBef>
                <a:spcPts val="0"/>
              </a:spcBef>
              <a:spcAft>
                <a:spcPts val="0"/>
              </a:spcAft>
              <a:buClr>
                <a:schemeClr val="dk1"/>
              </a:buClr>
              <a:buSzPts val="1500"/>
              <a:buChar char="●"/>
            </a:pPr>
            <a:r>
              <a:rPr lang="en" dirty="0">
                <a:solidFill>
                  <a:schemeClr val="dk1"/>
                </a:solidFill>
                <a:latin typeface="+mn-lt"/>
              </a:rPr>
              <a:t>Llévela por un periodo de tiempo corto (cambio frecuente)</a:t>
            </a:r>
            <a:endParaRPr dirty="0">
              <a:solidFill>
                <a:schemeClr val="dk1"/>
              </a:solidFill>
              <a:latin typeface="+mn-lt"/>
            </a:endParaRPr>
          </a:p>
          <a:p>
            <a:pPr marL="457200" lvl="0" indent="-323850" algn="l" rtl="0">
              <a:lnSpc>
                <a:spcPct val="100000"/>
              </a:lnSpc>
              <a:spcBef>
                <a:spcPts val="0"/>
              </a:spcBef>
              <a:spcAft>
                <a:spcPts val="0"/>
              </a:spcAft>
              <a:buClr>
                <a:schemeClr val="dk1"/>
              </a:buClr>
              <a:buSzPts val="1500"/>
              <a:buChar char="●"/>
            </a:pPr>
            <a:r>
              <a:rPr lang="en" dirty="0">
                <a:solidFill>
                  <a:schemeClr val="dk1"/>
                </a:solidFill>
                <a:latin typeface="+mn-lt"/>
              </a:rPr>
              <a:t>Lleve una bolsa con tapabocas limpios y otra bolsa donde desechar los tapabocas usados hasta que los pueda desechar de forma segura o lavar en la casa </a:t>
            </a:r>
            <a:endParaRPr dirty="0">
              <a:solidFill>
                <a:schemeClr val="dk1"/>
              </a:solidFill>
              <a:latin typeface="+mn-lt"/>
            </a:endParaRPr>
          </a:p>
          <a:p>
            <a:pPr marL="0" lvl="0" indent="0" algn="l" rtl="0">
              <a:lnSpc>
                <a:spcPct val="100000"/>
              </a:lnSpc>
              <a:spcBef>
                <a:spcPts val="800"/>
              </a:spcBef>
              <a:spcAft>
                <a:spcPts val="0"/>
              </a:spcAft>
              <a:buSzPts val="1500"/>
              <a:buNone/>
            </a:pPr>
            <a:r>
              <a:rPr lang="en" b="1" dirty="0">
                <a:solidFill>
                  <a:srgbClr val="FF0000"/>
                </a:solidFill>
                <a:latin typeface="+mn-lt"/>
              </a:rPr>
              <a:t>QUÉ NO HACER</a:t>
            </a:r>
            <a:r>
              <a:rPr lang="en" dirty="0">
                <a:solidFill>
                  <a:schemeClr val="dk1"/>
                </a:solidFill>
                <a:latin typeface="+mn-lt"/>
              </a:rPr>
              <a:t>:</a:t>
            </a:r>
            <a:endParaRPr dirty="0">
              <a:solidFill>
                <a:schemeClr val="dk1"/>
              </a:solidFill>
              <a:latin typeface="+mn-lt"/>
            </a:endParaRPr>
          </a:p>
          <a:p>
            <a:pPr marL="457200" marR="0" lvl="0" indent="-323850" algn="l" rtl="0">
              <a:lnSpc>
                <a:spcPct val="100000"/>
              </a:lnSpc>
              <a:spcBef>
                <a:spcPts val="800"/>
              </a:spcBef>
              <a:spcAft>
                <a:spcPts val="0"/>
              </a:spcAft>
              <a:buClr>
                <a:schemeClr val="dk1"/>
              </a:buClr>
              <a:buSzPts val="1500"/>
              <a:buChar char="●"/>
            </a:pPr>
            <a:r>
              <a:rPr lang="en" dirty="0">
                <a:solidFill>
                  <a:schemeClr val="dk1"/>
                </a:solidFill>
                <a:latin typeface="+mn-lt"/>
              </a:rPr>
              <a:t>No re-utilice los tapabocas o los comparta con nadie</a:t>
            </a:r>
            <a:endParaRPr dirty="0">
              <a:solidFill>
                <a:schemeClr val="dk1"/>
              </a:solidFill>
              <a:latin typeface="+mn-lt"/>
            </a:endParaRPr>
          </a:p>
          <a:p>
            <a:pPr marL="457200" marR="0" lvl="0" indent="-323850" algn="l" rtl="0">
              <a:lnSpc>
                <a:spcPct val="100000"/>
              </a:lnSpc>
              <a:spcBef>
                <a:spcPts val="0"/>
              </a:spcBef>
              <a:spcAft>
                <a:spcPts val="0"/>
              </a:spcAft>
              <a:buClr>
                <a:schemeClr val="dk1"/>
              </a:buClr>
              <a:buSzPts val="1500"/>
              <a:buChar char="●"/>
            </a:pPr>
            <a:r>
              <a:rPr lang="en" dirty="0">
                <a:solidFill>
                  <a:schemeClr val="dk1"/>
                </a:solidFill>
                <a:latin typeface="+mn-lt"/>
              </a:rPr>
              <a:t>No use tapabocas que están sucios o húmedos</a:t>
            </a:r>
            <a:endParaRPr dirty="0">
              <a:solidFill>
                <a:schemeClr val="dk1"/>
              </a:solidFill>
              <a:latin typeface="+mn-lt"/>
            </a:endParaRPr>
          </a:p>
          <a:p>
            <a:pPr marL="457200" marR="0" lvl="0" indent="-323850" algn="l" rtl="0">
              <a:lnSpc>
                <a:spcPct val="100000"/>
              </a:lnSpc>
              <a:spcBef>
                <a:spcPts val="0"/>
              </a:spcBef>
              <a:spcAft>
                <a:spcPts val="0"/>
              </a:spcAft>
              <a:buClr>
                <a:schemeClr val="dk1"/>
              </a:buClr>
              <a:buSzPts val="1500"/>
              <a:buChar char="●"/>
            </a:pPr>
            <a:r>
              <a:rPr lang="en" dirty="0">
                <a:solidFill>
                  <a:schemeClr val="dk1"/>
                </a:solidFill>
                <a:latin typeface="+mn-lt"/>
              </a:rPr>
              <a:t>No se toque la cara mientras usa el tapabocas</a:t>
            </a:r>
            <a:endParaRPr dirty="0">
              <a:solidFill>
                <a:schemeClr val="dk1"/>
              </a:solidFill>
              <a:latin typeface="+mn-lt"/>
            </a:endParaRPr>
          </a:p>
          <a:p>
            <a:pPr marL="457200" marR="0" lvl="0" indent="-323850" algn="l" rtl="0">
              <a:lnSpc>
                <a:spcPct val="100000"/>
              </a:lnSpc>
              <a:spcBef>
                <a:spcPts val="0"/>
              </a:spcBef>
              <a:spcAft>
                <a:spcPts val="0"/>
              </a:spcAft>
              <a:buClr>
                <a:schemeClr val="dk1"/>
              </a:buClr>
              <a:buSzPts val="1500"/>
              <a:buChar char="●"/>
            </a:pPr>
            <a:r>
              <a:rPr lang="en" dirty="0">
                <a:solidFill>
                  <a:schemeClr val="dk1"/>
                </a:solidFill>
                <a:latin typeface="+mn-lt"/>
              </a:rPr>
              <a:t>No mueva o ajuste el tapabocas una vez lo tenga colocado en su cara</a:t>
            </a:r>
            <a:endParaRPr dirty="0">
              <a:solidFill>
                <a:schemeClr val="dk1"/>
              </a:solidFill>
              <a:latin typeface="+mn-lt"/>
            </a:endParaRPr>
          </a:p>
        </p:txBody>
      </p:sp>
      <p:grpSp>
        <p:nvGrpSpPr>
          <p:cNvPr id="297" name="Google Shape;297;p51"/>
          <p:cNvGrpSpPr/>
          <p:nvPr/>
        </p:nvGrpSpPr>
        <p:grpSpPr>
          <a:xfrm>
            <a:off x="7158000" y="865325"/>
            <a:ext cx="1833600" cy="4147450"/>
            <a:chOff x="7158000" y="865325"/>
            <a:chExt cx="1833600" cy="4147450"/>
          </a:xfrm>
        </p:grpSpPr>
        <p:pic>
          <p:nvPicPr>
            <p:cNvPr id="298" name="Google Shape;298;p51"/>
            <p:cNvPicPr preferRelativeResize="0"/>
            <p:nvPr/>
          </p:nvPicPr>
          <p:blipFill rotWithShape="1">
            <a:blip r:embed="rId3">
              <a:alphaModFix/>
            </a:blip>
            <a:srcRect/>
            <a:stretch/>
          </p:blipFill>
          <p:spPr>
            <a:xfrm>
              <a:off x="7158000" y="865325"/>
              <a:ext cx="1833600" cy="1839733"/>
            </a:xfrm>
            <a:prstGeom prst="rect">
              <a:avLst/>
            </a:prstGeom>
            <a:noFill/>
            <a:ln>
              <a:noFill/>
            </a:ln>
          </p:spPr>
        </p:pic>
        <p:pic>
          <p:nvPicPr>
            <p:cNvPr id="299" name="Google Shape;299;p51"/>
            <p:cNvPicPr preferRelativeResize="0"/>
            <p:nvPr/>
          </p:nvPicPr>
          <p:blipFill rotWithShape="1">
            <a:blip r:embed="rId4">
              <a:alphaModFix/>
            </a:blip>
            <a:srcRect/>
            <a:stretch/>
          </p:blipFill>
          <p:spPr>
            <a:xfrm>
              <a:off x="7158000" y="2857458"/>
              <a:ext cx="1822766" cy="1828842"/>
            </a:xfrm>
            <a:prstGeom prst="rect">
              <a:avLst/>
            </a:prstGeom>
            <a:noFill/>
            <a:ln>
              <a:noFill/>
            </a:ln>
          </p:spPr>
        </p:pic>
        <p:sp>
          <p:nvSpPr>
            <p:cNvPr id="300" name="Google Shape;300;p51"/>
            <p:cNvSpPr txBox="1"/>
            <p:nvPr/>
          </p:nvSpPr>
          <p:spPr>
            <a:xfrm>
              <a:off x="7615650" y="4750275"/>
              <a:ext cx="918300" cy="26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Images: CDC</a:t>
              </a:r>
              <a:endParaRPr sz="800" b="0" i="0" u="none" strike="noStrike" cap="none">
                <a:solidFill>
                  <a:srgbClr val="000000"/>
                </a:solidFill>
                <a:latin typeface="Arial"/>
                <a:ea typeface="Arial"/>
                <a:cs typeface="Arial"/>
                <a:sym typeface="Arial"/>
              </a:endParaRPr>
            </a:p>
          </p:txBody>
        </p:sp>
      </p:grpSp>
      <p:sp>
        <p:nvSpPr>
          <p:cNvPr id="301" name="Google Shape;301;p51"/>
          <p:cNvSpPr txBox="1"/>
          <p:nvPr/>
        </p:nvSpPr>
        <p:spPr>
          <a:xfrm>
            <a:off x="0" y="4703625"/>
            <a:ext cx="7005600" cy="44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5"/>
              </a:rPr>
              <a:t>https://thespinoff.co.nz/wp-content/uploads/2020/04/Covid-19-Masks-working-04.gif</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409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5381" y="513966"/>
            <a:ext cx="748298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0" i="0" u="none" strike="noStrike" kern="0" cap="none" spc="0" normalizeH="0" baseline="0" noProof="0" dirty="0" smtClean="0">
                <a:ln>
                  <a:noFill/>
                </a:ln>
                <a:solidFill>
                  <a:schemeClr val="tx1"/>
                </a:solidFill>
                <a:effectLst/>
                <a:uLnTx/>
                <a:uFillTx/>
                <a:latin typeface="Arial"/>
                <a:cs typeface="Arial"/>
                <a:sym typeface="Arial"/>
              </a:rPr>
              <a:t>Protocolo general – </a:t>
            </a:r>
            <a:r>
              <a:rPr kumimoji="0" lang="es-ES" sz="2800" b="0" i="0" u="sng" strike="noStrike" kern="0" cap="none" spc="0" normalizeH="0" baseline="0" noProof="0" dirty="0" smtClean="0">
                <a:ln>
                  <a:noFill/>
                </a:ln>
                <a:solidFill>
                  <a:schemeClr val="tx1"/>
                </a:solidFill>
                <a:effectLst/>
                <a:uLnTx/>
                <a:uFillTx/>
                <a:latin typeface="Arial"/>
                <a:cs typeface="Arial"/>
                <a:sym typeface="Arial"/>
              </a:rPr>
              <a:t>llegada </a:t>
            </a:r>
            <a:r>
              <a:rPr kumimoji="0" lang="es-ES" sz="2800" b="0" i="0" strike="noStrike" kern="0" cap="none" spc="0" normalizeH="0" baseline="0" noProof="0" dirty="0" smtClean="0">
                <a:ln>
                  <a:noFill/>
                </a:ln>
                <a:solidFill>
                  <a:schemeClr val="tx1"/>
                </a:solidFill>
                <a:effectLst/>
                <a:uLnTx/>
                <a:uFillTx/>
                <a:latin typeface="Arial"/>
                <a:cs typeface="Arial"/>
                <a:sym typeface="Arial"/>
              </a:rPr>
              <a:t>a la oficina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smtClean="0">
              <a:ln>
                <a:noFill/>
              </a:ln>
              <a:solidFill>
                <a:schemeClr val="tx1"/>
              </a:solidFill>
              <a:effectLst/>
              <a:uLnTx/>
              <a:uFillTx/>
              <a:latin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s-ES" sz="2800" b="0" i="0" u="none" strike="noStrike" kern="0" cap="none" spc="0" normalizeH="0" baseline="0" noProof="0" dirty="0" smtClean="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smtClean="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a:ln>
                <a:noFill/>
              </a:ln>
              <a:solidFill>
                <a:schemeClr val="tx1"/>
              </a:solidFill>
              <a:effectLst/>
              <a:uLnTx/>
              <a:uFillTx/>
              <a:latin typeface="Arial"/>
              <a:cs typeface="Arial"/>
              <a:sym typeface="Arial"/>
            </a:endParaRPr>
          </a:p>
        </p:txBody>
      </p:sp>
      <p:pic>
        <p:nvPicPr>
          <p:cNvPr id="4098" name="Picture 2" descr="Coronavirus: fabricarán termómetros infrarrojos en Misiones para ..."/>
          <p:cNvPicPr>
            <a:picLocks noChangeAspect="1" noChangeArrowheads="1"/>
          </p:cNvPicPr>
          <p:nvPr/>
        </p:nvPicPr>
        <p:blipFill rotWithShape="1">
          <a:blip r:embed="rId2">
            <a:extLst>
              <a:ext uri="{28A0092B-C50C-407E-A947-70E740481C1C}">
                <a14:useLocalDpi xmlns:a14="http://schemas.microsoft.com/office/drawing/2010/main" val="0"/>
              </a:ext>
            </a:extLst>
          </a:blip>
          <a:srcRect r="11403"/>
          <a:stretch/>
        </p:blipFill>
        <p:spPr bwMode="auto">
          <a:xfrm>
            <a:off x="208915" y="1943100"/>
            <a:ext cx="2845114" cy="17983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ulario De Registro Png, Vectores, PSD, e Clipart Para Descarg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715" y="1347826"/>
            <a:ext cx="2422842" cy="2422843"/>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274;p20"/>
          <p:cNvPicPr preferRelativeResize="0"/>
          <p:nvPr/>
        </p:nvPicPr>
        <p:blipFill rotWithShape="1">
          <a:blip r:embed="rId4">
            <a:alphaModFix/>
          </a:blip>
          <a:srcRect/>
          <a:stretch/>
        </p:blipFill>
        <p:spPr>
          <a:xfrm>
            <a:off x="6766080" y="1943100"/>
            <a:ext cx="1819743" cy="1827569"/>
          </a:xfrm>
          <a:prstGeom prst="rect">
            <a:avLst/>
          </a:prstGeom>
          <a:noFill/>
          <a:ln>
            <a:noFill/>
          </a:ln>
        </p:spPr>
      </p:pic>
      <p:sp>
        <p:nvSpPr>
          <p:cNvPr id="6" name="Google Shape;275;p20"/>
          <p:cNvSpPr txBox="1"/>
          <p:nvPr/>
        </p:nvSpPr>
        <p:spPr>
          <a:xfrm>
            <a:off x="208914" y="3997569"/>
            <a:ext cx="2571277" cy="384600"/>
          </a:xfrm>
          <a:prstGeom prst="rect">
            <a:avLst/>
          </a:prstGeom>
          <a:noFill/>
          <a:ln>
            <a:noFill/>
          </a:ln>
        </p:spPr>
        <p:txBody>
          <a:bodyPr spcFirstLastPara="1" wrap="square" lIns="91425" tIns="91425" rIns="91425" bIns="91425" anchor="t" anchorCtr="0">
            <a:noAutofit/>
          </a:bodyPr>
          <a:lstStyle/>
          <a:p>
            <a:pPr lvl="0" algn="ctr">
              <a:lnSpc>
                <a:spcPct val="90000"/>
              </a:lnSpc>
              <a:buSzPts val="1300"/>
            </a:pPr>
            <a:r>
              <a:rPr lang="en" sz="1300" i="0" u="none" strike="noStrike" cap="none" dirty="0" smtClean="0">
                <a:solidFill>
                  <a:schemeClr val="tx1"/>
                </a:solidFill>
                <a:latin typeface="+mn-lt"/>
                <a:ea typeface="Lato Light"/>
                <a:cs typeface="Lato Light"/>
                <a:sym typeface="Lato Light"/>
              </a:rPr>
              <a:t>Medir la temperatura de todos los trabajadores </a:t>
            </a:r>
            <a:r>
              <a:rPr lang="en-CA" sz="1300" dirty="0">
                <a:solidFill>
                  <a:schemeClr val="tx1"/>
                </a:solidFill>
                <a:latin typeface="+mn-lt"/>
                <a:ea typeface="Lato Light"/>
                <a:cs typeface="Lato Light"/>
                <a:sym typeface="Lato Light"/>
              </a:rPr>
              <a:t>&lt; 37,3  °C </a:t>
            </a:r>
            <a:endParaRPr sz="1300" i="0" u="none" strike="noStrike" cap="none" dirty="0">
              <a:solidFill>
                <a:schemeClr val="tx1"/>
              </a:solidFill>
              <a:latin typeface="+mn-lt"/>
              <a:sym typeface="Arial"/>
            </a:endParaRPr>
          </a:p>
        </p:txBody>
      </p:sp>
      <p:sp>
        <p:nvSpPr>
          <p:cNvPr id="7" name="Google Shape;275;p20"/>
          <p:cNvSpPr txBox="1"/>
          <p:nvPr/>
        </p:nvSpPr>
        <p:spPr>
          <a:xfrm>
            <a:off x="6572723" y="3997569"/>
            <a:ext cx="2571277" cy="384600"/>
          </a:xfrm>
          <a:prstGeom prst="rect">
            <a:avLst/>
          </a:prstGeom>
          <a:noFill/>
          <a:ln>
            <a:noFill/>
          </a:ln>
        </p:spPr>
        <p:txBody>
          <a:bodyPr spcFirstLastPara="1" wrap="square" lIns="91425" tIns="91425" rIns="91425" bIns="91425" anchor="t" anchorCtr="0">
            <a:noAutofit/>
          </a:bodyPr>
          <a:lstStyle/>
          <a:p>
            <a:pPr lvl="0" algn="ctr">
              <a:lnSpc>
                <a:spcPct val="90000"/>
              </a:lnSpc>
              <a:buSzPts val="1300"/>
            </a:pPr>
            <a:r>
              <a:rPr lang="en-CA" sz="1300" i="0" u="none" strike="noStrike" cap="none" dirty="0" err="1" smtClean="0">
                <a:solidFill>
                  <a:schemeClr val="tx1"/>
                </a:solidFill>
                <a:latin typeface="+mn-lt"/>
                <a:ea typeface="Lato Light"/>
                <a:cs typeface="Lato Light"/>
                <a:sym typeface="Lato Light"/>
              </a:rPr>
              <a:t>Casos</a:t>
            </a:r>
            <a:r>
              <a:rPr lang="en-CA" sz="1300" i="0" u="none" strike="noStrike" cap="none" dirty="0" smtClean="0">
                <a:solidFill>
                  <a:schemeClr val="tx1"/>
                </a:solidFill>
                <a:latin typeface="+mn-lt"/>
                <a:ea typeface="Lato Light"/>
                <a:cs typeface="Lato Light"/>
                <a:sym typeface="Lato Light"/>
              </a:rPr>
              <a:t> </a:t>
            </a:r>
            <a:r>
              <a:rPr lang="en-CA" sz="1300" i="0" u="none" strike="noStrike" cap="none" dirty="0" err="1" smtClean="0">
                <a:solidFill>
                  <a:schemeClr val="tx1"/>
                </a:solidFill>
                <a:latin typeface="+mn-lt"/>
                <a:ea typeface="Lato Light"/>
                <a:cs typeface="Lato Light"/>
                <a:sym typeface="Lato Light"/>
              </a:rPr>
              <a:t>sospechosos</a:t>
            </a:r>
            <a:r>
              <a:rPr lang="en-CA" sz="1300" i="0" u="none" strike="noStrike" cap="none" dirty="0" smtClean="0">
                <a:solidFill>
                  <a:schemeClr val="tx1"/>
                </a:solidFill>
                <a:latin typeface="+mn-lt"/>
                <a:ea typeface="Lato Light"/>
                <a:cs typeface="Lato Light"/>
                <a:sym typeface="Lato Light"/>
              </a:rPr>
              <a:t>, </a:t>
            </a:r>
            <a:r>
              <a:rPr lang="en-CA" sz="1300" i="0" u="none" strike="noStrike" cap="none" dirty="0" err="1" smtClean="0">
                <a:solidFill>
                  <a:schemeClr val="tx1"/>
                </a:solidFill>
                <a:latin typeface="+mn-lt"/>
                <a:ea typeface="Lato Light"/>
                <a:cs typeface="Lato Light"/>
                <a:sym typeface="Lato Light"/>
              </a:rPr>
              <a:t>necesidad</a:t>
            </a:r>
            <a:r>
              <a:rPr lang="en-CA" sz="1300" i="0" u="none" strike="noStrike" cap="none" dirty="0" smtClean="0">
                <a:solidFill>
                  <a:schemeClr val="tx1"/>
                </a:solidFill>
                <a:latin typeface="+mn-lt"/>
                <a:ea typeface="Lato Light"/>
                <a:cs typeface="Lato Light"/>
                <a:sym typeface="Lato Light"/>
              </a:rPr>
              <a:t> de </a:t>
            </a:r>
            <a:r>
              <a:rPr lang="en-CA" sz="1300" i="0" u="none" strike="noStrike" cap="none" dirty="0" err="1" smtClean="0">
                <a:solidFill>
                  <a:schemeClr val="tx1"/>
                </a:solidFill>
                <a:latin typeface="+mn-lt"/>
                <a:ea typeface="Lato Light"/>
                <a:cs typeface="Lato Light"/>
                <a:sym typeface="Lato Light"/>
              </a:rPr>
              <a:t>aislamiento</a:t>
            </a:r>
            <a:endParaRPr sz="1300" i="0" u="none" strike="noStrike" cap="none" dirty="0">
              <a:solidFill>
                <a:schemeClr val="tx1"/>
              </a:solidFill>
              <a:latin typeface="+mn-lt"/>
              <a:sym typeface="Arial"/>
            </a:endParaRPr>
          </a:p>
        </p:txBody>
      </p:sp>
      <p:sp>
        <p:nvSpPr>
          <p:cNvPr id="8" name="Google Shape;275;p20"/>
          <p:cNvSpPr txBox="1"/>
          <p:nvPr/>
        </p:nvSpPr>
        <p:spPr>
          <a:xfrm>
            <a:off x="3487497" y="3997569"/>
            <a:ext cx="2571277" cy="384600"/>
          </a:xfrm>
          <a:prstGeom prst="rect">
            <a:avLst/>
          </a:prstGeom>
          <a:noFill/>
          <a:ln>
            <a:noFill/>
          </a:ln>
        </p:spPr>
        <p:txBody>
          <a:bodyPr spcFirstLastPara="1" wrap="square" lIns="91425" tIns="91425" rIns="91425" bIns="91425" anchor="t" anchorCtr="0">
            <a:noAutofit/>
          </a:bodyPr>
          <a:lstStyle/>
          <a:p>
            <a:pPr lvl="0" algn="ctr">
              <a:lnSpc>
                <a:spcPct val="90000"/>
              </a:lnSpc>
              <a:buSzPts val="1300"/>
            </a:pPr>
            <a:r>
              <a:rPr lang="en-CA" sz="1300" i="0" u="none" strike="noStrike" cap="none" dirty="0" err="1" smtClean="0">
                <a:solidFill>
                  <a:schemeClr val="tx1"/>
                </a:solidFill>
                <a:latin typeface="+mn-lt"/>
                <a:ea typeface="Lato Light"/>
                <a:cs typeface="Lato Light"/>
                <a:sym typeface="Lato Light"/>
              </a:rPr>
              <a:t>Complementar</a:t>
            </a:r>
            <a:r>
              <a:rPr lang="en-CA" sz="1300" i="0" u="none" strike="noStrike" cap="none" dirty="0" smtClean="0">
                <a:solidFill>
                  <a:schemeClr val="tx1"/>
                </a:solidFill>
                <a:latin typeface="+mn-lt"/>
                <a:ea typeface="Lato Light"/>
                <a:cs typeface="Lato Light"/>
                <a:sym typeface="Lato Light"/>
              </a:rPr>
              <a:t> </a:t>
            </a:r>
            <a:r>
              <a:rPr lang="en-CA" sz="1300" i="0" u="none" strike="noStrike" cap="none" dirty="0" err="1" smtClean="0">
                <a:solidFill>
                  <a:schemeClr val="tx1"/>
                </a:solidFill>
                <a:latin typeface="+mn-lt"/>
                <a:ea typeface="Lato Light"/>
                <a:cs typeface="Lato Light"/>
                <a:sym typeface="Lato Light"/>
              </a:rPr>
              <a:t>formulario</a:t>
            </a:r>
            <a:r>
              <a:rPr lang="en-CA" sz="1300" i="0" u="none" strike="noStrike" cap="none" dirty="0" smtClean="0">
                <a:solidFill>
                  <a:schemeClr val="tx1"/>
                </a:solidFill>
                <a:latin typeface="+mn-lt"/>
                <a:ea typeface="Lato Light"/>
                <a:cs typeface="Lato Light"/>
                <a:sym typeface="Lato Light"/>
              </a:rPr>
              <a:t> </a:t>
            </a:r>
            <a:r>
              <a:rPr lang="en-CA" sz="1300" i="0" u="none" strike="noStrike" cap="none" dirty="0" err="1" smtClean="0">
                <a:solidFill>
                  <a:schemeClr val="tx1"/>
                </a:solidFill>
                <a:latin typeface="+mn-lt"/>
                <a:ea typeface="Lato Light"/>
                <a:cs typeface="Lato Light"/>
                <a:sym typeface="Lato Light"/>
              </a:rPr>
              <a:t>salud</a:t>
            </a:r>
            <a:r>
              <a:rPr lang="en-CA" sz="1300" i="0" u="none" strike="noStrike" cap="none" dirty="0" smtClean="0">
                <a:solidFill>
                  <a:schemeClr val="tx1"/>
                </a:solidFill>
                <a:latin typeface="+mn-lt"/>
                <a:ea typeface="Lato Light"/>
                <a:cs typeface="Lato Light"/>
                <a:sym typeface="Lato Light"/>
              </a:rPr>
              <a:t> a </a:t>
            </a:r>
            <a:r>
              <a:rPr lang="en-CA" sz="1300" i="0" u="none" strike="noStrike" cap="none" dirty="0" err="1" smtClean="0">
                <a:solidFill>
                  <a:schemeClr val="tx1"/>
                </a:solidFill>
                <a:latin typeface="+mn-lt"/>
                <a:ea typeface="Lato Light"/>
                <a:cs typeface="Lato Light"/>
                <a:sym typeface="Lato Light"/>
              </a:rPr>
              <a:t>diario</a:t>
            </a:r>
            <a:endParaRPr sz="1300" i="0" u="none" strike="noStrike" cap="none" dirty="0">
              <a:solidFill>
                <a:schemeClr val="tx1"/>
              </a:solidFill>
              <a:latin typeface="+mn-lt"/>
              <a:sym typeface="Arial"/>
            </a:endParaRPr>
          </a:p>
        </p:txBody>
      </p:sp>
    </p:spTree>
    <p:extLst>
      <p:ext uri="{BB962C8B-B14F-4D97-AF65-F5344CB8AC3E}">
        <p14:creationId xmlns:p14="http://schemas.microsoft.com/office/powerpoint/2010/main" val="223292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311700" y="445025"/>
            <a:ext cx="324684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Preguntas formulario</a:t>
            </a:r>
            <a:endParaRPr b="1" dirty="0">
              <a:latin typeface="Lato"/>
              <a:ea typeface="Lato"/>
              <a:cs typeface="Lato"/>
              <a:sym typeface="Lato"/>
            </a:endParaRPr>
          </a:p>
        </p:txBody>
      </p:sp>
      <p:pic>
        <p:nvPicPr>
          <p:cNvPr id="2" name="Picture 1"/>
          <p:cNvPicPr>
            <a:picLocks noChangeAspect="1"/>
          </p:cNvPicPr>
          <p:nvPr/>
        </p:nvPicPr>
        <p:blipFill>
          <a:blip r:embed="rId3"/>
          <a:stretch>
            <a:fillRect/>
          </a:stretch>
        </p:blipFill>
        <p:spPr>
          <a:xfrm>
            <a:off x="3200400" y="375367"/>
            <a:ext cx="5506228" cy="4705568"/>
          </a:xfrm>
          <a:prstGeom prst="rect">
            <a:avLst/>
          </a:prstGeom>
        </p:spPr>
      </p:pic>
    </p:spTree>
    <p:extLst>
      <p:ext uri="{BB962C8B-B14F-4D97-AF65-F5344CB8AC3E}">
        <p14:creationId xmlns:p14="http://schemas.microsoft.com/office/powerpoint/2010/main" val="1230861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0"/>
          <p:cNvSpPr txBox="1">
            <a:spLocks noGrp="1"/>
          </p:cNvSpPr>
          <p:nvPr>
            <p:ph type="title"/>
          </p:nvPr>
        </p:nvSpPr>
        <p:spPr>
          <a:xfrm>
            <a:off x="311700" y="455250"/>
            <a:ext cx="8520600" cy="572700"/>
          </a:xfrm>
          <a:prstGeom prst="rect">
            <a:avLst/>
          </a:prstGeom>
          <a:noFill/>
          <a:ln>
            <a:noFill/>
          </a:ln>
        </p:spPr>
        <p:txBody>
          <a:bodyPr spcFirstLastPara="1" wrap="square" lIns="68575" tIns="34275" rIns="68575" bIns="34275" anchor="ctr" anchorCtr="0">
            <a:noAutofit/>
          </a:bodyPr>
          <a:lstStyle/>
          <a:p>
            <a:pPr lvl="0"/>
            <a:r>
              <a:rPr lang="en" b="1" dirty="0">
                <a:latin typeface="Lato"/>
                <a:ea typeface="Lato"/>
                <a:cs typeface="Lato"/>
                <a:sym typeface="Lato"/>
              </a:rPr>
              <a:t>Protocolo general- en la oficina</a:t>
            </a:r>
            <a:endParaRPr b="1" dirty="0">
              <a:latin typeface="Lato"/>
              <a:ea typeface="Lato"/>
              <a:cs typeface="Lato"/>
              <a:sym typeface="Lato"/>
            </a:endParaRPr>
          </a:p>
        </p:txBody>
      </p:sp>
      <p:pic>
        <p:nvPicPr>
          <p:cNvPr id="257" name="Google Shape;257;p20"/>
          <p:cNvPicPr preferRelativeResize="0"/>
          <p:nvPr/>
        </p:nvPicPr>
        <p:blipFill rotWithShape="1">
          <a:blip r:embed="rId3">
            <a:alphaModFix/>
          </a:blip>
          <a:srcRect/>
          <a:stretch/>
        </p:blipFill>
        <p:spPr>
          <a:xfrm>
            <a:off x="3613116" y="1132405"/>
            <a:ext cx="1178100" cy="1166664"/>
          </a:xfrm>
          <a:prstGeom prst="rect">
            <a:avLst/>
          </a:prstGeom>
          <a:noFill/>
          <a:ln>
            <a:noFill/>
          </a:ln>
        </p:spPr>
      </p:pic>
      <p:pic>
        <p:nvPicPr>
          <p:cNvPr id="258" name="Google Shape;258;p20"/>
          <p:cNvPicPr preferRelativeResize="0"/>
          <p:nvPr/>
        </p:nvPicPr>
        <p:blipFill rotWithShape="1">
          <a:blip r:embed="rId4">
            <a:alphaModFix/>
          </a:blip>
          <a:srcRect/>
          <a:stretch/>
        </p:blipFill>
        <p:spPr>
          <a:xfrm>
            <a:off x="5737209" y="1176591"/>
            <a:ext cx="1103979" cy="1103979"/>
          </a:xfrm>
          <a:prstGeom prst="rect">
            <a:avLst/>
          </a:prstGeom>
          <a:noFill/>
          <a:ln>
            <a:noFill/>
          </a:ln>
        </p:spPr>
      </p:pic>
      <p:pic>
        <p:nvPicPr>
          <p:cNvPr id="259" name="Google Shape;259;p20"/>
          <p:cNvPicPr preferRelativeResize="0"/>
          <p:nvPr/>
        </p:nvPicPr>
        <p:blipFill rotWithShape="1">
          <a:blip r:embed="rId5">
            <a:alphaModFix/>
          </a:blip>
          <a:srcRect/>
          <a:stretch/>
        </p:blipFill>
        <p:spPr>
          <a:xfrm>
            <a:off x="5906468" y="3352969"/>
            <a:ext cx="1178100" cy="1167010"/>
          </a:xfrm>
          <a:prstGeom prst="rect">
            <a:avLst/>
          </a:prstGeom>
          <a:noFill/>
          <a:ln>
            <a:noFill/>
          </a:ln>
        </p:spPr>
      </p:pic>
      <p:pic>
        <p:nvPicPr>
          <p:cNvPr id="260" name="Google Shape;260;p20"/>
          <p:cNvPicPr preferRelativeResize="0"/>
          <p:nvPr/>
        </p:nvPicPr>
        <p:blipFill rotWithShape="1">
          <a:blip r:embed="rId6">
            <a:alphaModFix/>
          </a:blip>
          <a:srcRect/>
          <a:stretch/>
        </p:blipFill>
        <p:spPr>
          <a:xfrm>
            <a:off x="7521451" y="1092495"/>
            <a:ext cx="1206574" cy="1206574"/>
          </a:xfrm>
          <a:prstGeom prst="rect">
            <a:avLst/>
          </a:prstGeom>
          <a:noFill/>
          <a:ln>
            <a:noFill/>
          </a:ln>
        </p:spPr>
      </p:pic>
      <p:sp>
        <p:nvSpPr>
          <p:cNvPr id="261" name="Google Shape;261;p20"/>
          <p:cNvSpPr txBox="1"/>
          <p:nvPr/>
        </p:nvSpPr>
        <p:spPr>
          <a:xfrm>
            <a:off x="6437625" y="2638425"/>
            <a:ext cx="6172200" cy="72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62" name="Google Shape;262;p20"/>
          <p:cNvSpPr txBox="1"/>
          <p:nvPr/>
        </p:nvSpPr>
        <p:spPr>
          <a:xfrm>
            <a:off x="3540182" y="2343591"/>
            <a:ext cx="11781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Lavar sus manos </a:t>
            </a:r>
            <a:endParaRPr sz="1300" b="0" i="0" u="none" strike="noStrike" cap="none" dirty="0">
              <a:solidFill>
                <a:srgbClr val="000000"/>
              </a:solidFill>
              <a:latin typeface="Arial"/>
              <a:ea typeface="Arial"/>
              <a:cs typeface="Arial"/>
              <a:sym typeface="Arial"/>
            </a:endParaRPr>
          </a:p>
        </p:txBody>
      </p:sp>
      <p:sp>
        <p:nvSpPr>
          <p:cNvPr id="263" name="Google Shape;263;p20"/>
          <p:cNvSpPr txBox="1"/>
          <p:nvPr/>
        </p:nvSpPr>
        <p:spPr>
          <a:xfrm>
            <a:off x="7637013" y="4533565"/>
            <a:ext cx="11781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smtClean="0">
                <a:solidFill>
                  <a:srgbClr val="000000"/>
                </a:solidFill>
                <a:latin typeface="Lato Light"/>
                <a:ea typeface="Lato Light"/>
                <a:cs typeface="Lato Light"/>
                <a:sym typeface="Lato Light"/>
              </a:rPr>
              <a:t>Usar mascarilla</a:t>
            </a:r>
            <a:endParaRPr sz="1300" b="0" i="0" u="none" strike="noStrike" cap="none" dirty="0">
              <a:solidFill>
                <a:srgbClr val="000000"/>
              </a:solidFill>
              <a:latin typeface="Arial"/>
              <a:ea typeface="Arial"/>
              <a:cs typeface="Arial"/>
              <a:sym typeface="Arial"/>
            </a:endParaRPr>
          </a:p>
        </p:txBody>
      </p:sp>
      <p:sp>
        <p:nvSpPr>
          <p:cNvPr id="264" name="Google Shape;264;p20"/>
          <p:cNvSpPr txBox="1"/>
          <p:nvPr/>
        </p:nvSpPr>
        <p:spPr>
          <a:xfrm>
            <a:off x="5607494" y="2368889"/>
            <a:ext cx="13839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Mantener el distanciamiento </a:t>
            </a:r>
            <a:r>
              <a:rPr lang="en" sz="1300" b="0" i="0" u="none" strike="noStrike" cap="none" dirty="0" smtClean="0">
                <a:solidFill>
                  <a:srgbClr val="000000"/>
                </a:solidFill>
                <a:latin typeface="Lato Light"/>
                <a:ea typeface="Lato Light"/>
                <a:cs typeface="Lato Light"/>
                <a:sym typeface="Lato Light"/>
              </a:rPr>
              <a:t>físico</a:t>
            </a:r>
            <a:endParaRPr sz="1300" b="0" i="0" u="none" strike="noStrike" cap="none" dirty="0">
              <a:solidFill>
                <a:srgbClr val="000000"/>
              </a:solidFill>
              <a:latin typeface="Arial"/>
              <a:ea typeface="Arial"/>
              <a:cs typeface="Arial"/>
              <a:sym typeface="Arial"/>
            </a:endParaRPr>
          </a:p>
        </p:txBody>
      </p:sp>
      <p:sp>
        <p:nvSpPr>
          <p:cNvPr id="265" name="Google Shape;265;p20"/>
          <p:cNvSpPr txBox="1"/>
          <p:nvPr/>
        </p:nvSpPr>
        <p:spPr>
          <a:xfrm>
            <a:off x="7454366" y="2220238"/>
            <a:ext cx="13839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Limpiar regularmente las superficies de alto contacto</a:t>
            </a:r>
            <a:endParaRPr sz="1300" b="0" i="0" u="none" strike="noStrike" cap="none" dirty="0">
              <a:solidFill>
                <a:srgbClr val="000000"/>
              </a:solidFill>
              <a:latin typeface="Arial"/>
              <a:ea typeface="Arial"/>
              <a:cs typeface="Arial"/>
              <a:sym typeface="Arial"/>
            </a:endParaRPr>
          </a:p>
        </p:txBody>
      </p:sp>
      <p:sp>
        <p:nvSpPr>
          <p:cNvPr id="266" name="Google Shape;266;p20"/>
          <p:cNvSpPr txBox="1"/>
          <p:nvPr/>
        </p:nvSpPr>
        <p:spPr>
          <a:xfrm>
            <a:off x="1769507" y="2408050"/>
            <a:ext cx="1577400" cy="6060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Si tienes </a:t>
            </a:r>
            <a:r>
              <a:rPr lang="en" sz="1300" b="0" i="0" u="none" strike="noStrike" cap="none" dirty="0" smtClean="0">
                <a:solidFill>
                  <a:srgbClr val="000000"/>
                </a:solidFill>
                <a:latin typeface="Lato Light"/>
                <a:ea typeface="Lato Light"/>
                <a:cs typeface="Lato Light"/>
                <a:sym typeface="Lato Light"/>
              </a:rPr>
              <a:t>síntomas, contactar con médico</a:t>
            </a:r>
            <a:endParaRPr sz="1300" b="0" i="0" u="none" strike="noStrike" cap="none" dirty="0">
              <a:solidFill>
                <a:srgbClr val="000000"/>
              </a:solidFill>
              <a:latin typeface="Arial"/>
              <a:ea typeface="Arial"/>
              <a:cs typeface="Arial"/>
              <a:sym typeface="Arial"/>
            </a:endParaRPr>
          </a:p>
        </p:txBody>
      </p:sp>
      <p:grpSp>
        <p:nvGrpSpPr>
          <p:cNvPr id="268" name="Google Shape;268;p20"/>
          <p:cNvGrpSpPr/>
          <p:nvPr/>
        </p:nvGrpSpPr>
        <p:grpSpPr>
          <a:xfrm>
            <a:off x="42000" y="3254409"/>
            <a:ext cx="5442650" cy="1396975"/>
            <a:chOff x="194400" y="3254409"/>
            <a:chExt cx="5442650" cy="1396975"/>
          </a:xfrm>
        </p:grpSpPr>
        <p:pic>
          <p:nvPicPr>
            <p:cNvPr id="269" name="Google Shape;269;p20"/>
            <p:cNvPicPr preferRelativeResize="0"/>
            <p:nvPr/>
          </p:nvPicPr>
          <p:blipFill rotWithShape="1">
            <a:blip r:embed="rId7">
              <a:alphaModFix/>
            </a:blip>
            <a:srcRect/>
            <a:stretch/>
          </p:blipFill>
          <p:spPr>
            <a:xfrm>
              <a:off x="2997203" y="3261006"/>
              <a:ext cx="1332235" cy="1370300"/>
            </a:xfrm>
            <a:prstGeom prst="rect">
              <a:avLst/>
            </a:prstGeom>
            <a:noFill/>
            <a:ln>
              <a:noFill/>
            </a:ln>
          </p:spPr>
        </p:pic>
        <p:pic>
          <p:nvPicPr>
            <p:cNvPr id="270" name="Google Shape;270;p20"/>
            <p:cNvPicPr preferRelativeResize="0"/>
            <p:nvPr/>
          </p:nvPicPr>
          <p:blipFill rotWithShape="1">
            <a:blip r:embed="rId8">
              <a:alphaModFix/>
            </a:blip>
            <a:srcRect/>
            <a:stretch/>
          </p:blipFill>
          <p:spPr>
            <a:xfrm>
              <a:off x="4369200" y="3261013"/>
              <a:ext cx="1267850" cy="1370302"/>
            </a:xfrm>
            <a:prstGeom prst="rect">
              <a:avLst/>
            </a:prstGeom>
            <a:noFill/>
            <a:ln>
              <a:noFill/>
            </a:ln>
          </p:spPr>
        </p:pic>
        <p:pic>
          <p:nvPicPr>
            <p:cNvPr id="271" name="Google Shape;271;p20"/>
            <p:cNvPicPr preferRelativeResize="0"/>
            <p:nvPr/>
          </p:nvPicPr>
          <p:blipFill rotWithShape="1">
            <a:blip r:embed="rId9">
              <a:alphaModFix/>
            </a:blip>
            <a:srcRect/>
            <a:stretch/>
          </p:blipFill>
          <p:spPr>
            <a:xfrm>
              <a:off x="1584250" y="3254409"/>
              <a:ext cx="1383900" cy="1396975"/>
            </a:xfrm>
            <a:prstGeom prst="rect">
              <a:avLst/>
            </a:prstGeom>
            <a:noFill/>
            <a:ln>
              <a:noFill/>
            </a:ln>
          </p:spPr>
        </p:pic>
        <p:pic>
          <p:nvPicPr>
            <p:cNvPr id="272" name="Google Shape;272;p20"/>
            <p:cNvPicPr preferRelativeResize="0"/>
            <p:nvPr/>
          </p:nvPicPr>
          <p:blipFill rotWithShape="1">
            <a:blip r:embed="rId10">
              <a:alphaModFix/>
            </a:blip>
            <a:srcRect/>
            <a:stretch/>
          </p:blipFill>
          <p:spPr>
            <a:xfrm>
              <a:off x="194400" y="3267109"/>
              <a:ext cx="1383900" cy="1383927"/>
            </a:xfrm>
            <a:prstGeom prst="rect">
              <a:avLst/>
            </a:prstGeom>
            <a:noFill/>
            <a:ln>
              <a:noFill/>
            </a:ln>
          </p:spPr>
        </p:pic>
      </p:grpSp>
      <p:sp>
        <p:nvSpPr>
          <p:cNvPr id="273" name="Google Shape;273;p20"/>
          <p:cNvSpPr txBox="1"/>
          <p:nvPr/>
        </p:nvSpPr>
        <p:spPr>
          <a:xfrm>
            <a:off x="20907" y="4561158"/>
            <a:ext cx="5551200" cy="43316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 Practicar higiene respiratoria </a:t>
            </a:r>
            <a:r>
              <a:rPr lang="en" sz="1300" b="0" i="0" u="none" strike="noStrike" cap="none" dirty="0" smtClean="0">
                <a:solidFill>
                  <a:srgbClr val="000000"/>
                </a:solidFill>
                <a:latin typeface="Lato Light"/>
                <a:ea typeface="Lato Light"/>
                <a:cs typeface="Lato Light"/>
                <a:sym typeface="Lato Light"/>
              </a:rPr>
              <a:t>-----------------------</a:t>
            </a:r>
            <a:endParaRPr sz="1300" b="0" i="0" u="none" strike="noStrike" cap="none" dirty="0">
              <a:solidFill>
                <a:srgbClr val="000000"/>
              </a:solidFill>
              <a:latin typeface="Arial"/>
              <a:ea typeface="Arial"/>
              <a:cs typeface="Arial"/>
              <a:sym typeface="Arial"/>
            </a:endParaRPr>
          </a:p>
        </p:txBody>
      </p:sp>
      <p:pic>
        <p:nvPicPr>
          <p:cNvPr id="274" name="Google Shape;274;p20"/>
          <p:cNvPicPr preferRelativeResize="0"/>
          <p:nvPr/>
        </p:nvPicPr>
        <p:blipFill rotWithShape="1">
          <a:blip r:embed="rId11">
            <a:alphaModFix/>
          </a:blip>
          <a:srcRect/>
          <a:stretch/>
        </p:blipFill>
        <p:spPr>
          <a:xfrm>
            <a:off x="246765" y="1176591"/>
            <a:ext cx="1312057" cy="1167000"/>
          </a:xfrm>
          <a:prstGeom prst="rect">
            <a:avLst/>
          </a:prstGeom>
          <a:noFill/>
          <a:ln>
            <a:noFill/>
          </a:ln>
        </p:spPr>
      </p:pic>
      <p:sp>
        <p:nvSpPr>
          <p:cNvPr id="275" name="Google Shape;275;p20"/>
          <p:cNvSpPr txBox="1"/>
          <p:nvPr/>
        </p:nvSpPr>
        <p:spPr>
          <a:xfrm>
            <a:off x="122350" y="2408050"/>
            <a:ext cx="13839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smtClean="0">
                <a:solidFill>
                  <a:srgbClr val="000000"/>
                </a:solidFill>
                <a:latin typeface="Lato Light"/>
                <a:ea typeface="Lato Light"/>
                <a:cs typeface="Lato Light"/>
                <a:sym typeface="Lato Light"/>
              </a:rPr>
              <a:t>Si tienes síntomas o te encuentras mal</a:t>
            </a:r>
            <a:endParaRPr sz="1300" b="0" i="0" u="none" strike="noStrike" cap="none" dirty="0">
              <a:solidFill>
                <a:srgbClr val="000000"/>
              </a:solidFill>
              <a:latin typeface="Arial"/>
              <a:ea typeface="Arial"/>
              <a:cs typeface="Arial"/>
              <a:sym typeface="Arial"/>
            </a:endParaRPr>
          </a:p>
        </p:txBody>
      </p:sp>
      <p:pic>
        <p:nvPicPr>
          <p:cNvPr id="3" name="Picture 2"/>
          <p:cNvPicPr>
            <a:picLocks noChangeAspect="1"/>
          </p:cNvPicPr>
          <p:nvPr/>
        </p:nvPicPr>
        <p:blipFill>
          <a:blip r:embed="rId12"/>
          <a:stretch>
            <a:fillRect/>
          </a:stretch>
        </p:blipFill>
        <p:spPr>
          <a:xfrm>
            <a:off x="2023054" y="1142641"/>
            <a:ext cx="1173839" cy="1173839"/>
          </a:xfrm>
          <a:prstGeom prst="rect">
            <a:avLst/>
          </a:prstGeom>
          <a:ln>
            <a:solidFill>
              <a:schemeClr val="tx1"/>
            </a:solidFill>
          </a:ln>
        </p:spPr>
      </p:pic>
      <p:pic>
        <p:nvPicPr>
          <p:cNvPr id="5" name="Picture 4"/>
          <p:cNvPicPr>
            <a:picLocks noChangeAspect="1"/>
          </p:cNvPicPr>
          <p:nvPr/>
        </p:nvPicPr>
        <p:blipFill>
          <a:blip r:embed="rId13"/>
          <a:stretch>
            <a:fillRect/>
          </a:stretch>
        </p:blipFill>
        <p:spPr>
          <a:xfrm>
            <a:off x="7549556" y="3271379"/>
            <a:ext cx="1289779" cy="1289779"/>
          </a:xfrm>
          <a:prstGeom prst="rect">
            <a:avLst/>
          </a:prstGeom>
        </p:spPr>
      </p:pic>
      <p:sp>
        <p:nvSpPr>
          <p:cNvPr id="27" name="Google Shape;263;p20"/>
          <p:cNvSpPr txBox="1"/>
          <p:nvPr/>
        </p:nvSpPr>
        <p:spPr>
          <a:xfrm>
            <a:off x="5918579" y="4492335"/>
            <a:ext cx="1178100" cy="384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dirty="0">
                <a:solidFill>
                  <a:srgbClr val="000000"/>
                </a:solidFill>
                <a:latin typeface="Lato Light"/>
                <a:ea typeface="Lato Light"/>
                <a:cs typeface="Lato Light"/>
                <a:sym typeface="Lato Light"/>
              </a:rPr>
              <a:t>Evitar tocarse ojos, nariz y boca </a:t>
            </a:r>
            <a:endParaRPr sz="13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80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3" grpId="0"/>
      <p:bldP spid="264" grpId="0"/>
      <p:bldP spid="265" grpId="0"/>
      <p:bldP spid="266" grpId="0"/>
      <p:bldP spid="273" grpId="0"/>
      <p:bldP spid="27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852060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b="1" dirty="0" smtClean="0">
                <a:latin typeface="Lato"/>
                <a:ea typeface="Lato"/>
                <a:cs typeface="Lato"/>
                <a:sym typeface="Lato"/>
              </a:rPr>
              <a:t>Protocolo general- </a:t>
            </a:r>
            <a:r>
              <a:rPr lang="es-ES" b="1" u="sng" dirty="0" smtClean="0">
                <a:latin typeface="Lato"/>
                <a:ea typeface="Lato"/>
                <a:cs typeface="Lato"/>
                <a:sym typeface="Lato"/>
              </a:rPr>
              <a:t>en la oficina</a:t>
            </a:r>
            <a:r>
              <a:rPr lang="es-ES" b="1" dirty="0" smtClean="0">
                <a:latin typeface="Lato"/>
                <a:ea typeface="Lato"/>
                <a:cs typeface="Lato"/>
                <a:sym typeface="Lato"/>
              </a:rPr>
              <a:t>, adecuar espacio</a:t>
            </a:r>
            <a:endParaRPr lang="es-ES" b="1" dirty="0">
              <a:latin typeface="Lato"/>
              <a:ea typeface="Lato"/>
              <a:cs typeface="Lato"/>
              <a:sym typeface="Lato"/>
            </a:endParaRPr>
          </a:p>
        </p:txBody>
      </p:sp>
      <p:sp>
        <p:nvSpPr>
          <p:cNvPr id="6" name="Google Shape;165;p11"/>
          <p:cNvSpPr txBox="1">
            <a:spLocks noGrp="1"/>
          </p:cNvSpPr>
          <p:nvPr>
            <p:ph type="body" idx="1"/>
          </p:nvPr>
        </p:nvSpPr>
        <p:spPr>
          <a:xfrm>
            <a:off x="521970" y="1193966"/>
            <a:ext cx="7886700" cy="35712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100000"/>
              </a:lnSpc>
              <a:spcBef>
                <a:spcPts val="1000"/>
              </a:spcBef>
              <a:spcAft>
                <a:spcPts val="0"/>
              </a:spcAft>
              <a:buClr>
                <a:schemeClr val="dk1"/>
              </a:buClr>
              <a:buSzPts val="1800"/>
              <a:buChar char="●"/>
            </a:pPr>
            <a:r>
              <a:rPr lang="en-CA" sz="1800" dirty="0" err="1" smtClean="0">
                <a:solidFill>
                  <a:schemeClr val="dk1"/>
                </a:solidFill>
                <a:latin typeface="+mn-lt"/>
              </a:rPr>
              <a:t>Aumentar</a:t>
            </a:r>
            <a:r>
              <a:rPr lang="en-CA" sz="1800" dirty="0" smtClean="0">
                <a:solidFill>
                  <a:schemeClr val="dk1"/>
                </a:solidFill>
                <a:latin typeface="+mn-lt"/>
              </a:rPr>
              <a:t> </a:t>
            </a:r>
            <a:r>
              <a:rPr lang="en-CA" sz="1800" dirty="0" err="1" smtClean="0">
                <a:solidFill>
                  <a:schemeClr val="dk1"/>
                </a:solidFill>
                <a:latin typeface="+mn-lt"/>
              </a:rPr>
              <a:t>distancia</a:t>
            </a:r>
            <a:r>
              <a:rPr lang="en-CA" sz="1800" dirty="0" smtClean="0">
                <a:solidFill>
                  <a:schemeClr val="dk1"/>
                </a:solidFill>
                <a:latin typeface="+mn-lt"/>
              </a:rPr>
              <a:t> de </a:t>
            </a:r>
            <a:r>
              <a:rPr lang="en-CA" sz="1800" dirty="0" err="1" smtClean="0">
                <a:solidFill>
                  <a:schemeClr val="dk1"/>
                </a:solidFill>
                <a:latin typeface="+mn-lt"/>
              </a:rPr>
              <a:t>seguridad</a:t>
            </a:r>
            <a:r>
              <a:rPr lang="en-CA" sz="1800" dirty="0" smtClean="0">
                <a:solidFill>
                  <a:schemeClr val="dk1"/>
                </a:solidFill>
                <a:latin typeface="+mn-lt"/>
              </a:rPr>
              <a:t> entre </a:t>
            </a:r>
            <a:r>
              <a:rPr lang="en-CA" sz="1800" dirty="0" err="1" smtClean="0">
                <a:solidFill>
                  <a:schemeClr val="dk1"/>
                </a:solidFill>
                <a:latin typeface="+mn-lt"/>
              </a:rPr>
              <a:t>trabajadores</a:t>
            </a:r>
            <a:r>
              <a:rPr lang="en-CA" sz="1800" dirty="0" smtClean="0">
                <a:solidFill>
                  <a:schemeClr val="dk1"/>
                </a:solidFill>
                <a:latin typeface="+mn-lt"/>
              </a:rPr>
              <a:t>, de </a:t>
            </a:r>
            <a:r>
              <a:rPr lang="es-ES" sz="1800" dirty="0" smtClean="0">
                <a:solidFill>
                  <a:schemeClr val="dk1"/>
                </a:solidFill>
                <a:latin typeface="+mn-lt"/>
              </a:rPr>
              <a:t>mínimo 2 metros</a:t>
            </a:r>
            <a:endParaRPr sz="1800" dirty="0">
              <a:solidFill>
                <a:schemeClr val="dk1"/>
              </a:solidFill>
              <a:latin typeface="+mn-lt"/>
            </a:endParaRP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Permitir que las personas puedan </a:t>
            </a:r>
            <a:r>
              <a:rPr lang="es-ES" sz="1800" dirty="0" err="1" smtClean="0">
                <a:solidFill>
                  <a:schemeClr val="dk1"/>
                </a:solidFill>
                <a:latin typeface="+mn-lt"/>
              </a:rPr>
              <a:t>teletrabajar</a:t>
            </a:r>
            <a:r>
              <a:rPr lang="es-ES" sz="1800" dirty="0" smtClean="0">
                <a:solidFill>
                  <a:schemeClr val="dk1"/>
                </a:solidFill>
                <a:latin typeface="+mn-lt"/>
              </a:rPr>
              <a:t> cuando sea posible</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Organizar turnos de trabajo para disminuir la concentración de personas en la oficina</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Coordinar visitas de campo con trabajo en oficina para minimizar el número de personas en la misma.</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Reforzar las medidas de higiene y limpieza en la oficina</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Mantener una buena ventilación del espacio</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Evitar puestos rotativos sin previa desinfección de superficies</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Evitar salidas innecesarias al exterior</a:t>
            </a:r>
          </a:p>
          <a:p>
            <a:pPr marL="457200" marR="0" lvl="0" indent="-342900" algn="l" rtl="0">
              <a:lnSpc>
                <a:spcPct val="100000"/>
              </a:lnSpc>
              <a:spcBef>
                <a:spcPts val="0"/>
              </a:spcBef>
              <a:spcAft>
                <a:spcPts val="0"/>
              </a:spcAft>
              <a:buClr>
                <a:schemeClr val="dk1"/>
              </a:buClr>
              <a:buSzPts val="1800"/>
              <a:buChar char="●"/>
            </a:pPr>
            <a:r>
              <a:rPr lang="es-ES" sz="1800" dirty="0" smtClean="0">
                <a:solidFill>
                  <a:schemeClr val="dk1"/>
                </a:solidFill>
                <a:latin typeface="+mn-lt"/>
              </a:rPr>
              <a:t>Evitar visitas de personas externas- seguir protocolo de evaluación de salud</a:t>
            </a:r>
            <a:endParaRPr lang="es-ES" sz="1800" dirty="0" smtClean="0">
              <a:solidFill>
                <a:schemeClr val="dk1"/>
              </a:solidFill>
              <a:latin typeface="+mn-lt"/>
            </a:endParaRPr>
          </a:p>
          <a:p>
            <a:pPr marL="457200" marR="0" lvl="0" indent="-342900" algn="l" rtl="0">
              <a:lnSpc>
                <a:spcPct val="100000"/>
              </a:lnSpc>
              <a:spcBef>
                <a:spcPts val="0"/>
              </a:spcBef>
              <a:spcAft>
                <a:spcPts val="0"/>
              </a:spcAft>
              <a:buClr>
                <a:schemeClr val="dk1"/>
              </a:buClr>
              <a:buSzPts val="1800"/>
              <a:buChar char="●"/>
            </a:pPr>
            <a:endParaRPr sz="1800" dirty="0">
              <a:solidFill>
                <a:schemeClr val="dk1"/>
              </a:solidFill>
            </a:endParaRPr>
          </a:p>
          <a:p>
            <a:pPr marL="0" lvl="0" indent="0" algn="l" rtl="0">
              <a:lnSpc>
                <a:spcPct val="90000"/>
              </a:lnSpc>
              <a:spcBef>
                <a:spcPts val="1000"/>
              </a:spcBef>
              <a:spcAft>
                <a:spcPts val="0"/>
              </a:spcAft>
              <a:buSzPts val="1400"/>
              <a:buNone/>
            </a:pPr>
            <a:endParaRPr sz="1800" dirty="0"/>
          </a:p>
        </p:txBody>
      </p:sp>
    </p:spTree>
    <p:extLst>
      <p:ext uri="{BB962C8B-B14F-4D97-AF65-F5344CB8AC3E}">
        <p14:creationId xmlns:p14="http://schemas.microsoft.com/office/powerpoint/2010/main" val="387317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852060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b="1" dirty="0" smtClean="0">
                <a:latin typeface="Lato"/>
                <a:ea typeface="Lato"/>
                <a:cs typeface="Lato"/>
                <a:sym typeface="Lato"/>
              </a:rPr>
              <a:t>Protocolo general- </a:t>
            </a:r>
            <a:r>
              <a:rPr lang="es-ES" b="1" u="sng" dirty="0" smtClean="0">
                <a:latin typeface="Lato"/>
                <a:ea typeface="Lato"/>
                <a:cs typeface="Lato"/>
                <a:sym typeface="Lato"/>
              </a:rPr>
              <a:t>transporte en vehículo</a:t>
            </a:r>
            <a:endParaRPr lang="es-ES" b="1" dirty="0">
              <a:latin typeface="Lato"/>
              <a:ea typeface="Lato"/>
              <a:cs typeface="Lato"/>
              <a:sym typeface="Lato"/>
            </a:endParaRPr>
          </a:p>
        </p:txBody>
      </p:sp>
      <p:sp>
        <p:nvSpPr>
          <p:cNvPr id="6" name="Google Shape;165;p11"/>
          <p:cNvSpPr txBox="1">
            <a:spLocks noGrp="1"/>
          </p:cNvSpPr>
          <p:nvPr>
            <p:ph type="body" idx="1"/>
          </p:nvPr>
        </p:nvSpPr>
        <p:spPr>
          <a:xfrm>
            <a:off x="521970" y="1193966"/>
            <a:ext cx="7886700" cy="3865714"/>
          </a:xfrm>
          <a:prstGeom prst="rect">
            <a:avLst/>
          </a:prstGeom>
          <a:noFill/>
          <a:ln>
            <a:noFill/>
          </a:ln>
        </p:spPr>
        <p:txBody>
          <a:bodyPr spcFirstLastPara="1" wrap="square" lIns="68575" tIns="34275" rIns="68575" bIns="34275" anchor="t" anchorCtr="0">
            <a:noAutofit/>
          </a:bodyPr>
          <a:lstStyle/>
          <a:p>
            <a:pPr lvl="0">
              <a:lnSpc>
                <a:spcPct val="100000"/>
              </a:lnSpc>
              <a:buFont typeface="Arial" panose="020B0604020202020204" pitchFamily="34" charset="0"/>
              <a:buChar char="•"/>
            </a:pPr>
            <a:r>
              <a:rPr lang="es-419" sz="1200" dirty="0">
                <a:latin typeface="+mn-lt"/>
              </a:rPr>
              <a:t>No llene el vehículo. Separe a las personas tanto como sea posible</a:t>
            </a:r>
            <a:r>
              <a:rPr lang="es-419" sz="1200" dirty="0" smtClean="0">
                <a:latin typeface="+mn-lt"/>
              </a:rPr>
              <a:t>. En las motos, sólo una persona.</a:t>
            </a:r>
            <a:endParaRPr lang="es-ES" sz="1200" dirty="0">
              <a:latin typeface="+mn-lt"/>
            </a:endParaRPr>
          </a:p>
          <a:p>
            <a:pPr lvl="0">
              <a:lnSpc>
                <a:spcPct val="100000"/>
              </a:lnSpc>
              <a:buFont typeface="Arial" panose="020B0604020202020204" pitchFamily="34" charset="0"/>
              <a:buChar char="•"/>
            </a:pPr>
            <a:r>
              <a:rPr lang="es-419" sz="1200" dirty="0">
                <a:latin typeface="+mn-lt"/>
              </a:rPr>
              <a:t>Determine la cantidad máxima de personas permitidas por auto según el tipo y el tamaño del vehículo. </a:t>
            </a:r>
            <a:endParaRPr lang="es-ES" sz="1200" dirty="0">
              <a:latin typeface="+mn-lt"/>
            </a:endParaRPr>
          </a:p>
          <a:p>
            <a:pPr lvl="0">
              <a:lnSpc>
                <a:spcPct val="100000"/>
              </a:lnSpc>
              <a:buFont typeface="Arial" panose="020B0604020202020204" pitchFamily="34" charset="0"/>
              <a:buChar char="•"/>
            </a:pPr>
            <a:r>
              <a:rPr lang="es-419" sz="1200" dirty="0">
                <a:latin typeface="+mn-lt"/>
              </a:rPr>
              <a:t>Una buena regla general es que debe haber la mitad del número de pasajeros que la capacidad de asientos designada.</a:t>
            </a:r>
            <a:endParaRPr lang="es-ES" sz="1200" dirty="0">
              <a:latin typeface="+mn-lt"/>
            </a:endParaRPr>
          </a:p>
          <a:p>
            <a:pPr lvl="0">
              <a:lnSpc>
                <a:spcPct val="100000"/>
              </a:lnSpc>
              <a:buFont typeface="Arial" panose="020B0604020202020204" pitchFamily="34" charset="0"/>
              <a:buChar char="•"/>
            </a:pPr>
            <a:r>
              <a:rPr lang="es-419" sz="1200" dirty="0">
                <a:latin typeface="+mn-lt"/>
              </a:rPr>
              <a:t>Se permite 1 pasajero en el asiento del pasajero delantero si es necesario. </a:t>
            </a:r>
            <a:endParaRPr lang="es-ES" sz="1200" dirty="0">
              <a:latin typeface="+mn-lt"/>
            </a:endParaRPr>
          </a:p>
          <a:p>
            <a:pPr lvl="0">
              <a:lnSpc>
                <a:spcPct val="100000"/>
              </a:lnSpc>
              <a:buFont typeface="Arial" panose="020B0604020202020204" pitchFamily="34" charset="0"/>
              <a:buChar char="•"/>
            </a:pPr>
            <a:r>
              <a:rPr lang="es-419" sz="1200" dirty="0">
                <a:latin typeface="+mn-lt"/>
              </a:rPr>
              <a:t>El conductor y todos los pasajeros deben usar una mascarilla de tela mientras estén en el auto.</a:t>
            </a:r>
            <a:endParaRPr lang="es-ES" sz="1200" dirty="0">
              <a:latin typeface="+mn-lt"/>
            </a:endParaRPr>
          </a:p>
          <a:p>
            <a:pPr lvl="0">
              <a:lnSpc>
                <a:spcPct val="100000"/>
              </a:lnSpc>
              <a:buFont typeface="Arial" panose="020B0604020202020204" pitchFamily="34" charset="0"/>
              <a:buChar char="•"/>
            </a:pPr>
            <a:r>
              <a:rPr lang="es-419" sz="1200" dirty="0">
                <a:latin typeface="+mn-lt"/>
              </a:rPr>
              <a:t>Mantenga bajas las ventanillas del auto.</a:t>
            </a:r>
            <a:endParaRPr lang="es-ES" sz="1200" dirty="0">
              <a:latin typeface="+mn-lt"/>
            </a:endParaRPr>
          </a:p>
          <a:p>
            <a:pPr lvl="0">
              <a:lnSpc>
                <a:spcPct val="100000"/>
              </a:lnSpc>
              <a:buFont typeface="Arial" panose="020B0604020202020204" pitchFamily="34" charset="0"/>
              <a:buChar char="•"/>
            </a:pPr>
            <a:r>
              <a:rPr lang="es-419" sz="1200" dirty="0">
                <a:latin typeface="+mn-lt"/>
              </a:rPr>
              <a:t>No recoja pasajeros desconocidos.</a:t>
            </a:r>
            <a:endParaRPr lang="es-ES" sz="1200" dirty="0">
              <a:latin typeface="+mn-lt"/>
            </a:endParaRPr>
          </a:p>
          <a:p>
            <a:pPr lvl="0">
              <a:lnSpc>
                <a:spcPct val="100000"/>
              </a:lnSpc>
              <a:buFont typeface="Arial" panose="020B0604020202020204" pitchFamily="34" charset="0"/>
              <a:buChar char="•"/>
            </a:pPr>
            <a:r>
              <a:rPr lang="es-419" sz="1200" dirty="0">
                <a:latin typeface="+mn-lt"/>
              </a:rPr>
              <a:t>El conductor debe limpiar las superficies de alto contacto con desinfectante al principio y al final de cada día, por ejemplo, manijas de las ventanillas y puertas (adentro y afuera), volante, cinturones de seguridad, manijas y asientos.</a:t>
            </a:r>
            <a:endParaRPr lang="es-ES" sz="1200" dirty="0">
              <a:latin typeface="+mn-lt"/>
            </a:endParaRPr>
          </a:p>
          <a:p>
            <a:pPr lvl="0">
              <a:lnSpc>
                <a:spcPct val="100000"/>
              </a:lnSpc>
              <a:buFont typeface="Arial" panose="020B0604020202020204" pitchFamily="34" charset="0"/>
              <a:buChar char="•"/>
            </a:pPr>
            <a:r>
              <a:rPr lang="es-419" sz="1200" dirty="0">
                <a:latin typeface="+mn-lt"/>
              </a:rPr>
              <a:t>Debe haber suministros adicionales en el auto en todo momento.  El conductor es responsable de garantizar que los suministros se repongan todos los días</a:t>
            </a:r>
            <a:r>
              <a:rPr lang="es-419" sz="1200" dirty="0" smtClean="0">
                <a:latin typeface="+mn-lt"/>
              </a:rPr>
              <a:t>: Mascarillas adicionales, desinfectante </a:t>
            </a:r>
            <a:r>
              <a:rPr lang="es-419" sz="1200" dirty="0">
                <a:latin typeface="+mn-lt"/>
              </a:rPr>
              <a:t>de manos (si está disponible) o solución de cloro al 0,05</a:t>
            </a:r>
            <a:r>
              <a:rPr lang="es-419" sz="1200" dirty="0" smtClean="0">
                <a:latin typeface="+mn-lt"/>
              </a:rPr>
              <a:t>%, bolsas </a:t>
            </a:r>
            <a:r>
              <a:rPr lang="es-419" sz="1200" dirty="0">
                <a:latin typeface="+mn-lt"/>
              </a:rPr>
              <a:t>de </a:t>
            </a:r>
            <a:r>
              <a:rPr lang="es-419" sz="1200" dirty="0" smtClean="0">
                <a:latin typeface="+mn-lt"/>
              </a:rPr>
              <a:t>basura/residuos, botella </a:t>
            </a:r>
            <a:r>
              <a:rPr lang="es-419" sz="1200" dirty="0">
                <a:latin typeface="+mn-lt"/>
              </a:rPr>
              <a:t>pulverizadora manual con desinfectante o solución de cloro al 0,1</a:t>
            </a:r>
            <a:r>
              <a:rPr lang="es-419" sz="1200" dirty="0" smtClean="0">
                <a:latin typeface="+mn-lt"/>
              </a:rPr>
              <a:t>%, guantes </a:t>
            </a:r>
            <a:r>
              <a:rPr lang="es-419" sz="1200" dirty="0">
                <a:latin typeface="+mn-lt"/>
              </a:rPr>
              <a:t>de </a:t>
            </a:r>
            <a:r>
              <a:rPr lang="es-419" sz="1200" dirty="0" smtClean="0">
                <a:latin typeface="+mn-lt"/>
              </a:rPr>
              <a:t>goma, toallas </a:t>
            </a:r>
            <a:r>
              <a:rPr lang="es-419" sz="1200" dirty="0">
                <a:latin typeface="+mn-lt"/>
              </a:rPr>
              <a:t>de papel</a:t>
            </a:r>
            <a:endParaRPr lang="es-ES" sz="1200" dirty="0">
              <a:latin typeface="+mn-lt"/>
            </a:endParaRPr>
          </a:p>
        </p:txBody>
      </p:sp>
    </p:spTree>
    <p:extLst>
      <p:ext uri="{BB962C8B-B14F-4D97-AF65-F5344CB8AC3E}">
        <p14:creationId xmlns:p14="http://schemas.microsoft.com/office/powerpoint/2010/main" val="30604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852060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b="1" dirty="0" smtClean="0">
                <a:latin typeface="Lato"/>
                <a:ea typeface="Lato"/>
                <a:cs typeface="Lato"/>
                <a:sym typeface="Lato"/>
              </a:rPr>
              <a:t>Protocolo general- </a:t>
            </a:r>
            <a:r>
              <a:rPr lang="es-ES" b="1" u="sng" dirty="0" smtClean="0">
                <a:latin typeface="Lato"/>
                <a:ea typeface="Lato"/>
                <a:cs typeface="Lato"/>
                <a:sym typeface="Lato"/>
              </a:rPr>
              <a:t>visitas a la comunidad</a:t>
            </a:r>
            <a:endParaRPr lang="es-ES" b="1" dirty="0">
              <a:latin typeface="Lato"/>
              <a:ea typeface="Lato"/>
              <a:cs typeface="Lato"/>
              <a:sym typeface="Lato"/>
            </a:endParaRPr>
          </a:p>
        </p:txBody>
      </p:sp>
      <p:sp>
        <p:nvSpPr>
          <p:cNvPr id="6" name="Google Shape;165;p11"/>
          <p:cNvSpPr txBox="1">
            <a:spLocks noGrp="1"/>
          </p:cNvSpPr>
          <p:nvPr>
            <p:ph type="body" idx="1"/>
          </p:nvPr>
        </p:nvSpPr>
        <p:spPr>
          <a:xfrm>
            <a:off x="319320" y="965366"/>
            <a:ext cx="7886700" cy="3865714"/>
          </a:xfrm>
          <a:prstGeom prst="rect">
            <a:avLst/>
          </a:prstGeom>
          <a:noFill/>
          <a:ln>
            <a:noFill/>
          </a:ln>
        </p:spPr>
        <p:txBody>
          <a:bodyPr spcFirstLastPara="1" wrap="square" lIns="68575" tIns="34275" rIns="68575" bIns="34275" anchor="t" anchorCtr="0">
            <a:noAutofit/>
          </a:bodyPr>
          <a:lstStyle/>
          <a:p>
            <a:pPr lvl="0">
              <a:lnSpc>
                <a:spcPct val="100000"/>
              </a:lnSpc>
              <a:buFont typeface="Arial" panose="020B0604020202020204" pitchFamily="34" charset="0"/>
              <a:buChar char="•"/>
            </a:pPr>
            <a:r>
              <a:rPr lang="es-ES" sz="1600" dirty="0" smtClean="0">
                <a:latin typeface="+mn-lt"/>
              </a:rPr>
              <a:t>Evitar visitas a comunidades, mayor </a:t>
            </a:r>
            <a:r>
              <a:rPr lang="es-ES" sz="1600" b="1" dirty="0" smtClean="0">
                <a:latin typeface="+mn-lt"/>
              </a:rPr>
              <a:t>vulnerabilidad</a:t>
            </a:r>
          </a:p>
          <a:p>
            <a:pPr lvl="0">
              <a:lnSpc>
                <a:spcPct val="100000"/>
              </a:lnSpc>
              <a:buFont typeface="Arial" panose="020B0604020202020204" pitchFamily="34" charset="0"/>
              <a:buChar char="•"/>
            </a:pPr>
            <a:r>
              <a:rPr lang="es-ES" sz="1600" dirty="0" smtClean="0">
                <a:latin typeface="+mn-lt"/>
              </a:rPr>
              <a:t>Comunicarse con las autoridades previamente para definir protocolo de seguridad</a:t>
            </a:r>
          </a:p>
          <a:p>
            <a:pPr lvl="0">
              <a:lnSpc>
                <a:spcPct val="100000"/>
              </a:lnSpc>
              <a:buFont typeface="Arial" panose="020B0604020202020204" pitchFamily="34" charset="0"/>
              <a:buChar char="•"/>
            </a:pPr>
            <a:r>
              <a:rPr lang="es-ES" sz="1600" dirty="0" smtClean="0">
                <a:latin typeface="+mn-lt"/>
              </a:rPr>
              <a:t>Evitar aglomeraciones</a:t>
            </a:r>
          </a:p>
          <a:p>
            <a:pPr lvl="0">
              <a:lnSpc>
                <a:spcPct val="100000"/>
              </a:lnSpc>
              <a:buFont typeface="Arial" panose="020B0604020202020204" pitchFamily="34" charset="0"/>
              <a:buChar char="•"/>
            </a:pPr>
            <a:r>
              <a:rPr lang="es-ES" sz="1600" dirty="0" smtClean="0">
                <a:latin typeface="+mn-lt"/>
              </a:rPr>
              <a:t>Asegurar la distancia de seguridad de 2 metros </a:t>
            </a:r>
          </a:p>
          <a:p>
            <a:pPr lvl="0">
              <a:lnSpc>
                <a:spcPct val="100000"/>
              </a:lnSpc>
              <a:buFont typeface="Arial" panose="020B0604020202020204" pitchFamily="34" charset="0"/>
              <a:buChar char="•"/>
            </a:pPr>
            <a:r>
              <a:rPr lang="es-ES" sz="1600" dirty="0" smtClean="0">
                <a:latin typeface="+mn-lt"/>
              </a:rPr>
              <a:t>Asegurar que todos los equipos y materiales trasladados a la comunidad han sido desinfectado previamente con una solución de cloro al 0,1%</a:t>
            </a:r>
          </a:p>
          <a:p>
            <a:pPr lvl="0">
              <a:lnSpc>
                <a:spcPct val="100000"/>
              </a:lnSpc>
              <a:buFont typeface="Arial" panose="020B0604020202020204" pitchFamily="34" charset="0"/>
              <a:buChar char="•"/>
            </a:pPr>
            <a:r>
              <a:rPr lang="es-ES" sz="1600" dirty="0" smtClean="0">
                <a:latin typeface="+mn-lt"/>
              </a:rPr>
              <a:t>Seguir los mismos protocolos de vigilancia y control que en la oficina: medición de temperatura, formulario de evaluación de estado de salud</a:t>
            </a:r>
          </a:p>
          <a:p>
            <a:pPr lvl="0">
              <a:lnSpc>
                <a:spcPct val="100000"/>
              </a:lnSpc>
              <a:buFont typeface="Arial" panose="020B0604020202020204" pitchFamily="34" charset="0"/>
              <a:buChar char="•"/>
            </a:pPr>
            <a:r>
              <a:rPr lang="es-ES" sz="1600" dirty="0" smtClean="0">
                <a:latin typeface="+mn-lt"/>
              </a:rPr>
              <a:t>Uso de tapabocas</a:t>
            </a:r>
          </a:p>
          <a:p>
            <a:pPr lvl="0">
              <a:lnSpc>
                <a:spcPct val="100000"/>
              </a:lnSpc>
              <a:buFont typeface="Arial" panose="020B0604020202020204" pitchFamily="34" charset="0"/>
              <a:buChar char="•"/>
            </a:pPr>
            <a:r>
              <a:rPr lang="es-ES" sz="1600" dirty="0" smtClean="0">
                <a:latin typeface="+mn-lt"/>
              </a:rPr>
              <a:t>Asegurar hay espacios para el lavado de manos con jabón o uso de solución alcohólica.</a:t>
            </a:r>
          </a:p>
          <a:p>
            <a:pPr lvl="0">
              <a:lnSpc>
                <a:spcPct val="100000"/>
              </a:lnSpc>
              <a:buFont typeface="Arial" panose="020B0604020202020204" pitchFamily="34" charset="0"/>
              <a:buChar char="•"/>
            </a:pPr>
            <a:r>
              <a:rPr lang="es-ES" sz="1600" dirty="0" smtClean="0">
                <a:latin typeface="+mn-lt"/>
              </a:rPr>
              <a:t>Eliminación segura de equipos de protección individual</a:t>
            </a:r>
            <a:endParaRPr lang="es-ES" sz="1600" dirty="0">
              <a:latin typeface="+mn-lt"/>
            </a:endParaRPr>
          </a:p>
        </p:txBody>
      </p:sp>
    </p:spTree>
    <p:extLst>
      <p:ext uri="{BB962C8B-B14F-4D97-AF65-F5344CB8AC3E}">
        <p14:creationId xmlns:p14="http://schemas.microsoft.com/office/powerpoint/2010/main" val="76174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Objetivos de la sesión</a:t>
            </a:r>
            <a:endParaRPr b="1" dirty="0">
              <a:latin typeface="Lato"/>
              <a:ea typeface="Lato"/>
              <a:cs typeface="Lato"/>
              <a:sym typeface="Lato"/>
            </a:endParaRPr>
          </a:p>
        </p:txBody>
      </p:sp>
      <p:sp>
        <p:nvSpPr>
          <p:cNvPr id="110" name="Google Shape;110;p3"/>
          <p:cNvSpPr txBox="1">
            <a:spLocks noGrp="1"/>
          </p:cNvSpPr>
          <p:nvPr>
            <p:ph type="body" idx="1"/>
          </p:nvPr>
        </p:nvSpPr>
        <p:spPr>
          <a:xfrm>
            <a:off x="311700" y="1152475"/>
            <a:ext cx="8520600" cy="2177100"/>
          </a:xfrm>
          <a:prstGeom prst="rect">
            <a:avLst/>
          </a:prstGeom>
          <a:noFill/>
          <a:ln>
            <a:noFill/>
          </a:ln>
        </p:spPr>
        <p:txBody>
          <a:bodyPr spcFirstLastPara="1" wrap="square" lIns="68575" tIns="34275" rIns="68575" bIns="34275" anchor="t" anchorCtr="0">
            <a:noAutofit/>
          </a:bodyPr>
          <a:lstStyle/>
          <a:p>
            <a:pPr marL="457200" lvl="0" indent="-323850" algn="l" rtl="0">
              <a:lnSpc>
                <a:spcPct val="150000"/>
              </a:lnSpc>
              <a:spcBef>
                <a:spcPts val="800"/>
              </a:spcBef>
              <a:spcAft>
                <a:spcPts val="0"/>
              </a:spcAft>
              <a:buClrTx/>
              <a:buSzPts val="1500"/>
              <a:buAutoNum type="arabicPeriod"/>
            </a:pPr>
            <a:r>
              <a:rPr lang="es-ES" dirty="0">
                <a:solidFill>
                  <a:schemeClr val="tx1">
                    <a:lumMod val="50000"/>
                  </a:schemeClr>
                </a:solidFill>
                <a:latin typeface="+mn-lt"/>
              </a:rPr>
              <a:t>Discutir acerca de la percepción del riesgo frente al contagio de COVID-19</a:t>
            </a:r>
            <a:endParaRPr dirty="0">
              <a:solidFill>
                <a:schemeClr val="tx1">
                  <a:lumMod val="50000"/>
                </a:schemeClr>
              </a:solidFill>
              <a:latin typeface="+mn-lt"/>
            </a:endParaRPr>
          </a:p>
          <a:p>
            <a:pPr marL="457200" lvl="0" indent="-323850" algn="l" rtl="0">
              <a:lnSpc>
                <a:spcPct val="150000"/>
              </a:lnSpc>
              <a:spcBef>
                <a:spcPts val="0"/>
              </a:spcBef>
              <a:spcAft>
                <a:spcPts val="0"/>
              </a:spcAft>
              <a:buSzPts val="1500"/>
              <a:buAutoNum type="arabicPeriod"/>
            </a:pPr>
            <a:r>
              <a:rPr lang="es-ES" dirty="0" smtClean="0">
                <a:solidFill>
                  <a:schemeClr val="tx1">
                    <a:lumMod val="50000"/>
                  </a:schemeClr>
                </a:solidFill>
                <a:latin typeface="+mn-lt"/>
              </a:rPr>
              <a:t>Revisar medidas de bioseguridad para en diferentes contextos donde PWW trabaja</a:t>
            </a:r>
            <a:endParaRPr dirty="0">
              <a:solidFill>
                <a:schemeClr val="tx1">
                  <a:lumMod val="50000"/>
                </a:schemeClr>
              </a:solidFill>
              <a:latin typeface="+mn-lt"/>
            </a:endParaRPr>
          </a:p>
          <a:p>
            <a:pPr marL="457200" lvl="0" indent="-323850" algn="l" rtl="0">
              <a:lnSpc>
                <a:spcPct val="150000"/>
              </a:lnSpc>
              <a:spcBef>
                <a:spcPts val="0"/>
              </a:spcBef>
              <a:spcAft>
                <a:spcPts val="0"/>
              </a:spcAft>
              <a:buSzPts val="1500"/>
              <a:buAutoNum type="arabicPeriod"/>
            </a:pPr>
            <a:r>
              <a:rPr lang="es-ES" dirty="0" smtClean="0">
                <a:solidFill>
                  <a:schemeClr val="tx1">
                    <a:lumMod val="50000"/>
                  </a:schemeClr>
                </a:solidFill>
                <a:latin typeface="+mn-lt"/>
              </a:rPr>
              <a:t>Identificar qué medidas son aplicables para PWW</a:t>
            </a:r>
            <a:endParaRPr dirty="0">
              <a:solidFill>
                <a:schemeClr val="tx1">
                  <a:lumMod val="50000"/>
                </a:schemeClr>
              </a:solidFill>
              <a:latin typeface="+mn-lt"/>
            </a:endParaRPr>
          </a:p>
          <a:p>
            <a:pPr marL="476250" lvl="0" indent="-342900" algn="l" rtl="0">
              <a:lnSpc>
                <a:spcPct val="150000"/>
              </a:lnSpc>
              <a:spcBef>
                <a:spcPts val="0"/>
              </a:spcBef>
              <a:spcAft>
                <a:spcPts val="0"/>
              </a:spcAft>
              <a:buClr>
                <a:schemeClr val="tx1">
                  <a:lumMod val="50000"/>
                </a:schemeClr>
              </a:buClr>
              <a:buSzPts val="1500"/>
              <a:buFont typeface="+mj-lt"/>
              <a:buAutoNum type="arabicPeriod"/>
            </a:pPr>
            <a:r>
              <a:rPr lang="es-ES" dirty="0" smtClean="0">
                <a:solidFill>
                  <a:schemeClr val="tx1">
                    <a:lumMod val="50000"/>
                  </a:schemeClr>
                </a:solidFill>
                <a:latin typeface="+mn-lt"/>
              </a:rPr>
              <a:t>Próximos pasos: definición de protocolo interno de bioseguridad en el trabajo</a:t>
            </a:r>
            <a:endParaRPr dirty="0">
              <a:solidFill>
                <a:schemeClr val="tx1">
                  <a:lumMod val="50000"/>
                </a:schemeClr>
              </a:solidFill>
              <a:latin typeface="+mn-lt"/>
            </a:endParaRPr>
          </a:p>
        </p:txBody>
      </p:sp>
      <p:pic>
        <p:nvPicPr>
          <p:cNvPr id="111" name="Google Shape;111;p3"/>
          <p:cNvPicPr preferRelativeResize="0"/>
          <p:nvPr/>
        </p:nvPicPr>
        <p:blipFill rotWithShape="1">
          <a:blip r:embed="rId3">
            <a:alphaModFix/>
          </a:blip>
          <a:srcRect/>
          <a:stretch/>
        </p:blipFill>
        <p:spPr>
          <a:xfrm>
            <a:off x="381000" y="3481975"/>
            <a:ext cx="8371373" cy="1509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924378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sz="2800" b="1" dirty="0" smtClean="0">
                <a:latin typeface="Lato"/>
                <a:ea typeface="Lato"/>
                <a:cs typeface="Lato"/>
                <a:sym typeface="Lato"/>
              </a:rPr>
              <a:t>Protocolo – </a:t>
            </a:r>
            <a:r>
              <a:rPr lang="es-ES" sz="2800" b="1" u="sng" dirty="0" smtClean="0">
                <a:latin typeface="Lato"/>
                <a:ea typeface="Lato"/>
                <a:cs typeface="Lato"/>
                <a:sym typeface="Lato"/>
              </a:rPr>
              <a:t>consideraciones generales capacitaciones</a:t>
            </a:r>
            <a:endParaRPr lang="es-ES" sz="2800" b="1" dirty="0">
              <a:latin typeface="Lato"/>
              <a:ea typeface="Lato"/>
              <a:cs typeface="Lato"/>
              <a:sym typeface="Lato"/>
            </a:endParaRPr>
          </a:p>
        </p:txBody>
      </p:sp>
      <p:sp>
        <p:nvSpPr>
          <p:cNvPr id="2" name="Text Placeholder 1"/>
          <p:cNvSpPr>
            <a:spLocks noGrp="1"/>
          </p:cNvSpPr>
          <p:nvPr>
            <p:ph type="body" idx="1"/>
          </p:nvPr>
        </p:nvSpPr>
        <p:spPr/>
        <p:txBody>
          <a:bodyPr/>
          <a:lstStyle/>
          <a:p>
            <a:pPr lvl="0">
              <a:lnSpc>
                <a:spcPct val="100000"/>
              </a:lnSpc>
              <a:buFont typeface="Arial" panose="020B0604020202020204" pitchFamily="34" charset="0"/>
              <a:buChar char="•"/>
            </a:pPr>
            <a:r>
              <a:rPr lang="es-419" sz="1600" dirty="0">
                <a:latin typeface="+mn-lt"/>
              </a:rPr>
              <a:t>Limite el tamaño de la reunión a no más de 15 personas o al máximo establecido por las autoridades locales. </a:t>
            </a:r>
            <a:endParaRPr lang="es-ES" sz="1600" dirty="0">
              <a:latin typeface="+mn-lt"/>
            </a:endParaRPr>
          </a:p>
          <a:p>
            <a:pPr lvl="0">
              <a:lnSpc>
                <a:spcPct val="100000"/>
              </a:lnSpc>
              <a:buFont typeface="Arial" panose="020B0604020202020204" pitchFamily="34" charset="0"/>
              <a:buChar char="•"/>
            </a:pPr>
            <a:r>
              <a:rPr lang="es-419" sz="1600" dirty="0">
                <a:latin typeface="+mn-lt"/>
              </a:rPr>
              <a:t>Haga la capacitación tan breve como sea posible.</a:t>
            </a:r>
            <a:endParaRPr lang="es-ES" sz="1600" dirty="0">
              <a:latin typeface="+mn-lt"/>
            </a:endParaRPr>
          </a:p>
          <a:p>
            <a:pPr lvl="0">
              <a:lnSpc>
                <a:spcPct val="100000"/>
              </a:lnSpc>
              <a:buFont typeface="Arial" panose="020B0604020202020204" pitchFamily="34" charset="0"/>
              <a:buChar char="•"/>
            </a:pPr>
            <a:r>
              <a:rPr lang="es-419" sz="1600" dirty="0">
                <a:latin typeface="+mn-lt"/>
              </a:rPr>
              <a:t>Si es posible, la capacitación debe llevarse a cabo afuera, con todos los participantes manteniendo una distancia de 2 m entre sí.</a:t>
            </a:r>
            <a:endParaRPr lang="es-ES" sz="1600" dirty="0">
              <a:latin typeface="+mn-lt"/>
            </a:endParaRPr>
          </a:p>
          <a:p>
            <a:pPr lvl="0">
              <a:lnSpc>
                <a:spcPct val="100000"/>
              </a:lnSpc>
              <a:buFont typeface="Arial" panose="020B0604020202020204" pitchFamily="34" charset="0"/>
              <a:buChar char="•"/>
            </a:pPr>
            <a:r>
              <a:rPr lang="es-419" sz="1600" dirty="0">
                <a:latin typeface="+mn-lt"/>
              </a:rPr>
              <a:t>Si la capacitación debe llevarse a cabo adentro: </a:t>
            </a:r>
            <a:endParaRPr lang="es-ES" sz="1600" dirty="0">
              <a:latin typeface="+mn-lt"/>
            </a:endParaRPr>
          </a:p>
          <a:p>
            <a:pPr lvl="1">
              <a:lnSpc>
                <a:spcPct val="100000"/>
              </a:lnSpc>
              <a:buFont typeface="Arial" panose="020B0604020202020204" pitchFamily="34" charset="0"/>
              <a:buChar char="•"/>
            </a:pPr>
            <a:r>
              <a:rPr lang="es-419" sz="1600" dirty="0">
                <a:latin typeface="+mn-lt"/>
              </a:rPr>
              <a:t>Gestione la entrada y salida de los participantes de manera ordenada, manteniendo una distancia de 2 m en todo momento.</a:t>
            </a:r>
            <a:endParaRPr lang="es-ES" sz="1600" dirty="0">
              <a:latin typeface="+mn-lt"/>
            </a:endParaRPr>
          </a:p>
          <a:p>
            <a:pPr lvl="1">
              <a:lnSpc>
                <a:spcPct val="100000"/>
              </a:lnSpc>
              <a:buFont typeface="Arial" panose="020B0604020202020204" pitchFamily="34" charset="0"/>
              <a:buChar char="•"/>
            </a:pPr>
            <a:r>
              <a:rPr lang="es-419" sz="1600" dirty="0">
                <a:latin typeface="+mn-lt"/>
              </a:rPr>
              <a:t>Los asientos deben organizarse para que queden al menos 2 m entre los participantes en todas las direcciones.</a:t>
            </a:r>
            <a:endParaRPr lang="es-ES" sz="1600" dirty="0">
              <a:latin typeface="+mn-lt"/>
            </a:endParaRPr>
          </a:p>
          <a:p>
            <a:pPr lvl="1">
              <a:lnSpc>
                <a:spcPct val="100000"/>
              </a:lnSpc>
              <a:buFont typeface="Arial" panose="020B0604020202020204" pitchFamily="34" charset="0"/>
              <a:buChar char="•"/>
            </a:pPr>
            <a:r>
              <a:rPr lang="es-419" sz="1600" dirty="0">
                <a:latin typeface="+mn-lt"/>
              </a:rPr>
              <a:t>Mantenga las ventanas y puertas abiertas para garantizar una buena ventilación</a:t>
            </a:r>
            <a:r>
              <a:rPr lang="es-419" sz="1600" dirty="0" smtClean="0">
                <a:latin typeface="+mn-lt"/>
              </a:rPr>
              <a:t>.</a:t>
            </a:r>
            <a:endParaRPr lang="es-ES" sz="1600" dirty="0">
              <a:latin typeface="+mn-lt"/>
            </a:endParaRPr>
          </a:p>
        </p:txBody>
      </p:sp>
    </p:spTree>
    <p:extLst>
      <p:ext uri="{BB962C8B-B14F-4D97-AF65-F5344CB8AC3E}">
        <p14:creationId xmlns:p14="http://schemas.microsoft.com/office/powerpoint/2010/main" val="28398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924378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sz="2800" b="1" dirty="0" smtClean="0">
                <a:latin typeface="Lato"/>
                <a:ea typeface="Lato"/>
                <a:cs typeface="Lato"/>
                <a:sym typeface="Lato"/>
              </a:rPr>
              <a:t>Protocolo – </a:t>
            </a:r>
            <a:r>
              <a:rPr lang="es-ES" sz="2800" b="1" u="sng" dirty="0" smtClean="0">
                <a:latin typeface="Lato"/>
                <a:ea typeface="Lato"/>
                <a:cs typeface="Lato"/>
                <a:sym typeface="Lato"/>
              </a:rPr>
              <a:t>consideraciones generales capacitaciones</a:t>
            </a:r>
            <a:endParaRPr lang="es-ES" sz="2800" b="1" dirty="0">
              <a:latin typeface="Lato"/>
              <a:ea typeface="Lato"/>
              <a:cs typeface="Lato"/>
              <a:sym typeface="Lato"/>
            </a:endParaRPr>
          </a:p>
        </p:txBody>
      </p:sp>
      <p:sp>
        <p:nvSpPr>
          <p:cNvPr id="2" name="Text Placeholder 1"/>
          <p:cNvSpPr>
            <a:spLocks noGrp="1"/>
          </p:cNvSpPr>
          <p:nvPr>
            <p:ph type="body" idx="1"/>
          </p:nvPr>
        </p:nvSpPr>
        <p:spPr/>
        <p:txBody>
          <a:bodyPr/>
          <a:lstStyle/>
          <a:p>
            <a:pPr lvl="0">
              <a:lnSpc>
                <a:spcPct val="100000"/>
              </a:lnSpc>
              <a:buFont typeface="Arial" panose="020B0604020202020204" pitchFamily="34" charset="0"/>
              <a:buChar char="•"/>
            </a:pPr>
            <a:r>
              <a:rPr lang="es-419" sz="1600" dirty="0">
                <a:latin typeface="+mn-lt"/>
              </a:rPr>
              <a:t>Desinfecte las superficies de alto contacto:</a:t>
            </a:r>
            <a:endParaRPr lang="es-ES" sz="1600" dirty="0">
              <a:latin typeface="+mn-lt"/>
            </a:endParaRPr>
          </a:p>
          <a:p>
            <a:pPr lvl="1">
              <a:lnSpc>
                <a:spcPct val="100000"/>
              </a:lnSpc>
              <a:buFont typeface="Arial" panose="020B0604020202020204" pitchFamily="34" charset="0"/>
              <a:buChar char="•"/>
            </a:pPr>
            <a:r>
              <a:rPr lang="es-419" sz="1600" dirty="0">
                <a:latin typeface="+mn-lt"/>
              </a:rPr>
              <a:t>Limpie las superficies, por ejemplo, mesas, sillas o bancos con una solución de cloro al 0,1% u otro desinfectante. </a:t>
            </a:r>
            <a:endParaRPr lang="es-ES" sz="1600" dirty="0">
              <a:latin typeface="+mn-lt"/>
            </a:endParaRPr>
          </a:p>
          <a:p>
            <a:pPr lvl="1">
              <a:lnSpc>
                <a:spcPct val="100000"/>
              </a:lnSpc>
              <a:buFont typeface="Arial" panose="020B0604020202020204" pitchFamily="34" charset="0"/>
              <a:buChar char="•"/>
            </a:pPr>
            <a:r>
              <a:rPr lang="es-419" sz="1600" dirty="0">
                <a:latin typeface="+mn-lt"/>
              </a:rPr>
              <a:t>Use guantes de goma cuando limpie las sillas. </a:t>
            </a:r>
            <a:endParaRPr lang="es-ES" sz="1600" dirty="0">
              <a:latin typeface="+mn-lt"/>
            </a:endParaRPr>
          </a:p>
          <a:p>
            <a:pPr lvl="1">
              <a:lnSpc>
                <a:spcPct val="100000"/>
              </a:lnSpc>
              <a:buFont typeface="Arial" panose="020B0604020202020204" pitchFamily="34" charset="0"/>
              <a:buChar char="•"/>
            </a:pPr>
            <a:r>
              <a:rPr lang="es-419" sz="1600" dirty="0">
                <a:latin typeface="+mn-lt"/>
              </a:rPr>
              <a:t>Lávese las manos al terminar. </a:t>
            </a:r>
            <a:endParaRPr lang="es-ES" sz="1600" dirty="0">
              <a:latin typeface="+mn-lt"/>
            </a:endParaRPr>
          </a:p>
          <a:p>
            <a:pPr lvl="0">
              <a:lnSpc>
                <a:spcPct val="100000"/>
              </a:lnSpc>
              <a:buFont typeface="Arial" panose="020B0604020202020204" pitchFamily="34" charset="0"/>
              <a:buChar char="•"/>
            </a:pPr>
            <a:r>
              <a:rPr lang="es-419" sz="1600" dirty="0">
                <a:latin typeface="+mn-lt"/>
              </a:rPr>
              <a:t>Establezca estaciones de lavado de manos para los participantes con agua y jabón o solución de cloro al 0,05%. </a:t>
            </a:r>
            <a:endParaRPr lang="es-ES" sz="1600" dirty="0">
              <a:latin typeface="+mn-lt"/>
            </a:endParaRPr>
          </a:p>
          <a:p>
            <a:pPr lvl="1">
              <a:lnSpc>
                <a:spcPct val="100000"/>
              </a:lnSpc>
              <a:buFont typeface="Arial" panose="020B0604020202020204" pitchFamily="34" charset="0"/>
              <a:buChar char="•"/>
            </a:pPr>
            <a:r>
              <a:rPr lang="es-419" sz="1600" dirty="0">
                <a:latin typeface="+mn-lt"/>
              </a:rPr>
              <a:t>Espacie las estaciones para evitar hacinamiento. </a:t>
            </a:r>
            <a:endParaRPr lang="es-ES" sz="1600" dirty="0">
              <a:latin typeface="+mn-lt"/>
            </a:endParaRPr>
          </a:p>
          <a:p>
            <a:pPr lvl="1">
              <a:lnSpc>
                <a:spcPct val="100000"/>
              </a:lnSpc>
              <a:buFont typeface="Arial" panose="020B0604020202020204" pitchFamily="34" charset="0"/>
              <a:buChar char="•"/>
            </a:pPr>
            <a:r>
              <a:rPr lang="es-419" sz="1600" dirty="0">
                <a:latin typeface="+mn-lt"/>
              </a:rPr>
              <a:t>Se requiere que todo el personal y los participantes se laven las manos al entrar y salir del área o sala de capacitación. </a:t>
            </a:r>
            <a:endParaRPr lang="es-ES" sz="1600" dirty="0">
              <a:latin typeface="+mn-lt"/>
            </a:endParaRPr>
          </a:p>
          <a:p>
            <a:pPr lvl="0">
              <a:lnSpc>
                <a:spcPct val="100000"/>
              </a:lnSpc>
              <a:buFont typeface="Arial" panose="020B0604020202020204" pitchFamily="34" charset="0"/>
              <a:buChar char="•"/>
            </a:pPr>
            <a:r>
              <a:rPr lang="es-419" sz="1600" dirty="0">
                <a:latin typeface="+mn-lt"/>
              </a:rPr>
              <a:t>Tenga bolsas de basura disponibles a mano.</a:t>
            </a:r>
            <a:endParaRPr lang="es-ES" sz="1600" dirty="0">
              <a:latin typeface="+mn-lt"/>
            </a:endParaRPr>
          </a:p>
          <a:p>
            <a:pPr lvl="0">
              <a:lnSpc>
                <a:spcPct val="100000"/>
              </a:lnSpc>
              <a:buFont typeface="Arial" panose="020B0604020202020204" pitchFamily="34" charset="0"/>
              <a:buChar char="•"/>
            </a:pPr>
            <a:r>
              <a:rPr lang="es-419" sz="1600" dirty="0">
                <a:latin typeface="+mn-lt"/>
              </a:rPr>
              <a:t>No proporcione comida ni bebida en la capacitación. </a:t>
            </a:r>
            <a:endParaRPr lang="es-ES" sz="1600" dirty="0">
              <a:latin typeface="+mn-lt"/>
            </a:endParaRPr>
          </a:p>
          <a:p>
            <a:endParaRPr lang="es-ES" dirty="0"/>
          </a:p>
        </p:txBody>
      </p:sp>
    </p:spTree>
    <p:extLst>
      <p:ext uri="{BB962C8B-B14F-4D97-AF65-F5344CB8AC3E}">
        <p14:creationId xmlns:p14="http://schemas.microsoft.com/office/powerpoint/2010/main" val="215089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924378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sz="2800" b="1" dirty="0" smtClean="0">
                <a:latin typeface="Lato"/>
                <a:ea typeface="Lato"/>
                <a:cs typeface="Lato"/>
                <a:sym typeface="Lato"/>
              </a:rPr>
              <a:t>Protocolo –</a:t>
            </a:r>
            <a:r>
              <a:rPr lang="es-ES" sz="2800" b="1" u="sng" dirty="0" smtClean="0">
                <a:latin typeface="Lato"/>
                <a:ea typeface="Lato"/>
                <a:cs typeface="Lato"/>
                <a:sym typeface="Lato"/>
              </a:rPr>
              <a:t>Capacitaciones: llegada de participantes</a:t>
            </a:r>
            <a:endParaRPr lang="es-ES" sz="2800" b="1" dirty="0">
              <a:latin typeface="Lato"/>
              <a:ea typeface="Lato"/>
              <a:cs typeface="Lato"/>
              <a:sym typeface="Lato"/>
            </a:endParaRPr>
          </a:p>
        </p:txBody>
      </p:sp>
      <p:pic>
        <p:nvPicPr>
          <p:cNvPr id="5" name="Picture 4"/>
          <p:cNvPicPr>
            <a:picLocks noChangeAspect="1"/>
          </p:cNvPicPr>
          <p:nvPr/>
        </p:nvPicPr>
        <p:blipFill rotWithShape="1">
          <a:blip r:embed="rId3"/>
          <a:srcRect t="18364" b="15004"/>
          <a:stretch/>
        </p:blipFill>
        <p:spPr>
          <a:xfrm>
            <a:off x="525411" y="1062514"/>
            <a:ext cx="1829753" cy="1219200"/>
          </a:xfrm>
          <a:prstGeom prst="rect">
            <a:avLst/>
          </a:prstGeom>
        </p:spPr>
      </p:pic>
      <p:pic>
        <p:nvPicPr>
          <p:cNvPr id="6" name="Picture 2" descr="Coronavirus: fabricarán termómetros infrarrojos en Misiones para ..."/>
          <p:cNvPicPr>
            <a:picLocks noChangeAspect="1" noChangeArrowheads="1"/>
          </p:cNvPicPr>
          <p:nvPr/>
        </p:nvPicPr>
        <p:blipFill rotWithShape="1">
          <a:blip r:embed="rId4">
            <a:extLst>
              <a:ext uri="{28A0092B-C50C-407E-A947-70E740481C1C}">
                <a14:useLocalDpi xmlns:a14="http://schemas.microsoft.com/office/drawing/2010/main" val="0"/>
              </a:ext>
            </a:extLst>
          </a:blip>
          <a:srcRect r="11403"/>
          <a:stretch/>
        </p:blipFill>
        <p:spPr bwMode="auto">
          <a:xfrm>
            <a:off x="3752979" y="1054893"/>
            <a:ext cx="2376459" cy="1502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ormulario De Registro Png, Vectores, PSD, e Clipart Para Descarg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335" y="2761159"/>
            <a:ext cx="2023745" cy="2023746"/>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274;p20"/>
          <p:cNvPicPr preferRelativeResize="0"/>
          <p:nvPr/>
        </p:nvPicPr>
        <p:blipFill rotWithShape="1">
          <a:blip r:embed="rId6">
            <a:alphaModFix/>
          </a:blip>
          <a:srcRect/>
          <a:stretch/>
        </p:blipFill>
        <p:spPr>
          <a:xfrm>
            <a:off x="6918960" y="1805941"/>
            <a:ext cx="1588091" cy="1910436"/>
          </a:xfrm>
          <a:prstGeom prst="rect">
            <a:avLst/>
          </a:prstGeom>
          <a:noFill/>
          <a:ln>
            <a:noFill/>
          </a:ln>
        </p:spPr>
      </p:pic>
      <p:pic>
        <p:nvPicPr>
          <p:cNvPr id="10" name="Picture 9"/>
          <p:cNvPicPr>
            <a:picLocks noChangeAspect="1"/>
          </p:cNvPicPr>
          <p:nvPr/>
        </p:nvPicPr>
        <p:blipFill>
          <a:blip r:embed="rId7"/>
          <a:stretch>
            <a:fillRect/>
          </a:stretch>
        </p:blipFill>
        <p:spPr>
          <a:xfrm>
            <a:off x="319320" y="3543300"/>
            <a:ext cx="2857500" cy="1600200"/>
          </a:xfrm>
          <a:prstGeom prst="rect">
            <a:avLst/>
          </a:prstGeom>
        </p:spPr>
      </p:pic>
      <p:pic>
        <p:nvPicPr>
          <p:cNvPr id="11" name="Google Shape;257;p20"/>
          <p:cNvPicPr preferRelativeResize="0"/>
          <p:nvPr/>
        </p:nvPicPr>
        <p:blipFill rotWithShape="1">
          <a:blip r:embed="rId8">
            <a:alphaModFix/>
          </a:blip>
          <a:srcRect/>
          <a:stretch/>
        </p:blipFill>
        <p:spPr>
          <a:xfrm>
            <a:off x="851237" y="2323898"/>
            <a:ext cx="1178100" cy="1166664"/>
          </a:xfrm>
          <a:prstGeom prst="rect">
            <a:avLst/>
          </a:prstGeom>
          <a:noFill/>
          <a:ln>
            <a:noFill/>
          </a:ln>
        </p:spPr>
      </p:pic>
    </p:spTree>
    <p:extLst>
      <p:ext uri="{BB962C8B-B14F-4D97-AF65-F5344CB8AC3E}">
        <p14:creationId xmlns:p14="http://schemas.microsoft.com/office/powerpoint/2010/main" val="27904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924378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sz="2800" b="1" dirty="0" smtClean="0">
                <a:latin typeface="Lato"/>
                <a:ea typeface="Lato"/>
                <a:cs typeface="Lato"/>
                <a:sym typeface="Lato"/>
              </a:rPr>
              <a:t>Protocolo –</a:t>
            </a:r>
            <a:r>
              <a:rPr lang="es-ES" sz="2800" b="1" u="sng" dirty="0" smtClean="0">
                <a:latin typeface="Lato"/>
                <a:ea typeface="Lato"/>
                <a:cs typeface="Lato"/>
                <a:sym typeface="Lato"/>
              </a:rPr>
              <a:t>Durante las capacitaciones</a:t>
            </a:r>
            <a:endParaRPr lang="es-ES" sz="2800" b="1" dirty="0">
              <a:latin typeface="Lato"/>
              <a:ea typeface="Lato"/>
              <a:cs typeface="Lato"/>
              <a:sym typeface="Lato"/>
            </a:endParaRPr>
          </a:p>
        </p:txBody>
      </p:sp>
      <p:sp>
        <p:nvSpPr>
          <p:cNvPr id="2" name="Text Placeholder 1"/>
          <p:cNvSpPr>
            <a:spLocks noGrp="1"/>
          </p:cNvSpPr>
          <p:nvPr>
            <p:ph type="body" idx="1"/>
          </p:nvPr>
        </p:nvSpPr>
        <p:spPr/>
        <p:txBody>
          <a:bodyPr/>
          <a:lstStyle/>
          <a:p>
            <a:pPr marL="514350" lvl="0" indent="-285750">
              <a:lnSpc>
                <a:spcPct val="100000"/>
              </a:lnSpc>
              <a:buFont typeface="Arial" panose="020B0604020202020204" pitchFamily="34" charset="0"/>
              <a:buChar char="•"/>
            </a:pPr>
            <a:r>
              <a:rPr lang="es-419" dirty="0"/>
              <a:t>Establezca reglas básicas con los participantes al comienzo de la reunión: mantenerse a 2 m de distancia, todos se lavarán las manos, no compartirán objetos como bolígrafos o papel, etc. </a:t>
            </a:r>
            <a:endParaRPr lang="es-ES" dirty="0"/>
          </a:p>
          <a:p>
            <a:pPr marL="514350" lvl="0" indent="-285750">
              <a:lnSpc>
                <a:spcPct val="100000"/>
              </a:lnSpc>
              <a:buFont typeface="Arial" panose="020B0604020202020204" pitchFamily="34" charset="0"/>
              <a:buChar char="•"/>
            </a:pPr>
            <a:r>
              <a:rPr lang="es-419" dirty="0"/>
              <a:t>No organice juegos o actividades que requieran proximidad. </a:t>
            </a:r>
            <a:endParaRPr lang="es-ES" dirty="0"/>
          </a:p>
          <a:p>
            <a:pPr marL="514350" lvl="0" indent="-285750">
              <a:lnSpc>
                <a:spcPct val="100000"/>
              </a:lnSpc>
              <a:buFont typeface="Arial" panose="020B0604020202020204" pitchFamily="34" charset="0"/>
              <a:buChar char="•"/>
            </a:pPr>
            <a:r>
              <a:rPr lang="es-419" dirty="0"/>
              <a:t>Use su propio bolígrafo, no lo comparta con nadie. </a:t>
            </a:r>
            <a:endParaRPr lang="es-ES" dirty="0"/>
          </a:p>
          <a:p>
            <a:pPr marL="514350" lvl="0" indent="-285750">
              <a:lnSpc>
                <a:spcPct val="100000"/>
              </a:lnSpc>
              <a:buFont typeface="Arial" panose="020B0604020202020204" pitchFamily="34" charset="0"/>
              <a:buChar char="•"/>
            </a:pPr>
            <a:r>
              <a:rPr lang="es-419" dirty="0"/>
              <a:t>No entregue folletos; O solo proporcione folletos al final de la capacitación, directamente de la impresora. </a:t>
            </a:r>
            <a:endParaRPr lang="es-ES" dirty="0"/>
          </a:p>
          <a:p>
            <a:pPr marL="514350" lvl="0" indent="-285750">
              <a:lnSpc>
                <a:spcPct val="100000"/>
              </a:lnSpc>
              <a:buFont typeface="Arial" panose="020B0604020202020204" pitchFamily="34" charset="0"/>
              <a:buChar char="•"/>
            </a:pPr>
            <a:r>
              <a:rPr lang="es-419" dirty="0"/>
              <a:t>Una sola persona del personal debe manipular las hojas de asistencia y otros documentos de capacitación, no deben pasarse. </a:t>
            </a:r>
            <a:endParaRPr lang="es-ES" dirty="0"/>
          </a:p>
          <a:p>
            <a:pPr marL="514350" lvl="0" indent="-285750">
              <a:lnSpc>
                <a:spcPct val="100000"/>
              </a:lnSpc>
              <a:buFont typeface="Arial" panose="020B0604020202020204" pitchFamily="34" charset="0"/>
              <a:buChar char="•"/>
            </a:pPr>
            <a:r>
              <a:rPr lang="es-419" dirty="0"/>
              <a:t>Desinfecte cualquier material de capacitación que traiga consigo. </a:t>
            </a:r>
            <a:endParaRPr lang="es-ES" dirty="0"/>
          </a:p>
          <a:p>
            <a:pPr marL="514350" lvl="0" indent="-285750">
              <a:lnSpc>
                <a:spcPct val="100000"/>
              </a:lnSpc>
              <a:buFont typeface="Arial" panose="020B0604020202020204" pitchFamily="34" charset="0"/>
              <a:buChar char="•"/>
            </a:pPr>
            <a:r>
              <a:rPr lang="es-419" dirty="0"/>
              <a:t>No deje basura en la comunidad. Llévela consigo y deséchela de manera segura en la oficina</a:t>
            </a:r>
            <a:r>
              <a:rPr lang="es-419" dirty="0" smtClean="0"/>
              <a:t>.</a:t>
            </a:r>
          </a:p>
          <a:p>
            <a:pPr marL="514350" lvl="0" indent="-285750">
              <a:lnSpc>
                <a:spcPct val="100000"/>
              </a:lnSpc>
              <a:buFont typeface="Arial" panose="020B0604020202020204" pitchFamily="34" charset="0"/>
              <a:buChar char="•"/>
            </a:pPr>
            <a:r>
              <a:rPr lang="es-419" dirty="0" smtClean="0"/>
              <a:t>Evite compartir materiales- ej. Marcadores, </a:t>
            </a:r>
            <a:r>
              <a:rPr lang="es-419" dirty="0" err="1" smtClean="0"/>
              <a:t>masking</a:t>
            </a:r>
            <a:r>
              <a:rPr lang="es-419" dirty="0" smtClean="0"/>
              <a:t> tape, </a:t>
            </a:r>
            <a:r>
              <a:rPr lang="es-419" dirty="0" err="1" smtClean="0"/>
              <a:t>etc</a:t>
            </a:r>
            <a:r>
              <a:rPr lang="es-419" dirty="0" smtClean="0"/>
              <a:t> </a:t>
            </a:r>
            <a:endParaRPr lang="es-ES" dirty="0"/>
          </a:p>
          <a:p>
            <a:pPr>
              <a:lnSpc>
                <a:spcPct val="100000"/>
              </a:lnSpc>
              <a:buFont typeface="Arial" panose="020B0604020202020204" pitchFamily="34" charset="0"/>
              <a:buChar char="•"/>
            </a:pPr>
            <a:endParaRPr lang="es-ES" sz="1200" dirty="0">
              <a:latin typeface="+mn-lt"/>
            </a:endParaRPr>
          </a:p>
        </p:txBody>
      </p:sp>
    </p:spTree>
    <p:extLst>
      <p:ext uri="{BB962C8B-B14F-4D97-AF65-F5344CB8AC3E}">
        <p14:creationId xmlns:p14="http://schemas.microsoft.com/office/powerpoint/2010/main" val="68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924378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sz="2800" b="1" dirty="0" smtClean="0">
                <a:latin typeface="Lato"/>
                <a:ea typeface="Lato"/>
                <a:cs typeface="Lato"/>
                <a:sym typeface="Lato"/>
              </a:rPr>
              <a:t>Protocolo –</a:t>
            </a:r>
            <a:r>
              <a:rPr lang="es-ES" sz="2800" b="1" u="sng" dirty="0" smtClean="0">
                <a:latin typeface="Lato"/>
                <a:ea typeface="Lato"/>
                <a:cs typeface="Lato"/>
                <a:sym typeface="Lato"/>
              </a:rPr>
              <a:t>Tras la capacitación</a:t>
            </a:r>
            <a:endParaRPr lang="es-ES" sz="2800" b="1" dirty="0">
              <a:latin typeface="Lato"/>
              <a:ea typeface="Lato"/>
              <a:cs typeface="Lato"/>
              <a:sym typeface="Lato"/>
            </a:endParaRPr>
          </a:p>
        </p:txBody>
      </p:sp>
      <p:sp>
        <p:nvSpPr>
          <p:cNvPr id="2" name="Text Placeholder 1"/>
          <p:cNvSpPr>
            <a:spLocks noGrp="1"/>
          </p:cNvSpPr>
          <p:nvPr>
            <p:ph type="body" idx="1"/>
          </p:nvPr>
        </p:nvSpPr>
        <p:spPr/>
        <p:txBody>
          <a:bodyPr/>
          <a:lstStyle/>
          <a:p>
            <a:pPr marL="514350" lvl="0" indent="-285750">
              <a:lnSpc>
                <a:spcPct val="100000"/>
              </a:lnSpc>
              <a:buFont typeface="Arial" panose="020B0604020202020204" pitchFamily="34" charset="0"/>
              <a:buChar char="•"/>
            </a:pPr>
            <a:r>
              <a:rPr lang="es-419" sz="1400" dirty="0" smtClean="0">
                <a:latin typeface="+mn-lt"/>
              </a:rPr>
              <a:t>No </a:t>
            </a:r>
            <a:r>
              <a:rPr lang="es-419" sz="1400" dirty="0">
                <a:latin typeface="+mn-lt"/>
              </a:rPr>
              <a:t>deje basura en la comunidad. Llévela consigo y deséchela de manera segura en la oficina. </a:t>
            </a:r>
            <a:endParaRPr lang="es-419" sz="1400" dirty="0" smtClean="0">
              <a:latin typeface="+mn-lt"/>
            </a:endParaRPr>
          </a:p>
          <a:p>
            <a:pPr marL="514350" lvl="0" indent="-285750">
              <a:lnSpc>
                <a:spcPct val="100000"/>
              </a:lnSpc>
              <a:buFont typeface="Arial" panose="020B0604020202020204" pitchFamily="34" charset="0"/>
              <a:buChar char="•"/>
            </a:pPr>
            <a:r>
              <a:rPr lang="es-419" sz="1400" dirty="0" smtClean="0">
                <a:latin typeface="+mn-lt"/>
              </a:rPr>
              <a:t>Si usó guantes u otros equipos de protección personal, quíteselos antes de volver al auto</a:t>
            </a:r>
          </a:p>
          <a:p>
            <a:pPr lvl="0">
              <a:lnSpc>
                <a:spcPct val="100000"/>
              </a:lnSpc>
              <a:buFont typeface="Arial" panose="020B0604020202020204" pitchFamily="34" charset="0"/>
              <a:buChar char="•"/>
            </a:pPr>
            <a:r>
              <a:rPr lang="es-419" sz="1400" dirty="0">
                <a:latin typeface="+mn-lt"/>
              </a:rPr>
              <a:t>Para quitarse los guantes: </a:t>
            </a:r>
            <a:endParaRPr lang="es-ES" sz="1400" dirty="0">
              <a:latin typeface="+mn-lt"/>
            </a:endParaRPr>
          </a:p>
          <a:p>
            <a:pPr lvl="1">
              <a:lnSpc>
                <a:spcPct val="100000"/>
              </a:lnSpc>
              <a:buFont typeface="Arial" panose="020B0604020202020204" pitchFamily="34" charset="0"/>
              <a:buChar char="•"/>
            </a:pPr>
            <a:r>
              <a:rPr lang="es-419" sz="1400" dirty="0">
                <a:latin typeface="+mn-lt"/>
              </a:rPr>
              <a:t>Lávese/desinféctese las manos enguantadas.</a:t>
            </a:r>
            <a:endParaRPr lang="es-ES" sz="1400" dirty="0">
              <a:latin typeface="+mn-lt"/>
            </a:endParaRPr>
          </a:p>
          <a:p>
            <a:pPr lvl="1">
              <a:lnSpc>
                <a:spcPct val="100000"/>
              </a:lnSpc>
              <a:buFont typeface="Arial" panose="020B0604020202020204" pitchFamily="34" charset="0"/>
              <a:buChar char="•"/>
            </a:pPr>
            <a:r>
              <a:rPr lang="es-419" sz="1400" dirty="0">
                <a:latin typeface="+mn-lt"/>
              </a:rPr>
              <a:t>Quítese los guantes y póngalos directamente en una bolsa de basura.</a:t>
            </a:r>
            <a:endParaRPr lang="es-ES" sz="1400" dirty="0">
              <a:latin typeface="+mn-lt"/>
            </a:endParaRPr>
          </a:p>
          <a:p>
            <a:pPr lvl="1">
              <a:lnSpc>
                <a:spcPct val="100000"/>
              </a:lnSpc>
              <a:buFont typeface="Arial" panose="020B0604020202020204" pitchFamily="34" charset="0"/>
              <a:buChar char="•"/>
            </a:pPr>
            <a:r>
              <a:rPr lang="es-419" sz="1400" dirty="0">
                <a:latin typeface="+mn-lt"/>
              </a:rPr>
              <a:t>Si los guantes son reutilizables, guárdelos en una bolsa de plástico para lavarlos.</a:t>
            </a:r>
            <a:endParaRPr lang="es-ES" sz="1400" dirty="0">
              <a:latin typeface="+mn-lt"/>
            </a:endParaRPr>
          </a:p>
          <a:p>
            <a:pPr lvl="1">
              <a:lnSpc>
                <a:spcPct val="100000"/>
              </a:lnSpc>
              <a:buFont typeface="Arial" panose="020B0604020202020204" pitchFamily="34" charset="0"/>
              <a:buChar char="•"/>
            </a:pPr>
            <a:r>
              <a:rPr lang="es-419" sz="1400" dirty="0">
                <a:latin typeface="+mn-lt"/>
              </a:rPr>
              <a:t>Lávese/desinféctese las manos desprotegidas.</a:t>
            </a:r>
            <a:endParaRPr lang="es-ES" sz="1400" dirty="0">
              <a:latin typeface="+mn-lt"/>
            </a:endParaRPr>
          </a:p>
          <a:p>
            <a:pPr lvl="0">
              <a:lnSpc>
                <a:spcPct val="100000"/>
              </a:lnSpc>
              <a:buFont typeface="Arial" panose="020B0604020202020204" pitchFamily="34" charset="0"/>
              <a:buChar char="•"/>
            </a:pPr>
            <a:r>
              <a:rPr lang="es-419" sz="1400" dirty="0">
                <a:latin typeface="+mn-lt"/>
              </a:rPr>
              <a:t>Si se está utilizando EPP reutilizable, debe estar marcado con el nombre del propietario y guardado en una bolsa marcada con su nombre.</a:t>
            </a:r>
            <a:endParaRPr lang="es-ES" sz="1400" dirty="0">
              <a:latin typeface="+mn-lt"/>
            </a:endParaRPr>
          </a:p>
          <a:p>
            <a:pPr marL="514350" indent="-285750">
              <a:lnSpc>
                <a:spcPct val="100000"/>
              </a:lnSpc>
              <a:buFont typeface="Arial" panose="020B0604020202020204" pitchFamily="34" charset="0"/>
              <a:buChar char="•"/>
            </a:pPr>
            <a:r>
              <a:rPr lang="es-419" sz="1400" dirty="0">
                <a:latin typeface="+mn-lt"/>
              </a:rPr>
              <a:t>El conductor debe limpiar las superficies de alto contacto con desinfectante al principio y al final de cada día, por ejemplo, manijas de ventanillas y puertas (adentro y afuera), volante, cinturones de seguridad, manijas y asientos.</a:t>
            </a:r>
            <a:endParaRPr lang="es-ES" sz="1400" dirty="0">
              <a:latin typeface="+mn-lt"/>
            </a:endParaRPr>
          </a:p>
          <a:p>
            <a:pPr marL="514350" lvl="0" indent="-285750">
              <a:lnSpc>
                <a:spcPct val="100000"/>
              </a:lnSpc>
              <a:buFont typeface="Arial" panose="020B0604020202020204" pitchFamily="34" charset="0"/>
              <a:buChar char="•"/>
            </a:pPr>
            <a:endParaRPr lang="es-ES" sz="1400" dirty="0"/>
          </a:p>
          <a:p>
            <a:pPr>
              <a:lnSpc>
                <a:spcPct val="100000"/>
              </a:lnSpc>
              <a:buFont typeface="Arial" panose="020B0604020202020204" pitchFamily="34" charset="0"/>
              <a:buChar char="•"/>
            </a:pPr>
            <a:endParaRPr lang="es-ES" sz="1400" dirty="0">
              <a:latin typeface="+mn-lt"/>
            </a:endParaRPr>
          </a:p>
        </p:txBody>
      </p:sp>
    </p:spTree>
    <p:extLst>
      <p:ext uri="{BB962C8B-B14F-4D97-AF65-F5344CB8AC3E}">
        <p14:creationId xmlns:p14="http://schemas.microsoft.com/office/powerpoint/2010/main" val="27938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4" name="Google Shape;256;p20"/>
          <p:cNvSpPr txBox="1">
            <a:spLocks/>
          </p:cNvSpPr>
          <p:nvPr/>
        </p:nvSpPr>
        <p:spPr>
          <a:xfrm>
            <a:off x="319320" y="447630"/>
            <a:ext cx="8512980" cy="572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C5C5C"/>
              </a:buClr>
              <a:buSzPts val="3000"/>
              <a:buFont typeface="Lato Light"/>
              <a:buNone/>
              <a:defRPr sz="3000" b="0" i="0" u="none" strike="noStrike" cap="none">
                <a:solidFill>
                  <a:srgbClr val="5C5C5C"/>
                </a:solidFill>
                <a:latin typeface="Lato Light"/>
                <a:ea typeface="Lato Light"/>
                <a:cs typeface="Lato Light"/>
                <a:sym typeface="Lato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s-ES" sz="2800" b="1" dirty="0" smtClean="0">
                <a:latin typeface="Lato"/>
                <a:ea typeface="Lato"/>
                <a:cs typeface="Lato"/>
                <a:sym typeface="Lato"/>
              </a:rPr>
              <a:t>Protocolo –</a:t>
            </a:r>
            <a:r>
              <a:rPr lang="es-ES" sz="2800" b="1" u="sng" dirty="0" smtClean="0">
                <a:latin typeface="Lato"/>
                <a:ea typeface="Lato"/>
                <a:cs typeface="Lato"/>
                <a:sym typeface="Lato"/>
              </a:rPr>
              <a:t>Eliminación residuos y equipos de protección personal</a:t>
            </a:r>
            <a:endParaRPr lang="es-ES" sz="2800" b="1" dirty="0">
              <a:latin typeface="Lato"/>
              <a:ea typeface="Lato"/>
              <a:cs typeface="Lato"/>
              <a:sym typeface="Lato"/>
            </a:endParaRPr>
          </a:p>
        </p:txBody>
      </p:sp>
      <p:sp>
        <p:nvSpPr>
          <p:cNvPr id="2" name="Text Placeholder 1"/>
          <p:cNvSpPr>
            <a:spLocks noGrp="1"/>
          </p:cNvSpPr>
          <p:nvPr>
            <p:ph type="body" idx="1"/>
          </p:nvPr>
        </p:nvSpPr>
        <p:spPr/>
        <p:txBody>
          <a:bodyPr/>
          <a:lstStyle/>
          <a:p>
            <a:pPr marL="514350" lvl="0" indent="-285750">
              <a:lnSpc>
                <a:spcPct val="100000"/>
              </a:lnSpc>
              <a:buFont typeface="Arial" panose="020B0604020202020204" pitchFamily="34" charset="0"/>
              <a:buChar char="•"/>
            </a:pPr>
            <a:r>
              <a:rPr lang="es-419" sz="1400" dirty="0">
                <a:latin typeface="+mn-lt"/>
              </a:rPr>
              <a:t>Una vez de vuelta en la oficina o base, las bolsas de basura con EPP desechables se deben atar y eliminar de manera segura. El EPP se puede lavar y secar al sol.</a:t>
            </a:r>
            <a:endParaRPr lang="es-ES" sz="1400" dirty="0">
              <a:latin typeface="+mn-lt"/>
            </a:endParaRPr>
          </a:p>
          <a:p>
            <a:pPr marL="514350" lvl="0" indent="-285750">
              <a:lnSpc>
                <a:spcPct val="100000"/>
              </a:lnSpc>
              <a:buFont typeface="Arial" panose="020B0604020202020204" pitchFamily="34" charset="0"/>
              <a:buChar char="•"/>
            </a:pPr>
            <a:r>
              <a:rPr lang="es-419" sz="1400" dirty="0">
                <a:latin typeface="+mn-lt"/>
              </a:rPr>
              <a:t>Quitarse la mascarilla </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Lávese las manos.</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Quítese la mascarilla, sin tocarse la cara. </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Deseche la mascarilla directamente en una bolsa de basura.</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Lávese o desinféctese las manos. </a:t>
            </a:r>
            <a:endParaRPr lang="es-ES" sz="1400" dirty="0">
              <a:latin typeface="+mn-lt"/>
            </a:endParaRPr>
          </a:p>
          <a:p>
            <a:pPr marL="514350" lvl="0" indent="-285750">
              <a:lnSpc>
                <a:spcPct val="100000"/>
              </a:lnSpc>
              <a:buFont typeface="Arial" panose="020B0604020202020204" pitchFamily="34" charset="0"/>
              <a:buChar char="•"/>
            </a:pPr>
            <a:r>
              <a:rPr lang="es-419" sz="1400" dirty="0" smtClean="0">
                <a:latin typeface="+mn-lt"/>
              </a:rPr>
              <a:t>Si </a:t>
            </a:r>
            <a:r>
              <a:rPr lang="es-419" sz="1400" dirty="0">
                <a:latin typeface="+mn-lt"/>
              </a:rPr>
              <a:t>le preocupa haber estado en contacto cercano con una persona infectada o con superficies u objetos contaminados, cámbiese de ropa tan pronto como llegue a casa:</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Quítese la ropa de inmediato.</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Coloque la ropa en una bolsa de plástico o tina de lavado.</a:t>
            </a:r>
            <a:endParaRPr lang="es-ES" sz="1400" dirty="0">
              <a:latin typeface="+mn-lt"/>
            </a:endParaRPr>
          </a:p>
          <a:p>
            <a:pPr marL="971550" lvl="1" indent="-285750">
              <a:lnSpc>
                <a:spcPct val="100000"/>
              </a:lnSpc>
              <a:buFont typeface="Arial" panose="020B0604020202020204" pitchFamily="34" charset="0"/>
              <a:buChar char="•"/>
            </a:pPr>
            <a:r>
              <a:rPr lang="es-419" sz="1400" dirty="0">
                <a:latin typeface="+mn-lt"/>
              </a:rPr>
              <a:t>Lávese las manos con agua y jabón.</a:t>
            </a:r>
            <a:endParaRPr lang="es-ES" sz="1400" dirty="0">
              <a:latin typeface="+mn-lt"/>
            </a:endParaRPr>
          </a:p>
          <a:p>
            <a:pPr marL="514350" indent="-285750">
              <a:lnSpc>
                <a:spcPct val="100000"/>
              </a:lnSpc>
              <a:buFont typeface="Arial" panose="020B0604020202020204" pitchFamily="34" charset="0"/>
              <a:buChar char="•"/>
            </a:pPr>
            <a:r>
              <a:rPr lang="es-419" sz="1400" dirty="0">
                <a:latin typeface="+mn-lt"/>
              </a:rPr>
              <a:t>Lave la ropa usted mismo, si es posible. </a:t>
            </a:r>
            <a:endParaRPr lang="es-ES" sz="1400" dirty="0">
              <a:latin typeface="+mn-lt"/>
            </a:endParaRPr>
          </a:p>
          <a:p>
            <a:pPr>
              <a:lnSpc>
                <a:spcPct val="100000"/>
              </a:lnSpc>
              <a:buFont typeface="Arial" panose="020B0604020202020204" pitchFamily="34" charset="0"/>
              <a:buChar char="•"/>
            </a:pPr>
            <a:endParaRPr lang="es-ES" sz="1400" dirty="0">
              <a:latin typeface="+mn-lt"/>
            </a:endParaRPr>
          </a:p>
        </p:txBody>
      </p:sp>
    </p:spTree>
    <p:extLst>
      <p:ext uri="{BB962C8B-B14F-4D97-AF65-F5344CB8AC3E}">
        <p14:creationId xmlns:p14="http://schemas.microsoft.com/office/powerpoint/2010/main" val="33069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Desinfección de superficies- diluciones de cloro</a:t>
            </a:r>
            <a:endParaRPr b="1" dirty="0">
              <a:latin typeface="Lato"/>
              <a:ea typeface="Lato"/>
              <a:cs typeface="Lato"/>
              <a:sym typeface="Lato"/>
            </a:endParaRPr>
          </a:p>
        </p:txBody>
      </p:sp>
      <p:pic>
        <p:nvPicPr>
          <p:cNvPr id="12290" name="Picture 2" descr="Cloro zixx superado bote 1 gl - lacol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1963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11040" y="1196340"/>
            <a:ext cx="4213860" cy="4832092"/>
          </a:xfrm>
          <a:prstGeom prst="rect">
            <a:avLst/>
          </a:prstGeom>
          <a:noFill/>
        </p:spPr>
        <p:txBody>
          <a:bodyPr wrap="square" rtlCol="0">
            <a:spAutoFit/>
          </a:bodyPr>
          <a:lstStyle/>
          <a:p>
            <a:r>
              <a:rPr lang="es-ES" dirty="0" smtClean="0"/>
              <a:t>Cloro, blanqueador comercial</a:t>
            </a:r>
          </a:p>
          <a:p>
            <a:r>
              <a:rPr lang="es-ES" dirty="0" smtClean="0"/>
              <a:t>Concentración común 5%</a:t>
            </a:r>
          </a:p>
          <a:p>
            <a:endParaRPr lang="es-ES" dirty="0"/>
          </a:p>
          <a:p>
            <a:endParaRPr lang="es-ES" dirty="0" smtClean="0"/>
          </a:p>
          <a:p>
            <a:endParaRPr lang="es-ES" dirty="0"/>
          </a:p>
          <a:p>
            <a:r>
              <a:rPr lang="es-ES" dirty="0" smtClean="0"/>
              <a:t>Desinfección de superficies:</a:t>
            </a:r>
          </a:p>
          <a:p>
            <a:endParaRPr lang="es-ES" dirty="0"/>
          </a:p>
          <a:p>
            <a:r>
              <a:rPr lang="es-ES" dirty="0" smtClean="0"/>
              <a:t>Solución al 0,1%</a:t>
            </a:r>
          </a:p>
          <a:p>
            <a:endParaRPr lang="es-ES" dirty="0"/>
          </a:p>
          <a:p>
            <a:endParaRPr lang="es-ES" dirty="0" smtClean="0"/>
          </a:p>
          <a:p>
            <a:endParaRPr lang="es-ES" dirty="0"/>
          </a:p>
          <a:p>
            <a:r>
              <a:rPr lang="es-ES" dirty="0" smtClean="0"/>
              <a:t>Desinfección de manos y ropa</a:t>
            </a:r>
          </a:p>
          <a:p>
            <a:endParaRPr lang="es-ES" dirty="0"/>
          </a:p>
          <a:p>
            <a:r>
              <a:rPr lang="es-ES" dirty="0" smtClean="0"/>
              <a:t>Solución al 0,05% </a:t>
            </a:r>
          </a:p>
          <a:p>
            <a:endParaRPr lang="es-ES" dirty="0"/>
          </a:p>
          <a:p>
            <a:r>
              <a:rPr lang="es-ES" dirty="0" smtClean="0"/>
              <a:t>Irritante para la piel- preferible jabón</a:t>
            </a:r>
          </a:p>
          <a:p>
            <a:endParaRPr lang="es-ES" dirty="0"/>
          </a:p>
          <a:p>
            <a:endParaRPr lang="es-ES" dirty="0" smtClean="0"/>
          </a:p>
          <a:p>
            <a:endParaRPr lang="es-ES" dirty="0"/>
          </a:p>
          <a:p>
            <a:endParaRPr lang="es-ES" dirty="0" smtClean="0"/>
          </a:p>
          <a:p>
            <a:endParaRPr lang="es-ES" dirty="0"/>
          </a:p>
          <a:p>
            <a:endParaRPr lang="es-ES" dirty="0"/>
          </a:p>
        </p:txBody>
      </p:sp>
    </p:spTree>
    <p:extLst>
      <p:ext uri="{BB962C8B-B14F-4D97-AF65-F5344CB8AC3E}">
        <p14:creationId xmlns:p14="http://schemas.microsoft.com/office/powerpoint/2010/main" val="37878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Desinfección de superficies- diluciones de cloro</a:t>
            </a:r>
            <a:endParaRPr b="1" dirty="0">
              <a:latin typeface="Lato"/>
              <a:ea typeface="Lato"/>
              <a:cs typeface="Lato"/>
              <a:sym typeface="Lato"/>
            </a:endParaRPr>
          </a:p>
        </p:txBody>
      </p:sp>
      <p:pic>
        <p:nvPicPr>
          <p:cNvPr id="12290" name="Picture 2" descr="Cloro zixx superado bote 1 gl - lacol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1963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88180" y="1017725"/>
            <a:ext cx="4213860" cy="6017032"/>
          </a:xfrm>
          <a:prstGeom prst="rect">
            <a:avLst/>
          </a:prstGeom>
          <a:noFill/>
        </p:spPr>
        <p:txBody>
          <a:bodyPr wrap="square" rtlCol="0">
            <a:spAutoFit/>
          </a:bodyPr>
          <a:lstStyle/>
          <a:p>
            <a:pPr>
              <a:lnSpc>
                <a:spcPct val="150000"/>
              </a:lnSpc>
            </a:pPr>
            <a:r>
              <a:rPr lang="es-ES" b="1" dirty="0" smtClean="0"/>
              <a:t>Consideraciones previas:</a:t>
            </a:r>
          </a:p>
          <a:p>
            <a:pPr>
              <a:lnSpc>
                <a:spcPct val="150000"/>
              </a:lnSpc>
            </a:pPr>
            <a:endParaRPr lang="es-ES" dirty="0" smtClean="0"/>
          </a:p>
          <a:p>
            <a:pPr marL="285750" indent="-285750">
              <a:lnSpc>
                <a:spcPct val="150000"/>
              </a:lnSpc>
              <a:buFont typeface="Arial" panose="020B0604020202020204" pitchFamily="34" charset="0"/>
              <a:buChar char="•"/>
            </a:pPr>
            <a:r>
              <a:rPr lang="es-ES" dirty="0" smtClean="0"/>
              <a:t>Usar materiales de vidrio o plástico para las diluciones</a:t>
            </a:r>
          </a:p>
          <a:p>
            <a:pPr marL="285750" indent="-285750">
              <a:lnSpc>
                <a:spcPct val="150000"/>
              </a:lnSpc>
              <a:buFont typeface="Arial" panose="020B0604020202020204" pitchFamily="34" charset="0"/>
              <a:buChar char="•"/>
            </a:pPr>
            <a:r>
              <a:rPr lang="es-ES" dirty="0" smtClean="0"/>
              <a:t>Precisión en las mediciones</a:t>
            </a:r>
          </a:p>
          <a:p>
            <a:pPr marL="285750" indent="-285750">
              <a:lnSpc>
                <a:spcPct val="150000"/>
              </a:lnSpc>
              <a:buFont typeface="Arial" panose="020B0604020202020204" pitchFamily="34" charset="0"/>
              <a:buChar char="•"/>
            </a:pPr>
            <a:r>
              <a:rPr lang="es-ES" dirty="0" smtClean="0"/>
              <a:t>Descartar mezclas diariamente- cloro es muy volátil</a:t>
            </a:r>
          </a:p>
          <a:p>
            <a:pPr marL="285750" lvl="0" indent="-285750">
              <a:lnSpc>
                <a:spcPct val="150000"/>
              </a:lnSpc>
              <a:buFont typeface="Arial" panose="020B0604020202020204" pitchFamily="34" charset="0"/>
              <a:buChar char="•"/>
            </a:pPr>
            <a:r>
              <a:rPr lang="es-419" dirty="0"/>
              <a:t>El hipoclorito de sodio es corrosivo y muy reactivo.  Puede quemar la piel, puede causar daños permanentes en los ojos y los vapores pueden irritar los pulmones</a:t>
            </a:r>
            <a:r>
              <a:rPr lang="es-419" dirty="0" smtClean="0"/>
              <a:t>.</a:t>
            </a:r>
          </a:p>
          <a:p>
            <a:pPr marL="285750" lvl="0" indent="-285750">
              <a:lnSpc>
                <a:spcPct val="150000"/>
              </a:lnSpc>
              <a:buFont typeface="Arial" panose="020B0604020202020204" pitchFamily="34" charset="0"/>
              <a:buChar char="•"/>
            </a:pPr>
            <a:r>
              <a:rPr lang="es-419" dirty="0" smtClean="0"/>
              <a:t>Etiquetar correctamente los envases.</a:t>
            </a:r>
            <a:endParaRPr lang="es-ES" dirty="0"/>
          </a:p>
          <a:p>
            <a:pPr>
              <a:lnSpc>
                <a:spcPct val="150000"/>
              </a:lnSpc>
            </a:pPr>
            <a:endParaRPr lang="es-ES" dirty="0" smtClean="0"/>
          </a:p>
          <a:p>
            <a:pPr marL="285750" indent="-285750">
              <a:buFont typeface="Arial" panose="020B0604020202020204" pitchFamily="34" charset="0"/>
              <a:buChar char="•"/>
            </a:pPr>
            <a:endParaRPr lang="es-ES" dirty="0"/>
          </a:p>
          <a:p>
            <a:endParaRPr lang="es-ES" dirty="0" smtClean="0"/>
          </a:p>
          <a:p>
            <a:endParaRPr lang="es-ES" dirty="0"/>
          </a:p>
          <a:p>
            <a:endParaRPr lang="es-ES" dirty="0" smtClean="0"/>
          </a:p>
          <a:p>
            <a:endParaRPr lang="es-ES" dirty="0"/>
          </a:p>
          <a:p>
            <a:endParaRPr lang="es-ES" dirty="0" smtClean="0"/>
          </a:p>
          <a:p>
            <a:endParaRPr lang="es-ES" dirty="0"/>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Desinfección de superficies- diluciones de cloro</a:t>
            </a:r>
            <a:endParaRPr b="1" dirty="0">
              <a:latin typeface="Lato"/>
              <a:ea typeface="Lato"/>
              <a:cs typeface="Lato"/>
              <a:sym typeface="Lato"/>
            </a:endParaRPr>
          </a:p>
        </p:txBody>
      </p:sp>
      <p:pic>
        <p:nvPicPr>
          <p:cNvPr id="12290" name="Picture 2" descr="Cloro zixx superado bote 1 gl - lacol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00" y="119634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1040" y="1196340"/>
            <a:ext cx="4213860" cy="5032147"/>
          </a:xfrm>
          <a:prstGeom prst="rect">
            <a:avLst/>
          </a:prstGeom>
          <a:noFill/>
        </p:spPr>
        <p:txBody>
          <a:bodyPr wrap="square" rtlCol="0">
            <a:spAutoFit/>
          </a:bodyPr>
          <a:lstStyle/>
          <a:p>
            <a:pPr>
              <a:lnSpc>
                <a:spcPct val="150000"/>
              </a:lnSpc>
            </a:pPr>
            <a:r>
              <a:rPr lang="es-ES" b="1" dirty="0" smtClean="0">
                <a:solidFill>
                  <a:srgbClr val="FF0000"/>
                </a:solidFill>
              </a:rPr>
              <a:t>Medidas importantes de seguridad</a:t>
            </a:r>
            <a:r>
              <a:rPr lang="es-ES" dirty="0" smtClean="0"/>
              <a:t>:</a:t>
            </a:r>
          </a:p>
          <a:p>
            <a:endParaRPr lang="es-ES" dirty="0" smtClean="0"/>
          </a:p>
          <a:p>
            <a:pPr marL="171450" lvl="0" indent="-171450">
              <a:lnSpc>
                <a:spcPct val="150000"/>
              </a:lnSpc>
              <a:buFont typeface="Arial" panose="020B0604020202020204" pitchFamily="34" charset="0"/>
              <a:buChar char="•"/>
            </a:pPr>
            <a:r>
              <a:rPr lang="es-419" sz="1200" dirty="0"/>
              <a:t>Usar protección para los ojos, guantes de goma y ropa y zapatos que cubran la piel en caso de derrame.</a:t>
            </a:r>
            <a:endParaRPr lang="es-ES" sz="1200" dirty="0"/>
          </a:p>
          <a:p>
            <a:pPr marL="171450" lvl="0" indent="-171450">
              <a:lnSpc>
                <a:spcPct val="150000"/>
              </a:lnSpc>
              <a:buFont typeface="Arial" panose="020B0604020202020204" pitchFamily="34" charset="0"/>
              <a:buChar char="•"/>
            </a:pPr>
            <a:r>
              <a:rPr lang="es-419" sz="1200" dirty="0"/>
              <a:t>Nunca mezclar lejía u otras soluciones de cloro con otras sustancias químicas o productos de limpieza.</a:t>
            </a:r>
            <a:endParaRPr lang="es-ES" sz="1200" dirty="0"/>
          </a:p>
          <a:p>
            <a:pPr marL="171450" lvl="0" indent="-171450">
              <a:lnSpc>
                <a:spcPct val="150000"/>
              </a:lnSpc>
              <a:buFont typeface="Arial" panose="020B0604020202020204" pitchFamily="34" charset="0"/>
              <a:buChar char="•"/>
            </a:pPr>
            <a:r>
              <a:rPr lang="es-419" sz="1200" dirty="0"/>
              <a:t>Al mezclar, agregar la lejía/cloro al agua, no al revés.</a:t>
            </a:r>
            <a:endParaRPr lang="es-ES" sz="1200" dirty="0"/>
          </a:p>
          <a:p>
            <a:pPr marL="171450" lvl="0" indent="-171450">
              <a:lnSpc>
                <a:spcPct val="150000"/>
              </a:lnSpc>
              <a:buFont typeface="Arial" panose="020B0604020202020204" pitchFamily="34" charset="0"/>
              <a:buChar char="•"/>
            </a:pPr>
            <a:r>
              <a:rPr lang="es-419" sz="1200" dirty="0"/>
              <a:t>Mezclar en un área bien ventilada.</a:t>
            </a:r>
            <a:endParaRPr lang="es-ES" sz="1200" dirty="0"/>
          </a:p>
          <a:p>
            <a:pPr marL="171450" lvl="0" indent="-171450">
              <a:lnSpc>
                <a:spcPct val="150000"/>
              </a:lnSpc>
              <a:buFont typeface="Arial" panose="020B0604020202020204" pitchFamily="34" charset="0"/>
              <a:buChar char="•"/>
            </a:pPr>
            <a:r>
              <a:rPr lang="es-419" sz="1200" dirty="0"/>
              <a:t>No beber, comer ni fumar mientras se manipula o mezcla</a:t>
            </a:r>
            <a:endParaRPr lang="es-ES" sz="1200" dirty="0"/>
          </a:p>
          <a:p>
            <a:pPr marL="171450" indent="-171450">
              <a:lnSpc>
                <a:spcPct val="150000"/>
              </a:lnSpc>
              <a:buFont typeface="Arial" panose="020B0604020202020204" pitchFamily="34" charset="0"/>
              <a:buChar char="•"/>
            </a:pPr>
            <a:r>
              <a:rPr lang="es-419" sz="1200" dirty="0"/>
              <a:t>Almacenar los productos de cloro en un lugar seguro, fresco y seco, y protegidos de la luz solar directa y el calor</a:t>
            </a:r>
            <a:r>
              <a:rPr lang="es-419" sz="1200" dirty="0" smtClean="0"/>
              <a:t>. También fuera del alcance de niños.</a:t>
            </a:r>
          </a:p>
          <a:p>
            <a:pPr>
              <a:lnSpc>
                <a:spcPct val="150000"/>
              </a:lnSpc>
            </a:pPr>
            <a:endParaRPr lang="es-ES" sz="1200" dirty="0"/>
          </a:p>
          <a:p>
            <a:endParaRPr lang="es-ES" dirty="0" smtClean="0"/>
          </a:p>
          <a:p>
            <a:endParaRPr lang="es-ES" dirty="0"/>
          </a:p>
          <a:p>
            <a:endParaRPr lang="es-ES" dirty="0" smtClean="0"/>
          </a:p>
          <a:p>
            <a:endParaRPr lang="es-ES" dirty="0"/>
          </a:p>
          <a:p>
            <a:endParaRPr lang="es-ES" dirty="0"/>
          </a:p>
        </p:txBody>
      </p:sp>
    </p:spTree>
    <p:extLst>
      <p:ext uri="{BB962C8B-B14F-4D97-AF65-F5344CB8AC3E}">
        <p14:creationId xmlns:p14="http://schemas.microsoft.com/office/powerpoint/2010/main" val="23881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Desinfección de superficies- diluciones de cloro</a:t>
            </a:r>
            <a:endParaRPr b="1" dirty="0">
              <a:latin typeface="Lato"/>
              <a:ea typeface="Lato"/>
              <a:cs typeface="Lato"/>
              <a:sym typeface="Lato"/>
            </a:endParaRPr>
          </a:p>
        </p:txBody>
      </p:sp>
      <p:graphicFrame>
        <p:nvGraphicFramePr>
          <p:cNvPr id="2" name="Table 1"/>
          <p:cNvGraphicFramePr>
            <a:graphicFrameLocks noGrp="1"/>
          </p:cNvGraphicFramePr>
          <p:nvPr>
            <p:extLst>
              <p:ext uri="{D42A27DB-BD31-4B8C-83A1-F6EECF244321}">
                <p14:modId xmlns:p14="http://schemas.microsoft.com/office/powerpoint/2010/main" val="3657426676"/>
              </p:ext>
            </p:extLst>
          </p:nvPr>
        </p:nvGraphicFramePr>
        <p:xfrm>
          <a:off x="311700" y="1972292"/>
          <a:ext cx="8199119" cy="2621280"/>
        </p:xfrm>
        <a:graphic>
          <a:graphicData uri="http://schemas.openxmlformats.org/drawingml/2006/table">
            <a:tbl>
              <a:tblPr firstRow="1" bandRow="1">
                <a:tableStyleId>{5C22544A-7EE6-4342-B048-85BDC9FD1C3A}</a:tableStyleId>
              </a:tblPr>
              <a:tblGrid>
                <a:gridCol w="1766280">
                  <a:extLst>
                    <a:ext uri="{9D8B030D-6E8A-4147-A177-3AD203B41FA5}">
                      <a16:colId xmlns:a16="http://schemas.microsoft.com/office/drawing/2014/main" val="794299262"/>
                    </a:ext>
                  </a:extLst>
                </a:gridCol>
                <a:gridCol w="1517940">
                  <a:extLst>
                    <a:ext uri="{9D8B030D-6E8A-4147-A177-3AD203B41FA5}">
                      <a16:colId xmlns:a16="http://schemas.microsoft.com/office/drawing/2014/main" val="3033877991"/>
                    </a:ext>
                  </a:extLst>
                </a:gridCol>
                <a:gridCol w="1158240">
                  <a:extLst>
                    <a:ext uri="{9D8B030D-6E8A-4147-A177-3AD203B41FA5}">
                      <a16:colId xmlns:a16="http://schemas.microsoft.com/office/drawing/2014/main" val="1080312235"/>
                    </a:ext>
                  </a:extLst>
                </a:gridCol>
                <a:gridCol w="1458817">
                  <a:extLst>
                    <a:ext uri="{9D8B030D-6E8A-4147-A177-3AD203B41FA5}">
                      <a16:colId xmlns:a16="http://schemas.microsoft.com/office/drawing/2014/main" val="2450113265"/>
                    </a:ext>
                  </a:extLst>
                </a:gridCol>
                <a:gridCol w="1429163">
                  <a:extLst>
                    <a:ext uri="{9D8B030D-6E8A-4147-A177-3AD203B41FA5}">
                      <a16:colId xmlns:a16="http://schemas.microsoft.com/office/drawing/2014/main" val="3369261338"/>
                    </a:ext>
                  </a:extLst>
                </a:gridCol>
                <a:gridCol w="868679">
                  <a:extLst>
                    <a:ext uri="{9D8B030D-6E8A-4147-A177-3AD203B41FA5}">
                      <a16:colId xmlns:a16="http://schemas.microsoft.com/office/drawing/2014/main" val="1072494355"/>
                    </a:ext>
                  </a:extLst>
                </a:gridCol>
              </a:tblGrid>
              <a:tr h="370840">
                <a:tc>
                  <a:txBody>
                    <a:bodyPr/>
                    <a:lstStyle/>
                    <a:p>
                      <a:r>
                        <a:rPr lang="es-ES" dirty="0" smtClean="0"/>
                        <a:t>Tipo de producto a preparar</a:t>
                      </a:r>
                      <a:endParaRPr lang="es-ES" dirty="0"/>
                    </a:p>
                  </a:txBody>
                  <a:tcPr/>
                </a:tc>
                <a:tc>
                  <a:txBody>
                    <a:bodyPr/>
                    <a:lstStyle/>
                    <a:p>
                      <a:r>
                        <a:rPr lang="es-ES" dirty="0" smtClean="0"/>
                        <a:t>Concentración</a:t>
                      </a:r>
                      <a:r>
                        <a:rPr lang="es-ES" baseline="0" dirty="0" smtClean="0"/>
                        <a:t> cloro comercial</a:t>
                      </a:r>
                      <a:endParaRPr lang="es-ES" dirty="0"/>
                    </a:p>
                  </a:txBody>
                  <a:tcPr/>
                </a:tc>
                <a:tc>
                  <a:txBody>
                    <a:bodyPr/>
                    <a:lstStyle/>
                    <a:p>
                      <a:r>
                        <a:rPr lang="es-ES" dirty="0" smtClean="0"/>
                        <a:t>ml</a:t>
                      </a:r>
                      <a:r>
                        <a:rPr lang="es-ES" baseline="0" dirty="0" smtClean="0"/>
                        <a:t> de cloro</a:t>
                      </a:r>
                      <a:endParaRPr lang="es-ES" dirty="0"/>
                    </a:p>
                  </a:txBody>
                  <a:tcPr/>
                </a:tc>
                <a:tc>
                  <a:txBody>
                    <a:bodyPr/>
                    <a:lstStyle/>
                    <a:p>
                      <a:r>
                        <a:rPr lang="es-ES" dirty="0" smtClean="0"/>
                        <a:t> </a:t>
                      </a:r>
                      <a:r>
                        <a:rPr lang="en-CA" dirty="0" smtClean="0"/>
                        <a:t># </a:t>
                      </a:r>
                      <a:r>
                        <a:rPr lang="es-ES" dirty="0" smtClean="0"/>
                        <a:t>Cucharadas</a:t>
                      </a:r>
                      <a:r>
                        <a:rPr lang="es-ES" baseline="0" dirty="0" smtClean="0"/>
                        <a:t> de postre        (5 ml)</a:t>
                      </a:r>
                      <a:endParaRPr lang="es-E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smtClean="0"/>
                        <a:t> </a:t>
                      </a:r>
                      <a:r>
                        <a:rPr lang="en-CA" dirty="0" smtClean="0"/>
                        <a:t># </a:t>
                      </a:r>
                      <a:r>
                        <a:rPr lang="es-ES" dirty="0" smtClean="0"/>
                        <a:t>Cucharadas</a:t>
                      </a:r>
                      <a:r>
                        <a:rPr lang="es-ES" baseline="0" dirty="0" smtClean="0"/>
                        <a:t> soperas        (15 ml)</a:t>
                      </a:r>
                      <a:endParaRPr lang="es-ES" dirty="0" smtClean="0"/>
                    </a:p>
                    <a:p>
                      <a:endParaRPr lang="es-ES" dirty="0"/>
                    </a:p>
                  </a:txBody>
                  <a:tcPr/>
                </a:tc>
                <a:tc>
                  <a:txBody>
                    <a:bodyPr/>
                    <a:lstStyle/>
                    <a:p>
                      <a:r>
                        <a:rPr lang="en-CA" dirty="0" smtClean="0"/>
                        <a:t>ml</a:t>
                      </a:r>
                      <a:r>
                        <a:rPr lang="en-CA" baseline="0" dirty="0" smtClean="0"/>
                        <a:t> de </a:t>
                      </a:r>
                      <a:r>
                        <a:rPr lang="en-CA" baseline="0" dirty="0" err="1" smtClean="0"/>
                        <a:t>agua</a:t>
                      </a:r>
                      <a:endParaRPr lang="es-ES" dirty="0"/>
                    </a:p>
                  </a:txBody>
                  <a:tcPr/>
                </a:tc>
                <a:extLst>
                  <a:ext uri="{0D108BD9-81ED-4DB2-BD59-A6C34878D82A}">
                    <a16:rowId xmlns:a16="http://schemas.microsoft.com/office/drawing/2014/main" val="1199938787"/>
                  </a:ext>
                </a:extLst>
              </a:tr>
              <a:tr h="370840">
                <a:tc>
                  <a:txBody>
                    <a:bodyPr/>
                    <a:lstStyle/>
                    <a:p>
                      <a:pPr algn="ctr"/>
                      <a:r>
                        <a:rPr lang="en-CA" dirty="0" smtClean="0"/>
                        <a:t>0,1%</a:t>
                      </a:r>
                      <a:r>
                        <a:rPr lang="en-CA" baseline="0" dirty="0" smtClean="0"/>
                        <a:t> para la </a:t>
                      </a:r>
                      <a:r>
                        <a:rPr lang="en-CA" baseline="0" dirty="0" err="1" smtClean="0"/>
                        <a:t>desinfecc</a:t>
                      </a:r>
                      <a:r>
                        <a:rPr lang="es-ES" baseline="0" dirty="0" err="1" smtClean="0"/>
                        <a:t>ión</a:t>
                      </a:r>
                      <a:r>
                        <a:rPr lang="es-ES" baseline="0" dirty="0" smtClean="0"/>
                        <a:t> de superficies</a:t>
                      </a:r>
                      <a:endParaRPr lang="es-ES" dirty="0"/>
                    </a:p>
                  </a:txBody>
                  <a:tcPr/>
                </a:tc>
                <a:tc>
                  <a:txBody>
                    <a:bodyPr/>
                    <a:lstStyle/>
                    <a:p>
                      <a:pPr algn="ctr"/>
                      <a:r>
                        <a:rPr lang="es-ES" dirty="0" smtClean="0"/>
                        <a:t>5%</a:t>
                      </a:r>
                      <a:endParaRPr lang="es-ES" dirty="0"/>
                    </a:p>
                  </a:txBody>
                  <a:tcPr/>
                </a:tc>
                <a:tc>
                  <a:txBody>
                    <a:bodyPr/>
                    <a:lstStyle/>
                    <a:p>
                      <a:pPr algn="ctr"/>
                      <a:r>
                        <a:rPr lang="es-ES" dirty="0" smtClean="0"/>
                        <a:t>20</a:t>
                      </a:r>
                      <a:endParaRPr lang="es-ES" dirty="0"/>
                    </a:p>
                  </a:txBody>
                  <a:tcPr/>
                </a:tc>
                <a:tc>
                  <a:txBody>
                    <a:bodyPr/>
                    <a:lstStyle/>
                    <a:p>
                      <a:pPr algn="ctr"/>
                      <a:r>
                        <a:rPr lang="es-ES" dirty="0" smtClean="0"/>
                        <a:t>4</a:t>
                      </a:r>
                      <a:endParaRPr lang="es-ES" dirty="0"/>
                    </a:p>
                  </a:txBody>
                  <a:tcPr/>
                </a:tc>
                <a:tc>
                  <a:txBody>
                    <a:bodyPr/>
                    <a:lstStyle/>
                    <a:p>
                      <a:pPr algn="ctr"/>
                      <a:r>
                        <a:rPr lang="es-ES" dirty="0" smtClean="0"/>
                        <a:t>1,3</a:t>
                      </a:r>
                      <a:endParaRPr lang="es-ES" dirty="0"/>
                    </a:p>
                  </a:txBody>
                  <a:tcPr/>
                </a:tc>
                <a:tc>
                  <a:txBody>
                    <a:bodyPr/>
                    <a:lstStyle/>
                    <a:p>
                      <a:pPr algn="ctr"/>
                      <a:r>
                        <a:rPr lang="es-ES" dirty="0" smtClean="0"/>
                        <a:t>980</a:t>
                      </a:r>
                      <a:endParaRPr lang="es-ES" dirty="0"/>
                    </a:p>
                  </a:txBody>
                  <a:tcPr/>
                </a:tc>
                <a:extLst>
                  <a:ext uri="{0D108BD9-81ED-4DB2-BD59-A6C34878D82A}">
                    <a16:rowId xmlns:a16="http://schemas.microsoft.com/office/drawing/2014/main" val="3047155224"/>
                  </a:ext>
                </a:extLst>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dirty="0" smtClean="0"/>
                        <a:t>0,05%</a:t>
                      </a:r>
                      <a:r>
                        <a:rPr lang="en-CA" baseline="0" dirty="0" smtClean="0"/>
                        <a:t> para la </a:t>
                      </a:r>
                      <a:r>
                        <a:rPr lang="en-CA" baseline="0" dirty="0" err="1" smtClean="0"/>
                        <a:t>desinfecc</a:t>
                      </a:r>
                      <a:r>
                        <a:rPr lang="es-ES" baseline="0" dirty="0" err="1" smtClean="0"/>
                        <a:t>ión</a:t>
                      </a:r>
                      <a:r>
                        <a:rPr lang="es-ES" baseline="0" dirty="0" smtClean="0"/>
                        <a:t> de manos y ropa</a:t>
                      </a:r>
                      <a:endParaRPr lang="es-ES" dirty="0" smtClean="0"/>
                    </a:p>
                    <a:p>
                      <a:pPr algn="ctr"/>
                      <a:endParaRPr lang="es-ES" dirty="0"/>
                    </a:p>
                  </a:txBody>
                  <a:tcPr/>
                </a:tc>
                <a:tc>
                  <a:txBody>
                    <a:bodyPr/>
                    <a:lstStyle/>
                    <a:p>
                      <a:pPr algn="ctr"/>
                      <a:r>
                        <a:rPr lang="es-ES" dirty="0" smtClean="0"/>
                        <a:t>5%</a:t>
                      </a:r>
                      <a:endParaRPr lang="es-ES" dirty="0"/>
                    </a:p>
                  </a:txBody>
                  <a:tcPr/>
                </a:tc>
                <a:tc>
                  <a:txBody>
                    <a:bodyPr/>
                    <a:lstStyle/>
                    <a:p>
                      <a:pPr algn="ctr"/>
                      <a:r>
                        <a:rPr lang="es-ES" dirty="0" smtClean="0"/>
                        <a:t>10</a:t>
                      </a:r>
                      <a:endParaRPr lang="es-ES" dirty="0"/>
                    </a:p>
                  </a:txBody>
                  <a:tcPr/>
                </a:tc>
                <a:tc>
                  <a:txBody>
                    <a:bodyPr/>
                    <a:lstStyle/>
                    <a:p>
                      <a:pPr algn="ctr"/>
                      <a:r>
                        <a:rPr lang="es-ES" dirty="0" smtClean="0"/>
                        <a:t>2</a:t>
                      </a:r>
                      <a:endParaRPr lang="es-ES" dirty="0"/>
                    </a:p>
                  </a:txBody>
                  <a:tcPr/>
                </a:tc>
                <a:tc>
                  <a:txBody>
                    <a:bodyPr/>
                    <a:lstStyle/>
                    <a:p>
                      <a:pPr algn="ctr"/>
                      <a:r>
                        <a:rPr lang="es-ES" dirty="0" smtClean="0"/>
                        <a:t>0,7</a:t>
                      </a:r>
                      <a:endParaRPr lang="es-ES" dirty="0"/>
                    </a:p>
                  </a:txBody>
                  <a:tcPr/>
                </a:tc>
                <a:tc>
                  <a:txBody>
                    <a:bodyPr/>
                    <a:lstStyle/>
                    <a:p>
                      <a:pPr algn="ctr"/>
                      <a:r>
                        <a:rPr lang="es-ES" dirty="0" smtClean="0"/>
                        <a:t>990</a:t>
                      </a:r>
                      <a:endParaRPr lang="es-ES" dirty="0"/>
                    </a:p>
                  </a:txBody>
                  <a:tcPr/>
                </a:tc>
                <a:extLst>
                  <a:ext uri="{0D108BD9-81ED-4DB2-BD59-A6C34878D82A}">
                    <a16:rowId xmlns:a16="http://schemas.microsoft.com/office/drawing/2014/main" val="705395341"/>
                  </a:ext>
                </a:extLst>
              </a:tr>
            </a:tbl>
          </a:graphicData>
        </a:graphic>
      </p:graphicFrame>
      <p:sp>
        <p:nvSpPr>
          <p:cNvPr id="4" name="TextBox 3"/>
          <p:cNvSpPr txBox="1"/>
          <p:nvPr/>
        </p:nvSpPr>
        <p:spPr>
          <a:xfrm>
            <a:off x="876300" y="1341120"/>
            <a:ext cx="7033260" cy="307777"/>
          </a:xfrm>
          <a:prstGeom prst="rect">
            <a:avLst/>
          </a:prstGeom>
          <a:noFill/>
        </p:spPr>
        <p:txBody>
          <a:bodyPr wrap="square" rtlCol="0">
            <a:spAutoFit/>
          </a:bodyPr>
          <a:lstStyle/>
          <a:p>
            <a:r>
              <a:rPr lang="es-ES" dirty="0" smtClean="0"/>
              <a:t>Para la fabricación de </a:t>
            </a:r>
            <a:r>
              <a:rPr lang="es-ES" b="1" u="sng" dirty="0" smtClean="0"/>
              <a:t>1 litro </a:t>
            </a:r>
            <a:r>
              <a:rPr lang="es-ES" dirty="0" smtClean="0"/>
              <a:t>de dilución de cloro</a:t>
            </a:r>
            <a:endParaRPr lang="es-ES" dirty="0"/>
          </a:p>
        </p:txBody>
      </p:sp>
    </p:spTree>
    <p:extLst>
      <p:ext uri="{BB962C8B-B14F-4D97-AF65-F5344CB8AC3E}">
        <p14:creationId xmlns:p14="http://schemas.microsoft.com/office/powerpoint/2010/main" val="297847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3000"/>
              <a:buNone/>
            </a:pPr>
            <a:r>
              <a:rPr lang="en" b="1" dirty="0">
                <a:latin typeface="Lato"/>
                <a:ea typeface="Lato"/>
                <a:cs typeface="Lato"/>
                <a:sym typeface="Lato"/>
              </a:rPr>
              <a:t>Corona Virus</a:t>
            </a:r>
            <a:endParaRPr b="1" dirty="0">
              <a:latin typeface="Lato"/>
              <a:ea typeface="Lato"/>
              <a:cs typeface="Lato"/>
              <a:sym typeface="Lato"/>
            </a:endParaRPr>
          </a:p>
        </p:txBody>
      </p:sp>
      <p:pic>
        <p:nvPicPr>
          <p:cNvPr id="117" name="Google Shape;117;p4"/>
          <p:cNvPicPr preferRelativeResize="0"/>
          <p:nvPr/>
        </p:nvPicPr>
        <p:blipFill rotWithShape="1">
          <a:blip r:embed="rId3">
            <a:alphaModFix/>
          </a:blip>
          <a:srcRect/>
          <a:stretch/>
        </p:blipFill>
        <p:spPr>
          <a:xfrm>
            <a:off x="0" y="1729939"/>
            <a:ext cx="2714889" cy="2571349"/>
          </a:xfrm>
          <a:prstGeom prst="rect">
            <a:avLst/>
          </a:prstGeom>
          <a:noFill/>
          <a:ln>
            <a:noFill/>
          </a:ln>
        </p:spPr>
      </p:pic>
      <p:pic>
        <p:nvPicPr>
          <p:cNvPr id="118" name="Google Shape;118;p4" descr="Engineer who went to RSA security conference tests positive for ..."/>
          <p:cNvPicPr preferRelativeResize="0"/>
          <p:nvPr/>
        </p:nvPicPr>
        <p:blipFill rotWithShape="1">
          <a:blip r:embed="rId4">
            <a:alphaModFix/>
          </a:blip>
          <a:srcRect/>
          <a:stretch/>
        </p:blipFill>
        <p:spPr>
          <a:xfrm>
            <a:off x="2833461" y="936473"/>
            <a:ext cx="6310539" cy="4207027"/>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6771" y="484674"/>
            <a:ext cx="7482980" cy="47397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0" i="0" u="none" strike="noStrike" kern="0" cap="none" spc="0" normalizeH="0" baseline="0" noProof="0" dirty="0" smtClean="0">
                <a:ln>
                  <a:noFill/>
                </a:ln>
                <a:solidFill>
                  <a:srgbClr val="FFFFFF"/>
                </a:solidFill>
                <a:effectLst/>
                <a:uLnTx/>
                <a:uFillTx/>
                <a:latin typeface="Arial"/>
                <a:cs typeface="Arial"/>
                <a:sym typeface="Arial"/>
              </a:rPr>
              <a:t>Discusión y próximos pasos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2800" dirty="0" smtClean="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800" dirty="0" smtClean="0">
                <a:solidFill>
                  <a:srgbClr val="FFFFFF"/>
                </a:solidFill>
              </a:rPr>
              <a:t>¿Son estas medidas adecuadas al contexto de trabajo de PWW?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800" dirty="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800" dirty="0" smtClean="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800" dirty="0" smtClean="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1800" dirty="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800" dirty="0" smtClean="0">
                <a:solidFill>
                  <a:srgbClr val="FFFFFF"/>
                </a:solidFill>
              </a:rPr>
              <a:t>¿Cómo podemos asegurar que todos volvemos a trabajar con el menor riesgo posible para nosotros, nuestras familias y las comunidades?</a:t>
            </a:r>
            <a:endParaRPr lang="es-ES" sz="1800" dirty="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smtClean="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ES" sz="2800" dirty="0">
              <a:solidFill>
                <a:srgbClr val="FFFFF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smtClean="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225185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5"/>
          <p:cNvSpPr/>
          <p:nvPr/>
        </p:nvSpPr>
        <p:spPr>
          <a:xfrm>
            <a:off x="1" y="1"/>
            <a:ext cx="9143999" cy="5143499"/>
          </a:xfrm>
          <a:prstGeom prst="rect">
            <a:avLst/>
          </a:prstGeom>
          <a:solidFill>
            <a:srgbClr val="0E4C6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0" name="Google Shape;440;p35"/>
          <p:cNvSpPr txBox="1"/>
          <p:nvPr/>
        </p:nvSpPr>
        <p:spPr>
          <a:xfrm>
            <a:off x="763225" y="2100935"/>
            <a:ext cx="3458255" cy="1701900"/>
          </a:xfrm>
          <a:prstGeom prst="rect">
            <a:avLst/>
          </a:prstGeom>
          <a:noFill/>
          <a:ln>
            <a:noFill/>
          </a:ln>
        </p:spPr>
        <p:txBody>
          <a:bodyPr spcFirstLastPara="1" wrap="square" lIns="68575" tIns="34275" rIns="68575" bIns="34275" anchor="t" anchorCtr="0">
            <a:noAutofit/>
          </a:bodyPr>
          <a:lstStyle/>
          <a:p>
            <a:pPr marL="0" marR="0" lvl="0" indent="0" rtl="0">
              <a:lnSpc>
                <a:spcPct val="100000"/>
              </a:lnSpc>
              <a:spcBef>
                <a:spcPts val="0"/>
              </a:spcBef>
              <a:spcAft>
                <a:spcPts val="0"/>
              </a:spcAft>
              <a:buClr>
                <a:srgbClr val="000000"/>
              </a:buClr>
              <a:buSzPts val="4500"/>
              <a:buFont typeface="Arial"/>
              <a:buNone/>
            </a:pPr>
            <a:r>
              <a:rPr lang="en" sz="2800" dirty="0" smtClean="0">
                <a:solidFill>
                  <a:schemeClr val="lt1"/>
                </a:solidFill>
                <a:latin typeface="+mn-lt"/>
                <a:sym typeface="Merriweather"/>
              </a:rPr>
              <a:t>Trabajando juntos por su seguridad</a:t>
            </a:r>
            <a:endParaRPr sz="2800" b="0" i="0" u="none" strike="noStrike" cap="none" dirty="0">
              <a:solidFill>
                <a:srgbClr val="000000"/>
              </a:solidFill>
              <a:latin typeface="+mn-lt"/>
              <a:sym typeface="Arial"/>
            </a:endParaRPr>
          </a:p>
        </p:txBody>
      </p:sp>
      <p:pic>
        <p:nvPicPr>
          <p:cNvPr id="441" name="Google Shape;441;p35"/>
          <p:cNvPicPr preferRelativeResize="0"/>
          <p:nvPr/>
        </p:nvPicPr>
        <p:blipFill rotWithShape="1">
          <a:blip r:embed="rId3">
            <a:alphaModFix/>
          </a:blip>
          <a:srcRect/>
          <a:stretch/>
        </p:blipFill>
        <p:spPr>
          <a:xfrm>
            <a:off x="5274964" y="1956421"/>
            <a:ext cx="3088778" cy="107909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dirty="0" smtClean="0">
                <a:latin typeface="Lato"/>
                <a:ea typeface="Lato"/>
                <a:cs typeface="Lato"/>
                <a:sym typeface="Lato"/>
              </a:rPr>
              <a:t>Información relevante</a:t>
            </a:r>
            <a:endParaRPr b="1" dirty="0">
              <a:latin typeface="Lato"/>
              <a:ea typeface="Lato"/>
              <a:cs typeface="Lato"/>
              <a:sym typeface="Lato"/>
            </a:endParaRPr>
          </a:p>
        </p:txBody>
      </p:sp>
      <p:sp>
        <p:nvSpPr>
          <p:cNvPr id="2" name="TextBox 1"/>
          <p:cNvSpPr txBox="1"/>
          <p:nvPr/>
        </p:nvSpPr>
        <p:spPr>
          <a:xfrm>
            <a:off x="655320" y="1333500"/>
            <a:ext cx="7094220" cy="2462213"/>
          </a:xfrm>
          <a:prstGeom prst="rect">
            <a:avLst/>
          </a:prstGeom>
          <a:noFill/>
        </p:spPr>
        <p:txBody>
          <a:bodyPr wrap="square" rtlCol="0">
            <a:spAutoFit/>
          </a:bodyPr>
          <a:lstStyle/>
          <a:p>
            <a:r>
              <a:rPr lang="es-ES" dirty="0" smtClean="0"/>
              <a:t>Información general sobre COVID-19 en Honduras: </a:t>
            </a:r>
          </a:p>
          <a:p>
            <a:r>
              <a:rPr lang="es-ES" dirty="0">
                <a:hlinkClick r:id="rId3"/>
              </a:rPr>
              <a:t>http://www.salud.gob.hn/site</a:t>
            </a:r>
            <a:r>
              <a:rPr lang="es-ES" dirty="0" smtClean="0">
                <a:hlinkClick r:id="rId3"/>
              </a:rPr>
              <a:t>/</a:t>
            </a:r>
            <a:endParaRPr lang="es-ES" dirty="0" smtClean="0"/>
          </a:p>
          <a:p>
            <a:r>
              <a:rPr lang="es-ES" dirty="0">
                <a:hlinkClick r:id="rId4"/>
              </a:rPr>
              <a:t>https://covid19honduras.org/</a:t>
            </a:r>
            <a:endParaRPr lang="es-ES" dirty="0" smtClean="0"/>
          </a:p>
          <a:p>
            <a:endParaRPr lang="es-ES" dirty="0"/>
          </a:p>
          <a:p>
            <a:r>
              <a:rPr lang="es-ES" dirty="0" smtClean="0"/>
              <a:t>Formulario evaluación síntomas: </a:t>
            </a:r>
            <a:r>
              <a:rPr lang="es-ES" dirty="0">
                <a:hlinkClick r:id="rId5"/>
              </a:rPr>
              <a:t>http://ficha.covid19honduras.org</a:t>
            </a:r>
            <a:r>
              <a:rPr lang="es-ES" dirty="0" smtClean="0">
                <a:hlinkClick r:id="rId5"/>
              </a:rPr>
              <a:t>/</a:t>
            </a:r>
            <a:endParaRPr lang="es-ES" dirty="0" smtClean="0"/>
          </a:p>
          <a:p>
            <a:endParaRPr lang="es-ES" dirty="0"/>
          </a:p>
          <a:p>
            <a:r>
              <a:rPr lang="es-ES" dirty="0" smtClean="0"/>
              <a:t>Número telefónico contacto: 911</a:t>
            </a:r>
          </a:p>
          <a:p>
            <a:endParaRPr lang="es-ES" dirty="0"/>
          </a:p>
          <a:p>
            <a:r>
              <a:rPr lang="es-ES" dirty="0"/>
              <a:t>Hospitales: </a:t>
            </a:r>
            <a:r>
              <a:rPr lang="es-ES" dirty="0">
                <a:hlinkClick r:id="rId6"/>
              </a:rPr>
              <a:t>https://</a:t>
            </a:r>
            <a:r>
              <a:rPr lang="es-ES" dirty="0" smtClean="0">
                <a:hlinkClick r:id="rId6"/>
              </a:rPr>
              <a:t>covid19honduras.org/sites/default/files/map2.jpg</a:t>
            </a:r>
            <a:r>
              <a:rPr lang="es-ES" dirty="0" smtClean="0"/>
              <a:t> </a:t>
            </a:r>
            <a:endParaRPr lang="es-ES" dirty="0"/>
          </a:p>
          <a:p>
            <a:endParaRPr lang="es-ES" dirty="0" smtClean="0"/>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000"/>
              <a:buNone/>
            </a:pPr>
            <a:r>
              <a:rPr lang="en" b="1">
                <a:latin typeface="Lato"/>
                <a:ea typeface="Lato"/>
                <a:cs typeface="Lato"/>
                <a:sym typeface="Lato"/>
              </a:rPr>
              <a:t>Fuentes de información confiables</a:t>
            </a:r>
            <a:endParaRPr b="1">
              <a:latin typeface="Lato"/>
              <a:ea typeface="Lato"/>
              <a:cs typeface="Lato"/>
              <a:sym typeface="Lato"/>
            </a:endParaRPr>
          </a:p>
        </p:txBody>
      </p:sp>
      <p:pic>
        <p:nvPicPr>
          <p:cNvPr id="412" name="Google Shape;412;p32"/>
          <p:cNvPicPr preferRelativeResize="0"/>
          <p:nvPr/>
        </p:nvPicPr>
        <p:blipFill rotWithShape="1">
          <a:blip r:embed="rId3">
            <a:alphaModFix/>
          </a:blip>
          <a:srcRect/>
          <a:stretch/>
        </p:blipFill>
        <p:spPr>
          <a:xfrm>
            <a:off x="0" y="1547125"/>
            <a:ext cx="6823393" cy="3596375"/>
          </a:xfrm>
          <a:prstGeom prst="rect">
            <a:avLst/>
          </a:prstGeom>
          <a:noFill/>
          <a:ln>
            <a:noFill/>
          </a:ln>
        </p:spPr>
      </p:pic>
      <p:sp>
        <p:nvSpPr>
          <p:cNvPr id="413" name="Google Shape;413;p32"/>
          <p:cNvSpPr/>
          <p:nvPr/>
        </p:nvSpPr>
        <p:spPr>
          <a:xfrm>
            <a:off x="6410891" y="3107649"/>
            <a:ext cx="1451400" cy="3276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4" name="Google Shape;414;p32"/>
          <p:cNvPicPr preferRelativeResize="0"/>
          <p:nvPr/>
        </p:nvPicPr>
        <p:blipFill rotWithShape="1">
          <a:blip r:embed="rId4">
            <a:alphaModFix/>
          </a:blip>
          <a:srcRect/>
          <a:stretch/>
        </p:blipFill>
        <p:spPr>
          <a:xfrm>
            <a:off x="7073529" y="228425"/>
            <a:ext cx="1758775" cy="178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738231" y="964734"/>
            <a:ext cx="7482980" cy="3046988"/>
          </a:xfrm>
          <a:prstGeom prst="rect">
            <a:avLst/>
          </a:prstGeom>
          <a:noFill/>
        </p:spPr>
        <p:txBody>
          <a:bodyPr wrap="square" rtlCol="0">
            <a:spAutoFit/>
          </a:bodyPr>
          <a:lstStyle/>
          <a:p>
            <a:r>
              <a:rPr lang="es-ES" sz="2800" dirty="0" smtClean="0">
                <a:solidFill>
                  <a:schemeClr val="bg1"/>
                </a:solidFill>
              </a:rPr>
              <a:t>¿Qué tanto creen que es </a:t>
            </a:r>
            <a:r>
              <a:rPr lang="es-ES" sz="4400" dirty="0" smtClean="0">
                <a:solidFill>
                  <a:schemeClr val="bg1">
                    <a:lumMod val="95000"/>
                  </a:schemeClr>
                </a:solidFill>
              </a:rPr>
              <a:t>riesgo </a:t>
            </a:r>
            <a:r>
              <a:rPr lang="es-ES" sz="2800" dirty="0" smtClean="0">
                <a:solidFill>
                  <a:schemeClr val="bg1"/>
                </a:solidFill>
              </a:rPr>
              <a:t>que tienen de </a:t>
            </a:r>
            <a:r>
              <a:rPr lang="es-ES" sz="3600" dirty="0" smtClean="0">
                <a:solidFill>
                  <a:schemeClr val="bg1"/>
                </a:solidFill>
              </a:rPr>
              <a:t>contagiarse </a:t>
            </a:r>
            <a:r>
              <a:rPr lang="es-ES" sz="2800" dirty="0" smtClean="0">
                <a:solidFill>
                  <a:schemeClr val="bg1"/>
                </a:solidFill>
              </a:rPr>
              <a:t>de COVID-19?</a:t>
            </a:r>
          </a:p>
          <a:p>
            <a:endParaRPr lang="es-ES" sz="2800" dirty="0">
              <a:solidFill>
                <a:schemeClr val="bg1"/>
              </a:solidFill>
            </a:endParaRPr>
          </a:p>
          <a:p>
            <a:r>
              <a:rPr lang="es-ES" sz="2800" dirty="0" smtClean="0">
                <a:solidFill>
                  <a:schemeClr val="bg1"/>
                </a:solidFill>
              </a:rPr>
              <a:t>0                                                                  5</a:t>
            </a:r>
          </a:p>
          <a:p>
            <a:r>
              <a:rPr lang="es-ES" sz="2800" dirty="0" smtClean="0">
                <a:solidFill>
                  <a:schemeClr val="bg1"/>
                </a:solidFill>
              </a:rPr>
              <a:t>Nada                                                     Mucho</a:t>
            </a:r>
            <a:endParaRPr lang="es-ES" sz="2800" dirty="0">
              <a:solidFill>
                <a:schemeClr val="bg1"/>
              </a:solidFill>
            </a:endParaRPr>
          </a:p>
          <a:p>
            <a:endParaRPr lang="es-ES" sz="2800" dirty="0">
              <a:solidFill>
                <a:schemeClr val="bg1"/>
              </a:solidFill>
            </a:endParaRPr>
          </a:p>
        </p:txBody>
      </p:sp>
      <p:sp>
        <p:nvSpPr>
          <p:cNvPr id="3" name="Right Arrow 2"/>
          <p:cNvSpPr/>
          <p:nvPr/>
        </p:nvSpPr>
        <p:spPr>
          <a:xfrm>
            <a:off x="2399251" y="2902591"/>
            <a:ext cx="4102217" cy="41106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4700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1118" y="645952"/>
            <a:ext cx="8258569" cy="335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0" i="0" u="none" strike="noStrike" kern="0" cap="none" spc="0" normalizeH="0" baseline="0" noProof="0" dirty="0" smtClean="0">
                <a:ln>
                  <a:noFill/>
                </a:ln>
                <a:solidFill>
                  <a:srgbClr val="FFFFFF"/>
                </a:solidFill>
                <a:effectLst/>
                <a:uLnTx/>
                <a:uFillTx/>
                <a:latin typeface="Arial"/>
                <a:cs typeface="Arial"/>
                <a:sym typeface="Arial"/>
              </a:rPr>
              <a:t>¿Qué tan</a:t>
            </a:r>
            <a:r>
              <a:rPr kumimoji="0" lang="es-ES" sz="2800" b="0" i="0" u="none" strike="noStrike" kern="0" cap="none" spc="0" normalizeH="0" noProof="0" dirty="0" smtClean="0">
                <a:ln>
                  <a:noFill/>
                </a:ln>
                <a:solidFill>
                  <a:srgbClr val="FFFFFF"/>
                </a:solidFill>
                <a:effectLst/>
                <a:uLnTx/>
                <a:uFillTx/>
                <a:latin typeface="Arial"/>
                <a:cs typeface="Arial"/>
                <a:sym typeface="Arial"/>
              </a:rPr>
              <a:t> </a:t>
            </a:r>
            <a:r>
              <a:rPr kumimoji="0" lang="es-ES" sz="3600" b="0" i="0" u="none" strike="noStrike" kern="0" cap="none" spc="0" normalizeH="0" noProof="0" dirty="0" smtClean="0">
                <a:ln>
                  <a:noFill/>
                </a:ln>
                <a:solidFill>
                  <a:srgbClr val="FFFFFF"/>
                </a:solidFill>
                <a:effectLst/>
                <a:uLnTx/>
                <a:uFillTx/>
                <a:latin typeface="Arial"/>
                <a:cs typeface="Arial"/>
                <a:sym typeface="Arial"/>
              </a:rPr>
              <a:t>efectivas</a:t>
            </a:r>
            <a:r>
              <a:rPr kumimoji="0" lang="es-ES" sz="2800" b="0" i="0" u="none" strike="noStrike" kern="0" cap="none" spc="0" normalizeH="0" noProof="0" dirty="0" smtClean="0">
                <a:ln>
                  <a:noFill/>
                </a:ln>
                <a:solidFill>
                  <a:srgbClr val="FFFFFF"/>
                </a:solidFill>
                <a:effectLst/>
                <a:uLnTx/>
                <a:uFillTx/>
                <a:latin typeface="Arial"/>
                <a:cs typeface="Arial"/>
                <a:sym typeface="Arial"/>
              </a:rPr>
              <a:t> están siendo las </a:t>
            </a:r>
            <a:r>
              <a:rPr kumimoji="0" lang="es-ES" sz="3600" b="0" i="0" u="none" strike="noStrike" kern="0" cap="none" spc="0" normalizeH="0" noProof="0" dirty="0" smtClean="0">
                <a:ln>
                  <a:noFill/>
                </a:ln>
                <a:solidFill>
                  <a:srgbClr val="FFFFFF"/>
                </a:solidFill>
                <a:effectLst/>
                <a:uLnTx/>
                <a:uFillTx/>
                <a:latin typeface="Arial"/>
                <a:cs typeface="Arial"/>
                <a:sym typeface="Arial"/>
              </a:rPr>
              <a:t>medidas de prevención </a:t>
            </a:r>
            <a:r>
              <a:rPr kumimoji="0" lang="es-ES" sz="2800" b="0" i="0" u="none" strike="noStrike" kern="0" cap="none" spc="0" normalizeH="0" noProof="0" dirty="0" smtClean="0">
                <a:ln>
                  <a:noFill/>
                </a:ln>
                <a:solidFill>
                  <a:srgbClr val="FFFFFF"/>
                </a:solidFill>
                <a:effectLst/>
                <a:uLnTx/>
                <a:uFillTx/>
                <a:latin typeface="Arial"/>
                <a:cs typeface="Arial"/>
                <a:sym typeface="Arial"/>
              </a:rPr>
              <a:t>implementadas en Honduras?</a:t>
            </a:r>
            <a:endParaRPr kumimoji="0" lang="es-ES" sz="2800" b="0" i="0" u="none" strike="noStrike" kern="0" cap="none" spc="0" normalizeH="0" baseline="0" noProof="0" dirty="0" smtClean="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smtClean="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smtClean="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0" i="0" u="none" strike="noStrike" kern="0" cap="none" spc="0" normalizeH="0" baseline="0" noProof="0" dirty="0" smtClean="0">
                <a:ln>
                  <a:noFill/>
                </a:ln>
                <a:solidFill>
                  <a:srgbClr val="FFFFFF"/>
                </a:solidFill>
                <a:effectLst/>
                <a:uLnTx/>
                <a:uFillTx/>
                <a:latin typeface="Arial"/>
                <a:cs typeface="Arial"/>
                <a:sym typeface="Arial"/>
              </a:rPr>
              <a:t>0                                                                  5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0" i="0" u="none" strike="noStrike" kern="0" cap="none" spc="0" normalizeH="0" baseline="0" noProof="0" dirty="0" smtClean="0">
                <a:ln>
                  <a:noFill/>
                </a:ln>
                <a:solidFill>
                  <a:srgbClr val="FFFFFF"/>
                </a:solidFill>
                <a:effectLst/>
                <a:uLnTx/>
                <a:uFillTx/>
                <a:latin typeface="Arial"/>
                <a:cs typeface="Arial"/>
                <a:sym typeface="Arial"/>
              </a:rPr>
              <a:t>Nada efectivas                                  Muy efectivas</a:t>
            </a:r>
            <a:endParaRPr kumimoji="0" lang="es-ES" sz="28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2800" b="0" i="0" u="none" strike="noStrike" kern="0" cap="none" spc="0" normalizeH="0" baseline="0" noProof="0" dirty="0">
              <a:ln>
                <a:noFill/>
              </a:ln>
              <a:solidFill>
                <a:srgbClr val="FFFFFF"/>
              </a:solidFill>
              <a:effectLst/>
              <a:uLnTx/>
              <a:uFillTx/>
              <a:latin typeface="Arial"/>
              <a:cs typeface="Arial"/>
              <a:sym typeface="Arial"/>
            </a:endParaRPr>
          </a:p>
        </p:txBody>
      </p:sp>
      <p:sp>
        <p:nvSpPr>
          <p:cNvPr id="3" name="Right Arrow 2"/>
          <p:cNvSpPr/>
          <p:nvPr/>
        </p:nvSpPr>
        <p:spPr>
          <a:xfrm>
            <a:off x="3372340" y="2564147"/>
            <a:ext cx="2856123" cy="41106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01924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6"/>
          <p:cNvSpPr txBox="1">
            <a:spLocks noGrp="1"/>
          </p:cNvSpPr>
          <p:nvPr>
            <p:ph type="title"/>
          </p:nvPr>
        </p:nvSpPr>
        <p:spPr>
          <a:xfrm>
            <a:off x="379790" y="114880"/>
            <a:ext cx="5944227" cy="1246312"/>
          </a:xfrm>
          <a:prstGeom prst="rect">
            <a:avLst/>
          </a:prstGeom>
          <a:noFill/>
          <a:ln>
            <a:noFill/>
          </a:ln>
        </p:spPr>
        <p:txBody>
          <a:bodyPr spcFirstLastPara="1" wrap="square" lIns="68575" tIns="34275" rIns="68575" bIns="34275" anchor="ctr" anchorCtr="0">
            <a:noAutofit/>
          </a:bodyPr>
          <a:lstStyle/>
          <a:p>
            <a:pPr marL="0" lvl="0" indent="0" rtl="0">
              <a:lnSpc>
                <a:spcPct val="90000"/>
              </a:lnSpc>
              <a:spcBef>
                <a:spcPts val="0"/>
              </a:spcBef>
              <a:spcAft>
                <a:spcPts val="0"/>
              </a:spcAft>
              <a:buSzPts val="3000"/>
              <a:buNone/>
            </a:pPr>
            <a:r>
              <a:rPr lang="en" b="1" dirty="0">
                <a:latin typeface="Lato"/>
                <a:ea typeface="Lato"/>
                <a:cs typeface="Lato"/>
                <a:sym typeface="Lato"/>
              </a:rPr>
              <a:t>Situación </a:t>
            </a:r>
            <a:r>
              <a:rPr lang="en" b="1" dirty="0" smtClean="0">
                <a:latin typeface="Lato"/>
                <a:ea typeface="Lato"/>
                <a:cs typeface="Lato"/>
                <a:sym typeface="Lato"/>
              </a:rPr>
              <a:t>actual en Honduras</a:t>
            </a:r>
            <a:endParaRPr dirty="0">
              <a:solidFill>
                <a:srgbClr val="FF0000"/>
              </a:solidFill>
            </a:endParaRPr>
          </a:p>
        </p:txBody>
      </p:sp>
      <p:sp>
        <p:nvSpPr>
          <p:cNvPr id="209" name="Google Shape;209;p16"/>
          <p:cNvSpPr txBox="1"/>
          <p:nvPr/>
        </p:nvSpPr>
        <p:spPr>
          <a:xfrm>
            <a:off x="484493" y="4504206"/>
            <a:ext cx="2637300" cy="270900"/>
          </a:xfrm>
          <a:prstGeom prst="rect">
            <a:avLst/>
          </a:prstGeom>
          <a:noFill/>
          <a:ln>
            <a:noFill/>
          </a:ln>
        </p:spPr>
        <p:txBody>
          <a:bodyPr spcFirstLastPara="1" wrap="square" lIns="68575" tIns="68575" rIns="68575" bIns="68575" anchor="t" anchorCtr="0">
            <a:noAutofit/>
          </a:bodyPr>
          <a:lstStyle/>
          <a:p>
            <a:pPr lvl="0">
              <a:buSzPts val="800"/>
            </a:pPr>
            <a:r>
              <a:rPr lang="en" sz="800" b="0" i="0" u="none" strike="noStrike" cap="none" dirty="0">
                <a:solidFill>
                  <a:srgbClr val="000000"/>
                </a:solidFill>
                <a:latin typeface="Arial"/>
                <a:ea typeface="Arial"/>
                <a:cs typeface="Arial"/>
                <a:sym typeface="Arial"/>
              </a:rPr>
              <a:t>Fuente: </a:t>
            </a:r>
            <a:r>
              <a:rPr lang="es-ES" sz="800" dirty="0">
                <a:hlinkClick r:id="rId3"/>
              </a:rPr>
              <a:t>https://covid19honduras.org/</a:t>
            </a:r>
            <a:endParaRPr sz="800" b="0" i="0" u="none"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134701" y="1312078"/>
            <a:ext cx="5217603" cy="310861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00828754"/>
              </p:ext>
            </p:extLst>
          </p:nvPr>
        </p:nvGraphicFramePr>
        <p:xfrm>
          <a:off x="5450025" y="1544980"/>
          <a:ext cx="3397541" cy="2425319"/>
        </p:xfrm>
        <a:graphic>
          <a:graphicData uri="http://schemas.openxmlformats.org/drawingml/2006/table">
            <a:tbl>
              <a:tblPr firstRow="1" bandRow="1">
                <a:tableStyleId>{5C22544A-7EE6-4342-B048-85BDC9FD1C3A}</a:tableStyleId>
              </a:tblPr>
              <a:tblGrid>
                <a:gridCol w="2493682">
                  <a:extLst>
                    <a:ext uri="{9D8B030D-6E8A-4147-A177-3AD203B41FA5}">
                      <a16:colId xmlns:a16="http://schemas.microsoft.com/office/drawing/2014/main" val="2941067347"/>
                    </a:ext>
                  </a:extLst>
                </a:gridCol>
                <a:gridCol w="903859">
                  <a:extLst>
                    <a:ext uri="{9D8B030D-6E8A-4147-A177-3AD203B41FA5}">
                      <a16:colId xmlns:a16="http://schemas.microsoft.com/office/drawing/2014/main" val="2656986111"/>
                    </a:ext>
                  </a:extLst>
                </a:gridCol>
              </a:tblGrid>
              <a:tr h="352679">
                <a:tc gridSpan="2">
                  <a:txBody>
                    <a:bodyPr/>
                    <a:lstStyle/>
                    <a:p>
                      <a:r>
                        <a:rPr lang="es-ES" dirty="0" smtClean="0"/>
                        <a:t> A</a:t>
                      </a:r>
                      <a:r>
                        <a:rPr lang="es-ES" baseline="0" dirty="0" smtClean="0"/>
                        <a:t> fecha de 12 de mayo de 2020</a:t>
                      </a:r>
                      <a:endParaRPr lang="es-ES" dirty="0"/>
                    </a:p>
                  </a:txBody>
                  <a:tcPr/>
                </a:tc>
                <a:tc hMerge="1">
                  <a:txBody>
                    <a:bodyPr/>
                    <a:lstStyle/>
                    <a:p>
                      <a:endParaRPr lang="es-ES" dirty="0"/>
                    </a:p>
                  </a:txBody>
                  <a:tcPr/>
                </a:tc>
                <a:extLst>
                  <a:ext uri="{0D108BD9-81ED-4DB2-BD59-A6C34878D82A}">
                    <a16:rowId xmlns:a16="http://schemas.microsoft.com/office/drawing/2014/main" val="528239571"/>
                  </a:ext>
                </a:extLst>
              </a:tr>
              <a:tr h="352679">
                <a:tc>
                  <a:txBody>
                    <a:bodyPr/>
                    <a:lstStyle/>
                    <a:p>
                      <a:r>
                        <a:rPr lang="es-ES" dirty="0" smtClean="0"/>
                        <a:t>Número </a:t>
                      </a:r>
                      <a:r>
                        <a:rPr lang="es-ES" b="1" dirty="0" smtClean="0"/>
                        <a:t>confirmados</a:t>
                      </a:r>
                      <a:r>
                        <a:rPr lang="es-ES" baseline="0" dirty="0" smtClean="0"/>
                        <a:t> de casos</a:t>
                      </a:r>
                      <a:endParaRPr lang="es-ES" dirty="0"/>
                    </a:p>
                  </a:txBody>
                  <a:tcPr/>
                </a:tc>
                <a:tc>
                  <a:txBody>
                    <a:bodyPr/>
                    <a:lstStyle/>
                    <a:p>
                      <a:r>
                        <a:rPr lang="es-ES" dirty="0" smtClean="0"/>
                        <a:t>2080</a:t>
                      </a:r>
                      <a:endParaRPr lang="es-ES" dirty="0"/>
                    </a:p>
                  </a:txBody>
                  <a:tcPr/>
                </a:tc>
                <a:extLst>
                  <a:ext uri="{0D108BD9-81ED-4DB2-BD59-A6C34878D82A}">
                    <a16:rowId xmlns:a16="http://schemas.microsoft.com/office/drawing/2014/main" val="3641538035"/>
                  </a:ext>
                </a:extLst>
              </a:tr>
              <a:tr h="352679">
                <a:tc>
                  <a:txBody>
                    <a:bodyPr/>
                    <a:lstStyle/>
                    <a:p>
                      <a:r>
                        <a:rPr lang="es-ES" dirty="0" smtClean="0"/>
                        <a:t>Número</a:t>
                      </a:r>
                      <a:r>
                        <a:rPr lang="es-ES" baseline="0" dirty="0" smtClean="0"/>
                        <a:t> </a:t>
                      </a:r>
                      <a:r>
                        <a:rPr lang="es-ES" b="1" baseline="0" dirty="0" smtClean="0"/>
                        <a:t>confirmados</a:t>
                      </a:r>
                      <a:r>
                        <a:rPr lang="es-ES" baseline="0" dirty="0" smtClean="0"/>
                        <a:t> de fallecidos</a:t>
                      </a:r>
                      <a:endParaRPr lang="es-ES" dirty="0" smtClean="0"/>
                    </a:p>
                  </a:txBody>
                  <a:tcPr/>
                </a:tc>
                <a:tc>
                  <a:txBody>
                    <a:bodyPr/>
                    <a:lstStyle/>
                    <a:p>
                      <a:r>
                        <a:rPr lang="es-ES" dirty="0" smtClean="0"/>
                        <a:t>121</a:t>
                      </a:r>
                      <a:endParaRPr lang="es-ES" dirty="0"/>
                    </a:p>
                  </a:txBody>
                  <a:tcPr/>
                </a:tc>
                <a:extLst>
                  <a:ext uri="{0D108BD9-81ED-4DB2-BD59-A6C34878D82A}">
                    <a16:rowId xmlns:a16="http://schemas.microsoft.com/office/drawing/2014/main" val="1514649473"/>
                  </a:ext>
                </a:extLst>
              </a:tr>
              <a:tr h="352679">
                <a:tc>
                  <a:txBody>
                    <a:bodyPr/>
                    <a:lstStyle/>
                    <a:p>
                      <a:r>
                        <a:rPr lang="es-ES" dirty="0" smtClean="0"/>
                        <a:t>Número </a:t>
                      </a:r>
                      <a:r>
                        <a:rPr lang="es-ES" b="1" dirty="0" smtClean="0"/>
                        <a:t>confirmados</a:t>
                      </a:r>
                      <a:r>
                        <a:rPr lang="es-ES" baseline="0" dirty="0" smtClean="0"/>
                        <a:t> de </a:t>
                      </a:r>
                      <a:r>
                        <a:rPr lang="es-ES" baseline="0" dirty="0" smtClean="0"/>
                        <a:t>casos (El Paraíso)</a:t>
                      </a:r>
                      <a:endParaRPr lang="es-ES" dirty="0"/>
                    </a:p>
                  </a:txBody>
                  <a:tcPr/>
                </a:tc>
                <a:tc>
                  <a:txBody>
                    <a:bodyPr/>
                    <a:lstStyle/>
                    <a:p>
                      <a:r>
                        <a:rPr lang="es-ES" dirty="0" smtClean="0"/>
                        <a:t>5</a:t>
                      </a:r>
                      <a:endParaRPr lang="es-ES" dirty="0"/>
                    </a:p>
                  </a:txBody>
                  <a:tcPr/>
                </a:tc>
                <a:extLst>
                  <a:ext uri="{0D108BD9-81ED-4DB2-BD59-A6C34878D82A}">
                    <a16:rowId xmlns:a16="http://schemas.microsoft.com/office/drawing/2014/main" val="257376114"/>
                  </a:ext>
                </a:extLst>
              </a:tr>
              <a:tr h="352679">
                <a:tc>
                  <a:txBody>
                    <a:bodyPr/>
                    <a:lstStyle/>
                    <a:p>
                      <a:r>
                        <a:rPr lang="es-ES" dirty="0" smtClean="0"/>
                        <a:t>Número</a:t>
                      </a:r>
                      <a:r>
                        <a:rPr lang="es-ES" baseline="0" dirty="0" smtClean="0"/>
                        <a:t> </a:t>
                      </a:r>
                      <a:r>
                        <a:rPr lang="es-ES" b="1" baseline="0" dirty="0" smtClean="0"/>
                        <a:t>confirmados</a:t>
                      </a:r>
                      <a:r>
                        <a:rPr lang="es-ES" baseline="0" dirty="0" smtClean="0"/>
                        <a:t> de </a:t>
                      </a:r>
                      <a:r>
                        <a:rPr lang="es-ES" baseline="0" dirty="0" smtClean="0"/>
                        <a:t>fallecidos (El Paraíso)</a:t>
                      </a:r>
                      <a:endParaRPr lang="es-ES" dirty="0" smtClean="0"/>
                    </a:p>
                  </a:txBody>
                  <a:tcPr/>
                </a:tc>
                <a:tc>
                  <a:txBody>
                    <a:bodyPr/>
                    <a:lstStyle/>
                    <a:p>
                      <a:r>
                        <a:rPr lang="es-ES" dirty="0" smtClean="0"/>
                        <a:t>0</a:t>
                      </a:r>
                      <a:endParaRPr lang="es-ES" dirty="0"/>
                    </a:p>
                  </a:txBody>
                  <a:tcPr/>
                </a:tc>
                <a:extLst>
                  <a:ext uri="{0D108BD9-81ED-4DB2-BD59-A6C34878D82A}">
                    <a16:rowId xmlns:a16="http://schemas.microsoft.com/office/drawing/2014/main" val="2859671736"/>
                  </a:ext>
                </a:extLst>
              </a:tr>
            </a:tbl>
          </a:graphicData>
        </a:graphic>
      </p:graphicFrame>
    </p:spTree>
    <p:extLst>
      <p:ext uri="{BB962C8B-B14F-4D97-AF65-F5344CB8AC3E}">
        <p14:creationId xmlns:p14="http://schemas.microsoft.com/office/powerpoint/2010/main" val="3758006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026" name="Picture 2" descr="https://static1.abc.es/media/sociedad/2019/12/10/dengue-honduras-k1KI--620x349@abc.jpg"/>
          <p:cNvPicPr>
            <a:picLocks noChangeAspect="1" noChangeArrowheads="1"/>
          </p:cNvPicPr>
          <p:nvPr/>
        </p:nvPicPr>
        <p:blipFill rotWithShape="1">
          <a:blip r:embed="rId3">
            <a:extLst>
              <a:ext uri="{28A0092B-C50C-407E-A947-70E740481C1C}">
                <a14:useLocalDpi xmlns:a14="http://schemas.microsoft.com/office/drawing/2010/main" val="0"/>
              </a:ext>
            </a:extLst>
          </a:blip>
          <a:srcRect l="568" t="2271" r="16834" b="-2271"/>
          <a:stretch/>
        </p:blipFill>
        <p:spPr bwMode="auto">
          <a:xfrm>
            <a:off x="239465" y="1115866"/>
            <a:ext cx="4877819" cy="332422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09;p16"/>
          <p:cNvSpPr txBox="1"/>
          <p:nvPr/>
        </p:nvSpPr>
        <p:spPr>
          <a:xfrm>
            <a:off x="477513" y="4371583"/>
            <a:ext cx="2637300" cy="270900"/>
          </a:xfrm>
          <a:prstGeom prst="rect">
            <a:avLst/>
          </a:prstGeom>
          <a:noFill/>
          <a:ln>
            <a:noFill/>
          </a:ln>
        </p:spPr>
        <p:txBody>
          <a:bodyPr spcFirstLastPara="1" wrap="square" lIns="68575" tIns="68575" rIns="68575" bIns="68575" anchor="t" anchorCtr="0">
            <a:noAutofit/>
          </a:bodyPr>
          <a:lstStyle/>
          <a:p>
            <a:pPr lvl="0">
              <a:buSzPts val="800"/>
            </a:pPr>
            <a:r>
              <a:rPr lang="en" sz="800" b="0" i="0" u="none" strike="noStrike" cap="none" dirty="0" smtClean="0">
                <a:solidFill>
                  <a:srgbClr val="000000"/>
                </a:solidFill>
                <a:latin typeface="Arial"/>
                <a:ea typeface="Arial"/>
                <a:cs typeface="Arial"/>
                <a:sym typeface="Arial"/>
              </a:rPr>
              <a:t>Fuente</a:t>
            </a:r>
            <a:r>
              <a:rPr lang="es-ES" sz="800" b="0" i="0" u="none" strike="noStrike" cap="none" dirty="0" smtClean="0">
                <a:solidFill>
                  <a:srgbClr val="000000"/>
                </a:solidFill>
                <a:latin typeface="Arial"/>
                <a:ea typeface="Arial"/>
                <a:cs typeface="Arial"/>
                <a:sym typeface="Arial"/>
              </a:rPr>
              <a:t>: Reuters</a:t>
            </a:r>
            <a:endParaRPr sz="800" b="0" i="0" u="none" strike="noStrike" cap="none" dirty="0">
              <a:solidFill>
                <a:srgbClr val="000000"/>
              </a:solidFill>
              <a:latin typeface="Arial"/>
              <a:ea typeface="Arial"/>
              <a:cs typeface="Arial"/>
              <a:sym typeface="Arial"/>
            </a:endParaRPr>
          </a:p>
        </p:txBody>
      </p:sp>
      <p:sp>
        <p:nvSpPr>
          <p:cNvPr id="11" name="Google Shape;116;p4"/>
          <p:cNvSpPr txBox="1">
            <a:spLocks noGrp="1"/>
          </p:cNvSpPr>
          <p:nvPr>
            <p:ph type="title"/>
          </p:nvPr>
        </p:nvSpPr>
        <p:spPr>
          <a:xfrm>
            <a:off x="311700" y="445025"/>
            <a:ext cx="8520600" cy="707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3000"/>
              <a:buNone/>
            </a:pPr>
            <a:r>
              <a:rPr lang="en" b="1" dirty="0" smtClean="0">
                <a:latin typeface="Lato"/>
                <a:ea typeface="Lato"/>
                <a:cs typeface="Lato"/>
                <a:sym typeface="Lato"/>
              </a:rPr>
              <a:t>Comparativa con dengue</a:t>
            </a:r>
            <a:endParaRPr b="1" dirty="0">
              <a:latin typeface="Lato"/>
              <a:ea typeface="Lato"/>
              <a:cs typeface="Lato"/>
              <a:sym typeface="Lato"/>
            </a:endParaRPr>
          </a:p>
        </p:txBody>
      </p:sp>
      <p:graphicFrame>
        <p:nvGraphicFramePr>
          <p:cNvPr id="12" name="Table 11"/>
          <p:cNvGraphicFramePr>
            <a:graphicFrameLocks noGrp="1"/>
          </p:cNvGraphicFramePr>
          <p:nvPr>
            <p:extLst>
              <p:ext uri="{D42A27DB-BD31-4B8C-83A1-F6EECF244321}">
                <p14:modId xmlns:p14="http://schemas.microsoft.com/office/powerpoint/2010/main" val="858146322"/>
              </p:ext>
            </p:extLst>
          </p:nvPr>
        </p:nvGraphicFramePr>
        <p:xfrm>
          <a:off x="5382852" y="1115866"/>
          <a:ext cx="3397541" cy="2943479"/>
        </p:xfrm>
        <a:graphic>
          <a:graphicData uri="http://schemas.openxmlformats.org/drawingml/2006/table">
            <a:tbl>
              <a:tblPr firstRow="1" bandRow="1">
                <a:tableStyleId>{5C22544A-7EE6-4342-B048-85BDC9FD1C3A}</a:tableStyleId>
              </a:tblPr>
              <a:tblGrid>
                <a:gridCol w="2493682">
                  <a:extLst>
                    <a:ext uri="{9D8B030D-6E8A-4147-A177-3AD203B41FA5}">
                      <a16:colId xmlns:a16="http://schemas.microsoft.com/office/drawing/2014/main" val="2941067347"/>
                    </a:ext>
                  </a:extLst>
                </a:gridCol>
                <a:gridCol w="903859">
                  <a:extLst>
                    <a:ext uri="{9D8B030D-6E8A-4147-A177-3AD203B41FA5}">
                      <a16:colId xmlns:a16="http://schemas.microsoft.com/office/drawing/2014/main" val="2656986111"/>
                    </a:ext>
                  </a:extLst>
                </a:gridCol>
              </a:tblGrid>
              <a:tr h="352679">
                <a:tc gridSpan="2">
                  <a:txBody>
                    <a:bodyPr/>
                    <a:lstStyle/>
                    <a:p>
                      <a:r>
                        <a:rPr lang="es-ES" dirty="0" smtClean="0"/>
                        <a:t> En 2019 (datos</a:t>
                      </a:r>
                      <a:r>
                        <a:rPr lang="es-ES" baseline="0" dirty="0" smtClean="0"/>
                        <a:t> aproximados)</a:t>
                      </a:r>
                      <a:endParaRPr lang="es-ES" dirty="0"/>
                    </a:p>
                  </a:txBody>
                  <a:tcPr/>
                </a:tc>
                <a:tc hMerge="1">
                  <a:txBody>
                    <a:bodyPr/>
                    <a:lstStyle/>
                    <a:p>
                      <a:endParaRPr lang="es-ES" dirty="0"/>
                    </a:p>
                  </a:txBody>
                  <a:tcPr/>
                </a:tc>
                <a:extLst>
                  <a:ext uri="{0D108BD9-81ED-4DB2-BD59-A6C34878D82A}">
                    <a16:rowId xmlns:a16="http://schemas.microsoft.com/office/drawing/2014/main" val="528239571"/>
                  </a:ext>
                </a:extLst>
              </a:tr>
              <a:tr h="352679">
                <a:tc>
                  <a:txBody>
                    <a:bodyPr/>
                    <a:lstStyle/>
                    <a:p>
                      <a:r>
                        <a:rPr lang="es-ES" dirty="0" smtClean="0"/>
                        <a:t>Número </a:t>
                      </a:r>
                      <a:r>
                        <a:rPr lang="es-ES" b="0" dirty="0" smtClean="0"/>
                        <a:t>de</a:t>
                      </a:r>
                      <a:r>
                        <a:rPr lang="es-ES" b="0" baseline="0" dirty="0" smtClean="0"/>
                        <a:t> casos Latinoamérica</a:t>
                      </a:r>
                      <a:endParaRPr lang="es-ES" dirty="0"/>
                    </a:p>
                  </a:txBody>
                  <a:tcPr/>
                </a:tc>
                <a:tc>
                  <a:txBody>
                    <a:bodyPr/>
                    <a:lstStyle/>
                    <a:p>
                      <a:r>
                        <a:rPr lang="en-CA" dirty="0" smtClean="0"/>
                        <a:t>+2,7</a:t>
                      </a:r>
                      <a:r>
                        <a:rPr lang="en-CA" baseline="0" dirty="0" smtClean="0"/>
                        <a:t> </a:t>
                      </a:r>
                      <a:r>
                        <a:rPr lang="en-CA" baseline="0" dirty="0" err="1" smtClean="0"/>
                        <a:t>millones</a:t>
                      </a:r>
                      <a:endParaRPr lang="es-ES" dirty="0"/>
                    </a:p>
                  </a:txBody>
                  <a:tcPr/>
                </a:tc>
                <a:extLst>
                  <a:ext uri="{0D108BD9-81ED-4DB2-BD59-A6C34878D82A}">
                    <a16:rowId xmlns:a16="http://schemas.microsoft.com/office/drawing/2014/main" val="3641538035"/>
                  </a:ext>
                </a:extLst>
              </a:tr>
              <a:tr h="303751">
                <a:tc>
                  <a:txBody>
                    <a:bodyPr/>
                    <a:lstStyle/>
                    <a:p>
                      <a:r>
                        <a:rPr lang="es-ES" dirty="0" smtClean="0"/>
                        <a:t>Número</a:t>
                      </a:r>
                      <a:r>
                        <a:rPr lang="es-ES" baseline="0" dirty="0" smtClean="0"/>
                        <a:t> </a:t>
                      </a:r>
                      <a:r>
                        <a:rPr lang="es-ES" b="0" baseline="0" dirty="0" smtClean="0"/>
                        <a:t>de fallecidos en Latinoamérica</a:t>
                      </a:r>
                      <a:endParaRPr lang="es-ES" b="0" dirty="0" smtClean="0"/>
                    </a:p>
                  </a:txBody>
                  <a:tcPr/>
                </a:tc>
                <a:tc>
                  <a:txBody>
                    <a:bodyPr/>
                    <a:lstStyle/>
                    <a:p>
                      <a:r>
                        <a:rPr lang="es-ES" dirty="0" smtClean="0"/>
                        <a:t>1206</a:t>
                      </a:r>
                      <a:endParaRPr lang="es-ES" dirty="0"/>
                    </a:p>
                  </a:txBody>
                  <a:tcPr/>
                </a:tc>
                <a:extLst>
                  <a:ext uri="{0D108BD9-81ED-4DB2-BD59-A6C34878D82A}">
                    <a16:rowId xmlns:a16="http://schemas.microsoft.com/office/drawing/2014/main" val="1514649473"/>
                  </a:ext>
                </a:extLst>
              </a:tr>
              <a:tr h="352679">
                <a:tc>
                  <a:txBody>
                    <a:bodyPr/>
                    <a:lstStyle/>
                    <a:p>
                      <a:r>
                        <a:rPr lang="es-ES" b="0" i="0" dirty="0" smtClean="0"/>
                        <a:t>Número </a:t>
                      </a:r>
                      <a:r>
                        <a:rPr lang="es-ES" b="0" i="0" dirty="0" smtClean="0"/>
                        <a:t>de casos en Honduras</a:t>
                      </a:r>
                      <a:endParaRPr lang="es-ES" b="0" i="0" dirty="0"/>
                    </a:p>
                  </a:txBody>
                  <a:tcPr/>
                </a:tc>
                <a:tc>
                  <a:txBody>
                    <a:bodyPr/>
                    <a:lstStyle/>
                    <a:p>
                      <a:r>
                        <a:rPr lang="en-CA" dirty="0" smtClean="0"/>
                        <a:t>+105000</a:t>
                      </a:r>
                      <a:r>
                        <a:rPr lang="en-CA" baseline="0" dirty="0" smtClean="0"/>
                        <a:t> </a:t>
                      </a:r>
                      <a:endParaRPr lang="es-ES" dirty="0"/>
                    </a:p>
                  </a:txBody>
                  <a:tcPr/>
                </a:tc>
                <a:extLst>
                  <a:ext uri="{0D108BD9-81ED-4DB2-BD59-A6C34878D82A}">
                    <a16:rowId xmlns:a16="http://schemas.microsoft.com/office/drawing/2014/main" val="257376114"/>
                  </a:ext>
                </a:extLst>
              </a:tr>
              <a:tr h="352679">
                <a:tc>
                  <a:txBody>
                    <a:bodyPr/>
                    <a:lstStyle/>
                    <a:p>
                      <a:r>
                        <a:rPr lang="en-CA" b="0" dirty="0" smtClean="0"/>
                        <a:t>N</a:t>
                      </a:r>
                      <a:r>
                        <a:rPr lang="es-ES" b="0" dirty="0" err="1" smtClean="0"/>
                        <a:t>úmero</a:t>
                      </a:r>
                      <a:r>
                        <a:rPr lang="es-ES" b="0" baseline="0" dirty="0" smtClean="0"/>
                        <a:t> de casos dengue hemorrágico</a:t>
                      </a:r>
                      <a:endParaRPr lang="es-ES" b="0" dirty="0" smtClean="0"/>
                    </a:p>
                  </a:txBody>
                  <a:tcPr/>
                </a:tc>
                <a:tc>
                  <a:txBody>
                    <a:bodyPr/>
                    <a:lstStyle/>
                    <a:p>
                      <a:r>
                        <a:rPr lang="es-ES" dirty="0" smtClean="0"/>
                        <a:t>19200</a:t>
                      </a:r>
                      <a:endParaRPr lang="es-ES" dirty="0"/>
                    </a:p>
                  </a:txBody>
                  <a:tcPr/>
                </a:tc>
                <a:extLst>
                  <a:ext uri="{0D108BD9-81ED-4DB2-BD59-A6C34878D82A}">
                    <a16:rowId xmlns:a16="http://schemas.microsoft.com/office/drawing/2014/main" val="2658850435"/>
                  </a:ext>
                </a:extLst>
              </a:tr>
              <a:tr h="352679">
                <a:tc>
                  <a:txBody>
                    <a:bodyPr/>
                    <a:lstStyle/>
                    <a:p>
                      <a:r>
                        <a:rPr lang="es-ES" b="0" dirty="0" smtClean="0"/>
                        <a:t>Número</a:t>
                      </a:r>
                      <a:r>
                        <a:rPr lang="es-ES" b="0" baseline="0" dirty="0" smtClean="0"/>
                        <a:t> </a:t>
                      </a:r>
                      <a:r>
                        <a:rPr lang="es-ES" b="0" baseline="0" dirty="0" smtClean="0"/>
                        <a:t>fallecidos en Honduras</a:t>
                      </a:r>
                      <a:endParaRPr lang="es-ES" b="0" dirty="0" smtClean="0"/>
                    </a:p>
                  </a:txBody>
                  <a:tcPr/>
                </a:tc>
                <a:tc>
                  <a:txBody>
                    <a:bodyPr/>
                    <a:lstStyle/>
                    <a:p>
                      <a:r>
                        <a:rPr lang="es-ES" dirty="0" smtClean="0"/>
                        <a:t>177</a:t>
                      </a:r>
                      <a:endParaRPr lang="es-ES" dirty="0"/>
                    </a:p>
                  </a:txBody>
                  <a:tcPr/>
                </a:tc>
                <a:extLst>
                  <a:ext uri="{0D108BD9-81ED-4DB2-BD59-A6C34878D82A}">
                    <a16:rowId xmlns:a16="http://schemas.microsoft.com/office/drawing/2014/main" val="2859671736"/>
                  </a:ext>
                </a:extLst>
              </a:tr>
            </a:tbl>
          </a:graphicData>
        </a:graphic>
      </p:graphicFrame>
      <p:sp>
        <p:nvSpPr>
          <p:cNvPr id="13" name="Google Shape;209;p16"/>
          <p:cNvSpPr txBox="1"/>
          <p:nvPr/>
        </p:nvSpPr>
        <p:spPr>
          <a:xfrm>
            <a:off x="5382852" y="4100683"/>
            <a:ext cx="2637300" cy="270900"/>
          </a:xfrm>
          <a:prstGeom prst="rect">
            <a:avLst/>
          </a:prstGeom>
          <a:noFill/>
          <a:ln>
            <a:noFill/>
          </a:ln>
        </p:spPr>
        <p:txBody>
          <a:bodyPr spcFirstLastPara="1" wrap="square" lIns="68575" tIns="68575" rIns="68575" bIns="68575" anchor="t" anchorCtr="0">
            <a:noAutofit/>
          </a:bodyPr>
          <a:lstStyle/>
          <a:p>
            <a:pPr lvl="0">
              <a:buSzPts val="800"/>
            </a:pPr>
            <a:r>
              <a:rPr lang="en" sz="800" b="0" i="0" u="none" strike="noStrike" cap="none" dirty="0" smtClean="0">
                <a:solidFill>
                  <a:srgbClr val="000000"/>
                </a:solidFill>
                <a:latin typeface="Arial"/>
                <a:ea typeface="Arial"/>
                <a:cs typeface="Arial"/>
                <a:sym typeface="Arial"/>
              </a:rPr>
              <a:t>Fuente</a:t>
            </a:r>
            <a:r>
              <a:rPr lang="es-ES" sz="800" b="0" i="0" u="none" strike="noStrike" cap="none" dirty="0" smtClean="0">
                <a:solidFill>
                  <a:srgbClr val="000000"/>
                </a:solidFill>
                <a:latin typeface="Arial"/>
                <a:ea typeface="Arial"/>
                <a:cs typeface="Arial"/>
                <a:sym typeface="Arial"/>
              </a:rPr>
              <a:t>: OPS</a:t>
            </a:r>
            <a:endParaRPr sz="8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4449</TotalTime>
  <Words>2806</Words>
  <Application>Microsoft Office PowerPoint</Application>
  <PresentationFormat>On-screen Show (16:9)</PresentationFormat>
  <Paragraphs>308</Paragraphs>
  <Slides>31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Lato</vt:lpstr>
      <vt:lpstr>Arial</vt:lpstr>
      <vt:lpstr>Lato Light</vt:lpstr>
      <vt:lpstr>Merriweather</vt:lpstr>
      <vt:lpstr>Calibri</vt:lpstr>
      <vt:lpstr>Georgia</vt:lpstr>
      <vt:lpstr>CAWST Content</vt:lpstr>
      <vt:lpstr>PowerPoint Presentation</vt:lpstr>
      <vt:lpstr>Objetivos de la sesión</vt:lpstr>
      <vt:lpstr>Corona Virus</vt:lpstr>
      <vt:lpstr>Información relevante</vt:lpstr>
      <vt:lpstr>Fuentes de información confiables</vt:lpstr>
      <vt:lpstr>PowerPoint Presentation</vt:lpstr>
      <vt:lpstr>PowerPoint Presentation</vt:lpstr>
      <vt:lpstr>Situación actual en Honduras</vt:lpstr>
      <vt:lpstr>Comparativa con dengue</vt:lpstr>
      <vt:lpstr>Medidas de bioseguridad</vt:lpstr>
      <vt:lpstr>PowerPoint Presentation</vt:lpstr>
      <vt:lpstr>Protocolo general- antes de ir a trabajar</vt:lpstr>
      <vt:lpstr>Qué hacer y qué no con el uso de tapabocas</vt:lpstr>
      <vt:lpstr>PowerPoint Presentation</vt:lpstr>
      <vt:lpstr>Preguntas formulario</vt:lpstr>
      <vt:lpstr>Protocolo general- en la oficina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Desinfección de superficies- diluciones de cloro</vt:lpstr>
      <vt:lpstr>Desinfección de superficies- diluciones de cloro</vt:lpstr>
      <vt:lpstr>Desinfección de superficies- diluciones de cloro</vt:lpstr>
      <vt:lpstr>Desinfección de superficies- diluciones de cloro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Manzano</dc:creator>
  <cp:lastModifiedBy>Eva Manzano</cp:lastModifiedBy>
  <cp:revision>34</cp:revision>
  <dcterms:modified xsi:type="dcterms:W3CDTF">2020-05-13T18:11:21Z</dcterms:modified>
</cp:coreProperties>
</file>