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Lst>
  <p:notesMasterIdLst>
    <p:notesMasterId r:id="rId21"/>
  </p:notesMasterIdLst>
  <p:handoutMasterIdLst>
    <p:handoutMasterId r:id="rId22"/>
  </p:handoutMasterIdLst>
  <p:sldIdLst>
    <p:sldId id="272" r:id="rId3"/>
    <p:sldId id="314" r:id="rId4"/>
    <p:sldId id="315" r:id="rId5"/>
    <p:sldId id="316" r:id="rId6"/>
    <p:sldId id="317" r:id="rId7"/>
    <p:sldId id="311" r:id="rId8"/>
    <p:sldId id="320" r:id="rId9"/>
    <p:sldId id="321" r:id="rId10"/>
    <p:sldId id="322" r:id="rId11"/>
    <p:sldId id="323" r:id="rId12"/>
    <p:sldId id="324" r:id="rId13"/>
    <p:sldId id="326" r:id="rId14"/>
    <p:sldId id="327" r:id="rId15"/>
    <p:sldId id="325" r:id="rId16"/>
    <p:sldId id="329" r:id="rId17"/>
    <p:sldId id="328" r:id="rId18"/>
    <p:sldId id="318" r:id="rId19"/>
    <p:sldId id="257" r:id="rId20"/>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Lato" panose="020B0604020202020204" charset="0"/>
      <p:regular r:id="rId31"/>
      <p:bold r:id="rId32"/>
      <p:italic r:id="rId33"/>
      <p:boldItalic r:id="rId34"/>
    </p:embeddedFont>
    <p:embeddedFont>
      <p:font typeface="Lato Black" panose="020B0604020202020204" charset="0"/>
      <p:bold r:id="rId35"/>
      <p:boldItalic r:id="rId36"/>
    </p:embeddedFont>
    <p:embeddedFont>
      <p:font typeface="Lato Heavy" panose="020B0604020202020204" charset="0"/>
      <p:bold r:id="rId37"/>
      <p:boldItalic r:id="rId38"/>
    </p:embeddedFont>
    <p:embeddedFont>
      <p:font typeface="Lato Light" panose="020F0302020204030203" charset="0"/>
      <p:regular r:id="rId39"/>
      <p:italic r:id="rId40"/>
    </p:embeddedFont>
    <p:embeddedFont>
      <p:font typeface="Merriweather" panose="020B0604020202020204" charset="0"/>
      <p:regular r:id="rId41"/>
      <p:bold r:id="rId42"/>
      <p:italic r:id="rId43"/>
      <p:boldItalic r:id="rId44"/>
    </p:embeddedFont>
    <p:embeddedFont>
      <p:font typeface="Merriweather Light" panose="020B0604020202020204" charset="0"/>
      <p:regular r:id="rId45"/>
      <p:italic r:id="rId46"/>
    </p:embeddedFont>
  </p:embeddedFontLst>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314"/>
            <p14:sldId id="315"/>
          </p14:sldIdLst>
        </p14:section>
        <p14:section name="Introduction" id="{95FBE7AE-CBAF-48A7-AE66-C661F926B424}">
          <p14:sldIdLst>
            <p14:sldId id="316"/>
            <p14:sldId id="317"/>
          </p14:sldIdLst>
        </p14:section>
        <p14:section name="Criteria and Process" id="{93268581-705C-4CF3-BA37-3C4142EFB0ED}">
          <p14:sldIdLst>
            <p14:sldId id="311"/>
            <p14:sldId id="320"/>
            <p14:sldId id="321"/>
            <p14:sldId id="322"/>
            <p14:sldId id="323"/>
            <p14:sldId id="324"/>
            <p14:sldId id="326"/>
            <p14:sldId id="327"/>
            <p14:sldId id="325"/>
          </p14:sldIdLst>
        </p14:section>
        <p14:section name="Scenario: HWTS Selection" id="{F1321BAF-9009-4A80-A7D2-28B8F806E52F}">
          <p14:sldIdLst>
            <p14:sldId id="329"/>
            <p14:sldId id="328"/>
          </p14:sldIdLst>
        </p14:section>
        <p14:section name="Review" id="{8F01D1E8-4DD6-4951-8E82-448AB858EF8B}">
          <p14:sldIdLst>
            <p14:sldId id="318"/>
          </p14:sldIdLst>
        </p14:section>
        <p14:section name="Final Slides" id="{009A79B0-7740-4875-9700-9B98ECD22D6D}">
          <p14:sldIdLst>
            <p14:sldId id="257"/>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allander" initials="SC" lastIdx="27" clrIdx="0">
    <p:extLst>
      <p:ext uri="{19B8F6BF-5375-455C-9EA6-DF929625EA0E}">
        <p15:presenceInfo xmlns:p15="http://schemas.microsoft.com/office/powerpoint/2012/main" userId="5515d047bf69f4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08E"/>
    <a:srgbClr val="9DB258"/>
    <a:srgbClr val="38C6F4"/>
    <a:srgbClr val="24A4D6"/>
    <a:srgbClr val="FEC441"/>
    <a:srgbClr val="2F5597"/>
    <a:srgbClr val="5C5C5C"/>
    <a:srgbClr val="000000"/>
    <a:srgbClr val="90D8F5"/>
    <a:srgbClr val="58C8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5C587B-6493-48E4-9070-0441F24A3CCE}" v="298" dt="2018-06-21T19:18:55.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72209" autoAdjust="0"/>
  </p:normalViewPr>
  <p:slideViewPr>
    <p:cSldViewPr snapToGrid="0">
      <p:cViewPr varScale="1">
        <p:scale>
          <a:sx n="71" d="100"/>
          <a:sy n="71" d="100"/>
        </p:scale>
        <p:origin x="1138" y="58"/>
      </p:cViewPr>
      <p:guideLst>
        <p:guide orient="horz" pos="1820"/>
        <p:guide pos="914"/>
        <p:guide pos="6788"/>
      </p:guideLst>
    </p:cSldViewPr>
  </p:slideViewPr>
  <p:outlineViewPr>
    <p:cViewPr>
      <p:scale>
        <a:sx n="33" d="100"/>
        <a:sy n="33" d="100"/>
      </p:scale>
      <p:origin x="0" y="-4512"/>
    </p:cViewPr>
  </p:outlineViewPr>
  <p:notesTextViewPr>
    <p:cViewPr>
      <p:scale>
        <a:sx n="25" d="100"/>
        <a:sy n="25" d="100"/>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7.fntdata"/><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8.xml"/><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2018-09-28</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2018-09-28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9</a:t>
            </a:fld>
            <a:endParaRPr/>
          </a:p>
        </p:txBody>
      </p:sp>
    </p:spTree>
    <p:extLst>
      <p:ext uri="{BB962C8B-B14F-4D97-AF65-F5344CB8AC3E}">
        <p14:creationId xmlns:p14="http://schemas.microsoft.com/office/powerpoint/2010/main" val="398745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69CCCD06-B6AC-4C94-B410-82C167501725}" type="slidenum">
              <a:rPr/>
              <a:t>11</a:t>
            </a:fld>
            <a:endParaRPr/>
          </a:p>
        </p:txBody>
      </p:sp>
    </p:spTree>
    <p:extLst>
      <p:ext uri="{BB962C8B-B14F-4D97-AF65-F5344CB8AC3E}">
        <p14:creationId xmlns:p14="http://schemas.microsoft.com/office/powerpoint/2010/main" val="291887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2000"/>
              <a:t>Exemple d'établissement des priorités : </a:t>
            </a:r>
          </a:p>
          <a:p>
            <a:pPr rtl="0"/>
            <a:r>
              <a:rPr lang="fr-FR" sz="2000"/>
              <a:t>Notation de la grille d’évaluation / grille d'évaluation pondérée</a:t>
            </a:r>
          </a:p>
        </p:txBody>
      </p:sp>
      <p:sp>
        <p:nvSpPr>
          <p:cNvPr id="4" name="Slide Number Placeholder 3"/>
          <p:cNvSpPr>
            <a:spLocks noGrp="1"/>
          </p:cNvSpPr>
          <p:nvPr>
            <p:ph type="sldNum" sz="quarter" idx="10"/>
          </p:nvPr>
        </p:nvSpPr>
        <p:spPr/>
        <p:txBody>
          <a:bodyPr/>
          <a:lstStyle/>
          <a:p>
            <a:pPr rtl="0"/>
            <a:fld id="{69CCCD06-B6AC-4C94-B410-82C167501725}" type="slidenum">
              <a:rPr/>
              <a:t>12</a:t>
            </a:fld>
            <a:endParaRPr/>
          </a:p>
        </p:txBody>
      </p:sp>
    </p:spTree>
    <p:extLst>
      <p:ext uri="{BB962C8B-B14F-4D97-AF65-F5344CB8AC3E}">
        <p14:creationId xmlns:p14="http://schemas.microsoft.com/office/powerpoint/2010/main" val="129752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Exemple d'établissement des priorités : </a:t>
            </a:r>
          </a:p>
          <a:p>
            <a:pPr rtl="0"/>
            <a:r>
              <a:rPr lang="fr-FR"/>
              <a:t>Positionnement</a:t>
            </a:r>
          </a:p>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13</a:t>
            </a:fld>
            <a:endParaRPr/>
          </a:p>
        </p:txBody>
      </p:sp>
    </p:spTree>
    <p:extLst>
      <p:ext uri="{BB962C8B-B14F-4D97-AF65-F5344CB8AC3E}">
        <p14:creationId xmlns:p14="http://schemas.microsoft.com/office/powerpoint/2010/main" val="114650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14</a:t>
            </a:fld>
            <a:endParaRPr/>
          </a:p>
        </p:txBody>
      </p:sp>
    </p:spTree>
    <p:extLst>
      <p:ext uri="{BB962C8B-B14F-4D97-AF65-F5344CB8AC3E}">
        <p14:creationId xmlns:p14="http://schemas.microsoft.com/office/powerpoint/2010/main" val="4212379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rtl="0">
              <a:buFont typeface="Arial" panose="020B0604020202020204" pitchFamily="34" charset="0"/>
              <a:buChar char="•"/>
            </a:pPr>
            <a:r>
              <a:rPr lang="fr-FR" sz="2400">
                <a:ea typeface="Lato" panose="020F0502020204030203" pitchFamily="34" charset="0"/>
                <a:cs typeface="Lato" panose="020F0502020204030203" pitchFamily="34" charset="0"/>
              </a:rPr>
              <a:t>Quelles seraient pour vous les étapes à suivre pour sélectionner la ou les meilleures options pour votre scénario ?</a:t>
            </a:r>
          </a:p>
          <a:p>
            <a:pPr marL="342900" indent="-342900" rtl="0">
              <a:buFont typeface="Arial" panose="020B0604020202020204" pitchFamily="34" charset="0"/>
              <a:buChar char="•"/>
            </a:pPr>
            <a:r>
              <a:rPr lang="fr-FR" sz="2400">
                <a:ea typeface="Lato" panose="020F0502020204030203" pitchFamily="34" charset="0"/>
                <a:cs typeface="Lato" panose="020F0502020204030203" pitchFamily="34" charset="0"/>
              </a:rPr>
              <a:t>Quels critères seraient les plus importants pour vos utilisateurs ?</a:t>
            </a:r>
          </a:p>
          <a:p>
            <a:pPr marL="342900" indent="-342900" rtl="0">
              <a:buFont typeface="Arial" panose="020B0604020202020204" pitchFamily="34" charset="0"/>
              <a:buChar char="•"/>
            </a:pPr>
            <a:r>
              <a:rPr lang="fr-FR" sz="2400">
                <a:ea typeface="Lato" panose="020F0502020204030203" pitchFamily="34" charset="0"/>
                <a:cs typeface="Lato" panose="020F0502020204030203" pitchFamily="34" charset="0"/>
              </a:rPr>
              <a:t>Quelles options de CTED seraient les plus appropriées ?  (Envisagez l'approche à barrières multiples)</a:t>
            </a:r>
          </a:p>
          <a:p>
            <a:pPr marL="342900" indent="-342900" rtl="0">
              <a:buFont typeface="Arial" panose="020B0604020202020204" pitchFamily="34" charset="0"/>
              <a:buChar char="•"/>
            </a:pPr>
            <a:r>
              <a:rPr lang="fr-FR" sz="2400">
                <a:ea typeface="Lato" panose="020F0502020204030203" pitchFamily="34" charset="0"/>
                <a:cs typeface="Lato" panose="020F0502020204030203" pitchFamily="34" charset="0"/>
              </a:rPr>
              <a:t>Quelles hypothèses avez-vous prises ou de quelles informations supplémentaires avez-vous besoin pour répondre aux questions précédentes ?</a:t>
            </a:r>
          </a:p>
          <a:p>
            <a:endParaRPr lang="en-CA" sz="2400" dirty="0"/>
          </a:p>
        </p:txBody>
      </p:sp>
      <p:sp>
        <p:nvSpPr>
          <p:cNvPr id="4" name="Slide Number Placeholder 3"/>
          <p:cNvSpPr>
            <a:spLocks noGrp="1"/>
          </p:cNvSpPr>
          <p:nvPr>
            <p:ph type="sldNum" sz="quarter" idx="10"/>
          </p:nvPr>
        </p:nvSpPr>
        <p:spPr/>
        <p:txBody>
          <a:bodyPr/>
          <a:lstStyle/>
          <a:p>
            <a:pPr rtl="0"/>
            <a:fld id="{69CCCD06-B6AC-4C94-B410-82C167501725}" type="slidenum">
              <a:rPr/>
              <a:t>16</a:t>
            </a:fld>
            <a:endParaRPr/>
          </a:p>
        </p:txBody>
      </p:sp>
    </p:spTree>
    <p:extLst>
      <p:ext uri="{BB962C8B-B14F-4D97-AF65-F5344CB8AC3E}">
        <p14:creationId xmlns:p14="http://schemas.microsoft.com/office/powerpoint/2010/main" val="3989546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17</a:t>
            </a:fld>
            <a:endParaRPr/>
          </a:p>
        </p:txBody>
      </p:sp>
    </p:spTree>
    <p:extLst>
      <p:ext uri="{BB962C8B-B14F-4D97-AF65-F5344CB8AC3E}">
        <p14:creationId xmlns:p14="http://schemas.microsoft.com/office/powerpoint/2010/main" val="1150474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pPr rtl="0"/>
            <a:r>
              <a:rPr lang="fr-FR" sz="4000"/>
              <a:t>Licence Creative Commons</a:t>
            </a:r>
          </a:p>
        </p:txBody>
      </p:sp>
      <p:sp>
        <p:nvSpPr>
          <p:cNvPr id="17" name="TextBox 16"/>
          <p:cNvSpPr txBox="1"/>
          <p:nvPr userDrawn="1"/>
        </p:nvSpPr>
        <p:spPr>
          <a:xfrm>
            <a:off x="2595000" y="1174726"/>
            <a:ext cx="7052400" cy="861774"/>
          </a:xfrm>
          <a:prstGeom prst="rect">
            <a:avLst/>
          </a:prstGeom>
          <a:noFill/>
        </p:spPr>
        <p:txBody>
          <a:bodyPr wrap="square" rtlCol="0">
            <a:spAutoFit/>
          </a:bodyPr>
          <a:lstStyle/>
          <a:p>
            <a:pPr rtl="0"/>
            <a:r>
              <a:rPr lang="fr-FR" sz="1600" dirty="0"/>
              <a:t>Le contenu de ce document est en libre accès et sous </a:t>
            </a:r>
            <a:r>
              <a:rPr lang="fr-FR" sz="1600" dirty="0">
                <a:hlinkClick r:id="rId5"/>
              </a:rPr>
              <a:t>licence Creative Commons Attribution-</a:t>
            </a:r>
            <a:r>
              <a:rPr lang="fr-FR" sz="1600" dirty="0" err="1">
                <a:hlinkClick r:id="rId5"/>
              </a:rPr>
              <a:t>ShareAlike</a:t>
            </a:r>
            <a:r>
              <a:rPr lang="fr-FR" sz="1600" dirty="0">
                <a:hlinkClick r:id="rId5"/>
              </a:rPr>
              <a:t> 4.0 International License</a:t>
            </a:r>
            <a:r>
              <a:rPr lang="fr-FR" sz="1600" dirty="0"/>
              <a:t>(CC </a:t>
            </a:r>
            <a:r>
              <a:rPr lang="fr-FR" sz="1600" dirty="0" err="1"/>
              <a:t>BY-SA</a:t>
            </a:r>
            <a:r>
              <a:rPr lang="fr-FR" sz="1600" dirty="0"/>
              <a:t> 4.0). </a:t>
            </a:r>
          </a:p>
          <a:p>
            <a:pPr rtl="0"/>
            <a:r>
              <a:rPr lang="fr-FR" sz="1600" dirty="0"/>
              <a:t>Vous êtes libre de :</a:t>
            </a:r>
          </a:p>
        </p:txBody>
      </p:sp>
      <p:sp>
        <p:nvSpPr>
          <p:cNvPr id="21" name="TextBox 20"/>
          <p:cNvSpPr txBox="1"/>
          <p:nvPr userDrawn="1"/>
        </p:nvSpPr>
        <p:spPr>
          <a:xfrm>
            <a:off x="2595000" y="1971648"/>
            <a:ext cx="7052400" cy="1077218"/>
          </a:xfrm>
          <a:prstGeom prst="rect">
            <a:avLst/>
          </a:prstGeom>
          <a:noFill/>
        </p:spPr>
        <p:txBody>
          <a:bodyPr wrap="square" rtlCol="0">
            <a:spAutoFit/>
          </a:bodyPr>
          <a:lstStyle/>
          <a:p>
            <a:pPr rtl="0"/>
            <a:r>
              <a:rPr lang="fr-FR" sz="1600" dirty="0"/>
              <a:t>Partager – Copier et redistribuer les contenus sur tous types de supports et de formats.</a:t>
            </a:r>
          </a:p>
          <a:p>
            <a:pPr rtl="0"/>
            <a:r>
              <a:rPr lang="fr-FR" sz="1600" dirty="0"/>
              <a:t>Adapter – Modifier, transformer ou utiliser les contenus pour créer vos propres documents, et faire usage de ceux-ci à toutes fins utiles, y compris commerciales.</a:t>
            </a:r>
          </a:p>
        </p:txBody>
      </p:sp>
      <p:sp>
        <p:nvSpPr>
          <p:cNvPr id="22" name="TextBox 21"/>
          <p:cNvSpPr txBox="1"/>
          <p:nvPr userDrawn="1"/>
        </p:nvSpPr>
        <p:spPr>
          <a:xfrm>
            <a:off x="2595000" y="3048020"/>
            <a:ext cx="7052400" cy="2646878"/>
          </a:xfrm>
          <a:prstGeom prst="rect">
            <a:avLst/>
          </a:prstGeom>
          <a:noFill/>
        </p:spPr>
        <p:txBody>
          <a:bodyPr wrap="square" rtlCol="0">
            <a:spAutoFit/>
          </a:bodyPr>
          <a:lstStyle/>
          <a:p>
            <a:pPr rtl="0"/>
            <a:r>
              <a:rPr lang="fr-FR" sz="1600" dirty="0"/>
              <a:t>Aux conditions suivantes :</a:t>
            </a:r>
          </a:p>
          <a:p>
            <a:pPr rtl="0"/>
            <a:r>
              <a:rPr lang="fr-FR" sz="1600" dirty="0"/>
              <a:t>Attribution – Vous devez signaler que CAWST est l'auteur de ce document, renseigner un lien vers la licence, et indiquer si des modifications ont été apportées. Vous pouvez indiquer ces renseignements de la manière dont vous le souhaitez, mais nous vous demandons de ne pas laisser entendre que CAWST vous soutient ou approuve la façon dont vous utilisez nos ressources. Les instructions détaillées sont disponibles sur : </a:t>
            </a:r>
            <a:r>
              <a:rPr lang="fr-FR" sz="1600" dirty="0">
                <a:hlinkClick r:id="rId6"/>
              </a:rPr>
              <a:t>resources.cawst.org/cc</a:t>
            </a:r>
          </a:p>
          <a:p>
            <a:pPr rtl="0"/>
            <a:r>
              <a:rPr lang="fr-FR" sz="1600" dirty="0"/>
              <a:t>Partage dans les mêmes conditions – Si vous modifiez, transformez ou créez à partir de nos contenus, vous devez distribuer vos contributions avec la même licence que les originaux.</a:t>
            </a:r>
          </a:p>
        </p:txBody>
      </p:sp>
      <p:sp>
        <p:nvSpPr>
          <p:cNvPr id="23" name="TextBox 22"/>
          <p:cNvSpPr txBox="1"/>
          <p:nvPr userDrawn="1"/>
        </p:nvSpPr>
        <p:spPr>
          <a:xfrm>
            <a:off x="2595000" y="5516431"/>
            <a:ext cx="7052400" cy="830997"/>
          </a:xfrm>
          <a:prstGeom prst="rect">
            <a:avLst/>
          </a:prstGeom>
          <a:noFill/>
        </p:spPr>
        <p:txBody>
          <a:bodyPr wrap="square" rtlCol="0">
            <a:spAutoFit/>
          </a:bodyPr>
          <a:lstStyle/>
          <a:p>
            <a:pPr rtl="0"/>
            <a:r>
              <a:rPr lang="fr-FR" sz="1600" dirty="0"/>
              <a:t>CAWST et ses administrateurs, employés, contractants et bénévoles n'endossent aucune responsabilité et ne donnent aucune garantie en ce qui concerne les résultats pouvant être obtenus par l'utilisation des informations fournies.</a:t>
            </a:r>
          </a:p>
        </p:txBody>
      </p:sp>
      <p:cxnSp>
        <p:nvCxnSpPr>
          <p:cNvPr id="25" name="Straight Connector 24"/>
          <p:cNvCxnSpPr/>
          <p:nvPr userDrawn="1"/>
        </p:nvCxnSpPr>
        <p:spPr>
          <a:xfrm>
            <a:off x="2592000" y="197164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2000" y="5529312"/>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7329446" cy="4036220"/>
            <a:chOff x="1305030" y="1484057"/>
            <a:chExt cx="6493693" cy="4036220"/>
          </a:xfrm>
        </p:grpSpPr>
        <p:grpSp>
          <p:nvGrpSpPr>
            <p:cNvPr id="3" name="Group 2"/>
            <p:cNvGrpSpPr/>
            <p:nvPr userDrawn="1"/>
          </p:nvGrpSpPr>
          <p:grpSpPr>
            <a:xfrm>
              <a:off x="1393810" y="4094246"/>
              <a:ext cx="2742722" cy="1426031"/>
              <a:chOff x="7830583" y="4249094"/>
              <a:chExt cx="2742722" cy="1426031"/>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TextBox 62"/>
              <p:cNvSpPr txBox="1"/>
              <p:nvPr userDrawn="1"/>
            </p:nvSpPr>
            <p:spPr>
              <a:xfrm>
                <a:off x="8159630" y="4249094"/>
                <a:ext cx="2413675" cy="1426031"/>
              </a:xfrm>
              <a:prstGeom prst="rect">
                <a:avLst/>
              </a:prstGeom>
              <a:noFill/>
            </p:spPr>
            <p:txBody>
              <a:bodyPr wrap="square">
                <a:spAutoFit/>
              </a:bodyPr>
              <a:lstStyle/>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Calgary AB, Canada</a:t>
                </a:r>
              </a:p>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cawst@cawst.org</a:t>
                </a:r>
              </a:p>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cawst.org</a:t>
                </a:r>
              </a:p>
            </p:txBody>
          </p:sp>
        </p:grpSp>
        <p:sp>
          <p:nvSpPr>
            <p:cNvPr id="4" name="TextBox 3"/>
            <p:cNvSpPr txBox="1"/>
            <p:nvPr userDrawn="1"/>
          </p:nvSpPr>
          <p:spPr>
            <a:xfrm>
              <a:off x="1305032" y="1484057"/>
              <a:ext cx="6493691" cy="584775"/>
            </a:xfrm>
            <a:prstGeom prst="rect">
              <a:avLst/>
            </a:prstGeom>
            <a:noFill/>
          </p:spPr>
          <p:txBody>
            <a:bodyPr wrap="square" rtlCol="0">
              <a:spAutoFit/>
            </a:bodyPr>
            <a:lstStyle/>
            <a:p>
              <a:pPr rtl="0"/>
              <a:r>
                <a:rPr lang="fr-FR" sz="3200" dirty="0">
                  <a:latin typeface="Lato" panose="020F0502020204030203" pitchFamily="34" charset="0"/>
                </a:rPr>
                <a:t>Comment CAWST peut vous soutenir !</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pPr rtl="0"/>
              <a:r>
                <a:rPr lang="fr-FR">
                  <a:latin typeface="Lato" panose="020F0502020204030203" pitchFamily="34" charset="0"/>
                </a:rPr>
                <a:t>Contactez CAWST pour une assistance sur l'utilisation et l'adaptation de nos ressources d'enseignement et de formation dans le cadre de votre travail. </a:t>
              </a:r>
            </a:p>
            <a:p>
              <a:endParaRPr lang="en-CA" dirty="0">
                <a:latin typeface="Lato" panose="020F0502020204030203" pitchFamily="34" charset="0"/>
              </a:endParaRPr>
            </a:p>
            <a:p>
              <a:pPr rtl="0"/>
              <a:r>
                <a:rPr lang="fr-FR">
                  <a:latin typeface="Lato" panose="020F0502020204030203" pitchFamily="34" charset="0"/>
                </a:rPr>
                <a:t>Rendez-vous sur </a:t>
              </a:r>
              <a:r>
                <a:rPr lang="fr-FR">
                  <a:latin typeface="Lato" panose="020F0502020204030203" pitchFamily="34" charset="0"/>
                  <a:hlinkClick r:id="rId4"/>
                </a:rPr>
                <a:t>resources.cawst.org</a:t>
              </a:r>
              <a:r>
                <a:rPr lang="fr-FR">
                  <a:latin typeface="Lato" panose="020F0502020204030203" pitchFamily="34" charset="0"/>
                </a:rPr>
                <a:t> pour :</a:t>
              </a:r>
            </a:p>
            <a:p>
              <a:pPr rtl="0"/>
              <a:r>
                <a:rPr lang="fr-FR">
                  <a:latin typeface="Lato" panose="020F0502020204030203" pitchFamily="34" charset="0"/>
                </a:rPr>
                <a:t>les dernières mises à jour de ce document</a:t>
              </a:r>
            </a:p>
            <a:p>
              <a:pPr rtl="0"/>
              <a:r>
                <a:rPr lang="fr-FR">
                  <a:latin typeface="Lato" panose="020F0502020204030203" pitchFamily="34" charset="0"/>
                </a:rPr>
                <a:t>d'autres ressources sur les formations et les ateliers</a:t>
              </a:r>
            </a:p>
          </p:txBody>
        </p:sp>
      </p:gr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6904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63535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a:p>
        </p:txBody>
      </p:sp>
      <p:sp>
        <p:nvSpPr>
          <p:cNvPr id="11" name="Picture Placeholder 10"/>
          <p:cNvSpPr>
            <a:spLocks noGrp="1"/>
          </p:cNvSpPr>
          <p:nvPr>
            <p:ph type="pic" sz="quarter" idx="11"/>
          </p:nvPr>
        </p:nvSpPr>
        <p:spPr>
          <a:xfrm>
            <a:off x="4836000" y="2169000"/>
            <a:ext cx="2520000" cy="2520000"/>
          </a:xfrm>
        </p:spPr>
        <p:txBody>
          <a:bodyPr/>
          <a:lstStyle/>
          <a:p>
            <a:endParaRPr lang="en-CA"/>
          </a:p>
        </p:txBody>
      </p:sp>
      <p:sp>
        <p:nvSpPr>
          <p:cNvPr id="12" name="Picture Placeholder 10"/>
          <p:cNvSpPr>
            <a:spLocks noGrp="1"/>
          </p:cNvSpPr>
          <p:nvPr>
            <p:ph type="pic" sz="quarter" idx="12"/>
          </p:nvPr>
        </p:nvSpPr>
        <p:spPr>
          <a:xfrm>
            <a:off x="8280000" y="2169000"/>
            <a:ext cx="2520000" cy="2520000"/>
          </a:xfrm>
        </p:spPr>
        <p:txBody>
          <a:bodyPr/>
          <a:lstStyle/>
          <a:p>
            <a:endParaRPr lang="en-CA"/>
          </a:p>
        </p:txBody>
      </p:sp>
      <p:sp>
        <p:nvSpPr>
          <p:cNvPr id="13" name="Picture Placeholder 10"/>
          <p:cNvSpPr>
            <a:spLocks noGrp="1"/>
          </p:cNvSpPr>
          <p:nvPr>
            <p:ph type="pic" sz="quarter" idx="13"/>
          </p:nvPr>
        </p:nvSpPr>
        <p:spPr>
          <a:xfrm>
            <a:off x="1440000" y="2169000"/>
            <a:ext cx="2520000" cy="2520000"/>
          </a:xfrm>
        </p:spPr>
        <p:txBody>
          <a:bodyPr/>
          <a:lstStyle/>
          <a:p>
            <a:endParaRPr lang="en-CA"/>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4.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8"/>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 id="2147483691" r:id="rId5"/>
    <p:sldLayoutId id="2147483692" r:id="rId6"/>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4"/>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85" r:id="rId7"/>
    <p:sldLayoutId id="2147483681" r:id="rId8"/>
    <p:sldLayoutId id="2147483682" r:id="rId9"/>
    <p:sldLayoutId id="2147483683" r:id="rId10"/>
    <p:sldLayoutId id="2147483684" r:id="rId11"/>
    <p:sldLayoutId id="2147483688" r:id="rId12"/>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Light" panose="020F0502020204030203" pitchFamily="34" charset="0"/>
          <a:ea typeface="Lato Light" panose="020F0502020204030203" pitchFamily="34" charset="0"/>
          <a:cs typeface="Lato Light" panose="020F0502020204030203" pitchFamily="34" charset="0"/>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tiff"/><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tiff"/><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27.xml"/><Relationship Id="rId5" Type="http://schemas.microsoft.com/office/2007/relationships/hdphoto" Target="../media/hdphoto1.wdp"/><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28.xml"/><Relationship Id="rId5" Type="http://schemas.microsoft.com/office/2007/relationships/hdphoto" Target="../media/hdphoto2.wdp"/><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r="66896" b="16646"/>
          <a:stretch/>
        </p:blipFill>
        <p:spPr>
          <a:xfrm>
            <a:off x="417455" y="1450476"/>
            <a:ext cx="5052237" cy="5088436"/>
          </a:xfrm>
          <a:prstGeom prst="rect">
            <a:avLst/>
          </a:prstGeom>
        </p:spPr>
      </p:pic>
      <p:sp>
        <p:nvSpPr>
          <p:cNvPr id="2" name="Title 1"/>
          <p:cNvSpPr>
            <a:spLocks noGrp="1"/>
          </p:cNvSpPr>
          <p:nvPr>
            <p:ph type="title"/>
          </p:nvPr>
        </p:nvSpPr>
        <p:spPr/>
        <p:txBody>
          <a:bodyPr/>
          <a:lstStyle/>
          <a:p>
            <a:pPr rtl="0"/>
            <a:r>
              <a:rPr lang="fr-FR"/>
              <a:t>Comprendre</a:t>
            </a:r>
          </a:p>
        </p:txBody>
      </p:sp>
      <p:sp>
        <p:nvSpPr>
          <p:cNvPr id="3" name="Slide Number Placeholder 2"/>
          <p:cNvSpPr>
            <a:spLocks noGrp="1"/>
          </p:cNvSpPr>
          <p:nvPr>
            <p:ph type="sldNum" sz="quarter" idx="10"/>
          </p:nvPr>
        </p:nvSpPr>
        <p:spPr/>
        <p:txBody>
          <a:bodyPr/>
          <a:lstStyle/>
          <a:p>
            <a:pPr rtl="0"/>
            <a:fld id="{A8350104-CE64-4EE9-82B1-554144FA4C7C}" type="slidenum">
              <a:rPr/>
              <a:pPr/>
              <a:t>10</a:t>
            </a:fld>
            <a:endParaRPr/>
          </a:p>
        </p:txBody>
      </p:sp>
      <p:sp>
        <p:nvSpPr>
          <p:cNvPr id="4" name="Text Placeholder 3"/>
          <p:cNvSpPr>
            <a:spLocks noGrp="1"/>
          </p:cNvSpPr>
          <p:nvPr>
            <p:ph type="body" sz="quarter" idx="11"/>
          </p:nvPr>
        </p:nvSpPr>
        <p:spPr>
          <a:xfrm>
            <a:off x="3321160" y="1169621"/>
            <a:ext cx="8631865" cy="5088436"/>
          </a:xfrm>
        </p:spPr>
        <p:txBody>
          <a:bodyPr>
            <a:noAutofit/>
          </a:bodyPr>
          <a:lstStyle/>
          <a:p>
            <a:pPr rtl="0">
              <a:spcBef>
                <a:spcPts val="1800"/>
              </a:spcBef>
            </a:pPr>
            <a:r>
              <a:rPr lang="fr-FR" sz="2400" dirty="0">
                <a:solidFill>
                  <a:srgbClr val="38C6F4"/>
                </a:solidFill>
                <a:latin typeface="Lato Black" panose="020F0502020204030203" pitchFamily="34" charset="0"/>
                <a:ea typeface="Lato Black" panose="020F0502020204030203" pitchFamily="34" charset="0"/>
                <a:cs typeface="Lato Black" panose="020F0502020204030203" pitchFamily="34" charset="0"/>
              </a:rPr>
              <a:t>Votre objectif</a:t>
            </a:r>
          </a:p>
          <a:p>
            <a:pPr marL="800100" lvl="1" indent="-342900" rtl="0">
              <a:buClr>
                <a:srgbClr val="24A4D6"/>
              </a:buClr>
              <a:buFont typeface="Arial" panose="020B0604020202020204" pitchFamily="34" charset="0"/>
              <a:buChar char="•"/>
            </a:pPr>
            <a:r>
              <a:rPr lang="fr-FR" dirty="0"/>
              <a:t>Quels sont les objectifs du programme ou de l'entreprise ?</a:t>
            </a:r>
          </a:p>
          <a:p>
            <a:pPr marL="800100" lvl="1" indent="-342900" rtl="0">
              <a:buClr>
                <a:srgbClr val="24A4D6"/>
              </a:buClr>
              <a:buFont typeface="Arial" panose="020B0604020202020204" pitchFamily="34" charset="0"/>
              <a:buChar char="•"/>
            </a:pPr>
            <a:r>
              <a:rPr lang="fr-FR" dirty="0"/>
              <a:t>Quels sont les objectifs de la communauté ?</a:t>
            </a:r>
          </a:p>
          <a:p>
            <a:pPr rtl="0">
              <a:spcBef>
                <a:spcPts val="1200"/>
              </a:spcBef>
            </a:pPr>
            <a:r>
              <a:rPr lang="fr-FR" sz="2400" dirty="0">
                <a:solidFill>
                  <a:srgbClr val="38C6F4"/>
                </a:solidFill>
                <a:latin typeface="Lato Black" panose="020F0502020204030203" pitchFamily="34" charset="0"/>
                <a:ea typeface="Lato Black" panose="020F0502020204030203" pitchFamily="34" charset="0"/>
                <a:cs typeface="Lato Black" panose="020F0502020204030203" pitchFamily="34" charset="0"/>
              </a:rPr>
              <a:t>Options disponibles</a:t>
            </a:r>
          </a:p>
          <a:p>
            <a:pPr marL="800100" lvl="1" indent="-342900" rtl="0">
              <a:buClr>
                <a:srgbClr val="24A4D6"/>
              </a:buClr>
              <a:buFont typeface="Arial" panose="020B0604020202020204" pitchFamily="34" charset="0"/>
              <a:buChar char="•"/>
            </a:pPr>
            <a:r>
              <a:rPr lang="fr-FR" dirty="0"/>
              <a:t>Marchés locaux, marchés nationaux, importations</a:t>
            </a:r>
          </a:p>
          <a:p>
            <a:pPr marL="800100" lvl="1" indent="-342900" rtl="0">
              <a:buClr>
                <a:srgbClr val="24A4D6"/>
              </a:buClr>
              <a:buFont typeface="Arial" panose="020B0604020202020204" pitchFamily="34" charset="0"/>
              <a:buChar char="•"/>
            </a:pPr>
            <a:r>
              <a:rPr lang="fr-FR" dirty="0"/>
              <a:t>Options technologiques rudimentaires disponibles (ébullition, sédimentation)</a:t>
            </a:r>
          </a:p>
          <a:p>
            <a:pPr rtl="0">
              <a:lnSpc>
                <a:spcPct val="160000"/>
              </a:lnSpc>
              <a:spcBef>
                <a:spcPts val="1200"/>
              </a:spcBef>
            </a:pPr>
            <a:r>
              <a:rPr lang="fr-FR" sz="2400" dirty="0">
                <a:solidFill>
                  <a:srgbClr val="38C6F4"/>
                </a:solidFill>
                <a:latin typeface="Lato Black" panose="020F0502020204030203" pitchFamily="34" charset="0"/>
                <a:ea typeface="Lato Black" panose="020F0502020204030203" pitchFamily="34" charset="0"/>
                <a:cs typeface="Lato Black" panose="020F0502020204030203" pitchFamily="34" charset="0"/>
              </a:rPr>
              <a:t>Utilisateurs et contexte</a:t>
            </a:r>
          </a:p>
          <a:p>
            <a:pPr marL="800100" lvl="1" indent="-342900" rtl="0">
              <a:buClr>
                <a:srgbClr val="24A4D6"/>
              </a:buClr>
              <a:buFont typeface="Arial" panose="020B0604020202020204" pitchFamily="34" charset="0"/>
              <a:buChar char="•"/>
            </a:pPr>
            <a:r>
              <a:rPr lang="fr-FR" dirty="0"/>
              <a:t>Visites des familles, groupes de discussion, observation, analyses de qualité de l'eau</a:t>
            </a:r>
          </a:p>
          <a:p>
            <a:pPr marL="342900" indent="-342900">
              <a:buFont typeface="Arial" panose="020B0604020202020204" pitchFamily="34" charset="0"/>
              <a:buChar char="•"/>
            </a:pPr>
            <a:endParaRPr lang="en-CA" dirty="0"/>
          </a:p>
        </p:txBody>
      </p:sp>
    </p:spTree>
    <p:extLst>
      <p:ext uri="{BB962C8B-B14F-4D97-AF65-F5344CB8AC3E}">
        <p14:creationId xmlns:p14="http://schemas.microsoft.com/office/powerpoint/2010/main" val="1549265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33023" t="-349" r="33873" b="16994"/>
          <a:stretch/>
        </p:blipFill>
        <p:spPr>
          <a:xfrm>
            <a:off x="406569" y="1450476"/>
            <a:ext cx="5052237" cy="5088436"/>
          </a:xfrm>
          <a:prstGeom prst="rect">
            <a:avLst/>
          </a:prstGeom>
        </p:spPr>
      </p:pic>
      <p:sp>
        <p:nvSpPr>
          <p:cNvPr id="2" name="Title 1"/>
          <p:cNvSpPr>
            <a:spLocks noGrp="1"/>
          </p:cNvSpPr>
          <p:nvPr>
            <p:ph type="title"/>
          </p:nvPr>
        </p:nvSpPr>
        <p:spPr/>
        <p:txBody>
          <a:bodyPr/>
          <a:lstStyle/>
          <a:p>
            <a:pPr rtl="0"/>
            <a:r>
              <a:rPr lang="fr-FR"/>
              <a:t>Choisir</a:t>
            </a:r>
          </a:p>
        </p:txBody>
      </p:sp>
      <p:sp>
        <p:nvSpPr>
          <p:cNvPr id="3" name="Slide Number Placeholder 2"/>
          <p:cNvSpPr>
            <a:spLocks noGrp="1"/>
          </p:cNvSpPr>
          <p:nvPr>
            <p:ph type="sldNum" sz="quarter" idx="10"/>
          </p:nvPr>
        </p:nvSpPr>
        <p:spPr/>
        <p:txBody>
          <a:bodyPr/>
          <a:lstStyle/>
          <a:p>
            <a:pPr rtl="0"/>
            <a:fld id="{A8350104-CE64-4EE9-82B1-554144FA4C7C}" type="slidenum">
              <a:rPr/>
              <a:pPr/>
              <a:t>11</a:t>
            </a:fld>
            <a:endParaRPr/>
          </a:p>
        </p:txBody>
      </p:sp>
      <p:sp>
        <p:nvSpPr>
          <p:cNvPr id="4" name="Text Placeholder 3"/>
          <p:cNvSpPr>
            <a:spLocks noGrp="1"/>
          </p:cNvSpPr>
          <p:nvPr>
            <p:ph type="body" sz="quarter" idx="11"/>
          </p:nvPr>
        </p:nvSpPr>
        <p:spPr>
          <a:xfrm>
            <a:off x="3560135" y="1678505"/>
            <a:ext cx="8631865" cy="4860407"/>
          </a:xfrm>
        </p:spPr>
        <p:txBody>
          <a:bodyPr>
            <a:normAutofit/>
          </a:bodyPr>
          <a:lstStyle/>
          <a:p>
            <a:pPr rtl="0"/>
            <a:r>
              <a:rPr lang="fr-FR" sz="2400">
                <a:solidFill>
                  <a:srgbClr val="38C6F4"/>
                </a:solidFill>
                <a:latin typeface="Lato Black" panose="020F0502020204030203" pitchFamily="34" charset="0"/>
                <a:ea typeface="Lato Black" panose="020F0502020204030203" pitchFamily="34" charset="0"/>
                <a:cs typeface="Lato Black" panose="020F0502020204030203" pitchFamily="34" charset="0"/>
              </a:rPr>
              <a:t>Critères</a:t>
            </a:r>
          </a:p>
          <a:p>
            <a:pPr marL="800100" lvl="1" indent="-342900" rtl="0">
              <a:buClr>
                <a:srgbClr val="24A4D6"/>
              </a:buClr>
              <a:buFont typeface="Arial" panose="020B0604020202020204" pitchFamily="34" charset="0"/>
              <a:buChar char="•"/>
            </a:pPr>
            <a:r>
              <a:rPr lang="fr-FR"/>
              <a:t>Faites la liste des critères les plus importants aux yeux des utilisateurs.</a:t>
            </a:r>
          </a:p>
          <a:p>
            <a:pPr rtl="0">
              <a:spcBef>
                <a:spcPts val="2400"/>
              </a:spcBef>
            </a:pPr>
            <a:r>
              <a:rPr lang="fr-FR" sz="2400">
                <a:solidFill>
                  <a:srgbClr val="38C6F4"/>
                </a:solidFill>
                <a:latin typeface="Lato Black" panose="020F0502020204030203" pitchFamily="34" charset="0"/>
                <a:ea typeface="Lato Black" panose="020F0502020204030203" pitchFamily="34" charset="0"/>
                <a:cs typeface="Lato Black" panose="020F0502020204030203" pitchFamily="34" charset="0"/>
              </a:rPr>
              <a:t>Présélection</a:t>
            </a:r>
          </a:p>
          <a:p>
            <a:pPr marL="800100" lvl="1" indent="-342900" rtl="0">
              <a:buClr>
                <a:srgbClr val="24A4D6"/>
              </a:buClr>
              <a:buFont typeface="Arial" panose="020B0604020202020204" pitchFamily="34" charset="0"/>
              <a:buChar char="•"/>
            </a:pPr>
            <a:r>
              <a:rPr lang="fr-FR"/>
              <a:t>Faites des recherches pour déterminer dans quelle mesure les options répondent aux critères.</a:t>
            </a:r>
          </a:p>
          <a:p>
            <a:pPr marL="800100" lvl="1" indent="-342900" rtl="0">
              <a:buClr>
                <a:srgbClr val="24A4D6"/>
              </a:buClr>
              <a:buFont typeface="Arial" panose="020B0604020202020204" pitchFamily="34" charset="0"/>
              <a:buChar char="•"/>
            </a:pPr>
            <a:r>
              <a:rPr lang="fr-FR"/>
              <a:t>Utilisez les informations des membres des communautés, des fiches techniques de CAWST, des résultats du plan de l'OMS, des autorités locales, des entreprises et des ONG de votre région.</a:t>
            </a:r>
            <a:br>
              <a:rPr lang="en-US" dirty="0"/>
            </a:br>
            <a:endParaRPr lang="en-US" dirty="0"/>
          </a:p>
          <a:p>
            <a:pPr marL="342900" indent="-342900">
              <a:buFont typeface="Arial" panose="020B0604020202020204" pitchFamily="34" charset="0"/>
              <a:buChar char="•"/>
            </a:pPr>
            <a:endParaRPr lang="en-CA" dirty="0"/>
          </a:p>
        </p:txBody>
      </p:sp>
    </p:spTree>
    <p:extLst>
      <p:ext uri="{BB962C8B-B14F-4D97-AF65-F5344CB8AC3E}">
        <p14:creationId xmlns:p14="http://schemas.microsoft.com/office/powerpoint/2010/main" val="4038828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62511392"/>
              </p:ext>
            </p:extLst>
          </p:nvPr>
        </p:nvGraphicFramePr>
        <p:xfrm>
          <a:off x="190090" y="272143"/>
          <a:ext cx="11978640" cy="6593352"/>
        </p:xfrm>
        <a:graphic>
          <a:graphicData uri="http://schemas.openxmlformats.org/drawingml/2006/table">
            <a:tbl>
              <a:tblPr firstRow="1" bandRow="1">
                <a:tableStyleId>{5C22544A-7EE6-4342-B048-85BDC9FD1C3A}</a:tableStyleId>
              </a:tblPr>
              <a:tblGrid>
                <a:gridCol w="2377440">
                  <a:extLst>
                    <a:ext uri="{9D8B030D-6E8A-4147-A177-3AD203B41FA5}">
                      <a16:colId xmlns:a16="http://schemas.microsoft.com/office/drawing/2014/main" val="3277721573"/>
                    </a:ext>
                  </a:extLst>
                </a:gridCol>
                <a:gridCol w="1371600">
                  <a:extLst>
                    <a:ext uri="{9D8B030D-6E8A-4147-A177-3AD203B41FA5}">
                      <a16:colId xmlns:a16="http://schemas.microsoft.com/office/drawing/2014/main" val="2717234234"/>
                    </a:ext>
                  </a:extLst>
                </a:gridCol>
                <a:gridCol w="1371600">
                  <a:extLst>
                    <a:ext uri="{9D8B030D-6E8A-4147-A177-3AD203B41FA5}">
                      <a16:colId xmlns:a16="http://schemas.microsoft.com/office/drawing/2014/main" val="2324570991"/>
                    </a:ext>
                  </a:extLst>
                </a:gridCol>
                <a:gridCol w="1371600">
                  <a:extLst>
                    <a:ext uri="{9D8B030D-6E8A-4147-A177-3AD203B41FA5}">
                      <a16:colId xmlns:a16="http://schemas.microsoft.com/office/drawing/2014/main" val="3823732710"/>
                    </a:ext>
                  </a:extLst>
                </a:gridCol>
                <a:gridCol w="1371600">
                  <a:extLst>
                    <a:ext uri="{9D8B030D-6E8A-4147-A177-3AD203B41FA5}">
                      <a16:colId xmlns:a16="http://schemas.microsoft.com/office/drawing/2014/main" val="1856076052"/>
                    </a:ext>
                  </a:extLst>
                </a:gridCol>
                <a:gridCol w="1371600">
                  <a:extLst>
                    <a:ext uri="{9D8B030D-6E8A-4147-A177-3AD203B41FA5}">
                      <a16:colId xmlns:a16="http://schemas.microsoft.com/office/drawing/2014/main" val="2073726612"/>
                    </a:ext>
                  </a:extLst>
                </a:gridCol>
                <a:gridCol w="1371600">
                  <a:extLst>
                    <a:ext uri="{9D8B030D-6E8A-4147-A177-3AD203B41FA5}">
                      <a16:colId xmlns:a16="http://schemas.microsoft.com/office/drawing/2014/main" val="2234312299"/>
                    </a:ext>
                  </a:extLst>
                </a:gridCol>
                <a:gridCol w="1371600">
                  <a:extLst>
                    <a:ext uri="{9D8B030D-6E8A-4147-A177-3AD203B41FA5}">
                      <a16:colId xmlns:a16="http://schemas.microsoft.com/office/drawing/2014/main" val="1867594498"/>
                    </a:ext>
                  </a:extLst>
                </a:gridCol>
              </a:tblGrid>
              <a:tr h="15022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0" dirty="0">
                          <a:solidFill>
                            <a:srgbClr val="38C6F4"/>
                          </a:solidFill>
                          <a:latin typeface="Lato Heavy" panose="020F0502020204030203" pitchFamily="34" charset="0"/>
                          <a:ea typeface="Lato Heavy" panose="020F0502020204030203" pitchFamily="34" charset="0"/>
                          <a:cs typeface="Lato Heavy" panose="020F0502020204030203" pitchFamily="34" charset="0"/>
                        </a:rPr>
                        <a:t>Notation de la grille d’évaluation / grille d'évaluation pondérée</a:t>
                      </a:r>
                    </a:p>
                  </a:txBody>
                  <a:tcPr marL="131593" marR="131593" marT="65796" marB="65796"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7110280"/>
                  </a:ext>
                </a:extLst>
              </a:tr>
              <a:tr h="822960">
                <a:tc>
                  <a:txBody>
                    <a:bodyPr/>
                    <a:lstStyle/>
                    <a:p>
                      <a:pPr algn="ctr" rtl="0"/>
                      <a:r>
                        <a:rPr lang="fr-FR" sz="2000">
                          <a:latin typeface="Lato" panose="020F0502020204030203" pitchFamily="34" charset="0"/>
                          <a:ea typeface="Lato" panose="020F0502020204030203" pitchFamily="34" charset="0"/>
                          <a:cs typeface="Lato" panose="020F0502020204030203" pitchFamily="34" charset="0"/>
                        </a:rPr>
                        <a:t>Élimination des pathogènes</a:t>
                      </a:r>
                    </a:p>
                  </a:txBody>
                  <a:tcPr marL="131593" marR="131593" marT="65796" marB="65796"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4</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5</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2</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5</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5</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3</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5</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970688"/>
                  </a:ext>
                </a:extLst>
              </a:tr>
              <a:tr h="822960">
                <a:tc>
                  <a:txBody>
                    <a:bodyPr/>
                    <a:lstStyle/>
                    <a:p>
                      <a:pPr algn="ctr" rtl="0"/>
                      <a:r>
                        <a:rPr lang="fr-FR" sz="2000">
                          <a:latin typeface="Lato" panose="020F0502020204030203" pitchFamily="34" charset="0"/>
                          <a:ea typeface="Lato" panose="020F0502020204030203" pitchFamily="34" charset="0"/>
                          <a:cs typeface="Lato" panose="020F0502020204030203" pitchFamily="34" charset="0"/>
                        </a:rPr>
                        <a:t>Volume d'eau</a:t>
                      </a:r>
                    </a:p>
                  </a:txBody>
                  <a:tcPr marL="131593" marR="131593" marT="65796" marB="65796"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4</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4</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3</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3</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3</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3</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4</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25359"/>
                  </a:ext>
                </a:extLst>
              </a:tr>
              <a:tr h="822960">
                <a:tc>
                  <a:txBody>
                    <a:bodyPr/>
                    <a:lstStyle/>
                    <a:p>
                      <a:pPr algn="ctr" rtl="0"/>
                      <a:r>
                        <a:rPr lang="fr-FR" sz="2000">
                          <a:latin typeface="Lato" panose="020F0502020204030203" pitchFamily="34" charset="0"/>
                          <a:ea typeface="Lato" panose="020F0502020204030203" pitchFamily="34" charset="0"/>
                          <a:cs typeface="Lato" panose="020F0502020204030203" pitchFamily="34" charset="0"/>
                        </a:rPr>
                        <a:t>Aspect</a:t>
                      </a:r>
                    </a:p>
                  </a:txBody>
                  <a:tcPr marL="131593" marR="131593" marT="65796" marB="65796"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1</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dirty="0">
                          <a:latin typeface="Lato" panose="020F0502020204030203" pitchFamily="34" charset="0"/>
                          <a:ea typeface="Lato" panose="020F0502020204030203" pitchFamily="34" charset="0"/>
                          <a:cs typeface="Lato" panose="020F0502020204030203" pitchFamily="34" charset="0"/>
                        </a:rPr>
                        <a:t>4</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1</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1</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5</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1</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0</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7283155"/>
                  </a:ext>
                </a:extLst>
              </a:tr>
              <a:tr h="822960">
                <a:tc>
                  <a:txBody>
                    <a:bodyPr/>
                    <a:lstStyle/>
                    <a:p>
                      <a:pPr algn="ctr" rtl="0"/>
                      <a:r>
                        <a:rPr lang="fr-FR" sz="2000">
                          <a:latin typeface="Lato" panose="020F0502020204030203" pitchFamily="34" charset="0"/>
                          <a:ea typeface="Lato" panose="020F0502020204030203" pitchFamily="34" charset="0"/>
                          <a:cs typeface="Lato" panose="020F0502020204030203" pitchFamily="34" charset="0"/>
                        </a:rPr>
                        <a:t>Portabilité</a:t>
                      </a:r>
                    </a:p>
                  </a:txBody>
                  <a:tcPr marL="131593" marR="131593" marT="65796" marB="65796"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4</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0</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3</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2</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3</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4</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3</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8826177"/>
                  </a:ext>
                </a:extLst>
              </a:tr>
              <a:tr h="822960">
                <a:tc>
                  <a:txBody>
                    <a:bodyPr/>
                    <a:lstStyle/>
                    <a:p>
                      <a:pPr algn="ctr" rtl="0"/>
                      <a:r>
                        <a:rPr lang="fr-FR" sz="2000">
                          <a:latin typeface="Lato" panose="020F0502020204030203" pitchFamily="34" charset="0"/>
                          <a:ea typeface="Lato" panose="020F0502020204030203" pitchFamily="34" charset="0"/>
                          <a:cs typeface="Lato" panose="020F0502020204030203" pitchFamily="34" charset="0"/>
                        </a:rPr>
                        <a:t>Coût</a:t>
                      </a:r>
                    </a:p>
                  </a:txBody>
                  <a:tcPr marL="131593" marR="131593" marT="65796" marB="65796"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3</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2</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5</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4</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3</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3</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2</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9011174"/>
                  </a:ext>
                </a:extLst>
              </a:tr>
              <a:tr h="822960">
                <a:tc>
                  <a:txBody>
                    <a:bodyPr/>
                    <a:lstStyle/>
                    <a:p>
                      <a:pPr algn="ctr" rtl="0"/>
                      <a:r>
                        <a:rPr lang="fr-FR" sz="2000">
                          <a:latin typeface="Lato" panose="020F0502020204030203" pitchFamily="34" charset="0"/>
                          <a:ea typeface="Lato" panose="020F0502020204030203" pitchFamily="34" charset="0"/>
                          <a:cs typeface="Lato" panose="020F0502020204030203" pitchFamily="34" charset="0"/>
                        </a:rPr>
                        <a:t>Total</a:t>
                      </a:r>
                    </a:p>
                  </a:txBody>
                  <a:tcPr marL="131593" marR="131593" marT="65796" marB="65796"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18</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15</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14</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15</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19</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a:latin typeface="Lato" panose="020F0502020204030203" pitchFamily="34" charset="0"/>
                          <a:ea typeface="Lato" panose="020F0502020204030203" pitchFamily="34" charset="0"/>
                          <a:cs typeface="Lato" panose="020F0502020204030203" pitchFamily="34" charset="0"/>
                        </a:rPr>
                        <a:t>14</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2400" dirty="0">
                          <a:latin typeface="Lato" panose="020F0502020204030203" pitchFamily="34" charset="0"/>
                          <a:ea typeface="Lato" panose="020F0502020204030203" pitchFamily="34" charset="0"/>
                          <a:cs typeface="Lato" panose="020F0502020204030203" pitchFamily="34" charset="0"/>
                        </a:rPr>
                        <a:t>14</a:t>
                      </a: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379823"/>
                  </a:ext>
                </a:extLst>
              </a:tr>
            </a:tbl>
          </a:graphicData>
        </a:graphic>
      </p:graphicFrame>
      <p:pic>
        <p:nvPicPr>
          <p:cNvPr id="8" name="Picture 7"/>
          <p:cNvPicPr/>
          <p:nvPr/>
        </p:nvPicPr>
        <p:blipFill>
          <a:blip r:embed="rId3" cstate="email">
            <a:extLst>
              <a:ext uri="{28A0092B-C50C-407E-A947-70E740481C1C}">
                <a14:useLocalDpi xmlns:a14="http://schemas.microsoft.com/office/drawing/2010/main" val="0"/>
              </a:ext>
            </a:extLst>
          </a:blip>
          <a:stretch>
            <a:fillRect/>
          </a:stretch>
        </p:blipFill>
        <p:spPr>
          <a:xfrm>
            <a:off x="2693739" y="499188"/>
            <a:ext cx="861060" cy="1148080"/>
          </a:xfrm>
          <a:prstGeom prst="rect">
            <a:avLst/>
          </a:prstGeom>
        </p:spPr>
      </p:pic>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l="16446" t="10982" r="-10" b="9001"/>
          <a:stretch/>
        </p:blipFill>
        <p:spPr bwMode="auto">
          <a:xfrm>
            <a:off x="4012290" y="258381"/>
            <a:ext cx="1006791" cy="1310765"/>
          </a:xfrm>
          <a:prstGeom prst="rect">
            <a:avLst/>
          </a:prstGeom>
          <a:ln>
            <a:noFill/>
          </a:ln>
          <a:extLst>
            <a:ext uri="{53640926-AAD7-44D8-BBD7-CCE9431645EC}">
              <a14:shadowObscured xmlns:a14="http://schemas.microsoft.com/office/drawing/2010/main"/>
            </a:ext>
          </a:extLst>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6700" y="212088"/>
            <a:ext cx="517664" cy="765974"/>
          </a:xfrm>
          <a:prstGeom prst="rect">
            <a:avLst/>
          </a:prstGeom>
        </p:spPr>
      </p:pic>
      <p:pic>
        <p:nvPicPr>
          <p:cNvPr id="24" name="Picture 23"/>
          <p:cNvPicPr/>
          <p:nvPr/>
        </p:nvPicPr>
        <p:blipFill rotWithShape="1">
          <a:blip r:embed="rId6">
            <a:extLst>
              <a:ext uri="{28A0092B-C50C-407E-A947-70E740481C1C}">
                <a14:useLocalDpi xmlns:a14="http://schemas.microsoft.com/office/drawing/2010/main" val="0"/>
              </a:ext>
            </a:extLst>
          </a:blip>
          <a:srcRect l="-3" r="3134"/>
          <a:stretch/>
        </p:blipFill>
        <p:spPr bwMode="auto">
          <a:xfrm>
            <a:off x="5372245" y="405432"/>
            <a:ext cx="1229301" cy="997281"/>
          </a:xfrm>
          <a:prstGeom prst="rect">
            <a:avLst/>
          </a:prstGeom>
          <a:ln>
            <a:noFill/>
          </a:ln>
          <a:extLst>
            <a:ext uri="{53640926-AAD7-44D8-BBD7-CCE9431645EC}">
              <a14:shadowObscured xmlns:a14="http://schemas.microsoft.com/office/drawing/2010/main"/>
            </a:ext>
          </a:extLst>
        </p:spPr>
      </p:pic>
      <p:pic>
        <p:nvPicPr>
          <p:cNvPr id="25" name="Picture 24"/>
          <p:cNvPicPr/>
          <p:nvPr/>
        </p:nvPicPr>
        <p:blipFill>
          <a:blip r:embed="rId7" cstate="print">
            <a:extLst>
              <a:ext uri="{28A0092B-C50C-407E-A947-70E740481C1C}">
                <a14:useLocalDpi xmlns:a14="http://schemas.microsoft.com/office/drawing/2010/main" val="0"/>
              </a:ext>
            </a:extLst>
          </a:blip>
          <a:stretch>
            <a:fillRect/>
          </a:stretch>
        </p:blipFill>
        <p:spPr>
          <a:xfrm>
            <a:off x="6790594" y="258381"/>
            <a:ext cx="1148383" cy="1310765"/>
          </a:xfrm>
          <a:prstGeom prst="rect">
            <a:avLst/>
          </a:prstGeom>
        </p:spPr>
      </p:pic>
      <p:pic>
        <p:nvPicPr>
          <p:cNvPr id="26" name="Picture 25"/>
          <p:cNvPicPr/>
          <p:nvPr/>
        </p:nvPicPr>
        <p:blipFill rotWithShape="1">
          <a:blip r:embed="rId8">
            <a:extLst>
              <a:ext uri="{28A0092B-C50C-407E-A947-70E740481C1C}">
                <a14:useLocalDpi xmlns:a14="http://schemas.microsoft.com/office/drawing/2010/main" val="0"/>
              </a:ext>
            </a:extLst>
          </a:blip>
          <a:srcRect b="5032"/>
          <a:stretch/>
        </p:blipFill>
        <p:spPr>
          <a:xfrm>
            <a:off x="8185757" y="245110"/>
            <a:ext cx="1166251" cy="1369202"/>
          </a:xfrm>
          <a:prstGeom prst="rect">
            <a:avLst/>
          </a:prstGeom>
        </p:spPr>
      </p:pic>
      <p:pic>
        <p:nvPicPr>
          <p:cNvPr id="27" name="Picture 26"/>
          <p:cNvPicPr/>
          <p:nvPr/>
        </p:nvPicPr>
        <p:blipFill rotWithShape="1">
          <a:blip r:embed="rId9">
            <a:extLst>
              <a:ext uri="{28A0092B-C50C-407E-A947-70E740481C1C}">
                <a14:useLocalDpi xmlns:a14="http://schemas.microsoft.com/office/drawing/2010/main" val="0"/>
              </a:ext>
            </a:extLst>
          </a:blip>
          <a:srcRect l="4747" r="4851"/>
          <a:stretch/>
        </p:blipFill>
        <p:spPr>
          <a:xfrm>
            <a:off x="9500404" y="24057"/>
            <a:ext cx="1253066" cy="1609544"/>
          </a:xfrm>
          <a:prstGeom prst="rect">
            <a:avLst/>
          </a:prstGeom>
        </p:spPr>
      </p:pic>
      <p:pic>
        <p:nvPicPr>
          <p:cNvPr id="28" name="Picture 27"/>
          <p:cNvPicPr/>
          <p:nvPr/>
        </p:nvPicPr>
        <p:blipFill rotWithShape="1">
          <a:blip r:embed="rId10" cstate="print">
            <a:extLst>
              <a:ext uri="{28A0092B-C50C-407E-A947-70E740481C1C}">
                <a14:useLocalDpi xmlns:a14="http://schemas.microsoft.com/office/drawing/2010/main" val="0"/>
              </a:ext>
            </a:extLst>
          </a:blip>
          <a:srcRect t="731"/>
          <a:stretch/>
        </p:blipFill>
        <p:spPr>
          <a:xfrm>
            <a:off x="10937081" y="155815"/>
            <a:ext cx="1125632" cy="1443462"/>
          </a:xfrm>
          <a:prstGeom prst="rect">
            <a:avLst/>
          </a:prstGeom>
        </p:spPr>
      </p:pic>
    </p:spTree>
    <p:extLst>
      <p:ext uri="{BB962C8B-B14F-4D97-AF65-F5344CB8AC3E}">
        <p14:creationId xmlns:p14="http://schemas.microsoft.com/office/powerpoint/2010/main" val="979434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Positionnement</a:t>
            </a:r>
          </a:p>
        </p:txBody>
      </p:sp>
      <p:sp>
        <p:nvSpPr>
          <p:cNvPr id="3" name="Slide Number Placeholder 2"/>
          <p:cNvSpPr>
            <a:spLocks noGrp="1"/>
          </p:cNvSpPr>
          <p:nvPr>
            <p:ph type="sldNum" sz="quarter" idx="10"/>
          </p:nvPr>
        </p:nvSpPr>
        <p:spPr/>
        <p:txBody>
          <a:bodyPr/>
          <a:lstStyle/>
          <a:p>
            <a:pPr rtl="0"/>
            <a:fld id="{A8350104-CE64-4EE9-82B1-554144FA4C7C}" type="slidenum">
              <a:rPr/>
              <a:pPr/>
              <a:t>13</a:t>
            </a:fld>
            <a:endParaRPr/>
          </a:p>
        </p:txBody>
      </p:sp>
      <p:sp>
        <p:nvSpPr>
          <p:cNvPr id="4" name="TextBox 3"/>
          <p:cNvSpPr txBox="1"/>
          <p:nvPr/>
        </p:nvSpPr>
        <p:spPr>
          <a:xfrm>
            <a:off x="406906" y="3065258"/>
            <a:ext cx="1737411" cy="646331"/>
          </a:xfrm>
          <a:prstGeom prst="rect">
            <a:avLst/>
          </a:prstGeom>
          <a:noFill/>
        </p:spPr>
        <p:txBody>
          <a:bodyPr wrap="square" rtlCol="0">
            <a:spAutoFit/>
          </a:bodyPr>
          <a:lstStyle/>
          <a:p>
            <a:pPr rtl="0"/>
            <a:r>
              <a:rPr lang="fr-FR" sz="3600" dirty="0">
                <a:latin typeface="Lato Heavy" panose="020F0502020204030203" pitchFamily="34" charset="0"/>
                <a:ea typeface="Lato Heavy" panose="020F0502020204030203" pitchFamily="34" charset="0"/>
                <a:cs typeface="Lato Heavy" panose="020F0502020204030203" pitchFamily="34" charset="0"/>
              </a:rPr>
              <a:t>FAIBLE</a:t>
            </a:r>
          </a:p>
        </p:txBody>
      </p:sp>
      <p:sp>
        <p:nvSpPr>
          <p:cNvPr id="22" name="TextBox 21"/>
          <p:cNvSpPr txBox="1"/>
          <p:nvPr/>
        </p:nvSpPr>
        <p:spPr>
          <a:xfrm>
            <a:off x="10149789" y="3145826"/>
            <a:ext cx="1737411" cy="646331"/>
          </a:xfrm>
          <a:prstGeom prst="rect">
            <a:avLst/>
          </a:prstGeom>
          <a:noFill/>
        </p:spPr>
        <p:txBody>
          <a:bodyPr wrap="square" rtlCol="0">
            <a:spAutoFit/>
          </a:bodyPr>
          <a:lstStyle/>
          <a:p>
            <a:pPr rtl="0"/>
            <a:r>
              <a:rPr lang="fr-FR" sz="3600" dirty="0">
                <a:latin typeface="Lato Heavy" panose="020F0502020204030203" pitchFamily="34" charset="0"/>
                <a:ea typeface="Lato Heavy" panose="020F0502020204030203" pitchFamily="34" charset="0"/>
                <a:cs typeface="Lato Heavy" panose="020F0502020204030203" pitchFamily="34" charset="0"/>
              </a:rPr>
              <a:t>ÉLEVÉ</a:t>
            </a:r>
          </a:p>
        </p:txBody>
      </p:sp>
      <p:pic>
        <p:nvPicPr>
          <p:cNvPr id="23" name="Picture 22"/>
          <p:cNvPicPr/>
          <p:nvPr/>
        </p:nvPicPr>
        <p:blipFill>
          <a:blip r:embed="rId3" cstate="email">
            <a:extLst>
              <a:ext uri="{28A0092B-C50C-407E-A947-70E740481C1C}">
                <a14:useLocalDpi xmlns:a14="http://schemas.microsoft.com/office/drawing/2010/main" val="0"/>
              </a:ext>
            </a:extLst>
          </a:blip>
          <a:stretch>
            <a:fillRect/>
          </a:stretch>
        </p:blipFill>
        <p:spPr>
          <a:xfrm>
            <a:off x="1270230" y="4791737"/>
            <a:ext cx="1243980" cy="1658640"/>
          </a:xfrm>
          <a:prstGeom prst="rect">
            <a:avLst/>
          </a:prstGeom>
        </p:spPr>
      </p:pic>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16446" t="10982" r="-10" b="9001"/>
          <a:stretch/>
        </p:blipFill>
        <p:spPr bwMode="auto">
          <a:xfrm>
            <a:off x="4809383" y="4850371"/>
            <a:ext cx="1506043" cy="1960753"/>
          </a:xfrm>
          <a:prstGeom prst="rect">
            <a:avLst/>
          </a:prstGeom>
          <a:ln>
            <a:noFill/>
          </a:ln>
          <a:extLst>
            <a:ext uri="{53640926-AAD7-44D8-BBD7-CCE9431645EC}">
              <a14:shadowObscured xmlns:a14="http://schemas.microsoft.com/office/drawing/2010/main"/>
            </a:ext>
          </a:extLst>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8494" t="-1" b="4687"/>
          <a:stretch/>
        </p:blipFill>
        <p:spPr>
          <a:xfrm>
            <a:off x="6051550" y="4794893"/>
            <a:ext cx="864077" cy="1331748"/>
          </a:xfrm>
          <a:prstGeom prst="rect">
            <a:avLst/>
          </a:prstGeom>
        </p:spPr>
      </p:pic>
      <p:pic>
        <p:nvPicPr>
          <p:cNvPr id="26" name="Picture 25"/>
          <p:cNvPicPr/>
          <p:nvPr/>
        </p:nvPicPr>
        <p:blipFill rotWithShape="1">
          <a:blip r:embed="rId6">
            <a:extLst>
              <a:ext uri="{28A0092B-C50C-407E-A947-70E740481C1C}">
                <a14:useLocalDpi xmlns:a14="http://schemas.microsoft.com/office/drawing/2010/main" val="0"/>
              </a:ext>
            </a:extLst>
          </a:blip>
          <a:srcRect l="-3" r="3134"/>
          <a:stretch/>
        </p:blipFill>
        <p:spPr bwMode="auto">
          <a:xfrm>
            <a:off x="9158961" y="4878993"/>
            <a:ext cx="1626113" cy="1319198"/>
          </a:xfrm>
          <a:prstGeom prst="rect">
            <a:avLst/>
          </a:prstGeom>
          <a:ln>
            <a:noFill/>
          </a:ln>
          <a:extLst>
            <a:ext uri="{53640926-AAD7-44D8-BBD7-CCE9431645EC}">
              <a14:shadowObscured xmlns:a14="http://schemas.microsoft.com/office/drawing/2010/main"/>
            </a:ext>
          </a:extLst>
        </p:spPr>
      </p:pic>
      <p:pic>
        <p:nvPicPr>
          <p:cNvPr id="27" name="Picture 26"/>
          <p:cNvPicPr/>
          <p:nvPr/>
        </p:nvPicPr>
        <p:blipFill>
          <a:blip r:embed="rId7" cstate="print">
            <a:extLst>
              <a:ext uri="{28A0092B-C50C-407E-A947-70E740481C1C}">
                <a14:useLocalDpi xmlns:a14="http://schemas.microsoft.com/office/drawing/2010/main" val="0"/>
              </a:ext>
            </a:extLst>
          </a:blip>
          <a:stretch>
            <a:fillRect/>
          </a:stretch>
        </p:blipFill>
        <p:spPr>
          <a:xfrm>
            <a:off x="2650488" y="1293598"/>
            <a:ext cx="1594088" cy="1819493"/>
          </a:xfrm>
          <a:prstGeom prst="rect">
            <a:avLst/>
          </a:prstGeom>
        </p:spPr>
      </p:pic>
      <p:pic>
        <p:nvPicPr>
          <p:cNvPr id="28" name="Picture 27"/>
          <p:cNvPicPr/>
          <p:nvPr/>
        </p:nvPicPr>
        <p:blipFill rotWithShape="1">
          <a:blip r:embed="rId8">
            <a:extLst>
              <a:ext uri="{28A0092B-C50C-407E-A947-70E740481C1C}">
                <a14:useLocalDpi xmlns:a14="http://schemas.microsoft.com/office/drawing/2010/main" val="0"/>
              </a:ext>
            </a:extLst>
          </a:blip>
          <a:srcRect b="5032"/>
          <a:stretch/>
        </p:blipFill>
        <p:spPr>
          <a:xfrm>
            <a:off x="7752315" y="1169928"/>
            <a:ext cx="1670830" cy="1961588"/>
          </a:xfrm>
          <a:prstGeom prst="rect">
            <a:avLst/>
          </a:prstGeom>
        </p:spPr>
      </p:pic>
      <p:cxnSp>
        <p:nvCxnSpPr>
          <p:cNvPr id="30" name="Straight Connector 29"/>
          <p:cNvCxnSpPr/>
          <p:nvPr/>
        </p:nvCxnSpPr>
        <p:spPr>
          <a:xfrm flipV="1">
            <a:off x="838200" y="3962118"/>
            <a:ext cx="10652760" cy="60038"/>
          </a:xfrm>
          <a:prstGeom prst="line">
            <a:avLst/>
          </a:prstGeom>
          <a:noFill/>
          <a:ln w="76200" cap="flat" cmpd="sng" algn="ctr">
            <a:solidFill>
              <a:schemeClr val="bg1">
                <a:lumMod val="65000"/>
              </a:schemeClr>
            </a:solidFill>
            <a:prstDash val="sysDot"/>
            <a:miter lim="800000"/>
          </a:ln>
          <a:effectLst/>
        </p:spPr>
      </p:cxnSp>
      <p:cxnSp>
        <p:nvCxnSpPr>
          <p:cNvPr id="44" name="Straight Connector 43"/>
          <p:cNvCxnSpPr/>
          <p:nvPr/>
        </p:nvCxnSpPr>
        <p:spPr>
          <a:xfrm flipV="1">
            <a:off x="586740" y="3792157"/>
            <a:ext cx="540151" cy="239647"/>
          </a:xfrm>
          <a:prstGeom prst="line">
            <a:avLst/>
          </a:prstGeom>
          <a:noFill/>
          <a:ln w="76200" cap="flat" cmpd="sng" algn="ctr">
            <a:solidFill>
              <a:schemeClr val="bg1">
                <a:lumMod val="65000"/>
              </a:schemeClr>
            </a:solidFill>
            <a:prstDash val="sysDot"/>
            <a:miter lim="800000"/>
          </a:ln>
          <a:effectLst/>
        </p:spPr>
      </p:cxnSp>
      <p:cxnSp>
        <p:nvCxnSpPr>
          <p:cNvPr id="50" name="Straight Connector 49"/>
          <p:cNvCxnSpPr/>
          <p:nvPr/>
        </p:nvCxnSpPr>
        <p:spPr>
          <a:xfrm flipH="1" flipV="1">
            <a:off x="533050" y="3982311"/>
            <a:ext cx="540151" cy="239647"/>
          </a:xfrm>
          <a:prstGeom prst="line">
            <a:avLst/>
          </a:prstGeom>
          <a:noFill/>
          <a:ln w="76200" cap="flat" cmpd="sng" algn="ctr">
            <a:solidFill>
              <a:schemeClr val="bg1">
                <a:lumMod val="65000"/>
              </a:schemeClr>
            </a:solidFill>
            <a:prstDash val="sysDot"/>
            <a:miter lim="800000"/>
          </a:ln>
          <a:effectLst/>
        </p:spPr>
      </p:cxnSp>
      <p:sp>
        <p:nvSpPr>
          <p:cNvPr id="51" name="Down Arrow 50"/>
          <p:cNvSpPr/>
          <p:nvPr/>
        </p:nvSpPr>
        <p:spPr>
          <a:xfrm>
            <a:off x="3228076" y="3200593"/>
            <a:ext cx="438912" cy="442792"/>
          </a:xfrm>
          <a:prstGeom prst="downArrow">
            <a:avLst/>
          </a:prstGeom>
          <a:solidFill>
            <a:srgbClr val="FEC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Down Arrow 51"/>
          <p:cNvSpPr/>
          <p:nvPr/>
        </p:nvSpPr>
        <p:spPr>
          <a:xfrm>
            <a:off x="8368274" y="3200593"/>
            <a:ext cx="438912" cy="442792"/>
          </a:xfrm>
          <a:prstGeom prst="downArrow">
            <a:avLst/>
          </a:prstGeom>
          <a:solidFill>
            <a:srgbClr val="FEC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Down Arrow 52"/>
          <p:cNvSpPr/>
          <p:nvPr/>
        </p:nvSpPr>
        <p:spPr>
          <a:xfrm flipH="1" flipV="1">
            <a:off x="1704188" y="4185672"/>
            <a:ext cx="440130" cy="442792"/>
          </a:xfrm>
          <a:prstGeom prst="downArrow">
            <a:avLst/>
          </a:prstGeom>
          <a:solidFill>
            <a:srgbClr val="FEC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Down Arrow 53"/>
          <p:cNvSpPr/>
          <p:nvPr/>
        </p:nvSpPr>
        <p:spPr>
          <a:xfrm flipV="1">
            <a:off x="5776684" y="4185672"/>
            <a:ext cx="438912" cy="442792"/>
          </a:xfrm>
          <a:prstGeom prst="downArrow">
            <a:avLst/>
          </a:prstGeom>
          <a:solidFill>
            <a:srgbClr val="FEC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Down Arrow 54"/>
          <p:cNvSpPr/>
          <p:nvPr/>
        </p:nvSpPr>
        <p:spPr>
          <a:xfrm flipV="1">
            <a:off x="9822541" y="4185672"/>
            <a:ext cx="438912" cy="442792"/>
          </a:xfrm>
          <a:prstGeom prst="downArrow">
            <a:avLst/>
          </a:prstGeom>
          <a:solidFill>
            <a:srgbClr val="FEC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9" name="Straight Connector 28"/>
          <p:cNvCxnSpPr/>
          <p:nvPr/>
        </p:nvCxnSpPr>
        <p:spPr>
          <a:xfrm>
            <a:off x="11177936" y="3755871"/>
            <a:ext cx="540151" cy="239647"/>
          </a:xfrm>
          <a:prstGeom prst="line">
            <a:avLst/>
          </a:prstGeom>
          <a:noFill/>
          <a:ln w="76200" cap="flat" cmpd="sng" algn="ctr">
            <a:solidFill>
              <a:schemeClr val="bg1">
                <a:lumMod val="65000"/>
              </a:schemeClr>
            </a:solidFill>
            <a:prstDash val="sysDot"/>
            <a:miter lim="800000"/>
          </a:ln>
          <a:effectLst/>
        </p:spPr>
      </p:cxnSp>
      <p:cxnSp>
        <p:nvCxnSpPr>
          <p:cNvPr id="31" name="Straight Connector 30"/>
          <p:cNvCxnSpPr/>
          <p:nvPr/>
        </p:nvCxnSpPr>
        <p:spPr>
          <a:xfrm flipH="1">
            <a:off x="11124246" y="3946025"/>
            <a:ext cx="540151" cy="239647"/>
          </a:xfrm>
          <a:prstGeom prst="line">
            <a:avLst/>
          </a:prstGeom>
          <a:noFill/>
          <a:ln w="76200" cap="flat" cmpd="sng" algn="ctr">
            <a:solidFill>
              <a:schemeClr val="bg1">
                <a:lumMod val="65000"/>
              </a:schemeClr>
            </a:solidFill>
            <a:prstDash val="sysDot"/>
            <a:miter lim="800000"/>
          </a:ln>
          <a:effectLst/>
        </p:spPr>
      </p:cxnSp>
    </p:spTree>
    <p:extLst>
      <p:ext uri="{BB962C8B-B14F-4D97-AF65-F5344CB8AC3E}">
        <p14:creationId xmlns:p14="http://schemas.microsoft.com/office/powerpoint/2010/main" val="2020151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65767" t="696" r="1129" b="15949"/>
          <a:stretch/>
        </p:blipFill>
        <p:spPr>
          <a:xfrm>
            <a:off x="453740" y="1479301"/>
            <a:ext cx="5052237" cy="5088436"/>
          </a:xfrm>
          <a:prstGeom prst="rect">
            <a:avLst/>
          </a:prstGeom>
        </p:spPr>
      </p:pic>
      <p:sp>
        <p:nvSpPr>
          <p:cNvPr id="2" name="Title 1"/>
          <p:cNvSpPr>
            <a:spLocks noGrp="1"/>
          </p:cNvSpPr>
          <p:nvPr>
            <p:ph type="title"/>
          </p:nvPr>
        </p:nvSpPr>
        <p:spPr/>
        <p:txBody>
          <a:bodyPr/>
          <a:lstStyle/>
          <a:p>
            <a:pPr rtl="0"/>
            <a:r>
              <a:rPr lang="fr-FR"/>
              <a:t>Tester</a:t>
            </a:r>
          </a:p>
        </p:txBody>
      </p:sp>
      <p:sp>
        <p:nvSpPr>
          <p:cNvPr id="3" name="Slide Number Placeholder 2"/>
          <p:cNvSpPr>
            <a:spLocks noGrp="1"/>
          </p:cNvSpPr>
          <p:nvPr>
            <p:ph type="sldNum" sz="quarter" idx="10"/>
          </p:nvPr>
        </p:nvSpPr>
        <p:spPr/>
        <p:txBody>
          <a:bodyPr/>
          <a:lstStyle/>
          <a:p>
            <a:pPr rtl="0"/>
            <a:fld id="{A8350104-CE64-4EE9-82B1-554144FA4C7C}" type="slidenum">
              <a:rPr/>
              <a:pPr/>
              <a:t>14</a:t>
            </a:fld>
            <a:endParaRPr/>
          </a:p>
        </p:txBody>
      </p:sp>
      <p:sp>
        <p:nvSpPr>
          <p:cNvPr id="4" name="Text Placeholder 3"/>
          <p:cNvSpPr>
            <a:spLocks noGrp="1"/>
          </p:cNvSpPr>
          <p:nvPr>
            <p:ph type="body" sz="quarter" idx="11"/>
          </p:nvPr>
        </p:nvSpPr>
        <p:spPr>
          <a:xfrm>
            <a:off x="3560135" y="1690688"/>
            <a:ext cx="8631865" cy="4860407"/>
          </a:xfrm>
        </p:spPr>
        <p:txBody>
          <a:bodyPr>
            <a:noAutofit/>
          </a:bodyPr>
          <a:lstStyle/>
          <a:p>
            <a:pPr rtl="0"/>
            <a:r>
              <a:rPr lang="fr-FR" sz="2400">
                <a:solidFill>
                  <a:srgbClr val="38C6F4"/>
                </a:solidFill>
                <a:latin typeface="Lato Heavy" panose="020F0502020204030203" pitchFamily="34" charset="0"/>
                <a:ea typeface="Lato Heavy" panose="020F0502020204030203" pitchFamily="34" charset="0"/>
                <a:cs typeface="Lato Heavy" panose="020F0502020204030203" pitchFamily="34" charset="0"/>
              </a:rPr>
              <a:t>Mise à l'essai des options sélectionnées</a:t>
            </a:r>
          </a:p>
          <a:p>
            <a:pPr marL="800100" lvl="1" indent="-342900" rtl="0">
              <a:buClr>
                <a:srgbClr val="24A4D6"/>
              </a:buClr>
              <a:buFont typeface="Arial" panose="020B0604020202020204" pitchFamily="34" charset="0"/>
              <a:buChar char="•"/>
            </a:pPr>
            <a:r>
              <a:rPr lang="fr-FR"/>
              <a:t>Testez-les au domicile des personnes.</a:t>
            </a:r>
          </a:p>
          <a:p>
            <a:pPr marL="800100" lvl="1" indent="-342900" rtl="0">
              <a:buClr>
                <a:srgbClr val="24A4D6"/>
              </a:buClr>
              <a:buFont typeface="Arial" panose="020B0604020202020204" pitchFamily="34" charset="0"/>
              <a:buChar char="•"/>
            </a:pPr>
            <a:r>
              <a:rPr lang="fr-FR"/>
              <a:t>Formez les familles à les utiliser.</a:t>
            </a:r>
          </a:p>
          <a:p>
            <a:pPr marL="800100" lvl="1" indent="-342900" rtl="0">
              <a:buClr>
                <a:srgbClr val="24A4D6"/>
              </a:buClr>
              <a:buFont typeface="Arial" panose="020B0604020202020204" pitchFamily="34" charset="0"/>
              <a:buChar char="•"/>
            </a:pPr>
            <a:r>
              <a:rPr lang="fr-FR"/>
              <a:t>Recueillez les commentaires en retour.</a:t>
            </a:r>
          </a:p>
          <a:p>
            <a:pPr rtl="0">
              <a:spcBef>
                <a:spcPts val="3000"/>
              </a:spcBef>
            </a:pPr>
            <a:r>
              <a:rPr lang="fr-FR" sz="2400">
                <a:solidFill>
                  <a:srgbClr val="38C6F4"/>
                </a:solidFill>
                <a:latin typeface="Lato Heavy" panose="020F0502020204030203" pitchFamily="34" charset="0"/>
                <a:ea typeface="Lato Heavy" panose="020F0502020204030203" pitchFamily="34" charset="0"/>
                <a:cs typeface="Lato Heavy" panose="020F0502020204030203" pitchFamily="34" charset="0"/>
              </a:rPr>
              <a:t>Choix des systèmes de CTED</a:t>
            </a:r>
          </a:p>
          <a:p>
            <a:pPr marL="800100" lvl="1" indent="-342900" rtl="0">
              <a:buClr>
                <a:srgbClr val="24A4D6"/>
              </a:buClr>
              <a:buFont typeface="Arial" panose="020B0604020202020204" pitchFamily="34" charset="0"/>
              <a:buChar char="•"/>
            </a:pPr>
            <a:r>
              <a:rPr lang="fr-FR"/>
              <a:t>Utilisez les retours et les observations pour sélectionner les options les plus appropriées.</a:t>
            </a:r>
          </a:p>
          <a:p>
            <a:pPr marL="800100" lvl="1" indent="-342900" rtl="0">
              <a:buClr>
                <a:srgbClr val="24A4D6"/>
              </a:buClr>
              <a:buFont typeface="Arial" panose="020B0604020202020204" pitchFamily="34" charset="0"/>
              <a:buChar char="•"/>
            </a:pPr>
            <a:r>
              <a:rPr lang="fr-FR"/>
              <a:t>Vous pouvez sélectionner plusieurs systèmes.</a:t>
            </a:r>
          </a:p>
          <a:p>
            <a:pPr marL="342900" indent="-342900">
              <a:buFont typeface="Arial" panose="020B0604020202020204" pitchFamily="34" charset="0"/>
              <a:buChar char="•"/>
            </a:pPr>
            <a:endParaRPr lang="en-CA" dirty="0"/>
          </a:p>
        </p:txBody>
      </p:sp>
    </p:spTree>
    <p:extLst>
      <p:ext uri="{BB962C8B-B14F-4D97-AF65-F5344CB8AC3E}">
        <p14:creationId xmlns:p14="http://schemas.microsoft.com/office/powerpoint/2010/main" val="1823833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solidFill>
                  <a:srgbClr val="FF0000"/>
                </a:solidFill>
              </a:rPr>
              <a:t>Scénario</a:t>
            </a:r>
            <a:r>
              <a:rPr lang="fr-FR"/>
              <a:t> </a:t>
            </a:r>
            <a:r>
              <a:rPr lang="fr-FR">
                <a:solidFill>
                  <a:srgbClr val="FF0000"/>
                </a:solidFill>
              </a:rPr>
              <a:t>détaillé</a:t>
            </a:r>
          </a:p>
        </p:txBody>
      </p:sp>
      <p:sp>
        <p:nvSpPr>
          <p:cNvPr id="3" name="Slide Number Placeholder 2"/>
          <p:cNvSpPr>
            <a:spLocks noGrp="1"/>
          </p:cNvSpPr>
          <p:nvPr>
            <p:ph type="sldNum" sz="quarter" idx="10"/>
          </p:nvPr>
        </p:nvSpPr>
        <p:spPr/>
        <p:txBody>
          <a:bodyPr/>
          <a:lstStyle/>
          <a:p>
            <a:pPr rtl="0"/>
            <a:fld id="{A8350104-CE64-4EE9-82B1-554144FA4C7C}" type="slidenum">
              <a:rPr/>
              <a:pPr/>
              <a:t>15</a:t>
            </a:fld>
            <a:endParaRPr/>
          </a:p>
        </p:txBody>
      </p:sp>
      <p:sp>
        <p:nvSpPr>
          <p:cNvPr id="4" name="Text Placeholder 3"/>
          <p:cNvSpPr>
            <a:spLocks noGrp="1"/>
          </p:cNvSpPr>
          <p:nvPr>
            <p:ph type="body" sz="quarter" idx="11"/>
          </p:nvPr>
        </p:nvSpPr>
        <p:spPr/>
        <p:txBody>
          <a:bodyPr/>
          <a:lstStyle/>
          <a:p>
            <a:pPr rtl="0"/>
            <a:r>
              <a:rPr lang="fr-FR">
                <a:solidFill>
                  <a:srgbClr val="FF0000"/>
                </a:solidFill>
              </a:rPr>
              <a:t>Note au formateur : Si vous décidez d'utiliser un scénario détaillé plutôt que les quatre scénarios proposés dans le polycopié, utilisez cette section pour ajouter des diapositives avec des photos ou d'autres renseignements à propos de votre scénario.</a:t>
            </a:r>
          </a:p>
        </p:txBody>
      </p:sp>
    </p:spTree>
    <p:extLst>
      <p:ext uri="{BB962C8B-B14F-4D97-AF65-F5344CB8AC3E}">
        <p14:creationId xmlns:p14="http://schemas.microsoft.com/office/powerpoint/2010/main" val="1275319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rtl="0"/>
            <a:fld id="{A8350104-CE64-4EE9-82B1-554144FA4C7C}" type="slidenum">
              <a:rPr>
                <a:ea typeface="Lato" panose="020F0502020204030203" pitchFamily="34" charset="0"/>
                <a:cs typeface="Lato" panose="020F0502020204030203" pitchFamily="34" charset="0"/>
              </a:rPr>
              <a:pPr/>
              <a:t>16</a:t>
            </a:fld>
            <a:endParaRPr>
              <a:ea typeface="Lato" panose="020F0502020204030203" pitchFamily="34" charset="0"/>
              <a:cs typeface="Lato" panose="020F0502020204030203" pitchFamily="34" charset="0"/>
            </a:endParaRPr>
          </a:p>
        </p:txBody>
      </p:sp>
      <p:sp>
        <p:nvSpPr>
          <p:cNvPr id="10" name="Rectangle 9"/>
          <p:cNvSpPr/>
          <p:nvPr/>
        </p:nvSpPr>
        <p:spPr>
          <a:xfrm>
            <a:off x="0" y="0"/>
            <a:ext cx="12192000" cy="6858000"/>
          </a:xfrm>
          <a:prstGeom prst="rect">
            <a:avLst/>
          </a:prstGeom>
          <a:solidFill>
            <a:srgbClr val="9DB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4"/>
          <p:cNvSpPr>
            <a:spLocks noGrp="1"/>
          </p:cNvSpPr>
          <p:nvPr>
            <p:ph type="title"/>
          </p:nvPr>
        </p:nvSpPr>
        <p:spPr>
          <a:xfrm>
            <a:off x="718457" y="2063296"/>
            <a:ext cx="10515600" cy="3031218"/>
          </a:xfrm>
        </p:spPr>
        <p:txBody>
          <a:bodyPr>
            <a:noAutofit/>
          </a:bodyPr>
          <a:lstStyle/>
          <a:p>
            <a:pPr rtl="0"/>
            <a:r>
              <a:rPr lang="fr-FR" sz="10000">
                <a:solidFill>
                  <a:schemeClr val="bg1"/>
                </a:solidFill>
                <a:latin typeface="Merriweather" panose="00000500000000000000" pitchFamily="50" charset="0"/>
              </a:rPr>
              <a:t>Scénarios :</a:t>
            </a:r>
            <a:br>
              <a:rPr lang="en-US" sz="10000" dirty="0">
                <a:solidFill>
                  <a:schemeClr val="bg1"/>
                </a:solidFill>
                <a:latin typeface="Merriweather" panose="00000500000000000000" pitchFamily="50" charset="0"/>
              </a:rPr>
            </a:br>
            <a:r>
              <a:rPr lang="fr-FR" sz="10000">
                <a:solidFill>
                  <a:schemeClr val="bg1"/>
                </a:solidFill>
                <a:latin typeface="Merriweather" panose="00000500000000000000" pitchFamily="50" charset="0"/>
              </a:rPr>
              <a:t>Travail </a:t>
            </a:r>
            <a:br>
              <a:rPr lang="en-US" sz="10000" dirty="0">
                <a:solidFill>
                  <a:schemeClr val="bg1"/>
                </a:solidFill>
                <a:latin typeface="Merriweather" panose="00000500000000000000" pitchFamily="50" charset="0"/>
              </a:rPr>
            </a:br>
            <a:r>
              <a:rPr lang="fr-FR" sz="10000">
                <a:solidFill>
                  <a:schemeClr val="bg1"/>
                </a:solidFill>
                <a:latin typeface="Merriweather" panose="00000500000000000000" pitchFamily="50" charset="0"/>
              </a:rPr>
              <a:t>en groupe</a:t>
            </a:r>
          </a:p>
        </p:txBody>
      </p:sp>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438388" y="2294827"/>
            <a:ext cx="3087624" cy="3087624"/>
          </a:xfrm>
          <a:prstGeom prst="rect">
            <a:avLst/>
          </a:prstGeom>
        </p:spPr>
      </p:pic>
    </p:spTree>
    <p:custDataLst>
      <p:tags r:id="rId1"/>
    </p:custDataLst>
    <p:extLst>
      <p:ext uri="{BB962C8B-B14F-4D97-AF65-F5344CB8AC3E}">
        <p14:creationId xmlns:p14="http://schemas.microsoft.com/office/powerpoint/2010/main" val="2438202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64"/>
            <a:ext cx="12192000" cy="6858000"/>
          </a:xfrm>
          <a:prstGeom prst="rect">
            <a:avLst/>
          </a:prstGeom>
          <a:solidFill>
            <a:srgbClr val="27808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3" name="Title 12"/>
          <p:cNvSpPr>
            <a:spLocks noGrp="1"/>
          </p:cNvSpPr>
          <p:nvPr>
            <p:ph type="title"/>
          </p:nvPr>
        </p:nvSpPr>
        <p:spPr>
          <a:xfrm>
            <a:off x="838200" y="759343"/>
            <a:ext cx="10515600" cy="3246664"/>
          </a:xfrm>
        </p:spPr>
        <p:txBody>
          <a:bodyPr>
            <a:noAutofit/>
          </a:bodyPr>
          <a:lstStyle/>
          <a:p>
            <a:pPr rtl="0"/>
            <a:r>
              <a:rPr lang="fr-FR" sz="10000" dirty="0">
                <a:solidFill>
                  <a:schemeClr val="bg1"/>
                </a:solidFill>
                <a:latin typeface="Merriweather Light" panose="00000400000000000000" pitchFamily="50" charset="0"/>
              </a:rPr>
              <a:t>Révision </a:t>
            </a:r>
            <a:br>
              <a:rPr lang="en-US" sz="10000" dirty="0">
                <a:solidFill>
                  <a:schemeClr val="bg1"/>
                </a:solidFill>
                <a:latin typeface="Merriweather Light" panose="00000400000000000000" pitchFamily="50" charset="0"/>
              </a:rPr>
            </a:br>
            <a:r>
              <a:rPr lang="fr-FR" sz="5000" dirty="0">
                <a:solidFill>
                  <a:schemeClr val="bg1"/>
                </a:solidFill>
                <a:latin typeface="Merriweather Light" panose="00000400000000000000" pitchFamily="50" charset="0"/>
              </a:rPr>
              <a:t>(cahier)</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sz="1200" b="0" i="0" u="none" strike="noStrike" kern="1200" cap="none" spc="0" normalizeH="0" baseline="0">
                <a:ln>
                  <a:noFill/>
                </a:ln>
                <a:solidFill>
                  <a:schemeClr val="bg1"/>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sz="1200" b="0" i="0" u="none" strike="noStrike" kern="1200" cap="none" spc="0" normalizeH="0" baseline="0">
              <a:ln>
                <a:noFill/>
              </a:ln>
              <a:solidFill>
                <a:schemeClr val="bg1"/>
              </a:solidFill>
              <a:effectLst/>
              <a:uLnTx/>
              <a:uFillTx/>
              <a:latin typeface="Lato" panose="020F0502020204030203" pitchFamily="34" charset="0"/>
              <a:ea typeface="+mn-ea"/>
              <a:cs typeface="+mn-cs"/>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38975" y="200525"/>
            <a:ext cx="4733925" cy="4733925"/>
          </a:xfrm>
          <a:prstGeom prst="rect">
            <a:avLst/>
          </a:prstGeom>
        </p:spPr>
      </p:pic>
      <p:sp>
        <p:nvSpPr>
          <p:cNvPr id="2" name="TextBox 1"/>
          <p:cNvSpPr txBox="1"/>
          <p:nvPr/>
        </p:nvSpPr>
        <p:spPr>
          <a:xfrm>
            <a:off x="838200" y="4568335"/>
            <a:ext cx="11353800" cy="1849865"/>
          </a:xfrm>
          <a:prstGeom prst="rect">
            <a:avLst/>
          </a:prstGeom>
          <a:noFill/>
        </p:spPr>
        <p:txBody>
          <a:bodyPr wrap="square" rtlCol="0">
            <a:spAutoFit/>
          </a:bodyPr>
          <a:lstStyle/>
          <a:p>
            <a:pPr rtl="0">
              <a:lnSpc>
                <a:spcPct val="150000"/>
              </a:lnSpc>
            </a:pPr>
            <a:r>
              <a:rPr lang="fr-FR" sz="1900" dirty="0">
                <a:solidFill>
                  <a:schemeClr val="bg1"/>
                </a:solidFill>
                <a:latin typeface="Lato" panose="020F0502020204030203" pitchFamily="34" charset="0"/>
                <a:ea typeface="Lato" panose="020F0502020204030203" pitchFamily="34" charset="0"/>
                <a:cs typeface="Lato" panose="020F0502020204030203" pitchFamily="34" charset="0"/>
              </a:rPr>
              <a:t>Revoyez les critères de sélection et le processus dans votre cahier. Ajoutez des notes si cela vous aide.</a:t>
            </a:r>
          </a:p>
          <a:p>
            <a:pPr rtl="0">
              <a:lnSpc>
                <a:spcPct val="150000"/>
              </a:lnSpc>
            </a:pPr>
            <a:r>
              <a:rPr lang="fr-FR" sz="1900" dirty="0">
                <a:solidFill>
                  <a:schemeClr val="bg1"/>
                </a:solidFill>
                <a:latin typeface="Lato" panose="020F0502020204030203" pitchFamily="34" charset="0"/>
                <a:ea typeface="Lato" panose="020F0502020204030203" pitchFamily="34" charset="0"/>
                <a:cs typeface="Lato" panose="020F0502020204030203" pitchFamily="34" charset="0"/>
              </a:rPr>
              <a:t>Discutez et notez toutes les nouvelles idées issues de cette leçon ou de votre scénario.</a:t>
            </a:r>
          </a:p>
          <a:p>
            <a:pPr rtl="0">
              <a:lnSpc>
                <a:spcPct val="150000"/>
              </a:lnSpc>
            </a:pPr>
            <a:r>
              <a:rPr lang="fr-FR" sz="1900" dirty="0">
                <a:solidFill>
                  <a:schemeClr val="bg1"/>
                </a:solidFill>
                <a:latin typeface="Lato" panose="020F0502020204030203" pitchFamily="34" charset="0"/>
                <a:ea typeface="Lato" panose="020F0502020204030203" pitchFamily="34" charset="0"/>
                <a:cs typeface="Lato" panose="020F0502020204030203" pitchFamily="34" charset="0"/>
              </a:rPr>
              <a:t>Discutez de toutes les questions que vous vous posez encore à propos de la sélection des options de CTED.</a:t>
            </a:r>
          </a:p>
          <a:p>
            <a:pPr>
              <a:lnSpc>
                <a:spcPct val="150000"/>
              </a:lnSpc>
            </a:pPr>
            <a:endParaRPr lang="en-CA" sz="1900" dirty="0"/>
          </a:p>
        </p:txBody>
      </p:sp>
    </p:spTree>
    <p:custDataLst>
      <p:tags r:id="rId1"/>
    </p:custDataLst>
    <p:extLst>
      <p:ext uri="{BB962C8B-B14F-4D97-AF65-F5344CB8AC3E}">
        <p14:creationId xmlns:p14="http://schemas.microsoft.com/office/powerpoint/2010/main" val="687559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8788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85000" lnSpcReduction="10000"/>
          </a:bodyPr>
          <a:lstStyle/>
          <a:p>
            <a:pPr rtl="0"/>
            <a:r>
              <a:rPr lang="fr-FR" dirty="0">
                <a:solidFill>
                  <a:schemeClr val="tx1"/>
                </a:solidFill>
              </a:rPr>
              <a:t>Utilisez cette présentation avec le plan de cours : "Sélection des options de CTED" </a:t>
            </a:r>
          </a:p>
          <a:p>
            <a:pPr rtl="0"/>
            <a:r>
              <a:rPr lang="fr-FR" dirty="0">
                <a:solidFill>
                  <a:schemeClr val="tx1"/>
                </a:solidFill>
              </a:rPr>
              <a:t>dans le </a:t>
            </a:r>
            <a:r>
              <a:rPr lang="fr-FR" dirty="0"/>
              <a:t>Manuel du formateur pour la conservation et le traitement de l'eau à domicile (CTED)</a:t>
            </a:r>
          </a:p>
          <a:p>
            <a:endParaRPr lang="en-CA" dirty="0"/>
          </a:p>
        </p:txBody>
      </p:sp>
      <p:sp>
        <p:nvSpPr>
          <p:cNvPr id="5" name="Text Placeholder 4"/>
          <p:cNvSpPr>
            <a:spLocks noGrp="1"/>
          </p:cNvSpPr>
          <p:nvPr>
            <p:ph type="body" sz="quarter" idx="14"/>
          </p:nvPr>
        </p:nvSpPr>
        <p:spPr/>
        <p:txBody>
          <a:bodyPr/>
          <a:lstStyle/>
          <a:p>
            <a:pPr rtl="0"/>
            <a:r>
              <a:rPr lang="fr-FR">
                <a:latin typeface="Lato" charset="0"/>
                <a:ea typeface="Lato" charset="0"/>
                <a:cs typeface="Lato" charset="0"/>
              </a:rPr>
              <a:t>Disponible sur </a:t>
            </a:r>
            <a:r>
              <a:rPr lang="fr-FR">
                <a:hlinkClick r:id="rId3"/>
              </a:rPr>
              <a:t>resources.cawst.org</a:t>
            </a:r>
          </a:p>
        </p:txBody>
      </p:sp>
    </p:spTree>
    <p:custDataLst>
      <p:tags r:id="rId1"/>
    </p:custDataLst>
    <p:extLst>
      <p:ext uri="{BB962C8B-B14F-4D97-AF65-F5344CB8AC3E}">
        <p14:creationId xmlns:p14="http://schemas.microsoft.com/office/powerpoint/2010/main" val="268075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rtl="0"/>
            <a:r>
              <a:rPr lang="fr-FR"/>
              <a:t>Sélection des options de CTED</a:t>
            </a:r>
          </a:p>
        </p:txBody>
      </p:sp>
      <p:sp>
        <p:nvSpPr>
          <p:cNvPr id="6" name="Text Placeholder 5"/>
          <p:cNvSpPr>
            <a:spLocks noGrp="1"/>
          </p:cNvSpPr>
          <p:nvPr>
            <p:ph type="body" sz="quarter" idx="15"/>
          </p:nvPr>
        </p:nvSpPr>
        <p:spPr/>
        <p:txBody>
          <a:bodyPr/>
          <a:lstStyle/>
          <a:p>
            <a:pPr rtl="0"/>
            <a:r>
              <a:rPr lang="fr-FR"/>
              <a:t>2018</a:t>
            </a:r>
          </a:p>
        </p:txBody>
      </p:sp>
      <p:sp>
        <p:nvSpPr>
          <p:cNvPr id="7" name="Text Placeholder 6"/>
          <p:cNvSpPr>
            <a:spLocks noGrp="1"/>
          </p:cNvSpPr>
          <p:nvPr>
            <p:ph type="body" sz="quarter" idx="16"/>
          </p:nvPr>
        </p:nvSpPr>
        <p:spPr/>
        <p:txBody>
          <a:bodyPr/>
          <a:lstStyle/>
          <a:p>
            <a:pPr rtl="0"/>
            <a:r>
              <a:rPr lang="fr-FR"/>
              <a:t>Juin</a:t>
            </a:r>
          </a:p>
        </p:txBody>
      </p:sp>
    </p:spTree>
    <p:custDataLst>
      <p:tags r:id="rId1"/>
    </p:custDataLst>
    <p:extLst>
      <p:ext uri="{BB962C8B-B14F-4D97-AF65-F5344CB8AC3E}">
        <p14:creationId xmlns:p14="http://schemas.microsoft.com/office/powerpoint/2010/main" val="24588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a:spLocks noGrp="1"/>
          </p:cNvSpPr>
          <p:nvPr>
            <p:ph type="body" sz="quarter" idx="26"/>
          </p:nvPr>
        </p:nvSpPr>
        <p:spPr>
          <a:xfrm>
            <a:off x="1712143" y="5016845"/>
            <a:ext cx="9313200" cy="1022552"/>
          </a:xfrm>
        </p:spPr>
        <p:txBody>
          <a:bodyPr/>
          <a:lstStyle/>
          <a:p>
            <a:pPr rtl="0"/>
            <a:r>
              <a:rPr lang="fr-FR"/>
              <a:t>Sur quels critères décideriez-vous laquelle acheter ?</a:t>
            </a:r>
          </a:p>
        </p:txBody>
      </p:sp>
      <p:sp>
        <p:nvSpPr>
          <p:cNvPr id="5" name="Text Placeholder 4"/>
          <p:cNvSpPr>
            <a:spLocks noGrp="1"/>
          </p:cNvSpPr>
          <p:nvPr>
            <p:ph type="body" sz="quarter" idx="27"/>
          </p:nvPr>
        </p:nvSpPr>
        <p:spPr>
          <a:xfrm>
            <a:off x="1712143" y="4534281"/>
            <a:ext cx="9313200" cy="478331"/>
          </a:xfrm>
        </p:spPr>
        <p:txBody>
          <a:bodyPr/>
          <a:lstStyle/>
          <a:p>
            <a:pPr rtl="0"/>
            <a:r>
              <a:rPr lang="fr-FR"/>
              <a:t>Imaginez que vous achetez une nouvelle moto...</a:t>
            </a:r>
          </a:p>
        </p:txBody>
      </p:sp>
      <p:sp>
        <p:nvSpPr>
          <p:cNvPr id="3" name="Slide Number Placeholder 2"/>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endParaRPr>
          </a:p>
        </p:txBody>
      </p:sp>
      <p:pic>
        <p:nvPicPr>
          <p:cNvPr id="8" name="Picture 7" descr="Motorcycle - vector Clip 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942" y="613822"/>
            <a:ext cx="5715000" cy="2638425"/>
          </a:xfrm>
          <a:prstGeom prst="rect">
            <a:avLst/>
          </a:prstGeom>
        </p:spPr>
      </p:pic>
    </p:spTree>
    <p:custDataLst>
      <p:tags r:id="rId1"/>
    </p:custDataLst>
    <p:extLst>
      <p:ext uri="{BB962C8B-B14F-4D97-AF65-F5344CB8AC3E}">
        <p14:creationId xmlns:p14="http://schemas.microsoft.com/office/powerpoint/2010/main" val="372145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rtl="0"/>
            <a:r>
              <a:rPr lang="fr-FR"/>
              <a:t>Résultats d'apprentissage</a:t>
            </a:r>
          </a:p>
        </p:txBody>
      </p:sp>
      <p:sp>
        <p:nvSpPr>
          <p:cNvPr id="7" name="Text Placeholder 6"/>
          <p:cNvSpPr>
            <a:spLocks noGrp="1"/>
          </p:cNvSpPr>
          <p:nvPr>
            <p:ph type="body" sz="quarter" idx="11"/>
          </p:nvPr>
        </p:nvSpPr>
        <p:spPr>
          <a:xfrm>
            <a:off x="838200" y="2613707"/>
            <a:ext cx="10254343" cy="1980066"/>
          </a:xfrm>
        </p:spPr>
        <p:txBody>
          <a:bodyPr>
            <a:noAutofit/>
          </a:bodyPr>
          <a:lstStyle/>
          <a:p>
            <a:pPr lvl="0" rtl="0"/>
            <a:r>
              <a:rPr lang="fr-FR" sz="2500"/>
              <a:t>Énumérer les critères à prendre en compte dans la sélection des options de CTED</a:t>
            </a:r>
          </a:p>
          <a:p>
            <a:pPr lvl="0" rtl="0"/>
            <a:r>
              <a:rPr lang="fr-FR" sz="2500"/>
              <a:t>Expliquer pourquoi différents groupes d'utilisateurs donnent la priorité à différents critères</a:t>
            </a:r>
          </a:p>
          <a:p>
            <a:pPr rtl="0"/>
            <a:r>
              <a:rPr lang="fr-FR" sz="2500"/>
              <a:t>Suggérer un processus de sélection des options de CTED dans un scénario donné</a:t>
            </a:r>
          </a:p>
        </p:txBody>
      </p:sp>
    </p:spTree>
    <p:custDataLst>
      <p:tags r:id="rId1"/>
    </p:custDataLst>
    <p:extLst>
      <p:ext uri="{BB962C8B-B14F-4D97-AF65-F5344CB8AC3E}">
        <p14:creationId xmlns:p14="http://schemas.microsoft.com/office/powerpoint/2010/main" val="1769824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rtl="0"/>
            <a:r>
              <a:rPr lang="fr-FR"/>
              <a:t>Discutez par groupes de deux</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endParaRPr>
          </a:p>
        </p:txBody>
      </p:sp>
      <p:sp>
        <p:nvSpPr>
          <p:cNvPr id="6" name="Text Placeholder 5"/>
          <p:cNvSpPr>
            <a:spLocks noGrp="1"/>
          </p:cNvSpPr>
          <p:nvPr>
            <p:ph type="body" sz="quarter" idx="11"/>
          </p:nvPr>
        </p:nvSpPr>
        <p:spPr>
          <a:xfrm>
            <a:off x="664029" y="3024762"/>
            <a:ext cx="10689771" cy="2774723"/>
          </a:xfrm>
        </p:spPr>
        <p:txBody>
          <a:bodyPr>
            <a:normAutofit fontScale="92500" lnSpcReduction="20000"/>
          </a:bodyPr>
          <a:lstStyle/>
          <a:p>
            <a:pPr marL="342900" indent="-342900" rtl="0">
              <a:buClr>
                <a:srgbClr val="24A4D6"/>
              </a:buClr>
              <a:buFont typeface="Arial" panose="020B0604020202020204" pitchFamily="34" charset="0"/>
              <a:buChar char="•"/>
            </a:pPr>
            <a:r>
              <a:rPr lang="fr-FR" sz="2400"/>
              <a:t>Quels critères devriez-vous prendre en compte dans la sélection des options de CTED ?</a:t>
            </a:r>
          </a:p>
          <a:p>
            <a:pPr marL="342900" indent="-342900" rtl="0">
              <a:buClr>
                <a:srgbClr val="24A4D6"/>
              </a:buClr>
              <a:buFont typeface="Arial" panose="020B0604020202020204" pitchFamily="34" charset="0"/>
              <a:buChar char="•"/>
            </a:pPr>
            <a:r>
              <a:rPr lang="fr-FR" sz="2400"/>
              <a:t>Quel processus avez-vous utilisé dans le passé ? </a:t>
            </a:r>
          </a:p>
          <a:p>
            <a:pPr marL="342900" indent="-342900" rtl="0">
              <a:buClr>
                <a:srgbClr val="24A4D6"/>
              </a:buClr>
              <a:buFont typeface="Arial" panose="020B0604020202020204" pitchFamily="34" charset="0"/>
              <a:buChar char="•"/>
            </a:pPr>
            <a:r>
              <a:rPr lang="fr-FR" sz="2400"/>
              <a:t>Quel processus utiliserez-vous dans le futur ?</a:t>
            </a:r>
          </a:p>
          <a:p>
            <a:pPr marL="342900" indent="-342900" rtl="0">
              <a:buClr>
                <a:srgbClr val="24A4D6"/>
              </a:buClr>
              <a:buFont typeface="Arial" panose="020B0604020202020204" pitchFamily="34" charset="0"/>
              <a:buChar char="•"/>
            </a:pPr>
            <a:r>
              <a:rPr lang="fr-FR" sz="2400"/>
              <a:t>Votre approche de la sélection des options de CTED serait-elle différente pour un usage personnel ou un usage professionnel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0200" y="-102742"/>
            <a:ext cx="4224000" cy="3938142"/>
          </a:xfrm>
          <a:prstGeom prst="rect">
            <a:avLst/>
          </a:prstGeom>
        </p:spPr>
      </p:pic>
    </p:spTree>
    <p:extLst>
      <p:ext uri="{BB962C8B-B14F-4D97-AF65-F5344CB8AC3E}">
        <p14:creationId xmlns:p14="http://schemas.microsoft.com/office/powerpoint/2010/main" val="24894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Critères de sélection de la CTED</a:t>
            </a:r>
          </a:p>
        </p:txBody>
      </p:sp>
      <p:sp>
        <p:nvSpPr>
          <p:cNvPr id="3" name="Slide Number Placeholder 2"/>
          <p:cNvSpPr>
            <a:spLocks noGrp="1"/>
          </p:cNvSpPr>
          <p:nvPr>
            <p:ph type="sldNum" sz="quarter" idx="10"/>
          </p:nvPr>
        </p:nvSpPr>
        <p:spPr/>
        <p:txBody>
          <a:bodyPr/>
          <a:lstStyle/>
          <a:p>
            <a:pPr rtl="0"/>
            <a:fld id="{A8350104-CE64-4EE9-82B1-554144FA4C7C}" type="slidenum">
              <a:rPr/>
              <a:pPr/>
              <a:t>7</a:t>
            </a:fld>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583020" y="2165867"/>
            <a:ext cx="1189562" cy="1189562"/>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583020" y="4398062"/>
            <a:ext cx="1189562" cy="1189562"/>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6090684" y="2165867"/>
            <a:ext cx="1189562" cy="1189562"/>
          </a:xfrm>
          <a:prstGeom prst="rect">
            <a:avLst/>
          </a:prstGeom>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6090684" y="4398062"/>
            <a:ext cx="1189562" cy="1189562"/>
          </a:xfrm>
          <a:prstGeom prst="rect">
            <a:avLst/>
          </a:prstGeom>
        </p:spPr>
      </p:pic>
      <p:sp>
        <p:nvSpPr>
          <p:cNvPr id="10" name="Text Placeholder 2"/>
          <p:cNvSpPr>
            <a:spLocks noGrp="1"/>
          </p:cNvSpPr>
          <p:nvPr>
            <p:ph type="body" sz="quarter" idx="4294967295"/>
          </p:nvPr>
        </p:nvSpPr>
        <p:spPr>
          <a:xfrm>
            <a:off x="1768359" y="2733321"/>
            <a:ext cx="4071368" cy="936363"/>
          </a:xfrm>
          <a:prstGeom prst="rect">
            <a:avLst/>
          </a:prstGeom>
        </p:spPr>
        <p:txBody>
          <a:bodyPr/>
          <a:lstStyle/>
          <a:p>
            <a:pPr rtl="0">
              <a:lnSpc>
                <a:spcPct val="100000"/>
              </a:lnSpc>
            </a:pPr>
            <a:r>
              <a:rPr lang="fr-FR"/>
              <a:t>Permet-elle de produire de l'eau de boisson d'une qualité et en quantité suffisantes ?</a:t>
            </a:r>
          </a:p>
        </p:txBody>
      </p:sp>
      <p:sp>
        <p:nvSpPr>
          <p:cNvPr id="11" name="Text Placeholder 3"/>
          <p:cNvSpPr>
            <a:spLocks noGrp="1"/>
          </p:cNvSpPr>
          <p:nvPr>
            <p:ph type="body" sz="quarter" idx="4294967295"/>
          </p:nvPr>
        </p:nvSpPr>
        <p:spPr>
          <a:xfrm>
            <a:off x="1768359" y="2310430"/>
            <a:ext cx="4071368" cy="352828"/>
          </a:xfrm>
          <a:prstGeom prst="rect">
            <a:avLst/>
          </a:prstGeom>
        </p:spPr>
        <p:txBody>
          <a:bodyPr>
            <a:normAutofit fontScale="92500" lnSpcReduction="10000"/>
          </a:bodyPr>
          <a:lstStyle/>
          <a:p>
            <a:pPr rtl="0">
              <a:lnSpc>
                <a:spcPct val="100000"/>
              </a:lnSpc>
            </a:pPr>
            <a:r>
              <a:rPr lang="fr-FR" b="1"/>
              <a:t>Performance</a:t>
            </a:r>
          </a:p>
        </p:txBody>
      </p:sp>
      <p:sp>
        <p:nvSpPr>
          <p:cNvPr id="12" name="Text Placeholder 2"/>
          <p:cNvSpPr>
            <a:spLocks noGrp="1"/>
          </p:cNvSpPr>
          <p:nvPr>
            <p:ph type="body" sz="quarter" idx="4294967295"/>
          </p:nvPr>
        </p:nvSpPr>
        <p:spPr>
          <a:xfrm>
            <a:off x="1920759" y="4969702"/>
            <a:ext cx="4071368" cy="936363"/>
          </a:xfrm>
          <a:prstGeom prst="rect">
            <a:avLst/>
          </a:prstGeom>
        </p:spPr>
        <p:txBody>
          <a:bodyPr/>
          <a:lstStyle/>
          <a:p>
            <a:pPr rtl="0">
              <a:lnSpc>
                <a:spcPct val="100000"/>
              </a:lnSpc>
            </a:pPr>
            <a:r>
              <a:rPr lang="fr-FR"/>
              <a:t>Les exigences liées au fonctionnement et à l'entretien sont-elles raisonnables ?</a:t>
            </a:r>
          </a:p>
        </p:txBody>
      </p:sp>
      <p:sp>
        <p:nvSpPr>
          <p:cNvPr id="13" name="Text Placeholder 3"/>
          <p:cNvSpPr>
            <a:spLocks noGrp="1"/>
          </p:cNvSpPr>
          <p:nvPr>
            <p:ph type="body" sz="quarter" idx="4294967295"/>
          </p:nvPr>
        </p:nvSpPr>
        <p:spPr>
          <a:xfrm>
            <a:off x="1920759" y="4546811"/>
            <a:ext cx="4071368" cy="352828"/>
          </a:xfrm>
          <a:prstGeom prst="rect">
            <a:avLst/>
          </a:prstGeom>
        </p:spPr>
        <p:txBody>
          <a:bodyPr>
            <a:normAutofit fontScale="92500" lnSpcReduction="10000"/>
          </a:bodyPr>
          <a:lstStyle/>
          <a:p>
            <a:pPr rtl="0">
              <a:lnSpc>
                <a:spcPct val="100000"/>
              </a:lnSpc>
            </a:pPr>
            <a:r>
              <a:rPr lang="fr-FR" b="1"/>
              <a:t>Facilité d'utilisation</a:t>
            </a:r>
          </a:p>
        </p:txBody>
      </p:sp>
      <p:sp>
        <p:nvSpPr>
          <p:cNvPr id="14" name="Text Placeholder 2"/>
          <p:cNvSpPr>
            <a:spLocks noGrp="1"/>
          </p:cNvSpPr>
          <p:nvPr>
            <p:ph type="body" sz="quarter" idx="4294967295"/>
          </p:nvPr>
        </p:nvSpPr>
        <p:spPr>
          <a:xfrm>
            <a:off x="7385888" y="2729288"/>
            <a:ext cx="4458781" cy="936363"/>
          </a:xfrm>
          <a:prstGeom prst="rect">
            <a:avLst/>
          </a:prstGeom>
        </p:spPr>
        <p:txBody>
          <a:bodyPr>
            <a:normAutofit/>
          </a:bodyPr>
          <a:lstStyle/>
          <a:p>
            <a:pPr rtl="0">
              <a:lnSpc>
                <a:spcPct val="100000"/>
              </a:lnSpc>
            </a:pPr>
            <a:r>
              <a:rPr lang="fr-FR"/>
              <a:t>Le système est-il pratique et disponible dans cette région ?</a:t>
            </a:r>
          </a:p>
        </p:txBody>
      </p:sp>
      <p:sp>
        <p:nvSpPr>
          <p:cNvPr id="15" name="Text Placeholder 3"/>
          <p:cNvSpPr>
            <a:spLocks noGrp="1"/>
          </p:cNvSpPr>
          <p:nvPr>
            <p:ph type="body" sz="quarter" idx="4294967295"/>
          </p:nvPr>
        </p:nvSpPr>
        <p:spPr>
          <a:xfrm>
            <a:off x="7385889" y="2306397"/>
            <a:ext cx="4071368" cy="352828"/>
          </a:xfrm>
          <a:prstGeom prst="rect">
            <a:avLst/>
          </a:prstGeom>
        </p:spPr>
        <p:txBody>
          <a:bodyPr>
            <a:normAutofit fontScale="92500" lnSpcReduction="10000"/>
          </a:bodyPr>
          <a:lstStyle/>
          <a:p>
            <a:pPr rtl="0">
              <a:lnSpc>
                <a:spcPct val="100000"/>
              </a:lnSpc>
            </a:pPr>
            <a:r>
              <a:rPr lang="fr-FR" b="1"/>
              <a:t>Faisabilité</a:t>
            </a:r>
          </a:p>
        </p:txBody>
      </p:sp>
      <p:sp>
        <p:nvSpPr>
          <p:cNvPr id="16" name="Text Placeholder 2"/>
          <p:cNvSpPr>
            <a:spLocks noGrp="1"/>
          </p:cNvSpPr>
          <p:nvPr>
            <p:ph type="body" sz="quarter" idx="4294967295"/>
          </p:nvPr>
        </p:nvSpPr>
        <p:spPr>
          <a:xfrm>
            <a:off x="7385889" y="4969702"/>
            <a:ext cx="4458780" cy="936363"/>
          </a:xfrm>
          <a:prstGeom prst="rect">
            <a:avLst/>
          </a:prstGeom>
        </p:spPr>
        <p:txBody>
          <a:bodyPr>
            <a:normAutofit/>
          </a:bodyPr>
          <a:lstStyle/>
          <a:p>
            <a:pPr rtl="0">
              <a:lnSpc>
                <a:spcPct val="100000"/>
              </a:lnSpc>
            </a:pPr>
            <a:r>
              <a:rPr lang="fr-FR"/>
              <a:t>Le système répond-il aux attentes et aux préférences des utilisateurs ? Aux normes ?</a:t>
            </a:r>
          </a:p>
        </p:txBody>
      </p:sp>
      <p:sp>
        <p:nvSpPr>
          <p:cNvPr id="17" name="Text Placeholder 3"/>
          <p:cNvSpPr>
            <a:spLocks noGrp="1"/>
          </p:cNvSpPr>
          <p:nvPr>
            <p:ph type="body" sz="quarter" idx="4294967295"/>
          </p:nvPr>
        </p:nvSpPr>
        <p:spPr>
          <a:xfrm>
            <a:off x="7385889" y="4546811"/>
            <a:ext cx="4071368" cy="352828"/>
          </a:xfrm>
          <a:prstGeom prst="rect">
            <a:avLst/>
          </a:prstGeom>
        </p:spPr>
        <p:txBody>
          <a:bodyPr>
            <a:normAutofit fontScale="92500" lnSpcReduction="10000"/>
          </a:bodyPr>
          <a:lstStyle/>
          <a:p>
            <a:pPr rtl="0">
              <a:lnSpc>
                <a:spcPct val="100000"/>
              </a:lnSpc>
            </a:pPr>
            <a:r>
              <a:rPr lang="fr-FR" b="1"/>
              <a:t>Acceptabilité</a:t>
            </a:r>
          </a:p>
        </p:txBody>
      </p:sp>
    </p:spTree>
    <p:extLst>
      <p:ext uri="{BB962C8B-B14F-4D97-AF65-F5344CB8AC3E}">
        <p14:creationId xmlns:p14="http://schemas.microsoft.com/office/powerpoint/2010/main" val="1761156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t="54282" b="3552"/>
          <a:stretch/>
        </p:blipFill>
        <p:spPr/>
      </p:pic>
      <p:sp>
        <p:nvSpPr>
          <p:cNvPr id="7" name="Text Placeholder 6"/>
          <p:cNvSpPr>
            <a:spLocks noGrp="1"/>
          </p:cNvSpPr>
          <p:nvPr>
            <p:ph type="body" sz="quarter" idx="27"/>
          </p:nvPr>
        </p:nvSpPr>
        <p:spPr>
          <a:xfrm>
            <a:off x="1440000" y="4414344"/>
            <a:ext cx="9313200" cy="478331"/>
          </a:xfrm>
        </p:spPr>
        <p:txBody>
          <a:bodyPr/>
          <a:lstStyle/>
          <a:p>
            <a:pPr algn="ctr" rtl="0"/>
            <a:r>
              <a:rPr lang="fr-FR"/>
              <a:t>Il n'existe pas de manière unique de choisir des options de CTED.</a:t>
            </a:r>
          </a:p>
        </p:txBody>
      </p:sp>
      <p:sp>
        <p:nvSpPr>
          <p:cNvPr id="8" name="Text Placeholder 7"/>
          <p:cNvSpPr>
            <a:spLocks noGrp="1"/>
          </p:cNvSpPr>
          <p:nvPr>
            <p:ph type="body" sz="quarter" idx="28"/>
          </p:nvPr>
        </p:nvSpPr>
        <p:spPr>
          <a:xfrm>
            <a:off x="2006057" y="5523912"/>
            <a:ext cx="9313200" cy="354106"/>
          </a:xfrm>
        </p:spPr>
        <p:txBody>
          <a:bodyPr/>
          <a:lstStyle/>
          <a:p>
            <a:pPr rtl="0"/>
            <a:r>
              <a:rPr lang="fr-FR"/>
              <a:t>Image : CAWST</a:t>
            </a:r>
          </a:p>
        </p:txBody>
      </p:sp>
      <p:sp>
        <p:nvSpPr>
          <p:cNvPr id="3" name="Slide Number Placeholder 2"/>
          <p:cNvSpPr>
            <a:spLocks noGrp="1"/>
          </p:cNvSpPr>
          <p:nvPr>
            <p:ph type="sldNum" sz="quarter" idx="4294967295"/>
          </p:nvPr>
        </p:nvSpPr>
        <p:spPr>
          <a:xfrm>
            <a:off x="9156700" y="6356898"/>
            <a:ext cx="2743200" cy="365125"/>
          </a:xfrm>
        </p:spPr>
        <p:txBody>
          <a:bodyPr/>
          <a:lstStyle/>
          <a:p>
            <a:pPr rtl="0"/>
            <a:fld id="{A8350104-CE64-4EE9-82B1-554144FA4C7C}" type="slidenum">
              <a:rPr/>
              <a:pPr/>
              <a:t>8</a:t>
            </a:fld>
            <a:endParaRPr/>
          </a:p>
        </p:txBody>
      </p:sp>
    </p:spTree>
    <p:extLst>
      <p:ext uri="{BB962C8B-B14F-4D97-AF65-F5344CB8AC3E}">
        <p14:creationId xmlns:p14="http://schemas.microsoft.com/office/powerpoint/2010/main" val="256855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rtl="0"/>
            <a:r>
              <a:rPr lang="fr-FR"/>
              <a:t>Processus proposé</a:t>
            </a:r>
          </a:p>
        </p:txBody>
      </p:sp>
      <p:sp>
        <p:nvSpPr>
          <p:cNvPr id="6" name="Slide Number Placeholder 5"/>
          <p:cNvSpPr>
            <a:spLocks noGrp="1"/>
          </p:cNvSpPr>
          <p:nvPr>
            <p:ph type="sldNum" sz="quarter" idx="4294967295"/>
          </p:nvPr>
        </p:nvSpPr>
        <p:spPr>
          <a:xfrm>
            <a:off x="9448800" y="6356350"/>
            <a:ext cx="2743200" cy="365125"/>
          </a:xfrm>
        </p:spPr>
        <p:txBody>
          <a:bodyPr/>
          <a:lstStyle/>
          <a:p>
            <a:pPr rtl="0"/>
            <a:fld id="{A8350104-CE64-4EE9-82B1-554144FA4C7C}" type="slidenum">
              <a:rPr/>
              <a:pPr/>
              <a:t>9</a:t>
            </a:fld>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494489" y="1775222"/>
            <a:ext cx="11201325" cy="4795699"/>
          </a:xfrm>
          <a:prstGeom prst="rect">
            <a:avLst/>
          </a:prstGeom>
        </p:spPr>
      </p:pic>
      <p:sp>
        <p:nvSpPr>
          <p:cNvPr id="10" name="Text Box 167"/>
          <p:cNvSpPr txBox="1"/>
          <p:nvPr/>
        </p:nvSpPr>
        <p:spPr>
          <a:xfrm>
            <a:off x="838200" y="3914379"/>
            <a:ext cx="3482490" cy="15914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rtl="0">
              <a:spcBef>
                <a:spcPts val="600"/>
              </a:spcBef>
              <a:spcAft>
                <a:spcPts val="600"/>
              </a:spcAft>
              <a:buClr>
                <a:srgbClr val="2F5597"/>
              </a:buClr>
              <a:buFont typeface="Arial" panose="020B0604020202020204" pitchFamily="34" charset="0"/>
              <a:buChar char="•"/>
            </a:pPr>
            <a:r>
              <a:rPr lang="fr-FR" sz="2000">
                <a:latin typeface="Lato" panose="020F0502020204030203" pitchFamily="34" charset="0"/>
                <a:ea typeface="Lato" panose="020F0502020204030203" pitchFamily="34" charset="0"/>
                <a:cs typeface="Lato" panose="020F0502020204030203" pitchFamily="34" charset="0"/>
              </a:rPr>
              <a:t>Votre objectif</a:t>
            </a:r>
          </a:p>
          <a:p>
            <a:pPr marL="342900" indent="-342900" rtl="0">
              <a:spcBef>
                <a:spcPts val="600"/>
              </a:spcBef>
              <a:spcAft>
                <a:spcPts val="600"/>
              </a:spcAft>
              <a:buClr>
                <a:srgbClr val="2F5597"/>
              </a:buClr>
              <a:buFont typeface="Arial" panose="020B0604020202020204" pitchFamily="34" charset="0"/>
              <a:buChar char="•"/>
            </a:pPr>
            <a:r>
              <a:rPr lang="fr-FR" sz="2000">
                <a:effectLst/>
                <a:latin typeface="Lato" panose="020F0502020204030203" pitchFamily="34" charset="0"/>
                <a:ea typeface="Lato" panose="020F0502020204030203" pitchFamily="34" charset="0"/>
                <a:cs typeface="Lato" panose="020F0502020204030203" pitchFamily="34" charset="0"/>
              </a:rPr>
              <a:t>Les options disponibles</a:t>
            </a:r>
          </a:p>
          <a:p>
            <a:pPr marL="342900" indent="-342900" rtl="0">
              <a:spcBef>
                <a:spcPts val="600"/>
              </a:spcBef>
              <a:spcAft>
                <a:spcPts val="600"/>
              </a:spcAft>
              <a:buClr>
                <a:srgbClr val="2F5597"/>
              </a:buClr>
              <a:buFont typeface="Arial" panose="020B0604020202020204" pitchFamily="34" charset="0"/>
              <a:buChar char="•"/>
            </a:pPr>
            <a:r>
              <a:rPr lang="fr-FR" sz="2000">
                <a:latin typeface="Lato" panose="020F0502020204030203" pitchFamily="34" charset="0"/>
                <a:ea typeface="Lato" panose="020F0502020204030203" pitchFamily="34" charset="0"/>
                <a:cs typeface="Lato" panose="020F0502020204030203" pitchFamily="34" charset="0"/>
              </a:rPr>
              <a:t>Vos utilisateurs</a:t>
            </a:r>
          </a:p>
        </p:txBody>
      </p:sp>
      <p:sp>
        <p:nvSpPr>
          <p:cNvPr id="11" name="Text Box 167"/>
          <p:cNvSpPr txBox="1"/>
          <p:nvPr/>
        </p:nvSpPr>
        <p:spPr>
          <a:xfrm>
            <a:off x="6044351" y="3037622"/>
            <a:ext cx="2315011" cy="43586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rtl="0">
              <a:spcBef>
                <a:spcPts val="600"/>
              </a:spcBef>
              <a:spcAft>
                <a:spcPts val="600"/>
              </a:spcAft>
            </a:pPr>
            <a:r>
              <a:rPr lang="fr-FR" sz="2400" b="1">
                <a:solidFill>
                  <a:srgbClr val="2F5597"/>
                </a:solidFill>
                <a:effectLst/>
                <a:latin typeface="Lato" panose="020F0502020204030203" pitchFamily="34" charset="0"/>
                <a:ea typeface="Lato" panose="020F0502020204030203" pitchFamily="34" charset="0"/>
                <a:cs typeface="Lato" panose="020F0502020204030203" pitchFamily="34" charset="0"/>
              </a:rPr>
              <a:t>Choisir</a:t>
            </a:r>
          </a:p>
        </p:txBody>
      </p:sp>
      <p:sp>
        <p:nvSpPr>
          <p:cNvPr id="12" name="Text Box 167"/>
          <p:cNvSpPr txBox="1"/>
          <p:nvPr/>
        </p:nvSpPr>
        <p:spPr>
          <a:xfrm>
            <a:off x="9826189" y="3037622"/>
            <a:ext cx="2315011" cy="43586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rtl="0">
              <a:spcBef>
                <a:spcPts val="600"/>
              </a:spcBef>
              <a:spcAft>
                <a:spcPts val="600"/>
              </a:spcAft>
            </a:pPr>
            <a:r>
              <a:rPr lang="fr-FR" sz="2400" b="1">
                <a:solidFill>
                  <a:srgbClr val="2F5597"/>
                </a:solidFill>
                <a:effectLst/>
                <a:latin typeface="Lato" panose="020F0502020204030203" pitchFamily="34" charset="0"/>
                <a:ea typeface="Lato" panose="020F0502020204030203" pitchFamily="34" charset="0"/>
                <a:cs typeface="Lato" panose="020F0502020204030203" pitchFamily="34" charset="0"/>
              </a:rPr>
              <a:t>Tester</a:t>
            </a:r>
          </a:p>
        </p:txBody>
      </p:sp>
      <p:sp>
        <p:nvSpPr>
          <p:cNvPr id="13" name="Rectangle 12"/>
          <p:cNvSpPr/>
          <p:nvPr/>
        </p:nvSpPr>
        <p:spPr>
          <a:xfrm>
            <a:off x="2245989" y="3011821"/>
            <a:ext cx="1794081" cy="461665"/>
          </a:xfrm>
          <a:prstGeom prst="rect">
            <a:avLst/>
          </a:prstGeom>
        </p:spPr>
        <p:txBody>
          <a:bodyPr wrap="none">
            <a:spAutoFit/>
          </a:bodyPr>
          <a:lstStyle/>
          <a:p>
            <a:pPr rtl="0">
              <a:spcBef>
                <a:spcPts val="600"/>
              </a:spcBef>
              <a:spcAft>
                <a:spcPts val="600"/>
              </a:spcAft>
            </a:pPr>
            <a:r>
              <a:rPr lang="fr-FR" sz="2400" b="1">
                <a:solidFill>
                  <a:srgbClr val="2F5597"/>
                </a:solidFill>
                <a:latin typeface="Lato" panose="020F0502020204030203" pitchFamily="34" charset="0"/>
                <a:ea typeface="Lato" panose="020F0502020204030203" pitchFamily="34" charset="0"/>
                <a:cs typeface="Lato" panose="020F0502020204030203" pitchFamily="34" charset="0"/>
              </a:rPr>
              <a:t>Comprendre</a:t>
            </a:r>
          </a:p>
        </p:txBody>
      </p:sp>
      <p:sp>
        <p:nvSpPr>
          <p:cNvPr id="14" name="Text Box 167"/>
          <p:cNvSpPr txBox="1"/>
          <p:nvPr/>
        </p:nvSpPr>
        <p:spPr>
          <a:xfrm>
            <a:off x="4574971" y="3915977"/>
            <a:ext cx="3482490" cy="15914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rtl="0">
              <a:spcBef>
                <a:spcPts val="600"/>
              </a:spcBef>
              <a:spcAft>
                <a:spcPts val="600"/>
              </a:spcAft>
              <a:buClr>
                <a:srgbClr val="2F5597"/>
              </a:buClr>
              <a:buFont typeface="Arial" panose="020B0604020202020204" pitchFamily="34" charset="0"/>
              <a:buChar char="•"/>
            </a:pPr>
            <a:r>
              <a:rPr lang="fr-FR" sz="2000">
                <a:latin typeface="Lato" panose="020F0502020204030203" pitchFamily="34" charset="0"/>
                <a:ea typeface="Lato" panose="020F0502020204030203" pitchFamily="34" charset="0"/>
                <a:cs typeface="Lato" panose="020F0502020204030203" pitchFamily="34" charset="0"/>
              </a:rPr>
              <a:t>Critères</a:t>
            </a:r>
          </a:p>
          <a:p>
            <a:pPr marL="342900" indent="-342900" rtl="0">
              <a:spcBef>
                <a:spcPts val="600"/>
              </a:spcBef>
              <a:spcAft>
                <a:spcPts val="600"/>
              </a:spcAft>
              <a:buClr>
                <a:srgbClr val="2F5597"/>
              </a:buClr>
              <a:buFont typeface="Arial" panose="020B0604020202020204" pitchFamily="34" charset="0"/>
              <a:buChar char="•"/>
            </a:pPr>
            <a:r>
              <a:rPr lang="fr-FR" sz="2000">
                <a:effectLst/>
                <a:latin typeface="Lato" panose="020F0502020204030203" pitchFamily="34" charset="0"/>
                <a:ea typeface="Lato" panose="020F0502020204030203" pitchFamily="34" charset="0"/>
                <a:cs typeface="Lato" panose="020F0502020204030203" pitchFamily="34" charset="0"/>
              </a:rPr>
              <a:t>Présélection</a:t>
            </a:r>
          </a:p>
        </p:txBody>
      </p:sp>
      <p:sp>
        <p:nvSpPr>
          <p:cNvPr id="15" name="Text Box 167"/>
          <p:cNvSpPr txBox="1"/>
          <p:nvPr/>
        </p:nvSpPr>
        <p:spPr>
          <a:xfrm>
            <a:off x="8311743" y="3914379"/>
            <a:ext cx="3219219" cy="15914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rtl="0">
              <a:spcBef>
                <a:spcPts val="600"/>
              </a:spcBef>
              <a:spcAft>
                <a:spcPts val="600"/>
              </a:spcAft>
              <a:buClr>
                <a:srgbClr val="2F5597"/>
              </a:buClr>
              <a:buFont typeface="Arial" panose="020B0604020202020204" pitchFamily="34" charset="0"/>
              <a:buChar char="•"/>
            </a:pPr>
            <a:r>
              <a:rPr lang="fr-FR" sz="2000">
                <a:latin typeface="Lato" panose="020F0502020204030203" pitchFamily="34" charset="0"/>
                <a:ea typeface="Lato" panose="020F0502020204030203" pitchFamily="34" charset="0"/>
                <a:cs typeface="Lato" panose="020F0502020204030203" pitchFamily="34" charset="0"/>
              </a:rPr>
              <a:t>Mise à l'essai des options sélectionnées</a:t>
            </a:r>
          </a:p>
          <a:p>
            <a:pPr marL="342900" indent="-342900" rtl="0">
              <a:spcBef>
                <a:spcPts val="600"/>
              </a:spcBef>
              <a:spcAft>
                <a:spcPts val="600"/>
              </a:spcAft>
              <a:buClr>
                <a:srgbClr val="2F5597"/>
              </a:buClr>
              <a:buFont typeface="Arial" panose="020B0604020202020204" pitchFamily="34" charset="0"/>
              <a:buChar char="•"/>
            </a:pPr>
            <a:r>
              <a:rPr lang="fr-FR" sz="2000">
                <a:effectLst/>
                <a:latin typeface="Lato" panose="020F0502020204030203" pitchFamily="34" charset="0"/>
                <a:ea typeface="Lato" panose="020F0502020204030203" pitchFamily="34" charset="0"/>
                <a:cs typeface="Lato" panose="020F0502020204030203" pitchFamily="34" charset="0"/>
              </a:rPr>
              <a:t>Sélection finale</a:t>
            </a:r>
          </a:p>
        </p:txBody>
      </p:sp>
    </p:spTree>
    <p:extLst>
      <p:ext uri="{BB962C8B-B14F-4D97-AF65-F5344CB8AC3E}">
        <p14:creationId xmlns:p14="http://schemas.microsoft.com/office/powerpoint/2010/main" val="17029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pptx" id="{EB1750E9-6F1E-4014-9047-34C3CEC06D27}" vid="{50F87F01-B438-494C-A9FD-013D64B575CF}"/>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pptx" id="{EB1750E9-6F1E-4014-9047-34C3CEC06D27}" vid="{20F19BE6-B984-460A-9AF4-DEFC43BBA7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CAWST EPD PP Template 18-04-24</Template>
  <TotalTime>1158</TotalTime>
  <Words>481</Words>
  <Application>Microsoft Office PowerPoint</Application>
  <PresentationFormat>Widescreen</PresentationFormat>
  <Paragraphs>148</Paragraphs>
  <Slides>18</Slides>
  <Notes>7</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Lato</vt:lpstr>
      <vt:lpstr>Lato Heavy</vt:lpstr>
      <vt:lpstr>Georgia</vt:lpstr>
      <vt:lpstr>Merriweather Light</vt:lpstr>
      <vt:lpstr>Arial</vt:lpstr>
      <vt:lpstr>Calibri</vt:lpstr>
      <vt:lpstr>Lato Black</vt:lpstr>
      <vt:lpstr>Lato Light</vt:lpstr>
      <vt:lpstr>Merriweather</vt:lpstr>
      <vt:lpstr>CAWST Title</vt:lpstr>
      <vt:lpstr>CAWST Content</vt:lpstr>
      <vt:lpstr>PowerPoint Presentation</vt:lpstr>
      <vt:lpstr>PowerPoint Presentation</vt:lpstr>
      <vt:lpstr>PowerPoint Presentation</vt:lpstr>
      <vt:lpstr>PowerPoint Presentation</vt:lpstr>
      <vt:lpstr>Résultats d'apprentissage</vt:lpstr>
      <vt:lpstr>Discutez par groupes de deux</vt:lpstr>
      <vt:lpstr>Critères de sélection de la CTED</vt:lpstr>
      <vt:lpstr>PowerPoint Presentation</vt:lpstr>
      <vt:lpstr>Processus proposé</vt:lpstr>
      <vt:lpstr>Comprendre</vt:lpstr>
      <vt:lpstr>Choisir</vt:lpstr>
      <vt:lpstr>PowerPoint Presentation</vt:lpstr>
      <vt:lpstr>Positionnement</vt:lpstr>
      <vt:lpstr>Tester</vt:lpstr>
      <vt:lpstr>Scénario détaillé</vt:lpstr>
      <vt:lpstr>Scénarios : Travail  en groupe</vt:lpstr>
      <vt:lpstr>Révision  (cahier)</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Mahaffy</dc:creator>
  <cp:lastModifiedBy>Andrea Roach</cp:lastModifiedBy>
  <cp:revision>84</cp:revision>
  <dcterms:created xsi:type="dcterms:W3CDTF">2018-04-24T20:01:19Z</dcterms:created>
  <dcterms:modified xsi:type="dcterms:W3CDTF">2018-09-28T20:52:02Z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