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comments/comment1.xml" ContentType="application/vnd.openxmlformats-officedocument.presentationml.comments+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embedTrueTypeFonts="1" saveSubsetFonts="1" autoCompressPictures="0">
  <p:sldMasterIdLst>
    <p:sldMasterId id="2147483701" r:id="rId1"/>
  </p:sldMasterIdLst>
  <p:notesMasterIdLst>
    <p:notesMasterId r:id="rId24"/>
  </p:notesMasterIdLst>
  <p:handoutMasterIdLst>
    <p:handoutMasterId r:id="rId25"/>
  </p:handoutMasterIdLst>
  <p:sldIdLst>
    <p:sldId id="256" r:id="rId2"/>
    <p:sldId id="282" r:id="rId3"/>
    <p:sldId id="295" r:id="rId4"/>
    <p:sldId id="258" r:id="rId5"/>
    <p:sldId id="259" r:id="rId6"/>
    <p:sldId id="298" r:id="rId7"/>
    <p:sldId id="297" r:id="rId8"/>
    <p:sldId id="299" r:id="rId9"/>
    <p:sldId id="261" r:id="rId10"/>
    <p:sldId id="262" r:id="rId11"/>
    <p:sldId id="264" r:id="rId12"/>
    <p:sldId id="263" r:id="rId13"/>
    <p:sldId id="265" r:id="rId14"/>
    <p:sldId id="266" r:id="rId15"/>
    <p:sldId id="267" r:id="rId16"/>
    <p:sldId id="268" r:id="rId17"/>
    <p:sldId id="269" r:id="rId18"/>
    <p:sldId id="270" r:id="rId19"/>
    <p:sldId id="271" r:id="rId20"/>
    <p:sldId id="286" r:id="rId21"/>
    <p:sldId id="287" r:id="rId22"/>
    <p:sldId id="288" r:id="rId23"/>
  </p:sldIdLst>
  <p:sldSz cx="9144000" cy="5143500" type="screen16x9"/>
  <p:notesSz cx="6858000" cy="9144000"/>
  <p:embeddedFontLst>
    <p:embeddedFont>
      <p:font typeface="Lato" panose="020F0502020204030203" pitchFamily="34" charset="0"/>
      <p:regular r:id="rId26"/>
      <p:bold r:id="rId27"/>
      <p:italic r:id="rId28"/>
      <p:boldItalic r:id="rId29"/>
    </p:embeddedFont>
    <p:embeddedFont>
      <p:font typeface="Simplified Arabic" panose="02020603050405020304" pitchFamily="18" charset="-78"/>
      <p:regular r:id="rId30"/>
      <p:bold r:id="rId31"/>
    </p:embeddedFont>
  </p:embeddedFontLst>
  <p:custDataLst>
    <p:tags r:id="rId3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implified Arabic"/>
        <a:ea typeface="Simplified Arabic"/>
        <a:cs typeface="Simplified Arabic"/>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Simplified Arabic"/>
        <a:ea typeface="Simplified Arabic"/>
        <a:cs typeface="Simplified Arabic"/>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Simplified Arabic"/>
        <a:ea typeface="Simplified Arabic"/>
        <a:cs typeface="Simplified Arabic"/>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Simplified Arabic"/>
        <a:ea typeface="Simplified Arabic"/>
        <a:cs typeface="Simplified Arabic"/>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Simplified Arabic"/>
        <a:ea typeface="Simplified Arabic"/>
        <a:cs typeface="Simplified Arabic"/>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Simplified Arabic"/>
        <a:ea typeface="Simplified Arabic"/>
        <a:cs typeface="Simplified Arabic"/>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Simplified Arabic"/>
        <a:ea typeface="Simplified Arabic"/>
        <a:cs typeface="Simplified Arabic"/>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Simplified Arabic"/>
        <a:ea typeface="Simplified Arabic"/>
        <a:cs typeface="Simplified Arabic"/>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Simplified Arabic"/>
        <a:ea typeface="Simplified Arabic"/>
        <a:cs typeface="Simplified Arabic"/>
        <a:sym typeface="Arial"/>
      </a:defRPr>
    </a:lvl9pPr>
  </p:defaultTextStyle>
  <p:extLst>
    <p:ext uri="{EFAFB233-063F-42B5-8137-9DF3F51BA10A}">
      <p15:sldGuideLst xmlns:p15="http://schemas.microsoft.com/office/powerpoint/2012/main">
        <p15:guide id="1" orient="horz" pos="418" userDrawn="1">
          <p15:clr>
            <a:srgbClr val="747775"/>
          </p15:clr>
        </p15:guide>
        <p15:guide id="2" pos="385" userDrawn="1">
          <p15:clr>
            <a:srgbClr val="747775"/>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ryn Meyers" initials="" lastIdx="9" clrIdx="0"/>
  <p:cmAuthor id="1" name="Taryn Meyers" initials="TM" lastIdx="12" clrIdx="1">
    <p:extLst>
      <p:ext uri="{19B8F6BF-5375-455C-9EA6-DF929625EA0E}">
        <p15:presenceInfo xmlns:p15="http://schemas.microsoft.com/office/powerpoint/2012/main" userId="S::TMeyers@cawst.org::f1d967bf-7cac-414a-add6-2787d6b4e2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5B8"/>
    <a:srgbClr val="DD8CD4"/>
    <a:srgbClr val="DDAEDB"/>
    <a:srgbClr val="95509A"/>
    <a:srgbClr val="4CCCC7"/>
    <a:srgbClr val="FFC000"/>
    <a:srgbClr val="0E2841"/>
    <a:srgbClr val="4D95D9"/>
    <a:srgbClr val="DDEB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887F9F-E079-4C3E-A3A4-CAFB640BD649}">
  <a:tblStyle styleId="{A4887F9F-E079-4C3E-A3A4-CAFB640BD64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3793B9-BAEF-4013-B154-BBA535D95A37}"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60"/>
    <p:restoredTop sz="88707"/>
  </p:normalViewPr>
  <p:slideViewPr>
    <p:cSldViewPr snapToGrid="0">
      <p:cViewPr varScale="1">
        <p:scale>
          <a:sx n="84" d="100"/>
          <a:sy n="84" d="100"/>
        </p:scale>
        <p:origin x="76" y="108"/>
      </p:cViewPr>
      <p:guideLst>
        <p:guide orient="horz" pos="418"/>
        <p:guide pos="385"/>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6-03-03T21:02:40.110" idx="7">
    <p:pos x="5537" y="98"/>
    <p:text>لم يتم ذكر التوريد المتقطع هنا، لكنك ذكرته في الشريحة التي تحتوي على صورة الفتاة الصغيرة أدناه (الشريحة 14 حاليًا).</p:text>
  </p:cm>
  <p:cm authorId="1" dt="2026-03-06T14:18:15.823" idx="9">
    <p:pos x="5537" y="234"/>
    <p:text>هل يمكننا وضع العلامة الصغيرة رقم 1 على هذا أيضًا. العلامات تتوافق مع المنشور الذي نتحدث عنه.</p:text>
    <p:extLst>
      <p:ext uri="{C676402C-5697-4E1C-873F-D02D1690AC5C}">
        <p15:threadingInfo xmlns:p15="http://schemas.microsoft.com/office/powerpoint/2012/main" timeZoneBias="420">
          <p15:parentCm authorId="0" idx="7"/>
        </p15:threadingInfo>
      </p:ext>
    </p:extLst>
  </p:cm>
  <p:cm authorId="1" dt="2026-03-06T14:18:56.297" idx="10">
    <p:pos x="5537" y="370"/>
    <p:text>يرجى وضع صورة مصغرة للغلاف الأمامي للملخص.</p:text>
    <p:extLst>
      <p:ext uri="{C676402C-5697-4E1C-873F-D02D1690AC5C}">
        <p15:threadingInfo xmlns:p15="http://schemas.microsoft.com/office/powerpoint/2012/main" timeZoneBias="420">
          <p15:parentCm authorId="0" idx="7"/>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D7775D-9043-90F5-B5FD-FEC417EAE6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8E12C27-50D9-B275-5552-F32889AB2B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470647-0AA3-524A-8FF7-4992173B0B61}" type="datetimeFigureOut">
              <a:rPr lang="en-US" smtClean="0"/>
              <a:t>3/11/2026</a:t>
            </a:fld>
            <a:endParaRPr lang="en-US"/>
          </a:p>
        </p:txBody>
      </p:sp>
      <p:sp>
        <p:nvSpPr>
          <p:cNvPr id="4" name="Footer Placeholder 3">
            <a:extLst>
              <a:ext uri="{FF2B5EF4-FFF2-40B4-BE49-F238E27FC236}">
                <a16:creationId xmlns:a16="http://schemas.microsoft.com/office/drawing/2014/main" id="{6F7C50FC-E6DB-9EBA-30E9-D6124C802A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66D3688-6C46-BD80-F35E-34F126FD07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70963A-E3D5-9C48-81E5-ACC1EB17E124}" type="slidenum">
              <a:rPr lang="en-US" smtClean="0"/>
              <a:t>‹#›</a:t>
            </a:fld>
            <a:endParaRPr lang="en-US"/>
          </a:p>
        </p:txBody>
      </p:sp>
    </p:spTree>
    <p:extLst>
      <p:ext uri="{BB962C8B-B14F-4D97-AF65-F5344CB8AC3E}">
        <p14:creationId xmlns:p14="http://schemas.microsoft.com/office/powerpoint/2010/main" val="3882112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unwater.org/publications/progress-household-drinking-water-sanitation-and-hygiene-2000-2024-special-focu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who.int/publications/i/item/978924007561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b70c0f4f86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g3b70c0f4f86_1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1200"/>
              </a:spcAft>
              <a:buSzPts val="1100"/>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bee8a6b775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3bee8a6b775_0_7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0000"/>
              </a:solidFill>
            </a:endParaRPr>
          </a:p>
        </p:txBody>
      </p:sp>
      <p:sp>
        <p:nvSpPr>
          <p:cNvPr id="375" name="Google Shape;375;g3bee8a6b775_0_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ccb979280b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ccb979280b_0_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dirty="0"/>
              <a:t>تُظهر هذه المنشورات بوضوح أن إعادة التلوث تحدث في جميع أنواع أنظمة المياه المختلفة، وهي مشكلة كبيرة يجب معالجتها. </a:t>
            </a:r>
          </a:p>
          <a:p>
            <a:pPr marL="171450" lvl="0" indent="-171450" algn="l" rtl="0">
              <a:spcBef>
                <a:spcPts val="0"/>
              </a:spcBef>
              <a:spcAft>
                <a:spcPts val="0"/>
              </a:spcAft>
            </a:pPr>
            <a:r>
              <a:rPr lang="en" dirty="0"/>
              <a:t>تعد السلوكيات أثناء النقل والتخزين والمناولة من الأمور الحاسمة التي تتطلب الدعم والمتابعة وفقًا للسياق المحدد.</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تحتوي هذه الأوراق على بعض المعلومات حول مدى فعالية أنظمة معالجة المياه المنزلية. وهذا موضوع يتم تناوله في التقرير التقني، وليس هنا.</a:t>
            </a:r>
            <a:endParaRPr dirty="0">
              <a:solidFill>
                <a:srgbClr val="FF0000"/>
              </a:solidFill>
            </a:endParaRPr>
          </a:p>
        </p:txBody>
      </p:sp>
      <p:sp>
        <p:nvSpPr>
          <p:cNvPr id="363" name="Google Shape;363;g3ccb979280b_0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3bee8a6b775_0_35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dirty="0"/>
              <a:t>إذا كنت تتابع المنشورات العالمية، فربما تعرف هذا التقرير باسم تقرير GLAAS. </a:t>
            </a:r>
          </a:p>
          <a:p>
            <a:pPr marL="171450" lvl="0" indent="-171450" algn="l" rtl="0">
              <a:spcBef>
                <a:spcPts val="0"/>
              </a:spcBef>
              <a:spcAft>
                <a:spcPts val="0"/>
              </a:spcAft>
            </a:pPr>
            <a:r>
              <a:rPr lang="en" dirty="0"/>
              <a:t>يوضح هذا الرسم البياني العلاقة بين السياسات والإجراءات مقسمة حسب الفئات السكانية الرئيسية التي تحتاج إلى الدعم.</a:t>
            </a:r>
          </a:p>
          <a:p>
            <a:pPr marL="171450" lvl="0" indent="-171450" algn="l" rtl="0">
              <a:spcBef>
                <a:spcPts val="0"/>
              </a:spcBef>
              <a:spcAft>
                <a:spcPts val="0"/>
              </a:spcAft>
            </a:pPr>
            <a:r>
              <a:rPr lang="en" dirty="0"/>
              <a:t>وهذا يوضح أن الأشخاص الأكثر احتياجًا لا يحصلون على الاستثمارات الموجهة لهم. يمكن أن تصلهم خدمات المياه والصرف الصحي</a:t>
            </a:r>
          </a:p>
          <a:p>
            <a:pPr marL="171450" lvl="0" indent="-171450" algn="l" rtl="0">
              <a:spcBef>
                <a:spcPts val="0"/>
              </a:spcBef>
              <a:spcAft>
                <a:spcPts val="0"/>
              </a:spcAft>
            </a:pPr>
            <a:r>
              <a:rPr lang="en" dirty="0"/>
              <a:t>يتوافق هذا مع ما رأيناه في تقرير التقدم المحرز في مجال شرب المياه والصرف الصحي في المنازل، الذي يوضح أن النهج العالمية السائدة الحالية لا تصل إلى الأشخاص الأكثر احتياجًا</a:t>
            </a:r>
            <a:endParaRPr dirty="0"/>
          </a:p>
        </p:txBody>
      </p:sp>
      <p:sp>
        <p:nvSpPr>
          <p:cNvPr id="385" name="Google Shape;385;g3bee8a6b775_0_3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3ccb979280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3ccb979280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3bee8a6b775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3bee8a6b775_0_8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CA" dirty="0"/>
              <a:t>تم نشر ملخص جديد يقدم لمحة عامة عن أنظمة وتقنيات مياه الشرب والقضايا الشاملة المتعلقة بها.  </a:t>
            </a:r>
          </a:p>
          <a:p>
            <a:pPr marL="171450" lvl="0" indent="-171450" algn="l" rtl="0">
              <a:spcBef>
                <a:spcPts val="0"/>
              </a:spcBef>
              <a:spcAft>
                <a:spcPts val="0"/>
              </a:spcAft>
              <a:buFontTx/>
              <a:buChar char="-"/>
            </a:pPr>
            <a:r>
              <a:rPr lang="en-CA" dirty="0"/>
              <a:t>وقد تم تضمين معالجة المياه المنزلية وتخزينها الآمن بشكل خاص في هذا المنشور والتوصية بهما. </a:t>
            </a:r>
          </a:p>
          <a:p>
            <a:pPr marL="171450" lvl="0" indent="-171450" algn="l" rtl="0">
              <a:spcBef>
                <a:spcPts val="0"/>
              </a:spcBef>
              <a:spcAft>
                <a:spcPts val="0"/>
              </a:spcAft>
              <a:buFontTx/>
              <a:buChar char="-"/>
            </a:pPr>
            <a:r>
              <a:rPr lang="en-CA" dirty="0"/>
              <a:t>إلى جانب هذه الاستخدامات الموصى بها لمعالجة المياه المنزلية، يشير الملخص أيضًا إلى أن أنظمة الأنابيب، والإمداد المتقطع، وسوء التشغيل والصيانة، وسوء النظافة المنزلية، تم تحديدها على أنها مخاطر تلوث. وعلى الرغم من أن هذه المعلومات ليست جديدة، فإن إدراج معالجة المياه المنزلية في الملخص يوفر أيضًا خيارًا يمكن للناس النظر فيه لحل هذه التحديات.</a:t>
            </a:r>
            <a:endParaRPr dirty="0"/>
          </a:p>
        </p:txBody>
      </p:sp>
      <p:sp>
        <p:nvSpPr>
          <p:cNvPr id="401" name="Google Shape;401;g3bee8a6b775_0_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3cd016feb2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3cd016feb2a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أريد أن أريكم بالتحديد ما يتضمنه الملخص الخاص بتقنيات معالجة المياه المنزلية.</a:t>
            </a:r>
          </a:p>
        </p:txBody>
      </p:sp>
      <p:sp>
        <p:nvSpPr>
          <p:cNvPr id="409" name="Google Shape;409;g3cd016feb2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bee8a6b775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bee8a6b775_0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18" name="Google Shape;418;g3bee8a6b775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3bee8a6b775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3bee8a6b775_0_10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من الجيد أنهم يدركون أهمية النقل والمناولة في جودة المياه، وليس فقط حماية المصادر. يحتوي نموذج SI الخاص بالممارسات المنزلية على سؤال واحد حول HWTS. سيحتاج المُعدد إلى مستوى عالٍ من المعرفة والتفسير للإجابة على هذا السؤال. لذلك، تعتقد CAWST أن هناك حاجة إلى نماذج SI أكثر تفصيلاً للتقنيات المحددة.</a:t>
            </a:r>
            <a:endParaRPr dirty="0"/>
          </a:p>
        </p:txBody>
      </p:sp>
      <p:sp>
        <p:nvSpPr>
          <p:cNvPr id="427" name="Google Shape;427;g3bee8a6b775_0_1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3ccb979280b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3ccb979280b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40000"/>
              </a:lnSpc>
              <a:spcAft>
                <a:spcPts val="1200"/>
              </a:spcAft>
              <a:buNone/>
            </a:pPr>
            <a:r>
              <a:rPr lang="en-CA" sz="1100" b="1" dirty="0">
                <a:solidFill>
                  <a:srgbClr val="666666"/>
                </a:solidFill>
                <a:latin typeface="Lato" panose="020F0502020204030203" pitchFamily="34" charset="77"/>
                <a:sym typeface="Lato"/>
              </a:rPr>
              <a:t>تجدر الإشارة إلى ما يلي:</a:t>
            </a:r>
          </a:p>
          <a:p>
            <a:pPr marL="452120" lvl="0" indent="-285750" algn="l" rtl="0">
              <a:lnSpc>
                <a:spcPts val="1780"/>
              </a:lnSpc>
              <a:buClr>
                <a:schemeClr val="tx1">
                  <a:lumMod val="65000"/>
                  <a:lumOff val="35000"/>
                </a:schemeClr>
              </a:buClr>
              <a:buSzPct val="120000"/>
              <a:buFont typeface="Arial" panose="020B0604020202020204" pitchFamily="34" charset="0"/>
              <a:buChar char="•"/>
            </a:pPr>
            <a:r>
              <a:rPr lang="en-CA" dirty="0">
                <a:solidFill>
                  <a:srgbClr val="666666"/>
                </a:solidFill>
                <a:latin typeface="Lato"/>
                <a:ea typeface="Lato"/>
                <a:cs typeface="Lato"/>
                <a:sym typeface="Lato"/>
              </a:rPr>
              <a:t>يعد التزويد المتقطع والممارسات المنزلية السيئة من المخاطر التي تهدد جودة المياه - الملخص</a:t>
            </a:r>
          </a:p>
          <a:p>
            <a:pPr marL="452120" lvl="0" indent="-285750" algn="l" rtl="0">
              <a:lnSpc>
                <a:spcPts val="1780"/>
              </a:lnSpc>
              <a:buClr>
                <a:schemeClr val="tx1">
                  <a:lumMod val="65000"/>
                  <a:lumOff val="35000"/>
                </a:schemeClr>
              </a:buClr>
              <a:buSzPct val="120000"/>
              <a:buFont typeface="Arial" panose="020B0604020202020204" pitchFamily="34" charset="0"/>
              <a:buChar char="•"/>
            </a:pPr>
            <a:r>
              <a:rPr lang="en-CA" dirty="0">
                <a:solidFill>
                  <a:srgbClr val="666666"/>
                </a:solidFill>
                <a:latin typeface="Lato"/>
                <a:ea typeface="Lato"/>
                <a:cs typeface="Lato"/>
                <a:sym typeface="Lato"/>
              </a:rPr>
              <a:t>غالبًا ما يزداد التلوث من المصدر إلى نقطة الاستهلاك - دمج جودة المياه في استطلاعات الأسر المعيشية - </a:t>
            </a:r>
            <a:r>
              <a:rPr lang="en-CA" sz="1050" i="1" dirty="0">
                <a:solidFill>
                  <a:srgbClr val="666666"/>
                </a:solidFill>
                <a:latin typeface="Lato"/>
                <a:ea typeface="Lato"/>
                <a:cs typeface="Lato"/>
                <a:sym typeface="Lato"/>
              </a:rPr>
              <a:t>منظمة الصحة العالمية 2020</a:t>
            </a:r>
          </a:p>
          <a:p>
            <a:pPr marL="452120" lvl="0" indent="-285750" algn="l" rtl="0">
              <a:lnSpc>
                <a:spcPts val="1780"/>
              </a:lnSpc>
              <a:buClr>
                <a:schemeClr val="tx1">
                  <a:lumMod val="65000"/>
                  <a:lumOff val="35000"/>
                </a:schemeClr>
              </a:buClr>
              <a:buSzPct val="120000"/>
              <a:buFont typeface="Arial" panose="020B0604020202020204" pitchFamily="34" charset="0"/>
              <a:buChar char="•"/>
            </a:pPr>
            <a:r>
              <a:rPr lang="en-CA" dirty="0">
                <a:solidFill>
                  <a:srgbClr val="666666"/>
                </a:solidFill>
                <a:latin typeface="Lato"/>
                <a:ea typeface="Lato"/>
                <a:cs typeface="Lato"/>
                <a:sym typeface="Lato"/>
              </a:rPr>
              <a:t>في 27 دولة، تراوح التلوث في نقطة الاستخدام بين 19٪ و 99٪ أعلى من نقطة التجميع - </a:t>
            </a:r>
            <a:r>
              <a:rPr lang="en-CA" sz="1050" i="1" dirty="0">
                <a:solidFill>
                  <a:srgbClr val="666666"/>
                </a:solidFill>
                <a:latin typeface="Lato"/>
                <a:ea typeface="Lato"/>
                <a:cs typeface="Lato"/>
                <a:sym typeface="Lato"/>
              </a:rPr>
              <a:t>Bain et al.، 2021</a:t>
            </a: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bee8a6b775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bee8a6b775_0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rtl="0">
              <a:spcBef>
                <a:spcPts val="1200"/>
              </a:spcBef>
              <a:spcAft>
                <a:spcPts val="1200"/>
              </a:spcAft>
            </a:pPr>
            <a:r>
              <a:rPr lang="en-CA" sz="1100" b="0" i="0" u="none" strike="noStrike" dirty="0">
                <a:solidFill>
                  <a:srgbClr val="000000"/>
                </a:solidFill>
                <a:effectLst/>
                <a:latin typeface="Lato" panose="020F0502020204030203" pitchFamily="34" charset="77"/>
              </a:rPr>
              <a:t>علينا أن نبدأ في معالجة مسألة جودة المياه بجدية كقطاع</a:t>
            </a:r>
          </a:p>
          <a:p>
            <a:pPr rtl="0">
              <a:spcBef>
                <a:spcPts val="1200"/>
              </a:spcBef>
              <a:spcAft>
                <a:spcPts val="1200"/>
              </a:spcAft>
            </a:pPr>
            <a:r>
              <a:rPr lang="en-CA" sz="1100" b="0" i="0" u="none" strike="noStrike" dirty="0">
                <a:solidFill>
                  <a:srgbClr val="000000"/>
                </a:solidFill>
                <a:effectLst/>
                <a:latin typeface="Lato" panose="020F0502020204030203" pitchFamily="34" charset="77"/>
              </a:rPr>
              <a:t>علينا أن نبدأ في تضمين مجموعة من الخيارات في أنظمتنا، ومعالجة المياه المنزلية هي جزء من تلك الخيارات. فهي تلعب دورًا مهمًا وتدعمها عقود من البحث والتنفيذ. ويعد هذا الملخص موردًا بالغ الأهمية يمكن للحكومات والجهات المنفذة الاعتماد عليه لتحديد شكل نظامها. </a:t>
            </a:r>
          </a:p>
          <a:p>
            <a:pPr rtl="0">
              <a:spcBef>
                <a:spcPts val="1200"/>
              </a:spcBef>
              <a:spcAft>
                <a:spcPts val="1200"/>
              </a:spcAft>
            </a:pPr>
            <a:r>
              <a:rPr lang="en-CA" sz="1100" b="0" i="0" u="none" strike="noStrike" dirty="0">
                <a:solidFill>
                  <a:srgbClr val="000000"/>
                </a:solidFill>
                <a:effectLst/>
                <a:latin typeface="Lato" panose="020F0502020204030203" pitchFamily="34" charset="77"/>
              </a:rPr>
              <a:t>نحتاج بشكل خاص إلى النظر في القدرة على تحمل تكاليف المياه الصالحة للشرب من أجل التوسع بسرعة. ذكر تقرير آخر (لم ندرجه في هذا العرض) صادر عن البنك الدولي في عام 2024 أنه لتحقيق الهدف 6 من أهداف التنمية المستدامة، سيتعين على العالم مضاعفة مستويات التمويل العام الحالية تقريبًا إلى ما لا يقل عن 131 مليار دولار سنويًا. لا أرى أن هذا سيحدث في أي وقت قريب، لذا نحتاج إلى تغيير نهجنا للقيام بالمزيد بالمال المتاح للوصول إلى الجميع.</a:t>
            </a:r>
          </a:p>
          <a:p>
            <a:pPr rtl="0">
              <a:spcBef>
                <a:spcPts val="1200"/>
              </a:spcBef>
              <a:spcAft>
                <a:spcPts val="1200"/>
              </a:spcAft>
            </a:pPr>
            <a:r>
              <a:rPr lang="en-CA" sz="1100" b="0" i="0" u="none" strike="noStrike" dirty="0">
                <a:solidFill>
                  <a:srgbClr val="000000"/>
                </a:solidFill>
                <a:effectLst/>
                <a:latin typeface="Lato" panose="020F0502020204030203" pitchFamily="34" charset="77"/>
              </a:rPr>
              <a:t>ونظراً لارتفاع معدلات إعادة التلوث أثناء النقل والمناولة، فإن تنمية القدرات أمر غير قابل للتفاوض، بغض النظر عن شكل نظامكم.</a:t>
            </a:r>
          </a:p>
        </p:txBody>
      </p:sp>
      <p:sp>
        <p:nvSpPr>
          <p:cNvPr id="418" name="Google Shape;418;g3bee8a6b775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20</a:t>
            </a:fld>
            <a:endParaRPr/>
          </a:p>
        </p:txBody>
      </p:sp>
    </p:spTree>
    <p:extLst>
      <p:ext uri="{BB962C8B-B14F-4D97-AF65-F5344CB8AC3E}">
        <p14:creationId xmlns:p14="http://schemas.microsoft.com/office/powerpoint/2010/main" val="180429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لقد قمنا بعمل رائع على الصعيد العالمي في توفير المياه للناس في أماكن أقرب إلى منازلهم.  </a:t>
            </a:r>
          </a:p>
          <a:p>
            <a:r>
              <a:rPr lang="en-US" dirty="0"/>
              <a:t>وتعد أمريكا اللاتينية مثالاً مثيراً للإعجاب بشكل خاص، حيث إنها في طريقها إلى توفير المياه للجميع بحلول عام 2030. </a:t>
            </a:r>
          </a:p>
          <a:p>
            <a:r>
              <a:rPr lang="en-US" dirty="0"/>
              <a:t>وهذا يدل على أننا كمجتمع عالمي يركز على هدف معين، يمكننا تحقيق تقدم ملموس.</a:t>
            </a:r>
          </a:p>
          <a:p>
            <a:r>
              <a:rPr lang="en-US" dirty="0"/>
              <a:t>دعونا نوجه انتباهنا إلى الخطوة التالية في مجال المياه. كيف نوفر </a:t>
            </a:r>
            <a:r>
              <a:rPr lang="en-US" b="1" dirty="0"/>
              <a:t>المياه المدارة بشكل آمن لل</a:t>
            </a:r>
            <a:r>
              <a:rPr lang="en-US" dirty="0"/>
              <a:t>جميع</a:t>
            </a:r>
            <a:r>
              <a:rPr lang="en-US" b="1" dirty="0"/>
              <a:t>؟ </a:t>
            </a:r>
            <a:r>
              <a:rPr lang="en-US" b="0" dirty="0"/>
              <a:t>كيف يمكننا إطلاق العنان للإمكانات البشرية والفرص لأن الناس يمكنهم أن يكونوا على يقين من أن المياه لن تسبب لهم المرض.</a:t>
            </a:r>
            <a:endParaRPr lang="en-US" dirty="0"/>
          </a:p>
        </p:txBody>
      </p:sp>
    </p:spTree>
    <p:extLst>
      <p:ext uri="{BB962C8B-B14F-4D97-AF65-F5344CB8AC3E}">
        <p14:creationId xmlns:p14="http://schemas.microsoft.com/office/powerpoint/2010/main" val="122521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bee8a6b775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bee8a6b775_0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rtl="0">
              <a:spcBef>
                <a:spcPts val="1200"/>
              </a:spcBef>
              <a:spcAft>
                <a:spcPts val="1200"/>
              </a:spcAft>
            </a:pPr>
            <a:r>
              <a:rPr lang="en-CA" sz="1100" b="1" i="0" u="none" strike="noStrike" dirty="0">
                <a:solidFill>
                  <a:srgbClr val="000000"/>
                </a:solidFill>
                <a:effectLst/>
                <a:latin typeface="Lato" panose="020F0502020204030203" pitchFamily="34" charset="77"/>
              </a:rPr>
              <a:t>هذه فرص متاحة للشبكة بأكملها. سوف تدعمكم CAWST من خلال توفير الموارد.</a:t>
            </a:r>
            <a:endParaRPr lang="en-CA" b="0" dirty="0">
              <a:effectLst/>
            </a:endParaRPr>
          </a:p>
        </p:txBody>
      </p:sp>
      <p:sp>
        <p:nvSpPr>
          <p:cNvPr id="418" name="Google Shape;418;g3bee8a6b775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21</a:t>
            </a:fld>
            <a:endParaRPr/>
          </a:p>
        </p:txBody>
      </p:sp>
    </p:spTree>
    <p:extLst>
      <p:ext uri="{BB962C8B-B14F-4D97-AF65-F5344CB8AC3E}">
        <p14:creationId xmlns:p14="http://schemas.microsoft.com/office/powerpoint/2010/main" val="1474672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bee8a6b775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bee8a6b775_0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rtl="0">
              <a:spcBef>
                <a:spcPts val="1200"/>
              </a:spcBef>
              <a:spcAft>
                <a:spcPts val="1200"/>
              </a:spcAft>
            </a:pPr>
            <a:r>
              <a:rPr lang="en-CA" sz="1100" b="1" i="0" u="none" strike="noStrike" dirty="0">
                <a:solidFill>
                  <a:srgbClr val="000000"/>
                </a:solidFill>
                <a:effectLst/>
                <a:latin typeface="Lato" panose="020F0502020204030203" pitchFamily="34" charset="77"/>
              </a:rPr>
              <a:t>هذه فرص متاحة للشبكة بأكملها. سوف يدعمكم CAWST من خلال توفير الموارد.</a:t>
            </a:r>
            <a:endParaRPr lang="en-CA" b="0" dirty="0">
              <a:effectLst/>
            </a:endParaRPr>
          </a:p>
          <a:p>
            <a:pPr rtl="0" fontAlgn="base">
              <a:spcBef>
                <a:spcPts val="1200"/>
              </a:spcBef>
              <a:spcAft>
                <a:spcPts val="0"/>
              </a:spcAft>
              <a:buFont typeface="Arial" panose="020B0604020202020204" pitchFamily="34" charset="0"/>
              <a:buChar char="•"/>
            </a:pPr>
            <a:r>
              <a:rPr lang="en-CA" sz="1100" b="0" i="0" u="none" strike="noStrike" dirty="0">
                <a:solidFill>
                  <a:srgbClr val="000000"/>
                </a:solidFill>
                <a:effectLst/>
                <a:latin typeface="Lato" panose="020F0502020204030203" pitchFamily="34" charset="77"/>
              </a:rPr>
              <a:t>يعدم مليارات الأشخاص في جميع أنحاء العالم الحصول على المياه النظيفة والصرف الصحي الملائم</a:t>
            </a:r>
          </a:p>
          <a:p>
            <a:pPr marL="742950" lvl="1" indent="-285750" rtl="0" fontAlgn="base">
              <a:spcBef>
                <a:spcPts val="0"/>
              </a:spcBef>
              <a:spcAft>
                <a:spcPts val="0"/>
              </a:spcAft>
              <a:buFont typeface="Arial" panose="020B0604020202020204" pitchFamily="34" charset="0"/>
              <a:buChar char="•"/>
            </a:pPr>
            <a:r>
              <a:rPr lang="en-CA" sz="1100" b="0" i="0" u="none" strike="noStrike" dirty="0">
                <a:solidFill>
                  <a:srgbClr val="000000"/>
                </a:solidFill>
                <a:effectLst/>
                <a:latin typeface="Lato" panose="020F0502020204030203" pitchFamily="34" charset="77"/>
              </a:rPr>
              <a:t>لا يزال 2.1 مليار شخص يعيشون دون مياه شرب آمنة، بما في ذلك 106 ملايين شخص يشربون مياه السطح. (</a:t>
            </a:r>
            <a:r>
              <a:rPr lang="en-CA" sz="1100" b="0" i="0" u="sng" strike="noStrike" dirty="0">
                <a:solidFill>
                  <a:srgbClr val="00A7D7"/>
                </a:solidFill>
                <a:effectLst/>
                <a:latin typeface="Lato" panose="020F0502020204030203" pitchFamily="34" charset="77"/>
                <a:hlinkClick r:id="rId3"/>
              </a:rPr>
              <a:t>منظمة الصحة العالمية/اليونيسف، 2025</a:t>
            </a:r>
            <a:r>
              <a:rPr lang="en-CA" sz="1100" b="0" i="0" u="none" strike="noStrike" dirty="0">
                <a:solidFill>
                  <a:srgbClr val="000000"/>
                </a:solidFill>
                <a:effectLst/>
                <a:latin typeface="Lato" panose="020F0502020204030203" pitchFamily="34" charset="77"/>
              </a:rPr>
              <a:t>) </a:t>
            </a:r>
          </a:p>
          <a:p>
            <a:pPr marL="742950" lvl="1" indent="-285750" rtl="0" fontAlgn="base">
              <a:spcBef>
                <a:spcPts val="0"/>
              </a:spcBef>
              <a:spcAft>
                <a:spcPts val="0"/>
              </a:spcAft>
              <a:buFont typeface="Arial" panose="020B0604020202020204" pitchFamily="34" charset="0"/>
              <a:buChar char="•"/>
            </a:pPr>
            <a:r>
              <a:rPr lang="en-CA" sz="1100" b="0" i="0" u="none" strike="noStrike" dirty="0">
                <a:solidFill>
                  <a:srgbClr val="000000"/>
                </a:solidFill>
                <a:effectLst/>
                <a:latin typeface="Lato" panose="020F0502020204030203" pitchFamily="34" charset="77"/>
              </a:rPr>
              <a:t>لا يزال 3.4 مليار شخص يعيشون دون مرافق صرف صحي آمنة، بما في ذلك 354 مليون شخص يمارسون التغوط في العراء. (</a:t>
            </a:r>
            <a:r>
              <a:rPr lang="en-CA" sz="1100" b="0" i="0" u="sng" strike="noStrike" dirty="0">
                <a:solidFill>
                  <a:srgbClr val="00A7D7"/>
                </a:solidFill>
                <a:effectLst/>
                <a:latin typeface="Lato" panose="020F0502020204030203" pitchFamily="34" charset="77"/>
                <a:hlinkClick r:id="rId3"/>
              </a:rPr>
              <a:t>منظمة الصحة العالمية/اليونيسف، 2025</a:t>
            </a:r>
            <a:r>
              <a:rPr lang="en-CA" sz="1100" b="0" i="0" u="none" strike="noStrike" dirty="0">
                <a:solidFill>
                  <a:srgbClr val="000000"/>
                </a:solidFill>
                <a:effectLst/>
                <a:latin typeface="Lato" panose="020F0502020204030203" pitchFamily="34" charset="77"/>
              </a:rPr>
              <a:t>)</a:t>
            </a:r>
          </a:p>
          <a:p>
            <a:pPr marL="742950" lvl="1" indent="-285750" rtl="0" fontAlgn="base">
              <a:spcBef>
                <a:spcPts val="0"/>
              </a:spcBef>
              <a:spcAft>
                <a:spcPts val="0"/>
              </a:spcAft>
              <a:buFont typeface="Arial" panose="020B0604020202020204" pitchFamily="34" charset="0"/>
              <a:buChar char="•"/>
            </a:pPr>
            <a:r>
              <a:rPr lang="en-CA" sz="1100" b="0" i="0" u="none" strike="noStrike" dirty="0">
                <a:solidFill>
                  <a:srgbClr val="000000"/>
                </a:solidFill>
                <a:effectLst/>
                <a:latin typeface="Lato" panose="020F0502020204030203" pitchFamily="34" charset="77"/>
              </a:rPr>
              <a:t>لا يزال 1.7 مليار شخص يفتقرون إلى خدمات النظافة الأساسية، بما في ذلك 611 مليون شخص لا تتوفر لديهم أي مرافق على الإطلاق. (</a:t>
            </a:r>
            <a:r>
              <a:rPr lang="en-CA" sz="1100" b="0" i="0" u="sng" strike="noStrike" dirty="0">
                <a:solidFill>
                  <a:srgbClr val="00A7D7"/>
                </a:solidFill>
                <a:effectLst/>
                <a:latin typeface="Lato" panose="020F0502020204030203" pitchFamily="34" charset="77"/>
                <a:hlinkClick r:id="rId3"/>
              </a:rPr>
              <a:t>منظمة الصحة العالمية/اليونيسف، 2025</a:t>
            </a:r>
            <a:r>
              <a:rPr lang="en-CA" sz="1100" b="0" i="0" u="none" strike="noStrike" dirty="0">
                <a:solidFill>
                  <a:srgbClr val="000000"/>
                </a:solidFill>
                <a:effectLst/>
                <a:latin typeface="Lato" panose="020F0502020204030203" pitchFamily="34" charset="77"/>
              </a:rPr>
              <a:t>)</a:t>
            </a:r>
          </a:p>
          <a:p>
            <a:pPr rtl="0" fontAlgn="base">
              <a:spcBef>
                <a:spcPts val="0"/>
              </a:spcBef>
              <a:spcAft>
                <a:spcPts val="0"/>
              </a:spcAft>
              <a:buFont typeface="Arial" panose="020B0604020202020204" pitchFamily="34" charset="0"/>
              <a:buChar char="•"/>
            </a:pPr>
            <a:r>
              <a:rPr lang="en-CA" sz="1100" b="0" i="0" u="none" strike="noStrike" dirty="0">
                <a:solidFill>
                  <a:srgbClr val="000000"/>
                </a:solidFill>
                <a:effectLst/>
                <a:latin typeface="Lato" panose="020F0502020204030203" pitchFamily="34" charset="77"/>
              </a:rPr>
              <a:t>الأطفال الذين يعانون من أمراض متكررة يتخلفون في الدراسة ويعانون من انتكاسات طويلة الأمد في نموهم</a:t>
            </a:r>
          </a:p>
          <a:p>
            <a:pPr marL="742950" lvl="1" indent="-285750" rtl="0" fontAlgn="base">
              <a:spcBef>
                <a:spcPts val="0"/>
              </a:spcBef>
              <a:spcAft>
                <a:spcPts val="0"/>
              </a:spcAft>
              <a:buFont typeface="Arial" panose="020B0604020202020204" pitchFamily="34" charset="0"/>
              <a:buChar char="•"/>
            </a:pPr>
            <a:r>
              <a:rPr lang="en-CA" sz="1100" b="0" i="0" u="none" strike="noStrike" dirty="0">
                <a:solidFill>
                  <a:srgbClr val="000000"/>
                </a:solidFill>
                <a:effectLst/>
                <a:latin typeface="Lato" panose="020F0502020204030203" pitchFamily="34" charset="77"/>
              </a:rPr>
              <a:t>تتسبب المياه غير الصالحة للشرب والصرف الصحي والنظافة غير الآمنة في وفاة حوالي 1000 طفل دون سن الخامسة كل يوم. (</a:t>
            </a:r>
            <a:r>
              <a:rPr lang="en-CA" sz="1100" b="0" i="0" u="sng" strike="noStrike" dirty="0">
                <a:solidFill>
                  <a:srgbClr val="00A7D7"/>
                </a:solidFill>
                <a:effectLst/>
                <a:latin typeface="Lato" panose="020F0502020204030203" pitchFamily="34" charset="77"/>
                <a:hlinkClick r:id="rId4"/>
              </a:rPr>
              <a:t>منظمة الصحة العالمية، 2023</a:t>
            </a:r>
            <a:r>
              <a:rPr lang="en-CA" sz="1100" b="0" i="0" u="none" strike="noStrike" dirty="0">
                <a:solidFill>
                  <a:srgbClr val="000000"/>
                </a:solidFill>
                <a:effectLst/>
                <a:latin typeface="Lato" panose="020F0502020204030203" pitchFamily="34" charset="77"/>
              </a:rPr>
              <a:t>)</a:t>
            </a:r>
          </a:p>
          <a:p>
            <a:pPr rtl="0" fontAlgn="base">
              <a:spcBef>
                <a:spcPts val="0"/>
              </a:spcBef>
              <a:spcAft>
                <a:spcPts val="1200"/>
              </a:spcAft>
              <a:buFont typeface="Arial" panose="020B0604020202020204" pitchFamily="34" charset="0"/>
              <a:buChar char="•"/>
            </a:pPr>
            <a:r>
              <a:rPr lang="en-CA" sz="1100" b="0" i="0" u="none" strike="noStrike" dirty="0">
                <a:solidFill>
                  <a:srgbClr val="000000"/>
                </a:solidFill>
                <a:effectLst/>
                <a:latin typeface="Lato" panose="020F0502020204030203" pitchFamily="34" charset="77"/>
              </a:rPr>
              <a:t>لتحقيق الهدف 6 من أهداف التنمية المستدامة - توفير المياه والصرف الصحي للجميع بحلول عام 2030 - سيتطلب الأمر زيادة بمقدار ثمانية أضعاف في معدلات التقدم العالمية الحالية في مجال مياه الشرب، وزيادة بمقدار ستة أضعاف في مجال الصرف الصحي، وزيادة بمقدار ضعفين في مجال النظافة. (</a:t>
            </a:r>
            <a:r>
              <a:rPr lang="en-CA" sz="1100" b="0" i="0" u="sng" strike="noStrike" dirty="0">
                <a:solidFill>
                  <a:srgbClr val="00A7D7"/>
                </a:solidFill>
                <a:effectLst/>
                <a:latin typeface="Lato" panose="020F0502020204030203" pitchFamily="34" charset="77"/>
                <a:hlinkClick r:id="rId3"/>
              </a:rPr>
              <a:t>منظمة الصحة العالمية/اليونيسف، 2025</a:t>
            </a:r>
            <a:r>
              <a:rPr lang="en-CA" sz="1100" b="0" i="0" u="none" strike="noStrike" dirty="0">
                <a:solidFill>
                  <a:srgbClr val="000000"/>
                </a:solidFill>
                <a:effectLst/>
                <a:latin typeface="Lato" panose="020F0502020204030203" pitchFamily="34" charset="77"/>
              </a:rPr>
              <a:t>)</a:t>
            </a:r>
          </a:p>
          <a:p>
            <a:pPr rtl="0">
              <a:spcBef>
                <a:spcPts val="1200"/>
              </a:spcBef>
              <a:spcAft>
                <a:spcPts val="1200"/>
              </a:spcAft>
            </a:pPr>
            <a:r>
              <a:rPr lang="en-CA" sz="1100" b="0" i="0" u="none" strike="noStrike" dirty="0">
                <a:solidFill>
                  <a:srgbClr val="000000"/>
                </a:solidFill>
                <a:effectLst/>
                <a:latin typeface="Lato" panose="020F0502020204030203" pitchFamily="34" charset="77"/>
              </a:rPr>
              <a:t>ولكن ما يثير القلق بشكل خاص هو دورة فقر المياه. فبدون مياه صالحة للشرب، لا يستطيع الأطفال الذهاب إلى المدرسة لأنهم يمرضون أو يقضون ساعات في جلب المياه. ولا يستطيع الآباء العمل. وتصبح النظم الصحية غير قادرة على تحمل العبء. وتظل مجتمعات بأكملها عالقة في براثن الفقر.</a:t>
            </a:r>
            <a:endParaRPr lang="en-CA" b="0" dirty="0">
              <a:effectLst/>
            </a:endParaRPr>
          </a:p>
          <a:p>
            <a:pPr rtl="0">
              <a:spcBef>
                <a:spcPts val="1200"/>
              </a:spcBef>
              <a:spcAft>
                <a:spcPts val="1200"/>
              </a:spcAft>
            </a:pPr>
            <a:r>
              <a:rPr lang="en-CA" sz="1100" b="0" i="0" u="none" strike="noStrike" dirty="0">
                <a:solidFill>
                  <a:srgbClr val="000000"/>
                </a:solidFill>
                <a:effectLst/>
                <a:latin typeface="Lato" panose="020F0502020204030203" pitchFamily="34" charset="77"/>
              </a:rPr>
              <a:t>يهدف الهدف 6 من أهداف التنمية المستدامة للأمم المتحدة إلى ضمان توفير المياه النظيفة والصرف الصحي للجميع بحلول عام 2030. ولكن معدلات التقدم الحالية تحتاج إلى زيادة 8 أضعاف — ثمانية أضعاف — لتحقيق هذا الهدف. فالنهج التقليدية لا يمكنها ببساطة أن تتوسع بالسرعة الكافية.</a:t>
            </a:r>
            <a:endParaRPr lang="en-CA" b="0" dirty="0">
              <a:effectLst/>
            </a:endParaRPr>
          </a:p>
          <a:p>
            <a:pPr rtl="0">
              <a:spcBef>
                <a:spcPts val="1200"/>
              </a:spcBef>
              <a:spcAft>
                <a:spcPts val="1200"/>
              </a:spcAft>
            </a:pPr>
            <a:r>
              <a:rPr lang="en-CA" sz="1100" b="0" i="0" u="none" strike="noStrike" dirty="0">
                <a:solidFill>
                  <a:srgbClr val="000000"/>
                </a:solidFill>
                <a:effectLst/>
                <a:latin typeface="Lato" panose="020F0502020204030203" pitchFamily="34" charset="77"/>
              </a:rPr>
              <a:t>لهذا السبب نحتاج إلى نموذج مختلف جذريًا.</a:t>
            </a:r>
            <a:endParaRPr lang="en-CA" b="0" dirty="0">
              <a:effectLst/>
            </a:endParaRPr>
          </a:p>
          <a:p>
            <a:br>
              <a:rPr lang="en-CA" b="0" dirty="0">
                <a:effectLst/>
              </a:rPr>
            </a:br>
            <a:endParaRPr dirty="0"/>
          </a:p>
        </p:txBody>
      </p:sp>
      <p:sp>
        <p:nvSpPr>
          <p:cNvPr id="418" name="Google Shape;418;g3bee8a6b775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22</a:t>
            </a:fld>
            <a:endParaRPr/>
          </a:p>
        </p:txBody>
      </p:sp>
    </p:spTree>
    <p:extLst>
      <p:ext uri="{BB962C8B-B14F-4D97-AF65-F5344CB8AC3E}">
        <p14:creationId xmlns:p14="http://schemas.microsoft.com/office/powerpoint/2010/main" val="2625753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bee8a6b77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bee8a6b775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342900" lvl="0" indent="-241300" algn="l" rtl="0">
              <a:lnSpc>
                <a:spcPct val="100000"/>
              </a:lnSpc>
              <a:spcBef>
                <a:spcPts val="0"/>
              </a:spcBef>
              <a:spcAft>
                <a:spcPts val="0"/>
              </a:spcAft>
              <a:buClr>
                <a:srgbClr val="005478"/>
              </a:buClr>
              <a:buSzPts val="1200"/>
              <a:buFont typeface="Lato"/>
              <a:buChar char="•"/>
            </a:pPr>
            <a:r>
              <a:rPr lang="en" sz="1200" dirty="0">
                <a:solidFill>
                  <a:srgbClr val="005478"/>
                </a:solidFill>
                <a:latin typeface="Lato"/>
                <a:ea typeface="Lato"/>
                <a:cs typeface="Lato"/>
                <a:sym typeface="Lato"/>
              </a:rPr>
              <a:t>هذا هو الوضع الحالي فيما يتعلق بإدارة المياه بشكل آمن على مستوى العالم. </a:t>
            </a:r>
          </a:p>
          <a:p>
            <a:pPr marL="342900" lvl="0" indent="-241300" algn="l" rtl="0">
              <a:lnSpc>
                <a:spcPct val="100000"/>
              </a:lnSpc>
              <a:spcBef>
                <a:spcPts val="0"/>
              </a:spcBef>
              <a:spcAft>
                <a:spcPts val="0"/>
              </a:spcAft>
              <a:buClr>
                <a:srgbClr val="005478"/>
              </a:buClr>
              <a:buSzPts val="1200"/>
              <a:buFont typeface="Lato"/>
              <a:buChar char="•"/>
            </a:pPr>
            <a:r>
              <a:rPr lang="en" sz="1200" dirty="0">
                <a:solidFill>
                  <a:srgbClr val="005478"/>
                </a:solidFill>
                <a:latin typeface="Lato"/>
                <a:ea typeface="Lato"/>
                <a:cs typeface="Lato"/>
                <a:sym typeface="Lato"/>
              </a:rPr>
              <a:t>لا يزال 1 من كل 4 أشخاص يفتقر إلى المياه الصالحة للشرب، ولم يتجاوز تقدمنا 6% منذ عام 2015.  هذا المعدل من التقدم لا يقربنا من الهدف الذي نسعى إلى تحقيقه بحلول عام 2030. </a:t>
            </a:r>
          </a:p>
          <a:p>
            <a:pPr marL="342900" lvl="0" indent="-241300" algn="l" rtl="0">
              <a:lnSpc>
                <a:spcPct val="100000"/>
              </a:lnSpc>
              <a:spcBef>
                <a:spcPts val="0"/>
              </a:spcBef>
              <a:spcAft>
                <a:spcPts val="0"/>
              </a:spcAft>
              <a:buClr>
                <a:srgbClr val="005478"/>
              </a:buClr>
              <a:buSzPts val="1200"/>
              <a:buFont typeface="Lato"/>
              <a:buChar char="•"/>
            </a:pPr>
            <a:r>
              <a:rPr lang="en" sz="1200" dirty="0">
                <a:solidFill>
                  <a:srgbClr val="005478"/>
                </a:solidFill>
                <a:latin typeface="Lato"/>
                <a:ea typeface="Lato"/>
                <a:cs typeface="Lato"/>
                <a:sym typeface="Lato"/>
              </a:rPr>
              <a:t>الحاجة إلى تسريع وتيرة التقدم بمقدار 8 أضعاف هي متوسط عالمي، وبعض أجزاء العالم، وخاصة المناطق الأقل نمواً أو الهشة، تحتاج إلى تسريع وتيرة التقدم أكثر من ذلك بكثير.  </a:t>
            </a:r>
          </a:p>
          <a:p>
            <a:pPr marL="342900" lvl="0" indent="-241300" algn="l" rtl="0">
              <a:lnSpc>
                <a:spcPct val="100000"/>
              </a:lnSpc>
              <a:spcBef>
                <a:spcPts val="0"/>
              </a:spcBef>
              <a:spcAft>
                <a:spcPts val="0"/>
              </a:spcAft>
              <a:buClr>
                <a:srgbClr val="005478"/>
              </a:buClr>
              <a:buSzPts val="1200"/>
              <a:buFont typeface="Lato"/>
              <a:buChar char="•"/>
            </a:pPr>
            <a:r>
              <a:rPr lang="en" sz="1200" dirty="0">
                <a:solidFill>
                  <a:srgbClr val="005478"/>
                </a:solidFill>
                <a:latin typeface="Lato"/>
                <a:ea typeface="Lato"/>
                <a:cs typeface="Lato"/>
                <a:sym typeface="Lato"/>
              </a:rPr>
              <a:t>تبلغ التغطية الحالية للإدارة الآمنة للمياه في أقل البلدان نمواً 37٪، ولم تنمو سوى بنسبة 4٪ منذ عام 2015، وفي السياقات الهشة، تبلغ التغطية 45٪ فقط، ولم تنمو سوى بنسبة 2٪ منذ عام 2015. </a:t>
            </a:r>
          </a:p>
          <a:p>
            <a:pPr marL="342900" lvl="0" indent="-241300" algn="l" rtl="0">
              <a:lnSpc>
                <a:spcPct val="100000"/>
              </a:lnSpc>
              <a:spcBef>
                <a:spcPts val="0"/>
              </a:spcBef>
              <a:spcAft>
                <a:spcPts val="0"/>
              </a:spcAft>
              <a:buClr>
                <a:srgbClr val="005478"/>
              </a:buClr>
              <a:buSzPts val="1200"/>
              <a:buFont typeface="Lato"/>
              <a:buChar char="•"/>
            </a:pPr>
            <a:endParaRPr lang="en" sz="1200" dirty="0">
              <a:solidFill>
                <a:srgbClr val="005478"/>
              </a:solidFill>
              <a:latin typeface="Lato"/>
              <a:ea typeface="Lato"/>
              <a:cs typeface="Lato"/>
              <a:sym typeface="Lato"/>
            </a:endParaRPr>
          </a:p>
          <a:p>
            <a:pPr marL="342900" lvl="0" indent="-241300" algn="l" rtl="0">
              <a:lnSpc>
                <a:spcPct val="100000"/>
              </a:lnSpc>
              <a:spcBef>
                <a:spcPts val="0"/>
              </a:spcBef>
              <a:spcAft>
                <a:spcPts val="0"/>
              </a:spcAft>
              <a:buClr>
                <a:srgbClr val="005478"/>
              </a:buClr>
              <a:buSzPts val="1200"/>
              <a:buFont typeface="Lato"/>
              <a:buChar char="•"/>
            </a:pPr>
            <a:endParaRPr lang="en" sz="1200" dirty="0">
              <a:solidFill>
                <a:srgbClr val="005478"/>
              </a:solidFill>
              <a:latin typeface="Lato"/>
              <a:ea typeface="Lato"/>
              <a:cs typeface="Lato"/>
              <a:sym typeface="Lato"/>
            </a:endParaRPr>
          </a:p>
          <a:p>
            <a:pPr marL="342900" lvl="0" indent="-241300" algn="l" rtl="0">
              <a:lnSpc>
                <a:spcPct val="100000"/>
              </a:lnSpc>
              <a:spcBef>
                <a:spcPts val="0"/>
              </a:spcBef>
              <a:spcAft>
                <a:spcPts val="0"/>
              </a:spcAft>
              <a:buClr>
                <a:srgbClr val="005478"/>
              </a:buClr>
              <a:buSzPts val="1200"/>
              <a:buFont typeface="Lato"/>
              <a:buChar char="•"/>
            </a:pPr>
            <a:r>
              <a:rPr lang="en" sz="1200" dirty="0">
                <a:solidFill>
                  <a:srgbClr val="005478"/>
                </a:solidFill>
                <a:latin typeface="Lato"/>
                <a:ea typeface="Lato"/>
                <a:cs typeface="Lato"/>
                <a:sym typeface="Lato"/>
              </a:rPr>
              <a:t>حصل 961 مليون شخص على مياه شرب مدارة بشكل آمن منذ عام 2015، حيث ارتفعت التغطية من 68٪ إلى 74٪.</a:t>
            </a:r>
            <a:endParaRPr sz="1200" dirty="0">
              <a:solidFill>
                <a:srgbClr val="005478"/>
              </a:solidFill>
              <a:latin typeface="Lato"/>
              <a:ea typeface="Lato"/>
              <a:cs typeface="Lato"/>
              <a:sym typeface="Lato"/>
            </a:endParaRPr>
          </a:p>
          <a:p>
            <a:pPr marL="342900" lvl="0" indent="-241300" algn="l" rtl="0">
              <a:lnSpc>
                <a:spcPct val="100000"/>
              </a:lnSpc>
              <a:spcBef>
                <a:spcPts val="0"/>
              </a:spcBef>
              <a:spcAft>
                <a:spcPts val="0"/>
              </a:spcAft>
              <a:buClr>
                <a:srgbClr val="005478"/>
              </a:buClr>
              <a:buSzPts val="1200"/>
              <a:buFont typeface="Lato"/>
              <a:buChar char="•"/>
            </a:pPr>
            <a:r>
              <a:rPr lang="en" sz="1200" dirty="0">
                <a:solidFill>
                  <a:srgbClr val="005478"/>
                </a:solidFill>
                <a:latin typeface="Lato"/>
                <a:ea typeface="Lato"/>
                <a:cs typeface="Lato"/>
                <a:sym typeface="Lato"/>
              </a:rPr>
              <a:t>بالمعدلات الحالية، لن يصل العالم إلا إلى تغطية بنسبة 77٪ بحلول عام 2030، مما يترك حوالي 2 مليار شخص دون خدمات مدارة بشكل آمن</a:t>
            </a:r>
            <a:endParaRPr sz="1200" dirty="0">
              <a:solidFill>
                <a:srgbClr val="005478"/>
              </a:solidFill>
              <a:latin typeface="Lato"/>
              <a:ea typeface="Lato"/>
              <a:cs typeface="Lato"/>
              <a:sym typeface="Lato"/>
            </a:endParaRPr>
          </a:p>
          <a:p>
            <a:pPr marL="342900" lvl="0" indent="-241300" algn="l" rtl="0">
              <a:lnSpc>
                <a:spcPct val="100000"/>
              </a:lnSpc>
              <a:spcBef>
                <a:spcPts val="0"/>
              </a:spcBef>
              <a:spcAft>
                <a:spcPts val="0"/>
              </a:spcAft>
              <a:buClr>
                <a:srgbClr val="005478"/>
              </a:buClr>
              <a:buSzPts val="1200"/>
              <a:buFont typeface="Lato"/>
              <a:buChar char="•"/>
            </a:pPr>
            <a:r>
              <a:rPr lang="en" sz="1200" dirty="0">
                <a:solidFill>
                  <a:srgbClr val="005478"/>
                </a:solidFill>
                <a:latin typeface="Lato"/>
                <a:ea typeface="Lato"/>
                <a:cs typeface="Lato"/>
                <a:sym typeface="Lato"/>
              </a:rPr>
              <a:t>سيتعين زيادة معدل التقدم 8 مرات للوصول إلى التغطية الشاملة بحلول عام 2030</a:t>
            </a:r>
            <a:endParaRPr sz="1200" dirty="0"/>
          </a:p>
        </p:txBody>
      </p:sp>
      <p:sp>
        <p:nvSpPr>
          <p:cNvPr id="291" name="Google Shape;291;g3bee8a6b77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ccb979280b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ccb979280b_0_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342900" lvl="0" indent="-241300" algn="l" rtl="0">
              <a:lnSpc>
                <a:spcPct val="100000"/>
              </a:lnSpc>
              <a:spcBef>
                <a:spcPts val="0"/>
              </a:spcBef>
              <a:spcAft>
                <a:spcPts val="0"/>
              </a:spcAft>
              <a:buClr>
                <a:srgbClr val="005478"/>
              </a:buClr>
              <a:buSzPts val="1200"/>
              <a:buFont typeface="Lato"/>
              <a:buChar char="•"/>
            </a:pPr>
            <a:r>
              <a:rPr lang="en-CA" sz="1200" dirty="0"/>
              <a:t>بالنظر إلى هذا الأمر عن كثب، نجد أن هناك 31 دولة ذات دخل مرتفع حققت تغطية شاملة بالمياه الصالحة للشرب و10 دول أخرى في طريقها لتحقيق ذلك. </a:t>
            </a:r>
          </a:p>
          <a:p>
            <a:pPr marL="342900" lvl="0" indent="-241300" algn="l" rtl="0">
              <a:lnSpc>
                <a:spcPct val="100000"/>
              </a:lnSpc>
              <a:spcBef>
                <a:spcPts val="0"/>
              </a:spcBef>
              <a:spcAft>
                <a:spcPts val="0"/>
              </a:spcAft>
              <a:buClr>
                <a:srgbClr val="005478"/>
              </a:buClr>
              <a:buSzPts val="1200"/>
              <a:buFont typeface="Lato"/>
              <a:buChar char="•"/>
            </a:pPr>
            <a:r>
              <a:rPr lang="en-CA" sz="1200" dirty="0"/>
              <a:t>هناك دولة واحدة فقط من الدول ذات الدخل المتوسط المرتفع تسير على الطريق الصحيح </a:t>
            </a:r>
          </a:p>
          <a:p>
            <a:pPr marL="342900" lvl="0" indent="-241300" algn="l" rtl="0">
              <a:lnSpc>
                <a:spcPct val="100000"/>
              </a:lnSpc>
              <a:spcBef>
                <a:spcPts val="0"/>
              </a:spcBef>
              <a:spcAft>
                <a:spcPts val="0"/>
              </a:spcAft>
              <a:buClr>
                <a:srgbClr val="005478"/>
              </a:buClr>
              <a:buSzPts val="1200"/>
              <a:buFont typeface="Lato"/>
              <a:buChar char="•"/>
            </a:pPr>
            <a:endParaRPr lang="en-CA" sz="1200" dirty="0"/>
          </a:p>
          <a:p>
            <a:pPr marL="342900" lvl="0" indent="-241300" algn="l" rtl="0">
              <a:lnSpc>
                <a:spcPct val="100000"/>
              </a:lnSpc>
              <a:spcBef>
                <a:spcPts val="0"/>
              </a:spcBef>
              <a:spcAft>
                <a:spcPts val="0"/>
              </a:spcAft>
              <a:buClr>
                <a:srgbClr val="005478"/>
              </a:buClr>
              <a:buSzPts val="1200"/>
              <a:buFont typeface="Lato"/>
              <a:buChar char="•"/>
            </a:pPr>
            <a:r>
              <a:rPr lang="en-CA" sz="1200" dirty="0"/>
              <a:t>وهذا يعني أنه لا توجد أي منطقة تسير على الطريق الصحيح، وهناك العديد من الأماكن في العالم التي تحتاج إلى تدخلات جادة وذات مغزى لتسريع التقدم. </a:t>
            </a:r>
          </a:p>
          <a:p>
            <a:pPr marL="342900" lvl="0" indent="-241300" algn="l" rtl="0">
              <a:lnSpc>
                <a:spcPct val="100000"/>
              </a:lnSpc>
              <a:spcBef>
                <a:spcPts val="0"/>
              </a:spcBef>
              <a:spcAft>
                <a:spcPts val="0"/>
              </a:spcAft>
              <a:buClr>
                <a:srgbClr val="005478"/>
              </a:buClr>
              <a:buSzPts val="1200"/>
              <a:buFont typeface="Lato"/>
              <a:buChar char="•"/>
            </a:pPr>
            <a:r>
              <a:rPr lang="en-CA" sz="1200" dirty="0"/>
              <a:t>ومن بين هذه المناطق في العالم، تبرز أفريقيا جنوب الصحراء الكبرى باعتبارها الأكثر احتياجًا، حيث لا يحصل سوى 1 من كل 3 أشخاص على مياه آمنة. </a:t>
            </a:r>
            <a:endParaRPr sz="1200" dirty="0"/>
          </a:p>
        </p:txBody>
      </p:sp>
      <p:sp>
        <p:nvSpPr>
          <p:cNvPr id="305" name="Google Shape;305;g3ccb979280b_0_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EAD8D1F3-C5D7-2344-808B-FA84F655DBF2}"/>
            </a:ext>
          </a:extLst>
        </p:cNvPr>
        <p:cNvGrpSpPr/>
        <p:nvPr/>
      </p:nvGrpSpPr>
      <p:grpSpPr>
        <a:xfrm>
          <a:off x="0" y="0"/>
          <a:ext cx="0" cy="0"/>
          <a:chOff x="0" y="0"/>
          <a:chExt cx="0" cy="0"/>
        </a:xfrm>
      </p:grpSpPr>
      <p:sp>
        <p:nvSpPr>
          <p:cNvPr id="312" name="Google Shape;312;g3b7d67ed44e_1_204:notes">
            <a:extLst>
              <a:ext uri="{FF2B5EF4-FFF2-40B4-BE49-F238E27FC236}">
                <a16:creationId xmlns:a16="http://schemas.microsoft.com/office/drawing/2014/main" id="{2B6FAB76-0655-9A1F-267F-5DAE6615D0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b7d67ed44e_1_204:notes">
            <a:extLst>
              <a:ext uri="{FF2B5EF4-FFF2-40B4-BE49-F238E27FC236}">
                <a16:creationId xmlns:a16="http://schemas.microsoft.com/office/drawing/2014/main" id="{7247A11B-60A9-4C8F-2078-C786ED06D35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dirty="0"/>
              <a:t>17 دولة أخرى في طريقها لتحقيق التغطية الشاملة لخدمات مياه الشرب الأساسية على الأقل</a:t>
            </a:r>
            <a:endParaRPr dirty="0"/>
          </a:p>
          <a:p>
            <a:pPr marL="457200" lvl="0" indent="-298450" algn="l" rtl="0">
              <a:spcBef>
                <a:spcPts val="0"/>
              </a:spcBef>
              <a:spcAft>
                <a:spcPts val="0"/>
              </a:spcAft>
              <a:buSzPts val="1100"/>
              <a:buChar char="-"/>
            </a:pPr>
            <a:r>
              <a:rPr lang="en" dirty="0"/>
              <a:t>على الرغم من انخفاض عدد الأشخاص الذين يستخدمون المياه السطحية في جميع المناطق، كانت المصادر غير المحسنة عادةً أكثر موثوقية من المياه التي تصل عبر الأنابيب إلى المباني</a:t>
            </a:r>
            <a:endParaRPr dirty="0"/>
          </a:p>
          <a:p>
            <a:pPr marL="457200" lvl="0" indent="-298450" algn="l" rtl="0">
              <a:spcBef>
                <a:spcPts val="0"/>
              </a:spcBef>
              <a:spcAft>
                <a:spcPts val="0"/>
              </a:spcAft>
              <a:buSzPts val="1100"/>
              <a:buChar char="-"/>
            </a:pPr>
            <a:r>
              <a:rPr lang="en" dirty="0"/>
              <a:t>كانت الصنابير العامة أقل موثوقية من المياه التي تصل عبر الأنابيب إلى المباني</a:t>
            </a:r>
            <a:endParaRPr dirty="0"/>
          </a:p>
          <a:p>
            <a:pPr marL="457200" lvl="0" indent="-298450" algn="l" rtl="0">
              <a:spcBef>
                <a:spcPts val="0"/>
              </a:spcBef>
              <a:spcAft>
                <a:spcPts val="0"/>
              </a:spcAft>
              <a:buSzPts val="1100"/>
              <a:buChar char="-"/>
            </a:pPr>
            <a:r>
              <a:rPr lang="en" dirty="0"/>
              <a:t>في جميع البلدان تقريبًا وأنواع أنظمة المياه المختلفة، من المرجح أن تكون المياه خالية من التلوث عند نقطة التجميع أكثر من نقطة الاستخدام</a:t>
            </a:r>
            <a:endParaRPr dirty="0"/>
          </a:p>
          <a:p>
            <a:pPr marL="457200" lvl="0" indent="-298450" algn="l" rtl="0">
              <a:spcBef>
                <a:spcPts val="0"/>
              </a:spcBef>
              <a:spcAft>
                <a:spcPts val="0"/>
              </a:spcAft>
              <a:buSzPts val="1100"/>
              <a:buChar char="-"/>
            </a:pPr>
            <a:r>
              <a:rPr lang="en" dirty="0"/>
              <a:t>استثناء: في ناورو وتوفالو، حيث أفاد أكثر من نصف السكان بغلي المياه قبل استخدامها، تم تسجيل تحسن في جودة المياه بين نقطة التجميع ونقطة الاستخدام</a:t>
            </a:r>
            <a:endParaRPr dirty="0"/>
          </a:p>
          <a:p>
            <a:pPr marL="457200" lvl="0" indent="-298450" algn="l" rtl="0">
              <a:spcBef>
                <a:spcPts val="0"/>
              </a:spcBef>
              <a:spcAft>
                <a:spcPts val="0"/>
              </a:spcAft>
              <a:buSzPts val="1100"/>
              <a:buChar char="-"/>
            </a:pPr>
            <a:r>
              <a:rPr lang="en" dirty="0"/>
              <a:t>جميع المعايير الثلاثة أعلى في المناطق الحضرية ولكنها تتغير بشكل أسرع في المناطق الريفية</a:t>
            </a:r>
            <a:endParaRPr dirty="0"/>
          </a:p>
        </p:txBody>
      </p:sp>
    </p:spTree>
    <p:extLst>
      <p:ext uri="{BB962C8B-B14F-4D97-AF65-F5344CB8AC3E}">
        <p14:creationId xmlns:p14="http://schemas.microsoft.com/office/powerpoint/2010/main" val="4047337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91FCFD8B-86FC-682E-AFC7-EF77E7689AA4}"/>
            </a:ext>
          </a:extLst>
        </p:cNvPr>
        <p:cNvGrpSpPr/>
        <p:nvPr/>
      </p:nvGrpSpPr>
      <p:grpSpPr>
        <a:xfrm>
          <a:off x="0" y="0"/>
          <a:ext cx="0" cy="0"/>
          <a:chOff x="0" y="0"/>
          <a:chExt cx="0" cy="0"/>
        </a:xfrm>
      </p:grpSpPr>
      <p:sp>
        <p:nvSpPr>
          <p:cNvPr id="312" name="Google Shape;312;g3b7d67ed44e_1_204:notes">
            <a:extLst>
              <a:ext uri="{FF2B5EF4-FFF2-40B4-BE49-F238E27FC236}">
                <a16:creationId xmlns:a16="http://schemas.microsoft.com/office/drawing/2014/main" id="{0E490CF5-2811-BF9A-725A-F16979BAB2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b7d67ed44e_1_204:notes">
            <a:extLst>
              <a:ext uri="{FF2B5EF4-FFF2-40B4-BE49-F238E27FC236}">
                <a16:creationId xmlns:a16="http://schemas.microsoft.com/office/drawing/2014/main" id="{B6DA9AAE-BFE4-F4F8-E6DC-40DEE816B15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dirty="0"/>
              <a:t>17 دولة أخرى في طريقها لتحقيق التغطية الشاملة لخدمات مياه الشرب الأساسية على الأقل</a:t>
            </a:r>
            <a:endParaRPr dirty="0"/>
          </a:p>
          <a:p>
            <a:pPr marL="457200" lvl="0" indent="-298450" algn="l" rtl="0">
              <a:spcBef>
                <a:spcPts val="0"/>
              </a:spcBef>
              <a:spcAft>
                <a:spcPts val="0"/>
              </a:spcAft>
              <a:buSzPts val="1100"/>
              <a:buChar char="-"/>
            </a:pPr>
            <a:r>
              <a:rPr lang="en" dirty="0"/>
              <a:t>على الرغم من انخفاض عدد الأشخاص الذين يستخدمون المياه السطحية في جميع المناطق، كانت المصادر غير المحسنة عادةً أكثر موثوقية من المياه التي تصل عبر الأنابيب إلى المباني</a:t>
            </a:r>
            <a:endParaRPr dirty="0"/>
          </a:p>
          <a:p>
            <a:pPr marL="457200" lvl="0" indent="-298450" algn="l" rtl="0">
              <a:spcBef>
                <a:spcPts val="0"/>
              </a:spcBef>
              <a:spcAft>
                <a:spcPts val="0"/>
              </a:spcAft>
              <a:buSzPts val="1100"/>
              <a:buChar char="-"/>
            </a:pPr>
            <a:r>
              <a:rPr lang="en" dirty="0"/>
              <a:t>كانت الصنابير العامة أقل موثوقية من المياه التي تصل عبر الأنابيب إلى المباني</a:t>
            </a:r>
            <a:endParaRPr dirty="0"/>
          </a:p>
          <a:p>
            <a:pPr marL="457200" lvl="0" indent="-298450" algn="l" rtl="0">
              <a:spcBef>
                <a:spcPts val="0"/>
              </a:spcBef>
              <a:spcAft>
                <a:spcPts val="0"/>
              </a:spcAft>
              <a:buSzPts val="1100"/>
              <a:buChar char="-"/>
            </a:pPr>
            <a:r>
              <a:rPr lang="en" dirty="0"/>
              <a:t>في جميع البلدان تقريبًا وأنواع أنظمة المياه المختلفة، من المرجح أن تكون المياه خالية من التلوث عند نقطة التجميع أكثر من نقطة الاستخدام</a:t>
            </a:r>
            <a:endParaRPr dirty="0"/>
          </a:p>
          <a:p>
            <a:pPr marL="457200" lvl="0" indent="-298450" algn="l" rtl="0">
              <a:spcBef>
                <a:spcPts val="0"/>
              </a:spcBef>
              <a:spcAft>
                <a:spcPts val="0"/>
              </a:spcAft>
              <a:buSzPts val="1100"/>
              <a:buChar char="-"/>
            </a:pPr>
            <a:r>
              <a:rPr lang="en" dirty="0"/>
              <a:t>استثناء: في ناورو وتوفالو، حيث أفاد أكثر من نصف السكان بغلي المياه قبل استخدامها، سُجل تحسن في جودة المياه بين نقطة التجميع ونقطة الاستخدام</a:t>
            </a:r>
            <a:endParaRPr dirty="0"/>
          </a:p>
          <a:p>
            <a:pPr marL="457200" lvl="0" indent="-298450" algn="l" rtl="0">
              <a:spcBef>
                <a:spcPts val="0"/>
              </a:spcBef>
              <a:spcAft>
                <a:spcPts val="0"/>
              </a:spcAft>
              <a:buSzPts val="1100"/>
              <a:buChar char="-"/>
            </a:pPr>
            <a:r>
              <a:rPr lang="en" dirty="0"/>
              <a:t>جميع المعايير الثلاثة أعلى في المناطق الحضرية ولكنها تتغير بشكل أسرع في المناطق الريفية</a:t>
            </a:r>
            <a:endParaRPr dirty="0"/>
          </a:p>
        </p:txBody>
      </p:sp>
    </p:spTree>
    <p:extLst>
      <p:ext uri="{BB962C8B-B14F-4D97-AF65-F5344CB8AC3E}">
        <p14:creationId xmlns:p14="http://schemas.microsoft.com/office/powerpoint/2010/main" val="2706488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1B3C733C-AE39-EE8E-CD23-E9F5FDE92B5C}"/>
            </a:ext>
          </a:extLst>
        </p:cNvPr>
        <p:cNvGrpSpPr/>
        <p:nvPr/>
      </p:nvGrpSpPr>
      <p:grpSpPr>
        <a:xfrm>
          <a:off x="0" y="0"/>
          <a:ext cx="0" cy="0"/>
          <a:chOff x="0" y="0"/>
          <a:chExt cx="0" cy="0"/>
        </a:xfrm>
      </p:grpSpPr>
      <p:sp>
        <p:nvSpPr>
          <p:cNvPr id="312" name="Google Shape;312;g3b7d67ed44e_1_204:notes">
            <a:extLst>
              <a:ext uri="{FF2B5EF4-FFF2-40B4-BE49-F238E27FC236}">
                <a16:creationId xmlns:a16="http://schemas.microsoft.com/office/drawing/2014/main" id="{40517F22-5BDD-3048-E43A-92B35498456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b7d67ed44e_1_204:notes">
            <a:extLst>
              <a:ext uri="{FF2B5EF4-FFF2-40B4-BE49-F238E27FC236}">
                <a16:creationId xmlns:a16="http://schemas.microsoft.com/office/drawing/2014/main" id="{0853C95C-08F5-7BDB-3967-8015635A59F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dirty="0"/>
              <a:t>17 دولة أخرى في طريقها لتحقيق التغطية الشاملة لخدمات مياه الشرب الأساسية على الأقل</a:t>
            </a:r>
            <a:endParaRPr dirty="0"/>
          </a:p>
          <a:p>
            <a:pPr marL="457200" lvl="0" indent="-298450" algn="l" rtl="0">
              <a:spcBef>
                <a:spcPts val="0"/>
              </a:spcBef>
              <a:spcAft>
                <a:spcPts val="0"/>
              </a:spcAft>
              <a:buSzPts val="1100"/>
              <a:buChar char="-"/>
            </a:pPr>
            <a:r>
              <a:rPr lang="en" dirty="0"/>
              <a:t>على الرغم من انخفاض عدد الأشخاص الذين يستخدمون المياه السطحية في جميع المناطق، كانت المصادر غير المحسنة عادةً أكثر موثوقية من المياه التي تصل عبر الأنابيب إلى المباني</a:t>
            </a:r>
            <a:endParaRPr dirty="0"/>
          </a:p>
          <a:p>
            <a:pPr marL="457200" lvl="0" indent="-298450" algn="l" rtl="0">
              <a:spcBef>
                <a:spcPts val="0"/>
              </a:spcBef>
              <a:spcAft>
                <a:spcPts val="0"/>
              </a:spcAft>
              <a:buSzPts val="1100"/>
              <a:buChar char="-"/>
            </a:pPr>
            <a:r>
              <a:rPr lang="en" dirty="0"/>
              <a:t>كانت الصنابير العامة أقل موثوقية من المياه التي تصل عبر الأنابيب إلى المباني</a:t>
            </a:r>
            <a:endParaRPr dirty="0"/>
          </a:p>
          <a:p>
            <a:pPr marL="457200" lvl="0" indent="-298450" algn="l" rtl="0">
              <a:spcBef>
                <a:spcPts val="0"/>
              </a:spcBef>
              <a:spcAft>
                <a:spcPts val="0"/>
              </a:spcAft>
              <a:buSzPts val="1100"/>
              <a:buChar char="-"/>
            </a:pPr>
            <a:r>
              <a:rPr lang="en" dirty="0"/>
              <a:t>في جميع البلدان تقريبًا وأنواع أنظمة المياه المختلفة، من المرجح أن تكون المياه خالية من التلوث عند نقطة التجميع أكثر من نقطة الاستخدام</a:t>
            </a:r>
            <a:endParaRPr dirty="0"/>
          </a:p>
          <a:p>
            <a:pPr marL="457200" lvl="0" indent="-298450" algn="l" rtl="0">
              <a:spcBef>
                <a:spcPts val="0"/>
              </a:spcBef>
              <a:spcAft>
                <a:spcPts val="0"/>
              </a:spcAft>
              <a:buSzPts val="1100"/>
              <a:buChar char="-"/>
            </a:pPr>
            <a:r>
              <a:rPr lang="en" dirty="0"/>
              <a:t>استثناء: في ناورو وتوفالو، حيث أفاد أكثر من نصف السكان بغلي المياه قبل استخدامها، تم تسجيل تحسن في جودة المياه بين جمعها واستخدامها</a:t>
            </a:r>
            <a:endParaRPr dirty="0"/>
          </a:p>
          <a:p>
            <a:pPr marL="457200" lvl="0" indent="-298450" algn="l" rtl="0">
              <a:spcBef>
                <a:spcPts val="0"/>
              </a:spcBef>
              <a:spcAft>
                <a:spcPts val="0"/>
              </a:spcAft>
              <a:buSzPts val="1100"/>
              <a:buChar char="-"/>
            </a:pPr>
            <a:r>
              <a:rPr lang="en" dirty="0"/>
              <a:t>جميع المعايير الثلاثة أعلى في المناطق الحضرية ولكنها تتغير بشكل أسرع في المناطق الريفية</a:t>
            </a:r>
            <a:endParaRPr dirty="0"/>
          </a:p>
        </p:txBody>
      </p:sp>
    </p:spTree>
    <p:extLst>
      <p:ext uri="{BB962C8B-B14F-4D97-AF65-F5344CB8AC3E}">
        <p14:creationId xmlns:p14="http://schemas.microsoft.com/office/powerpoint/2010/main" val="469200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c0dc15f536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3c0dc15f536_0_2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285750" lvl="0" indent="-285750" algn="l" rtl="0">
              <a:lnSpc>
                <a:spcPct val="107142"/>
              </a:lnSpc>
              <a:spcBef>
                <a:spcPts val="0"/>
              </a:spcBef>
              <a:spcAft>
                <a:spcPts val="0"/>
              </a:spcAft>
              <a:buFontTx/>
              <a:buChar char="-"/>
            </a:pPr>
            <a:r>
              <a:rPr lang="en" sz="1440" dirty="0">
                <a:solidFill>
                  <a:srgbClr val="005478"/>
                </a:solidFill>
                <a:latin typeface="Lato"/>
                <a:ea typeface="Lato"/>
                <a:cs typeface="Lato"/>
                <a:sym typeface="Lato"/>
              </a:rPr>
              <a:t>إذا لم تتمكن من قراءة هذا الرسم البياني بالتفصيل، يمكنك فتح التقرير وقضاء المزيد من الوقت في الاطلاع عليه للعثور على البلد الذي يهمك.  </a:t>
            </a:r>
          </a:p>
          <a:p>
            <a:pPr marL="285750" lvl="0" indent="-285750" algn="l" rtl="0">
              <a:lnSpc>
                <a:spcPct val="107142"/>
              </a:lnSpc>
              <a:spcBef>
                <a:spcPts val="0"/>
              </a:spcBef>
              <a:spcAft>
                <a:spcPts val="0"/>
              </a:spcAft>
              <a:buFontTx/>
              <a:buChar char="-"/>
            </a:pPr>
            <a:r>
              <a:rPr lang="en" sz="1440" dirty="0">
                <a:solidFill>
                  <a:srgbClr val="005478"/>
                </a:solidFill>
                <a:latin typeface="Lato"/>
                <a:ea typeface="Lato"/>
                <a:cs typeface="Lato"/>
                <a:sym typeface="Lato"/>
              </a:rPr>
              <a:t>تُظهر لنا هذه الصورة الفرق بين جودة المياه عند نقطة التجميع وجودة المياه عند نقطة الاستخدام.  </a:t>
            </a:r>
          </a:p>
          <a:p>
            <a:pPr marL="285750" lvl="0" indent="-285750" algn="l" rtl="0">
              <a:lnSpc>
                <a:spcPct val="107142"/>
              </a:lnSpc>
              <a:spcBef>
                <a:spcPts val="0"/>
              </a:spcBef>
              <a:spcAft>
                <a:spcPts val="0"/>
              </a:spcAft>
              <a:buFontTx/>
              <a:buChar char="-"/>
            </a:pPr>
            <a:r>
              <a:rPr lang="en" sz="1440" dirty="0">
                <a:solidFill>
                  <a:srgbClr val="005478"/>
                </a:solidFill>
                <a:latin typeface="Lato"/>
                <a:ea typeface="Lato"/>
                <a:cs typeface="Lato"/>
                <a:sym typeface="Lato"/>
              </a:rPr>
              <a:t>يمثل اللون الأصفر الداكن مستويات عالية جدًا من التلوث، ويوضح طول الشريط نسبة السكان الذين يستخدمون تلك المياه.</a:t>
            </a:r>
          </a:p>
          <a:p>
            <a:pPr marL="285750" lvl="0" indent="-285750" algn="l" rtl="0">
              <a:lnSpc>
                <a:spcPct val="107142"/>
              </a:lnSpc>
              <a:spcBef>
                <a:spcPts val="0"/>
              </a:spcBef>
              <a:spcAft>
                <a:spcPts val="0"/>
              </a:spcAft>
              <a:buFontTx/>
              <a:buChar char="-"/>
            </a:pPr>
            <a:r>
              <a:rPr lang="en" sz="1440" dirty="0">
                <a:solidFill>
                  <a:srgbClr val="005478"/>
                </a:solidFill>
                <a:latin typeface="Lato"/>
                <a:ea typeface="Lato"/>
                <a:cs typeface="Lato"/>
                <a:sym typeface="Lato"/>
              </a:rPr>
              <a:t>بشكل عام، يوضح لنا هذا أن نسبة كبيرة من السكان في البلدان منخفضة ومتوسطة الدخل معرضون لمستويات عالية جدًا من بكتيريا الإشريكية القولونية.</a:t>
            </a:r>
          </a:p>
          <a:p>
            <a:pPr marL="285750" lvl="0" indent="-285750" algn="l" rtl="0">
              <a:lnSpc>
                <a:spcPct val="107142"/>
              </a:lnSpc>
              <a:spcBef>
                <a:spcPts val="0"/>
              </a:spcBef>
              <a:spcAft>
                <a:spcPts val="0"/>
              </a:spcAft>
              <a:buFontTx/>
              <a:buChar char="-"/>
            </a:pPr>
            <a:r>
              <a:rPr lang="en" sz="1440" dirty="0">
                <a:solidFill>
                  <a:srgbClr val="005478"/>
                </a:solidFill>
                <a:latin typeface="Lato"/>
                <a:ea typeface="Lato"/>
                <a:cs typeface="Lato"/>
                <a:sym typeface="Lato"/>
              </a:rPr>
              <a:t>عند النظر عن كثب إلى كل خط من هذه الخطوط، نرى أيضًا أن جودة المياه عند نقطة الاستخدام غالبًا ما تكون أسوأ من جودة المياه عند نقطة </a:t>
            </a:r>
            <a:r>
              <a:rPr lang="en-CA" sz="1440" dirty="0">
                <a:solidFill>
                  <a:srgbClr val="005478"/>
                </a:solidFill>
                <a:latin typeface="Lato"/>
                <a:ea typeface="Lato"/>
                <a:cs typeface="Lato"/>
                <a:sym typeface="Lato"/>
              </a:rPr>
              <a:t>التجميع</a:t>
            </a:r>
            <a:r>
              <a:rPr lang="en" sz="1440" dirty="0">
                <a:solidFill>
                  <a:srgbClr val="005478"/>
                </a:solidFill>
                <a:latin typeface="Lato"/>
                <a:ea typeface="Lato"/>
                <a:cs typeface="Lato"/>
                <a:sym typeface="Lato"/>
              </a:rPr>
              <a:t>.</a:t>
            </a:r>
            <a:endParaRPr sz="1440" dirty="0">
              <a:solidFill>
                <a:srgbClr val="005478"/>
              </a:solidFill>
              <a:latin typeface="Lato"/>
              <a:ea typeface="Lato"/>
              <a:cs typeface="Lato"/>
              <a:sym typeface="Lato"/>
            </a:endParaRPr>
          </a:p>
          <a:p>
            <a:pPr marL="0" lvl="0" indent="0" algn="l" rtl="0">
              <a:spcBef>
                <a:spcPts val="800"/>
              </a:spcBef>
              <a:spcAft>
                <a:spcPts val="0"/>
              </a:spcAft>
              <a:buNone/>
            </a:pPr>
            <a:endParaRPr dirty="0"/>
          </a:p>
        </p:txBody>
      </p:sp>
      <p:sp>
        <p:nvSpPr>
          <p:cNvPr id="332" name="Google Shape;332;g3c0dc15f536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cb8afe8588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cb8afe8588_0_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None/>
            </a:pPr>
            <a:r>
              <a:rPr lang="en-CA" dirty="0"/>
              <a:t>في هذه الشريحة، يمكنكم أن تروا أنه كلما وصلنا إلى البلدان ذات الدخل المتوسط الأعلى والبلدان ذات الدخل المرتفع، بدأت الرسوم البيانية تبدو زرقاء للغاية، مما يدل على أن خطر التلوث البرازي من خلال شرب المياه أقل بكثير. </a:t>
            </a:r>
          </a:p>
          <a:p>
            <a:pPr marL="0" lvl="0" indent="0" algn="l" rtl="0">
              <a:spcBef>
                <a:spcPts val="800"/>
              </a:spcBef>
              <a:spcAft>
                <a:spcPts val="0"/>
              </a:spcAft>
              <a:buNone/>
            </a:pPr>
            <a:r>
              <a:rPr lang="en-CA" dirty="0"/>
              <a:t>وهذا يقودنا إلى مناقشة التقريرين الآخرين اللذين يقولان أشياء مماثلة.</a:t>
            </a:r>
            <a:endParaRPr dirty="0"/>
          </a:p>
        </p:txBody>
      </p:sp>
      <p:sp>
        <p:nvSpPr>
          <p:cNvPr id="347" name="Google Shape;347;g3cb8afe8588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esentation Cover slide - Blue background">
  <p:cSld name="Presentation Cover slide - Blue background">
    <p:spTree>
      <p:nvGrpSpPr>
        <p:cNvPr id="1" name="Shape 145"/>
        <p:cNvGrpSpPr/>
        <p:nvPr/>
      </p:nvGrpSpPr>
      <p:grpSpPr>
        <a:xfrm>
          <a:off x="0" y="0"/>
          <a:ext cx="0" cy="0"/>
          <a:chOff x="0" y="0"/>
          <a:chExt cx="0" cy="0"/>
        </a:xfrm>
      </p:grpSpPr>
      <p:sp>
        <p:nvSpPr>
          <p:cNvPr id="146" name="Google Shape;146;p36"/>
          <p:cNvSpPr/>
          <p:nvPr/>
        </p:nvSpPr>
        <p:spPr>
          <a:xfrm>
            <a:off x="0" y="0"/>
            <a:ext cx="9144000" cy="5143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7" name="Google Shape;147;p36"/>
          <p:cNvSpPr txBox="1">
            <a:spLocks noGrp="1"/>
          </p:cNvSpPr>
          <p:nvPr>
            <p:ph type="body" idx="1"/>
          </p:nvPr>
        </p:nvSpPr>
        <p:spPr>
          <a:xfrm>
            <a:off x="798300" y="1700344"/>
            <a:ext cx="4095900" cy="923400"/>
          </a:xfrm>
          <a:prstGeom prst="rect">
            <a:avLst/>
          </a:prstGeom>
          <a:noFill/>
          <a:ln>
            <a:noFill/>
          </a:ln>
        </p:spPr>
        <p:txBody>
          <a:bodyPr spcFirstLastPara="1" wrap="square" lIns="51300" tIns="0" rIns="51425" bIns="0" anchor="t" anchorCtr="0">
            <a:spAutoFit/>
          </a:bodyPr>
          <a:lstStyle>
            <a:lvl1pPr marL="457200" marR="0" lvl="0" indent="-228600" algn="l">
              <a:lnSpc>
                <a:spcPct val="120000"/>
              </a:lnSpc>
              <a:spcBef>
                <a:spcPts val="0"/>
              </a:spcBef>
              <a:spcAft>
                <a:spcPts val="0"/>
              </a:spcAft>
              <a:buClr>
                <a:srgbClr val="5C5C5C"/>
              </a:buClr>
              <a:buSzPts val="1800"/>
              <a:buFont typeface="Arial"/>
              <a:buNone/>
              <a:defRPr sz="3000" b="1" i="0" u="none" strike="noStrike" cap="none">
                <a:solidFill>
                  <a:schemeClr val="lt2"/>
                </a:solidFill>
                <a:latin typeface="Arial"/>
                <a:ea typeface="Arial"/>
                <a:cs typeface="Arial"/>
                <a:sym typeface="Arial"/>
              </a:defRPr>
            </a:lvl1pPr>
            <a:lvl2pPr marL="914400" marR="0" lvl="1" indent="-228600" algn="l">
              <a:lnSpc>
                <a:spcPct val="150000"/>
              </a:lnSpc>
              <a:spcBef>
                <a:spcPts val="300"/>
              </a:spcBef>
              <a:spcAft>
                <a:spcPts val="0"/>
              </a:spcAft>
              <a:buClr>
                <a:srgbClr val="5C5C5C"/>
              </a:buClr>
              <a:buSzPts val="1100"/>
              <a:buFont typeface="Arial"/>
              <a:buNone/>
              <a:defRPr sz="1100" b="0" i="0" u="none" strike="noStrike" cap="none">
                <a:solidFill>
                  <a:srgbClr val="5C5C5C"/>
                </a:solidFill>
                <a:latin typeface="Lato"/>
                <a:ea typeface="Lato"/>
                <a:cs typeface="Lato"/>
                <a:sym typeface="Lato"/>
              </a:defRPr>
            </a:lvl2pPr>
            <a:lvl3pPr marL="1371600" marR="0" lvl="2" indent="-228600" algn="l">
              <a:lnSpc>
                <a:spcPct val="150000"/>
              </a:lnSpc>
              <a:spcBef>
                <a:spcPts val="300"/>
              </a:spcBef>
              <a:spcAft>
                <a:spcPts val="0"/>
              </a:spcAft>
              <a:buClr>
                <a:srgbClr val="5C5C5C"/>
              </a:buClr>
              <a:buSzPts val="1100"/>
              <a:buFont typeface="Arial"/>
              <a:buNone/>
              <a:defRPr sz="1100" b="0" i="0" u="none" strike="noStrike" cap="none">
                <a:solidFill>
                  <a:srgbClr val="5C5C5C"/>
                </a:solidFill>
                <a:latin typeface="Lato"/>
                <a:ea typeface="Lato"/>
                <a:cs typeface="Lato"/>
                <a:sym typeface="Lato"/>
              </a:defRPr>
            </a:lvl3pPr>
            <a:lvl4pPr marL="1828800" marR="0" lvl="3" indent="-228600" algn="l">
              <a:lnSpc>
                <a:spcPct val="90000"/>
              </a:lnSpc>
              <a:spcBef>
                <a:spcPts val="300"/>
              </a:spcBef>
              <a:spcAft>
                <a:spcPts val="0"/>
              </a:spcAft>
              <a:buClr>
                <a:srgbClr val="5C5C5C"/>
              </a:buClr>
              <a:buSzPts val="1400"/>
              <a:buFont typeface="Arial"/>
              <a:buNone/>
              <a:defRPr sz="1400" b="0" i="0" u="none" strike="noStrike" cap="none">
                <a:solidFill>
                  <a:srgbClr val="5C5C5C"/>
                </a:solidFill>
                <a:latin typeface="Lato"/>
                <a:ea typeface="Lato"/>
                <a:cs typeface="Lato"/>
                <a:sym typeface="Lato"/>
              </a:defRPr>
            </a:lvl4pPr>
            <a:lvl5pPr marL="2286000" marR="0" lvl="4" indent="-228600" algn="l">
              <a:lnSpc>
                <a:spcPct val="90000"/>
              </a:lnSpc>
              <a:spcBef>
                <a:spcPts val="300"/>
              </a:spcBef>
              <a:spcAft>
                <a:spcPts val="0"/>
              </a:spcAft>
              <a:buClr>
                <a:srgbClr val="5C5C5C"/>
              </a:buClr>
              <a:buSzPts val="1400"/>
              <a:buFont typeface="Arial"/>
              <a:buNone/>
              <a:defRPr sz="1400" b="0" i="0" u="none" strike="noStrike" cap="none">
                <a:solidFill>
                  <a:srgbClr val="5C5C5C"/>
                </a:solidFill>
                <a:latin typeface="Lato"/>
                <a:ea typeface="Lato"/>
                <a:cs typeface="Lato"/>
                <a:sym typeface="Lato"/>
              </a:defRPr>
            </a:lvl5pPr>
            <a:lvl6pPr marL="2743200" marR="0" lvl="5"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148" name="Google Shape;148;p36"/>
          <p:cNvSpPr txBox="1">
            <a:spLocks noGrp="1"/>
          </p:cNvSpPr>
          <p:nvPr>
            <p:ph type="body" idx="2"/>
          </p:nvPr>
        </p:nvSpPr>
        <p:spPr>
          <a:xfrm>
            <a:off x="798300" y="3069408"/>
            <a:ext cx="4095900" cy="279000"/>
          </a:xfrm>
          <a:prstGeom prst="rect">
            <a:avLst/>
          </a:prstGeom>
          <a:noFill/>
          <a:ln>
            <a:noFill/>
          </a:ln>
        </p:spPr>
        <p:txBody>
          <a:bodyPr spcFirstLastPara="1" wrap="square" lIns="51300" tIns="0" rIns="0" bIns="0" anchor="t" anchorCtr="0">
            <a:spAutoFit/>
          </a:bodyPr>
          <a:lstStyle>
            <a:lvl1pPr marL="457200" marR="0" lvl="0" indent="-228600" algn="l">
              <a:lnSpc>
                <a:spcPct val="120000"/>
              </a:lnSpc>
              <a:spcBef>
                <a:spcPts val="0"/>
              </a:spcBef>
              <a:spcAft>
                <a:spcPts val="0"/>
              </a:spcAft>
              <a:buClr>
                <a:srgbClr val="5C5C5C"/>
              </a:buClr>
              <a:buSzPts val="1800"/>
              <a:buFont typeface="Arial"/>
              <a:buNone/>
              <a:defRPr sz="1800" b="0" i="0" u="none" strike="noStrike" cap="none">
                <a:solidFill>
                  <a:schemeClr val="lt2"/>
                </a:solidFill>
                <a:latin typeface="Arial"/>
                <a:ea typeface="Arial"/>
                <a:cs typeface="Arial"/>
                <a:sym typeface="Arial"/>
              </a:defRPr>
            </a:lvl1pPr>
            <a:lvl2pPr marL="914400" marR="0" lvl="1" indent="-228600" algn="l">
              <a:lnSpc>
                <a:spcPct val="150000"/>
              </a:lnSpc>
              <a:spcBef>
                <a:spcPts val="300"/>
              </a:spcBef>
              <a:spcAft>
                <a:spcPts val="0"/>
              </a:spcAft>
              <a:buClr>
                <a:srgbClr val="5C5C5C"/>
              </a:buClr>
              <a:buSzPts val="1100"/>
              <a:buFont typeface="Arial"/>
              <a:buNone/>
              <a:defRPr sz="1100" b="0" i="0" u="none" strike="noStrike" cap="none">
                <a:solidFill>
                  <a:srgbClr val="5C5C5C"/>
                </a:solidFill>
                <a:latin typeface="Lato"/>
                <a:ea typeface="Lato"/>
                <a:cs typeface="Lato"/>
                <a:sym typeface="Lato"/>
              </a:defRPr>
            </a:lvl2pPr>
            <a:lvl3pPr marL="1371600" marR="0" lvl="2" indent="-228600" algn="l">
              <a:lnSpc>
                <a:spcPct val="150000"/>
              </a:lnSpc>
              <a:spcBef>
                <a:spcPts val="300"/>
              </a:spcBef>
              <a:spcAft>
                <a:spcPts val="0"/>
              </a:spcAft>
              <a:buClr>
                <a:srgbClr val="5C5C5C"/>
              </a:buClr>
              <a:buSzPts val="1100"/>
              <a:buFont typeface="Arial"/>
              <a:buNone/>
              <a:defRPr sz="1100" b="0" i="0" u="none" strike="noStrike" cap="none">
                <a:solidFill>
                  <a:srgbClr val="5C5C5C"/>
                </a:solidFill>
                <a:latin typeface="Lato"/>
                <a:ea typeface="Lato"/>
                <a:cs typeface="Lato"/>
                <a:sym typeface="Lato"/>
              </a:defRPr>
            </a:lvl3pPr>
            <a:lvl4pPr marL="1828800" marR="0" lvl="3" indent="-228600" algn="l">
              <a:lnSpc>
                <a:spcPct val="90000"/>
              </a:lnSpc>
              <a:spcBef>
                <a:spcPts val="300"/>
              </a:spcBef>
              <a:spcAft>
                <a:spcPts val="0"/>
              </a:spcAft>
              <a:buClr>
                <a:srgbClr val="5C5C5C"/>
              </a:buClr>
              <a:buSzPts val="1400"/>
              <a:buFont typeface="Arial"/>
              <a:buNone/>
              <a:defRPr sz="1400" b="0" i="0" u="none" strike="noStrike" cap="none">
                <a:solidFill>
                  <a:srgbClr val="5C5C5C"/>
                </a:solidFill>
                <a:latin typeface="Lato"/>
                <a:ea typeface="Lato"/>
                <a:cs typeface="Lato"/>
                <a:sym typeface="Lato"/>
              </a:defRPr>
            </a:lvl4pPr>
            <a:lvl5pPr marL="2286000" marR="0" lvl="4" indent="-228600" algn="l">
              <a:lnSpc>
                <a:spcPct val="90000"/>
              </a:lnSpc>
              <a:spcBef>
                <a:spcPts val="300"/>
              </a:spcBef>
              <a:spcAft>
                <a:spcPts val="0"/>
              </a:spcAft>
              <a:buClr>
                <a:srgbClr val="5C5C5C"/>
              </a:buClr>
              <a:buSzPts val="1400"/>
              <a:buFont typeface="Arial"/>
              <a:buNone/>
              <a:defRPr sz="1400" b="0" i="0" u="none" strike="noStrike" cap="none">
                <a:solidFill>
                  <a:srgbClr val="5C5C5C"/>
                </a:solidFill>
                <a:latin typeface="Lato"/>
                <a:ea typeface="Lato"/>
                <a:cs typeface="Lato"/>
                <a:sym typeface="Lato"/>
              </a:defRPr>
            </a:lvl5pPr>
            <a:lvl6pPr marL="2743200" marR="0" lvl="5"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pic>
        <p:nvPicPr>
          <p:cNvPr id="149" name="Google Shape;149;p36" descr="A white text on a black background&#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600474" y="1719638"/>
            <a:ext cx="2837362" cy="1012052"/>
          </a:xfrm>
          <a:prstGeom prst="rect">
            <a:avLst/>
          </a:prstGeom>
          <a:noFill/>
          <a:ln>
            <a:noFill/>
          </a:ln>
        </p:spPr>
      </p:pic>
      <p:pic>
        <p:nvPicPr>
          <p:cNvPr id="150" name="Google Shape;150;p36" descr="A white letter c and a black background&#10;&#10;Description automatically generated"/>
          <p:cNvPicPr preferRelativeResize="0"/>
          <p:nvPr/>
        </p:nvPicPr>
        <p:blipFill rotWithShape="1">
          <a:blip r:embed="rId3" cstate="email">
            <a:alphaModFix amt="10000"/>
            <a:extLst>
              <a:ext uri="{28A0092B-C50C-407E-A947-70E740481C1C}">
                <a14:useLocalDpi xmlns:a14="http://schemas.microsoft.com/office/drawing/2010/main"/>
              </a:ext>
            </a:extLst>
          </a:blip>
          <a:srcRect/>
          <a:stretch/>
        </p:blipFill>
        <p:spPr>
          <a:xfrm>
            <a:off x="4339652" y="0"/>
            <a:ext cx="4804350" cy="51434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Presentation Cover slide - White background">
  <p:cSld name="Presentation Cover slide - White background">
    <p:spTree>
      <p:nvGrpSpPr>
        <p:cNvPr id="1" name="Shape 151"/>
        <p:cNvGrpSpPr/>
        <p:nvPr/>
      </p:nvGrpSpPr>
      <p:grpSpPr>
        <a:xfrm>
          <a:off x="0" y="0"/>
          <a:ext cx="0" cy="0"/>
          <a:chOff x="0" y="0"/>
          <a:chExt cx="0" cy="0"/>
        </a:xfrm>
      </p:grpSpPr>
      <p:pic>
        <p:nvPicPr>
          <p:cNvPr id="152" name="Google Shape;152;p37" descr="A white and black logo&#10;&#10;Description automatically generated"/>
          <p:cNvPicPr preferRelativeResize="0"/>
          <p:nvPr/>
        </p:nvPicPr>
        <p:blipFill rotWithShape="1">
          <a:blip r:embed="rId2" cstate="email">
            <a:alphaModFix amt="47000"/>
            <a:extLst>
              <a:ext uri="{28A0092B-C50C-407E-A947-70E740481C1C}">
                <a14:useLocalDpi xmlns:a14="http://schemas.microsoft.com/office/drawing/2010/main"/>
              </a:ext>
            </a:extLst>
          </a:blip>
          <a:srcRect/>
          <a:stretch/>
        </p:blipFill>
        <p:spPr>
          <a:xfrm>
            <a:off x="4681331" y="0"/>
            <a:ext cx="4462673" cy="5143499"/>
          </a:xfrm>
          <a:prstGeom prst="rect">
            <a:avLst/>
          </a:prstGeom>
          <a:noFill/>
          <a:ln>
            <a:noFill/>
          </a:ln>
        </p:spPr>
      </p:pic>
      <p:sp>
        <p:nvSpPr>
          <p:cNvPr id="153" name="Google Shape;153;p37"/>
          <p:cNvSpPr txBox="1">
            <a:spLocks noGrp="1"/>
          </p:cNvSpPr>
          <p:nvPr>
            <p:ph type="body" idx="1"/>
          </p:nvPr>
        </p:nvSpPr>
        <p:spPr>
          <a:xfrm>
            <a:off x="799200" y="1701000"/>
            <a:ext cx="4250400" cy="992400"/>
          </a:xfrm>
          <a:prstGeom prst="rect">
            <a:avLst/>
          </a:prstGeom>
          <a:noFill/>
          <a:ln>
            <a:noFill/>
          </a:ln>
        </p:spPr>
        <p:txBody>
          <a:bodyPr spcFirstLastPara="1" wrap="square" lIns="68575" tIns="34275" rIns="68575" bIns="34275" anchor="t" anchorCtr="0">
            <a:spAutoFit/>
          </a:bodyPr>
          <a:lstStyle>
            <a:lvl1pPr marL="457200" marR="0" lvl="0" indent="-228600" algn="l">
              <a:lnSpc>
                <a:spcPct val="120000"/>
              </a:lnSpc>
              <a:spcBef>
                <a:spcPts val="0"/>
              </a:spcBef>
              <a:spcAft>
                <a:spcPts val="0"/>
              </a:spcAft>
              <a:buClr>
                <a:srgbClr val="2B95B8"/>
              </a:buClr>
              <a:buSzPts val="3000"/>
              <a:buFont typeface="Arial"/>
              <a:buNone/>
              <a:defRPr sz="3000" b="1" i="0" u="none" strike="noStrike" cap="none">
                <a:solidFill>
                  <a:srgbClr val="2B95B8"/>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54" name="Google Shape;154;p37"/>
          <p:cNvSpPr txBox="1">
            <a:spLocks noGrp="1"/>
          </p:cNvSpPr>
          <p:nvPr>
            <p:ph type="body" idx="2"/>
          </p:nvPr>
        </p:nvSpPr>
        <p:spPr>
          <a:xfrm>
            <a:off x="799200" y="3069900"/>
            <a:ext cx="4250400" cy="338700"/>
          </a:xfrm>
          <a:prstGeom prst="rect">
            <a:avLst/>
          </a:prstGeom>
          <a:noFill/>
          <a:ln>
            <a:noFill/>
          </a:ln>
        </p:spPr>
        <p:txBody>
          <a:bodyPr spcFirstLastPara="1" wrap="square" lIns="68575" tIns="34275" rIns="68575" bIns="34275" anchor="t" anchorCtr="0">
            <a:spAutoFit/>
          </a:bodyPr>
          <a:lstStyle>
            <a:lvl1pPr marL="457200" marR="0" lvl="0" indent="-228600" algn="l">
              <a:lnSpc>
                <a:spcPct val="116666"/>
              </a:lnSpc>
              <a:spcBef>
                <a:spcPts val="0"/>
              </a:spcBef>
              <a:spcAft>
                <a:spcPts val="0"/>
              </a:spcAft>
              <a:buClr>
                <a:srgbClr val="2B95B8"/>
              </a:buClr>
              <a:buSzPts val="1800"/>
              <a:buFont typeface="Arial"/>
              <a:buNone/>
              <a:defRPr sz="1800" b="0" i="0" u="none" strike="noStrike" cap="none">
                <a:solidFill>
                  <a:srgbClr val="2B95B8"/>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155" name="Google Shape;155;p37" descr="A blue and black logo&#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99801" y="1701000"/>
            <a:ext cx="2994313" cy="106803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352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slide" userDrawn="1">
  <p:cSld name="Agenda slide">
    <p:spTree>
      <p:nvGrpSpPr>
        <p:cNvPr id="1" name="Shape 156"/>
        <p:cNvGrpSpPr/>
        <p:nvPr/>
      </p:nvGrpSpPr>
      <p:grpSpPr>
        <a:xfrm>
          <a:off x="0" y="0"/>
          <a:ext cx="0" cy="0"/>
          <a:chOff x="0" y="0"/>
          <a:chExt cx="0" cy="0"/>
        </a:xfrm>
      </p:grpSpPr>
      <p:sp>
        <p:nvSpPr>
          <p:cNvPr id="157" name="Google Shape;157;p38"/>
          <p:cNvSpPr txBox="1">
            <a:spLocks noGrp="1"/>
          </p:cNvSpPr>
          <p:nvPr>
            <p:ph type="title"/>
          </p:nvPr>
        </p:nvSpPr>
        <p:spPr>
          <a:xfrm>
            <a:off x="540000" y="396000"/>
            <a:ext cx="7886700" cy="453940"/>
          </a:xfrm>
          <a:prstGeom prst="rect">
            <a:avLst/>
          </a:prstGeom>
          <a:noFill/>
          <a:ln>
            <a:noFill/>
          </a:ln>
        </p:spPr>
        <p:txBody>
          <a:bodyPr spcFirstLastPara="1" wrap="square" lIns="68575" tIns="34275" rIns="68575" bIns="34275" anchor="ctr" anchorCtr="0">
            <a:spAutoFit/>
          </a:bodyPr>
          <a:lstStyle>
            <a:lvl1pPr lvl="0" algn="l">
              <a:lnSpc>
                <a:spcPts val="2980"/>
              </a:lnSpc>
              <a:spcBef>
                <a:spcPts val="0"/>
              </a:spcBef>
              <a:spcAft>
                <a:spcPts val="0"/>
              </a:spcAft>
              <a:buClr>
                <a:srgbClr val="2B95B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158" name="Google Shape;158;p38"/>
          <p:cNvSpPr txBox="1">
            <a:spLocks noGrp="1"/>
          </p:cNvSpPr>
          <p:nvPr>
            <p:ph type="ftr" idx="11"/>
          </p:nvPr>
        </p:nvSpPr>
        <p:spPr>
          <a:xfrm>
            <a:off x="628650" y="4661625"/>
            <a:ext cx="6832200" cy="273900"/>
          </a:xfrm>
          <a:prstGeom prst="rect">
            <a:avLst/>
          </a:prstGeom>
          <a:noFill/>
          <a:ln>
            <a:noFill/>
          </a:ln>
        </p:spPr>
        <p:txBody>
          <a:bodyPr spcFirstLastPara="1" wrap="square" lIns="51300" tIns="35100" rIns="51300"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9" name="Google Shape;159;p38"/>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0" name="Google Shape;160;p38"/>
          <p:cNvSpPr>
            <a:spLocks noGrp="1"/>
          </p:cNvSpPr>
          <p:nvPr>
            <p:ph type="tbl" idx="2"/>
          </p:nvPr>
        </p:nvSpPr>
        <p:spPr>
          <a:xfrm>
            <a:off x="628650" y="1581155"/>
            <a:ext cx="7886700" cy="2247900"/>
          </a:xfrm>
          <a:prstGeom prst="rect">
            <a:avLst/>
          </a:prstGeom>
          <a:noFill/>
          <a:ln>
            <a:noFill/>
          </a:ln>
        </p:spPr>
        <p:txBody>
          <a:bodyPr spcFirstLastPara="1" wrap="square" lIns="68575" tIns="34275" rIns="68575" bIns="34275" anchor="t" anchorCtr="0">
            <a:noAutofit/>
          </a:bodyPr>
          <a:lstStyle>
            <a:lvl1pPr marR="0" lvl="0" algn="l">
              <a:spcBef>
                <a:spcPts val="0"/>
              </a:spcBef>
              <a:spcAft>
                <a:spcPts val="0"/>
              </a:spcAft>
              <a:buSzPts val="1100"/>
              <a:buNone/>
              <a:defRPr sz="1400" b="0" i="0" u="none" strike="noStrike" cap="none">
                <a:solidFill>
                  <a:schemeClr val="dk1"/>
                </a:solidFill>
                <a:latin typeface="Arial"/>
                <a:ea typeface="Arial"/>
                <a:cs typeface="Arial"/>
                <a:sym typeface="Arial"/>
              </a:defRPr>
            </a:lvl1pPr>
            <a:lvl2pPr marR="0" lvl="1" algn="l">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intro slide">
  <p:cSld name="Section intro slide">
    <p:spTree>
      <p:nvGrpSpPr>
        <p:cNvPr id="1" name="Shape 161"/>
        <p:cNvGrpSpPr/>
        <p:nvPr/>
      </p:nvGrpSpPr>
      <p:grpSpPr>
        <a:xfrm>
          <a:off x="0" y="0"/>
          <a:ext cx="0" cy="0"/>
          <a:chOff x="0" y="0"/>
          <a:chExt cx="0" cy="0"/>
        </a:xfrm>
      </p:grpSpPr>
      <p:sp>
        <p:nvSpPr>
          <p:cNvPr id="162" name="Google Shape;162;p39"/>
          <p:cNvSpPr/>
          <p:nvPr/>
        </p:nvSpPr>
        <p:spPr>
          <a:xfrm>
            <a:off x="0" y="0"/>
            <a:ext cx="9144000" cy="5143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3" name="Google Shape;163;p39"/>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chemeClr val="lt2"/>
                </a:solidFill>
                <a:latin typeface="Arial"/>
                <a:ea typeface="Arial"/>
                <a:cs typeface="Arial"/>
                <a:sym typeface="Arial"/>
              </a:defRPr>
            </a:lvl1pPr>
            <a:lvl2pPr marL="0" lvl="1" indent="0" algn="r">
              <a:spcBef>
                <a:spcPts val="0"/>
              </a:spcBef>
              <a:buNone/>
              <a:defRPr sz="900" b="0" i="0" u="none" strike="noStrike" cap="none">
                <a:solidFill>
                  <a:schemeClr val="lt2"/>
                </a:solidFill>
                <a:latin typeface="Arial"/>
                <a:ea typeface="Arial"/>
                <a:cs typeface="Arial"/>
                <a:sym typeface="Arial"/>
              </a:defRPr>
            </a:lvl2pPr>
            <a:lvl3pPr marL="0" lvl="2" indent="0" algn="r">
              <a:spcBef>
                <a:spcPts val="0"/>
              </a:spcBef>
              <a:buNone/>
              <a:defRPr sz="900" b="0" i="0" u="none" strike="noStrike" cap="none">
                <a:solidFill>
                  <a:schemeClr val="lt2"/>
                </a:solidFill>
                <a:latin typeface="Arial"/>
                <a:ea typeface="Arial"/>
                <a:cs typeface="Arial"/>
                <a:sym typeface="Arial"/>
              </a:defRPr>
            </a:lvl3pPr>
            <a:lvl4pPr marL="0" lvl="3" indent="0" algn="r">
              <a:spcBef>
                <a:spcPts val="0"/>
              </a:spcBef>
              <a:buNone/>
              <a:defRPr sz="900" b="0" i="0" u="none" strike="noStrike" cap="none">
                <a:solidFill>
                  <a:schemeClr val="lt2"/>
                </a:solidFill>
                <a:latin typeface="Arial"/>
                <a:ea typeface="Arial"/>
                <a:cs typeface="Arial"/>
                <a:sym typeface="Arial"/>
              </a:defRPr>
            </a:lvl4pPr>
            <a:lvl5pPr marL="0" lvl="4" indent="0" algn="r">
              <a:spcBef>
                <a:spcPts val="0"/>
              </a:spcBef>
              <a:buNone/>
              <a:defRPr sz="900" b="0" i="0" u="none" strike="noStrike" cap="none">
                <a:solidFill>
                  <a:schemeClr val="lt2"/>
                </a:solidFill>
                <a:latin typeface="Arial"/>
                <a:ea typeface="Arial"/>
                <a:cs typeface="Arial"/>
                <a:sym typeface="Arial"/>
              </a:defRPr>
            </a:lvl5pPr>
            <a:lvl6pPr marL="0" lvl="5" indent="0" algn="r">
              <a:spcBef>
                <a:spcPts val="0"/>
              </a:spcBef>
              <a:buNone/>
              <a:defRPr sz="900" b="0" i="0" u="none" strike="noStrike" cap="none">
                <a:solidFill>
                  <a:schemeClr val="lt2"/>
                </a:solidFill>
                <a:latin typeface="Arial"/>
                <a:ea typeface="Arial"/>
                <a:cs typeface="Arial"/>
                <a:sym typeface="Arial"/>
              </a:defRPr>
            </a:lvl6pPr>
            <a:lvl7pPr marL="0" lvl="6" indent="0" algn="r">
              <a:spcBef>
                <a:spcPts val="0"/>
              </a:spcBef>
              <a:buNone/>
              <a:defRPr sz="900" b="0" i="0" u="none" strike="noStrike" cap="none">
                <a:solidFill>
                  <a:schemeClr val="lt2"/>
                </a:solidFill>
                <a:latin typeface="Arial"/>
                <a:ea typeface="Arial"/>
                <a:cs typeface="Arial"/>
                <a:sym typeface="Arial"/>
              </a:defRPr>
            </a:lvl7pPr>
            <a:lvl8pPr marL="0" lvl="7" indent="0" algn="r">
              <a:spcBef>
                <a:spcPts val="0"/>
              </a:spcBef>
              <a:buNone/>
              <a:defRPr sz="900" b="0" i="0" u="none" strike="noStrike" cap="none">
                <a:solidFill>
                  <a:schemeClr val="lt2"/>
                </a:solidFill>
                <a:latin typeface="Arial"/>
                <a:ea typeface="Arial"/>
                <a:cs typeface="Arial"/>
                <a:sym typeface="Arial"/>
              </a:defRPr>
            </a:lvl8pPr>
            <a:lvl9pPr marL="0" lvl="8" indent="0" algn="r">
              <a:spcBef>
                <a:spcPts val="0"/>
              </a:spcBef>
              <a:buNone/>
              <a:defRPr sz="9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64" name="Google Shape;164;p39"/>
          <p:cNvSpPr txBox="1">
            <a:spLocks noGrp="1"/>
          </p:cNvSpPr>
          <p:nvPr>
            <p:ph type="body" idx="1"/>
          </p:nvPr>
        </p:nvSpPr>
        <p:spPr>
          <a:xfrm>
            <a:off x="1462521" y="1543655"/>
            <a:ext cx="6219000" cy="2056200"/>
          </a:xfrm>
          <a:prstGeom prst="rect">
            <a:avLst/>
          </a:prstGeom>
          <a:noFill/>
          <a:ln>
            <a:noFill/>
          </a:ln>
        </p:spPr>
        <p:txBody>
          <a:bodyPr spcFirstLastPara="1" wrap="square" lIns="68575" tIns="34275" rIns="68575" bIns="34275" anchor="ctr" anchorCtr="0">
            <a:normAutofit/>
          </a:bodyPr>
          <a:lstStyle>
            <a:lvl1pPr marL="457200" marR="0" lvl="0" indent="-228600" algn="ctr">
              <a:lnSpc>
                <a:spcPct val="111000"/>
              </a:lnSpc>
              <a:spcBef>
                <a:spcPts val="80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L="914400" marR="0" lvl="1" indent="-228600" algn="l">
              <a:lnSpc>
                <a:spcPct val="82000"/>
              </a:lnSpc>
              <a:spcBef>
                <a:spcPts val="500"/>
              </a:spcBef>
              <a:spcAft>
                <a:spcPts val="0"/>
              </a:spcAft>
              <a:buClr>
                <a:srgbClr val="8C8C8C"/>
              </a:buClr>
              <a:buSzPts val="1500"/>
              <a:buFont typeface="Arial"/>
              <a:buNone/>
              <a:defRPr sz="1500" b="0" i="0" u="none" strike="noStrike" cap="none">
                <a:solidFill>
                  <a:srgbClr val="8C8C8C"/>
                </a:solidFill>
                <a:latin typeface="Arial"/>
                <a:ea typeface="Arial"/>
                <a:cs typeface="Arial"/>
                <a:sym typeface="Arial"/>
              </a:defRPr>
            </a:lvl2pPr>
            <a:lvl3pPr marL="1371600" marR="0" lvl="2" indent="-228600" algn="l">
              <a:lnSpc>
                <a:spcPct val="91111"/>
              </a:lnSpc>
              <a:spcBef>
                <a:spcPts val="500"/>
              </a:spcBef>
              <a:spcAft>
                <a:spcPts val="0"/>
              </a:spcAft>
              <a:buClr>
                <a:srgbClr val="8C8C8C"/>
              </a:buClr>
              <a:buSzPts val="1400"/>
              <a:buFont typeface="Arial"/>
              <a:buNone/>
              <a:defRPr sz="1400" b="0" i="0" u="none" strike="noStrike" cap="none">
                <a:solidFill>
                  <a:srgbClr val="8C8C8C"/>
                </a:solidFill>
                <a:latin typeface="Arial"/>
                <a:ea typeface="Arial"/>
                <a:cs typeface="Arial"/>
                <a:sym typeface="Arial"/>
              </a:defRPr>
            </a:lvl3pPr>
            <a:lvl4pPr marL="1828800" marR="0" lvl="3" indent="-228600" algn="l">
              <a:lnSpc>
                <a:spcPct val="90000"/>
              </a:lnSpc>
              <a:spcBef>
                <a:spcPts val="5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4pPr>
            <a:lvl5pPr marL="2286000" marR="0" lvl="4" indent="-228600" algn="l">
              <a:lnSpc>
                <a:spcPct val="90000"/>
              </a:lnSpc>
              <a:spcBef>
                <a:spcPts val="4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5pPr>
            <a:lvl6pPr marL="2743200" marR="0" lvl="5" indent="-228600" algn="l">
              <a:lnSpc>
                <a:spcPct val="90000"/>
              </a:lnSpc>
              <a:spcBef>
                <a:spcPts val="4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6pPr>
            <a:lvl7pPr marL="3200400" marR="0" lvl="6" indent="-228600" algn="l">
              <a:lnSpc>
                <a:spcPct val="90000"/>
              </a:lnSpc>
              <a:spcBef>
                <a:spcPts val="4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7pPr>
            <a:lvl8pPr marL="3657600" marR="0" lvl="7" indent="-228600" algn="l">
              <a:lnSpc>
                <a:spcPct val="90000"/>
              </a:lnSpc>
              <a:spcBef>
                <a:spcPts val="4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8pPr>
            <a:lvl9pPr marL="4114800" marR="0" lvl="8" indent="-228600" algn="l">
              <a:lnSpc>
                <a:spcPct val="90000"/>
              </a:lnSpc>
              <a:spcBef>
                <a:spcPts val="4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9pPr>
          </a:lstStyle>
          <a:p>
            <a:endParaRPr/>
          </a:p>
        </p:txBody>
      </p:sp>
      <p:pic>
        <p:nvPicPr>
          <p:cNvPr id="165" name="Google Shape;165;p39" descr="A white letter c and a black background&#10;&#10;Description automatically generated"/>
          <p:cNvPicPr preferRelativeResize="0"/>
          <p:nvPr/>
        </p:nvPicPr>
        <p:blipFill rotWithShape="1">
          <a:blip r:embed="rId2" cstate="email">
            <a:alphaModFix amt="10000"/>
            <a:extLst>
              <a:ext uri="{28A0092B-C50C-407E-A947-70E740481C1C}">
                <a14:useLocalDpi xmlns:a14="http://schemas.microsoft.com/office/drawing/2010/main"/>
              </a:ext>
            </a:extLst>
          </a:blip>
          <a:srcRect/>
          <a:stretch/>
        </p:blipFill>
        <p:spPr>
          <a:xfrm>
            <a:off x="4339652" y="0"/>
            <a:ext cx="4804350" cy="51434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ormal Content slide" userDrawn="1">
  <p:cSld name="Normal Content slide">
    <p:spTree>
      <p:nvGrpSpPr>
        <p:cNvPr id="1" name="Shape 166"/>
        <p:cNvGrpSpPr/>
        <p:nvPr/>
      </p:nvGrpSpPr>
      <p:grpSpPr>
        <a:xfrm>
          <a:off x="0" y="0"/>
          <a:ext cx="0" cy="0"/>
          <a:chOff x="0" y="0"/>
          <a:chExt cx="0" cy="0"/>
        </a:xfrm>
      </p:grpSpPr>
      <p:sp>
        <p:nvSpPr>
          <p:cNvPr id="167" name="Google Shape;167;p40"/>
          <p:cNvSpPr txBox="1">
            <a:spLocks noGrp="1"/>
          </p:cNvSpPr>
          <p:nvPr>
            <p:ph type="title"/>
          </p:nvPr>
        </p:nvSpPr>
        <p:spPr>
          <a:xfrm>
            <a:off x="540000" y="396000"/>
            <a:ext cx="7886700" cy="319200"/>
          </a:xfrm>
          <a:prstGeom prst="rect">
            <a:avLst/>
          </a:prstGeom>
          <a:noFill/>
          <a:ln>
            <a:noFill/>
          </a:ln>
        </p:spPr>
        <p:txBody>
          <a:bodyPr spcFirstLastPara="1" wrap="square" lIns="68575" tIns="34275" rIns="68575" bIns="34275" anchor="ctr" anchorCtr="0">
            <a:spAutoFit/>
          </a:bodyPr>
          <a:lstStyle>
            <a:lvl1pPr lvl="0" algn="l">
              <a:lnSpc>
                <a:spcPct val="120000"/>
              </a:lnSpc>
              <a:spcBef>
                <a:spcPts val="0"/>
              </a:spcBef>
              <a:spcAft>
                <a:spcPts val="0"/>
              </a:spcAft>
              <a:buClr>
                <a:srgbClr val="2B95B8"/>
              </a:buClr>
              <a:buSzPts val="1700"/>
              <a:buFont typeface="Arial"/>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169" name="Google Shape;169;p40"/>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1" name="Google Shape;171;p40"/>
          <p:cNvSpPr txBox="1">
            <a:spLocks noGrp="1"/>
          </p:cNvSpPr>
          <p:nvPr>
            <p:ph type="body" idx="2"/>
          </p:nvPr>
        </p:nvSpPr>
        <p:spPr>
          <a:xfrm>
            <a:off x="540000" y="1224000"/>
            <a:ext cx="7886700" cy="2599200"/>
          </a:xfrm>
          <a:prstGeom prst="rect">
            <a:avLst/>
          </a:prstGeom>
          <a:noFill/>
          <a:ln>
            <a:noFill/>
          </a:ln>
        </p:spPr>
        <p:txBody>
          <a:bodyPr spcFirstLastPara="1" wrap="square" lIns="68575" tIns="34275" rIns="68575" bIns="34275" anchor="t" anchorCtr="0">
            <a:noAutofit/>
          </a:bodyPr>
          <a:lstStyle>
            <a:lvl1pPr marL="457200" marR="0" lvl="0" indent="-228600" algn="l">
              <a:lnSpc>
                <a:spcPct val="136666"/>
              </a:lnSpc>
              <a:spcBef>
                <a:spcPts val="500"/>
              </a:spcBef>
              <a:spcAft>
                <a:spcPts val="0"/>
              </a:spcAft>
              <a:buClr>
                <a:schemeClr val="dk1"/>
              </a:buClr>
              <a:buSzPts val="900"/>
              <a:buFont typeface="Arial"/>
              <a:buNone/>
              <a:defRPr sz="1400" b="0" i="0" u="none" strike="noStrike" cap="none">
                <a:solidFill>
                  <a:schemeClr val="tx1">
                    <a:lumMod val="65000"/>
                    <a:lumOff val="35000"/>
                  </a:schemeClr>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85750" algn="l">
              <a:lnSpc>
                <a:spcPct val="90000"/>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4pPr>
            <a:lvl5pPr marL="2286000" marR="0" lvl="4" indent="-285750" algn="l">
              <a:lnSpc>
                <a:spcPct val="90000"/>
              </a:lnSpc>
              <a:spcBef>
                <a:spcPts val="4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ingle photo slide">
  <p:cSld name="Single photo slide">
    <p:spTree>
      <p:nvGrpSpPr>
        <p:cNvPr id="1" name="Shape 172"/>
        <p:cNvGrpSpPr/>
        <p:nvPr/>
      </p:nvGrpSpPr>
      <p:grpSpPr>
        <a:xfrm>
          <a:off x="0" y="0"/>
          <a:ext cx="0" cy="0"/>
          <a:chOff x="0" y="0"/>
          <a:chExt cx="0" cy="0"/>
        </a:xfrm>
      </p:grpSpPr>
      <p:sp>
        <p:nvSpPr>
          <p:cNvPr id="173" name="Google Shape;173;p41"/>
          <p:cNvSpPr txBox="1">
            <a:spLocks noGrp="1"/>
          </p:cNvSpPr>
          <p:nvPr>
            <p:ph type="title"/>
          </p:nvPr>
        </p:nvSpPr>
        <p:spPr>
          <a:xfrm>
            <a:off x="540000" y="429268"/>
            <a:ext cx="7886700" cy="319200"/>
          </a:xfrm>
          <a:prstGeom prst="rect">
            <a:avLst/>
          </a:prstGeom>
          <a:noFill/>
          <a:ln>
            <a:noFill/>
          </a:ln>
        </p:spPr>
        <p:txBody>
          <a:bodyPr spcFirstLastPara="1" wrap="square" lIns="68575" tIns="34275" rIns="68575" bIns="34275" anchor="ctr" anchorCtr="0">
            <a:spAutoFit/>
          </a:bodyPr>
          <a:lstStyle>
            <a:lvl1pPr lvl="0" algn="l">
              <a:lnSpc>
                <a:spcPct val="146666"/>
              </a:lnSpc>
              <a:spcBef>
                <a:spcPts val="0"/>
              </a:spcBef>
              <a:spcAft>
                <a:spcPts val="0"/>
              </a:spcAft>
              <a:buClr>
                <a:srgbClr val="2B95B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175" name="Google Shape;175;p41"/>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6" name="Google Shape;176;p41"/>
          <p:cNvSpPr txBox="1">
            <a:spLocks noGrp="1"/>
          </p:cNvSpPr>
          <p:nvPr>
            <p:ph type="body" idx="1"/>
          </p:nvPr>
        </p:nvSpPr>
        <p:spPr>
          <a:xfrm>
            <a:off x="540000" y="876300"/>
            <a:ext cx="7886700" cy="564300"/>
          </a:xfrm>
          <a:prstGeom prst="rect">
            <a:avLst/>
          </a:prstGeom>
          <a:noFill/>
          <a:ln>
            <a:noFill/>
          </a:ln>
        </p:spPr>
        <p:txBody>
          <a:bodyPr spcFirstLastPara="1" wrap="square" lIns="68575" tIns="34275" rIns="68575" bIns="34275" anchor="t" anchorCtr="0">
            <a:noAutofit/>
          </a:bodyPr>
          <a:lstStyle>
            <a:lvl1pPr marL="158750" marR="0" lvl="0" indent="0" algn="l">
              <a:lnSpc>
                <a:spcPct val="117142"/>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dirty="0"/>
          </a:p>
        </p:txBody>
      </p:sp>
      <p:sp>
        <p:nvSpPr>
          <p:cNvPr id="177" name="Google Shape;177;p41"/>
          <p:cNvSpPr>
            <a:spLocks noGrp="1"/>
          </p:cNvSpPr>
          <p:nvPr>
            <p:ph type="pic" idx="2"/>
          </p:nvPr>
        </p:nvSpPr>
        <p:spPr>
          <a:xfrm>
            <a:off x="540000" y="1568371"/>
            <a:ext cx="7886700" cy="2825700"/>
          </a:xfrm>
          <a:prstGeom prst="rect">
            <a:avLst/>
          </a:prstGeom>
          <a:noFill/>
          <a:ln>
            <a:noFill/>
          </a:ln>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chart and text slide">
  <p:cSld name="Image/chart and text slide">
    <p:spTree>
      <p:nvGrpSpPr>
        <p:cNvPr id="1" name="Shape 178"/>
        <p:cNvGrpSpPr/>
        <p:nvPr/>
      </p:nvGrpSpPr>
      <p:grpSpPr>
        <a:xfrm>
          <a:off x="0" y="0"/>
          <a:ext cx="0" cy="0"/>
          <a:chOff x="0" y="0"/>
          <a:chExt cx="0" cy="0"/>
        </a:xfrm>
      </p:grpSpPr>
      <p:sp>
        <p:nvSpPr>
          <p:cNvPr id="179" name="Google Shape;179;p42"/>
          <p:cNvSpPr txBox="1">
            <a:spLocks noGrp="1"/>
          </p:cNvSpPr>
          <p:nvPr>
            <p:ph type="title"/>
          </p:nvPr>
        </p:nvSpPr>
        <p:spPr>
          <a:xfrm>
            <a:off x="628650" y="429268"/>
            <a:ext cx="7886700" cy="319200"/>
          </a:xfrm>
          <a:prstGeom prst="rect">
            <a:avLst/>
          </a:prstGeom>
          <a:noFill/>
          <a:ln>
            <a:noFill/>
          </a:ln>
        </p:spPr>
        <p:txBody>
          <a:bodyPr spcFirstLastPara="1" wrap="square" lIns="68575" tIns="34275" rIns="68575" bIns="34275" anchor="ctr" anchorCtr="0">
            <a:spAutoFit/>
          </a:bodyPr>
          <a:lstStyle>
            <a:lvl1pPr lvl="0" algn="l">
              <a:lnSpc>
                <a:spcPct val="146666"/>
              </a:lnSpc>
              <a:spcBef>
                <a:spcPts val="0"/>
              </a:spcBef>
              <a:spcAft>
                <a:spcPts val="0"/>
              </a:spcAft>
              <a:buClr>
                <a:srgbClr val="2B95B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0" name="Google Shape;180;p42"/>
          <p:cNvSpPr txBox="1">
            <a:spLocks noGrp="1"/>
          </p:cNvSpPr>
          <p:nvPr>
            <p:ph type="ftr" idx="11"/>
          </p:nvPr>
        </p:nvSpPr>
        <p:spPr>
          <a:xfrm>
            <a:off x="628650" y="4661625"/>
            <a:ext cx="6832200" cy="273900"/>
          </a:xfrm>
          <a:prstGeom prst="rect">
            <a:avLst/>
          </a:prstGeom>
          <a:noFill/>
          <a:ln>
            <a:noFill/>
          </a:ln>
        </p:spPr>
        <p:txBody>
          <a:bodyPr spcFirstLastPara="1" wrap="square" lIns="51300" tIns="35100" rIns="51300"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1" name="Google Shape;181;p42"/>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2" name="Google Shape;182;p42"/>
          <p:cNvSpPr txBox="1">
            <a:spLocks noGrp="1"/>
          </p:cNvSpPr>
          <p:nvPr>
            <p:ph type="body" idx="1"/>
          </p:nvPr>
        </p:nvSpPr>
        <p:spPr>
          <a:xfrm>
            <a:off x="628650" y="876300"/>
            <a:ext cx="7886700" cy="564300"/>
          </a:xfrm>
          <a:prstGeom prst="rect">
            <a:avLst/>
          </a:prstGeom>
          <a:noFill/>
          <a:ln>
            <a:noFill/>
          </a:ln>
        </p:spPr>
        <p:txBody>
          <a:bodyPr spcFirstLastPara="1" wrap="square" lIns="68575" tIns="34275" rIns="68575" bIns="34275" anchor="t" anchorCtr="0">
            <a:noAutofit/>
          </a:bodyPr>
          <a:lstStyle>
            <a:lvl1pPr marL="457200" marR="0" lvl="0" indent="-298450" algn="l">
              <a:lnSpc>
                <a:spcPct val="117142"/>
              </a:lnSpc>
              <a:spcBef>
                <a:spcPts val="0"/>
              </a:spcBef>
              <a:spcAft>
                <a:spcPts val="0"/>
              </a:spcAft>
              <a:buClr>
                <a:schemeClr val="dk1"/>
              </a:buClr>
              <a:buSzPts val="1100"/>
              <a:buFont typeface="Arial"/>
              <a:buChar char="•"/>
              <a:defRPr sz="1100" b="1" i="0" u="none" strike="noStrike" cap="none">
                <a:solidFill>
                  <a:schemeClr val="dk1"/>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83" name="Google Shape;183;p42"/>
          <p:cNvSpPr txBox="1">
            <a:spLocks noGrp="1"/>
          </p:cNvSpPr>
          <p:nvPr>
            <p:ph type="body" idx="2"/>
          </p:nvPr>
        </p:nvSpPr>
        <p:spPr>
          <a:xfrm>
            <a:off x="4813697" y="1714500"/>
            <a:ext cx="3701700" cy="2527800"/>
          </a:xfrm>
          <a:prstGeom prst="rect">
            <a:avLst/>
          </a:prstGeom>
          <a:noFill/>
          <a:ln>
            <a:noFill/>
          </a:ln>
        </p:spPr>
        <p:txBody>
          <a:bodyPr spcFirstLastPara="1" wrap="square" lIns="68575" tIns="34275" rIns="68575" bIns="34275" anchor="t" anchorCtr="0">
            <a:noAutofit/>
          </a:bodyPr>
          <a:lstStyle>
            <a:lvl1pPr marL="457200" marR="0" lvl="0" indent="-285750" algn="l">
              <a:lnSpc>
                <a:spcPct val="136666"/>
              </a:lnSpc>
              <a:spcBef>
                <a:spcPts val="8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84" name="Google Shape;184;p42"/>
          <p:cNvSpPr>
            <a:spLocks noGrp="1"/>
          </p:cNvSpPr>
          <p:nvPr>
            <p:ph type="pic" idx="3"/>
          </p:nvPr>
        </p:nvSpPr>
        <p:spPr>
          <a:xfrm>
            <a:off x="628650" y="1714500"/>
            <a:ext cx="3943200" cy="25278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5"/>
        <p:cNvGrpSpPr/>
        <p:nvPr/>
      </p:nvGrpSpPr>
      <p:grpSpPr>
        <a:xfrm>
          <a:off x="0" y="0"/>
          <a:ext cx="0" cy="0"/>
          <a:chOff x="0" y="0"/>
          <a:chExt cx="0" cy="0"/>
        </a:xfrm>
      </p:grpSpPr>
      <p:sp>
        <p:nvSpPr>
          <p:cNvPr id="186" name="Google Shape;186;p43"/>
          <p:cNvSpPr txBox="1">
            <a:spLocks noGrp="1"/>
          </p:cNvSpPr>
          <p:nvPr>
            <p:ph type="title"/>
          </p:nvPr>
        </p:nvSpPr>
        <p:spPr>
          <a:xfrm>
            <a:off x="540000" y="425239"/>
            <a:ext cx="8520600" cy="453940"/>
          </a:xfrm>
          <a:prstGeom prst="rect">
            <a:avLst/>
          </a:prstGeom>
        </p:spPr>
        <p:txBody>
          <a:bodyPr spcFirstLastPara="1" wrap="square" lIns="68575" tIns="34275" rIns="68575" bIns="34275" anchor="ctr" anchorCtr="0">
            <a:spAutoFit/>
          </a:bodyPr>
          <a:lstStyle>
            <a:lvl1pPr lvl="0">
              <a:lnSpc>
                <a:spcPts val="2980"/>
              </a:lnSpc>
              <a:spcBef>
                <a:spcPts val="0"/>
              </a:spcBef>
              <a:spcAft>
                <a:spcPts val="0"/>
              </a:spcAft>
              <a:buSzPts val="1700"/>
              <a:buNone/>
              <a:defRPr sz="24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187" name="Google Shape;187;p43"/>
          <p:cNvSpPr txBox="1">
            <a:spLocks noGrp="1"/>
          </p:cNvSpPr>
          <p:nvPr>
            <p:ph type="body" idx="1"/>
          </p:nvPr>
        </p:nvSpPr>
        <p:spPr>
          <a:xfrm>
            <a:off x="540000" y="1322408"/>
            <a:ext cx="8520600" cy="3416400"/>
          </a:xfrm>
          <a:prstGeom prst="rect">
            <a:avLst/>
          </a:prstGeom>
          <a:noFill/>
          <a:ln>
            <a:noFill/>
          </a:ln>
        </p:spPr>
        <p:txBody>
          <a:bodyPr spcFirstLastPara="1" wrap="square" lIns="68575" tIns="68575" rIns="68575" bIns="68575" anchor="t" anchorCtr="0">
            <a:noAutofit/>
          </a:bodyPr>
          <a:lstStyle>
            <a:lvl1pPr marL="158750" lvl="0" indent="0" algn="l">
              <a:spcBef>
                <a:spcPts val="0"/>
              </a:spcBef>
              <a:spcAft>
                <a:spcPts val="800"/>
              </a:spcAft>
              <a:buSzPts val="1100"/>
              <a:buNone/>
              <a:defRPr sz="1400">
                <a:solidFill>
                  <a:schemeClr val="tx1">
                    <a:lumMod val="65000"/>
                    <a:lumOff val="35000"/>
                  </a:schemeClr>
                </a:solidFill>
                <a:latin typeface="+mn-lt"/>
              </a:defRPr>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
        <p:nvSpPr>
          <p:cNvPr id="188" name="Google Shape;188;p43"/>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2" name="Google Shape;142;p35"/>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b="0" i="0" u="none" strike="noStrike" cap="none">
                <a:solidFill>
                  <a:srgbClr val="8C8C8C"/>
                </a:solidFill>
                <a:latin typeface="Arial"/>
                <a:ea typeface="Arial"/>
                <a:cs typeface="Arial"/>
                <a:sym typeface="Arial"/>
              </a:defRPr>
            </a:lvl1pPr>
            <a:lvl2pPr marL="0" marR="0" lvl="1" indent="0" algn="r">
              <a:spcBef>
                <a:spcPts val="0"/>
              </a:spcBef>
              <a:buNone/>
              <a:defRPr sz="900" b="0" i="0" u="none" strike="noStrike" cap="none">
                <a:solidFill>
                  <a:srgbClr val="8C8C8C"/>
                </a:solidFill>
                <a:latin typeface="Arial"/>
                <a:ea typeface="Arial"/>
                <a:cs typeface="Arial"/>
                <a:sym typeface="Arial"/>
              </a:defRPr>
            </a:lvl2pPr>
            <a:lvl3pPr marL="0" marR="0" lvl="2" indent="0" algn="r">
              <a:spcBef>
                <a:spcPts val="0"/>
              </a:spcBef>
              <a:buNone/>
              <a:defRPr sz="900" b="0" i="0" u="none" strike="noStrike" cap="none">
                <a:solidFill>
                  <a:srgbClr val="8C8C8C"/>
                </a:solidFill>
                <a:latin typeface="Arial"/>
                <a:ea typeface="Arial"/>
                <a:cs typeface="Arial"/>
                <a:sym typeface="Arial"/>
              </a:defRPr>
            </a:lvl3pPr>
            <a:lvl4pPr marL="0" marR="0" lvl="3" indent="0" algn="r">
              <a:spcBef>
                <a:spcPts val="0"/>
              </a:spcBef>
              <a:buNone/>
              <a:defRPr sz="900" b="0" i="0" u="none" strike="noStrike" cap="none">
                <a:solidFill>
                  <a:srgbClr val="8C8C8C"/>
                </a:solidFill>
                <a:latin typeface="Arial"/>
                <a:ea typeface="Arial"/>
                <a:cs typeface="Arial"/>
                <a:sym typeface="Arial"/>
              </a:defRPr>
            </a:lvl4pPr>
            <a:lvl5pPr marL="0" marR="0" lvl="4" indent="0" algn="r">
              <a:spcBef>
                <a:spcPts val="0"/>
              </a:spcBef>
              <a:buNone/>
              <a:defRPr sz="900" b="0" i="0" u="none" strike="noStrike" cap="none">
                <a:solidFill>
                  <a:srgbClr val="8C8C8C"/>
                </a:solidFill>
                <a:latin typeface="Arial"/>
                <a:ea typeface="Arial"/>
                <a:cs typeface="Arial"/>
                <a:sym typeface="Arial"/>
              </a:defRPr>
            </a:lvl5pPr>
            <a:lvl6pPr marL="0" marR="0" lvl="5" indent="0" algn="r">
              <a:spcBef>
                <a:spcPts val="0"/>
              </a:spcBef>
              <a:buNone/>
              <a:defRPr sz="900" b="0" i="0" u="none" strike="noStrike" cap="none">
                <a:solidFill>
                  <a:srgbClr val="8C8C8C"/>
                </a:solidFill>
                <a:latin typeface="Arial"/>
                <a:ea typeface="Arial"/>
                <a:cs typeface="Arial"/>
                <a:sym typeface="Arial"/>
              </a:defRPr>
            </a:lvl6pPr>
            <a:lvl7pPr marL="0" marR="0" lvl="6" indent="0" algn="r">
              <a:spcBef>
                <a:spcPts val="0"/>
              </a:spcBef>
              <a:buNone/>
              <a:defRPr sz="900" b="0" i="0" u="none" strike="noStrike" cap="none">
                <a:solidFill>
                  <a:srgbClr val="8C8C8C"/>
                </a:solidFill>
                <a:latin typeface="Arial"/>
                <a:ea typeface="Arial"/>
                <a:cs typeface="Arial"/>
                <a:sym typeface="Arial"/>
              </a:defRPr>
            </a:lvl7pPr>
            <a:lvl8pPr marL="0" marR="0" lvl="7" indent="0" algn="r">
              <a:spcBef>
                <a:spcPts val="0"/>
              </a:spcBef>
              <a:buNone/>
              <a:defRPr sz="900" b="0" i="0" u="none" strike="noStrike" cap="none">
                <a:solidFill>
                  <a:srgbClr val="8C8C8C"/>
                </a:solidFill>
                <a:latin typeface="Arial"/>
                <a:ea typeface="Arial"/>
                <a:cs typeface="Arial"/>
                <a:sym typeface="Arial"/>
              </a:defRPr>
            </a:lvl8pPr>
            <a:lvl9pPr marL="0" marR="0" lvl="8" indent="0" algn="r">
              <a:spcBef>
                <a:spcPts val="0"/>
              </a:spcBef>
              <a:buNone/>
              <a:defRPr sz="900" b="0" i="0" u="none" strike="noStrike" cap="none">
                <a:solidFill>
                  <a:srgbClr val="8C8C8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43" name="Google Shape;143;p35"/>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0" y="363182"/>
            <a:ext cx="182880" cy="453225"/>
          </a:xfrm>
          <a:prstGeom prst="rect">
            <a:avLst/>
          </a:prstGeom>
          <a:noFill/>
          <a:ln>
            <a:noFill/>
          </a:ln>
        </p:spPr>
      </p:pic>
      <p:sp>
        <p:nvSpPr>
          <p:cNvPr id="4" name="Title Placeholder 3">
            <a:extLst>
              <a:ext uri="{FF2B5EF4-FFF2-40B4-BE49-F238E27FC236}">
                <a16:creationId xmlns:a16="http://schemas.microsoft.com/office/drawing/2014/main" id="{23F41EF5-047B-C0FF-681B-AAA9A696A60B}"/>
              </a:ext>
            </a:extLst>
          </p:cNvPr>
          <p:cNvSpPr>
            <a:spLocks noGrp="1"/>
          </p:cNvSpPr>
          <p:nvPr>
            <p:ph type="title"/>
          </p:nvPr>
        </p:nvSpPr>
        <p:spPr>
          <a:xfrm>
            <a:off x="511315" y="102337"/>
            <a:ext cx="7886700" cy="993775"/>
          </a:xfrm>
          <a:prstGeom prst="rect">
            <a:avLst/>
          </a:prstGeom>
        </p:spPr>
        <p:txBody>
          <a:bodyPr vert="horz" lIns="91440" tIns="45720" rIns="91440" bIns="45720" rtlCol="0" anchor="ctr">
            <a:normAutofit/>
          </a:bodyPr>
          <a:lstStyle/>
          <a:p>
            <a:r>
              <a:rPr lang="en-US" dirty="0"/>
              <a:t>انقر لتحرير نمط العنوان الرئيسي</a:t>
            </a:r>
          </a:p>
        </p:txBody>
      </p:sp>
      <p:sp>
        <p:nvSpPr>
          <p:cNvPr id="5" name="Google Shape;191;p44">
            <a:extLst>
              <a:ext uri="{FF2B5EF4-FFF2-40B4-BE49-F238E27FC236}">
                <a16:creationId xmlns:a16="http://schemas.microsoft.com/office/drawing/2014/main" id="{87BF7C7D-099F-5413-B0B3-46961ADC2BF2}"/>
              </a:ext>
            </a:extLst>
          </p:cNvPr>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228600" algn="l">
              <a:lnSpc>
                <a:spcPct val="150000"/>
              </a:lnSpc>
              <a:spcBef>
                <a:spcPts val="8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1pPr>
            <a:lvl2pPr marL="914400" marR="0" lvl="1" indent="-228600" algn="l">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2pPr>
            <a:lvl3pPr marL="1371600" marR="0" lvl="2" indent="-228600" algn="l">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3pPr>
            <a:lvl4pPr marL="1828800" marR="0" lvl="3" indent="-228600" algn="l">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4pPr>
            <a:lvl5pPr marL="2286000" marR="0" lvl="4" indent="-228600" algn="l">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1"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9.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0.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5.emf"/><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24.emf"/><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5.xml"/><Relationship Id="rId6" Type="http://schemas.openxmlformats.org/officeDocument/2006/relationships/hyperlink" Target="https://www.who.int/publications/i/item/9789240089006" TargetMode="External"/><Relationship Id="rId5" Type="http://schemas.openxmlformats.org/officeDocument/2006/relationships/hyperlink" Target="https://www.who.int/publications/i/item/9789240088740" TargetMode="External"/><Relationship Id="rId4" Type="http://schemas.openxmlformats.org/officeDocument/2006/relationships/hyperlink" Target="https://www.who.int/publications/i/item/9789240113992"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6.xml"/><Relationship Id="rId5" Type="http://schemas.openxmlformats.org/officeDocument/2006/relationships/comments" Target="../comments/comment1.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hyperlink" Target="http://washresources.org"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8.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20.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hyperlink" Target="https://washdata.org/reports/jmp-2025-wash-households" TargetMode="External"/><Relationship Id="rId2" Type="http://schemas.openxmlformats.org/officeDocument/2006/relationships/slideLayout" Target="../slideLayouts/slideLayout5.xml"/><Relationship Id="rId1" Type="http://schemas.openxmlformats.org/officeDocument/2006/relationships/tags" Target="../tags/tag3.xml"/><Relationship Id="rId5" Type="http://schemas.openxmlformats.org/officeDocument/2006/relationships/hyperlink" Target="https://www.unwater.org/news/un-water-glaas-2025-report" TargetMode="External"/><Relationship Id="rId4" Type="http://schemas.openxmlformats.org/officeDocument/2006/relationships/hyperlink" Target="https://washdata.org/sites/default/files/2020-10/JMP-2020-water-quality-testing-household-surveys.pdf"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hyperlink" Target="https://www.cawst.org/blog/evidence-for-hwts?utm_source=presentation&amp;utm_medium=zoom&amp;utm_campaign=hwts"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10.emf"/><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8.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8.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3" name="Picture 2" descr="A blue background with a blue and white background&#10;&#10;Description automatically generated">
            <a:extLst>
              <a:ext uri="{FF2B5EF4-FFF2-40B4-BE49-F238E27FC236}">
                <a16:creationId xmlns:a16="http://schemas.microsoft.com/office/drawing/2014/main" id="{392CEE47-9DD4-B9B9-89FD-A263C681A0B9}"/>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81" name="Google Shape;281;p56"/>
          <p:cNvSpPr txBox="1"/>
          <p:nvPr/>
        </p:nvSpPr>
        <p:spPr>
          <a:xfrm>
            <a:off x="444855" y="526881"/>
            <a:ext cx="5368115" cy="2159169"/>
          </a:xfrm>
          <a:prstGeom prst="rect">
            <a:avLst/>
          </a:prstGeom>
          <a:noFill/>
          <a:ln>
            <a:noFill/>
          </a:ln>
        </p:spPr>
        <p:txBody>
          <a:bodyPr spcFirstLastPara="1" wrap="square" lIns="68575" tIns="68575" rIns="68575" bIns="68575" anchor="t" anchorCtr="0">
            <a:noAutofit/>
          </a:bodyPr>
          <a:lstStyle/>
          <a:p>
            <a:pPr marL="0" marR="0" lvl="0" indent="0" algn="r" rtl="1">
              <a:lnSpc>
                <a:spcPts val="3300"/>
              </a:lnSpc>
              <a:spcBef>
                <a:spcPts val="800"/>
              </a:spcBef>
              <a:spcAft>
                <a:spcPts val="0"/>
              </a:spcAft>
              <a:buClr>
                <a:srgbClr val="000000"/>
              </a:buClr>
              <a:buSzPts val="1400"/>
              <a:buFont typeface="Arial"/>
              <a:buNone/>
            </a:pPr>
            <a:r>
              <a:rPr lang="ar" sz="3000" b="1" dirty="0">
                <a:solidFill>
                  <a:schemeClr val="lt1"/>
                </a:solidFill>
                <a:latin typeface="Simplified Arabic" panose="020F0502020204030203" pitchFamily="34" charset="77"/>
                <a:ea typeface="Simplified Arabic"/>
                <a:cs typeface="Simplified Arabic"/>
                <a:sym typeface="Lato"/>
              </a:rPr>
              <a:t>تدعم التقارير العالمية الحديثة أهمية معالجة المياه المنزلية وتخزينها الآمن</a:t>
            </a:r>
          </a:p>
          <a:p>
            <a:pPr marL="0" marR="0" lvl="0" indent="0" algn="r" rtl="1">
              <a:lnSpc>
                <a:spcPts val="3300"/>
              </a:lnSpc>
              <a:spcBef>
                <a:spcPts val="800"/>
              </a:spcBef>
              <a:spcAft>
                <a:spcPts val="0"/>
              </a:spcAft>
              <a:buClr>
                <a:srgbClr val="000000"/>
              </a:buClr>
              <a:buSzPts val="1400"/>
              <a:buFont typeface="Arial"/>
              <a:buNone/>
            </a:pPr>
            <a:r>
              <a:rPr lang="ar" sz="3000" b="1" spc="90" dirty="0">
                <a:solidFill>
                  <a:schemeClr val="lt1"/>
                </a:solidFill>
                <a:latin typeface="Simplified Arabic" panose="020F0502020204030203" pitchFamily="34" charset="77"/>
                <a:ea typeface="Simplified Arabic"/>
                <a:cs typeface="Simplified Arabic"/>
                <a:sym typeface="Lato"/>
              </a:rPr>
              <a:t>(HWTS)</a:t>
            </a:r>
          </a:p>
        </p:txBody>
      </p:sp>
      <p:pic>
        <p:nvPicPr>
          <p:cNvPr id="5" name="Picture 4" descr="A black and white sign with white text&#10;&#10;Description automatically generated">
            <a:extLst>
              <a:ext uri="{FF2B5EF4-FFF2-40B4-BE49-F238E27FC236}">
                <a16:creationId xmlns:a16="http://schemas.microsoft.com/office/drawing/2014/main" id="{95ED98CE-5FE0-0912-1184-04150D1EE3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57107" y="3713438"/>
            <a:ext cx="1742038" cy="620376"/>
          </a:xfrm>
          <a:prstGeom prst="rect">
            <a:avLst/>
          </a:prstGeom>
        </p:spPr>
      </p:pic>
      <p:sp>
        <p:nvSpPr>
          <p:cNvPr id="6" name="TextBox 5">
            <a:extLst>
              <a:ext uri="{FF2B5EF4-FFF2-40B4-BE49-F238E27FC236}">
                <a16:creationId xmlns:a16="http://schemas.microsoft.com/office/drawing/2014/main" id="{4B29EDF8-79ED-8673-72D1-A50BBB68B8A2}"/>
              </a:ext>
            </a:extLst>
          </p:cNvPr>
          <p:cNvSpPr txBox="1"/>
          <p:nvPr/>
        </p:nvSpPr>
        <p:spPr>
          <a:xfrm>
            <a:off x="444855" y="3111836"/>
            <a:ext cx="4359729" cy="1590179"/>
          </a:xfrm>
          <a:prstGeom prst="rect">
            <a:avLst/>
          </a:prstGeom>
          <a:noFill/>
        </p:spPr>
        <p:txBody>
          <a:bodyPr wrap="square" rtlCol="0">
            <a:spAutoFit/>
          </a:bodyPr>
          <a:lstStyle/>
          <a:p>
            <a:pPr marL="0" marR="0" lvl="0" indent="0" algn="r" rtl="1">
              <a:lnSpc>
                <a:spcPct val="100000"/>
              </a:lnSpc>
              <a:spcBef>
                <a:spcPts val="800"/>
              </a:spcBef>
              <a:spcAft>
                <a:spcPts val="1200"/>
              </a:spcAft>
              <a:buClr>
                <a:srgbClr val="000000"/>
              </a:buClr>
              <a:buSzPts val="1400"/>
              <a:buFont typeface="Arial"/>
              <a:buNone/>
            </a:pPr>
            <a:r>
              <a:rPr lang="ar" sz="2300" b="1" dirty="0">
                <a:solidFill>
                  <a:schemeClr val="lt1"/>
                </a:solidFill>
                <a:latin typeface="Simplified Arabic" panose="020F0502020204030203" pitchFamily="34" charset="77"/>
                <a:ea typeface="Simplified Arabic"/>
                <a:cs typeface="Simplified Arabic"/>
                <a:sym typeface="Lato"/>
              </a:rPr>
              <a:t>تعد المياه الصالحة للشرب في المنازل/نقاط الاستخدام أمرًا أساسيًا</a:t>
            </a:r>
          </a:p>
          <a:p>
            <a:pPr marL="0" marR="0" lvl="0" indent="0" algn="r" rtl="1">
              <a:lnSpc>
                <a:spcPct val="100000"/>
              </a:lnSpc>
              <a:spcBef>
                <a:spcPts val="800"/>
              </a:spcBef>
              <a:spcAft>
                <a:spcPts val="800"/>
              </a:spcAft>
              <a:buClr>
                <a:srgbClr val="000000"/>
              </a:buClr>
              <a:buSzPts val="1400"/>
              <a:buFont typeface="Arial"/>
              <a:buNone/>
            </a:pPr>
            <a:r>
              <a:rPr lang="ar" dirty="0">
                <a:solidFill>
                  <a:schemeClr val="lt1"/>
                </a:solidFill>
                <a:latin typeface="Simplified Arabic"/>
                <a:ea typeface="Simplified Arabic"/>
                <a:cs typeface="Simplified Arabic"/>
                <a:sym typeface="Lato"/>
              </a:rPr>
              <a:t>اجتماع شبكة HWTS - مارس 2026</a:t>
            </a:r>
          </a:p>
          <a:p>
            <a:pPr algn="r" rtl="1"/>
            <a:endParaRPr lang="en-US" dirty="0"/>
          </a:p>
        </p:txBody>
      </p:sp>
      <p:cxnSp>
        <p:nvCxnSpPr>
          <p:cNvPr id="8" name="Straight Connector 7">
            <a:extLst>
              <a:ext uri="{FF2B5EF4-FFF2-40B4-BE49-F238E27FC236}">
                <a16:creationId xmlns:a16="http://schemas.microsoft.com/office/drawing/2014/main" id="{43FE0655-0251-FA2E-3C52-BA0EC9120C09}"/>
              </a:ext>
            </a:extLst>
          </p:cNvPr>
          <p:cNvCxnSpPr/>
          <p:nvPr/>
        </p:nvCxnSpPr>
        <p:spPr>
          <a:xfrm>
            <a:off x="444855" y="2686050"/>
            <a:ext cx="5629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62"/>
          <p:cNvSpPr txBox="1">
            <a:spLocks noGrp="1"/>
          </p:cNvSpPr>
          <p:nvPr>
            <p:ph type="title"/>
          </p:nvPr>
        </p:nvSpPr>
        <p:spPr>
          <a:xfrm>
            <a:off x="540000" y="345600"/>
            <a:ext cx="7975320" cy="438551"/>
          </a:xfrm>
          <a:prstGeom prst="rect">
            <a:avLst/>
          </a:prstGeom>
        </p:spPr>
        <p:txBody>
          <a:bodyPr spcFirstLastPara="1" wrap="square" lIns="68575" tIns="34275" rIns="68575" bIns="34275" anchor="ctr" anchorCtr="0">
            <a:spAutoFit/>
          </a:bodyPr>
          <a:lstStyle/>
          <a:p>
            <a:pPr marL="0" lvl="0" indent="0" algn="r" rtl="1">
              <a:lnSpc>
                <a:spcPct val="100000"/>
              </a:lnSpc>
              <a:spcBef>
                <a:spcPts val="0"/>
              </a:spcBef>
              <a:spcAft>
                <a:spcPts val="0"/>
              </a:spcAft>
              <a:buNone/>
            </a:pPr>
            <a:r>
              <a:rPr lang="ar" spc="30" dirty="0">
                <a:solidFill>
                  <a:srgbClr val="2B95B8"/>
                </a:solidFill>
                <a:latin typeface="Simplified Arabic" panose="020F0502020204030203" pitchFamily="34" charset="77"/>
                <a:ea typeface="Simplified Arabic"/>
                <a:cs typeface="Simplified Arabic"/>
                <a:sym typeface="Lato"/>
              </a:rPr>
              <a:t>إعادة تلوث المياه مشكلة واسعة الانتشار </a:t>
            </a:r>
            <a:r>
              <a:rPr lang="ar" sz="1100" dirty="0">
                <a:solidFill>
                  <a:srgbClr val="2B95B8"/>
                </a:solidFill>
                <a:latin typeface="Simplified Arabic" panose="020F0502020204030203" pitchFamily="34" charset="77"/>
                <a:ea typeface="Simplified Arabic"/>
                <a:cs typeface="Simplified Arabic"/>
                <a:sym typeface="Lato"/>
              </a:rPr>
              <a:t>[ 2/2 ]</a:t>
            </a:r>
            <a:endParaRPr sz="1100" dirty="0">
              <a:solidFill>
                <a:srgbClr val="2B95B8"/>
              </a:solidFill>
              <a:latin typeface="Simplified Arabic" panose="020F0502020204030203" pitchFamily="34" charset="77"/>
              <a:ea typeface="Simplified Arabic"/>
              <a:cs typeface="Simplified Arabic"/>
              <a:sym typeface="Lato"/>
            </a:endParaRPr>
          </a:p>
        </p:txBody>
      </p:sp>
      <p:sp>
        <p:nvSpPr>
          <p:cNvPr id="350" name="Google Shape;350;p62"/>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l" rtl="1">
              <a:spcBef>
                <a:spcPts val="0"/>
              </a:spcBef>
              <a:spcAft>
                <a:spcPts val="0"/>
              </a:spcAft>
              <a:buClr>
                <a:srgbClr val="000000"/>
              </a:buClr>
              <a:buFont typeface="Arial"/>
              <a:buNone/>
            </a:pPr>
            <a:fld id="{00000000-1234-1234-1234-123412341234}" type="slidenum">
              <a:rPr lang="ar"/>
              <a:t>10</a:t>
            </a:fld>
            <a:endParaRPr/>
          </a:p>
        </p:txBody>
      </p:sp>
      <p:pic>
        <p:nvPicPr>
          <p:cNvPr id="358" name="Google Shape;358;p6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28650" y="1602864"/>
            <a:ext cx="5004000" cy="3240000"/>
          </a:xfrm>
          <a:prstGeom prst="rect">
            <a:avLst/>
          </a:prstGeom>
          <a:noFill/>
          <a:ln>
            <a:noFill/>
          </a:ln>
        </p:spPr>
      </p:pic>
      <p:sp>
        <p:nvSpPr>
          <p:cNvPr id="2" name="Google Shape;337;p61">
            <a:extLst>
              <a:ext uri="{FF2B5EF4-FFF2-40B4-BE49-F238E27FC236}">
                <a16:creationId xmlns:a16="http://schemas.microsoft.com/office/drawing/2014/main" id="{8B64E17F-D5CE-BD0E-4504-964583227A59}"/>
              </a:ext>
            </a:extLst>
          </p:cNvPr>
          <p:cNvSpPr txBox="1">
            <a:spLocks/>
          </p:cNvSpPr>
          <p:nvPr/>
        </p:nvSpPr>
        <p:spPr>
          <a:xfrm>
            <a:off x="-616670" y="1118641"/>
            <a:ext cx="8233932" cy="315441"/>
          </a:xfrm>
          <a:prstGeom prst="rect">
            <a:avLst/>
          </a:prstGeom>
        </p:spPr>
        <p:txBody>
          <a:bodyPr spcFirstLastPara="1" vert="horz" wrap="square" lIns="68575" tIns="34275" rIns="68575" bIns="34275" rtlCol="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1" i="0" u="none" strike="noStrike" cap="none">
                <a:solidFill>
                  <a:schemeClr val="accent3"/>
                </a:solidFill>
                <a:latin typeface="Simplified Arabic"/>
                <a:ea typeface="Simplified Arabic"/>
                <a:cs typeface="Simplified Arabic"/>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Simplified Arabic"/>
                <a:ea typeface="Simplified Arabic"/>
                <a:cs typeface="Simplified Arabic"/>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Simplified Arabic"/>
                <a:ea typeface="Simplified Arabic"/>
                <a:cs typeface="Simplified Arabic"/>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Simplified Arabic"/>
                <a:ea typeface="Simplified Arabic"/>
                <a:cs typeface="Simplified Arabic"/>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Simplified Arabic"/>
                <a:ea typeface="Simplified Arabic"/>
                <a:cs typeface="Simplified Arabic"/>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Simplified Arabic"/>
                <a:ea typeface="Simplified Arabic"/>
                <a:cs typeface="Simplified Arabic"/>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Simplified Arabic"/>
                <a:ea typeface="Simplified Arabic"/>
                <a:cs typeface="Simplified Arabic"/>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Simplified Arabic"/>
                <a:ea typeface="Simplified Arabic"/>
                <a:cs typeface="Simplified Arabic"/>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Simplified Arabic"/>
                <a:ea typeface="Simplified Arabic"/>
                <a:cs typeface="Simplified Arabic"/>
                <a:sym typeface="Arial"/>
              </a:defRPr>
            </a:lvl9pPr>
          </a:lstStyle>
          <a:p>
            <a:pPr algn="r" rtl="1"/>
            <a:r>
              <a:rPr lang="ar" sz="1600" dirty="0">
                <a:solidFill>
                  <a:schemeClr val="tx1">
                    <a:lumMod val="65000"/>
                    <a:lumOff val="35000"/>
                  </a:schemeClr>
                </a:solidFill>
                <a:latin typeface="Simplified Arabic"/>
                <a:ea typeface="Simplified Arabic"/>
                <a:cs typeface="Simplified Arabic"/>
                <a:sym typeface="Lato"/>
              </a:rPr>
              <a:t>التقدم المحرز في مجال مياه الشرب المنزلية والصرف الصحي والنظافة - </a:t>
            </a:r>
            <a:r>
              <a:rPr lang="ar" sz="1200" i="1" dirty="0">
                <a:solidFill>
                  <a:schemeClr val="tx1">
                    <a:lumMod val="65000"/>
                    <a:lumOff val="35000"/>
                  </a:schemeClr>
                </a:solidFill>
                <a:latin typeface="Simplified Arabic"/>
                <a:ea typeface="Simplified Arabic"/>
                <a:cs typeface="Simplified Arabic"/>
                <a:sym typeface="Lato"/>
              </a:rPr>
              <a:t>JMP، 2025</a:t>
            </a:r>
          </a:p>
        </p:txBody>
      </p:sp>
      <p:grpSp>
        <p:nvGrpSpPr>
          <p:cNvPr id="3" name="Group 2">
            <a:extLst>
              <a:ext uri="{FF2B5EF4-FFF2-40B4-BE49-F238E27FC236}">
                <a16:creationId xmlns:a16="http://schemas.microsoft.com/office/drawing/2014/main" id="{2796342C-1C5F-6C25-4475-7B90AFD8AD2F}"/>
              </a:ext>
            </a:extLst>
          </p:cNvPr>
          <p:cNvGrpSpPr/>
          <p:nvPr/>
        </p:nvGrpSpPr>
        <p:grpSpPr>
          <a:xfrm>
            <a:off x="5953931" y="1676890"/>
            <a:ext cx="1664895" cy="2958019"/>
            <a:chOff x="5953931" y="1676890"/>
            <a:chExt cx="1664895" cy="2958019"/>
          </a:xfrm>
        </p:grpSpPr>
        <p:pic>
          <p:nvPicPr>
            <p:cNvPr id="4" name="Google Shape;338;p61">
              <a:extLst>
                <a:ext uri="{FF2B5EF4-FFF2-40B4-BE49-F238E27FC236}">
                  <a16:creationId xmlns:a16="http://schemas.microsoft.com/office/drawing/2014/main" id="{E188BBC8-F1AB-37B6-05B4-582C8C1DFB9F}"/>
                </a:ext>
              </a:extLst>
            </p:cNvPr>
            <p:cNvPicPr preferRelativeResize="0"/>
            <p:nvPr/>
          </p:nvPicPr>
          <p:blipFill>
            <a:blip r:embed="rId5">
              <a:alphaModFix/>
            </a:blip>
            <a:stretch>
              <a:fillRect/>
            </a:stretch>
          </p:blipFill>
          <p:spPr>
            <a:xfrm>
              <a:off x="5999651" y="2521653"/>
              <a:ext cx="971550" cy="381000"/>
            </a:xfrm>
            <a:prstGeom prst="rect">
              <a:avLst/>
            </a:prstGeom>
            <a:noFill/>
            <a:ln>
              <a:noFill/>
            </a:ln>
          </p:spPr>
        </p:pic>
        <p:pic>
          <p:nvPicPr>
            <p:cNvPr id="5" name="Google Shape;339;p61">
              <a:extLst>
                <a:ext uri="{FF2B5EF4-FFF2-40B4-BE49-F238E27FC236}">
                  <a16:creationId xmlns:a16="http://schemas.microsoft.com/office/drawing/2014/main" id="{17BEBB36-5897-F480-71DC-6826BE824408}"/>
                </a:ext>
              </a:extLst>
            </p:cNvPr>
            <p:cNvPicPr preferRelativeResize="0"/>
            <p:nvPr/>
          </p:nvPicPr>
          <p:blipFill>
            <a:blip r:embed="rId6">
              <a:alphaModFix/>
            </a:blip>
            <a:stretch>
              <a:fillRect/>
            </a:stretch>
          </p:blipFill>
          <p:spPr>
            <a:xfrm>
              <a:off x="5972219" y="3031300"/>
              <a:ext cx="1514475" cy="314325"/>
            </a:xfrm>
            <a:prstGeom prst="rect">
              <a:avLst/>
            </a:prstGeom>
            <a:noFill/>
            <a:ln>
              <a:noFill/>
            </a:ln>
          </p:spPr>
        </p:pic>
        <p:pic>
          <p:nvPicPr>
            <p:cNvPr id="6" name="Google Shape;340;p61">
              <a:extLst>
                <a:ext uri="{FF2B5EF4-FFF2-40B4-BE49-F238E27FC236}">
                  <a16:creationId xmlns:a16="http://schemas.microsoft.com/office/drawing/2014/main" id="{2479F1AC-7B4E-F96F-2A03-A5A5B3F642AB}"/>
                </a:ext>
              </a:extLst>
            </p:cNvPr>
            <p:cNvPicPr preferRelativeResize="0"/>
            <p:nvPr/>
          </p:nvPicPr>
          <p:blipFill>
            <a:blip r:embed="rId7">
              <a:alphaModFix/>
            </a:blip>
            <a:stretch>
              <a:fillRect/>
            </a:stretch>
          </p:blipFill>
          <p:spPr>
            <a:xfrm>
              <a:off x="5981363" y="3474272"/>
              <a:ext cx="1295400" cy="295275"/>
            </a:xfrm>
            <a:prstGeom prst="rect">
              <a:avLst/>
            </a:prstGeom>
            <a:noFill/>
            <a:ln>
              <a:noFill/>
            </a:ln>
          </p:spPr>
        </p:pic>
        <p:pic>
          <p:nvPicPr>
            <p:cNvPr id="7" name="Google Shape;341;p61">
              <a:extLst>
                <a:ext uri="{FF2B5EF4-FFF2-40B4-BE49-F238E27FC236}">
                  <a16:creationId xmlns:a16="http://schemas.microsoft.com/office/drawing/2014/main" id="{BA0CBDB2-6931-C3D0-AB02-571755F9E3F8}"/>
                </a:ext>
              </a:extLst>
            </p:cNvPr>
            <p:cNvPicPr preferRelativeResize="0"/>
            <p:nvPr/>
          </p:nvPicPr>
          <p:blipFill>
            <a:blip r:embed="rId8">
              <a:alphaModFix/>
            </a:blip>
            <a:stretch>
              <a:fillRect/>
            </a:stretch>
          </p:blipFill>
          <p:spPr>
            <a:xfrm>
              <a:off x="5963075" y="3898194"/>
              <a:ext cx="1552575" cy="323850"/>
            </a:xfrm>
            <a:prstGeom prst="rect">
              <a:avLst/>
            </a:prstGeom>
            <a:noFill/>
            <a:ln>
              <a:noFill/>
            </a:ln>
          </p:spPr>
        </p:pic>
        <p:pic>
          <p:nvPicPr>
            <p:cNvPr id="8" name="Google Shape;342;p61">
              <a:extLst>
                <a:ext uri="{FF2B5EF4-FFF2-40B4-BE49-F238E27FC236}">
                  <a16:creationId xmlns:a16="http://schemas.microsoft.com/office/drawing/2014/main" id="{7339F915-129F-B171-A20A-7C7F0F3C34FD}"/>
                </a:ext>
              </a:extLst>
            </p:cNvPr>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5999651" y="4350692"/>
              <a:ext cx="1619175" cy="284217"/>
            </a:xfrm>
            <a:prstGeom prst="rect">
              <a:avLst/>
            </a:prstGeom>
            <a:noFill/>
            <a:ln>
              <a:noFill/>
            </a:ln>
          </p:spPr>
        </p:pic>
        <p:sp>
          <p:nvSpPr>
            <p:cNvPr id="9" name="Google Shape;343;p61">
              <a:extLst>
                <a:ext uri="{FF2B5EF4-FFF2-40B4-BE49-F238E27FC236}">
                  <a16:creationId xmlns:a16="http://schemas.microsoft.com/office/drawing/2014/main" id="{75113E4C-7D38-CFB7-2EE2-F397C99A69D5}"/>
                </a:ext>
              </a:extLst>
            </p:cNvPr>
            <p:cNvSpPr txBox="1"/>
            <p:nvPr/>
          </p:nvSpPr>
          <p:spPr>
            <a:xfrm>
              <a:off x="5953931" y="1676890"/>
              <a:ext cx="1514400" cy="714600"/>
            </a:xfrm>
            <a:prstGeom prst="rect">
              <a:avLst/>
            </a:prstGeom>
            <a:noFill/>
            <a:ln>
              <a:noFill/>
            </a:ln>
          </p:spPr>
          <p:txBody>
            <a:bodyPr spcFirstLastPara="1" wrap="square" lIns="91425" tIns="91425" rIns="91425" bIns="91425" anchor="t" anchorCtr="0">
              <a:noAutofit/>
            </a:bodyPr>
            <a:lstStyle/>
            <a:p>
              <a:pPr marL="0" lvl="0" indent="0" algn="r" rtl="1">
                <a:lnSpc>
                  <a:spcPts val="1640"/>
                </a:lnSpc>
                <a:spcBef>
                  <a:spcPts val="0"/>
                </a:spcBef>
                <a:spcAft>
                  <a:spcPts val="0"/>
                </a:spcAft>
                <a:buNone/>
              </a:pPr>
              <a:r>
                <a:rPr lang="ar" sz="1200" dirty="0">
                  <a:solidFill>
                    <a:schemeClr val="tx1">
                      <a:lumMod val="65000"/>
                      <a:lumOff val="35000"/>
                    </a:schemeClr>
                  </a:solidFill>
                  <a:latin typeface="Simplified Arabic"/>
                  <a:ea typeface="Simplified Arabic"/>
                  <a:cs typeface="Simplified Arabic"/>
                  <a:sym typeface="Lato"/>
                </a:rPr>
                <a:t>مستويات مخاطر التلوث </a:t>
              </a:r>
              <a:r>
                <a:rPr lang="ar" sz="1200" dirty="0" err="1">
                  <a:solidFill>
                    <a:schemeClr val="tx1">
                      <a:lumMod val="65000"/>
                      <a:lumOff val="35000"/>
                    </a:schemeClr>
                  </a:solidFill>
                  <a:latin typeface="Simplified Arabic"/>
                  <a:ea typeface="Simplified Arabic"/>
                  <a:cs typeface="Simplified Arabic"/>
                  <a:sym typeface="Lato"/>
                </a:rPr>
                <a:t>البرازي </a:t>
              </a:r>
              <a:r>
                <a:rPr lang="ar" sz="1200" dirty="0">
                  <a:solidFill>
                    <a:schemeClr val="tx1">
                      <a:lumMod val="65000"/>
                      <a:lumOff val="35000"/>
                    </a:schemeClr>
                  </a:solidFill>
                  <a:latin typeface="Simplified Arabic"/>
                  <a:ea typeface="Simplified Arabic"/>
                  <a:cs typeface="Simplified Arabic"/>
                  <a:sym typeface="Lato"/>
                </a:rPr>
                <a:t>(</a:t>
              </a:r>
              <a:r>
                <a:rPr lang="ar" sz="1200" i="1" dirty="0">
                  <a:solidFill>
                    <a:schemeClr val="tx1">
                      <a:lumMod val="65000"/>
                      <a:lumOff val="35000"/>
                    </a:schemeClr>
                  </a:solidFill>
                  <a:latin typeface="Simplified Arabic"/>
                  <a:ea typeface="Simplified Arabic"/>
                  <a:cs typeface="Simplified Arabic"/>
                  <a:sym typeface="Lato"/>
                </a:rPr>
                <a:t>E. coli </a:t>
              </a:r>
              <a:r>
                <a:rPr lang="ar" sz="1200" dirty="0">
                  <a:solidFill>
                    <a:schemeClr val="tx1">
                      <a:lumMod val="65000"/>
                      <a:lumOff val="35000"/>
                    </a:schemeClr>
                  </a:solidFill>
                  <a:latin typeface="Simplified Arabic"/>
                  <a:ea typeface="Simplified Arabic"/>
                  <a:cs typeface="Simplified Arabic"/>
                  <a:sym typeface="Lato"/>
                </a:rPr>
                <a:t>CFU/100 مل)</a:t>
              </a:r>
              <a:endParaRPr sz="1200" dirty="0">
                <a:solidFill>
                  <a:schemeClr val="tx1">
                    <a:lumMod val="65000"/>
                    <a:lumOff val="35000"/>
                  </a:schemeClr>
                </a:solidFill>
                <a:latin typeface="Simplified Arabic"/>
                <a:ea typeface="Simplified Arabic"/>
                <a:cs typeface="Simplified Arabic"/>
                <a:sym typeface="Lato"/>
              </a:endParaRPr>
            </a:p>
          </p:txBody>
        </p:sp>
      </p:grpSp>
      <p:grpSp>
        <p:nvGrpSpPr>
          <p:cNvPr id="10" name="Group 9">
            <a:extLst>
              <a:ext uri="{FF2B5EF4-FFF2-40B4-BE49-F238E27FC236}">
                <a16:creationId xmlns:a16="http://schemas.microsoft.com/office/drawing/2014/main" id="{117253BA-9D07-4C9A-8F10-7275009C79A6}"/>
              </a:ext>
            </a:extLst>
          </p:cNvPr>
          <p:cNvGrpSpPr/>
          <p:nvPr/>
        </p:nvGrpSpPr>
        <p:grpSpPr>
          <a:xfrm>
            <a:off x="575251" y="1099220"/>
            <a:ext cx="235566" cy="276999"/>
            <a:chOff x="717300" y="1568543"/>
            <a:chExt cx="235566" cy="276999"/>
          </a:xfrm>
        </p:grpSpPr>
        <p:sp>
          <p:nvSpPr>
            <p:cNvPr id="11" name="Rounded Rectangle 10">
              <a:extLst>
                <a:ext uri="{FF2B5EF4-FFF2-40B4-BE49-F238E27FC236}">
                  <a16:creationId xmlns:a16="http://schemas.microsoft.com/office/drawing/2014/main" id="{68A05783-7AEA-9393-931C-C43FC9D0A622}"/>
                </a:ext>
              </a:extLst>
            </p:cNvPr>
            <p:cNvSpPr/>
            <p:nvPr/>
          </p:nvSpPr>
          <p:spPr>
            <a:xfrm>
              <a:off x="717300" y="1581043"/>
              <a:ext cx="235566" cy="2520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solidFill>
                  <a:schemeClr val="accent6"/>
                </a:solidFill>
              </a:endParaRPr>
            </a:p>
          </p:txBody>
        </p:sp>
        <p:sp>
          <p:nvSpPr>
            <p:cNvPr id="12" name="TextBox 11">
              <a:extLst>
                <a:ext uri="{FF2B5EF4-FFF2-40B4-BE49-F238E27FC236}">
                  <a16:creationId xmlns:a16="http://schemas.microsoft.com/office/drawing/2014/main" id="{79A7E960-D933-5944-CB77-4E02E2210E27}"/>
                </a:ext>
              </a:extLst>
            </p:cNvPr>
            <p:cNvSpPr txBox="1">
              <a:spLocks/>
            </p:cNvSpPr>
            <p:nvPr/>
          </p:nvSpPr>
          <p:spPr>
            <a:xfrm>
              <a:off x="717300" y="1568543"/>
              <a:ext cx="235566" cy="276999"/>
            </a:xfrm>
            <a:prstGeom prst="rect">
              <a:avLst/>
            </a:prstGeom>
            <a:noFill/>
          </p:spPr>
          <p:txBody>
            <a:bodyPr wrap="square" rtlCol="0">
              <a:spAutoFit/>
            </a:bodyPr>
            <a:lstStyle/>
            <a:p>
              <a:pPr algn="ctr" rtl="1"/>
              <a:r>
                <a:rPr lang="ar" sz="1200" b="1" dirty="0">
                  <a:solidFill>
                    <a:schemeClr val="bg1"/>
                  </a:solidFill>
                  <a:latin typeface="Simplified Arabic" panose="020F0502020204030203" pitchFamily="34" charset="77"/>
                </a:rPr>
                <a:t>1</a:t>
              </a:r>
            </a:p>
          </p:txBody>
        </p:sp>
      </p:grpSp>
      <p:sp>
        <p:nvSpPr>
          <p:cNvPr id="15" name="Rectangle 14">
            <a:extLst>
              <a:ext uri="{FF2B5EF4-FFF2-40B4-BE49-F238E27FC236}">
                <a16:creationId xmlns:a16="http://schemas.microsoft.com/office/drawing/2014/main" id="{F94A124E-8619-95C8-69BE-28B8EDA86C56}"/>
              </a:ext>
            </a:extLst>
          </p:cNvPr>
          <p:cNvSpPr/>
          <p:nvPr/>
        </p:nvSpPr>
        <p:spPr>
          <a:xfrm>
            <a:off x="1367942" y="2121408"/>
            <a:ext cx="4264708" cy="92746"/>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CA"/>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8" name="Google Shape;378;p64"/>
          <p:cNvSpPr txBox="1">
            <a:spLocks noGrp="1"/>
          </p:cNvSpPr>
          <p:nvPr>
            <p:ph type="title"/>
          </p:nvPr>
        </p:nvSpPr>
        <p:spPr>
          <a:xfrm>
            <a:off x="540000" y="336071"/>
            <a:ext cx="7762200" cy="438551"/>
          </a:xfrm>
          <a:prstGeom prst="rect">
            <a:avLst/>
          </a:prstGeom>
        </p:spPr>
        <p:txBody>
          <a:bodyPr spcFirstLastPara="1" wrap="square" lIns="68575" tIns="34275" rIns="68575" bIns="34275" anchor="ctr" anchorCtr="0">
            <a:spAutoFit/>
          </a:bodyPr>
          <a:lstStyle/>
          <a:p>
            <a:pPr marL="0" lvl="0" indent="0" algn="r" rtl="1">
              <a:lnSpc>
                <a:spcPct val="100000"/>
              </a:lnSpc>
              <a:spcBef>
                <a:spcPts val="0"/>
              </a:spcBef>
              <a:spcAft>
                <a:spcPts val="0"/>
              </a:spcAft>
              <a:buNone/>
            </a:pPr>
            <a:r>
              <a:rPr lang="ar" spc="30" dirty="0">
                <a:solidFill>
                  <a:srgbClr val="2B95B8"/>
                </a:solidFill>
                <a:latin typeface="Simplified Arabic" panose="020F0502020204030203" pitchFamily="34" charset="77"/>
                <a:ea typeface="Simplified Arabic"/>
                <a:cs typeface="Simplified Arabic"/>
                <a:sym typeface="Lato"/>
              </a:rPr>
              <a:t>إعادة تلوث المياه مشكلة واسعة الانتشار</a:t>
            </a:r>
            <a:endParaRPr spc="30" dirty="0">
              <a:solidFill>
                <a:srgbClr val="2B95B8"/>
              </a:solidFill>
              <a:latin typeface="Simplified Arabic" panose="020F0502020204030203" pitchFamily="34" charset="77"/>
              <a:ea typeface="Simplified Arabic"/>
              <a:cs typeface="Simplified Arabic"/>
              <a:sym typeface="Lato"/>
            </a:endParaRPr>
          </a:p>
        </p:txBody>
      </p:sp>
      <p:sp>
        <p:nvSpPr>
          <p:cNvPr id="379" name="Google Shape;379;p64"/>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l" rtl="1">
              <a:spcBef>
                <a:spcPts val="0"/>
              </a:spcBef>
              <a:spcAft>
                <a:spcPts val="0"/>
              </a:spcAft>
              <a:buClr>
                <a:srgbClr val="000000"/>
              </a:buClr>
              <a:buFont typeface="Arial"/>
              <a:buNone/>
            </a:pPr>
            <a:fld id="{00000000-1234-1234-1234-123412341234}" type="slidenum">
              <a:rPr lang="ar"/>
              <a:t>11</a:t>
            </a:fld>
            <a:endParaRPr/>
          </a:p>
        </p:txBody>
      </p:sp>
      <p:sp>
        <p:nvSpPr>
          <p:cNvPr id="380" name="Google Shape;380;p64"/>
          <p:cNvSpPr txBox="1">
            <a:spLocks noGrp="1"/>
          </p:cNvSpPr>
          <p:nvPr>
            <p:ph type="body" idx="1"/>
          </p:nvPr>
        </p:nvSpPr>
        <p:spPr>
          <a:xfrm>
            <a:off x="927463" y="2756326"/>
            <a:ext cx="3467804" cy="1154841"/>
          </a:xfrm>
          <a:prstGeom prst="rect">
            <a:avLst/>
          </a:prstGeom>
        </p:spPr>
        <p:txBody>
          <a:bodyPr spcFirstLastPara="1" wrap="square" lIns="68575" tIns="34275" rIns="68575" bIns="34275" anchor="t" anchorCtr="0">
            <a:noAutofit/>
          </a:bodyPr>
          <a:lstStyle/>
          <a:p>
            <a:pPr marL="7938" lvl="0" algn="r" rtl="1">
              <a:lnSpc>
                <a:spcPct val="115000"/>
              </a:lnSpc>
              <a:spcBef>
                <a:spcPts val="0"/>
              </a:spcBef>
              <a:spcAft>
                <a:spcPts val="0"/>
              </a:spcAft>
              <a:buClr>
                <a:srgbClr val="005478"/>
              </a:buClr>
              <a:buSzPts val="1440"/>
            </a:pPr>
            <a:r>
              <a:rPr lang="ar" sz="1800" b="1" dirty="0">
                <a:solidFill>
                  <a:srgbClr val="005478"/>
                </a:solidFill>
                <a:latin typeface="Simplified Arabic" panose="020F0502020204030203" pitchFamily="34" charset="77"/>
                <a:ea typeface="Simplified Arabic"/>
                <a:cs typeface="Simplified Arabic"/>
                <a:sym typeface="Lato"/>
              </a:rPr>
              <a:t>المصادر المتاحة والمتوفرة ليست أكثر عرضة لعدم التلوث ببكتيريا الإشريكية القولونية</a:t>
            </a:r>
            <a:endParaRPr sz="1800" b="1" dirty="0">
              <a:solidFill>
                <a:srgbClr val="005478"/>
              </a:solidFill>
              <a:latin typeface="Simplified Arabic" panose="020F0502020204030203" pitchFamily="34" charset="77"/>
              <a:ea typeface="Simplified Arabic"/>
              <a:cs typeface="Simplified Arabic"/>
              <a:sym typeface="Lato"/>
            </a:endParaRPr>
          </a:p>
          <a:p>
            <a:pPr marL="0" lvl="0" indent="0" algn="r" rtl="1">
              <a:lnSpc>
                <a:spcPct val="107142"/>
              </a:lnSpc>
              <a:spcBef>
                <a:spcPts val="0"/>
              </a:spcBef>
              <a:spcAft>
                <a:spcPts val="800"/>
              </a:spcAft>
              <a:buNone/>
            </a:pPr>
            <a:endParaRPr sz="1440" b="0" dirty="0">
              <a:solidFill>
                <a:srgbClr val="005478"/>
              </a:solidFill>
              <a:latin typeface="Simplified Arabic"/>
              <a:ea typeface="Simplified Arabic"/>
              <a:cs typeface="Simplified Arabic"/>
              <a:sym typeface="Lato"/>
            </a:endParaRPr>
          </a:p>
        </p:txBody>
      </p:sp>
      <p:sp>
        <p:nvSpPr>
          <p:cNvPr id="381" name="Google Shape;381;p64"/>
          <p:cNvSpPr txBox="1">
            <a:spLocks noGrp="1" noRot="1" noMove="1" noResize="1" noEditPoints="1" noAdjustHandles="1" noChangeArrowheads="1" noChangeShapeType="1"/>
          </p:cNvSpPr>
          <p:nvPr>
            <p:ph type="title" idx="4294967295"/>
          </p:nvPr>
        </p:nvSpPr>
        <p:spPr>
          <a:xfrm>
            <a:off x="540000" y="1106328"/>
            <a:ext cx="7762875" cy="954077"/>
          </a:xfrm>
          <a:prstGeom prst="rect">
            <a:avLst/>
          </a:prstGeom>
        </p:spPr>
        <p:txBody>
          <a:bodyPr spcFirstLastPara="1" wrap="square" lIns="68575" tIns="34275" rIns="68575" bIns="34275" anchor="ctr" anchorCtr="0">
            <a:spAutoFit/>
          </a:bodyPr>
          <a:lstStyle/>
          <a:p>
            <a:pPr marL="342900" lvl="0" indent="-342900" algn="r" rtl="1">
              <a:lnSpc>
                <a:spcPts val="2080"/>
              </a:lnSpc>
              <a:spcBef>
                <a:spcPts val="0"/>
              </a:spcBef>
              <a:spcAft>
                <a:spcPts val="600"/>
              </a:spcAft>
              <a:buClr>
                <a:schemeClr val="tx1">
                  <a:lumMod val="65000"/>
                  <a:lumOff val="35000"/>
                </a:schemeClr>
              </a:buClr>
              <a:buFont typeface="+mj-lt"/>
              <a:buAutoNum type="arabicPeriod"/>
            </a:pPr>
            <a:r>
              <a:rPr lang="ar" sz="1400" dirty="0">
                <a:solidFill>
                  <a:schemeClr val="tx1">
                    <a:lumMod val="65000"/>
                    <a:lumOff val="35000"/>
                  </a:schemeClr>
                </a:solidFill>
                <a:latin typeface="Simplified Arabic" panose="020F0502020204030203" pitchFamily="34" charset="77"/>
                <a:ea typeface="Simplified Arabic"/>
                <a:cs typeface="Simplified Arabic"/>
                <a:sym typeface="Lato"/>
              </a:rPr>
              <a:t>دمج اختبارات جودة المياه في المسوحات الأسرية - </a:t>
            </a:r>
            <a:r>
              <a:rPr lang="ar" sz="1200" b="0" i="1" dirty="0">
                <a:solidFill>
                  <a:schemeClr val="tx1">
                    <a:lumMod val="65000"/>
                    <a:lumOff val="35000"/>
                  </a:schemeClr>
                </a:solidFill>
                <a:latin typeface="Simplified Arabic" panose="020F0502020204030203" pitchFamily="34" charset="77"/>
                <a:ea typeface="Simplified Arabic"/>
                <a:cs typeface="Simplified Arabic"/>
                <a:sym typeface="Lato"/>
              </a:rPr>
              <a:t>منظمة الصحة العالمية، 2020</a:t>
            </a:r>
            <a:endParaRPr sz="1200" b="0" i="1" dirty="0">
              <a:solidFill>
                <a:schemeClr val="tx1">
                  <a:lumMod val="65000"/>
                  <a:lumOff val="35000"/>
                </a:schemeClr>
              </a:solidFill>
              <a:latin typeface="Simplified Arabic" panose="020F0502020204030203" pitchFamily="34" charset="77"/>
              <a:ea typeface="Simplified Arabic"/>
              <a:cs typeface="Simplified Arabic"/>
              <a:sym typeface="Lato"/>
            </a:endParaRPr>
          </a:p>
          <a:p>
            <a:pPr marL="342900" lvl="0" indent="-342900" algn="r" rtl="1">
              <a:lnSpc>
                <a:spcPts val="2080"/>
              </a:lnSpc>
              <a:spcBef>
                <a:spcPts val="0"/>
              </a:spcBef>
              <a:spcAft>
                <a:spcPts val="0"/>
              </a:spcAft>
              <a:buClr>
                <a:schemeClr val="tx1">
                  <a:lumMod val="65000"/>
                  <a:lumOff val="35000"/>
                </a:schemeClr>
              </a:buClr>
              <a:buFont typeface="+mj-lt"/>
              <a:buAutoNum type="arabicPeriod"/>
            </a:pPr>
            <a:r>
              <a:rPr lang="ar" sz="1400" dirty="0">
                <a:solidFill>
                  <a:schemeClr val="tx1">
                    <a:lumMod val="65000"/>
                    <a:lumOff val="35000"/>
                  </a:schemeClr>
                </a:solidFill>
                <a:latin typeface="Simplified Arabic" panose="020F0502020204030203" pitchFamily="34" charset="77"/>
                <a:ea typeface="Simplified Arabic"/>
                <a:cs typeface="Simplified Arabic"/>
                <a:sym typeface="Lato"/>
              </a:rPr>
              <a:t>مراقبة جودة مياه الشرب في المسوحات الأسرية الممثلة على الصعيد الوطني في البلدان المنخفضة والمتوسطة الدخل - </a:t>
            </a:r>
            <a:r>
              <a:rPr lang="ar" sz="1200" b="0" dirty="0">
                <a:solidFill>
                  <a:schemeClr val="tx1">
                    <a:lumMod val="65000"/>
                    <a:lumOff val="35000"/>
                  </a:schemeClr>
                </a:solidFill>
                <a:latin typeface="Simplified Arabic" panose="020F0502020204030203" pitchFamily="34" charset="77"/>
                <a:ea typeface="Simplified Arabic"/>
                <a:cs typeface="Simplified Arabic"/>
                <a:sym typeface="Lato"/>
              </a:rPr>
              <a:t>Bain et al، 2021</a:t>
            </a:r>
            <a:endParaRPr sz="1200" b="0" dirty="0">
              <a:solidFill>
                <a:schemeClr val="tx1">
                  <a:lumMod val="65000"/>
                  <a:lumOff val="35000"/>
                </a:schemeClr>
              </a:solidFill>
              <a:latin typeface="Simplified Arabic" panose="020F0502020204030203" pitchFamily="34" charset="77"/>
              <a:ea typeface="Simplified Arabic"/>
              <a:cs typeface="Simplified Arabic"/>
              <a:sym typeface="Lato"/>
            </a:endParaRPr>
          </a:p>
        </p:txBody>
      </p:sp>
      <p:pic>
        <p:nvPicPr>
          <p:cNvPr id="4" name="Google Shape;318;p60">
            <a:extLst>
              <a:ext uri="{FF2B5EF4-FFF2-40B4-BE49-F238E27FC236}">
                <a16:creationId xmlns:a16="http://schemas.microsoft.com/office/drawing/2014/main" id="{25BC7638-414E-CDA1-C168-41E9519D5C96}"/>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163211" y="2170633"/>
            <a:ext cx="3138989" cy="2486402"/>
          </a:xfrm>
          <a:prstGeom prst="rect">
            <a:avLst/>
          </a:prstGeom>
          <a:noFill/>
          <a:ln>
            <a:noFill/>
          </a:ln>
        </p:spPr>
      </p:pic>
      <p:cxnSp>
        <p:nvCxnSpPr>
          <p:cNvPr id="6" name="Straight Connector 5">
            <a:extLst>
              <a:ext uri="{FF2B5EF4-FFF2-40B4-BE49-F238E27FC236}">
                <a16:creationId xmlns:a16="http://schemas.microsoft.com/office/drawing/2014/main" id="{5F1E80C8-9F44-F91E-542C-BEE7E896058E}"/>
              </a:ext>
            </a:extLst>
          </p:cNvPr>
          <p:cNvCxnSpPr/>
          <p:nvPr/>
        </p:nvCxnSpPr>
        <p:spPr>
          <a:xfrm>
            <a:off x="1014292" y="2635623"/>
            <a:ext cx="331950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DEE277D-0060-35FC-58DE-622188B26D7E}"/>
              </a:ext>
            </a:extLst>
          </p:cNvPr>
          <p:cNvCxnSpPr/>
          <p:nvPr/>
        </p:nvCxnSpPr>
        <p:spPr>
          <a:xfrm>
            <a:off x="1014292" y="3918851"/>
            <a:ext cx="331950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F0A884A7-E1F6-F403-29F7-00AE5039DFD8}"/>
              </a:ext>
            </a:extLst>
          </p:cNvPr>
          <p:cNvGrpSpPr/>
          <p:nvPr/>
        </p:nvGrpSpPr>
        <p:grpSpPr>
          <a:xfrm>
            <a:off x="8066634" y="1177937"/>
            <a:ext cx="235566" cy="276999"/>
            <a:chOff x="717300" y="2352315"/>
            <a:chExt cx="235566" cy="276999"/>
          </a:xfrm>
        </p:grpSpPr>
        <p:sp>
          <p:nvSpPr>
            <p:cNvPr id="8" name="Rounded Rectangle 7">
              <a:extLst>
                <a:ext uri="{FF2B5EF4-FFF2-40B4-BE49-F238E27FC236}">
                  <a16:creationId xmlns:a16="http://schemas.microsoft.com/office/drawing/2014/main" id="{7353BE7B-DA4F-CEA3-8531-0D20E79F5C55}"/>
                </a:ext>
              </a:extLst>
            </p:cNvPr>
            <p:cNvSpPr/>
            <p:nvPr/>
          </p:nvSpPr>
          <p:spPr>
            <a:xfrm>
              <a:off x="717300" y="2364815"/>
              <a:ext cx="235566" cy="25200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9" name="TextBox 8">
              <a:extLst>
                <a:ext uri="{FF2B5EF4-FFF2-40B4-BE49-F238E27FC236}">
                  <a16:creationId xmlns:a16="http://schemas.microsoft.com/office/drawing/2014/main" id="{A47D2DC9-C19B-45B0-A590-D2EAC22609B4}"/>
                </a:ext>
              </a:extLst>
            </p:cNvPr>
            <p:cNvSpPr txBox="1"/>
            <p:nvPr/>
          </p:nvSpPr>
          <p:spPr>
            <a:xfrm>
              <a:off x="717300" y="2352315"/>
              <a:ext cx="235566" cy="276999"/>
            </a:xfrm>
            <a:prstGeom prst="rect">
              <a:avLst/>
            </a:prstGeom>
            <a:noFill/>
          </p:spPr>
          <p:txBody>
            <a:bodyPr wrap="square" rtlCol="0">
              <a:spAutoFit/>
            </a:bodyPr>
            <a:lstStyle/>
            <a:p>
              <a:pPr algn="ctr" rtl="1"/>
              <a:r>
                <a:rPr lang="ar" sz="1200" b="1" dirty="0">
                  <a:solidFill>
                    <a:schemeClr val="bg1"/>
                  </a:solidFill>
                  <a:latin typeface="Simplified Arabic" panose="020F0502020204030203" pitchFamily="34" charset="77"/>
                </a:rPr>
                <a:t>2</a:t>
              </a:r>
            </a:p>
          </p:txBody>
        </p:sp>
      </p:grpSp>
      <p:grpSp>
        <p:nvGrpSpPr>
          <p:cNvPr id="13" name="Group 12">
            <a:extLst>
              <a:ext uri="{FF2B5EF4-FFF2-40B4-BE49-F238E27FC236}">
                <a16:creationId xmlns:a16="http://schemas.microsoft.com/office/drawing/2014/main" id="{53A0F735-FEF9-98F4-ADB2-4A1D5E4CCC80}"/>
              </a:ext>
            </a:extLst>
          </p:cNvPr>
          <p:cNvGrpSpPr/>
          <p:nvPr/>
        </p:nvGrpSpPr>
        <p:grpSpPr>
          <a:xfrm>
            <a:off x="8066634" y="1509643"/>
            <a:ext cx="235566" cy="276999"/>
            <a:chOff x="717300" y="3323372"/>
            <a:chExt cx="235566" cy="276999"/>
          </a:xfrm>
        </p:grpSpPr>
        <p:sp>
          <p:nvSpPr>
            <p:cNvPr id="11" name="Rounded Rectangle 10">
              <a:extLst>
                <a:ext uri="{FF2B5EF4-FFF2-40B4-BE49-F238E27FC236}">
                  <a16:creationId xmlns:a16="http://schemas.microsoft.com/office/drawing/2014/main" id="{4BEB804A-03AC-763C-8FF4-AA35509FC545}"/>
                </a:ext>
              </a:extLst>
            </p:cNvPr>
            <p:cNvSpPr/>
            <p:nvPr/>
          </p:nvSpPr>
          <p:spPr>
            <a:xfrm>
              <a:off x="717300" y="3348371"/>
              <a:ext cx="235566" cy="2520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12" name="TextBox 11">
              <a:extLst>
                <a:ext uri="{FF2B5EF4-FFF2-40B4-BE49-F238E27FC236}">
                  <a16:creationId xmlns:a16="http://schemas.microsoft.com/office/drawing/2014/main" id="{C7A8ED0B-A16B-45BD-9450-3B147284FF24}"/>
                </a:ext>
              </a:extLst>
            </p:cNvPr>
            <p:cNvSpPr txBox="1"/>
            <p:nvPr/>
          </p:nvSpPr>
          <p:spPr>
            <a:xfrm>
              <a:off x="717300" y="3323372"/>
              <a:ext cx="235566" cy="276999"/>
            </a:xfrm>
            <a:prstGeom prst="rect">
              <a:avLst/>
            </a:prstGeom>
            <a:noFill/>
          </p:spPr>
          <p:txBody>
            <a:bodyPr wrap="square" rtlCol="0">
              <a:spAutoFit/>
            </a:bodyPr>
            <a:lstStyle/>
            <a:p>
              <a:pPr algn="ctr" rtl="1"/>
              <a:r>
                <a:rPr lang="ar" sz="1200" b="1" dirty="0">
                  <a:solidFill>
                    <a:schemeClr val="bg1"/>
                  </a:solidFill>
                  <a:latin typeface="Simplified Arabic" panose="020F0502020204030203" pitchFamily="34" charset="77"/>
                </a:rPr>
                <a:t>3</a:t>
              </a:r>
            </a:p>
          </p:txBody>
        </p:sp>
      </p:gr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63"/>
          <p:cNvSpPr txBox="1">
            <a:spLocks noGrp="1"/>
          </p:cNvSpPr>
          <p:nvPr>
            <p:ph type="title"/>
          </p:nvPr>
        </p:nvSpPr>
        <p:spPr>
          <a:xfrm>
            <a:off x="540000" y="345600"/>
            <a:ext cx="7762200" cy="438551"/>
          </a:xfrm>
          <a:prstGeom prst="rect">
            <a:avLst/>
          </a:prstGeom>
        </p:spPr>
        <p:txBody>
          <a:bodyPr spcFirstLastPara="1" wrap="square" lIns="68575" tIns="34275" rIns="68575" bIns="34275" anchor="ctr" anchorCtr="0">
            <a:spAutoFit/>
          </a:bodyPr>
          <a:lstStyle/>
          <a:p>
            <a:pPr marL="0" lvl="0" indent="0" algn="r" rtl="1">
              <a:lnSpc>
                <a:spcPct val="100000"/>
              </a:lnSpc>
              <a:spcBef>
                <a:spcPts val="0"/>
              </a:spcBef>
              <a:spcAft>
                <a:spcPts val="0"/>
              </a:spcAft>
              <a:buNone/>
            </a:pPr>
            <a:r>
              <a:rPr lang="ar" spc="30" dirty="0">
                <a:solidFill>
                  <a:srgbClr val="2B95B8"/>
                </a:solidFill>
                <a:latin typeface="Simplified Arabic" panose="020F0502020204030203" pitchFamily="34" charset="77"/>
                <a:ea typeface="Simplified Arabic"/>
                <a:cs typeface="Simplified Arabic"/>
                <a:sym typeface="Lato"/>
              </a:rPr>
              <a:t>إعادة تلوث المياه مشكلة واسعة الانتشار</a:t>
            </a:r>
            <a:endParaRPr spc="30" dirty="0">
              <a:solidFill>
                <a:srgbClr val="2B95B8"/>
              </a:solidFill>
              <a:latin typeface="Simplified Arabic" panose="020F0502020204030203" pitchFamily="34" charset="77"/>
              <a:ea typeface="Simplified Arabic"/>
              <a:cs typeface="Simplified Arabic"/>
              <a:sym typeface="Lato"/>
            </a:endParaRPr>
          </a:p>
        </p:txBody>
      </p:sp>
      <p:sp>
        <p:nvSpPr>
          <p:cNvPr id="366" name="Google Shape;366;p63"/>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l" rtl="1">
              <a:spcBef>
                <a:spcPts val="0"/>
              </a:spcBef>
              <a:spcAft>
                <a:spcPts val="0"/>
              </a:spcAft>
              <a:buClr>
                <a:srgbClr val="000000"/>
              </a:buClr>
              <a:buFont typeface="Arial"/>
              <a:buNone/>
            </a:pPr>
            <a:fld id="{00000000-1234-1234-1234-123412341234}" type="slidenum">
              <a:rPr lang="ar"/>
              <a:t>12</a:t>
            </a:fld>
            <a:endParaRPr/>
          </a:p>
        </p:txBody>
      </p:sp>
      <p:pic>
        <p:nvPicPr>
          <p:cNvPr id="368" name="Google Shape;368;p63" descr="Make the round concrete pad larger and the arrow straighter and simple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43971" y="1985480"/>
            <a:ext cx="2063325" cy="2063325"/>
          </a:xfrm>
          <a:prstGeom prst="rect">
            <a:avLst/>
          </a:prstGeom>
          <a:noFill/>
          <a:ln>
            <a:noFill/>
          </a:ln>
        </p:spPr>
      </p:pic>
      <p:pic>
        <p:nvPicPr>
          <p:cNvPr id="369" name="Google Shape;369;p6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790469" y="2377583"/>
            <a:ext cx="1060200" cy="1329742"/>
          </a:xfrm>
          <a:prstGeom prst="rect">
            <a:avLst/>
          </a:prstGeom>
          <a:noFill/>
          <a:ln>
            <a:noFill/>
          </a:ln>
        </p:spPr>
      </p:pic>
      <p:sp>
        <p:nvSpPr>
          <p:cNvPr id="367" name="Google Shape;367;p63"/>
          <p:cNvSpPr txBox="1">
            <a:spLocks noGrp="1"/>
          </p:cNvSpPr>
          <p:nvPr>
            <p:ph type="title" idx="4294967295"/>
          </p:nvPr>
        </p:nvSpPr>
        <p:spPr>
          <a:xfrm>
            <a:off x="540000" y="1105835"/>
            <a:ext cx="7762875" cy="954077"/>
          </a:xfrm>
          <a:prstGeom prst="rect">
            <a:avLst/>
          </a:prstGeom>
        </p:spPr>
        <p:txBody>
          <a:bodyPr spcFirstLastPara="1" wrap="square" lIns="68575" tIns="34275" rIns="68575" bIns="34275" anchor="ctr" anchorCtr="0">
            <a:spAutoFit/>
          </a:bodyPr>
          <a:lstStyle/>
          <a:p>
            <a:pPr marL="342900" lvl="0" indent="-342900" algn="r" rtl="1">
              <a:lnSpc>
                <a:spcPts val="2080"/>
              </a:lnSpc>
              <a:spcBef>
                <a:spcPts val="0"/>
              </a:spcBef>
              <a:spcAft>
                <a:spcPts val="600"/>
              </a:spcAft>
              <a:buClr>
                <a:schemeClr val="tx1">
                  <a:lumMod val="65000"/>
                  <a:lumOff val="35000"/>
                </a:schemeClr>
              </a:buClr>
              <a:buFont typeface="+mj-lt"/>
              <a:buAutoNum type="arabicPeriod"/>
            </a:pPr>
            <a:r>
              <a:rPr lang="ar" sz="1400" dirty="0">
                <a:solidFill>
                  <a:schemeClr val="tx1">
                    <a:lumMod val="65000"/>
                    <a:lumOff val="35000"/>
                  </a:schemeClr>
                </a:solidFill>
                <a:latin typeface="Simplified Arabic" panose="020F0502020204030203" pitchFamily="34" charset="77"/>
                <a:ea typeface="Simplified Arabic"/>
                <a:cs typeface="Simplified Arabic"/>
                <a:sym typeface="Lato"/>
              </a:rPr>
              <a:t>دمج اختبارات جودة المياه في المسوحات الأسرية - </a:t>
            </a:r>
            <a:r>
              <a:rPr lang="ar" sz="1200" b="0" i="1" dirty="0">
                <a:solidFill>
                  <a:schemeClr val="tx1">
                    <a:lumMod val="65000"/>
                    <a:lumOff val="35000"/>
                  </a:schemeClr>
                </a:solidFill>
                <a:latin typeface="Simplified Arabic" panose="020F0502020204030203" pitchFamily="34" charset="77"/>
                <a:ea typeface="Simplified Arabic"/>
                <a:cs typeface="Simplified Arabic"/>
                <a:sym typeface="Lato"/>
              </a:rPr>
              <a:t>منظمة الصحة العالمية، 2020</a:t>
            </a:r>
            <a:endParaRPr sz="1200" b="0" i="1" dirty="0">
              <a:solidFill>
                <a:schemeClr val="tx1">
                  <a:lumMod val="65000"/>
                  <a:lumOff val="35000"/>
                </a:schemeClr>
              </a:solidFill>
              <a:latin typeface="Simplified Arabic" panose="020F0502020204030203" pitchFamily="34" charset="77"/>
              <a:ea typeface="Simplified Arabic"/>
              <a:cs typeface="Simplified Arabic"/>
              <a:sym typeface="Lato"/>
            </a:endParaRPr>
          </a:p>
          <a:p>
            <a:pPr marL="342900" lvl="0" indent="-342900" algn="r" rtl="1">
              <a:lnSpc>
                <a:spcPts val="2080"/>
              </a:lnSpc>
              <a:spcBef>
                <a:spcPts val="0"/>
              </a:spcBef>
              <a:spcAft>
                <a:spcPts val="0"/>
              </a:spcAft>
              <a:buClr>
                <a:schemeClr val="tx1">
                  <a:lumMod val="65000"/>
                  <a:lumOff val="35000"/>
                </a:schemeClr>
              </a:buClr>
              <a:buFont typeface="+mj-lt"/>
              <a:buAutoNum type="arabicPeriod"/>
            </a:pPr>
            <a:r>
              <a:rPr lang="ar" sz="1400" dirty="0">
                <a:solidFill>
                  <a:schemeClr val="tx1">
                    <a:lumMod val="65000"/>
                    <a:lumOff val="35000"/>
                  </a:schemeClr>
                </a:solidFill>
                <a:latin typeface="Simplified Arabic" panose="020F0502020204030203" pitchFamily="34" charset="77"/>
                <a:ea typeface="Simplified Arabic"/>
                <a:cs typeface="Simplified Arabic"/>
                <a:sym typeface="Lato"/>
              </a:rPr>
              <a:t>رصد جودة مياه الشرب في المسوحات الأسرية الممثلة على الصعيد الوطني في البلدان المنخفضة والمتوسطة الدخل - </a:t>
            </a:r>
            <a:r>
              <a:rPr lang="ar" sz="1200" b="0" i="1" dirty="0">
                <a:solidFill>
                  <a:schemeClr val="tx1">
                    <a:lumMod val="65000"/>
                    <a:lumOff val="35000"/>
                  </a:schemeClr>
                </a:solidFill>
                <a:latin typeface="Simplified Arabic" panose="020F0502020204030203" pitchFamily="34" charset="77"/>
                <a:ea typeface="Simplified Arabic"/>
                <a:cs typeface="Simplified Arabic"/>
                <a:sym typeface="Lato"/>
              </a:rPr>
              <a:t>Bain et al، 2021</a:t>
            </a:r>
            <a:endParaRPr sz="1200" b="0" i="1" dirty="0">
              <a:solidFill>
                <a:schemeClr val="tx1">
                  <a:lumMod val="65000"/>
                  <a:lumOff val="35000"/>
                </a:schemeClr>
              </a:solidFill>
              <a:latin typeface="Simplified Arabic" panose="020F0502020204030203" pitchFamily="34" charset="77"/>
              <a:ea typeface="Simplified Arabic"/>
              <a:cs typeface="Simplified Arabic"/>
              <a:sym typeface="Lato"/>
            </a:endParaRPr>
          </a:p>
        </p:txBody>
      </p:sp>
      <p:sp>
        <p:nvSpPr>
          <p:cNvPr id="370" name="Google Shape;370;p63"/>
          <p:cNvSpPr txBox="1">
            <a:spLocks noGrp="1"/>
          </p:cNvSpPr>
          <p:nvPr>
            <p:ph type="body" idx="1"/>
          </p:nvPr>
        </p:nvSpPr>
        <p:spPr>
          <a:xfrm>
            <a:off x="541384" y="3833488"/>
            <a:ext cx="2668500" cy="816300"/>
          </a:xfrm>
          <a:prstGeom prst="rect">
            <a:avLst/>
          </a:prstGeom>
        </p:spPr>
        <p:txBody>
          <a:bodyPr spcFirstLastPara="1" wrap="square" lIns="68575" tIns="34275" rIns="68575" bIns="34275" anchor="t" anchorCtr="0">
            <a:noAutofit/>
          </a:bodyPr>
          <a:lstStyle/>
          <a:p>
            <a:pPr marL="0" marR="0" lvl="0" indent="0" algn="r" rtl="1">
              <a:lnSpc>
                <a:spcPct val="107142"/>
              </a:lnSpc>
              <a:spcBef>
                <a:spcPts val="0"/>
              </a:spcBef>
              <a:spcAft>
                <a:spcPts val="800"/>
              </a:spcAft>
              <a:buNone/>
            </a:pPr>
            <a:r>
              <a:rPr lang="ar" sz="1300" b="1" dirty="0">
                <a:solidFill>
                  <a:schemeClr val="accent1"/>
                </a:solidFill>
                <a:latin typeface="Simplified Arabic" panose="020F0502020204030203" pitchFamily="34" charset="77"/>
                <a:ea typeface="Simplified Arabic"/>
                <a:cs typeface="Simplified Arabic"/>
                <a:sym typeface="Lato"/>
              </a:rPr>
              <a:t>إعادة التلوث على نطاق واسع بين نقطة التجميع ونقطة الاستخدام</a:t>
            </a:r>
            <a:endParaRPr sz="1300" b="1" dirty="0">
              <a:solidFill>
                <a:schemeClr val="accent1"/>
              </a:solidFill>
              <a:latin typeface="Simplified Arabic" panose="020F0502020204030203" pitchFamily="34" charset="77"/>
              <a:ea typeface="Simplified Arabic"/>
              <a:cs typeface="Simplified Arabic"/>
              <a:sym typeface="Lato"/>
            </a:endParaRPr>
          </a:p>
        </p:txBody>
      </p:sp>
      <p:sp>
        <p:nvSpPr>
          <p:cNvPr id="371" name="Google Shape;371;p63"/>
          <p:cNvSpPr txBox="1">
            <a:spLocks noGrp="1"/>
          </p:cNvSpPr>
          <p:nvPr>
            <p:ph type="body" idx="4294967295"/>
          </p:nvPr>
        </p:nvSpPr>
        <p:spPr>
          <a:xfrm>
            <a:off x="3717229" y="3833813"/>
            <a:ext cx="2216888" cy="815975"/>
          </a:xfrm>
          <a:prstGeom prst="rect">
            <a:avLst/>
          </a:prstGeom>
        </p:spPr>
        <p:txBody>
          <a:bodyPr spcFirstLastPara="1" wrap="square" lIns="68575" tIns="34275" rIns="68575" bIns="34275" anchor="t" anchorCtr="0">
            <a:noAutofit/>
          </a:bodyPr>
          <a:lstStyle/>
          <a:p>
            <a:pPr marL="0" marR="0" lvl="0" indent="0" algn="r" rtl="1">
              <a:lnSpc>
                <a:spcPct val="107142"/>
              </a:lnSpc>
              <a:spcBef>
                <a:spcPts val="0"/>
              </a:spcBef>
              <a:spcAft>
                <a:spcPts val="800"/>
              </a:spcAft>
              <a:buNone/>
            </a:pPr>
            <a:r>
              <a:rPr lang="ar" sz="1300" b="1" dirty="0">
                <a:solidFill>
                  <a:schemeClr val="accent1"/>
                </a:solidFill>
                <a:latin typeface="Simplified Arabic" panose="020F0502020204030203" pitchFamily="34" charset="77"/>
                <a:sym typeface="Lato"/>
              </a:rPr>
              <a:t>في العديد من البلدان، تخزن الأسر المياه قبل استخدامها</a:t>
            </a:r>
            <a:endParaRPr sz="1300" b="1" dirty="0">
              <a:solidFill>
                <a:schemeClr val="accent1"/>
              </a:solidFill>
              <a:latin typeface="Simplified Arabic" panose="020F0502020204030203" pitchFamily="34" charset="77"/>
              <a:sym typeface="Lato"/>
            </a:endParaRPr>
          </a:p>
        </p:txBody>
      </p:sp>
      <p:sp>
        <p:nvSpPr>
          <p:cNvPr id="2" name="Google Shape;382;p64">
            <a:extLst>
              <a:ext uri="{FF2B5EF4-FFF2-40B4-BE49-F238E27FC236}">
                <a16:creationId xmlns:a16="http://schemas.microsoft.com/office/drawing/2014/main" id="{88CAADD4-9292-9BA4-079C-A003BA56994C}"/>
              </a:ext>
            </a:extLst>
          </p:cNvPr>
          <p:cNvSpPr txBox="1">
            <a:spLocks/>
          </p:cNvSpPr>
          <p:nvPr/>
        </p:nvSpPr>
        <p:spPr>
          <a:xfrm>
            <a:off x="6139214" y="3833488"/>
            <a:ext cx="2368758" cy="815975"/>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800"/>
              </a:spcBef>
              <a:spcAft>
                <a:spcPts val="0"/>
              </a:spcAft>
              <a:buClr>
                <a:srgbClr val="5C5C5C"/>
              </a:buClr>
              <a:buSzPts val="1500"/>
              <a:buFont typeface="Arial"/>
              <a:buNone/>
              <a:defRPr sz="1500" b="0" i="0" u="none" strike="noStrike" cap="none">
                <a:solidFill>
                  <a:srgbClr val="5C5C5C"/>
                </a:solidFill>
                <a:latin typeface="Simplified Arabic"/>
                <a:ea typeface="Simplified Arabic"/>
                <a:cs typeface="Simplified Arabic"/>
                <a:sym typeface="Lato"/>
              </a:defRPr>
            </a:lvl1pPr>
            <a:lvl2pPr marL="914400" marR="0" lvl="1" indent="-228600" algn="l" rtl="0">
              <a:lnSpc>
                <a:spcPct val="150000"/>
              </a:lnSpc>
              <a:spcBef>
                <a:spcPts val="400"/>
              </a:spcBef>
              <a:spcAft>
                <a:spcPts val="0"/>
              </a:spcAft>
              <a:buClr>
                <a:srgbClr val="5C5C5C"/>
              </a:buClr>
              <a:buSzPts val="1500"/>
              <a:buFont typeface="Arial"/>
              <a:buNone/>
              <a:defRPr sz="1500" b="0" i="0" u="none" strike="noStrike" cap="none">
                <a:solidFill>
                  <a:srgbClr val="5C5C5C"/>
                </a:solidFill>
                <a:latin typeface="Simplified Arabic"/>
                <a:ea typeface="Simplified Arabic"/>
                <a:cs typeface="Simplified Arabic"/>
                <a:sym typeface="Lato"/>
              </a:defRPr>
            </a:lvl2pPr>
            <a:lvl3pPr marL="1371600" marR="0" lvl="2" indent="-228600" algn="l" rtl="0">
              <a:lnSpc>
                <a:spcPct val="150000"/>
              </a:lnSpc>
              <a:spcBef>
                <a:spcPts val="400"/>
              </a:spcBef>
              <a:spcAft>
                <a:spcPts val="0"/>
              </a:spcAft>
              <a:buClr>
                <a:srgbClr val="5C5C5C"/>
              </a:buClr>
              <a:buSzPts val="1500"/>
              <a:buFont typeface="Arial"/>
              <a:buNone/>
              <a:defRPr sz="1500" b="0" i="0" u="none" strike="noStrike" cap="none">
                <a:solidFill>
                  <a:srgbClr val="5C5C5C"/>
                </a:solidFill>
                <a:latin typeface="Simplified Arabic"/>
                <a:ea typeface="Simplified Arabic"/>
                <a:cs typeface="Simplified Arabic"/>
                <a:sym typeface="Lato"/>
              </a:defRPr>
            </a:lvl3pPr>
            <a:lvl4pPr marL="1828800" marR="0" lvl="3" indent="-228600" algn="l" rtl="0">
              <a:lnSpc>
                <a:spcPct val="90000"/>
              </a:lnSpc>
              <a:spcBef>
                <a:spcPts val="400"/>
              </a:spcBef>
              <a:spcAft>
                <a:spcPts val="0"/>
              </a:spcAft>
              <a:buClr>
                <a:srgbClr val="5C5C5C"/>
              </a:buClr>
              <a:buSzPts val="1800"/>
              <a:buFont typeface="Arial"/>
              <a:buNone/>
              <a:defRPr sz="1800" b="0" i="0" u="none" strike="noStrike" cap="none">
                <a:solidFill>
                  <a:srgbClr val="5C5C5C"/>
                </a:solidFill>
                <a:latin typeface="Simplified Arabic"/>
                <a:ea typeface="Simplified Arabic"/>
                <a:cs typeface="Simplified Arabic"/>
                <a:sym typeface="Lato"/>
              </a:defRPr>
            </a:lvl4pPr>
            <a:lvl5pPr marL="2286000" marR="0" lvl="4" indent="-228600" algn="l" rtl="0">
              <a:lnSpc>
                <a:spcPct val="90000"/>
              </a:lnSpc>
              <a:spcBef>
                <a:spcPts val="400"/>
              </a:spcBef>
              <a:spcAft>
                <a:spcPts val="0"/>
              </a:spcAft>
              <a:buClr>
                <a:srgbClr val="5C5C5C"/>
              </a:buClr>
              <a:buSzPts val="1800"/>
              <a:buFont typeface="Arial"/>
              <a:buNone/>
              <a:defRPr sz="1800" b="0" i="0" u="none" strike="noStrike" cap="none">
                <a:solidFill>
                  <a:srgbClr val="5C5C5C"/>
                </a:solidFill>
                <a:latin typeface="Simplified Arabic"/>
                <a:ea typeface="Simplified Arabic"/>
                <a:cs typeface="Simplified Arabic"/>
                <a:sym typeface="La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0" indent="0" algn="r" rtl="1">
              <a:lnSpc>
                <a:spcPct val="107142"/>
              </a:lnSpc>
              <a:spcBef>
                <a:spcPts val="0"/>
              </a:spcBef>
              <a:spcAft>
                <a:spcPts val="800"/>
              </a:spcAft>
            </a:pPr>
            <a:r>
              <a:rPr lang="ar" sz="1300" b="1" dirty="0">
                <a:solidFill>
                  <a:schemeClr val="accent1"/>
                </a:solidFill>
                <a:latin typeface="Simplified Arabic" panose="020F0502020204030203" pitchFamily="34" charset="77"/>
              </a:rPr>
              <a:t>تختلف عوامل خطر </a:t>
            </a:r>
            <a:br>
              <a:rPr lang="ar" sz="1300" b="1" dirty="0">
                <a:solidFill>
                  <a:schemeClr val="accent1"/>
                </a:solidFill>
                <a:latin typeface="Simplified Arabic" panose="020F0502020204030203" pitchFamily="34" charset="77"/>
              </a:rPr>
            </a:br>
            <a:r>
              <a:rPr lang="ar" sz="1300" b="1" dirty="0">
                <a:solidFill>
                  <a:schemeClr val="accent1"/>
                </a:solidFill>
                <a:latin typeface="Simplified Arabic" panose="020F0502020204030203" pitchFamily="34" charset="77"/>
              </a:rPr>
              <a:t>إعادة التلوث تختلف اختلافًا كبيرًا بين البلدان</a:t>
            </a:r>
          </a:p>
        </p:txBody>
      </p:sp>
      <p:pic>
        <p:nvPicPr>
          <p:cNvPr id="3" name="Picture 2">
            <a:extLst>
              <a:ext uri="{FF2B5EF4-FFF2-40B4-BE49-F238E27FC236}">
                <a16:creationId xmlns:a16="http://schemas.microsoft.com/office/drawing/2014/main" id="{7AB3C811-10D4-8B22-F6CB-35F93509E708}"/>
              </a:ext>
            </a:extLst>
          </p:cNvPr>
          <p:cNvPicPr>
            <a:picLocks noChangeAspect="1"/>
          </p:cNvPicPr>
          <p:nvPr/>
        </p:nvPicPr>
        <p:blipFill>
          <a:blip r:embed="rId6"/>
          <a:stretch>
            <a:fillRect/>
          </a:stretch>
        </p:blipFill>
        <p:spPr>
          <a:xfrm>
            <a:off x="6321230" y="2251421"/>
            <a:ext cx="1257827" cy="1582067"/>
          </a:xfrm>
          <a:prstGeom prst="rect">
            <a:avLst/>
          </a:prstGeom>
        </p:spPr>
      </p:pic>
      <p:grpSp>
        <p:nvGrpSpPr>
          <p:cNvPr id="11" name="Group 10">
            <a:extLst>
              <a:ext uri="{FF2B5EF4-FFF2-40B4-BE49-F238E27FC236}">
                <a16:creationId xmlns:a16="http://schemas.microsoft.com/office/drawing/2014/main" id="{477DDD70-A6B0-1510-1C19-07BD5E120B5D}"/>
              </a:ext>
            </a:extLst>
          </p:cNvPr>
          <p:cNvGrpSpPr/>
          <p:nvPr/>
        </p:nvGrpSpPr>
        <p:grpSpPr>
          <a:xfrm>
            <a:off x="8066634" y="1105835"/>
            <a:ext cx="235566" cy="276999"/>
            <a:chOff x="717300" y="2352315"/>
            <a:chExt cx="235566" cy="276999"/>
          </a:xfrm>
        </p:grpSpPr>
        <p:sp>
          <p:nvSpPr>
            <p:cNvPr id="12" name="Rounded Rectangle 11">
              <a:extLst>
                <a:ext uri="{FF2B5EF4-FFF2-40B4-BE49-F238E27FC236}">
                  <a16:creationId xmlns:a16="http://schemas.microsoft.com/office/drawing/2014/main" id="{FCE53086-56E9-7BF8-F0D6-49355785E886}"/>
                </a:ext>
              </a:extLst>
            </p:cNvPr>
            <p:cNvSpPr/>
            <p:nvPr/>
          </p:nvSpPr>
          <p:spPr>
            <a:xfrm>
              <a:off x="717300" y="2364815"/>
              <a:ext cx="235566" cy="25200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13" name="TextBox 12">
              <a:extLst>
                <a:ext uri="{FF2B5EF4-FFF2-40B4-BE49-F238E27FC236}">
                  <a16:creationId xmlns:a16="http://schemas.microsoft.com/office/drawing/2014/main" id="{F8876E7A-154D-42DE-7133-AF4B58130E98}"/>
                </a:ext>
              </a:extLst>
            </p:cNvPr>
            <p:cNvSpPr txBox="1"/>
            <p:nvPr/>
          </p:nvSpPr>
          <p:spPr>
            <a:xfrm>
              <a:off x="717300" y="2352315"/>
              <a:ext cx="235566" cy="276999"/>
            </a:xfrm>
            <a:prstGeom prst="rect">
              <a:avLst/>
            </a:prstGeom>
            <a:noFill/>
          </p:spPr>
          <p:txBody>
            <a:bodyPr wrap="square" rtlCol="0">
              <a:spAutoFit/>
            </a:bodyPr>
            <a:lstStyle/>
            <a:p>
              <a:pPr algn="ctr" rtl="1"/>
              <a:r>
                <a:rPr lang="ar" sz="1200" b="1" dirty="0">
                  <a:solidFill>
                    <a:schemeClr val="bg1"/>
                  </a:solidFill>
                  <a:latin typeface="Simplified Arabic" panose="020F0502020204030203" pitchFamily="34" charset="77"/>
                </a:rPr>
                <a:t>2</a:t>
              </a:r>
            </a:p>
          </p:txBody>
        </p:sp>
      </p:grpSp>
      <p:pic>
        <p:nvPicPr>
          <p:cNvPr id="17" name="Picture 16">
            <a:extLst>
              <a:ext uri="{FF2B5EF4-FFF2-40B4-BE49-F238E27FC236}">
                <a16:creationId xmlns:a16="http://schemas.microsoft.com/office/drawing/2014/main" id="{4AF8C4E4-89D5-A3F3-2F08-9ABF28BC5D5E}"/>
              </a:ext>
            </a:extLst>
          </p:cNvPr>
          <p:cNvPicPr>
            <a:picLocks noChangeAspect="1"/>
          </p:cNvPicPr>
          <p:nvPr/>
        </p:nvPicPr>
        <p:blipFill>
          <a:blip r:embed="rId7"/>
          <a:stretch>
            <a:fillRect/>
          </a:stretch>
        </p:blipFill>
        <p:spPr>
          <a:xfrm>
            <a:off x="8044717" y="1499489"/>
            <a:ext cx="279400" cy="342900"/>
          </a:xfrm>
          <a:prstGeom prst="rect">
            <a:avLst/>
          </a:prstGeom>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5"/>
          <p:cNvSpPr txBox="1">
            <a:spLocks noGrp="1"/>
          </p:cNvSpPr>
          <p:nvPr>
            <p:ph type="title"/>
          </p:nvPr>
        </p:nvSpPr>
        <p:spPr>
          <a:xfrm>
            <a:off x="540000" y="307102"/>
            <a:ext cx="7886700" cy="512418"/>
          </a:xfrm>
          <a:prstGeom prst="rect">
            <a:avLst/>
          </a:prstGeom>
          <a:noFill/>
          <a:ln>
            <a:noFill/>
          </a:ln>
        </p:spPr>
        <p:txBody>
          <a:bodyPr spcFirstLastPara="1" wrap="square" lIns="68575" tIns="34275" rIns="68575" bIns="34275" anchor="ctr" anchorCtr="0">
            <a:spAutoFit/>
          </a:bodyPr>
          <a:lstStyle/>
          <a:p>
            <a:pPr marL="0" lvl="0" indent="0" algn="r" rtl="1">
              <a:lnSpc>
                <a:spcPct val="120000"/>
              </a:lnSpc>
              <a:spcBef>
                <a:spcPts val="0"/>
              </a:spcBef>
              <a:spcAft>
                <a:spcPts val="0"/>
              </a:spcAft>
              <a:buClr>
                <a:srgbClr val="2B95B8"/>
              </a:buClr>
              <a:buSzPts val="1700"/>
              <a:buFont typeface="Arial"/>
              <a:buNone/>
            </a:pPr>
            <a:r>
              <a:rPr lang="ar" spc="30" dirty="0">
                <a:solidFill>
                  <a:srgbClr val="2B95B8"/>
                </a:solidFill>
                <a:latin typeface="Simplified Arabic" panose="020F0502020204030203" pitchFamily="34" charset="77"/>
                <a:ea typeface="Simplified Arabic"/>
                <a:cs typeface="Simplified Arabic"/>
                <a:sym typeface="Lato"/>
              </a:rPr>
              <a:t>نحن لا نصل إلى الفئات الأكثر ضعفاً</a:t>
            </a:r>
            <a:endParaRPr spc="30" dirty="0">
              <a:solidFill>
                <a:srgbClr val="2B95B8"/>
              </a:solidFill>
              <a:latin typeface="Simplified Arabic" panose="020F0502020204030203" pitchFamily="34" charset="77"/>
              <a:ea typeface="Simplified Arabic"/>
              <a:cs typeface="Simplified Arabic"/>
              <a:sym typeface="Lato"/>
            </a:endParaRPr>
          </a:p>
        </p:txBody>
      </p:sp>
      <p:sp>
        <p:nvSpPr>
          <p:cNvPr id="389" name="Google Shape;389;p65"/>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anchor="ctr" anchorCtr="0">
            <a:noAutofit/>
          </a:bodyPr>
          <a:lstStyle/>
          <a:p>
            <a:pPr marL="0" lvl="0" indent="0" algn="l" rtl="1">
              <a:spcBef>
                <a:spcPts val="0"/>
              </a:spcBef>
              <a:spcAft>
                <a:spcPts val="0"/>
              </a:spcAft>
              <a:buNone/>
            </a:pPr>
            <a:fld id="{00000000-1234-1234-1234-123412341234}" type="slidenum">
              <a:rPr lang="ar"/>
              <a:t>13</a:t>
            </a:fld>
            <a:endParaRPr/>
          </a:p>
        </p:txBody>
      </p:sp>
      <p:sp>
        <p:nvSpPr>
          <p:cNvPr id="391" name="Google Shape;391;p65"/>
          <p:cNvSpPr txBox="1"/>
          <p:nvPr/>
        </p:nvSpPr>
        <p:spPr>
          <a:xfrm>
            <a:off x="846000" y="1008000"/>
            <a:ext cx="7762200" cy="385909"/>
          </a:xfrm>
          <a:prstGeom prst="rect">
            <a:avLst/>
          </a:prstGeom>
          <a:noFill/>
          <a:ln>
            <a:noFill/>
          </a:ln>
        </p:spPr>
        <p:txBody>
          <a:bodyPr spcFirstLastPara="1" wrap="square" lIns="68575" tIns="34275" rIns="68575" bIns="34275" anchor="ctr" anchorCtr="0">
            <a:spAutoFit/>
          </a:bodyPr>
          <a:lstStyle/>
          <a:p>
            <a:pPr marL="0" lvl="0" indent="0" algn="r" rtl="1">
              <a:lnSpc>
                <a:spcPct val="146666"/>
              </a:lnSpc>
              <a:spcBef>
                <a:spcPts val="0"/>
              </a:spcBef>
              <a:spcAft>
                <a:spcPts val="0"/>
              </a:spcAft>
              <a:buNone/>
            </a:pPr>
            <a:r>
              <a:rPr lang="ar" b="1" dirty="0">
                <a:solidFill>
                  <a:schemeClr val="tx1">
                    <a:lumMod val="65000"/>
                    <a:lumOff val="35000"/>
                  </a:schemeClr>
                </a:solidFill>
                <a:latin typeface="Simplified Arabic"/>
                <a:ea typeface="Simplified Arabic"/>
                <a:cs typeface="Simplified Arabic"/>
                <a:sym typeface="Lato"/>
              </a:rPr>
              <a:t>التحليل والتقييم العالمي للصرف الصحي ومياه الشرب - </a:t>
            </a:r>
            <a:r>
              <a:rPr lang="ar" b="1" i="1" dirty="0">
                <a:solidFill>
                  <a:schemeClr val="tx1">
                    <a:lumMod val="65000"/>
                    <a:lumOff val="35000"/>
                  </a:schemeClr>
                </a:solidFill>
                <a:latin typeface="Simplified Arabic"/>
                <a:ea typeface="Simplified Arabic"/>
                <a:cs typeface="Simplified Arabic"/>
                <a:sym typeface="Lato"/>
              </a:rPr>
              <a:t>الأمم المتحدة للمياه، 2025</a:t>
            </a:r>
            <a:endParaRPr b="1" i="1" dirty="0">
              <a:solidFill>
                <a:schemeClr val="tx1">
                  <a:lumMod val="65000"/>
                  <a:lumOff val="35000"/>
                </a:schemeClr>
              </a:solidFill>
              <a:latin typeface="Simplified Arabic"/>
              <a:ea typeface="Simplified Arabic"/>
              <a:cs typeface="Simplified Arabic"/>
              <a:sym typeface="Lato"/>
            </a:endParaRPr>
          </a:p>
        </p:txBody>
      </p:sp>
      <p:grpSp>
        <p:nvGrpSpPr>
          <p:cNvPr id="9" name="Group 8">
            <a:extLst>
              <a:ext uri="{FF2B5EF4-FFF2-40B4-BE49-F238E27FC236}">
                <a16:creationId xmlns:a16="http://schemas.microsoft.com/office/drawing/2014/main" id="{90A73BF7-680F-C2C1-E3D9-CED1F3F8F4E5}"/>
              </a:ext>
            </a:extLst>
          </p:cNvPr>
          <p:cNvGrpSpPr/>
          <p:nvPr/>
        </p:nvGrpSpPr>
        <p:grpSpPr>
          <a:xfrm>
            <a:off x="6268034" y="2231136"/>
            <a:ext cx="2597058" cy="1325845"/>
            <a:chOff x="5552859" y="2234859"/>
            <a:chExt cx="3101951" cy="1322122"/>
          </a:xfrm>
        </p:grpSpPr>
        <p:sp>
          <p:nvSpPr>
            <p:cNvPr id="2" name="Rectangle 1">
              <a:extLst>
                <a:ext uri="{FF2B5EF4-FFF2-40B4-BE49-F238E27FC236}">
                  <a16:creationId xmlns:a16="http://schemas.microsoft.com/office/drawing/2014/main" id="{3D8E972B-C936-DCE8-B382-8AC7C15B7CE7}"/>
                </a:ext>
              </a:extLst>
            </p:cNvPr>
            <p:cNvSpPr/>
            <p:nvPr/>
          </p:nvSpPr>
          <p:spPr>
            <a:xfrm>
              <a:off x="5552859" y="2333992"/>
              <a:ext cx="159560" cy="159560"/>
            </a:xfrm>
            <a:prstGeom prst="rect">
              <a:avLst/>
            </a:prstGeom>
            <a:solidFill>
              <a:srgbClr val="0E2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3" name="Rectangle 2">
              <a:extLst>
                <a:ext uri="{FF2B5EF4-FFF2-40B4-BE49-F238E27FC236}">
                  <a16:creationId xmlns:a16="http://schemas.microsoft.com/office/drawing/2014/main" id="{D967E8B9-BFF5-6B90-3747-0FC9833F8442}"/>
                </a:ext>
              </a:extLst>
            </p:cNvPr>
            <p:cNvSpPr/>
            <p:nvPr/>
          </p:nvSpPr>
          <p:spPr>
            <a:xfrm>
              <a:off x="5552859" y="2813264"/>
              <a:ext cx="159560" cy="159560"/>
            </a:xfrm>
            <a:prstGeom prst="rect">
              <a:avLst/>
            </a:prstGeom>
            <a:solidFill>
              <a:srgbClr val="4D95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4" name="Rectangle 3">
              <a:extLst>
                <a:ext uri="{FF2B5EF4-FFF2-40B4-BE49-F238E27FC236}">
                  <a16:creationId xmlns:a16="http://schemas.microsoft.com/office/drawing/2014/main" id="{37003DB0-3812-A7B9-E920-ABA30AE1F876}"/>
                </a:ext>
              </a:extLst>
            </p:cNvPr>
            <p:cNvSpPr/>
            <p:nvPr/>
          </p:nvSpPr>
          <p:spPr>
            <a:xfrm>
              <a:off x="5552859" y="3292535"/>
              <a:ext cx="159560" cy="159560"/>
            </a:xfrm>
            <a:prstGeom prst="rect">
              <a:avLst/>
            </a:prstGeom>
            <a:solidFill>
              <a:srgbClr val="DDEB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5" name="TextBox 4">
              <a:extLst>
                <a:ext uri="{FF2B5EF4-FFF2-40B4-BE49-F238E27FC236}">
                  <a16:creationId xmlns:a16="http://schemas.microsoft.com/office/drawing/2014/main" id="{D2EF8168-1750-71F7-72C4-A4DEF1807A24}"/>
                </a:ext>
              </a:extLst>
            </p:cNvPr>
            <p:cNvSpPr txBox="1"/>
            <p:nvPr/>
          </p:nvSpPr>
          <p:spPr>
            <a:xfrm>
              <a:off x="5712419" y="2234859"/>
              <a:ext cx="2942390" cy="369332"/>
            </a:xfrm>
            <a:prstGeom prst="rect">
              <a:avLst/>
            </a:prstGeom>
            <a:noFill/>
          </p:spPr>
          <p:txBody>
            <a:bodyPr wrap="square" rtlCol="0">
              <a:spAutoFit/>
            </a:bodyPr>
            <a:lstStyle/>
            <a:p>
              <a:pPr algn="r" rtl="1"/>
              <a:r>
                <a:rPr lang="ar" sz="900" dirty="0">
                  <a:solidFill>
                    <a:schemeClr val="bg1">
                      <a:lumMod val="50000"/>
                    </a:schemeClr>
                  </a:solidFill>
                </a:rPr>
                <a:t>تتضمن السياسات والخطط تدابير محددة للوصول إلى السكان أو البيئة </a:t>
              </a:r>
            </a:p>
          </p:txBody>
        </p:sp>
        <p:sp>
          <p:nvSpPr>
            <p:cNvPr id="6" name="TextBox 5">
              <a:extLst>
                <a:ext uri="{FF2B5EF4-FFF2-40B4-BE49-F238E27FC236}">
                  <a16:creationId xmlns:a16="http://schemas.microsoft.com/office/drawing/2014/main" id="{4CD69A16-67FF-7316-00B0-EA189A0B73C1}"/>
                </a:ext>
              </a:extLst>
            </p:cNvPr>
            <p:cNvSpPr txBox="1"/>
            <p:nvPr/>
          </p:nvSpPr>
          <p:spPr>
            <a:xfrm>
              <a:off x="5712419" y="2721383"/>
              <a:ext cx="2942391" cy="369332"/>
            </a:xfrm>
            <a:prstGeom prst="rect">
              <a:avLst/>
            </a:prstGeom>
            <a:noFill/>
          </p:spPr>
          <p:txBody>
            <a:bodyPr wrap="square" rtlCol="0">
              <a:spAutoFit/>
            </a:bodyPr>
            <a:lstStyle/>
            <a:p>
              <a:pPr algn="r" rtl="1"/>
              <a:r>
                <a:rPr lang="ar" sz="900" dirty="0">
                  <a:solidFill>
                    <a:schemeClr val="bg1">
                      <a:lumMod val="50000"/>
                    </a:schemeClr>
                  </a:solidFill>
                </a:rPr>
                <a:t>يتم تتبع التقدم المحرز في توسيع نطاق تقديم الخدمات إلى السكان أو البيئة والإبلاغ عنه</a:t>
              </a:r>
            </a:p>
          </p:txBody>
        </p:sp>
        <p:sp>
          <p:nvSpPr>
            <p:cNvPr id="7" name="TextBox 6">
              <a:extLst>
                <a:ext uri="{FF2B5EF4-FFF2-40B4-BE49-F238E27FC236}">
                  <a16:creationId xmlns:a16="http://schemas.microsoft.com/office/drawing/2014/main" id="{51C766EB-293B-A86B-40E3-78B95E43275C}"/>
                </a:ext>
              </a:extLst>
            </p:cNvPr>
            <p:cNvSpPr txBox="1"/>
            <p:nvPr/>
          </p:nvSpPr>
          <p:spPr>
            <a:xfrm>
              <a:off x="5712419" y="3187649"/>
              <a:ext cx="2942391" cy="369332"/>
            </a:xfrm>
            <a:prstGeom prst="rect">
              <a:avLst/>
            </a:prstGeom>
            <a:noFill/>
          </p:spPr>
          <p:txBody>
            <a:bodyPr wrap="square" rtlCol="0">
              <a:spAutoFit/>
            </a:bodyPr>
            <a:lstStyle/>
            <a:p>
              <a:pPr algn="r" rtl="1"/>
              <a:r>
                <a:rPr lang="ar" sz="900" dirty="0">
                  <a:solidFill>
                    <a:schemeClr val="bg1">
                      <a:lumMod val="50000"/>
                    </a:schemeClr>
                  </a:solidFill>
                </a:rPr>
                <a:t>يتم تطبيق تدابير محددة لتوجيه الموارد المالية إلى السكان أو البيئة بشكل متسق</a:t>
              </a:r>
            </a:p>
          </p:txBody>
        </p:sp>
      </p:grpSp>
      <p:sp>
        <p:nvSpPr>
          <p:cNvPr id="8" name="TextBox 7">
            <a:extLst>
              <a:ext uri="{FF2B5EF4-FFF2-40B4-BE49-F238E27FC236}">
                <a16:creationId xmlns:a16="http://schemas.microsoft.com/office/drawing/2014/main" id="{30ED1BD2-AE60-5777-D7D7-3F0C7BDC650B}"/>
              </a:ext>
            </a:extLst>
          </p:cNvPr>
          <p:cNvSpPr txBox="1"/>
          <p:nvPr/>
        </p:nvSpPr>
        <p:spPr>
          <a:xfrm>
            <a:off x="1080060" y="4469715"/>
            <a:ext cx="5004218" cy="400110"/>
          </a:xfrm>
          <a:prstGeom prst="rect">
            <a:avLst/>
          </a:prstGeom>
          <a:noFill/>
        </p:spPr>
        <p:txBody>
          <a:bodyPr wrap="square" rtlCol="0">
            <a:spAutoFit/>
          </a:bodyPr>
          <a:lstStyle/>
          <a:p>
            <a:pPr algn="r" rtl="1">
              <a:lnSpc>
                <a:spcPts val="820"/>
              </a:lnSpc>
            </a:pPr>
            <a:r>
              <a:rPr lang="ar" sz="800" dirty="0">
                <a:solidFill>
                  <a:schemeClr val="tx1"/>
                </a:solidFill>
              </a:rPr>
              <a:t>النسبة المئوية للبلدان التي لديها تدابير في السياسات والخطط، والتي ترصد تقديم الخدمات وتوجه الموارد المالية لتحسين وتوسيع نطاق خدمات الصرف الصحي لتشمل سكان ومناطق معينة</a:t>
            </a:r>
          </a:p>
          <a:p>
            <a:pPr algn="r" rtl="1">
              <a:lnSpc>
                <a:spcPts val="820"/>
              </a:lnSpc>
            </a:pPr>
            <a:r>
              <a:rPr lang="ar" sz="800" i="1" dirty="0">
                <a:solidFill>
                  <a:schemeClr val="tx1"/>
                </a:solidFill>
              </a:rPr>
              <a:t>المصدر: استبيان GLAAS 2025/2025 القطري.</a:t>
            </a:r>
          </a:p>
        </p:txBody>
      </p:sp>
      <p:grpSp>
        <p:nvGrpSpPr>
          <p:cNvPr id="12" name="Group 11">
            <a:extLst>
              <a:ext uri="{FF2B5EF4-FFF2-40B4-BE49-F238E27FC236}">
                <a16:creationId xmlns:a16="http://schemas.microsoft.com/office/drawing/2014/main" id="{D981C4FB-DAF4-B3A1-2B96-FBBD7A1088BC}"/>
              </a:ext>
            </a:extLst>
          </p:cNvPr>
          <p:cNvGrpSpPr/>
          <p:nvPr/>
        </p:nvGrpSpPr>
        <p:grpSpPr>
          <a:xfrm>
            <a:off x="8629525" y="1062454"/>
            <a:ext cx="235566" cy="276999"/>
            <a:chOff x="253624" y="1129409"/>
            <a:chExt cx="235566" cy="276999"/>
          </a:xfrm>
        </p:grpSpPr>
        <p:sp>
          <p:nvSpPr>
            <p:cNvPr id="10" name="Rounded Rectangle 9">
              <a:extLst>
                <a:ext uri="{FF2B5EF4-FFF2-40B4-BE49-F238E27FC236}">
                  <a16:creationId xmlns:a16="http://schemas.microsoft.com/office/drawing/2014/main" id="{411D17E1-C54C-3704-59AE-5400A2A8D611}"/>
                </a:ext>
              </a:extLst>
            </p:cNvPr>
            <p:cNvSpPr/>
            <p:nvPr/>
          </p:nvSpPr>
          <p:spPr>
            <a:xfrm>
              <a:off x="253624" y="1141909"/>
              <a:ext cx="235566" cy="252000"/>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11" name="TextBox 10">
              <a:extLst>
                <a:ext uri="{FF2B5EF4-FFF2-40B4-BE49-F238E27FC236}">
                  <a16:creationId xmlns:a16="http://schemas.microsoft.com/office/drawing/2014/main" id="{783A91D0-6F95-B09B-58D2-1E3C17379170}"/>
                </a:ext>
              </a:extLst>
            </p:cNvPr>
            <p:cNvSpPr txBox="1"/>
            <p:nvPr/>
          </p:nvSpPr>
          <p:spPr>
            <a:xfrm>
              <a:off x="253624" y="1129409"/>
              <a:ext cx="235566" cy="276999"/>
            </a:xfrm>
            <a:prstGeom prst="rect">
              <a:avLst/>
            </a:prstGeom>
            <a:noFill/>
          </p:spPr>
          <p:txBody>
            <a:bodyPr wrap="square" rtlCol="0">
              <a:spAutoFit/>
            </a:bodyPr>
            <a:lstStyle/>
            <a:p>
              <a:pPr algn="ctr" rtl="1"/>
              <a:r>
                <a:rPr lang="ar" sz="1200" b="1" dirty="0">
                  <a:solidFill>
                    <a:schemeClr val="bg1"/>
                  </a:solidFill>
                  <a:latin typeface="Simplified Arabic" panose="020F0502020204030203" pitchFamily="34" charset="77"/>
                </a:rPr>
                <a:t>4</a:t>
              </a:r>
            </a:p>
          </p:txBody>
        </p:sp>
      </p:grpSp>
      <p:pic>
        <p:nvPicPr>
          <p:cNvPr id="2054" name="Picture 6">
            <a:extLst>
              <a:ext uri="{FF2B5EF4-FFF2-40B4-BE49-F238E27FC236}">
                <a16:creationId xmlns:a16="http://schemas.microsoft.com/office/drawing/2014/main" id="{5A70B67B-778C-C3FB-7D75-445E1B822EC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422729" y="1504331"/>
            <a:ext cx="5845303" cy="28478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6"/>
          <p:cNvSpPr txBox="1">
            <a:spLocks noGrp="1"/>
          </p:cNvSpPr>
          <p:nvPr>
            <p:ph type="title"/>
          </p:nvPr>
        </p:nvSpPr>
        <p:spPr>
          <a:xfrm>
            <a:off x="540000" y="297624"/>
            <a:ext cx="8138008" cy="972738"/>
          </a:xfrm>
          <a:prstGeom prst="rect">
            <a:avLst/>
          </a:prstGeom>
        </p:spPr>
        <p:txBody>
          <a:bodyPr spcFirstLastPara="1" wrap="square" lIns="91425" tIns="91425" rIns="91425" bIns="91425" anchor="t" anchorCtr="0">
            <a:noAutofit/>
          </a:bodyPr>
          <a:lstStyle/>
          <a:p>
            <a:pPr marL="0" lvl="0" indent="0" algn="r" rtl="1">
              <a:lnSpc>
                <a:spcPts val="2880"/>
              </a:lnSpc>
              <a:spcBef>
                <a:spcPts val="0"/>
              </a:spcBef>
              <a:spcAft>
                <a:spcPts val="0"/>
              </a:spcAft>
              <a:buNone/>
            </a:pPr>
            <a:r>
              <a:rPr lang="ar" spc="30" dirty="0">
                <a:latin typeface="Simplified Arabic" panose="020F0502020204030203" pitchFamily="34" charset="77"/>
              </a:rPr>
              <a:t>أين نرى معالجة المياه المنزلية كحل موصى به؟</a:t>
            </a:r>
            <a:endParaRPr spc="30" dirty="0">
              <a:latin typeface="Simplified Arabic" panose="020F0502020204030203" pitchFamily="34" charset="77"/>
            </a:endParaRPr>
          </a:p>
        </p:txBody>
      </p:sp>
      <p:sp>
        <p:nvSpPr>
          <p:cNvPr id="2" name="TextBox 1">
            <a:extLst>
              <a:ext uri="{FF2B5EF4-FFF2-40B4-BE49-F238E27FC236}">
                <a16:creationId xmlns:a16="http://schemas.microsoft.com/office/drawing/2014/main" id="{E5F39DBE-1959-D665-5505-B8E884473449}"/>
              </a:ext>
            </a:extLst>
          </p:cNvPr>
          <p:cNvSpPr txBox="1">
            <a:spLocks noGrp="1" noRot="1" noMove="1" noResize="1" noEditPoints="1" noAdjustHandles="1" noChangeArrowheads="1" noChangeShapeType="1"/>
          </p:cNvSpPr>
          <p:nvPr/>
        </p:nvSpPr>
        <p:spPr>
          <a:xfrm>
            <a:off x="540000" y="1332000"/>
            <a:ext cx="8277835" cy="3285836"/>
          </a:xfrm>
          <a:prstGeom prst="rect">
            <a:avLst/>
          </a:prstGeom>
          <a:noFill/>
        </p:spPr>
        <p:txBody>
          <a:bodyPr wrap="square" rtlCol="0">
            <a:spAutoFit/>
          </a:bodyPr>
          <a:lstStyle/>
          <a:p>
            <a:pPr marL="0" lvl="0" indent="0" algn="r" rtl="1">
              <a:lnSpc>
                <a:spcPct val="146666"/>
              </a:lnSpc>
              <a:spcBef>
                <a:spcPts val="0"/>
              </a:spcBef>
              <a:spcAft>
                <a:spcPts val="1400"/>
              </a:spcAft>
              <a:buClr>
                <a:schemeClr val="dk1"/>
              </a:buClr>
              <a:buSzPct val="66020"/>
              <a:buFont typeface="Arial"/>
              <a:buNone/>
            </a:pPr>
            <a:r>
              <a:rPr lang="ar" b="1" dirty="0">
                <a:solidFill>
                  <a:schemeClr val="tx1">
                    <a:lumMod val="65000"/>
                    <a:lumOff val="35000"/>
                  </a:schemeClr>
                </a:solidFill>
                <a:latin typeface="Simplified Arabic" panose="020F0502020204030203" pitchFamily="34" charset="77"/>
                <a:sym typeface="Lato"/>
              </a:rPr>
              <a:t>معالجة المياه المنزلية (HWTS) ممثلة الآن في المنشورات الرئيسية المتعلقة بالمياه والصرف الصحي والنظافة الصحية</a:t>
            </a:r>
            <a:endParaRPr lang="en-CA" dirty="0">
              <a:solidFill>
                <a:srgbClr val="005478"/>
              </a:solidFill>
              <a:latin typeface="Simplified Arabic" panose="020F0502020204030203" pitchFamily="34" charset="77"/>
              <a:ea typeface="Simplified Arabic"/>
              <a:cs typeface="Simplified Arabic"/>
              <a:sym typeface="Lato"/>
            </a:endParaRPr>
          </a:p>
          <a:p>
            <a:pPr marL="342900" lvl="0" indent="-342900" algn="r" rtl="1">
              <a:lnSpc>
                <a:spcPts val="2080"/>
              </a:lnSpc>
              <a:spcBef>
                <a:spcPts val="800"/>
              </a:spcBef>
              <a:spcAft>
                <a:spcPts val="1400"/>
              </a:spcAft>
              <a:buFont typeface="+mj-lt"/>
              <a:buAutoNum type="arabicPeriod"/>
            </a:pPr>
            <a:r>
              <a:rPr lang="ar" sz="1400" dirty="0">
                <a:solidFill>
                  <a:schemeClr val="tx1">
                    <a:lumMod val="65000"/>
                    <a:lumOff val="35000"/>
                  </a:schemeClr>
                </a:solidFill>
                <a:latin typeface="Simplified Arabic" panose="020F0502020204030203" pitchFamily="34" charset="77"/>
                <a:sym typeface="Lato"/>
              </a:rPr>
              <a:t>ملخص أنظمة وتقنيات مياه الشرب من المصدر إلى المستهلك - </a:t>
            </a:r>
            <a:r>
              <a:rPr lang="ar" sz="1400" i="1" dirty="0">
                <a:solidFill>
                  <a:schemeClr val="tx1">
                    <a:lumMod val="65000"/>
                    <a:lumOff val="35000"/>
                  </a:schemeClr>
                </a:solidFill>
                <a:latin typeface="Simplified Arabic" panose="020F0502020204030203" pitchFamily="34" charset="77"/>
                <a:sym typeface="Lato"/>
              </a:rPr>
              <a:t>منظمة الصحة العالمية 2025 </a:t>
            </a:r>
            <a:r>
              <a:rPr lang="ar" sz="1400" u="sng" dirty="0">
                <a:solidFill>
                  <a:schemeClr val="accent3"/>
                </a:solidFill>
                <a:latin typeface="Simplified Arabic" panose="020F0502020204030203" pitchFamily="34" charset="77"/>
                <a:sym typeface="Lato"/>
                <a:hlinkClick r:id="rId4">
                  <a:extLst>
                    <a:ext uri="{A12FA001-AC4F-418D-AE19-62706E023703}">
                      <ahyp:hlinkClr xmlns:ahyp="http://schemas.microsoft.com/office/drawing/2018/hyperlinkcolor" val="tx"/>
                    </a:ext>
                  </a:extLst>
                </a:hlinkClick>
              </a:rPr>
              <a:t>who.int/publications/i/item/9789240113992</a:t>
            </a:r>
            <a:endParaRPr lang="en-CA" sz="1400" dirty="0">
              <a:solidFill>
                <a:schemeClr val="accent3"/>
              </a:solidFill>
              <a:latin typeface="Simplified Arabic" panose="020F0502020204030203" pitchFamily="34" charset="77"/>
              <a:sym typeface="Lato"/>
            </a:endParaRPr>
          </a:p>
          <a:p>
            <a:pPr marL="342900" lvl="0" indent="-342900" algn="r" rtl="1">
              <a:lnSpc>
                <a:spcPts val="2080"/>
              </a:lnSpc>
              <a:spcBef>
                <a:spcPts val="1000"/>
              </a:spcBef>
              <a:spcAft>
                <a:spcPts val="1400"/>
              </a:spcAft>
              <a:buFont typeface="+mj-lt"/>
              <a:buAutoNum type="arabicPeriod"/>
            </a:pPr>
            <a:r>
              <a:rPr lang="ar" sz="1400" dirty="0">
                <a:solidFill>
                  <a:schemeClr val="tx1">
                    <a:lumMod val="65000"/>
                    <a:lumOff val="35000"/>
                  </a:schemeClr>
                </a:solidFill>
                <a:latin typeface="Simplified Arabic" panose="020F0502020204030203" pitchFamily="34" charset="77"/>
                <a:sym typeface="Lato"/>
              </a:rPr>
              <a:t>إرشادات لجودة مياه الشرب: إمدادات المياه الصغيرة - </a:t>
            </a:r>
            <a:r>
              <a:rPr lang="ar" sz="1400" i="1" dirty="0">
                <a:solidFill>
                  <a:schemeClr val="tx1">
                    <a:lumMod val="65000"/>
                    <a:lumOff val="35000"/>
                  </a:schemeClr>
                </a:solidFill>
                <a:latin typeface="Simplified Arabic" panose="020F0502020204030203" pitchFamily="34" charset="77"/>
                <a:sym typeface="Lato"/>
              </a:rPr>
              <a:t>منظمة الصحة العالمية، 2024 </a:t>
            </a:r>
            <a:r>
              <a:rPr lang="ar" sz="1400" u="sng" dirty="0">
                <a:solidFill>
                  <a:schemeClr val="accent3"/>
                </a:solidFill>
                <a:latin typeface="Simplified Arabic" panose="020F0502020204030203" pitchFamily="34" charset="77"/>
                <a:sym typeface="Lato"/>
                <a:hlinkClick r:id="rId5">
                  <a:extLst>
                    <a:ext uri="{A12FA001-AC4F-418D-AE19-62706E023703}">
                      <ahyp:hlinkClr xmlns:ahyp="http://schemas.microsoft.com/office/drawing/2018/hyperlinkcolor" val="tx"/>
                    </a:ext>
                  </a:extLst>
                </a:hlinkClick>
              </a:rPr>
              <a:t>who.int/publications/i/item/9789240088740</a:t>
            </a:r>
            <a:endParaRPr lang="en-CA" sz="1400" dirty="0">
              <a:solidFill>
                <a:schemeClr val="accent3"/>
              </a:solidFill>
              <a:latin typeface="Simplified Arabic" panose="020F0502020204030203" pitchFamily="34" charset="77"/>
              <a:sym typeface="Lato"/>
            </a:endParaRPr>
          </a:p>
          <a:p>
            <a:pPr marL="342900" lvl="0" indent="-342900" algn="r" rtl="1">
              <a:lnSpc>
                <a:spcPts val="2080"/>
              </a:lnSpc>
              <a:spcBef>
                <a:spcPts val="1000"/>
              </a:spcBef>
              <a:spcAft>
                <a:spcPts val="0"/>
              </a:spcAft>
              <a:buFont typeface="+mj-lt"/>
              <a:buAutoNum type="arabicPeriod"/>
            </a:pPr>
            <a:r>
              <a:rPr lang="ar" sz="1400" dirty="0">
                <a:solidFill>
                  <a:schemeClr val="tx1">
                    <a:lumMod val="65000"/>
                    <a:lumOff val="35000"/>
                  </a:schemeClr>
                </a:solidFill>
                <a:latin typeface="Simplified Arabic" panose="020F0502020204030203" pitchFamily="34" charset="77"/>
                <a:sym typeface="Lato"/>
              </a:rPr>
              <a:t>حزم التفتيش الصحي لإمدادات مياه الشرب - </a:t>
            </a:r>
            <a:r>
              <a:rPr lang="ar" sz="1400" i="1" dirty="0">
                <a:solidFill>
                  <a:schemeClr val="tx1">
                    <a:lumMod val="65000"/>
                    <a:lumOff val="35000"/>
                  </a:schemeClr>
                </a:solidFill>
                <a:latin typeface="Simplified Arabic" panose="020F0502020204030203" pitchFamily="34" charset="77"/>
                <a:sym typeface="Lato"/>
              </a:rPr>
              <a:t>منظمة الصحة العالمية، 2024 </a:t>
            </a:r>
            <a:r>
              <a:rPr lang="ar" sz="1400" u="sng" dirty="0">
                <a:solidFill>
                  <a:schemeClr val="accent3"/>
                </a:solidFill>
                <a:latin typeface="Simplified Arabic" panose="020F0502020204030203" pitchFamily="34" charset="77"/>
                <a:sym typeface="Lato"/>
                <a:hlinkClick r:id="rId6">
                  <a:extLst>
                    <a:ext uri="{A12FA001-AC4F-418D-AE19-62706E023703}">
                      <ahyp:hlinkClr xmlns:ahyp="http://schemas.microsoft.com/office/drawing/2018/hyperlinkcolor" val="tx"/>
                    </a:ext>
                  </a:extLst>
                </a:hlinkClick>
              </a:rPr>
              <a:t>who.int/publications/i/item/9789240089006</a:t>
            </a:r>
            <a:endParaRPr lang="en-CA" sz="1400" dirty="0">
              <a:solidFill>
                <a:schemeClr val="accent3"/>
              </a:solidFill>
              <a:latin typeface="Simplified Arabic" panose="020F0502020204030203" pitchFamily="34" charset="77"/>
              <a:sym typeface="Lato"/>
            </a:endParaRPr>
          </a:p>
          <a:p>
            <a:pPr marL="0" lvl="0" indent="0" algn="r" rtl="1">
              <a:spcBef>
                <a:spcPts val="800"/>
              </a:spcBef>
              <a:spcAft>
                <a:spcPts val="1200"/>
              </a:spcAft>
              <a:buNone/>
            </a:pPr>
            <a:endParaRPr lang="en-CA" dirty="0"/>
          </a:p>
        </p:txBody>
      </p:sp>
      <p:grpSp>
        <p:nvGrpSpPr>
          <p:cNvPr id="12" name="Group 11">
            <a:extLst>
              <a:ext uri="{FF2B5EF4-FFF2-40B4-BE49-F238E27FC236}">
                <a16:creationId xmlns:a16="http://schemas.microsoft.com/office/drawing/2014/main" id="{8AA52EA7-9BF3-DDD3-D6C7-59EA66419FB2}"/>
              </a:ext>
            </a:extLst>
          </p:cNvPr>
          <p:cNvGrpSpPr/>
          <p:nvPr/>
        </p:nvGrpSpPr>
        <p:grpSpPr>
          <a:xfrm>
            <a:off x="8560225" y="1956210"/>
            <a:ext cx="235566" cy="276999"/>
            <a:chOff x="540000" y="1972365"/>
            <a:chExt cx="235566" cy="276999"/>
          </a:xfrm>
        </p:grpSpPr>
        <p:sp>
          <p:nvSpPr>
            <p:cNvPr id="6" name="Rounded Rectangle 5">
              <a:extLst>
                <a:ext uri="{FF2B5EF4-FFF2-40B4-BE49-F238E27FC236}">
                  <a16:creationId xmlns:a16="http://schemas.microsoft.com/office/drawing/2014/main" id="{25FDBFC9-B688-0ED9-1B93-C0E37AC76C14}"/>
                </a:ext>
              </a:extLst>
            </p:cNvPr>
            <p:cNvSpPr/>
            <p:nvPr/>
          </p:nvSpPr>
          <p:spPr>
            <a:xfrm>
              <a:off x="540000" y="1984865"/>
              <a:ext cx="235566" cy="252000"/>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7" name="TextBox 6">
              <a:extLst>
                <a:ext uri="{FF2B5EF4-FFF2-40B4-BE49-F238E27FC236}">
                  <a16:creationId xmlns:a16="http://schemas.microsoft.com/office/drawing/2014/main" id="{C9734AE4-ED2A-0158-AFCB-CB7F73D3CCD2}"/>
                </a:ext>
              </a:extLst>
            </p:cNvPr>
            <p:cNvSpPr txBox="1"/>
            <p:nvPr/>
          </p:nvSpPr>
          <p:spPr>
            <a:xfrm>
              <a:off x="540000" y="1972365"/>
              <a:ext cx="235566" cy="276999"/>
            </a:xfrm>
            <a:prstGeom prst="rect">
              <a:avLst/>
            </a:prstGeom>
            <a:noFill/>
          </p:spPr>
          <p:txBody>
            <a:bodyPr wrap="square" rtlCol="0">
              <a:spAutoFit/>
            </a:bodyPr>
            <a:lstStyle/>
            <a:p>
              <a:pPr algn="ctr" rtl="1"/>
              <a:r>
                <a:rPr lang="ar" sz="1200" b="1" dirty="0">
                  <a:solidFill>
                    <a:schemeClr val="bg1"/>
                  </a:solidFill>
                  <a:latin typeface="Simplified Arabic" panose="020F0502020204030203" pitchFamily="34" charset="77"/>
                </a:rPr>
                <a:t>5</a:t>
              </a:r>
            </a:p>
          </p:txBody>
        </p:sp>
      </p:grpSp>
      <p:grpSp>
        <p:nvGrpSpPr>
          <p:cNvPr id="15" name="Group 14">
            <a:extLst>
              <a:ext uri="{FF2B5EF4-FFF2-40B4-BE49-F238E27FC236}">
                <a16:creationId xmlns:a16="http://schemas.microsoft.com/office/drawing/2014/main" id="{B4914DAA-A3CC-61F8-0B9B-B6B536C3D7A4}"/>
              </a:ext>
            </a:extLst>
          </p:cNvPr>
          <p:cNvGrpSpPr/>
          <p:nvPr/>
        </p:nvGrpSpPr>
        <p:grpSpPr>
          <a:xfrm>
            <a:off x="8560225" y="2784291"/>
            <a:ext cx="235566" cy="276999"/>
            <a:chOff x="540000" y="2786484"/>
            <a:chExt cx="235566" cy="276999"/>
          </a:xfrm>
        </p:grpSpPr>
        <p:sp>
          <p:nvSpPr>
            <p:cNvPr id="8" name="Rounded Rectangle 7">
              <a:extLst>
                <a:ext uri="{FF2B5EF4-FFF2-40B4-BE49-F238E27FC236}">
                  <a16:creationId xmlns:a16="http://schemas.microsoft.com/office/drawing/2014/main" id="{BCDFE959-5CB8-59A3-5241-A3612CBD54E3}"/>
                </a:ext>
              </a:extLst>
            </p:cNvPr>
            <p:cNvSpPr/>
            <p:nvPr/>
          </p:nvSpPr>
          <p:spPr>
            <a:xfrm>
              <a:off x="540000" y="2811483"/>
              <a:ext cx="235566" cy="252000"/>
            </a:xfrm>
            <a:prstGeom prst="roundRect">
              <a:avLst/>
            </a:prstGeom>
            <a:solidFill>
              <a:srgbClr val="4CCC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10" name="TextBox 9">
              <a:extLst>
                <a:ext uri="{FF2B5EF4-FFF2-40B4-BE49-F238E27FC236}">
                  <a16:creationId xmlns:a16="http://schemas.microsoft.com/office/drawing/2014/main" id="{CA2AEFA0-1995-A8BA-A0BF-D50B1812421E}"/>
                </a:ext>
              </a:extLst>
            </p:cNvPr>
            <p:cNvSpPr txBox="1"/>
            <p:nvPr/>
          </p:nvSpPr>
          <p:spPr>
            <a:xfrm>
              <a:off x="540000" y="2786484"/>
              <a:ext cx="235566" cy="276999"/>
            </a:xfrm>
            <a:prstGeom prst="rect">
              <a:avLst/>
            </a:prstGeom>
            <a:noFill/>
          </p:spPr>
          <p:txBody>
            <a:bodyPr wrap="square" rtlCol="0">
              <a:spAutoFit/>
            </a:bodyPr>
            <a:lstStyle/>
            <a:p>
              <a:pPr algn="ctr" rtl="1"/>
              <a:r>
                <a:rPr lang="ar" sz="1200" b="1" dirty="0">
                  <a:solidFill>
                    <a:schemeClr val="bg1"/>
                  </a:solidFill>
                  <a:latin typeface="Simplified Arabic" panose="020F0502020204030203" pitchFamily="34" charset="77"/>
                </a:rPr>
                <a:t>6</a:t>
              </a:r>
            </a:p>
          </p:txBody>
        </p:sp>
      </p:grpSp>
      <p:grpSp>
        <p:nvGrpSpPr>
          <p:cNvPr id="16" name="Group 15">
            <a:extLst>
              <a:ext uri="{FF2B5EF4-FFF2-40B4-BE49-F238E27FC236}">
                <a16:creationId xmlns:a16="http://schemas.microsoft.com/office/drawing/2014/main" id="{876FE073-C67C-985D-3953-4A0C5B12901A}"/>
              </a:ext>
            </a:extLst>
          </p:cNvPr>
          <p:cNvGrpSpPr/>
          <p:nvPr/>
        </p:nvGrpSpPr>
        <p:grpSpPr>
          <a:xfrm>
            <a:off x="8560225" y="3612372"/>
            <a:ext cx="235566" cy="276999"/>
            <a:chOff x="540000" y="3623471"/>
            <a:chExt cx="235566" cy="276999"/>
          </a:xfrm>
        </p:grpSpPr>
        <p:sp>
          <p:nvSpPr>
            <p:cNvPr id="9" name="Rounded Rectangle 8">
              <a:extLst>
                <a:ext uri="{FF2B5EF4-FFF2-40B4-BE49-F238E27FC236}">
                  <a16:creationId xmlns:a16="http://schemas.microsoft.com/office/drawing/2014/main" id="{75C6F97B-BB44-5C63-5627-22DA99EC65DB}"/>
                </a:ext>
              </a:extLst>
            </p:cNvPr>
            <p:cNvSpPr/>
            <p:nvPr/>
          </p:nvSpPr>
          <p:spPr>
            <a:xfrm>
              <a:off x="540000" y="3638101"/>
              <a:ext cx="235566" cy="252000"/>
            </a:xfrm>
            <a:prstGeom prst="roundRect">
              <a:avLst/>
            </a:prstGeom>
            <a:solidFill>
              <a:srgbClr val="DD8C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11" name="TextBox 10">
              <a:extLst>
                <a:ext uri="{FF2B5EF4-FFF2-40B4-BE49-F238E27FC236}">
                  <a16:creationId xmlns:a16="http://schemas.microsoft.com/office/drawing/2014/main" id="{2A65F9FC-427F-1D78-BBE7-F61653F29589}"/>
                </a:ext>
              </a:extLst>
            </p:cNvPr>
            <p:cNvSpPr txBox="1"/>
            <p:nvPr/>
          </p:nvSpPr>
          <p:spPr>
            <a:xfrm>
              <a:off x="540000" y="3623471"/>
              <a:ext cx="235566" cy="276999"/>
            </a:xfrm>
            <a:prstGeom prst="rect">
              <a:avLst/>
            </a:prstGeom>
            <a:noFill/>
          </p:spPr>
          <p:txBody>
            <a:bodyPr wrap="square" rtlCol="0">
              <a:spAutoFit/>
            </a:bodyPr>
            <a:lstStyle/>
            <a:p>
              <a:pPr algn="ctr" rtl="1"/>
              <a:r>
                <a:rPr lang="ar" sz="1200" b="1" dirty="0">
                  <a:solidFill>
                    <a:schemeClr val="bg1"/>
                  </a:solidFill>
                  <a:latin typeface="Simplified Arabic" panose="020F0502020204030203" pitchFamily="34" charset="77"/>
                </a:rPr>
                <a:t>7</a:t>
              </a:r>
            </a:p>
          </p:txBody>
        </p:sp>
      </p:gr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7"/>
          <p:cNvSpPr txBox="1">
            <a:spLocks noGrp="1"/>
          </p:cNvSpPr>
          <p:nvPr>
            <p:ph type="title"/>
          </p:nvPr>
        </p:nvSpPr>
        <p:spPr>
          <a:xfrm>
            <a:off x="540000" y="333578"/>
            <a:ext cx="7762200" cy="787365"/>
          </a:xfrm>
          <a:prstGeom prst="rect">
            <a:avLst/>
          </a:prstGeom>
        </p:spPr>
        <p:txBody>
          <a:bodyPr spcFirstLastPara="1" wrap="square" lIns="68575" tIns="34275" rIns="68575" bIns="34275" anchor="ctr" anchorCtr="0">
            <a:spAutoFit/>
          </a:bodyPr>
          <a:lstStyle/>
          <a:p>
            <a:pPr marL="0" lvl="0" indent="0" algn="r" rtl="1">
              <a:lnSpc>
                <a:spcPts val="2800"/>
              </a:lnSpc>
              <a:spcBef>
                <a:spcPts val="0"/>
              </a:spcBef>
              <a:spcAft>
                <a:spcPts val="0"/>
              </a:spcAft>
              <a:buNone/>
            </a:pPr>
            <a:r>
              <a:rPr lang="ar" spc="30" dirty="0">
                <a:latin typeface="Simplified Arabic" panose="020F0502020204030203" pitchFamily="34" charset="77"/>
                <a:ea typeface="Simplified Arabic"/>
                <a:cs typeface="Simplified Arabic"/>
                <a:sym typeface="Lato"/>
              </a:rPr>
              <a:t>معالجة المياه المنزلية (HWTS) ممثلة الآن في المنشورات الرئيسية المتعلقة بالمياه والصرف الصحي والنظافة الصحية</a:t>
            </a:r>
            <a:endParaRPr spc="30" dirty="0">
              <a:latin typeface="Simplified Arabic" panose="020F0502020204030203" pitchFamily="34" charset="77"/>
              <a:ea typeface="Simplified Arabic"/>
              <a:cs typeface="Simplified Arabic"/>
              <a:sym typeface="Lato"/>
            </a:endParaRPr>
          </a:p>
        </p:txBody>
      </p:sp>
      <p:sp>
        <p:nvSpPr>
          <p:cNvPr id="404" name="Google Shape;404;p67"/>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l" rtl="1">
              <a:spcBef>
                <a:spcPts val="0"/>
              </a:spcBef>
              <a:spcAft>
                <a:spcPts val="0"/>
              </a:spcAft>
              <a:buClr>
                <a:srgbClr val="000000"/>
              </a:buClr>
              <a:buFont typeface="Arial"/>
              <a:buNone/>
            </a:pPr>
            <a:fld id="{00000000-1234-1234-1234-123412341234}" type="slidenum">
              <a:rPr lang="ar"/>
              <a:t>15</a:t>
            </a:fld>
            <a:endParaRPr/>
          </a:p>
        </p:txBody>
      </p:sp>
      <p:sp>
        <p:nvSpPr>
          <p:cNvPr id="405" name="Google Shape;405;p67"/>
          <p:cNvSpPr txBox="1">
            <a:spLocks noGrp="1"/>
          </p:cNvSpPr>
          <p:nvPr>
            <p:ph type="body" idx="1"/>
          </p:nvPr>
        </p:nvSpPr>
        <p:spPr>
          <a:xfrm>
            <a:off x="846001" y="1330120"/>
            <a:ext cx="5143320" cy="3241880"/>
          </a:xfrm>
          <a:prstGeom prst="rect">
            <a:avLst/>
          </a:prstGeom>
        </p:spPr>
        <p:txBody>
          <a:bodyPr spcFirstLastPara="1" wrap="square" lIns="68575" tIns="34275" rIns="68575" bIns="34275" anchor="t" anchorCtr="0">
            <a:noAutofit/>
          </a:bodyPr>
          <a:lstStyle/>
          <a:p>
            <a:pPr marL="0" lvl="0" indent="0" algn="r" rtl="1">
              <a:lnSpc>
                <a:spcPct val="107142"/>
              </a:lnSpc>
              <a:spcBef>
                <a:spcPts val="0"/>
              </a:spcBef>
              <a:spcAft>
                <a:spcPts val="600"/>
              </a:spcAft>
              <a:buSzPts val="358"/>
              <a:buNone/>
            </a:pPr>
            <a:r>
              <a:rPr lang="ar" b="1" dirty="0">
                <a:solidFill>
                  <a:schemeClr val="tx1">
                    <a:lumMod val="65000"/>
                    <a:lumOff val="35000"/>
                  </a:schemeClr>
                </a:solidFill>
                <a:latin typeface="Simplified Arabic" panose="020F0502020204030203" pitchFamily="34" charset="77"/>
                <a:ea typeface="Simplified Arabic"/>
                <a:cs typeface="Simplified Arabic"/>
                <a:sym typeface="Lato"/>
              </a:rPr>
              <a:t>ملخص أنظمة وتقنيات مياه الشرب من المصدر إلى المستهلك </a:t>
            </a:r>
            <a:r>
              <a:rPr lang="ar" i="1" dirty="0">
                <a:solidFill>
                  <a:schemeClr val="tx1">
                    <a:lumMod val="65000"/>
                    <a:lumOff val="35000"/>
                  </a:schemeClr>
                </a:solidFill>
                <a:latin typeface="Simplified Arabic" panose="020F0502020204030203" pitchFamily="34" charset="77"/>
                <a:ea typeface="Simplified Arabic"/>
                <a:cs typeface="Simplified Arabic"/>
                <a:sym typeface="Lato"/>
              </a:rPr>
              <a:t>- منظمة الصحة العالمية 2025</a:t>
            </a:r>
            <a:endParaRPr i="1" dirty="0">
              <a:solidFill>
                <a:schemeClr val="tx1">
                  <a:lumMod val="65000"/>
                  <a:lumOff val="35000"/>
                </a:schemeClr>
              </a:solidFill>
              <a:latin typeface="Simplified Arabic" panose="020F0502020204030203" pitchFamily="34" charset="77"/>
              <a:ea typeface="Simplified Arabic"/>
              <a:cs typeface="Simplified Arabic"/>
              <a:sym typeface="Lato"/>
            </a:endParaRPr>
          </a:p>
          <a:p>
            <a:pPr marL="372110" marR="0" lvl="0" indent="-285750" algn="r" rtl="1">
              <a:lnSpc>
                <a:spcPct val="107142"/>
              </a:lnSpc>
              <a:spcBef>
                <a:spcPts val="800"/>
              </a:spcBef>
              <a:spcAft>
                <a:spcPts val="0"/>
              </a:spcAft>
              <a:buClr>
                <a:schemeClr val="tx1">
                  <a:lumMod val="65000"/>
                  <a:lumOff val="35000"/>
                </a:schemeClr>
              </a:buClr>
              <a:buSzPct val="120000"/>
              <a:buFont typeface="Arial" panose="020B0604020202020204" pitchFamily="34" charset="0"/>
              <a:buChar char="•"/>
            </a:pPr>
            <a:r>
              <a:rPr lang="ar" b="0" dirty="0">
                <a:solidFill>
                  <a:schemeClr val="tx1">
                    <a:lumMod val="65000"/>
                    <a:lumOff val="35000"/>
                  </a:schemeClr>
                </a:solidFill>
                <a:latin typeface="Simplified Arabic"/>
                <a:ea typeface="Simplified Arabic"/>
                <a:cs typeface="Simplified Arabic"/>
                <a:sym typeface="Lato"/>
              </a:rPr>
              <a:t>يوصى باستخدام HWTS لمصادر المياه العذبة التي يتم نقلها يدويًا</a:t>
            </a:r>
            <a:endParaRPr b="0" dirty="0">
              <a:solidFill>
                <a:schemeClr val="tx1">
                  <a:lumMod val="65000"/>
                  <a:lumOff val="35000"/>
                </a:schemeClr>
              </a:solidFill>
              <a:latin typeface="Simplified Arabic"/>
              <a:ea typeface="Simplified Arabic"/>
              <a:cs typeface="Simplified Arabic"/>
              <a:sym typeface="Lato"/>
            </a:endParaRPr>
          </a:p>
          <a:p>
            <a:pPr marL="372110" marR="0" lvl="0" indent="-285750" algn="r" rtl="1">
              <a:lnSpc>
                <a:spcPct val="107142"/>
              </a:lnSpc>
              <a:spcBef>
                <a:spcPts val="800"/>
              </a:spcBef>
              <a:spcAft>
                <a:spcPts val="0"/>
              </a:spcAft>
              <a:buClr>
                <a:schemeClr val="tx1">
                  <a:lumMod val="65000"/>
                  <a:lumOff val="35000"/>
                </a:schemeClr>
              </a:buClr>
              <a:buSzPct val="120000"/>
              <a:buFont typeface="Arial" panose="020B0604020202020204" pitchFamily="34" charset="0"/>
              <a:buChar char="•"/>
            </a:pPr>
            <a:r>
              <a:rPr lang="ar" b="0" dirty="0">
                <a:solidFill>
                  <a:schemeClr val="tx1">
                    <a:lumMod val="65000"/>
                    <a:lumOff val="35000"/>
                  </a:schemeClr>
                </a:solidFill>
                <a:latin typeface="Simplified Arabic"/>
                <a:ea typeface="Simplified Arabic"/>
                <a:cs typeface="Simplified Arabic"/>
                <a:sym typeface="Lato"/>
              </a:rPr>
              <a:t>يتم تحديد معالجة المياه المنزلية كخيار لـ </a:t>
            </a:r>
            <a:endParaRPr b="0" dirty="0">
              <a:solidFill>
                <a:schemeClr val="tx1">
                  <a:lumMod val="65000"/>
                  <a:lumOff val="35000"/>
                </a:schemeClr>
              </a:solidFill>
              <a:latin typeface="Simplified Arabic"/>
              <a:ea typeface="Simplified Arabic"/>
              <a:cs typeface="Simplified Arabic"/>
              <a:sym typeface="Lato"/>
            </a:endParaRPr>
          </a:p>
          <a:p>
            <a:pPr marL="715010" marR="0" lvl="1" algn="r" rtl="1">
              <a:lnSpc>
                <a:spcPct val="107142"/>
              </a:lnSpc>
              <a:spcBef>
                <a:spcPts val="800"/>
              </a:spcBef>
              <a:spcAft>
                <a:spcPts val="0"/>
              </a:spcAft>
              <a:buClr>
                <a:srgbClr val="005478"/>
              </a:buClr>
              <a:buSzPct val="90000"/>
              <a:buFont typeface="Courier New" panose="02070309020205020404" pitchFamily="49" charset="0"/>
              <a:buChar char="o"/>
            </a:pPr>
            <a:r>
              <a:rPr lang="ar" sz="1400" b="0" dirty="0">
                <a:solidFill>
                  <a:schemeClr val="tx1">
                    <a:lumMod val="65000"/>
                    <a:lumOff val="35000"/>
                  </a:schemeClr>
                </a:solidFill>
                <a:latin typeface="Simplified Arabic"/>
                <a:ea typeface="Simplified Arabic"/>
                <a:cs typeface="Simplified Arabic"/>
                <a:sym typeface="Lato"/>
              </a:rPr>
              <a:t>تجميع مياه الأمطار</a:t>
            </a:r>
            <a:endParaRPr sz="1400" dirty="0">
              <a:solidFill>
                <a:schemeClr val="tx1">
                  <a:lumMod val="65000"/>
                  <a:lumOff val="35000"/>
                </a:schemeClr>
              </a:solidFill>
              <a:latin typeface="Simplified Arabic"/>
              <a:ea typeface="Simplified Arabic"/>
              <a:cs typeface="Simplified Arabic"/>
              <a:sym typeface="Lato"/>
            </a:endParaRPr>
          </a:p>
          <a:p>
            <a:pPr marL="715010" marR="0" lvl="1" algn="r" rtl="1">
              <a:lnSpc>
                <a:spcPct val="107142"/>
              </a:lnSpc>
              <a:spcBef>
                <a:spcPts val="800"/>
              </a:spcBef>
              <a:spcAft>
                <a:spcPts val="0"/>
              </a:spcAft>
              <a:buClr>
                <a:srgbClr val="005478"/>
              </a:buClr>
              <a:buSzPct val="90000"/>
              <a:buFont typeface="Courier New" panose="02070309020205020404" pitchFamily="49" charset="0"/>
              <a:buChar char="o"/>
            </a:pPr>
            <a:r>
              <a:rPr lang="ar" sz="1400" b="0" dirty="0">
                <a:solidFill>
                  <a:schemeClr val="tx1">
                    <a:lumMod val="65000"/>
                    <a:lumOff val="35000"/>
                  </a:schemeClr>
                </a:solidFill>
                <a:latin typeface="Simplified Arabic"/>
                <a:ea typeface="Simplified Arabic"/>
                <a:cs typeface="Simplified Arabic"/>
                <a:sym typeface="Lato"/>
              </a:rPr>
              <a:t>إمدادات التدفق بالجاذبية</a:t>
            </a:r>
            <a:endParaRPr sz="1400" dirty="0">
              <a:solidFill>
                <a:schemeClr val="tx1">
                  <a:lumMod val="65000"/>
                  <a:lumOff val="35000"/>
                </a:schemeClr>
              </a:solidFill>
              <a:latin typeface="Simplified Arabic"/>
              <a:ea typeface="Simplified Arabic"/>
              <a:cs typeface="Simplified Arabic"/>
              <a:sym typeface="Lato"/>
            </a:endParaRPr>
          </a:p>
          <a:p>
            <a:pPr marL="715010" marR="0" lvl="1" algn="r" rtl="1">
              <a:lnSpc>
                <a:spcPct val="107142"/>
              </a:lnSpc>
              <a:spcBef>
                <a:spcPts val="800"/>
              </a:spcBef>
              <a:spcAft>
                <a:spcPts val="0"/>
              </a:spcAft>
              <a:buClr>
                <a:srgbClr val="005478"/>
              </a:buClr>
              <a:buSzPct val="90000"/>
              <a:buFont typeface="Courier New" panose="02070309020205020404" pitchFamily="49" charset="0"/>
              <a:buChar char="o"/>
            </a:pPr>
            <a:r>
              <a:rPr lang="ar" sz="1400" b="0" dirty="0">
                <a:solidFill>
                  <a:schemeClr val="tx1">
                    <a:lumMod val="65000"/>
                    <a:lumOff val="35000"/>
                  </a:schemeClr>
                </a:solidFill>
                <a:latin typeface="Simplified Arabic"/>
                <a:ea typeface="Simplified Arabic"/>
                <a:cs typeface="Simplified Arabic"/>
                <a:sym typeface="Lato"/>
              </a:rPr>
              <a:t>المياه الجوفية عالية الجودة</a:t>
            </a:r>
            <a:endParaRPr sz="1400" dirty="0">
              <a:solidFill>
                <a:schemeClr val="tx1">
                  <a:lumMod val="65000"/>
                  <a:lumOff val="35000"/>
                </a:schemeClr>
              </a:solidFill>
              <a:latin typeface="Simplified Arabic"/>
              <a:ea typeface="Simplified Arabic"/>
              <a:cs typeface="Simplified Arabic"/>
              <a:sym typeface="Lato"/>
            </a:endParaRPr>
          </a:p>
          <a:p>
            <a:pPr marL="715010" marR="0" lvl="1" algn="r" rtl="1">
              <a:lnSpc>
                <a:spcPct val="107142"/>
              </a:lnSpc>
              <a:spcBef>
                <a:spcPts val="800"/>
              </a:spcBef>
              <a:spcAft>
                <a:spcPts val="800"/>
              </a:spcAft>
              <a:buClr>
                <a:srgbClr val="005478"/>
              </a:buClr>
              <a:buSzPct val="90000"/>
              <a:buFont typeface="Courier New" panose="02070309020205020404" pitchFamily="49" charset="0"/>
              <a:buChar char="o"/>
            </a:pPr>
            <a:r>
              <a:rPr lang="ar" sz="1400" b="0" dirty="0">
                <a:solidFill>
                  <a:schemeClr val="tx1">
                    <a:lumMod val="65000"/>
                    <a:lumOff val="35000"/>
                  </a:schemeClr>
                </a:solidFill>
                <a:latin typeface="Simplified Arabic"/>
                <a:ea typeface="Simplified Arabic"/>
                <a:cs typeface="Simplified Arabic"/>
                <a:sym typeface="Lato"/>
              </a:rPr>
              <a:t>المياه الجوفية التي تحتوي على ملوثات مقلقة</a:t>
            </a:r>
            <a:endParaRPr sz="1400" b="0" dirty="0">
              <a:solidFill>
                <a:schemeClr val="tx1">
                  <a:lumMod val="65000"/>
                  <a:lumOff val="35000"/>
                </a:schemeClr>
              </a:solidFill>
              <a:latin typeface="Simplified Arabic"/>
              <a:ea typeface="Simplified Arabic"/>
              <a:cs typeface="Simplified Arabic"/>
              <a:sym typeface="Lato"/>
            </a:endParaRPr>
          </a:p>
        </p:txBody>
      </p:sp>
      <p:pic>
        <p:nvPicPr>
          <p:cNvPr id="7" name="Picture 6" descr="A poster of a water source&#10;&#10;Description automatically generated with medium confidence">
            <a:extLst>
              <a:ext uri="{FF2B5EF4-FFF2-40B4-BE49-F238E27FC236}">
                <a16:creationId xmlns:a16="http://schemas.microsoft.com/office/drawing/2014/main" id="{B4D4BB63-E024-7297-DDB8-118E50DB9D2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75755" y="1330120"/>
            <a:ext cx="2179929" cy="3085471"/>
          </a:xfrm>
          <a:prstGeom prst="rect">
            <a:avLst/>
          </a:prstGeom>
          <a:ln w="6350">
            <a:solidFill>
              <a:schemeClr val="bg1">
                <a:lumMod val="75000"/>
              </a:schemeClr>
            </a:solidFill>
          </a:ln>
          <a:effectLst>
            <a:outerShdw blurRad="50800" dist="38100" dir="2700000" algn="tl" rotWithShape="0">
              <a:prstClr val="black">
                <a:alpha val="19775"/>
              </a:prstClr>
            </a:outerShdw>
          </a:effectLst>
        </p:spPr>
      </p:pic>
      <p:grpSp>
        <p:nvGrpSpPr>
          <p:cNvPr id="8" name="Group 7">
            <a:extLst>
              <a:ext uri="{FF2B5EF4-FFF2-40B4-BE49-F238E27FC236}">
                <a16:creationId xmlns:a16="http://schemas.microsoft.com/office/drawing/2014/main" id="{550243EE-6F61-0C9C-A4C7-5F9F001AD441}"/>
              </a:ext>
            </a:extLst>
          </p:cNvPr>
          <p:cNvGrpSpPr/>
          <p:nvPr/>
        </p:nvGrpSpPr>
        <p:grpSpPr>
          <a:xfrm>
            <a:off x="6046972" y="1330120"/>
            <a:ext cx="235566" cy="276999"/>
            <a:chOff x="540000" y="1972365"/>
            <a:chExt cx="235566" cy="276999"/>
          </a:xfrm>
        </p:grpSpPr>
        <p:sp>
          <p:nvSpPr>
            <p:cNvPr id="9" name="Rounded Rectangle 8">
              <a:extLst>
                <a:ext uri="{FF2B5EF4-FFF2-40B4-BE49-F238E27FC236}">
                  <a16:creationId xmlns:a16="http://schemas.microsoft.com/office/drawing/2014/main" id="{A2BDEF92-83AF-8E2A-9098-A5DBEE4CC466}"/>
                </a:ext>
              </a:extLst>
            </p:cNvPr>
            <p:cNvSpPr/>
            <p:nvPr/>
          </p:nvSpPr>
          <p:spPr>
            <a:xfrm>
              <a:off x="540000" y="1984865"/>
              <a:ext cx="235566" cy="252000"/>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10" name="TextBox 9">
              <a:extLst>
                <a:ext uri="{FF2B5EF4-FFF2-40B4-BE49-F238E27FC236}">
                  <a16:creationId xmlns:a16="http://schemas.microsoft.com/office/drawing/2014/main" id="{7151356C-E106-1E6E-B63B-BAFE78BAB1F5}"/>
                </a:ext>
              </a:extLst>
            </p:cNvPr>
            <p:cNvSpPr txBox="1"/>
            <p:nvPr/>
          </p:nvSpPr>
          <p:spPr>
            <a:xfrm>
              <a:off x="540000" y="1972365"/>
              <a:ext cx="235566" cy="276999"/>
            </a:xfrm>
            <a:prstGeom prst="rect">
              <a:avLst/>
            </a:prstGeom>
            <a:noFill/>
          </p:spPr>
          <p:txBody>
            <a:bodyPr wrap="square" rtlCol="0">
              <a:spAutoFit/>
            </a:bodyPr>
            <a:lstStyle/>
            <a:p>
              <a:pPr algn="ctr" rtl="1"/>
              <a:r>
                <a:rPr lang="ar" sz="1200" b="1" dirty="0">
                  <a:solidFill>
                    <a:schemeClr val="bg1"/>
                  </a:solidFill>
                  <a:latin typeface="Simplified Arabic" panose="020F0502020204030203" pitchFamily="34" charset="77"/>
                </a:rPr>
                <a:t>5</a:t>
              </a:r>
            </a:p>
          </p:txBody>
        </p:sp>
      </p:gr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2" name="Google Shape;412;p68"/>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l" rtl="1">
              <a:spcBef>
                <a:spcPts val="0"/>
              </a:spcBef>
              <a:spcAft>
                <a:spcPts val="0"/>
              </a:spcAft>
              <a:buClr>
                <a:srgbClr val="000000"/>
              </a:buClr>
              <a:buFont typeface="Arial"/>
              <a:buNone/>
            </a:pPr>
            <a:fld id="{00000000-1234-1234-1234-123412341234}" type="slidenum">
              <a:rPr lang="ar"/>
              <a:t>16</a:t>
            </a:fld>
            <a:endParaRPr/>
          </a:p>
        </p:txBody>
      </p:sp>
      <p:sp>
        <p:nvSpPr>
          <p:cNvPr id="413" name="Google Shape;413;p68"/>
          <p:cNvSpPr txBox="1">
            <a:spLocks noGrp="1"/>
          </p:cNvSpPr>
          <p:nvPr>
            <p:ph type="body" idx="1"/>
          </p:nvPr>
        </p:nvSpPr>
        <p:spPr>
          <a:xfrm>
            <a:off x="846000" y="1328400"/>
            <a:ext cx="5430900" cy="3260992"/>
          </a:xfrm>
          <a:prstGeom prst="rect">
            <a:avLst/>
          </a:prstGeom>
        </p:spPr>
        <p:txBody>
          <a:bodyPr spcFirstLastPara="1" wrap="square" lIns="68575" tIns="34275" rIns="68575" bIns="34275" anchor="t" anchorCtr="0">
            <a:noAutofit/>
          </a:bodyPr>
          <a:lstStyle/>
          <a:p>
            <a:pPr marL="0" lvl="0" indent="0" algn="r" rtl="1">
              <a:lnSpc>
                <a:spcPct val="107142"/>
              </a:lnSpc>
              <a:spcBef>
                <a:spcPts val="0"/>
              </a:spcBef>
              <a:spcAft>
                <a:spcPts val="1200"/>
              </a:spcAft>
              <a:buSzPts val="358"/>
              <a:buNone/>
            </a:pPr>
            <a:r>
              <a:rPr lang="ar" b="1" dirty="0">
                <a:solidFill>
                  <a:schemeClr val="tx1">
                    <a:lumMod val="65000"/>
                    <a:lumOff val="35000"/>
                  </a:schemeClr>
                </a:solidFill>
                <a:latin typeface="Simplified Arabic" panose="020F0502020204030203" pitchFamily="34" charset="77"/>
                <a:ea typeface="Simplified Arabic"/>
                <a:cs typeface="Simplified Arabic"/>
                <a:sym typeface="Lato"/>
              </a:rPr>
              <a:t>ملخص أنظمة وتقنيات مياه الشرب من المصدر إلى المستهلك </a:t>
            </a:r>
            <a:r>
              <a:rPr lang="ar" dirty="0">
                <a:solidFill>
                  <a:schemeClr val="tx1">
                    <a:lumMod val="65000"/>
                    <a:lumOff val="35000"/>
                  </a:schemeClr>
                </a:solidFill>
                <a:latin typeface="Simplified Arabic"/>
                <a:ea typeface="Simplified Arabic"/>
                <a:cs typeface="Simplified Arabic"/>
                <a:sym typeface="Lato"/>
              </a:rPr>
              <a:t>- </a:t>
            </a:r>
            <a:r>
              <a:rPr lang="ar" i="1" dirty="0">
                <a:solidFill>
                  <a:schemeClr val="tx1">
                    <a:lumMod val="65000"/>
                    <a:lumOff val="35000"/>
                  </a:schemeClr>
                </a:solidFill>
                <a:latin typeface="Simplified Arabic" panose="020F0502020204030203" pitchFamily="34" charset="77"/>
                <a:ea typeface="Simplified Arabic"/>
                <a:cs typeface="Simplified Arabic"/>
                <a:sym typeface="Lato"/>
              </a:rPr>
              <a:t>منظمة الصحة العالمية 2025</a:t>
            </a:r>
            <a:endParaRPr i="1" dirty="0">
              <a:solidFill>
                <a:schemeClr val="tx1">
                  <a:lumMod val="65000"/>
                  <a:lumOff val="35000"/>
                </a:schemeClr>
              </a:solidFill>
              <a:latin typeface="Simplified Arabic" panose="020F0502020204030203" pitchFamily="34" charset="77"/>
              <a:ea typeface="Simplified Arabic"/>
              <a:cs typeface="Simplified Arabic"/>
              <a:sym typeface="Lato"/>
            </a:endParaRPr>
          </a:p>
          <a:p>
            <a:pPr marL="7938" marR="0" lvl="0" algn="r" rtl="1">
              <a:lnSpc>
                <a:spcPct val="107142"/>
              </a:lnSpc>
              <a:spcAft>
                <a:spcPts val="600"/>
              </a:spcAft>
              <a:buClr>
                <a:srgbClr val="005478"/>
              </a:buClr>
              <a:buSzPts val="1440"/>
            </a:pPr>
            <a:r>
              <a:rPr lang="ar" b="0" dirty="0">
                <a:solidFill>
                  <a:schemeClr val="tx1">
                    <a:lumMod val="65000"/>
                    <a:lumOff val="35000"/>
                  </a:schemeClr>
                </a:solidFill>
                <a:latin typeface="Simplified Arabic"/>
                <a:ea typeface="Simplified Arabic"/>
                <a:cs typeface="Simplified Arabic"/>
                <a:sym typeface="Lato"/>
              </a:rPr>
              <a:t>يتضمن قسمًا عن أنظمة معالجة مياه الشرب (HWTS) مع أوراق معلومات عن مجموعة متنوعة من التقنيات</a:t>
            </a:r>
          </a:p>
          <a:p>
            <a:pPr marL="179388" marR="0" lvl="0" indent="-171450" algn="r" rtl="1">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ar" dirty="0">
                <a:solidFill>
                  <a:schemeClr val="tx1">
                    <a:lumMod val="65000"/>
                    <a:lumOff val="35000"/>
                  </a:schemeClr>
                </a:solidFill>
                <a:latin typeface="Simplified Arabic"/>
                <a:ea typeface="Simplified Arabic"/>
                <a:cs typeface="Simplified Arabic"/>
                <a:sym typeface="Lato"/>
              </a:rPr>
              <a:t>خزانات التخزين أو الخزانات</a:t>
            </a:r>
          </a:p>
          <a:p>
            <a:pPr marL="171450" marR="0" lvl="0" indent="-171450" algn="r" rtl="1">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ar" b="0" dirty="0">
                <a:solidFill>
                  <a:schemeClr val="tx1">
                    <a:lumMod val="65000"/>
                    <a:lumOff val="35000"/>
                  </a:schemeClr>
                </a:solidFill>
                <a:latin typeface="Simplified Arabic"/>
                <a:ea typeface="Simplified Arabic"/>
                <a:cs typeface="Simplified Arabic"/>
                <a:sym typeface="Lato"/>
              </a:rPr>
              <a:t>الترشيح الخزفي</a:t>
            </a:r>
          </a:p>
          <a:p>
            <a:pPr marL="171450" marR="0" lvl="0" indent="-171450" algn="r" rtl="1">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ar" dirty="0">
                <a:solidFill>
                  <a:schemeClr val="tx1">
                    <a:lumMod val="65000"/>
                    <a:lumOff val="35000"/>
                  </a:schemeClr>
                </a:solidFill>
                <a:latin typeface="Simplified Arabic"/>
                <a:ea typeface="Simplified Arabic"/>
                <a:cs typeface="Simplified Arabic"/>
                <a:sym typeface="Lato"/>
              </a:rPr>
              <a:t>الترشيح الفائق</a:t>
            </a:r>
          </a:p>
          <a:p>
            <a:pPr marL="171450" marR="0" lvl="0" indent="-171450" algn="r" rtl="1">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ar" b="0" dirty="0">
                <a:solidFill>
                  <a:schemeClr val="tx1">
                    <a:lumMod val="65000"/>
                    <a:lumOff val="35000"/>
                  </a:schemeClr>
                </a:solidFill>
                <a:latin typeface="Simplified Arabic"/>
                <a:ea typeface="Simplified Arabic"/>
                <a:cs typeface="Simplified Arabic"/>
                <a:sym typeface="Lato"/>
              </a:rPr>
              <a:t>التطهير الكيميائي</a:t>
            </a:r>
          </a:p>
          <a:p>
            <a:pPr marL="171450" marR="0" lvl="0" indent="-171450" algn="r" rtl="1">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ar" dirty="0">
                <a:solidFill>
                  <a:schemeClr val="tx1">
                    <a:lumMod val="65000"/>
                    <a:lumOff val="35000"/>
                  </a:schemeClr>
                </a:solidFill>
                <a:latin typeface="Simplified Arabic"/>
                <a:ea typeface="Simplified Arabic"/>
                <a:cs typeface="Simplified Arabic"/>
                <a:sym typeface="Lato"/>
              </a:rPr>
              <a:t>الغلي</a:t>
            </a:r>
          </a:p>
          <a:p>
            <a:pPr marL="171450" marR="0" lvl="0" indent="-171450" algn="r" rtl="1">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ar" b="0" dirty="0">
                <a:solidFill>
                  <a:schemeClr val="tx1">
                    <a:lumMod val="65000"/>
                    <a:lumOff val="35000"/>
                  </a:schemeClr>
                </a:solidFill>
                <a:latin typeface="Simplified Arabic"/>
                <a:ea typeface="Simplified Arabic"/>
                <a:cs typeface="Simplified Arabic"/>
                <a:sym typeface="Lato"/>
              </a:rPr>
              <a:t>البسترة</a:t>
            </a:r>
          </a:p>
        </p:txBody>
      </p:sp>
      <p:grpSp>
        <p:nvGrpSpPr>
          <p:cNvPr id="14" name="Group 13">
            <a:extLst>
              <a:ext uri="{FF2B5EF4-FFF2-40B4-BE49-F238E27FC236}">
                <a16:creationId xmlns:a16="http://schemas.microsoft.com/office/drawing/2014/main" id="{D50D7977-D7C9-3527-AAE8-A7537D7A6C72}"/>
              </a:ext>
            </a:extLst>
          </p:cNvPr>
          <p:cNvGrpSpPr/>
          <p:nvPr/>
        </p:nvGrpSpPr>
        <p:grpSpPr>
          <a:xfrm>
            <a:off x="6562871" y="2009753"/>
            <a:ext cx="2205697" cy="1714500"/>
            <a:chOff x="6562871" y="2009753"/>
            <a:chExt cx="2205697" cy="1714500"/>
          </a:xfrm>
        </p:grpSpPr>
        <p:sp>
          <p:nvSpPr>
            <p:cNvPr id="3" name="Rounded Rectangle 2">
              <a:extLst>
                <a:ext uri="{FF2B5EF4-FFF2-40B4-BE49-F238E27FC236}">
                  <a16:creationId xmlns:a16="http://schemas.microsoft.com/office/drawing/2014/main" id="{7D0BB871-B77A-903F-1A97-67E642964D0F}"/>
                </a:ext>
              </a:extLst>
            </p:cNvPr>
            <p:cNvSpPr/>
            <p:nvPr/>
          </p:nvSpPr>
          <p:spPr>
            <a:xfrm>
              <a:off x="6562871" y="2009753"/>
              <a:ext cx="2205697" cy="1714500"/>
            </a:xfrm>
            <a:prstGeom prst="roundRect">
              <a:avLst>
                <a:gd name="adj" fmla="val 8462"/>
              </a:avLst>
            </a:prstGeom>
            <a:solidFill>
              <a:schemeClr val="bg1"/>
            </a:solidFill>
            <a:ln w="6350">
              <a:solidFill>
                <a:schemeClr val="bg1">
                  <a:lumMod val="85000"/>
                </a:schemeClr>
              </a:solidFill>
            </a:ln>
            <a:effectLst>
              <a:outerShdw blurRad="50800" dist="25400" dir="2700000" algn="tl" rotWithShape="0">
                <a:prstClr val="black">
                  <a:alpha val="2705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2" name="TextBox 1">
              <a:extLst>
                <a:ext uri="{FF2B5EF4-FFF2-40B4-BE49-F238E27FC236}">
                  <a16:creationId xmlns:a16="http://schemas.microsoft.com/office/drawing/2014/main" id="{DB133527-2274-9241-EEBD-E26F5A1A8B16}"/>
                </a:ext>
              </a:extLst>
            </p:cNvPr>
            <p:cNvSpPr txBox="1"/>
            <p:nvPr/>
          </p:nvSpPr>
          <p:spPr>
            <a:xfrm>
              <a:off x="6717037" y="2272360"/>
              <a:ext cx="1982365" cy="1390124"/>
            </a:xfrm>
            <a:prstGeom prst="rect">
              <a:avLst/>
            </a:prstGeom>
            <a:noFill/>
          </p:spPr>
          <p:txBody>
            <a:bodyPr wrap="square" rtlCol="0">
              <a:spAutoFit/>
            </a:bodyPr>
            <a:lstStyle/>
            <a:p>
              <a:pPr algn="r" rtl="1">
                <a:spcAft>
                  <a:spcPts val="600"/>
                </a:spcAft>
              </a:pPr>
              <a:r>
                <a:rPr lang="ar" sz="1200" b="1" dirty="0">
                  <a:solidFill>
                    <a:schemeClr val="accent1"/>
                  </a:solidFill>
                  <a:latin typeface="Simplified Arabic" panose="020F0502020204030203" pitchFamily="34" charset="77"/>
                  <a:ea typeface="Simplified Arabic"/>
                  <a:cs typeface="Simplified Arabic"/>
                  <a:sym typeface="Lato"/>
                </a:rPr>
                <a:t>هل تعلم؟ </a:t>
              </a:r>
            </a:p>
            <a:p>
              <a:pPr algn="r" rtl="1">
                <a:lnSpc>
                  <a:spcPts val="1640"/>
                </a:lnSpc>
              </a:pPr>
              <a:r>
                <a:rPr lang="ar" sz="1200" b="1" dirty="0">
                  <a:solidFill>
                    <a:schemeClr val="accent1"/>
                  </a:solidFill>
                  <a:latin typeface="Simplified Arabic" panose="020F0502020204030203" pitchFamily="34" charset="77"/>
                  <a:ea typeface="Simplified Arabic"/>
                  <a:cs typeface="Simplified Arabic"/>
                  <a:sym typeface="Lato"/>
                </a:rPr>
                <a:t>تحتوي CAWST أيضًا على مكتبة كبيرة من أوراق المعلومات والموارد المتعلقة بهذه المواضيع وغيرها </a:t>
              </a:r>
              <a:r>
                <a:rPr lang="ar" sz="1200" b="0" u="sng" dirty="0">
                  <a:solidFill>
                    <a:srgbClr val="2B95B8"/>
                  </a:solidFill>
                  <a:latin typeface="Simplified Arabic"/>
                  <a:ea typeface="Simplified Arabic"/>
                  <a:cs typeface="Simplified Arabic"/>
                  <a:sym typeface="Lato"/>
                  <a:hlinkClick r:id="rId4">
                    <a:extLst>
                      <a:ext uri="{A12FA001-AC4F-418D-AE19-62706E023703}">
                        <ahyp:hlinkClr xmlns:ahyp="http://schemas.microsoft.com/office/drawing/2018/hyperlinkcolor" val="tx"/>
                      </a:ext>
                    </a:extLst>
                  </a:hlinkClick>
                </a:rPr>
                <a:t>washresources.org</a:t>
              </a:r>
              <a:endParaRPr lang="en-CA" sz="1200" b="0" dirty="0">
                <a:solidFill>
                  <a:srgbClr val="2B95B8"/>
                </a:solidFill>
                <a:latin typeface="Simplified Arabic"/>
                <a:ea typeface="Simplified Arabic"/>
                <a:cs typeface="Simplified Arabic"/>
                <a:sym typeface="Lato"/>
              </a:endParaRPr>
            </a:p>
            <a:p>
              <a:pPr algn="r" rtl="1"/>
              <a:endParaRPr lang="en-US" dirty="0">
                <a:solidFill>
                  <a:schemeClr val="bg1"/>
                </a:solidFill>
              </a:endParaRPr>
            </a:p>
          </p:txBody>
        </p:sp>
      </p:grpSp>
      <p:sp>
        <p:nvSpPr>
          <p:cNvPr id="12" name="TextBox 11">
            <a:extLst>
              <a:ext uri="{FF2B5EF4-FFF2-40B4-BE49-F238E27FC236}">
                <a16:creationId xmlns:a16="http://schemas.microsoft.com/office/drawing/2014/main" id="{C8ABD661-109C-9E7F-CDFE-40E9C3F1AF48}"/>
              </a:ext>
            </a:extLst>
          </p:cNvPr>
          <p:cNvSpPr txBox="1"/>
          <p:nvPr/>
        </p:nvSpPr>
        <p:spPr>
          <a:xfrm>
            <a:off x="3555262" y="2571750"/>
            <a:ext cx="2201334" cy="2333972"/>
          </a:xfrm>
          <a:prstGeom prst="rect">
            <a:avLst/>
          </a:prstGeom>
          <a:noFill/>
        </p:spPr>
        <p:txBody>
          <a:bodyPr wrap="square" rtlCol="0">
            <a:spAutoFit/>
          </a:bodyPr>
          <a:lstStyle/>
          <a:p>
            <a:pPr marL="171450" marR="0" lvl="0" indent="-171450" algn="r" rtl="1">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ar" sz="1400" dirty="0">
                <a:solidFill>
                  <a:schemeClr val="tx1">
                    <a:lumMod val="65000"/>
                    <a:lumOff val="35000"/>
                  </a:schemeClr>
                </a:solidFill>
                <a:latin typeface="Simplified Arabic"/>
                <a:ea typeface="Simplified Arabic"/>
                <a:cs typeface="Simplified Arabic"/>
                <a:sym typeface="Lato"/>
              </a:rPr>
              <a:t>ترشيح </a:t>
            </a:r>
            <a:r>
              <a:rPr lang="ar" sz="1400" dirty="0" err="1">
                <a:solidFill>
                  <a:schemeClr val="tx1">
                    <a:lumMod val="65000"/>
                    <a:lumOff val="35000"/>
                  </a:schemeClr>
                </a:solidFill>
                <a:latin typeface="Simplified Arabic"/>
                <a:ea typeface="Simplified Arabic"/>
                <a:cs typeface="Simplified Arabic"/>
                <a:sym typeface="Lato"/>
              </a:rPr>
              <a:t>الرمل الحيوي</a:t>
            </a:r>
          </a:p>
          <a:p>
            <a:pPr marL="171450" marR="0" lvl="0" indent="-171450" algn="r" rtl="1">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ar" sz="1400" b="0" dirty="0">
                <a:solidFill>
                  <a:schemeClr val="tx1">
                    <a:lumMod val="65000"/>
                    <a:lumOff val="35000"/>
                  </a:schemeClr>
                </a:solidFill>
                <a:latin typeface="Simplified Arabic"/>
                <a:ea typeface="Simplified Arabic"/>
                <a:cs typeface="Simplified Arabic"/>
                <a:sym typeface="Lato"/>
              </a:rPr>
              <a:t>التطهير بالأشعة فوق البنفسجية (UV)</a:t>
            </a:r>
          </a:p>
          <a:p>
            <a:pPr marL="171450" marR="0" lvl="0" indent="-171450" algn="r" rtl="1">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ar" sz="1400" dirty="0">
                <a:solidFill>
                  <a:schemeClr val="tx1">
                    <a:lumMod val="65000"/>
                    <a:lumOff val="35000"/>
                  </a:schemeClr>
                </a:solidFill>
                <a:latin typeface="Simplified Arabic"/>
                <a:ea typeface="Simplified Arabic"/>
                <a:cs typeface="Simplified Arabic"/>
                <a:sym typeface="Lato"/>
              </a:rPr>
              <a:t>تطهير المياه بالطاقة الشمسية</a:t>
            </a:r>
          </a:p>
          <a:p>
            <a:pPr marL="171450" marR="0" lvl="0" indent="-171450" algn="r" rtl="1">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ar" sz="1400" b="0" dirty="0">
                <a:solidFill>
                  <a:schemeClr val="tx1">
                    <a:lumMod val="65000"/>
                    <a:lumOff val="35000"/>
                  </a:schemeClr>
                </a:solidFill>
                <a:latin typeface="Simplified Arabic"/>
                <a:ea typeface="Simplified Arabic"/>
                <a:cs typeface="Simplified Arabic"/>
                <a:sym typeface="Lato"/>
              </a:rPr>
              <a:t>مرشحات إزالة الفلورايد</a:t>
            </a:r>
          </a:p>
          <a:p>
            <a:pPr marL="171450" marR="0" lvl="0" indent="-171450" algn="r" rtl="1">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ar" sz="1400" dirty="0">
                <a:solidFill>
                  <a:schemeClr val="tx1">
                    <a:lumMod val="65000"/>
                    <a:lumOff val="35000"/>
                  </a:schemeClr>
                </a:solidFill>
                <a:latin typeface="Simplified Arabic"/>
                <a:ea typeface="Simplified Arabic"/>
                <a:cs typeface="Simplified Arabic"/>
                <a:sym typeface="Lato"/>
              </a:rPr>
              <a:t>مرشحات إزالة الزرنيخ</a:t>
            </a:r>
            <a:endParaRPr lang="en-CA" sz="1400" b="0" dirty="0">
              <a:solidFill>
                <a:schemeClr val="tx1">
                  <a:lumMod val="65000"/>
                  <a:lumOff val="35000"/>
                </a:schemeClr>
              </a:solidFill>
              <a:latin typeface="Simplified Arabic"/>
              <a:ea typeface="Simplified Arabic"/>
              <a:cs typeface="Simplified Arabic"/>
              <a:sym typeface="Lato"/>
            </a:endParaRPr>
          </a:p>
          <a:p>
            <a:pPr algn="r" rtl="1"/>
            <a:endParaRPr lang="en-US" dirty="0"/>
          </a:p>
        </p:txBody>
      </p:sp>
      <p:sp>
        <p:nvSpPr>
          <p:cNvPr id="15" name="Google Shape;420;p69">
            <a:extLst>
              <a:ext uri="{FF2B5EF4-FFF2-40B4-BE49-F238E27FC236}">
                <a16:creationId xmlns:a16="http://schemas.microsoft.com/office/drawing/2014/main" id="{A59D41A7-AEDC-6343-E7EA-781BB8CA7808}"/>
              </a:ext>
            </a:extLst>
          </p:cNvPr>
          <p:cNvSpPr txBox="1">
            <a:spLocks noGrp="1"/>
          </p:cNvSpPr>
          <p:nvPr>
            <p:ph type="title"/>
          </p:nvPr>
        </p:nvSpPr>
        <p:spPr>
          <a:xfrm>
            <a:off x="540000" y="317087"/>
            <a:ext cx="7762200" cy="813013"/>
          </a:xfrm>
          <a:prstGeom prst="rect">
            <a:avLst/>
          </a:prstGeom>
        </p:spPr>
        <p:txBody>
          <a:bodyPr spcFirstLastPara="1" wrap="square" lIns="68575" tIns="34275" rIns="68575" bIns="34275" anchor="ctr" anchorCtr="0">
            <a:spAutoFit/>
          </a:bodyPr>
          <a:lstStyle/>
          <a:p>
            <a:pPr marL="0" lvl="0" indent="0" algn="r" rtl="1">
              <a:lnSpc>
                <a:spcPts val="2800"/>
              </a:lnSpc>
              <a:spcBef>
                <a:spcPts val="0"/>
              </a:spcBef>
              <a:spcAft>
                <a:spcPts val="0"/>
              </a:spcAft>
              <a:buNone/>
            </a:pPr>
            <a:r>
              <a:rPr lang="ar" spc="30" dirty="0">
                <a:solidFill>
                  <a:srgbClr val="2B95B8"/>
                </a:solidFill>
                <a:latin typeface="Simplified Arabic" panose="020F0502020204030203" pitchFamily="34" charset="77"/>
                <a:ea typeface="Simplified Arabic"/>
                <a:cs typeface="Simplified Arabic"/>
                <a:sym typeface="Lato"/>
              </a:rPr>
              <a:t>معالجة المياه المنزلية (HWTS) ممثلة الآن في المنشورات الرئيسية المتعلقة بالمياه والصرف الصحي والنظافة الصحية</a:t>
            </a:r>
            <a:endParaRPr spc="30" dirty="0">
              <a:solidFill>
                <a:srgbClr val="2B95B8"/>
              </a:solidFill>
              <a:latin typeface="Simplified Arabic" panose="020F0502020204030203" pitchFamily="34" charset="77"/>
              <a:ea typeface="Simplified Arabic"/>
              <a:cs typeface="Simplified Arabic"/>
              <a:sym typeface="Lato"/>
            </a:endParaRPr>
          </a:p>
        </p:txBody>
      </p:sp>
      <p:grpSp>
        <p:nvGrpSpPr>
          <p:cNvPr id="5" name="Group 4">
            <a:extLst>
              <a:ext uri="{FF2B5EF4-FFF2-40B4-BE49-F238E27FC236}">
                <a16:creationId xmlns:a16="http://schemas.microsoft.com/office/drawing/2014/main" id="{08F66F31-A6FF-1101-7882-321A616EF661}"/>
              </a:ext>
            </a:extLst>
          </p:cNvPr>
          <p:cNvGrpSpPr/>
          <p:nvPr/>
        </p:nvGrpSpPr>
        <p:grpSpPr>
          <a:xfrm>
            <a:off x="6357965" y="1374605"/>
            <a:ext cx="235566" cy="276999"/>
            <a:chOff x="540000" y="1972365"/>
            <a:chExt cx="235566" cy="276999"/>
          </a:xfrm>
        </p:grpSpPr>
        <p:sp>
          <p:nvSpPr>
            <p:cNvPr id="6" name="Rounded Rectangle 5">
              <a:extLst>
                <a:ext uri="{FF2B5EF4-FFF2-40B4-BE49-F238E27FC236}">
                  <a16:creationId xmlns:a16="http://schemas.microsoft.com/office/drawing/2014/main" id="{BF16785D-B60E-9C12-1145-DB9597F0C502}"/>
                </a:ext>
              </a:extLst>
            </p:cNvPr>
            <p:cNvSpPr/>
            <p:nvPr/>
          </p:nvSpPr>
          <p:spPr>
            <a:xfrm>
              <a:off x="540000" y="1984865"/>
              <a:ext cx="235566" cy="252000"/>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7" name="TextBox 6">
              <a:extLst>
                <a:ext uri="{FF2B5EF4-FFF2-40B4-BE49-F238E27FC236}">
                  <a16:creationId xmlns:a16="http://schemas.microsoft.com/office/drawing/2014/main" id="{02FBFB04-70CE-FAEE-33A1-8E4200DCA045}"/>
                </a:ext>
              </a:extLst>
            </p:cNvPr>
            <p:cNvSpPr txBox="1"/>
            <p:nvPr/>
          </p:nvSpPr>
          <p:spPr>
            <a:xfrm>
              <a:off x="540000" y="1972365"/>
              <a:ext cx="235566" cy="276999"/>
            </a:xfrm>
            <a:prstGeom prst="rect">
              <a:avLst/>
            </a:prstGeom>
            <a:noFill/>
          </p:spPr>
          <p:txBody>
            <a:bodyPr wrap="square" rtlCol="0">
              <a:spAutoFit/>
            </a:bodyPr>
            <a:lstStyle/>
            <a:p>
              <a:pPr algn="ctr" rtl="1"/>
              <a:r>
                <a:rPr lang="ar" sz="1200" b="1" dirty="0">
                  <a:solidFill>
                    <a:schemeClr val="bg1"/>
                  </a:solidFill>
                  <a:latin typeface="Simplified Arabic" panose="020F0502020204030203" pitchFamily="34" charset="77"/>
                </a:rPr>
                <a:t>5</a:t>
              </a:r>
            </a:p>
          </p:txBody>
        </p:sp>
      </p:gr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9"/>
          <p:cNvSpPr txBox="1">
            <a:spLocks noGrp="1"/>
          </p:cNvSpPr>
          <p:nvPr>
            <p:ph type="title"/>
          </p:nvPr>
        </p:nvSpPr>
        <p:spPr>
          <a:xfrm>
            <a:off x="540000" y="317087"/>
            <a:ext cx="7762200" cy="813013"/>
          </a:xfrm>
          <a:prstGeom prst="rect">
            <a:avLst/>
          </a:prstGeom>
        </p:spPr>
        <p:txBody>
          <a:bodyPr spcFirstLastPara="1" wrap="square" lIns="68575" tIns="34275" rIns="68575" bIns="34275" anchor="ctr" anchorCtr="0">
            <a:spAutoFit/>
          </a:bodyPr>
          <a:lstStyle/>
          <a:p>
            <a:pPr marL="0" lvl="0" indent="0" algn="r" rtl="1">
              <a:lnSpc>
                <a:spcPts val="2800"/>
              </a:lnSpc>
              <a:spcBef>
                <a:spcPts val="0"/>
              </a:spcBef>
              <a:spcAft>
                <a:spcPts val="0"/>
              </a:spcAft>
              <a:buNone/>
            </a:pPr>
            <a:r>
              <a:rPr lang="ar" spc="30" dirty="0">
                <a:solidFill>
                  <a:srgbClr val="2B95B8"/>
                </a:solidFill>
                <a:latin typeface="Simplified Arabic" panose="020F0502020204030203" pitchFamily="34" charset="77"/>
                <a:ea typeface="Simplified Arabic"/>
                <a:cs typeface="Simplified Arabic"/>
                <a:sym typeface="Lato"/>
              </a:rPr>
              <a:t>معالجة المياه المنزلية (HWTS) ممثلة الآن في المنشورات الرئيسية المتعلقة بالمياه والصرف الصحي والنظافة الصحية</a:t>
            </a:r>
            <a:endParaRPr spc="30" dirty="0">
              <a:solidFill>
                <a:srgbClr val="2B95B8"/>
              </a:solidFill>
              <a:latin typeface="Simplified Arabic" panose="020F0502020204030203" pitchFamily="34" charset="77"/>
              <a:ea typeface="Simplified Arabic"/>
              <a:cs typeface="Simplified Arabic"/>
              <a:sym typeface="Lato"/>
            </a:endParaRPr>
          </a:p>
        </p:txBody>
      </p:sp>
      <p:sp>
        <p:nvSpPr>
          <p:cNvPr id="421" name="Google Shape;421;p69"/>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l" rtl="1">
              <a:spcBef>
                <a:spcPts val="0"/>
              </a:spcBef>
              <a:spcAft>
                <a:spcPts val="0"/>
              </a:spcAft>
              <a:buClr>
                <a:srgbClr val="000000"/>
              </a:buClr>
              <a:buFont typeface="Arial"/>
              <a:buNone/>
            </a:pPr>
            <a:fld id="{00000000-1234-1234-1234-123412341234}" type="slidenum">
              <a:rPr lang="ar"/>
              <a:t>17</a:t>
            </a:fld>
            <a:endParaRPr/>
          </a:p>
        </p:txBody>
      </p:sp>
      <p:sp>
        <p:nvSpPr>
          <p:cNvPr id="422" name="Google Shape;422;p69"/>
          <p:cNvSpPr txBox="1">
            <a:spLocks noGrp="1"/>
          </p:cNvSpPr>
          <p:nvPr>
            <p:ph type="body" idx="1"/>
          </p:nvPr>
        </p:nvSpPr>
        <p:spPr>
          <a:xfrm>
            <a:off x="959170" y="1332000"/>
            <a:ext cx="3990335" cy="3147721"/>
          </a:xfrm>
          <a:prstGeom prst="rect">
            <a:avLst/>
          </a:prstGeom>
        </p:spPr>
        <p:txBody>
          <a:bodyPr spcFirstLastPara="1" wrap="square" lIns="68575" tIns="34275" rIns="68575" bIns="34275" anchor="t" anchorCtr="0">
            <a:noAutofit/>
          </a:bodyPr>
          <a:lstStyle/>
          <a:p>
            <a:pPr marL="0" marR="0" lvl="0" indent="0" algn="r" rtl="1">
              <a:lnSpc>
                <a:spcPct val="107142"/>
              </a:lnSpc>
              <a:spcAft>
                <a:spcPts val="1200"/>
              </a:spcAft>
              <a:buNone/>
            </a:pPr>
            <a:r>
              <a:rPr lang="ar" b="1" dirty="0">
                <a:solidFill>
                  <a:schemeClr val="tx1">
                    <a:lumMod val="65000"/>
                    <a:lumOff val="35000"/>
                  </a:schemeClr>
                </a:solidFill>
                <a:latin typeface="Simplified Arabic" panose="020F0502020204030203" pitchFamily="34" charset="77"/>
                <a:ea typeface="Simplified Arabic"/>
                <a:cs typeface="Simplified Arabic"/>
                <a:sym typeface="Lato"/>
              </a:rPr>
              <a:t>إرشادات جودة مياه الشرب: إمدادات المياه الصغيرة </a:t>
            </a:r>
            <a:r>
              <a:rPr lang="ar" dirty="0">
                <a:solidFill>
                  <a:schemeClr val="tx1">
                    <a:lumMod val="65000"/>
                    <a:lumOff val="35000"/>
                  </a:schemeClr>
                </a:solidFill>
                <a:latin typeface="Simplified Arabic"/>
                <a:ea typeface="Simplified Arabic"/>
                <a:cs typeface="Simplified Arabic"/>
                <a:sym typeface="Lato"/>
              </a:rPr>
              <a:t>- </a:t>
            </a:r>
            <a:r>
              <a:rPr lang="ar" i="1" dirty="0">
                <a:solidFill>
                  <a:schemeClr val="tx1">
                    <a:lumMod val="65000"/>
                    <a:lumOff val="35000"/>
                  </a:schemeClr>
                </a:solidFill>
                <a:latin typeface="Simplified Arabic"/>
                <a:ea typeface="Simplified Arabic"/>
                <a:cs typeface="Simplified Arabic"/>
                <a:sym typeface="Lato"/>
              </a:rPr>
              <a:t>منظمة الصحة العالمية، 2024</a:t>
            </a:r>
            <a:endParaRPr i="1" dirty="0">
              <a:solidFill>
                <a:schemeClr val="tx1">
                  <a:lumMod val="65000"/>
                  <a:lumOff val="35000"/>
                </a:schemeClr>
              </a:solidFill>
              <a:latin typeface="Simplified Arabic"/>
              <a:ea typeface="Simplified Arabic"/>
              <a:cs typeface="Simplified Arabic"/>
              <a:sym typeface="Lato"/>
            </a:endParaRPr>
          </a:p>
          <a:p>
            <a:pPr marL="372110" marR="0" lvl="0" indent="-285750" algn="r" rtl="1">
              <a:lnSpc>
                <a:spcPts val="1880"/>
              </a:lnSpc>
              <a:spcAft>
                <a:spcPts val="600"/>
              </a:spcAft>
              <a:buClr>
                <a:schemeClr val="tx1">
                  <a:lumMod val="65000"/>
                  <a:lumOff val="35000"/>
                </a:schemeClr>
              </a:buClr>
              <a:buSzPct val="120000"/>
              <a:buFont typeface="Arial" panose="020B0604020202020204" pitchFamily="34" charset="0"/>
              <a:buChar char="•"/>
            </a:pPr>
            <a:r>
              <a:rPr lang="ar" b="0" dirty="0">
                <a:solidFill>
                  <a:schemeClr val="tx1">
                    <a:lumMod val="65000"/>
                    <a:lumOff val="35000"/>
                  </a:schemeClr>
                </a:solidFill>
                <a:latin typeface="Simplified Arabic"/>
                <a:ea typeface="Simplified Arabic"/>
                <a:cs typeface="Simplified Arabic"/>
                <a:sym typeface="Lato"/>
              </a:rPr>
              <a:t>تم الاعتراف بإمدادات المياه التي تديرها الأسر المعيشية كأحد نماذج الإدارة الثلاثة لإمدادات المياه الصغيرة</a:t>
            </a:r>
            <a:endParaRPr b="0" dirty="0">
              <a:solidFill>
                <a:schemeClr val="tx1">
                  <a:lumMod val="65000"/>
                  <a:lumOff val="35000"/>
                </a:schemeClr>
              </a:solidFill>
              <a:latin typeface="Simplified Arabic"/>
              <a:ea typeface="Simplified Arabic"/>
              <a:cs typeface="Simplified Arabic"/>
              <a:sym typeface="Lato"/>
            </a:endParaRPr>
          </a:p>
          <a:p>
            <a:pPr marL="372110" marR="0" lvl="0" indent="-285750" algn="r" rtl="1">
              <a:lnSpc>
                <a:spcPts val="1880"/>
              </a:lnSpc>
              <a:spcAft>
                <a:spcPts val="600"/>
              </a:spcAft>
              <a:buClr>
                <a:schemeClr val="tx1">
                  <a:lumMod val="65000"/>
                  <a:lumOff val="35000"/>
                </a:schemeClr>
              </a:buClr>
              <a:buSzPct val="120000"/>
              <a:buFont typeface="Arial" panose="020B0604020202020204" pitchFamily="34" charset="0"/>
              <a:buChar char="•"/>
            </a:pPr>
            <a:r>
              <a:rPr lang="ar" b="0" dirty="0">
                <a:solidFill>
                  <a:schemeClr val="tx1">
                    <a:lumMod val="65000"/>
                    <a:lumOff val="35000"/>
                  </a:schemeClr>
                </a:solidFill>
                <a:latin typeface="Simplified Arabic"/>
                <a:ea typeface="Simplified Arabic"/>
                <a:cs typeface="Simplified Arabic"/>
                <a:sym typeface="Lato"/>
              </a:rPr>
              <a:t>الفصل 3: اللوائح الصحية - يوصي الحكومات بوضع أهداف أداء لتقنيات معالجة المياه المنزلية</a:t>
            </a:r>
            <a:endParaRPr b="0" dirty="0">
              <a:solidFill>
                <a:schemeClr val="tx1">
                  <a:lumMod val="65000"/>
                  <a:lumOff val="35000"/>
                </a:schemeClr>
              </a:solidFill>
              <a:latin typeface="Simplified Arabic"/>
              <a:ea typeface="Simplified Arabic"/>
              <a:cs typeface="Simplified Arabic"/>
              <a:sym typeface="Lato"/>
            </a:endParaRPr>
          </a:p>
          <a:p>
            <a:pPr marL="372110" marR="0" lvl="0" indent="-285750" algn="r" rtl="1">
              <a:lnSpc>
                <a:spcPts val="1880"/>
              </a:lnSpc>
              <a:spcAft>
                <a:spcPts val="600"/>
              </a:spcAft>
              <a:buClr>
                <a:schemeClr val="tx1">
                  <a:lumMod val="65000"/>
                  <a:lumOff val="35000"/>
                </a:schemeClr>
              </a:buClr>
              <a:buSzPct val="120000"/>
              <a:buFont typeface="Arial" panose="020B0604020202020204" pitchFamily="34" charset="0"/>
              <a:buChar char="•"/>
            </a:pPr>
            <a:r>
              <a:rPr lang="ar" b="0" dirty="0">
                <a:solidFill>
                  <a:schemeClr val="tx1">
                    <a:lumMod val="65000"/>
                    <a:lumOff val="35000"/>
                  </a:schemeClr>
                </a:solidFill>
                <a:latin typeface="Simplified Arabic"/>
                <a:ea typeface="Simplified Arabic"/>
                <a:cs typeface="Simplified Arabic"/>
                <a:sym typeface="Lato"/>
              </a:rPr>
              <a:t>دراسة حالة (A3.27) حول معايير HWTS وشهادة المنتجات في غانا</a:t>
            </a:r>
            <a:endParaRPr b="0" dirty="0">
              <a:solidFill>
                <a:schemeClr val="tx1">
                  <a:lumMod val="65000"/>
                  <a:lumOff val="35000"/>
                </a:schemeClr>
              </a:solidFill>
              <a:latin typeface="Simplified Arabic"/>
              <a:ea typeface="Simplified Arabic"/>
              <a:cs typeface="Simplified Arabic"/>
              <a:sym typeface="Lato"/>
            </a:endParaRPr>
          </a:p>
          <a:p>
            <a:pPr marL="372110" lvl="0" indent="-285750" algn="r" rtl="1">
              <a:lnSpc>
                <a:spcPts val="1880"/>
              </a:lnSpc>
              <a:spcAft>
                <a:spcPts val="600"/>
              </a:spcAft>
              <a:buClr>
                <a:schemeClr val="tx1">
                  <a:lumMod val="65000"/>
                  <a:lumOff val="35000"/>
                </a:schemeClr>
              </a:buClr>
              <a:buSzPct val="120000"/>
              <a:buFont typeface="Arial" panose="020B0604020202020204" pitchFamily="34" charset="0"/>
              <a:buChar char="•"/>
            </a:pPr>
            <a:r>
              <a:rPr lang="ar" b="0" dirty="0">
                <a:solidFill>
                  <a:schemeClr val="tx1">
                    <a:lumMod val="65000"/>
                    <a:lumOff val="35000"/>
                  </a:schemeClr>
                </a:solidFill>
                <a:latin typeface="Simplified Arabic"/>
                <a:ea typeface="Simplified Arabic"/>
                <a:cs typeface="Simplified Arabic"/>
                <a:sym typeface="Lato"/>
              </a:rPr>
              <a:t>تتوافق العديد من المبادئ التوجيهية بشكل جيد </a:t>
            </a:r>
            <a:br>
              <a:rPr lang="ar" b="0" dirty="0">
                <a:solidFill>
                  <a:schemeClr val="tx1">
                    <a:lumMod val="65000"/>
                    <a:lumOff val="35000"/>
                  </a:schemeClr>
                </a:solidFill>
                <a:latin typeface="Simplified Arabic"/>
                <a:ea typeface="Simplified Arabic"/>
                <a:cs typeface="Simplified Arabic"/>
                <a:sym typeface="Lato"/>
              </a:rPr>
            </a:br>
            <a:r>
              <a:rPr lang="ar" b="0" dirty="0">
                <a:solidFill>
                  <a:schemeClr val="tx1">
                    <a:lumMod val="65000"/>
                    <a:lumOff val="35000"/>
                  </a:schemeClr>
                </a:solidFill>
                <a:latin typeface="Simplified Arabic"/>
                <a:ea typeface="Simplified Arabic"/>
                <a:cs typeface="Simplified Arabic"/>
                <a:sym typeface="Lato"/>
              </a:rPr>
              <a:t>مع HWTS</a:t>
            </a:r>
            <a:endParaRPr b="0" dirty="0">
              <a:solidFill>
                <a:schemeClr val="tx1">
                  <a:lumMod val="65000"/>
                  <a:lumOff val="35000"/>
                </a:schemeClr>
              </a:solidFill>
              <a:latin typeface="Simplified Arabic"/>
              <a:ea typeface="Simplified Arabic"/>
              <a:cs typeface="Simplified Arabic"/>
              <a:sym typeface="Lato"/>
            </a:endParaRPr>
          </a:p>
        </p:txBody>
      </p:sp>
      <p:pic>
        <p:nvPicPr>
          <p:cNvPr id="423" name="Google Shape;423;p6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09138" y="1214104"/>
            <a:ext cx="1993062" cy="1721454"/>
          </a:xfrm>
          <a:prstGeom prst="rect">
            <a:avLst/>
          </a:prstGeom>
          <a:noFill/>
          <a:ln>
            <a:noFill/>
          </a:ln>
        </p:spPr>
      </p:pic>
      <p:pic>
        <p:nvPicPr>
          <p:cNvPr id="5" name="Google Shape;423;p69">
            <a:extLst>
              <a:ext uri="{FF2B5EF4-FFF2-40B4-BE49-F238E27FC236}">
                <a16:creationId xmlns:a16="http://schemas.microsoft.com/office/drawing/2014/main" id="{8EBEBFCA-14C3-EDAE-7ED3-54BED1CD8D78}"/>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242026" y="3068669"/>
            <a:ext cx="1993062" cy="1721454"/>
          </a:xfrm>
          <a:prstGeom prst="rect">
            <a:avLst/>
          </a:prstGeom>
          <a:noFill/>
          <a:ln>
            <a:noFill/>
          </a:ln>
        </p:spPr>
      </p:pic>
      <p:grpSp>
        <p:nvGrpSpPr>
          <p:cNvPr id="6" name="Group 5">
            <a:extLst>
              <a:ext uri="{FF2B5EF4-FFF2-40B4-BE49-F238E27FC236}">
                <a16:creationId xmlns:a16="http://schemas.microsoft.com/office/drawing/2014/main" id="{EDD8AFDE-E400-0F8E-5A25-51AF57B197B3}"/>
              </a:ext>
            </a:extLst>
          </p:cNvPr>
          <p:cNvGrpSpPr/>
          <p:nvPr/>
        </p:nvGrpSpPr>
        <p:grpSpPr>
          <a:xfrm>
            <a:off x="5092560" y="1332000"/>
            <a:ext cx="235566" cy="276999"/>
            <a:chOff x="540000" y="2786484"/>
            <a:chExt cx="235566" cy="276999"/>
          </a:xfrm>
        </p:grpSpPr>
        <p:sp>
          <p:nvSpPr>
            <p:cNvPr id="7" name="Rounded Rectangle 6">
              <a:extLst>
                <a:ext uri="{FF2B5EF4-FFF2-40B4-BE49-F238E27FC236}">
                  <a16:creationId xmlns:a16="http://schemas.microsoft.com/office/drawing/2014/main" id="{D59A6F53-8583-2ECB-1015-C450913634BD}"/>
                </a:ext>
              </a:extLst>
            </p:cNvPr>
            <p:cNvSpPr/>
            <p:nvPr/>
          </p:nvSpPr>
          <p:spPr>
            <a:xfrm>
              <a:off x="540000" y="2811483"/>
              <a:ext cx="235566" cy="252000"/>
            </a:xfrm>
            <a:prstGeom prst="roundRect">
              <a:avLst/>
            </a:prstGeom>
            <a:solidFill>
              <a:srgbClr val="4CCC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8" name="TextBox 7">
              <a:extLst>
                <a:ext uri="{FF2B5EF4-FFF2-40B4-BE49-F238E27FC236}">
                  <a16:creationId xmlns:a16="http://schemas.microsoft.com/office/drawing/2014/main" id="{43083550-101A-DD26-9E57-7609A090D28A}"/>
                </a:ext>
              </a:extLst>
            </p:cNvPr>
            <p:cNvSpPr txBox="1"/>
            <p:nvPr/>
          </p:nvSpPr>
          <p:spPr>
            <a:xfrm>
              <a:off x="540000" y="2786484"/>
              <a:ext cx="235566" cy="276999"/>
            </a:xfrm>
            <a:prstGeom prst="rect">
              <a:avLst/>
            </a:prstGeom>
            <a:noFill/>
          </p:spPr>
          <p:txBody>
            <a:bodyPr wrap="square" rtlCol="0">
              <a:spAutoFit/>
            </a:bodyPr>
            <a:lstStyle/>
            <a:p>
              <a:pPr algn="ctr" rtl="1"/>
              <a:r>
                <a:rPr lang="ar" sz="1200" b="1" dirty="0">
                  <a:solidFill>
                    <a:schemeClr val="bg1"/>
                  </a:solidFill>
                  <a:latin typeface="Simplified Arabic" panose="020F0502020204030203" pitchFamily="34" charset="77"/>
                </a:rPr>
                <a:t>6</a:t>
              </a:r>
            </a:p>
          </p:txBody>
        </p:sp>
      </p:gr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70"/>
          <p:cNvSpPr txBox="1">
            <a:spLocks noGrp="1"/>
          </p:cNvSpPr>
          <p:nvPr>
            <p:ph type="title"/>
          </p:nvPr>
        </p:nvSpPr>
        <p:spPr>
          <a:xfrm>
            <a:off x="540000" y="333380"/>
            <a:ext cx="7762200" cy="787365"/>
          </a:xfrm>
          <a:prstGeom prst="rect">
            <a:avLst/>
          </a:prstGeom>
        </p:spPr>
        <p:txBody>
          <a:bodyPr spcFirstLastPara="1" wrap="square" lIns="68575" tIns="34275" rIns="68575" bIns="34275" anchor="ctr" anchorCtr="0">
            <a:spAutoFit/>
          </a:bodyPr>
          <a:lstStyle/>
          <a:p>
            <a:pPr marL="0" lvl="0" indent="0" algn="r" rtl="1">
              <a:lnSpc>
                <a:spcPts val="2800"/>
              </a:lnSpc>
              <a:spcBef>
                <a:spcPts val="0"/>
              </a:spcBef>
              <a:spcAft>
                <a:spcPts val="0"/>
              </a:spcAft>
              <a:buNone/>
            </a:pPr>
            <a:r>
              <a:rPr lang="ar" spc="30" dirty="0">
                <a:solidFill>
                  <a:srgbClr val="2B95B8"/>
                </a:solidFill>
                <a:latin typeface="Simplified Arabic" panose="020F0502020204030203" pitchFamily="34" charset="77"/>
                <a:ea typeface="Simplified Arabic"/>
                <a:cs typeface="Simplified Arabic"/>
                <a:sym typeface="Lato"/>
              </a:rPr>
              <a:t>معالجة المياه المنزلية (HWTS) ممثلة الآن في المنشورات الرئيسية المتعلقة بالمياه والصرف الصحي والنظافة الصحية</a:t>
            </a:r>
            <a:endParaRPr spc="30" dirty="0">
              <a:solidFill>
                <a:srgbClr val="2B95B8"/>
              </a:solidFill>
              <a:latin typeface="Simplified Arabic" panose="020F0502020204030203" pitchFamily="34" charset="77"/>
              <a:ea typeface="Simplified Arabic"/>
              <a:cs typeface="Simplified Arabic"/>
              <a:sym typeface="Lato"/>
            </a:endParaRPr>
          </a:p>
        </p:txBody>
      </p:sp>
      <p:sp>
        <p:nvSpPr>
          <p:cNvPr id="430" name="Google Shape;430;p70"/>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l" rtl="1">
              <a:spcBef>
                <a:spcPts val="0"/>
              </a:spcBef>
              <a:spcAft>
                <a:spcPts val="0"/>
              </a:spcAft>
              <a:buClr>
                <a:srgbClr val="000000"/>
              </a:buClr>
              <a:buFont typeface="Arial"/>
              <a:buNone/>
            </a:pPr>
            <a:fld id="{00000000-1234-1234-1234-123412341234}" type="slidenum">
              <a:rPr lang="ar"/>
              <a:t>18</a:t>
            </a:fld>
            <a:endParaRPr dirty="0"/>
          </a:p>
        </p:txBody>
      </p:sp>
      <p:sp>
        <p:nvSpPr>
          <p:cNvPr id="431" name="Google Shape;431;p70"/>
          <p:cNvSpPr txBox="1">
            <a:spLocks noGrp="1"/>
          </p:cNvSpPr>
          <p:nvPr>
            <p:ph type="body" idx="1"/>
          </p:nvPr>
        </p:nvSpPr>
        <p:spPr>
          <a:xfrm>
            <a:off x="957600" y="1332000"/>
            <a:ext cx="4182300" cy="2184103"/>
          </a:xfrm>
          <a:prstGeom prst="rect">
            <a:avLst/>
          </a:prstGeom>
        </p:spPr>
        <p:txBody>
          <a:bodyPr spcFirstLastPara="1" wrap="square" lIns="68575" tIns="34275" rIns="68575" bIns="34275" anchor="t" anchorCtr="0">
            <a:noAutofit/>
          </a:bodyPr>
          <a:lstStyle/>
          <a:p>
            <a:pPr marL="0" marR="0" lvl="0" indent="0" algn="r" rtl="1">
              <a:lnSpc>
                <a:spcPct val="107142"/>
              </a:lnSpc>
              <a:spcAft>
                <a:spcPts val="1200"/>
              </a:spcAft>
              <a:buNone/>
            </a:pPr>
            <a:r>
              <a:rPr lang="ar" b="1" dirty="0">
                <a:solidFill>
                  <a:schemeClr val="tx1">
                    <a:lumMod val="65000"/>
                    <a:lumOff val="35000"/>
                  </a:schemeClr>
                </a:solidFill>
                <a:latin typeface="Simplified Arabic" panose="020F0502020204030203" pitchFamily="34" charset="77"/>
                <a:ea typeface="Simplified Arabic"/>
                <a:cs typeface="Simplified Arabic"/>
                <a:sym typeface="Lato"/>
              </a:rPr>
              <a:t>حزم التفتيش الصحي لإمدادات مياه الشرب </a:t>
            </a:r>
            <a:r>
              <a:rPr lang="ar" sz="1600" b="1" dirty="0">
                <a:solidFill>
                  <a:schemeClr val="tx1">
                    <a:lumMod val="65000"/>
                    <a:lumOff val="35000"/>
                  </a:schemeClr>
                </a:solidFill>
                <a:latin typeface="Simplified Arabic" panose="020F0502020204030203" pitchFamily="34" charset="77"/>
                <a:ea typeface="Simplified Arabic"/>
                <a:cs typeface="Simplified Arabic"/>
                <a:sym typeface="Lato"/>
              </a:rPr>
              <a:t>- </a:t>
            </a:r>
            <a:r>
              <a:rPr lang="ar" sz="1200" i="1" dirty="0">
                <a:solidFill>
                  <a:schemeClr val="tx1">
                    <a:lumMod val="65000"/>
                    <a:lumOff val="35000"/>
                  </a:schemeClr>
                </a:solidFill>
                <a:latin typeface="Simplified Arabic"/>
                <a:ea typeface="Simplified Arabic"/>
                <a:cs typeface="Simplified Arabic"/>
                <a:sym typeface="Lato"/>
              </a:rPr>
              <a:t>منظمة الصحة العالمية، 2024</a:t>
            </a:r>
            <a:endParaRPr sz="1200" i="1" dirty="0">
              <a:solidFill>
                <a:schemeClr val="tx1">
                  <a:lumMod val="65000"/>
                  <a:lumOff val="35000"/>
                </a:schemeClr>
              </a:solidFill>
              <a:latin typeface="Simplified Arabic"/>
              <a:ea typeface="Simplified Arabic"/>
              <a:cs typeface="Simplified Arabic"/>
              <a:sym typeface="Lato"/>
            </a:endParaRPr>
          </a:p>
          <a:p>
            <a:pPr marL="372110" marR="0" lvl="0" indent="-285750" algn="r" rtl="1">
              <a:lnSpc>
                <a:spcPts val="1880"/>
              </a:lnSpc>
              <a:spcAft>
                <a:spcPts val="600"/>
              </a:spcAft>
              <a:buClr>
                <a:schemeClr val="tx1">
                  <a:lumMod val="65000"/>
                  <a:lumOff val="35000"/>
                </a:schemeClr>
              </a:buClr>
              <a:buSzPct val="120000"/>
              <a:buFont typeface="Arial" panose="020B0604020202020204" pitchFamily="34" charset="0"/>
              <a:buChar char="•"/>
            </a:pPr>
            <a:r>
              <a:rPr lang="ar" dirty="0">
                <a:solidFill>
                  <a:schemeClr val="tx1">
                    <a:lumMod val="65000"/>
                    <a:lumOff val="35000"/>
                  </a:schemeClr>
                </a:solidFill>
                <a:latin typeface="Simplified Arabic" panose="020F0502020204030203" pitchFamily="34" charset="77"/>
                <a:ea typeface="Simplified Arabic"/>
                <a:cs typeface="Simplified Arabic"/>
                <a:sym typeface="Lato"/>
              </a:rPr>
              <a:t>أصدرت منظمة الصحة العالمية أول نموذج تفتيش صحي حول الممارسات المنزلية (جميع النماذج الأخرى تتعلق بمصادر المياه)</a:t>
            </a:r>
            <a:endParaRPr dirty="0">
              <a:solidFill>
                <a:schemeClr val="tx1">
                  <a:lumMod val="65000"/>
                  <a:lumOff val="35000"/>
                </a:schemeClr>
              </a:solidFill>
              <a:latin typeface="Simplified Arabic" panose="020F0502020204030203" pitchFamily="34" charset="77"/>
              <a:ea typeface="Simplified Arabic"/>
              <a:cs typeface="Simplified Arabic"/>
              <a:sym typeface="Lato"/>
            </a:endParaRPr>
          </a:p>
          <a:p>
            <a:pPr marL="372110" marR="0" lvl="0" indent="-285750" algn="r" rtl="1">
              <a:lnSpc>
                <a:spcPts val="1880"/>
              </a:lnSpc>
              <a:spcAft>
                <a:spcPts val="600"/>
              </a:spcAft>
              <a:buClr>
                <a:schemeClr val="tx1">
                  <a:lumMod val="65000"/>
                  <a:lumOff val="35000"/>
                </a:schemeClr>
              </a:buClr>
              <a:buSzPct val="120000"/>
              <a:buFont typeface="Arial" panose="020B0604020202020204" pitchFamily="34" charset="0"/>
              <a:buChar char="•"/>
            </a:pPr>
            <a:r>
              <a:rPr lang="ar" dirty="0">
                <a:solidFill>
                  <a:schemeClr val="tx1">
                    <a:lumMod val="65000"/>
                    <a:lumOff val="35000"/>
                  </a:schemeClr>
                </a:solidFill>
                <a:latin typeface="Simplified Arabic" panose="020F0502020204030203" pitchFamily="34" charset="77"/>
                <a:ea typeface="Simplified Arabic"/>
                <a:cs typeface="Simplified Arabic"/>
                <a:sym typeface="Lato"/>
              </a:rPr>
              <a:t>تقوم CAWST بتطوير حزم التفتيش الصحي للمرشحات الخزفية والكلورة.</a:t>
            </a:r>
            <a:endParaRPr dirty="0">
              <a:solidFill>
                <a:schemeClr val="tx1">
                  <a:lumMod val="65000"/>
                  <a:lumOff val="35000"/>
                </a:schemeClr>
              </a:solidFill>
              <a:latin typeface="Simplified Arabic" panose="020F0502020204030203" pitchFamily="34" charset="77"/>
              <a:ea typeface="Simplified Arabic"/>
              <a:cs typeface="Simplified Arabic"/>
              <a:sym typeface="Lato"/>
            </a:endParaRPr>
          </a:p>
        </p:txBody>
      </p:sp>
      <p:pic>
        <p:nvPicPr>
          <p:cNvPr id="432" name="Google Shape;432;p7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93408" y="1357430"/>
            <a:ext cx="2450592" cy="1822999"/>
          </a:xfrm>
          <a:prstGeom prst="rect">
            <a:avLst/>
          </a:prstGeom>
          <a:noFill/>
          <a:ln>
            <a:noFill/>
          </a:ln>
        </p:spPr>
      </p:pic>
      <p:grpSp>
        <p:nvGrpSpPr>
          <p:cNvPr id="14" name="Group 13">
            <a:extLst>
              <a:ext uri="{FF2B5EF4-FFF2-40B4-BE49-F238E27FC236}">
                <a16:creationId xmlns:a16="http://schemas.microsoft.com/office/drawing/2014/main" id="{A3828124-A97F-25B3-3092-8F9576AE9880}"/>
              </a:ext>
            </a:extLst>
          </p:cNvPr>
          <p:cNvGrpSpPr/>
          <p:nvPr/>
        </p:nvGrpSpPr>
        <p:grpSpPr>
          <a:xfrm>
            <a:off x="5248601" y="1357430"/>
            <a:ext cx="235566" cy="276999"/>
            <a:chOff x="540000" y="3623471"/>
            <a:chExt cx="235566" cy="276999"/>
          </a:xfrm>
        </p:grpSpPr>
        <p:sp>
          <p:nvSpPr>
            <p:cNvPr id="15" name="Rounded Rectangle 14">
              <a:extLst>
                <a:ext uri="{FF2B5EF4-FFF2-40B4-BE49-F238E27FC236}">
                  <a16:creationId xmlns:a16="http://schemas.microsoft.com/office/drawing/2014/main" id="{11108212-4501-BCAA-7398-A9785E95D6FA}"/>
                </a:ext>
              </a:extLst>
            </p:cNvPr>
            <p:cNvSpPr/>
            <p:nvPr/>
          </p:nvSpPr>
          <p:spPr>
            <a:xfrm>
              <a:off x="540000" y="3638101"/>
              <a:ext cx="235566" cy="252000"/>
            </a:xfrm>
            <a:prstGeom prst="roundRect">
              <a:avLst/>
            </a:prstGeom>
            <a:solidFill>
              <a:srgbClr val="DD8C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16" name="TextBox 15">
              <a:extLst>
                <a:ext uri="{FF2B5EF4-FFF2-40B4-BE49-F238E27FC236}">
                  <a16:creationId xmlns:a16="http://schemas.microsoft.com/office/drawing/2014/main" id="{53E68D17-424E-384B-E206-3C12208AF7FE}"/>
                </a:ext>
              </a:extLst>
            </p:cNvPr>
            <p:cNvSpPr txBox="1"/>
            <p:nvPr/>
          </p:nvSpPr>
          <p:spPr>
            <a:xfrm>
              <a:off x="540000" y="3623471"/>
              <a:ext cx="235566" cy="276999"/>
            </a:xfrm>
            <a:prstGeom prst="rect">
              <a:avLst/>
            </a:prstGeom>
            <a:noFill/>
          </p:spPr>
          <p:txBody>
            <a:bodyPr wrap="square" rtlCol="0">
              <a:spAutoFit/>
            </a:bodyPr>
            <a:lstStyle/>
            <a:p>
              <a:pPr algn="ctr" rtl="1"/>
              <a:r>
                <a:rPr lang="ar" sz="1200" b="1" dirty="0">
                  <a:solidFill>
                    <a:schemeClr val="bg1"/>
                  </a:solidFill>
                  <a:latin typeface="Simplified Arabic" panose="020F0502020204030203" pitchFamily="34" charset="77"/>
                </a:rPr>
                <a:t>7</a:t>
              </a:r>
            </a:p>
          </p:txBody>
        </p:sp>
      </p:grpSp>
      <p:grpSp>
        <p:nvGrpSpPr>
          <p:cNvPr id="20" name="Group 19">
            <a:extLst>
              <a:ext uri="{FF2B5EF4-FFF2-40B4-BE49-F238E27FC236}">
                <a16:creationId xmlns:a16="http://schemas.microsoft.com/office/drawing/2014/main" id="{32ECB477-C35F-2869-7E55-B69C32A90C3D}"/>
              </a:ext>
            </a:extLst>
          </p:cNvPr>
          <p:cNvGrpSpPr/>
          <p:nvPr/>
        </p:nvGrpSpPr>
        <p:grpSpPr>
          <a:xfrm>
            <a:off x="5192826" y="3001964"/>
            <a:ext cx="2927382" cy="1627397"/>
            <a:chOff x="957600" y="3516102"/>
            <a:chExt cx="2927382" cy="1627397"/>
          </a:xfrm>
        </p:grpSpPr>
        <p:sp>
          <p:nvSpPr>
            <p:cNvPr id="12" name="Rounded Rectangle 11">
              <a:extLst>
                <a:ext uri="{FF2B5EF4-FFF2-40B4-BE49-F238E27FC236}">
                  <a16:creationId xmlns:a16="http://schemas.microsoft.com/office/drawing/2014/main" id="{B4240557-CBCF-B752-401D-AA9991F5354C}"/>
                </a:ext>
              </a:extLst>
            </p:cNvPr>
            <p:cNvSpPr/>
            <p:nvPr/>
          </p:nvSpPr>
          <p:spPr>
            <a:xfrm>
              <a:off x="957600" y="3516102"/>
              <a:ext cx="2927382" cy="1627397"/>
            </a:xfrm>
            <a:prstGeom prst="roundRect">
              <a:avLst>
                <a:gd name="adj" fmla="val 8462"/>
              </a:avLst>
            </a:prstGeom>
            <a:solidFill>
              <a:schemeClr val="bg1"/>
            </a:solidFill>
            <a:ln w="6350">
              <a:solidFill>
                <a:schemeClr val="bg1">
                  <a:lumMod val="85000"/>
                </a:schemeClr>
              </a:solidFill>
            </a:ln>
            <a:effectLst>
              <a:outerShdw blurRad="50800" dist="25400" dir="2700000" algn="tl" rotWithShape="0">
                <a:prstClr val="black">
                  <a:alpha val="2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17" name="TextBox 16">
              <a:extLst>
                <a:ext uri="{FF2B5EF4-FFF2-40B4-BE49-F238E27FC236}">
                  <a16:creationId xmlns:a16="http://schemas.microsoft.com/office/drawing/2014/main" id="{9B0FC5B1-7327-E435-6714-9F7198B47334}"/>
                </a:ext>
              </a:extLst>
            </p:cNvPr>
            <p:cNvSpPr txBox="1"/>
            <p:nvPr/>
          </p:nvSpPr>
          <p:spPr>
            <a:xfrm>
              <a:off x="1013375" y="3603612"/>
              <a:ext cx="2871606" cy="1426353"/>
            </a:xfrm>
            <a:prstGeom prst="rect">
              <a:avLst/>
            </a:prstGeom>
            <a:noFill/>
          </p:spPr>
          <p:txBody>
            <a:bodyPr wrap="square" rtlCol="0">
              <a:spAutoFit/>
            </a:bodyPr>
            <a:lstStyle/>
            <a:p>
              <a:pPr algn="r" rtl="1">
                <a:lnSpc>
                  <a:spcPts val="1540"/>
                </a:lnSpc>
                <a:spcAft>
                  <a:spcPts val="600"/>
                </a:spcAft>
              </a:pPr>
              <a:r>
                <a:rPr lang="ar" sz="1200" b="1" dirty="0">
                  <a:solidFill>
                    <a:schemeClr val="accent1"/>
                  </a:solidFill>
                  <a:latin typeface="Simplified Arabic" panose="020F0502020204030203" pitchFamily="34" charset="77"/>
                  <a:ea typeface="Simplified Arabic"/>
                  <a:cs typeface="Simplified Arabic"/>
                  <a:sym typeface="Lato"/>
                </a:rPr>
                <a:t>هل تعلم؟ </a:t>
              </a:r>
            </a:p>
            <a:p>
              <a:pPr algn="r" rtl="1">
                <a:lnSpc>
                  <a:spcPts val="1540"/>
                </a:lnSpc>
              </a:pPr>
              <a:r>
                <a:rPr lang="ar" sz="1100" b="1" dirty="0">
                  <a:solidFill>
                    <a:schemeClr val="accent1"/>
                  </a:solidFill>
                </a:rPr>
                <a:t>طورت CAWST حزم فحص صحي للمرشحات </a:t>
              </a:r>
              <a:r>
                <a:rPr lang="ar" sz="1100" b="1" dirty="0" err="1">
                  <a:solidFill>
                    <a:schemeClr val="accent1"/>
                  </a:solidFill>
                </a:rPr>
                <a:t>الرملية الحيوية </a:t>
              </a:r>
              <a:r>
                <a:rPr lang="ar" sz="1100" b="1" dirty="0">
                  <a:solidFill>
                    <a:schemeClr val="accent1"/>
                  </a:solidFill>
                </a:rPr>
                <a:t>والغلي والتجميع والتخزين. </a:t>
              </a:r>
            </a:p>
            <a:p>
              <a:pPr algn="r" rtl="1">
                <a:lnSpc>
                  <a:spcPts val="1340"/>
                </a:lnSpc>
                <a:spcAft>
                  <a:spcPts val="600"/>
                </a:spcAft>
              </a:pPr>
              <a:r>
                <a:rPr lang="ar" sz="1000" u="sng" dirty="0">
                  <a:solidFill>
                    <a:srgbClr val="2B95B8"/>
                  </a:solidFill>
                </a:rPr>
                <a:t>https://washresources.cawst.org/en/collections/d5756fa0/household-water-treatment-technologies-sanitary-inspection-forms</a:t>
              </a:r>
            </a:p>
          </p:txBody>
        </p:sp>
      </p:gr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71"/>
          <p:cNvSpPr txBox="1">
            <a:spLocks noGrp="1"/>
          </p:cNvSpPr>
          <p:nvPr>
            <p:ph type="title"/>
          </p:nvPr>
        </p:nvSpPr>
        <p:spPr>
          <a:xfrm>
            <a:off x="539999" y="288000"/>
            <a:ext cx="7278540" cy="816332"/>
          </a:xfrm>
          <a:prstGeom prst="rect">
            <a:avLst/>
          </a:prstGeom>
        </p:spPr>
        <p:txBody>
          <a:bodyPr spcFirstLastPara="1" wrap="square" lIns="91425" tIns="91425" rIns="91425" bIns="91425" anchor="t" anchorCtr="0">
            <a:normAutofit fontScale="90000"/>
          </a:bodyPr>
          <a:lstStyle/>
          <a:p>
            <a:pPr marL="0" lvl="0" indent="0" algn="r" rtl="1">
              <a:lnSpc>
                <a:spcPts val="2800"/>
              </a:lnSpc>
              <a:spcBef>
                <a:spcPts val="0"/>
              </a:spcBef>
              <a:spcAft>
                <a:spcPts val="0"/>
              </a:spcAft>
              <a:buNone/>
            </a:pPr>
            <a:r>
              <a:rPr lang="ar" sz="2700" spc="30" dirty="0">
                <a:solidFill>
                  <a:srgbClr val="2B95B8"/>
                </a:solidFill>
                <a:latin typeface="Simplified Arabic" panose="020F0502020204030203" pitchFamily="34" charset="77"/>
              </a:rPr>
              <a:t>ملخص: لا تتوفر </a:t>
            </a:r>
            <a:r>
              <a:rPr lang="ar" sz="2700" spc="30" dirty="0">
                <a:solidFill>
                  <a:srgbClr val="2B95B8"/>
                </a:solidFill>
                <a:latin typeface="Simplified Arabic" panose="020F0502020204030203" pitchFamily="34" charset="77"/>
                <a:ea typeface="Simplified Arabic"/>
                <a:cs typeface="Simplified Arabic"/>
                <a:sym typeface="Lato"/>
              </a:rPr>
              <a:t>مياه شرب آمنة في المنازل </a:t>
            </a:r>
            <a:br>
              <a:rPr lang="ar" sz="2700" spc="30" dirty="0">
                <a:solidFill>
                  <a:srgbClr val="2B95B8"/>
                </a:solidFill>
                <a:latin typeface="Simplified Arabic" panose="020F0502020204030203" pitchFamily="34" charset="77"/>
                <a:ea typeface="Simplified Arabic"/>
                <a:cs typeface="Simplified Arabic"/>
                <a:sym typeface="Lato"/>
              </a:rPr>
            </a:br>
            <a:r>
              <a:rPr lang="ar" sz="2700" spc="30" dirty="0">
                <a:solidFill>
                  <a:srgbClr val="2B95B8"/>
                </a:solidFill>
                <a:latin typeface="Simplified Arabic" panose="020F0502020204030203" pitchFamily="34" charset="77"/>
                <a:ea typeface="Simplified Arabic"/>
                <a:cs typeface="Simplified Arabic"/>
                <a:sym typeface="Lato"/>
              </a:rPr>
              <a:t>لم يتحقق بعد </a:t>
            </a:r>
            <a:endParaRPr sz="2700" spc="30" dirty="0">
              <a:solidFill>
                <a:srgbClr val="2B95B8"/>
              </a:solidFill>
              <a:latin typeface="Simplified Arabic" panose="020F0502020204030203" pitchFamily="34" charset="77"/>
              <a:ea typeface="Calibri"/>
              <a:cs typeface="Calibri"/>
              <a:sym typeface="Calibri"/>
            </a:endParaRPr>
          </a:p>
          <a:p>
            <a:pPr marL="0" lvl="0" indent="0" algn="r" rtl="1">
              <a:spcBef>
                <a:spcPts val="0"/>
              </a:spcBef>
              <a:spcAft>
                <a:spcPts val="0"/>
              </a:spcAft>
              <a:buNone/>
            </a:pPr>
            <a:endParaRPr dirty="0"/>
          </a:p>
        </p:txBody>
      </p:sp>
      <p:sp>
        <p:nvSpPr>
          <p:cNvPr id="438" name="Google Shape;438;p71"/>
          <p:cNvSpPr txBox="1">
            <a:spLocks noGrp="1"/>
          </p:cNvSpPr>
          <p:nvPr>
            <p:ph type="body" idx="1"/>
          </p:nvPr>
        </p:nvSpPr>
        <p:spPr>
          <a:xfrm>
            <a:off x="652321" y="2076598"/>
            <a:ext cx="3729485" cy="1493944"/>
          </a:xfrm>
          <a:prstGeom prst="rect">
            <a:avLst/>
          </a:prstGeom>
        </p:spPr>
        <p:txBody>
          <a:bodyPr spcFirstLastPara="1" wrap="square" lIns="91425" tIns="91425" rIns="91425" bIns="91425" anchor="t" anchorCtr="0">
            <a:noAutofit/>
          </a:bodyPr>
          <a:lstStyle/>
          <a:p>
            <a:pPr marL="0" lvl="0" indent="0" algn="r" rtl="1">
              <a:lnSpc>
                <a:spcPts val="2220"/>
              </a:lnSpc>
              <a:spcBef>
                <a:spcPts val="0"/>
              </a:spcBef>
              <a:spcAft>
                <a:spcPts val="1200"/>
              </a:spcAft>
              <a:buNone/>
            </a:pPr>
            <a:r>
              <a:rPr lang="ar" sz="1600" b="1" dirty="0">
                <a:solidFill>
                  <a:schemeClr val="accent1"/>
                </a:solidFill>
                <a:latin typeface="Simplified Arabic" panose="020F0502020204030203" pitchFamily="34" charset="77"/>
                <a:sym typeface="Lato"/>
              </a:rPr>
              <a:t>توضح الوثائق الرئيسية التي تمت مناقشتها بوضوح أن جودة المياه تحتاج إلى معالجة، خاصة في نقاط الاستخدام، وأن هناك مجموعة من الحلول التي ستساعدنا في الوصول إلى الجميع. </a:t>
            </a:r>
            <a:endParaRPr sz="1600" b="1" dirty="0">
              <a:solidFill>
                <a:schemeClr val="accent1"/>
              </a:solidFill>
              <a:latin typeface="Simplified Arabic" panose="020F0502020204030203" pitchFamily="34" charset="77"/>
              <a:sym typeface="Lato"/>
            </a:endParaRPr>
          </a:p>
          <a:p>
            <a:pPr marL="0" lvl="0" indent="0" algn="r" rtl="1">
              <a:spcBef>
                <a:spcPts val="1000"/>
              </a:spcBef>
              <a:spcAft>
                <a:spcPts val="0"/>
              </a:spcAft>
              <a:buNone/>
            </a:pPr>
            <a:endParaRPr sz="1600" b="1" dirty="0">
              <a:solidFill>
                <a:schemeClr val="dk1"/>
              </a:solidFill>
              <a:latin typeface="Calibri"/>
              <a:ea typeface="Calibri"/>
              <a:cs typeface="Calibri"/>
              <a:sym typeface="Calibri"/>
            </a:endParaRPr>
          </a:p>
          <a:p>
            <a:pPr marL="0" lvl="0" indent="0" algn="r" rtl="1">
              <a:spcBef>
                <a:spcPts val="1200"/>
              </a:spcBef>
              <a:spcAft>
                <a:spcPts val="0"/>
              </a:spcAft>
              <a:buNone/>
            </a:pPr>
            <a:endParaRPr sz="1600" b="1" dirty="0"/>
          </a:p>
          <a:p>
            <a:pPr marL="0" lvl="0" indent="0" algn="r" rtl="1">
              <a:spcBef>
                <a:spcPts val="1200"/>
              </a:spcBef>
              <a:spcAft>
                <a:spcPts val="0"/>
              </a:spcAft>
              <a:buNone/>
            </a:pPr>
            <a:endParaRPr sz="1600" b="1" dirty="0"/>
          </a:p>
          <a:p>
            <a:pPr marL="0" lvl="0" indent="0" algn="r" rtl="1">
              <a:spcBef>
                <a:spcPts val="1200"/>
              </a:spcBef>
              <a:spcAft>
                <a:spcPts val="1200"/>
              </a:spcAft>
              <a:buNone/>
            </a:pPr>
            <a:endParaRPr sz="1600" b="1" dirty="0"/>
          </a:p>
        </p:txBody>
      </p:sp>
      <p:sp>
        <p:nvSpPr>
          <p:cNvPr id="2" name="Google Shape;430;p70">
            <a:extLst>
              <a:ext uri="{FF2B5EF4-FFF2-40B4-BE49-F238E27FC236}">
                <a16:creationId xmlns:a16="http://schemas.microsoft.com/office/drawing/2014/main" id="{7E45266E-E464-9E02-BF57-A052C8F2709A}"/>
              </a:ext>
            </a:extLst>
          </p:cNvPr>
          <p:cNvSpPr txBox="1">
            <a:spLocks noGrp="1"/>
          </p:cNvSpPr>
          <p:nvPr>
            <p:ph type="sldNum" idx="12"/>
          </p:nvPr>
        </p:nvSpPr>
        <p:spPr>
          <a:xfrm>
            <a:off x="7665720" y="4767263"/>
            <a:ext cx="849600" cy="273900"/>
          </a:xfrm>
          <a:prstGeom prst="rect">
            <a:avLst/>
          </a:prstGeom>
        </p:spPr>
        <p:txBody>
          <a:bodyPr spcFirstLastPara="1" wrap="square" lIns="68575" tIns="34275" rIns="68575" bIns="34275" anchor="ctr" anchorCtr="0">
            <a:normAutofit/>
          </a:bodyPr>
          <a:lstStyle/>
          <a:p>
            <a:pPr marL="0" lvl="0" indent="0" algn="l" rtl="1">
              <a:spcBef>
                <a:spcPts val="0"/>
              </a:spcBef>
              <a:spcAft>
                <a:spcPts val="0"/>
              </a:spcAft>
              <a:buClr>
                <a:srgbClr val="000000"/>
              </a:buClr>
              <a:buFont typeface="Arial"/>
              <a:buNone/>
            </a:pPr>
            <a:fld id="{00000000-1234-1234-1234-123412341234}" type="slidenum">
              <a:rPr lang="ar"/>
              <a:t>19</a:t>
            </a:fld>
            <a:endParaRPr dirty="0"/>
          </a:p>
        </p:txBody>
      </p:sp>
      <p:pic>
        <p:nvPicPr>
          <p:cNvPr id="4" name="Picture 3" descr="A person pouring water into a container&#10;&#10;Description automatically generated">
            <a:extLst>
              <a:ext uri="{FF2B5EF4-FFF2-40B4-BE49-F238E27FC236}">
                <a16:creationId xmlns:a16="http://schemas.microsoft.com/office/drawing/2014/main" id="{0A96DC9A-B23D-4222-95DF-5DCD08F53B0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4496226" y="1696290"/>
            <a:ext cx="3410134" cy="2226218"/>
          </a:xfrm>
          <a:prstGeom prst="rect">
            <a:avLst/>
          </a:prstGeom>
          <a:effectLst>
            <a:outerShdw blurRad="50800" dist="25400" dir="2700000" algn="tl" rotWithShape="0">
              <a:prstClr val="black">
                <a:alpha val="40000"/>
              </a:prstClr>
            </a:outerShdw>
          </a:effectLst>
        </p:spPr>
      </p:pic>
      <p:cxnSp>
        <p:nvCxnSpPr>
          <p:cNvPr id="5" name="Straight Connector 4">
            <a:extLst>
              <a:ext uri="{FF2B5EF4-FFF2-40B4-BE49-F238E27FC236}">
                <a16:creationId xmlns:a16="http://schemas.microsoft.com/office/drawing/2014/main" id="{230398D3-2682-7B06-8695-770C841D0AD1}"/>
              </a:ext>
            </a:extLst>
          </p:cNvPr>
          <p:cNvCxnSpPr/>
          <p:nvPr/>
        </p:nvCxnSpPr>
        <p:spPr>
          <a:xfrm>
            <a:off x="736315" y="2008378"/>
            <a:ext cx="331950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88D5D67-471B-96CB-DC0F-2BD175B4732A}"/>
              </a:ext>
            </a:extLst>
          </p:cNvPr>
          <p:cNvCxnSpPr/>
          <p:nvPr/>
        </p:nvCxnSpPr>
        <p:spPr>
          <a:xfrm>
            <a:off x="736315" y="3708573"/>
            <a:ext cx="331950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47EF7-D520-D581-BB5F-1838B467415C}"/>
              </a:ext>
            </a:extLst>
          </p:cNvPr>
          <p:cNvSpPr>
            <a:spLocks noGrp="1"/>
          </p:cNvSpPr>
          <p:nvPr>
            <p:ph type="title"/>
          </p:nvPr>
        </p:nvSpPr>
        <p:spPr>
          <a:xfrm>
            <a:off x="540000" y="360000"/>
            <a:ext cx="7886700" cy="512418"/>
          </a:xfrm>
        </p:spPr>
        <p:txBody>
          <a:bodyPr/>
          <a:lstStyle/>
          <a:p>
            <a:pPr algn="r" rtl="1"/>
            <a:r>
              <a:rPr lang="ar" sz="2400" dirty="0">
                <a:solidFill>
                  <a:schemeClr val="accent3"/>
                </a:solidFill>
                <a:latin typeface="Simplified Arabic" panose="020F0502020204030203" pitchFamily="34" charset="77"/>
              </a:rPr>
              <a:t>ماذا تخبرنا البيانات؟</a:t>
            </a:r>
            <a:endParaRPr lang="en-US" dirty="0"/>
          </a:p>
        </p:txBody>
      </p:sp>
      <p:sp>
        <p:nvSpPr>
          <p:cNvPr id="4" name="Text Placeholder 3">
            <a:extLst>
              <a:ext uri="{FF2B5EF4-FFF2-40B4-BE49-F238E27FC236}">
                <a16:creationId xmlns:a16="http://schemas.microsoft.com/office/drawing/2014/main" id="{3D95214C-1CF0-47A1-A656-12E59E08002B}"/>
              </a:ext>
            </a:extLst>
          </p:cNvPr>
          <p:cNvSpPr>
            <a:spLocks noGrp="1" noRot="1" noMove="1" noResize="1" noEditPoints="1" noAdjustHandles="1" noChangeArrowheads="1" noChangeShapeType="1"/>
          </p:cNvSpPr>
          <p:nvPr>
            <p:ph type="body" idx="2"/>
          </p:nvPr>
        </p:nvSpPr>
        <p:spPr>
          <a:xfrm>
            <a:off x="540000" y="1080000"/>
            <a:ext cx="7886700" cy="3571959"/>
          </a:xfrm>
        </p:spPr>
        <p:txBody>
          <a:bodyPr/>
          <a:lstStyle/>
          <a:p>
            <a:pPr marL="0" lvl="0" indent="0" algn="r" rtl="1">
              <a:spcBef>
                <a:spcPts val="0"/>
              </a:spcBef>
              <a:spcAft>
                <a:spcPts val="0"/>
              </a:spcAft>
              <a:buNone/>
            </a:pPr>
            <a:r>
              <a:rPr lang="ar" sz="1600" b="1" dirty="0">
                <a:latin typeface="Simplified Arabic" panose="020F0502020204030203" pitchFamily="34" charset="77"/>
              </a:rPr>
              <a:t>مراجعة لأربعة وثائق عالمية رئيسية:</a:t>
            </a:r>
          </a:p>
          <a:p>
            <a:pPr marL="457200" lvl="0" indent="-297497" algn="r" rtl="1">
              <a:lnSpc>
                <a:spcPts val="2020"/>
              </a:lnSpc>
              <a:spcBef>
                <a:spcPts val="1200"/>
              </a:spcBef>
              <a:spcAft>
                <a:spcPts val="1400"/>
              </a:spcAft>
              <a:buClr>
                <a:srgbClr val="005478"/>
              </a:buClr>
              <a:buSzPct val="100000"/>
              <a:buFont typeface="Lato"/>
              <a:buAutoNum type="arabicPeriod"/>
            </a:pPr>
            <a:r>
              <a:rPr lang="ar" sz="1400" dirty="0">
                <a:latin typeface="Simplified Arabic" panose="020F0502020204030203" pitchFamily="34" charset="77"/>
                <a:ea typeface="Simplified Arabic"/>
                <a:cs typeface="Simplified Arabic"/>
                <a:sym typeface="Lato"/>
              </a:rPr>
              <a:t>التقدم المحرز في مجال مياه الشرب والصرف الصحي والنظافة الصحية للأسر المعيشية - </a:t>
            </a:r>
            <a:r>
              <a:rPr lang="ar" sz="1400" i="1" dirty="0">
                <a:latin typeface="Simplified Arabic" panose="020F0502020204030203" pitchFamily="34" charset="77"/>
                <a:ea typeface="Simplified Arabic"/>
                <a:cs typeface="Simplified Arabic"/>
                <a:sym typeface="Lato"/>
              </a:rPr>
              <a:t>JMP، 2025 </a:t>
            </a:r>
            <a:r>
              <a:rPr lang="ar" sz="1400" u="sng" dirty="0">
                <a:solidFill>
                  <a:srgbClr val="2B95B8"/>
                </a:solidFill>
                <a:uFill>
                  <a:solidFill>
                    <a:srgbClr val="2B95B8"/>
                  </a:solidFill>
                </a:uFill>
                <a:latin typeface="Simplified Arabic" panose="020F0502020204030203" pitchFamily="34" charset="77"/>
                <a:ea typeface="Simplified Arabic"/>
                <a:cs typeface="Simplified Arabic"/>
                <a:sym typeface="Lato"/>
                <a:hlinkClick r:id="rId3">
                  <a:extLst>
                    <a:ext uri="{A12FA001-AC4F-418D-AE19-62706E023703}">
                      <ahyp:hlinkClr xmlns:ahyp="http://schemas.microsoft.com/office/drawing/2018/hyperlinkcolor" val="tx"/>
                    </a:ext>
                  </a:extLst>
                </a:hlinkClick>
              </a:rPr>
              <a:t>washdata.org/reports/jmp-2025-wash-households</a:t>
            </a:r>
            <a:endParaRPr lang="en-CA" sz="1400" u="sng" dirty="0">
              <a:solidFill>
                <a:srgbClr val="2B95B8"/>
              </a:solidFill>
              <a:uFill>
                <a:solidFill>
                  <a:srgbClr val="2B95B8"/>
                </a:solidFill>
              </a:uFill>
              <a:latin typeface="Simplified Arabic" panose="020F0502020204030203" pitchFamily="34" charset="77"/>
              <a:ea typeface="Simplified Arabic"/>
              <a:cs typeface="Simplified Arabic"/>
              <a:sym typeface="Lato"/>
            </a:endParaRPr>
          </a:p>
          <a:p>
            <a:pPr indent="-297497" algn="r" rtl="1">
              <a:lnSpc>
                <a:spcPts val="2020"/>
              </a:lnSpc>
              <a:spcAft>
                <a:spcPts val="1400"/>
              </a:spcAft>
              <a:buClr>
                <a:srgbClr val="005478"/>
              </a:buClr>
              <a:buSzPct val="100000"/>
              <a:buFont typeface="Lato"/>
              <a:buAutoNum type="arabicPeriod"/>
            </a:pPr>
            <a:r>
              <a:rPr lang="ar" sz="1400" dirty="0">
                <a:latin typeface="Simplified Arabic" panose="020F0502020204030203" pitchFamily="34" charset="77"/>
                <a:ea typeface="Simplified Arabic"/>
                <a:cs typeface="Simplified Arabic"/>
                <a:sym typeface="Lato"/>
              </a:rPr>
              <a:t>دمج اختبارات جودة المياه في المسوحات المنزلية - </a:t>
            </a:r>
            <a:r>
              <a:rPr lang="ar" sz="1400" i="1" dirty="0">
                <a:latin typeface="Simplified Arabic" panose="020F0502020204030203" pitchFamily="34" charset="77"/>
                <a:ea typeface="Simplified Arabic"/>
                <a:cs typeface="Simplified Arabic"/>
                <a:sym typeface="Lato"/>
              </a:rPr>
              <a:t>منظمة الصحة العالمية، 2020</a:t>
            </a:r>
            <a:r>
              <a:rPr lang="ar" sz="1400" dirty="0">
                <a:latin typeface="Simplified Arabic" panose="020F0502020204030203" pitchFamily="34" charset="77"/>
                <a:ea typeface="Simplified Arabic"/>
                <a:cs typeface="Simplified Arabic"/>
                <a:sym typeface="Lato"/>
              </a:rPr>
              <a:t> </a:t>
            </a:r>
            <a:br>
              <a:rPr lang="ar" sz="1400" dirty="0">
                <a:latin typeface="Simplified Arabic" panose="020F0502020204030203" pitchFamily="34" charset="77"/>
                <a:ea typeface="Simplified Arabic"/>
                <a:cs typeface="Simplified Arabic"/>
                <a:sym typeface="Lato"/>
              </a:rPr>
            </a:br>
            <a:r>
              <a:rPr lang="ar" sz="1400" u="sng" dirty="0">
                <a:solidFill>
                  <a:srgbClr val="2B95B8"/>
                </a:solidFill>
                <a:uFill>
                  <a:solidFill>
                    <a:srgbClr val="2B95B8"/>
                  </a:solidFill>
                </a:uFill>
                <a:latin typeface="Simplified Arabic" panose="020F0502020204030203" pitchFamily="34" charset="77"/>
                <a:ea typeface="Simplified Arabic"/>
                <a:cs typeface="Simplified Arabic"/>
                <a:sym typeface="Lato"/>
                <a:hlinkClick r:id="rId4">
                  <a:extLst>
                    <a:ext uri="{A12FA001-AC4F-418D-AE19-62706E023703}">
                      <ahyp:hlinkClr xmlns:ahyp="http://schemas.microsoft.com/office/drawing/2018/hyperlinkcolor" val="tx"/>
                    </a:ext>
                  </a:extLst>
                </a:hlinkClick>
              </a:rPr>
              <a:t>https://washdata.org/sites/default/files/2020-10/JMP-2020-water-quality-testing-household-surveys.pdf</a:t>
            </a:r>
            <a:endParaRPr lang="en-CA" sz="1400" u="sng" dirty="0">
              <a:solidFill>
                <a:srgbClr val="2B95B8"/>
              </a:solidFill>
              <a:uFill>
                <a:solidFill>
                  <a:srgbClr val="2B95B8"/>
                </a:solidFill>
              </a:uFill>
              <a:latin typeface="Simplified Arabic" panose="020F0502020204030203" pitchFamily="34" charset="77"/>
              <a:ea typeface="Simplified Arabic"/>
              <a:cs typeface="Simplified Arabic"/>
              <a:sym typeface="Lato"/>
            </a:endParaRPr>
          </a:p>
          <a:p>
            <a:pPr indent="-297497" algn="r" rtl="1">
              <a:lnSpc>
                <a:spcPts val="2020"/>
              </a:lnSpc>
              <a:spcAft>
                <a:spcPts val="1400"/>
              </a:spcAft>
              <a:buClr>
                <a:srgbClr val="005478"/>
              </a:buClr>
              <a:buSzPct val="100000"/>
              <a:buFont typeface="Lato"/>
              <a:buAutoNum type="arabicPeriod"/>
            </a:pPr>
            <a:r>
              <a:rPr lang="ar" sz="1400" dirty="0">
                <a:latin typeface="Simplified Arabic" panose="020F0502020204030203" pitchFamily="34" charset="77"/>
                <a:ea typeface="Simplified Arabic"/>
                <a:cs typeface="Simplified Arabic"/>
                <a:sym typeface="Lato"/>
              </a:rPr>
              <a:t>رصد جودة مياه الشرب في المسوحات المنزلية التمثيلية على الصعيد الوطني في البلدان المنخفضة والمتوسطة الدخل - </a:t>
            </a:r>
            <a:r>
              <a:rPr lang="ar" sz="1400" i="1" dirty="0">
                <a:latin typeface="Simplified Arabic" panose="020F0502020204030203" pitchFamily="34" charset="77"/>
                <a:ea typeface="Simplified Arabic"/>
                <a:cs typeface="Simplified Arabic"/>
                <a:sym typeface="Lato"/>
              </a:rPr>
              <a:t>Bain et al، 2021</a:t>
            </a:r>
          </a:p>
          <a:p>
            <a:pPr marL="457200" lvl="0" indent="-297497" algn="r" rtl="1">
              <a:lnSpc>
                <a:spcPts val="2020"/>
              </a:lnSpc>
              <a:spcBef>
                <a:spcPts val="0"/>
              </a:spcBef>
              <a:spcAft>
                <a:spcPts val="1400"/>
              </a:spcAft>
              <a:buClr>
                <a:srgbClr val="005478"/>
              </a:buClr>
              <a:buSzPct val="100000"/>
              <a:buFont typeface="Lato"/>
              <a:buAutoNum type="arabicPeriod"/>
            </a:pPr>
            <a:r>
              <a:rPr lang="ar" sz="1400" dirty="0">
                <a:latin typeface="Simplified Arabic" panose="020F0502020204030203" pitchFamily="34" charset="77"/>
                <a:ea typeface="Simplified Arabic"/>
                <a:cs typeface="Simplified Arabic"/>
                <a:sym typeface="Lato"/>
              </a:rPr>
              <a:t>التحليل والتقييم العالمي للصرف الصحي ومياه الشرب - </a:t>
            </a:r>
            <a:r>
              <a:rPr lang="ar" sz="1400" i="1" dirty="0">
                <a:latin typeface="Simplified Arabic" panose="020F0502020204030203" pitchFamily="34" charset="77"/>
                <a:ea typeface="Simplified Arabic"/>
                <a:cs typeface="Simplified Arabic"/>
                <a:sym typeface="Lato"/>
              </a:rPr>
              <a:t>الأمم المتحدة للمياه، 2025</a:t>
            </a:r>
            <a:r>
              <a:rPr lang="ar" sz="1400" dirty="0">
                <a:solidFill>
                  <a:schemeClr val="accent3"/>
                </a:solidFill>
                <a:uFill>
                  <a:solidFill>
                    <a:srgbClr val="2B95B8"/>
                  </a:solidFill>
                </a:uFill>
                <a:latin typeface="Simplified Arabic" panose="020F0502020204030203" pitchFamily="34" charset="77"/>
                <a:ea typeface="Simplified Arabic"/>
                <a:cs typeface="Simplified Arabic"/>
                <a:sym typeface="Lato"/>
                <a:hlinkClick r:id="rId5">
                  <a:extLst>
                    <a:ext uri="{A12FA001-AC4F-418D-AE19-62706E023703}">
                      <ahyp:hlinkClr xmlns:ahyp="http://schemas.microsoft.com/office/drawing/2018/hyperlinkcolor" val="tx"/>
                    </a:ext>
                  </a:extLst>
                </a:hlinkClick>
              </a:rPr>
              <a:t> www.unwater.org/news/un-water-glaas-2025-report</a:t>
            </a:r>
            <a:endParaRPr lang="en-CA" sz="1400" dirty="0">
              <a:solidFill>
                <a:schemeClr val="accent3"/>
              </a:solidFill>
              <a:uFill>
                <a:solidFill>
                  <a:srgbClr val="2B95B8"/>
                </a:solidFill>
              </a:uFill>
              <a:latin typeface="Simplified Arabic" panose="020F0502020204030203" pitchFamily="34" charset="77"/>
              <a:ea typeface="Simplified Arabic"/>
              <a:cs typeface="Simplified Arabic"/>
              <a:sym typeface="Lato"/>
            </a:endParaRPr>
          </a:p>
          <a:p>
            <a:pPr algn="r" rtl="1"/>
            <a:endParaRPr lang="en-US" dirty="0"/>
          </a:p>
        </p:txBody>
      </p:sp>
      <p:sp>
        <p:nvSpPr>
          <p:cNvPr id="5" name="Rounded Rectangle 4">
            <a:extLst>
              <a:ext uri="{FF2B5EF4-FFF2-40B4-BE49-F238E27FC236}">
                <a16:creationId xmlns:a16="http://schemas.microsoft.com/office/drawing/2014/main" id="{CD8E1C7C-0D8A-5FE6-53FC-B009754BA5A2}"/>
              </a:ext>
            </a:extLst>
          </p:cNvPr>
          <p:cNvSpPr/>
          <p:nvPr/>
        </p:nvSpPr>
        <p:spPr>
          <a:xfrm>
            <a:off x="8009640" y="1596283"/>
            <a:ext cx="235566" cy="2520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solidFill>
                <a:schemeClr val="accent6"/>
              </a:solidFill>
            </a:endParaRPr>
          </a:p>
        </p:txBody>
      </p:sp>
      <p:sp>
        <p:nvSpPr>
          <p:cNvPr id="6" name="TextBox 5">
            <a:extLst>
              <a:ext uri="{FF2B5EF4-FFF2-40B4-BE49-F238E27FC236}">
                <a16:creationId xmlns:a16="http://schemas.microsoft.com/office/drawing/2014/main" id="{5896634C-0284-0793-3021-BF9077AAB2F4}"/>
              </a:ext>
            </a:extLst>
          </p:cNvPr>
          <p:cNvSpPr txBox="1">
            <a:spLocks/>
          </p:cNvSpPr>
          <p:nvPr/>
        </p:nvSpPr>
        <p:spPr>
          <a:xfrm>
            <a:off x="8009640" y="1583783"/>
            <a:ext cx="235566" cy="276999"/>
          </a:xfrm>
          <a:prstGeom prst="rect">
            <a:avLst/>
          </a:prstGeom>
          <a:noFill/>
        </p:spPr>
        <p:txBody>
          <a:bodyPr wrap="square" rtlCol="0">
            <a:spAutoFit/>
          </a:bodyPr>
          <a:lstStyle/>
          <a:p>
            <a:pPr algn="ctr" rtl="1"/>
            <a:r>
              <a:rPr lang="ar" sz="1200" b="1" dirty="0">
                <a:solidFill>
                  <a:schemeClr val="bg1"/>
                </a:solidFill>
                <a:latin typeface="Simplified Arabic" panose="020F0502020204030203" pitchFamily="34" charset="77"/>
              </a:rPr>
              <a:t>1</a:t>
            </a:r>
          </a:p>
        </p:txBody>
      </p:sp>
      <p:sp>
        <p:nvSpPr>
          <p:cNvPr id="8" name="Rounded Rectangle 7">
            <a:extLst>
              <a:ext uri="{FF2B5EF4-FFF2-40B4-BE49-F238E27FC236}">
                <a16:creationId xmlns:a16="http://schemas.microsoft.com/office/drawing/2014/main" id="{D6A37505-20F4-6866-0052-0D414BB74175}"/>
              </a:ext>
            </a:extLst>
          </p:cNvPr>
          <p:cNvSpPr/>
          <p:nvPr/>
        </p:nvSpPr>
        <p:spPr>
          <a:xfrm>
            <a:off x="8009640" y="2377065"/>
            <a:ext cx="235566" cy="25200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9" name="TextBox 8">
            <a:extLst>
              <a:ext uri="{FF2B5EF4-FFF2-40B4-BE49-F238E27FC236}">
                <a16:creationId xmlns:a16="http://schemas.microsoft.com/office/drawing/2014/main" id="{741C40C2-861A-8E5B-1DD1-D4C8F2A2D3AA}"/>
              </a:ext>
            </a:extLst>
          </p:cNvPr>
          <p:cNvSpPr txBox="1"/>
          <p:nvPr/>
        </p:nvSpPr>
        <p:spPr>
          <a:xfrm>
            <a:off x="8009640" y="2364565"/>
            <a:ext cx="235566" cy="276999"/>
          </a:xfrm>
          <a:prstGeom prst="rect">
            <a:avLst/>
          </a:prstGeom>
          <a:noFill/>
        </p:spPr>
        <p:txBody>
          <a:bodyPr wrap="square" rtlCol="0">
            <a:spAutoFit/>
          </a:bodyPr>
          <a:lstStyle/>
          <a:p>
            <a:pPr algn="ctr" rtl="1"/>
            <a:r>
              <a:rPr lang="ar" sz="1200" b="1" dirty="0">
                <a:solidFill>
                  <a:schemeClr val="bg1"/>
                </a:solidFill>
                <a:latin typeface="Simplified Arabic" panose="020F0502020204030203" pitchFamily="34" charset="77"/>
              </a:rPr>
              <a:t>2</a:t>
            </a:r>
          </a:p>
        </p:txBody>
      </p:sp>
      <p:sp>
        <p:nvSpPr>
          <p:cNvPr id="11" name="Rounded Rectangle 10">
            <a:extLst>
              <a:ext uri="{FF2B5EF4-FFF2-40B4-BE49-F238E27FC236}">
                <a16:creationId xmlns:a16="http://schemas.microsoft.com/office/drawing/2014/main" id="{7A4C67D4-4466-9AC2-63AF-7788789DA6C1}"/>
              </a:ext>
            </a:extLst>
          </p:cNvPr>
          <p:cNvSpPr/>
          <p:nvPr/>
        </p:nvSpPr>
        <p:spPr>
          <a:xfrm>
            <a:off x="8009640" y="3394761"/>
            <a:ext cx="235566" cy="2520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12" name="TextBox 11">
            <a:extLst>
              <a:ext uri="{FF2B5EF4-FFF2-40B4-BE49-F238E27FC236}">
                <a16:creationId xmlns:a16="http://schemas.microsoft.com/office/drawing/2014/main" id="{87FC3A6E-13EB-C0B6-BD3B-FFE21F60555A}"/>
              </a:ext>
            </a:extLst>
          </p:cNvPr>
          <p:cNvSpPr txBox="1"/>
          <p:nvPr/>
        </p:nvSpPr>
        <p:spPr>
          <a:xfrm>
            <a:off x="8009640" y="3369762"/>
            <a:ext cx="235566" cy="276999"/>
          </a:xfrm>
          <a:prstGeom prst="rect">
            <a:avLst/>
          </a:prstGeom>
          <a:noFill/>
        </p:spPr>
        <p:txBody>
          <a:bodyPr wrap="square" rtlCol="0">
            <a:spAutoFit/>
          </a:bodyPr>
          <a:lstStyle/>
          <a:p>
            <a:pPr algn="ctr" rtl="1"/>
            <a:r>
              <a:rPr lang="ar" sz="1200" b="1" dirty="0">
                <a:solidFill>
                  <a:schemeClr val="bg1"/>
                </a:solidFill>
                <a:latin typeface="Simplified Arabic" panose="020F0502020204030203" pitchFamily="34" charset="77"/>
              </a:rPr>
              <a:t>3</a:t>
            </a:r>
          </a:p>
        </p:txBody>
      </p:sp>
      <p:sp>
        <p:nvSpPr>
          <p:cNvPr id="14" name="Rounded Rectangle 13">
            <a:extLst>
              <a:ext uri="{FF2B5EF4-FFF2-40B4-BE49-F238E27FC236}">
                <a16:creationId xmlns:a16="http://schemas.microsoft.com/office/drawing/2014/main" id="{E8026A66-A27C-6EEC-7561-B4A2DC7932B1}"/>
              </a:ext>
            </a:extLst>
          </p:cNvPr>
          <p:cNvSpPr/>
          <p:nvPr/>
        </p:nvSpPr>
        <p:spPr>
          <a:xfrm>
            <a:off x="8009640" y="4078764"/>
            <a:ext cx="235566" cy="252000"/>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15" name="TextBox 14">
            <a:extLst>
              <a:ext uri="{FF2B5EF4-FFF2-40B4-BE49-F238E27FC236}">
                <a16:creationId xmlns:a16="http://schemas.microsoft.com/office/drawing/2014/main" id="{F8EE9889-67B3-C192-4758-F123C0340717}"/>
              </a:ext>
            </a:extLst>
          </p:cNvPr>
          <p:cNvSpPr txBox="1"/>
          <p:nvPr/>
        </p:nvSpPr>
        <p:spPr>
          <a:xfrm>
            <a:off x="8009640" y="4063500"/>
            <a:ext cx="235566" cy="276999"/>
          </a:xfrm>
          <a:prstGeom prst="rect">
            <a:avLst/>
          </a:prstGeom>
          <a:noFill/>
        </p:spPr>
        <p:txBody>
          <a:bodyPr wrap="square" rtlCol="0">
            <a:spAutoFit/>
          </a:bodyPr>
          <a:lstStyle/>
          <a:p>
            <a:pPr algn="ctr" rtl="1"/>
            <a:r>
              <a:rPr lang="ar" sz="1200" b="1" dirty="0">
                <a:solidFill>
                  <a:schemeClr val="bg1"/>
                </a:solidFill>
                <a:latin typeface="Simplified Arabic" panose="020F0502020204030203" pitchFamily="34" charset="77"/>
              </a:rPr>
              <a:t>4</a:t>
            </a:r>
          </a:p>
        </p:txBody>
      </p:sp>
    </p:spTree>
    <p:custDataLst>
      <p:tags r:id="rId1"/>
    </p:custDataLst>
    <p:extLst>
      <p:ext uri="{BB962C8B-B14F-4D97-AF65-F5344CB8AC3E}">
        <p14:creationId xmlns:p14="http://schemas.microsoft.com/office/powerpoint/2010/main" val="691454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9"/>
          <p:cNvSpPr txBox="1">
            <a:spLocks noGrp="1"/>
          </p:cNvSpPr>
          <p:nvPr>
            <p:ph type="title"/>
          </p:nvPr>
        </p:nvSpPr>
        <p:spPr>
          <a:xfrm>
            <a:off x="540000" y="350643"/>
            <a:ext cx="7762200" cy="813013"/>
          </a:xfrm>
          <a:prstGeom prst="rect">
            <a:avLst/>
          </a:prstGeom>
        </p:spPr>
        <p:txBody>
          <a:bodyPr spcFirstLastPara="1" wrap="square" lIns="68575" tIns="34275" rIns="68575" bIns="34275" anchor="ctr" anchorCtr="0">
            <a:spAutoFit/>
          </a:bodyPr>
          <a:lstStyle/>
          <a:p>
            <a:pPr marL="7938" lvl="0" indent="-7938" algn="r" rtl="1">
              <a:lnSpc>
                <a:spcPts val="2880"/>
              </a:lnSpc>
              <a:spcBef>
                <a:spcPts val="0"/>
              </a:spcBef>
              <a:buNone/>
            </a:pPr>
            <a:r>
              <a:rPr lang="ar" sz="2400" b="1" spc="30" dirty="0">
                <a:solidFill>
                  <a:srgbClr val="2B95B8"/>
                </a:solidFill>
                <a:latin typeface="Simplified Arabic" panose="020F0502020204030203" pitchFamily="34" charset="77"/>
                <a:ea typeface="Simplified Arabic"/>
                <a:cs typeface="Simplified Arabic"/>
                <a:sym typeface="Lato"/>
              </a:rPr>
              <a:t>هذه فرصة لتحويل قطاع المياه والصرف الصحي والنظافة الصحية </a:t>
            </a:r>
            <a:br>
              <a:rPr lang="ar" sz="2400" b="1" spc="30" dirty="0">
                <a:solidFill>
                  <a:srgbClr val="2B95B8"/>
                </a:solidFill>
                <a:latin typeface="Simplified Arabic" panose="020F0502020204030203" pitchFamily="34" charset="77"/>
                <a:ea typeface="Simplified Arabic"/>
                <a:cs typeface="Simplified Arabic"/>
                <a:sym typeface="Lato"/>
              </a:rPr>
            </a:br>
            <a:r>
              <a:rPr lang="ar" sz="2400" b="1" spc="30" dirty="0">
                <a:solidFill>
                  <a:srgbClr val="2B95B8"/>
                </a:solidFill>
                <a:latin typeface="Simplified Arabic" panose="020F0502020204030203" pitchFamily="34" charset="77"/>
                <a:ea typeface="Simplified Arabic"/>
                <a:cs typeface="Simplified Arabic"/>
                <a:sym typeface="Lato"/>
              </a:rPr>
              <a:t>من "إما/أو" إلى "كلا/و"</a:t>
            </a:r>
            <a:endParaRPr lang="en-CA" sz="2400" b="1" u="none" strike="noStrike" cap="none" spc="30" dirty="0">
              <a:solidFill>
                <a:srgbClr val="2B95B8"/>
              </a:solidFill>
              <a:latin typeface="Simplified Arabic" panose="020F0502020204030203" pitchFamily="34" charset="77"/>
              <a:ea typeface="Calibri"/>
              <a:cs typeface="Calibri"/>
              <a:sym typeface="Calibri"/>
            </a:endParaRPr>
          </a:p>
        </p:txBody>
      </p:sp>
      <p:sp>
        <p:nvSpPr>
          <p:cNvPr id="421" name="Google Shape;421;p69"/>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l" rtl="1">
              <a:spcBef>
                <a:spcPts val="0"/>
              </a:spcBef>
              <a:spcAft>
                <a:spcPts val="0"/>
              </a:spcAft>
              <a:buClr>
                <a:srgbClr val="000000"/>
              </a:buClr>
              <a:buFont typeface="Arial"/>
              <a:buNone/>
            </a:pPr>
            <a:fld id="{00000000-1234-1234-1234-123412341234}" type="slidenum">
              <a:rPr lang="ar"/>
              <a:t>20</a:t>
            </a:fld>
            <a:endParaRPr dirty="0"/>
          </a:p>
        </p:txBody>
      </p:sp>
      <p:sp>
        <p:nvSpPr>
          <p:cNvPr id="8" name="Google Shape;446;p72">
            <a:extLst>
              <a:ext uri="{FF2B5EF4-FFF2-40B4-BE49-F238E27FC236}">
                <a16:creationId xmlns:a16="http://schemas.microsoft.com/office/drawing/2014/main" id="{68957BFC-C085-6094-1B19-25536BB506F7}"/>
              </a:ext>
            </a:extLst>
          </p:cNvPr>
          <p:cNvSpPr/>
          <p:nvPr/>
        </p:nvSpPr>
        <p:spPr>
          <a:xfrm>
            <a:off x="566338" y="1332000"/>
            <a:ext cx="7594682" cy="2841326"/>
          </a:xfrm>
          <a:prstGeom prst="rect">
            <a:avLst/>
          </a:prstGeom>
          <a:noFill/>
          <a:ln>
            <a:noFill/>
          </a:ln>
        </p:spPr>
        <p:txBody>
          <a:bodyPr spcFirstLastPara="1" wrap="square" lIns="0" tIns="0" rIns="0" bIns="0" anchor="t" anchorCtr="0">
            <a:noAutofit/>
          </a:bodyPr>
          <a:lstStyle/>
          <a:p>
            <a:pPr marL="49213" marR="0" lvl="0" algn="r" rtl="1">
              <a:lnSpc>
                <a:spcPct val="100000"/>
              </a:lnSpc>
              <a:spcBef>
                <a:spcPts val="0"/>
              </a:spcBef>
              <a:spcAft>
                <a:spcPts val="1200"/>
              </a:spcAft>
              <a:buClr>
                <a:srgbClr val="666666"/>
              </a:buClr>
              <a:buSzPts val="1400"/>
            </a:pPr>
            <a:r>
              <a:rPr lang="ar" sz="1600" b="1" dirty="0">
                <a:solidFill>
                  <a:schemeClr val="tx1">
                    <a:lumMod val="65000"/>
                    <a:lumOff val="35000"/>
                  </a:schemeClr>
                </a:solidFill>
                <a:latin typeface="Simplified Arabic" panose="020F0502020204030203" pitchFamily="34" charset="77"/>
                <a:ea typeface="Simplified Arabic"/>
                <a:cs typeface="Simplified Arabic"/>
                <a:sym typeface="Lato"/>
              </a:rPr>
              <a:t>معالجة المياه المنزلية:</a:t>
            </a:r>
            <a:endParaRPr sz="1600" b="1" dirty="0">
              <a:solidFill>
                <a:schemeClr val="tx1">
                  <a:lumMod val="65000"/>
                  <a:lumOff val="35000"/>
                </a:schemeClr>
              </a:solidFill>
              <a:latin typeface="Simplified Arabic" panose="020F0502020204030203" pitchFamily="34" charset="77"/>
              <a:ea typeface="Simplified Arabic"/>
              <a:cs typeface="Simplified Arabic"/>
              <a:sym typeface="Lato"/>
            </a:endParaRPr>
          </a:p>
          <a:p>
            <a:pPr marL="334963" marR="0" lvl="1" indent="-285750" algn="r" rtl="1">
              <a:lnSpc>
                <a:spcPct val="100000"/>
              </a:lnSpc>
              <a:spcBef>
                <a:spcPts val="1000"/>
              </a:spcBef>
              <a:spcAft>
                <a:spcPts val="0"/>
              </a:spcAft>
              <a:buClr>
                <a:schemeClr val="tx1">
                  <a:lumMod val="65000"/>
                  <a:lumOff val="35000"/>
                </a:schemeClr>
              </a:buClr>
              <a:buSzPct val="120000"/>
              <a:buFont typeface="Arial" panose="020B0604020202020204" pitchFamily="34" charset="0"/>
              <a:buChar char="•"/>
            </a:pPr>
            <a:r>
              <a:rPr lang="ar" b="1" dirty="0">
                <a:solidFill>
                  <a:schemeClr val="tx1"/>
                </a:solidFill>
                <a:latin typeface="Simplified Arabic"/>
                <a:ea typeface="Simplified Arabic"/>
                <a:cs typeface="Simplified Arabic"/>
                <a:sym typeface="Lato"/>
              </a:rPr>
              <a:t>هي جزء من مجموعة الخيارات </a:t>
            </a:r>
            <a:r>
              <a:rPr lang="ar" dirty="0">
                <a:solidFill>
                  <a:srgbClr val="666666"/>
                </a:solidFill>
                <a:latin typeface="Simplified Arabic"/>
                <a:ea typeface="Simplified Arabic"/>
                <a:cs typeface="Simplified Arabic"/>
                <a:sym typeface="Lato"/>
              </a:rPr>
              <a:t>المتاحة لتزويد الجميع بمياه شرب آمنة</a:t>
            </a:r>
            <a:endParaRPr dirty="0">
              <a:solidFill>
                <a:srgbClr val="666666"/>
              </a:solidFill>
              <a:latin typeface="Simplified Arabic"/>
              <a:ea typeface="Simplified Arabic"/>
              <a:cs typeface="Simplified Arabic"/>
              <a:sym typeface="Lato"/>
            </a:endParaRPr>
          </a:p>
          <a:p>
            <a:pPr marL="334963" marR="0" lvl="1" indent="-285750" algn="r" rtl="1">
              <a:lnSpc>
                <a:spcPct val="100000"/>
              </a:lnSpc>
              <a:spcBef>
                <a:spcPts val="1000"/>
              </a:spcBef>
              <a:spcAft>
                <a:spcPts val="0"/>
              </a:spcAft>
              <a:buClr>
                <a:schemeClr val="tx1">
                  <a:lumMod val="65000"/>
                  <a:lumOff val="35000"/>
                </a:schemeClr>
              </a:buClr>
              <a:buSzPct val="120000"/>
              <a:buFont typeface="Arial" panose="020B0604020202020204" pitchFamily="34" charset="0"/>
              <a:buChar char="•"/>
            </a:pPr>
            <a:r>
              <a:rPr lang="ar" dirty="0">
                <a:solidFill>
                  <a:srgbClr val="666666"/>
                </a:solidFill>
                <a:latin typeface="Simplified Arabic"/>
                <a:ea typeface="Simplified Arabic"/>
                <a:cs typeface="Simplified Arabic"/>
                <a:sym typeface="Lato"/>
              </a:rPr>
              <a:t>يلعب دورًا مهمًا كنموذج </a:t>
            </a:r>
            <a:r>
              <a:rPr lang="ar" b="1" dirty="0">
                <a:solidFill>
                  <a:schemeClr val="tx1"/>
                </a:solidFill>
                <a:latin typeface="Simplified Arabic"/>
                <a:ea typeface="Simplified Arabic"/>
                <a:cs typeface="Simplified Arabic"/>
                <a:sym typeface="Lato"/>
              </a:rPr>
              <a:t>شرعي </a:t>
            </a:r>
            <a:r>
              <a:rPr lang="ar" dirty="0">
                <a:solidFill>
                  <a:srgbClr val="666666"/>
                </a:solidFill>
                <a:latin typeface="Simplified Arabic"/>
                <a:ea typeface="Simplified Arabic"/>
                <a:cs typeface="Simplified Arabic"/>
                <a:sym typeface="Lato"/>
              </a:rPr>
              <a:t>لتقديم الخدمات</a:t>
            </a:r>
            <a:r>
              <a:rPr lang="ar" b="1" dirty="0">
                <a:solidFill>
                  <a:schemeClr val="tx1"/>
                </a:solidFill>
                <a:latin typeface="Simplified Arabic"/>
                <a:ea typeface="Simplified Arabic"/>
                <a:cs typeface="Simplified Arabic"/>
                <a:sym typeface="Lato"/>
              </a:rPr>
              <a:t> قائم على الأدلة</a:t>
            </a:r>
            <a:endParaRPr dirty="0">
              <a:solidFill>
                <a:srgbClr val="666666"/>
              </a:solidFill>
              <a:latin typeface="Simplified Arabic"/>
              <a:ea typeface="Simplified Arabic"/>
              <a:cs typeface="Simplified Arabic"/>
              <a:sym typeface="Lato"/>
            </a:endParaRPr>
          </a:p>
          <a:p>
            <a:pPr marL="334963" marR="0" lvl="1" indent="-285750" algn="r" rtl="1">
              <a:lnSpc>
                <a:spcPct val="100000"/>
              </a:lnSpc>
              <a:spcBef>
                <a:spcPts val="1000"/>
              </a:spcBef>
              <a:spcAft>
                <a:spcPts val="1000"/>
              </a:spcAft>
              <a:buClr>
                <a:schemeClr val="tx1">
                  <a:lumMod val="65000"/>
                  <a:lumOff val="35000"/>
                </a:schemeClr>
              </a:buClr>
              <a:buSzPct val="120000"/>
              <a:buFont typeface="Arial" panose="020B0604020202020204" pitchFamily="34" charset="0"/>
              <a:buChar char="•"/>
            </a:pPr>
            <a:r>
              <a:rPr lang="ar" dirty="0">
                <a:solidFill>
                  <a:srgbClr val="666666"/>
                </a:solidFill>
                <a:latin typeface="Simplified Arabic"/>
                <a:ea typeface="Simplified Arabic"/>
                <a:cs typeface="Simplified Arabic"/>
                <a:sym typeface="Lato"/>
              </a:rPr>
              <a:t>مدعوم بعقود من البحث الميداني والخبرة في التنفيذ والتطورات في ضمان الجودة</a:t>
            </a:r>
            <a:endParaRPr dirty="0">
              <a:solidFill>
                <a:srgbClr val="666666"/>
              </a:solidFill>
              <a:latin typeface="Simplified Arabic"/>
              <a:ea typeface="Simplified Arabic"/>
              <a:cs typeface="Simplified Arabic"/>
              <a:sym typeface="Lato"/>
            </a:endParaRPr>
          </a:p>
        </p:txBody>
      </p:sp>
    </p:spTree>
    <p:custDataLst>
      <p:tags r:id="rId1"/>
    </p:custDataLst>
    <p:extLst>
      <p:ext uri="{BB962C8B-B14F-4D97-AF65-F5344CB8AC3E}">
        <p14:creationId xmlns:p14="http://schemas.microsoft.com/office/powerpoint/2010/main" val="437826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9"/>
          <p:cNvSpPr txBox="1">
            <a:spLocks noGrp="1"/>
          </p:cNvSpPr>
          <p:nvPr>
            <p:ph type="title"/>
          </p:nvPr>
        </p:nvSpPr>
        <p:spPr>
          <a:xfrm>
            <a:off x="540000" y="324000"/>
            <a:ext cx="7282852" cy="438551"/>
          </a:xfrm>
          <a:prstGeom prst="rect">
            <a:avLst/>
          </a:prstGeom>
        </p:spPr>
        <p:txBody>
          <a:bodyPr spcFirstLastPara="1" wrap="square" lIns="68575" tIns="34275" rIns="68575" bIns="34275" anchor="ctr" anchorCtr="0">
            <a:spAutoFit/>
          </a:bodyPr>
          <a:lstStyle/>
          <a:p>
            <a:pPr marL="7938" marR="0" lvl="0" algn="r" rtl="1">
              <a:lnSpc>
                <a:spcPct val="100000"/>
              </a:lnSpc>
              <a:spcBef>
                <a:spcPts val="0"/>
              </a:spcBef>
              <a:spcAft>
                <a:spcPts val="0"/>
              </a:spcAft>
              <a:buClr>
                <a:srgbClr val="005478"/>
              </a:buClr>
              <a:buSzPts val="1300"/>
              <a:buFont typeface="Lato"/>
              <a:buNone/>
            </a:pPr>
            <a:r>
              <a:rPr lang="ar" sz="2400" b="1" spc="30" dirty="0">
                <a:solidFill>
                  <a:srgbClr val="2B95B8"/>
                </a:solidFill>
                <a:latin typeface="Simplified Arabic" panose="020F0502020204030203" pitchFamily="34" charset="77"/>
                <a:ea typeface="Simplified Arabic"/>
                <a:cs typeface="Simplified Arabic"/>
                <a:sym typeface="Lato"/>
              </a:rPr>
              <a:t>الفرص</a:t>
            </a:r>
            <a:endParaRPr lang="en-CA" sz="2400" b="1" u="none" strike="noStrike" cap="none" spc="30" dirty="0">
              <a:solidFill>
                <a:srgbClr val="2B95B8"/>
              </a:solidFill>
              <a:latin typeface="Simplified Arabic" panose="020F0502020204030203" pitchFamily="34" charset="77"/>
              <a:ea typeface="Calibri"/>
              <a:cs typeface="Calibri"/>
              <a:sym typeface="Calibri"/>
            </a:endParaRPr>
          </a:p>
        </p:txBody>
      </p:sp>
      <p:sp>
        <p:nvSpPr>
          <p:cNvPr id="421" name="Google Shape;421;p69"/>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l" rtl="1">
              <a:spcBef>
                <a:spcPts val="0"/>
              </a:spcBef>
              <a:spcAft>
                <a:spcPts val="0"/>
              </a:spcAft>
              <a:buClr>
                <a:srgbClr val="000000"/>
              </a:buClr>
              <a:buFont typeface="Arial"/>
              <a:buNone/>
            </a:pPr>
            <a:fld id="{00000000-1234-1234-1234-123412341234}" type="slidenum">
              <a:rPr lang="ar"/>
              <a:t>21</a:t>
            </a:fld>
            <a:endParaRPr dirty="0"/>
          </a:p>
        </p:txBody>
      </p:sp>
      <p:sp>
        <p:nvSpPr>
          <p:cNvPr id="2" name="Google Shape;454;p73">
            <a:extLst>
              <a:ext uri="{FF2B5EF4-FFF2-40B4-BE49-F238E27FC236}">
                <a16:creationId xmlns:a16="http://schemas.microsoft.com/office/drawing/2014/main" id="{09D5083B-2A50-5266-0FB7-316DF2001ABF}"/>
              </a:ext>
            </a:extLst>
          </p:cNvPr>
          <p:cNvSpPr/>
          <p:nvPr/>
        </p:nvSpPr>
        <p:spPr>
          <a:xfrm>
            <a:off x="540000" y="1034742"/>
            <a:ext cx="7282852" cy="3634767"/>
          </a:xfrm>
          <a:prstGeom prst="rect">
            <a:avLst/>
          </a:prstGeom>
          <a:noFill/>
          <a:ln>
            <a:noFill/>
          </a:ln>
        </p:spPr>
        <p:txBody>
          <a:bodyPr spcFirstLastPara="1" wrap="square" lIns="0" tIns="0" rIns="0" bIns="0" anchor="t" anchorCtr="0">
            <a:noAutofit/>
          </a:bodyPr>
          <a:lstStyle/>
          <a:p>
            <a:pPr marL="425450" marR="0" lvl="0" indent="-285750" algn="r" rtl="1">
              <a:lnSpc>
                <a:spcPts val="1880"/>
              </a:lnSpc>
              <a:spcBef>
                <a:spcPts val="0"/>
              </a:spcBef>
              <a:spcAft>
                <a:spcPts val="0"/>
              </a:spcAft>
              <a:buClr>
                <a:schemeClr val="tx1">
                  <a:lumMod val="65000"/>
                  <a:lumOff val="35000"/>
                </a:schemeClr>
              </a:buClr>
              <a:buSzPct val="120000"/>
              <a:buFont typeface="Arial" panose="020B0604020202020204" pitchFamily="34" charset="0"/>
              <a:buChar char="•"/>
            </a:pPr>
            <a:r>
              <a:rPr lang="ar" dirty="0">
                <a:solidFill>
                  <a:srgbClr val="666666"/>
                </a:solidFill>
                <a:latin typeface="Simplified Arabic"/>
                <a:ea typeface="Simplified Arabic"/>
                <a:cs typeface="Simplified Arabic"/>
                <a:sym typeface="Lato"/>
              </a:rPr>
              <a:t>الدعوة إلى سياسات وبيئات تمويلية </a:t>
            </a:r>
            <a:r>
              <a:rPr lang="ar" b="1" dirty="0">
                <a:solidFill>
                  <a:schemeClr val="tx1"/>
                </a:solidFill>
                <a:latin typeface="Simplified Arabic"/>
                <a:ea typeface="Simplified Arabic"/>
                <a:cs typeface="Simplified Arabic"/>
                <a:sym typeface="Lato"/>
              </a:rPr>
              <a:t>تدمج </a:t>
            </a:r>
            <a:r>
              <a:rPr lang="ar" dirty="0">
                <a:solidFill>
                  <a:srgbClr val="666666"/>
                </a:solidFill>
                <a:latin typeface="Simplified Arabic"/>
                <a:ea typeface="Simplified Arabic"/>
                <a:cs typeface="Simplified Arabic"/>
                <a:sym typeface="Lato"/>
              </a:rPr>
              <a:t>الخيارات غير المتصلة بالشبكات في الاستراتيجيات الوطنية</a:t>
            </a:r>
            <a:endParaRPr dirty="0">
              <a:solidFill>
                <a:srgbClr val="666666"/>
              </a:solidFill>
              <a:latin typeface="Simplified Arabic"/>
              <a:ea typeface="Simplified Arabic"/>
              <a:cs typeface="Simplified Arabic"/>
              <a:sym typeface="Lato"/>
            </a:endParaRPr>
          </a:p>
          <a:p>
            <a:pPr marL="425450" marR="0" lvl="0" indent="-285750" algn="r" rtl="1">
              <a:lnSpc>
                <a:spcPts val="1880"/>
              </a:lnSpc>
              <a:spcBef>
                <a:spcPts val="1000"/>
              </a:spcBef>
              <a:spcAft>
                <a:spcPts val="0"/>
              </a:spcAft>
              <a:buClr>
                <a:schemeClr val="tx1">
                  <a:lumMod val="65000"/>
                  <a:lumOff val="35000"/>
                </a:schemeClr>
              </a:buClr>
              <a:buSzPct val="120000"/>
              <a:buFont typeface="Arial" panose="020B0604020202020204" pitchFamily="34" charset="0"/>
              <a:buChar char="•"/>
            </a:pPr>
            <a:r>
              <a:rPr lang="ar" dirty="0">
                <a:solidFill>
                  <a:srgbClr val="666666"/>
                </a:solidFill>
                <a:latin typeface="Simplified Arabic"/>
                <a:ea typeface="Simplified Arabic"/>
                <a:cs typeface="Simplified Arabic"/>
                <a:sym typeface="Lato"/>
              </a:rPr>
              <a:t>تشجيع صانعي السياسات والممولين على الاعتراف بالنهج اللامركزية باعتبارها </a:t>
            </a:r>
            <a:r>
              <a:rPr lang="ar" b="1" dirty="0">
                <a:solidFill>
                  <a:schemeClr val="tx1"/>
                </a:solidFill>
                <a:latin typeface="Simplified Arabic"/>
                <a:ea typeface="Simplified Arabic"/>
                <a:cs typeface="Simplified Arabic"/>
                <a:sym typeface="Lato"/>
              </a:rPr>
              <a:t>مكملة </a:t>
            </a:r>
            <a:r>
              <a:rPr lang="ar" dirty="0">
                <a:solidFill>
                  <a:srgbClr val="666666"/>
                </a:solidFill>
                <a:latin typeface="Simplified Arabic"/>
                <a:ea typeface="Simplified Arabic"/>
                <a:cs typeface="Simplified Arabic"/>
                <a:sym typeface="Lato"/>
              </a:rPr>
              <a:t>- وليست منافسة - للأنظمة المركزية</a:t>
            </a:r>
            <a:endParaRPr dirty="0">
              <a:solidFill>
                <a:srgbClr val="666666"/>
              </a:solidFill>
              <a:latin typeface="Simplified Arabic"/>
              <a:ea typeface="Simplified Arabic"/>
              <a:cs typeface="Simplified Arabic"/>
              <a:sym typeface="Lato"/>
            </a:endParaRPr>
          </a:p>
          <a:p>
            <a:pPr marL="425450" lvl="0" indent="-285750" algn="r" rtl="1">
              <a:lnSpc>
                <a:spcPts val="1880"/>
              </a:lnSpc>
              <a:spcBef>
                <a:spcPts val="1000"/>
              </a:spcBef>
              <a:spcAft>
                <a:spcPts val="0"/>
              </a:spcAft>
              <a:buClr>
                <a:schemeClr val="tx1">
                  <a:lumMod val="65000"/>
                  <a:lumOff val="35000"/>
                </a:schemeClr>
              </a:buClr>
              <a:buSzPct val="120000"/>
              <a:buFont typeface="Arial" panose="020B0604020202020204" pitchFamily="34" charset="0"/>
              <a:buChar char="•"/>
            </a:pPr>
            <a:r>
              <a:rPr lang="ar" dirty="0">
                <a:solidFill>
                  <a:srgbClr val="666666"/>
                </a:solidFill>
                <a:latin typeface="Simplified Arabic"/>
                <a:ea typeface="Simplified Arabic"/>
                <a:cs typeface="Simplified Arabic"/>
                <a:sym typeface="Lato"/>
              </a:rPr>
              <a:t>تركيز أولويات ومعايير الأسر المعيشية في تدخلات المياه والصرف الصحي والنظافة الصحية</a:t>
            </a:r>
            <a:endParaRPr dirty="0">
              <a:solidFill>
                <a:srgbClr val="666666"/>
              </a:solidFill>
              <a:latin typeface="Simplified Arabic"/>
              <a:ea typeface="Simplified Arabic"/>
              <a:cs typeface="Simplified Arabic"/>
              <a:sym typeface="Lato"/>
            </a:endParaRPr>
          </a:p>
          <a:p>
            <a:pPr marL="431800" lvl="0" indent="-285750" algn="r" rtl="1">
              <a:lnSpc>
                <a:spcPts val="1880"/>
              </a:lnSpc>
              <a:spcBef>
                <a:spcPts val="1000"/>
              </a:spcBef>
              <a:spcAft>
                <a:spcPts val="0"/>
              </a:spcAft>
              <a:buClr>
                <a:schemeClr val="tx1">
                  <a:lumMod val="65000"/>
                  <a:lumOff val="35000"/>
                </a:schemeClr>
              </a:buClr>
              <a:buSzPct val="120000"/>
              <a:buFont typeface="Arial" panose="020B0604020202020204" pitchFamily="34" charset="0"/>
              <a:buChar char="•"/>
            </a:pPr>
            <a:r>
              <a:rPr lang="ar" dirty="0">
                <a:solidFill>
                  <a:srgbClr val="666666"/>
                </a:solidFill>
                <a:latin typeface="Simplified Arabic"/>
                <a:ea typeface="Simplified Arabic"/>
                <a:cs typeface="Simplified Arabic"/>
                <a:sym typeface="Lato"/>
              </a:rPr>
              <a:t>تعزيز معالجة المياه في المنازل كعنصر ضروري ومثبت الفعالية، لا سيما في الأماكن التي </a:t>
            </a:r>
            <a:r>
              <a:rPr lang="ar" b="1" dirty="0">
                <a:solidFill>
                  <a:schemeClr val="tx1"/>
                </a:solidFill>
                <a:latin typeface="Simplified Arabic"/>
                <a:ea typeface="Simplified Arabic"/>
                <a:cs typeface="Simplified Arabic"/>
                <a:sym typeface="Lato"/>
              </a:rPr>
              <a:t>لا تستطيع فيها</a:t>
            </a:r>
            <a:r>
              <a:rPr lang="ar" dirty="0">
                <a:solidFill>
                  <a:srgbClr val="666666"/>
                </a:solidFill>
                <a:latin typeface="Simplified Arabic"/>
                <a:ea typeface="Simplified Arabic"/>
                <a:cs typeface="Simplified Arabic"/>
                <a:sym typeface="Lato"/>
              </a:rPr>
              <a:t> الأنظمة المركزية تقديم جودة ثابتة في نقطة الاستخدام أو </a:t>
            </a:r>
            <a:r>
              <a:rPr lang="ar" b="1" dirty="0">
                <a:solidFill>
                  <a:schemeClr val="tx1"/>
                </a:solidFill>
                <a:latin typeface="Simplified Arabic"/>
                <a:ea typeface="Simplified Arabic"/>
                <a:cs typeface="Simplified Arabic"/>
                <a:sym typeface="Lato"/>
              </a:rPr>
              <a:t>قد لا تستطيع ذلك أبدًا</a:t>
            </a:r>
            <a:endParaRPr dirty="0">
              <a:solidFill>
                <a:srgbClr val="666666"/>
              </a:solidFill>
              <a:latin typeface="Simplified Arabic"/>
              <a:ea typeface="Simplified Arabic"/>
              <a:cs typeface="Simplified Arabic"/>
              <a:sym typeface="Lato"/>
            </a:endParaRPr>
          </a:p>
          <a:p>
            <a:pPr marL="889000" lvl="1" indent="-285750" algn="r" rtl="1">
              <a:lnSpc>
                <a:spcPts val="1880"/>
              </a:lnSpc>
              <a:spcBef>
                <a:spcPts val="1000"/>
              </a:spcBef>
              <a:spcAft>
                <a:spcPts val="0"/>
              </a:spcAft>
              <a:buClr>
                <a:schemeClr val="tx1">
                  <a:lumMod val="65000"/>
                  <a:lumOff val="35000"/>
                </a:schemeClr>
              </a:buClr>
              <a:buSzPct val="90000"/>
              <a:buFont typeface="Courier New" panose="02070309020205020404" pitchFamily="49" charset="0"/>
              <a:buChar char="o"/>
            </a:pPr>
            <a:r>
              <a:rPr lang="ar" dirty="0">
                <a:solidFill>
                  <a:srgbClr val="666666"/>
                </a:solidFill>
                <a:latin typeface="Simplified Arabic"/>
                <a:ea typeface="Simplified Arabic"/>
                <a:cs typeface="Simplified Arabic"/>
                <a:sym typeface="Lato"/>
              </a:rPr>
              <a:t>المجتمعات النائية والمتفرقة</a:t>
            </a:r>
            <a:endParaRPr dirty="0">
              <a:solidFill>
                <a:srgbClr val="666666"/>
              </a:solidFill>
              <a:latin typeface="Simplified Arabic"/>
              <a:ea typeface="Simplified Arabic"/>
              <a:cs typeface="Simplified Arabic"/>
              <a:sym typeface="Lato"/>
            </a:endParaRPr>
          </a:p>
          <a:p>
            <a:pPr marL="889000" lvl="1" indent="-285750" algn="r" rtl="1">
              <a:lnSpc>
                <a:spcPts val="1880"/>
              </a:lnSpc>
              <a:spcBef>
                <a:spcPts val="0"/>
              </a:spcBef>
              <a:spcAft>
                <a:spcPts val="0"/>
              </a:spcAft>
              <a:buClr>
                <a:schemeClr val="tx1">
                  <a:lumMod val="65000"/>
                  <a:lumOff val="35000"/>
                </a:schemeClr>
              </a:buClr>
              <a:buSzPct val="90000"/>
              <a:buFont typeface="Courier New" panose="02070309020205020404" pitchFamily="49" charset="0"/>
              <a:buChar char="o"/>
            </a:pPr>
            <a:r>
              <a:rPr lang="ar" dirty="0">
                <a:solidFill>
                  <a:srgbClr val="666666"/>
                </a:solidFill>
                <a:latin typeface="Simplified Arabic"/>
                <a:ea typeface="Simplified Arabic"/>
                <a:cs typeface="Simplified Arabic"/>
                <a:sym typeface="Lato"/>
              </a:rPr>
              <a:t>المستوطنات غير الرسمية</a:t>
            </a:r>
            <a:endParaRPr dirty="0">
              <a:solidFill>
                <a:srgbClr val="666666"/>
              </a:solidFill>
              <a:latin typeface="Simplified Arabic"/>
              <a:ea typeface="Simplified Arabic"/>
              <a:cs typeface="Simplified Arabic"/>
              <a:sym typeface="Lato"/>
            </a:endParaRPr>
          </a:p>
          <a:p>
            <a:pPr marL="889000" lvl="1" indent="-285750" algn="r" rtl="1">
              <a:lnSpc>
                <a:spcPts val="1880"/>
              </a:lnSpc>
              <a:spcBef>
                <a:spcPts val="0"/>
              </a:spcBef>
              <a:spcAft>
                <a:spcPts val="0"/>
              </a:spcAft>
              <a:buClr>
                <a:schemeClr val="tx1">
                  <a:lumMod val="65000"/>
                  <a:lumOff val="35000"/>
                </a:schemeClr>
              </a:buClr>
              <a:buSzPct val="90000"/>
              <a:buFont typeface="Courier New" panose="02070309020205020404" pitchFamily="49" charset="0"/>
              <a:buChar char="o"/>
            </a:pPr>
            <a:r>
              <a:rPr lang="ar" dirty="0">
                <a:solidFill>
                  <a:srgbClr val="666666"/>
                </a:solidFill>
                <a:latin typeface="Simplified Arabic"/>
                <a:ea typeface="Simplified Arabic"/>
                <a:cs typeface="Simplified Arabic"/>
                <a:sym typeface="Lato"/>
              </a:rPr>
              <a:t>أنظمة الأنابيب غير الموثوقة</a:t>
            </a:r>
            <a:endParaRPr dirty="0">
              <a:solidFill>
                <a:srgbClr val="666666"/>
              </a:solidFill>
              <a:latin typeface="Simplified Arabic"/>
              <a:ea typeface="Simplified Arabic"/>
              <a:cs typeface="Simplified Arabic"/>
              <a:sym typeface="Lato"/>
            </a:endParaRPr>
          </a:p>
        </p:txBody>
      </p:sp>
    </p:spTree>
    <p:custDataLst>
      <p:tags r:id="rId1"/>
    </p:custDataLst>
    <p:extLst>
      <p:ext uri="{BB962C8B-B14F-4D97-AF65-F5344CB8AC3E}">
        <p14:creationId xmlns:p14="http://schemas.microsoft.com/office/powerpoint/2010/main" val="1078241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9"/>
          <p:cNvSpPr txBox="1">
            <a:spLocks noGrp="1"/>
          </p:cNvSpPr>
          <p:nvPr>
            <p:ph type="title"/>
          </p:nvPr>
        </p:nvSpPr>
        <p:spPr>
          <a:xfrm>
            <a:off x="459613" y="346943"/>
            <a:ext cx="7762200" cy="813013"/>
          </a:xfrm>
          <a:prstGeom prst="rect">
            <a:avLst/>
          </a:prstGeom>
        </p:spPr>
        <p:txBody>
          <a:bodyPr spcFirstLastPara="1" wrap="square" lIns="68575" tIns="34275" rIns="68575" bIns="34275" anchor="ctr" anchorCtr="0">
            <a:spAutoFit/>
          </a:bodyPr>
          <a:lstStyle/>
          <a:p>
            <a:pPr marL="90488" marR="0" lvl="0" algn="r" rtl="1">
              <a:lnSpc>
                <a:spcPts val="2880"/>
              </a:lnSpc>
              <a:spcBef>
                <a:spcPts val="0"/>
              </a:spcBef>
              <a:spcAft>
                <a:spcPts val="0"/>
              </a:spcAft>
              <a:buClr>
                <a:srgbClr val="005478"/>
              </a:buClr>
              <a:buSzPts val="1300"/>
              <a:buFont typeface="Lato"/>
              <a:buNone/>
            </a:pPr>
            <a:r>
              <a:rPr lang="ar" sz="2400" b="1" spc="30" dirty="0">
                <a:solidFill>
                  <a:srgbClr val="2B95B8"/>
                </a:solidFill>
                <a:latin typeface="Simplified Arabic" panose="020F0502020204030203" pitchFamily="34" charset="77"/>
                <a:ea typeface="Simplified Arabic"/>
                <a:cs typeface="Simplified Arabic"/>
                <a:sym typeface="Lato"/>
              </a:rPr>
              <a:t>مصدر إضافي: </a:t>
            </a:r>
            <a:r>
              <a:rPr lang="ar" u="none" strike="noStrike" dirty="0">
                <a:effectLst/>
                <a:latin typeface="Simplified Arabic" panose="020F0502020204030203" pitchFamily="34" charset="77"/>
              </a:rPr>
              <a:t>ما الدليل على فعالية معالجة المياه المنزلية؟</a:t>
            </a:r>
            <a:endParaRPr lang="en-CA" u="none" strike="noStrike" cap="none" spc="30" dirty="0">
              <a:latin typeface="Simplified Arabic" panose="020F0502020204030203" pitchFamily="34" charset="77"/>
              <a:ea typeface="Calibri"/>
              <a:cs typeface="Calibri"/>
              <a:sym typeface="Calibri"/>
            </a:endParaRPr>
          </a:p>
        </p:txBody>
      </p:sp>
      <p:sp>
        <p:nvSpPr>
          <p:cNvPr id="421" name="Google Shape;421;p69"/>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l" rtl="1">
              <a:spcBef>
                <a:spcPts val="0"/>
              </a:spcBef>
              <a:spcAft>
                <a:spcPts val="0"/>
              </a:spcAft>
              <a:buClr>
                <a:srgbClr val="000000"/>
              </a:buClr>
              <a:buFont typeface="Arial"/>
              <a:buNone/>
            </a:pPr>
            <a:fld id="{00000000-1234-1234-1234-123412341234}" type="slidenum">
              <a:rPr lang="ar"/>
              <a:t>22</a:t>
            </a:fld>
            <a:endParaRPr dirty="0"/>
          </a:p>
        </p:txBody>
      </p:sp>
      <p:sp>
        <p:nvSpPr>
          <p:cNvPr id="2" name="Google Shape;454;p73">
            <a:extLst>
              <a:ext uri="{FF2B5EF4-FFF2-40B4-BE49-F238E27FC236}">
                <a16:creationId xmlns:a16="http://schemas.microsoft.com/office/drawing/2014/main" id="{09D5083B-2A50-5266-0FB7-316DF2001ABF}"/>
              </a:ext>
            </a:extLst>
          </p:cNvPr>
          <p:cNvSpPr/>
          <p:nvPr/>
        </p:nvSpPr>
        <p:spPr>
          <a:xfrm>
            <a:off x="611188" y="1406396"/>
            <a:ext cx="7282852" cy="3390161"/>
          </a:xfrm>
          <a:prstGeom prst="rect">
            <a:avLst/>
          </a:prstGeom>
          <a:noFill/>
          <a:ln>
            <a:noFill/>
          </a:ln>
        </p:spPr>
        <p:txBody>
          <a:bodyPr spcFirstLastPara="1" wrap="square" lIns="0" tIns="0" rIns="0" bIns="0" anchor="t" anchorCtr="0">
            <a:noAutofit/>
          </a:bodyPr>
          <a:lstStyle/>
          <a:p>
            <a:pPr marL="285750" indent="-285750" algn="r" rtl="1" fontAlgn="base">
              <a:lnSpc>
                <a:spcPts val="2020"/>
              </a:lnSpc>
              <a:spcBef>
                <a:spcPts val="0"/>
              </a:spcBef>
              <a:spcAft>
                <a:spcPts val="800"/>
              </a:spcAft>
              <a:buSzPct val="120000"/>
              <a:buFont typeface="Arial" panose="020B0604020202020204" pitchFamily="34" charset="0"/>
              <a:buChar char="•"/>
            </a:pPr>
            <a:r>
              <a:rPr lang="ar" sz="1600" b="1" u="none" strike="noStrike" dirty="0">
                <a:solidFill>
                  <a:schemeClr val="tx1">
                    <a:lumMod val="65000"/>
                    <a:lumOff val="35000"/>
                  </a:schemeClr>
                </a:solidFill>
                <a:effectLst/>
                <a:latin typeface="Simplified Arabic" panose="020F0502020204030203" pitchFamily="34" charset="77"/>
              </a:rPr>
              <a:t>تجيب ورقة بيضاء جديدة على هذه الأسئلة المهمة حول معالجة المياه المنزلية وتخزينها الآمن:</a:t>
            </a:r>
          </a:p>
          <a:p>
            <a:pPr marL="579438" lvl="1" indent="-280988" algn="r" rtl="1" fontAlgn="base">
              <a:lnSpc>
                <a:spcPts val="2020"/>
              </a:lnSpc>
              <a:spcBef>
                <a:spcPts val="0"/>
              </a:spcBef>
              <a:spcAft>
                <a:spcPts val="600"/>
              </a:spcAft>
              <a:buClr>
                <a:schemeClr val="tx1">
                  <a:lumMod val="65000"/>
                  <a:lumOff val="35000"/>
                </a:schemeClr>
              </a:buClr>
              <a:buSzPct val="90000"/>
              <a:buFont typeface="Courier New" panose="02070309020205020404" pitchFamily="49" charset="0"/>
              <a:buChar char="o"/>
            </a:pPr>
            <a:r>
              <a:rPr lang="ar" u="none" strike="noStrike" dirty="0">
                <a:solidFill>
                  <a:schemeClr val="tx1">
                    <a:lumMod val="65000"/>
                    <a:lumOff val="35000"/>
                  </a:schemeClr>
                </a:solidFill>
                <a:effectLst/>
                <a:latin typeface="Simplified Arabic" panose="020F0502020204030203" pitchFamily="34" charset="77"/>
              </a:rPr>
              <a:t>هل يقلل من الإصابة بالإسهال؟</a:t>
            </a:r>
          </a:p>
          <a:p>
            <a:pPr marL="579438" lvl="1" indent="-280988" algn="r" rtl="1" fontAlgn="base">
              <a:lnSpc>
                <a:spcPts val="2020"/>
              </a:lnSpc>
              <a:spcBef>
                <a:spcPts val="0"/>
              </a:spcBef>
              <a:spcAft>
                <a:spcPts val="600"/>
              </a:spcAft>
              <a:buClr>
                <a:schemeClr val="tx1">
                  <a:lumMod val="65000"/>
                  <a:lumOff val="35000"/>
                </a:schemeClr>
              </a:buClr>
              <a:buSzPct val="90000"/>
              <a:buFont typeface="Courier New" panose="02070309020205020404" pitchFamily="49" charset="0"/>
              <a:buChar char="o"/>
            </a:pPr>
            <a:r>
              <a:rPr lang="ar" u="none" strike="noStrike" dirty="0">
                <a:solidFill>
                  <a:schemeClr val="tx1">
                    <a:lumMod val="65000"/>
                    <a:lumOff val="35000"/>
                  </a:schemeClr>
                </a:solidFill>
                <a:effectLst/>
                <a:latin typeface="Simplified Arabic" panose="020F0502020204030203" pitchFamily="34" charset="77"/>
              </a:rPr>
              <a:t>هل يحسن جودة المياه؟</a:t>
            </a:r>
          </a:p>
          <a:p>
            <a:pPr marL="579438" lvl="1" indent="-280988" algn="r" rtl="1" fontAlgn="base">
              <a:lnSpc>
                <a:spcPts val="2020"/>
              </a:lnSpc>
              <a:spcBef>
                <a:spcPts val="0"/>
              </a:spcBef>
              <a:spcAft>
                <a:spcPts val="600"/>
              </a:spcAft>
              <a:buClr>
                <a:schemeClr val="tx1">
                  <a:lumMod val="65000"/>
                  <a:lumOff val="35000"/>
                </a:schemeClr>
              </a:buClr>
              <a:buSzPct val="90000"/>
              <a:buFont typeface="Courier New" panose="02070309020205020404" pitchFamily="49" charset="0"/>
              <a:buChar char="o"/>
            </a:pPr>
            <a:r>
              <a:rPr lang="ar" u="none" strike="noStrike" dirty="0">
                <a:solidFill>
                  <a:schemeClr val="tx1">
                    <a:lumMod val="65000"/>
                    <a:lumOff val="35000"/>
                  </a:schemeClr>
                </a:solidFill>
                <a:effectLst/>
                <a:latin typeface="Simplified Arabic" panose="020F0502020204030203" pitchFamily="34" charset="77"/>
              </a:rPr>
              <a:t>هل يقلل من توقف نمو الأطفال؟</a:t>
            </a:r>
          </a:p>
          <a:p>
            <a:pPr marL="9525" indent="-9525" algn="r" rtl="1">
              <a:spcBef>
                <a:spcPts val="0"/>
              </a:spcBef>
              <a:spcAft>
                <a:spcPts val="0"/>
              </a:spcAft>
            </a:pPr>
            <a:br>
              <a:rPr lang="ar" b="0" dirty="0">
                <a:effectLst/>
              </a:rPr>
            </a:br>
            <a:br>
              <a:rPr lang="ar" b="0" dirty="0">
                <a:effectLst/>
              </a:rPr>
            </a:br>
            <a:r>
              <a:rPr lang="ar" sz="1600" b="1" u="none" strike="noStrike" dirty="0">
                <a:solidFill>
                  <a:srgbClr val="2B95B8"/>
                </a:solidFill>
                <a:effectLst/>
                <a:latin typeface="Simplified Arabic" panose="020F0502020204030203" pitchFamily="34" charset="77"/>
              </a:rPr>
              <a:t>متوفر باللغة الإنجليزية.  ستتوفر لغات أخرى قريبًا.</a:t>
            </a:r>
          </a:p>
          <a:p>
            <a:pPr marL="9525" indent="-9525" algn="r" rtl="1">
              <a:spcBef>
                <a:spcPts val="0"/>
              </a:spcBef>
              <a:spcAft>
                <a:spcPts val="0"/>
              </a:spcAft>
            </a:pPr>
            <a:endParaRPr lang="en-CA" sz="1600" b="1" dirty="0">
              <a:solidFill>
                <a:schemeClr val="accent1"/>
              </a:solidFill>
              <a:latin typeface="Simplified Arabic" panose="020F0502020204030203" pitchFamily="34" charset="77"/>
            </a:endParaRPr>
          </a:p>
          <a:p>
            <a:pPr marL="9525" indent="-9525" algn="r" rtl="1">
              <a:spcBef>
                <a:spcPts val="0"/>
              </a:spcBef>
              <a:spcAft>
                <a:spcPts val="0"/>
              </a:spcAft>
            </a:pPr>
            <a:r>
              <a:rPr lang="ar" sz="1600" b="1" dirty="0">
                <a:solidFill>
                  <a:schemeClr val="tx1">
                    <a:lumMod val="65000"/>
                    <a:lumOff val="35000"/>
                  </a:schemeClr>
                </a:solidFill>
                <a:latin typeface="Simplified Arabic" panose="020F0502020204030203" pitchFamily="34" charset="77"/>
              </a:rPr>
              <a:t>هناك المزيد عن هذه القصة... </a:t>
            </a:r>
            <a:r>
              <a:rPr lang="ar" sz="1600" b="1" u="sng" dirty="0">
                <a:solidFill>
                  <a:srgbClr val="2B95B8"/>
                </a:solidFill>
                <a:uFill>
                  <a:solidFill>
                    <a:srgbClr val="2B95B8"/>
                  </a:solidFill>
                </a:uFill>
                <a:latin typeface="Simplified Arabic" panose="020F0502020204030203" pitchFamily="34" charset="77"/>
                <a:hlinkClick r:id="rId4">
                  <a:extLst>
                    <a:ext uri="{A12FA001-AC4F-418D-AE19-62706E023703}">
                      <ahyp:hlinkClr xmlns:ahyp="http://schemas.microsoft.com/office/drawing/2018/hyperlinkcolor" val="tx"/>
                    </a:ext>
                  </a:extLst>
                </a:hlinkClick>
              </a:rPr>
              <a:t>انقر هنا لقراءتها</a:t>
            </a:r>
            <a:r>
              <a:rPr lang="ar" sz="1600" u="sng" dirty="0">
                <a:solidFill>
                  <a:srgbClr val="2B95B8"/>
                </a:solidFill>
                <a:uFill>
                  <a:solidFill>
                    <a:srgbClr val="2B95B8"/>
                  </a:solidFill>
                </a:uFill>
                <a:hlinkClick r:id="rId4">
                  <a:extLst>
                    <a:ext uri="{A12FA001-AC4F-418D-AE19-62706E023703}">
                      <ahyp:hlinkClr xmlns:ahyp="http://schemas.microsoft.com/office/drawing/2018/hyperlinkcolor" val="tx"/>
                    </a:ext>
                  </a:extLst>
                </a:hlinkClick>
              </a:rPr>
              <a:t>.</a:t>
            </a:r>
            <a:br>
              <a:rPr lang="ar" dirty="0"/>
            </a:br>
            <a:endParaRPr dirty="0">
              <a:solidFill>
                <a:srgbClr val="666666"/>
              </a:solidFill>
              <a:latin typeface="Simplified Arabic"/>
              <a:ea typeface="Simplified Arabic"/>
              <a:cs typeface="Simplified Arabic"/>
              <a:sym typeface="Lato"/>
            </a:endParaRPr>
          </a:p>
        </p:txBody>
      </p:sp>
    </p:spTree>
    <p:custDataLst>
      <p:tags r:id="rId1"/>
    </p:custDataLst>
    <p:extLst>
      <p:ext uri="{BB962C8B-B14F-4D97-AF65-F5344CB8AC3E}">
        <p14:creationId xmlns:p14="http://schemas.microsoft.com/office/powerpoint/2010/main" val="2797725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059A0E5E-B281-CE81-0962-37920697A9D2}"/>
              </a:ext>
            </a:extLst>
          </p:cNvPr>
          <p:cNvSpPr/>
          <p:nvPr/>
        </p:nvSpPr>
        <p:spPr>
          <a:xfrm>
            <a:off x="540001" y="3265714"/>
            <a:ext cx="4709007" cy="1152605"/>
          </a:xfrm>
          <a:prstGeom prst="roundRect">
            <a:avLst>
              <a:gd name="adj" fmla="val 8542"/>
            </a:avLst>
          </a:prstGeom>
          <a:solidFill>
            <a:schemeClr val="bg1"/>
          </a:solidFill>
          <a:ln w="6350">
            <a:solidFill>
              <a:schemeClr val="accent2">
                <a:lumMod val="20000"/>
                <a:lumOff val="80000"/>
              </a:schemeClr>
            </a:solidFill>
          </a:ln>
          <a:effectLst>
            <a:outerShdw blurRad="50800" dist="38100" dir="2700000" algn="tl" rotWithShape="0">
              <a:prstClr val="black">
                <a:alpha val="1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2" name="Title 1">
            <a:extLst>
              <a:ext uri="{FF2B5EF4-FFF2-40B4-BE49-F238E27FC236}">
                <a16:creationId xmlns:a16="http://schemas.microsoft.com/office/drawing/2014/main" id="{0DFE2F6D-ECBF-E5E0-B011-997B40860ADC}"/>
              </a:ext>
            </a:extLst>
          </p:cNvPr>
          <p:cNvSpPr>
            <a:spLocks noGrp="1"/>
          </p:cNvSpPr>
          <p:nvPr>
            <p:ph type="title"/>
          </p:nvPr>
        </p:nvSpPr>
        <p:spPr>
          <a:xfrm>
            <a:off x="540000" y="360000"/>
            <a:ext cx="7886700" cy="512418"/>
          </a:xfrm>
        </p:spPr>
        <p:txBody>
          <a:bodyPr/>
          <a:lstStyle/>
          <a:p>
            <a:pPr algn="r" rtl="1"/>
            <a:r>
              <a:rPr lang="ar" dirty="0">
                <a:latin typeface="Simplified Arabic" panose="020F0502020204030203" pitchFamily="34" charset="77"/>
              </a:rPr>
              <a:t>لنبدأ بالاحتفال بالتقدم المحرز</a:t>
            </a:r>
            <a:endParaRPr lang="en-US" dirty="0">
              <a:latin typeface="Simplified Arabic" panose="020F0502020204030203" pitchFamily="34" charset="77"/>
            </a:endParaRPr>
          </a:p>
        </p:txBody>
      </p:sp>
      <p:sp>
        <p:nvSpPr>
          <p:cNvPr id="3" name="Text Placeholder 2">
            <a:extLst>
              <a:ext uri="{FF2B5EF4-FFF2-40B4-BE49-F238E27FC236}">
                <a16:creationId xmlns:a16="http://schemas.microsoft.com/office/drawing/2014/main" id="{595E2E46-4515-392D-D022-4EE746386367}"/>
              </a:ext>
            </a:extLst>
          </p:cNvPr>
          <p:cNvSpPr>
            <a:spLocks noGrp="1"/>
          </p:cNvSpPr>
          <p:nvPr>
            <p:ph type="body" idx="2"/>
          </p:nvPr>
        </p:nvSpPr>
        <p:spPr>
          <a:xfrm>
            <a:off x="540001" y="1080000"/>
            <a:ext cx="5507334" cy="2416236"/>
          </a:xfrm>
        </p:spPr>
        <p:txBody>
          <a:bodyPr/>
          <a:lstStyle/>
          <a:p>
            <a:pPr marL="9525" indent="-9525" algn="r" rtl="1"/>
            <a:r>
              <a:rPr lang="ar" sz="1600" b="1" dirty="0">
                <a:latin typeface="Simplified Arabic" panose="020F0502020204030203" pitchFamily="34" charset="77"/>
              </a:rPr>
              <a:t>لماذا؟</a:t>
            </a:r>
          </a:p>
          <a:p>
            <a:pPr marL="514350" indent="-285750" algn="r" rtl="1" fontAlgn="base">
              <a:lnSpc>
                <a:spcPts val="1680"/>
              </a:lnSpc>
              <a:buClr>
                <a:schemeClr val="tx1">
                  <a:lumMod val="65000"/>
                  <a:lumOff val="35000"/>
                </a:schemeClr>
              </a:buClr>
              <a:buSzPct val="120000"/>
              <a:buFont typeface="Arial" panose="020B0604020202020204" pitchFamily="34" charset="0"/>
              <a:buChar char="•"/>
            </a:pPr>
            <a:r>
              <a:rPr lang="ar" dirty="0">
                <a:latin typeface="Simplified Arabic" panose="020F0502020204030203" pitchFamily="34" charset="77"/>
              </a:rPr>
              <a:t>على الصعيد العالمي، تبلغ نسبة تغطية الخدمات الأساسية للمياه 91٪، ومن المتوقع أن تصل إلى 94٪ بحلول عام 2030 </a:t>
            </a:r>
          </a:p>
          <a:p>
            <a:pPr marL="514350" indent="-285750" algn="r" rtl="1" fontAlgn="base">
              <a:lnSpc>
                <a:spcPts val="1680"/>
              </a:lnSpc>
              <a:buClr>
                <a:schemeClr val="tx1">
                  <a:lumMod val="65000"/>
                  <a:lumOff val="35000"/>
                </a:schemeClr>
              </a:buClr>
              <a:buSzPct val="120000"/>
              <a:buFont typeface="Arial" panose="020B0604020202020204" pitchFamily="34" charset="0"/>
              <a:buChar char="•"/>
            </a:pPr>
            <a:r>
              <a:rPr lang="ar" dirty="0">
                <a:latin typeface="Simplified Arabic" panose="020F0502020204030203" pitchFamily="34" charset="77"/>
              </a:rPr>
              <a:t>أمريكا اللاتينية في طريقها للوصول إلى تغطية بنسبة 100٪ في الوصول إلى المياه الأساسية بحلول عام 2030</a:t>
            </a:r>
            <a:br>
              <a:rPr lang="ar" dirty="0"/>
            </a:br>
            <a:endParaRPr lang="en-US" dirty="0"/>
          </a:p>
        </p:txBody>
      </p:sp>
      <p:sp>
        <p:nvSpPr>
          <p:cNvPr id="6" name="TextBox 5">
            <a:extLst>
              <a:ext uri="{FF2B5EF4-FFF2-40B4-BE49-F238E27FC236}">
                <a16:creationId xmlns:a16="http://schemas.microsoft.com/office/drawing/2014/main" id="{297B7AD9-FA8F-CE12-D7B0-85602A90A135}"/>
              </a:ext>
            </a:extLst>
          </p:cNvPr>
          <p:cNvSpPr txBox="1"/>
          <p:nvPr/>
        </p:nvSpPr>
        <p:spPr>
          <a:xfrm>
            <a:off x="601474" y="3475968"/>
            <a:ext cx="4515649" cy="727315"/>
          </a:xfrm>
          <a:prstGeom prst="rect">
            <a:avLst/>
          </a:prstGeom>
          <a:noFill/>
        </p:spPr>
        <p:txBody>
          <a:bodyPr wrap="square" rtlCol="0">
            <a:spAutoFit/>
          </a:bodyPr>
          <a:lstStyle/>
          <a:p>
            <a:pPr marL="6350" algn="r" rtl="1">
              <a:lnSpc>
                <a:spcPts val="1700"/>
              </a:lnSpc>
              <a:spcAft>
                <a:spcPts val="1200"/>
              </a:spcAft>
              <a:buClr>
                <a:schemeClr val="tx1">
                  <a:lumMod val="65000"/>
                  <a:lumOff val="35000"/>
                </a:schemeClr>
              </a:buClr>
              <a:buSzPct val="120000"/>
            </a:pPr>
            <a:r>
              <a:rPr lang="ar" sz="1300" b="1" dirty="0">
                <a:solidFill>
                  <a:schemeClr val="accent1"/>
                </a:solidFill>
                <a:latin typeface="Simplified Arabic" panose="020F0502020204030203" pitchFamily="34" charset="77"/>
              </a:rPr>
              <a:t>الوصول </a:t>
            </a:r>
            <a:r>
              <a:rPr lang="ar" sz="1300" dirty="0">
                <a:solidFill>
                  <a:schemeClr val="tx1">
                    <a:lumMod val="65000"/>
                    <a:lumOff val="35000"/>
                  </a:schemeClr>
                </a:solidFill>
                <a:latin typeface="Simplified Arabic" panose="020F0502020204030203" pitchFamily="34" charset="77"/>
              </a:rPr>
              <a:t>إلى</a:t>
            </a:r>
            <a:r>
              <a:rPr lang="ar" sz="1300" b="1" dirty="0">
                <a:solidFill>
                  <a:schemeClr val="accent1"/>
                </a:solidFill>
                <a:latin typeface="Simplified Arabic" panose="020F0502020204030203" pitchFamily="34" charset="77"/>
              </a:rPr>
              <a:t> المياه الأساسية: </a:t>
            </a:r>
            <a:r>
              <a:rPr lang="ar" sz="1300" dirty="0">
                <a:solidFill>
                  <a:schemeClr val="tx1">
                    <a:lumMod val="65000"/>
                    <a:lumOff val="35000"/>
                  </a:schemeClr>
                </a:solidFill>
                <a:latin typeface="Simplified Arabic" panose="020F0502020204030203" pitchFamily="34" charset="77"/>
              </a:rPr>
              <a:t>استخدام مصدر مياه شرب محسّن مع وقت إجمالي لجمع المياه ذهابًا وإيابًا يبلغ 30 دقيقة </a:t>
            </a:r>
            <a:br>
              <a:rPr lang="ar" sz="1300" dirty="0">
                <a:solidFill>
                  <a:schemeClr val="tx1">
                    <a:lumMod val="65000"/>
                    <a:lumOff val="35000"/>
                  </a:schemeClr>
                </a:solidFill>
                <a:latin typeface="Simplified Arabic" panose="020F0502020204030203" pitchFamily="34" charset="77"/>
              </a:rPr>
            </a:br>
            <a:r>
              <a:rPr lang="ar" sz="1300" dirty="0">
                <a:solidFill>
                  <a:schemeClr val="tx1">
                    <a:lumMod val="65000"/>
                    <a:lumOff val="35000"/>
                  </a:schemeClr>
                </a:solidFill>
                <a:latin typeface="Simplified Arabic" panose="020F0502020204030203" pitchFamily="34" charset="77"/>
              </a:rPr>
              <a:t>أو أقل، بما في ذلك وقت الانتظار في الطابور.</a:t>
            </a:r>
          </a:p>
        </p:txBody>
      </p:sp>
      <p:pic>
        <p:nvPicPr>
          <p:cNvPr id="8" name="Picture 7" descr="A person standing in a kitchen&#10;&#10;Description automatically generated">
            <a:extLst>
              <a:ext uri="{FF2B5EF4-FFF2-40B4-BE49-F238E27FC236}">
                <a16:creationId xmlns:a16="http://schemas.microsoft.com/office/drawing/2014/main" id="{D3E68574-0037-DBCB-C5E2-D9791D6A4D8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19271" y="1683897"/>
            <a:ext cx="2424729" cy="2715401"/>
          </a:xfrm>
          <a:prstGeom prst="rect">
            <a:avLst/>
          </a:prstGeom>
          <a:effectLst/>
        </p:spPr>
      </p:pic>
    </p:spTree>
    <p:custDataLst>
      <p:tags r:id="rId1"/>
    </p:custDataLst>
    <p:extLst>
      <p:ext uri="{BB962C8B-B14F-4D97-AF65-F5344CB8AC3E}">
        <p14:creationId xmlns:p14="http://schemas.microsoft.com/office/powerpoint/2010/main" val="1831752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8"/>
          <p:cNvSpPr txBox="1">
            <a:spLocks noGrp="1"/>
          </p:cNvSpPr>
          <p:nvPr>
            <p:ph type="title"/>
          </p:nvPr>
        </p:nvSpPr>
        <p:spPr>
          <a:xfrm>
            <a:off x="540000" y="349359"/>
            <a:ext cx="6405330" cy="787365"/>
          </a:xfrm>
          <a:prstGeom prst="rect">
            <a:avLst/>
          </a:prstGeom>
        </p:spPr>
        <p:txBody>
          <a:bodyPr spcFirstLastPara="1" wrap="square" lIns="68575" tIns="34275" rIns="68575" bIns="34275" anchor="ctr" anchorCtr="0">
            <a:spAutoFit/>
          </a:bodyPr>
          <a:lstStyle/>
          <a:p>
            <a:pPr marL="0" lvl="0" indent="0" algn="r" rtl="1">
              <a:lnSpc>
                <a:spcPts val="2800"/>
              </a:lnSpc>
              <a:spcBef>
                <a:spcPts val="0"/>
              </a:spcBef>
              <a:spcAft>
                <a:spcPts val="0"/>
              </a:spcAft>
              <a:buNone/>
            </a:pPr>
            <a:r>
              <a:rPr lang="ar" spc="30" dirty="0">
                <a:solidFill>
                  <a:schemeClr val="accent3"/>
                </a:solidFill>
                <a:latin typeface="Simplified Arabic" panose="020F0502020204030203" pitchFamily="34" charset="77"/>
                <a:ea typeface="Simplified Arabic"/>
                <a:cs typeface="Simplified Arabic"/>
                <a:sym typeface="Lato"/>
              </a:rPr>
              <a:t>نحن لسنا على المسار الصحيح لكي يتمكن الجميع من إدارة المياه بشكل آمن</a:t>
            </a:r>
            <a:endParaRPr spc="30" dirty="0">
              <a:solidFill>
                <a:schemeClr val="accent3"/>
              </a:solidFill>
              <a:latin typeface="Simplified Arabic" panose="020F0502020204030203" pitchFamily="34" charset="77"/>
              <a:ea typeface="Simplified Arabic"/>
              <a:cs typeface="Simplified Arabic"/>
              <a:sym typeface="Lato"/>
            </a:endParaRPr>
          </a:p>
        </p:txBody>
      </p:sp>
      <p:sp>
        <p:nvSpPr>
          <p:cNvPr id="294" name="Google Shape;294;p58"/>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l" rtl="1">
              <a:spcBef>
                <a:spcPts val="0"/>
              </a:spcBef>
              <a:spcAft>
                <a:spcPts val="0"/>
              </a:spcAft>
              <a:buClr>
                <a:srgbClr val="000000"/>
              </a:buClr>
              <a:buFont typeface="Arial"/>
              <a:buNone/>
            </a:pPr>
            <a:fld id="{00000000-1234-1234-1234-123412341234}" type="slidenum">
              <a:rPr lang="ar"/>
              <a:t>4</a:t>
            </a:fld>
            <a:endParaRPr/>
          </a:p>
        </p:txBody>
      </p:sp>
      <p:sp>
        <p:nvSpPr>
          <p:cNvPr id="295" name="Google Shape;295;p58"/>
          <p:cNvSpPr txBox="1">
            <a:spLocks noGrp="1"/>
          </p:cNvSpPr>
          <p:nvPr>
            <p:ph type="title" idx="4294967295"/>
          </p:nvPr>
        </p:nvSpPr>
        <p:spPr>
          <a:xfrm>
            <a:off x="827503" y="1332000"/>
            <a:ext cx="6838217" cy="327752"/>
          </a:xfrm>
          <a:prstGeom prst="rect">
            <a:avLst/>
          </a:prstGeom>
        </p:spPr>
        <p:txBody>
          <a:bodyPr spcFirstLastPara="1" wrap="square" lIns="68575" tIns="34275" rIns="68575" bIns="34275" anchor="ctr" anchorCtr="0">
            <a:spAutoFit/>
          </a:bodyPr>
          <a:lstStyle/>
          <a:p>
            <a:pPr marL="0" lvl="0" indent="0" algn="r" rtl="1">
              <a:spcBef>
                <a:spcPts val="0"/>
              </a:spcBef>
              <a:spcAft>
                <a:spcPts val="0"/>
              </a:spcAft>
              <a:buNone/>
            </a:pPr>
            <a:r>
              <a:rPr lang="ar" sz="1600" b="1" dirty="0">
                <a:solidFill>
                  <a:schemeClr val="tx1">
                    <a:lumMod val="65000"/>
                    <a:lumOff val="35000"/>
                  </a:schemeClr>
                </a:solidFill>
                <a:latin typeface="Simplified Arabic"/>
                <a:ea typeface="Simplified Arabic"/>
                <a:cs typeface="Simplified Arabic"/>
                <a:sym typeface="Lato"/>
              </a:rPr>
              <a:t>التقدم المحرز في مجال مياه الشرب والصرف الصحي والنظافة الصحية للأسر المعيشية - </a:t>
            </a:r>
            <a:r>
              <a:rPr lang="ar" sz="1200" b="1" i="1" dirty="0">
                <a:solidFill>
                  <a:schemeClr val="tx1">
                    <a:lumMod val="65000"/>
                    <a:lumOff val="35000"/>
                  </a:schemeClr>
                </a:solidFill>
                <a:latin typeface="Simplified Arabic"/>
                <a:ea typeface="Simplified Arabic"/>
                <a:cs typeface="Simplified Arabic"/>
                <a:sym typeface="Lato"/>
              </a:rPr>
              <a:t>JMP، 2025</a:t>
            </a:r>
            <a:endParaRPr sz="1200" b="1" i="1" dirty="0">
              <a:solidFill>
                <a:schemeClr val="tx1">
                  <a:lumMod val="65000"/>
                  <a:lumOff val="35000"/>
                </a:schemeClr>
              </a:solidFill>
              <a:latin typeface="Simplified Arabic"/>
              <a:ea typeface="Simplified Arabic"/>
              <a:cs typeface="Simplified Arabic"/>
              <a:sym typeface="Lato"/>
            </a:endParaRPr>
          </a:p>
        </p:txBody>
      </p:sp>
      <p:sp>
        <p:nvSpPr>
          <p:cNvPr id="298" name="Google Shape;298;p58"/>
          <p:cNvSpPr txBox="1"/>
          <p:nvPr/>
        </p:nvSpPr>
        <p:spPr>
          <a:xfrm>
            <a:off x="415301" y="3276453"/>
            <a:ext cx="2283955" cy="987816"/>
          </a:xfrm>
          <a:prstGeom prst="rect">
            <a:avLst/>
          </a:prstGeom>
          <a:noFill/>
          <a:ln>
            <a:noFill/>
          </a:ln>
        </p:spPr>
        <p:txBody>
          <a:bodyPr spcFirstLastPara="1" wrap="square" lIns="91425" tIns="91425" rIns="91425" bIns="91425" anchor="t" anchorCtr="0">
            <a:noAutofit/>
          </a:bodyPr>
          <a:lstStyle/>
          <a:p>
            <a:pPr marL="342900" lvl="0" algn="ctr" rtl="1">
              <a:lnSpc>
                <a:spcPct val="107142"/>
              </a:lnSpc>
            </a:pPr>
            <a:r>
              <a:rPr lang="ar" sz="1300" b="1" dirty="0">
                <a:solidFill>
                  <a:schemeClr val="accent1"/>
                </a:solidFill>
                <a:latin typeface="Simplified Arabic" panose="020F0502020204030203" pitchFamily="34" charset="77"/>
                <a:ea typeface="Simplified Arabic"/>
                <a:cs typeface="Simplified Arabic"/>
                <a:sym typeface="Lato"/>
              </a:rPr>
              <a:t>منذ عام 2015، حصل 961 مليون شخص على مياه مدارة بشكل آمن</a:t>
            </a:r>
            <a:endParaRPr sz="1300" b="1" dirty="0">
              <a:solidFill>
                <a:schemeClr val="accent1"/>
              </a:solidFill>
              <a:latin typeface="Simplified Arabic" panose="020F0502020204030203" pitchFamily="34" charset="77"/>
              <a:ea typeface="Simplified Arabic"/>
              <a:cs typeface="Simplified Arabic"/>
              <a:sym typeface="Lato"/>
            </a:endParaRPr>
          </a:p>
        </p:txBody>
      </p:sp>
      <p:sp>
        <p:nvSpPr>
          <p:cNvPr id="299" name="Google Shape;299;p58"/>
          <p:cNvSpPr txBox="1"/>
          <p:nvPr/>
        </p:nvSpPr>
        <p:spPr>
          <a:xfrm>
            <a:off x="6286688" y="3296100"/>
            <a:ext cx="1883306" cy="1487400"/>
          </a:xfrm>
          <a:prstGeom prst="rect">
            <a:avLst/>
          </a:prstGeom>
          <a:noFill/>
          <a:ln>
            <a:noFill/>
          </a:ln>
        </p:spPr>
        <p:txBody>
          <a:bodyPr spcFirstLastPara="1" wrap="square" lIns="91425" tIns="91425" rIns="91425" bIns="91425" anchor="t" anchorCtr="0">
            <a:noAutofit/>
          </a:bodyPr>
          <a:lstStyle/>
          <a:p>
            <a:pPr marL="0" marR="0" lvl="0" indent="0" algn="ctr" rtl="1">
              <a:lnSpc>
                <a:spcPct val="107142"/>
              </a:lnSpc>
              <a:spcBef>
                <a:spcPts val="0"/>
              </a:spcBef>
              <a:spcAft>
                <a:spcPts val="0"/>
              </a:spcAft>
              <a:buNone/>
            </a:pPr>
            <a:r>
              <a:rPr lang="ar" sz="1300" b="1" dirty="0">
                <a:solidFill>
                  <a:srgbClr val="005478"/>
                </a:solidFill>
                <a:latin typeface="Simplified Arabic"/>
                <a:ea typeface="Simplified Arabic"/>
                <a:cs typeface="Simplified Arabic"/>
                <a:sym typeface="Lato"/>
              </a:rPr>
              <a:t>يجب زيادة معدل التقدم لتحقيق هدف توفير المياه للجميع بحلول عام 2030</a:t>
            </a:r>
            <a:endParaRPr sz="1300" dirty="0">
              <a:solidFill>
                <a:schemeClr val="dk2"/>
              </a:solidFill>
              <a:latin typeface="Simplified Arabic"/>
              <a:ea typeface="Simplified Arabic"/>
              <a:cs typeface="Simplified Arabic"/>
              <a:sym typeface="Lato"/>
            </a:endParaRPr>
          </a:p>
        </p:txBody>
      </p:sp>
      <p:pic>
        <p:nvPicPr>
          <p:cNvPr id="300" name="Google Shape;300;p58" descr="Make the text that says 2 billion people larger. Keep everything else the same"/>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926680" y="2118738"/>
            <a:ext cx="1290640" cy="1290655"/>
          </a:xfrm>
          <a:prstGeom prst="rect">
            <a:avLst/>
          </a:prstGeom>
          <a:noFill/>
          <a:ln>
            <a:noFill/>
          </a:ln>
        </p:spPr>
      </p:pic>
      <p:sp>
        <p:nvSpPr>
          <p:cNvPr id="301" name="Google Shape;301;p58"/>
          <p:cNvSpPr txBox="1"/>
          <p:nvPr/>
        </p:nvSpPr>
        <p:spPr>
          <a:xfrm>
            <a:off x="3839691" y="3276453"/>
            <a:ext cx="1483500" cy="1093639"/>
          </a:xfrm>
          <a:prstGeom prst="rect">
            <a:avLst/>
          </a:prstGeom>
          <a:noFill/>
          <a:ln>
            <a:noFill/>
          </a:ln>
        </p:spPr>
        <p:txBody>
          <a:bodyPr spcFirstLastPara="1" wrap="square" lIns="91425" tIns="91425" rIns="91425" bIns="91425" anchor="t" anchorCtr="0">
            <a:noAutofit/>
          </a:bodyPr>
          <a:lstStyle/>
          <a:p>
            <a:pPr marL="0" marR="0" lvl="0" indent="0" algn="ctr" rtl="1">
              <a:lnSpc>
                <a:spcPct val="107142"/>
              </a:lnSpc>
              <a:spcBef>
                <a:spcPts val="0"/>
              </a:spcBef>
              <a:spcAft>
                <a:spcPts val="800"/>
              </a:spcAft>
              <a:buNone/>
            </a:pPr>
            <a:r>
              <a:rPr lang="ar" sz="1300" b="1" dirty="0">
                <a:solidFill>
                  <a:schemeClr val="accent1"/>
                </a:solidFill>
                <a:latin typeface="Simplified Arabic"/>
                <a:ea typeface="Simplified Arabic"/>
                <a:cs typeface="Simplified Arabic"/>
                <a:sym typeface="Lato"/>
              </a:rPr>
              <a:t>بمعدل التقدم الحالي</a:t>
            </a:r>
            <a:endParaRPr sz="1300" b="1" dirty="0">
              <a:solidFill>
                <a:schemeClr val="accent1"/>
              </a:solidFill>
              <a:latin typeface="Simplified Arabic"/>
              <a:ea typeface="Simplified Arabic"/>
              <a:cs typeface="Simplified Arabic"/>
              <a:sym typeface="Lato"/>
            </a:endParaRPr>
          </a:p>
        </p:txBody>
      </p:sp>
      <p:grpSp>
        <p:nvGrpSpPr>
          <p:cNvPr id="7" name="Group 6">
            <a:extLst>
              <a:ext uri="{FF2B5EF4-FFF2-40B4-BE49-F238E27FC236}">
                <a16:creationId xmlns:a16="http://schemas.microsoft.com/office/drawing/2014/main" id="{206B096D-D3F1-7467-25FF-4A7BF80E9E07}"/>
              </a:ext>
            </a:extLst>
          </p:cNvPr>
          <p:cNvGrpSpPr/>
          <p:nvPr/>
        </p:nvGrpSpPr>
        <p:grpSpPr>
          <a:xfrm>
            <a:off x="6866609" y="2238735"/>
            <a:ext cx="865727" cy="862089"/>
            <a:chOff x="6597442" y="2238735"/>
            <a:chExt cx="865727" cy="862089"/>
          </a:xfrm>
        </p:grpSpPr>
        <p:sp>
          <p:nvSpPr>
            <p:cNvPr id="2" name="Right Arrow 1">
              <a:extLst>
                <a:ext uri="{FF2B5EF4-FFF2-40B4-BE49-F238E27FC236}">
                  <a16:creationId xmlns:a16="http://schemas.microsoft.com/office/drawing/2014/main" id="{5C80AF09-8680-F1A9-1303-3649EF216FD5}"/>
                </a:ext>
              </a:extLst>
            </p:cNvPr>
            <p:cNvSpPr/>
            <p:nvPr/>
          </p:nvSpPr>
          <p:spPr>
            <a:xfrm rot="18624345">
              <a:off x="6382111" y="2454066"/>
              <a:ext cx="771258" cy="340595"/>
            </a:xfrm>
            <a:prstGeom prst="rightArrow">
              <a:avLst/>
            </a:prstGeom>
            <a:solidFill>
              <a:srgbClr val="2B95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3" name="TextBox 2">
              <a:extLst>
                <a:ext uri="{FF2B5EF4-FFF2-40B4-BE49-F238E27FC236}">
                  <a16:creationId xmlns:a16="http://schemas.microsoft.com/office/drawing/2014/main" id="{01EA5B3B-FBD3-1086-7EA3-9579820AFDC9}"/>
                </a:ext>
              </a:extLst>
            </p:cNvPr>
            <p:cNvSpPr txBox="1"/>
            <p:nvPr/>
          </p:nvSpPr>
          <p:spPr>
            <a:xfrm>
              <a:off x="6831593" y="2577604"/>
              <a:ext cx="631576" cy="523220"/>
            </a:xfrm>
            <a:prstGeom prst="rect">
              <a:avLst/>
            </a:prstGeom>
            <a:noFill/>
          </p:spPr>
          <p:txBody>
            <a:bodyPr wrap="square" rtlCol="0">
              <a:spAutoFit/>
            </a:bodyPr>
            <a:lstStyle/>
            <a:p>
              <a:pPr algn="r" rtl="1"/>
              <a:r>
                <a:rPr lang="ar" sz="2800" b="1" dirty="0">
                  <a:solidFill>
                    <a:srgbClr val="2B95B8"/>
                  </a:solidFill>
                  <a:latin typeface="Simplified Arabic" panose="020F0502020204030203" pitchFamily="34" charset="77"/>
                </a:rPr>
                <a:t>8</a:t>
              </a:r>
            </a:p>
          </p:txBody>
        </p:sp>
      </p:grpSp>
      <p:pic>
        <p:nvPicPr>
          <p:cNvPr id="6" name="Picture 5">
            <a:extLst>
              <a:ext uri="{FF2B5EF4-FFF2-40B4-BE49-F238E27FC236}">
                <a16:creationId xmlns:a16="http://schemas.microsoft.com/office/drawing/2014/main" id="{0A1BF2F8-5956-8396-0694-03C344AB1673}"/>
              </a:ext>
            </a:extLst>
          </p:cNvPr>
          <p:cNvPicPr>
            <a:picLocks noChangeAspect="1"/>
          </p:cNvPicPr>
          <p:nvPr/>
        </p:nvPicPr>
        <p:blipFill>
          <a:blip r:embed="rId5"/>
          <a:stretch>
            <a:fillRect/>
          </a:stretch>
        </p:blipFill>
        <p:spPr>
          <a:xfrm>
            <a:off x="1214889" y="2243398"/>
            <a:ext cx="1036753" cy="849040"/>
          </a:xfrm>
          <a:prstGeom prst="rect">
            <a:avLst/>
          </a:prstGeom>
        </p:spPr>
      </p:pic>
      <p:grpSp>
        <p:nvGrpSpPr>
          <p:cNvPr id="4" name="Group 3">
            <a:extLst>
              <a:ext uri="{FF2B5EF4-FFF2-40B4-BE49-F238E27FC236}">
                <a16:creationId xmlns:a16="http://schemas.microsoft.com/office/drawing/2014/main" id="{1F9BF28D-A758-B7B1-4E50-A8B326D385FE}"/>
              </a:ext>
            </a:extLst>
          </p:cNvPr>
          <p:cNvGrpSpPr/>
          <p:nvPr/>
        </p:nvGrpSpPr>
        <p:grpSpPr>
          <a:xfrm>
            <a:off x="7752119" y="1357376"/>
            <a:ext cx="235566" cy="276999"/>
            <a:chOff x="717300" y="1568543"/>
            <a:chExt cx="235566" cy="276999"/>
          </a:xfrm>
        </p:grpSpPr>
        <p:sp>
          <p:nvSpPr>
            <p:cNvPr id="5" name="Rounded Rectangle 4">
              <a:extLst>
                <a:ext uri="{FF2B5EF4-FFF2-40B4-BE49-F238E27FC236}">
                  <a16:creationId xmlns:a16="http://schemas.microsoft.com/office/drawing/2014/main" id="{3A5D32FE-E0F3-250F-D9ED-7E27C23A84EB}"/>
                </a:ext>
              </a:extLst>
            </p:cNvPr>
            <p:cNvSpPr/>
            <p:nvPr/>
          </p:nvSpPr>
          <p:spPr>
            <a:xfrm>
              <a:off x="717300" y="1581043"/>
              <a:ext cx="235566" cy="2520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solidFill>
                  <a:schemeClr val="accent6"/>
                </a:solidFill>
              </a:endParaRPr>
            </a:p>
          </p:txBody>
        </p:sp>
        <p:sp>
          <p:nvSpPr>
            <p:cNvPr id="8" name="TextBox 7">
              <a:extLst>
                <a:ext uri="{FF2B5EF4-FFF2-40B4-BE49-F238E27FC236}">
                  <a16:creationId xmlns:a16="http://schemas.microsoft.com/office/drawing/2014/main" id="{B41B2F80-243E-20FD-A7E2-D1083D1F4734}"/>
                </a:ext>
              </a:extLst>
            </p:cNvPr>
            <p:cNvSpPr txBox="1">
              <a:spLocks/>
            </p:cNvSpPr>
            <p:nvPr/>
          </p:nvSpPr>
          <p:spPr>
            <a:xfrm>
              <a:off x="717300" y="1568543"/>
              <a:ext cx="235566" cy="276999"/>
            </a:xfrm>
            <a:prstGeom prst="rect">
              <a:avLst/>
            </a:prstGeom>
            <a:noFill/>
          </p:spPr>
          <p:txBody>
            <a:bodyPr wrap="square" rtlCol="0">
              <a:spAutoFit/>
            </a:bodyPr>
            <a:lstStyle/>
            <a:p>
              <a:pPr algn="ctr" rtl="1"/>
              <a:r>
                <a:rPr lang="ar" sz="1200" b="1" dirty="0">
                  <a:solidFill>
                    <a:schemeClr val="bg1"/>
                  </a:solidFill>
                  <a:latin typeface="Simplified Arabic" panose="020F0502020204030203" pitchFamily="34" charset="77"/>
                </a:rPr>
                <a:t>1</a:t>
              </a:r>
            </a:p>
          </p:txBody>
        </p:sp>
      </p:grpSp>
      <p:sp>
        <p:nvSpPr>
          <p:cNvPr id="9" name="TextBox 8">
            <a:extLst>
              <a:ext uri="{FF2B5EF4-FFF2-40B4-BE49-F238E27FC236}">
                <a16:creationId xmlns:a16="http://schemas.microsoft.com/office/drawing/2014/main" id="{DE5F0F6E-627A-4F7E-57AB-EBC60B9ACCFA}"/>
              </a:ext>
            </a:extLst>
          </p:cNvPr>
          <p:cNvSpPr txBox="1"/>
          <p:nvPr/>
        </p:nvSpPr>
        <p:spPr>
          <a:xfrm>
            <a:off x="2164052" y="2112787"/>
            <a:ext cx="1070408" cy="677108"/>
          </a:xfrm>
          <a:prstGeom prst="rect">
            <a:avLst/>
          </a:prstGeom>
          <a:noFill/>
        </p:spPr>
        <p:txBody>
          <a:bodyPr wrap="square" rtlCol="0">
            <a:spAutoFit/>
          </a:bodyPr>
          <a:lstStyle/>
          <a:p>
            <a:pPr algn="r" rtl="1"/>
            <a:r>
              <a:rPr lang="ar" sz="950" b="1" dirty="0">
                <a:solidFill>
                  <a:schemeClr val="tx1"/>
                </a:solidFill>
                <a:latin typeface="Simplified Arabic" panose="020F0502020204030203" pitchFamily="34" charset="77"/>
                <a:ea typeface="Simplified Arabic"/>
                <a:cs typeface="Simplified Arabic"/>
                <a:sym typeface="Lato"/>
              </a:rPr>
              <a:t>74٪ من الناس لديهم مياه مدارة بشكل آمن</a:t>
            </a:r>
          </a:p>
          <a:p>
            <a:pPr algn="r" rtl="1"/>
            <a:endParaRPr lang="en-US" sz="950" dirty="0">
              <a:solidFill>
                <a:schemeClr val="tx1"/>
              </a:solidFill>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 name="Rounded Rectangle 2">
            <a:extLst>
              <a:ext uri="{FF2B5EF4-FFF2-40B4-BE49-F238E27FC236}">
                <a16:creationId xmlns:a16="http://schemas.microsoft.com/office/drawing/2014/main" id="{7B7FA7A4-AC85-E3EA-2336-85C849BE1DA3}"/>
              </a:ext>
            </a:extLst>
          </p:cNvPr>
          <p:cNvSpPr/>
          <p:nvPr/>
        </p:nvSpPr>
        <p:spPr>
          <a:xfrm>
            <a:off x="540000" y="3419394"/>
            <a:ext cx="5653331" cy="1152605"/>
          </a:xfrm>
          <a:prstGeom prst="roundRect">
            <a:avLst>
              <a:gd name="adj" fmla="val 8542"/>
            </a:avLst>
          </a:prstGeom>
          <a:solidFill>
            <a:schemeClr val="bg1"/>
          </a:solidFill>
          <a:ln w="6350">
            <a:solidFill>
              <a:schemeClr val="accent2">
                <a:lumMod val="20000"/>
                <a:lumOff val="80000"/>
              </a:schemeClr>
            </a:solidFill>
          </a:ln>
          <a:effectLst>
            <a:outerShdw blurRad="50800" dist="38100" dir="2700000" algn="tl" rotWithShape="0">
              <a:prstClr val="black">
                <a:alpha val="1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307" name="Google Shape;307;p59"/>
          <p:cNvSpPr txBox="1">
            <a:spLocks noGrp="1"/>
          </p:cNvSpPr>
          <p:nvPr>
            <p:ph type="title"/>
          </p:nvPr>
        </p:nvSpPr>
        <p:spPr>
          <a:xfrm>
            <a:off x="540000" y="360000"/>
            <a:ext cx="7762200" cy="813013"/>
          </a:xfrm>
          <a:prstGeom prst="rect">
            <a:avLst/>
          </a:prstGeom>
        </p:spPr>
        <p:txBody>
          <a:bodyPr spcFirstLastPara="1" wrap="square" lIns="68575" tIns="34275" rIns="68575" bIns="34275" anchor="ctr" anchorCtr="0">
            <a:spAutoFit/>
          </a:bodyPr>
          <a:lstStyle/>
          <a:p>
            <a:pPr marL="0" lvl="0" indent="0" algn="r" rtl="1">
              <a:lnSpc>
                <a:spcPts val="2880"/>
              </a:lnSpc>
              <a:spcBef>
                <a:spcPts val="0"/>
              </a:spcBef>
              <a:spcAft>
                <a:spcPts val="0"/>
              </a:spcAft>
              <a:buNone/>
            </a:pPr>
            <a:r>
              <a:rPr lang="ar" spc="30" dirty="0">
                <a:solidFill>
                  <a:srgbClr val="2B95B8"/>
                </a:solidFill>
                <a:latin typeface="Simplified Arabic" panose="020F0502020204030203" pitchFamily="34" charset="77"/>
                <a:ea typeface="Simplified Arabic"/>
                <a:cs typeface="Simplified Arabic"/>
                <a:sym typeface="Lato"/>
              </a:rPr>
              <a:t>من الذي يسير على الطريق الصحيح لتحقيق التغطية الشاملة بالمياه الصالحة للشرب بحلول عام 2030؟</a:t>
            </a:r>
            <a:endParaRPr spc="30" dirty="0">
              <a:solidFill>
                <a:srgbClr val="2B95B8"/>
              </a:solidFill>
              <a:latin typeface="Simplified Arabic" panose="020F0502020204030203" pitchFamily="34" charset="77"/>
              <a:ea typeface="Simplified Arabic"/>
              <a:cs typeface="Simplified Arabic"/>
              <a:sym typeface="Lato"/>
            </a:endParaRPr>
          </a:p>
        </p:txBody>
      </p:sp>
      <p:sp>
        <p:nvSpPr>
          <p:cNvPr id="308" name="Google Shape;308;p59"/>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l" rtl="1">
              <a:spcBef>
                <a:spcPts val="0"/>
              </a:spcBef>
              <a:spcAft>
                <a:spcPts val="0"/>
              </a:spcAft>
              <a:buClr>
                <a:srgbClr val="000000"/>
              </a:buClr>
              <a:buFont typeface="Arial"/>
              <a:buNone/>
            </a:pPr>
            <a:fld id="{00000000-1234-1234-1234-123412341234}" type="slidenum">
              <a:rPr lang="ar"/>
              <a:t>5</a:t>
            </a:fld>
            <a:endParaRPr dirty="0"/>
          </a:p>
        </p:txBody>
      </p:sp>
      <p:sp>
        <p:nvSpPr>
          <p:cNvPr id="309" name="Google Shape;309;p59"/>
          <p:cNvSpPr txBox="1">
            <a:spLocks noGrp="1"/>
          </p:cNvSpPr>
          <p:nvPr>
            <p:ph type="body" idx="1"/>
          </p:nvPr>
        </p:nvSpPr>
        <p:spPr>
          <a:xfrm>
            <a:off x="979038" y="1893662"/>
            <a:ext cx="5671800" cy="858886"/>
          </a:xfrm>
          <a:prstGeom prst="rect">
            <a:avLst/>
          </a:prstGeom>
        </p:spPr>
        <p:txBody>
          <a:bodyPr spcFirstLastPara="1" wrap="square" lIns="68575" tIns="34275" rIns="68575" bIns="34275" anchor="t" anchorCtr="0">
            <a:noAutofit/>
          </a:bodyPr>
          <a:lstStyle/>
          <a:p>
            <a:pPr marL="293687" lvl="1" algn="r" rtl="1">
              <a:lnSpc>
                <a:spcPct val="107142"/>
              </a:lnSpc>
              <a:spcBef>
                <a:spcPts val="800"/>
              </a:spcBef>
              <a:buClr>
                <a:schemeClr val="tx1">
                  <a:lumMod val="65000"/>
                  <a:lumOff val="35000"/>
                </a:schemeClr>
              </a:buClr>
              <a:buSzPct val="120000"/>
            </a:pPr>
            <a:r>
              <a:rPr lang="ar" sz="1440" dirty="0">
                <a:solidFill>
                  <a:schemeClr val="tx1">
                    <a:lumMod val="65000"/>
                    <a:lumOff val="35000"/>
                  </a:schemeClr>
                </a:solidFill>
                <a:latin typeface="Simplified Arabic"/>
                <a:ea typeface="Simplified Arabic"/>
                <a:cs typeface="Simplified Arabic"/>
                <a:sym typeface="Lato"/>
              </a:rPr>
              <a:t>البلدان ذات الدخل المرتفع</a:t>
            </a:r>
          </a:p>
          <a:p>
            <a:pPr marL="293687" lvl="1" algn="r" rtl="1">
              <a:lnSpc>
                <a:spcPct val="107142"/>
              </a:lnSpc>
              <a:spcBef>
                <a:spcPts val="800"/>
              </a:spcBef>
              <a:buClr>
                <a:schemeClr val="tx1">
                  <a:lumMod val="65000"/>
                  <a:lumOff val="35000"/>
                </a:schemeClr>
              </a:buClr>
              <a:buSzPct val="120000"/>
            </a:pPr>
            <a:r>
              <a:rPr lang="ar" sz="1440" dirty="0">
                <a:solidFill>
                  <a:schemeClr val="tx1">
                    <a:lumMod val="65000"/>
                    <a:lumOff val="35000"/>
                  </a:schemeClr>
                </a:solidFill>
                <a:latin typeface="Simplified Arabic"/>
                <a:ea typeface="Simplified Arabic"/>
                <a:cs typeface="Simplified Arabic"/>
                <a:sym typeface="Lato"/>
              </a:rPr>
              <a:t>1 بلد ذو دخل متوسط أعلى - تركمانستان</a:t>
            </a:r>
            <a:endParaRPr sz="1440" dirty="0">
              <a:solidFill>
                <a:schemeClr val="tx1">
                  <a:lumMod val="65000"/>
                  <a:lumOff val="35000"/>
                </a:schemeClr>
              </a:solidFill>
              <a:latin typeface="Simplified Arabic"/>
              <a:ea typeface="Simplified Arabic"/>
              <a:cs typeface="Simplified Arabic"/>
              <a:sym typeface="Lato"/>
            </a:endParaRPr>
          </a:p>
        </p:txBody>
      </p:sp>
      <p:sp>
        <p:nvSpPr>
          <p:cNvPr id="310" name="Google Shape;310;p59"/>
          <p:cNvSpPr txBox="1">
            <a:spLocks noGrp="1"/>
          </p:cNvSpPr>
          <p:nvPr>
            <p:ph type="title" idx="4294967295"/>
          </p:nvPr>
        </p:nvSpPr>
        <p:spPr>
          <a:xfrm>
            <a:off x="898750" y="1332000"/>
            <a:ext cx="5671800" cy="561662"/>
          </a:xfrm>
          <a:prstGeom prst="rect">
            <a:avLst/>
          </a:prstGeom>
        </p:spPr>
        <p:txBody>
          <a:bodyPr spcFirstLastPara="1" wrap="square" lIns="68575" tIns="34275" rIns="68575" bIns="34275" anchor="ctr" anchorCtr="0">
            <a:spAutoFit/>
          </a:bodyPr>
          <a:lstStyle/>
          <a:p>
            <a:pPr marL="0" lvl="0" indent="0" algn="r" rtl="1">
              <a:spcBef>
                <a:spcPts val="0"/>
              </a:spcBef>
              <a:spcAft>
                <a:spcPts val="0"/>
              </a:spcAft>
              <a:buNone/>
            </a:pPr>
            <a:r>
              <a:rPr lang="ar" sz="1600" b="1" dirty="0">
                <a:solidFill>
                  <a:schemeClr val="tx1">
                    <a:lumMod val="65000"/>
                    <a:lumOff val="35000"/>
                  </a:schemeClr>
                </a:solidFill>
                <a:latin typeface="Simplified Arabic"/>
                <a:ea typeface="Simplified Arabic"/>
                <a:cs typeface="Simplified Arabic"/>
                <a:sym typeface="Lato"/>
              </a:rPr>
              <a:t>التقدم المحرز في مجال مياه الشرب والصرف الصحي </a:t>
            </a:r>
            <a:br>
              <a:rPr lang="ar" sz="1600" b="1" dirty="0">
                <a:solidFill>
                  <a:schemeClr val="tx1">
                    <a:lumMod val="65000"/>
                    <a:lumOff val="35000"/>
                  </a:schemeClr>
                </a:solidFill>
                <a:latin typeface="Simplified Arabic"/>
                <a:ea typeface="Simplified Arabic"/>
                <a:cs typeface="Simplified Arabic"/>
                <a:sym typeface="Lato"/>
              </a:rPr>
            </a:br>
            <a:r>
              <a:rPr lang="ar" sz="1600" b="1" dirty="0">
                <a:solidFill>
                  <a:schemeClr val="tx1">
                    <a:lumMod val="65000"/>
                    <a:lumOff val="35000"/>
                  </a:schemeClr>
                </a:solidFill>
                <a:latin typeface="Simplified Arabic"/>
                <a:ea typeface="Simplified Arabic"/>
                <a:cs typeface="Simplified Arabic"/>
                <a:sym typeface="Lato"/>
              </a:rPr>
              <a:t>والصحة - </a:t>
            </a:r>
            <a:r>
              <a:rPr lang="ar" sz="1200" b="1" i="1" dirty="0">
                <a:solidFill>
                  <a:schemeClr val="tx1">
                    <a:lumMod val="65000"/>
                    <a:lumOff val="35000"/>
                  </a:schemeClr>
                </a:solidFill>
                <a:latin typeface="Simplified Arabic"/>
                <a:ea typeface="Simplified Arabic"/>
                <a:cs typeface="Simplified Arabic"/>
                <a:sym typeface="Lato"/>
              </a:rPr>
              <a:t>JMP، 2025</a:t>
            </a:r>
            <a:endParaRPr sz="1200" b="1" i="1" dirty="0">
              <a:solidFill>
                <a:schemeClr val="tx1">
                  <a:lumMod val="65000"/>
                  <a:lumOff val="35000"/>
                </a:schemeClr>
              </a:solidFill>
              <a:latin typeface="Simplified Arabic"/>
              <a:ea typeface="Simplified Arabic"/>
              <a:cs typeface="Simplified Arabic"/>
              <a:sym typeface="Lato"/>
            </a:endParaRPr>
          </a:p>
        </p:txBody>
      </p:sp>
      <p:sp>
        <p:nvSpPr>
          <p:cNvPr id="4" name="TextBox 3">
            <a:extLst>
              <a:ext uri="{FF2B5EF4-FFF2-40B4-BE49-F238E27FC236}">
                <a16:creationId xmlns:a16="http://schemas.microsoft.com/office/drawing/2014/main" id="{866C29C7-57D9-960A-2C19-B8F61771D4C0}"/>
              </a:ext>
            </a:extLst>
          </p:cNvPr>
          <p:cNvSpPr txBox="1"/>
          <p:nvPr/>
        </p:nvSpPr>
        <p:spPr>
          <a:xfrm>
            <a:off x="668510" y="3694579"/>
            <a:ext cx="5332719" cy="925638"/>
          </a:xfrm>
          <a:prstGeom prst="rect">
            <a:avLst/>
          </a:prstGeom>
          <a:noFill/>
        </p:spPr>
        <p:txBody>
          <a:bodyPr wrap="square" rtlCol="0">
            <a:spAutoFit/>
          </a:bodyPr>
          <a:lstStyle/>
          <a:p>
            <a:pPr marL="179387" lvl="1" indent="-171450" algn="r" rtl="1">
              <a:lnSpc>
                <a:spcPct val="107142"/>
              </a:lnSpc>
              <a:spcBef>
                <a:spcPts val="800"/>
              </a:spcBef>
              <a:buClr>
                <a:schemeClr val="tx1">
                  <a:lumMod val="65000"/>
                  <a:lumOff val="35000"/>
                </a:schemeClr>
              </a:buClr>
              <a:buSzPct val="120000"/>
              <a:buFont typeface="Arial" panose="020B0604020202020204" pitchFamily="34" charset="0"/>
              <a:buChar char="•"/>
            </a:pPr>
            <a:r>
              <a:rPr lang="ar" sz="1300" b="0" dirty="0">
                <a:solidFill>
                  <a:schemeClr val="accent1"/>
                </a:solidFill>
                <a:latin typeface="Simplified Arabic"/>
                <a:ea typeface="Simplified Arabic"/>
                <a:cs typeface="Simplified Arabic"/>
                <a:sym typeface="Lato"/>
              </a:rPr>
              <a:t>لا توجد منطقة كاملة على المسار الصحيح</a:t>
            </a:r>
            <a:endParaRPr lang="en-CA" sz="1300" dirty="0">
              <a:solidFill>
                <a:schemeClr val="accent1"/>
              </a:solidFill>
              <a:latin typeface="Simplified Arabic"/>
              <a:ea typeface="Simplified Arabic"/>
              <a:cs typeface="Simplified Arabic"/>
              <a:sym typeface="Lato"/>
            </a:endParaRPr>
          </a:p>
          <a:p>
            <a:pPr marL="179387" lvl="1" indent="-171450" algn="r" rtl="1">
              <a:lnSpc>
                <a:spcPct val="107142"/>
              </a:lnSpc>
              <a:spcBef>
                <a:spcPts val="800"/>
              </a:spcBef>
              <a:spcAft>
                <a:spcPts val="800"/>
              </a:spcAft>
              <a:buClr>
                <a:schemeClr val="tx1">
                  <a:lumMod val="65000"/>
                  <a:lumOff val="35000"/>
                </a:schemeClr>
              </a:buClr>
              <a:buSzPct val="120000"/>
              <a:buFont typeface="Arial" panose="020B0604020202020204" pitchFamily="34" charset="0"/>
              <a:buChar char="•"/>
            </a:pPr>
            <a:r>
              <a:rPr lang="ar" sz="1300" dirty="0">
                <a:solidFill>
                  <a:schemeClr val="accent1"/>
                </a:solidFill>
                <a:latin typeface="Simplified Arabic"/>
                <a:ea typeface="Simplified Arabic"/>
                <a:cs typeface="Simplified Arabic"/>
                <a:sym typeface="Lato"/>
              </a:rPr>
              <a:t>أكبر فجوة في </a:t>
            </a:r>
            <a:r>
              <a:rPr lang="ar" sz="1300" b="0" dirty="0">
                <a:solidFill>
                  <a:schemeClr val="accent1"/>
                </a:solidFill>
                <a:latin typeface="Simplified Arabic"/>
                <a:ea typeface="Simplified Arabic"/>
                <a:cs typeface="Simplified Arabic"/>
                <a:sym typeface="Lato"/>
              </a:rPr>
              <a:t>أفريقيا</a:t>
            </a:r>
            <a:r>
              <a:rPr lang="ar" sz="1300" dirty="0">
                <a:solidFill>
                  <a:schemeClr val="accent1"/>
                </a:solidFill>
                <a:latin typeface="Simplified Arabic"/>
                <a:ea typeface="Simplified Arabic"/>
                <a:cs typeface="Simplified Arabic"/>
                <a:sym typeface="Lato"/>
              </a:rPr>
              <a:t> جنوب الصحراء الكبرى </a:t>
            </a:r>
            <a:r>
              <a:rPr lang="ar" sz="1300" b="0" dirty="0">
                <a:solidFill>
                  <a:schemeClr val="accent1"/>
                </a:solidFill>
                <a:latin typeface="Simplified Arabic"/>
                <a:ea typeface="Simplified Arabic"/>
                <a:cs typeface="Simplified Arabic"/>
                <a:sym typeface="Lato"/>
              </a:rPr>
              <a:t>- </a:t>
            </a:r>
            <a:r>
              <a:rPr lang="ar" sz="1300" dirty="0">
                <a:solidFill>
                  <a:schemeClr val="accent1"/>
                </a:solidFill>
                <a:latin typeface="Simplified Arabic"/>
                <a:ea typeface="Simplified Arabic"/>
                <a:cs typeface="Simplified Arabic"/>
                <a:sym typeface="Lato"/>
              </a:rPr>
              <a:t>تبلغ التغطية حالياً 32٪</a:t>
            </a:r>
          </a:p>
          <a:p>
            <a:pPr algn="r" rtl="1"/>
            <a:endParaRPr lang="en-US" sz="1300" dirty="0">
              <a:solidFill>
                <a:schemeClr val="accent1"/>
              </a:solidFill>
            </a:endParaRPr>
          </a:p>
        </p:txBody>
      </p:sp>
      <p:pic>
        <p:nvPicPr>
          <p:cNvPr id="8" name="Picture 7" descr="A person carrying a large drum&#10;&#10;Description automatically generated">
            <a:extLst>
              <a:ext uri="{FF2B5EF4-FFF2-40B4-BE49-F238E27FC236}">
                <a16:creationId xmlns:a16="http://schemas.microsoft.com/office/drawing/2014/main" id="{469B053D-9DB0-B03F-68BC-0A2C253B8D0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07838" y="1697700"/>
            <a:ext cx="2136162" cy="2942986"/>
          </a:xfrm>
          <a:prstGeom prst="rect">
            <a:avLst/>
          </a:prstGeom>
          <a:ln w="6350">
            <a:solidFill>
              <a:schemeClr val="bg1">
                <a:lumMod val="85000"/>
              </a:schemeClr>
            </a:solidFill>
          </a:ln>
        </p:spPr>
      </p:pic>
      <p:grpSp>
        <p:nvGrpSpPr>
          <p:cNvPr id="11" name="Group 10">
            <a:extLst>
              <a:ext uri="{FF2B5EF4-FFF2-40B4-BE49-F238E27FC236}">
                <a16:creationId xmlns:a16="http://schemas.microsoft.com/office/drawing/2014/main" id="{31B14AE8-7821-056C-414A-302032929705}"/>
              </a:ext>
            </a:extLst>
          </p:cNvPr>
          <p:cNvGrpSpPr/>
          <p:nvPr/>
        </p:nvGrpSpPr>
        <p:grpSpPr>
          <a:xfrm>
            <a:off x="6650838" y="1367936"/>
            <a:ext cx="235566" cy="276999"/>
            <a:chOff x="717300" y="1568543"/>
            <a:chExt cx="235566" cy="276999"/>
          </a:xfrm>
        </p:grpSpPr>
        <p:sp>
          <p:nvSpPr>
            <p:cNvPr id="9" name="Rounded Rectangle 8">
              <a:extLst>
                <a:ext uri="{FF2B5EF4-FFF2-40B4-BE49-F238E27FC236}">
                  <a16:creationId xmlns:a16="http://schemas.microsoft.com/office/drawing/2014/main" id="{577B964A-9AAE-82BA-A03E-49B425AD9C29}"/>
                </a:ext>
              </a:extLst>
            </p:cNvPr>
            <p:cNvSpPr/>
            <p:nvPr/>
          </p:nvSpPr>
          <p:spPr>
            <a:xfrm>
              <a:off x="717300" y="1581043"/>
              <a:ext cx="235566" cy="2520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solidFill>
                  <a:schemeClr val="accent6"/>
                </a:solidFill>
              </a:endParaRPr>
            </a:p>
          </p:txBody>
        </p:sp>
        <p:sp>
          <p:nvSpPr>
            <p:cNvPr id="10" name="TextBox 9">
              <a:extLst>
                <a:ext uri="{FF2B5EF4-FFF2-40B4-BE49-F238E27FC236}">
                  <a16:creationId xmlns:a16="http://schemas.microsoft.com/office/drawing/2014/main" id="{AF6E5883-A910-55C2-BBE0-831BD67EBFEA}"/>
                </a:ext>
              </a:extLst>
            </p:cNvPr>
            <p:cNvSpPr txBox="1">
              <a:spLocks/>
            </p:cNvSpPr>
            <p:nvPr/>
          </p:nvSpPr>
          <p:spPr>
            <a:xfrm>
              <a:off x="717300" y="1568543"/>
              <a:ext cx="235566" cy="276999"/>
            </a:xfrm>
            <a:prstGeom prst="rect">
              <a:avLst/>
            </a:prstGeom>
            <a:noFill/>
          </p:spPr>
          <p:txBody>
            <a:bodyPr wrap="square" rtlCol="0">
              <a:spAutoFit/>
            </a:bodyPr>
            <a:lstStyle/>
            <a:p>
              <a:pPr algn="ctr" rtl="1"/>
              <a:r>
                <a:rPr lang="ar" sz="1200" b="1" dirty="0">
                  <a:solidFill>
                    <a:schemeClr val="bg1"/>
                  </a:solidFill>
                  <a:latin typeface="Simplified Arabic" panose="020F0502020204030203" pitchFamily="34" charset="77"/>
                </a:rPr>
                <a:t>1</a:t>
              </a:r>
            </a:p>
          </p:txBody>
        </p:sp>
      </p:gr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0FC6066B-04B6-7443-FCF3-985B93893A20}"/>
            </a:ext>
          </a:extLst>
        </p:cNvPr>
        <p:cNvGrpSpPr/>
        <p:nvPr/>
      </p:nvGrpSpPr>
      <p:grpSpPr>
        <a:xfrm>
          <a:off x="0" y="0"/>
          <a:ext cx="0" cy="0"/>
          <a:chOff x="0" y="0"/>
          <a:chExt cx="0" cy="0"/>
        </a:xfrm>
      </p:grpSpPr>
      <p:sp>
        <p:nvSpPr>
          <p:cNvPr id="315" name="Google Shape;315;p60">
            <a:extLst>
              <a:ext uri="{FF2B5EF4-FFF2-40B4-BE49-F238E27FC236}">
                <a16:creationId xmlns:a16="http://schemas.microsoft.com/office/drawing/2014/main" id="{176923E8-D59D-85B6-2334-6FC59CCDDE9E}"/>
              </a:ext>
            </a:extLst>
          </p:cNvPr>
          <p:cNvSpPr txBox="1">
            <a:spLocks noGrp="1"/>
          </p:cNvSpPr>
          <p:nvPr>
            <p:ph type="title"/>
          </p:nvPr>
        </p:nvSpPr>
        <p:spPr>
          <a:xfrm>
            <a:off x="540969" y="306273"/>
            <a:ext cx="7772452" cy="45394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 b="0" spc="30" dirty="0">
                <a:latin typeface="Simplified Arabic" panose="020F0502020204030203" pitchFamily="34" charset="77"/>
              </a:rPr>
              <a:t>ما هي المياه المدارة بشكل آمن؟</a:t>
            </a:r>
            <a:endParaRPr b="0" spc="30" dirty="0">
              <a:latin typeface="Simplified Arabic" panose="020F0502020204030203" pitchFamily="34" charset="77"/>
            </a:endParaRPr>
          </a:p>
        </p:txBody>
      </p:sp>
      <p:pic>
        <p:nvPicPr>
          <p:cNvPr id="318" name="Google Shape;318;p60">
            <a:extLst>
              <a:ext uri="{FF2B5EF4-FFF2-40B4-BE49-F238E27FC236}">
                <a16:creationId xmlns:a16="http://schemas.microsoft.com/office/drawing/2014/main" id="{D4170391-03B5-EFFE-6B8A-2DACD6DB2BAF}"/>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26766" y="1843691"/>
            <a:ext cx="4016051" cy="3181125"/>
          </a:xfrm>
          <a:prstGeom prst="rect">
            <a:avLst/>
          </a:prstGeom>
          <a:noFill/>
          <a:ln>
            <a:noFill/>
          </a:ln>
        </p:spPr>
      </p:pic>
      <p:sp>
        <p:nvSpPr>
          <p:cNvPr id="11" name="Google Shape;308;p59">
            <a:extLst>
              <a:ext uri="{FF2B5EF4-FFF2-40B4-BE49-F238E27FC236}">
                <a16:creationId xmlns:a16="http://schemas.microsoft.com/office/drawing/2014/main" id="{A4FAA48A-6F85-A2C6-1A87-D1418F3922CC}"/>
              </a:ext>
            </a:extLst>
          </p:cNvPr>
          <p:cNvSpPr txBox="1">
            <a:spLocks noGrp="1"/>
          </p:cNvSpPr>
          <p:nvPr>
            <p:ph type="sldNum" idx="12"/>
          </p:nvPr>
        </p:nvSpPr>
        <p:spPr>
          <a:xfrm>
            <a:off x="7665720" y="4767263"/>
            <a:ext cx="849600" cy="282257"/>
          </a:xfrm>
          <a:prstGeom prst="rect">
            <a:avLst/>
          </a:prstGeom>
        </p:spPr>
        <p:txBody>
          <a:bodyPr spcFirstLastPara="1" wrap="square" lIns="68575" tIns="34275" rIns="68575" bIns="34275" anchor="ctr" anchorCtr="0">
            <a:normAutofit/>
          </a:bodyPr>
          <a:lstStyle/>
          <a:p>
            <a:pPr marL="0" lvl="0" indent="0" algn="l" rtl="1">
              <a:spcBef>
                <a:spcPts val="0"/>
              </a:spcBef>
              <a:spcAft>
                <a:spcPts val="0"/>
              </a:spcAft>
              <a:buClr>
                <a:srgbClr val="000000"/>
              </a:buClr>
              <a:buFont typeface="Arial"/>
              <a:buNone/>
            </a:pPr>
            <a:fld id="{00000000-1234-1234-1234-123412341234}" type="slidenum">
              <a:rPr lang="ar"/>
              <a:t>6</a:t>
            </a:fld>
            <a:endParaRPr dirty="0"/>
          </a:p>
        </p:txBody>
      </p:sp>
      <p:grpSp>
        <p:nvGrpSpPr>
          <p:cNvPr id="2" name="Group 1">
            <a:extLst>
              <a:ext uri="{FF2B5EF4-FFF2-40B4-BE49-F238E27FC236}">
                <a16:creationId xmlns:a16="http://schemas.microsoft.com/office/drawing/2014/main" id="{0CB0B7B2-8E93-CA1C-AA9F-4145CC1174C8}"/>
              </a:ext>
            </a:extLst>
          </p:cNvPr>
          <p:cNvGrpSpPr/>
          <p:nvPr/>
        </p:nvGrpSpPr>
        <p:grpSpPr>
          <a:xfrm>
            <a:off x="622609" y="533243"/>
            <a:ext cx="1411536" cy="1230634"/>
            <a:chOff x="6880512" y="2274799"/>
            <a:chExt cx="1411536" cy="1230634"/>
          </a:xfrm>
        </p:grpSpPr>
        <p:sp>
          <p:nvSpPr>
            <p:cNvPr id="3" name="Oval 2">
              <a:extLst>
                <a:ext uri="{FF2B5EF4-FFF2-40B4-BE49-F238E27FC236}">
                  <a16:creationId xmlns:a16="http://schemas.microsoft.com/office/drawing/2014/main" id="{508A77B4-5A38-FEE8-B00D-31AFB3DECBF1}"/>
                </a:ext>
              </a:extLst>
            </p:cNvPr>
            <p:cNvSpPr/>
            <p:nvPr/>
          </p:nvSpPr>
          <p:spPr>
            <a:xfrm>
              <a:off x="6981760" y="2274799"/>
              <a:ext cx="1209040" cy="1209040"/>
            </a:xfrm>
            <a:prstGeom prst="ellipse">
              <a:avLst/>
            </a:prstGeom>
            <a:solidFill>
              <a:srgbClr val="2B95B8"/>
            </a:solidFill>
            <a:ln>
              <a:noFill/>
            </a:ln>
            <a:effectLst>
              <a:outerShdw blurRad="3013" dist="14206" dir="2700000" sx="102000" sy="102000" algn="tl" rotWithShape="0">
                <a:prstClr val="black">
                  <a:alpha val="22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4" name="Google Shape;316;p60">
              <a:extLst>
                <a:ext uri="{FF2B5EF4-FFF2-40B4-BE49-F238E27FC236}">
                  <a16:creationId xmlns:a16="http://schemas.microsoft.com/office/drawing/2014/main" id="{E468B1BB-F8BF-840D-B366-12EB58D2AF7C}"/>
                </a:ext>
              </a:extLst>
            </p:cNvPr>
            <p:cNvSpPr txBox="1"/>
            <p:nvPr/>
          </p:nvSpPr>
          <p:spPr>
            <a:xfrm>
              <a:off x="6880512" y="2358996"/>
              <a:ext cx="1411536" cy="1146437"/>
            </a:xfrm>
            <a:prstGeom prst="rect">
              <a:avLst/>
            </a:prstGeom>
            <a:noFill/>
            <a:ln>
              <a:noFill/>
            </a:ln>
          </p:spPr>
          <p:txBody>
            <a:bodyPr spcFirstLastPara="1" wrap="square" lIns="91425" tIns="91425" rIns="91425" bIns="91425" anchor="ctr" anchorCtr="0">
              <a:spAutoFit/>
            </a:bodyPr>
            <a:lstStyle/>
            <a:p>
              <a:pPr lvl="0" indent="9525" algn="ctr" rtl="1">
                <a:lnSpc>
                  <a:spcPts val="2060"/>
                </a:lnSpc>
                <a:spcBef>
                  <a:spcPts val="0"/>
                </a:spcBef>
                <a:spcAft>
                  <a:spcPts val="1200"/>
                </a:spcAft>
                <a:buNone/>
              </a:pPr>
              <a:r>
                <a:rPr lang="ar" sz="1800" b="1" dirty="0">
                  <a:solidFill>
                    <a:schemeClr val="bg1"/>
                  </a:solidFill>
                  <a:latin typeface="Simplified Arabic" panose="020F0502020204030203" pitchFamily="34" charset="77"/>
                </a:rPr>
                <a:t>في </a:t>
              </a:r>
              <a:br>
                <a:rPr lang="ar" sz="1800" b="1" dirty="0">
                  <a:solidFill>
                    <a:schemeClr val="bg1"/>
                  </a:solidFill>
                  <a:latin typeface="Simplified Arabic" panose="020F0502020204030203" pitchFamily="34" charset="77"/>
                </a:rPr>
              </a:br>
              <a:r>
                <a:rPr lang="ar" sz="1800" b="1" dirty="0">
                  <a:solidFill>
                    <a:schemeClr val="bg1"/>
                  </a:solidFill>
                  <a:latin typeface="Simplified Arabic" panose="020F0502020204030203" pitchFamily="34" charset="77"/>
                </a:rPr>
                <a:t>نقطة </a:t>
              </a:r>
              <a:br>
                <a:rPr lang="ar" sz="1800" b="1" dirty="0">
                  <a:solidFill>
                    <a:schemeClr val="bg1"/>
                  </a:solidFill>
                  <a:latin typeface="Simplified Arabic" panose="020F0502020204030203" pitchFamily="34" charset="77"/>
                </a:rPr>
              </a:br>
              <a:r>
                <a:rPr lang="ar" sz="1800" b="1" dirty="0">
                  <a:solidFill>
                    <a:schemeClr val="bg1"/>
                  </a:solidFill>
                  <a:latin typeface="Simplified Arabic" panose="020F0502020204030203" pitchFamily="34" charset="77"/>
                </a:rPr>
                <a:t>الاستخدام</a:t>
              </a:r>
              <a:endParaRPr sz="1800" b="1" dirty="0">
                <a:solidFill>
                  <a:schemeClr val="bg1"/>
                </a:solidFill>
                <a:latin typeface="Simplified Arabic" panose="020F0502020204030203" pitchFamily="34" charset="77"/>
              </a:endParaRPr>
            </a:p>
          </p:txBody>
        </p:sp>
      </p:grpSp>
    </p:spTree>
    <p:custDataLst>
      <p:tags r:id="rId1"/>
    </p:custDataLst>
    <p:extLst>
      <p:ext uri="{BB962C8B-B14F-4D97-AF65-F5344CB8AC3E}">
        <p14:creationId xmlns:p14="http://schemas.microsoft.com/office/powerpoint/2010/main" val="810316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DD7851D7-7987-7C75-FFEC-3093D67AC4A9}"/>
            </a:ext>
          </a:extLst>
        </p:cNvPr>
        <p:cNvGrpSpPr/>
        <p:nvPr/>
      </p:nvGrpSpPr>
      <p:grpSpPr>
        <a:xfrm>
          <a:off x="0" y="0"/>
          <a:ext cx="0" cy="0"/>
          <a:chOff x="0" y="0"/>
          <a:chExt cx="0" cy="0"/>
        </a:xfrm>
      </p:grpSpPr>
      <p:pic>
        <p:nvPicPr>
          <p:cNvPr id="318" name="Google Shape;318;p60">
            <a:extLst>
              <a:ext uri="{FF2B5EF4-FFF2-40B4-BE49-F238E27FC236}">
                <a16:creationId xmlns:a16="http://schemas.microsoft.com/office/drawing/2014/main" id="{E0BC5AB2-BB77-7714-412F-E4F08329551C}"/>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26766" y="1843691"/>
            <a:ext cx="4016051" cy="3181125"/>
          </a:xfrm>
          <a:prstGeom prst="rect">
            <a:avLst/>
          </a:prstGeom>
          <a:noFill/>
          <a:ln>
            <a:noFill/>
          </a:ln>
        </p:spPr>
      </p:pic>
      <p:cxnSp>
        <p:nvCxnSpPr>
          <p:cNvPr id="320" name="Google Shape;320;p60">
            <a:extLst>
              <a:ext uri="{FF2B5EF4-FFF2-40B4-BE49-F238E27FC236}">
                <a16:creationId xmlns:a16="http://schemas.microsoft.com/office/drawing/2014/main" id="{73A07E53-A182-E843-86D0-7ABCBE96FA47}"/>
              </a:ext>
            </a:extLst>
          </p:cNvPr>
          <p:cNvCxnSpPr>
            <a:cxnSpLocks/>
          </p:cNvCxnSpPr>
          <p:nvPr/>
        </p:nvCxnSpPr>
        <p:spPr>
          <a:xfrm flipV="1">
            <a:off x="2077568" y="3994099"/>
            <a:ext cx="870458" cy="80467"/>
          </a:xfrm>
          <a:prstGeom prst="straightConnector1">
            <a:avLst/>
          </a:prstGeom>
          <a:noFill/>
          <a:ln w="9525" cap="flat" cmpd="sng">
            <a:solidFill>
              <a:schemeClr val="dk2"/>
            </a:solidFill>
            <a:prstDash val="solid"/>
            <a:round/>
            <a:headEnd type="none" w="med" len="med"/>
            <a:tailEnd type="triangle" w="med" len="med"/>
          </a:ln>
        </p:spPr>
      </p:cxnSp>
      <p:sp>
        <p:nvSpPr>
          <p:cNvPr id="321" name="Google Shape;321;p60">
            <a:extLst>
              <a:ext uri="{FF2B5EF4-FFF2-40B4-BE49-F238E27FC236}">
                <a16:creationId xmlns:a16="http://schemas.microsoft.com/office/drawing/2014/main" id="{7A94D981-2DF0-5A60-06B3-5D8B70302863}"/>
              </a:ext>
            </a:extLst>
          </p:cNvPr>
          <p:cNvSpPr txBox="1"/>
          <p:nvPr/>
        </p:nvSpPr>
        <p:spPr>
          <a:xfrm>
            <a:off x="159671" y="3782403"/>
            <a:ext cx="1967095" cy="1411592"/>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ar" sz="1200" dirty="0">
                <a:solidFill>
                  <a:schemeClr val="tx1">
                    <a:lumMod val="65000"/>
                    <a:lumOff val="35000"/>
                  </a:schemeClr>
                </a:solidFill>
                <a:latin typeface="Simplified Arabic" panose="020F0502020204030203" pitchFamily="34" charset="77"/>
              </a:rPr>
              <a:t>المياه من مصادر غير أنبوبية تفي بهذه المعايير في كثير من الأحيان أكثر من المياه من مصادر أنبوبية، خاصة في البلدان منخفضة الدخل والبلدان متوسطة الدخل المنخفضة</a:t>
            </a:r>
            <a:endParaRPr sz="1200" dirty="0">
              <a:solidFill>
                <a:schemeClr val="tx1">
                  <a:lumMod val="65000"/>
                  <a:lumOff val="35000"/>
                </a:schemeClr>
              </a:solidFill>
              <a:latin typeface="Simplified Arabic" panose="020F0502020204030203" pitchFamily="34" charset="77"/>
            </a:endParaRPr>
          </a:p>
        </p:txBody>
      </p:sp>
      <p:cxnSp>
        <p:nvCxnSpPr>
          <p:cNvPr id="323" name="Google Shape;323;p60">
            <a:extLst>
              <a:ext uri="{FF2B5EF4-FFF2-40B4-BE49-F238E27FC236}">
                <a16:creationId xmlns:a16="http://schemas.microsoft.com/office/drawing/2014/main" id="{81F7C35B-8657-BCCE-2C34-D20FB0BFFF3B}"/>
              </a:ext>
            </a:extLst>
          </p:cNvPr>
          <p:cNvCxnSpPr>
            <a:cxnSpLocks/>
          </p:cNvCxnSpPr>
          <p:nvPr/>
        </p:nvCxnSpPr>
        <p:spPr>
          <a:xfrm flipH="1">
            <a:off x="4498725" y="1844259"/>
            <a:ext cx="1693290" cy="539456"/>
          </a:xfrm>
          <a:prstGeom prst="straightConnector1">
            <a:avLst/>
          </a:prstGeom>
          <a:noFill/>
          <a:ln w="9525" cap="flat" cmpd="sng">
            <a:solidFill>
              <a:schemeClr val="dk2"/>
            </a:solidFill>
            <a:prstDash val="solid"/>
            <a:round/>
            <a:headEnd type="none" w="med" len="med"/>
            <a:tailEnd type="triangle" w="med" len="med"/>
          </a:ln>
        </p:spPr>
      </p:cxnSp>
      <p:sp>
        <p:nvSpPr>
          <p:cNvPr id="324" name="Google Shape;324;p60">
            <a:extLst>
              <a:ext uri="{FF2B5EF4-FFF2-40B4-BE49-F238E27FC236}">
                <a16:creationId xmlns:a16="http://schemas.microsoft.com/office/drawing/2014/main" id="{5122E188-F1D9-B90B-C3B7-5337C87F8A5E}"/>
              </a:ext>
            </a:extLst>
          </p:cNvPr>
          <p:cNvSpPr txBox="1"/>
          <p:nvPr/>
        </p:nvSpPr>
        <p:spPr>
          <a:xfrm>
            <a:off x="6192015" y="3782403"/>
            <a:ext cx="2620500" cy="9414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ar" sz="1200" dirty="0">
                <a:solidFill>
                  <a:schemeClr val="tx1">
                    <a:lumMod val="65000"/>
                    <a:lumOff val="35000"/>
                  </a:schemeClr>
                </a:solidFill>
                <a:latin typeface="Simplified Arabic" panose="020F0502020204030203" pitchFamily="34" charset="77"/>
              </a:rPr>
              <a:t>لا يزال 1.7 مليار شخص يفتقرون إلى مصدر مياه يمكن الوصول إليه في أماكن إقامتهم، ويعيش 1.2 مليار منهم في المناطق الريفية</a:t>
            </a:r>
            <a:endParaRPr sz="1200" dirty="0">
              <a:solidFill>
                <a:schemeClr val="tx1">
                  <a:lumMod val="65000"/>
                  <a:lumOff val="35000"/>
                </a:schemeClr>
              </a:solidFill>
              <a:latin typeface="Simplified Arabic" panose="020F0502020204030203" pitchFamily="34" charset="77"/>
            </a:endParaRPr>
          </a:p>
        </p:txBody>
      </p:sp>
      <p:cxnSp>
        <p:nvCxnSpPr>
          <p:cNvPr id="325" name="Google Shape;325;p60">
            <a:extLst>
              <a:ext uri="{FF2B5EF4-FFF2-40B4-BE49-F238E27FC236}">
                <a16:creationId xmlns:a16="http://schemas.microsoft.com/office/drawing/2014/main" id="{43368188-20A8-244F-C6D5-3E30C32AF354}"/>
              </a:ext>
            </a:extLst>
          </p:cNvPr>
          <p:cNvCxnSpPr>
            <a:cxnSpLocks/>
          </p:cNvCxnSpPr>
          <p:nvPr/>
        </p:nvCxnSpPr>
        <p:spPr>
          <a:xfrm flipH="1">
            <a:off x="5338250" y="3940430"/>
            <a:ext cx="853765" cy="0"/>
          </a:xfrm>
          <a:prstGeom prst="straightConnector1">
            <a:avLst/>
          </a:prstGeom>
          <a:noFill/>
          <a:ln w="9525" cap="flat" cmpd="sng">
            <a:solidFill>
              <a:schemeClr val="dk2"/>
            </a:solidFill>
            <a:prstDash val="solid"/>
            <a:round/>
            <a:headEnd type="none" w="med" len="med"/>
            <a:tailEnd type="triangle" w="med" len="med"/>
          </a:ln>
        </p:spPr>
      </p:cxnSp>
      <p:sp>
        <p:nvSpPr>
          <p:cNvPr id="327" name="Google Shape;327;p60">
            <a:extLst>
              <a:ext uri="{FF2B5EF4-FFF2-40B4-BE49-F238E27FC236}">
                <a16:creationId xmlns:a16="http://schemas.microsoft.com/office/drawing/2014/main" id="{F61BED5C-4CDD-FA32-BCFB-A74E430C956E}"/>
              </a:ext>
            </a:extLst>
          </p:cNvPr>
          <p:cNvSpPr txBox="1"/>
          <p:nvPr/>
        </p:nvSpPr>
        <p:spPr>
          <a:xfrm>
            <a:off x="6192015" y="1612816"/>
            <a:ext cx="2842800" cy="9003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ar" sz="1200" dirty="0">
                <a:solidFill>
                  <a:schemeClr val="tx1">
                    <a:lumMod val="65000"/>
                    <a:lumOff val="35000"/>
                  </a:schemeClr>
                </a:solidFill>
                <a:latin typeface="Simplified Arabic" panose="020F0502020204030203" pitchFamily="34" charset="77"/>
              </a:rPr>
              <a:t>في البلدان المنخفضة الدخل والبلدان ذات الدخل المتوسط المنخفض، يزداد التلوث عمومًا بين نقطة التجميع ونقطة الاستخدام</a:t>
            </a:r>
            <a:endParaRPr sz="1200" dirty="0">
              <a:solidFill>
                <a:schemeClr val="tx1">
                  <a:lumMod val="65000"/>
                  <a:lumOff val="35000"/>
                </a:schemeClr>
              </a:solidFill>
              <a:latin typeface="Simplified Arabic" panose="020F0502020204030203" pitchFamily="34" charset="77"/>
            </a:endParaRPr>
          </a:p>
        </p:txBody>
      </p:sp>
      <p:sp>
        <p:nvSpPr>
          <p:cNvPr id="11" name="Google Shape;308;p59">
            <a:extLst>
              <a:ext uri="{FF2B5EF4-FFF2-40B4-BE49-F238E27FC236}">
                <a16:creationId xmlns:a16="http://schemas.microsoft.com/office/drawing/2014/main" id="{E68C1746-84AB-1F26-5BC5-7977658102B2}"/>
              </a:ext>
            </a:extLst>
          </p:cNvPr>
          <p:cNvSpPr txBox="1">
            <a:spLocks noGrp="1"/>
          </p:cNvSpPr>
          <p:nvPr>
            <p:ph type="sldNum" idx="12"/>
          </p:nvPr>
        </p:nvSpPr>
        <p:spPr>
          <a:xfrm>
            <a:off x="7665720" y="4767263"/>
            <a:ext cx="849600" cy="282257"/>
          </a:xfrm>
          <a:prstGeom prst="rect">
            <a:avLst/>
          </a:prstGeom>
        </p:spPr>
        <p:txBody>
          <a:bodyPr spcFirstLastPara="1" wrap="square" lIns="68575" tIns="34275" rIns="68575" bIns="34275" anchor="ctr" anchorCtr="0">
            <a:normAutofit/>
          </a:bodyPr>
          <a:lstStyle/>
          <a:p>
            <a:pPr marL="0" lvl="0" indent="0" algn="l" rtl="1">
              <a:spcBef>
                <a:spcPts val="0"/>
              </a:spcBef>
              <a:spcAft>
                <a:spcPts val="0"/>
              </a:spcAft>
              <a:buClr>
                <a:srgbClr val="000000"/>
              </a:buClr>
              <a:buFont typeface="Arial"/>
              <a:buNone/>
            </a:pPr>
            <a:fld id="{00000000-1234-1234-1234-123412341234}" type="slidenum">
              <a:rPr lang="ar"/>
              <a:t>7</a:t>
            </a:fld>
            <a:endParaRPr dirty="0"/>
          </a:p>
        </p:txBody>
      </p:sp>
      <p:pic>
        <p:nvPicPr>
          <p:cNvPr id="7" name="Picture 2">
            <a:extLst>
              <a:ext uri="{FF2B5EF4-FFF2-40B4-BE49-F238E27FC236}">
                <a16:creationId xmlns:a16="http://schemas.microsoft.com/office/drawing/2014/main" id="{C0B291B4-1748-82B7-4864-8E6091FF2EA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5120640" cy="202641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Google Shape;320;p60">
            <a:extLst>
              <a:ext uri="{FF2B5EF4-FFF2-40B4-BE49-F238E27FC236}">
                <a16:creationId xmlns:a16="http://schemas.microsoft.com/office/drawing/2014/main" id="{923326F5-D45E-504F-D12E-112E2F6DEA7C}"/>
              </a:ext>
            </a:extLst>
          </p:cNvPr>
          <p:cNvCxnSpPr>
            <a:cxnSpLocks/>
          </p:cNvCxnSpPr>
          <p:nvPr/>
        </p:nvCxnSpPr>
        <p:spPr>
          <a:xfrm>
            <a:off x="2048256" y="1843691"/>
            <a:ext cx="724205" cy="728059"/>
          </a:xfrm>
          <a:prstGeom prst="straightConnector1">
            <a:avLst/>
          </a:prstGeom>
          <a:noFill/>
          <a:ln w="9525" cap="flat" cmpd="sng">
            <a:solidFill>
              <a:schemeClr val="dk2"/>
            </a:solidFill>
            <a:prstDash val="solid"/>
            <a:round/>
            <a:headEnd type="none" w="med" len="med"/>
            <a:tailEnd type="triangle" w="med" len="med"/>
          </a:ln>
        </p:spPr>
      </p:cxnSp>
    </p:spTree>
    <p:custDataLst>
      <p:tags r:id="rId1"/>
    </p:custDataLst>
    <p:extLst>
      <p:ext uri="{BB962C8B-B14F-4D97-AF65-F5344CB8AC3E}">
        <p14:creationId xmlns:p14="http://schemas.microsoft.com/office/powerpoint/2010/main" val="371448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C7635FC9-45AB-3EB7-2507-0AB807A323B3}"/>
            </a:ext>
          </a:extLst>
        </p:cNvPr>
        <p:cNvGrpSpPr/>
        <p:nvPr/>
      </p:nvGrpSpPr>
      <p:grpSpPr>
        <a:xfrm>
          <a:off x="0" y="0"/>
          <a:ext cx="0" cy="0"/>
          <a:chOff x="0" y="0"/>
          <a:chExt cx="0" cy="0"/>
        </a:xfrm>
      </p:grpSpPr>
      <p:sp>
        <p:nvSpPr>
          <p:cNvPr id="315" name="Google Shape;315;p60">
            <a:extLst>
              <a:ext uri="{FF2B5EF4-FFF2-40B4-BE49-F238E27FC236}">
                <a16:creationId xmlns:a16="http://schemas.microsoft.com/office/drawing/2014/main" id="{5EB3646C-8795-4659-53D7-7C0CE2C607B5}"/>
              </a:ext>
            </a:extLst>
          </p:cNvPr>
          <p:cNvSpPr txBox="1">
            <a:spLocks noGrp="1"/>
          </p:cNvSpPr>
          <p:nvPr>
            <p:ph type="title"/>
          </p:nvPr>
        </p:nvSpPr>
        <p:spPr>
          <a:xfrm>
            <a:off x="540968" y="306273"/>
            <a:ext cx="8539163" cy="45394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 b="0" spc="30" dirty="0">
                <a:latin typeface="Simplified Arabic" panose="020F0502020204030203" pitchFamily="34" charset="77"/>
              </a:rPr>
              <a:t>ما هي المياه المدارة بشكل آمن؟</a:t>
            </a:r>
            <a:endParaRPr b="0" spc="30" dirty="0">
              <a:latin typeface="Simplified Arabic" panose="020F0502020204030203" pitchFamily="34" charset="77"/>
            </a:endParaRPr>
          </a:p>
        </p:txBody>
      </p:sp>
      <p:sp>
        <p:nvSpPr>
          <p:cNvPr id="317" name="Google Shape;317;p60">
            <a:extLst>
              <a:ext uri="{FF2B5EF4-FFF2-40B4-BE49-F238E27FC236}">
                <a16:creationId xmlns:a16="http://schemas.microsoft.com/office/drawing/2014/main" id="{08C19985-ADCD-CF1E-EEB7-23A5D8AB519D}"/>
              </a:ext>
            </a:extLst>
          </p:cNvPr>
          <p:cNvSpPr txBox="1"/>
          <p:nvPr/>
        </p:nvSpPr>
        <p:spPr>
          <a:xfrm>
            <a:off x="6192015" y="2744134"/>
            <a:ext cx="2842800" cy="9003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ar" sz="1200" dirty="0">
                <a:solidFill>
                  <a:schemeClr val="tx1">
                    <a:lumMod val="65000"/>
                    <a:lumOff val="35000"/>
                  </a:schemeClr>
                </a:solidFill>
                <a:latin typeface="Simplified Arabic" panose="020F0502020204030203" pitchFamily="34" charset="77"/>
              </a:rPr>
              <a:t>السبب الأكثر شيوعًا لعدم استيفاء أنظمة المياه لهذا المعيار هو </a:t>
            </a:r>
            <a:r>
              <a:rPr lang="ar" sz="1200" b="1" dirty="0">
                <a:solidFill>
                  <a:srgbClr val="2B95B8"/>
                </a:solidFill>
                <a:latin typeface="Simplified Arabic" panose="020F0502020204030203" pitchFamily="34" charset="77"/>
              </a:rPr>
              <a:t>أنها ليست خالية من التلوث</a:t>
            </a:r>
            <a:endParaRPr sz="1200" b="1" dirty="0">
              <a:solidFill>
                <a:srgbClr val="2B95B8"/>
              </a:solidFill>
              <a:latin typeface="Simplified Arabic" panose="020F0502020204030203" pitchFamily="34" charset="77"/>
            </a:endParaRPr>
          </a:p>
        </p:txBody>
      </p:sp>
      <p:pic>
        <p:nvPicPr>
          <p:cNvPr id="318" name="Google Shape;318;p60">
            <a:extLst>
              <a:ext uri="{FF2B5EF4-FFF2-40B4-BE49-F238E27FC236}">
                <a16:creationId xmlns:a16="http://schemas.microsoft.com/office/drawing/2014/main" id="{29572625-B1B1-28E7-2DD1-E2A82F28AF5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26766" y="1843691"/>
            <a:ext cx="4016051" cy="3181125"/>
          </a:xfrm>
          <a:prstGeom prst="rect">
            <a:avLst/>
          </a:prstGeom>
          <a:noFill/>
          <a:ln>
            <a:noFill/>
          </a:ln>
        </p:spPr>
      </p:pic>
      <p:sp>
        <p:nvSpPr>
          <p:cNvPr id="319" name="Google Shape;319;p60">
            <a:extLst>
              <a:ext uri="{FF2B5EF4-FFF2-40B4-BE49-F238E27FC236}">
                <a16:creationId xmlns:a16="http://schemas.microsoft.com/office/drawing/2014/main" id="{35538BEF-E35C-719D-38E7-0837A2A1C363}"/>
              </a:ext>
            </a:extLst>
          </p:cNvPr>
          <p:cNvSpPr/>
          <p:nvPr/>
        </p:nvSpPr>
        <p:spPr>
          <a:xfrm>
            <a:off x="3459050" y="2212431"/>
            <a:ext cx="1351500" cy="5727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solidFill>
                <a:srgbClr val="FF0000"/>
              </a:solidFill>
            </a:endParaRPr>
          </a:p>
        </p:txBody>
      </p:sp>
      <p:cxnSp>
        <p:nvCxnSpPr>
          <p:cNvPr id="326" name="Google Shape;326;p60">
            <a:extLst>
              <a:ext uri="{FF2B5EF4-FFF2-40B4-BE49-F238E27FC236}">
                <a16:creationId xmlns:a16="http://schemas.microsoft.com/office/drawing/2014/main" id="{3CEE85E3-149E-ED72-C1AF-9A2FD106AF7C}"/>
              </a:ext>
            </a:extLst>
          </p:cNvPr>
          <p:cNvCxnSpPr>
            <a:cxnSpLocks/>
          </p:cNvCxnSpPr>
          <p:nvPr/>
        </p:nvCxnSpPr>
        <p:spPr>
          <a:xfrm flipH="1">
            <a:off x="4498725" y="2959455"/>
            <a:ext cx="1693290" cy="357025"/>
          </a:xfrm>
          <a:prstGeom prst="straightConnector1">
            <a:avLst/>
          </a:prstGeom>
          <a:noFill/>
          <a:ln w="9525" cap="flat" cmpd="sng">
            <a:solidFill>
              <a:schemeClr val="dk2"/>
            </a:solidFill>
            <a:prstDash val="solid"/>
            <a:round/>
            <a:headEnd type="none" w="med" len="med"/>
            <a:tailEnd type="triangle" w="med" len="med"/>
          </a:ln>
        </p:spPr>
      </p:cxnSp>
      <p:sp>
        <p:nvSpPr>
          <p:cNvPr id="11" name="Google Shape;308;p59">
            <a:extLst>
              <a:ext uri="{FF2B5EF4-FFF2-40B4-BE49-F238E27FC236}">
                <a16:creationId xmlns:a16="http://schemas.microsoft.com/office/drawing/2014/main" id="{591721D7-DA8A-8E64-A482-2EC1B4BC2847}"/>
              </a:ext>
            </a:extLst>
          </p:cNvPr>
          <p:cNvSpPr txBox="1">
            <a:spLocks noGrp="1"/>
          </p:cNvSpPr>
          <p:nvPr>
            <p:ph type="sldNum" idx="12"/>
          </p:nvPr>
        </p:nvSpPr>
        <p:spPr>
          <a:xfrm>
            <a:off x="7665720" y="4767263"/>
            <a:ext cx="849600" cy="282257"/>
          </a:xfrm>
          <a:prstGeom prst="rect">
            <a:avLst/>
          </a:prstGeom>
        </p:spPr>
        <p:txBody>
          <a:bodyPr spcFirstLastPara="1" wrap="square" lIns="68575" tIns="34275" rIns="68575" bIns="34275" anchor="ctr" anchorCtr="0">
            <a:normAutofit/>
          </a:bodyPr>
          <a:lstStyle/>
          <a:p>
            <a:pPr marL="0" lvl="0" indent="0" algn="l" rtl="1">
              <a:spcBef>
                <a:spcPts val="0"/>
              </a:spcBef>
              <a:spcAft>
                <a:spcPts val="0"/>
              </a:spcAft>
              <a:buClr>
                <a:srgbClr val="000000"/>
              </a:buClr>
              <a:buFont typeface="Arial"/>
              <a:buNone/>
            </a:pPr>
            <a:fld id="{00000000-1234-1234-1234-123412341234}" type="slidenum">
              <a:rPr lang="ar"/>
              <a:t>8</a:t>
            </a:fld>
            <a:endParaRPr dirty="0"/>
          </a:p>
        </p:txBody>
      </p:sp>
      <p:grpSp>
        <p:nvGrpSpPr>
          <p:cNvPr id="2" name="Group 1">
            <a:extLst>
              <a:ext uri="{FF2B5EF4-FFF2-40B4-BE49-F238E27FC236}">
                <a16:creationId xmlns:a16="http://schemas.microsoft.com/office/drawing/2014/main" id="{5EDBE6FF-F578-34B2-1738-B17D640344F9}"/>
              </a:ext>
            </a:extLst>
          </p:cNvPr>
          <p:cNvGrpSpPr/>
          <p:nvPr/>
        </p:nvGrpSpPr>
        <p:grpSpPr>
          <a:xfrm>
            <a:off x="851295" y="769230"/>
            <a:ext cx="1411536" cy="1209040"/>
            <a:chOff x="1455158" y="2686706"/>
            <a:chExt cx="1411536" cy="1209040"/>
          </a:xfrm>
        </p:grpSpPr>
        <p:sp>
          <p:nvSpPr>
            <p:cNvPr id="3" name="Oval 2">
              <a:extLst>
                <a:ext uri="{FF2B5EF4-FFF2-40B4-BE49-F238E27FC236}">
                  <a16:creationId xmlns:a16="http://schemas.microsoft.com/office/drawing/2014/main" id="{8DFF6D11-0B4D-2081-6E33-8491114FBFDB}"/>
                </a:ext>
              </a:extLst>
            </p:cNvPr>
            <p:cNvSpPr/>
            <p:nvPr/>
          </p:nvSpPr>
          <p:spPr>
            <a:xfrm>
              <a:off x="1556406" y="2686706"/>
              <a:ext cx="1209040" cy="1209040"/>
            </a:xfrm>
            <a:prstGeom prst="ellipse">
              <a:avLst/>
            </a:prstGeom>
            <a:solidFill>
              <a:srgbClr val="2B95B8"/>
            </a:solidFill>
            <a:ln>
              <a:noFill/>
            </a:ln>
            <a:effectLst>
              <a:outerShdw blurRad="3013" dist="14206" dir="2700000" sx="102000" sy="102000" algn="tl" rotWithShape="0">
                <a:prstClr val="black">
                  <a:alpha val="22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4" name="Google Shape;316;p60">
              <a:extLst>
                <a:ext uri="{FF2B5EF4-FFF2-40B4-BE49-F238E27FC236}">
                  <a16:creationId xmlns:a16="http://schemas.microsoft.com/office/drawing/2014/main" id="{42934E30-9A21-34B6-B5F9-6D6C6EA1C1CF}"/>
                </a:ext>
              </a:extLst>
            </p:cNvPr>
            <p:cNvSpPr txBox="1"/>
            <p:nvPr/>
          </p:nvSpPr>
          <p:spPr>
            <a:xfrm>
              <a:off x="1455158" y="2749309"/>
              <a:ext cx="1411536" cy="1146437"/>
            </a:xfrm>
            <a:prstGeom prst="rect">
              <a:avLst/>
            </a:prstGeom>
            <a:noFill/>
            <a:ln>
              <a:noFill/>
            </a:ln>
          </p:spPr>
          <p:txBody>
            <a:bodyPr spcFirstLastPara="1" wrap="square" lIns="91425" tIns="91425" rIns="91425" bIns="91425" anchor="ctr" anchorCtr="0">
              <a:spAutoFit/>
            </a:bodyPr>
            <a:lstStyle/>
            <a:p>
              <a:pPr lvl="0" indent="9525" algn="ctr" rtl="1">
                <a:lnSpc>
                  <a:spcPts val="2060"/>
                </a:lnSpc>
                <a:spcBef>
                  <a:spcPts val="0"/>
                </a:spcBef>
                <a:spcAft>
                  <a:spcPts val="1200"/>
                </a:spcAft>
                <a:buNone/>
              </a:pPr>
              <a:r>
                <a:rPr lang="ar" sz="1800" b="1" dirty="0">
                  <a:solidFill>
                    <a:schemeClr val="bg1"/>
                  </a:solidFill>
                  <a:latin typeface="Simplified Arabic" panose="020F0502020204030203" pitchFamily="34" charset="77"/>
                </a:rPr>
                <a:t>في </a:t>
              </a:r>
              <a:br>
                <a:rPr lang="ar" sz="1800" b="1" dirty="0">
                  <a:solidFill>
                    <a:schemeClr val="bg1"/>
                  </a:solidFill>
                  <a:latin typeface="Simplified Arabic" panose="020F0502020204030203" pitchFamily="34" charset="77"/>
                </a:rPr>
              </a:br>
              <a:r>
                <a:rPr lang="ar" sz="1800" b="1" dirty="0">
                  <a:solidFill>
                    <a:schemeClr val="bg1"/>
                  </a:solidFill>
                  <a:latin typeface="Simplified Arabic" panose="020F0502020204030203" pitchFamily="34" charset="77"/>
                </a:rPr>
                <a:t>نقطة </a:t>
              </a:r>
              <a:br>
                <a:rPr lang="ar" sz="1800" b="1" dirty="0">
                  <a:solidFill>
                    <a:schemeClr val="bg1"/>
                  </a:solidFill>
                  <a:latin typeface="Simplified Arabic" panose="020F0502020204030203" pitchFamily="34" charset="77"/>
                </a:rPr>
              </a:br>
              <a:r>
                <a:rPr lang="ar" sz="1800" b="1" dirty="0">
                  <a:solidFill>
                    <a:schemeClr val="bg1"/>
                  </a:solidFill>
                  <a:latin typeface="Simplified Arabic" panose="020F0502020204030203" pitchFamily="34" charset="77"/>
                </a:rPr>
                <a:t>الاستخدام</a:t>
              </a:r>
              <a:endParaRPr sz="1800" b="1" dirty="0">
                <a:solidFill>
                  <a:schemeClr val="bg1"/>
                </a:solidFill>
                <a:latin typeface="Simplified Arabic" panose="020F0502020204030203" pitchFamily="34" charset="77"/>
              </a:endParaRPr>
            </a:p>
          </p:txBody>
        </p:sp>
      </p:grpSp>
    </p:spTree>
    <p:custDataLst>
      <p:tags r:id="rId1"/>
    </p:custDataLst>
    <p:extLst>
      <p:ext uri="{BB962C8B-B14F-4D97-AF65-F5344CB8AC3E}">
        <p14:creationId xmlns:p14="http://schemas.microsoft.com/office/powerpoint/2010/main" val="1807346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61"/>
          <p:cNvSpPr txBox="1">
            <a:spLocks noGrp="1"/>
          </p:cNvSpPr>
          <p:nvPr>
            <p:ph type="title"/>
          </p:nvPr>
        </p:nvSpPr>
        <p:spPr>
          <a:xfrm>
            <a:off x="540000" y="344058"/>
            <a:ext cx="7975320" cy="438551"/>
          </a:xfrm>
          <a:prstGeom prst="rect">
            <a:avLst/>
          </a:prstGeom>
        </p:spPr>
        <p:txBody>
          <a:bodyPr spcFirstLastPara="1" wrap="square" lIns="68575" tIns="34275" rIns="68575" bIns="34275" anchor="ctr" anchorCtr="0">
            <a:spAutoFit/>
          </a:bodyPr>
          <a:lstStyle/>
          <a:p>
            <a:pPr marL="0" lvl="0" indent="0" algn="r" rtl="1">
              <a:lnSpc>
                <a:spcPct val="100000"/>
              </a:lnSpc>
              <a:spcBef>
                <a:spcPts val="0"/>
              </a:spcBef>
              <a:spcAft>
                <a:spcPts val="0"/>
              </a:spcAft>
              <a:buNone/>
            </a:pPr>
            <a:r>
              <a:rPr lang="ar" b="0" spc="30" dirty="0">
                <a:solidFill>
                  <a:srgbClr val="2B95B8"/>
                </a:solidFill>
                <a:latin typeface="Simplified Arabic" panose="020F0502020204030203" pitchFamily="34" charset="77"/>
                <a:ea typeface="Simplified Arabic"/>
                <a:cs typeface="Simplified Arabic"/>
                <a:sym typeface="Lato"/>
              </a:rPr>
              <a:t>إعادة تلوث المياه مشكلة واسعة الانتشار </a:t>
            </a:r>
            <a:r>
              <a:rPr lang="ar" sz="1100" dirty="0">
                <a:solidFill>
                  <a:srgbClr val="2B95B8"/>
                </a:solidFill>
                <a:latin typeface="Simplified Arabic" panose="020F0502020204030203" pitchFamily="34" charset="77"/>
                <a:ea typeface="Simplified Arabic"/>
                <a:cs typeface="Simplified Arabic"/>
                <a:sym typeface="Lato"/>
              </a:rPr>
              <a:t>[ 1/2 ]</a:t>
            </a:r>
            <a:endParaRPr sz="1100" b="0" spc="30" dirty="0">
              <a:solidFill>
                <a:srgbClr val="2B95B8"/>
              </a:solidFill>
              <a:latin typeface="Simplified Arabic" panose="020F0502020204030203" pitchFamily="34" charset="77"/>
              <a:ea typeface="Simplified Arabic"/>
              <a:cs typeface="Simplified Arabic"/>
              <a:sym typeface="Lato"/>
            </a:endParaRPr>
          </a:p>
        </p:txBody>
      </p:sp>
      <p:sp>
        <p:nvSpPr>
          <p:cNvPr id="335" name="Google Shape;335;p61"/>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l" rtl="1">
              <a:spcBef>
                <a:spcPts val="0"/>
              </a:spcBef>
              <a:spcAft>
                <a:spcPts val="0"/>
              </a:spcAft>
              <a:buClr>
                <a:srgbClr val="000000"/>
              </a:buClr>
              <a:buFont typeface="Arial"/>
              <a:buNone/>
            </a:pPr>
            <a:fld id="{00000000-1234-1234-1234-123412341234}" type="slidenum">
              <a:rPr lang="ar"/>
              <a:t>9</a:t>
            </a:fld>
            <a:endParaRPr/>
          </a:p>
        </p:txBody>
      </p:sp>
      <p:sp>
        <p:nvSpPr>
          <p:cNvPr id="337" name="Google Shape;337;p61"/>
          <p:cNvSpPr txBox="1">
            <a:spLocks noGrp="1"/>
          </p:cNvSpPr>
          <p:nvPr>
            <p:ph type="title" idx="4294967295"/>
          </p:nvPr>
        </p:nvSpPr>
        <p:spPr>
          <a:xfrm>
            <a:off x="847238" y="1080000"/>
            <a:ext cx="8233932" cy="315441"/>
          </a:xfrm>
          <a:prstGeom prst="rect">
            <a:avLst/>
          </a:prstGeom>
        </p:spPr>
        <p:txBody>
          <a:bodyPr spcFirstLastPara="1" wrap="square" lIns="68575" tIns="34275" rIns="68575" bIns="34275" anchor="ctr" anchorCtr="0">
            <a:spAutoFit/>
          </a:bodyPr>
          <a:lstStyle/>
          <a:p>
            <a:pPr marL="0" lvl="0" indent="0" algn="r" rtl="1">
              <a:spcBef>
                <a:spcPts val="0"/>
              </a:spcBef>
              <a:spcAft>
                <a:spcPts val="0"/>
              </a:spcAft>
              <a:buNone/>
            </a:pPr>
            <a:r>
              <a:rPr lang="ar" sz="1600" b="1" dirty="0">
                <a:solidFill>
                  <a:schemeClr val="tx1">
                    <a:lumMod val="65000"/>
                    <a:lumOff val="35000"/>
                  </a:schemeClr>
                </a:solidFill>
                <a:latin typeface="Simplified Arabic"/>
                <a:ea typeface="Simplified Arabic"/>
                <a:cs typeface="Simplified Arabic"/>
                <a:sym typeface="Lato"/>
              </a:rPr>
              <a:t>التقدم المحرز في مجال مياه الشرب المنزلية والصرف الصحي والنظافة - </a:t>
            </a:r>
            <a:r>
              <a:rPr lang="ar" sz="1200" b="1" i="1" dirty="0">
                <a:solidFill>
                  <a:schemeClr val="tx1">
                    <a:lumMod val="65000"/>
                    <a:lumOff val="35000"/>
                  </a:schemeClr>
                </a:solidFill>
                <a:latin typeface="Simplified Arabic"/>
                <a:ea typeface="Simplified Arabic"/>
                <a:cs typeface="Simplified Arabic"/>
                <a:sym typeface="Lato"/>
              </a:rPr>
              <a:t>JMP، 2025</a:t>
            </a:r>
            <a:endParaRPr sz="1200" b="1" i="1" dirty="0">
              <a:solidFill>
                <a:schemeClr val="tx1">
                  <a:lumMod val="65000"/>
                  <a:lumOff val="35000"/>
                </a:schemeClr>
              </a:solidFill>
              <a:latin typeface="Simplified Arabic"/>
              <a:ea typeface="Simplified Arabic"/>
              <a:cs typeface="Simplified Arabic"/>
              <a:sym typeface="Lato"/>
            </a:endParaRPr>
          </a:p>
        </p:txBody>
      </p:sp>
      <p:pic>
        <p:nvPicPr>
          <p:cNvPr id="336" name="Google Shape;336;p6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28680" y="1607557"/>
            <a:ext cx="5022895" cy="3230614"/>
          </a:xfrm>
          <a:prstGeom prst="rect">
            <a:avLst/>
          </a:prstGeom>
          <a:noFill/>
          <a:ln>
            <a:noFill/>
          </a:ln>
        </p:spPr>
      </p:pic>
      <p:grpSp>
        <p:nvGrpSpPr>
          <p:cNvPr id="2" name="Group 1">
            <a:extLst>
              <a:ext uri="{FF2B5EF4-FFF2-40B4-BE49-F238E27FC236}">
                <a16:creationId xmlns:a16="http://schemas.microsoft.com/office/drawing/2014/main" id="{4461AC86-9D7D-EF40-130A-A385B20990F2}"/>
              </a:ext>
            </a:extLst>
          </p:cNvPr>
          <p:cNvGrpSpPr/>
          <p:nvPr/>
        </p:nvGrpSpPr>
        <p:grpSpPr>
          <a:xfrm>
            <a:off x="5953931" y="1676890"/>
            <a:ext cx="1664895" cy="2958019"/>
            <a:chOff x="5953931" y="1676890"/>
            <a:chExt cx="1664895" cy="2958019"/>
          </a:xfrm>
        </p:grpSpPr>
        <p:pic>
          <p:nvPicPr>
            <p:cNvPr id="338" name="Google Shape;338;p61"/>
            <p:cNvPicPr preferRelativeResize="0"/>
            <p:nvPr/>
          </p:nvPicPr>
          <p:blipFill>
            <a:blip r:embed="rId5">
              <a:alphaModFix/>
            </a:blip>
            <a:stretch>
              <a:fillRect/>
            </a:stretch>
          </p:blipFill>
          <p:spPr>
            <a:xfrm>
              <a:off x="5999651" y="2521653"/>
              <a:ext cx="971550" cy="381000"/>
            </a:xfrm>
            <a:prstGeom prst="rect">
              <a:avLst/>
            </a:prstGeom>
            <a:noFill/>
            <a:ln>
              <a:noFill/>
            </a:ln>
          </p:spPr>
        </p:pic>
        <p:pic>
          <p:nvPicPr>
            <p:cNvPr id="339" name="Google Shape;339;p61"/>
            <p:cNvPicPr preferRelativeResize="0"/>
            <p:nvPr/>
          </p:nvPicPr>
          <p:blipFill>
            <a:blip r:embed="rId6">
              <a:alphaModFix/>
            </a:blip>
            <a:stretch>
              <a:fillRect/>
            </a:stretch>
          </p:blipFill>
          <p:spPr>
            <a:xfrm>
              <a:off x="5972219" y="3031300"/>
              <a:ext cx="1514475" cy="314325"/>
            </a:xfrm>
            <a:prstGeom prst="rect">
              <a:avLst/>
            </a:prstGeom>
            <a:noFill/>
            <a:ln>
              <a:noFill/>
            </a:ln>
          </p:spPr>
        </p:pic>
        <p:pic>
          <p:nvPicPr>
            <p:cNvPr id="340" name="Google Shape;340;p61"/>
            <p:cNvPicPr preferRelativeResize="0"/>
            <p:nvPr/>
          </p:nvPicPr>
          <p:blipFill>
            <a:blip r:embed="rId7">
              <a:alphaModFix/>
            </a:blip>
            <a:stretch>
              <a:fillRect/>
            </a:stretch>
          </p:blipFill>
          <p:spPr>
            <a:xfrm>
              <a:off x="5981363" y="3474272"/>
              <a:ext cx="1295400" cy="295275"/>
            </a:xfrm>
            <a:prstGeom prst="rect">
              <a:avLst/>
            </a:prstGeom>
            <a:noFill/>
            <a:ln>
              <a:noFill/>
            </a:ln>
          </p:spPr>
        </p:pic>
        <p:pic>
          <p:nvPicPr>
            <p:cNvPr id="341" name="Google Shape;341;p61"/>
            <p:cNvPicPr preferRelativeResize="0"/>
            <p:nvPr/>
          </p:nvPicPr>
          <p:blipFill>
            <a:blip r:embed="rId8">
              <a:alphaModFix/>
            </a:blip>
            <a:stretch>
              <a:fillRect/>
            </a:stretch>
          </p:blipFill>
          <p:spPr>
            <a:xfrm>
              <a:off x="5963075" y="3898194"/>
              <a:ext cx="1552575" cy="323850"/>
            </a:xfrm>
            <a:prstGeom prst="rect">
              <a:avLst/>
            </a:prstGeom>
            <a:noFill/>
            <a:ln>
              <a:noFill/>
            </a:ln>
          </p:spPr>
        </p:pic>
        <p:pic>
          <p:nvPicPr>
            <p:cNvPr id="342" name="Google Shape;342;p61"/>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5999651" y="4350692"/>
              <a:ext cx="1619175" cy="284217"/>
            </a:xfrm>
            <a:prstGeom prst="rect">
              <a:avLst/>
            </a:prstGeom>
            <a:noFill/>
            <a:ln>
              <a:noFill/>
            </a:ln>
          </p:spPr>
        </p:pic>
        <p:sp>
          <p:nvSpPr>
            <p:cNvPr id="343" name="Google Shape;343;p61"/>
            <p:cNvSpPr txBox="1"/>
            <p:nvPr/>
          </p:nvSpPr>
          <p:spPr>
            <a:xfrm>
              <a:off x="5953931" y="1676890"/>
              <a:ext cx="1514400" cy="714600"/>
            </a:xfrm>
            <a:prstGeom prst="rect">
              <a:avLst/>
            </a:prstGeom>
            <a:noFill/>
            <a:ln>
              <a:noFill/>
            </a:ln>
          </p:spPr>
          <p:txBody>
            <a:bodyPr spcFirstLastPara="1" wrap="square" lIns="91425" tIns="91425" rIns="91425" bIns="91425" anchor="t" anchorCtr="0">
              <a:noAutofit/>
            </a:bodyPr>
            <a:lstStyle/>
            <a:p>
              <a:pPr marL="0" lvl="0" indent="0" algn="r" rtl="1">
                <a:lnSpc>
                  <a:spcPts val="1640"/>
                </a:lnSpc>
                <a:spcBef>
                  <a:spcPts val="0"/>
                </a:spcBef>
                <a:spcAft>
                  <a:spcPts val="0"/>
                </a:spcAft>
                <a:buNone/>
              </a:pPr>
              <a:r>
                <a:rPr lang="ar" sz="1200" dirty="0">
                  <a:solidFill>
                    <a:schemeClr val="tx1">
                      <a:lumMod val="65000"/>
                      <a:lumOff val="35000"/>
                    </a:schemeClr>
                  </a:solidFill>
                  <a:latin typeface="Simplified Arabic"/>
                  <a:ea typeface="Simplified Arabic"/>
                  <a:cs typeface="Simplified Arabic"/>
                  <a:sym typeface="Lato"/>
                </a:rPr>
                <a:t>مستويات مخاطر التلوث </a:t>
              </a:r>
              <a:r>
                <a:rPr lang="ar" sz="1200" dirty="0" err="1">
                  <a:solidFill>
                    <a:schemeClr val="tx1">
                      <a:lumMod val="65000"/>
                      <a:lumOff val="35000"/>
                    </a:schemeClr>
                  </a:solidFill>
                  <a:latin typeface="Simplified Arabic"/>
                  <a:ea typeface="Simplified Arabic"/>
                  <a:cs typeface="Simplified Arabic"/>
                  <a:sym typeface="Lato"/>
                </a:rPr>
                <a:t>البرازي </a:t>
              </a:r>
              <a:r>
                <a:rPr lang="ar" sz="1200" dirty="0">
                  <a:solidFill>
                    <a:schemeClr val="tx1">
                      <a:lumMod val="65000"/>
                      <a:lumOff val="35000"/>
                    </a:schemeClr>
                  </a:solidFill>
                  <a:latin typeface="Simplified Arabic"/>
                  <a:ea typeface="Simplified Arabic"/>
                  <a:cs typeface="Simplified Arabic"/>
                  <a:sym typeface="Lato"/>
                </a:rPr>
                <a:t>(</a:t>
              </a:r>
              <a:r>
                <a:rPr lang="ar" sz="1200" i="1" dirty="0">
                  <a:solidFill>
                    <a:schemeClr val="tx1">
                      <a:lumMod val="65000"/>
                      <a:lumOff val="35000"/>
                    </a:schemeClr>
                  </a:solidFill>
                  <a:latin typeface="Simplified Arabic"/>
                  <a:ea typeface="Simplified Arabic"/>
                  <a:cs typeface="Simplified Arabic"/>
                  <a:sym typeface="Lato"/>
                </a:rPr>
                <a:t>E. coli </a:t>
              </a:r>
              <a:r>
                <a:rPr lang="ar" sz="1200" dirty="0">
                  <a:solidFill>
                    <a:schemeClr val="tx1">
                      <a:lumMod val="65000"/>
                      <a:lumOff val="35000"/>
                    </a:schemeClr>
                  </a:solidFill>
                  <a:latin typeface="Simplified Arabic"/>
                  <a:ea typeface="Simplified Arabic"/>
                  <a:cs typeface="Simplified Arabic"/>
                  <a:sym typeface="Lato"/>
                </a:rPr>
                <a:t>CFU/100 مل)</a:t>
              </a:r>
              <a:endParaRPr sz="1200" dirty="0">
                <a:solidFill>
                  <a:schemeClr val="tx1">
                    <a:lumMod val="65000"/>
                    <a:lumOff val="35000"/>
                  </a:schemeClr>
                </a:solidFill>
                <a:latin typeface="Simplified Arabic"/>
                <a:ea typeface="Simplified Arabic"/>
                <a:cs typeface="Simplified Arabic"/>
                <a:sym typeface="Lato"/>
              </a:endParaRPr>
            </a:p>
          </p:txBody>
        </p:sp>
      </p:grpSp>
      <p:grpSp>
        <p:nvGrpSpPr>
          <p:cNvPr id="3" name="Group 2">
            <a:extLst>
              <a:ext uri="{FF2B5EF4-FFF2-40B4-BE49-F238E27FC236}">
                <a16:creationId xmlns:a16="http://schemas.microsoft.com/office/drawing/2014/main" id="{DC88B60C-19CB-622A-107A-CC00611A5952}"/>
              </a:ext>
            </a:extLst>
          </p:cNvPr>
          <p:cNvGrpSpPr/>
          <p:nvPr/>
        </p:nvGrpSpPr>
        <p:grpSpPr>
          <a:xfrm>
            <a:off x="575251" y="1099220"/>
            <a:ext cx="235566" cy="276999"/>
            <a:chOff x="717300" y="1568543"/>
            <a:chExt cx="235566" cy="276999"/>
          </a:xfrm>
        </p:grpSpPr>
        <p:sp>
          <p:nvSpPr>
            <p:cNvPr id="4" name="Rounded Rectangle 3">
              <a:extLst>
                <a:ext uri="{FF2B5EF4-FFF2-40B4-BE49-F238E27FC236}">
                  <a16:creationId xmlns:a16="http://schemas.microsoft.com/office/drawing/2014/main" id="{0CCD6609-0AA1-A11C-5959-D7DF16930E9C}"/>
                </a:ext>
              </a:extLst>
            </p:cNvPr>
            <p:cNvSpPr/>
            <p:nvPr/>
          </p:nvSpPr>
          <p:spPr>
            <a:xfrm>
              <a:off x="717300" y="1581043"/>
              <a:ext cx="235566" cy="2520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solidFill>
                  <a:schemeClr val="accent6"/>
                </a:solidFill>
              </a:endParaRPr>
            </a:p>
          </p:txBody>
        </p:sp>
        <p:sp>
          <p:nvSpPr>
            <p:cNvPr id="5" name="TextBox 4">
              <a:extLst>
                <a:ext uri="{FF2B5EF4-FFF2-40B4-BE49-F238E27FC236}">
                  <a16:creationId xmlns:a16="http://schemas.microsoft.com/office/drawing/2014/main" id="{E6DE3C45-7257-AA4E-6D63-450BD2F21762}"/>
                </a:ext>
              </a:extLst>
            </p:cNvPr>
            <p:cNvSpPr txBox="1">
              <a:spLocks/>
            </p:cNvSpPr>
            <p:nvPr/>
          </p:nvSpPr>
          <p:spPr>
            <a:xfrm>
              <a:off x="717300" y="1568543"/>
              <a:ext cx="235566" cy="276999"/>
            </a:xfrm>
            <a:prstGeom prst="rect">
              <a:avLst/>
            </a:prstGeom>
            <a:noFill/>
          </p:spPr>
          <p:txBody>
            <a:bodyPr wrap="square" rtlCol="0">
              <a:spAutoFit/>
            </a:bodyPr>
            <a:lstStyle/>
            <a:p>
              <a:pPr algn="ctr" rtl="1"/>
              <a:r>
                <a:rPr lang="ar" sz="1200" b="1" dirty="0">
                  <a:solidFill>
                    <a:schemeClr val="bg1"/>
                  </a:solidFill>
                  <a:latin typeface="Simplified Arabic" panose="020F0502020204030203" pitchFamily="34" charset="77"/>
                </a:rPr>
                <a:t>1</a:t>
              </a:r>
            </a:p>
          </p:txBody>
        </p:sp>
      </p:gr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AWST">
      <a:dk1>
        <a:srgbClr val="000000"/>
      </a:dk1>
      <a:lt1>
        <a:srgbClr val="FFFFFF"/>
      </a:lt1>
      <a:dk2>
        <a:srgbClr val="0E2841"/>
      </a:dk2>
      <a:lt2>
        <a:srgbClr val="E8E8E8"/>
      </a:lt2>
      <a:accent1>
        <a:srgbClr val="005478"/>
      </a:accent1>
      <a:accent2>
        <a:srgbClr val="38C6F3"/>
      </a:accent2>
      <a:accent3>
        <a:srgbClr val="2B95B8"/>
      </a:accent3>
      <a:accent4>
        <a:srgbClr val="837770"/>
      </a:accent4>
      <a:accent5>
        <a:srgbClr val="F0512A"/>
      </a:accent5>
      <a:accent6>
        <a:srgbClr val="F78D37"/>
      </a:accent6>
      <a:hlink>
        <a:srgbClr val="FEC341"/>
      </a:hlink>
      <a:folHlink>
        <a:srgbClr val="DECE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Simplified Arabic"/>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Simplified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1066</TotalTime>
  <Words>3292</Words>
  <Application>Microsoft Office PowerPoint</Application>
  <PresentationFormat>On-screen Show (16:9)</PresentationFormat>
  <Paragraphs>253</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Simplified Arabic</vt:lpstr>
      <vt:lpstr>Lato</vt:lpstr>
      <vt:lpstr>Courier New</vt:lpstr>
      <vt:lpstr>Office Theme</vt:lpstr>
      <vt:lpstr>PowerPoint Presentation</vt:lpstr>
      <vt:lpstr>ماذا تخبرنا البيانات؟</vt:lpstr>
      <vt:lpstr>لنبدأ بالاحتفال بالتقدم المحرز</vt:lpstr>
      <vt:lpstr>نحن لسنا على المسار الصحيح لكي يتمكن الجميع من إدارة المياه بشكل آمن</vt:lpstr>
      <vt:lpstr>من الذي يسير على الطريق الصحيح لتحقيق التغطية الشاملة بالمياه الصالحة للشرب بحلول عام 2030؟</vt:lpstr>
      <vt:lpstr>ما هي المياه المدارة بشكل آمن؟</vt:lpstr>
      <vt:lpstr>PowerPoint Presentation</vt:lpstr>
      <vt:lpstr>ما هي المياه المدارة بشكل آمن؟</vt:lpstr>
      <vt:lpstr>إعادة تلوث المياه مشكلة واسعة الانتشار [ 1/2 ]</vt:lpstr>
      <vt:lpstr>إعادة تلوث المياه مشكلة واسعة الانتشار [ 2/2 ]</vt:lpstr>
      <vt:lpstr>إعادة تلوث المياه مشكلة واسعة الانتشار</vt:lpstr>
      <vt:lpstr>إعادة تلوث المياه مشكلة واسعة الانتشار</vt:lpstr>
      <vt:lpstr>نحن لا نصل إلى الفئات الأكثر ضعفاً</vt:lpstr>
      <vt:lpstr>أين نرى معالجة المياه المنزلية كحل موصى به؟</vt:lpstr>
      <vt:lpstr>معالجة المياه المنزلية (HWTS) ممثلة الآن في المنشورات الرئيسية المتعلقة بالمياه والصرف الصحي والنظافة الصحية</vt:lpstr>
      <vt:lpstr>معالجة المياه المنزلية (HWTS) ممثلة الآن في المنشورات الرئيسية المتعلقة بالمياه والصرف الصحي والنظافة الصحية</vt:lpstr>
      <vt:lpstr>معالجة المياه المنزلية (HWTS) ممثلة الآن في المنشورات الرئيسية المتعلقة بالمياه والصرف الصحي والنظافة الصحية</vt:lpstr>
      <vt:lpstr>معالجة المياه المنزلية (HWTS) ممثلة الآن في المنشورات الرئيسية المتعلقة بالمياه والصرف الصحي والنظافة الصحية</vt:lpstr>
      <vt:lpstr>ملخص: لا تتوفر مياه شرب آمنة في المنازل  لم يتحقق بعد  </vt:lpstr>
      <vt:lpstr>هذه فرصة لتحويل قطاع المياه والصرف الصحي والنظافة الصحية  من "إما/أو" إلى "كلا/و"</vt:lpstr>
      <vt:lpstr>الفرص</vt:lpstr>
      <vt:lpstr>مصدر إضافي: ما الدليل على فعالية معالجة المياه المنزلية؟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Millie Adam</dc:creator>
  <cp:keywords>, docId:1F4799AC8AC8E72C64AAAEEFB47DB8B5</cp:keywords>
  <cp:lastModifiedBy>Leanne Madjidi</cp:lastModifiedBy>
  <cp:revision>41</cp:revision>
  <dcterms:modified xsi:type="dcterms:W3CDTF">2026-03-11T21:13:00Z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F4920987-8EE6-4D7B-BBB0-0AD842FC942D</vt:lpwstr>
  </property>
  <property fmtid="{D5CDD505-2E9C-101B-9397-08002B2CF9AE}" pid="3" name="ArticulatePath">
    <vt:lpwstr>Case for HWTS 2026_March11_Final_En</vt:lpwstr>
  </property>
</Properties>
</file>