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76" r:id="rId2"/>
    <p:sldId id="275" r:id="rId3"/>
    <p:sldId id="256" r:id="rId4"/>
    <p:sldId id="257" r:id="rId5"/>
    <p:sldId id="271" r:id="rId6"/>
    <p:sldId id="270" r:id="rId7"/>
    <p:sldId id="273" r:id="rId8"/>
    <p:sldId id="274" r:id="rId9"/>
    <p:sldId id="267" r:id="rId10"/>
    <p:sldId id="259" r:id="rId11"/>
    <p:sldId id="260" r:id="rId12"/>
    <p:sldId id="262" r:id="rId13"/>
    <p:sldId id="264" r:id="rId14"/>
    <p:sldId id="265" r:id="rId15"/>
    <p:sldId id="269"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uelert" initials="S" lastIdx="5"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360" autoAdjust="0"/>
  </p:normalViewPr>
  <p:slideViewPr>
    <p:cSldViewPr>
      <p:cViewPr varScale="1">
        <p:scale>
          <a:sx n="62" d="100"/>
          <a:sy n="62" d="100"/>
        </p:scale>
        <p:origin x="20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3D47BBB-52A4-4004-9A19-4F336CBB965D}" type="datetimeFigureOut">
              <a:rPr lang="en-US"/>
              <a:pPr>
                <a:defRPr/>
              </a:pPr>
              <a:t>7/29/2015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E682FB04-BDE9-4539-9311-ACEDDC23BDC9}" type="slidenum">
              <a:rPr lang="en-US"/>
              <a:pPr>
                <a:defRPr/>
              </a:pPr>
              <a:t>‹#›</a:t>
            </a:fld>
            <a:endParaRPr lang="en-US"/>
          </a:p>
        </p:txBody>
      </p:sp>
    </p:spTree>
    <p:extLst>
      <p:ext uri="{BB962C8B-B14F-4D97-AF65-F5344CB8AC3E}">
        <p14:creationId xmlns:p14="http://schemas.microsoft.com/office/powerpoint/2010/main" val="26382217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p:sp>
      <p:sp>
        <p:nvSpPr>
          <p:cNvPr id="26627" name="Notes Placeholder 2"/>
          <p:cNvSpPr>
            <a:spLocks noGrp="1"/>
          </p:cNvSpPr>
          <p:nvPr>
            <p:ph type="body" idx="1"/>
          </p:nvPr>
        </p:nvSpPr>
        <p:spPr>
          <a:noFill/>
          <a:extLst>
            <a:ext uri="{91240B29-F687-4F45-9708-019B960494DF}">
              <a14:hiddenLine xmlns:a14="http://schemas.microsoft.com/office/drawing/2010/main" w="9525">
                <a:solidFill>
                  <a:srgbClr val="808080"/>
                </a:solidFill>
                <a:miter lim="800000"/>
                <a:headEnd/>
                <a:tailEnd/>
              </a14:hiddenLine>
            </a:ext>
          </a:extLst>
        </p:spPr>
        <p:txBody>
          <a:bodyPr/>
          <a:lstStyle/>
          <a:p>
            <a:endParaRPr lang="en-CA" altLang="en-US" smtClean="0">
              <a:latin typeface="Times New Roman" panose="02020603050405020304" pitchFamily="18" charset="0"/>
            </a:endParaRPr>
          </a:p>
        </p:txBody>
      </p:sp>
      <p:sp>
        <p:nvSpPr>
          <p:cNvPr id="26628" name="Slide Number Placeholder 3"/>
          <p:cNvSpPr>
            <a:spLocks noGrp="1"/>
          </p:cNvSpPr>
          <p:nvPr>
            <p:ph type="sldNum" sz="quarter"/>
          </p:nvPr>
        </p:nvSpPr>
        <p:spPr>
          <a:noFill/>
        </p:spPr>
        <p:txBody>
          <a:bodyPr/>
          <a:lstStyle>
            <a:lvl1pPr eaLnBrk="0">
              <a:tabLst>
                <a:tab pos="723900" algn="l"/>
                <a:tab pos="1447800" algn="l"/>
                <a:tab pos="2171700" algn="l"/>
                <a:tab pos="2895600" algn="l"/>
              </a:tabLst>
              <a:defRPr>
                <a:solidFill>
                  <a:schemeClr val="bg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bg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bg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bg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icrosoft YaHei" panose="020B0503020204020204" pitchFamily="34" charset="-122"/>
              </a:defRPr>
            </a:lvl9pPr>
          </a:lstStyle>
          <a:p>
            <a:pPr eaLnBrk="1"/>
            <a:fld id="{28A0F96D-EF0D-4FBB-B995-85B9987A9EA7}" type="slidenum">
              <a:rPr lang="en-US" altLang="en-US">
                <a:solidFill>
                  <a:srgbClr val="000000"/>
                </a:solidFill>
                <a:latin typeface="Times New Roman" panose="02020603050405020304" pitchFamily="18" charset="0"/>
              </a:rPr>
              <a:pPr eaLnBrk="1"/>
              <a:t>1</a:t>
            </a:fld>
            <a:endParaRPr lang="en-US" altLang="en-US">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61084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a:t>A utilizarse con la Opción A del plan de lección. Esta</a:t>
            </a:r>
            <a:r>
              <a:rPr baseline="0"/>
              <a:t> es una tabla simplificada que se puede utilizar con participantes que tengan un nivel bajo de capacidad aritmética.</a:t>
            </a:r>
          </a:p>
        </p:txBody>
      </p:sp>
      <p:sp>
        <p:nvSpPr>
          <p:cNvPr id="4" name="Slide Number Placeholder 3"/>
          <p:cNvSpPr>
            <a:spLocks noGrp="1"/>
          </p:cNvSpPr>
          <p:nvPr>
            <p:ph type="sldNum" sz="quarter" idx="10"/>
          </p:nvPr>
        </p:nvSpPr>
        <p:spPr/>
        <p:txBody>
          <a:bodyPr/>
          <a:lstStyle/>
          <a:p>
            <a:pPr rtl="0">
              <a:defRPr/>
            </a:pPr>
            <a:fld id="{E682FB04-BDE9-4539-9311-ACEDDC23BDC9}" type="slidenum">
              <a:rPr/>
              <a:pPr rtl="0">
                <a:defRPr/>
              </a:pPr>
              <a:t>8</a:t>
            </a:fld>
            <a:endParaRPr/>
          </a:p>
        </p:txBody>
      </p:sp>
    </p:spTree>
    <p:extLst>
      <p:ext uri="{BB962C8B-B14F-4D97-AF65-F5344CB8AC3E}">
        <p14:creationId xmlns:p14="http://schemas.microsoft.com/office/powerpoint/2010/main" val="3113581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sz="1200" kern="1200">
                <a:solidFill>
                  <a:schemeClr val="tx1"/>
                </a:solidFill>
                <a:effectLst/>
                <a:latin typeface="+mn-lt"/>
                <a:ea typeface="+mn-ea"/>
                <a:cs typeface="+mn-cs"/>
              </a:rPr>
              <a:t>A utilizarse con las Opciones</a:t>
            </a:r>
            <a:r>
              <a:rPr sz="1200" kern="1200" baseline="0">
                <a:solidFill>
                  <a:schemeClr val="tx1"/>
                </a:solidFill>
                <a:effectLst/>
                <a:latin typeface="+mn-lt"/>
                <a:ea typeface="+mn-ea"/>
                <a:cs typeface="+mn-cs"/>
              </a:rPr>
              <a:t> B y C del plan de lección.</a:t>
            </a:r>
          </a:p>
          <a:p>
            <a:pPr marL="0" marR="0" indent="0" algn="l" defTabSz="914400" rtl="0" eaLnBrk="0" fontAlgn="base" latinLnBrk="0" hangingPunct="0">
              <a:lnSpc>
                <a:spcPct val="100000"/>
              </a:lnSpc>
              <a:spcBef>
                <a:spcPct val="30000"/>
              </a:spcBef>
              <a:spcAft>
                <a:spcPct val="0"/>
              </a:spcAft>
              <a:buClrTx/>
              <a:buSzTx/>
              <a:buFontTx/>
              <a:buNone/>
              <a:tabLst/>
              <a:defRPr/>
            </a:pPr>
            <a:endParaRPr lang="en-CA" sz="1200" kern="120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sz="1200" kern="1200">
                <a:solidFill>
                  <a:schemeClr val="tx1"/>
                </a:solidFill>
                <a:effectLst/>
                <a:latin typeface="+mn-lt"/>
                <a:ea typeface="+mn-ea"/>
                <a:cs typeface="+mn-cs"/>
              </a:rPr>
              <a:t>Los números de la tabla anterior son tasas de acumulación de lodo a largo plazo. Esas tasas son muy bajas para letrinas de corto plazo (letrinas que se usan durante dos años aproximadamente) dado que no hay tiempo suficiente para que los excrementos se descompongan y reduzcan su volumen. Franceys et al. (1992) recomienda incrementar la tasa de acumulación de lodo (T) un 50% para letrinas de corto plazo (2 años o menos), multiplicando T por 1,5 en los cálculos para ese tipo de letrinas.</a:t>
            </a:r>
          </a:p>
          <a:p>
            <a:endParaRPr lang="en-CA" dirty="0"/>
          </a:p>
        </p:txBody>
      </p:sp>
      <p:sp>
        <p:nvSpPr>
          <p:cNvPr id="4" name="Slide Number Placeholder 3"/>
          <p:cNvSpPr>
            <a:spLocks noGrp="1"/>
          </p:cNvSpPr>
          <p:nvPr>
            <p:ph type="sldNum" sz="quarter" idx="10"/>
          </p:nvPr>
        </p:nvSpPr>
        <p:spPr/>
        <p:txBody>
          <a:bodyPr/>
          <a:lstStyle/>
          <a:p>
            <a:pPr rtl="0">
              <a:defRPr/>
            </a:pPr>
            <a:fld id="{E682FB04-BDE9-4539-9311-ACEDDC23BDC9}" type="slidenum">
              <a:rPr/>
              <a:pPr rtl="0">
                <a:defRPr/>
              </a:pPr>
              <a:t>9</a:t>
            </a:fld>
            <a:endParaRPr/>
          </a:p>
        </p:txBody>
      </p:sp>
    </p:spTree>
    <p:extLst>
      <p:ext uri="{BB962C8B-B14F-4D97-AF65-F5344CB8AC3E}">
        <p14:creationId xmlns:p14="http://schemas.microsoft.com/office/powerpoint/2010/main" val="32382292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rtl="0" eaLnBrk="1" hangingPunct="1">
              <a:spcBef>
                <a:spcPct val="0"/>
              </a:spcBef>
            </a:pPr>
            <a:r>
              <a:rPr/>
              <a:t>A utilizarse con la Opción</a:t>
            </a:r>
            <a:r>
              <a:rPr baseline="0"/>
              <a:t> B del plan de lección.</a:t>
            </a: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0" eaLnBrk="1" hangingPunct="1"/>
            <a:fld id="{F0802115-D251-484F-8A49-4131A6F52934}" type="slidenum">
              <a:rPr/>
              <a:pPr rtl="0" eaLnBrk="1" hangingPunct="1"/>
              <a:t>10</a:t>
            </a:fld>
            <a:endParaRPr/>
          </a:p>
        </p:txBody>
      </p:sp>
    </p:spTree>
    <p:extLst>
      <p:ext uri="{BB962C8B-B14F-4D97-AF65-F5344CB8AC3E}">
        <p14:creationId xmlns:p14="http://schemas.microsoft.com/office/powerpoint/2010/main" val="362382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a:t>A utilizarse con la Opción</a:t>
            </a:r>
            <a:r>
              <a:rPr baseline="0"/>
              <a:t> B del plan de lección.</a:t>
            </a:r>
          </a:p>
          <a:p>
            <a:endParaRPr lang="en-CA" dirty="0"/>
          </a:p>
        </p:txBody>
      </p:sp>
      <p:sp>
        <p:nvSpPr>
          <p:cNvPr id="4" name="Slide Number Placeholder 3"/>
          <p:cNvSpPr>
            <a:spLocks noGrp="1"/>
          </p:cNvSpPr>
          <p:nvPr>
            <p:ph type="sldNum" sz="quarter" idx="10"/>
          </p:nvPr>
        </p:nvSpPr>
        <p:spPr/>
        <p:txBody>
          <a:bodyPr/>
          <a:lstStyle/>
          <a:p>
            <a:pPr rtl="0">
              <a:defRPr/>
            </a:pPr>
            <a:fld id="{E682FB04-BDE9-4539-9311-ACEDDC23BDC9}" type="slidenum">
              <a:rPr/>
              <a:pPr rtl="0">
                <a:defRPr/>
              </a:pPr>
              <a:t>11</a:t>
            </a:fld>
            <a:endParaRPr/>
          </a:p>
        </p:txBody>
      </p:sp>
    </p:spTree>
    <p:extLst>
      <p:ext uri="{BB962C8B-B14F-4D97-AF65-F5344CB8AC3E}">
        <p14:creationId xmlns:p14="http://schemas.microsoft.com/office/powerpoint/2010/main" val="4118462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a:t>A utilizarse con la Opción</a:t>
            </a:r>
            <a:r>
              <a:rPr baseline="0"/>
              <a:t> B del plan de lección.</a:t>
            </a:r>
          </a:p>
          <a:p>
            <a:endParaRPr lang="en-CA" dirty="0"/>
          </a:p>
        </p:txBody>
      </p:sp>
      <p:sp>
        <p:nvSpPr>
          <p:cNvPr id="4" name="Slide Number Placeholder 3"/>
          <p:cNvSpPr>
            <a:spLocks noGrp="1"/>
          </p:cNvSpPr>
          <p:nvPr>
            <p:ph type="sldNum" sz="quarter" idx="10"/>
          </p:nvPr>
        </p:nvSpPr>
        <p:spPr/>
        <p:txBody>
          <a:bodyPr/>
          <a:lstStyle/>
          <a:p>
            <a:pPr rtl="0">
              <a:defRPr/>
            </a:pPr>
            <a:fld id="{E682FB04-BDE9-4539-9311-ACEDDC23BDC9}" type="slidenum">
              <a:rPr/>
              <a:pPr rtl="0">
                <a:defRPr/>
              </a:pPr>
              <a:t>12</a:t>
            </a:fld>
            <a:endParaRPr/>
          </a:p>
        </p:txBody>
      </p:sp>
    </p:spTree>
    <p:extLst>
      <p:ext uri="{BB962C8B-B14F-4D97-AF65-F5344CB8AC3E}">
        <p14:creationId xmlns:p14="http://schemas.microsoft.com/office/powerpoint/2010/main" val="9813713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a:t>A utilizarse con la Opción C del plan de lección.</a:t>
            </a:r>
          </a:p>
        </p:txBody>
      </p:sp>
      <p:sp>
        <p:nvSpPr>
          <p:cNvPr id="4" name="Slide Number Placeholder 3"/>
          <p:cNvSpPr>
            <a:spLocks noGrp="1"/>
          </p:cNvSpPr>
          <p:nvPr>
            <p:ph type="sldNum" sz="quarter" idx="10"/>
          </p:nvPr>
        </p:nvSpPr>
        <p:spPr/>
        <p:txBody>
          <a:bodyPr/>
          <a:lstStyle/>
          <a:p>
            <a:pPr rtl="0">
              <a:defRPr/>
            </a:pPr>
            <a:fld id="{E682FB04-BDE9-4539-9311-ACEDDC23BDC9}" type="slidenum">
              <a:rPr/>
              <a:pPr rtl="0">
                <a:defRPr/>
              </a:pPr>
              <a:t>13</a:t>
            </a:fld>
            <a:endParaRPr/>
          </a:p>
        </p:txBody>
      </p:sp>
    </p:spTree>
    <p:extLst>
      <p:ext uri="{BB962C8B-B14F-4D97-AF65-F5344CB8AC3E}">
        <p14:creationId xmlns:p14="http://schemas.microsoft.com/office/powerpoint/2010/main" val="26341189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a:t>A utilizarse con la Opción C del plan de lección.</a:t>
            </a:r>
          </a:p>
          <a:p>
            <a:endParaRPr lang="en-CA" dirty="0"/>
          </a:p>
        </p:txBody>
      </p:sp>
      <p:sp>
        <p:nvSpPr>
          <p:cNvPr id="4" name="Slide Number Placeholder 3"/>
          <p:cNvSpPr>
            <a:spLocks noGrp="1"/>
          </p:cNvSpPr>
          <p:nvPr>
            <p:ph type="sldNum" sz="quarter" idx="10"/>
          </p:nvPr>
        </p:nvSpPr>
        <p:spPr/>
        <p:txBody>
          <a:bodyPr/>
          <a:lstStyle/>
          <a:p>
            <a:pPr rtl="0">
              <a:defRPr/>
            </a:pPr>
            <a:fld id="{E682FB04-BDE9-4539-9311-ACEDDC23BDC9}" type="slidenum">
              <a:rPr/>
              <a:pPr rtl="0">
                <a:defRPr/>
              </a:pPr>
              <a:t>14</a:t>
            </a:fld>
            <a:endParaRPr/>
          </a:p>
        </p:txBody>
      </p:sp>
    </p:spTree>
    <p:extLst>
      <p:ext uri="{BB962C8B-B14F-4D97-AF65-F5344CB8AC3E}">
        <p14:creationId xmlns:p14="http://schemas.microsoft.com/office/powerpoint/2010/main" val="1733944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lvl="0" indent="-171450" rtl="0">
              <a:buFont typeface="Arial" panose="020B0604020202020204" pitchFamily="34" charset="0"/>
              <a:buChar char="•"/>
            </a:pPr>
            <a:r>
              <a:rPr sz="1200" kern="1200">
                <a:solidFill>
                  <a:schemeClr val="tx1"/>
                </a:solidFill>
                <a:effectLst/>
                <a:latin typeface="+mn-lt"/>
                <a:ea typeface="+mn-ea"/>
                <a:cs typeface="+mn-cs"/>
              </a:rPr>
              <a:t>Entregue a cada participante una nota autoadhesiva.</a:t>
            </a:r>
          </a:p>
          <a:p>
            <a:pPr lvl="0"/>
            <a:endParaRPr lang="en-US" sz="1200" kern="1200" dirty="0" smtClean="0">
              <a:solidFill>
                <a:schemeClr val="tx1"/>
              </a:solidFill>
              <a:effectLst/>
              <a:latin typeface="+mn-lt"/>
              <a:ea typeface="+mn-ea"/>
              <a:cs typeface="+mn-cs"/>
            </a:endParaRPr>
          </a:p>
          <a:p>
            <a:pPr marL="171450" lvl="0" indent="-171450" rtl="0">
              <a:buFont typeface="Arial" panose="020B0604020202020204" pitchFamily="34" charset="0"/>
              <a:buChar char="•"/>
            </a:pPr>
            <a:r>
              <a:rPr sz="1200" kern="1200">
                <a:solidFill>
                  <a:schemeClr val="tx1"/>
                </a:solidFill>
                <a:effectLst/>
                <a:latin typeface="+mn-lt"/>
                <a:ea typeface="+mn-ea"/>
                <a:cs typeface="+mn-cs"/>
              </a:rPr>
              <a:t>Pida a los participantes que vuelvan a la sección Almacenamiento de excrementos del cuaderno de ejercicios Diseño de sistemas de saneamiento. Explíqueles que deben escribir en la nota autoadhesiva las cosas que tienen que averiguar antes de que puedan determinar el tamaño de la fosa de su diseño. Si alguien escoge hacer un diseño de cámara o tanque pídale que busque a alguien que haya optado por hacer una fosa para trabajar juntos. </a:t>
            </a:r>
          </a:p>
          <a:p>
            <a:pPr marL="171450" indent="-171450" eaLnBrk="1" hangingPunct="1">
              <a:lnSpc>
                <a:spcPct val="90000"/>
              </a:lnSpc>
              <a:spcBef>
                <a:spcPct val="0"/>
              </a:spcBef>
              <a:buFont typeface="Arial" panose="020B0604020202020204" pitchFamily="34" charset="0"/>
              <a:buChar char="•"/>
            </a:pPr>
            <a:endParaRPr lang="en-CA" dirty="0" smtClean="0">
              <a:ea typeface="ＭＳ Ｐゴシック" panose="020B0600070205080204" pitchFamily="34" charset="-128"/>
            </a:endParaRPr>
          </a:p>
          <a:p>
            <a:pPr eaLnBrk="1" hangingPunct="1">
              <a:lnSpc>
                <a:spcPct val="90000"/>
              </a:lnSpc>
              <a:spcBef>
                <a:spcPct val="0"/>
              </a:spcBef>
            </a:pPr>
            <a:endParaRPr lang="en-US" dirty="0" smtClean="0">
              <a:ea typeface="ＭＳ Ｐゴシック" panose="020B0600070205080204" pitchFamily="34" charset="-128"/>
            </a:endParaRPr>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0" eaLnBrk="1" hangingPunct="1"/>
            <a:fld id="{E7BB4230-6794-4721-A0B8-DFF70F768D18}" type="slidenum">
              <a:rPr>
                <a:solidFill>
                  <a:prstClr val="black"/>
                </a:solidFill>
              </a:rPr>
              <a:pPr rtl="0" eaLnBrk="1" hangingPunct="1"/>
              <a:t>15</a:t>
            </a:fld>
            <a:endParaRPr>
              <a:solidFill>
                <a:prstClr val="black"/>
              </a:solidFill>
            </a:endParaRPr>
          </a:p>
        </p:txBody>
      </p:sp>
    </p:spTree>
    <p:extLst>
      <p:ext uri="{BB962C8B-B14F-4D97-AF65-F5344CB8AC3E}">
        <p14:creationId xmlns:p14="http://schemas.microsoft.com/office/powerpoint/2010/main" val="439430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9080997-10A2-46BC-9533-0E9C4650774F}" type="slidenum">
              <a:rPr lang="en-US"/>
              <a:pPr>
                <a:defRPr/>
              </a:pPr>
              <a:t>‹#›</a:t>
            </a:fld>
            <a:endParaRPr lang="en-US"/>
          </a:p>
        </p:txBody>
      </p:sp>
    </p:spTree>
    <p:extLst>
      <p:ext uri="{BB962C8B-B14F-4D97-AF65-F5344CB8AC3E}">
        <p14:creationId xmlns:p14="http://schemas.microsoft.com/office/powerpoint/2010/main" val="931792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pPr>
              <a:defRPr/>
            </a:pPr>
            <a:fld id="{994518DB-9F52-49DF-8F9F-51127CBFD65F}" type="slidenum">
              <a:rPr lang="en-US"/>
              <a:pPr>
                <a:defRPr/>
              </a:pPr>
              <a:t>‹#›</a:t>
            </a:fld>
            <a:endParaRPr lang="en-US"/>
          </a:p>
        </p:txBody>
      </p:sp>
    </p:spTree>
    <p:extLst>
      <p:ext uri="{BB962C8B-B14F-4D97-AF65-F5344CB8AC3E}">
        <p14:creationId xmlns:p14="http://schemas.microsoft.com/office/powerpoint/2010/main" val="1565837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pPr>
              <a:defRPr/>
            </a:pPr>
            <a:fld id="{95FFF187-3072-43E8-BA28-C6899A55632D}" type="slidenum">
              <a:rPr lang="en-US"/>
              <a:pPr>
                <a:defRPr/>
              </a:pPr>
              <a:t>‹#›</a:t>
            </a:fld>
            <a:endParaRPr lang="en-US"/>
          </a:p>
        </p:txBody>
      </p:sp>
    </p:spTree>
    <p:extLst>
      <p:ext uri="{BB962C8B-B14F-4D97-AF65-F5344CB8AC3E}">
        <p14:creationId xmlns:p14="http://schemas.microsoft.com/office/powerpoint/2010/main" val="3180524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4" descr="CAWST Colour - no text "/>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a:defRPr/>
            </a:lvl1pPr>
          </a:lstStyle>
          <a:p>
            <a:pPr>
              <a:defRPr/>
            </a:pPr>
            <a:fld id="{022B81AA-BA11-433A-9A7F-49788121D7F9}" type="slidenum">
              <a:rPr lang="en-US"/>
              <a:pPr>
                <a:defRPr/>
              </a:pPr>
              <a:t>‹#›</a:t>
            </a:fld>
            <a:endParaRPr lang="en-US"/>
          </a:p>
        </p:txBody>
      </p:sp>
    </p:spTree>
    <p:extLst>
      <p:ext uri="{BB962C8B-B14F-4D97-AF65-F5344CB8AC3E}">
        <p14:creationId xmlns:p14="http://schemas.microsoft.com/office/powerpoint/2010/main" val="893908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pPr>
              <a:defRPr/>
            </a:pPr>
            <a:fld id="{FC51C121-E9C7-4403-B63D-BEE0E4F78515}" type="slidenum">
              <a:rPr lang="en-US"/>
              <a:pPr>
                <a:defRPr/>
              </a:pPr>
              <a:t>‹#›</a:t>
            </a:fld>
            <a:endParaRPr lang="en-US"/>
          </a:p>
        </p:txBody>
      </p:sp>
    </p:spTree>
    <p:extLst>
      <p:ext uri="{BB962C8B-B14F-4D97-AF65-F5344CB8AC3E}">
        <p14:creationId xmlns:p14="http://schemas.microsoft.com/office/powerpoint/2010/main" val="1395392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pPr>
              <a:defRPr/>
            </a:pPr>
            <a:fld id="{08C301D3-413C-4F67-8108-63F7E0E14D30}" type="slidenum">
              <a:rPr lang="en-US"/>
              <a:pPr>
                <a:defRPr/>
              </a:pPr>
              <a:t>‹#›</a:t>
            </a:fld>
            <a:endParaRPr lang="en-US"/>
          </a:p>
        </p:txBody>
      </p:sp>
    </p:spTree>
    <p:extLst>
      <p:ext uri="{BB962C8B-B14F-4D97-AF65-F5344CB8AC3E}">
        <p14:creationId xmlns:p14="http://schemas.microsoft.com/office/powerpoint/2010/main" val="1541305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a:prstGeom prst="rect">
            <a:avLst/>
          </a:prstGeom>
        </p:spPr>
        <p:txBody>
          <a:bodyPr/>
          <a:lstStyle>
            <a:lvl1pPr>
              <a:defRPr/>
            </a:lvl1pPr>
          </a:lstStyle>
          <a:p>
            <a:pPr>
              <a:defRPr/>
            </a:pPr>
            <a:endParaRPr lang="en-US"/>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6553200" y="6245225"/>
            <a:ext cx="2133600" cy="476250"/>
          </a:xfrm>
        </p:spPr>
        <p:txBody>
          <a:bodyPr/>
          <a:lstStyle>
            <a:lvl1pPr>
              <a:defRPr/>
            </a:lvl1pPr>
          </a:lstStyle>
          <a:p>
            <a:pPr>
              <a:defRPr/>
            </a:pPr>
            <a:fld id="{95E2EFB5-6729-416F-A8FA-BF7852E1B0B0}" type="slidenum">
              <a:rPr lang="en-US"/>
              <a:pPr>
                <a:defRPr/>
              </a:pPr>
              <a:t>‹#›</a:t>
            </a:fld>
            <a:endParaRPr lang="en-US"/>
          </a:p>
        </p:txBody>
      </p:sp>
    </p:spTree>
    <p:extLst>
      <p:ext uri="{BB962C8B-B14F-4D97-AF65-F5344CB8AC3E}">
        <p14:creationId xmlns:p14="http://schemas.microsoft.com/office/powerpoint/2010/main" val="2255058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vl1pPr>
          </a:lstStyle>
          <a:p>
            <a:pPr>
              <a:defRPr/>
            </a:pPr>
            <a:endParaRPr lang="en-US"/>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pPr>
              <a:defRPr/>
            </a:pPr>
            <a:fld id="{48CE8D09-2928-4023-8DA6-DACAE1086648}" type="slidenum">
              <a:rPr lang="en-US"/>
              <a:pPr>
                <a:defRPr/>
              </a:pPr>
              <a:t>‹#›</a:t>
            </a:fld>
            <a:endParaRPr lang="en-US"/>
          </a:p>
        </p:txBody>
      </p:sp>
    </p:spTree>
    <p:extLst>
      <p:ext uri="{BB962C8B-B14F-4D97-AF65-F5344CB8AC3E}">
        <p14:creationId xmlns:p14="http://schemas.microsoft.com/office/powerpoint/2010/main" val="2485379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a:lstStyle>
            <a:lvl1pPr>
              <a:defRPr/>
            </a:lvl1pPr>
          </a:lstStyle>
          <a:p>
            <a:pPr>
              <a:defRPr/>
            </a:pPr>
            <a:endParaRPr lang="en-US"/>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6553200" y="6245225"/>
            <a:ext cx="2133600" cy="476250"/>
          </a:xfrm>
        </p:spPr>
        <p:txBody>
          <a:bodyPr/>
          <a:lstStyle>
            <a:lvl1pPr>
              <a:defRPr/>
            </a:lvl1pPr>
          </a:lstStyle>
          <a:p>
            <a:pPr>
              <a:defRPr/>
            </a:pPr>
            <a:fld id="{C1D4A9AE-45CE-4E57-A9C3-FC2EB59F44E9}" type="slidenum">
              <a:rPr lang="en-US"/>
              <a:pPr>
                <a:defRPr/>
              </a:pPr>
              <a:t>‹#›</a:t>
            </a:fld>
            <a:endParaRPr lang="en-US"/>
          </a:p>
        </p:txBody>
      </p:sp>
    </p:spTree>
    <p:extLst>
      <p:ext uri="{BB962C8B-B14F-4D97-AF65-F5344CB8AC3E}">
        <p14:creationId xmlns:p14="http://schemas.microsoft.com/office/powerpoint/2010/main" val="199710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pPr>
              <a:defRPr/>
            </a:pPr>
            <a:fld id="{EAE96655-D068-434C-8B46-150655D9D937}" type="slidenum">
              <a:rPr lang="en-US"/>
              <a:pPr>
                <a:defRPr/>
              </a:pPr>
              <a:t>‹#›</a:t>
            </a:fld>
            <a:endParaRPr lang="en-US"/>
          </a:p>
        </p:txBody>
      </p:sp>
    </p:spTree>
    <p:extLst>
      <p:ext uri="{BB962C8B-B14F-4D97-AF65-F5344CB8AC3E}">
        <p14:creationId xmlns:p14="http://schemas.microsoft.com/office/powerpoint/2010/main" val="1003733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pPr>
              <a:defRPr/>
            </a:pPr>
            <a:fld id="{C0AC185E-18C1-4E48-B703-A46A39782272}" type="slidenum">
              <a:rPr lang="en-US"/>
              <a:pPr>
                <a:defRPr/>
              </a:pPr>
              <a:t>‹#›</a:t>
            </a:fld>
            <a:endParaRPr lang="en-US"/>
          </a:p>
        </p:txBody>
      </p:sp>
    </p:spTree>
    <p:extLst>
      <p:ext uri="{BB962C8B-B14F-4D97-AF65-F5344CB8AC3E}">
        <p14:creationId xmlns:p14="http://schemas.microsoft.com/office/powerpoint/2010/main" val="1840057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Slide Number Placeholder 5"/>
          <p:cNvSpPr>
            <a:spLocks noGrp="1"/>
          </p:cNvSpPr>
          <p:nvPr>
            <p:ph type="sldNum" sz="quarter" idx="4"/>
          </p:nvPr>
        </p:nvSpPr>
        <p:spPr>
          <a:xfrm>
            <a:off x="8243888" y="6245225"/>
            <a:ext cx="442912" cy="476250"/>
          </a:xfrm>
          <a:prstGeom prst="rect">
            <a:avLst/>
          </a:prstGeom>
        </p:spPr>
        <p:txBody>
          <a:bodyPr/>
          <a:lstStyle>
            <a:lvl1pPr>
              <a:defRPr/>
            </a:lvl1pPr>
          </a:lstStyle>
          <a:p>
            <a:pPr>
              <a:defRPr/>
            </a:pPr>
            <a:fld id="{32EE50A8-4596-47D4-8AD4-8598AC60718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accent2"/>
          </a:solidFill>
          <a:latin typeface="+mj-lt"/>
          <a:ea typeface="+mj-ea"/>
          <a:cs typeface="+mj-cs"/>
        </a:defRPr>
      </a:lvl1pPr>
      <a:lvl2pPr algn="ctr" rtl="0" eaLnBrk="0" fontAlgn="base" hangingPunct="0">
        <a:spcBef>
          <a:spcPct val="0"/>
        </a:spcBef>
        <a:spcAft>
          <a:spcPct val="0"/>
        </a:spcAft>
        <a:defRPr sz="4400">
          <a:solidFill>
            <a:schemeClr val="accent2"/>
          </a:solidFill>
          <a:latin typeface="Arial" charset="0"/>
          <a:cs typeface="Arial" charset="0"/>
        </a:defRPr>
      </a:lvl2pPr>
      <a:lvl3pPr algn="ctr" rtl="0" eaLnBrk="0" fontAlgn="base" hangingPunct="0">
        <a:spcBef>
          <a:spcPct val="0"/>
        </a:spcBef>
        <a:spcAft>
          <a:spcPct val="0"/>
        </a:spcAft>
        <a:defRPr sz="4400">
          <a:solidFill>
            <a:schemeClr val="accent2"/>
          </a:solidFill>
          <a:latin typeface="Arial" charset="0"/>
          <a:cs typeface="Arial" charset="0"/>
        </a:defRPr>
      </a:lvl3pPr>
      <a:lvl4pPr algn="ctr" rtl="0" eaLnBrk="0" fontAlgn="base" hangingPunct="0">
        <a:spcBef>
          <a:spcPct val="0"/>
        </a:spcBef>
        <a:spcAft>
          <a:spcPct val="0"/>
        </a:spcAft>
        <a:defRPr sz="4400">
          <a:solidFill>
            <a:schemeClr val="accent2"/>
          </a:solidFill>
          <a:latin typeface="Arial" charset="0"/>
          <a:cs typeface="Arial" charset="0"/>
        </a:defRPr>
      </a:lvl4pPr>
      <a:lvl5pPr algn="ctr" rtl="0" eaLnBrk="0" fontAlgn="base" hangingPunct="0">
        <a:spcBef>
          <a:spcPct val="0"/>
        </a:spcBef>
        <a:spcAft>
          <a:spcPct val="0"/>
        </a:spcAft>
        <a:defRPr sz="4400">
          <a:solidFill>
            <a:schemeClr val="accent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www.cawst.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8.w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9.wmf"/><Relationship Id="rId4" Type="http://schemas.openxmlformats.org/officeDocument/2006/relationships/oleObject" Target="../embeddings/oleObject2.bin"/></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cawst.org/resources"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AWST_2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7950" y="11113"/>
            <a:ext cx="3848100" cy="110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71513" y="677863"/>
            <a:ext cx="8077200" cy="6232525"/>
          </a:xfrm>
          <a:prstGeom prst="rect">
            <a:avLst/>
          </a:prstGeom>
          <a:noFill/>
        </p:spPr>
        <p:txBody>
          <a:bodyPr>
            <a:spAutoFit/>
          </a:bodyPr>
          <a:lstStyle/>
          <a:p>
            <a:pPr defTabSz="914400" hangingPunct="1">
              <a:lnSpc>
                <a:spcPct val="100000"/>
              </a:lnSpc>
              <a:buClrTx/>
              <a:buSzTx/>
              <a:buFontTx/>
              <a:buNone/>
              <a:defRPr/>
            </a:pPr>
            <a:endParaRPr lang="es-SV" sz="1100" dirty="0">
              <a:solidFill>
                <a:srgbClr val="000000"/>
              </a:solidFill>
              <a:latin typeface="Arial" charset="0"/>
              <a:ea typeface="Microsoft YaHei" charset="-122"/>
            </a:endParaRPr>
          </a:p>
          <a:p>
            <a:pPr algn="ctr" defTabSz="914400" hangingPunct="1">
              <a:lnSpc>
                <a:spcPct val="100000"/>
              </a:lnSpc>
              <a:buClrTx/>
              <a:buSzTx/>
              <a:buFontTx/>
              <a:buNone/>
              <a:tabLst>
                <a:tab pos="1196975" algn="l"/>
              </a:tabLst>
              <a:defRPr/>
            </a:pPr>
            <a:r>
              <a:rPr lang="es-SV" sz="1100" dirty="0">
                <a:solidFill>
                  <a:srgbClr val="000000"/>
                </a:solidFill>
                <a:latin typeface="Arial" charset="0"/>
                <a:ea typeface="Microsoft YaHei" charset="-122"/>
              </a:rPr>
              <a:t>12, 2916 – </a:t>
            </a:r>
            <a:r>
              <a:rPr lang="es-SV" sz="1100" dirty="0" err="1">
                <a:solidFill>
                  <a:srgbClr val="000000"/>
                </a:solidFill>
                <a:latin typeface="Arial" charset="0"/>
                <a:ea typeface="Microsoft YaHei" charset="-122"/>
              </a:rPr>
              <a:t>5</a:t>
            </a:r>
            <a:r>
              <a:rPr lang="es-SV" sz="1100" baseline="30000" dirty="0" err="1">
                <a:solidFill>
                  <a:srgbClr val="000000"/>
                </a:solidFill>
                <a:latin typeface="Arial" charset="0"/>
                <a:ea typeface="Microsoft YaHei" charset="-122"/>
              </a:rPr>
              <a:t>th</a:t>
            </a:r>
            <a:r>
              <a:rPr lang="es-SV" sz="1100" dirty="0">
                <a:solidFill>
                  <a:srgbClr val="000000"/>
                </a:solidFill>
                <a:latin typeface="Arial" charset="0"/>
                <a:ea typeface="Microsoft YaHei" charset="-122"/>
              </a:rPr>
              <a:t> </a:t>
            </a:r>
            <a:r>
              <a:rPr lang="es-SV" sz="1100" dirty="0" err="1">
                <a:solidFill>
                  <a:srgbClr val="000000"/>
                </a:solidFill>
                <a:latin typeface="Arial" charset="0"/>
                <a:ea typeface="Microsoft YaHei" charset="-122"/>
              </a:rPr>
              <a:t>Avenue</a:t>
            </a:r>
            <a:endParaRPr lang="es-SV" sz="1100" dirty="0">
              <a:solidFill>
                <a:srgbClr val="000000"/>
              </a:solidFill>
              <a:latin typeface="Arial" charset="0"/>
              <a:ea typeface="Microsoft YaHei" charset="-122"/>
            </a:endParaRPr>
          </a:p>
          <a:p>
            <a:pPr algn="ctr" defTabSz="914400" hangingPunct="1">
              <a:lnSpc>
                <a:spcPct val="100000"/>
              </a:lnSpc>
              <a:buClrTx/>
              <a:buSzTx/>
              <a:buFontTx/>
              <a:buNone/>
              <a:tabLst>
                <a:tab pos="1196975" algn="l"/>
              </a:tabLst>
              <a:defRPr/>
            </a:pPr>
            <a:r>
              <a:rPr lang="es-SV" sz="1100" dirty="0">
                <a:solidFill>
                  <a:srgbClr val="000000"/>
                </a:solidFill>
                <a:latin typeface="Arial" charset="0"/>
                <a:ea typeface="Microsoft YaHei" charset="-122"/>
              </a:rPr>
              <a:t>Calgary, Alberta, </a:t>
            </a:r>
            <a:r>
              <a:rPr lang="es-SV" sz="1100" dirty="0" err="1">
                <a:solidFill>
                  <a:srgbClr val="000000"/>
                </a:solidFill>
                <a:latin typeface="Arial" charset="0"/>
                <a:ea typeface="Microsoft YaHei" charset="-122"/>
              </a:rPr>
              <a:t>T2A</a:t>
            </a:r>
            <a:r>
              <a:rPr lang="es-SV" sz="1100" dirty="0">
                <a:solidFill>
                  <a:srgbClr val="000000"/>
                </a:solidFill>
                <a:latin typeface="Arial" charset="0"/>
                <a:ea typeface="Microsoft YaHei" charset="-122"/>
              </a:rPr>
              <a:t> </a:t>
            </a:r>
            <a:r>
              <a:rPr lang="es-SV" sz="1100" dirty="0" err="1">
                <a:solidFill>
                  <a:srgbClr val="000000"/>
                </a:solidFill>
                <a:latin typeface="Arial" charset="0"/>
                <a:ea typeface="Microsoft YaHei" charset="-122"/>
              </a:rPr>
              <a:t>6K4</a:t>
            </a:r>
            <a:r>
              <a:rPr lang="es-SV" sz="1100" dirty="0">
                <a:solidFill>
                  <a:srgbClr val="000000"/>
                </a:solidFill>
                <a:latin typeface="Arial" charset="0"/>
                <a:ea typeface="Microsoft YaHei" charset="-122"/>
              </a:rPr>
              <a:t>, Canadá</a:t>
            </a:r>
          </a:p>
          <a:p>
            <a:pPr algn="ctr" defTabSz="914400" hangingPunct="1">
              <a:lnSpc>
                <a:spcPct val="100000"/>
              </a:lnSpc>
              <a:buClrTx/>
              <a:buSzTx/>
              <a:buFontTx/>
              <a:buNone/>
              <a:tabLst>
                <a:tab pos="1196975" algn="l"/>
              </a:tabLst>
              <a:defRPr/>
            </a:pPr>
            <a:r>
              <a:rPr lang="es-SV" sz="1100" dirty="0">
                <a:solidFill>
                  <a:srgbClr val="000000"/>
                </a:solidFill>
                <a:latin typeface="Arial" charset="0"/>
                <a:ea typeface="Microsoft YaHei" charset="-122"/>
              </a:rPr>
              <a:t>Teléfono: + 1 (403) 243-3285, fax: + 1 (403) 243-6199</a:t>
            </a:r>
          </a:p>
          <a:p>
            <a:pPr algn="ctr" defTabSz="914400" hangingPunct="1">
              <a:lnSpc>
                <a:spcPct val="100000"/>
              </a:lnSpc>
              <a:buClrTx/>
              <a:buSzTx/>
              <a:buFontTx/>
              <a:buNone/>
              <a:tabLst>
                <a:tab pos="1196975" algn="l"/>
              </a:tabLst>
              <a:defRPr/>
            </a:pPr>
            <a:r>
              <a:rPr lang="es-SV" sz="1100" dirty="0">
                <a:solidFill>
                  <a:srgbClr val="000000"/>
                </a:solidFill>
                <a:latin typeface="Arial" charset="0"/>
                <a:ea typeface="Microsoft YaHei" charset="-122"/>
                <a:hlinkClick r:id="rId4"/>
              </a:rPr>
              <a:t>Correo electrónico: cawst@cawst.org, sitio web: </a:t>
            </a:r>
            <a:r>
              <a:rPr lang="es-SV" sz="1100" dirty="0">
                <a:solidFill>
                  <a:srgbClr val="000000"/>
                </a:solidFill>
                <a:latin typeface="Arial" charset="0"/>
                <a:ea typeface="Microsoft YaHei" charset="-122"/>
              </a:rPr>
              <a:t>www.cawst.org</a:t>
            </a:r>
          </a:p>
          <a:p>
            <a:pPr algn="ctr" defTabSz="914400" hangingPunct="1">
              <a:lnSpc>
                <a:spcPct val="100000"/>
              </a:lnSpc>
              <a:buClrTx/>
              <a:buSzTx/>
              <a:buFontTx/>
              <a:buNone/>
              <a:tabLst>
                <a:tab pos="1196975" algn="l"/>
              </a:tabLst>
              <a:defRPr/>
            </a:pPr>
            <a:endParaRPr lang="es-SV" sz="1100" dirty="0">
              <a:solidFill>
                <a:srgbClr val="000000"/>
              </a:solidFill>
              <a:latin typeface="Arial" charset="0"/>
              <a:ea typeface="Microsoft YaHei" charset="-122"/>
            </a:endParaRPr>
          </a:p>
          <a:p>
            <a:pPr defTabSz="914400" hangingPunct="1">
              <a:lnSpc>
                <a:spcPct val="100000"/>
              </a:lnSpc>
              <a:buClrTx/>
              <a:buSzTx/>
              <a:buFontTx/>
              <a:buNone/>
              <a:defRPr/>
            </a:pPr>
            <a:r>
              <a:rPr lang="es-SV" sz="850" dirty="0">
                <a:solidFill>
                  <a:srgbClr val="000000"/>
                </a:solidFill>
                <a:latin typeface="Arial" charset="0"/>
                <a:ea typeface="Microsoft YaHei" charset="-122"/>
              </a:rPr>
              <a:t>El Centro de Tecnologías Asequibles de Agua y Saneamiento (CAWST, por su sigla en inglés) es una organización sin fines de lucro con base en Calgary que proporciona capacitación y consultoría a organizaciones que trabajan directamente con poblaciones en países en desarrollo que carecen de acceso al agua limpia y al saneamiento básico.</a:t>
            </a:r>
          </a:p>
          <a:p>
            <a:pPr defTabSz="914400" hangingPunct="1">
              <a:lnSpc>
                <a:spcPct val="100000"/>
              </a:lnSpc>
              <a:buClrTx/>
              <a:buSzTx/>
              <a:buFontTx/>
              <a:buNone/>
              <a:defRPr/>
            </a:pPr>
            <a:r>
              <a:rPr lang="es-SV" sz="850" dirty="0">
                <a:solidFill>
                  <a:srgbClr val="000000"/>
                </a:solidFill>
                <a:latin typeface="Arial" charset="0"/>
                <a:ea typeface="Microsoft YaHei" charset="-122"/>
              </a:rPr>
              <a:t> </a:t>
            </a:r>
          </a:p>
          <a:p>
            <a:pPr defTabSz="914400" hangingPunct="1">
              <a:lnSpc>
                <a:spcPct val="100000"/>
              </a:lnSpc>
              <a:buClrTx/>
              <a:buSzTx/>
              <a:buFontTx/>
              <a:buNone/>
              <a:defRPr/>
            </a:pPr>
            <a:r>
              <a:rPr lang="es-SV" sz="850" dirty="0">
                <a:solidFill>
                  <a:srgbClr val="000000"/>
                </a:solidFill>
                <a:latin typeface="Arial" charset="0"/>
                <a:ea typeface="Microsoft YaHei" charset="-122"/>
              </a:rPr>
              <a:t>Una de las principales estrategias de CAWST es hacer del conocimiento sobre agua un saber popular. Eso se logra, en parte, mediante el desarrollo y la distribución gratuita de materiales educativos con la intención de aumentar la disponibilidad de información para los que más lo necesitan.</a:t>
            </a:r>
          </a:p>
          <a:p>
            <a:pPr defTabSz="914400" hangingPunct="1">
              <a:lnSpc>
                <a:spcPct val="100000"/>
              </a:lnSpc>
              <a:buClrTx/>
              <a:buSzTx/>
              <a:buFontTx/>
              <a:buNone/>
              <a:defRPr/>
            </a:pPr>
            <a:r>
              <a:rPr lang="es-SV" sz="850" dirty="0">
                <a:solidFill>
                  <a:srgbClr val="000000"/>
                </a:solidFill>
                <a:latin typeface="Arial" charset="0"/>
                <a:ea typeface="Microsoft YaHei" charset="-122"/>
              </a:rPr>
              <a:t> </a:t>
            </a:r>
          </a:p>
          <a:p>
            <a:pPr defTabSz="914400" hangingPunct="1">
              <a:lnSpc>
                <a:spcPct val="100000"/>
              </a:lnSpc>
              <a:buClrTx/>
              <a:buSzTx/>
              <a:buFontTx/>
              <a:buNone/>
              <a:defRPr/>
            </a:pPr>
            <a:r>
              <a:rPr lang="es-SV" sz="850" dirty="0">
                <a:solidFill>
                  <a:srgbClr val="000000"/>
                </a:solidFill>
                <a:latin typeface="Arial" charset="0"/>
                <a:ea typeface="Microsoft YaHei" charset="-122"/>
              </a:rPr>
              <a:t>Este documento es de contenido abierto y está elaborado bajo la licencia genérica Creative Commons Atribución 3.0. Para ver una copia de esa licencia, visite la página http://creativecommons.org/licenses/by/3.0/deed.es o envíe una carta a Creative Commons, 171 </a:t>
            </a:r>
            <a:r>
              <a:rPr lang="es-SV" sz="850" dirty="0" err="1">
                <a:solidFill>
                  <a:srgbClr val="000000"/>
                </a:solidFill>
                <a:latin typeface="Arial" charset="0"/>
                <a:ea typeface="Microsoft YaHei" charset="-122"/>
              </a:rPr>
              <a:t>Second</a:t>
            </a:r>
            <a:r>
              <a:rPr lang="es-SV" sz="850" dirty="0">
                <a:solidFill>
                  <a:srgbClr val="000000"/>
                </a:solidFill>
                <a:latin typeface="Arial" charset="0"/>
                <a:ea typeface="Microsoft YaHei" charset="-122"/>
              </a:rPr>
              <a:t> Street, Suite 300, San Francisco, California 94105, Estados Unidos. </a:t>
            </a:r>
          </a:p>
          <a:p>
            <a:pPr defTabSz="914400" hangingPunct="1">
              <a:lnSpc>
                <a:spcPct val="100000"/>
              </a:lnSpc>
              <a:buClrTx/>
              <a:buSzTx/>
              <a:buFontTx/>
              <a:buNone/>
              <a:defRPr/>
            </a:pPr>
            <a:r>
              <a:rPr lang="es-SV" sz="850" dirty="0">
                <a:solidFill>
                  <a:srgbClr val="000000"/>
                </a:solidFill>
                <a:latin typeface="Arial" charset="0"/>
                <a:ea typeface="Microsoft YaHei" charset="-122"/>
              </a:rPr>
              <a:t> </a:t>
            </a:r>
          </a:p>
          <a:p>
            <a:pPr defTabSz="914400" hangingPunct="1">
              <a:lnSpc>
                <a:spcPct val="100000"/>
              </a:lnSpc>
              <a:buClrTx/>
              <a:buSzTx/>
              <a:buFontTx/>
              <a:buNone/>
              <a:defRPr/>
            </a:pPr>
            <a:r>
              <a:rPr lang="es-SV" sz="850" dirty="0">
                <a:solidFill>
                  <a:srgbClr val="000000"/>
                </a:solidFill>
                <a:latin typeface="Arial" charset="0"/>
                <a:ea typeface="Microsoft YaHei" charset="-122"/>
              </a:rPr>
              <a:t>		Usted es libre de:</a:t>
            </a:r>
          </a:p>
          <a:p>
            <a:pPr marL="2000250" lvl="4" indent="-171450" defTabSz="914400" hangingPunct="1">
              <a:lnSpc>
                <a:spcPct val="100000"/>
              </a:lnSpc>
              <a:buClrTx/>
              <a:buSzTx/>
              <a:buFont typeface="Arial" pitchFamily="34" charset="0"/>
              <a:buChar char="•"/>
              <a:defRPr/>
            </a:pPr>
            <a:r>
              <a:rPr lang="es-SV" sz="850" dirty="0">
                <a:solidFill>
                  <a:srgbClr val="000000"/>
                </a:solidFill>
                <a:latin typeface="Arial" charset="0"/>
                <a:ea typeface="Microsoft YaHei" charset="-122"/>
              </a:rPr>
              <a:t>Compartir – copiar, distribuir y difundir este documento.</a:t>
            </a:r>
          </a:p>
          <a:p>
            <a:pPr marL="2000250" lvl="4" indent="-171450" defTabSz="914400" hangingPunct="1">
              <a:lnSpc>
                <a:spcPct val="100000"/>
              </a:lnSpc>
              <a:buClrTx/>
              <a:buSzTx/>
              <a:buFont typeface="Arial" pitchFamily="34" charset="0"/>
              <a:buChar char="•"/>
              <a:defRPr/>
            </a:pPr>
            <a:r>
              <a:rPr lang="es-SV" sz="850" dirty="0">
                <a:solidFill>
                  <a:srgbClr val="000000"/>
                </a:solidFill>
                <a:latin typeface="Arial" charset="0"/>
                <a:ea typeface="Microsoft YaHei" charset="-122"/>
              </a:rPr>
              <a:t>Editar – adaptar este documento.</a:t>
            </a:r>
          </a:p>
          <a:p>
            <a:pPr defTabSz="914400" hangingPunct="1">
              <a:lnSpc>
                <a:spcPct val="100000"/>
              </a:lnSpc>
              <a:buClrTx/>
              <a:buSzTx/>
              <a:buFontTx/>
              <a:buNone/>
              <a:defRPr/>
            </a:pPr>
            <a:r>
              <a:rPr lang="es-SV" sz="850" dirty="0">
                <a:solidFill>
                  <a:srgbClr val="000000"/>
                </a:solidFill>
                <a:latin typeface="Arial" charset="0"/>
                <a:ea typeface="Microsoft YaHei" charset="-122"/>
              </a:rPr>
              <a:t> </a:t>
            </a:r>
          </a:p>
          <a:p>
            <a:pPr defTabSz="914400" hangingPunct="1">
              <a:lnSpc>
                <a:spcPct val="100000"/>
              </a:lnSpc>
              <a:buClrTx/>
              <a:buSzTx/>
              <a:buFontTx/>
              <a:buNone/>
              <a:defRPr/>
            </a:pPr>
            <a:r>
              <a:rPr lang="es-SV" sz="850" dirty="0">
                <a:solidFill>
                  <a:srgbClr val="000000"/>
                </a:solidFill>
                <a:latin typeface="Arial" charset="0"/>
                <a:ea typeface="Microsoft YaHei" charset="-122"/>
              </a:rPr>
              <a:t>		Bajo las siguientes condiciones:</a:t>
            </a:r>
          </a:p>
          <a:p>
            <a:pPr marL="2000250" lvl="4" indent="-171450" defTabSz="914400" hangingPunct="1">
              <a:lnSpc>
                <a:spcPct val="100000"/>
              </a:lnSpc>
              <a:buClrTx/>
              <a:buSzTx/>
              <a:buFont typeface="Arial" pitchFamily="34" charset="0"/>
              <a:buChar char="•"/>
              <a:defRPr/>
            </a:pPr>
            <a:r>
              <a:rPr lang="es-SV" sz="850" dirty="0">
                <a:solidFill>
                  <a:srgbClr val="000000"/>
                </a:solidFill>
                <a:latin typeface="Arial" charset="0"/>
                <a:ea typeface="Microsoft YaHei" charset="-122"/>
              </a:rPr>
              <a:t>Atribución. Deberá atribuírsele a CAWST el crédito de ser la fuente original del documento. Por favor, incluya la dirección a nuestro sitio web: www.cawst.org.</a:t>
            </a:r>
          </a:p>
          <a:p>
            <a:pPr algn="ctr" defTabSz="914400" hangingPunct="1">
              <a:lnSpc>
                <a:spcPct val="100000"/>
              </a:lnSpc>
              <a:buClrTx/>
              <a:buSzTx/>
              <a:buFontTx/>
              <a:buNone/>
              <a:tabLst>
                <a:tab pos="1196975" algn="l"/>
              </a:tabLst>
              <a:defRPr/>
            </a:pPr>
            <a:endParaRPr lang="es-SV" sz="700" dirty="0">
              <a:solidFill>
                <a:srgbClr val="000000"/>
              </a:solidFill>
              <a:latin typeface="Arial" charset="0"/>
              <a:ea typeface="Microsoft YaHei" charset="-122"/>
            </a:endParaRPr>
          </a:p>
          <a:p>
            <a:pPr defTabSz="914400" hangingPunct="1">
              <a:lnSpc>
                <a:spcPct val="100000"/>
              </a:lnSpc>
              <a:buClrTx/>
              <a:buSzTx/>
              <a:buFontTx/>
              <a:buNone/>
              <a:tabLst>
                <a:tab pos="1196975" algn="l"/>
              </a:tabLst>
              <a:defRPr/>
            </a:pPr>
            <a:r>
              <a:rPr lang="es-SV" sz="850" dirty="0">
                <a:solidFill>
                  <a:srgbClr val="000000"/>
                </a:solidFill>
                <a:latin typeface="Arial" charset="0"/>
                <a:ea typeface="Microsoft YaHei" charset="-122"/>
              </a:rPr>
              <a:t>CAWST actualizará este documento periódicamente. Por ese motivo, no se recomienda que lo almacene para descargarlo desde su sitio web.</a:t>
            </a:r>
          </a:p>
          <a:p>
            <a:pPr defTabSz="914400" hangingPunct="1">
              <a:lnSpc>
                <a:spcPct val="100000"/>
              </a:lnSpc>
              <a:buClrTx/>
              <a:buSzTx/>
              <a:buFontTx/>
              <a:buNone/>
              <a:tabLst>
                <a:tab pos="1196975" algn="l"/>
              </a:tabLst>
              <a:defRPr/>
            </a:pPr>
            <a:endParaRPr lang="es-SV" sz="850" dirty="0">
              <a:solidFill>
                <a:srgbClr val="000000"/>
              </a:solidFill>
              <a:latin typeface="Arial" charset="0"/>
              <a:ea typeface="Microsoft YaHei" charset="-122"/>
            </a:endParaRPr>
          </a:p>
          <a:p>
            <a:pPr defTabSz="914400" hangingPunct="1">
              <a:lnSpc>
                <a:spcPct val="100000"/>
              </a:lnSpc>
              <a:buClrTx/>
              <a:buSzTx/>
              <a:buFontTx/>
              <a:buNone/>
              <a:tabLst>
                <a:tab pos="1196975" algn="l"/>
              </a:tabLst>
              <a:defRPr/>
            </a:pPr>
            <a:endParaRPr lang="es-SV" sz="900" dirty="0">
              <a:solidFill>
                <a:srgbClr val="000000"/>
              </a:solidFill>
              <a:latin typeface="Arial" charset="0"/>
              <a:ea typeface="Microsoft YaHei" charset="-122"/>
            </a:endParaRPr>
          </a:p>
          <a:p>
            <a:pPr defTabSz="914400" hangingPunct="1">
              <a:lnSpc>
                <a:spcPct val="100000"/>
              </a:lnSpc>
              <a:buClrTx/>
              <a:buSzTx/>
              <a:buFontTx/>
              <a:buNone/>
              <a:tabLst>
                <a:tab pos="1196975" algn="l"/>
              </a:tabLst>
              <a:defRPr/>
            </a:pPr>
            <a:endParaRPr lang="es-SV" sz="900" dirty="0">
              <a:solidFill>
                <a:srgbClr val="000000"/>
              </a:solidFill>
              <a:latin typeface="Arial" charset="0"/>
              <a:ea typeface="Microsoft YaHei" charset="-122"/>
            </a:endParaRPr>
          </a:p>
          <a:p>
            <a:pPr defTabSz="914400" hangingPunct="1">
              <a:lnSpc>
                <a:spcPct val="100000"/>
              </a:lnSpc>
              <a:buClrTx/>
              <a:buSzTx/>
              <a:buFontTx/>
              <a:buNone/>
              <a:tabLst>
                <a:tab pos="1196975" algn="l"/>
              </a:tabLst>
              <a:defRPr/>
            </a:pPr>
            <a:endParaRPr lang="es-SV" sz="900" dirty="0">
              <a:solidFill>
                <a:srgbClr val="000000"/>
              </a:solidFill>
              <a:latin typeface="Arial" charset="0"/>
              <a:ea typeface="Microsoft YaHei" charset="-122"/>
            </a:endParaRPr>
          </a:p>
          <a:p>
            <a:pPr defTabSz="914400" hangingPunct="1">
              <a:lnSpc>
                <a:spcPct val="100000"/>
              </a:lnSpc>
              <a:buClrTx/>
              <a:buSzTx/>
              <a:buFontTx/>
              <a:buNone/>
              <a:tabLst>
                <a:tab pos="1196975" algn="l"/>
              </a:tabLst>
              <a:defRPr/>
            </a:pPr>
            <a:endParaRPr lang="es-SV" sz="900" dirty="0">
              <a:solidFill>
                <a:srgbClr val="000000"/>
              </a:solidFill>
              <a:latin typeface="Arial" charset="0"/>
              <a:ea typeface="Microsoft YaHei" charset="-122"/>
            </a:endParaRPr>
          </a:p>
          <a:p>
            <a:pPr defTabSz="914400" hangingPunct="1">
              <a:lnSpc>
                <a:spcPct val="100000"/>
              </a:lnSpc>
              <a:buClrTx/>
              <a:buSzTx/>
              <a:buFontTx/>
              <a:buNone/>
              <a:tabLst>
                <a:tab pos="1196975" algn="l"/>
              </a:tabLst>
              <a:defRPr/>
            </a:pPr>
            <a:endParaRPr lang="es-SV" sz="900" dirty="0">
              <a:solidFill>
                <a:srgbClr val="000000"/>
              </a:solidFill>
              <a:latin typeface="Arial" charset="0"/>
              <a:ea typeface="Microsoft YaHei" charset="-122"/>
            </a:endParaRPr>
          </a:p>
          <a:p>
            <a:pPr defTabSz="914400" hangingPunct="1">
              <a:lnSpc>
                <a:spcPct val="100000"/>
              </a:lnSpc>
              <a:buClrTx/>
              <a:buSzTx/>
              <a:buFontTx/>
              <a:buNone/>
              <a:tabLst>
                <a:tab pos="1196975" algn="l"/>
              </a:tabLst>
              <a:defRPr/>
            </a:pPr>
            <a:endParaRPr lang="es-SV" sz="900" dirty="0">
              <a:solidFill>
                <a:srgbClr val="000000"/>
              </a:solidFill>
              <a:latin typeface="Arial" charset="0"/>
              <a:ea typeface="Microsoft YaHei" charset="-122"/>
            </a:endParaRPr>
          </a:p>
          <a:p>
            <a:pPr defTabSz="914400" hangingPunct="1">
              <a:lnSpc>
                <a:spcPct val="100000"/>
              </a:lnSpc>
              <a:buClrTx/>
              <a:buSzTx/>
              <a:buFontTx/>
              <a:buNone/>
              <a:tabLst>
                <a:tab pos="1196975" algn="l"/>
              </a:tabLst>
              <a:defRPr/>
            </a:pPr>
            <a:endParaRPr lang="es-SV" sz="1050" dirty="0">
              <a:solidFill>
                <a:srgbClr val="000000"/>
              </a:solidFill>
              <a:latin typeface="Arial" charset="0"/>
              <a:ea typeface="Microsoft YaHei" charset="-122"/>
            </a:endParaRPr>
          </a:p>
          <a:p>
            <a:pPr defTabSz="914400" hangingPunct="1">
              <a:lnSpc>
                <a:spcPct val="100000"/>
              </a:lnSpc>
              <a:buClrTx/>
              <a:buSzTx/>
              <a:buFontTx/>
              <a:buNone/>
              <a:tabLst>
                <a:tab pos="1196975" algn="l"/>
              </a:tabLst>
              <a:defRPr/>
            </a:pPr>
            <a:endParaRPr lang="es-SV" sz="900" dirty="0">
              <a:solidFill>
                <a:srgbClr val="000000"/>
              </a:solidFill>
              <a:latin typeface="Arial" charset="0"/>
              <a:ea typeface="Microsoft YaHei" charset="-122"/>
            </a:endParaRPr>
          </a:p>
          <a:p>
            <a:pPr defTabSz="914400" hangingPunct="1">
              <a:lnSpc>
                <a:spcPct val="100000"/>
              </a:lnSpc>
              <a:buClrTx/>
              <a:buSzTx/>
              <a:buFontTx/>
              <a:buNone/>
              <a:tabLst>
                <a:tab pos="1196975" algn="l"/>
              </a:tabLst>
              <a:defRPr/>
            </a:pPr>
            <a:endParaRPr lang="es-SV" sz="1200" dirty="0">
              <a:solidFill>
                <a:srgbClr val="000000"/>
              </a:solidFill>
              <a:latin typeface="Arial" charset="0"/>
              <a:ea typeface="Microsoft YaHei" charset="-122"/>
            </a:endParaRPr>
          </a:p>
          <a:p>
            <a:pPr defTabSz="914400" hangingPunct="1">
              <a:lnSpc>
                <a:spcPct val="100000"/>
              </a:lnSpc>
              <a:buClrTx/>
              <a:buSzTx/>
              <a:buFontTx/>
              <a:buNone/>
              <a:tabLst>
                <a:tab pos="1196975" algn="l"/>
              </a:tabLst>
              <a:defRPr/>
            </a:pPr>
            <a:endParaRPr lang="es-SV" sz="900" dirty="0">
              <a:solidFill>
                <a:srgbClr val="000000"/>
              </a:solidFill>
              <a:latin typeface="Arial" charset="0"/>
              <a:ea typeface="Microsoft YaHei" charset="-122"/>
            </a:endParaRPr>
          </a:p>
          <a:p>
            <a:pPr defTabSz="914400" hangingPunct="1">
              <a:lnSpc>
                <a:spcPct val="100000"/>
              </a:lnSpc>
              <a:buClrTx/>
              <a:buSzTx/>
              <a:buFontTx/>
              <a:buNone/>
              <a:tabLst>
                <a:tab pos="1196975" algn="l"/>
              </a:tabLst>
              <a:defRPr/>
            </a:pPr>
            <a:endParaRPr lang="es-SV" sz="900" dirty="0">
              <a:solidFill>
                <a:srgbClr val="000000"/>
              </a:solidFill>
              <a:latin typeface="Arial" charset="0"/>
              <a:ea typeface="Microsoft YaHei" charset="-122"/>
            </a:endParaRPr>
          </a:p>
          <a:p>
            <a:pPr defTabSz="914400" hangingPunct="1">
              <a:lnSpc>
                <a:spcPct val="100000"/>
              </a:lnSpc>
              <a:buClrTx/>
              <a:buSzTx/>
              <a:buFontTx/>
              <a:buNone/>
              <a:tabLst>
                <a:tab pos="1196975" algn="l"/>
              </a:tabLst>
              <a:defRPr/>
            </a:pPr>
            <a:endParaRPr lang="es-SV" sz="900" dirty="0">
              <a:solidFill>
                <a:srgbClr val="000000"/>
              </a:solidFill>
              <a:latin typeface="Arial" charset="0"/>
              <a:ea typeface="Microsoft YaHei" charset="-122"/>
            </a:endParaRPr>
          </a:p>
          <a:p>
            <a:pPr defTabSz="914400" hangingPunct="1">
              <a:lnSpc>
                <a:spcPct val="100000"/>
              </a:lnSpc>
              <a:buClrTx/>
              <a:buSzTx/>
              <a:buFontTx/>
              <a:buNone/>
              <a:tabLst>
                <a:tab pos="1196975" algn="l"/>
              </a:tabLst>
              <a:defRPr/>
            </a:pPr>
            <a:endParaRPr lang="es-SV" sz="900" dirty="0">
              <a:solidFill>
                <a:srgbClr val="000000"/>
              </a:solidFill>
              <a:latin typeface="Arial" charset="0"/>
              <a:ea typeface="Microsoft YaHei" charset="-122"/>
            </a:endParaRPr>
          </a:p>
          <a:p>
            <a:pPr defTabSz="914400" hangingPunct="1">
              <a:lnSpc>
                <a:spcPct val="100000"/>
              </a:lnSpc>
              <a:buClrTx/>
              <a:buSzTx/>
              <a:buFontTx/>
              <a:buNone/>
              <a:tabLst>
                <a:tab pos="1196975" algn="l"/>
              </a:tabLst>
              <a:defRPr/>
            </a:pPr>
            <a:endParaRPr lang="es-SV" sz="900" dirty="0">
              <a:solidFill>
                <a:srgbClr val="000000"/>
              </a:solidFill>
              <a:latin typeface="Arial" charset="0"/>
              <a:ea typeface="Microsoft YaHei" charset="-122"/>
            </a:endParaRPr>
          </a:p>
          <a:p>
            <a:pPr defTabSz="914400" hangingPunct="1">
              <a:lnSpc>
                <a:spcPct val="100000"/>
              </a:lnSpc>
              <a:buClrTx/>
              <a:buSzTx/>
              <a:buFontTx/>
              <a:buNone/>
              <a:defRPr/>
            </a:pPr>
            <a:r>
              <a:rPr lang="es-SV" sz="900" b="1" dirty="0">
                <a:solidFill>
                  <a:srgbClr val="000000"/>
                </a:solidFill>
                <a:latin typeface="Arial" charset="0"/>
                <a:ea typeface="Microsoft YaHei" charset="-122"/>
              </a:rPr>
              <a:t> </a:t>
            </a:r>
            <a:r>
              <a:rPr lang="es-SV" sz="900" dirty="0">
                <a:solidFill>
                  <a:srgbClr val="000000"/>
                </a:solidFill>
                <a:latin typeface="Arial" charset="0"/>
                <a:ea typeface="Microsoft YaHei" charset="-122"/>
              </a:rPr>
              <a:t>CAWST y sus directores, empleados, contratistas y voluntarios no asumen ninguna responsabilidad ni dan ninguna garantía respecto de los resultados que puedan obtenerse a partir del uso de la información proporcionada.</a:t>
            </a:r>
          </a:p>
        </p:txBody>
      </p:sp>
      <p:pic>
        <p:nvPicPr>
          <p:cNvPr id="1638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71575" y="3111500"/>
            <a:ext cx="10795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43013" y="3544888"/>
            <a:ext cx="9366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547664" y="4305137"/>
            <a:ext cx="6408712" cy="2062103"/>
          </a:xfrm>
          <a:prstGeom prst="rect">
            <a:avLst/>
          </a:prstGeom>
          <a:noFill/>
          <a:ln w="15875">
            <a:solidFill>
              <a:schemeClr val="tx1"/>
            </a:solidFill>
          </a:ln>
        </p:spPr>
        <p:txBody>
          <a:bodyPr>
            <a:spAutoFit/>
          </a:bodyPr>
          <a:lstStyle/>
          <a:p>
            <a:pPr defTabSz="914400" hangingPunct="1">
              <a:lnSpc>
                <a:spcPct val="100000"/>
              </a:lnSpc>
              <a:buClrTx/>
              <a:buSzTx/>
              <a:buFontTx/>
              <a:buNone/>
              <a:defRPr/>
            </a:pPr>
            <a:r>
              <a:rPr b="1" dirty="0">
                <a:solidFill>
                  <a:srgbClr val="000000"/>
                </a:solidFill>
                <a:latin typeface="Arial" charset="0"/>
                <a:ea typeface="Microsoft YaHei" charset="-122"/>
              </a:rPr>
              <a:t> </a:t>
            </a:r>
            <a:r>
              <a:rPr sz="1100" b="1" dirty="0">
                <a:solidFill>
                  <a:srgbClr val="000000"/>
                </a:solidFill>
                <a:latin typeface="Arial" charset="0"/>
                <a:ea typeface="Microsoft YaHei" charset="-122"/>
              </a:rPr>
              <a:t> </a:t>
            </a:r>
            <a:r>
              <a:rPr sz="1100" b="1" dirty="0" err="1">
                <a:solidFill>
                  <a:srgbClr val="000000"/>
                </a:solidFill>
                <a:latin typeface="Arial" charset="0"/>
                <a:ea typeface="Microsoft YaHei" charset="-122"/>
              </a:rPr>
              <a:t>Manténgase</a:t>
            </a:r>
            <a:r>
              <a:rPr sz="1100" b="1" dirty="0">
                <a:solidFill>
                  <a:srgbClr val="000000"/>
                </a:solidFill>
                <a:latin typeface="Arial" charset="0"/>
                <a:ea typeface="Microsoft YaHei" charset="-122"/>
              </a:rPr>
              <a:t> </a:t>
            </a:r>
            <a:r>
              <a:rPr sz="1100" b="1" dirty="0" err="1">
                <a:solidFill>
                  <a:srgbClr val="000000"/>
                </a:solidFill>
                <a:latin typeface="Arial" charset="0"/>
                <a:ea typeface="Microsoft YaHei" charset="-122"/>
              </a:rPr>
              <a:t>actualizado</a:t>
            </a:r>
            <a:r>
              <a:rPr sz="1100" b="1" dirty="0">
                <a:solidFill>
                  <a:srgbClr val="000000"/>
                </a:solidFill>
                <a:latin typeface="Arial" charset="0"/>
                <a:ea typeface="Microsoft YaHei" charset="-122"/>
              </a:rPr>
              <a:t> y </a:t>
            </a:r>
            <a:r>
              <a:rPr sz="1100" b="1" dirty="0" err="1">
                <a:solidFill>
                  <a:srgbClr val="000000"/>
                </a:solidFill>
                <a:latin typeface="Arial" charset="0"/>
                <a:ea typeface="Microsoft YaHei" charset="-122"/>
              </a:rPr>
              <a:t>obtenga</a:t>
            </a:r>
            <a:r>
              <a:rPr sz="1100" b="1" dirty="0">
                <a:solidFill>
                  <a:srgbClr val="000000"/>
                </a:solidFill>
                <a:latin typeface="Arial" charset="0"/>
                <a:ea typeface="Microsoft YaHei" charset="-122"/>
              </a:rPr>
              <a:t> </a:t>
            </a:r>
            <a:r>
              <a:rPr sz="1100" b="1" dirty="0" err="1">
                <a:solidFill>
                  <a:srgbClr val="000000"/>
                </a:solidFill>
                <a:latin typeface="Arial" charset="0"/>
                <a:ea typeface="Microsoft YaHei" charset="-122"/>
              </a:rPr>
              <a:t>apoyo</a:t>
            </a:r>
            <a:r>
              <a:rPr sz="1100" b="1" dirty="0">
                <a:solidFill>
                  <a:srgbClr val="000000"/>
                </a:solidFill>
                <a:latin typeface="Arial" charset="0"/>
                <a:ea typeface="Microsoft YaHei" charset="-122"/>
              </a:rPr>
              <a:t>:</a:t>
            </a:r>
          </a:p>
          <a:p>
            <a:pPr marL="3028950" lvl="6" indent="-285750">
              <a:buFont typeface="Arial" pitchFamily="34" charset="0"/>
              <a:buChar char="•"/>
              <a:defRPr/>
            </a:pPr>
            <a:r>
              <a:rPr sz="1100" dirty="0" err="1">
                <a:solidFill>
                  <a:srgbClr val="000000"/>
                </a:solidFill>
                <a:latin typeface="Arial" charset="0"/>
                <a:ea typeface="Microsoft YaHei" charset="-122"/>
              </a:rPr>
              <a:t>Últimas</a:t>
            </a:r>
            <a:r>
              <a:rPr sz="1100" dirty="0">
                <a:solidFill>
                  <a:srgbClr val="000000"/>
                </a:solidFill>
                <a:latin typeface="Arial" charset="0"/>
                <a:ea typeface="Microsoft YaHei" charset="-122"/>
              </a:rPr>
              <a:t> </a:t>
            </a:r>
            <a:r>
              <a:rPr sz="1100" dirty="0" err="1">
                <a:solidFill>
                  <a:srgbClr val="000000"/>
                </a:solidFill>
                <a:latin typeface="Arial" charset="0"/>
                <a:ea typeface="Microsoft YaHei" charset="-122"/>
              </a:rPr>
              <a:t>actualizaciones</a:t>
            </a:r>
            <a:r>
              <a:rPr sz="1100" dirty="0">
                <a:solidFill>
                  <a:srgbClr val="000000"/>
                </a:solidFill>
                <a:latin typeface="Arial" charset="0"/>
                <a:ea typeface="Microsoft YaHei" charset="-122"/>
              </a:rPr>
              <a:t> de </a:t>
            </a:r>
            <a:r>
              <a:rPr sz="1100" dirty="0" err="1">
                <a:solidFill>
                  <a:srgbClr val="000000"/>
                </a:solidFill>
                <a:latin typeface="Arial" charset="0"/>
                <a:ea typeface="Microsoft YaHei" charset="-122"/>
              </a:rPr>
              <a:t>este</a:t>
            </a:r>
            <a:r>
              <a:rPr sz="1100" dirty="0">
                <a:solidFill>
                  <a:srgbClr val="000000"/>
                </a:solidFill>
                <a:latin typeface="Arial" charset="0"/>
                <a:ea typeface="Microsoft YaHei" charset="-122"/>
              </a:rPr>
              <a:t> </a:t>
            </a:r>
            <a:r>
              <a:rPr sz="1100" dirty="0" err="1">
                <a:solidFill>
                  <a:srgbClr val="000000"/>
                </a:solidFill>
                <a:latin typeface="Arial" charset="0"/>
                <a:ea typeface="Microsoft YaHei" charset="-122"/>
              </a:rPr>
              <a:t>documento</a:t>
            </a:r>
            <a:r>
              <a:rPr sz="1100" dirty="0">
                <a:solidFill>
                  <a:srgbClr val="000000"/>
                </a:solidFill>
                <a:latin typeface="Arial" charset="0"/>
                <a:ea typeface="Microsoft YaHei" charset="-122"/>
              </a:rPr>
              <a:t>.</a:t>
            </a:r>
          </a:p>
          <a:p>
            <a:pPr marL="3028950" lvl="6" indent="-285750">
              <a:buFont typeface="Arial" pitchFamily="34" charset="0"/>
              <a:buChar char="•"/>
              <a:defRPr/>
            </a:pPr>
            <a:r>
              <a:rPr sz="1100" dirty="0" err="1">
                <a:solidFill>
                  <a:srgbClr val="000000"/>
                </a:solidFill>
                <a:latin typeface="Arial" charset="0"/>
                <a:ea typeface="Microsoft YaHei" charset="-122"/>
              </a:rPr>
              <a:t>Otros</a:t>
            </a:r>
            <a:r>
              <a:rPr sz="1100" dirty="0">
                <a:solidFill>
                  <a:srgbClr val="000000"/>
                </a:solidFill>
                <a:latin typeface="Arial" charset="0"/>
                <a:ea typeface="Microsoft YaHei" charset="-122"/>
              </a:rPr>
              <a:t> </a:t>
            </a:r>
            <a:r>
              <a:rPr sz="1100" dirty="0" err="1">
                <a:solidFill>
                  <a:srgbClr val="000000"/>
                </a:solidFill>
                <a:latin typeface="Arial" charset="0"/>
                <a:ea typeface="Microsoft YaHei" charset="-122"/>
              </a:rPr>
              <a:t>talleres</a:t>
            </a:r>
            <a:r>
              <a:rPr sz="1100" dirty="0">
                <a:solidFill>
                  <a:srgbClr val="000000"/>
                </a:solidFill>
                <a:latin typeface="Arial" charset="0"/>
                <a:ea typeface="Microsoft YaHei" charset="-122"/>
              </a:rPr>
              <a:t> y </a:t>
            </a:r>
            <a:r>
              <a:rPr sz="1100" dirty="0" err="1">
                <a:solidFill>
                  <a:srgbClr val="000000"/>
                </a:solidFill>
                <a:latin typeface="Arial" charset="0"/>
                <a:ea typeface="Microsoft YaHei" charset="-122"/>
              </a:rPr>
              <a:t>recursos</a:t>
            </a:r>
            <a:r>
              <a:rPr sz="1100" dirty="0">
                <a:solidFill>
                  <a:srgbClr val="000000"/>
                </a:solidFill>
                <a:latin typeface="Arial" charset="0"/>
                <a:ea typeface="Microsoft YaHei" charset="-122"/>
              </a:rPr>
              <a:t> de </a:t>
            </a:r>
            <a:r>
              <a:rPr sz="1100" dirty="0" err="1">
                <a:solidFill>
                  <a:srgbClr val="000000"/>
                </a:solidFill>
                <a:latin typeface="Arial" charset="0"/>
                <a:ea typeface="Microsoft YaHei" charset="-122"/>
              </a:rPr>
              <a:t>capacitación</a:t>
            </a:r>
            <a:r>
              <a:rPr sz="1100" dirty="0">
                <a:solidFill>
                  <a:srgbClr val="000000"/>
                </a:solidFill>
                <a:latin typeface="Arial" charset="0"/>
                <a:ea typeface="Microsoft YaHei" charset="-122"/>
              </a:rPr>
              <a:t> </a:t>
            </a:r>
            <a:r>
              <a:rPr sz="1100" dirty="0" err="1">
                <a:solidFill>
                  <a:srgbClr val="000000"/>
                </a:solidFill>
                <a:latin typeface="Arial" charset="0"/>
                <a:ea typeface="Microsoft YaHei" charset="-122"/>
              </a:rPr>
              <a:t>relacionados</a:t>
            </a:r>
            <a:r>
              <a:rPr sz="1100" dirty="0">
                <a:solidFill>
                  <a:srgbClr val="000000"/>
                </a:solidFill>
                <a:latin typeface="Arial" charset="0"/>
                <a:ea typeface="Microsoft YaHei" charset="-122"/>
              </a:rPr>
              <a:t>.</a:t>
            </a:r>
          </a:p>
          <a:p>
            <a:pPr marL="3028950" lvl="6" indent="-285750">
              <a:buFont typeface="Arial" pitchFamily="34" charset="0"/>
              <a:buChar char="•"/>
              <a:defRPr/>
            </a:pPr>
            <a:r>
              <a:rPr sz="1100" dirty="0" err="1">
                <a:solidFill>
                  <a:srgbClr val="000000"/>
                </a:solidFill>
                <a:latin typeface="Arial" charset="0"/>
                <a:ea typeface="Microsoft YaHei" charset="-122"/>
              </a:rPr>
              <a:t>Apoyo</a:t>
            </a:r>
            <a:r>
              <a:rPr sz="1100" dirty="0">
                <a:solidFill>
                  <a:srgbClr val="000000"/>
                </a:solidFill>
                <a:latin typeface="Arial" charset="0"/>
                <a:ea typeface="Microsoft YaHei" charset="-122"/>
              </a:rPr>
              <a:t> </a:t>
            </a:r>
            <a:r>
              <a:rPr sz="1100" dirty="0" err="1">
                <a:solidFill>
                  <a:srgbClr val="000000"/>
                </a:solidFill>
                <a:latin typeface="Arial" charset="0"/>
                <a:ea typeface="Microsoft YaHei" charset="-122"/>
              </a:rPr>
              <a:t>sobre</a:t>
            </a:r>
            <a:r>
              <a:rPr sz="1100" dirty="0">
                <a:solidFill>
                  <a:srgbClr val="000000"/>
                </a:solidFill>
                <a:latin typeface="Arial" charset="0"/>
                <a:ea typeface="Microsoft YaHei" charset="-122"/>
              </a:rPr>
              <a:t> el </a:t>
            </a:r>
            <a:r>
              <a:rPr sz="1100" dirty="0" err="1">
                <a:solidFill>
                  <a:srgbClr val="000000"/>
                </a:solidFill>
                <a:latin typeface="Arial" charset="0"/>
                <a:ea typeface="Microsoft YaHei" charset="-122"/>
              </a:rPr>
              <a:t>uso</a:t>
            </a:r>
            <a:r>
              <a:rPr sz="1100" dirty="0">
                <a:solidFill>
                  <a:srgbClr val="000000"/>
                </a:solidFill>
                <a:latin typeface="Arial" charset="0"/>
                <a:ea typeface="Microsoft YaHei" charset="-122"/>
              </a:rPr>
              <a:t> de </a:t>
            </a:r>
            <a:r>
              <a:rPr sz="1100" dirty="0" err="1">
                <a:solidFill>
                  <a:srgbClr val="000000"/>
                </a:solidFill>
                <a:latin typeface="Arial" charset="0"/>
                <a:ea typeface="Microsoft YaHei" charset="-122"/>
              </a:rPr>
              <a:t>este</a:t>
            </a:r>
            <a:r>
              <a:rPr sz="1100" dirty="0">
                <a:solidFill>
                  <a:srgbClr val="000000"/>
                </a:solidFill>
                <a:latin typeface="Arial" charset="0"/>
                <a:ea typeface="Microsoft YaHei" charset="-122"/>
              </a:rPr>
              <a:t> </a:t>
            </a:r>
            <a:r>
              <a:rPr sz="1100" dirty="0" err="1">
                <a:solidFill>
                  <a:srgbClr val="000000"/>
                </a:solidFill>
                <a:latin typeface="Arial" charset="0"/>
                <a:ea typeface="Microsoft YaHei" charset="-122"/>
              </a:rPr>
              <a:t>documento</a:t>
            </a:r>
            <a:r>
              <a:rPr sz="1100" dirty="0">
                <a:solidFill>
                  <a:srgbClr val="000000"/>
                </a:solidFill>
                <a:latin typeface="Arial" charset="0"/>
                <a:ea typeface="Microsoft YaHei" charset="-122"/>
              </a:rPr>
              <a:t> para </a:t>
            </a:r>
            <a:r>
              <a:rPr sz="1100" dirty="0" err="1">
                <a:solidFill>
                  <a:srgbClr val="000000"/>
                </a:solidFill>
                <a:latin typeface="Arial" charset="0"/>
                <a:ea typeface="Microsoft YaHei" charset="-122"/>
              </a:rPr>
              <a:t>su</a:t>
            </a:r>
            <a:r>
              <a:rPr sz="1100" dirty="0">
                <a:solidFill>
                  <a:srgbClr val="000000"/>
                </a:solidFill>
                <a:latin typeface="Arial" charset="0"/>
                <a:ea typeface="Microsoft YaHei" charset="-122"/>
              </a:rPr>
              <a:t> </a:t>
            </a:r>
            <a:r>
              <a:rPr sz="1100" dirty="0" err="1">
                <a:solidFill>
                  <a:srgbClr val="000000"/>
                </a:solidFill>
                <a:latin typeface="Arial" charset="0"/>
                <a:ea typeface="Microsoft YaHei" charset="-122"/>
              </a:rPr>
              <a:t>trabajo</a:t>
            </a:r>
            <a:r>
              <a:rPr sz="1100" dirty="0">
                <a:solidFill>
                  <a:srgbClr val="000000"/>
                </a:solidFill>
                <a:latin typeface="Arial" charset="0"/>
                <a:ea typeface="Microsoft YaHei" charset="-122"/>
              </a:rPr>
              <a:t>.</a:t>
            </a:r>
          </a:p>
          <a:p>
            <a:pPr defTabSz="914400" hangingPunct="1">
              <a:lnSpc>
                <a:spcPct val="100000"/>
              </a:lnSpc>
              <a:buClrTx/>
              <a:buSzTx/>
              <a:buFontTx/>
              <a:buNone/>
              <a:defRPr/>
            </a:pPr>
            <a:r>
              <a:rPr sz="1100" dirty="0">
                <a:solidFill>
                  <a:srgbClr val="000000"/>
                </a:solidFill>
                <a:latin typeface="Arial" charset="0"/>
                <a:ea typeface="Microsoft YaHei" charset="-122"/>
              </a:rPr>
              <a:t> </a:t>
            </a:r>
          </a:p>
          <a:p>
            <a:pPr defTabSz="914400" hangingPunct="1">
              <a:lnSpc>
                <a:spcPct val="100000"/>
              </a:lnSpc>
              <a:buClrTx/>
              <a:buSzTx/>
              <a:buFontTx/>
              <a:buNone/>
              <a:defRPr/>
            </a:pPr>
            <a:endParaRPr lang="en-GB" sz="1100" i="1" dirty="0">
              <a:solidFill>
                <a:srgbClr val="000000"/>
              </a:solidFill>
              <a:latin typeface="Arial" charset="0"/>
              <a:ea typeface="Microsoft YaHei" charset="-122"/>
            </a:endParaRPr>
          </a:p>
          <a:p>
            <a:pPr defTabSz="914400" hangingPunct="1">
              <a:lnSpc>
                <a:spcPct val="100000"/>
              </a:lnSpc>
              <a:buClrTx/>
              <a:buSzTx/>
              <a:buFontTx/>
              <a:buNone/>
              <a:defRPr/>
            </a:pPr>
            <a:r>
              <a:rPr sz="1100" i="1" dirty="0">
                <a:solidFill>
                  <a:srgbClr val="000000"/>
                </a:solidFill>
                <a:latin typeface="Arial" charset="0"/>
                <a:ea typeface="Microsoft YaHei" charset="-122"/>
              </a:rPr>
              <a:t>CAWST </a:t>
            </a:r>
            <a:r>
              <a:rPr sz="1100" i="1" dirty="0" err="1">
                <a:solidFill>
                  <a:srgbClr val="000000"/>
                </a:solidFill>
                <a:latin typeface="Arial" charset="0"/>
                <a:ea typeface="Microsoft YaHei" charset="-122"/>
              </a:rPr>
              <a:t>provee</a:t>
            </a:r>
            <a:r>
              <a:rPr sz="1100" i="1" dirty="0">
                <a:solidFill>
                  <a:srgbClr val="000000"/>
                </a:solidFill>
                <a:latin typeface="Arial" charset="0"/>
                <a:ea typeface="Microsoft YaHei" charset="-122"/>
              </a:rPr>
              <a:t> </a:t>
            </a:r>
            <a:r>
              <a:rPr sz="1100" i="1" dirty="0" err="1">
                <a:solidFill>
                  <a:srgbClr val="000000"/>
                </a:solidFill>
                <a:latin typeface="Arial" charset="0"/>
                <a:ea typeface="Microsoft YaHei" charset="-122"/>
              </a:rPr>
              <a:t>mentoría</a:t>
            </a:r>
            <a:r>
              <a:rPr sz="1100" i="1" dirty="0">
                <a:solidFill>
                  <a:srgbClr val="000000"/>
                </a:solidFill>
                <a:latin typeface="Arial" charset="0"/>
                <a:ea typeface="Microsoft YaHei" charset="-122"/>
              </a:rPr>
              <a:t> y</a:t>
            </a:r>
          </a:p>
          <a:p>
            <a:pPr defTabSz="914400" hangingPunct="1">
              <a:lnSpc>
                <a:spcPct val="100000"/>
              </a:lnSpc>
              <a:buClrTx/>
              <a:buSzTx/>
              <a:buFontTx/>
              <a:buNone/>
              <a:defRPr/>
            </a:pPr>
            <a:r>
              <a:rPr sz="1100" i="1" dirty="0" err="1">
                <a:solidFill>
                  <a:srgbClr val="000000"/>
                </a:solidFill>
                <a:latin typeface="Arial" charset="0"/>
                <a:ea typeface="Microsoft YaHei" charset="-122"/>
              </a:rPr>
              <a:t>asesoramiento</a:t>
            </a:r>
            <a:r>
              <a:rPr sz="1100" i="1" dirty="0">
                <a:solidFill>
                  <a:srgbClr val="000000"/>
                </a:solidFill>
                <a:latin typeface="Arial" charset="0"/>
                <a:ea typeface="Microsoft YaHei" charset="-122"/>
              </a:rPr>
              <a:t> </a:t>
            </a:r>
            <a:r>
              <a:rPr sz="1100" i="1" dirty="0" err="1">
                <a:solidFill>
                  <a:srgbClr val="000000"/>
                </a:solidFill>
                <a:latin typeface="Arial" charset="0"/>
                <a:ea typeface="Microsoft YaHei" charset="-122"/>
              </a:rPr>
              <a:t>sobre</a:t>
            </a:r>
            <a:r>
              <a:rPr sz="1100" i="1" dirty="0">
                <a:solidFill>
                  <a:srgbClr val="000000"/>
                </a:solidFill>
                <a:latin typeface="Arial" charset="0"/>
                <a:ea typeface="Microsoft YaHei" charset="-122"/>
              </a:rPr>
              <a:t> el </a:t>
            </a:r>
            <a:r>
              <a:rPr sz="1100" i="1" dirty="0" err="1">
                <a:solidFill>
                  <a:srgbClr val="000000"/>
                </a:solidFill>
                <a:latin typeface="Arial" charset="0"/>
                <a:ea typeface="Microsoft YaHei" charset="-122"/>
              </a:rPr>
              <a:t>uso</a:t>
            </a:r>
            <a:r>
              <a:rPr sz="1100" i="1" dirty="0">
                <a:solidFill>
                  <a:srgbClr val="000000"/>
                </a:solidFill>
                <a:latin typeface="Arial" charset="0"/>
                <a:ea typeface="Microsoft YaHei" charset="-122"/>
              </a:rPr>
              <a:t> de </a:t>
            </a:r>
            <a:r>
              <a:rPr sz="1100" i="1" dirty="0" err="1">
                <a:solidFill>
                  <a:srgbClr val="000000"/>
                </a:solidFill>
                <a:latin typeface="Arial" charset="0"/>
                <a:ea typeface="Microsoft YaHei" charset="-122"/>
              </a:rPr>
              <a:t>sus</a:t>
            </a:r>
            <a:r>
              <a:rPr sz="1100" i="1" dirty="0">
                <a:solidFill>
                  <a:srgbClr val="000000"/>
                </a:solidFill>
                <a:latin typeface="Arial" charset="0"/>
                <a:ea typeface="Microsoft YaHei" charset="-122"/>
              </a:rPr>
              <a:t> </a:t>
            </a:r>
            <a:r>
              <a:rPr sz="1100" i="1" dirty="0" err="1">
                <a:solidFill>
                  <a:srgbClr val="000000"/>
                </a:solidFill>
                <a:latin typeface="Arial" charset="0"/>
                <a:ea typeface="Microsoft YaHei" charset="-122"/>
              </a:rPr>
              <a:t>materiales</a:t>
            </a:r>
            <a:endParaRPr sz="1100" i="1" dirty="0">
              <a:solidFill>
                <a:srgbClr val="000000"/>
              </a:solidFill>
              <a:latin typeface="Arial" charset="0"/>
              <a:ea typeface="Microsoft YaHei" charset="-122"/>
            </a:endParaRPr>
          </a:p>
          <a:p>
            <a:pPr defTabSz="914400" hangingPunct="1">
              <a:lnSpc>
                <a:spcPct val="100000"/>
              </a:lnSpc>
              <a:buClrTx/>
              <a:buSzTx/>
              <a:buFontTx/>
              <a:buNone/>
              <a:defRPr/>
            </a:pPr>
            <a:r>
              <a:rPr sz="1100" i="1" dirty="0">
                <a:solidFill>
                  <a:srgbClr val="000000"/>
                </a:solidFill>
                <a:latin typeface="Arial" charset="0"/>
                <a:ea typeface="Microsoft YaHei" charset="-122"/>
              </a:rPr>
              <a:t>de </a:t>
            </a:r>
            <a:r>
              <a:rPr sz="1100" i="1" dirty="0" err="1">
                <a:solidFill>
                  <a:srgbClr val="000000"/>
                </a:solidFill>
                <a:latin typeface="Arial" charset="0"/>
                <a:ea typeface="Microsoft YaHei" charset="-122"/>
              </a:rPr>
              <a:t>capacitación</a:t>
            </a:r>
            <a:r>
              <a:rPr sz="1100" i="1" dirty="0">
                <a:solidFill>
                  <a:srgbClr val="000000"/>
                </a:solidFill>
                <a:latin typeface="Arial" charset="0"/>
                <a:ea typeface="Microsoft YaHei" charset="-122"/>
              </a:rPr>
              <a:t>.</a:t>
            </a:r>
          </a:p>
        </p:txBody>
      </p:sp>
      <p:pic>
        <p:nvPicPr>
          <p:cNvPr id="16391"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55875" y="4635500"/>
            <a:ext cx="4679950" cy="156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265865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0"/>
            <a:ext cx="8229600" cy="1143000"/>
          </a:xfrm>
        </p:spPr>
        <p:txBody>
          <a:bodyPr/>
          <a:lstStyle/>
          <a:p>
            <a:pPr rtl="0" eaLnBrk="1" hangingPunct="1"/>
            <a:r>
              <a:rPr sz="3600" b="1" dirty="0" err="1"/>
              <a:t>Diseño</a:t>
            </a:r>
            <a:r>
              <a:rPr sz="3600" b="1" dirty="0"/>
              <a:t> de </a:t>
            </a:r>
            <a:r>
              <a:rPr sz="3600" b="1" dirty="0" err="1"/>
              <a:t>una</a:t>
            </a:r>
            <a:r>
              <a:rPr sz="3600" b="1" dirty="0"/>
              <a:t> </a:t>
            </a:r>
            <a:r>
              <a:rPr sz="3600" b="1" dirty="0" err="1"/>
              <a:t>fosa</a:t>
            </a:r>
            <a:r>
              <a:rPr sz="3600" b="1" dirty="0"/>
              <a:t> para 4 </a:t>
            </a:r>
            <a:r>
              <a:rPr sz="3600" b="1" dirty="0" err="1"/>
              <a:t>usuarios</a:t>
            </a:r>
            <a:endParaRPr sz="3600" b="1" dirty="0"/>
          </a:p>
        </p:txBody>
      </p:sp>
      <p:sp>
        <p:nvSpPr>
          <p:cNvPr id="17412"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0" eaLnBrk="1" hangingPunct="1"/>
            <a:fld id="{20E975AE-E734-480E-BBB6-8D22726761EB}" type="slidenum">
              <a:rPr/>
              <a:pPr rtl="0" eaLnBrk="1" hangingPunct="1"/>
              <a:t>10</a:t>
            </a:fld>
            <a:endParaRPr/>
          </a:p>
        </p:txBody>
      </p:sp>
      <p:graphicFrame>
        <p:nvGraphicFramePr>
          <p:cNvPr id="5" name="Table 4"/>
          <p:cNvGraphicFramePr>
            <a:graphicFrameLocks noGrp="1"/>
          </p:cNvGraphicFramePr>
          <p:nvPr>
            <p:extLst>
              <p:ext uri="{D42A27DB-BD31-4B8C-83A1-F6EECF244321}">
                <p14:modId xmlns:p14="http://schemas.microsoft.com/office/powerpoint/2010/main" val="3813501327"/>
              </p:ext>
            </p:extLst>
          </p:nvPr>
        </p:nvGraphicFramePr>
        <p:xfrm>
          <a:off x="683570" y="980727"/>
          <a:ext cx="7704857" cy="5224669"/>
        </p:xfrm>
        <a:graphic>
          <a:graphicData uri="http://schemas.openxmlformats.org/drawingml/2006/table">
            <a:tbl>
              <a:tblPr firstRow="1" firstCol="1" bandRow="1"/>
              <a:tblGrid>
                <a:gridCol w="1631441"/>
                <a:gridCol w="505912"/>
                <a:gridCol w="505912"/>
                <a:gridCol w="505912"/>
                <a:gridCol w="506736"/>
                <a:gridCol w="505912"/>
                <a:gridCol w="505912"/>
                <a:gridCol w="505912"/>
                <a:gridCol w="506736"/>
                <a:gridCol w="505912"/>
                <a:gridCol w="505912"/>
                <a:gridCol w="505912"/>
                <a:gridCol w="506736"/>
              </a:tblGrid>
              <a:tr h="375321">
                <a:tc rowSpan="2">
                  <a:txBody>
                    <a:bodyPr/>
                    <a:lstStyle/>
                    <a:p>
                      <a:pPr marL="0" marR="0" algn="ctr" rtl="0" fontAlgn="base" hangingPunct="0">
                        <a:spcBef>
                          <a:spcPts val="0"/>
                        </a:spcBef>
                        <a:spcAft>
                          <a:spcPts val="0"/>
                        </a:spcAft>
                      </a:pPr>
                      <a:r>
                        <a:rPr sz="1200" b="1">
                          <a:effectLst/>
                          <a:latin typeface="Arial"/>
                          <a:ea typeface="Times New Roman"/>
                        </a:rPr>
                        <a:t>Dimensiones de la fosa</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12">
                  <a:txBody>
                    <a:bodyPr/>
                    <a:lstStyle/>
                    <a:p>
                      <a:pPr marL="0" marR="0" algn="ctr" rtl="0" fontAlgn="base" hangingPunct="0">
                        <a:spcBef>
                          <a:spcPts val="0"/>
                        </a:spcBef>
                        <a:spcAft>
                          <a:spcPts val="0"/>
                        </a:spcAft>
                      </a:pPr>
                      <a:r>
                        <a:rPr sz="1200" b="1">
                          <a:effectLst/>
                          <a:latin typeface="Arial"/>
                          <a:ea typeface="Times New Roman"/>
                        </a:rPr>
                        <a:t>Profundidad (P) del pozo (metros)</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65468">
                <a:tc vMerge="1">
                  <a:txBody>
                    <a:bodyPr/>
                    <a:lstStyle/>
                    <a:p>
                      <a:endParaRPr lang="en-US"/>
                    </a:p>
                  </a:txBody>
                  <a:tcPr/>
                </a:tc>
                <a:tc gridSpan="3">
                  <a:txBody>
                    <a:bodyPr/>
                    <a:lstStyle/>
                    <a:p>
                      <a:pPr marL="0" marR="0" algn="ctr" rtl="0" fontAlgn="base" hangingPunct="0">
                        <a:spcBef>
                          <a:spcPts val="0"/>
                        </a:spcBef>
                        <a:spcAft>
                          <a:spcPts val="0"/>
                        </a:spcAft>
                      </a:pPr>
                      <a:r>
                        <a:rPr sz="1200" b="1">
                          <a:effectLst/>
                          <a:latin typeface="Arial"/>
                          <a:ea typeface="Times New Roman"/>
                        </a:rPr>
                        <a:t>2 años de vida útil</a:t>
                      </a:r>
                      <a:r>
                        <a:rPr sz="1200" b="1" baseline="30000">
                          <a:effectLst/>
                          <a:latin typeface="Arial"/>
                          <a:ea typeface="Times New Roman"/>
                        </a:rPr>
                        <a:t>1</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lgn="ctr" rtl="0" fontAlgn="base" hangingPunct="0">
                        <a:spcBef>
                          <a:spcPts val="0"/>
                        </a:spcBef>
                        <a:spcAft>
                          <a:spcPts val="0"/>
                        </a:spcAft>
                      </a:pPr>
                      <a:r>
                        <a:rPr sz="1200" b="1">
                          <a:effectLst/>
                          <a:latin typeface="Arial"/>
                          <a:ea typeface="Times New Roman"/>
                        </a:rPr>
                        <a:t>5 años de vida útil</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gridSpan="3">
                  <a:txBody>
                    <a:bodyPr/>
                    <a:lstStyle/>
                    <a:p>
                      <a:pPr marL="0" marR="0" algn="ctr" rtl="0" fontAlgn="base" hangingPunct="0">
                        <a:spcBef>
                          <a:spcPts val="0"/>
                        </a:spcBef>
                        <a:spcAft>
                          <a:spcPts val="0"/>
                        </a:spcAft>
                      </a:pPr>
                      <a:r>
                        <a:rPr sz="1200" b="1">
                          <a:effectLst/>
                          <a:latin typeface="Arial"/>
                          <a:ea typeface="Times New Roman"/>
                        </a:rPr>
                        <a:t>10 años de vida útil</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lgn="ctr" rtl="0" fontAlgn="base" hangingPunct="0">
                        <a:spcBef>
                          <a:spcPts val="0"/>
                        </a:spcBef>
                        <a:spcAft>
                          <a:spcPts val="0"/>
                        </a:spcAft>
                      </a:pPr>
                      <a:r>
                        <a:rPr sz="1200" b="1">
                          <a:effectLst/>
                          <a:latin typeface="Arial"/>
                          <a:ea typeface="Times New Roman"/>
                        </a:rPr>
                        <a:t>15 años de vida útil</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r>
              <a:tr h="741686">
                <a:tc>
                  <a:txBody>
                    <a:bodyPr/>
                    <a:lstStyle/>
                    <a:p>
                      <a:pPr marL="0" marR="0" algn="ctr" rtl="0" fontAlgn="base" hangingPunct="0">
                        <a:spcBef>
                          <a:spcPts val="0"/>
                        </a:spcBef>
                        <a:spcAft>
                          <a:spcPts val="300"/>
                        </a:spcAft>
                      </a:pPr>
                      <a:r>
                        <a:rPr sz="1200" b="1">
                          <a:effectLst/>
                          <a:latin typeface="Arial"/>
                          <a:ea typeface="Times New Roman"/>
                        </a:rPr>
                        <a:t>Pozo cuadrado/rectangular</a:t>
                      </a:r>
                    </a:p>
                    <a:p>
                      <a:pPr marL="0" marR="0" algn="ctr" rtl="0" fontAlgn="base" hangingPunct="0">
                        <a:spcBef>
                          <a:spcPts val="0"/>
                        </a:spcBef>
                        <a:spcAft>
                          <a:spcPts val="0"/>
                        </a:spcAft>
                      </a:pPr>
                      <a:r>
                        <a:rPr sz="1200" b="1">
                          <a:effectLst/>
                          <a:latin typeface="Arial"/>
                          <a:ea typeface="Times New Roman"/>
                        </a:rPr>
                        <a:t>Largo (L) x Ancho (A) (metros)</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b="1">
                          <a:effectLst/>
                          <a:latin typeface="Arial"/>
                          <a:ea typeface="Times New Roman"/>
                        </a:rPr>
                        <a:t>T=40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b="1">
                          <a:effectLst/>
                          <a:latin typeface="Arial"/>
                          <a:ea typeface="Times New Roman"/>
                        </a:rPr>
                        <a:t>T=60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b="1">
                          <a:effectLst/>
                          <a:latin typeface="Arial"/>
                          <a:ea typeface="Times New Roman"/>
                        </a:rPr>
                        <a:t>T=90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b="1">
                          <a:effectLst/>
                          <a:latin typeface="Arial"/>
                          <a:ea typeface="Times New Roman"/>
                        </a:rPr>
                        <a:t>T=40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b="1">
                          <a:effectLst/>
                          <a:latin typeface="Arial"/>
                          <a:ea typeface="Times New Roman"/>
                        </a:rPr>
                        <a:t>T=60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b="1">
                          <a:effectLst/>
                          <a:latin typeface="Arial"/>
                          <a:ea typeface="Times New Roman"/>
                        </a:rPr>
                        <a:t>T=90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b="1">
                          <a:effectLst/>
                          <a:latin typeface="Arial"/>
                          <a:ea typeface="Times New Roman"/>
                        </a:rPr>
                        <a:t>T=40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b="1">
                          <a:effectLst/>
                          <a:latin typeface="Arial"/>
                          <a:ea typeface="Times New Roman"/>
                        </a:rPr>
                        <a:t>T=60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b="1">
                          <a:effectLst/>
                          <a:latin typeface="Arial"/>
                          <a:ea typeface="Times New Roman"/>
                        </a:rPr>
                        <a:t>T=90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b="1">
                          <a:effectLst/>
                          <a:latin typeface="Arial"/>
                          <a:ea typeface="Times New Roman"/>
                        </a:rPr>
                        <a:t>T=40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b="1">
                          <a:effectLst/>
                          <a:latin typeface="Arial"/>
                          <a:ea typeface="Times New Roman"/>
                        </a:rPr>
                        <a:t>T=60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b="1">
                          <a:effectLst/>
                          <a:latin typeface="Arial"/>
                          <a:ea typeface="Times New Roman"/>
                        </a:rPr>
                        <a:t>T=90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82163">
                <a:tc>
                  <a:txBody>
                    <a:bodyPr/>
                    <a:lstStyle/>
                    <a:p>
                      <a:pPr marL="0" marR="0" rtl="0" fontAlgn="base" hangingPunct="0">
                        <a:spcBef>
                          <a:spcPts val="0"/>
                        </a:spcBef>
                        <a:spcAft>
                          <a:spcPts val="0"/>
                        </a:spcAft>
                      </a:pPr>
                      <a:r>
                        <a:rPr sz="1200">
                          <a:effectLst/>
                          <a:latin typeface="Arial"/>
                          <a:ea typeface="Times New Roman"/>
                          <a:cs typeface="Times New Roman"/>
                        </a:rPr>
                        <a:t>1,0 x 1,0 (cuadrado)</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solidFill>
                            <a:srgbClr val="000000"/>
                          </a:solidFill>
                          <a:effectLst/>
                          <a:latin typeface="Arial"/>
                          <a:ea typeface="Times New Roman"/>
                        </a:rPr>
                        <a:t>1,2</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solidFill>
                            <a:srgbClr val="000000"/>
                          </a:solidFill>
                          <a:effectLst/>
                          <a:latin typeface="Arial"/>
                          <a:ea typeface="Times New Roman"/>
                        </a:rPr>
                        <a:t>1,6</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1,3</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solidFill>
                            <a:srgbClr val="000000"/>
                          </a:solidFill>
                          <a:effectLst/>
                          <a:latin typeface="Arial"/>
                          <a:ea typeface="Times New Roman"/>
                        </a:rPr>
                        <a:t>1,7</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solidFill>
                            <a:srgbClr val="000000"/>
                          </a:solidFill>
                          <a:effectLst/>
                          <a:latin typeface="Arial"/>
                          <a:ea typeface="Times New Roman"/>
                        </a:rPr>
                        <a:t>2,3</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2,1</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solidFill>
                            <a:srgbClr val="000000"/>
                          </a:solidFill>
                          <a:effectLst/>
                          <a:latin typeface="Arial"/>
                          <a:ea typeface="Times New Roman"/>
                        </a:rPr>
                        <a:t>2,9</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solidFill>
                            <a:srgbClr val="000000"/>
                          </a:solidFill>
                          <a:effectLst/>
                          <a:latin typeface="Arial"/>
                          <a:ea typeface="Times New Roman"/>
                        </a:rPr>
                        <a:t>4,1</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2,9</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4,1</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5,9</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48125">
                <a:tc>
                  <a:txBody>
                    <a:bodyPr/>
                    <a:lstStyle/>
                    <a:p>
                      <a:pPr marL="0" marR="0" rtl="0" fontAlgn="base" hangingPunct="0">
                        <a:spcBef>
                          <a:spcPts val="0"/>
                        </a:spcBef>
                        <a:spcAft>
                          <a:spcPts val="0"/>
                        </a:spcAft>
                      </a:pPr>
                      <a:r>
                        <a:rPr sz="1200">
                          <a:effectLst/>
                          <a:latin typeface="Arial"/>
                          <a:ea typeface="Times New Roman"/>
                          <a:cs typeface="Times New Roman"/>
                        </a:rPr>
                        <a:t>1,0 x 1,2</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0,9</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solidFill>
                            <a:srgbClr val="000000"/>
                          </a:solidFill>
                          <a:effectLst/>
                          <a:latin typeface="Arial"/>
                          <a:ea typeface="Times New Roman"/>
                        </a:rPr>
                        <a:t>1,1</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solidFill>
                            <a:srgbClr val="000000"/>
                          </a:solidFill>
                          <a:effectLst/>
                          <a:latin typeface="Arial"/>
                          <a:ea typeface="Times New Roman"/>
                        </a:rPr>
                        <a:t>1,4</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1,2</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solidFill>
                            <a:srgbClr val="000000"/>
                          </a:solidFill>
                          <a:effectLst/>
                          <a:latin typeface="Arial"/>
                          <a:ea typeface="Times New Roman"/>
                        </a:rPr>
                        <a:t>1,5</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solidFill>
                            <a:srgbClr val="000000"/>
                          </a:solidFill>
                          <a:effectLst/>
                          <a:latin typeface="Arial"/>
                          <a:ea typeface="Times New Roman"/>
                        </a:rPr>
                        <a:t>2,0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1,8</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solidFill>
                            <a:srgbClr val="000000"/>
                          </a:solidFill>
                          <a:effectLst/>
                          <a:latin typeface="Arial"/>
                          <a:ea typeface="Times New Roman"/>
                        </a:rPr>
                        <a:t>2,5</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solidFill>
                            <a:srgbClr val="000000"/>
                          </a:solidFill>
                          <a:effectLst/>
                          <a:latin typeface="Arial"/>
                          <a:ea typeface="Times New Roman"/>
                        </a:rPr>
                        <a:t>3,5</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2,5</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3,5</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5,0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9167">
                <a:tc>
                  <a:txBody>
                    <a:bodyPr/>
                    <a:lstStyle/>
                    <a:p>
                      <a:pPr marL="0" marR="0" rtl="0" fontAlgn="base" hangingPunct="0">
                        <a:spcBef>
                          <a:spcPts val="0"/>
                        </a:spcBef>
                        <a:spcAft>
                          <a:spcPts val="0"/>
                        </a:spcAft>
                      </a:pPr>
                      <a:r>
                        <a:rPr sz="1200">
                          <a:effectLst/>
                          <a:latin typeface="Arial"/>
                          <a:ea typeface="Times New Roman"/>
                          <a:cs typeface="Times New Roman"/>
                        </a:rPr>
                        <a:t>1,0 x 1,5</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0,8</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solidFill>
                            <a:srgbClr val="000000"/>
                          </a:solidFill>
                          <a:effectLst/>
                          <a:latin typeface="Arial"/>
                          <a:ea typeface="Times New Roman"/>
                        </a:rPr>
                        <a:t>1,0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solidFill>
                            <a:srgbClr val="000000"/>
                          </a:solidFill>
                          <a:effectLst/>
                          <a:latin typeface="Arial"/>
                          <a:ea typeface="Times New Roman"/>
                        </a:rPr>
                        <a:t>1,2</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solidFill>
                            <a:srgbClr val="000000"/>
                          </a:solidFill>
                          <a:effectLst/>
                          <a:latin typeface="Arial"/>
                          <a:ea typeface="Times New Roman"/>
                        </a:rPr>
                        <a:t>1,3</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solidFill>
                            <a:srgbClr val="000000"/>
                          </a:solidFill>
                          <a:effectLst/>
                          <a:latin typeface="Arial"/>
                          <a:ea typeface="Times New Roman"/>
                        </a:rPr>
                        <a:t>1,7</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1,6</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solidFill>
                            <a:srgbClr val="000000"/>
                          </a:solidFill>
                          <a:effectLst/>
                          <a:latin typeface="Arial"/>
                          <a:ea typeface="Times New Roman"/>
                        </a:rPr>
                        <a:t>2,1</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solidFill>
                            <a:srgbClr val="000000"/>
                          </a:solidFill>
                          <a:effectLst/>
                          <a:latin typeface="Arial"/>
                          <a:ea typeface="Times New Roman"/>
                        </a:rPr>
                        <a:t>2,9</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2,1</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2,9</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4,1</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58874">
                <a:tc>
                  <a:txBody>
                    <a:bodyPr/>
                    <a:lstStyle/>
                    <a:p>
                      <a:pPr marL="0" marR="0" rtl="0" fontAlgn="base" hangingPunct="0">
                        <a:spcBef>
                          <a:spcPts val="0"/>
                        </a:spcBef>
                        <a:spcAft>
                          <a:spcPts val="0"/>
                        </a:spcAft>
                      </a:pPr>
                      <a:r>
                        <a:rPr sz="1200">
                          <a:effectLst/>
                          <a:latin typeface="Arial"/>
                          <a:ea typeface="Times New Roman"/>
                          <a:cs typeface="Times New Roman"/>
                        </a:rPr>
                        <a:t>1,2 x 1,2 (cuadrado)</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0,8</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solidFill>
                            <a:srgbClr val="000000"/>
                          </a:solidFill>
                          <a:effectLst/>
                          <a:latin typeface="Arial"/>
                          <a:ea typeface="Times New Roman"/>
                        </a:rPr>
                        <a:t>1,0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solidFill>
                            <a:srgbClr val="000000"/>
                          </a:solidFill>
                          <a:effectLst/>
                          <a:latin typeface="Arial"/>
                          <a:ea typeface="Times New Roman"/>
                        </a:rPr>
                        <a:t>1,3</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1,1</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solidFill>
                            <a:srgbClr val="000000"/>
                          </a:solidFill>
                          <a:effectLst/>
                          <a:latin typeface="Arial"/>
                          <a:ea typeface="Times New Roman"/>
                        </a:rPr>
                        <a:t>1,3</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solidFill>
                            <a:srgbClr val="000000"/>
                          </a:solidFill>
                          <a:effectLst/>
                          <a:latin typeface="Arial"/>
                          <a:ea typeface="Times New Roman"/>
                        </a:rPr>
                        <a:t>1,8</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1,6</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solidFill>
                            <a:srgbClr val="000000"/>
                          </a:solidFill>
                          <a:effectLst/>
                          <a:latin typeface="Arial"/>
                          <a:ea typeface="Times New Roman"/>
                        </a:rPr>
                        <a:t>2,2</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solidFill>
                            <a:srgbClr val="000000"/>
                          </a:solidFill>
                          <a:effectLst/>
                          <a:latin typeface="Arial"/>
                          <a:ea typeface="Times New Roman"/>
                        </a:rPr>
                        <a:t>3,0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2,2</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3,0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4,3</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7375">
                <a:tc>
                  <a:txBody>
                    <a:bodyPr/>
                    <a:lstStyle/>
                    <a:p>
                      <a:pPr marL="0" marR="0" rtl="0" fontAlgn="base" hangingPunct="0">
                        <a:spcBef>
                          <a:spcPts val="0"/>
                        </a:spcBef>
                        <a:spcAft>
                          <a:spcPts val="0"/>
                        </a:spcAft>
                      </a:pPr>
                      <a:r>
                        <a:rPr sz="1200">
                          <a:effectLst/>
                          <a:latin typeface="Arial"/>
                          <a:ea typeface="Times New Roman"/>
                          <a:cs typeface="Times New Roman"/>
                        </a:rPr>
                        <a:t>1,2 x 1,5</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0,8</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solidFill>
                            <a:srgbClr val="000000"/>
                          </a:solidFill>
                          <a:effectLst/>
                          <a:latin typeface="Arial"/>
                          <a:ea typeface="Times New Roman"/>
                        </a:rPr>
                        <a:t>0,9</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solidFill>
                            <a:srgbClr val="000000"/>
                          </a:solidFill>
                          <a:effectLst/>
                          <a:latin typeface="Arial"/>
                          <a:ea typeface="Times New Roman"/>
                        </a:rPr>
                        <a:t>1,1</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0,9</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solidFill>
                            <a:srgbClr val="000000"/>
                          </a:solidFill>
                          <a:effectLst/>
                          <a:latin typeface="Arial"/>
                          <a:ea typeface="Times New Roman"/>
                        </a:rPr>
                        <a:t>1,2</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solidFill>
                            <a:srgbClr val="000000"/>
                          </a:solidFill>
                          <a:effectLst/>
                          <a:latin typeface="Arial"/>
                          <a:ea typeface="Times New Roman"/>
                        </a:rPr>
                        <a:t>1,5</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1,4</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solidFill>
                            <a:srgbClr val="000000"/>
                          </a:solidFill>
                          <a:effectLst/>
                          <a:latin typeface="Arial"/>
                          <a:ea typeface="Times New Roman"/>
                        </a:rPr>
                        <a:t>1,8</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solidFill>
                            <a:srgbClr val="000000"/>
                          </a:solidFill>
                          <a:effectLst/>
                          <a:latin typeface="Arial"/>
                          <a:ea typeface="Times New Roman"/>
                        </a:rPr>
                        <a:t>2,5</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1,8</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2,5</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3,5</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40957">
                <a:tc>
                  <a:txBody>
                    <a:bodyPr/>
                    <a:lstStyle/>
                    <a:p>
                      <a:pPr marL="0" marR="0" rtl="0" fontAlgn="base" hangingPunct="0">
                        <a:spcBef>
                          <a:spcPts val="0"/>
                        </a:spcBef>
                        <a:spcAft>
                          <a:spcPts val="0"/>
                        </a:spcAft>
                      </a:pPr>
                      <a:r>
                        <a:rPr sz="1200">
                          <a:effectLst/>
                          <a:latin typeface="Arial"/>
                          <a:ea typeface="Times New Roman"/>
                          <a:cs typeface="Times New Roman"/>
                        </a:rPr>
                        <a:t>1,5 x 1,5 (cuadrado)</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0,7</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0,8</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0,9</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1,0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1,3</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1,2</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1,6</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2,1</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1,6</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2,1</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2,9</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97717">
                <a:tc>
                  <a:txBody>
                    <a:bodyPr/>
                    <a:lstStyle/>
                    <a:p>
                      <a:pPr marL="0" marR="0" rtl="0" fontAlgn="base" hangingPunct="0">
                        <a:spcBef>
                          <a:spcPts val="0"/>
                        </a:spcBef>
                        <a:spcAft>
                          <a:spcPts val="300"/>
                        </a:spcAft>
                      </a:pPr>
                      <a:r>
                        <a:rPr sz="1200" b="1">
                          <a:effectLst/>
                          <a:latin typeface="Arial"/>
                          <a:ea typeface="Times New Roman"/>
                          <a:cs typeface="Times New Roman"/>
                        </a:rPr>
                        <a:t>Pozo circular </a:t>
                      </a:r>
                    </a:p>
                    <a:p>
                      <a:pPr marL="0" marR="0" rtl="0" fontAlgn="base" hangingPunct="0">
                        <a:spcBef>
                          <a:spcPts val="0"/>
                        </a:spcBef>
                        <a:spcAft>
                          <a:spcPts val="0"/>
                        </a:spcAft>
                      </a:pPr>
                      <a:r>
                        <a:rPr sz="1200" b="1">
                          <a:effectLst/>
                          <a:latin typeface="Arial"/>
                          <a:ea typeface="Times New Roman"/>
                          <a:cs typeface="Times New Roman"/>
                        </a:rPr>
                        <a:t>Diámetro (D) (metros)</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b="1">
                          <a:effectLst/>
                          <a:latin typeface="Arial"/>
                          <a:ea typeface="Times New Roman"/>
                        </a:rPr>
                        <a:t>T=40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b="1">
                          <a:effectLst/>
                          <a:latin typeface="Arial"/>
                          <a:ea typeface="Times New Roman"/>
                        </a:rPr>
                        <a:t>T=60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b="1">
                          <a:effectLst/>
                          <a:latin typeface="Arial"/>
                          <a:ea typeface="Times New Roman"/>
                        </a:rPr>
                        <a:t>T=90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b="1">
                          <a:effectLst/>
                          <a:latin typeface="Arial"/>
                          <a:ea typeface="Times New Roman"/>
                        </a:rPr>
                        <a:t>T=40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b="1">
                          <a:effectLst/>
                          <a:latin typeface="Arial"/>
                          <a:ea typeface="Times New Roman"/>
                        </a:rPr>
                        <a:t>T=60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b="1">
                          <a:effectLst/>
                          <a:latin typeface="Arial"/>
                          <a:ea typeface="Times New Roman"/>
                        </a:rPr>
                        <a:t>T=90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b="1">
                          <a:effectLst/>
                          <a:latin typeface="Arial"/>
                          <a:ea typeface="Times New Roman"/>
                        </a:rPr>
                        <a:t>T=40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b="1">
                          <a:effectLst/>
                          <a:latin typeface="Arial"/>
                          <a:ea typeface="Times New Roman"/>
                        </a:rPr>
                        <a:t>T=60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b="1">
                          <a:effectLst/>
                          <a:latin typeface="Arial"/>
                          <a:ea typeface="Times New Roman"/>
                        </a:rPr>
                        <a:t>T=90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b="1">
                          <a:effectLst/>
                          <a:latin typeface="Arial"/>
                          <a:ea typeface="Times New Roman"/>
                        </a:rPr>
                        <a:t>T=40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b="1">
                          <a:effectLst/>
                          <a:latin typeface="Arial"/>
                          <a:ea typeface="Times New Roman"/>
                        </a:rPr>
                        <a:t>T=60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b="1">
                          <a:effectLst/>
                          <a:latin typeface="Arial"/>
                          <a:ea typeface="Times New Roman"/>
                        </a:rPr>
                        <a:t>T=90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15876">
                <a:tc>
                  <a:txBody>
                    <a:bodyPr/>
                    <a:lstStyle/>
                    <a:p>
                      <a:pPr marL="0" marR="0" rtl="0" fontAlgn="base" hangingPunct="0">
                        <a:spcBef>
                          <a:spcPts val="0"/>
                        </a:spcBef>
                        <a:spcAft>
                          <a:spcPts val="0"/>
                        </a:spcAft>
                      </a:pPr>
                      <a:r>
                        <a:rPr sz="1200">
                          <a:effectLst/>
                          <a:latin typeface="Arial"/>
                          <a:ea typeface="Times New Roman"/>
                          <a:cs typeface="Times New Roman"/>
                        </a:rPr>
                        <a:t>1,0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1,1</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1,4</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1,9</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1,5</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2,8</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2,5</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3,6</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5,1</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3,6</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5,1</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7,4</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3792">
                <a:tc>
                  <a:txBody>
                    <a:bodyPr/>
                    <a:lstStyle/>
                    <a:p>
                      <a:pPr marL="0" marR="0" rtl="0" fontAlgn="base" hangingPunct="0">
                        <a:spcBef>
                          <a:spcPts val="0"/>
                        </a:spcBef>
                        <a:spcAft>
                          <a:spcPts val="0"/>
                        </a:spcAft>
                      </a:pPr>
                      <a:r>
                        <a:rPr sz="1200">
                          <a:effectLst/>
                          <a:latin typeface="Arial"/>
                          <a:ea typeface="Times New Roman"/>
                          <a:cs typeface="Times New Roman"/>
                        </a:rPr>
                        <a:t>1,1</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1,3</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1,6</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1,3</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1,8</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2,4</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2,2</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3,0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4,3</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3,0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4,3</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6,2</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48125">
                <a:tc>
                  <a:txBody>
                    <a:bodyPr/>
                    <a:lstStyle/>
                    <a:p>
                      <a:pPr marL="0" marR="0" rtl="0" fontAlgn="base" hangingPunct="0">
                        <a:spcBef>
                          <a:spcPts val="0"/>
                        </a:spcBef>
                        <a:spcAft>
                          <a:spcPts val="0"/>
                        </a:spcAft>
                      </a:pPr>
                      <a:r>
                        <a:rPr sz="1200">
                          <a:effectLst/>
                          <a:latin typeface="Arial"/>
                          <a:ea typeface="Times New Roman"/>
                          <a:cs typeface="Times New Roman"/>
                        </a:rPr>
                        <a:t>1,2</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0,9</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1,1</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1,5</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1,2</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1,6</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2,1</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1,9</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2,6</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3,7</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2,6</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3,7</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5,3</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50812">
                <a:tc>
                  <a:txBody>
                    <a:bodyPr/>
                    <a:lstStyle/>
                    <a:p>
                      <a:pPr marL="0" marR="0" rtl="0" fontAlgn="base" hangingPunct="0">
                        <a:spcBef>
                          <a:spcPts val="0"/>
                        </a:spcBef>
                        <a:spcAft>
                          <a:spcPts val="0"/>
                        </a:spcAft>
                      </a:pPr>
                      <a:r>
                        <a:rPr sz="1200">
                          <a:effectLst/>
                          <a:latin typeface="Arial"/>
                          <a:ea typeface="Times New Roman"/>
                          <a:cs typeface="Times New Roman"/>
                        </a:rPr>
                        <a:t>1,3</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0,9</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1,3</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1,1</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1,4</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1,9</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1,7</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2,3</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3,2</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2,3</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3,2</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4,6</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0208">
                <a:tc>
                  <a:txBody>
                    <a:bodyPr/>
                    <a:lstStyle/>
                    <a:p>
                      <a:pPr marL="0" marR="0" rtl="0" fontAlgn="base" hangingPunct="0">
                        <a:spcBef>
                          <a:spcPts val="0"/>
                        </a:spcBef>
                        <a:spcAft>
                          <a:spcPts val="0"/>
                        </a:spcAft>
                      </a:pPr>
                      <a:r>
                        <a:rPr sz="1200">
                          <a:effectLst/>
                          <a:latin typeface="Arial"/>
                          <a:ea typeface="Times New Roman"/>
                          <a:cs typeface="Times New Roman"/>
                        </a:rPr>
                        <a:t>1,4</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0,8</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1,2</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1,3</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1,7</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1,5</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2,1</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2,8</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2,1</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2,8</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4,0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58874">
                <a:tc>
                  <a:txBody>
                    <a:bodyPr/>
                    <a:lstStyle/>
                    <a:p>
                      <a:pPr marL="0" marR="0" rtl="0" fontAlgn="base" hangingPunct="0">
                        <a:spcBef>
                          <a:spcPts val="0"/>
                        </a:spcBef>
                        <a:spcAft>
                          <a:spcPts val="0"/>
                        </a:spcAft>
                      </a:pPr>
                      <a:r>
                        <a:rPr sz="1200">
                          <a:effectLst/>
                          <a:latin typeface="Arial"/>
                          <a:ea typeface="Times New Roman"/>
                          <a:cs typeface="Times New Roman"/>
                        </a:rPr>
                        <a:t>1,5</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0,8</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0,9</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1,1</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1,2</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1,5</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1,4</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1,9</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2,5</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1,9</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2,5</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3,6</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0"/>
            <a:ext cx="8229600" cy="1143000"/>
          </a:xfrm>
        </p:spPr>
        <p:txBody>
          <a:bodyPr/>
          <a:lstStyle/>
          <a:p>
            <a:pPr rtl="0" eaLnBrk="1" hangingPunct="1"/>
            <a:r>
              <a:rPr sz="3600" b="1" dirty="0" err="1"/>
              <a:t>Diseño</a:t>
            </a:r>
            <a:r>
              <a:rPr sz="3600" b="1" dirty="0"/>
              <a:t> de </a:t>
            </a:r>
            <a:r>
              <a:rPr sz="3600" b="1" dirty="0" err="1"/>
              <a:t>una</a:t>
            </a:r>
            <a:r>
              <a:rPr sz="3600" b="1" dirty="0"/>
              <a:t> </a:t>
            </a:r>
            <a:r>
              <a:rPr sz="3600" b="1" dirty="0" err="1"/>
              <a:t>fosa</a:t>
            </a:r>
            <a:r>
              <a:rPr sz="3600" b="1" dirty="0"/>
              <a:t> para 6 </a:t>
            </a:r>
            <a:r>
              <a:rPr sz="3600" b="1" dirty="0" err="1"/>
              <a:t>usuarios</a:t>
            </a:r>
            <a:endParaRPr sz="3600" b="1" dirty="0"/>
          </a:p>
        </p:txBody>
      </p:sp>
      <p:sp>
        <p:nvSpPr>
          <p:cNvPr id="18437"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0" eaLnBrk="1" hangingPunct="1"/>
            <a:fld id="{3637ED6B-5CC9-4621-BEE3-7F046037D784}" type="slidenum">
              <a:rPr/>
              <a:pPr rtl="0" eaLnBrk="1" hangingPunct="1"/>
              <a:t>11</a:t>
            </a:fld>
            <a:endParaRPr/>
          </a:p>
        </p:txBody>
      </p:sp>
      <p:graphicFrame>
        <p:nvGraphicFramePr>
          <p:cNvPr id="5" name="Table 4"/>
          <p:cNvGraphicFramePr>
            <a:graphicFrameLocks noGrp="1"/>
          </p:cNvGraphicFramePr>
          <p:nvPr>
            <p:extLst>
              <p:ext uri="{D42A27DB-BD31-4B8C-83A1-F6EECF244321}">
                <p14:modId xmlns:p14="http://schemas.microsoft.com/office/powerpoint/2010/main" val="2816826469"/>
              </p:ext>
            </p:extLst>
          </p:nvPr>
        </p:nvGraphicFramePr>
        <p:xfrm>
          <a:off x="683568" y="980728"/>
          <a:ext cx="7715197" cy="5241439"/>
        </p:xfrm>
        <a:graphic>
          <a:graphicData uri="http://schemas.openxmlformats.org/drawingml/2006/table">
            <a:tbl>
              <a:tblPr firstRow="1" firstCol="1" bandRow="1"/>
              <a:tblGrid>
                <a:gridCol w="1633633"/>
                <a:gridCol w="506591"/>
                <a:gridCol w="506591"/>
                <a:gridCol w="506591"/>
                <a:gridCol w="507415"/>
                <a:gridCol w="506591"/>
                <a:gridCol w="506591"/>
                <a:gridCol w="506591"/>
                <a:gridCol w="507415"/>
                <a:gridCol w="506591"/>
                <a:gridCol w="506591"/>
                <a:gridCol w="506591"/>
                <a:gridCol w="507415"/>
              </a:tblGrid>
              <a:tr h="288998">
                <a:tc rowSpan="2">
                  <a:txBody>
                    <a:bodyPr/>
                    <a:lstStyle/>
                    <a:p>
                      <a:pPr marL="0" marR="0" algn="ctr" rtl="0" fontAlgn="base" hangingPunct="0">
                        <a:spcBef>
                          <a:spcPts val="0"/>
                        </a:spcBef>
                        <a:spcAft>
                          <a:spcPts val="0"/>
                        </a:spcAft>
                      </a:pPr>
                      <a:r>
                        <a:rPr sz="1200" b="1">
                          <a:effectLst/>
                          <a:latin typeface="Arial"/>
                          <a:ea typeface="Times New Roman"/>
                        </a:rPr>
                        <a:t>Dimensiones de la fosa</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12">
                  <a:txBody>
                    <a:bodyPr/>
                    <a:lstStyle/>
                    <a:p>
                      <a:pPr marL="0" marR="0" algn="ctr" rtl="0" fontAlgn="base" hangingPunct="0">
                        <a:spcBef>
                          <a:spcPts val="0"/>
                        </a:spcBef>
                        <a:spcAft>
                          <a:spcPts val="0"/>
                        </a:spcAft>
                      </a:pPr>
                      <a:r>
                        <a:rPr sz="1200" b="1">
                          <a:effectLst/>
                          <a:latin typeface="Arial"/>
                          <a:ea typeface="Times New Roman"/>
                        </a:rPr>
                        <a:t>Profundidad (P) del pozo (metros)</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68470">
                <a:tc vMerge="1">
                  <a:txBody>
                    <a:bodyPr/>
                    <a:lstStyle/>
                    <a:p>
                      <a:endParaRPr lang="en-US"/>
                    </a:p>
                  </a:txBody>
                  <a:tcPr/>
                </a:tc>
                <a:tc gridSpan="3">
                  <a:txBody>
                    <a:bodyPr/>
                    <a:lstStyle/>
                    <a:p>
                      <a:pPr marL="0" marR="0" algn="ctr" rtl="0" fontAlgn="base" hangingPunct="0">
                        <a:spcBef>
                          <a:spcPts val="0"/>
                        </a:spcBef>
                        <a:spcAft>
                          <a:spcPts val="0"/>
                        </a:spcAft>
                      </a:pPr>
                      <a:r>
                        <a:rPr sz="1200" b="1">
                          <a:effectLst/>
                          <a:latin typeface="Arial"/>
                          <a:ea typeface="Times New Roman"/>
                        </a:rPr>
                        <a:t>2 años de vida útil</a:t>
                      </a:r>
                      <a:r>
                        <a:rPr sz="1200" b="1" baseline="30000">
                          <a:effectLst/>
                          <a:latin typeface="Arial"/>
                          <a:ea typeface="Times New Roman"/>
                        </a:rPr>
                        <a:t>1</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lgn="ctr" rtl="0" fontAlgn="base" hangingPunct="0">
                        <a:spcBef>
                          <a:spcPts val="0"/>
                        </a:spcBef>
                        <a:spcAft>
                          <a:spcPts val="0"/>
                        </a:spcAft>
                      </a:pPr>
                      <a:r>
                        <a:rPr sz="1200" b="1">
                          <a:effectLst/>
                          <a:latin typeface="Arial"/>
                          <a:ea typeface="Times New Roman"/>
                        </a:rPr>
                        <a:t>5 años de vida útil</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gridSpan="3">
                  <a:txBody>
                    <a:bodyPr/>
                    <a:lstStyle/>
                    <a:p>
                      <a:pPr marL="0" marR="0" algn="ctr" rtl="0" fontAlgn="base" hangingPunct="0">
                        <a:spcBef>
                          <a:spcPts val="0"/>
                        </a:spcBef>
                        <a:spcAft>
                          <a:spcPts val="0"/>
                        </a:spcAft>
                      </a:pPr>
                      <a:r>
                        <a:rPr sz="1200" b="1">
                          <a:effectLst/>
                          <a:latin typeface="Arial"/>
                          <a:ea typeface="Times New Roman"/>
                        </a:rPr>
                        <a:t>10 años de vida útil</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lgn="ctr" rtl="0" fontAlgn="base" hangingPunct="0">
                        <a:spcBef>
                          <a:spcPts val="0"/>
                        </a:spcBef>
                        <a:spcAft>
                          <a:spcPts val="0"/>
                        </a:spcAft>
                      </a:pPr>
                      <a:r>
                        <a:rPr sz="1200" b="1">
                          <a:effectLst/>
                          <a:latin typeface="Arial"/>
                          <a:ea typeface="Times New Roman"/>
                        </a:rPr>
                        <a:t>15 años de vida útil</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r>
              <a:tr h="801964">
                <a:tc>
                  <a:txBody>
                    <a:bodyPr/>
                    <a:lstStyle/>
                    <a:p>
                      <a:pPr marL="0" marR="0" algn="ctr" rtl="0" fontAlgn="base" hangingPunct="0">
                        <a:spcBef>
                          <a:spcPts val="0"/>
                        </a:spcBef>
                        <a:spcAft>
                          <a:spcPts val="600"/>
                        </a:spcAft>
                      </a:pPr>
                      <a:r>
                        <a:rPr sz="1200" b="1">
                          <a:effectLst/>
                          <a:latin typeface="Arial"/>
                          <a:ea typeface="Times New Roman"/>
                        </a:rPr>
                        <a:t>Pozo cuadrado/rectangular</a:t>
                      </a:r>
                    </a:p>
                    <a:p>
                      <a:pPr marL="0" marR="0" algn="ctr" rtl="0" fontAlgn="base" hangingPunct="0">
                        <a:spcBef>
                          <a:spcPts val="0"/>
                        </a:spcBef>
                        <a:spcAft>
                          <a:spcPts val="0"/>
                        </a:spcAft>
                      </a:pPr>
                      <a:r>
                        <a:rPr sz="1200" b="1">
                          <a:effectLst/>
                          <a:latin typeface="Arial"/>
                          <a:ea typeface="Times New Roman"/>
                        </a:rPr>
                        <a:t>Largo (L) x Ancho (A) (metros)</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b="1">
                          <a:effectLst/>
                          <a:latin typeface="Arial"/>
                          <a:ea typeface="Times New Roman"/>
                        </a:rPr>
                        <a:t>T=40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b="1">
                          <a:effectLst/>
                          <a:latin typeface="Arial"/>
                          <a:ea typeface="Times New Roman"/>
                        </a:rPr>
                        <a:t>T=60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b="1">
                          <a:effectLst/>
                          <a:latin typeface="Arial"/>
                          <a:ea typeface="Times New Roman"/>
                        </a:rPr>
                        <a:t>T=90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b="1">
                          <a:effectLst/>
                          <a:latin typeface="Arial"/>
                          <a:ea typeface="Times New Roman"/>
                        </a:rPr>
                        <a:t>T=40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b="1">
                          <a:effectLst/>
                          <a:latin typeface="Arial"/>
                          <a:ea typeface="Times New Roman"/>
                        </a:rPr>
                        <a:t>T=60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b="1">
                          <a:effectLst/>
                          <a:latin typeface="Arial"/>
                          <a:ea typeface="Times New Roman"/>
                        </a:rPr>
                        <a:t>T=90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b="1">
                          <a:effectLst/>
                          <a:latin typeface="Arial"/>
                          <a:ea typeface="Times New Roman"/>
                        </a:rPr>
                        <a:t>T=40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b="1">
                          <a:effectLst/>
                          <a:latin typeface="Arial"/>
                          <a:ea typeface="Times New Roman"/>
                        </a:rPr>
                        <a:t>T=60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b="1">
                          <a:effectLst/>
                          <a:latin typeface="Arial"/>
                          <a:ea typeface="Times New Roman"/>
                        </a:rPr>
                        <a:t>T=90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b="1">
                          <a:effectLst/>
                          <a:latin typeface="Arial"/>
                          <a:ea typeface="Times New Roman"/>
                        </a:rPr>
                        <a:t>T=40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b="1">
                          <a:effectLst/>
                          <a:latin typeface="Arial"/>
                          <a:ea typeface="Times New Roman"/>
                        </a:rPr>
                        <a:t>T=60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b="1">
                          <a:effectLst/>
                          <a:latin typeface="Arial"/>
                          <a:ea typeface="Times New Roman"/>
                        </a:rPr>
                        <a:t>T=90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84480">
                <a:tc>
                  <a:txBody>
                    <a:bodyPr/>
                    <a:lstStyle/>
                    <a:p>
                      <a:pPr marL="0" marR="0" rtl="0" fontAlgn="base" hangingPunct="0">
                        <a:spcBef>
                          <a:spcPts val="0"/>
                        </a:spcBef>
                        <a:spcAft>
                          <a:spcPts val="0"/>
                        </a:spcAft>
                      </a:pPr>
                      <a:r>
                        <a:rPr sz="1200">
                          <a:effectLst/>
                          <a:latin typeface="Arial"/>
                          <a:ea typeface="Times New Roman"/>
                          <a:cs typeface="Times New Roman"/>
                        </a:rPr>
                        <a:t>1,0 x 1,0 (cuadrado)</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1,2</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1,6</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2,1</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1,7</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2,3</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3,2</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2,9</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4,1</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5,9</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4,1</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5,9</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8,6</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50163">
                <a:tc>
                  <a:txBody>
                    <a:bodyPr/>
                    <a:lstStyle/>
                    <a:p>
                      <a:pPr marL="0" marR="0" rtl="0" fontAlgn="base" hangingPunct="0">
                        <a:spcBef>
                          <a:spcPts val="0"/>
                        </a:spcBef>
                        <a:spcAft>
                          <a:spcPts val="0"/>
                        </a:spcAft>
                      </a:pPr>
                      <a:r>
                        <a:rPr sz="1200">
                          <a:effectLst/>
                          <a:latin typeface="Arial"/>
                          <a:ea typeface="Times New Roman"/>
                          <a:cs typeface="Times New Roman"/>
                        </a:rPr>
                        <a:t>1,0 x 1,2</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1,1</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1,4</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1,9</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1,5</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2,8</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2,5</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3,5</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5,0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3,5</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5,0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7,3</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41130">
                <a:tc>
                  <a:txBody>
                    <a:bodyPr/>
                    <a:lstStyle/>
                    <a:p>
                      <a:pPr marL="0" marR="0" rtl="0" fontAlgn="base" hangingPunct="0">
                        <a:spcBef>
                          <a:spcPts val="0"/>
                        </a:spcBef>
                        <a:spcAft>
                          <a:spcPts val="0"/>
                        </a:spcAft>
                      </a:pPr>
                      <a:r>
                        <a:rPr sz="1200">
                          <a:effectLst/>
                          <a:latin typeface="Arial"/>
                          <a:ea typeface="Times New Roman"/>
                          <a:cs typeface="Times New Roman"/>
                        </a:rPr>
                        <a:t>1,0 x 1,5</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1,2</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1,6</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1,3</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1,7</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2,3</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2,1</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2,9</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4,1</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2,9</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4,1</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5,9</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61000">
                <a:tc>
                  <a:txBody>
                    <a:bodyPr/>
                    <a:lstStyle/>
                    <a:p>
                      <a:pPr marL="0" marR="0" rtl="0" fontAlgn="base" hangingPunct="0">
                        <a:spcBef>
                          <a:spcPts val="0"/>
                        </a:spcBef>
                        <a:spcAft>
                          <a:spcPts val="0"/>
                        </a:spcAft>
                      </a:pPr>
                      <a:r>
                        <a:rPr sz="1200">
                          <a:effectLst/>
                          <a:latin typeface="Arial"/>
                          <a:ea typeface="Times New Roman"/>
                          <a:cs typeface="Times New Roman"/>
                        </a:rPr>
                        <a:t>1,2 x 1,2 (cuadrado)</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1,3</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1,6</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1,3</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1,8</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2,4</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2,2</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3,0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4,3</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3,0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4,3</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6,1</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9326">
                <a:tc>
                  <a:txBody>
                    <a:bodyPr/>
                    <a:lstStyle/>
                    <a:p>
                      <a:pPr marL="0" marR="0" rtl="0" fontAlgn="base" hangingPunct="0">
                        <a:spcBef>
                          <a:spcPts val="0"/>
                        </a:spcBef>
                        <a:spcAft>
                          <a:spcPts val="0"/>
                        </a:spcAft>
                      </a:pPr>
                      <a:r>
                        <a:rPr sz="1200">
                          <a:effectLst/>
                          <a:latin typeface="Arial"/>
                          <a:ea typeface="Times New Roman"/>
                          <a:cs typeface="Times New Roman"/>
                        </a:rPr>
                        <a:t>1,2 x 1,5</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0,9</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1,1</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1,4</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1,2</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1,5</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1,8</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2,5</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3,5</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2,5</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3,5</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5,0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42937">
                <a:tc>
                  <a:txBody>
                    <a:bodyPr/>
                    <a:lstStyle/>
                    <a:p>
                      <a:pPr marL="0" marR="0" rtl="0" fontAlgn="base" hangingPunct="0">
                        <a:spcBef>
                          <a:spcPts val="0"/>
                        </a:spcBef>
                        <a:spcAft>
                          <a:spcPts val="0"/>
                        </a:spcAft>
                      </a:pPr>
                      <a:r>
                        <a:rPr sz="1200">
                          <a:effectLst/>
                          <a:latin typeface="Arial"/>
                          <a:ea typeface="Times New Roman"/>
                          <a:cs typeface="Times New Roman"/>
                        </a:rPr>
                        <a:t>1,5 x 1,5 (cuadrado)</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0,8</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1,2</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1,3</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1,7</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1,6</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2,1</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2,9</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2,1</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2,9</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4,1</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605324">
                <a:tc>
                  <a:txBody>
                    <a:bodyPr/>
                    <a:lstStyle/>
                    <a:p>
                      <a:pPr marL="0" marR="0" rtl="0" fontAlgn="base" hangingPunct="0">
                        <a:spcBef>
                          <a:spcPts val="0"/>
                        </a:spcBef>
                        <a:spcAft>
                          <a:spcPts val="600"/>
                        </a:spcAft>
                      </a:pPr>
                      <a:r>
                        <a:rPr sz="1200" b="1">
                          <a:effectLst/>
                          <a:latin typeface="Arial"/>
                          <a:ea typeface="Times New Roman"/>
                          <a:cs typeface="Times New Roman"/>
                        </a:rPr>
                        <a:t>Fosa circular </a:t>
                      </a:r>
                    </a:p>
                    <a:p>
                      <a:pPr marL="0" marR="0" rtl="0" fontAlgn="base" hangingPunct="0">
                        <a:spcBef>
                          <a:spcPts val="0"/>
                        </a:spcBef>
                        <a:spcAft>
                          <a:spcPts val="0"/>
                        </a:spcAft>
                      </a:pPr>
                      <a:r>
                        <a:rPr sz="1200" b="1">
                          <a:effectLst/>
                          <a:latin typeface="Arial"/>
                          <a:ea typeface="Times New Roman"/>
                          <a:cs typeface="Times New Roman"/>
                        </a:rPr>
                        <a:t>Diámetro (D) (metros)</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b="1">
                          <a:effectLst/>
                          <a:latin typeface="Arial"/>
                          <a:ea typeface="Times New Roman"/>
                        </a:rPr>
                        <a:t>T=40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b="1">
                          <a:effectLst/>
                          <a:latin typeface="Arial"/>
                          <a:ea typeface="Times New Roman"/>
                        </a:rPr>
                        <a:t>T=60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b="1">
                          <a:effectLst/>
                          <a:latin typeface="Arial"/>
                          <a:ea typeface="Times New Roman"/>
                        </a:rPr>
                        <a:t>T=90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b="1">
                          <a:effectLst/>
                          <a:latin typeface="Arial"/>
                          <a:ea typeface="Times New Roman"/>
                        </a:rPr>
                        <a:t>T=40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b="1">
                          <a:effectLst/>
                          <a:latin typeface="Arial"/>
                          <a:ea typeface="Times New Roman"/>
                        </a:rPr>
                        <a:t>T=60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b="1">
                          <a:effectLst/>
                          <a:latin typeface="Arial"/>
                          <a:ea typeface="Times New Roman"/>
                        </a:rPr>
                        <a:t>T=90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b="1">
                          <a:effectLst/>
                          <a:latin typeface="Arial"/>
                          <a:ea typeface="Times New Roman"/>
                        </a:rPr>
                        <a:t>T=40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b="1">
                          <a:effectLst/>
                          <a:latin typeface="Arial"/>
                          <a:ea typeface="Times New Roman"/>
                        </a:rPr>
                        <a:t>T=60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b="1">
                          <a:effectLst/>
                          <a:latin typeface="Arial"/>
                          <a:ea typeface="Times New Roman"/>
                        </a:rPr>
                        <a:t>T=90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b="1">
                          <a:effectLst/>
                          <a:latin typeface="Arial"/>
                          <a:ea typeface="Times New Roman"/>
                        </a:rPr>
                        <a:t>T=40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b="1">
                          <a:effectLst/>
                          <a:latin typeface="Arial"/>
                          <a:ea typeface="Times New Roman"/>
                        </a:rPr>
                        <a:t>T=60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b="1">
                          <a:effectLst/>
                          <a:latin typeface="Arial"/>
                          <a:ea typeface="Times New Roman"/>
                        </a:rPr>
                        <a:t>T=90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17649">
                <a:tc>
                  <a:txBody>
                    <a:bodyPr/>
                    <a:lstStyle/>
                    <a:p>
                      <a:pPr marL="0" marR="0" rtl="0" fontAlgn="base" hangingPunct="0">
                        <a:spcBef>
                          <a:spcPts val="0"/>
                        </a:spcBef>
                        <a:spcAft>
                          <a:spcPts val="0"/>
                        </a:spcAft>
                      </a:pPr>
                      <a:r>
                        <a:rPr sz="1200">
                          <a:effectLst/>
                          <a:latin typeface="Arial"/>
                          <a:ea typeface="Times New Roman"/>
                          <a:cs typeface="Times New Roman"/>
                        </a:rPr>
                        <a:t>1,0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1,4</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1,9</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2,6</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2,0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2,8</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3,9</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3,6</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5,1</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7,4</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5,1</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7,4</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10,8</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5713">
                <a:tc>
                  <a:txBody>
                    <a:bodyPr/>
                    <a:lstStyle/>
                    <a:p>
                      <a:pPr marL="0" marR="0" rtl="0" fontAlgn="base" hangingPunct="0">
                        <a:spcBef>
                          <a:spcPts val="0"/>
                        </a:spcBef>
                        <a:spcAft>
                          <a:spcPts val="0"/>
                        </a:spcAft>
                      </a:pPr>
                      <a:r>
                        <a:rPr sz="1200">
                          <a:effectLst/>
                          <a:latin typeface="Arial"/>
                          <a:ea typeface="Times New Roman"/>
                          <a:cs typeface="Times New Roman"/>
                        </a:rPr>
                        <a:t>1,1</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1,3</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1,6</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2,2</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1,8</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2,4</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3,3</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3,0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4,3</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6,2</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4,3</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6,2</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9,0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50163">
                <a:tc>
                  <a:txBody>
                    <a:bodyPr/>
                    <a:lstStyle/>
                    <a:p>
                      <a:pPr marL="0" marR="0" rtl="0" fontAlgn="base" hangingPunct="0">
                        <a:spcBef>
                          <a:spcPts val="0"/>
                        </a:spcBef>
                        <a:spcAft>
                          <a:spcPts val="0"/>
                        </a:spcAft>
                      </a:pPr>
                      <a:r>
                        <a:rPr sz="1200">
                          <a:effectLst/>
                          <a:latin typeface="Arial"/>
                          <a:ea typeface="Times New Roman"/>
                          <a:cs typeface="Times New Roman"/>
                        </a:rPr>
                        <a:t>1,2</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1,1</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1,5</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1,9</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1,6</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2,1</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2,9</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2,6</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3,7</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5,3</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3,7</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5,3</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7,7</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52871">
                <a:tc>
                  <a:txBody>
                    <a:bodyPr/>
                    <a:lstStyle/>
                    <a:p>
                      <a:pPr marL="0" marR="0" rtl="0" fontAlgn="base" hangingPunct="0">
                        <a:spcBef>
                          <a:spcPts val="0"/>
                        </a:spcBef>
                        <a:spcAft>
                          <a:spcPts val="0"/>
                        </a:spcAft>
                      </a:pPr>
                      <a:r>
                        <a:rPr sz="1200">
                          <a:effectLst/>
                          <a:latin typeface="Arial"/>
                          <a:ea typeface="Times New Roman"/>
                          <a:cs typeface="Times New Roman"/>
                        </a:rPr>
                        <a:t>1,3</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1,3</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1,7</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1,4</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1,9</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2,5</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2,3</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3,2</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4,6</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3,2</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4,6</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6,6</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2099">
                <a:tc>
                  <a:txBody>
                    <a:bodyPr/>
                    <a:lstStyle/>
                    <a:p>
                      <a:pPr marL="0" marR="0" rtl="0" fontAlgn="base" hangingPunct="0">
                        <a:spcBef>
                          <a:spcPts val="0"/>
                        </a:spcBef>
                        <a:spcAft>
                          <a:spcPts val="0"/>
                        </a:spcAft>
                      </a:pPr>
                      <a:r>
                        <a:rPr sz="1200">
                          <a:effectLst/>
                          <a:latin typeface="Arial"/>
                          <a:ea typeface="Times New Roman"/>
                          <a:cs typeface="Times New Roman"/>
                        </a:rPr>
                        <a:t>1,4</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1,2</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1,6</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1,3</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1,7</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2,3</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2,1</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2,8</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4,0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2,8</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4,0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5,8</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61000">
                <a:tc>
                  <a:txBody>
                    <a:bodyPr/>
                    <a:lstStyle/>
                    <a:p>
                      <a:pPr marL="0" marR="0" rtl="0" fontAlgn="base" hangingPunct="0">
                        <a:spcBef>
                          <a:spcPts val="0"/>
                        </a:spcBef>
                        <a:spcAft>
                          <a:spcPts val="0"/>
                        </a:spcAft>
                      </a:pPr>
                      <a:r>
                        <a:rPr sz="1200">
                          <a:effectLst/>
                          <a:latin typeface="Arial"/>
                          <a:ea typeface="Times New Roman"/>
                          <a:cs typeface="Times New Roman"/>
                        </a:rPr>
                        <a:t>1,5</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0,9</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1,1</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1,4</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1,2</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1,5</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2,0</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1,9</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2,5</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3,6</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2,5</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3,6</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5,1</a:t>
                      </a: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0"/>
            <a:ext cx="8229600" cy="1143000"/>
          </a:xfrm>
        </p:spPr>
        <p:txBody>
          <a:bodyPr/>
          <a:lstStyle/>
          <a:p>
            <a:pPr rtl="0" eaLnBrk="1" hangingPunct="1"/>
            <a:r>
              <a:rPr b="1"/>
              <a:t>Diseño de una fosa para 8 usuarios</a:t>
            </a:r>
          </a:p>
        </p:txBody>
      </p:sp>
      <p:sp>
        <p:nvSpPr>
          <p:cNvPr id="19460"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0" eaLnBrk="1" hangingPunct="1"/>
            <a:fld id="{BDF12217-902E-4B8E-B04E-239B054309E9}" type="slidenum">
              <a:rPr/>
              <a:pPr rtl="0" eaLnBrk="1" hangingPunct="1"/>
              <a:t>12</a:t>
            </a:fld>
            <a:endParaRPr/>
          </a:p>
        </p:txBody>
      </p:sp>
      <p:graphicFrame>
        <p:nvGraphicFramePr>
          <p:cNvPr id="5" name="Table 4"/>
          <p:cNvGraphicFramePr>
            <a:graphicFrameLocks noGrp="1"/>
          </p:cNvGraphicFramePr>
          <p:nvPr>
            <p:extLst>
              <p:ext uri="{D42A27DB-BD31-4B8C-83A1-F6EECF244321}">
                <p14:modId xmlns:p14="http://schemas.microsoft.com/office/powerpoint/2010/main" val="4044475383"/>
              </p:ext>
            </p:extLst>
          </p:nvPr>
        </p:nvGraphicFramePr>
        <p:xfrm>
          <a:off x="457201" y="1142999"/>
          <a:ext cx="8291263" cy="4761882"/>
        </p:xfrm>
        <a:graphic>
          <a:graphicData uri="http://schemas.openxmlformats.org/drawingml/2006/table">
            <a:tbl>
              <a:tblPr firstRow="1" firstCol="1" bandRow="1"/>
              <a:tblGrid>
                <a:gridCol w="1755610"/>
                <a:gridCol w="544416"/>
                <a:gridCol w="544416"/>
                <a:gridCol w="544416"/>
                <a:gridCol w="545303"/>
                <a:gridCol w="544416"/>
                <a:gridCol w="544416"/>
                <a:gridCol w="544416"/>
                <a:gridCol w="545303"/>
                <a:gridCol w="544416"/>
                <a:gridCol w="544416"/>
                <a:gridCol w="544416"/>
                <a:gridCol w="545303"/>
              </a:tblGrid>
              <a:tr h="265309">
                <a:tc rowSpan="2">
                  <a:txBody>
                    <a:bodyPr/>
                    <a:lstStyle/>
                    <a:p>
                      <a:pPr marL="0" marR="0" algn="ctr" rtl="0" fontAlgn="base" hangingPunct="0">
                        <a:spcBef>
                          <a:spcPts val="0"/>
                        </a:spcBef>
                        <a:spcAft>
                          <a:spcPts val="0"/>
                        </a:spcAft>
                      </a:pPr>
                      <a:r>
                        <a:rPr sz="1200" b="1">
                          <a:effectLst/>
                          <a:latin typeface="Arial"/>
                          <a:ea typeface="Times New Roman"/>
                        </a:rPr>
                        <a:t>Dimensiones de la fosa</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12">
                  <a:txBody>
                    <a:bodyPr/>
                    <a:lstStyle/>
                    <a:p>
                      <a:pPr marL="0" marR="0" algn="ctr" rtl="0" fontAlgn="base" hangingPunct="0">
                        <a:spcBef>
                          <a:spcPts val="0"/>
                        </a:spcBef>
                        <a:spcAft>
                          <a:spcPts val="0"/>
                        </a:spcAft>
                      </a:pPr>
                      <a:r>
                        <a:rPr sz="1200" b="1">
                          <a:effectLst/>
                          <a:latin typeface="Arial"/>
                          <a:ea typeface="Times New Roman"/>
                        </a:rPr>
                        <a:t>Profundidad (P) del pozo (metros)</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8431">
                <a:tc vMerge="1">
                  <a:txBody>
                    <a:bodyPr/>
                    <a:lstStyle/>
                    <a:p>
                      <a:endParaRPr lang="en-US"/>
                    </a:p>
                  </a:txBody>
                  <a:tcPr/>
                </a:tc>
                <a:tc gridSpan="3">
                  <a:txBody>
                    <a:bodyPr/>
                    <a:lstStyle/>
                    <a:p>
                      <a:pPr marL="0" marR="0" algn="ctr" rtl="0" fontAlgn="base" hangingPunct="0">
                        <a:spcBef>
                          <a:spcPts val="0"/>
                        </a:spcBef>
                        <a:spcAft>
                          <a:spcPts val="0"/>
                        </a:spcAft>
                      </a:pPr>
                      <a:r>
                        <a:rPr sz="1200" b="1">
                          <a:effectLst/>
                          <a:latin typeface="Arial"/>
                          <a:ea typeface="Times New Roman"/>
                        </a:rPr>
                        <a:t>2 años de vida útil</a:t>
                      </a:r>
                      <a:r>
                        <a:rPr sz="1200" b="1" baseline="30000">
                          <a:effectLst/>
                          <a:latin typeface="Arial"/>
                          <a:ea typeface="Times New Roman"/>
                        </a:rPr>
                        <a:t>1</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lgn="ctr" rtl="0" fontAlgn="base" hangingPunct="0">
                        <a:spcBef>
                          <a:spcPts val="0"/>
                        </a:spcBef>
                        <a:spcAft>
                          <a:spcPts val="0"/>
                        </a:spcAft>
                      </a:pPr>
                      <a:r>
                        <a:rPr sz="1200" b="1">
                          <a:effectLst/>
                          <a:latin typeface="Arial"/>
                          <a:ea typeface="Times New Roman"/>
                        </a:rPr>
                        <a:t>5 años de vida útil</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gridSpan="3">
                  <a:txBody>
                    <a:bodyPr/>
                    <a:lstStyle/>
                    <a:p>
                      <a:pPr marL="0" marR="0" algn="ctr" rtl="0" fontAlgn="base" hangingPunct="0">
                        <a:spcBef>
                          <a:spcPts val="0"/>
                        </a:spcBef>
                        <a:spcAft>
                          <a:spcPts val="0"/>
                        </a:spcAft>
                      </a:pPr>
                      <a:r>
                        <a:rPr sz="1200" b="1">
                          <a:effectLst/>
                          <a:latin typeface="Arial"/>
                          <a:ea typeface="Times New Roman"/>
                        </a:rPr>
                        <a:t>10 años de vida útil</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lgn="ctr" rtl="0" fontAlgn="base" hangingPunct="0">
                        <a:spcBef>
                          <a:spcPts val="0"/>
                        </a:spcBef>
                        <a:spcAft>
                          <a:spcPts val="0"/>
                        </a:spcAft>
                      </a:pPr>
                      <a:r>
                        <a:rPr sz="1200" b="1">
                          <a:effectLst/>
                          <a:latin typeface="Arial"/>
                          <a:ea typeface="Times New Roman"/>
                        </a:rPr>
                        <a:t>15 años de vida útil</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r>
              <a:tr h="780112">
                <a:tc>
                  <a:txBody>
                    <a:bodyPr/>
                    <a:lstStyle/>
                    <a:p>
                      <a:pPr marL="0" marR="0" algn="ctr" rtl="0" fontAlgn="base" hangingPunct="0">
                        <a:spcBef>
                          <a:spcPts val="0"/>
                        </a:spcBef>
                        <a:spcAft>
                          <a:spcPts val="600"/>
                        </a:spcAft>
                      </a:pPr>
                      <a:r>
                        <a:rPr sz="1200" b="1">
                          <a:effectLst/>
                          <a:latin typeface="Arial"/>
                          <a:ea typeface="Times New Roman"/>
                        </a:rPr>
                        <a:t>Pozo cuadrado/rectangular</a:t>
                      </a:r>
                    </a:p>
                    <a:p>
                      <a:pPr marL="0" marR="0" algn="ctr" rtl="0" fontAlgn="base" hangingPunct="0">
                        <a:spcBef>
                          <a:spcPts val="0"/>
                        </a:spcBef>
                        <a:spcAft>
                          <a:spcPts val="0"/>
                        </a:spcAft>
                      </a:pPr>
                      <a:r>
                        <a:rPr sz="1200" b="1">
                          <a:effectLst/>
                          <a:latin typeface="Arial"/>
                          <a:ea typeface="Times New Roman"/>
                        </a:rPr>
                        <a:t>Largo (L) x Ancho (A) (metros)</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b="1">
                          <a:effectLst/>
                          <a:latin typeface="Arial"/>
                          <a:ea typeface="Times New Roman"/>
                        </a:rPr>
                        <a:t>T=40</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b="1">
                          <a:effectLst/>
                          <a:latin typeface="Arial"/>
                          <a:ea typeface="Times New Roman"/>
                        </a:rPr>
                        <a:t>T=60</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b="1">
                          <a:effectLst/>
                          <a:latin typeface="Arial"/>
                          <a:ea typeface="Times New Roman"/>
                        </a:rPr>
                        <a:t>T=90</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b="1">
                          <a:effectLst/>
                          <a:latin typeface="Arial"/>
                          <a:ea typeface="Times New Roman"/>
                        </a:rPr>
                        <a:t>T=40</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b="1">
                          <a:effectLst/>
                          <a:latin typeface="Arial"/>
                          <a:ea typeface="Times New Roman"/>
                        </a:rPr>
                        <a:t>T=60</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b="1">
                          <a:effectLst/>
                          <a:latin typeface="Arial"/>
                          <a:ea typeface="Times New Roman"/>
                        </a:rPr>
                        <a:t>T=90</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b="1">
                          <a:effectLst/>
                          <a:latin typeface="Arial"/>
                          <a:ea typeface="Times New Roman"/>
                        </a:rPr>
                        <a:t>T=40</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b="1">
                          <a:effectLst/>
                          <a:latin typeface="Arial"/>
                          <a:ea typeface="Times New Roman"/>
                        </a:rPr>
                        <a:t>T=60</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b="1">
                          <a:effectLst/>
                          <a:latin typeface="Arial"/>
                          <a:ea typeface="Times New Roman"/>
                        </a:rPr>
                        <a:t>T=90</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b="1">
                          <a:effectLst/>
                          <a:latin typeface="Arial"/>
                          <a:ea typeface="Times New Roman"/>
                        </a:rPr>
                        <a:t>T=40</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b="1">
                          <a:effectLst/>
                          <a:latin typeface="Arial"/>
                          <a:ea typeface="Times New Roman"/>
                        </a:rPr>
                        <a:t>T=60</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b="1">
                          <a:effectLst/>
                          <a:latin typeface="Arial"/>
                          <a:ea typeface="Times New Roman"/>
                        </a:rPr>
                        <a:t>T=90</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76729">
                <a:tc>
                  <a:txBody>
                    <a:bodyPr/>
                    <a:lstStyle/>
                    <a:p>
                      <a:pPr marL="0" marR="0" rtl="0" fontAlgn="base" hangingPunct="0">
                        <a:spcBef>
                          <a:spcPts val="0"/>
                        </a:spcBef>
                        <a:spcAft>
                          <a:spcPts val="0"/>
                        </a:spcAft>
                      </a:pPr>
                      <a:r>
                        <a:rPr sz="1200">
                          <a:effectLst/>
                          <a:latin typeface="Arial"/>
                          <a:ea typeface="Times New Roman"/>
                          <a:cs typeface="Times New Roman"/>
                        </a:rPr>
                        <a:t>1,0 x 1,0 (cuadrado)</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1,5</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1,9</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2,7</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2,1</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2,9</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4,1</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3,7</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5,3</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7,7</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5,3</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7,7</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11,3</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43348">
                <a:tc>
                  <a:txBody>
                    <a:bodyPr/>
                    <a:lstStyle/>
                    <a:p>
                      <a:pPr marL="0" marR="0" rtl="0" fontAlgn="base" hangingPunct="0">
                        <a:spcBef>
                          <a:spcPts val="0"/>
                        </a:spcBef>
                        <a:spcAft>
                          <a:spcPts val="0"/>
                        </a:spcAft>
                      </a:pPr>
                      <a:r>
                        <a:rPr sz="1200">
                          <a:effectLst/>
                          <a:latin typeface="Arial"/>
                          <a:ea typeface="Times New Roman"/>
                          <a:cs typeface="Times New Roman"/>
                        </a:rPr>
                        <a:t>1,0 x 1,2</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1,3</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1,7</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2,3</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1,8</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2,5</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3,5</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3,2</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4,5</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6,5</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4,5</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6,5</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9,5</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4562">
                <a:tc>
                  <a:txBody>
                    <a:bodyPr/>
                    <a:lstStyle/>
                    <a:p>
                      <a:pPr marL="0" marR="0" rtl="0" fontAlgn="base" hangingPunct="0">
                        <a:spcBef>
                          <a:spcPts val="0"/>
                        </a:spcBef>
                        <a:spcAft>
                          <a:spcPts val="0"/>
                        </a:spcAft>
                      </a:pPr>
                      <a:r>
                        <a:rPr sz="1200">
                          <a:effectLst/>
                          <a:latin typeface="Arial"/>
                          <a:ea typeface="Times New Roman"/>
                          <a:cs typeface="Times New Roman"/>
                        </a:rPr>
                        <a:t>1,0 x 1,5</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1,1</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1,5</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1,9</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1,6</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2,1</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2,9</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2,6</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3,7</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5,3</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3,7</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5,3</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7,7</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53889">
                <a:tc>
                  <a:txBody>
                    <a:bodyPr/>
                    <a:lstStyle/>
                    <a:p>
                      <a:pPr marL="0" marR="0" rtl="0" fontAlgn="base" hangingPunct="0">
                        <a:spcBef>
                          <a:spcPts val="0"/>
                        </a:spcBef>
                        <a:spcAft>
                          <a:spcPts val="0"/>
                        </a:spcAft>
                      </a:pPr>
                      <a:r>
                        <a:rPr sz="1200">
                          <a:effectLst/>
                          <a:latin typeface="Arial"/>
                          <a:ea typeface="Times New Roman"/>
                          <a:cs typeface="Times New Roman"/>
                        </a:rPr>
                        <a:t>1,2 x 1,2 (cuadrado)</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1,2</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1,5</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2,0</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1,6</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2,2</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3,0</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2,7</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3,8</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5,5</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3,8</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5,5</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8,0</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2805">
                <a:tc>
                  <a:txBody>
                    <a:bodyPr/>
                    <a:lstStyle/>
                    <a:p>
                      <a:pPr marL="0" marR="0" rtl="0" fontAlgn="base" hangingPunct="0">
                        <a:spcBef>
                          <a:spcPts val="0"/>
                        </a:spcBef>
                        <a:spcAft>
                          <a:spcPts val="0"/>
                        </a:spcAft>
                      </a:pPr>
                      <a:r>
                        <a:rPr sz="1200">
                          <a:effectLst/>
                          <a:latin typeface="Arial"/>
                          <a:ea typeface="Times New Roman"/>
                          <a:cs typeface="Times New Roman"/>
                        </a:rPr>
                        <a:t>1,2 x 1,5</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1,0</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1,3</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1,7</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1,4</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1,8</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2,5</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2,3</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3,2</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4,5</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3,2</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4,5</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6,5</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6318">
                <a:tc>
                  <a:txBody>
                    <a:bodyPr/>
                    <a:lstStyle/>
                    <a:p>
                      <a:pPr marL="0" marR="0" rtl="0" fontAlgn="base" hangingPunct="0">
                        <a:spcBef>
                          <a:spcPts val="0"/>
                        </a:spcBef>
                        <a:spcAft>
                          <a:spcPts val="0"/>
                        </a:spcAft>
                      </a:pPr>
                      <a:r>
                        <a:rPr sz="1200">
                          <a:effectLst/>
                          <a:latin typeface="Arial"/>
                          <a:ea typeface="Times New Roman"/>
                          <a:cs typeface="Times New Roman"/>
                        </a:rPr>
                        <a:t>1,5 x 1,5 (cuadrado)</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0,9</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1,1</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1,5</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1,2</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1,6</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2,1</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1,9</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2,6</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3,7</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2,6</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3,7</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5,3</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442766">
                <a:tc>
                  <a:txBody>
                    <a:bodyPr/>
                    <a:lstStyle/>
                    <a:p>
                      <a:pPr marL="0" marR="0" rtl="0" fontAlgn="base" hangingPunct="0">
                        <a:spcBef>
                          <a:spcPts val="0"/>
                        </a:spcBef>
                        <a:spcAft>
                          <a:spcPts val="600"/>
                        </a:spcAft>
                      </a:pPr>
                      <a:r>
                        <a:rPr sz="1200" b="1">
                          <a:effectLst/>
                          <a:latin typeface="Arial"/>
                          <a:ea typeface="Times New Roman"/>
                          <a:cs typeface="Times New Roman"/>
                        </a:rPr>
                        <a:t>Pozo circular </a:t>
                      </a:r>
                    </a:p>
                    <a:p>
                      <a:pPr marL="0" marR="0" rtl="0" fontAlgn="base" hangingPunct="0">
                        <a:spcBef>
                          <a:spcPts val="0"/>
                        </a:spcBef>
                        <a:spcAft>
                          <a:spcPts val="0"/>
                        </a:spcAft>
                      </a:pPr>
                      <a:r>
                        <a:rPr sz="1200" b="1">
                          <a:effectLst/>
                          <a:latin typeface="Arial"/>
                          <a:ea typeface="Times New Roman"/>
                          <a:cs typeface="Times New Roman"/>
                        </a:rPr>
                        <a:t>Diámetro (D) (metros)</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b="1">
                          <a:effectLst/>
                          <a:latin typeface="Arial"/>
                          <a:ea typeface="Times New Roman"/>
                        </a:rPr>
                        <a:t>T=40</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b="1">
                          <a:effectLst/>
                          <a:latin typeface="Arial"/>
                          <a:ea typeface="Times New Roman"/>
                        </a:rPr>
                        <a:t>T=60</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b="1">
                          <a:effectLst/>
                          <a:latin typeface="Arial"/>
                          <a:ea typeface="Times New Roman"/>
                        </a:rPr>
                        <a:t>T=90</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b="1">
                          <a:effectLst/>
                          <a:latin typeface="Arial"/>
                          <a:ea typeface="Times New Roman"/>
                        </a:rPr>
                        <a:t>T=40</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b="1">
                          <a:effectLst/>
                          <a:latin typeface="Arial"/>
                          <a:ea typeface="Times New Roman"/>
                        </a:rPr>
                        <a:t>T=60</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b="1">
                          <a:effectLst/>
                          <a:latin typeface="Arial"/>
                          <a:ea typeface="Times New Roman"/>
                        </a:rPr>
                        <a:t>T=90</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b="1">
                          <a:effectLst/>
                          <a:latin typeface="Arial"/>
                          <a:ea typeface="Times New Roman"/>
                        </a:rPr>
                        <a:t>T=40</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b="1">
                          <a:effectLst/>
                          <a:latin typeface="Arial"/>
                          <a:ea typeface="Times New Roman"/>
                        </a:rPr>
                        <a:t>T=60</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b="1">
                          <a:effectLst/>
                          <a:latin typeface="Arial"/>
                          <a:ea typeface="Times New Roman"/>
                        </a:rPr>
                        <a:t>T=90</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b="1">
                          <a:effectLst/>
                          <a:latin typeface="Arial"/>
                          <a:ea typeface="Times New Roman"/>
                        </a:rPr>
                        <a:t>T=40</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b="1">
                          <a:effectLst/>
                          <a:latin typeface="Arial"/>
                          <a:ea typeface="Times New Roman"/>
                        </a:rPr>
                        <a:t>T=60</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b="1">
                          <a:effectLst/>
                          <a:latin typeface="Arial"/>
                          <a:ea typeface="Times New Roman"/>
                        </a:rPr>
                        <a:t>T=90</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11719">
                <a:tc>
                  <a:txBody>
                    <a:bodyPr/>
                    <a:lstStyle/>
                    <a:p>
                      <a:pPr marL="0" marR="0" rtl="0" fontAlgn="base" hangingPunct="0">
                        <a:spcBef>
                          <a:spcPts val="0"/>
                        </a:spcBef>
                        <a:spcAft>
                          <a:spcPts val="0"/>
                        </a:spcAft>
                      </a:pPr>
                      <a:r>
                        <a:rPr sz="1200">
                          <a:effectLst/>
                          <a:latin typeface="Arial"/>
                          <a:ea typeface="Times New Roman"/>
                          <a:cs typeface="Times New Roman"/>
                        </a:rPr>
                        <a:t>1,0</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1,7</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2,3</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3,3</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2,5</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3,6</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5,1</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4,6</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6,6</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9,7</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6,6</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9,7</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14,3</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29290">
                <a:tc>
                  <a:txBody>
                    <a:bodyPr/>
                    <a:lstStyle/>
                    <a:p>
                      <a:pPr marL="0" marR="0" rtl="0" fontAlgn="base" hangingPunct="0">
                        <a:spcBef>
                          <a:spcPts val="0"/>
                        </a:spcBef>
                        <a:spcAft>
                          <a:spcPts val="0"/>
                        </a:spcAft>
                      </a:pPr>
                      <a:r>
                        <a:rPr sz="1200">
                          <a:effectLst/>
                          <a:latin typeface="Arial"/>
                          <a:ea typeface="Times New Roman"/>
                          <a:cs typeface="Times New Roman"/>
                        </a:rPr>
                        <a:t>1,1</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1,5</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2,0</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2,8</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2,2</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3,0</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4,3</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3,9</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5,6</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8,1</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5,6</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8,1</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11,9</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43348">
                <a:tc>
                  <a:txBody>
                    <a:bodyPr/>
                    <a:lstStyle/>
                    <a:p>
                      <a:pPr marL="0" marR="0" rtl="0" fontAlgn="base" hangingPunct="0">
                        <a:spcBef>
                          <a:spcPts val="0"/>
                        </a:spcBef>
                        <a:spcAft>
                          <a:spcPts val="0"/>
                        </a:spcAft>
                      </a:pPr>
                      <a:r>
                        <a:rPr sz="1200">
                          <a:effectLst/>
                          <a:latin typeface="Arial"/>
                          <a:ea typeface="Times New Roman"/>
                          <a:cs typeface="Times New Roman"/>
                        </a:rPr>
                        <a:t>1,2</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1,3</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1,8</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2,4</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1,9</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2,6</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3,7</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3,3</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4,7</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6,9</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4,7</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6,9</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10,1</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45982">
                <a:tc>
                  <a:txBody>
                    <a:bodyPr/>
                    <a:lstStyle/>
                    <a:p>
                      <a:pPr marL="0" marR="0" rtl="0" fontAlgn="base" hangingPunct="0">
                        <a:spcBef>
                          <a:spcPts val="0"/>
                        </a:spcBef>
                        <a:spcAft>
                          <a:spcPts val="0"/>
                        </a:spcAft>
                      </a:pPr>
                      <a:r>
                        <a:rPr sz="1200">
                          <a:effectLst/>
                          <a:latin typeface="Arial"/>
                          <a:ea typeface="Times New Roman"/>
                          <a:cs typeface="Times New Roman"/>
                        </a:rPr>
                        <a:t>1,3</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1,2</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1,6</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2,1</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1,7</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2,3</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3,2</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2,9</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4,1</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5,9</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4,1</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5,9</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8,6</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25777">
                <a:tc>
                  <a:txBody>
                    <a:bodyPr/>
                    <a:lstStyle/>
                    <a:p>
                      <a:pPr marL="0" marR="0" rtl="0" fontAlgn="base" hangingPunct="0">
                        <a:spcBef>
                          <a:spcPts val="0"/>
                        </a:spcBef>
                        <a:spcAft>
                          <a:spcPts val="0"/>
                        </a:spcAft>
                      </a:pPr>
                      <a:r>
                        <a:rPr sz="1200">
                          <a:effectLst/>
                          <a:latin typeface="Arial"/>
                          <a:ea typeface="Times New Roman"/>
                          <a:cs typeface="Times New Roman"/>
                        </a:rPr>
                        <a:t>1,4</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1,1</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1,4</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1,9</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1,5</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2,1</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2,8</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2,6</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3,6</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5,2</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3,6</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5,2</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7,5</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53889">
                <a:tc>
                  <a:txBody>
                    <a:bodyPr/>
                    <a:lstStyle/>
                    <a:p>
                      <a:pPr marL="0" marR="0" rtl="0" fontAlgn="base" hangingPunct="0">
                        <a:spcBef>
                          <a:spcPts val="0"/>
                        </a:spcBef>
                        <a:spcAft>
                          <a:spcPts val="0"/>
                        </a:spcAft>
                      </a:pPr>
                      <a:r>
                        <a:rPr sz="1200">
                          <a:effectLst/>
                          <a:latin typeface="Arial"/>
                          <a:ea typeface="Times New Roman"/>
                          <a:cs typeface="Times New Roman"/>
                        </a:rPr>
                        <a:t>1,5</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1,0</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1,3</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1,7</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1,4</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1,9</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2,5</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2,3</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3,2</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4,6</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fontAlgn="base" hangingPunct="0">
                        <a:spcBef>
                          <a:spcPts val="0"/>
                        </a:spcBef>
                        <a:spcAft>
                          <a:spcPts val="0"/>
                        </a:spcAft>
                      </a:pPr>
                      <a:r>
                        <a:rPr sz="1200">
                          <a:effectLst/>
                          <a:latin typeface="Arial"/>
                          <a:ea typeface="Times New Roman"/>
                        </a:rPr>
                        <a:t>3,2</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4,6</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0" fontAlgn="base" hangingPunct="0">
                        <a:spcBef>
                          <a:spcPts val="0"/>
                        </a:spcBef>
                        <a:spcAft>
                          <a:spcPts val="0"/>
                        </a:spcAft>
                      </a:pPr>
                      <a:r>
                        <a:rPr sz="1200">
                          <a:effectLst/>
                          <a:latin typeface="Arial"/>
                          <a:ea typeface="Times New Roman"/>
                        </a:rPr>
                        <a:t>6,6</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0" y="18257"/>
            <a:ext cx="9144000" cy="1143000"/>
          </a:xfrm>
        </p:spPr>
        <p:txBody>
          <a:bodyPr/>
          <a:lstStyle/>
          <a:p>
            <a:pPr rtl="0" eaLnBrk="1" hangingPunct="1"/>
            <a:r>
              <a:rPr b="1"/>
              <a:t>Calcule el volumen</a:t>
            </a:r>
          </a:p>
        </p:txBody>
      </p:sp>
      <p:sp>
        <p:nvSpPr>
          <p:cNvPr id="20483"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0" eaLnBrk="1" hangingPunct="1"/>
            <a:fld id="{542CDADE-63AE-40E0-9F52-C1C5DA53C1AF}" type="slidenum">
              <a:rPr/>
              <a:pPr rtl="0" eaLnBrk="1" hangingPunct="1"/>
              <a:t>13</a:t>
            </a:fld>
            <a:endParaRPr/>
          </a:p>
        </p:txBody>
      </p:sp>
      <p:sp>
        <p:nvSpPr>
          <p:cNvPr id="20484" name="Content Placeholder 4"/>
          <p:cNvSpPr>
            <a:spLocks noGrp="1"/>
          </p:cNvSpPr>
          <p:nvPr>
            <p:ph idx="1"/>
          </p:nvPr>
        </p:nvSpPr>
        <p:spPr>
          <a:xfrm>
            <a:off x="457200" y="3284538"/>
            <a:ext cx="8229600" cy="2409825"/>
          </a:xfrm>
        </p:spPr>
        <p:txBody>
          <a:bodyPr/>
          <a:lstStyle/>
          <a:p>
            <a:pPr marL="0" indent="0" rtl="0" eaLnBrk="1" hangingPunct="1">
              <a:buNone/>
            </a:pPr>
            <a:r>
              <a:rPr sz="2400"/>
              <a:t>V = volumen</a:t>
            </a:r>
          </a:p>
          <a:p>
            <a:pPr marL="0" indent="0" rtl="0" eaLnBrk="1" hangingPunct="1">
              <a:buNone/>
            </a:pPr>
            <a:r>
              <a:rPr sz="2400"/>
              <a:t>N = número de personas que utilizan la fosa</a:t>
            </a:r>
          </a:p>
          <a:p>
            <a:pPr marL="0" indent="0" rtl="0" eaLnBrk="1" hangingPunct="1">
              <a:buNone/>
            </a:pPr>
            <a:r>
              <a:rPr sz="2400"/>
              <a:t>T = Tasa de acumulación de lodos</a:t>
            </a:r>
          </a:p>
          <a:p>
            <a:pPr marL="0" indent="0" rtl="0" eaLnBrk="1" hangingPunct="1">
              <a:buNone/>
            </a:pPr>
            <a:r>
              <a:rPr sz="2400"/>
              <a:t>v = número de años que la fosa durará (vida útil)</a:t>
            </a:r>
          </a:p>
          <a:p>
            <a:pPr marL="0" indent="0" rtl="0" eaLnBrk="1" hangingPunct="1">
              <a:buNone/>
            </a:pPr>
            <a:r>
              <a:rPr sz="2400"/>
              <a:t>a = área "superficial" de la fosa (vista desde arriba)</a:t>
            </a:r>
          </a:p>
        </p:txBody>
      </p:sp>
      <p:sp>
        <p:nvSpPr>
          <p:cNvPr id="20485" name="Rectangle 105"/>
          <p:cNvSpPr>
            <a:spLocks noChangeArrowheads="1"/>
          </p:cNvSpPr>
          <p:nvPr/>
        </p:nvSpPr>
        <p:spPr bwMode="auto">
          <a:xfrm>
            <a:off x="2159000" y="1341438"/>
            <a:ext cx="4411663" cy="1582737"/>
          </a:xfrm>
          <a:prstGeom prst="rect">
            <a:avLst/>
          </a:prstGeom>
          <a:noFill/>
          <a:ln w="952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2048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aphicFrame>
        <p:nvGraphicFramePr>
          <p:cNvPr id="20487" name="Object 7"/>
          <p:cNvGraphicFramePr>
            <a:graphicFrameLocks noChangeAspect="1"/>
          </p:cNvGraphicFramePr>
          <p:nvPr>
            <p:extLst>
              <p:ext uri="{D42A27DB-BD31-4B8C-83A1-F6EECF244321}">
                <p14:modId xmlns:p14="http://schemas.microsoft.com/office/powerpoint/2010/main" val="3906324382"/>
              </p:ext>
            </p:extLst>
          </p:nvPr>
        </p:nvGraphicFramePr>
        <p:xfrm>
          <a:off x="2376488" y="1592263"/>
          <a:ext cx="4003675" cy="1154112"/>
        </p:xfrm>
        <a:graphic>
          <a:graphicData uri="http://schemas.openxmlformats.org/presentationml/2006/ole">
            <mc:AlternateContent xmlns:mc="http://schemas.openxmlformats.org/markup-compatibility/2006">
              <mc:Choice xmlns:v="urn:schemas-microsoft-com:vml" Requires="v">
                <p:oleObj spid="_x0000_s20516" name="Equation" r:id="rId4" imgW="1409400" imgH="393480" progId="Equation.3">
                  <p:embed/>
                </p:oleObj>
              </mc:Choice>
              <mc:Fallback>
                <p:oleObj name="Equation" r:id="rId4" imgW="1409400" imgH="393480" progId="Equation.3">
                  <p:embed/>
                  <p:pic>
                    <p:nvPicPr>
                      <p:cNvPr id="0" name="Object 7"/>
                      <p:cNvPicPr>
                        <a:picLocks noChangeAspect="1" noChangeArrowheads="1"/>
                      </p:cNvPicPr>
                      <p:nvPr/>
                    </p:nvPicPr>
                    <p:blipFill>
                      <a:blip r:embed="rId5"/>
                      <a:srcRect/>
                      <a:stretch>
                        <a:fillRect/>
                      </a:stretch>
                    </p:blipFill>
                    <p:spPr bwMode="auto">
                      <a:xfrm>
                        <a:off x="2376488" y="1592263"/>
                        <a:ext cx="4003675"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53975" y="0"/>
            <a:ext cx="9036050" cy="1143000"/>
          </a:xfrm>
        </p:spPr>
        <p:txBody>
          <a:bodyPr/>
          <a:lstStyle/>
          <a:p>
            <a:pPr rtl="0" eaLnBrk="1" hangingPunct="1"/>
            <a:r>
              <a:rPr b="1"/>
              <a:t>Calcule la vida útil de la fosa</a:t>
            </a:r>
          </a:p>
        </p:txBody>
      </p:sp>
      <p:sp>
        <p:nvSpPr>
          <p:cNvPr id="22531"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0" eaLnBrk="1" hangingPunct="1"/>
            <a:fld id="{F4A72C07-B7C8-4C32-B83D-60CAD75D1419}" type="slidenum">
              <a:rPr/>
              <a:pPr rtl="0" eaLnBrk="1" hangingPunct="1"/>
              <a:t>14</a:t>
            </a:fld>
            <a:endParaRPr/>
          </a:p>
        </p:txBody>
      </p:sp>
      <p:sp>
        <p:nvSpPr>
          <p:cNvPr id="22532" name="Content Placeholder 4"/>
          <p:cNvSpPr>
            <a:spLocks noGrp="1"/>
          </p:cNvSpPr>
          <p:nvPr>
            <p:ph idx="1"/>
          </p:nvPr>
        </p:nvSpPr>
        <p:spPr>
          <a:xfrm>
            <a:off x="457200" y="3573463"/>
            <a:ext cx="8229600" cy="2408237"/>
          </a:xfrm>
        </p:spPr>
        <p:txBody>
          <a:bodyPr/>
          <a:lstStyle/>
          <a:p>
            <a:pPr marL="0" indent="0" rtl="0" eaLnBrk="1" hangingPunct="1">
              <a:buNone/>
            </a:pPr>
            <a:r>
              <a:rPr sz="2400" dirty="0"/>
              <a:t>V = </a:t>
            </a:r>
            <a:r>
              <a:rPr sz="2400" dirty="0" err="1"/>
              <a:t>volumen</a:t>
            </a:r>
            <a:endParaRPr sz="2400" dirty="0"/>
          </a:p>
          <a:p>
            <a:pPr marL="0" indent="0" rtl="0" eaLnBrk="1" hangingPunct="1">
              <a:buNone/>
            </a:pPr>
            <a:r>
              <a:rPr sz="2400" dirty="0"/>
              <a:t>N = </a:t>
            </a:r>
            <a:r>
              <a:rPr sz="2400" dirty="0" err="1"/>
              <a:t>número</a:t>
            </a:r>
            <a:r>
              <a:rPr sz="2400" dirty="0"/>
              <a:t> de personas que </a:t>
            </a:r>
            <a:r>
              <a:rPr sz="2400" dirty="0" err="1"/>
              <a:t>utilizan</a:t>
            </a:r>
            <a:r>
              <a:rPr sz="2400" dirty="0"/>
              <a:t> la </a:t>
            </a:r>
            <a:r>
              <a:rPr sz="2400" dirty="0" err="1"/>
              <a:t>fosa</a:t>
            </a:r>
            <a:endParaRPr sz="2400" dirty="0"/>
          </a:p>
          <a:p>
            <a:pPr marL="0" indent="0" rtl="0" eaLnBrk="1" hangingPunct="1">
              <a:buNone/>
            </a:pPr>
            <a:r>
              <a:rPr sz="2400" dirty="0"/>
              <a:t>T = </a:t>
            </a:r>
            <a:r>
              <a:rPr sz="2400" dirty="0" err="1"/>
              <a:t>Tasa</a:t>
            </a:r>
            <a:r>
              <a:rPr sz="2400" dirty="0"/>
              <a:t> de </a:t>
            </a:r>
            <a:r>
              <a:rPr sz="2400" dirty="0" err="1"/>
              <a:t>acumulación</a:t>
            </a:r>
            <a:r>
              <a:rPr sz="2400" dirty="0"/>
              <a:t> de </a:t>
            </a:r>
            <a:r>
              <a:rPr sz="2400" dirty="0" err="1"/>
              <a:t>lodos</a:t>
            </a:r>
            <a:endParaRPr sz="2400" dirty="0"/>
          </a:p>
          <a:p>
            <a:pPr marL="0" indent="0" rtl="0" eaLnBrk="1" hangingPunct="1">
              <a:buNone/>
            </a:pPr>
            <a:r>
              <a:rPr sz="2400" dirty="0"/>
              <a:t>v = </a:t>
            </a:r>
            <a:r>
              <a:rPr sz="2400" dirty="0" err="1"/>
              <a:t>número</a:t>
            </a:r>
            <a:r>
              <a:rPr sz="2400" dirty="0"/>
              <a:t> de </a:t>
            </a:r>
            <a:r>
              <a:rPr sz="2400" dirty="0" err="1"/>
              <a:t>años</a:t>
            </a:r>
            <a:r>
              <a:rPr sz="2400" dirty="0"/>
              <a:t> que la </a:t>
            </a:r>
            <a:r>
              <a:rPr sz="2400" dirty="0" err="1"/>
              <a:t>fosa</a:t>
            </a:r>
            <a:r>
              <a:rPr sz="2400" dirty="0"/>
              <a:t> </a:t>
            </a:r>
            <a:r>
              <a:rPr sz="2400" dirty="0" err="1"/>
              <a:t>durará</a:t>
            </a:r>
            <a:r>
              <a:rPr sz="2400" dirty="0"/>
              <a:t> (</a:t>
            </a:r>
            <a:r>
              <a:rPr sz="2400" dirty="0" err="1"/>
              <a:t>vida</a:t>
            </a:r>
            <a:r>
              <a:rPr sz="2400" dirty="0"/>
              <a:t> </a:t>
            </a:r>
            <a:r>
              <a:rPr sz="2400" dirty="0" err="1"/>
              <a:t>útil</a:t>
            </a:r>
            <a:r>
              <a:rPr sz="2400" dirty="0"/>
              <a:t>)</a:t>
            </a:r>
          </a:p>
          <a:p>
            <a:pPr marL="0" indent="0" rtl="0" eaLnBrk="1" hangingPunct="1">
              <a:buNone/>
            </a:pPr>
            <a:r>
              <a:rPr sz="2400" dirty="0"/>
              <a:t>a = </a:t>
            </a:r>
            <a:r>
              <a:rPr sz="2400" dirty="0" err="1"/>
              <a:t>área</a:t>
            </a:r>
            <a:r>
              <a:rPr sz="2400" dirty="0"/>
              <a:t> "superficial" de la </a:t>
            </a:r>
            <a:r>
              <a:rPr sz="2400" dirty="0" err="1"/>
              <a:t>fosa</a:t>
            </a:r>
            <a:r>
              <a:rPr sz="2400" dirty="0"/>
              <a:t> (vista </a:t>
            </a:r>
            <a:r>
              <a:rPr sz="2400" dirty="0" err="1"/>
              <a:t>desde</a:t>
            </a:r>
            <a:r>
              <a:rPr sz="2400" dirty="0"/>
              <a:t> </a:t>
            </a:r>
            <a:r>
              <a:rPr sz="2400" dirty="0" err="1"/>
              <a:t>arriba</a:t>
            </a:r>
            <a:r>
              <a:rPr sz="2400" dirty="0"/>
              <a:t>)</a:t>
            </a:r>
          </a:p>
        </p:txBody>
      </p:sp>
      <p:sp>
        <p:nvSpPr>
          <p:cNvPr id="22533" name="Rectangle 105"/>
          <p:cNvSpPr>
            <a:spLocks noChangeArrowheads="1"/>
          </p:cNvSpPr>
          <p:nvPr/>
        </p:nvSpPr>
        <p:spPr bwMode="auto">
          <a:xfrm>
            <a:off x="2051050" y="2338388"/>
            <a:ext cx="3600450" cy="946150"/>
          </a:xfrm>
          <a:prstGeom prst="rect">
            <a:avLst/>
          </a:prstGeom>
          <a:noFill/>
          <a:ln w="952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2253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2253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aphicFrame>
        <p:nvGraphicFramePr>
          <p:cNvPr id="22536" name="Object 8"/>
          <p:cNvGraphicFramePr>
            <a:graphicFrameLocks noChangeAspect="1"/>
          </p:cNvGraphicFramePr>
          <p:nvPr>
            <p:extLst>
              <p:ext uri="{D42A27DB-BD31-4B8C-83A1-F6EECF244321}">
                <p14:modId xmlns:p14="http://schemas.microsoft.com/office/powerpoint/2010/main" val="3509303813"/>
              </p:ext>
            </p:extLst>
          </p:nvPr>
        </p:nvGraphicFramePr>
        <p:xfrm>
          <a:off x="1259632" y="1238250"/>
          <a:ext cx="7604125" cy="2046288"/>
        </p:xfrm>
        <a:graphic>
          <a:graphicData uri="http://schemas.openxmlformats.org/presentationml/2006/ole">
            <mc:AlternateContent xmlns:mc="http://schemas.openxmlformats.org/markup-compatibility/2006">
              <mc:Choice xmlns:v="urn:schemas-microsoft-com:vml" Requires="v">
                <p:oleObj spid="_x0000_s22563" name="Equation" r:id="rId4" imgW="3911400" imgH="1041120" progId="Equation.3">
                  <p:embed/>
                </p:oleObj>
              </mc:Choice>
              <mc:Fallback>
                <p:oleObj name="Equation" r:id="rId4" imgW="3911400" imgH="1041120" progId="Equation.3">
                  <p:embed/>
                  <p:pic>
                    <p:nvPicPr>
                      <p:cNvPr id="0" name="Object 8"/>
                      <p:cNvPicPr>
                        <a:picLocks noChangeAspect="1" noChangeArrowheads="1"/>
                      </p:cNvPicPr>
                      <p:nvPr/>
                    </p:nvPicPr>
                    <p:blipFill>
                      <a:blip r:embed="rId5"/>
                      <a:srcRect/>
                      <a:stretch>
                        <a:fillRect/>
                      </a:stretch>
                    </p:blipFill>
                    <p:spPr bwMode="auto">
                      <a:xfrm>
                        <a:off x="1259632" y="1238250"/>
                        <a:ext cx="7604125" cy="204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rtl="0" eaLnBrk="1" hangingPunct="1"/>
            <a:r>
              <a:rPr b="1">
                <a:solidFill>
                  <a:schemeClr val="accent2"/>
                </a:solidFill>
              </a:rPr>
              <a:t> Resumen</a:t>
            </a:r>
          </a:p>
        </p:txBody>
      </p:sp>
      <p:sp>
        <p:nvSpPr>
          <p:cNvPr id="14339" name="Rectangle 3"/>
          <p:cNvSpPr>
            <a:spLocks noGrp="1" noChangeArrowheads="1"/>
          </p:cNvSpPr>
          <p:nvPr>
            <p:ph type="body" idx="1"/>
          </p:nvPr>
        </p:nvSpPr>
        <p:spPr/>
        <p:txBody>
          <a:bodyPr/>
          <a:lstStyle/>
          <a:p>
            <a:pPr rtl="0" eaLnBrk="1" hangingPunct="1"/>
            <a:r>
              <a:rPr/>
              <a:t>¿Qué información se necesita para determinar las dimensiones de una fosa?</a:t>
            </a:r>
          </a:p>
          <a:p>
            <a:pPr marL="0" indent="0" eaLnBrk="1" hangingPunct="1">
              <a:buNone/>
            </a:pPr>
            <a:endParaRPr lang="en-US" dirty="0" smtClean="0"/>
          </a:p>
        </p:txBody>
      </p:sp>
      <p:pic>
        <p:nvPicPr>
          <p:cNvPr id="40964"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7084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1484313"/>
            <a:ext cx="8587680" cy="2751522"/>
          </a:xfrm>
          <a:prstGeom prst="rect">
            <a:avLst/>
          </a:prstGeom>
        </p:spPr>
        <p:txBody>
          <a:bodyPr wrap="square">
            <a:spAutoFit/>
          </a:bodyPr>
          <a:lstStyle/>
          <a:p>
            <a:pPr algn="ctr" rtl="0">
              <a:spcBef>
                <a:spcPct val="20000"/>
              </a:spcBef>
              <a:defRPr/>
            </a:pPr>
            <a:r>
              <a:rPr sz="3200" kern="0">
                <a:solidFill>
                  <a:srgbClr val="000000"/>
                </a:solidFill>
                <a:latin typeface="Arial"/>
                <a:ea typeface="+mn-ea"/>
                <a:cs typeface="Arial"/>
              </a:rPr>
              <a:t>Esta presentación se utiliza con el Plan de lección 18: Dimensionamiento de fosas de letrinas, del manual del formador para Diseño y construcción de letrinas. </a:t>
            </a:r>
          </a:p>
          <a:p>
            <a:pPr>
              <a:spcBef>
                <a:spcPct val="20000"/>
              </a:spcBef>
              <a:defRPr/>
            </a:pPr>
            <a:endParaRPr lang="en-US" sz="3200" kern="0" dirty="0">
              <a:solidFill>
                <a:srgbClr val="000000"/>
              </a:solidFill>
              <a:latin typeface="Arial"/>
              <a:ea typeface="+mn-ea"/>
              <a:cs typeface="Arial"/>
            </a:endParaRPr>
          </a:p>
          <a:p>
            <a:pPr algn="ctr" rtl="0">
              <a:spcBef>
                <a:spcPct val="20000"/>
              </a:spcBef>
              <a:defRPr/>
            </a:pPr>
            <a:r>
              <a:rPr sz="3200" kern="0">
                <a:solidFill>
                  <a:srgbClr val="000000"/>
                </a:solidFill>
                <a:latin typeface="Arial"/>
                <a:ea typeface="+mn-ea"/>
                <a:cs typeface="Arial"/>
              </a:rPr>
              <a:t>Disponible en: </a:t>
            </a:r>
            <a:r>
              <a:rPr sz="3200" kern="0">
                <a:solidFill>
                  <a:srgbClr val="000000"/>
                </a:solidFill>
                <a:latin typeface="Arial"/>
                <a:ea typeface="+mn-ea"/>
                <a:cs typeface="Arial"/>
                <a:hlinkClick r:id="rId2"/>
              </a:rPr>
              <a:t>www.cawst.org/resources</a:t>
            </a:r>
          </a:p>
        </p:txBody>
      </p:sp>
      <p:pic>
        <p:nvPicPr>
          <p:cNvPr id="14339"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pPr algn="r" rtl="0"/>
            <a:fld id="{90C5138D-4C5F-48AF-A64F-FBCEEBACA0DF}" type="slidenum">
              <a:rPr/>
              <a:pPr algn="r" rtl="0"/>
              <a:t>2</a:t>
            </a:fld>
            <a:endParaRPr/>
          </a:p>
        </p:txBody>
      </p:sp>
    </p:spTree>
    <p:extLst>
      <p:ext uri="{BB962C8B-B14F-4D97-AF65-F5344CB8AC3E}">
        <p14:creationId xmlns:p14="http://schemas.microsoft.com/office/powerpoint/2010/main" val="1071386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709613" y="2204864"/>
            <a:ext cx="7772400" cy="1470025"/>
          </a:xfrm>
        </p:spPr>
        <p:txBody>
          <a:bodyPr/>
          <a:lstStyle/>
          <a:p>
            <a:pPr rtl="0" eaLnBrk="1" hangingPunct="1"/>
            <a:r>
              <a:rPr b="1"/>
              <a:t>Dimensionamiento de las fosas de letrinas</a:t>
            </a:r>
          </a:p>
        </p:txBody>
      </p:sp>
      <p:pic>
        <p:nvPicPr>
          <p:cNvPr id="14340" name="Picture 4" descr="CAWST Colou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4724400"/>
            <a:ext cx="7391400" cy="195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rtl="0" eaLnBrk="1" hangingPunct="1"/>
            <a:r>
              <a:rPr b="1"/>
              <a:t>Objetivos de aprendizaje</a:t>
            </a:r>
          </a:p>
        </p:txBody>
      </p:sp>
      <p:sp>
        <p:nvSpPr>
          <p:cNvPr id="15363" name="Rectangle 3"/>
          <p:cNvSpPr>
            <a:spLocks noGrp="1" noChangeArrowheads="1"/>
          </p:cNvSpPr>
          <p:nvPr>
            <p:ph type="body" idx="1"/>
          </p:nvPr>
        </p:nvSpPr>
        <p:spPr/>
        <p:txBody>
          <a:bodyPr/>
          <a:lstStyle/>
          <a:p>
            <a:pPr marL="514350" lvl="0" indent="-514350" rtl="0">
              <a:buAutoNum type="arabicPeriod"/>
            </a:pPr>
            <a:r>
              <a:rPr/>
              <a:t>Discutir la importancia del tamaño de una fosa de letrina.</a:t>
            </a:r>
          </a:p>
          <a:p>
            <a:pPr marL="514350" lvl="0" indent="-514350" rtl="0">
              <a:buAutoNum type="arabicPeriod"/>
            </a:pPr>
            <a:r>
              <a:rPr/>
              <a:t>Identificar la información clave necesaria para medir una fosa de letrina.</a:t>
            </a:r>
          </a:p>
          <a:p>
            <a:pPr marL="514350" lvl="0" indent="-514350" rtl="0">
              <a:buAutoNum type="arabicPeriod"/>
            </a:pPr>
            <a:r>
              <a:rPr/>
              <a:t>Determinar el tamaño de una fosa de letrina.</a:t>
            </a:r>
          </a:p>
        </p:txBody>
      </p:sp>
      <p:pic>
        <p:nvPicPr>
          <p:cNvPr id="15364" name="Picture 4" descr="CAWST Colour - no text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0" eaLnBrk="1" hangingPunct="1"/>
            <a:fld id="{7C2D7BBE-F5D7-4CCF-BA26-9BE353A3CEB4}" type="slidenum">
              <a:rPr/>
              <a:pPr rtl="0" eaLnBrk="1" hangingPunct="1"/>
              <a:t>4</a:t>
            </a:fld>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b="1"/>
              <a:t>Dimensiones de la fosa</a:t>
            </a:r>
          </a:p>
        </p:txBody>
      </p:sp>
      <p:sp>
        <p:nvSpPr>
          <p:cNvPr id="4" name="Slide Number Placeholder 3"/>
          <p:cNvSpPr>
            <a:spLocks noGrp="1"/>
          </p:cNvSpPr>
          <p:nvPr>
            <p:ph type="sldNum" sz="quarter" idx="10"/>
          </p:nvPr>
        </p:nvSpPr>
        <p:spPr/>
        <p:txBody>
          <a:bodyPr/>
          <a:lstStyle/>
          <a:p>
            <a:pPr rtl="0">
              <a:defRPr/>
            </a:pPr>
            <a:fld id="{022B81AA-BA11-433A-9A7F-49788121D7F9}" type="slidenum">
              <a:rPr/>
              <a:pPr rtl="0">
                <a:defRPr/>
              </a:pPr>
              <a:t>5</a:t>
            </a:fld>
            <a:endParaRPr/>
          </a:p>
        </p:txBody>
      </p:sp>
      <p:grpSp>
        <p:nvGrpSpPr>
          <p:cNvPr id="5" name="Group 4"/>
          <p:cNvGrpSpPr/>
          <p:nvPr/>
        </p:nvGrpSpPr>
        <p:grpSpPr>
          <a:xfrm>
            <a:off x="235168" y="1239276"/>
            <a:ext cx="8908832" cy="5161103"/>
            <a:chOff x="-156555" y="-164072"/>
            <a:chExt cx="6281637" cy="3432440"/>
          </a:xfrm>
        </p:grpSpPr>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t="3487" r="18924" b="30729"/>
            <a:stretch/>
          </p:blipFill>
          <p:spPr bwMode="auto">
            <a:xfrm>
              <a:off x="-156555" y="-164072"/>
              <a:ext cx="6281637" cy="3174471"/>
            </a:xfrm>
            <a:prstGeom prst="rect">
              <a:avLst/>
            </a:prstGeom>
            <a:noFill/>
            <a:ln>
              <a:noFill/>
            </a:ln>
          </p:spPr>
        </p:pic>
        <p:sp>
          <p:nvSpPr>
            <p:cNvPr id="7" name="Text Box 439"/>
            <p:cNvSpPr txBox="1">
              <a:spLocks noChangeArrowheads="1"/>
            </p:cNvSpPr>
            <p:nvPr/>
          </p:nvSpPr>
          <p:spPr bwMode="auto">
            <a:xfrm>
              <a:off x="3698650" y="3061993"/>
              <a:ext cx="1946910" cy="2063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rtl="0">
                <a:spcAft>
                  <a:spcPts val="0"/>
                </a:spcAft>
              </a:pPr>
              <a:r>
                <a:rPr sz="1200">
                  <a:effectLst/>
                  <a:latin typeface="Arial" panose="020B0604020202020204" pitchFamily="34" charset="0"/>
                  <a:ea typeface="Times New Roman" panose="02020603050405020304" pitchFamily="18" charset="0"/>
                  <a:cs typeface="Times New Roman" panose="02020603050405020304" pitchFamily="18" charset="0"/>
                </a:rPr>
                <a:t>(Fuente: Lifewater International, 2009)</a:t>
              </a:r>
            </a:p>
          </p:txBody>
        </p:sp>
      </p:grpSp>
    </p:spTree>
    <p:extLst>
      <p:ext uri="{BB962C8B-B14F-4D97-AF65-F5344CB8AC3E}">
        <p14:creationId xmlns:p14="http://schemas.microsoft.com/office/powerpoint/2010/main" val="3483742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b="1"/>
              <a:t>Resistencia de diferentes formas de fosas</a:t>
            </a:r>
          </a:p>
        </p:txBody>
      </p:sp>
      <p:sp>
        <p:nvSpPr>
          <p:cNvPr id="4" name="Slide Number Placeholder 3"/>
          <p:cNvSpPr>
            <a:spLocks noGrp="1"/>
          </p:cNvSpPr>
          <p:nvPr>
            <p:ph type="sldNum" sz="quarter" idx="10"/>
          </p:nvPr>
        </p:nvSpPr>
        <p:spPr/>
        <p:txBody>
          <a:bodyPr/>
          <a:lstStyle/>
          <a:p>
            <a:pPr rtl="0">
              <a:defRPr/>
            </a:pPr>
            <a:fld id="{022B81AA-BA11-433A-9A7F-49788121D7F9}" type="slidenum">
              <a:rPr/>
              <a:pPr rtl="0">
                <a:defRPr/>
              </a:pPr>
              <a:t>6</a:t>
            </a:fld>
            <a:endParaRPr/>
          </a:p>
        </p:txBody>
      </p:sp>
      <p:grpSp>
        <p:nvGrpSpPr>
          <p:cNvPr id="6" name="Group 5"/>
          <p:cNvGrpSpPr>
            <a:grpSpLocks/>
          </p:cNvGrpSpPr>
          <p:nvPr/>
        </p:nvGrpSpPr>
        <p:grpSpPr bwMode="auto">
          <a:xfrm>
            <a:off x="803258" y="2016679"/>
            <a:ext cx="7123436" cy="3206805"/>
            <a:chOff x="1920" y="9990"/>
            <a:chExt cx="8131" cy="3703"/>
          </a:xfrm>
        </p:grpSpPr>
        <p:grpSp>
          <p:nvGrpSpPr>
            <p:cNvPr id="8" name="Group 7"/>
            <p:cNvGrpSpPr>
              <a:grpSpLocks/>
            </p:cNvGrpSpPr>
            <p:nvPr/>
          </p:nvGrpSpPr>
          <p:grpSpPr bwMode="auto">
            <a:xfrm>
              <a:off x="1920" y="10000"/>
              <a:ext cx="3180" cy="3633"/>
              <a:chOff x="1920" y="3605"/>
              <a:chExt cx="3180" cy="3633"/>
            </a:xfrm>
          </p:grpSpPr>
          <p:grpSp>
            <p:nvGrpSpPr>
              <p:cNvPr id="21" name="Group 20"/>
              <p:cNvGrpSpPr>
                <a:grpSpLocks/>
              </p:cNvGrpSpPr>
              <p:nvPr/>
            </p:nvGrpSpPr>
            <p:grpSpPr bwMode="auto">
              <a:xfrm>
                <a:off x="1920" y="3605"/>
                <a:ext cx="3180" cy="2460"/>
                <a:chOff x="540" y="967"/>
                <a:chExt cx="5940" cy="4740"/>
              </a:xfrm>
            </p:grpSpPr>
            <p:sp>
              <p:nvSpPr>
                <p:cNvPr id="23" name="Rectangle 22"/>
                <p:cNvSpPr>
                  <a:spLocks noChangeArrowheads="1"/>
                </p:cNvSpPr>
                <p:nvPr/>
              </p:nvSpPr>
              <p:spPr bwMode="auto">
                <a:xfrm>
                  <a:off x="2040" y="2376"/>
                  <a:ext cx="2910" cy="189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CA"/>
                </a:p>
              </p:txBody>
            </p:sp>
            <p:sp>
              <p:nvSpPr>
                <p:cNvPr id="24" name="AutoShape 418"/>
                <p:cNvSpPr>
                  <a:spLocks noChangeArrowheads="1"/>
                </p:cNvSpPr>
                <p:nvPr/>
              </p:nvSpPr>
              <p:spPr bwMode="auto">
                <a:xfrm>
                  <a:off x="540" y="2775"/>
                  <a:ext cx="1305" cy="210"/>
                </a:xfrm>
                <a:prstGeom prst="rightArrow">
                  <a:avLst>
                    <a:gd name="adj1" fmla="val 50000"/>
                    <a:gd name="adj2" fmla="val 155357"/>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CA"/>
                </a:p>
              </p:txBody>
            </p:sp>
            <p:sp>
              <p:nvSpPr>
                <p:cNvPr id="25" name="AutoShape 419"/>
                <p:cNvSpPr>
                  <a:spLocks noChangeArrowheads="1"/>
                </p:cNvSpPr>
                <p:nvPr/>
              </p:nvSpPr>
              <p:spPr bwMode="auto">
                <a:xfrm>
                  <a:off x="540" y="3510"/>
                  <a:ext cx="1305" cy="210"/>
                </a:xfrm>
                <a:prstGeom prst="rightArrow">
                  <a:avLst>
                    <a:gd name="adj1" fmla="val 50000"/>
                    <a:gd name="adj2" fmla="val 155357"/>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CA"/>
                </a:p>
              </p:txBody>
            </p:sp>
            <p:sp>
              <p:nvSpPr>
                <p:cNvPr id="26" name="AutoShape 420"/>
                <p:cNvSpPr>
                  <a:spLocks noChangeArrowheads="1"/>
                </p:cNvSpPr>
                <p:nvPr/>
              </p:nvSpPr>
              <p:spPr bwMode="auto">
                <a:xfrm rot="-10800000">
                  <a:off x="5175" y="2835"/>
                  <a:ext cx="1305" cy="210"/>
                </a:xfrm>
                <a:prstGeom prst="rightArrow">
                  <a:avLst>
                    <a:gd name="adj1" fmla="val 50000"/>
                    <a:gd name="adj2" fmla="val 155357"/>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CA"/>
                </a:p>
              </p:txBody>
            </p:sp>
            <p:sp>
              <p:nvSpPr>
                <p:cNvPr id="27" name="AutoShape 421"/>
                <p:cNvSpPr>
                  <a:spLocks noChangeArrowheads="1"/>
                </p:cNvSpPr>
                <p:nvPr/>
              </p:nvSpPr>
              <p:spPr bwMode="auto">
                <a:xfrm rot="-10800000">
                  <a:off x="5160" y="3555"/>
                  <a:ext cx="1305" cy="210"/>
                </a:xfrm>
                <a:prstGeom prst="rightArrow">
                  <a:avLst>
                    <a:gd name="adj1" fmla="val 50000"/>
                    <a:gd name="adj2" fmla="val 155357"/>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CA"/>
                </a:p>
              </p:txBody>
            </p:sp>
            <p:sp>
              <p:nvSpPr>
                <p:cNvPr id="28" name="AutoShape 422"/>
                <p:cNvSpPr>
                  <a:spLocks noChangeArrowheads="1"/>
                </p:cNvSpPr>
                <p:nvPr/>
              </p:nvSpPr>
              <p:spPr bwMode="auto">
                <a:xfrm rot="-16200000">
                  <a:off x="2310" y="1515"/>
                  <a:ext cx="1305" cy="210"/>
                </a:xfrm>
                <a:prstGeom prst="rightArrow">
                  <a:avLst>
                    <a:gd name="adj1" fmla="val 50000"/>
                    <a:gd name="adj2" fmla="val 155357"/>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CA"/>
                </a:p>
              </p:txBody>
            </p:sp>
            <p:sp>
              <p:nvSpPr>
                <p:cNvPr id="29" name="AutoShape 423"/>
                <p:cNvSpPr>
                  <a:spLocks noChangeArrowheads="1"/>
                </p:cNvSpPr>
                <p:nvPr/>
              </p:nvSpPr>
              <p:spPr bwMode="auto">
                <a:xfrm rot="-16200000">
                  <a:off x="3405" y="1530"/>
                  <a:ext cx="1305" cy="210"/>
                </a:xfrm>
                <a:prstGeom prst="rightArrow">
                  <a:avLst>
                    <a:gd name="adj1" fmla="val 50000"/>
                    <a:gd name="adj2" fmla="val 155357"/>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CA"/>
                </a:p>
              </p:txBody>
            </p:sp>
            <p:sp>
              <p:nvSpPr>
                <p:cNvPr id="30" name="AutoShape 424"/>
                <p:cNvSpPr>
                  <a:spLocks noChangeArrowheads="1"/>
                </p:cNvSpPr>
                <p:nvPr/>
              </p:nvSpPr>
              <p:spPr bwMode="auto">
                <a:xfrm rot="-27000000">
                  <a:off x="2385" y="4920"/>
                  <a:ext cx="1305" cy="210"/>
                </a:xfrm>
                <a:prstGeom prst="rightArrow">
                  <a:avLst>
                    <a:gd name="adj1" fmla="val 50000"/>
                    <a:gd name="adj2" fmla="val 155357"/>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CA"/>
                </a:p>
              </p:txBody>
            </p:sp>
            <p:sp>
              <p:nvSpPr>
                <p:cNvPr id="31" name="AutoShape 425"/>
                <p:cNvSpPr>
                  <a:spLocks noChangeArrowheads="1"/>
                </p:cNvSpPr>
                <p:nvPr/>
              </p:nvSpPr>
              <p:spPr bwMode="auto">
                <a:xfrm rot="-27000000">
                  <a:off x="3315" y="4950"/>
                  <a:ext cx="1305" cy="210"/>
                </a:xfrm>
                <a:prstGeom prst="rightArrow">
                  <a:avLst>
                    <a:gd name="adj1" fmla="val 50000"/>
                    <a:gd name="adj2" fmla="val 155357"/>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CA"/>
                </a:p>
              </p:txBody>
            </p:sp>
          </p:grpSp>
          <p:sp>
            <p:nvSpPr>
              <p:cNvPr id="22" name="Text Box 426"/>
              <p:cNvSpPr txBox="1">
                <a:spLocks noChangeArrowheads="1"/>
              </p:cNvSpPr>
              <p:nvPr/>
            </p:nvSpPr>
            <p:spPr bwMode="auto">
              <a:xfrm>
                <a:off x="2580" y="6188"/>
                <a:ext cx="1875" cy="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rtl="0">
                  <a:spcAft>
                    <a:spcPts val="0"/>
                  </a:spcAft>
                </a:pPr>
                <a:r>
                  <a:rPr sz="1100">
                    <a:solidFill>
                      <a:srgbClr val="000000"/>
                    </a:solidFill>
                    <a:effectLst/>
                    <a:latin typeface="Arial" panose="020B0604020202020204" pitchFamily="34" charset="0"/>
                    <a:ea typeface="Times New Roman" panose="02020603050405020304" pitchFamily="18" charset="0"/>
                  </a:rPr>
                  <a:t>Presión producida por el terreno circundante</a:t>
                </a:r>
              </a:p>
            </p:txBody>
          </p:sp>
        </p:grpSp>
        <p:grpSp>
          <p:nvGrpSpPr>
            <p:cNvPr id="9" name="Group 8"/>
            <p:cNvGrpSpPr>
              <a:grpSpLocks/>
            </p:cNvGrpSpPr>
            <p:nvPr/>
          </p:nvGrpSpPr>
          <p:grpSpPr bwMode="auto">
            <a:xfrm>
              <a:off x="7755" y="9990"/>
              <a:ext cx="2296" cy="3703"/>
              <a:chOff x="7755" y="3595"/>
              <a:chExt cx="2296" cy="3703"/>
            </a:xfrm>
          </p:grpSpPr>
          <p:grpSp>
            <p:nvGrpSpPr>
              <p:cNvPr id="10" name="Group 9"/>
              <p:cNvGrpSpPr>
                <a:grpSpLocks/>
              </p:cNvGrpSpPr>
              <p:nvPr/>
            </p:nvGrpSpPr>
            <p:grpSpPr bwMode="auto">
              <a:xfrm>
                <a:off x="7755" y="3595"/>
                <a:ext cx="2296" cy="2446"/>
                <a:chOff x="6465" y="1545"/>
                <a:chExt cx="5040" cy="5055"/>
              </a:xfrm>
            </p:grpSpPr>
            <p:sp>
              <p:nvSpPr>
                <p:cNvPr id="12" name="Oval 11"/>
                <p:cNvSpPr>
                  <a:spLocks noChangeArrowheads="1"/>
                </p:cNvSpPr>
                <p:nvPr/>
              </p:nvSpPr>
              <p:spPr bwMode="auto">
                <a:xfrm>
                  <a:off x="7710" y="2835"/>
                  <a:ext cx="2505" cy="244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CA"/>
                </a:p>
              </p:txBody>
            </p:sp>
            <p:sp>
              <p:nvSpPr>
                <p:cNvPr id="13" name="AutoShape 430"/>
                <p:cNvSpPr>
                  <a:spLocks noChangeArrowheads="1"/>
                </p:cNvSpPr>
                <p:nvPr/>
              </p:nvSpPr>
              <p:spPr bwMode="auto">
                <a:xfrm>
                  <a:off x="6465" y="3885"/>
                  <a:ext cx="1170" cy="330"/>
                </a:xfrm>
                <a:prstGeom prst="rightArrow">
                  <a:avLst>
                    <a:gd name="adj1" fmla="val 50000"/>
                    <a:gd name="adj2" fmla="val 88636"/>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CA"/>
                </a:p>
              </p:txBody>
            </p:sp>
            <p:sp>
              <p:nvSpPr>
                <p:cNvPr id="14" name="AutoShape 431"/>
                <p:cNvSpPr>
                  <a:spLocks noChangeArrowheads="1"/>
                </p:cNvSpPr>
                <p:nvPr/>
              </p:nvSpPr>
              <p:spPr bwMode="auto">
                <a:xfrm rot="-5400000">
                  <a:off x="8355" y="5850"/>
                  <a:ext cx="1170" cy="330"/>
                </a:xfrm>
                <a:prstGeom prst="rightArrow">
                  <a:avLst>
                    <a:gd name="adj1" fmla="val 50000"/>
                    <a:gd name="adj2" fmla="val 88636"/>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CA"/>
                </a:p>
              </p:txBody>
            </p:sp>
            <p:sp>
              <p:nvSpPr>
                <p:cNvPr id="15" name="AutoShape 432"/>
                <p:cNvSpPr>
                  <a:spLocks noChangeArrowheads="1"/>
                </p:cNvSpPr>
                <p:nvPr/>
              </p:nvSpPr>
              <p:spPr bwMode="auto">
                <a:xfrm rot="-10800000">
                  <a:off x="10335" y="3945"/>
                  <a:ext cx="1170" cy="330"/>
                </a:xfrm>
                <a:prstGeom prst="rightArrow">
                  <a:avLst>
                    <a:gd name="adj1" fmla="val 50000"/>
                    <a:gd name="adj2" fmla="val 88636"/>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CA"/>
                </a:p>
              </p:txBody>
            </p:sp>
            <p:sp>
              <p:nvSpPr>
                <p:cNvPr id="16" name="AutoShape 433"/>
                <p:cNvSpPr>
                  <a:spLocks noChangeArrowheads="1"/>
                </p:cNvSpPr>
                <p:nvPr/>
              </p:nvSpPr>
              <p:spPr bwMode="auto">
                <a:xfrm rot="-16200000">
                  <a:off x="8400" y="1965"/>
                  <a:ext cx="1170" cy="330"/>
                </a:xfrm>
                <a:prstGeom prst="rightArrow">
                  <a:avLst>
                    <a:gd name="adj1" fmla="val 50000"/>
                    <a:gd name="adj2" fmla="val 88636"/>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CA"/>
                </a:p>
              </p:txBody>
            </p:sp>
            <p:sp>
              <p:nvSpPr>
                <p:cNvPr id="17" name="AutoShape 434"/>
                <p:cNvSpPr>
                  <a:spLocks noChangeArrowheads="1"/>
                </p:cNvSpPr>
                <p:nvPr/>
              </p:nvSpPr>
              <p:spPr bwMode="auto">
                <a:xfrm rot="-8536165">
                  <a:off x="9945" y="5265"/>
                  <a:ext cx="1170" cy="330"/>
                </a:xfrm>
                <a:prstGeom prst="rightArrow">
                  <a:avLst>
                    <a:gd name="adj1" fmla="val 50000"/>
                    <a:gd name="adj2" fmla="val 88636"/>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CA"/>
                </a:p>
              </p:txBody>
            </p:sp>
            <p:sp>
              <p:nvSpPr>
                <p:cNvPr id="18" name="AutoShape 435"/>
                <p:cNvSpPr>
                  <a:spLocks noChangeArrowheads="1"/>
                </p:cNvSpPr>
                <p:nvPr/>
              </p:nvSpPr>
              <p:spPr bwMode="auto">
                <a:xfrm rot="-18915498">
                  <a:off x="6900" y="2490"/>
                  <a:ext cx="1170" cy="330"/>
                </a:xfrm>
                <a:prstGeom prst="rightArrow">
                  <a:avLst>
                    <a:gd name="adj1" fmla="val 50000"/>
                    <a:gd name="adj2" fmla="val 88636"/>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CA"/>
                </a:p>
              </p:txBody>
            </p:sp>
            <p:sp>
              <p:nvSpPr>
                <p:cNvPr id="19" name="AutoShape 436"/>
                <p:cNvSpPr>
                  <a:spLocks noChangeArrowheads="1"/>
                </p:cNvSpPr>
                <p:nvPr/>
              </p:nvSpPr>
              <p:spPr bwMode="auto">
                <a:xfrm rot="-13530259">
                  <a:off x="9870" y="2595"/>
                  <a:ext cx="1170" cy="330"/>
                </a:xfrm>
                <a:prstGeom prst="rightArrow">
                  <a:avLst>
                    <a:gd name="adj1" fmla="val 50000"/>
                    <a:gd name="adj2" fmla="val 88636"/>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CA"/>
                </a:p>
              </p:txBody>
            </p:sp>
            <p:sp>
              <p:nvSpPr>
                <p:cNvPr id="20" name="AutoShape 437"/>
                <p:cNvSpPr>
                  <a:spLocks noChangeArrowheads="1"/>
                </p:cNvSpPr>
                <p:nvPr/>
              </p:nvSpPr>
              <p:spPr bwMode="auto">
                <a:xfrm rot="-46001056">
                  <a:off x="7035" y="5415"/>
                  <a:ext cx="1170" cy="330"/>
                </a:xfrm>
                <a:prstGeom prst="rightArrow">
                  <a:avLst>
                    <a:gd name="adj1" fmla="val 50000"/>
                    <a:gd name="adj2" fmla="val 88636"/>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CA"/>
                </a:p>
              </p:txBody>
            </p:sp>
          </p:grpSp>
          <p:sp>
            <p:nvSpPr>
              <p:cNvPr id="11" name="Text Box 438"/>
              <p:cNvSpPr txBox="1">
                <a:spLocks noChangeArrowheads="1"/>
              </p:cNvSpPr>
              <p:nvPr/>
            </p:nvSpPr>
            <p:spPr bwMode="auto">
              <a:xfrm>
                <a:off x="7995" y="6248"/>
                <a:ext cx="1875" cy="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rtl="0">
                  <a:spcAft>
                    <a:spcPts val="0"/>
                  </a:spcAft>
                </a:pPr>
                <a:r>
                  <a:rPr sz="1100">
                    <a:solidFill>
                      <a:srgbClr val="000000"/>
                    </a:solidFill>
                    <a:effectLst/>
                    <a:latin typeface="Arial" panose="020B0604020202020204" pitchFamily="34" charset="0"/>
                    <a:ea typeface="Times New Roman" panose="02020603050405020304" pitchFamily="18" charset="0"/>
                  </a:rPr>
                  <a:t>Presión producida por el terreno circundante</a:t>
                </a:r>
              </a:p>
            </p:txBody>
          </p:sp>
        </p:grpSp>
      </p:grpSp>
      <p:sp>
        <p:nvSpPr>
          <p:cNvPr id="32" name="Text Box 439"/>
          <p:cNvSpPr txBox="1">
            <a:spLocks noChangeArrowheads="1"/>
          </p:cNvSpPr>
          <p:nvPr/>
        </p:nvSpPr>
        <p:spPr bwMode="auto">
          <a:xfrm>
            <a:off x="5652120" y="5225216"/>
            <a:ext cx="2830887" cy="4702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rtl="0">
              <a:spcAft>
                <a:spcPts val="0"/>
              </a:spcAft>
            </a:pPr>
            <a:r>
              <a:rPr sz="1200">
                <a:solidFill>
                  <a:srgbClr val="000000"/>
                </a:solidFill>
                <a:effectLst/>
                <a:latin typeface="Arial" panose="020B0604020202020204" pitchFamily="34" charset="0"/>
                <a:ea typeface="Times New Roman" panose="02020603050405020304" pitchFamily="18" charset="0"/>
              </a:rPr>
              <a:t>(Fuente: Lifewater International, 2009)</a:t>
            </a:r>
          </a:p>
        </p:txBody>
      </p:sp>
    </p:spTree>
    <p:extLst>
      <p:ext uri="{BB962C8B-B14F-4D97-AF65-F5344CB8AC3E}">
        <p14:creationId xmlns:p14="http://schemas.microsoft.com/office/powerpoint/2010/main" val="3806693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b="1"/>
              <a:t>Acumulación de lodos</a:t>
            </a:r>
          </a:p>
        </p:txBody>
      </p:sp>
      <p:sp>
        <p:nvSpPr>
          <p:cNvPr id="4" name="Slide Number Placeholder 3"/>
          <p:cNvSpPr>
            <a:spLocks noGrp="1"/>
          </p:cNvSpPr>
          <p:nvPr>
            <p:ph type="sldNum" sz="quarter" idx="10"/>
          </p:nvPr>
        </p:nvSpPr>
        <p:spPr/>
        <p:txBody>
          <a:bodyPr/>
          <a:lstStyle/>
          <a:p>
            <a:pPr rtl="0">
              <a:defRPr/>
            </a:pPr>
            <a:fld id="{022B81AA-BA11-433A-9A7F-49788121D7F9}" type="slidenum">
              <a:rPr/>
              <a:pPr rtl="0">
                <a:defRPr/>
              </a:pPr>
              <a:t>7</a:t>
            </a:fld>
            <a:endParaRPr/>
          </a:p>
        </p:txBody>
      </p:sp>
      <p:grpSp>
        <p:nvGrpSpPr>
          <p:cNvPr id="5" name="Group 4"/>
          <p:cNvGrpSpPr/>
          <p:nvPr/>
        </p:nvGrpSpPr>
        <p:grpSpPr>
          <a:xfrm>
            <a:off x="755576" y="1417638"/>
            <a:ext cx="7931224" cy="5107706"/>
            <a:chOff x="409575" y="271848"/>
            <a:chExt cx="4582338" cy="2988317"/>
          </a:xfrm>
        </p:grpSpPr>
        <p:cxnSp>
          <p:nvCxnSpPr>
            <p:cNvPr id="6" name="Straight Connector 5"/>
            <p:cNvCxnSpPr/>
            <p:nvPr/>
          </p:nvCxnSpPr>
          <p:spPr>
            <a:xfrm>
              <a:off x="1878227" y="510746"/>
              <a:ext cx="8238" cy="11944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726724" y="317157"/>
              <a:ext cx="4120" cy="13880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1709351" y="271848"/>
              <a:ext cx="1155357" cy="2800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Freeform 8"/>
            <p:cNvSpPr/>
            <p:nvPr/>
          </p:nvSpPr>
          <p:spPr>
            <a:xfrm>
              <a:off x="409575" y="1583303"/>
              <a:ext cx="1303896" cy="121930"/>
            </a:xfrm>
            <a:custGeom>
              <a:avLst/>
              <a:gdLst>
                <a:gd name="connsiteX0" fmla="*/ 0 w 766119"/>
                <a:gd name="connsiteY0" fmla="*/ 0 h 90619"/>
                <a:gd name="connsiteX1" fmla="*/ 98854 w 766119"/>
                <a:gd name="connsiteY1" fmla="*/ 8238 h 90619"/>
                <a:gd name="connsiteX2" fmla="*/ 131806 w 766119"/>
                <a:gd name="connsiteY2" fmla="*/ 16476 h 90619"/>
                <a:gd name="connsiteX3" fmla="*/ 214184 w 766119"/>
                <a:gd name="connsiteY3" fmla="*/ 32952 h 90619"/>
                <a:gd name="connsiteX4" fmla="*/ 329514 w 766119"/>
                <a:gd name="connsiteY4" fmla="*/ 49427 h 90619"/>
                <a:gd name="connsiteX5" fmla="*/ 395417 w 766119"/>
                <a:gd name="connsiteY5" fmla="*/ 65903 h 90619"/>
                <a:gd name="connsiteX6" fmla="*/ 486033 w 766119"/>
                <a:gd name="connsiteY6" fmla="*/ 90616 h 90619"/>
                <a:gd name="connsiteX7" fmla="*/ 601363 w 766119"/>
                <a:gd name="connsiteY7" fmla="*/ 82379 h 90619"/>
                <a:gd name="connsiteX8" fmla="*/ 650790 w 766119"/>
                <a:gd name="connsiteY8" fmla="*/ 65903 h 90619"/>
                <a:gd name="connsiteX9" fmla="*/ 683741 w 766119"/>
                <a:gd name="connsiteY9" fmla="*/ 74141 h 90619"/>
                <a:gd name="connsiteX10" fmla="*/ 708454 w 766119"/>
                <a:gd name="connsiteY10" fmla="*/ 82379 h 90619"/>
                <a:gd name="connsiteX11" fmla="*/ 766119 w 766119"/>
                <a:gd name="connsiteY11" fmla="*/ 90616 h 90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66119" h="90619">
                  <a:moveTo>
                    <a:pt x="0" y="0"/>
                  </a:moveTo>
                  <a:cubicBezTo>
                    <a:pt x="32951" y="2746"/>
                    <a:pt x="66044" y="4137"/>
                    <a:pt x="98854" y="8238"/>
                  </a:cubicBezTo>
                  <a:cubicBezTo>
                    <a:pt x="110089" y="9642"/>
                    <a:pt x="120735" y="14104"/>
                    <a:pt x="131806" y="16476"/>
                  </a:cubicBezTo>
                  <a:cubicBezTo>
                    <a:pt x="159188" y="22344"/>
                    <a:pt x="186562" y="28349"/>
                    <a:pt x="214184" y="32952"/>
                  </a:cubicBezTo>
                  <a:cubicBezTo>
                    <a:pt x="285448" y="44828"/>
                    <a:pt x="247037" y="39117"/>
                    <a:pt x="329514" y="49427"/>
                  </a:cubicBezTo>
                  <a:cubicBezTo>
                    <a:pt x="351482" y="54919"/>
                    <a:pt x="373935" y="58742"/>
                    <a:pt x="395417" y="65903"/>
                  </a:cubicBezTo>
                  <a:cubicBezTo>
                    <a:pt x="458127" y="86807"/>
                    <a:pt x="427814" y="78973"/>
                    <a:pt x="486033" y="90616"/>
                  </a:cubicBezTo>
                  <a:cubicBezTo>
                    <a:pt x="524476" y="87870"/>
                    <a:pt x="563248" y="88096"/>
                    <a:pt x="601363" y="82379"/>
                  </a:cubicBezTo>
                  <a:cubicBezTo>
                    <a:pt x="618538" y="79803"/>
                    <a:pt x="650790" y="65903"/>
                    <a:pt x="650790" y="65903"/>
                  </a:cubicBezTo>
                  <a:cubicBezTo>
                    <a:pt x="661774" y="68649"/>
                    <a:pt x="672855" y="71031"/>
                    <a:pt x="683741" y="74141"/>
                  </a:cubicBezTo>
                  <a:cubicBezTo>
                    <a:pt x="692090" y="76527"/>
                    <a:pt x="699977" y="80495"/>
                    <a:pt x="708454" y="82379"/>
                  </a:cubicBezTo>
                  <a:cubicBezTo>
                    <a:pt x="747553" y="91067"/>
                    <a:pt x="743321" y="90616"/>
                    <a:pt x="766119" y="90616"/>
                  </a:cubicBezTo>
                </a:path>
              </a:pathLst>
            </a:custGeom>
            <a:noFill/>
            <a:ln w="158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10" name="Straight Connector 9"/>
            <p:cNvCxnSpPr>
              <a:stCxn id="14" idx="2"/>
            </p:cNvCxnSpPr>
            <p:nvPr/>
          </p:nvCxnSpPr>
          <p:spPr>
            <a:xfrm flipH="1">
              <a:off x="1886465" y="1750541"/>
              <a:ext cx="11285" cy="13139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886465" y="3064476"/>
              <a:ext cx="8443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2726725" y="1750541"/>
              <a:ext cx="8237" cy="13139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Freeform 12"/>
            <p:cNvSpPr/>
            <p:nvPr/>
          </p:nvSpPr>
          <p:spPr>
            <a:xfrm>
              <a:off x="1894703" y="2224296"/>
              <a:ext cx="832021" cy="214184"/>
            </a:xfrm>
            <a:custGeom>
              <a:avLst/>
              <a:gdLst>
                <a:gd name="connsiteX0" fmla="*/ 0 w 832021"/>
                <a:gd name="connsiteY0" fmla="*/ 197708 h 214184"/>
                <a:gd name="connsiteX1" fmla="*/ 16475 w 832021"/>
                <a:gd name="connsiteY1" fmla="*/ 156519 h 214184"/>
                <a:gd name="connsiteX2" fmla="*/ 41189 w 832021"/>
                <a:gd name="connsiteY2" fmla="*/ 148281 h 214184"/>
                <a:gd name="connsiteX3" fmla="*/ 115329 w 832021"/>
                <a:gd name="connsiteY3" fmla="*/ 131806 h 214184"/>
                <a:gd name="connsiteX4" fmla="*/ 164756 w 832021"/>
                <a:gd name="connsiteY4" fmla="*/ 98854 h 214184"/>
                <a:gd name="connsiteX5" fmla="*/ 189470 w 832021"/>
                <a:gd name="connsiteY5" fmla="*/ 82379 h 214184"/>
                <a:gd name="connsiteX6" fmla="*/ 214183 w 832021"/>
                <a:gd name="connsiteY6" fmla="*/ 74141 h 214184"/>
                <a:gd name="connsiteX7" fmla="*/ 238897 w 832021"/>
                <a:gd name="connsiteY7" fmla="*/ 57665 h 214184"/>
                <a:gd name="connsiteX8" fmla="*/ 288324 w 832021"/>
                <a:gd name="connsiteY8" fmla="*/ 41189 h 214184"/>
                <a:gd name="connsiteX9" fmla="*/ 362465 w 832021"/>
                <a:gd name="connsiteY9" fmla="*/ 0 h 214184"/>
                <a:gd name="connsiteX10" fmla="*/ 436605 w 832021"/>
                <a:gd name="connsiteY10" fmla="*/ 8238 h 214184"/>
                <a:gd name="connsiteX11" fmla="*/ 461319 w 832021"/>
                <a:gd name="connsiteY11" fmla="*/ 16476 h 214184"/>
                <a:gd name="connsiteX12" fmla="*/ 486032 w 832021"/>
                <a:gd name="connsiteY12" fmla="*/ 41189 h 214184"/>
                <a:gd name="connsiteX13" fmla="*/ 576648 w 832021"/>
                <a:gd name="connsiteY13" fmla="*/ 65903 h 214184"/>
                <a:gd name="connsiteX14" fmla="*/ 601362 w 832021"/>
                <a:gd name="connsiteY14" fmla="*/ 82379 h 214184"/>
                <a:gd name="connsiteX15" fmla="*/ 650789 w 832021"/>
                <a:gd name="connsiteY15" fmla="*/ 98854 h 214184"/>
                <a:gd name="connsiteX16" fmla="*/ 724929 w 832021"/>
                <a:gd name="connsiteY16" fmla="*/ 115330 h 214184"/>
                <a:gd name="connsiteX17" fmla="*/ 749643 w 832021"/>
                <a:gd name="connsiteY17" fmla="*/ 140043 h 214184"/>
                <a:gd name="connsiteX18" fmla="*/ 774356 w 832021"/>
                <a:gd name="connsiteY18" fmla="*/ 148281 h 214184"/>
                <a:gd name="connsiteX19" fmla="*/ 807308 w 832021"/>
                <a:gd name="connsiteY19" fmla="*/ 197708 h 214184"/>
                <a:gd name="connsiteX20" fmla="*/ 832021 w 832021"/>
                <a:gd name="connsiteY20" fmla="*/ 214184 h 21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32021" h="214184">
                  <a:moveTo>
                    <a:pt x="0" y="197708"/>
                  </a:moveTo>
                  <a:cubicBezTo>
                    <a:pt x="5492" y="183978"/>
                    <a:pt x="7008" y="167879"/>
                    <a:pt x="16475" y="156519"/>
                  </a:cubicBezTo>
                  <a:cubicBezTo>
                    <a:pt x="22034" y="149848"/>
                    <a:pt x="32840" y="150667"/>
                    <a:pt x="41189" y="148281"/>
                  </a:cubicBezTo>
                  <a:cubicBezTo>
                    <a:pt x="68341" y="140523"/>
                    <a:pt x="87008" y="137470"/>
                    <a:pt x="115329" y="131806"/>
                  </a:cubicBezTo>
                  <a:lnTo>
                    <a:pt x="164756" y="98854"/>
                  </a:lnTo>
                  <a:cubicBezTo>
                    <a:pt x="172994" y="93362"/>
                    <a:pt x="180077" y="85510"/>
                    <a:pt x="189470" y="82379"/>
                  </a:cubicBezTo>
                  <a:cubicBezTo>
                    <a:pt x="197708" y="79633"/>
                    <a:pt x="206416" y="78024"/>
                    <a:pt x="214183" y="74141"/>
                  </a:cubicBezTo>
                  <a:cubicBezTo>
                    <a:pt x="223039" y="69713"/>
                    <a:pt x="229850" y="61686"/>
                    <a:pt x="238897" y="57665"/>
                  </a:cubicBezTo>
                  <a:cubicBezTo>
                    <a:pt x="254767" y="50612"/>
                    <a:pt x="273874" y="50822"/>
                    <a:pt x="288324" y="41189"/>
                  </a:cubicBezTo>
                  <a:cubicBezTo>
                    <a:pt x="344976" y="3421"/>
                    <a:pt x="318966" y="14500"/>
                    <a:pt x="362465" y="0"/>
                  </a:cubicBezTo>
                  <a:cubicBezTo>
                    <a:pt x="387178" y="2746"/>
                    <a:pt x="412078" y="4150"/>
                    <a:pt x="436605" y="8238"/>
                  </a:cubicBezTo>
                  <a:cubicBezTo>
                    <a:pt x="445170" y="9666"/>
                    <a:pt x="454094" y="11659"/>
                    <a:pt x="461319" y="16476"/>
                  </a:cubicBezTo>
                  <a:cubicBezTo>
                    <a:pt x="471012" y="22938"/>
                    <a:pt x="475612" y="35979"/>
                    <a:pt x="486032" y="41189"/>
                  </a:cubicBezTo>
                  <a:cubicBezTo>
                    <a:pt x="547928" y="72137"/>
                    <a:pt x="509377" y="21055"/>
                    <a:pt x="576648" y="65903"/>
                  </a:cubicBezTo>
                  <a:cubicBezTo>
                    <a:pt x="584886" y="71395"/>
                    <a:pt x="592314" y="78358"/>
                    <a:pt x="601362" y="82379"/>
                  </a:cubicBezTo>
                  <a:cubicBezTo>
                    <a:pt x="617232" y="89432"/>
                    <a:pt x="634313" y="93362"/>
                    <a:pt x="650789" y="98854"/>
                  </a:cubicBezTo>
                  <a:cubicBezTo>
                    <a:pt x="691352" y="112375"/>
                    <a:pt x="666928" y="105663"/>
                    <a:pt x="724929" y="115330"/>
                  </a:cubicBezTo>
                  <a:cubicBezTo>
                    <a:pt x="733167" y="123568"/>
                    <a:pt x="739950" y="133581"/>
                    <a:pt x="749643" y="140043"/>
                  </a:cubicBezTo>
                  <a:cubicBezTo>
                    <a:pt x="756868" y="144860"/>
                    <a:pt x="768216" y="142141"/>
                    <a:pt x="774356" y="148281"/>
                  </a:cubicBezTo>
                  <a:cubicBezTo>
                    <a:pt x="788358" y="162283"/>
                    <a:pt x="790832" y="186724"/>
                    <a:pt x="807308" y="197708"/>
                  </a:cubicBezTo>
                  <a:lnTo>
                    <a:pt x="832021" y="214184"/>
                  </a:lnTo>
                </a:path>
              </a:pathLst>
            </a:cu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Rectangle 13"/>
            <p:cNvSpPr/>
            <p:nvPr/>
          </p:nvSpPr>
          <p:spPr>
            <a:xfrm>
              <a:off x="1678375" y="1659925"/>
              <a:ext cx="438749" cy="90616"/>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p:nvSpPr>
          <p:spPr>
            <a:xfrm>
              <a:off x="2425959" y="1659925"/>
              <a:ext cx="438749" cy="90616"/>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TextBox 15"/>
            <p:cNvSpPr txBox="1"/>
            <p:nvPr/>
          </p:nvSpPr>
          <p:spPr>
            <a:xfrm>
              <a:off x="2925011" y="2091943"/>
              <a:ext cx="2066902" cy="430887"/>
            </a:xfrm>
            <a:prstGeom prst="rect">
              <a:avLst/>
            </a:prstGeom>
            <a:noFill/>
          </p:spPr>
          <p:txBody>
            <a:bodyPr wrap="square" rtlCol="0">
              <a:spAutoFit/>
            </a:bodyPr>
            <a:lstStyle/>
            <a:p>
              <a:pPr rtl="0"/>
              <a:r>
                <a:rPr sz="1100" b="1"/>
                <a:t>Degradación</a:t>
              </a:r>
            </a:p>
            <a:p>
              <a:pPr rtl="0"/>
              <a:r>
                <a:rPr sz="1100" b="1"/>
                <a:t>(Procesos biológicos)</a:t>
              </a:r>
            </a:p>
          </p:txBody>
        </p:sp>
        <p:cxnSp>
          <p:nvCxnSpPr>
            <p:cNvPr id="17" name="Straight Arrow Connector 16"/>
            <p:cNvCxnSpPr>
              <a:stCxn id="16" idx="1"/>
            </p:cNvCxnSpPr>
            <p:nvPr/>
          </p:nvCxnSpPr>
          <p:spPr>
            <a:xfrm flipH="1">
              <a:off x="2500605" y="2307387"/>
              <a:ext cx="424406" cy="6928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1678375" y="2594324"/>
              <a:ext cx="199852" cy="65317"/>
            </a:xfrm>
            <a:prstGeom prst="straightConnector1">
              <a:avLst/>
            </a:prstGeom>
            <a:ln>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2043404" y="3082296"/>
              <a:ext cx="73721" cy="177869"/>
            </a:xfrm>
            <a:prstGeom prst="straightConnector1">
              <a:avLst/>
            </a:prstGeom>
            <a:ln>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425960" y="3082296"/>
              <a:ext cx="74644" cy="177869"/>
            </a:xfrm>
            <a:prstGeom prst="straightConnector1">
              <a:avLst/>
            </a:prstGeom>
            <a:ln>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722060" y="2587728"/>
              <a:ext cx="202951" cy="63681"/>
            </a:xfrm>
            <a:prstGeom prst="straightConnector1">
              <a:avLst/>
            </a:prstGeom>
            <a:ln>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2" name="Freeform 21"/>
            <p:cNvSpPr/>
            <p:nvPr/>
          </p:nvSpPr>
          <p:spPr>
            <a:xfrm flipH="1" flipV="1">
              <a:off x="2864707" y="1712574"/>
              <a:ext cx="2056495" cy="101895"/>
            </a:xfrm>
            <a:custGeom>
              <a:avLst/>
              <a:gdLst>
                <a:gd name="connsiteX0" fmla="*/ 0 w 766119"/>
                <a:gd name="connsiteY0" fmla="*/ 0 h 90619"/>
                <a:gd name="connsiteX1" fmla="*/ 98854 w 766119"/>
                <a:gd name="connsiteY1" fmla="*/ 8238 h 90619"/>
                <a:gd name="connsiteX2" fmla="*/ 131806 w 766119"/>
                <a:gd name="connsiteY2" fmla="*/ 16476 h 90619"/>
                <a:gd name="connsiteX3" fmla="*/ 214184 w 766119"/>
                <a:gd name="connsiteY3" fmla="*/ 32952 h 90619"/>
                <a:gd name="connsiteX4" fmla="*/ 329514 w 766119"/>
                <a:gd name="connsiteY4" fmla="*/ 49427 h 90619"/>
                <a:gd name="connsiteX5" fmla="*/ 395417 w 766119"/>
                <a:gd name="connsiteY5" fmla="*/ 65903 h 90619"/>
                <a:gd name="connsiteX6" fmla="*/ 486033 w 766119"/>
                <a:gd name="connsiteY6" fmla="*/ 90616 h 90619"/>
                <a:gd name="connsiteX7" fmla="*/ 601363 w 766119"/>
                <a:gd name="connsiteY7" fmla="*/ 82379 h 90619"/>
                <a:gd name="connsiteX8" fmla="*/ 650790 w 766119"/>
                <a:gd name="connsiteY8" fmla="*/ 65903 h 90619"/>
                <a:gd name="connsiteX9" fmla="*/ 683741 w 766119"/>
                <a:gd name="connsiteY9" fmla="*/ 74141 h 90619"/>
                <a:gd name="connsiteX10" fmla="*/ 708454 w 766119"/>
                <a:gd name="connsiteY10" fmla="*/ 82379 h 90619"/>
                <a:gd name="connsiteX11" fmla="*/ 766119 w 766119"/>
                <a:gd name="connsiteY11" fmla="*/ 90616 h 90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66119" h="90619">
                  <a:moveTo>
                    <a:pt x="0" y="0"/>
                  </a:moveTo>
                  <a:cubicBezTo>
                    <a:pt x="32951" y="2746"/>
                    <a:pt x="66044" y="4137"/>
                    <a:pt x="98854" y="8238"/>
                  </a:cubicBezTo>
                  <a:cubicBezTo>
                    <a:pt x="110089" y="9642"/>
                    <a:pt x="120735" y="14104"/>
                    <a:pt x="131806" y="16476"/>
                  </a:cubicBezTo>
                  <a:cubicBezTo>
                    <a:pt x="159188" y="22344"/>
                    <a:pt x="186562" y="28349"/>
                    <a:pt x="214184" y="32952"/>
                  </a:cubicBezTo>
                  <a:cubicBezTo>
                    <a:pt x="285448" y="44828"/>
                    <a:pt x="247037" y="39117"/>
                    <a:pt x="329514" y="49427"/>
                  </a:cubicBezTo>
                  <a:cubicBezTo>
                    <a:pt x="351482" y="54919"/>
                    <a:pt x="373935" y="58742"/>
                    <a:pt x="395417" y="65903"/>
                  </a:cubicBezTo>
                  <a:cubicBezTo>
                    <a:pt x="458127" y="86807"/>
                    <a:pt x="427814" y="78973"/>
                    <a:pt x="486033" y="90616"/>
                  </a:cubicBezTo>
                  <a:cubicBezTo>
                    <a:pt x="524476" y="87870"/>
                    <a:pt x="563248" y="88096"/>
                    <a:pt x="601363" y="82379"/>
                  </a:cubicBezTo>
                  <a:cubicBezTo>
                    <a:pt x="618538" y="79803"/>
                    <a:pt x="650790" y="65903"/>
                    <a:pt x="650790" y="65903"/>
                  </a:cubicBezTo>
                  <a:cubicBezTo>
                    <a:pt x="661774" y="68649"/>
                    <a:pt x="672855" y="71031"/>
                    <a:pt x="683741" y="74141"/>
                  </a:cubicBezTo>
                  <a:cubicBezTo>
                    <a:pt x="692090" y="76527"/>
                    <a:pt x="699977" y="80495"/>
                    <a:pt x="708454" y="82379"/>
                  </a:cubicBezTo>
                  <a:cubicBezTo>
                    <a:pt x="747553" y="91067"/>
                    <a:pt x="743321" y="90616"/>
                    <a:pt x="766119" y="90616"/>
                  </a:cubicBezTo>
                </a:path>
              </a:pathLst>
            </a:custGeom>
            <a:noFill/>
            <a:ln w="158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Freeform 22"/>
            <p:cNvSpPr/>
            <p:nvPr/>
          </p:nvSpPr>
          <p:spPr>
            <a:xfrm>
              <a:off x="1915295" y="2374770"/>
              <a:ext cx="832021" cy="214184"/>
            </a:xfrm>
            <a:custGeom>
              <a:avLst/>
              <a:gdLst>
                <a:gd name="connsiteX0" fmla="*/ 0 w 832021"/>
                <a:gd name="connsiteY0" fmla="*/ 197708 h 214184"/>
                <a:gd name="connsiteX1" fmla="*/ 16475 w 832021"/>
                <a:gd name="connsiteY1" fmla="*/ 156519 h 214184"/>
                <a:gd name="connsiteX2" fmla="*/ 41189 w 832021"/>
                <a:gd name="connsiteY2" fmla="*/ 148281 h 214184"/>
                <a:gd name="connsiteX3" fmla="*/ 115329 w 832021"/>
                <a:gd name="connsiteY3" fmla="*/ 131806 h 214184"/>
                <a:gd name="connsiteX4" fmla="*/ 164756 w 832021"/>
                <a:gd name="connsiteY4" fmla="*/ 98854 h 214184"/>
                <a:gd name="connsiteX5" fmla="*/ 189470 w 832021"/>
                <a:gd name="connsiteY5" fmla="*/ 82379 h 214184"/>
                <a:gd name="connsiteX6" fmla="*/ 214183 w 832021"/>
                <a:gd name="connsiteY6" fmla="*/ 74141 h 214184"/>
                <a:gd name="connsiteX7" fmla="*/ 238897 w 832021"/>
                <a:gd name="connsiteY7" fmla="*/ 57665 h 214184"/>
                <a:gd name="connsiteX8" fmla="*/ 288324 w 832021"/>
                <a:gd name="connsiteY8" fmla="*/ 41189 h 214184"/>
                <a:gd name="connsiteX9" fmla="*/ 362465 w 832021"/>
                <a:gd name="connsiteY9" fmla="*/ 0 h 214184"/>
                <a:gd name="connsiteX10" fmla="*/ 436605 w 832021"/>
                <a:gd name="connsiteY10" fmla="*/ 8238 h 214184"/>
                <a:gd name="connsiteX11" fmla="*/ 461319 w 832021"/>
                <a:gd name="connsiteY11" fmla="*/ 16476 h 214184"/>
                <a:gd name="connsiteX12" fmla="*/ 486032 w 832021"/>
                <a:gd name="connsiteY12" fmla="*/ 41189 h 214184"/>
                <a:gd name="connsiteX13" fmla="*/ 576648 w 832021"/>
                <a:gd name="connsiteY13" fmla="*/ 65903 h 214184"/>
                <a:gd name="connsiteX14" fmla="*/ 601362 w 832021"/>
                <a:gd name="connsiteY14" fmla="*/ 82379 h 214184"/>
                <a:gd name="connsiteX15" fmla="*/ 650789 w 832021"/>
                <a:gd name="connsiteY15" fmla="*/ 98854 h 214184"/>
                <a:gd name="connsiteX16" fmla="*/ 724929 w 832021"/>
                <a:gd name="connsiteY16" fmla="*/ 115330 h 214184"/>
                <a:gd name="connsiteX17" fmla="*/ 749643 w 832021"/>
                <a:gd name="connsiteY17" fmla="*/ 140043 h 214184"/>
                <a:gd name="connsiteX18" fmla="*/ 774356 w 832021"/>
                <a:gd name="connsiteY18" fmla="*/ 148281 h 214184"/>
                <a:gd name="connsiteX19" fmla="*/ 807308 w 832021"/>
                <a:gd name="connsiteY19" fmla="*/ 197708 h 214184"/>
                <a:gd name="connsiteX20" fmla="*/ 832021 w 832021"/>
                <a:gd name="connsiteY20" fmla="*/ 214184 h 21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32021" h="214184">
                  <a:moveTo>
                    <a:pt x="0" y="197708"/>
                  </a:moveTo>
                  <a:cubicBezTo>
                    <a:pt x="5492" y="183978"/>
                    <a:pt x="7008" y="167879"/>
                    <a:pt x="16475" y="156519"/>
                  </a:cubicBezTo>
                  <a:cubicBezTo>
                    <a:pt x="22034" y="149848"/>
                    <a:pt x="32840" y="150667"/>
                    <a:pt x="41189" y="148281"/>
                  </a:cubicBezTo>
                  <a:cubicBezTo>
                    <a:pt x="68341" y="140523"/>
                    <a:pt x="87008" y="137470"/>
                    <a:pt x="115329" y="131806"/>
                  </a:cubicBezTo>
                  <a:lnTo>
                    <a:pt x="164756" y="98854"/>
                  </a:lnTo>
                  <a:cubicBezTo>
                    <a:pt x="172994" y="93362"/>
                    <a:pt x="180077" y="85510"/>
                    <a:pt x="189470" y="82379"/>
                  </a:cubicBezTo>
                  <a:cubicBezTo>
                    <a:pt x="197708" y="79633"/>
                    <a:pt x="206416" y="78024"/>
                    <a:pt x="214183" y="74141"/>
                  </a:cubicBezTo>
                  <a:cubicBezTo>
                    <a:pt x="223039" y="69713"/>
                    <a:pt x="229850" y="61686"/>
                    <a:pt x="238897" y="57665"/>
                  </a:cubicBezTo>
                  <a:cubicBezTo>
                    <a:pt x="254767" y="50612"/>
                    <a:pt x="273874" y="50822"/>
                    <a:pt x="288324" y="41189"/>
                  </a:cubicBezTo>
                  <a:cubicBezTo>
                    <a:pt x="344976" y="3421"/>
                    <a:pt x="318966" y="14500"/>
                    <a:pt x="362465" y="0"/>
                  </a:cubicBezTo>
                  <a:cubicBezTo>
                    <a:pt x="387178" y="2746"/>
                    <a:pt x="412078" y="4150"/>
                    <a:pt x="436605" y="8238"/>
                  </a:cubicBezTo>
                  <a:cubicBezTo>
                    <a:pt x="445170" y="9666"/>
                    <a:pt x="454094" y="11659"/>
                    <a:pt x="461319" y="16476"/>
                  </a:cubicBezTo>
                  <a:cubicBezTo>
                    <a:pt x="471012" y="22938"/>
                    <a:pt x="475612" y="35979"/>
                    <a:pt x="486032" y="41189"/>
                  </a:cubicBezTo>
                  <a:cubicBezTo>
                    <a:pt x="547928" y="72137"/>
                    <a:pt x="509377" y="21055"/>
                    <a:pt x="576648" y="65903"/>
                  </a:cubicBezTo>
                  <a:cubicBezTo>
                    <a:pt x="584886" y="71395"/>
                    <a:pt x="592314" y="78358"/>
                    <a:pt x="601362" y="82379"/>
                  </a:cubicBezTo>
                  <a:cubicBezTo>
                    <a:pt x="617232" y="89432"/>
                    <a:pt x="634313" y="93362"/>
                    <a:pt x="650789" y="98854"/>
                  </a:cubicBezTo>
                  <a:cubicBezTo>
                    <a:pt x="691352" y="112375"/>
                    <a:pt x="666928" y="105663"/>
                    <a:pt x="724929" y="115330"/>
                  </a:cubicBezTo>
                  <a:cubicBezTo>
                    <a:pt x="733167" y="123568"/>
                    <a:pt x="739950" y="133581"/>
                    <a:pt x="749643" y="140043"/>
                  </a:cubicBezTo>
                  <a:cubicBezTo>
                    <a:pt x="756868" y="144860"/>
                    <a:pt x="768216" y="142141"/>
                    <a:pt x="774356" y="148281"/>
                  </a:cubicBezTo>
                  <a:cubicBezTo>
                    <a:pt x="788358" y="162283"/>
                    <a:pt x="790832" y="186724"/>
                    <a:pt x="807308" y="197708"/>
                  </a:cubicBezTo>
                  <a:lnTo>
                    <a:pt x="832021" y="214184"/>
                  </a:lnTo>
                </a:path>
              </a:pathLst>
            </a:custGeom>
            <a:noFill/>
            <a:ln>
              <a:solidFill>
                <a:schemeClr val="bg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TextBox 23"/>
            <p:cNvSpPr txBox="1"/>
            <p:nvPr/>
          </p:nvSpPr>
          <p:spPr>
            <a:xfrm>
              <a:off x="2931735" y="2665935"/>
              <a:ext cx="1302125" cy="261610"/>
            </a:xfrm>
            <a:prstGeom prst="rect">
              <a:avLst/>
            </a:prstGeom>
            <a:noFill/>
          </p:spPr>
          <p:txBody>
            <a:bodyPr wrap="square" rtlCol="0">
              <a:spAutoFit/>
            </a:bodyPr>
            <a:lstStyle/>
            <a:p>
              <a:pPr rtl="0"/>
              <a:r>
                <a:rPr sz="1100" b="1"/>
                <a:t>Infiltración</a:t>
              </a:r>
            </a:p>
          </p:txBody>
        </p:sp>
        <p:cxnSp>
          <p:nvCxnSpPr>
            <p:cNvPr id="25" name="Straight Arrow Connector 24"/>
            <p:cNvCxnSpPr/>
            <p:nvPr/>
          </p:nvCxnSpPr>
          <p:spPr>
            <a:xfrm>
              <a:off x="2287029" y="1552837"/>
              <a:ext cx="1372" cy="46561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456760" y="599276"/>
              <a:ext cx="1660537" cy="938719"/>
            </a:xfrm>
            <a:prstGeom prst="rect">
              <a:avLst/>
            </a:prstGeom>
            <a:noFill/>
          </p:spPr>
          <p:txBody>
            <a:bodyPr wrap="square" rtlCol="0">
              <a:spAutoFit/>
            </a:bodyPr>
            <a:lstStyle/>
            <a:p>
              <a:pPr algn="ctr" rtl="0"/>
              <a:r>
                <a:rPr sz="1100" b="1"/>
                <a:t>Heces</a:t>
              </a:r>
            </a:p>
            <a:p>
              <a:pPr algn="ctr" rtl="0"/>
              <a:r>
                <a:rPr sz="1100" b="1"/>
                <a:t>Orina</a:t>
              </a:r>
            </a:p>
            <a:p>
              <a:pPr algn="ctr" rtl="0"/>
              <a:r>
                <a:rPr sz="1100" b="1"/>
                <a:t>Agua</a:t>
              </a:r>
            </a:p>
            <a:p>
              <a:pPr algn="ctr" rtl="0"/>
              <a:r>
                <a:rPr sz="1100" b="1"/>
                <a:t>Material de limpieza anal</a:t>
              </a:r>
            </a:p>
            <a:p>
              <a:pPr algn="ctr" rtl="0"/>
              <a:r>
                <a:rPr sz="1100" b="1"/>
                <a:t>Residuos sólidos</a:t>
              </a:r>
            </a:p>
          </p:txBody>
        </p:sp>
        <p:cxnSp>
          <p:nvCxnSpPr>
            <p:cNvPr id="27" name="Straight Arrow Connector 26"/>
            <p:cNvCxnSpPr/>
            <p:nvPr/>
          </p:nvCxnSpPr>
          <p:spPr>
            <a:xfrm flipH="1">
              <a:off x="1694851" y="2764082"/>
              <a:ext cx="199852" cy="65317"/>
            </a:xfrm>
            <a:prstGeom prst="straightConnector1">
              <a:avLst/>
            </a:prstGeom>
            <a:ln>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2728784" y="2748649"/>
              <a:ext cx="202951" cy="63681"/>
            </a:xfrm>
            <a:prstGeom prst="straightConnector1">
              <a:avLst/>
            </a:prstGeom>
            <a:ln>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2722060" y="2933392"/>
              <a:ext cx="202951" cy="63681"/>
            </a:xfrm>
            <a:prstGeom prst="straightConnector1">
              <a:avLst/>
            </a:prstGeom>
            <a:ln>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1682494" y="2932573"/>
              <a:ext cx="199852" cy="65317"/>
            </a:xfrm>
            <a:prstGeom prst="straightConnector1">
              <a:avLst/>
            </a:prstGeom>
            <a:ln>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200181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rtl="0" eaLnBrk="1" hangingPunct="1"/>
            <a:r>
              <a:rPr b="1"/>
              <a:t>Tasas de acumulación de lodos</a:t>
            </a:r>
          </a:p>
        </p:txBody>
      </p:sp>
      <p:sp>
        <p:nvSpPr>
          <p:cNvPr id="16388"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0" eaLnBrk="1" hangingPunct="1"/>
            <a:fld id="{A56B1A05-6E93-4FF4-AE98-94075F17AAD4}" type="slidenum">
              <a:rPr/>
              <a:pPr rtl="0" eaLnBrk="1" hangingPunct="1"/>
              <a:t>8</a:t>
            </a:fld>
            <a:endParaRPr/>
          </a:p>
        </p:txBody>
      </p:sp>
      <p:sp>
        <p:nvSpPr>
          <p:cNvPr id="2" name="TextBox 1"/>
          <p:cNvSpPr txBox="1"/>
          <p:nvPr/>
        </p:nvSpPr>
        <p:spPr>
          <a:xfrm>
            <a:off x="5508104" y="6236098"/>
            <a:ext cx="4176464" cy="276999"/>
          </a:xfrm>
          <a:prstGeom prst="rect">
            <a:avLst/>
          </a:prstGeom>
          <a:noFill/>
        </p:spPr>
        <p:txBody>
          <a:bodyPr wrap="square" rtlCol="0">
            <a:spAutoFit/>
          </a:bodyPr>
          <a:lstStyle/>
          <a:p>
            <a:pPr rtl="0" hangingPunct="0"/>
            <a:r>
              <a:rPr sz="1200"/>
              <a:t>(Adaptado a partir de Franceys et al., 1992)</a:t>
            </a:r>
          </a:p>
        </p:txBody>
      </p:sp>
      <p:graphicFrame>
        <p:nvGraphicFramePr>
          <p:cNvPr id="3" name="Table 2"/>
          <p:cNvGraphicFramePr>
            <a:graphicFrameLocks noGrp="1"/>
          </p:cNvGraphicFramePr>
          <p:nvPr>
            <p:extLst>
              <p:ext uri="{D42A27DB-BD31-4B8C-83A1-F6EECF244321}">
                <p14:modId xmlns:p14="http://schemas.microsoft.com/office/powerpoint/2010/main" val="267409489"/>
              </p:ext>
            </p:extLst>
          </p:nvPr>
        </p:nvGraphicFramePr>
        <p:xfrm>
          <a:off x="755576" y="1700808"/>
          <a:ext cx="7704856" cy="3742255"/>
        </p:xfrm>
        <a:graphic>
          <a:graphicData uri="http://schemas.openxmlformats.org/drawingml/2006/table">
            <a:tbl>
              <a:tblPr firstRow="1" firstCol="1" bandRow="1" bandCol="1">
                <a:tableStyleId>{5C22544A-7EE6-4342-B048-85BDC9FD1C3A}</a:tableStyleId>
              </a:tblPr>
              <a:tblGrid>
                <a:gridCol w="2679794"/>
                <a:gridCol w="2512531"/>
                <a:gridCol w="2512531"/>
              </a:tblGrid>
              <a:tr h="389455">
                <a:tc rowSpan="2">
                  <a:txBody>
                    <a:bodyPr/>
                    <a:lstStyle/>
                    <a:p>
                      <a:pPr marL="0" marR="0" rtl="0" fontAlgn="base" hangingPunct="0">
                        <a:spcBef>
                          <a:spcPts val="0"/>
                        </a:spcBef>
                        <a:spcAft>
                          <a:spcPts val="0"/>
                        </a:spcAft>
                      </a:pPr>
                      <a:r>
                        <a:rPr sz="2000" b="1">
                          <a:solidFill>
                            <a:schemeClr val="tx1"/>
                          </a:solidFill>
                          <a:effectLst/>
                        </a:rPr>
                        <a:t>Condiciones de la fosa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ctr" rtl="0" fontAlgn="base" hangingPunct="0">
                        <a:spcBef>
                          <a:spcPts val="0"/>
                        </a:spcBef>
                        <a:spcAft>
                          <a:spcPts val="0"/>
                        </a:spcAft>
                      </a:pPr>
                      <a:r>
                        <a:rPr sz="2000" b="1">
                          <a:solidFill>
                            <a:schemeClr val="tx1"/>
                          </a:solidFill>
                          <a:effectLst/>
                        </a:rPr>
                        <a:t>Tasa de acumulación de lodos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r>
              <a:tr h="1403636">
                <a:tc vMerge="1">
                  <a:txBody>
                    <a:bodyPr/>
                    <a:lstStyle/>
                    <a:p>
                      <a:endParaRPr lang="en-US"/>
                    </a:p>
                  </a:txBody>
                  <a:tcPr/>
                </a:tc>
                <a:tc>
                  <a:txBody>
                    <a:bodyPr/>
                    <a:lstStyle/>
                    <a:p>
                      <a:pPr marL="0" marR="0" rtl="0" fontAlgn="base" hangingPunct="0">
                        <a:spcBef>
                          <a:spcPts val="0"/>
                        </a:spcBef>
                        <a:spcAft>
                          <a:spcPts val="0"/>
                        </a:spcAft>
                      </a:pPr>
                      <a:r>
                        <a:rPr sz="2000" b="1">
                          <a:solidFill>
                            <a:schemeClr val="tx1"/>
                          </a:solidFill>
                          <a:effectLst/>
                        </a:rPr>
                        <a:t>Materiales degradables de limpieza anal (p. ej., papel, hojas) y agua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rtl="0" fontAlgn="base" hangingPunct="0">
                        <a:spcBef>
                          <a:spcPts val="0"/>
                        </a:spcBef>
                        <a:spcAft>
                          <a:spcPts val="0"/>
                        </a:spcAft>
                      </a:pPr>
                      <a:r>
                        <a:rPr sz="2000" b="1">
                          <a:solidFill>
                            <a:schemeClr val="tx1"/>
                          </a:solidFill>
                          <a:effectLst/>
                        </a:rPr>
                        <a:t>Materiales no degradables de limpieza anal (p. ej., piedras, plástico)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54675">
                <a:tc>
                  <a:txBody>
                    <a:bodyPr/>
                    <a:lstStyle/>
                    <a:p>
                      <a:pPr marL="0" marR="0" rtl="0" fontAlgn="base" hangingPunct="0">
                        <a:spcBef>
                          <a:spcPts val="0"/>
                        </a:spcBef>
                        <a:spcAft>
                          <a:spcPts val="0"/>
                        </a:spcAft>
                      </a:pPr>
                      <a:r>
                        <a:rPr sz="2000" b="1">
                          <a:solidFill>
                            <a:schemeClr val="tx1"/>
                          </a:solidFill>
                          <a:effectLst/>
                        </a:rPr>
                        <a:t>Fosa con agua (p. ej., letrina de arrastre hidráulico)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rtl="0" fontAlgn="base" hangingPunct="0">
                        <a:spcBef>
                          <a:spcPts val="0"/>
                        </a:spcBef>
                        <a:spcAft>
                          <a:spcPts val="0"/>
                        </a:spcAft>
                      </a:pPr>
                      <a:r>
                        <a:rPr sz="2000" b="1">
                          <a:solidFill>
                            <a:schemeClr val="tx1"/>
                          </a:solidFill>
                          <a:effectLst/>
                        </a:rPr>
                        <a:t>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rtl="0" fontAlgn="base" hangingPunct="0">
                        <a:spcBef>
                          <a:spcPts val="0"/>
                        </a:spcBef>
                        <a:spcAft>
                          <a:spcPts val="0"/>
                        </a:spcAft>
                      </a:pPr>
                      <a:r>
                        <a:rPr sz="2000" b="1">
                          <a:solidFill>
                            <a:schemeClr val="tx1"/>
                          </a:solidFill>
                          <a:effectLst/>
                        </a:rPr>
                        <a:t>B</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47371">
                <a:tc>
                  <a:txBody>
                    <a:bodyPr/>
                    <a:lstStyle/>
                    <a:p>
                      <a:pPr marL="0" marR="0" rtl="0" fontAlgn="base" hangingPunct="0">
                        <a:spcBef>
                          <a:spcPts val="0"/>
                        </a:spcBef>
                        <a:spcAft>
                          <a:spcPts val="0"/>
                        </a:spcAft>
                      </a:pPr>
                      <a:r>
                        <a:rPr sz="2000" b="1">
                          <a:solidFill>
                            <a:schemeClr val="tx1"/>
                          </a:solidFill>
                          <a:effectLst/>
                        </a:rPr>
                        <a:t>Fosa seca (p. ej., no hay agua en la fosa o hay poca cantidad)</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rtl="0" fontAlgn="base" hangingPunct="0">
                        <a:spcBef>
                          <a:spcPts val="0"/>
                        </a:spcBef>
                        <a:spcAft>
                          <a:spcPts val="0"/>
                        </a:spcAft>
                      </a:pPr>
                      <a:r>
                        <a:rPr sz="2000" b="1">
                          <a:solidFill>
                            <a:schemeClr val="tx1"/>
                          </a:solidFill>
                          <a:effectLst/>
                        </a:rPr>
                        <a:t>B</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rtl="0" fontAlgn="base" hangingPunct="0">
                        <a:spcBef>
                          <a:spcPts val="0"/>
                        </a:spcBef>
                        <a:spcAft>
                          <a:spcPts val="0"/>
                        </a:spcAft>
                      </a:pPr>
                      <a:r>
                        <a:rPr sz="2000" b="1">
                          <a:solidFill>
                            <a:schemeClr val="tx1"/>
                          </a:solidFill>
                          <a:effectLst/>
                        </a:rPr>
                        <a:t>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977160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rtl="0" eaLnBrk="1" hangingPunct="1"/>
            <a:r>
              <a:rPr b="1"/>
              <a:t>Tasas de acumulación de lodo sugeridas</a:t>
            </a:r>
          </a:p>
        </p:txBody>
      </p:sp>
      <p:sp>
        <p:nvSpPr>
          <p:cNvPr id="16388"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0" eaLnBrk="1" hangingPunct="1"/>
            <a:fld id="{A56B1A05-6E93-4FF4-AE98-94075F17AAD4}" type="slidenum">
              <a:rPr/>
              <a:pPr rtl="0" eaLnBrk="1" hangingPunct="1"/>
              <a:t>9</a:t>
            </a:fld>
            <a:endParaRPr/>
          </a:p>
        </p:txBody>
      </p:sp>
      <p:sp>
        <p:nvSpPr>
          <p:cNvPr id="2" name="TextBox 1"/>
          <p:cNvSpPr txBox="1"/>
          <p:nvPr/>
        </p:nvSpPr>
        <p:spPr>
          <a:xfrm>
            <a:off x="5508104" y="6236098"/>
            <a:ext cx="4176464" cy="276999"/>
          </a:xfrm>
          <a:prstGeom prst="rect">
            <a:avLst/>
          </a:prstGeom>
          <a:noFill/>
        </p:spPr>
        <p:txBody>
          <a:bodyPr wrap="square" rtlCol="0">
            <a:spAutoFit/>
          </a:bodyPr>
          <a:lstStyle/>
          <a:p>
            <a:pPr rtl="0" hangingPunct="0"/>
            <a:r>
              <a:rPr sz="1200"/>
              <a:t>(Adaptado a partir de Franceys et al., 1992)</a:t>
            </a:r>
          </a:p>
        </p:txBody>
      </p:sp>
      <p:graphicFrame>
        <p:nvGraphicFramePr>
          <p:cNvPr id="6" name="Table 5"/>
          <p:cNvGraphicFramePr>
            <a:graphicFrameLocks noGrp="1"/>
          </p:cNvGraphicFramePr>
          <p:nvPr>
            <p:extLst>
              <p:ext uri="{D42A27DB-BD31-4B8C-83A1-F6EECF244321}">
                <p14:modId xmlns:p14="http://schemas.microsoft.com/office/powerpoint/2010/main" val="189490106"/>
              </p:ext>
            </p:extLst>
          </p:nvPr>
        </p:nvGraphicFramePr>
        <p:xfrm>
          <a:off x="755576" y="1700808"/>
          <a:ext cx="7704856" cy="3742255"/>
        </p:xfrm>
        <a:graphic>
          <a:graphicData uri="http://schemas.openxmlformats.org/drawingml/2006/table">
            <a:tbl>
              <a:tblPr firstRow="1" firstCol="1" bandRow="1" bandCol="1">
                <a:tableStyleId>{5C22544A-7EE6-4342-B048-85BDC9FD1C3A}</a:tableStyleId>
              </a:tblPr>
              <a:tblGrid>
                <a:gridCol w="2679794"/>
                <a:gridCol w="2512531"/>
                <a:gridCol w="2512531"/>
              </a:tblGrid>
              <a:tr h="389455">
                <a:tc rowSpan="2">
                  <a:txBody>
                    <a:bodyPr/>
                    <a:lstStyle/>
                    <a:p>
                      <a:pPr marL="0" marR="0" rtl="0" fontAlgn="base" hangingPunct="0">
                        <a:spcBef>
                          <a:spcPts val="0"/>
                        </a:spcBef>
                        <a:spcAft>
                          <a:spcPts val="0"/>
                        </a:spcAft>
                      </a:pPr>
                      <a:r>
                        <a:rPr sz="2000" b="1">
                          <a:solidFill>
                            <a:schemeClr val="tx1"/>
                          </a:solidFill>
                          <a:effectLst/>
                        </a:rPr>
                        <a:t>Condiciones de la fosa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ctr" rtl="0" fontAlgn="base" hangingPunct="0">
                        <a:spcBef>
                          <a:spcPts val="0"/>
                        </a:spcBef>
                        <a:spcAft>
                          <a:spcPts val="0"/>
                        </a:spcAft>
                      </a:pPr>
                      <a:r>
                        <a:rPr sz="2000" b="1">
                          <a:solidFill>
                            <a:schemeClr val="tx1"/>
                          </a:solidFill>
                          <a:effectLst/>
                        </a:rPr>
                        <a:t>Tasa de acumulación de lodos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r>
              <a:tr h="1403636">
                <a:tc vMerge="1">
                  <a:txBody>
                    <a:bodyPr/>
                    <a:lstStyle/>
                    <a:p>
                      <a:endParaRPr lang="en-US"/>
                    </a:p>
                  </a:txBody>
                  <a:tcPr/>
                </a:tc>
                <a:tc>
                  <a:txBody>
                    <a:bodyPr/>
                    <a:lstStyle/>
                    <a:p>
                      <a:pPr marL="0" marR="0" rtl="0" fontAlgn="base" hangingPunct="0">
                        <a:spcBef>
                          <a:spcPts val="0"/>
                        </a:spcBef>
                        <a:spcAft>
                          <a:spcPts val="0"/>
                        </a:spcAft>
                      </a:pPr>
                      <a:r>
                        <a:rPr sz="2000" b="1">
                          <a:solidFill>
                            <a:schemeClr val="tx1"/>
                          </a:solidFill>
                          <a:effectLst/>
                        </a:rPr>
                        <a:t>Materiales degradables de limpieza anal (p. ej., papel, hojas) y agua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rtl="0" fontAlgn="base" hangingPunct="0">
                        <a:spcBef>
                          <a:spcPts val="0"/>
                        </a:spcBef>
                        <a:spcAft>
                          <a:spcPts val="0"/>
                        </a:spcAft>
                      </a:pPr>
                      <a:r>
                        <a:rPr sz="2000" b="1">
                          <a:solidFill>
                            <a:schemeClr val="tx1"/>
                          </a:solidFill>
                          <a:effectLst/>
                        </a:rPr>
                        <a:t>Materiales no degradables de limpieza anal (p. ej., piedras, plástico)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54675">
                <a:tc>
                  <a:txBody>
                    <a:bodyPr/>
                    <a:lstStyle/>
                    <a:p>
                      <a:pPr marL="0" marR="0" rtl="0" fontAlgn="base" hangingPunct="0">
                        <a:spcBef>
                          <a:spcPts val="0"/>
                        </a:spcBef>
                        <a:spcAft>
                          <a:spcPts val="0"/>
                        </a:spcAft>
                      </a:pPr>
                      <a:r>
                        <a:rPr sz="2000" b="1">
                          <a:solidFill>
                            <a:schemeClr val="tx1"/>
                          </a:solidFill>
                          <a:effectLst/>
                        </a:rPr>
                        <a:t>Fosa con agua (p. ej., letrina de arrastre hidráulico)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rtl="0" fontAlgn="base" hangingPunct="0">
                        <a:spcBef>
                          <a:spcPts val="0"/>
                        </a:spcBef>
                        <a:spcAft>
                          <a:spcPts val="0"/>
                        </a:spcAft>
                      </a:pPr>
                      <a:r>
                        <a:rPr sz="2000" b="1">
                          <a:solidFill>
                            <a:schemeClr val="tx1"/>
                          </a:solidFill>
                          <a:effectLst/>
                          <a:latin typeface="+mn-lt"/>
                          <a:ea typeface="+mn-ea"/>
                          <a:cs typeface="+mn-cs"/>
                        </a:rPr>
                        <a:t>40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rtl="0" fontAlgn="base" hangingPunct="0">
                        <a:spcBef>
                          <a:spcPts val="0"/>
                        </a:spcBef>
                        <a:spcAft>
                          <a:spcPts val="0"/>
                        </a:spcAft>
                      </a:pPr>
                      <a:r>
                        <a:rPr sz="2000" b="1">
                          <a:solidFill>
                            <a:schemeClr val="tx1"/>
                          </a:solidFill>
                          <a:effectLst/>
                          <a:latin typeface="+mn-lt"/>
                          <a:ea typeface="+mn-ea"/>
                          <a:cs typeface="+mn-cs"/>
                        </a:rPr>
                        <a:t>60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47371">
                <a:tc>
                  <a:txBody>
                    <a:bodyPr/>
                    <a:lstStyle/>
                    <a:p>
                      <a:pPr marL="0" marR="0" rtl="0" fontAlgn="base" hangingPunct="0">
                        <a:spcBef>
                          <a:spcPts val="0"/>
                        </a:spcBef>
                        <a:spcAft>
                          <a:spcPts val="0"/>
                        </a:spcAft>
                      </a:pPr>
                      <a:r>
                        <a:rPr sz="2000" b="1">
                          <a:solidFill>
                            <a:schemeClr val="tx1"/>
                          </a:solidFill>
                          <a:effectLst/>
                        </a:rPr>
                        <a:t>Pozo seco (p. ej., no hay agua en el pozo o hay poca cantidad)</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rtl="0" fontAlgn="base" hangingPunct="0">
                        <a:spcBef>
                          <a:spcPts val="0"/>
                        </a:spcBef>
                        <a:spcAft>
                          <a:spcPts val="0"/>
                        </a:spcAft>
                      </a:pPr>
                      <a:r>
                        <a:rPr sz="2000" b="1">
                          <a:solidFill>
                            <a:schemeClr val="tx1"/>
                          </a:solidFill>
                          <a:effectLst/>
                          <a:latin typeface="+mn-lt"/>
                          <a:ea typeface="+mn-ea"/>
                          <a:cs typeface="+mn-cs"/>
                        </a:rPr>
                        <a:t>60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rtl="0" fontAlgn="base" hangingPunct="0">
                        <a:spcBef>
                          <a:spcPts val="0"/>
                        </a:spcBef>
                        <a:spcAft>
                          <a:spcPts val="0"/>
                        </a:spcAft>
                      </a:pPr>
                      <a:r>
                        <a:rPr sz="2000" b="1">
                          <a:solidFill>
                            <a:schemeClr val="tx1"/>
                          </a:solidFill>
                          <a:effectLst/>
                          <a:latin typeface="+mn-lt"/>
                          <a:ea typeface="+mn-ea"/>
                          <a:cs typeface="+mn-cs"/>
                        </a:rPr>
                        <a:t>90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_PowerPoint Presentation_2010-03-25">
  <a:themeElements>
    <a:clrScheme name="Template_PowerPoint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PowerPoint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_PowerPoint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PowerPoint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PowerPoint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PowerPoint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PowerPoint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PowerPoint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PowerPoint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PowerPoint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PowerPoint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PowerPoint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PowerPoint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PowerPoint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367</TotalTime>
  <Words>1620</Words>
  <Application>Microsoft Office PowerPoint</Application>
  <PresentationFormat>On-screen Show (4:3)</PresentationFormat>
  <Paragraphs>712</Paragraphs>
  <Slides>15</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2" baseType="lpstr">
      <vt:lpstr>Microsoft YaHei</vt:lpstr>
      <vt:lpstr>ＭＳ Ｐゴシック</vt:lpstr>
      <vt:lpstr>Arial</vt:lpstr>
      <vt:lpstr>Calibri</vt:lpstr>
      <vt:lpstr>Times New Roman</vt:lpstr>
      <vt:lpstr>Template_PowerPoint Presentation_2010-03-25</vt:lpstr>
      <vt:lpstr>Microsoft Equation 3.0</vt:lpstr>
      <vt:lpstr>PowerPoint Presentation</vt:lpstr>
      <vt:lpstr>PowerPoint Presentation</vt:lpstr>
      <vt:lpstr>Dimensionamiento de las fosas de letrinas</vt:lpstr>
      <vt:lpstr>Objetivos de aprendizaje</vt:lpstr>
      <vt:lpstr>Dimensiones de la fosa</vt:lpstr>
      <vt:lpstr>Resistencia de diferentes formas de fosas</vt:lpstr>
      <vt:lpstr>Acumulación de lodos</vt:lpstr>
      <vt:lpstr>Tasas de acumulación de lodos</vt:lpstr>
      <vt:lpstr>Tasas de acumulación de lodo sugeridas</vt:lpstr>
      <vt:lpstr>Diseño de una fosa para 4 usuarios</vt:lpstr>
      <vt:lpstr>Diseño de una fosa para 6 usuarios</vt:lpstr>
      <vt:lpstr>Diseño de una fosa para 8 usuarios</vt:lpstr>
      <vt:lpstr>Calcule el volumen</vt:lpstr>
      <vt:lpstr>Calcule la vida útil de la fosa</vt:lpstr>
      <vt:lpstr> Resumen</vt:lpstr>
    </vt:vector>
  </TitlesOfParts>
  <Company>Acer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CAWST</dc:creator>
  <cp:lastModifiedBy>Andrea Roach</cp:lastModifiedBy>
  <cp:revision>34</cp:revision>
  <dcterms:created xsi:type="dcterms:W3CDTF">2010-12-09T21:50:35Z</dcterms:created>
  <dcterms:modified xsi:type="dcterms:W3CDTF">2015-07-29T18:24:02Z</dcterms:modified>
</cp:coreProperties>
</file>