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notesMasterIdLst>
    <p:notesMasterId r:id="rId32"/>
  </p:notesMasterIdLst>
  <p:sldIdLst>
    <p:sldId id="294" r:id="rId5"/>
    <p:sldId id="259" r:id="rId6"/>
    <p:sldId id="256" r:id="rId7"/>
    <p:sldId id="257" r:id="rId8"/>
    <p:sldId id="260" r:id="rId9"/>
    <p:sldId id="279" r:id="rId10"/>
    <p:sldId id="280" r:id="rId11"/>
    <p:sldId id="287" r:id="rId12"/>
    <p:sldId id="293" r:id="rId13"/>
    <p:sldId id="283" r:id="rId14"/>
    <p:sldId id="284" r:id="rId15"/>
    <p:sldId id="278" r:id="rId16"/>
    <p:sldId id="292" r:id="rId17"/>
    <p:sldId id="264" r:id="rId18"/>
    <p:sldId id="265" r:id="rId19"/>
    <p:sldId id="290" r:id="rId20"/>
    <p:sldId id="289" r:id="rId21"/>
    <p:sldId id="291" r:id="rId22"/>
    <p:sldId id="267" r:id="rId23"/>
    <p:sldId id="275" r:id="rId24"/>
    <p:sldId id="268" r:id="rId25"/>
    <p:sldId id="271" r:id="rId26"/>
    <p:sldId id="272" r:id="rId27"/>
    <p:sldId id="285" r:id="rId28"/>
    <p:sldId id="273" r:id="rId29"/>
    <p:sldId id="276" r:id="rId30"/>
    <p:sldId id="277"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nda Foran" initials="" lastIdx="6" clrIdx="0"/>
  <p:cmAuthor id="1" name="Melinda Foran" initials="M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81" autoAdjust="0"/>
  </p:normalViewPr>
  <p:slideViewPr>
    <p:cSldViewPr>
      <p:cViewPr varScale="1">
        <p:scale>
          <a:sx n="64" d="100"/>
          <a:sy n="64" d="100"/>
        </p:scale>
        <p:origin x="2002"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C913E-804B-45FA-9B65-F944CF78921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B7DFDA2-1027-446A-B4BB-B6BE75EAF73B}">
      <dgm:prSet phldrT="[Text]" custT="1"/>
      <dgm:spPr/>
      <dgm:t>
        <a:bodyPr/>
        <a:lstStyle/>
        <a:p>
          <a:pPr rtl="0"/>
          <a:r>
            <a:rPr sz="2400">
              <a:solidFill>
                <a:srgbClr val="000000"/>
              </a:solidFill>
            </a:rPr>
            <a:t>Diarrhée</a:t>
          </a:r>
        </a:p>
      </dgm:t>
    </dgm:pt>
    <dgm:pt modelId="{6622D367-EDD7-41D9-8B24-45360B9DCA66}" type="parTrans" cxnId="{13443E0B-1BEA-464C-A815-8FD0DEA0ADD8}">
      <dgm:prSet/>
      <dgm:spPr/>
      <dgm:t>
        <a:bodyPr/>
        <a:lstStyle/>
        <a:p>
          <a:endParaRPr lang="en-US">
            <a:solidFill>
              <a:srgbClr val="000000"/>
            </a:solidFill>
          </a:endParaRPr>
        </a:p>
      </dgm:t>
    </dgm:pt>
    <dgm:pt modelId="{3E6F24BB-1EC6-49A1-8BDB-552925857FEB}" type="sibTrans" cxnId="{13443E0B-1BEA-464C-A815-8FD0DEA0ADD8}">
      <dgm:prSet/>
      <dgm:spPr/>
      <dgm:t>
        <a:bodyPr/>
        <a:lstStyle/>
        <a:p>
          <a:endParaRPr lang="en-US">
            <a:solidFill>
              <a:srgbClr val="000000"/>
            </a:solidFill>
          </a:endParaRPr>
        </a:p>
      </dgm:t>
    </dgm:pt>
    <dgm:pt modelId="{09BEBD41-5164-474E-A315-D45B13A2D78B}">
      <dgm:prSet phldrT="[Text]" custT="1"/>
      <dgm:spPr/>
      <dgm:t>
        <a:bodyPr/>
        <a:lstStyle/>
        <a:p>
          <a:pPr rtl="0"/>
          <a:r>
            <a:rPr sz="2400">
              <a:solidFill>
                <a:srgbClr val="000000"/>
              </a:solidFill>
            </a:rPr>
            <a:t>Mauvaise absorption des nutriments</a:t>
          </a:r>
        </a:p>
      </dgm:t>
    </dgm:pt>
    <dgm:pt modelId="{BFE317B6-A43D-4F42-912F-DB0024A4AB32}" type="parTrans" cxnId="{F6033184-CDCA-4786-9F6A-187502D308FE}">
      <dgm:prSet/>
      <dgm:spPr/>
      <dgm:t>
        <a:bodyPr/>
        <a:lstStyle/>
        <a:p>
          <a:endParaRPr lang="en-US">
            <a:solidFill>
              <a:srgbClr val="000000"/>
            </a:solidFill>
          </a:endParaRPr>
        </a:p>
      </dgm:t>
    </dgm:pt>
    <dgm:pt modelId="{3B162C1A-30F8-4B49-BA6A-7563766C50C9}" type="sibTrans" cxnId="{F6033184-CDCA-4786-9F6A-187502D308FE}">
      <dgm:prSet/>
      <dgm:spPr/>
      <dgm:t>
        <a:bodyPr/>
        <a:lstStyle/>
        <a:p>
          <a:endParaRPr lang="en-US">
            <a:solidFill>
              <a:srgbClr val="000000"/>
            </a:solidFill>
          </a:endParaRPr>
        </a:p>
      </dgm:t>
    </dgm:pt>
    <dgm:pt modelId="{E08060CF-5AE5-4420-BB1E-2B736754AD95}">
      <dgm:prSet phldrT="[Text]" custT="1"/>
      <dgm:spPr/>
      <dgm:t>
        <a:bodyPr/>
        <a:lstStyle/>
        <a:p>
          <a:pPr rtl="0"/>
          <a:r>
            <a:rPr sz="2400">
              <a:solidFill>
                <a:srgbClr val="000000"/>
              </a:solidFill>
            </a:rPr>
            <a:t>Malnutrition</a:t>
          </a:r>
        </a:p>
      </dgm:t>
    </dgm:pt>
    <dgm:pt modelId="{50B41799-40C9-4B6C-A3F6-E11EFFE34148}" type="parTrans" cxnId="{1F7309F3-8816-407A-A50E-924315026D5C}">
      <dgm:prSet/>
      <dgm:spPr/>
      <dgm:t>
        <a:bodyPr/>
        <a:lstStyle/>
        <a:p>
          <a:endParaRPr lang="en-US">
            <a:solidFill>
              <a:srgbClr val="000000"/>
            </a:solidFill>
          </a:endParaRPr>
        </a:p>
      </dgm:t>
    </dgm:pt>
    <dgm:pt modelId="{EC1B8832-AB0E-4C21-BF3A-B9AF9CBAA5C4}" type="sibTrans" cxnId="{1F7309F3-8816-407A-A50E-924315026D5C}">
      <dgm:prSet/>
      <dgm:spPr/>
      <dgm:t>
        <a:bodyPr/>
        <a:lstStyle/>
        <a:p>
          <a:endParaRPr lang="en-US">
            <a:solidFill>
              <a:srgbClr val="000000"/>
            </a:solidFill>
          </a:endParaRPr>
        </a:p>
      </dgm:t>
    </dgm:pt>
    <dgm:pt modelId="{EF1D3FC3-1654-4B3E-AD00-C82992072978}">
      <dgm:prSet phldrT="[Text]" custT="1"/>
      <dgm:spPr/>
      <dgm:t>
        <a:bodyPr/>
        <a:lstStyle/>
        <a:p>
          <a:pPr rtl="0"/>
          <a:r>
            <a:rPr sz="2400">
              <a:solidFill>
                <a:srgbClr val="000000"/>
              </a:solidFill>
            </a:rPr>
            <a:t>Vulnérabilité</a:t>
          </a:r>
        </a:p>
      </dgm:t>
    </dgm:pt>
    <dgm:pt modelId="{D63E7001-9E76-43C4-B101-D40ACE46CDC6}" type="parTrans" cxnId="{6921063C-7061-41AF-9A53-2E0A976B31F9}">
      <dgm:prSet/>
      <dgm:spPr/>
      <dgm:t>
        <a:bodyPr/>
        <a:lstStyle/>
        <a:p>
          <a:endParaRPr lang="en-US">
            <a:solidFill>
              <a:srgbClr val="000000"/>
            </a:solidFill>
          </a:endParaRPr>
        </a:p>
      </dgm:t>
    </dgm:pt>
    <dgm:pt modelId="{313E731E-3B29-4A33-9A6E-EF9EF1425B4C}" type="sibTrans" cxnId="{6921063C-7061-41AF-9A53-2E0A976B31F9}">
      <dgm:prSet/>
      <dgm:spPr/>
      <dgm:t>
        <a:bodyPr/>
        <a:lstStyle/>
        <a:p>
          <a:endParaRPr lang="en-US">
            <a:solidFill>
              <a:srgbClr val="000000"/>
            </a:solidFill>
          </a:endParaRPr>
        </a:p>
      </dgm:t>
    </dgm:pt>
    <dgm:pt modelId="{AA064DAB-964E-4F7A-9F5F-35F8F0A4DF81}" type="pres">
      <dgm:prSet presAssocID="{169C913E-804B-45FA-9B65-F944CF78921A}" presName="Name0" presStyleCnt="0">
        <dgm:presLayoutVars>
          <dgm:dir/>
          <dgm:resizeHandles val="exact"/>
        </dgm:presLayoutVars>
      </dgm:prSet>
      <dgm:spPr/>
      <dgm:t>
        <a:bodyPr/>
        <a:lstStyle/>
        <a:p>
          <a:endParaRPr lang="en-US"/>
        </a:p>
      </dgm:t>
    </dgm:pt>
    <dgm:pt modelId="{371475A1-3BF1-4294-B927-CF2F04B3F5FE}" type="pres">
      <dgm:prSet presAssocID="{169C913E-804B-45FA-9B65-F944CF78921A}" presName="cycle" presStyleCnt="0"/>
      <dgm:spPr/>
      <dgm:t>
        <a:bodyPr/>
        <a:lstStyle/>
        <a:p>
          <a:endParaRPr lang="en-US"/>
        </a:p>
      </dgm:t>
    </dgm:pt>
    <dgm:pt modelId="{E9E451C0-212E-45E3-B8CF-FCDD604E03E1}" type="pres">
      <dgm:prSet presAssocID="{9B7DFDA2-1027-446A-B4BB-B6BE75EAF73B}" presName="nodeFirstNode" presStyleLbl="node1" presStyleIdx="0" presStyleCnt="4">
        <dgm:presLayoutVars>
          <dgm:bulletEnabled val="1"/>
        </dgm:presLayoutVars>
      </dgm:prSet>
      <dgm:spPr/>
      <dgm:t>
        <a:bodyPr/>
        <a:lstStyle/>
        <a:p>
          <a:endParaRPr lang="en-US"/>
        </a:p>
      </dgm:t>
    </dgm:pt>
    <dgm:pt modelId="{0C905F93-56B8-4CBD-AE91-77611883AB94}" type="pres">
      <dgm:prSet presAssocID="{3E6F24BB-1EC6-49A1-8BDB-552925857FEB}" presName="sibTransFirstNode" presStyleLbl="bgShp" presStyleIdx="0" presStyleCnt="1" custScaleX="149183"/>
      <dgm:spPr/>
      <dgm:t>
        <a:bodyPr/>
        <a:lstStyle/>
        <a:p>
          <a:endParaRPr lang="en-US"/>
        </a:p>
      </dgm:t>
    </dgm:pt>
    <dgm:pt modelId="{1525F0FC-945D-445D-BDF0-81641943B814}" type="pres">
      <dgm:prSet presAssocID="{09BEBD41-5164-474E-A315-D45B13A2D78B}" presName="nodeFollowingNodes" presStyleLbl="node1" presStyleIdx="1" presStyleCnt="4" custRadScaleRad="129731" custRadScaleInc="-659">
        <dgm:presLayoutVars>
          <dgm:bulletEnabled val="1"/>
        </dgm:presLayoutVars>
      </dgm:prSet>
      <dgm:spPr/>
      <dgm:t>
        <a:bodyPr/>
        <a:lstStyle/>
        <a:p>
          <a:endParaRPr lang="en-US"/>
        </a:p>
      </dgm:t>
    </dgm:pt>
    <dgm:pt modelId="{DD7F01B3-8F86-4B52-8BB5-B3800DFEBF83}" type="pres">
      <dgm:prSet presAssocID="{E08060CF-5AE5-4420-BB1E-2B736754AD95}" presName="nodeFollowingNodes" presStyleLbl="node1" presStyleIdx="2" presStyleCnt="4" custRadScaleRad="101327" custRadScaleInc="-1370">
        <dgm:presLayoutVars>
          <dgm:bulletEnabled val="1"/>
        </dgm:presLayoutVars>
      </dgm:prSet>
      <dgm:spPr/>
      <dgm:t>
        <a:bodyPr/>
        <a:lstStyle/>
        <a:p>
          <a:endParaRPr lang="en-US"/>
        </a:p>
      </dgm:t>
    </dgm:pt>
    <dgm:pt modelId="{A8C12232-71CF-4B48-97D2-60411B07A71A}" type="pres">
      <dgm:prSet presAssocID="{EF1D3FC3-1654-4B3E-AD00-C82992072978}" presName="nodeFollowingNodes" presStyleLbl="node1" presStyleIdx="3" presStyleCnt="4" custRadScaleRad="126243" custRadScaleInc="677">
        <dgm:presLayoutVars>
          <dgm:bulletEnabled val="1"/>
        </dgm:presLayoutVars>
      </dgm:prSet>
      <dgm:spPr/>
      <dgm:t>
        <a:bodyPr/>
        <a:lstStyle/>
        <a:p>
          <a:endParaRPr lang="en-US"/>
        </a:p>
      </dgm:t>
    </dgm:pt>
  </dgm:ptLst>
  <dgm:cxnLst>
    <dgm:cxn modelId="{F73E6BA4-993F-AA4F-BC3F-17F41E98E820}" type="presOf" srcId="{169C913E-804B-45FA-9B65-F944CF78921A}" destId="{AA064DAB-964E-4F7A-9F5F-35F8F0A4DF81}" srcOrd="0" destOrd="0" presId="urn:microsoft.com/office/officeart/2005/8/layout/cycle3"/>
    <dgm:cxn modelId="{1BFC0182-4422-4F4A-8688-828FBD63A92F}" type="presOf" srcId="{9B7DFDA2-1027-446A-B4BB-B6BE75EAF73B}" destId="{E9E451C0-212E-45E3-B8CF-FCDD604E03E1}" srcOrd="0" destOrd="0" presId="urn:microsoft.com/office/officeart/2005/8/layout/cycle3"/>
    <dgm:cxn modelId="{1F7309F3-8816-407A-A50E-924315026D5C}" srcId="{169C913E-804B-45FA-9B65-F944CF78921A}" destId="{E08060CF-5AE5-4420-BB1E-2B736754AD95}" srcOrd="2" destOrd="0" parTransId="{50B41799-40C9-4B6C-A3F6-E11EFFE34148}" sibTransId="{EC1B8832-AB0E-4C21-BF3A-B9AF9CBAA5C4}"/>
    <dgm:cxn modelId="{F6033184-CDCA-4786-9F6A-187502D308FE}" srcId="{169C913E-804B-45FA-9B65-F944CF78921A}" destId="{09BEBD41-5164-474E-A315-D45B13A2D78B}" srcOrd="1" destOrd="0" parTransId="{BFE317B6-A43D-4F42-912F-DB0024A4AB32}" sibTransId="{3B162C1A-30F8-4B49-BA6A-7563766C50C9}"/>
    <dgm:cxn modelId="{428A3C41-2451-1649-891F-AA3EEC61895E}" type="presOf" srcId="{EF1D3FC3-1654-4B3E-AD00-C82992072978}" destId="{A8C12232-71CF-4B48-97D2-60411B07A71A}" srcOrd="0" destOrd="0" presId="urn:microsoft.com/office/officeart/2005/8/layout/cycle3"/>
    <dgm:cxn modelId="{13443E0B-1BEA-464C-A815-8FD0DEA0ADD8}" srcId="{169C913E-804B-45FA-9B65-F944CF78921A}" destId="{9B7DFDA2-1027-446A-B4BB-B6BE75EAF73B}" srcOrd="0" destOrd="0" parTransId="{6622D367-EDD7-41D9-8B24-45360B9DCA66}" sibTransId="{3E6F24BB-1EC6-49A1-8BDB-552925857FEB}"/>
    <dgm:cxn modelId="{02F03F5A-287B-464E-9140-7A552F1B57DE}" type="presOf" srcId="{E08060CF-5AE5-4420-BB1E-2B736754AD95}" destId="{DD7F01B3-8F86-4B52-8BB5-B3800DFEBF83}" srcOrd="0" destOrd="0" presId="urn:microsoft.com/office/officeart/2005/8/layout/cycle3"/>
    <dgm:cxn modelId="{38D7CDCF-3B2B-4C47-909E-CF21ED8C2C62}" type="presOf" srcId="{3E6F24BB-1EC6-49A1-8BDB-552925857FEB}" destId="{0C905F93-56B8-4CBD-AE91-77611883AB94}" srcOrd="0" destOrd="0" presId="urn:microsoft.com/office/officeart/2005/8/layout/cycle3"/>
    <dgm:cxn modelId="{5C96E032-C00C-D949-AA49-FC4FA839E6C5}" type="presOf" srcId="{09BEBD41-5164-474E-A315-D45B13A2D78B}" destId="{1525F0FC-945D-445D-BDF0-81641943B814}" srcOrd="0" destOrd="0" presId="urn:microsoft.com/office/officeart/2005/8/layout/cycle3"/>
    <dgm:cxn modelId="{6921063C-7061-41AF-9A53-2E0A976B31F9}" srcId="{169C913E-804B-45FA-9B65-F944CF78921A}" destId="{EF1D3FC3-1654-4B3E-AD00-C82992072978}" srcOrd="3" destOrd="0" parTransId="{D63E7001-9E76-43C4-B101-D40ACE46CDC6}" sibTransId="{313E731E-3B29-4A33-9A6E-EF9EF1425B4C}"/>
    <dgm:cxn modelId="{86E8C33B-9665-954D-90B4-24055D7ED4F6}" type="presParOf" srcId="{AA064DAB-964E-4F7A-9F5F-35F8F0A4DF81}" destId="{371475A1-3BF1-4294-B927-CF2F04B3F5FE}" srcOrd="0" destOrd="0" presId="urn:microsoft.com/office/officeart/2005/8/layout/cycle3"/>
    <dgm:cxn modelId="{5AE17366-78CE-B341-8EA9-4F6B6E3B12D5}" type="presParOf" srcId="{371475A1-3BF1-4294-B927-CF2F04B3F5FE}" destId="{E9E451C0-212E-45E3-B8CF-FCDD604E03E1}" srcOrd="0" destOrd="0" presId="urn:microsoft.com/office/officeart/2005/8/layout/cycle3"/>
    <dgm:cxn modelId="{AC24059A-646F-6147-A8AA-D31E623E4E7B}" type="presParOf" srcId="{371475A1-3BF1-4294-B927-CF2F04B3F5FE}" destId="{0C905F93-56B8-4CBD-AE91-77611883AB94}" srcOrd="1" destOrd="0" presId="urn:microsoft.com/office/officeart/2005/8/layout/cycle3"/>
    <dgm:cxn modelId="{07BA0E79-C3EE-124F-9D60-7B82A652BCFC}" type="presParOf" srcId="{371475A1-3BF1-4294-B927-CF2F04B3F5FE}" destId="{1525F0FC-945D-445D-BDF0-81641943B814}" srcOrd="2" destOrd="0" presId="urn:microsoft.com/office/officeart/2005/8/layout/cycle3"/>
    <dgm:cxn modelId="{9DC09FC2-DCF6-3143-8E12-B38EBDC89FD8}" type="presParOf" srcId="{371475A1-3BF1-4294-B927-CF2F04B3F5FE}" destId="{DD7F01B3-8F86-4B52-8BB5-B3800DFEBF83}" srcOrd="3" destOrd="0" presId="urn:microsoft.com/office/officeart/2005/8/layout/cycle3"/>
    <dgm:cxn modelId="{379091D1-FCBA-2040-B6D8-5785A9708D53}" type="presParOf" srcId="{371475A1-3BF1-4294-B927-CF2F04B3F5FE}" destId="{A8C12232-71CF-4B48-97D2-60411B07A71A}"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286185E-EF62-4650-9711-CD063C2F0A46}"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A6935AD2-5D4B-463F-A6C8-49AFB78803AF}">
      <dgm:prSet phldrT="[Text]" custT="1"/>
      <dgm:spPr/>
      <dgm:t>
        <a:bodyPr/>
        <a:lstStyle/>
        <a:p>
          <a:pPr rtl="0"/>
          <a:r>
            <a:rPr sz="2400">
              <a:solidFill>
                <a:srgbClr val="000000"/>
              </a:solidFill>
            </a:rPr>
            <a:t>Anémie</a:t>
          </a:r>
        </a:p>
      </dgm:t>
    </dgm:pt>
    <dgm:pt modelId="{9263553B-E0F4-4F07-9E13-C255C6AF13AF}" type="parTrans" cxnId="{0FEF52F2-3351-4CD8-94E9-4FE591CDB3E4}">
      <dgm:prSet/>
      <dgm:spPr/>
      <dgm:t>
        <a:bodyPr/>
        <a:lstStyle/>
        <a:p>
          <a:endParaRPr lang="en-US">
            <a:solidFill>
              <a:srgbClr val="000000"/>
            </a:solidFill>
          </a:endParaRPr>
        </a:p>
      </dgm:t>
    </dgm:pt>
    <dgm:pt modelId="{35A34C89-2704-4A9A-8037-2C5AFE05AAD1}" type="sibTrans" cxnId="{0FEF52F2-3351-4CD8-94E9-4FE591CDB3E4}">
      <dgm:prSet/>
      <dgm:spPr/>
      <dgm:t>
        <a:bodyPr/>
        <a:lstStyle/>
        <a:p>
          <a:endParaRPr lang="en-US">
            <a:solidFill>
              <a:srgbClr val="000000"/>
            </a:solidFill>
          </a:endParaRPr>
        </a:p>
      </dgm:t>
    </dgm:pt>
    <dgm:pt modelId="{70FCCEEA-75DF-4465-9BA0-A114019DB243}">
      <dgm:prSet phldrT="[Text]" custT="1"/>
      <dgm:spPr/>
      <dgm:t>
        <a:bodyPr/>
        <a:lstStyle/>
        <a:p>
          <a:pPr rtl="0"/>
          <a:r>
            <a:rPr sz="2000">
              <a:solidFill>
                <a:srgbClr val="000000"/>
              </a:solidFill>
            </a:rPr>
            <a:t>Fer alimentaire</a:t>
          </a:r>
        </a:p>
      </dgm:t>
    </dgm:pt>
    <dgm:pt modelId="{E00AE795-562A-4FDC-9849-2797B37670BF}" type="parTrans" cxnId="{9B871082-9B0F-44D4-900F-7B3025AAA234}">
      <dgm:prSet/>
      <dgm:spPr/>
      <dgm:t>
        <a:bodyPr/>
        <a:lstStyle/>
        <a:p>
          <a:endParaRPr lang="en-US">
            <a:solidFill>
              <a:srgbClr val="000000"/>
            </a:solidFill>
          </a:endParaRPr>
        </a:p>
      </dgm:t>
    </dgm:pt>
    <dgm:pt modelId="{2B952771-9511-412C-962F-F3A4A0B52E9E}" type="sibTrans" cxnId="{9B871082-9B0F-44D4-900F-7B3025AAA234}">
      <dgm:prSet/>
      <dgm:spPr/>
      <dgm:t>
        <a:bodyPr/>
        <a:lstStyle/>
        <a:p>
          <a:endParaRPr lang="en-US">
            <a:solidFill>
              <a:srgbClr val="000000"/>
            </a:solidFill>
          </a:endParaRPr>
        </a:p>
      </dgm:t>
    </dgm:pt>
    <dgm:pt modelId="{47347A4E-4D13-470B-AC81-93C83B142FB0}">
      <dgm:prSet phldrT="[Text]" custT="1"/>
      <dgm:spPr/>
      <dgm:t>
        <a:bodyPr/>
        <a:lstStyle/>
        <a:p>
          <a:pPr rtl="0"/>
          <a:r>
            <a:rPr sz="2000">
              <a:solidFill>
                <a:srgbClr val="000000"/>
              </a:solidFill>
            </a:rPr>
            <a:t>Risque de mort accru</a:t>
          </a:r>
        </a:p>
      </dgm:t>
    </dgm:pt>
    <dgm:pt modelId="{6907E632-3B66-46D5-A2B5-B234937AF73F}" type="parTrans" cxnId="{60B8A554-BDC4-4FE9-A8EA-D87361E39AC5}">
      <dgm:prSet/>
      <dgm:spPr/>
      <dgm:t>
        <a:bodyPr/>
        <a:lstStyle/>
        <a:p>
          <a:endParaRPr lang="en-US">
            <a:solidFill>
              <a:srgbClr val="000000"/>
            </a:solidFill>
          </a:endParaRPr>
        </a:p>
      </dgm:t>
    </dgm:pt>
    <dgm:pt modelId="{D11FD9B5-CE9A-4475-A733-793BB13BD6BC}" type="sibTrans" cxnId="{60B8A554-BDC4-4FE9-A8EA-D87361E39AC5}">
      <dgm:prSet/>
      <dgm:spPr/>
      <dgm:t>
        <a:bodyPr/>
        <a:lstStyle/>
        <a:p>
          <a:endParaRPr lang="en-US">
            <a:solidFill>
              <a:srgbClr val="000000"/>
            </a:solidFill>
          </a:endParaRPr>
        </a:p>
      </dgm:t>
    </dgm:pt>
    <dgm:pt modelId="{62512A6B-8FA3-4A4D-9478-C5E00BB22531}">
      <dgm:prSet phldrT="[Text]" custT="1"/>
      <dgm:spPr/>
      <dgm:t>
        <a:bodyPr/>
        <a:lstStyle/>
        <a:p>
          <a:pPr rtl="0"/>
          <a:r>
            <a:rPr sz="2000">
              <a:solidFill>
                <a:srgbClr val="000000"/>
              </a:solidFill>
            </a:rPr>
            <a:t>Peu d'énergie</a:t>
          </a:r>
        </a:p>
      </dgm:t>
    </dgm:pt>
    <dgm:pt modelId="{0CED81AA-27E1-491A-A975-5D0C17D4EBD9}" type="parTrans" cxnId="{04684BC2-C995-40C1-97B1-F14846C92B17}">
      <dgm:prSet/>
      <dgm:spPr/>
      <dgm:t>
        <a:bodyPr/>
        <a:lstStyle/>
        <a:p>
          <a:endParaRPr lang="en-US">
            <a:solidFill>
              <a:srgbClr val="000000"/>
            </a:solidFill>
          </a:endParaRPr>
        </a:p>
      </dgm:t>
    </dgm:pt>
    <dgm:pt modelId="{37A379A3-C07E-4CC0-A52D-D819E753A33C}" type="sibTrans" cxnId="{04684BC2-C995-40C1-97B1-F14846C92B17}">
      <dgm:prSet/>
      <dgm:spPr/>
      <dgm:t>
        <a:bodyPr/>
        <a:lstStyle/>
        <a:p>
          <a:endParaRPr lang="en-US">
            <a:solidFill>
              <a:srgbClr val="000000"/>
            </a:solidFill>
          </a:endParaRPr>
        </a:p>
      </dgm:t>
    </dgm:pt>
    <dgm:pt modelId="{819DC6D7-87F6-45EB-B397-198CEE59E16D}">
      <dgm:prSet custT="1"/>
      <dgm:spPr/>
      <dgm:t>
        <a:bodyPr/>
        <a:lstStyle/>
        <a:p>
          <a:pPr rtl="0"/>
          <a:r>
            <a:rPr sz="2000">
              <a:solidFill>
                <a:srgbClr val="000000"/>
              </a:solidFill>
            </a:rPr>
            <a:t>Malnutrition</a:t>
          </a:r>
        </a:p>
      </dgm:t>
    </dgm:pt>
    <dgm:pt modelId="{A5297B48-0DB4-4BBF-A3A5-366EAC8213EC}" type="parTrans" cxnId="{94DD1FBF-5B92-4166-9D8E-E797CA7C5141}">
      <dgm:prSet/>
      <dgm:spPr/>
      <dgm:t>
        <a:bodyPr/>
        <a:lstStyle/>
        <a:p>
          <a:endParaRPr lang="en-US">
            <a:solidFill>
              <a:srgbClr val="000000"/>
            </a:solidFill>
          </a:endParaRPr>
        </a:p>
      </dgm:t>
    </dgm:pt>
    <dgm:pt modelId="{A7EF7BAD-F520-498E-AF5B-2B8BCDB01999}" type="sibTrans" cxnId="{94DD1FBF-5B92-4166-9D8E-E797CA7C5141}">
      <dgm:prSet/>
      <dgm:spPr/>
      <dgm:t>
        <a:bodyPr/>
        <a:lstStyle/>
        <a:p>
          <a:endParaRPr lang="en-US">
            <a:solidFill>
              <a:srgbClr val="000000"/>
            </a:solidFill>
          </a:endParaRPr>
        </a:p>
      </dgm:t>
    </dgm:pt>
    <dgm:pt modelId="{5E3A96E7-A583-4763-A62C-370BEEA8D2BB}">
      <dgm:prSet custT="1"/>
      <dgm:spPr/>
      <dgm:t>
        <a:bodyPr/>
        <a:lstStyle/>
        <a:p>
          <a:pPr rtl="0"/>
          <a:r>
            <a:rPr sz="2000">
              <a:solidFill>
                <a:srgbClr val="000000"/>
              </a:solidFill>
            </a:rPr>
            <a:t>Mauvais développement et croissance</a:t>
          </a:r>
        </a:p>
      </dgm:t>
    </dgm:pt>
    <dgm:pt modelId="{79BA4347-7B7F-4B62-AF44-4D9D5FD7327B}" type="parTrans" cxnId="{6BE927D6-FD82-4341-8791-B9A97012C23F}">
      <dgm:prSet/>
      <dgm:spPr/>
      <dgm:t>
        <a:bodyPr/>
        <a:lstStyle/>
        <a:p>
          <a:endParaRPr lang="en-US">
            <a:solidFill>
              <a:srgbClr val="000000"/>
            </a:solidFill>
          </a:endParaRPr>
        </a:p>
      </dgm:t>
    </dgm:pt>
    <dgm:pt modelId="{F5FEF25C-2FB8-431B-B734-49E0B3A244ED}" type="sibTrans" cxnId="{6BE927D6-FD82-4341-8791-B9A97012C23F}">
      <dgm:prSet/>
      <dgm:spPr/>
      <dgm:t>
        <a:bodyPr/>
        <a:lstStyle/>
        <a:p>
          <a:endParaRPr lang="en-US">
            <a:solidFill>
              <a:srgbClr val="000000"/>
            </a:solidFill>
          </a:endParaRPr>
        </a:p>
      </dgm:t>
    </dgm:pt>
    <dgm:pt modelId="{E67A036A-4DB0-4187-A91F-D9BF63348E64}">
      <dgm:prSet phldrT="[Text]" custScaleX="89583" custScaleY="25002" custLinFactNeighborX="1017" custLinFactNeighborY="10472"/>
      <dgm:spPr/>
      <dgm:t>
        <a:bodyPr/>
        <a:lstStyle/>
        <a:p>
          <a:endParaRPr lang="en-US">
            <a:solidFill>
              <a:srgbClr val="000000"/>
            </a:solidFill>
          </a:endParaRPr>
        </a:p>
      </dgm:t>
    </dgm:pt>
    <dgm:pt modelId="{F7AF6DA6-8F5C-473A-9617-CBD545C8AB84}" type="parTrans" cxnId="{3B8B0B2C-3D80-4519-B13D-E1985655C283}">
      <dgm:prSet/>
      <dgm:spPr/>
      <dgm:t>
        <a:bodyPr/>
        <a:lstStyle/>
        <a:p>
          <a:endParaRPr lang="en-US">
            <a:solidFill>
              <a:srgbClr val="000000"/>
            </a:solidFill>
          </a:endParaRPr>
        </a:p>
      </dgm:t>
    </dgm:pt>
    <dgm:pt modelId="{67EC6F55-4D57-47A5-B1D3-7077AF33FE0B}" type="sibTrans" cxnId="{3B8B0B2C-3D80-4519-B13D-E1985655C283}">
      <dgm:prSet/>
      <dgm:spPr/>
      <dgm:t>
        <a:bodyPr/>
        <a:lstStyle/>
        <a:p>
          <a:endParaRPr lang="en-US">
            <a:solidFill>
              <a:srgbClr val="000000"/>
            </a:solidFill>
          </a:endParaRPr>
        </a:p>
      </dgm:t>
    </dgm:pt>
    <dgm:pt modelId="{674819F5-F1E4-4EFB-999F-1A8B087783A6}">
      <dgm:prSet phldrT="[Text]" custScaleX="89583" custScaleY="25002" custLinFactNeighborX="1017" custLinFactNeighborY="10472"/>
      <dgm:spPr/>
      <dgm:t>
        <a:bodyPr/>
        <a:lstStyle/>
        <a:p>
          <a:endParaRPr lang="en-US">
            <a:solidFill>
              <a:srgbClr val="000000"/>
            </a:solidFill>
          </a:endParaRPr>
        </a:p>
      </dgm:t>
    </dgm:pt>
    <dgm:pt modelId="{D4F25589-15C4-440E-9D96-E507C5E58291}" type="parTrans" cxnId="{DF01BBD6-D78E-4346-9789-B5F20658DECF}">
      <dgm:prSet/>
      <dgm:spPr/>
      <dgm:t>
        <a:bodyPr/>
        <a:lstStyle/>
        <a:p>
          <a:endParaRPr lang="en-US">
            <a:solidFill>
              <a:srgbClr val="000000"/>
            </a:solidFill>
          </a:endParaRPr>
        </a:p>
      </dgm:t>
    </dgm:pt>
    <dgm:pt modelId="{886F4159-74C3-4D88-A24B-A6319F7BB90D}" type="sibTrans" cxnId="{DF01BBD6-D78E-4346-9789-B5F20658DECF}">
      <dgm:prSet/>
      <dgm:spPr/>
      <dgm:t>
        <a:bodyPr/>
        <a:lstStyle/>
        <a:p>
          <a:endParaRPr lang="en-US">
            <a:solidFill>
              <a:srgbClr val="000000"/>
            </a:solidFill>
          </a:endParaRPr>
        </a:p>
      </dgm:t>
    </dgm:pt>
    <dgm:pt modelId="{3FBFBD8A-3110-4A8D-BE83-837BA9529F5B}" type="pres">
      <dgm:prSet presAssocID="{9286185E-EF62-4650-9711-CD063C2F0A46}" presName="Name0" presStyleCnt="0">
        <dgm:presLayoutVars>
          <dgm:chMax val="1"/>
          <dgm:chPref val="1"/>
          <dgm:dir/>
          <dgm:animOne val="branch"/>
          <dgm:animLvl val="lvl"/>
        </dgm:presLayoutVars>
      </dgm:prSet>
      <dgm:spPr/>
      <dgm:t>
        <a:bodyPr/>
        <a:lstStyle/>
        <a:p>
          <a:endParaRPr lang="en-US"/>
        </a:p>
      </dgm:t>
    </dgm:pt>
    <dgm:pt modelId="{FCB290A0-8639-4DC2-87DB-5D2C9D3A0C8E}" type="pres">
      <dgm:prSet presAssocID="{A6935AD2-5D4B-463F-A6C8-49AFB78803AF}" presName="singleCycle" presStyleCnt="0"/>
      <dgm:spPr/>
    </dgm:pt>
    <dgm:pt modelId="{0FD252F0-61B3-420F-8F2F-AB00DF501988}" type="pres">
      <dgm:prSet presAssocID="{A6935AD2-5D4B-463F-A6C8-49AFB78803AF}" presName="singleCenter" presStyleLbl="node1" presStyleIdx="0" presStyleCnt="6" custScaleX="97447" custScaleY="65803" custLinFactNeighborX="600" custLinFactNeighborY="-4447">
        <dgm:presLayoutVars>
          <dgm:chMax val="7"/>
          <dgm:chPref val="7"/>
        </dgm:presLayoutVars>
      </dgm:prSet>
      <dgm:spPr/>
      <dgm:t>
        <a:bodyPr/>
        <a:lstStyle/>
        <a:p>
          <a:endParaRPr lang="en-US"/>
        </a:p>
      </dgm:t>
    </dgm:pt>
    <dgm:pt modelId="{E3FF4F00-D8F6-4B8E-81CD-CDCE997590EC}" type="pres">
      <dgm:prSet presAssocID="{E00AE795-562A-4FDC-9849-2797B37670BF}" presName="Name56" presStyleLbl="parChTrans1D2" presStyleIdx="0" presStyleCnt="5"/>
      <dgm:spPr/>
      <dgm:t>
        <a:bodyPr/>
        <a:lstStyle/>
        <a:p>
          <a:endParaRPr lang="en-US"/>
        </a:p>
      </dgm:t>
    </dgm:pt>
    <dgm:pt modelId="{6F73B83D-AB85-46B6-A02F-1CD2E14CE295}" type="pres">
      <dgm:prSet presAssocID="{70FCCEEA-75DF-4465-9BA0-A114019DB243}" presName="text0" presStyleLbl="node1" presStyleIdx="1" presStyleCnt="6" custScaleX="149254" custScaleY="86911" custRadScaleRad="112191" custRadScaleInc="0">
        <dgm:presLayoutVars>
          <dgm:bulletEnabled val="1"/>
        </dgm:presLayoutVars>
      </dgm:prSet>
      <dgm:spPr/>
      <dgm:t>
        <a:bodyPr/>
        <a:lstStyle/>
        <a:p>
          <a:endParaRPr lang="en-US"/>
        </a:p>
      </dgm:t>
    </dgm:pt>
    <dgm:pt modelId="{383E3EF2-A37D-49D7-A2F5-57619FD1E5CD}" type="pres">
      <dgm:prSet presAssocID="{0CED81AA-27E1-491A-A975-5D0C17D4EBD9}" presName="Name56" presStyleLbl="parChTrans1D2" presStyleIdx="1" presStyleCnt="5"/>
      <dgm:spPr/>
      <dgm:t>
        <a:bodyPr/>
        <a:lstStyle/>
        <a:p>
          <a:endParaRPr lang="en-US"/>
        </a:p>
      </dgm:t>
    </dgm:pt>
    <dgm:pt modelId="{1778DEF6-5FFD-4F76-A647-8C2F3E019314}" type="pres">
      <dgm:prSet presAssocID="{62512A6B-8FA3-4A4D-9478-C5E00BB22531}" presName="text0" presStyleLbl="node1" presStyleIdx="2" presStyleCnt="6" custScaleX="170676" custRadScaleRad="162109" custRadScaleInc="494111">
        <dgm:presLayoutVars>
          <dgm:bulletEnabled val="1"/>
        </dgm:presLayoutVars>
      </dgm:prSet>
      <dgm:spPr/>
      <dgm:t>
        <a:bodyPr/>
        <a:lstStyle/>
        <a:p>
          <a:endParaRPr lang="en-US"/>
        </a:p>
      </dgm:t>
    </dgm:pt>
    <dgm:pt modelId="{1FF53BEC-976E-B14E-835D-AB41FB797DDE}" type="pres">
      <dgm:prSet presAssocID="{A5297B48-0DB4-4BBF-A3A5-366EAC8213EC}" presName="Name56" presStyleLbl="parChTrans1D2" presStyleIdx="2" presStyleCnt="5"/>
      <dgm:spPr/>
      <dgm:t>
        <a:bodyPr/>
        <a:lstStyle/>
        <a:p>
          <a:endParaRPr lang="en-US"/>
        </a:p>
      </dgm:t>
    </dgm:pt>
    <dgm:pt modelId="{F55BDA9C-5A94-4146-9411-C50E6E21D711}" type="pres">
      <dgm:prSet presAssocID="{819DC6D7-87F6-45EB-B397-198CEE59E16D}" presName="text0" presStyleLbl="node1" presStyleIdx="3" presStyleCnt="6" custScaleX="195801" custRadScaleRad="78274" custRadScaleInc="223800">
        <dgm:presLayoutVars>
          <dgm:bulletEnabled val="1"/>
        </dgm:presLayoutVars>
      </dgm:prSet>
      <dgm:spPr/>
      <dgm:t>
        <a:bodyPr/>
        <a:lstStyle/>
        <a:p>
          <a:endParaRPr lang="en-US"/>
        </a:p>
      </dgm:t>
    </dgm:pt>
    <dgm:pt modelId="{ECA2C6B7-381A-674B-988E-C821FD3FA7D9}" type="pres">
      <dgm:prSet presAssocID="{79BA4347-7B7F-4B62-AF44-4D9D5FD7327B}" presName="Name56" presStyleLbl="parChTrans1D2" presStyleIdx="3" presStyleCnt="5"/>
      <dgm:spPr/>
      <dgm:t>
        <a:bodyPr/>
        <a:lstStyle/>
        <a:p>
          <a:endParaRPr lang="en-US"/>
        </a:p>
      </dgm:t>
    </dgm:pt>
    <dgm:pt modelId="{74894BAE-2792-5B4B-BC34-237C4B4AE99E}" type="pres">
      <dgm:prSet presAssocID="{5E3A96E7-A583-4763-A62C-370BEEA8D2BB}" presName="text0" presStyleLbl="node1" presStyleIdx="4" presStyleCnt="6" custScaleX="198928" custRadScaleRad="75309" custRadScaleInc="-217301">
        <dgm:presLayoutVars>
          <dgm:bulletEnabled val="1"/>
        </dgm:presLayoutVars>
      </dgm:prSet>
      <dgm:spPr/>
      <dgm:t>
        <a:bodyPr/>
        <a:lstStyle/>
        <a:p>
          <a:endParaRPr lang="en-US"/>
        </a:p>
      </dgm:t>
    </dgm:pt>
    <dgm:pt modelId="{21A246A3-D660-44A2-991A-073DC88FB61B}" type="pres">
      <dgm:prSet presAssocID="{6907E632-3B66-46D5-A2B5-B234937AF73F}" presName="Name56" presStyleLbl="parChTrans1D2" presStyleIdx="4" presStyleCnt="5"/>
      <dgm:spPr/>
      <dgm:t>
        <a:bodyPr/>
        <a:lstStyle/>
        <a:p>
          <a:endParaRPr lang="en-US"/>
        </a:p>
      </dgm:t>
    </dgm:pt>
    <dgm:pt modelId="{E1C5A0DF-3779-49C7-8A3E-DDC28C29EC18}" type="pres">
      <dgm:prSet presAssocID="{47347A4E-4D13-470B-AC81-93C83B142FB0}" presName="text0" presStyleLbl="node1" presStyleIdx="5" presStyleCnt="6" custScaleX="173816" custRadScaleRad="162639" custRadScaleInc="-494301">
        <dgm:presLayoutVars>
          <dgm:bulletEnabled val="1"/>
        </dgm:presLayoutVars>
      </dgm:prSet>
      <dgm:spPr/>
      <dgm:t>
        <a:bodyPr/>
        <a:lstStyle/>
        <a:p>
          <a:endParaRPr lang="en-US"/>
        </a:p>
      </dgm:t>
    </dgm:pt>
  </dgm:ptLst>
  <dgm:cxnLst>
    <dgm:cxn modelId="{9B871082-9B0F-44D4-900F-7B3025AAA234}" srcId="{A6935AD2-5D4B-463F-A6C8-49AFB78803AF}" destId="{70FCCEEA-75DF-4465-9BA0-A114019DB243}" srcOrd="0" destOrd="0" parTransId="{E00AE795-562A-4FDC-9849-2797B37670BF}" sibTransId="{2B952771-9511-412C-962F-F3A4A0B52E9E}"/>
    <dgm:cxn modelId="{0FD70833-4F92-744F-8394-D31D8306B2D0}" type="presOf" srcId="{0CED81AA-27E1-491A-A975-5D0C17D4EBD9}" destId="{383E3EF2-A37D-49D7-A2F5-57619FD1E5CD}" srcOrd="0" destOrd="0" presId="urn:microsoft.com/office/officeart/2008/layout/RadialCluster"/>
    <dgm:cxn modelId="{94DD1FBF-5B92-4166-9D8E-E797CA7C5141}" srcId="{A6935AD2-5D4B-463F-A6C8-49AFB78803AF}" destId="{819DC6D7-87F6-45EB-B397-198CEE59E16D}" srcOrd="2" destOrd="0" parTransId="{A5297B48-0DB4-4BBF-A3A5-366EAC8213EC}" sibTransId="{A7EF7BAD-F520-498E-AF5B-2B8BCDB01999}"/>
    <dgm:cxn modelId="{61FC5D01-BB73-414F-B110-99B8F5EA13E9}" type="presOf" srcId="{A6935AD2-5D4B-463F-A6C8-49AFB78803AF}" destId="{0FD252F0-61B3-420F-8F2F-AB00DF501988}" srcOrd="0" destOrd="0" presId="urn:microsoft.com/office/officeart/2008/layout/RadialCluster"/>
    <dgm:cxn modelId="{6A620E68-FBC6-1143-A895-A8A3C3988733}" type="presOf" srcId="{819DC6D7-87F6-45EB-B397-198CEE59E16D}" destId="{F55BDA9C-5A94-4146-9411-C50E6E21D711}" srcOrd="0" destOrd="0" presId="urn:microsoft.com/office/officeart/2008/layout/RadialCluster"/>
    <dgm:cxn modelId="{EBF415DF-6CB6-0C4F-AC52-A4BB5CA1ECD8}" type="presOf" srcId="{70FCCEEA-75DF-4465-9BA0-A114019DB243}" destId="{6F73B83D-AB85-46B6-A02F-1CD2E14CE295}" srcOrd="0" destOrd="0" presId="urn:microsoft.com/office/officeart/2008/layout/RadialCluster"/>
    <dgm:cxn modelId="{0FEF52F2-3351-4CD8-94E9-4FE591CDB3E4}" srcId="{9286185E-EF62-4650-9711-CD063C2F0A46}" destId="{A6935AD2-5D4B-463F-A6C8-49AFB78803AF}" srcOrd="0" destOrd="0" parTransId="{9263553B-E0F4-4F07-9E13-C255C6AF13AF}" sibTransId="{35A34C89-2704-4A9A-8037-2C5AFE05AAD1}"/>
    <dgm:cxn modelId="{8F863FBC-762F-2C47-A5D1-3C1780AB1C90}" type="presOf" srcId="{79BA4347-7B7F-4B62-AF44-4D9D5FD7327B}" destId="{ECA2C6B7-381A-674B-988E-C821FD3FA7D9}" srcOrd="0" destOrd="0" presId="urn:microsoft.com/office/officeart/2008/layout/RadialCluster"/>
    <dgm:cxn modelId="{4EE4BD12-4F3E-B54C-AD66-7946B62B2791}" type="presOf" srcId="{62512A6B-8FA3-4A4D-9478-C5E00BB22531}" destId="{1778DEF6-5FFD-4F76-A647-8C2F3E019314}" srcOrd="0" destOrd="0" presId="urn:microsoft.com/office/officeart/2008/layout/RadialCluster"/>
    <dgm:cxn modelId="{F318D001-8B9C-AB47-8376-AFE4070334D9}" type="presOf" srcId="{6907E632-3B66-46D5-A2B5-B234937AF73F}" destId="{21A246A3-D660-44A2-991A-073DC88FB61B}" srcOrd="0" destOrd="0" presId="urn:microsoft.com/office/officeart/2008/layout/RadialCluster"/>
    <dgm:cxn modelId="{0C245F4B-918A-A643-AB5F-23FB2A398DC7}" type="presOf" srcId="{5E3A96E7-A583-4763-A62C-370BEEA8D2BB}" destId="{74894BAE-2792-5B4B-BC34-237C4B4AE99E}" srcOrd="0" destOrd="0" presId="urn:microsoft.com/office/officeart/2008/layout/RadialCluster"/>
    <dgm:cxn modelId="{3B8B0B2C-3D80-4519-B13D-E1985655C283}" srcId="{9286185E-EF62-4650-9711-CD063C2F0A46}" destId="{E67A036A-4DB0-4187-A91F-D9BF63348E64}" srcOrd="1" destOrd="0" parTransId="{F7AF6DA6-8F5C-473A-9617-CBD545C8AB84}" sibTransId="{67EC6F55-4D57-47A5-B1D3-7077AF33FE0B}"/>
    <dgm:cxn modelId="{FB84407D-7EA0-DF45-8BE3-93BC9358D535}" type="presOf" srcId="{9286185E-EF62-4650-9711-CD063C2F0A46}" destId="{3FBFBD8A-3110-4A8D-BE83-837BA9529F5B}" srcOrd="0" destOrd="0" presId="urn:microsoft.com/office/officeart/2008/layout/RadialCluster"/>
    <dgm:cxn modelId="{60B8A554-BDC4-4FE9-A8EA-D87361E39AC5}" srcId="{A6935AD2-5D4B-463F-A6C8-49AFB78803AF}" destId="{47347A4E-4D13-470B-AC81-93C83B142FB0}" srcOrd="4" destOrd="0" parTransId="{6907E632-3B66-46D5-A2B5-B234937AF73F}" sibTransId="{D11FD9B5-CE9A-4475-A733-793BB13BD6BC}"/>
    <dgm:cxn modelId="{EE1E3745-26CB-E842-A89E-B1A6C152A667}" type="presOf" srcId="{47347A4E-4D13-470B-AC81-93C83B142FB0}" destId="{E1C5A0DF-3779-49C7-8A3E-DDC28C29EC18}" srcOrd="0" destOrd="0" presId="urn:microsoft.com/office/officeart/2008/layout/RadialCluster"/>
    <dgm:cxn modelId="{97AB3DCA-C983-AD4B-BECF-2C7E5A5B7C64}" type="presOf" srcId="{A5297B48-0DB4-4BBF-A3A5-366EAC8213EC}" destId="{1FF53BEC-976E-B14E-835D-AB41FB797DDE}" srcOrd="0" destOrd="0" presId="urn:microsoft.com/office/officeart/2008/layout/RadialCluster"/>
    <dgm:cxn modelId="{DF01BBD6-D78E-4346-9789-B5F20658DECF}" srcId="{9286185E-EF62-4650-9711-CD063C2F0A46}" destId="{674819F5-F1E4-4EFB-999F-1A8B087783A6}" srcOrd="2" destOrd="0" parTransId="{D4F25589-15C4-440E-9D96-E507C5E58291}" sibTransId="{886F4159-74C3-4D88-A24B-A6319F7BB90D}"/>
    <dgm:cxn modelId="{6BE927D6-FD82-4341-8791-B9A97012C23F}" srcId="{A6935AD2-5D4B-463F-A6C8-49AFB78803AF}" destId="{5E3A96E7-A583-4763-A62C-370BEEA8D2BB}" srcOrd="3" destOrd="0" parTransId="{79BA4347-7B7F-4B62-AF44-4D9D5FD7327B}" sibTransId="{F5FEF25C-2FB8-431B-B734-49E0B3A244ED}"/>
    <dgm:cxn modelId="{04684BC2-C995-40C1-97B1-F14846C92B17}" srcId="{A6935AD2-5D4B-463F-A6C8-49AFB78803AF}" destId="{62512A6B-8FA3-4A4D-9478-C5E00BB22531}" srcOrd="1" destOrd="0" parTransId="{0CED81AA-27E1-491A-A975-5D0C17D4EBD9}" sibTransId="{37A379A3-C07E-4CC0-A52D-D819E753A33C}"/>
    <dgm:cxn modelId="{FAD5D61A-8369-484F-9806-0F95CCA8FD29}" type="presOf" srcId="{E00AE795-562A-4FDC-9849-2797B37670BF}" destId="{E3FF4F00-D8F6-4B8E-81CD-CDCE997590EC}" srcOrd="0" destOrd="0" presId="urn:microsoft.com/office/officeart/2008/layout/RadialCluster"/>
    <dgm:cxn modelId="{110A37BE-AC65-804D-8504-74CC67A002AD}" type="presParOf" srcId="{3FBFBD8A-3110-4A8D-BE83-837BA9529F5B}" destId="{FCB290A0-8639-4DC2-87DB-5D2C9D3A0C8E}" srcOrd="0" destOrd="0" presId="urn:microsoft.com/office/officeart/2008/layout/RadialCluster"/>
    <dgm:cxn modelId="{0824507F-D8A1-C84D-A306-49937FBC9094}" type="presParOf" srcId="{FCB290A0-8639-4DC2-87DB-5D2C9D3A0C8E}" destId="{0FD252F0-61B3-420F-8F2F-AB00DF501988}" srcOrd="0" destOrd="0" presId="urn:microsoft.com/office/officeart/2008/layout/RadialCluster"/>
    <dgm:cxn modelId="{EA7E5806-E784-E149-A77F-CB69C2FBDC58}" type="presParOf" srcId="{FCB290A0-8639-4DC2-87DB-5D2C9D3A0C8E}" destId="{E3FF4F00-D8F6-4B8E-81CD-CDCE997590EC}" srcOrd="1" destOrd="0" presId="urn:microsoft.com/office/officeart/2008/layout/RadialCluster"/>
    <dgm:cxn modelId="{525E2BC2-5BF3-B343-9245-2A2FE24AD6CF}" type="presParOf" srcId="{FCB290A0-8639-4DC2-87DB-5D2C9D3A0C8E}" destId="{6F73B83D-AB85-46B6-A02F-1CD2E14CE295}" srcOrd="2" destOrd="0" presId="urn:microsoft.com/office/officeart/2008/layout/RadialCluster"/>
    <dgm:cxn modelId="{91833A8A-A471-B24C-B530-5E179558E16D}" type="presParOf" srcId="{FCB290A0-8639-4DC2-87DB-5D2C9D3A0C8E}" destId="{383E3EF2-A37D-49D7-A2F5-57619FD1E5CD}" srcOrd="3" destOrd="0" presId="urn:microsoft.com/office/officeart/2008/layout/RadialCluster"/>
    <dgm:cxn modelId="{E9C2B83A-1B6F-1E47-ACF6-A38B98E143E9}" type="presParOf" srcId="{FCB290A0-8639-4DC2-87DB-5D2C9D3A0C8E}" destId="{1778DEF6-5FFD-4F76-A647-8C2F3E019314}" srcOrd="4" destOrd="0" presId="urn:microsoft.com/office/officeart/2008/layout/RadialCluster"/>
    <dgm:cxn modelId="{63BA3606-E201-8A44-BC0F-508E0952C6C6}" type="presParOf" srcId="{FCB290A0-8639-4DC2-87DB-5D2C9D3A0C8E}" destId="{1FF53BEC-976E-B14E-835D-AB41FB797DDE}" srcOrd="5" destOrd="0" presId="urn:microsoft.com/office/officeart/2008/layout/RadialCluster"/>
    <dgm:cxn modelId="{547BE842-7AD1-F946-B9FC-02AF77791B28}" type="presParOf" srcId="{FCB290A0-8639-4DC2-87DB-5D2C9D3A0C8E}" destId="{F55BDA9C-5A94-4146-9411-C50E6E21D711}" srcOrd="6" destOrd="0" presId="urn:microsoft.com/office/officeart/2008/layout/RadialCluster"/>
    <dgm:cxn modelId="{D591F797-67E6-6042-B044-459A2B77C6CF}" type="presParOf" srcId="{FCB290A0-8639-4DC2-87DB-5D2C9D3A0C8E}" destId="{ECA2C6B7-381A-674B-988E-C821FD3FA7D9}" srcOrd="7" destOrd="0" presId="urn:microsoft.com/office/officeart/2008/layout/RadialCluster"/>
    <dgm:cxn modelId="{012F08F7-1240-DC4E-A8E1-8D8709EA4D1F}" type="presParOf" srcId="{FCB290A0-8639-4DC2-87DB-5D2C9D3A0C8E}" destId="{74894BAE-2792-5B4B-BC34-237C4B4AE99E}" srcOrd="8" destOrd="0" presId="urn:microsoft.com/office/officeart/2008/layout/RadialCluster"/>
    <dgm:cxn modelId="{164DC488-55C2-FC4B-B6C4-54DA4801A10F}" type="presParOf" srcId="{FCB290A0-8639-4DC2-87DB-5D2C9D3A0C8E}" destId="{21A246A3-D660-44A2-991A-073DC88FB61B}" srcOrd="9" destOrd="0" presId="urn:microsoft.com/office/officeart/2008/layout/RadialCluster"/>
    <dgm:cxn modelId="{86856C1E-C028-2449-96B3-48CA39B5A857}" type="presParOf" srcId="{FCB290A0-8639-4DC2-87DB-5D2C9D3A0C8E}" destId="{E1C5A0DF-3779-49C7-8A3E-DDC28C29EC18}"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05F93-56B8-4CBD-AE91-77611883AB94}">
      <dsp:nvSpPr>
        <dsp:cNvPr id="0" name=""/>
        <dsp:cNvSpPr/>
      </dsp:nvSpPr>
      <dsp:spPr>
        <a:xfrm>
          <a:off x="125959" y="-75543"/>
          <a:ext cx="5844080" cy="3917390"/>
        </a:xfrm>
        <a:prstGeom prst="circularArrow">
          <a:avLst>
            <a:gd name="adj1" fmla="val 4668"/>
            <a:gd name="adj2" fmla="val 272909"/>
            <a:gd name="adj3" fmla="val 12997352"/>
            <a:gd name="adj4" fmla="val 17918726"/>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E451C0-212E-45E3-B8CF-FCDD604E03E1}">
      <dsp:nvSpPr>
        <dsp:cNvPr id="0" name=""/>
        <dsp:cNvSpPr/>
      </dsp:nvSpPr>
      <dsp:spPr>
        <a:xfrm>
          <a:off x="1799332" y="1062"/>
          <a:ext cx="2497335" cy="1248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sz="2400" kern="1200">
              <a:solidFill>
                <a:srgbClr val="000000"/>
              </a:solidFill>
            </a:rPr>
            <a:t>Diarrhée</a:t>
          </a:r>
        </a:p>
      </dsp:txBody>
      <dsp:txXfrm>
        <a:off x="1860287" y="62017"/>
        <a:ext cx="2375425" cy="1126757"/>
      </dsp:txXfrm>
    </dsp:sp>
    <dsp:sp modelId="{1525F0FC-945D-445D-BDF0-81641943B814}">
      <dsp:nvSpPr>
        <dsp:cNvPr id="0" name=""/>
        <dsp:cNvSpPr/>
      </dsp:nvSpPr>
      <dsp:spPr>
        <a:xfrm>
          <a:off x="3598664" y="1392554"/>
          <a:ext cx="2497335" cy="1248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sz="2400" kern="1200">
              <a:solidFill>
                <a:srgbClr val="000000"/>
              </a:solidFill>
            </a:rPr>
            <a:t>Mauvaise absorption des nutriments</a:t>
          </a:r>
        </a:p>
      </dsp:txBody>
      <dsp:txXfrm>
        <a:off x="3659619" y="1453509"/>
        <a:ext cx="2375425" cy="1126757"/>
      </dsp:txXfrm>
    </dsp:sp>
    <dsp:sp modelId="{DD7F01B3-8F86-4B52-8BB5-B3800DFEBF83}">
      <dsp:nvSpPr>
        <dsp:cNvPr id="0" name=""/>
        <dsp:cNvSpPr/>
      </dsp:nvSpPr>
      <dsp:spPr>
        <a:xfrm>
          <a:off x="1823868" y="2815332"/>
          <a:ext cx="2497335" cy="1248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sz="2400" kern="1200">
              <a:solidFill>
                <a:srgbClr val="000000"/>
              </a:solidFill>
            </a:rPr>
            <a:t>Malnutrition</a:t>
          </a:r>
        </a:p>
      </dsp:txBody>
      <dsp:txXfrm>
        <a:off x="1884823" y="2876287"/>
        <a:ext cx="2375425" cy="1126757"/>
      </dsp:txXfrm>
    </dsp:sp>
    <dsp:sp modelId="{A8C12232-71CF-4B48-97D2-60411B07A71A}">
      <dsp:nvSpPr>
        <dsp:cNvPr id="0" name=""/>
        <dsp:cNvSpPr/>
      </dsp:nvSpPr>
      <dsp:spPr>
        <a:xfrm>
          <a:off x="23657" y="1392559"/>
          <a:ext cx="2497335" cy="1248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sz="2400" kern="1200">
              <a:solidFill>
                <a:srgbClr val="000000"/>
              </a:solidFill>
            </a:rPr>
            <a:t>Vulnérabilité</a:t>
          </a:r>
        </a:p>
      </dsp:txBody>
      <dsp:txXfrm>
        <a:off x="84612" y="1453514"/>
        <a:ext cx="2375425" cy="1126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252F0-61B3-420F-8F2F-AB00DF501988}">
      <dsp:nvSpPr>
        <dsp:cNvPr id="0" name=""/>
        <dsp:cNvSpPr/>
      </dsp:nvSpPr>
      <dsp:spPr>
        <a:xfrm>
          <a:off x="3396555" y="2016206"/>
          <a:ext cx="1482931" cy="1001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0">
            <a:lnSpc>
              <a:spcPct val="90000"/>
            </a:lnSpc>
            <a:spcBef>
              <a:spcPct val="0"/>
            </a:spcBef>
            <a:spcAft>
              <a:spcPct val="35000"/>
            </a:spcAft>
          </a:pPr>
          <a:r>
            <a:rPr sz="2400" kern="1200">
              <a:solidFill>
                <a:srgbClr val="000000"/>
              </a:solidFill>
            </a:rPr>
            <a:t>Anémie</a:t>
          </a:r>
        </a:p>
      </dsp:txBody>
      <dsp:txXfrm>
        <a:off x="3445438" y="2065089"/>
        <a:ext cx="1385165" cy="903612"/>
      </dsp:txXfrm>
    </dsp:sp>
    <dsp:sp modelId="{E3FF4F00-D8F6-4B8E-81CD-CDCE997590EC}">
      <dsp:nvSpPr>
        <dsp:cNvPr id="0" name=""/>
        <dsp:cNvSpPr/>
      </dsp:nvSpPr>
      <dsp:spPr>
        <a:xfrm rot="16157630">
          <a:off x="3559808" y="1451172"/>
          <a:ext cx="1130152" cy="0"/>
        </a:xfrm>
        <a:custGeom>
          <a:avLst/>
          <a:gdLst/>
          <a:ahLst/>
          <a:cxnLst/>
          <a:rect l="0" t="0" r="0" b="0"/>
          <a:pathLst>
            <a:path>
              <a:moveTo>
                <a:pt x="0" y="0"/>
              </a:moveTo>
              <a:lnTo>
                <a:pt x="113015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73B83D-AB85-46B6-A02F-1CD2E14CE295}">
      <dsp:nvSpPr>
        <dsp:cNvPr id="0" name=""/>
        <dsp:cNvSpPr/>
      </dsp:nvSpPr>
      <dsp:spPr>
        <a:xfrm>
          <a:off x="3351567" y="0"/>
          <a:ext cx="1521785" cy="8861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sz="2000" kern="1200">
              <a:solidFill>
                <a:srgbClr val="000000"/>
              </a:solidFill>
            </a:rPr>
            <a:t>Fer alimentaire</a:t>
          </a:r>
        </a:p>
      </dsp:txBody>
      <dsp:txXfrm>
        <a:off x="3394825" y="43258"/>
        <a:ext cx="1435269" cy="799623"/>
      </dsp:txXfrm>
    </dsp:sp>
    <dsp:sp modelId="{383E3EF2-A37D-49D7-A2F5-57619FD1E5CD}">
      <dsp:nvSpPr>
        <dsp:cNvPr id="0" name=""/>
        <dsp:cNvSpPr/>
      </dsp:nvSpPr>
      <dsp:spPr>
        <a:xfrm rot="9428814">
          <a:off x="1669660" y="3178423"/>
          <a:ext cx="1797441" cy="0"/>
        </a:xfrm>
        <a:custGeom>
          <a:avLst/>
          <a:gdLst/>
          <a:ahLst/>
          <a:cxnLst/>
          <a:rect l="0" t="0" r="0" b="0"/>
          <a:pathLst>
            <a:path>
              <a:moveTo>
                <a:pt x="0" y="0"/>
              </a:moveTo>
              <a:lnTo>
                <a:pt x="179744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78DEF6-5FFD-4F76-A647-8C2F3E019314}">
      <dsp:nvSpPr>
        <dsp:cNvPr id="0" name=""/>
        <dsp:cNvSpPr/>
      </dsp:nvSpPr>
      <dsp:spPr>
        <a:xfrm>
          <a:off x="4" y="3384368"/>
          <a:ext cx="1740202" cy="10195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sz="2000" kern="1200">
              <a:solidFill>
                <a:srgbClr val="000000"/>
              </a:solidFill>
            </a:rPr>
            <a:t>Peu d'énergie</a:t>
          </a:r>
        </a:p>
      </dsp:txBody>
      <dsp:txXfrm>
        <a:off x="49776" y="3434140"/>
        <a:ext cx="1640658" cy="920050"/>
      </dsp:txXfrm>
    </dsp:sp>
    <dsp:sp modelId="{1FF53BEC-976E-B14E-835D-AB41FB797DDE}">
      <dsp:nvSpPr>
        <dsp:cNvPr id="0" name=""/>
        <dsp:cNvSpPr/>
      </dsp:nvSpPr>
      <dsp:spPr>
        <a:xfrm rot="7857667">
          <a:off x="3301313" y="3200979"/>
          <a:ext cx="485713" cy="0"/>
        </a:xfrm>
        <a:custGeom>
          <a:avLst/>
          <a:gdLst/>
          <a:ahLst/>
          <a:cxnLst/>
          <a:rect l="0" t="0" r="0" b="0"/>
          <a:pathLst>
            <a:path>
              <a:moveTo>
                <a:pt x="0" y="0"/>
              </a:moveTo>
              <a:lnTo>
                <a:pt x="48571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5BDA9C-5A94-4146-9411-C50E6E21D711}">
      <dsp:nvSpPr>
        <dsp:cNvPr id="0" name=""/>
        <dsp:cNvSpPr/>
      </dsp:nvSpPr>
      <dsp:spPr>
        <a:xfrm>
          <a:off x="1944225" y="3384374"/>
          <a:ext cx="1996375" cy="10195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sz="2000" kern="1200">
              <a:solidFill>
                <a:srgbClr val="000000"/>
              </a:solidFill>
            </a:rPr>
            <a:t>Malnutrition</a:t>
          </a:r>
        </a:p>
      </dsp:txBody>
      <dsp:txXfrm>
        <a:off x="1993997" y="3434146"/>
        <a:ext cx="1896831" cy="920050"/>
      </dsp:txXfrm>
    </dsp:sp>
    <dsp:sp modelId="{ECA2C6B7-381A-674B-988E-C821FD3FA7D9}">
      <dsp:nvSpPr>
        <dsp:cNvPr id="0" name=""/>
        <dsp:cNvSpPr/>
      </dsp:nvSpPr>
      <dsp:spPr>
        <a:xfrm rot="3156695">
          <a:off x="4430002" y="3200983"/>
          <a:ext cx="461649" cy="0"/>
        </a:xfrm>
        <a:custGeom>
          <a:avLst/>
          <a:gdLst/>
          <a:ahLst/>
          <a:cxnLst/>
          <a:rect l="0" t="0" r="0" b="0"/>
          <a:pathLst>
            <a:path>
              <a:moveTo>
                <a:pt x="0" y="0"/>
              </a:moveTo>
              <a:lnTo>
                <a:pt x="46164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894BAE-2792-5B4B-BC34-237C4B4AE99E}">
      <dsp:nvSpPr>
        <dsp:cNvPr id="0" name=""/>
        <dsp:cNvSpPr/>
      </dsp:nvSpPr>
      <dsp:spPr>
        <a:xfrm>
          <a:off x="4176463" y="3384382"/>
          <a:ext cx="2028258" cy="10195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sz="2000" kern="1200">
              <a:solidFill>
                <a:srgbClr val="000000"/>
              </a:solidFill>
            </a:rPr>
            <a:t>Mauvais développement et croissance</a:t>
          </a:r>
        </a:p>
      </dsp:txBody>
      <dsp:txXfrm>
        <a:off x="4226235" y="3434154"/>
        <a:ext cx="1928714" cy="920050"/>
      </dsp:txXfrm>
    </dsp:sp>
    <dsp:sp modelId="{21A246A3-D660-44A2-991A-073DC88FB61B}">
      <dsp:nvSpPr>
        <dsp:cNvPr id="0" name=""/>
        <dsp:cNvSpPr/>
      </dsp:nvSpPr>
      <dsp:spPr>
        <a:xfrm rot="1403174">
          <a:off x="4809799" y="3174254"/>
          <a:ext cx="1696581" cy="0"/>
        </a:xfrm>
        <a:custGeom>
          <a:avLst/>
          <a:gdLst/>
          <a:ahLst/>
          <a:cxnLst/>
          <a:rect l="0" t="0" r="0" b="0"/>
          <a:pathLst>
            <a:path>
              <a:moveTo>
                <a:pt x="0" y="0"/>
              </a:moveTo>
              <a:lnTo>
                <a:pt x="169658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C5A0DF-3779-49C7-8A3E-DDC28C29EC18}">
      <dsp:nvSpPr>
        <dsp:cNvPr id="0" name=""/>
        <dsp:cNvSpPr/>
      </dsp:nvSpPr>
      <dsp:spPr>
        <a:xfrm>
          <a:off x="6436694" y="3384368"/>
          <a:ext cx="1772217" cy="10195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sz="2000" kern="1200">
              <a:solidFill>
                <a:srgbClr val="000000"/>
              </a:solidFill>
            </a:rPr>
            <a:t>Risque de mort accru</a:t>
          </a:r>
        </a:p>
      </dsp:txBody>
      <dsp:txXfrm>
        <a:off x="6486466" y="3434140"/>
        <a:ext cx="1672673" cy="92005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942E6-C206-47C9-87BA-E390B3E1B75A}" type="datetimeFigureOut">
              <a:rPr lang="en-US" smtClean="0"/>
              <a:t>11/13/2014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19528A-0223-4BB1-B5B9-493B610D6EA5}" type="slidenum">
              <a:rPr lang="en-US" smtClean="0"/>
              <a:t>‹#›</a:t>
            </a:fld>
            <a:endParaRPr lang="en-US"/>
          </a:p>
        </p:txBody>
      </p:sp>
    </p:spTree>
    <p:extLst>
      <p:ext uri="{BB962C8B-B14F-4D97-AF65-F5344CB8AC3E}">
        <p14:creationId xmlns:p14="http://schemas.microsoft.com/office/powerpoint/2010/main" val="302016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cbi.nlm.nih.gov/pubmed/2257912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Small_intestin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en.wikipedia.org/wiki/Epithelial_cell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defRPr/>
            </a:pPr>
            <a:r>
              <a:rPr/>
              <a:t>Femmes enceintes : le système immunitaire change pour protéger</a:t>
            </a:r>
            <a:r>
              <a:rPr baseline="0"/>
              <a:t> à la fois la femme et le fœtus. Il travaille à éviter une infection du fœtus tout en maintenant la santé de la femme. Le système immunitaire d'une femme enceinte :</a:t>
            </a:r>
          </a:p>
          <a:p>
            <a:pPr marL="171450" lvl="0" indent="-171450" rtl="0">
              <a:buFontTx/>
              <a:buChar char="-"/>
              <a:defRPr/>
            </a:pPr>
            <a:r>
              <a:rPr/>
              <a:t>A une réaction accrue envers les bactéries</a:t>
            </a:r>
            <a:r>
              <a:rPr baseline="0"/>
              <a:t> – bien que cela ne garantisse pas qu'une bactérie ne la rendra pas malade.</a:t>
            </a:r>
          </a:p>
          <a:p>
            <a:pPr marL="171450" lvl="0" indent="-171450" rtl="0">
              <a:buFontTx/>
              <a:buChar char="-"/>
              <a:defRPr/>
            </a:pPr>
            <a:r>
              <a:rPr baseline="0"/>
              <a:t>A une </a:t>
            </a:r>
            <a:r>
              <a:rPr/>
              <a:t>réponse moindre contre les virus et autres agents pathogènes</a:t>
            </a:r>
          </a:p>
          <a:p>
            <a:pPr rtl="0"/>
            <a:r>
              <a:rPr/>
              <a:t>Source : Healthline, 2014. http://www.healthline.com/health/pregnancy/infections#Overview1</a:t>
            </a:r>
          </a:p>
          <a:p>
            <a:endParaRPr lang="en-US" dirty="0" smtClean="0"/>
          </a:p>
          <a:p>
            <a:pPr rtl="0"/>
            <a:r>
              <a:rPr/>
              <a:t>Enfants : les enfants de moins de cinq ans ont un système immunitaire faible, </a:t>
            </a:r>
            <a:r>
              <a:rPr baseline="0"/>
              <a:t>mais surtout les enfants de moins de deux ans. Leur système immunitaire est encore en train de se développer durant les deux premières années de leur vie.</a:t>
            </a:r>
          </a:p>
          <a:p>
            <a:endParaRPr lang="en-US" dirty="0"/>
          </a:p>
        </p:txBody>
      </p:sp>
      <p:sp>
        <p:nvSpPr>
          <p:cNvPr id="4" name="Slide Number Placeholder 3"/>
          <p:cNvSpPr>
            <a:spLocks noGrp="1"/>
          </p:cNvSpPr>
          <p:nvPr>
            <p:ph type="sldNum" sz="quarter" idx="10"/>
          </p:nvPr>
        </p:nvSpPr>
        <p:spPr/>
        <p:txBody>
          <a:bodyPr/>
          <a:lstStyle/>
          <a:p>
            <a:pPr rtl="0"/>
            <a:fld id="{F019528A-0223-4BB1-B5B9-493B610D6EA5}" type="slidenum">
              <a:rPr/>
              <a:t>6</a:t>
            </a:fld>
            <a:endParaRPr/>
          </a:p>
        </p:txBody>
      </p:sp>
    </p:spTree>
    <p:extLst>
      <p:ext uri="{BB962C8B-B14F-4D97-AF65-F5344CB8AC3E}">
        <p14:creationId xmlns:p14="http://schemas.microsoft.com/office/powerpoint/2010/main" val="2608337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eaLnBrk="1" hangingPunct="1">
              <a:buFontTx/>
              <a:buChar char="•"/>
            </a:pPr>
            <a:r>
              <a:rPr/>
              <a:t>L’approche à barrières multiples est la meilleure méthode de réduction du risque de consommation d'eau insalubre </a:t>
            </a:r>
          </a:p>
          <a:p>
            <a:pPr marL="171450" indent="-171450" rtl="0" eaLnBrk="1" hangingPunct="1">
              <a:buFontTx/>
              <a:buChar char="•"/>
            </a:pPr>
            <a:r>
              <a:rPr/>
              <a:t>Chaque étape du processus, de la protection de la source au traitement de l’eau et son stockage sûr, réduit davantage le risque pour la santé.</a:t>
            </a:r>
          </a:p>
          <a:p>
            <a:pPr marL="171450" indent="-171450" eaLnBrk="1" hangingPunct="1">
              <a:buFontTx/>
              <a:buChar cha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sz="1200" b="1" i="0" kern="1200">
                <a:solidFill>
                  <a:schemeClr val="tx1"/>
                </a:solidFill>
                <a:latin typeface="+mn-lt"/>
                <a:ea typeface="+mn-ea"/>
                <a:cs typeface="+mn-cs"/>
              </a:rPr>
              <a:t>L'eau salubre est essentielle aux nouveau-nés et aux nourrissons. Les enfants nourris avec du lait maternisés ont besoin que de l'eau salubre soit utilisée pour mélanger la poudre, ainsi que les enfants ayant été sevrés de l'allaitement.</a:t>
            </a:r>
          </a:p>
          <a:p>
            <a:endParaRPr lang="en-US" dirty="0"/>
          </a:p>
        </p:txBody>
      </p:sp>
      <p:sp>
        <p:nvSpPr>
          <p:cNvPr id="4" name="Slide Number Placeholder 3"/>
          <p:cNvSpPr>
            <a:spLocks noGrp="1"/>
          </p:cNvSpPr>
          <p:nvPr>
            <p:ph type="sldNum" sz="quarter" idx="10"/>
          </p:nvPr>
        </p:nvSpPr>
        <p:spPr/>
        <p:txBody>
          <a:bodyPr/>
          <a:lstStyle/>
          <a:p>
            <a:pPr rtl="0"/>
            <a:fld id="{F019528A-0223-4BB1-B5B9-493B610D6EA5}" type="slidenum">
              <a:rPr/>
              <a:t>19</a:t>
            </a:fld>
            <a:endParaRPr/>
          </a:p>
        </p:txBody>
      </p:sp>
    </p:spTree>
    <p:extLst>
      <p:ext uri="{BB962C8B-B14F-4D97-AF65-F5344CB8AC3E}">
        <p14:creationId xmlns:p14="http://schemas.microsoft.com/office/powerpoint/2010/main" val="1611998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394" eaLnBrk="0" hangingPunct="0">
              <a:defRPr>
                <a:solidFill>
                  <a:schemeClr val="tx1"/>
                </a:solidFill>
                <a:latin typeface="Arial" pitchFamily="34" charset="0"/>
              </a:defRPr>
            </a:lvl1pPr>
            <a:lvl2pPr marL="724599" indent="-278692" defTabSz="910394" eaLnBrk="0" hangingPunct="0">
              <a:defRPr>
                <a:solidFill>
                  <a:schemeClr val="tx1"/>
                </a:solidFill>
                <a:latin typeface="Arial" pitchFamily="34" charset="0"/>
              </a:defRPr>
            </a:lvl2pPr>
            <a:lvl3pPr marL="1114768" indent="-222954" defTabSz="910394" eaLnBrk="0" hangingPunct="0">
              <a:defRPr>
                <a:solidFill>
                  <a:schemeClr val="tx1"/>
                </a:solidFill>
                <a:latin typeface="Arial" pitchFamily="34" charset="0"/>
              </a:defRPr>
            </a:lvl3pPr>
            <a:lvl4pPr marL="1560675" indent="-222954" defTabSz="910394" eaLnBrk="0" hangingPunct="0">
              <a:defRPr>
                <a:solidFill>
                  <a:schemeClr val="tx1"/>
                </a:solidFill>
                <a:latin typeface="Arial" pitchFamily="34" charset="0"/>
              </a:defRPr>
            </a:lvl4pPr>
            <a:lvl5pPr marL="2006582" indent="-222954" defTabSz="910394" eaLnBrk="0" hangingPunct="0">
              <a:defRPr>
                <a:solidFill>
                  <a:schemeClr val="tx1"/>
                </a:solidFill>
                <a:latin typeface="Arial" pitchFamily="34" charset="0"/>
              </a:defRPr>
            </a:lvl5pPr>
            <a:lvl6pPr marL="2452489" indent="-222954" algn="ctr" defTabSz="910394" eaLnBrk="0" fontAlgn="base" hangingPunct="0">
              <a:spcBef>
                <a:spcPct val="0"/>
              </a:spcBef>
              <a:spcAft>
                <a:spcPct val="0"/>
              </a:spcAft>
              <a:defRPr>
                <a:solidFill>
                  <a:schemeClr val="tx1"/>
                </a:solidFill>
                <a:latin typeface="Arial" pitchFamily="34" charset="0"/>
              </a:defRPr>
            </a:lvl6pPr>
            <a:lvl7pPr marL="2898397" indent="-222954" algn="ctr" defTabSz="910394" eaLnBrk="0" fontAlgn="base" hangingPunct="0">
              <a:spcBef>
                <a:spcPct val="0"/>
              </a:spcBef>
              <a:spcAft>
                <a:spcPct val="0"/>
              </a:spcAft>
              <a:defRPr>
                <a:solidFill>
                  <a:schemeClr val="tx1"/>
                </a:solidFill>
                <a:latin typeface="Arial" pitchFamily="34" charset="0"/>
              </a:defRPr>
            </a:lvl7pPr>
            <a:lvl8pPr marL="3344304" indent="-222954" algn="ctr" defTabSz="910394" eaLnBrk="0" fontAlgn="base" hangingPunct="0">
              <a:spcBef>
                <a:spcPct val="0"/>
              </a:spcBef>
              <a:spcAft>
                <a:spcPct val="0"/>
              </a:spcAft>
              <a:defRPr>
                <a:solidFill>
                  <a:schemeClr val="tx1"/>
                </a:solidFill>
                <a:latin typeface="Arial" pitchFamily="34" charset="0"/>
              </a:defRPr>
            </a:lvl8pPr>
            <a:lvl9pPr marL="3790211" indent="-222954" algn="ctr" defTabSz="910394" eaLnBrk="0" fontAlgn="base" hangingPunct="0">
              <a:spcBef>
                <a:spcPct val="0"/>
              </a:spcBef>
              <a:spcAft>
                <a:spcPct val="0"/>
              </a:spcAft>
              <a:defRPr>
                <a:solidFill>
                  <a:schemeClr val="tx1"/>
                </a:solidFill>
                <a:latin typeface="Arial" pitchFamily="34" charset="0"/>
              </a:defRPr>
            </a:lvl9pPr>
          </a:lstStyle>
          <a:p>
            <a:pPr rtl="0" eaLnBrk="1" hangingPunct="1"/>
            <a:fld id="{7591A3D4-ACCC-4DB9-9629-4D99F3E38558}" type="slidenum">
              <a:rPr/>
              <a:pPr rtl="0" eaLnBrk="1" hangingPunct="1"/>
              <a:t>20</a:t>
            </a:fld>
            <a:endParaRPr/>
          </a:p>
        </p:txBody>
      </p:sp>
      <p:sp>
        <p:nvSpPr>
          <p:cNvPr id="10243" name="Rectangle 2"/>
          <p:cNvSpPr>
            <a:spLocks noGrp="1" noRot="1" noChangeAspect="1" noChangeArrowheads="1" noTextEdit="1"/>
          </p:cNvSpPr>
          <p:nvPr>
            <p:ph type="sldImg"/>
          </p:nvPr>
        </p:nvSpPr>
        <p:spPr>
          <a:xfrm>
            <a:off x="1143000" y="685800"/>
            <a:ext cx="4573588" cy="3430588"/>
          </a:xfrm>
          <a:ln/>
        </p:spPr>
      </p:sp>
      <p:sp>
        <p:nvSpPr>
          <p:cNvPr id="10244" name="Rectangle 3"/>
          <p:cNvSpPr>
            <a:spLocks noGrp="1" noChangeArrowheads="1"/>
          </p:cNvSpPr>
          <p:nvPr>
            <p:ph type="body" idx="1"/>
          </p:nvPr>
        </p:nvSpPr>
        <p:spPr>
          <a:xfrm>
            <a:off x="686421" y="4339500"/>
            <a:ext cx="5485158" cy="41185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a:latin typeface="Arial" pitchFamily="34" charset="0"/>
              </a:rPr>
              <a:t>Représentation de la taille relative des différents agents pathogènes, et la taille des pores d'un filtre à sable.</a:t>
            </a:r>
          </a:p>
          <a:p>
            <a:pPr rtl="0"/>
            <a:r>
              <a:rPr>
                <a:latin typeface="Arial" pitchFamily="34" charset="0"/>
              </a:rPr>
              <a:t>La taille des agents pathogènes est très importante pour comprendre la technologie de filtration.</a:t>
            </a:r>
          </a:p>
          <a:p>
            <a:endParaRPr lang="en-CA" altLang="en-US" smtClean="0">
              <a:latin typeface="Arial" pitchFamily="34" charset="0"/>
            </a:endParaRPr>
          </a:p>
          <a:p>
            <a:endParaRPr lang="en-CA" altLang="en-US" smtClean="0">
              <a:latin typeface="Arial" pitchFamily="34" charset="0"/>
            </a:endParaRPr>
          </a:p>
        </p:txBody>
      </p:sp>
    </p:spTree>
    <p:extLst>
      <p:ext uri="{BB962C8B-B14F-4D97-AF65-F5344CB8AC3E}">
        <p14:creationId xmlns:p14="http://schemas.microsoft.com/office/powerpoint/2010/main" val="272127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a:latin typeface="Arial" pitchFamily="34" charset="0"/>
                <a:cs typeface="Arial" pitchFamily="34" charset="0"/>
              </a:rPr>
              <a:t>Première statistique :</a:t>
            </a:r>
          </a:p>
          <a:p>
            <a:pPr rtl="0"/>
            <a:r>
              <a:rPr>
                <a:latin typeface="Arial" pitchFamily="34" charset="0"/>
                <a:cs typeface="Arial" pitchFamily="34" charset="0"/>
              </a:rPr>
              <a:t>6,6 millions d'enfants</a:t>
            </a:r>
            <a:r>
              <a:rPr baseline="0">
                <a:latin typeface="Arial" pitchFamily="34" charset="0"/>
                <a:cs typeface="Arial" pitchFamily="34" charset="0"/>
              </a:rPr>
              <a:t> de moins de cinq ans meurent chaque année, et 627 000 (9.5%) de ces morts sont dues à la diarrhée. </a:t>
            </a:r>
            <a:r>
              <a:rPr>
                <a:latin typeface="Arial" pitchFamily="34" charset="0"/>
                <a:cs typeface="Arial" pitchFamily="34" charset="0"/>
              </a:rPr>
              <a:t>OMS, 2012 – Global burden of disease;</a:t>
            </a:r>
            <a:r>
              <a:rPr baseline="0">
                <a:latin typeface="Arial" pitchFamily="34" charset="0"/>
                <a:cs typeface="Arial" pitchFamily="34" charset="0"/>
              </a:rPr>
              <a:t> http://www.who.int/gho/child_health/mortality/mortality_causes_region_text/en/</a:t>
            </a:r>
          </a:p>
          <a:p>
            <a:pPr marL="171450" indent="-171450" rtl="0">
              <a:buFontTx/>
              <a:buChar char="-"/>
            </a:pPr>
            <a:r>
              <a:rPr/>
              <a:t>44% des morts de moins de cinq ans en 2012 ont eu lieu au cours des 28 premiers jours de la vie – la période néonatale</a:t>
            </a:r>
          </a:p>
          <a:p>
            <a:pPr marL="171450" indent="-171450" rtl="0">
              <a:buFontTx/>
              <a:buChar char="-"/>
            </a:pPr>
            <a:r>
              <a:rPr/>
              <a:t>35.2% des morts étaient dues à la prématurité</a:t>
            </a:r>
          </a:p>
          <a:p>
            <a:pPr marL="171450" indent="-171450" rtl="0">
              <a:buFontTx/>
              <a:buChar char="-"/>
            </a:pPr>
            <a:r>
              <a:rPr baseline="0">
                <a:latin typeface="Arial" pitchFamily="34" charset="0"/>
                <a:cs typeface="Arial" pitchFamily="34" charset="0"/>
              </a:rPr>
              <a:t>Cela revient à dire que plus d'un million de ces morts sont liées à la naissance prématurée de l'enfant (Fait intéressant pour la suite de la discussion à propos des maladies liées a WASH qui contribuent aux naissances avant terme).</a:t>
            </a:r>
          </a:p>
          <a:p>
            <a:endParaRPr lang="en-GB" altLang="en-US" dirty="0" smtClean="0">
              <a:latin typeface="Arial" pitchFamily="34" charset="0"/>
              <a:cs typeface="Arial" pitchFamily="34" charset="0"/>
            </a:endParaRPr>
          </a:p>
          <a:p>
            <a:pPr rtl="0"/>
            <a:r>
              <a:rPr>
                <a:latin typeface="Arial" pitchFamily="34" charset="0"/>
                <a:cs typeface="Arial" pitchFamily="34" charset="0"/>
              </a:rPr>
              <a:t>Deuxième statistique :</a:t>
            </a:r>
          </a:p>
          <a:p>
            <a:pPr rtl="0"/>
            <a:r>
              <a:rPr/>
              <a:t>Cité sur le site du CDC</a:t>
            </a:r>
            <a:r>
              <a:rPr baseline="0"/>
              <a:t> http://www.cdc.gov/healthywater/global/diarrhea-burden.html, de </a:t>
            </a:r>
            <a:r>
              <a:rPr/>
              <a:t>Liu et al.; Child Health Epidemiology Reference Group of WHO and UNICEF. </a:t>
            </a:r>
            <a:r>
              <a:rPr>
                <a:hlinkClick r:id="rId3"/>
              </a:rPr>
              <a:t>Global, regional, and national causes of child mortality: an updated systematic analysis for 2010 with time trends since 2000.</a:t>
            </a:r>
            <a:r>
              <a:rPr/>
              <a:t> Lancet. 2012;379(9832):2151-61.</a:t>
            </a:r>
          </a:p>
          <a:p>
            <a:endParaRPr lang="en-GB" altLang="en-US" dirty="0" smtClean="0">
              <a:latin typeface="Arial" pitchFamily="34" charset="0"/>
              <a:cs typeface="Arial" pitchFamily="34" charset="0"/>
            </a:endParaRPr>
          </a:p>
          <a:p>
            <a:pPr rtl="0"/>
            <a:r>
              <a:rPr>
                <a:latin typeface="Arial" pitchFamily="34" charset="0"/>
                <a:cs typeface="Arial" pitchFamily="34" charset="0"/>
              </a:rPr>
              <a:t>En 2010, près de 21 000 enfants de moins de 5 ans sont morts chaque jour, dont 70% de moins d'1 an (UNICEF, 2011). Dans le monde, 1,5 million d’enfants meurent chaque année de maladie diarrhéiques évitables (UNICEF, 2009), et on estime que 88% des cas de diarrhée sont liés à une eau insalubre, à un mauvais assainissement, et/ou au manque d’hygiène (Black et al., 2003). </a:t>
            </a:r>
          </a:p>
          <a:p>
            <a:pPr rtl="0"/>
            <a:r>
              <a:rPr>
                <a:latin typeface="Arial" pitchFamily="34" charset="0"/>
                <a:cs typeface="Arial" pitchFamily="34" charset="0"/>
              </a:rPr>
              <a:t>UNICEF (2009) “Diarrhoea: Why Children Are Still Dying and What Can Be Done”.</a:t>
            </a:r>
            <a:r>
              <a:rPr i="1">
                <a:latin typeface="Arial" pitchFamily="34" charset="0"/>
                <a:cs typeface="Arial" pitchFamily="34" charset="0"/>
              </a:rPr>
              <a:t> Fonds des Nations Unies pour l‘Enfance/Organisation Mondiale de la Santé </a:t>
            </a:r>
          </a:p>
          <a:p>
            <a:pPr rtl="0"/>
            <a:r>
              <a:rPr>
                <a:latin typeface="Arial" pitchFamily="34" charset="0"/>
                <a:cs typeface="Arial" pitchFamily="34" charset="0"/>
              </a:rPr>
              <a:t>Black et al. (2003) “Where and Why are 10 Million Children Dying Each Year?” </a:t>
            </a:r>
            <a:r>
              <a:rPr i="1">
                <a:latin typeface="Arial" pitchFamily="34" charset="0"/>
                <a:cs typeface="Arial" pitchFamily="34" charset="0"/>
              </a:rPr>
              <a:t>The Lancet</a:t>
            </a:r>
            <a:r>
              <a:rPr>
                <a:latin typeface="Arial" pitchFamily="34" charset="0"/>
                <a:cs typeface="Arial" pitchFamily="34" charset="0"/>
              </a:rPr>
              <a:t>, 361:9376; 2226-2234</a:t>
            </a:r>
          </a:p>
          <a:p>
            <a:endParaRPr lang="en-US" altLang="en-US" dirty="0" smtClean="0">
              <a:latin typeface="Arial" pitchFamily="34" charset="0"/>
              <a:cs typeface="Arial" pitchFamily="34" charset="0"/>
            </a:endParaRPr>
          </a:p>
          <a:p>
            <a:pPr rtl="0"/>
            <a:r>
              <a:rPr>
                <a:latin typeface="Arial" pitchFamily="34" charset="0"/>
                <a:cs typeface="Arial" pitchFamily="34" charset="0"/>
              </a:rPr>
              <a:t>Troisième statistique : </a:t>
            </a:r>
          </a:p>
          <a:p>
            <a:pPr marL="0" marR="0" indent="0" algn="l" defTabSz="914400" rtl="0" eaLnBrk="1" fontAlgn="auto" latinLnBrk="0" hangingPunct="1">
              <a:lnSpc>
                <a:spcPct val="100000"/>
              </a:lnSpc>
              <a:spcBef>
                <a:spcPts val="0"/>
              </a:spcBef>
              <a:spcAft>
                <a:spcPts val="0"/>
              </a:spcAft>
              <a:buClrTx/>
              <a:buSzTx/>
              <a:buFontTx/>
              <a:buNone/>
              <a:tabLst/>
              <a:defRPr/>
            </a:pPr>
            <a:r>
              <a:rPr sz="1200" b="0" kern="1200">
                <a:solidFill>
                  <a:schemeClr val="tx1"/>
                </a:solidFill>
                <a:latin typeface="+mn-lt"/>
                <a:ea typeface="+mn-ea"/>
                <a:cs typeface="+mn-cs"/>
              </a:rPr>
              <a:t>On estime que 56% des cas de diarrhée sont liés à une eau insalubre, un mauvais assainissement, et/ou un manque d’hygiène (Prüss- Ustün, 2014).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rtl="0"/>
            <a:r>
              <a:rPr baseline="0">
                <a:latin typeface="Arial" pitchFamily="34" charset="0"/>
                <a:cs typeface="Arial" pitchFamily="34" charset="0"/>
              </a:rPr>
              <a:t>Quatrième statistique : </a:t>
            </a:r>
          </a:p>
          <a:p>
            <a:pPr marL="0" marR="0" indent="0" algn="l" defTabSz="914400" rtl="0" eaLnBrk="1" fontAlgn="auto" latinLnBrk="0" hangingPunct="1">
              <a:lnSpc>
                <a:spcPct val="100000"/>
              </a:lnSpc>
              <a:spcBef>
                <a:spcPts val="0"/>
              </a:spcBef>
              <a:spcAft>
                <a:spcPts val="0"/>
              </a:spcAft>
              <a:buClrTx/>
              <a:buSzTx/>
              <a:buFontTx/>
              <a:buNone/>
              <a:tabLst/>
              <a:defRPr/>
            </a:pPr>
            <a:r>
              <a:rPr sz="1200" b="0" kern="1200">
                <a:solidFill>
                  <a:schemeClr val="tx1"/>
                </a:solidFill>
                <a:latin typeface="+mn-lt"/>
                <a:ea typeface="+mn-ea"/>
                <a:cs typeface="+mn-cs"/>
              </a:rPr>
              <a:t>Environ 1000 enfants meurent chaque jour à cause d'une eau de boisson insalubre, d'un assainissement inadéquat, et d'une mauvaise hygiène (Prüss- Ustün, 2014).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endParaRPr lang="en-US" altLang="en-US" dirty="0" smtClean="0">
              <a:latin typeface="Arial" pitchFamily="34" charset="0"/>
              <a:cs typeface="Arial" pitchFamily="34" charset="0"/>
            </a:endParaRPr>
          </a:p>
          <a:p>
            <a:endParaRPr lang="en-US" altLang="en-US" dirty="0" smtClean="0">
              <a:latin typeface="Arial" pitchFamily="34" charset="0"/>
              <a:cs typeface="Arial" pitchFamily="34" charset="0"/>
            </a:endParaRPr>
          </a:p>
          <a:p>
            <a:endParaRPr lang="en-US" altLang="en-US" dirty="0" smtClean="0">
              <a:latin typeface="Arial" pitchFamily="34" charset="0"/>
              <a:cs typeface="Arial" pitchFamily="34" charset="0"/>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1519" indent="-285080" eaLnBrk="0" hangingPunct="0">
              <a:spcBef>
                <a:spcPct val="30000"/>
              </a:spcBef>
              <a:defRPr sz="1200">
                <a:solidFill>
                  <a:schemeClr val="tx1"/>
                </a:solidFill>
                <a:latin typeface="Arial" pitchFamily="34" charset="0"/>
                <a:cs typeface="Arial" pitchFamily="34" charset="0"/>
              </a:defRPr>
            </a:lvl2pPr>
            <a:lvl3pPr marL="1141878" indent="-227441" eaLnBrk="0" hangingPunct="0">
              <a:spcBef>
                <a:spcPct val="30000"/>
              </a:spcBef>
              <a:defRPr sz="1200">
                <a:solidFill>
                  <a:schemeClr val="tx1"/>
                </a:solidFill>
                <a:latin typeface="Arial" pitchFamily="34" charset="0"/>
                <a:cs typeface="Arial" pitchFamily="34" charset="0"/>
              </a:defRPr>
            </a:lvl3pPr>
            <a:lvl4pPr marL="1599875" indent="-227441" eaLnBrk="0" hangingPunct="0">
              <a:spcBef>
                <a:spcPct val="30000"/>
              </a:spcBef>
              <a:defRPr sz="1200">
                <a:solidFill>
                  <a:schemeClr val="tx1"/>
                </a:solidFill>
                <a:latin typeface="Arial" pitchFamily="34" charset="0"/>
                <a:cs typeface="Arial" pitchFamily="34" charset="0"/>
              </a:defRPr>
            </a:lvl4pPr>
            <a:lvl5pPr marL="2056314" indent="-227441" eaLnBrk="0" hangingPunct="0">
              <a:spcBef>
                <a:spcPct val="30000"/>
              </a:spcBef>
              <a:defRPr sz="1200">
                <a:solidFill>
                  <a:schemeClr val="tx1"/>
                </a:solidFill>
                <a:latin typeface="Arial" pitchFamily="34" charset="0"/>
                <a:cs typeface="Arial" pitchFamily="34" charset="0"/>
              </a:defRPr>
            </a:lvl5pPr>
            <a:lvl6pPr marL="2504965" indent="-227441" eaLnBrk="0" fontAlgn="base" hangingPunct="0">
              <a:spcBef>
                <a:spcPct val="30000"/>
              </a:spcBef>
              <a:spcAft>
                <a:spcPct val="0"/>
              </a:spcAft>
              <a:defRPr sz="1200">
                <a:solidFill>
                  <a:schemeClr val="tx1"/>
                </a:solidFill>
                <a:latin typeface="Arial" pitchFamily="34" charset="0"/>
                <a:cs typeface="Arial" pitchFamily="34" charset="0"/>
              </a:defRPr>
            </a:lvl6pPr>
            <a:lvl7pPr marL="2953615" indent="-227441" eaLnBrk="0" fontAlgn="base" hangingPunct="0">
              <a:spcBef>
                <a:spcPct val="30000"/>
              </a:spcBef>
              <a:spcAft>
                <a:spcPct val="0"/>
              </a:spcAft>
              <a:defRPr sz="1200">
                <a:solidFill>
                  <a:schemeClr val="tx1"/>
                </a:solidFill>
                <a:latin typeface="Arial" pitchFamily="34" charset="0"/>
                <a:cs typeface="Arial" pitchFamily="34" charset="0"/>
              </a:defRPr>
            </a:lvl7pPr>
            <a:lvl8pPr marL="3402265" indent="-227441" eaLnBrk="0" fontAlgn="base" hangingPunct="0">
              <a:spcBef>
                <a:spcPct val="30000"/>
              </a:spcBef>
              <a:spcAft>
                <a:spcPct val="0"/>
              </a:spcAft>
              <a:defRPr sz="1200">
                <a:solidFill>
                  <a:schemeClr val="tx1"/>
                </a:solidFill>
                <a:latin typeface="Arial" pitchFamily="34" charset="0"/>
                <a:cs typeface="Arial" pitchFamily="34" charset="0"/>
              </a:defRPr>
            </a:lvl8pPr>
            <a:lvl9pPr marL="3850916" indent="-227441" eaLnBrk="0" fontAlgn="base" hangingPunct="0">
              <a:spcBef>
                <a:spcPct val="30000"/>
              </a:spcBef>
              <a:spcAft>
                <a:spcPct val="0"/>
              </a:spcAft>
              <a:defRPr sz="1200">
                <a:solidFill>
                  <a:schemeClr val="tx1"/>
                </a:solidFill>
                <a:latin typeface="Arial" pitchFamily="34" charset="0"/>
                <a:cs typeface="Arial" pitchFamily="34" charset="0"/>
              </a:defRPr>
            </a:lvl9pPr>
          </a:lstStyle>
          <a:p>
            <a:pPr rtl="0" eaLnBrk="1" hangingPunct="1">
              <a:spcBef>
                <a:spcPct val="0"/>
              </a:spcBef>
            </a:pPr>
            <a:fld id="{6FE5CDE0-EC7B-4F2B-8073-B3F44E442A13}" type="slidenum">
              <a:rPr>
                <a:solidFill>
                  <a:prstClr val="black"/>
                </a:solidFill>
              </a:rPr>
              <a:pPr rtl="0" eaLnBrk="1" hangingPunct="1">
                <a:spcBef>
                  <a:spcPct val="0"/>
                </a:spcBef>
              </a:pPr>
              <a:t>7</a:t>
            </a:fld>
            <a:endParaRPr>
              <a:solidFill>
                <a:prstClr val="black"/>
              </a:solidFill>
            </a:endParaRPr>
          </a:p>
        </p:txBody>
      </p:sp>
    </p:spTree>
    <p:extLst>
      <p:ext uri="{BB962C8B-B14F-4D97-AF65-F5344CB8AC3E}">
        <p14:creationId xmlns:p14="http://schemas.microsoft.com/office/powerpoint/2010/main" val="382937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a:latin typeface="Arial" pitchFamily="34" charset="0"/>
                <a:cs typeface="Arial" pitchFamily="34" charset="0"/>
              </a:rPr>
              <a:t>Taux de mortalité maternelle : OMS, UNICEF, UNFPA et la Banque Mondiale, 2014 “Trends in Maternal Mortality: 1990-2013” </a:t>
            </a:r>
            <a:r>
              <a:rPr i="1">
                <a:latin typeface="Arial" pitchFamily="34" charset="0"/>
                <a:cs typeface="Arial" pitchFamily="34" charset="0"/>
              </a:rPr>
              <a:t>Organisation Mondiale de la Santé </a:t>
            </a:r>
          </a:p>
          <a:p>
            <a:pPr rtl="0"/>
            <a:r>
              <a:rPr>
                <a:latin typeface="Arial" pitchFamily="34" charset="0"/>
                <a:cs typeface="Arial" pitchFamily="34" charset="0"/>
              </a:rPr>
              <a:t>Anémie maternelle : Black et al. (2008) “Maternal and child undernutrition: global and regional exposures and health consequences” </a:t>
            </a:r>
            <a:r>
              <a:rPr i="1">
                <a:latin typeface="Arial" pitchFamily="34" charset="0"/>
                <a:cs typeface="Arial" pitchFamily="34" charset="0"/>
              </a:rPr>
              <a:t>Lancet</a:t>
            </a:r>
          </a:p>
          <a:p>
            <a:endParaRPr lang="en-US" altLang="en-US" dirty="0" smtClean="0">
              <a:latin typeface="Arial" pitchFamily="34" charset="0"/>
              <a:cs typeface="Arial" pitchFamily="34" charset="0"/>
            </a:endParaRPr>
          </a:p>
          <a:p>
            <a:pPr rtl="0"/>
            <a:r>
              <a:rPr>
                <a:latin typeface="Arial" pitchFamily="34" charset="0"/>
                <a:cs typeface="Arial" pitchFamily="34" charset="0"/>
              </a:rPr>
              <a:t>La mortalité maternelle se définit comme la mort de la femme enceinte ou au cours de 42 jours suivant l’accouchement, sans tenir compte de la cause de la mort. (OMS)</a:t>
            </a:r>
          </a:p>
          <a:p>
            <a:endParaRPr lang="en-US" altLang="en-US" dirty="0" smtClean="0">
              <a:latin typeface="Arial" pitchFamily="34" charset="0"/>
              <a:cs typeface="Arial" pitchFamily="34" charset="0"/>
            </a:endParaRPr>
          </a:p>
          <a:p>
            <a:pPr rtl="0"/>
            <a:r>
              <a:rPr sz="1200" kern="1200">
                <a:solidFill>
                  <a:schemeClr val="tx1"/>
                </a:solidFill>
                <a:latin typeface="+mn-lt"/>
                <a:ea typeface="+mn-ea"/>
                <a:cs typeface="+mn-cs"/>
              </a:rPr>
              <a:t>Le TMM mondial en 2013 était de 210 morts maternelles pour 100 000 naissances vivantes, en recul par rapport aux 380 morts maternelles pour 100 000 naissances vivantes en 1990.</a:t>
            </a:r>
          </a:p>
          <a:p>
            <a:endParaRPr lang="en-US" altLang="en-US" dirty="0" smtClean="0">
              <a:latin typeface="Arial" pitchFamily="34" charset="0"/>
              <a:cs typeface="Arial" pitchFamily="34"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1519" indent="-285080" eaLnBrk="0" hangingPunct="0">
              <a:spcBef>
                <a:spcPct val="30000"/>
              </a:spcBef>
              <a:defRPr sz="1200">
                <a:solidFill>
                  <a:schemeClr val="tx1"/>
                </a:solidFill>
                <a:latin typeface="Arial" pitchFamily="34" charset="0"/>
                <a:cs typeface="Arial" pitchFamily="34" charset="0"/>
              </a:defRPr>
            </a:lvl2pPr>
            <a:lvl3pPr marL="1141878" indent="-227441" eaLnBrk="0" hangingPunct="0">
              <a:spcBef>
                <a:spcPct val="30000"/>
              </a:spcBef>
              <a:defRPr sz="1200">
                <a:solidFill>
                  <a:schemeClr val="tx1"/>
                </a:solidFill>
                <a:latin typeface="Arial" pitchFamily="34" charset="0"/>
                <a:cs typeface="Arial" pitchFamily="34" charset="0"/>
              </a:defRPr>
            </a:lvl3pPr>
            <a:lvl4pPr marL="1599875" indent="-227441" eaLnBrk="0" hangingPunct="0">
              <a:spcBef>
                <a:spcPct val="30000"/>
              </a:spcBef>
              <a:defRPr sz="1200">
                <a:solidFill>
                  <a:schemeClr val="tx1"/>
                </a:solidFill>
                <a:latin typeface="Arial" pitchFamily="34" charset="0"/>
                <a:cs typeface="Arial" pitchFamily="34" charset="0"/>
              </a:defRPr>
            </a:lvl4pPr>
            <a:lvl5pPr marL="2056314" indent="-227441" eaLnBrk="0" hangingPunct="0">
              <a:spcBef>
                <a:spcPct val="30000"/>
              </a:spcBef>
              <a:defRPr sz="1200">
                <a:solidFill>
                  <a:schemeClr val="tx1"/>
                </a:solidFill>
                <a:latin typeface="Arial" pitchFamily="34" charset="0"/>
                <a:cs typeface="Arial" pitchFamily="34" charset="0"/>
              </a:defRPr>
            </a:lvl5pPr>
            <a:lvl6pPr marL="2504965" indent="-227441" eaLnBrk="0" fontAlgn="base" hangingPunct="0">
              <a:spcBef>
                <a:spcPct val="30000"/>
              </a:spcBef>
              <a:spcAft>
                <a:spcPct val="0"/>
              </a:spcAft>
              <a:defRPr sz="1200">
                <a:solidFill>
                  <a:schemeClr val="tx1"/>
                </a:solidFill>
                <a:latin typeface="Arial" pitchFamily="34" charset="0"/>
                <a:cs typeface="Arial" pitchFamily="34" charset="0"/>
              </a:defRPr>
            </a:lvl6pPr>
            <a:lvl7pPr marL="2953615" indent="-227441" eaLnBrk="0" fontAlgn="base" hangingPunct="0">
              <a:spcBef>
                <a:spcPct val="30000"/>
              </a:spcBef>
              <a:spcAft>
                <a:spcPct val="0"/>
              </a:spcAft>
              <a:defRPr sz="1200">
                <a:solidFill>
                  <a:schemeClr val="tx1"/>
                </a:solidFill>
                <a:latin typeface="Arial" pitchFamily="34" charset="0"/>
                <a:cs typeface="Arial" pitchFamily="34" charset="0"/>
              </a:defRPr>
            </a:lvl7pPr>
            <a:lvl8pPr marL="3402265" indent="-227441" eaLnBrk="0" fontAlgn="base" hangingPunct="0">
              <a:spcBef>
                <a:spcPct val="30000"/>
              </a:spcBef>
              <a:spcAft>
                <a:spcPct val="0"/>
              </a:spcAft>
              <a:defRPr sz="1200">
                <a:solidFill>
                  <a:schemeClr val="tx1"/>
                </a:solidFill>
                <a:latin typeface="Arial" pitchFamily="34" charset="0"/>
                <a:cs typeface="Arial" pitchFamily="34" charset="0"/>
              </a:defRPr>
            </a:lvl8pPr>
            <a:lvl9pPr marL="3850916" indent="-227441" eaLnBrk="0" fontAlgn="base" hangingPunct="0">
              <a:spcBef>
                <a:spcPct val="30000"/>
              </a:spcBef>
              <a:spcAft>
                <a:spcPct val="0"/>
              </a:spcAft>
              <a:defRPr sz="1200">
                <a:solidFill>
                  <a:schemeClr val="tx1"/>
                </a:solidFill>
                <a:latin typeface="Arial" pitchFamily="34" charset="0"/>
                <a:cs typeface="Arial" pitchFamily="34" charset="0"/>
              </a:defRPr>
            </a:lvl9pPr>
          </a:lstStyle>
          <a:p>
            <a:pPr rtl="0" eaLnBrk="1" hangingPunct="1">
              <a:spcBef>
                <a:spcPct val="0"/>
              </a:spcBef>
            </a:pPr>
            <a:fld id="{70842781-280A-4962-8DE0-5A56EAD4D7CC}" type="slidenum">
              <a:rPr>
                <a:solidFill>
                  <a:prstClr val="black"/>
                </a:solidFill>
              </a:rPr>
              <a:pPr rtl="0" eaLnBrk="1" hangingPunct="1">
                <a:spcBef>
                  <a:spcPct val="0"/>
                </a:spcBef>
              </a:pPr>
              <a:t>9</a:t>
            </a:fld>
            <a:endParaRPr>
              <a:solidFill>
                <a:prstClr val="black"/>
              </a:solidFill>
            </a:endParaRPr>
          </a:p>
        </p:txBody>
      </p:sp>
    </p:spTree>
    <p:extLst>
      <p:ext uri="{BB962C8B-B14F-4D97-AF65-F5344CB8AC3E}">
        <p14:creationId xmlns:p14="http://schemas.microsoft.com/office/powerpoint/2010/main" val="375762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b="1">
                <a:latin typeface="Arial" pitchFamily="34" charset="0"/>
                <a:cs typeface="Arial" pitchFamily="34" charset="0"/>
              </a:rPr>
              <a:t>Nous (la communauté WASH) pouvons faire quelque chose directement pour l’éducation et l’accès à l’eau salubre et à l’assainissement, et indirectement pour la nutrition</a:t>
            </a:r>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1519" indent="-285080" eaLnBrk="0" hangingPunct="0">
              <a:spcBef>
                <a:spcPct val="30000"/>
              </a:spcBef>
              <a:defRPr sz="1200">
                <a:solidFill>
                  <a:schemeClr val="tx1"/>
                </a:solidFill>
                <a:latin typeface="Arial" pitchFamily="34" charset="0"/>
                <a:cs typeface="Arial" pitchFamily="34" charset="0"/>
              </a:defRPr>
            </a:lvl2pPr>
            <a:lvl3pPr marL="1141878" indent="-227441" eaLnBrk="0" hangingPunct="0">
              <a:spcBef>
                <a:spcPct val="30000"/>
              </a:spcBef>
              <a:defRPr sz="1200">
                <a:solidFill>
                  <a:schemeClr val="tx1"/>
                </a:solidFill>
                <a:latin typeface="Arial" pitchFamily="34" charset="0"/>
                <a:cs typeface="Arial" pitchFamily="34" charset="0"/>
              </a:defRPr>
            </a:lvl3pPr>
            <a:lvl4pPr marL="1599875" indent="-227441" eaLnBrk="0" hangingPunct="0">
              <a:spcBef>
                <a:spcPct val="30000"/>
              </a:spcBef>
              <a:defRPr sz="1200">
                <a:solidFill>
                  <a:schemeClr val="tx1"/>
                </a:solidFill>
                <a:latin typeface="Arial" pitchFamily="34" charset="0"/>
                <a:cs typeface="Arial" pitchFamily="34" charset="0"/>
              </a:defRPr>
            </a:lvl4pPr>
            <a:lvl5pPr marL="2056314" indent="-227441" eaLnBrk="0" hangingPunct="0">
              <a:spcBef>
                <a:spcPct val="30000"/>
              </a:spcBef>
              <a:defRPr sz="1200">
                <a:solidFill>
                  <a:schemeClr val="tx1"/>
                </a:solidFill>
                <a:latin typeface="Arial" pitchFamily="34" charset="0"/>
                <a:cs typeface="Arial" pitchFamily="34" charset="0"/>
              </a:defRPr>
            </a:lvl5pPr>
            <a:lvl6pPr marL="2504965" indent="-227441" eaLnBrk="0" fontAlgn="base" hangingPunct="0">
              <a:spcBef>
                <a:spcPct val="30000"/>
              </a:spcBef>
              <a:spcAft>
                <a:spcPct val="0"/>
              </a:spcAft>
              <a:defRPr sz="1200">
                <a:solidFill>
                  <a:schemeClr val="tx1"/>
                </a:solidFill>
                <a:latin typeface="Arial" pitchFamily="34" charset="0"/>
                <a:cs typeface="Arial" pitchFamily="34" charset="0"/>
              </a:defRPr>
            </a:lvl6pPr>
            <a:lvl7pPr marL="2953615" indent="-227441" eaLnBrk="0" fontAlgn="base" hangingPunct="0">
              <a:spcBef>
                <a:spcPct val="30000"/>
              </a:spcBef>
              <a:spcAft>
                <a:spcPct val="0"/>
              </a:spcAft>
              <a:defRPr sz="1200">
                <a:solidFill>
                  <a:schemeClr val="tx1"/>
                </a:solidFill>
                <a:latin typeface="Arial" pitchFamily="34" charset="0"/>
                <a:cs typeface="Arial" pitchFamily="34" charset="0"/>
              </a:defRPr>
            </a:lvl7pPr>
            <a:lvl8pPr marL="3402265" indent="-227441" eaLnBrk="0" fontAlgn="base" hangingPunct="0">
              <a:spcBef>
                <a:spcPct val="30000"/>
              </a:spcBef>
              <a:spcAft>
                <a:spcPct val="0"/>
              </a:spcAft>
              <a:defRPr sz="1200">
                <a:solidFill>
                  <a:schemeClr val="tx1"/>
                </a:solidFill>
                <a:latin typeface="Arial" pitchFamily="34" charset="0"/>
                <a:cs typeface="Arial" pitchFamily="34" charset="0"/>
              </a:defRPr>
            </a:lvl8pPr>
            <a:lvl9pPr marL="3850916" indent="-227441" eaLnBrk="0" fontAlgn="base" hangingPunct="0">
              <a:spcBef>
                <a:spcPct val="30000"/>
              </a:spcBef>
              <a:spcAft>
                <a:spcPct val="0"/>
              </a:spcAft>
              <a:defRPr sz="1200">
                <a:solidFill>
                  <a:schemeClr val="tx1"/>
                </a:solidFill>
                <a:latin typeface="Arial" pitchFamily="34" charset="0"/>
                <a:cs typeface="Arial" pitchFamily="34" charset="0"/>
              </a:defRPr>
            </a:lvl9pPr>
          </a:lstStyle>
          <a:p>
            <a:pPr rtl="0" eaLnBrk="1" hangingPunct="1">
              <a:spcBef>
                <a:spcPct val="0"/>
              </a:spcBef>
            </a:pPr>
            <a:fld id="{EDE65DDB-7C21-43F2-A21F-6A6E6FC73217}" type="slidenum">
              <a:rPr sz="1100">
                <a:solidFill>
                  <a:prstClr val="black"/>
                </a:solidFill>
              </a:rPr>
              <a:pPr rtl="0" eaLnBrk="1" hangingPunct="1">
                <a:spcBef>
                  <a:spcPct val="0"/>
                </a:spcBef>
              </a:pPr>
              <a:t>11</a:t>
            </a:fld>
            <a:endParaRPr sz="1100">
              <a:solidFill>
                <a:prstClr val="black"/>
              </a:solidFill>
            </a:endParaRPr>
          </a:p>
        </p:txBody>
      </p:sp>
    </p:spTree>
    <p:extLst>
      <p:ext uri="{BB962C8B-B14F-4D97-AF65-F5344CB8AC3E}">
        <p14:creationId xmlns:p14="http://schemas.microsoft.com/office/powerpoint/2010/main" val="219552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a:t>Utilisez cette diapositive avec ou à la du tableau à feuilles mobiles</a:t>
            </a:r>
          </a:p>
        </p:txBody>
      </p:sp>
      <p:sp>
        <p:nvSpPr>
          <p:cNvPr id="4" name="Slide Number Placeholder 3"/>
          <p:cNvSpPr>
            <a:spLocks noGrp="1"/>
          </p:cNvSpPr>
          <p:nvPr>
            <p:ph type="sldNum" sz="quarter" idx="10"/>
          </p:nvPr>
        </p:nvSpPr>
        <p:spPr/>
        <p:txBody>
          <a:bodyPr/>
          <a:lstStyle/>
          <a:p>
            <a:pPr rtl="0"/>
            <a:fld id="{F019528A-0223-4BB1-B5B9-493B610D6EA5}" type="slidenum">
              <a:rPr/>
              <a:t>12</a:t>
            </a:fld>
            <a:endParaRPr/>
          </a:p>
        </p:txBody>
      </p:sp>
    </p:spTree>
    <p:extLst>
      <p:ext uri="{BB962C8B-B14F-4D97-AF65-F5344CB8AC3E}">
        <p14:creationId xmlns:p14="http://schemas.microsoft.com/office/powerpoint/2010/main" val="969652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a:latin typeface="Arial" pitchFamily="34" charset="0"/>
                <a:cs typeface="Arial" pitchFamily="34" charset="0"/>
              </a:rPr>
              <a:t>Fewtrell, L., et al. (2005), ‘Water, Sanitation, and Hygiene Interventions to Reduce Diarrhoea in Less Developed Countries: A systematic review and meta-analysis’, </a:t>
            </a:r>
            <a:r>
              <a:rPr i="1">
                <a:latin typeface="Arial" pitchFamily="34" charset="0"/>
                <a:cs typeface="Arial" pitchFamily="34" charset="0"/>
              </a:rPr>
              <a:t>The Lancet Infectious Diseases</a:t>
            </a:r>
            <a:r>
              <a:rPr>
                <a:latin typeface="Arial" pitchFamily="34" charset="0"/>
                <a:cs typeface="Arial" pitchFamily="34" charset="0"/>
              </a:rPr>
              <a:t>, 5:1; 42-52</a:t>
            </a:r>
          </a:p>
        </p:txBody>
      </p:sp>
      <p:sp>
        <p:nvSpPr>
          <p:cNvPr id="962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0" eaLnBrk="1" hangingPunct="1"/>
            <a:fld id="{F360C049-2F3C-447E-90DA-549FDBEEC567}" type="slidenum">
              <a:rPr>
                <a:solidFill>
                  <a:prstClr val="black"/>
                </a:solidFill>
              </a:rPr>
              <a:pPr rtl="0" eaLnBrk="1" hangingPunct="1"/>
              <a:t>13</a:t>
            </a:fld>
            <a:endParaRPr>
              <a:solidFill>
                <a:prstClr val="black"/>
              </a:solidFill>
            </a:endParaRPr>
          </a:p>
        </p:txBody>
      </p:sp>
    </p:spTree>
    <p:extLst>
      <p:ext uri="{BB962C8B-B14F-4D97-AF65-F5344CB8AC3E}">
        <p14:creationId xmlns:p14="http://schemas.microsoft.com/office/powerpoint/2010/main" val="214423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eaLnBrk="1" hangingPunct="1">
              <a:lnSpc>
                <a:spcPct val="80000"/>
              </a:lnSpc>
              <a:buFontTx/>
              <a:buNone/>
            </a:pPr>
            <a:r>
              <a:rPr>
                <a:latin typeface="Arial" charset="0"/>
                <a:cs typeface="Arial" charset="0"/>
              </a:rPr>
              <a:t>Discuter</a:t>
            </a:r>
            <a:r>
              <a:rPr baseline="0">
                <a:latin typeface="Arial" charset="0"/>
                <a:cs typeface="Arial" charset="0"/>
              </a:rPr>
              <a:t> des liens entre la diarrhée, la mauvaise absorption des nutriments, la malnutrition et une vulnérabilité accrue aux infections par un autre agent pathogène. Une réinfection peut être courante. </a:t>
            </a:r>
          </a:p>
          <a:p>
            <a:pPr marL="0" indent="0" rtl="0" eaLnBrk="1" hangingPunct="1">
              <a:lnSpc>
                <a:spcPct val="80000"/>
              </a:lnSpc>
              <a:buFontTx/>
              <a:buNone/>
            </a:pPr>
            <a:r>
              <a:rPr lang="en-US" baseline="0" dirty="0" smtClean="0">
                <a:latin typeface="Arial" charset="0"/>
                <a:cs typeface="Arial" charset="0"/>
              </a:rPr>
              <a:t/>
            </a:r>
            <a:br>
              <a:rPr lang="en-US" baseline="0" dirty="0" smtClean="0">
                <a:latin typeface="Arial" charset="0"/>
                <a:cs typeface="Arial" charset="0"/>
              </a:rPr>
            </a:br>
            <a:r>
              <a:rPr baseline="0">
                <a:latin typeface="Arial" charset="0"/>
                <a:cs typeface="Arial" charset="0"/>
              </a:rPr>
              <a:t>Cela a un fort impact sur les jeunes enfants. </a:t>
            </a:r>
          </a:p>
          <a:p>
            <a:pPr marL="0" indent="0" eaLnBrk="1" hangingPunct="1">
              <a:lnSpc>
                <a:spcPct val="80000"/>
              </a:lnSpc>
              <a:buFontTx/>
              <a:buNone/>
            </a:pPr>
            <a:endParaRPr lang="en-US" dirty="0" smtClean="0">
              <a:latin typeface="Arial" charset="0"/>
              <a:cs typeface="Arial" charset="0"/>
            </a:endParaRPr>
          </a:p>
          <a:p>
            <a:pPr marL="0" indent="0" rtl="0" eaLnBrk="1" hangingPunct="1">
              <a:lnSpc>
                <a:spcPct val="80000"/>
              </a:lnSpc>
              <a:buFontTx/>
              <a:buNone/>
            </a:pPr>
            <a:r>
              <a:rPr>
                <a:latin typeface="Arial" charset="0"/>
                <a:cs typeface="Arial" charset="0"/>
              </a:rPr>
              <a:t>La malnutrition est indirectement responsable de près de la moitié des décès de jeunes enfants. Le risque de mort est directement lié au degré de malnutrition</a:t>
            </a:r>
          </a:p>
          <a:p>
            <a:pPr marL="0" indent="0" eaLnBrk="1" hangingPunct="1">
              <a:lnSpc>
                <a:spcPct val="80000"/>
              </a:lnSpc>
              <a:buFontTx/>
              <a:buNone/>
            </a:pPr>
            <a:endParaRPr lang="en-US" sz="1100" dirty="0" smtClean="0">
              <a:latin typeface="Arial" charset="0"/>
              <a:cs typeface="Arial" charset="0"/>
            </a:endParaRPr>
          </a:p>
          <a:p>
            <a:pPr rtl="0" eaLnBrk="1" hangingPunct="1">
              <a:lnSpc>
                <a:spcPct val="90000"/>
              </a:lnSpc>
            </a:pPr>
            <a:r>
              <a:rPr>
                <a:latin typeface="Arial" charset="0"/>
                <a:cs typeface="Arial" charset="0"/>
              </a:rPr>
              <a:t>La malnutrition et la sous-alimentation créent des enfants : </a:t>
            </a:r>
          </a:p>
          <a:p>
            <a:pPr marL="171450" lvl="0" indent="-171450" rtl="0" eaLnBrk="1" hangingPunct="1">
              <a:lnSpc>
                <a:spcPct val="90000"/>
              </a:lnSpc>
              <a:buFont typeface="Arial"/>
              <a:buChar char="•"/>
            </a:pPr>
            <a:r>
              <a:rPr>
                <a:latin typeface="Arial" charset="0"/>
                <a:ea typeface="Arial" charset="0"/>
                <a:cs typeface="Arial" charset="0"/>
              </a:rPr>
              <a:t>Ayant un développement cognitif et physique altéré</a:t>
            </a:r>
          </a:p>
          <a:p>
            <a:pPr marL="171450" lvl="0" indent="-171450" rtl="0" eaLnBrk="1" hangingPunct="1">
              <a:lnSpc>
                <a:spcPct val="90000"/>
              </a:lnSpc>
              <a:buFont typeface="Arial"/>
              <a:buChar char="•"/>
            </a:pPr>
            <a:r>
              <a:rPr>
                <a:latin typeface="Arial" charset="0"/>
                <a:ea typeface="Arial" charset="0"/>
                <a:cs typeface="Arial" charset="0"/>
              </a:rPr>
              <a:t>Désavantagés pour le reste de leur vie</a:t>
            </a:r>
          </a:p>
          <a:p>
            <a:pPr marL="628650" lvl="1" indent="-171450" rtl="0" eaLnBrk="1" hangingPunct="1">
              <a:lnSpc>
                <a:spcPct val="90000"/>
              </a:lnSpc>
              <a:buFont typeface="Arial"/>
              <a:buChar char="•"/>
            </a:pPr>
            <a:r>
              <a:rPr>
                <a:latin typeface="Arial" charset="0"/>
                <a:ea typeface="Arial" charset="0"/>
                <a:cs typeface="Arial" charset="0"/>
              </a:rPr>
              <a:t>Ayant de mauvais résultats à l’école</a:t>
            </a:r>
          </a:p>
          <a:p>
            <a:pPr marL="628650" lvl="1" indent="-171450" rtl="0" eaLnBrk="1" hangingPunct="1">
              <a:lnSpc>
                <a:spcPct val="90000"/>
              </a:lnSpc>
              <a:buFont typeface="Arial"/>
              <a:buChar char="•"/>
            </a:pPr>
            <a:r>
              <a:rPr>
                <a:latin typeface="Arial" charset="0"/>
                <a:ea typeface="Arial" charset="0"/>
                <a:cs typeface="Arial" charset="0"/>
              </a:rPr>
              <a:t>Moins productifs à l’âge adulte</a:t>
            </a:r>
          </a:p>
          <a:p>
            <a:pPr marL="628650" lvl="1" indent="-171450" rtl="0" eaLnBrk="1" hangingPunct="1">
              <a:lnSpc>
                <a:spcPct val="90000"/>
              </a:lnSpc>
              <a:buFont typeface="Arial"/>
              <a:buChar char="•"/>
            </a:pPr>
            <a:r>
              <a:rPr>
                <a:latin typeface="Arial" charset="0"/>
                <a:ea typeface="Arial" charset="0"/>
                <a:cs typeface="Arial" charset="0"/>
              </a:rPr>
              <a:t>Qui gagnent moins</a:t>
            </a:r>
          </a:p>
          <a:p>
            <a:pPr marL="628650" lvl="1" indent="-171450" rtl="0" eaLnBrk="1" hangingPunct="1">
              <a:lnSpc>
                <a:spcPct val="90000"/>
              </a:lnSpc>
              <a:buFont typeface="Arial"/>
              <a:buChar char="•"/>
            </a:pPr>
            <a:r>
              <a:rPr>
                <a:latin typeface="Arial" charset="0"/>
                <a:ea typeface="Arial" charset="0"/>
                <a:cs typeface="Arial" charset="0"/>
              </a:rPr>
              <a:t>Ont un risque de maladie plus important que les adultes n’ayant pas été sous-alimentés durant l’enfance</a:t>
            </a:r>
          </a:p>
          <a:p>
            <a:pPr marL="0" indent="0" rtl="0" eaLnBrk="1" hangingPunct="1">
              <a:lnSpc>
                <a:spcPct val="80000"/>
              </a:lnSpc>
              <a:buFontTx/>
              <a:buNone/>
            </a:pPr>
            <a:r>
              <a:rPr sz="1100">
                <a:latin typeface="Arial" charset="0"/>
                <a:cs typeface="Arial" charset="0"/>
              </a:rPr>
              <a:t>UNICEF (2009).</a:t>
            </a:r>
          </a:p>
        </p:txBody>
      </p:sp>
      <p:sp>
        <p:nvSpPr>
          <p:cNvPr id="4" name="Slide Number Placeholder 3"/>
          <p:cNvSpPr>
            <a:spLocks noGrp="1"/>
          </p:cNvSpPr>
          <p:nvPr>
            <p:ph type="sldNum" sz="quarter" idx="10"/>
          </p:nvPr>
        </p:nvSpPr>
        <p:spPr/>
        <p:txBody>
          <a:bodyPr/>
          <a:lstStyle/>
          <a:p>
            <a:pPr rtl="0"/>
            <a:fld id="{F019528A-0223-4BB1-B5B9-493B610D6EA5}" type="slidenum">
              <a:rPr/>
              <a:t>16</a:t>
            </a:fld>
            <a:endParaRPr/>
          </a:p>
        </p:txBody>
      </p:sp>
    </p:spTree>
    <p:extLst>
      <p:ext uri="{BB962C8B-B14F-4D97-AF65-F5344CB8AC3E}">
        <p14:creationId xmlns:p14="http://schemas.microsoft.com/office/powerpoint/2010/main" val="386712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rtl="0" eaLnBrk="1" hangingPunct="1"/>
            <a:fld id="{3077EA19-5595-9D4C-9928-486E33034168}" type="slidenum">
              <a:rPr sz="1100"/>
              <a:pPr rtl="0" eaLnBrk="1" hangingPunct="1"/>
              <a:t>17</a:t>
            </a:fld>
            <a:endParaRPr sz="1100"/>
          </a:p>
        </p:txBody>
      </p:sp>
      <p:sp>
        <p:nvSpPr>
          <p:cNvPr id="90115" name="Rectangle 1026"/>
          <p:cNvSpPr>
            <a:spLocks noGrp="1" noRot="1" noChangeAspect="1" noChangeArrowheads="1" noTextEdit="1"/>
          </p:cNvSpPr>
          <p:nvPr>
            <p:ph type="sldImg"/>
          </p:nvPr>
        </p:nvSpPr>
        <p:spPr>
          <a:ln/>
        </p:spPr>
      </p:sp>
      <p:sp>
        <p:nvSpPr>
          <p:cNvPr id="9011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sz="1400"/>
              <a:t>Utilisez cette diapositive pour illustrer le concept de l'impact de certains</a:t>
            </a:r>
            <a:r>
              <a:rPr sz="1400" baseline="0"/>
              <a:t> </a:t>
            </a:r>
            <a:r>
              <a:rPr sz="1400"/>
              <a:t>agents pathogènes sur les jeunes enfants :</a:t>
            </a:r>
            <a:r>
              <a:rPr sz="1400" baseline="0"/>
              <a:t> </a:t>
            </a:r>
            <a:r>
              <a:rPr sz="1400"/>
              <a:t>comment du tissu cicatriciel apparait dans l'intestin</a:t>
            </a:r>
            <a:r>
              <a:rPr sz="1400" baseline="0"/>
              <a:t>, entraine une mauvaise absorption des nutriments, une malnutrition, et une plus grande vulnérabilité à la maladie. (La schistosomiase peut aussi provoquer l'apparition de tissu cicatriciel dans l'intestin).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sz="1400"/>
              <a:t>"La capacité des intestins à absorber des nutriments est particulièrement importante chez les enfants de 0 à 2 ans, car le développement du cerveau intervient principalement durant ces années, et requiert des nutriments pour se dérouler correctement."</a:t>
            </a:r>
            <a:r>
              <a:rPr sz="800"/>
              <a:t> Petri et al. (2008) “Enteric infections, diarrhea, and their impact on function and development”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sz="1400"/>
              <a:t>Cette</a:t>
            </a:r>
            <a:r>
              <a:rPr sz="1400" baseline="0"/>
              <a:t> diapositive montre le petit intestin d'un enfant souffrant de malnutrition, avant et après une infection par le Cryptosporidium. Il y a moins de villosités pour absorber les nutriments, et en conséquence l'enfant n'est pas en mesure d'obtenir la nutrition dont il a besoin. Les dommages sur l'intestin d'un enfant durant les deux premières années de sa vie le marquent d'un tissu cicatriciel permanent, de sorte que même adultes, ces personnes ne sont pas capables d'absorber les nutriments aussi bien qu'un enfant n'ayant pas été infecté à un jeune âge.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sz="1400" baseline="0"/>
              <a:t>TRANSITION : la diarrhée et ces agents pathogènes touchent les enfants comme les femmes enceintes... cela peut entrainer une anémie ferriprive (due à une carence en fer) chez les deux groupes.</a:t>
            </a:r>
          </a:p>
          <a:p>
            <a:pPr eaLnBrk="1" hangingPunct="1"/>
            <a:endParaRPr lang="en-US" sz="1300" b="1" dirty="0" smtClean="0"/>
          </a:p>
          <a:p>
            <a:pPr rtl="0" eaLnBrk="1" hangingPunct="1"/>
            <a:r>
              <a:rPr sz="1300" b="1"/>
              <a:t>Les villosités intestinales</a:t>
            </a:r>
            <a:r>
              <a:rPr sz="1300"/>
              <a:t> sont de petites excroissances en forme de doigts, faisant environ 0,5 – 1 mm de longueur, et sortant des parois du </a:t>
            </a:r>
            <a:r>
              <a:rPr sz="1300">
                <a:hlinkClick r:id="rId3" tooltip="Small intestine"/>
              </a:rPr>
              <a:t>petit intestin</a:t>
            </a:r>
            <a:r>
              <a:rPr sz="1300"/>
              <a:t>. Elles ont des extensions supplémentaires appelées microvillosités, qui poussent sur les </a:t>
            </a:r>
            <a:r>
              <a:rPr sz="1300">
                <a:hlinkClick r:id="rId4" tooltip="Epithelial cells"/>
              </a:rPr>
              <a:t> cellules épithéliales</a:t>
            </a:r>
            <a:r>
              <a:rPr sz="1300"/>
              <a:t> recouvrant les villosités. Elles augmentent la zone absorbante et la surface des parois intestinales.</a:t>
            </a:r>
            <a:r>
              <a:rPr/>
              <a:t> </a:t>
            </a:r>
          </a:p>
          <a:p>
            <a:pPr eaLnBrk="1" hangingPunct="1"/>
            <a:endParaRPr lang="en-US" dirty="0" smtClean="0"/>
          </a:p>
        </p:txBody>
      </p:sp>
    </p:spTree>
    <p:extLst>
      <p:ext uri="{BB962C8B-B14F-4D97-AF65-F5344CB8AC3E}">
        <p14:creationId xmlns:p14="http://schemas.microsoft.com/office/powerpoint/2010/main" val="1312153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smtClean="0"/>
          </a:p>
          <a:p>
            <a:pPr marL="174708" indent="-174708" rtl="0">
              <a:buFont typeface="Arial" panose="020B0604020202020204" pitchFamily="34" charset="0"/>
              <a:buChar char="•"/>
            </a:pPr>
            <a:r>
              <a:rPr baseline="0"/>
              <a:t>Présentez le fer et expliquez pourquoi il est nécessaire, et donnez la définition de l'anémie</a:t>
            </a:r>
          </a:p>
          <a:p>
            <a:pPr marL="174708" indent="-174708" rtl="0">
              <a:buFont typeface="Arial" panose="020B0604020202020204" pitchFamily="34" charset="0"/>
              <a:buChar char="•"/>
            </a:pPr>
            <a:r>
              <a:rPr baseline="0"/>
              <a:t>L'anémie est un manque de fer dans le sang —le fer est nécessaire pour que les globule rouges fixent l'oxygène et le distribuent dans le corps</a:t>
            </a:r>
          </a:p>
          <a:p>
            <a:pPr marL="174708" indent="-174708" rtl="0">
              <a:buFont typeface="Arial" panose="020B0604020202020204" pitchFamily="34" charset="0"/>
              <a:buChar char="•"/>
            </a:pPr>
            <a:r>
              <a:rPr>
                <a:latin typeface="Arial" charset="0"/>
                <a:ea typeface="ＭＳ Ｐゴシック" charset="0"/>
                <a:cs typeface="Arial" charset="0"/>
              </a:rPr>
              <a:t>L’anémie est provoquée par :</a:t>
            </a:r>
          </a:p>
          <a:p>
            <a:pPr marL="628650" lvl="1" indent="-171450" rtl="0">
              <a:buFont typeface="Arial"/>
              <a:buChar char="•"/>
            </a:pPr>
            <a:r>
              <a:rPr>
                <a:latin typeface="Arial" charset="0"/>
                <a:ea typeface="ＭＳ Ｐゴシック" charset="0"/>
              </a:rPr>
              <a:t>Une insuffisance en fer dans l’alimentation de la femme </a:t>
            </a:r>
          </a:p>
          <a:p>
            <a:pPr marL="628650" lvl="1" indent="-171450" rtl="0">
              <a:buFont typeface="Arial"/>
              <a:buChar char="•"/>
            </a:pPr>
            <a:r>
              <a:rPr>
                <a:latin typeface="Arial" charset="0"/>
                <a:ea typeface="ＭＳ Ｐゴシック" charset="0"/>
              </a:rPr>
              <a:t>Pas de prise de suppléments de fer pendant la croissance et la grossesse</a:t>
            </a:r>
          </a:p>
          <a:p>
            <a:pPr marL="628650" lvl="1" indent="-171450" rtl="0">
              <a:buFont typeface="Arial"/>
              <a:buChar char="•"/>
            </a:pPr>
            <a:r>
              <a:rPr>
                <a:latin typeface="Arial" charset="0"/>
                <a:ea typeface="ＭＳ Ｐゴシック" charset="0"/>
              </a:rPr>
              <a:t>Présence de la malaria, et/ou </a:t>
            </a:r>
          </a:p>
          <a:p>
            <a:pPr marL="628650" lvl="1" indent="-171450" rtl="0">
              <a:buFont typeface="Arial"/>
              <a:buChar char="•"/>
            </a:pPr>
            <a:r>
              <a:rPr>
                <a:latin typeface="Arial" charset="0"/>
                <a:ea typeface="ＭＳ Ｐゴシック" charset="0"/>
              </a:rPr>
              <a:t>La mère souffre de diarrhée, du VIH ou d’autres maladies infectieuses (USAID, 2006)</a:t>
            </a:r>
            <a:r>
              <a:rPr baseline="0">
                <a:latin typeface="Arial" charset="0"/>
                <a:ea typeface="ＭＳ Ｐゴシック" charset="0"/>
              </a:rPr>
              <a:t> </a:t>
            </a:r>
          </a:p>
          <a:p>
            <a:pPr marL="174708" indent="-174708">
              <a:buFont typeface="Arial" panose="020B0604020202020204" pitchFamily="34" charset="0"/>
              <a:buChar char="•"/>
            </a:pPr>
            <a:endParaRPr lang="en-US" baseline="0" dirty="0" smtClean="0"/>
          </a:p>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baseline="0"/>
              <a:t>La diarrhée et les agents pathogènes liés au WASH peuvent contribuer à l'apparition d'une anémie ferriprive</a:t>
            </a:r>
          </a:p>
          <a:p>
            <a:pPr marL="174708" indent="-174708" rtl="0">
              <a:buFont typeface="Arial" panose="020B0604020202020204" pitchFamily="34" charset="0"/>
              <a:buChar char="•"/>
            </a:pPr>
            <a:r>
              <a:rPr baseline="0"/>
              <a:t>Nous obtenons essentiellement du fer par ce que nous mangeons —l'anémie peut donc être causée par une mauvaise alimentation, mais même en ayant un alimentation saine et équilibrée, l'anémie peut survenir en conséquence des impacts de la diarrhée —les aliments passent à travers le corps trop rapidement pour en absorber les nutriments, et le tissue cicatriciel qu'elle provoque rend les intestins matériellement incapables d'absorber les nutriments — ainsi que des parasites.  Pour les personnes infectées par un ankylostome ou souffrant de schistosomiase (et autres parasites), ces parasites volent les nutriments des aliments que les personnes absorbent.  Tous ces éléments s'ajoutent et peuvent entrainer une anémie ferriprive </a:t>
            </a:r>
          </a:p>
          <a:p>
            <a:pPr marL="174708" indent="-174708" rtl="0">
              <a:buFont typeface="Arial" panose="020B0604020202020204" pitchFamily="34" charset="0"/>
              <a:buChar char="•"/>
            </a:pPr>
            <a:r>
              <a:rPr baseline="0"/>
              <a:t>Les femmes enceintes sont plus sujettes à l'anémie car une femme augmente le volume de son sang pendant la grossesse – 30% de sang en plus circule dans son corps pendant cette période. Cela est destiné à fournir suffisamment d'oxygène et de nourriture au fœtus qui se développe.</a:t>
            </a:r>
          </a:p>
          <a:p>
            <a:endParaRPr lang="en-US" dirty="0" smtClean="0"/>
          </a:p>
          <a:p>
            <a:endParaRPr lang="en-US" dirty="0" smtClean="0"/>
          </a:p>
          <a:p>
            <a:pPr rtl="0" eaLnBrk="1" hangingPunct="1">
              <a:lnSpc>
                <a:spcPct val="90000"/>
              </a:lnSpc>
            </a:pPr>
            <a:r>
              <a:rPr>
                <a:latin typeface="Arial" charset="0"/>
                <a:ea typeface="ＭＳ Ｐゴシック" charset="0"/>
                <a:cs typeface="Arial" charset="0"/>
              </a:rPr>
              <a:t>L’anémie chez les mères accroit le risque de :</a:t>
            </a:r>
          </a:p>
          <a:p>
            <a:pPr marL="914400" lvl="1" indent="-514350" rtl="0" eaLnBrk="1" hangingPunct="1">
              <a:lnSpc>
                <a:spcPct val="90000"/>
              </a:lnSpc>
              <a:buFont typeface="Arial"/>
              <a:buChar char="•"/>
            </a:pPr>
            <a:r>
              <a:rPr>
                <a:latin typeface="Arial" charset="0"/>
                <a:ea typeface="ＭＳ Ｐゴシック" charset="0"/>
                <a:cs typeface="Arial" charset="0"/>
              </a:rPr>
              <a:t>Naissance avant terme (avant que le bébé ne soit</a:t>
            </a:r>
            <a:r>
              <a:rPr baseline="0">
                <a:latin typeface="Arial" charset="0"/>
                <a:ea typeface="ＭＳ Ｐゴシック" charset="0"/>
                <a:cs typeface="Arial" charset="0"/>
              </a:rPr>
              <a:t> complètement développé)</a:t>
            </a:r>
          </a:p>
          <a:p>
            <a:pPr marL="914400" lvl="1" indent="-514350" rtl="0" eaLnBrk="1" hangingPunct="1">
              <a:lnSpc>
                <a:spcPct val="90000"/>
              </a:lnSpc>
              <a:buFont typeface="Arial"/>
              <a:buChar char="•"/>
            </a:pPr>
            <a:r>
              <a:rPr>
                <a:latin typeface="Arial" charset="0"/>
                <a:ea typeface="ＭＳ Ｐゴシック" charset="0"/>
                <a:cs typeface="Arial" charset="0"/>
              </a:rPr>
              <a:t>Faible poids de l’enfant à la naissance</a:t>
            </a:r>
          </a:p>
          <a:p>
            <a:pPr marL="914400" lvl="1" indent="-514350" rtl="0" eaLnBrk="1" hangingPunct="1">
              <a:lnSpc>
                <a:spcPct val="90000"/>
              </a:lnSpc>
              <a:buFont typeface="Arial"/>
              <a:buChar char="•"/>
            </a:pPr>
            <a:r>
              <a:rPr>
                <a:latin typeface="Arial" charset="0"/>
                <a:ea typeface="ＭＳ Ｐゴシック" charset="0"/>
                <a:cs typeface="Arial" charset="0"/>
              </a:rPr>
              <a:t>Mort de l’enfant</a:t>
            </a:r>
          </a:p>
          <a:p>
            <a:pPr marL="914400" lvl="1" indent="-514350" rtl="0" eaLnBrk="1" hangingPunct="1">
              <a:lnSpc>
                <a:spcPct val="90000"/>
              </a:lnSpc>
              <a:buFont typeface="Arial"/>
              <a:buChar char="•"/>
            </a:pPr>
            <a:r>
              <a:rPr>
                <a:latin typeface="Arial" charset="0"/>
                <a:ea typeface="ＭＳ Ｐゴシック" charset="0"/>
                <a:cs typeface="Arial" charset="0"/>
              </a:rPr>
              <a:t>Développement cognitif ralenti chez l’enfant</a:t>
            </a:r>
          </a:p>
          <a:p>
            <a:pPr marL="914400" lvl="1" indent="-514350" eaLnBrk="1" hangingPunct="1">
              <a:lnSpc>
                <a:spcPct val="90000"/>
              </a:lnSpc>
              <a:buFontTx/>
              <a:buNone/>
            </a:pPr>
            <a:endParaRPr lang="en-US" sz="1800" dirty="0" smtClean="0">
              <a:latin typeface="Arial" charset="0"/>
              <a:ea typeface="ＭＳ Ｐゴシック" charset="0"/>
              <a:cs typeface="Arial" charset="0"/>
            </a:endParaRPr>
          </a:p>
          <a:p>
            <a:pPr rtl="0" eaLnBrk="1" hangingPunct="1">
              <a:lnSpc>
                <a:spcPct val="90000"/>
              </a:lnSpc>
            </a:pPr>
            <a:r>
              <a:rPr>
                <a:latin typeface="Arial" charset="0"/>
                <a:ea typeface="ＭＳ Ｐゴシック" charset="0"/>
                <a:cs typeface="Arial" charset="0"/>
              </a:rPr>
              <a:t>L’anémie contribue à :</a:t>
            </a:r>
          </a:p>
          <a:p>
            <a:pPr marL="914400" lvl="1" indent="-514350" rtl="0" eaLnBrk="1" hangingPunct="1">
              <a:lnSpc>
                <a:spcPct val="90000"/>
              </a:lnSpc>
              <a:buFont typeface="Arial"/>
              <a:buChar char="•"/>
            </a:pPr>
            <a:r>
              <a:rPr>
                <a:latin typeface="Arial" charset="0"/>
                <a:ea typeface="ＭＳ Ｐゴシック" charset="0"/>
                <a:cs typeface="Arial" charset="0"/>
              </a:rPr>
              <a:t>Un nombre de morts maternelles estimé à 115 000 (environ 20% de toutes les morts maternelles sont liées à l'anémie)</a:t>
            </a:r>
          </a:p>
          <a:p>
            <a:pPr marL="914400" lvl="1" indent="-514350" rtl="0" eaLnBrk="1" hangingPunct="1">
              <a:lnSpc>
                <a:spcPct val="90000"/>
              </a:lnSpc>
              <a:buFont typeface="Arial"/>
              <a:buChar char="•"/>
            </a:pPr>
            <a:r>
              <a:rPr>
                <a:latin typeface="Arial" charset="0"/>
                <a:ea typeface="ＭＳ Ｐゴシック" charset="0"/>
                <a:cs typeface="Arial" charset="0"/>
              </a:rPr>
              <a:t>Près de 600 000 morts de nouveau-nés par an</a:t>
            </a:r>
          </a:p>
          <a:p>
            <a:endParaRPr lang="en-US" dirty="0"/>
          </a:p>
        </p:txBody>
      </p:sp>
      <p:sp>
        <p:nvSpPr>
          <p:cNvPr id="4" name="Slide Number Placeholder 3"/>
          <p:cNvSpPr>
            <a:spLocks noGrp="1"/>
          </p:cNvSpPr>
          <p:nvPr>
            <p:ph type="sldNum" sz="quarter" idx="10"/>
          </p:nvPr>
        </p:nvSpPr>
        <p:spPr/>
        <p:txBody>
          <a:bodyPr/>
          <a:lstStyle/>
          <a:p>
            <a:pPr rtl="0"/>
            <a:fld id="{F019528A-0223-4BB1-B5B9-493B610D6EA5}" type="slidenum">
              <a:rPr/>
              <a:t>18</a:t>
            </a:fld>
            <a:endParaRPr/>
          </a:p>
        </p:txBody>
      </p:sp>
    </p:spTree>
    <p:extLst>
      <p:ext uri="{BB962C8B-B14F-4D97-AF65-F5344CB8AC3E}">
        <p14:creationId xmlns:p14="http://schemas.microsoft.com/office/powerpoint/2010/main" val="1659164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C0D66F-FF67-4558-8B80-423DDD927835}"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987932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765A6-D2FC-4FEB-87B5-BC15E7ADAC96}"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690063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C7EB2F-2D83-4B34-81A4-58EF30ABCB51}"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155921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F0AEE7-8DB1-44C3-B34A-61F88738047E}"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653057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8"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E33D7E-DEB5-4DAA-B298-12034DF334C3}"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264135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4"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1AE162-41B0-4AE1-8775-ADF7EF4944A4}"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237694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3"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4D75FD5-C1EB-4766-B541-B0749F69AD46}"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763457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9D4F5B-165C-4755-8800-3F4F04EAFB20}"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83096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A4EC5B-96C0-4CD3-8E99-CE5E6BA574E0}"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236547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817EFF-0F4C-434E-A205-17165F912A44}"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299059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E79967-20DE-4939-ADF7-7319E32F0A8F}"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188370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3D7E83-E04C-4625-9AEC-CE87164EEDC8}"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807932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C0D66F-FF67-4558-8B80-423DDD927835}"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825598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765A6-D2FC-4FEB-87B5-BC15E7ADAC96}"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271198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C7EB2F-2D83-4B34-81A4-58EF30ABCB51}"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194166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F0AEE7-8DB1-44C3-B34A-61F88738047E}"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884715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8"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E33D7E-DEB5-4DAA-B298-12034DF334C3}"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153382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4"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1AE162-41B0-4AE1-8775-ADF7EF4944A4}"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8589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A674979-EC48-41BA-A377-18B893688CC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3"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4D75FD5-C1EB-4766-B541-B0749F69AD46}"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993505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9D4F5B-165C-4755-8800-3F4F04EAFB20}"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577501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A4EC5B-96C0-4CD3-8E99-CE5E6BA574E0}"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586636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817EFF-0F4C-434E-A205-17165F912A44}"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4205268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E79967-20DE-4939-ADF7-7319E32F0A8F}"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237816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3D7E83-E04C-4625-9AEC-CE87164EEDC8}"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6866105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0D0A89-C879-4A1E-BD6D-3BC2C0484597}"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450793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336BD6-6CAD-4A93-BDFC-4E66C820B831}"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9473636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676900-9B20-41D6-A84F-F4CABABB1612}"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873849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C2F0F9-CC05-45EF-A553-38A56FA0ACE7}"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48849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8"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EF418C1-713E-42A8-A9DA-FA7E2EDF1D7D}"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827336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4"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933C07-0988-4889-9A59-9CECEE0287F7}"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9504363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3"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5994BC3-A734-4997-983B-D244A66E76AA}"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316797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76C3AD-F79B-4D23-B820-98E705BA53C2}"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0220839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2832CE-43E4-4438-8408-A8B6ED0FAB29}"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127535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FB6435-2455-453B-9DCF-797EA1B81321}"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286504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C2943F-9B44-468F-87CB-882327C08DB7}"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559633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CA">
                <a:solidFill>
                  <a:srgbClr val="000000"/>
                </a:solidFill>
              </a:rPr>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587F6F-F34C-4C21-9491-03D328605AD8}"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550597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96D6939-B8AB-415C-8E07-37773906FC33}" type="slidenum">
              <a:rPr lang="en-US"/>
              <a:pPr/>
              <a:t>‹#›</a:t>
            </a:fld>
            <a:endParaRPr lang="en-US"/>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90C5138D-4C5F-48AF-A64F-FBCEEBACA0DF}" type="slidenum">
              <a:rPr lang="en-US"/>
              <a:pPr/>
              <a:t>‹#›</a:t>
            </a:fld>
            <a:endParaRPr lang="en-US"/>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r>
              <a:rPr lang="en-CA">
                <a:solidFill>
                  <a:srgbClr val="000000"/>
                </a:solidFill>
              </a:rPr>
              <a:t>Month-Year</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a:defRPr/>
            </a:pPr>
            <a:endParaRPr lang="en-CA">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A2CE374B-A469-4734-ABB8-AA240E0F8135}" type="slidenum">
              <a:rPr lang="en-CA">
                <a:solidFill>
                  <a:srgbClr val="000000"/>
                </a:solidFill>
                <a:latin typeface="Arial" pitchFamily="34" charset="0"/>
                <a:cs typeface="Arial" pitchFamily="34" charset="0"/>
              </a:rPr>
              <a:pPr>
                <a:defRPr/>
              </a:pPr>
              <a:t>‹#›</a:t>
            </a:fld>
            <a:endParaRPr lang="en-CA">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022312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chemeClr val="tx2"/>
          </a:solidFill>
          <a:latin typeface="+mj-lt"/>
          <a:ea typeface="Arial" pitchFamily="-112" charset="0"/>
          <a:cs typeface="+mj-cs"/>
        </a:defRPr>
      </a:lvl1pPr>
      <a:lvl2pPr algn="ctr" rtl="0" eaLnBrk="0" fontAlgn="base" hangingPunct="0">
        <a:spcBef>
          <a:spcPct val="0"/>
        </a:spcBef>
        <a:spcAft>
          <a:spcPct val="0"/>
        </a:spcAft>
        <a:defRPr sz="4400">
          <a:solidFill>
            <a:schemeClr val="tx2"/>
          </a:solidFill>
          <a:latin typeface="Arial" charset="0"/>
          <a:ea typeface="Arial" pitchFamily="-112"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112"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112"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112"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2"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r>
              <a:rPr lang="en-CA">
                <a:solidFill>
                  <a:srgbClr val="000000"/>
                </a:solidFill>
              </a:rPr>
              <a:t>Month-Year</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a:defRPr/>
            </a:pPr>
            <a:endParaRPr lang="en-CA">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A2CE374B-A469-4734-ABB8-AA240E0F8135}" type="slidenum">
              <a:rPr lang="en-CA">
                <a:solidFill>
                  <a:srgbClr val="000000"/>
                </a:solidFill>
                <a:latin typeface="Arial" pitchFamily="34" charset="0"/>
                <a:cs typeface="Arial" pitchFamily="34" charset="0"/>
              </a:rPr>
              <a:pPr>
                <a:defRPr/>
              </a:pPr>
              <a:t>‹#›</a:t>
            </a:fld>
            <a:endParaRPr lang="en-CA">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1438173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rtl="0" eaLnBrk="0" fontAlgn="base" hangingPunct="0">
        <a:spcBef>
          <a:spcPct val="0"/>
        </a:spcBef>
        <a:spcAft>
          <a:spcPct val="0"/>
        </a:spcAft>
        <a:defRPr sz="4400">
          <a:solidFill>
            <a:schemeClr val="tx2"/>
          </a:solidFill>
          <a:latin typeface="+mj-lt"/>
          <a:ea typeface="Arial" pitchFamily="-112" charset="0"/>
          <a:cs typeface="+mj-cs"/>
        </a:defRPr>
      </a:lvl1pPr>
      <a:lvl2pPr algn="ctr" rtl="0" eaLnBrk="0" fontAlgn="base" hangingPunct="0">
        <a:spcBef>
          <a:spcPct val="0"/>
        </a:spcBef>
        <a:spcAft>
          <a:spcPct val="0"/>
        </a:spcAft>
        <a:defRPr sz="4400">
          <a:solidFill>
            <a:schemeClr val="tx2"/>
          </a:solidFill>
          <a:latin typeface="Arial" charset="0"/>
          <a:ea typeface="Arial" pitchFamily="-112"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112"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112"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112"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2"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r>
              <a:rPr lang="en-CA">
                <a:solidFill>
                  <a:srgbClr val="000000"/>
                </a:solidFill>
              </a:rPr>
              <a:t>Month-Year</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a:defRPr/>
            </a:pPr>
            <a:endParaRPr lang="en-CA">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7B5C4F78-E39C-45C6-B7CA-295EBADDFA75}" type="slidenum">
              <a:rPr lang="en-CA">
                <a:solidFill>
                  <a:srgbClr val="000000"/>
                </a:solidFill>
                <a:latin typeface="Arial" pitchFamily="34" charset="0"/>
                <a:cs typeface="Arial" pitchFamily="34" charset="0"/>
              </a:rPr>
              <a:pPr>
                <a:defRPr/>
              </a:pPr>
              <a:t>‹#›</a:t>
            </a:fld>
            <a:endParaRPr lang="en-CA">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0628613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sz="4400">
          <a:solidFill>
            <a:schemeClr val="tx2"/>
          </a:solidFill>
          <a:latin typeface="+mj-lt"/>
          <a:ea typeface="Arial" pitchFamily="-112" charset="0"/>
          <a:cs typeface="+mj-cs"/>
        </a:defRPr>
      </a:lvl1pPr>
      <a:lvl2pPr algn="ctr" rtl="0" eaLnBrk="0" fontAlgn="base" hangingPunct="0">
        <a:spcBef>
          <a:spcPct val="0"/>
        </a:spcBef>
        <a:spcAft>
          <a:spcPct val="0"/>
        </a:spcAft>
        <a:defRPr sz="4400">
          <a:solidFill>
            <a:schemeClr val="tx2"/>
          </a:solidFill>
          <a:latin typeface="Arial" charset="0"/>
          <a:ea typeface="Arial" pitchFamily="-112"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112"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112"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112"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2"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hyperlink" Target="http://www.cawst.org/resource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0996"/>
            <a:ext cx="4104456" cy="1101121"/>
          </a:xfrm>
          <a:prstGeom prst="rect">
            <a:avLst/>
          </a:prstGeom>
          <a:noFill/>
          <a:ln>
            <a:noFill/>
          </a:ln>
        </p:spPr>
      </p:pic>
      <p:sp>
        <p:nvSpPr>
          <p:cNvPr id="4" name="TextBox 3"/>
          <p:cNvSpPr txBox="1"/>
          <p:nvPr/>
        </p:nvSpPr>
        <p:spPr>
          <a:xfrm>
            <a:off x="671264" y="677882"/>
            <a:ext cx="8077200" cy="6309417"/>
          </a:xfrm>
          <a:prstGeom prst="rect">
            <a:avLst/>
          </a:prstGeom>
          <a:noFill/>
        </p:spPr>
        <p:txBody>
          <a:bodyPr wrap="square" rtlCol="0">
            <a:spAutoFit/>
          </a:bodyPr>
          <a:lstStyle/>
          <a:p>
            <a:endParaRPr lang="fr-FR" sz="1100" dirty="0" smtClean="0"/>
          </a:p>
          <a:p>
            <a:pPr algn="ctr" rtl="0" hangingPunct="0"/>
            <a:r>
              <a:rPr lang="fr-FR" sz="1100" dirty="0" smtClean="0"/>
              <a:t>424 Aviation Road NE</a:t>
            </a:r>
          </a:p>
          <a:p>
            <a:pPr algn="ctr" rtl="0" hangingPunct="0"/>
            <a:r>
              <a:rPr lang="fr-FR" sz="1100" dirty="0" smtClean="0"/>
              <a:t>Calgary, Alberta, T2E 8H6, Canada</a:t>
            </a:r>
          </a:p>
          <a:p>
            <a:pPr algn="ctr" rtl="0">
              <a:tabLst>
                <a:tab pos="1196975" algn="l"/>
              </a:tabLst>
            </a:pPr>
            <a:r>
              <a:rPr lang="fr-FR" sz="1100" dirty="0" smtClean="0"/>
              <a:t>Tél : + 1 (403) 243-3285, Fax : + 1 (403) 243-6199</a:t>
            </a:r>
          </a:p>
          <a:p>
            <a:pPr algn="ctr" rtl="0">
              <a:tabLst>
                <a:tab pos="1196975" algn="l"/>
              </a:tabLst>
            </a:pPr>
            <a:r>
              <a:rPr lang="fr-FR" sz="1100" dirty="0" smtClean="0"/>
              <a:t>Email : </a:t>
            </a:r>
            <a:r>
              <a:rPr lang="fr-FR" sz="1100" dirty="0" smtClean="0">
                <a:hlinkClick r:id="rId3"/>
              </a:rPr>
              <a:t>resources@cawst.org</a:t>
            </a:r>
            <a:r>
              <a:rPr lang="fr-FR" sz="1100" dirty="0" smtClean="0"/>
              <a:t>, Site web : www.cawst.org</a:t>
            </a:r>
          </a:p>
          <a:p>
            <a:pPr algn="ctr">
              <a:tabLst>
                <a:tab pos="1196975" algn="l"/>
              </a:tabLst>
            </a:pPr>
            <a:endParaRPr lang="fr-FR" sz="1100" dirty="0" smtClean="0"/>
          </a:p>
          <a:p>
            <a:pPr rtl="0"/>
            <a:r>
              <a:rPr lang="fr-FR" sz="850" dirty="0" smtClean="0"/>
              <a:t>CAWST (Centre for </a:t>
            </a:r>
            <a:r>
              <a:rPr lang="fr-FR" sz="850" dirty="0" err="1" smtClean="0"/>
              <a:t>Affordable</a:t>
            </a:r>
            <a:r>
              <a:rPr lang="fr-FR" sz="850" dirty="0" smtClean="0"/>
              <a:t> Water and </a:t>
            </a:r>
            <a:r>
              <a:rPr lang="fr-FR" sz="850" dirty="0" err="1" smtClean="0"/>
              <a:t>Sanitation</a:t>
            </a:r>
            <a:r>
              <a:rPr lang="fr-FR" sz="850" dirty="0" smtClean="0"/>
              <a:t> </a:t>
            </a:r>
            <a:r>
              <a:rPr lang="fr-FR" sz="850" dirty="0" err="1" smtClean="0"/>
              <a:t>Technology</a:t>
            </a:r>
            <a:r>
              <a:rPr lang="fr-FR" sz="850" dirty="0" smtClean="0"/>
              <a:t> - Centre pour les Technologies d'Eau et Assainissement à Faible Coût) est un organisme à but non lucratif proposant des services de formation et de conseil aux organisations qui travaillent directement avec les populations des pays en développement n'ayant pas accès à l'eau potable et à un assainissement de base.</a:t>
            </a:r>
          </a:p>
          <a:p>
            <a:pPr rtl="0"/>
            <a:r>
              <a:rPr lang="fr-FR" sz="850" dirty="0" smtClean="0"/>
              <a:t> </a:t>
            </a:r>
          </a:p>
          <a:p>
            <a:pPr rtl="0"/>
            <a:r>
              <a:rPr lang="fr-FR" sz="850" dirty="0" smtClean="0"/>
              <a:t>L'une des stratégies fondamentales de CAWST est de diffuser ces connaissances concernant l'eau, afin d'en faire un savoir courant. Ceci peut être réalisé, en partie, par le développement et la distribution gratuite de matériels d'éducation dans le but d'augmenter la disponibilité de l'information pour ceux qui en ont le plus besoin.</a:t>
            </a:r>
          </a:p>
          <a:p>
            <a:pPr rtl="0"/>
            <a:r>
              <a:rPr lang="fr-FR" sz="850" dirty="0" smtClean="0"/>
              <a:t> </a:t>
            </a:r>
          </a:p>
          <a:p>
            <a:pPr rtl="0"/>
            <a:r>
              <a:rPr lang="fr-FR" sz="850" dirty="0" smtClean="0"/>
              <a:t>Le contenu de ce document est libre et sous licence </a:t>
            </a:r>
            <a:r>
              <a:rPr lang="fr-FR" sz="850" dirty="0" err="1" smtClean="0"/>
              <a:t>Creative</a:t>
            </a:r>
            <a:r>
              <a:rPr lang="fr-FR" sz="850" dirty="0" smtClean="0"/>
              <a:t> Commons Attribution Works 4.0 International License. Pour voir une copie de cette autorisation, veuillez visiter : http://creativecommons.org/licenses/by/4.0, ou écrivez à </a:t>
            </a:r>
            <a:r>
              <a:rPr lang="fr-FR" sz="850" dirty="0" err="1" smtClean="0"/>
              <a:t>Creative</a:t>
            </a:r>
            <a:r>
              <a:rPr lang="fr-FR" sz="850" dirty="0" smtClean="0"/>
              <a:t> Commons : 171 Second Street, Suite 300, San Francisco, </a:t>
            </a:r>
            <a:r>
              <a:rPr lang="fr-FR" sz="850" dirty="0" err="1" smtClean="0"/>
              <a:t>California</a:t>
            </a:r>
            <a:r>
              <a:rPr lang="fr-FR" sz="850" dirty="0" smtClean="0"/>
              <a:t> 94105, USA. </a:t>
            </a:r>
          </a:p>
          <a:p>
            <a:pPr rtl="0"/>
            <a:r>
              <a:rPr lang="fr-FR" sz="850" dirty="0" smtClean="0"/>
              <a:t> </a:t>
            </a:r>
          </a:p>
          <a:p>
            <a:pPr rtl="0"/>
            <a:r>
              <a:rPr lang="fr-FR" sz="850" dirty="0" smtClean="0"/>
              <a:t>		Vous êtes libre de :</a:t>
            </a:r>
          </a:p>
          <a:p>
            <a:pPr marL="2000250" lvl="4" indent="-171450" rtl="0">
              <a:buFont typeface="Arial" pitchFamily="34" charset="0"/>
              <a:buChar char="•"/>
            </a:pPr>
            <a:r>
              <a:rPr lang="fr-FR" sz="850" dirty="0" smtClean="0"/>
              <a:t>Partager - copier, distribuer et transmettre ce document.</a:t>
            </a:r>
          </a:p>
          <a:p>
            <a:pPr marL="2000250" lvl="4" indent="-171450" rtl="0">
              <a:buFont typeface="Arial" pitchFamily="34" charset="0"/>
              <a:buChar char="•"/>
            </a:pPr>
            <a:r>
              <a:rPr lang="fr-FR" sz="850" dirty="0" smtClean="0"/>
              <a:t>Modifier – adapter ce document</a:t>
            </a:r>
          </a:p>
          <a:p>
            <a:pPr rtl="0"/>
            <a:r>
              <a:rPr lang="fr-FR" sz="850" dirty="0" smtClean="0"/>
              <a:t> </a:t>
            </a:r>
          </a:p>
          <a:p>
            <a:pPr rtl="0"/>
            <a:r>
              <a:rPr lang="fr-FR" sz="850" dirty="0" smtClean="0"/>
              <a:t>		Aux conditions suivantes :</a:t>
            </a:r>
          </a:p>
          <a:p>
            <a:pPr marL="2000250" lvl="4" indent="-171450" rtl="0">
              <a:buFont typeface="Arial" pitchFamily="34" charset="0"/>
              <a:buChar char="•"/>
            </a:pPr>
            <a:r>
              <a:rPr lang="fr-FR" sz="850" dirty="0" smtClean="0"/>
              <a:t>Paternité. Vous devez indiquer que CAWST est l'auteur original de ce document. Veuillez mentionner notre site internet : www.cawst.org</a:t>
            </a:r>
          </a:p>
          <a:p>
            <a:pPr algn="ctr">
              <a:tabLst>
                <a:tab pos="1196975" algn="l"/>
              </a:tabLst>
            </a:pPr>
            <a:endParaRPr lang="fr-FR" sz="850" dirty="0" smtClean="0"/>
          </a:p>
          <a:p>
            <a:pPr rtl="0">
              <a:tabLst>
                <a:tab pos="1196975" algn="l"/>
              </a:tabLst>
            </a:pPr>
            <a:r>
              <a:rPr lang="fr-FR" sz="850" dirty="0" smtClean="0"/>
              <a:t>CAWST publiera périodiquement des mises à jour de ce document. Pour cette raison, nous ne recommandons pas que vous proposiez ce document en téléchargement sur votre site web.</a:t>
            </a:r>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a:tabLst>
                <a:tab pos="1196975" algn="l"/>
              </a:tabLst>
            </a:pPr>
            <a:endParaRPr lang="fr-FR" sz="850" dirty="0" smtClean="0"/>
          </a:p>
          <a:p>
            <a:pPr rtl="0"/>
            <a:r>
              <a:rPr lang="fr-FR" sz="850" b="1" dirty="0" smtClean="0"/>
              <a:t>CAWST et ses administrateurs, employés, entrepreneurs et bénévoles n'assument aucune responsabilité et ne donnent aucune garantie en ce qui concerne les résultats qui peuvent être obtenus de l'utilisation des informations fournies.</a:t>
            </a:r>
            <a:endParaRPr lang="fr-FR" sz="850" b="1"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477616" y="4365104"/>
            <a:ext cx="5190728" cy="2000548"/>
          </a:xfrm>
          <a:prstGeom prst="rect">
            <a:avLst/>
          </a:prstGeom>
          <a:noFill/>
          <a:ln w="15875">
            <a:solidFill>
              <a:schemeClr val="tx1"/>
            </a:solidFill>
          </a:ln>
        </p:spPr>
        <p:txBody>
          <a:bodyPr wrap="square" rtlCol="0">
            <a:spAutoFit/>
          </a:bodyPr>
          <a:lstStyle/>
          <a:p>
            <a:pPr rtl="0"/>
            <a:r>
              <a:rPr sz="1400" b="1" dirty="0"/>
              <a:t> </a:t>
            </a:r>
            <a:r>
              <a:rPr sz="1000" b="1" dirty="0"/>
              <a:t> </a:t>
            </a:r>
            <a:r>
              <a:rPr lang="en-CA" sz="1000" b="1" dirty="0" smtClean="0"/>
              <a:t>		</a:t>
            </a:r>
            <a:r>
              <a:rPr sz="1000" b="1" dirty="0" err="1" smtClean="0"/>
              <a:t>Tenez-vous</a:t>
            </a:r>
            <a:r>
              <a:rPr sz="1000" b="1" dirty="0" smtClean="0"/>
              <a:t> </a:t>
            </a:r>
            <a:r>
              <a:rPr sz="1000" b="1" dirty="0" err="1"/>
              <a:t>informé</a:t>
            </a:r>
            <a:r>
              <a:rPr sz="1000" b="1" dirty="0"/>
              <a:t> et </a:t>
            </a:r>
            <a:r>
              <a:rPr sz="1000" b="1" dirty="0" err="1"/>
              <a:t>obtenez</a:t>
            </a:r>
            <a:r>
              <a:rPr sz="1000" b="1" dirty="0"/>
              <a:t> du support </a:t>
            </a:r>
            <a:r>
              <a:rPr sz="1000" b="1" dirty="0" smtClean="0"/>
              <a:t>:</a:t>
            </a:r>
            <a:endParaRPr lang="en-CA" sz="1000" b="1" dirty="0" smtClean="0"/>
          </a:p>
          <a:p>
            <a:pPr rtl="0"/>
            <a:endParaRPr lang="en-CA" sz="1000" b="1" dirty="0"/>
          </a:p>
          <a:p>
            <a:pPr marL="3028950" lvl="6" indent="-285750" rtl="0">
              <a:buFont typeface="Arial" pitchFamily="34" charset="0"/>
              <a:buChar char="•"/>
            </a:pPr>
            <a:r>
              <a:rPr sz="1000" dirty="0" err="1" smtClean="0"/>
              <a:t>Dernières</a:t>
            </a:r>
            <a:r>
              <a:rPr sz="1000" dirty="0" smtClean="0"/>
              <a:t> </a:t>
            </a:r>
            <a:r>
              <a:rPr sz="1000" dirty="0" err="1" smtClean="0"/>
              <a:t>mises</a:t>
            </a:r>
            <a:r>
              <a:rPr sz="1000" dirty="0" smtClean="0"/>
              <a:t> à jour de </a:t>
            </a:r>
            <a:r>
              <a:rPr sz="1000" dirty="0" err="1" smtClean="0"/>
              <a:t>ce</a:t>
            </a:r>
            <a:r>
              <a:rPr sz="1000" dirty="0" smtClean="0"/>
              <a:t> document :</a:t>
            </a:r>
          </a:p>
          <a:p>
            <a:pPr marL="3028950" lvl="6" indent="-285750" rtl="0">
              <a:buFont typeface="Arial" pitchFamily="34" charset="0"/>
              <a:buChar char="•"/>
            </a:pPr>
            <a:r>
              <a:rPr sz="1000" dirty="0" err="1" smtClean="0"/>
              <a:t>Autres</a:t>
            </a:r>
            <a:r>
              <a:rPr sz="1000" dirty="0" smtClean="0"/>
              <a:t> </a:t>
            </a:r>
            <a:r>
              <a:rPr sz="1000" dirty="0" err="1"/>
              <a:t>ressources</a:t>
            </a:r>
            <a:r>
              <a:rPr sz="1000" dirty="0"/>
              <a:t> </a:t>
            </a:r>
            <a:r>
              <a:rPr sz="1000" dirty="0" err="1"/>
              <a:t>sur</a:t>
            </a:r>
            <a:r>
              <a:rPr sz="1000" dirty="0"/>
              <a:t> les formations et les ateliers</a:t>
            </a:r>
          </a:p>
          <a:p>
            <a:pPr marL="3028950" lvl="6" indent="-285750" rtl="0">
              <a:buFont typeface="Arial" pitchFamily="34" charset="0"/>
              <a:buChar char="•"/>
            </a:pPr>
            <a:r>
              <a:rPr sz="1000" dirty="0"/>
              <a:t>Assistance à </a:t>
            </a:r>
            <a:r>
              <a:rPr sz="1000" dirty="0" err="1"/>
              <a:t>l'utilisation</a:t>
            </a:r>
            <a:r>
              <a:rPr sz="1000" dirty="0"/>
              <a:t> de </a:t>
            </a:r>
            <a:r>
              <a:rPr sz="1000" dirty="0" err="1"/>
              <a:t>ce</a:t>
            </a:r>
            <a:r>
              <a:rPr sz="1000" dirty="0"/>
              <a:t> document </a:t>
            </a:r>
            <a:r>
              <a:rPr sz="1000" dirty="0" err="1"/>
              <a:t>dans</a:t>
            </a:r>
            <a:r>
              <a:rPr sz="1000" dirty="0"/>
              <a:t> </a:t>
            </a:r>
            <a:r>
              <a:rPr sz="1000" dirty="0" err="1"/>
              <a:t>votre</a:t>
            </a:r>
            <a:r>
              <a:rPr sz="1000" dirty="0"/>
              <a:t> travail</a:t>
            </a:r>
          </a:p>
          <a:p>
            <a:pPr rtl="0"/>
            <a:r>
              <a:rPr sz="1000" dirty="0"/>
              <a:t> </a:t>
            </a:r>
          </a:p>
          <a:p>
            <a:pPr rtl="0"/>
            <a:r>
              <a:rPr sz="1000" i="1" dirty="0"/>
              <a:t>CAWST </a:t>
            </a:r>
            <a:r>
              <a:rPr sz="1000" i="1" dirty="0" err="1"/>
              <a:t>fournit</a:t>
            </a:r>
            <a:r>
              <a:rPr sz="1000" i="1" dirty="0"/>
              <a:t> un </a:t>
            </a:r>
            <a:r>
              <a:rPr sz="1000" i="1" dirty="0" err="1"/>
              <a:t>tutorat</a:t>
            </a:r>
            <a:r>
              <a:rPr sz="1000" i="1" dirty="0"/>
              <a:t> et</a:t>
            </a:r>
          </a:p>
          <a:p>
            <a:pPr rtl="0"/>
            <a:r>
              <a:rPr sz="1000" i="1" dirty="0"/>
              <a:t>un </a:t>
            </a:r>
            <a:r>
              <a:rPr sz="1000" i="1" dirty="0" err="1"/>
              <a:t>accompagnement</a:t>
            </a:r>
            <a:r>
              <a:rPr sz="1000" i="1" dirty="0"/>
              <a:t> </a:t>
            </a:r>
            <a:r>
              <a:rPr sz="1000" i="1" dirty="0" err="1"/>
              <a:t>lors</a:t>
            </a:r>
            <a:r>
              <a:rPr sz="1000" i="1" dirty="0"/>
              <a:t> de la </a:t>
            </a:r>
            <a:r>
              <a:rPr sz="1000" i="1" dirty="0" err="1"/>
              <a:t>mise</a:t>
            </a:r>
            <a:r>
              <a:rPr sz="1000" i="1" dirty="0"/>
              <a:t> </a:t>
            </a:r>
            <a:r>
              <a:rPr sz="1000" i="1" dirty="0" err="1"/>
              <a:t>en</a:t>
            </a:r>
            <a:r>
              <a:rPr sz="1000" i="1" dirty="0"/>
              <a:t> </a:t>
            </a:r>
            <a:r>
              <a:rPr sz="1000" i="1" dirty="0" err="1"/>
              <a:t>œuvre</a:t>
            </a:r>
            <a:r>
              <a:rPr sz="1000" i="1" dirty="0"/>
              <a:t> de </a:t>
            </a:r>
            <a:r>
              <a:rPr sz="1000" i="1" dirty="0" err="1"/>
              <a:t>ses</a:t>
            </a:r>
            <a:r>
              <a:rPr sz="1000" i="1" dirty="0"/>
              <a:t> </a:t>
            </a:r>
            <a:r>
              <a:rPr sz="1000" i="1" dirty="0" err="1"/>
              <a:t>enseignements</a:t>
            </a:r>
            <a:endParaRPr sz="1000" i="1" dirty="0"/>
          </a:p>
          <a:p>
            <a:pPr rtl="0"/>
            <a:r>
              <a:rPr sz="1000" i="1" dirty="0"/>
              <a:t>et </a:t>
            </a:r>
            <a:r>
              <a:rPr sz="1000" i="1" dirty="0" err="1"/>
              <a:t>outils</a:t>
            </a:r>
            <a:r>
              <a:rPr sz="1000" i="1" dirty="0"/>
              <a:t> de formation.</a:t>
            </a: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4575098"/>
            <a:ext cx="4735829" cy="158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277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rtl="0"/>
            <a:r>
              <a:rPr/>
              <a:t>Mortalité maternelle</a:t>
            </a:r>
          </a:p>
        </p:txBody>
      </p:sp>
      <p:sp>
        <p:nvSpPr>
          <p:cNvPr id="1024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0" eaLnBrk="1" hangingPunct="1"/>
            <a:fld id="{6F5CA4ED-778C-4FF0-9E84-E5DDDD02CE5F}" type="slidenum">
              <a:rPr>
                <a:solidFill>
                  <a:srgbClr val="000000"/>
                </a:solidFill>
              </a:rPr>
              <a:pPr rtl="0" eaLnBrk="1" hangingPunct="1"/>
              <a:t>10</a:t>
            </a:fld>
            <a:endParaRPr>
              <a:solidFill>
                <a:srgbClr val="000000"/>
              </a:solidFill>
            </a:endParaRPr>
          </a:p>
        </p:txBody>
      </p:sp>
      <p:pic>
        <p:nvPicPr>
          <p:cNvPr id="1024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1268413"/>
            <a:ext cx="7920037" cy="51133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822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0" y="304800"/>
            <a:ext cx="91440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0" eaLnBrk="1" hangingPunct="1"/>
            <a:r>
              <a:rPr sz="4000" dirty="0" err="1">
                <a:solidFill>
                  <a:schemeClr val="accent2"/>
                </a:solidFill>
                <a:ea typeface="+mj-ea"/>
              </a:rPr>
              <a:t>Taux</a:t>
            </a:r>
            <a:r>
              <a:rPr sz="4000" dirty="0">
                <a:solidFill>
                  <a:schemeClr val="accent2"/>
                </a:solidFill>
                <a:ea typeface="+mj-ea"/>
              </a:rPr>
              <a:t> de </a:t>
            </a:r>
            <a:r>
              <a:rPr sz="4000" dirty="0" err="1">
                <a:solidFill>
                  <a:schemeClr val="accent2"/>
                </a:solidFill>
                <a:ea typeface="+mj-ea"/>
              </a:rPr>
              <a:t>mortalité</a:t>
            </a:r>
            <a:r>
              <a:rPr sz="4000" dirty="0">
                <a:solidFill>
                  <a:schemeClr val="accent2"/>
                </a:solidFill>
                <a:ea typeface="+mj-ea"/>
              </a:rPr>
              <a:t> </a:t>
            </a:r>
            <a:r>
              <a:rPr sz="4000" dirty="0" err="1">
                <a:solidFill>
                  <a:schemeClr val="accent2"/>
                </a:solidFill>
                <a:ea typeface="+mj-ea"/>
              </a:rPr>
              <a:t>maternel</a:t>
            </a:r>
            <a:r>
              <a:rPr sz="4000" dirty="0">
                <a:solidFill>
                  <a:schemeClr val="accent2"/>
                </a:solidFill>
                <a:ea typeface="+mj-ea"/>
              </a:rPr>
              <a:t> et infantile </a:t>
            </a:r>
          </a:p>
        </p:txBody>
      </p:sp>
      <p:sp>
        <p:nvSpPr>
          <p:cNvPr id="11267" name="Content Placeholder 1"/>
          <p:cNvSpPr>
            <a:spLocks noGrp="1"/>
          </p:cNvSpPr>
          <p:nvPr>
            <p:ph idx="1"/>
          </p:nvPr>
        </p:nvSpPr>
        <p:spPr>
          <a:xfrm>
            <a:off x="457200" y="1371600"/>
            <a:ext cx="8229600" cy="4525963"/>
          </a:xfrm>
        </p:spPr>
        <p:txBody>
          <a:bodyPr/>
          <a:lstStyle/>
          <a:p>
            <a:pPr rtl="0"/>
            <a:r>
              <a:rPr sz="2800" dirty="0" err="1"/>
              <a:t>Que</a:t>
            </a:r>
            <a:r>
              <a:rPr sz="2800" dirty="0"/>
              <a:t> nous </a:t>
            </a:r>
            <a:r>
              <a:rPr sz="2800" dirty="0" err="1"/>
              <a:t>disent</a:t>
            </a:r>
            <a:r>
              <a:rPr sz="2800" dirty="0"/>
              <a:t> les </a:t>
            </a:r>
            <a:r>
              <a:rPr sz="2800" dirty="0" err="1"/>
              <a:t>taux</a:t>
            </a:r>
            <a:r>
              <a:rPr sz="2800" dirty="0"/>
              <a:t> de </a:t>
            </a:r>
            <a:r>
              <a:rPr sz="2800" dirty="0" err="1"/>
              <a:t>mortalité</a:t>
            </a:r>
            <a:r>
              <a:rPr sz="2800" dirty="0"/>
              <a:t> ?</a:t>
            </a:r>
          </a:p>
          <a:p>
            <a:pPr lvl="1" rtl="0"/>
            <a:r>
              <a:rPr sz="2400" dirty="0" err="1"/>
              <a:t>S’il</a:t>
            </a:r>
            <a:r>
              <a:rPr sz="2400" dirty="0"/>
              <a:t> y a beaucoup de </a:t>
            </a:r>
            <a:r>
              <a:rPr sz="2400" dirty="0" err="1"/>
              <a:t>morts</a:t>
            </a:r>
            <a:r>
              <a:rPr sz="2400" dirty="0"/>
              <a:t>, les </a:t>
            </a:r>
            <a:r>
              <a:rPr sz="2400" dirty="0" err="1"/>
              <a:t>taux</a:t>
            </a:r>
            <a:r>
              <a:rPr sz="2400" dirty="0"/>
              <a:t> de maladies et de </a:t>
            </a:r>
            <a:r>
              <a:rPr sz="2400" dirty="0" err="1"/>
              <a:t>mauvaise</a:t>
            </a:r>
            <a:r>
              <a:rPr sz="2400" dirty="0"/>
              <a:t> santé </a:t>
            </a:r>
            <a:r>
              <a:rPr sz="2400" dirty="0" err="1"/>
              <a:t>sont</a:t>
            </a:r>
            <a:r>
              <a:rPr sz="2400" dirty="0"/>
              <a:t> </a:t>
            </a:r>
            <a:r>
              <a:rPr sz="2400" dirty="0" err="1"/>
              <a:t>probablement</a:t>
            </a:r>
            <a:r>
              <a:rPr sz="2400" dirty="0"/>
              <a:t> </a:t>
            </a:r>
            <a:r>
              <a:rPr sz="2400" dirty="0" err="1"/>
              <a:t>également</a:t>
            </a:r>
            <a:r>
              <a:rPr sz="2400" dirty="0"/>
              <a:t> </a:t>
            </a:r>
            <a:r>
              <a:rPr sz="2400" dirty="0" err="1"/>
              <a:t>élevés</a:t>
            </a:r>
            <a:r>
              <a:rPr sz="2400" dirty="0"/>
              <a:t>.</a:t>
            </a:r>
          </a:p>
          <a:p>
            <a:pPr rtl="0"/>
            <a:r>
              <a:rPr sz="2800" dirty="0" err="1"/>
              <a:t>Quels</a:t>
            </a:r>
            <a:r>
              <a:rPr sz="2800" dirty="0"/>
              <a:t> </a:t>
            </a:r>
            <a:r>
              <a:rPr sz="2800" dirty="0" err="1"/>
              <a:t>problèmes</a:t>
            </a:r>
            <a:r>
              <a:rPr sz="2800" dirty="0"/>
              <a:t> </a:t>
            </a:r>
            <a:r>
              <a:rPr sz="2800" dirty="0" err="1"/>
              <a:t>contribuent</a:t>
            </a:r>
            <a:r>
              <a:rPr sz="2800" dirty="0"/>
              <a:t> à </a:t>
            </a:r>
            <a:r>
              <a:rPr sz="2800" dirty="0" err="1"/>
              <a:t>ces</a:t>
            </a:r>
            <a:r>
              <a:rPr sz="2800" dirty="0"/>
              <a:t> </a:t>
            </a:r>
            <a:r>
              <a:rPr sz="2800" dirty="0" err="1"/>
              <a:t>taux</a:t>
            </a:r>
            <a:r>
              <a:rPr sz="2800" dirty="0"/>
              <a:t> </a:t>
            </a:r>
            <a:r>
              <a:rPr sz="2800" dirty="0" err="1"/>
              <a:t>élevés</a:t>
            </a:r>
            <a:r>
              <a:rPr sz="2800" dirty="0"/>
              <a:t> ?</a:t>
            </a:r>
          </a:p>
          <a:p>
            <a:pPr lvl="2" rtl="0"/>
            <a:r>
              <a:rPr dirty="0" err="1"/>
              <a:t>Accès</a:t>
            </a:r>
            <a:r>
              <a:rPr dirty="0"/>
              <a:t> à </a:t>
            </a:r>
            <a:r>
              <a:rPr dirty="0" err="1"/>
              <a:t>une</a:t>
            </a:r>
            <a:r>
              <a:rPr dirty="0"/>
              <a:t> eau potable, un </a:t>
            </a:r>
            <a:r>
              <a:rPr dirty="0" err="1"/>
              <a:t>assainissement</a:t>
            </a:r>
            <a:r>
              <a:rPr dirty="0"/>
              <a:t> </a:t>
            </a:r>
            <a:r>
              <a:rPr dirty="0" err="1"/>
              <a:t>approprié</a:t>
            </a:r>
            <a:r>
              <a:rPr dirty="0"/>
              <a:t>, et </a:t>
            </a:r>
            <a:r>
              <a:rPr dirty="0" err="1"/>
              <a:t>hygiène</a:t>
            </a:r>
            <a:r>
              <a:rPr dirty="0"/>
              <a:t> </a:t>
            </a:r>
            <a:r>
              <a:rPr dirty="0" err="1"/>
              <a:t>correcte</a:t>
            </a:r>
            <a:endParaRPr dirty="0"/>
          </a:p>
          <a:p>
            <a:pPr lvl="2" rtl="0"/>
            <a:r>
              <a:rPr dirty="0" err="1"/>
              <a:t>Accès</a:t>
            </a:r>
            <a:r>
              <a:rPr dirty="0"/>
              <a:t> et </a:t>
            </a:r>
            <a:r>
              <a:rPr dirty="0" err="1"/>
              <a:t>qualité</a:t>
            </a:r>
            <a:r>
              <a:rPr dirty="0"/>
              <a:t> des </a:t>
            </a:r>
            <a:r>
              <a:rPr dirty="0" err="1"/>
              <a:t>soins</a:t>
            </a:r>
            <a:r>
              <a:rPr dirty="0"/>
              <a:t> de santé</a:t>
            </a:r>
          </a:p>
          <a:p>
            <a:pPr lvl="2" rtl="0"/>
            <a:r>
              <a:rPr dirty="0" err="1"/>
              <a:t>Éducation</a:t>
            </a:r>
            <a:r>
              <a:rPr dirty="0"/>
              <a:t>, </a:t>
            </a:r>
            <a:r>
              <a:rPr dirty="0" err="1"/>
              <a:t>notamment</a:t>
            </a:r>
            <a:r>
              <a:rPr dirty="0"/>
              <a:t> des </a:t>
            </a:r>
            <a:r>
              <a:rPr dirty="0" err="1"/>
              <a:t>mères</a:t>
            </a:r>
            <a:endParaRPr dirty="0"/>
          </a:p>
          <a:p>
            <a:pPr lvl="2" rtl="0"/>
            <a:r>
              <a:rPr dirty="0"/>
              <a:t>Nutrition</a:t>
            </a:r>
          </a:p>
          <a:p>
            <a:endParaRPr lang="en-US" altLang="en-US" sz="2800" dirty="0" smtClean="0"/>
          </a:p>
        </p:txBody>
      </p:sp>
      <p:pic>
        <p:nvPicPr>
          <p:cNvPr id="11268" name="Picture 7"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Slide Number Placeholder 3"/>
          <p:cNvSpPr>
            <a:spLocks noGrp="1"/>
          </p:cNvSpPr>
          <p:nvPr>
            <p:ph type="sldNum" sz="quarter" idx="12"/>
          </p:nvPr>
        </p:nvSpPr>
        <p:spPr>
          <a:xfrm>
            <a:off x="6553200" y="62484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rtl="0" eaLnBrk="1" hangingPunct="1">
              <a:spcBef>
                <a:spcPct val="0"/>
              </a:spcBef>
              <a:buFontTx/>
              <a:buNone/>
            </a:pPr>
            <a:fld id="{4EEC08B2-4358-4664-8575-29DBD0F13FC7}" type="slidenum">
              <a:rPr sz="1400">
                <a:solidFill>
                  <a:srgbClr val="000000"/>
                </a:solidFill>
              </a:rPr>
              <a:pPr rtl="0" eaLnBrk="1" hangingPunct="1">
                <a:spcBef>
                  <a:spcPct val="0"/>
                </a:spcBef>
                <a:buFontTx/>
                <a:buNone/>
              </a:pPr>
              <a:t>11</a:t>
            </a:fld>
            <a:endParaRPr sz="1400">
              <a:solidFill>
                <a:srgbClr val="000000"/>
              </a:solidFill>
            </a:endParaRPr>
          </a:p>
        </p:txBody>
      </p:sp>
    </p:spTree>
    <p:extLst>
      <p:ext uri="{BB962C8B-B14F-4D97-AF65-F5344CB8AC3E}">
        <p14:creationId xmlns:p14="http://schemas.microsoft.com/office/powerpoint/2010/main" val="104482088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Résumé de la maladie</a:t>
            </a:r>
          </a:p>
        </p:txBody>
      </p:sp>
      <p:sp>
        <p:nvSpPr>
          <p:cNvPr id="3" name="Content Placeholder 2"/>
          <p:cNvSpPr>
            <a:spLocks noGrp="1"/>
          </p:cNvSpPr>
          <p:nvPr>
            <p:ph idx="1"/>
          </p:nvPr>
        </p:nvSpPr>
        <p:spPr>
          <a:xfrm>
            <a:off x="539552" y="1268760"/>
            <a:ext cx="8229600" cy="4525963"/>
          </a:xfrm>
        </p:spPr>
        <p:txBody>
          <a:bodyPr/>
          <a:lstStyle/>
          <a:p>
            <a:pPr marL="0" indent="0" rtl="0">
              <a:buNone/>
            </a:pPr>
            <a:r>
              <a:rPr/>
              <a:t>Créez un résumé de la maladie qui vous a été attribuée. Votre résumé doit inclure les éléments suivants :</a:t>
            </a:r>
          </a:p>
          <a:p>
            <a:pPr rtl="0"/>
            <a:r>
              <a:rPr sz="2800"/>
              <a:t>De quel type d'agent pathogène s'agit-il ?</a:t>
            </a:r>
          </a:p>
          <a:p>
            <a:pPr rtl="0"/>
            <a:r>
              <a:rPr sz="2800"/>
              <a:t>Quels en sont les symptômes ?</a:t>
            </a:r>
          </a:p>
          <a:p>
            <a:pPr lvl="0" rtl="0"/>
            <a:r>
              <a:rPr sz="2800"/>
              <a:t>Comment la maladie se transmet-elle ?</a:t>
            </a:r>
          </a:p>
          <a:p>
            <a:pPr rtl="0"/>
            <a:r>
              <a:rPr sz="2800"/>
              <a:t>Où est-elle prévalente ?</a:t>
            </a:r>
          </a:p>
          <a:p>
            <a:pPr lvl="0" rtl="0"/>
            <a:r>
              <a:rPr sz="2800"/>
              <a:t>Quels sont ses impacts sur les femmes enceintes et les enfants ?</a:t>
            </a:r>
          </a:p>
          <a:p>
            <a:pPr marL="0" indent="0">
              <a:buNone/>
            </a:pPr>
            <a:endParaRPr lang="en-US" dirty="0"/>
          </a:p>
        </p:txBody>
      </p:sp>
    </p:spTree>
    <p:extLst>
      <p:ext uri="{BB962C8B-B14F-4D97-AF65-F5344CB8AC3E}">
        <p14:creationId xmlns:p14="http://schemas.microsoft.com/office/powerpoint/2010/main" val="914203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52400"/>
            <a:ext cx="8229600" cy="88423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0" eaLnBrk="1" hangingPunct="1"/>
            <a:r>
              <a:rPr>
                <a:solidFill>
                  <a:schemeClr val="accent2"/>
                </a:solidFill>
                <a:ea typeface="+mj-ea"/>
              </a:rPr>
              <a:t>Exemple de résumé : Rotavirus</a:t>
            </a:r>
          </a:p>
        </p:txBody>
      </p:sp>
      <p:sp>
        <p:nvSpPr>
          <p:cNvPr id="36867" name="Content Placeholder 2"/>
          <p:cNvSpPr>
            <a:spLocks noGrp="1"/>
          </p:cNvSpPr>
          <p:nvPr>
            <p:ph idx="1"/>
          </p:nvPr>
        </p:nvSpPr>
        <p:spPr>
          <a:xfrm>
            <a:off x="457200" y="1143000"/>
            <a:ext cx="8229600" cy="4590256"/>
          </a:xfrm>
        </p:spPr>
        <p:txBody>
          <a:bodyPr/>
          <a:lstStyle/>
          <a:p>
            <a:pPr rtl="0">
              <a:buFontTx/>
              <a:buNone/>
            </a:pPr>
            <a:r>
              <a:rPr sz="2400" b="1"/>
              <a:t>Agent pathogène - </a:t>
            </a:r>
            <a:r>
              <a:rPr sz="2400"/>
              <a:t>Virus</a:t>
            </a:r>
          </a:p>
          <a:p>
            <a:pPr>
              <a:buFontTx/>
              <a:buNone/>
            </a:pPr>
            <a:endParaRPr lang="en-US" altLang="en-US" sz="1000" b="1" dirty="0" smtClean="0"/>
          </a:p>
          <a:p>
            <a:pPr rtl="0">
              <a:buFontTx/>
              <a:buNone/>
            </a:pPr>
            <a:r>
              <a:rPr sz="2400" b="1"/>
              <a:t>Transmission </a:t>
            </a:r>
            <a:r>
              <a:rPr sz="2400"/>
              <a:t>– Eau &amp; aliments contaminés par des excréments, absence de nettoyage des mains</a:t>
            </a:r>
          </a:p>
          <a:p>
            <a:pPr>
              <a:buFontTx/>
              <a:buNone/>
            </a:pPr>
            <a:endParaRPr lang="en-US" altLang="en-US" sz="1000" b="1" dirty="0" smtClean="0"/>
          </a:p>
          <a:p>
            <a:pPr rtl="0">
              <a:buFontTx/>
              <a:buNone/>
            </a:pPr>
            <a:r>
              <a:rPr sz="2400" b="1"/>
              <a:t>Symptômes</a:t>
            </a:r>
            <a:r>
              <a:rPr sz="2400"/>
              <a:t> –Diarrhée aqueuse, vomissements, déshydratation, faible fièvre et douleurs d'estomac</a:t>
            </a:r>
          </a:p>
          <a:p>
            <a:pPr>
              <a:buFontTx/>
              <a:buNone/>
            </a:pPr>
            <a:endParaRPr lang="en-US" altLang="en-US" sz="1000" b="1" dirty="0" smtClean="0"/>
          </a:p>
          <a:p>
            <a:pPr rtl="0">
              <a:buFontTx/>
              <a:buNone/>
            </a:pPr>
            <a:r>
              <a:rPr sz="2400" b="1"/>
              <a:t>Prévalence </a:t>
            </a:r>
            <a:r>
              <a:rPr sz="2400"/>
              <a:t>–</a:t>
            </a:r>
            <a:r>
              <a:rPr sz="2400" b="1"/>
              <a:t> </a:t>
            </a:r>
            <a:r>
              <a:rPr sz="2400"/>
              <a:t>Monde entier </a:t>
            </a:r>
          </a:p>
          <a:p>
            <a:pPr>
              <a:buFontTx/>
              <a:buNone/>
            </a:pPr>
            <a:endParaRPr lang="en-US" altLang="en-US" sz="1000" b="1" dirty="0" smtClean="0"/>
          </a:p>
          <a:p>
            <a:pPr rtl="0">
              <a:buFontTx/>
              <a:buNone/>
            </a:pPr>
            <a:r>
              <a:rPr sz="2400" b="1"/>
              <a:t>Impact</a:t>
            </a:r>
            <a:r>
              <a:rPr sz="2400"/>
              <a:t> –Cause principale de diarrhée sévère et de 40% des admissions à l’hôpital pour diarrhée des </a:t>
            </a:r>
            <a:r>
              <a:rPr sz="2400" b="1"/>
              <a:t>nourrissons</a:t>
            </a:r>
            <a:r>
              <a:rPr sz="2400"/>
              <a:t> et </a:t>
            </a:r>
            <a:r>
              <a:rPr sz="2400" b="1"/>
              <a:t>jeunes enfants</a:t>
            </a:r>
            <a:r>
              <a:rPr sz="2400"/>
              <a:t>.</a:t>
            </a:r>
          </a:p>
        </p:txBody>
      </p:sp>
      <p:sp>
        <p:nvSpPr>
          <p:cNvPr id="3686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0" eaLnBrk="1" hangingPunct="1"/>
            <a:fld id="{C9589AE6-A292-4900-BFD4-15BF49DA678D}" type="slidenum">
              <a:rPr>
                <a:solidFill>
                  <a:srgbClr val="000000"/>
                </a:solidFill>
              </a:rPr>
              <a:pPr rtl="0" eaLnBrk="1" hangingPunct="1"/>
              <a:t>13</a:t>
            </a:fld>
            <a:endParaRPr>
              <a:solidFill>
                <a:srgbClr val="000000"/>
              </a:solidFill>
            </a:endParaRPr>
          </a:p>
        </p:txBody>
      </p:sp>
      <p:pic>
        <p:nvPicPr>
          <p:cNvPr id="3686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865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Carte de concept</a:t>
            </a:r>
          </a:p>
        </p:txBody>
      </p:sp>
      <p:sp>
        <p:nvSpPr>
          <p:cNvPr id="3" name="Content Placeholder 2"/>
          <p:cNvSpPr>
            <a:spLocks noGrp="1"/>
          </p:cNvSpPr>
          <p:nvPr>
            <p:ph idx="1"/>
          </p:nvPr>
        </p:nvSpPr>
        <p:spPr/>
        <p:txBody>
          <a:bodyPr/>
          <a:lstStyle/>
          <a:p>
            <a:pPr rtl="0"/>
            <a:r>
              <a:rPr/>
              <a:t>Créez une carte de concept illustrant les similarités et les différences entre les maladies que vous avez évoquées.</a:t>
            </a:r>
          </a:p>
          <a:p>
            <a:pPr marL="0" indent="0">
              <a:buNone/>
            </a:pPr>
            <a:endParaRPr lang="en-US" sz="1400" dirty="0" smtClean="0"/>
          </a:p>
          <a:p>
            <a:pPr rtl="0"/>
            <a:r>
              <a:rPr/>
              <a:t>Incluez les mots fournis dans la carte de concept. N'hésitez pas à ajouter d'autres mots et/ou images. </a:t>
            </a:r>
          </a:p>
        </p:txBody>
      </p:sp>
    </p:spTree>
    <p:extLst>
      <p:ext uri="{BB962C8B-B14F-4D97-AF65-F5344CB8AC3E}">
        <p14:creationId xmlns:p14="http://schemas.microsoft.com/office/powerpoint/2010/main" val="1364303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Exemple de carte de concept</a:t>
            </a:r>
          </a:p>
        </p:txBody>
      </p:sp>
      <p:grpSp>
        <p:nvGrpSpPr>
          <p:cNvPr id="28" name="Group 27"/>
          <p:cNvGrpSpPr/>
          <p:nvPr/>
        </p:nvGrpSpPr>
        <p:grpSpPr>
          <a:xfrm>
            <a:off x="2915816" y="2339427"/>
            <a:ext cx="3600400" cy="893624"/>
            <a:chOff x="1799332" y="1062"/>
            <a:chExt cx="2497335" cy="1248667"/>
          </a:xfrm>
        </p:grpSpPr>
        <p:sp>
          <p:nvSpPr>
            <p:cNvPr id="29" name="Rounded Rectangle 28"/>
            <p:cNvSpPr/>
            <p:nvPr/>
          </p:nvSpPr>
          <p:spPr>
            <a:xfrm>
              <a:off x="1799332" y="1062"/>
              <a:ext cx="2497335" cy="12486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ounded Rectangle 4"/>
            <p:cNvSpPr/>
            <p:nvPr/>
          </p:nvSpPr>
          <p:spPr>
            <a:xfrm>
              <a:off x="1860287" y="62017"/>
              <a:ext cx="2375425" cy="1126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sz="2000" kern="1200">
                  <a:solidFill>
                    <a:srgbClr val="000000"/>
                  </a:solidFill>
                </a:rPr>
                <a:t>Eau de boisson contaminée par des excréments</a:t>
              </a:r>
            </a:p>
          </p:txBody>
        </p:sp>
      </p:grpSp>
      <p:grpSp>
        <p:nvGrpSpPr>
          <p:cNvPr id="31" name="Group 30"/>
          <p:cNvGrpSpPr/>
          <p:nvPr/>
        </p:nvGrpSpPr>
        <p:grpSpPr>
          <a:xfrm>
            <a:off x="5942544" y="1254461"/>
            <a:ext cx="1620870" cy="819333"/>
            <a:chOff x="1799332" y="1062"/>
            <a:chExt cx="2497335" cy="1248667"/>
          </a:xfrm>
        </p:grpSpPr>
        <p:sp>
          <p:nvSpPr>
            <p:cNvPr id="32" name="Rounded Rectangle 31"/>
            <p:cNvSpPr/>
            <p:nvPr/>
          </p:nvSpPr>
          <p:spPr>
            <a:xfrm>
              <a:off x="1799332" y="1062"/>
              <a:ext cx="2497335" cy="12486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ounded Rectangle 4"/>
            <p:cNvSpPr/>
            <p:nvPr/>
          </p:nvSpPr>
          <p:spPr>
            <a:xfrm>
              <a:off x="1860287" y="62018"/>
              <a:ext cx="2375426" cy="1126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sz="2400" kern="1200">
                  <a:solidFill>
                    <a:srgbClr val="000000"/>
                  </a:solidFill>
                </a:rPr>
                <a:t>Choléra</a:t>
              </a:r>
            </a:p>
          </p:txBody>
        </p:sp>
      </p:grpSp>
      <p:grpSp>
        <p:nvGrpSpPr>
          <p:cNvPr id="34" name="Group 33"/>
          <p:cNvGrpSpPr/>
          <p:nvPr/>
        </p:nvGrpSpPr>
        <p:grpSpPr>
          <a:xfrm>
            <a:off x="3811241" y="3996400"/>
            <a:ext cx="1644151" cy="708867"/>
            <a:chOff x="1763462" y="1062"/>
            <a:chExt cx="2533205" cy="1248667"/>
          </a:xfrm>
        </p:grpSpPr>
        <p:sp>
          <p:nvSpPr>
            <p:cNvPr id="35" name="Rounded Rectangle 34"/>
            <p:cNvSpPr/>
            <p:nvPr/>
          </p:nvSpPr>
          <p:spPr>
            <a:xfrm>
              <a:off x="1799332" y="1062"/>
              <a:ext cx="2497335" cy="12486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p:nvPr/>
          </p:nvSpPr>
          <p:spPr>
            <a:xfrm>
              <a:off x="1763462" y="62016"/>
              <a:ext cx="2375426" cy="1126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sz="2400" kern="1200">
                  <a:solidFill>
                    <a:srgbClr val="000000"/>
                  </a:solidFill>
                </a:rPr>
                <a:t>Diarrhée</a:t>
              </a:r>
            </a:p>
          </p:txBody>
        </p:sp>
      </p:grpSp>
      <p:grpSp>
        <p:nvGrpSpPr>
          <p:cNvPr id="37" name="Group 36"/>
          <p:cNvGrpSpPr/>
          <p:nvPr/>
        </p:nvGrpSpPr>
        <p:grpSpPr>
          <a:xfrm>
            <a:off x="564060" y="1254110"/>
            <a:ext cx="2852405" cy="876586"/>
            <a:chOff x="1799332" y="1062"/>
            <a:chExt cx="2497335" cy="1248667"/>
          </a:xfrm>
        </p:grpSpPr>
        <p:sp>
          <p:nvSpPr>
            <p:cNvPr id="38" name="Rounded Rectangle 37"/>
            <p:cNvSpPr/>
            <p:nvPr/>
          </p:nvSpPr>
          <p:spPr>
            <a:xfrm>
              <a:off x="1799332" y="1062"/>
              <a:ext cx="2497335" cy="12486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4"/>
            <p:cNvSpPr/>
            <p:nvPr/>
          </p:nvSpPr>
          <p:spPr>
            <a:xfrm>
              <a:off x="1860287" y="62017"/>
              <a:ext cx="2375425" cy="1126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sz="2400" kern="1200">
                  <a:solidFill>
                    <a:srgbClr val="000000"/>
                  </a:solidFill>
                </a:rPr>
                <a:t>Cryptosporidiose</a:t>
              </a:r>
            </a:p>
          </p:txBody>
        </p:sp>
      </p:grpSp>
      <p:grpSp>
        <p:nvGrpSpPr>
          <p:cNvPr id="40" name="Group 39"/>
          <p:cNvGrpSpPr/>
          <p:nvPr/>
        </p:nvGrpSpPr>
        <p:grpSpPr>
          <a:xfrm>
            <a:off x="1106859" y="4705267"/>
            <a:ext cx="2101080" cy="924090"/>
            <a:chOff x="1702507" y="-12392"/>
            <a:chExt cx="2497335" cy="1201165"/>
          </a:xfrm>
        </p:grpSpPr>
        <p:sp>
          <p:nvSpPr>
            <p:cNvPr id="41" name="Rounded Rectangle 40"/>
            <p:cNvSpPr/>
            <p:nvPr/>
          </p:nvSpPr>
          <p:spPr>
            <a:xfrm>
              <a:off x="1702507" y="-12392"/>
              <a:ext cx="2497335" cy="1144869"/>
            </a:xfrm>
            <a:prstGeom prst="roundRect">
              <a:avLst/>
            </a:prstGeom>
            <a:solidFill>
              <a:schemeClr val="bg2">
                <a:lumMod val="20000"/>
                <a:lumOff val="80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ounded Rectangle 4"/>
            <p:cNvSpPr/>
            <p:nvPr/>
          </p:nvSpPr>
          <p:spPr>
            <a:xfrm>
              <a:off x="1763462" y="62016"/>
              <a:ext cx="2375426" cy="1126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sz="2400" kern="1200">
                  <a:solidFill>
                    <a:srgbClr val="000000"/>
                  </a:solidFill>
                </a:rPr>
                <a:t>Malnutrition</a:t>
              </a:r>
            </a:p>
          </p:txBody>
        </p:sp>
      </p:grpSp>
      <p:grpSp>
        <p:nvGrpSpPr>
          <p:cNvPr id="43" name="Group 42"/>
          <p:cNvGrpSpPr/>
          <p:nvPr/>
        </p:nvGrpSpPr>
        <p:grpSpPr>
          <a:xfrm>
            <a:off x="6113959" y="4670663"/>
            <a:ext cx="2101080" cy="924090"/>
            <a:chOff x="1702507" y="-12392"/>
            <a:chExt cx="2497335" cy="1201165"/>
          </a:xfrm>
        </p:grpSpPr>
        <p:sp>
          <p:nvSpPr>
            <p:cNvPr id="44" name="Rounded Rectangle 43"/>
            <p:cNvSpPr/>
            <p:nvPr/>
          </p:nvSpPr>
          <p:spPr>
            <a:xfrm>
              <a:off x="1702507" y="-12392"/>
              <a:ext cx="2497335" cy="1144869"/>
            </a:xfrm>
            <a:prstGeom prst="roundRect">
              <a:avLst/>
            </a:prstGeom>
            <a:solidFill>
              <a:schemeClr val="bg2">
                <a:lumMod val="20000"/>
                <a:lumOff val="80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ounded Rectangle 4"/>
            <p:cNvSpPr/>
            <p:nvPr/>
          </p:nvSpPr>
          <p:spPr>
            <a:xfrm>
              <a:off x="1763462" y="62016"/>
              <a:ext cx="2375426" cy="1126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sz="2000" kern="1200" dirty="0">
                  <a:solidFill>
                    <a:srgbClr val="000000"/>
                  </a:solidFill>
                </a:rPr>
                <a:t>Augmentation des </a:t>
              </a:r>
              <a:r>
                <a:rPr sz="2000" kern="1200" dirty="0" err="1">
                  <a:solidFill>
                    <a:srgbClr val="000000"/>
                  </a:solidFill>
                </a:rPr>
                <a:t>morts</a:t>
              </a:r>
              <a:r>
                <a:rPr sz="2000" kern="1200" dirty="0">
                  <a:solidFill>
                    <a:srgbClr val="000000"/>
                  </a:solidFill>
                </a:rPr>
                <a:t> </a:t>
              </a:r>
              <a:r>
                <a:rPr sz="2000" kern="1200" dirty="0" err="1">
                  <a:solidFill>
                    <a:srgbClr val="000000"/>
                  </a:solidFill>
                </a:rPr>
                <a:t>fœtales</a:t>
              </a:r>
              <a:endParaRPr sz="2000" kern="1200" dirty="0">
                <a:solidFill>
                  <a:srgbClr val="000000"/>
                </a:solidFill>
              </a:endParaRPr>
            </a:p>
          </p:txBody>
        </p:sp>
      </p:grpSp>
      <p:sp>
        <p:nvSpPr>
          <p:cNvPr id="47" name="Down Arrow 46"/>
          <p:cNvSpPr/>
          <p:nvPr/>
        </p:nvSpPr>
        <p:spPr>
          <a:xfrm>
            <a:off x="2013383" y="2300342"/>
            <a:ext cx="288032" cy="2280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a:off x="6921176" y="2270278"/>
            <a:ext cx="248114" cy="2280786"/>
          </a:xfrm>
          <a:prstGeom prst="downArrow">
            <a:avLst>
              <a:gd name="adj1" fmla="val 6511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rot="19012416">
            <a:off x="3535332" y="1814483"/>
            <a:ext cx="288032" cy="4615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rot="2639300">
            <a:off x="5534621" y="1886182"/>
            <a:ext cx="288032" cy="4615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a:off x="4489301" y="3410671"/>
            <a:ext cx="288032" cy="4615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4582114" y="6193847"/>
            <a:ext cx="2642620" cy="352599"/>
            <a:chOff x="1615377" y="-12392"/>
            <a:chExt cx="2584465" cy="1144869"/>
          </a:xfrm>
        </p:grpSpPr>
        <p:sp>
          <p:nvSpPr>
            <p:cNvPr id="54" name="Rounded Rectangle 53"/>
            <p:cNvSpPr/>
            <p:nvPr/>
          </p:nvSpPr>
          <p:spPr>
            <a:xfrm>
              <a:off x="1702507" y="-12392"/>
              <a:ext cx="2497335" cy="1144869"/>
            </a:xfrm>
            <a:prstGeom prst="roundRect">
              <a:avLst/>
            </a:prstGeom>
            <a:solidFill>
              <a:schemeClr val="bg2">
                <a:lumMod val="20000"/>
                <a:lumOff val="80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ounded Rectangle 4"/>
            <p:cNvSpPr/>
            <p:nvPr/>
          </p:nvSpPr>
          <p:spPr>
            <a:xfrm>
              <a:off x="1615377" y="6872"/>
              <a:ext cx="2584465" cy="1125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rtl="0">
                <a:lnSpc>
                  <a:spcPct val="90000"/>
                </a:lnSpc>
                <a:spcBef>
                  <a:spcPct val="0"/>
                </a:spcBef>
                <a:spcAft>
                  <a:spcPct val="35000"/>
                </a:spcAft>
              </a:pPr>
              <a:r>
                <a:rPr kern="1200">
                  <a:solidFill>
                    <a:srgbClr val="000000"/>
                  </a:solidFill>
                </a:rPr>
                <a:t>= Cartes ajoutées</a:t>
              </a:r>
            </a:p>
          </p:txBody>
        </p:sp>
      </p:grpSp>
      <p:grpSp>
        <p:nvGrpSpPr>
          <p:cNvPr id="56" name="Group 55"/>
          <p:cNvGrpSpPr/>
          <p:nvPr/>
        </p:nvGrpSpPr>
        <p:grpSpPr>
          <a:xfrm>
            <a:off x="1818597" y="6207437"/>
            <a:ext cx="2676117" cy="367485"/>
            <a:chOff x="1763463" y="1062"/>
            <a:chExt cx="2533204" cy="1248667"/>
          </a:xfrm>
        </p:grpSpPr>
        <p:sp>
          <p:nvSpPr>
            <p:cNvPr id="57" name="Rounded Rectangle 56"/>
            <p:cNvSpPr/>
            <p:nvPr/>
          </p:nvSpPr>
          <p:spPr>
            <a:xfrm>
              <a:off x="1799332" y="1062"/>
              <a:ext cx="2497335" cy="12486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Rounded Rectangle 4"/>
            <p:cNvSpPr/>
            <p:nvPr/>
          </p:nvSpPr>
          <p:spPr>
            <a:xfrm>
              <a:off x="1763463" y="213752"/>
              <a:ext cx="2375426" cy="8232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rtl="0">
                <a:lnSpc>
                  <a:spcPct val="90000"/>
                </a:lnSpc>
                <a:spcBef>
                  <a:spcPct val="0"/>
                </a:spcBef>
                <a:spcAft>
                  <a:spcPct val="35000"/>
                </a:spcAft>
              </a:pPr>
              <a:r>
                <a:rPr kern="1200">
                  <a:solidFill>
                    <a:srgbClr val="000000"/>
                  </a:solidFill>
                </a:rPr>
                <a:t>= Cartes fournies</a:t>
              </a:r>
            </a:p>
          </p:txBody>
        </p:sp>
      </p:grpSp>
    </p:spTree>
    <p:extLst>
      <p:ext uri="{BB962C8B-B14F-4D97-AF65-F5344CB8AC3E}">
        <p14:creationId xmlns:p14="http://schemas.microsoft.com/office/powerpoint/2010/main" val="1212250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Impact de la diarrhée</a:t>
            </a:r>
          </a:p>
        </p:txBody>
      </p:sp>
      <p:graphicFrame>
        <p:nvGraphicFramePr>
          <p:cNvPr id="4" name="Diagram 3"/>
          <p:cNvGraphicFramePr/>
          <p:nvPr>
            <p:extLst>
              <p:ext uri="{D42A27DB-BD31-4B8C-83A1-F6EECF244321}">
                <p14:modId xmlns:p14="http://schemas.microsoft.com/office/powerpoint/2010/main" val="3321585164"/>
              </p:ext>
            </p:extLst>
          </p:nvPr>
        </p:nvGraphicFramePr>
        <p:xfrm>
          <a:off x="15240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512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9E451C0-212E-45E3-B8CF-FCDD604E03E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C905F93-56B8-4CBD-AE91-77611883AB9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1525F0FC-945D-445D-BDF0-81641943B81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DD7F01B3-8F86-4B52-8BB5-B3800DFEBF8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A8C12232-71CF-4B48-97D2-60411B07A71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144000" cy="1143000"/>
          </a:xfrm>
        </p:spPr>
        <p:txBody>
          <a:bodyPr/>
          <a:lstStyle/>
          <a:p>
            <a:pPr rtl="0" eaLnBrk="1" hangingPunct="1"/>
            <a:r>
              <a:rPr sz="3200">
                <a:latin typeface="Arial" charset="0"/>
                <a:cs typeface="Arial" charset="0"/>
              </a:rPr>
              <a:t>Impact d’une infection par le </a:t>
            </a:r>
            <a:r>
              <a:rPr sz="3200" i="1">
                <a:latin typeface="Arial" charset="0"/>
                <a:cs typeface="Arial" charset="0"/>
              </a:rPr>
              <a:t>Cryptosporidium </a:t>
            </a:r>
            <a:r>
              <a:rPr sz="3200">
                <a:latin typeface="Arial" charset="0"/>
                <a:cs typeface="Arial" charset="0"/>
              </a:rPr>
              <a:t>sur la capacité des intestins à absorber les nutriments</a:t>
            </a:r>
          </a:p>
        </p:txBody>
      </p:sp>
      <p:pic>
        <p:nvPicPr>
          <p:cNvPr id="29699" name="Picture 4"/>
          <p:cNvPicPr>
            <a:picLocks noChangeAspect="1" noChangeArrowheads="1"/>
          </p:cNvPicPr>
          <p:nvPr/>
        </p:nvPicPr>
        <p:blipFill>
          <a:blip r:embed="rId3">
            <a:extLst>
              <a:ext uri="{28A0092B-C50C-407E-A947-70E740481C1C}">
                <a14:useLocalDpi xmlns:a14="http://schemas.microsoft.com/office/drawing/2010/main" val="0"/>
              </a:ext>
            </a:extLst>
          </a:blip>
          <a:srcRect b="12775"/>
          <a:stretch>
            <a:fillRect/>
          </a:stretch>
        </p:blipFill>
        <p:spPr bwMode="auto">
          <a:xfrm>
            <a:off x="2362200" y="1447800"/>
            <a:ext cx="4867275"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5"/>
          <p:cNvSpPr>
            <a:spLocks noChangeArrowheads="1"/>
          </p:cNvSpPr>
          <p:nvPr/>
        </p:nvSpPr>
        <p:spPr bwMode="auto">
          <a:xfrm>
            <a:off x="3352800" y="3352800"/>
            <a:ext cx="2286000" cy="304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01" name="Text Box 7"/>
          <p:cNvSpPr txBox="1">
            <a:spLocks noChangeArrowheads="1"/>
          </p:cNvSpPr>
          <p:nvPr/>
        </p:nvSpPr>
        <p:spPr bwMode="auto">
          <a:xfrm>
            <a:off x="1752600" y="6324600"/>
            <a:ext cx="7431088"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r>
              <a:rPr sz="1200"/>
              <a:t>Guerrant et al.</a:t>
            </a:r>
            <a:r>
              <a:rPr sz="1200" i="1"/>
              <a:t> </a:t>
            </a:r>
            <a:r>
              <a:rPr sz="1200"/>
              <a:t>(2008)</a:t>
            </a:r>
            <a:r>
              <a:rPr sz="1200" i="1"/>
              <a:t> “</a:t>
            </a:r>
            <a:r>
              <a:rPr sz="1200"/>
              <a:t>Malnutrition as an enteric infectious disease with long-term effects on child development” </a:t>
            </a:r>
            <a:r>
              <a:rPr sz="1200" i="1"/>
              <a:t>Nutr Rev</a:t>
            </a:r>
            <a:r>
              <a:rPr sz="1200"/>
              <a:t>.</a:t>
            </a:r>
          </a:p>
        </p:txBody>
      </p:sp>
      <p:pic>
        <p:nvPicPr>
          <p:cNvPr id="29703" name="Picture 6"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Slide Number Placeholder 3"/>
          <p:cNvSpPr>
            <a:spLocks noGrp="1"/>
          </p:cNvSpPr>
          <p:nvPr>
            <p:ph type="sldNum" sz="quarter" idx="4294967295"/>
          </p:nvPr>
        </p:nvSpPr>
        <p:spPr>
          <a:xfrm>
            <a:off x="6553200" y="594360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rtl="0" eaLnBrk="1" hangingPunct="1"/>
            <a:fld id="{686F6E5B-6B9A-D34D-8E1B-612F920EABFF}" type="slidenum">
              <a:rPr/>
              <a:pPr rtl="0" eaLnBrk="1" hangingPunct="1"/>
              <a:t>17</a:t>
            </a:fld>
            <a:endParaRPr/>
          </a:p>
        </p:txBody>
      </p:sp>
      <p:sp>
        <p:nvSpPr>
          <p:cNvPr id="9" name="Rectangle 1"/>
          <p:cNvSpPr>
            <a:spLocks noChangeArrowheads="1"/>
          </p:cNvSpPr>
          <p:nvPr/>
        </p:nvSpPr>
        <p:spPr bwMode="auto">
          <a:xfrm>
            <a:off x="457200" y="1818269"/>
            <a:ext cx="26241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0"/>
            <a:r>
              <a:rPr>
                <a:latin typeface="+mn-lt"/>
              </a:rPr>
              <a:t>Petit intestin d'un enfant de 14 jours</a:t>
            </a:r>
          </a:p>
        </p:txBody>
      </p:sp>
      <p:sp>
        <p:nvSpPr>
          <p:cNvPr id="10" name="TextBox 9"/>
          <p:cNvSpPr txBox="1"/>
          <p:nvPr/>
        </p:nvSpPr>
        <p:spPr>
          <a:xfrm>
            <a:off x="457200" y="3962400"/>
            <a:ext cx="2438400" cy="646331"/>
          </a:xfrm>
          <a:prstGeom prst="rect">
            <a:avLst/>
          </a:prstGeom>
          <a:noFill/>
        </p:spPr>
        <p:txBody>
          <a:bodyPr wrap="square" rtlCol="0">
            <a:spAutoFit/>
          </a:bodyPr>
          <a:lstStyle/>
          <a:p>
            <a:pPr rtl="0"/>
            <a:r>
              <a:rPr/>
              <a:t>Petit intestin d'un enfant 8 jour après l'infection</a:t>
            </a:r>
          </a:p>
        </p:txBody>
      </p:sp>
    </p:spTree>
    <p:extLst>
      <p:ext uri="{BB962C8B-B14F-4D97-AF65-F5344CB8AC3E}">
        <p14:creationId xmlns:p14="http://schemas.microsoft.com/office/powerpoint/2010/main" val="241569508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Anémie ferriprive</a:t>
            </a:r>
          </a:p>
        </p:txBody>
      </p:sp>
      <p:graphicFrame>
        <p:nvGraphicFramePr>
          <p:cNvPr id="4" name="Diagram 3"/>
          <p:cNvGraphicFramePr/>
          <p:nvPr>
            <p:extLst>
              <p:ext uri="{D42A27DB-BD31-4B8C-83A1-F6EECF244321}">
                <p14:modId xmlns:p14="http://schemas.microsoft.com/office/powerpoint/2010/main" val="2207479810"/>
              </p:ext>
            </p:extLst>
          </p:nvPr>
        </p:nvGraphicFramePr>
        <p:xfrm>
          <a:off x="611560" y="1556792"/>
          <a:ext cx="8208912" cy="50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411760" y="2996952"/>
            <a:ext cx="2286000" cy="369332"/>
          </a:xfrm>
          <a:prstGeom prst="rect">
            <a:avLst/>
          </a:prstGeom>
          <a:noFill/>
        </p:spPr>
        <p:txBody>
          <a:bodyPr wrap="square" rtlCol="0">
            <a:spAutoFit/>
          </a:bodyPr>
          <a:lstStyle/>
          <a:p>
            <a:pPr algn="ctr" rtl="0"/>
            <a:r>
              <a:rPr b="1">
                <a:solidFill>
                  <a:srgbClr val="FF0000"/>
                </a:solidFill>
              </a:rPr>
              <a:t>Diarrhée</a:t>
            </a:r>
          </a:p>
        </p:txBody>
      </p:sp>
      <p:sp>
        <p:nvSpPr>
          <p:cNvPr id="6" name="TextBox 5"/>
          <p:cNvSpPr txBox="1"/>
          <p:nvPr/>
        </p:nvSpPr>
        <p:spPr>
          <a:xfrm>
            <a:off x="5004048" y="2636912"/>
            <a:ext cx="1728192" cy="646331"/>
          </a:xfrm>
          <a:prstGeom prst="rect">
            <a:avLst/>
          </a:prstGeom>
          <a:noFill/>
        </p:spPr>
        <p:txBody>
          <a:bodyPr wrap="square" rtlCol="0">
            <a:spAutoFit/>
          </a:bodyPr>
          <a:lstStyle/>
          <a:p>
            <a:pPr algn="ctr" rtl="0"/>
            <a:r>
              <a:rPr b="1">
                <a:solidFill>
                  <a:srgbClr val="FF0000"/>
                </a:solidFill>
              </a:rPr>
              <a:t>Tissu cicatriciel sur l’intestin</a:t>
            </a:r>
          </a:p>
        </p:txBody>
      </p:sp>
      <p:sp>
        <p:nvSpPr>
          <p:cNvPr id="7" name="TextBox 6"/>
          <p:cNvSpPr txBox="1"/>
          <p:nvPr/>
        </p:nvSpPr>
        <p:spPr>
          <a:xfrm>
            <a:off x="2699792" y="2564904"/>
            <a:ext cx="1752600" cy="369332"/>
          </a:xfrm>
          <a:prstGeom prst="rect">
            <a:avLst/>
          </a:prstGeom>
          <a:noFill/>
        </p:spPr>
        <p:txBody>
          <a:bodyPr wrap="square" rtlCol="0">
            <a:spAutoFit/>
          </a:bodyPr>
          <a:lstStyle/>
          <a:p>
            <a:pPr algn="ctr" rtl="0"/>
            <a:r>
              <a:rPr b="1">
                <a:solidFill>
                  <a:srgbClr val="FF0000"/>
                </a:solidFill>
              </a:rPr>
              <a:t>Parasites</a:t>
            </a:r>
          </a:p>
        </p:txBody>
      </p:sp>
    </p:spTree>
    <p:extLst>
      <p:ext uri="{BB962C8B-B14F-4D97-AF65-F5344CB8AC3E}">
        <p14:creationId xmlns:p14="http://schemas.microsoft.com/office/powerpoint/2010/main" val="199567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FD252F0-61B3-420F-8F2F-AB00DF501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3FF4F00-D8F6-4B8E-81CD-CDCE997590E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6F73B83D-AB85-46B6-A02F-1CD2E14CE29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4">
                                            <p:graphicEl>
                                              <a:dgm id="{383E3EF2-A37D-49D7-A2F5-57619FD1E5CD}"/>
                                            </p:graphic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
                                            <p:graphicEl>
                                              <a:dgm id="{1778DEF6-5FFD-4F76-A647-8C2F3E01931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4">
                                            <p:graphicEl>
                                              <a:dgm id="{1FF53BEC-976E-B14E-835D-AB41FB797DDE}"/>
                                            </p:graphic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4">
                                            <p:graphicEl>
                                              <a:dgm id="{F55BDA9C-5A94-4146-9411-C50E6E21D711}"/>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4">
                                            <p:graphicEl>
                                              <a:dgm id="{ECA2C6B7-381A-674B-988E-C821FD3FA7D9}"/>
                                            </p:graphic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4">
                                            <p:graphicEl>
                                              <a:dgm id="{74894BAE-2792-5B4B-BC34-237C4B4AE99E}"/>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4">
                                            <p:graphicEl>
                                              <a:dgm id="{21A246A3-D660-44A2-991A-073DC88FB61B}"/>
                                            </p:graphic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4">
                                            <p:graphicEl>
                                              <a:dgm id="{E1C5A0DF-3779-49C7-8A3E-DDC28C29EC1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P spid="5" grpId="0" uiExpand="1"/>
      <p:bldP spid="6" grpId="0" uiExpand="1"/>
      <p:bldP spid="7" grpId="0" uiExpan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Approche à barrières multiples</a:t>
            </a:r>
          </a:p>
        </p:txBody>
      </p:sp>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590800"/>
            <a:ext cx="2052000" cy="208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23728" y="2667000"/>
            <a:ext cx="14351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Version 10 "/>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62400" y="2590800"/>
            <a:ext cx="1077912"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noChangeArrowheads="1"/>
          </p:cNvPicPr>
          <p:nvPr/>
        </p:nvPicPr>
        <p:blipFill rotWithShape="1">
          <a:blip r:embed="rId6">
            <a:extLst>
              <a:ext uri="{28A0092B-C50C-407E-A947-70E740481C1C}">
                <a14:useLocalDpi xmlns:a14="http://schemas.microsoft.com/office/drawing/2010/main" val="0"/>
              </a:ext>
            </a:extLst>
          </a:blip>
          <a:srcRect t="19931"/>
          <a:stretch/>
        </p:blipFill>
        <p:spPr bwMode="auto">
          <a:xfrm>
            <a:off x="231930" y="1124744"/>
            <a:ext cx="8883650" cy="14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Documents and Settings\Sandy\My Documents\CAWST_2011\BSF Technician Workshop\Participant Manual\Part 1 - drawings\Multi-Barrier Approach\Boiling.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2" y="2590800"/>
            <a:ext cx="1413699" cy="169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313" y="2702091"/>
            <a:ext cx="1368152" cy="147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805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ctr" rtl="0">
              <a:buNone/>
            </a:pPr>
            <a:r>
              <a:rPr/>
              <a:t>Cette présentation est utilisée avec les Plans de cours : </a:t>
            </a:r>
            <a:r>
              <a:rPr i="1"/>
              <a:t>Santé maternelle et infantile, Maladies liées aux WASH, et (C)TED</a:t>
            </a:r>
            <a:r>
              <a:rPr/>
              <a:t>. </a:t>
            </a:r>
          </a:p>
          <a:p>
            <a:pPr marL="0" indent="0">
              <a:buNone/>
            </a:pPr>
            <a:endParaRPr lang="en-US" dirty="0" smtClean="0"/>
          </a:p>
          <a:p>
            <a:pPr marL="0" indent="0" algn="ctr" rtl="0">
              <a:buNone/>
            </a:pPr>
            <a:r>
              <a:rPr/>
              <a:t>Disponibles sur : </a:t>
            </a:r>
            <a:r>
              <a:rPr>
                <a:hlinkClick r:id="rId3"/>
              </a:rPr>
              <a:t>www.cawst.org/resources</a:t>
            </a:r>
          </a:p>
          <a:p>
            <a:pPr marL="0" indent="0" rtl="0">
              <a:buNone/>
            </a:pPr>
            <a:r>
              <a:rPr/>
              <a:t> </a:t>
            </a:r>
          </a:p>
        </p:txBody>
      </p:sp>
    </p:spTree>
    <p:extLst>
      <p:ext uri="{BB962C8B-B14F-4D97-AF65-F5344CB8AC3E}">
        <p14:creationId xmlns:p14="http://schemas.microsoft.com/office/powerpoint/2010/main" val="1719275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4294967295"/>
          </p:nvPr>
        </p:nvSpPr>
        <p:spPr>
          <a:xfrm>
            <a:off x="3810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rtl="0" eaLnBrk="1" hangingPunct="1"/>
            <a:r>
              <a:rPr/>
              <a:t>2009-06</a:t>
            </a:r>
          </a:p>
        </p:txBody>
      </p:sp>
      <p:sp>
        <p:nvSpPr>
          <p:cNvPr id="3075" name="Slide Number Placeholder 5"/>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rtl="0" eaLnBrk="1" hangingPunct="1"/>
            <a:fld id="{9D17B695-DF90-425B-9148-11F1AF977126}" type="slidenum">
              <a:rPr/>
              <a:pPr rtl="0" eaLnBrk="1" hangingPunct="1"/>
              <a:t>20</a:t>
            </a:fld>
            <a:endParaRPr/>
          </a:p>
        </p:txBody>
      </p:sp>
      <p:sp>
        <p:nvSpPr>
          <p:cNvPr id="112643" name="Oval 3"/>
          <p:cNvSpPr>
            <a:spLocks noChangeArrowheads="1"/>
          </p:cNvSpPr>
          <p:nvPr/>
        </p:nvSpPr>
        <p:spPr bwMode="auto">
          <a:xfrm>
            <a:off x="4714875" y="1484313"/>
            <a:ext cx="71438"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2644" name="Text Box 4"/>
          <p:cNvSpPr txBox="1">
            <a:spLocks noChangeArrowheads="1"/>
          </p:cNvSpPr>
          <p:nvPr/>
        </p:nvSpPr>
        <p:spPr bwMode="auto">
          <a:xfrm>
            <a:off x="5291138" y="1341438"/>
            <a:ext cx="287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rtl="0" eaLnBrk="1" hangingPunct="1">
              <a:spcBef>
                <a:spcPct val="50000"/>
              </a:spcBef>
            </a:pPr>
            <a:r>
              <a:rPr>
                <a:cs typeface="Arial" pitchFamily="34" charset="0"/>
              </a:rPr>
              <a:t>Virus (0,02 à 0,2 micron)</a:t>
            </a:r>
          </a:p>
        </p:txBody>
      </p:sp>
      <p:sp>
        <p:nvSpPr>
          <p:cNvPr id="112645" name="Oval 5"/>
          <p:cNvSpPr>
            <a:spLocks noChangeArrowheads="1"/>
          </p:cNvSpPr>
          <p:nvPr/>
        </p:nvSpPr>
        <p:spPr bwMode="auto">
          <a:xfrm>
            <a:off x="4354513" y="1773238"/>
            <a:ext cx="863600"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2646" name="Oval 6"/>
          <p:cNvSpPr>
            <a:spLocks noChangeArrowheads="1"/>
          </p:cNvSpPr>
          <p:nvPr/>
        </p:nvSpPr>
        <p:spPr bwMode="auto">
          <a:xfrm>
            <a:off x="754063" y="3357563"/>
            <a:ext cx="8064500" cy="23764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2647" name="Text Box 7"/>
          <p:cNvSpPr txBox="1">
            <a:spLocks noChangeArrowheads="1"/>
          </p:cNvSpPr>
          <p:nvPr/>
        </p:nvSpPr>
        <p:spPr bwMode="auto">
          <a:xfrm>
            <a:off x="6588124" y="4149725"/>
            <a:ext cx="22323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rtl="0" eaLnBrk="1" hangingPunct="1"/>
            <a:r>
              <a:rPr>
                <a:cs typeface="Arial" pitchFamily="34" charset="0"/>
              </a:rPr>
              <a:t>Helminthe</a:t>
            </a:r>
          </a:p>
          <a:p>
            <a:pPr rtl="0" eaLnBrk="1" hangingPunct="1"/>
            <a:r>
              <a:rPr>
                <a:cs typeface="Arial" pitchFamily="34" charset="0"/>
              </a:rPr>
              <a:t>(de 40 à 100 microns)</a:t>
            </a:r>
          </a:p>
        </p:txBody>
      </p:sp>
      <p:sp>
        <p:nvSpPr>
          <p:cNvPr id="112649" name="Text Box 9"/>
          <p:cNvSpPr txBox="1">
            <a:spLocks noChangeArrowheads="1"/>
          </p:cNvSpPr>
          <p:nvPr/>
        </p:nvSpPr>
        <p:spPr bwMode="auto">
          <a:xfrm>
            <a:off x="2497138" y="6015038"/>
            <a:ext cx="43799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rtl="0" eaLnBrk="1" hangingPunct="1">
              <a:spcBef>
                <a:spcPct val="50000"/>
              </a:spcBef>
            </a:pPr>
            <a:r>
              <a:rPr>
                <a:cs typeface="Arial" pitchFamily="34" charset="0"/>
              </a:rPr>
              <a:t>(Le diamètre normal d'un cheveux est de 40 microns)</a:t>
            </a:r>
          </a:p>
        </p:txBody>
      </p:sp>
      <p:sp>
        <p:nvSpPr>
          <p:cNvPr id="3083" name="Rectangle 10"/>
          <p:cNvSpPr>
            <a:spLocks noChangeArrowheads="1"/>
          </p:cNvSpPr>
          <p:nvPr/>
        </p:nvSpPr>
        <p:spPr bwMode="auto">
          <a:xfrm>
            <a:off x="-36513" y="765175"/>
            <a:ext cx="1609726"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rtl="0" eaLnBrk="1" hangingPunct="1"/>
            <a:r>
              <a:rPr sz="2600" b="1">
                <a:solidFill>
                  <a:srgbClr val="CC3300"/>
                </a:solidFill>
                <a:latin typeface="Tahoma" pitchFamily="34" charset="0"/>
                <a:cs typeface="Arial" pitchFamily="34" charset="0"/>
              </a:rPr>
              <a:t>Plus petit</a:t>
            </a:r>
          </a:p>
        </p:txBody>
      </p:sp>
      <p:pic>
        <p:nvPicPr>
          <p:cNvPr id="3084" name="Picture 11" descr="Frex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8" y="1189038"/>
            <a:ext cx="5143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12"/>
          <p:cNvSpPr>
            <a:spLocks noChangeArrowheads="1"/>
          </p:cNvSpPr>
          <p:nvPr/>
        </p:nvSpPr>
        <p:spPr bwMode="auto">
          <a:xfrm>
            <a:off x="34925" y="2708275"/>
            <a:ext cx="14255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rtl="0" eaLnBrk="1" hangingPunct="1"/>
            <a:r>
              <a:rPr sz="2600" b="1">
                <a:solidFill>
                  <a:srgbClr val="CC3300"/>
                </a:solidFill>
                <a:latin typeface="Tahoma" pitchFamily="34" charset="0"/>
                <a:cs typeface="Arial" pitchFamily="34" charset="0"/>
              </a:rPr>
              <a:t>Plus grand</a:t>
            </a:r>
          </a:p>
        </p:txBody>
      </p:sp>
      <p:sp>
        <p:nvSpPr>
          <p:cNvPr id="3086" name="Rectangle 13"/>
          <p:cNvSpPr>
            <a:spLocks noChangeArrowheads="1"/>
          </p:cNvSpPr>
          <p:nvPr/>
        </p:nvSpPr>
        <p:spPr bwMode="auto">
          <a:xfrm>
            <a:off x="1258888" y="1484313"/>
            <a:ext cx="1238250" cy="211137"/>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rtl="0"/>
            <a:r>
              <a:rPr b="1">
                <a:solidFill>
                  <a:srgbClr val="001753"/>
                </a:solidFill>
                <a:latin typeface="Tahoma" pitchFamily="34" charset="0"/>
                <a:cs typeface="Arial" pitchFamily="34" charset="0"/>
              </a:rPr>
              <a:t>Virus</a:t>
            </a:r>
          </a:p>
        </p:txBody>
      </p:sp>
      <p:sp>
        <p:nvSpPr>
          <p:cNvPr id="3087" name="Rectangle 14"/>
          <p:cNvSpPr>
            <a:spLocks noChangeArrowheads="1"/>
          </p:cNvSpPr>
          <p:nvPr/>
        </p:nvSpPr>
        <p:spPr bwMode="auto">
          <a:xfrm>
            <a:off x="1258888" y="1785938"/>
            <a:ext cx="1238250" cy="211137"/>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rtl="0"/>
            <a:r>
              <a:rPr b="1">
                <a:solidFill>
                  <a:srgbClr val="001753"/>
                </a:solidFill>
                <a:latin typeface="Tahoma" pitchFamily="34" charset="0"/>
                <a:cs typeface="Arial" pitchFamily="34" charset="0"/>
              </a:rPr>
              <a:t>Bactérie</a:t>
            </a:r>
          </a:p>
        </p:txBody>
      </p:sp>
      <p:sp>
        <p:nvSpPr>
          <p:cNvPr id="3088" name="Rectangle 15"/>
          <p:cNvSpPr>
            <a:spLocks noChangeArrowheads="1"/>
          </p:cNvSpPr>
          <p:nvPr/>
        </p:nvSpPr>
        <p:spPr bwMode="auto">
          <a:xfrm>
            <a:off x="1258888" y="2089150"/>
            <a:ext cx="1238250" cy="211138"/>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rtl="0"/>
            <a:r>
              <a:rPr b="1">
                <a:solidFill>
                  <a:srgbClr val="001753"/>
                </a:solidFill>
                <a:latin typeface="Tahoma" pitchFamily="34" charset="0"/>
                <a:cs typeface="Arial" pitchFamily="34" charset="0"/>
              </a:rPr>
              <a:t>Protozoaire</a:t>
            </a:r>
          </a:p>
        </p:txBody>
      </p:sp>
      <p:sp>
        <p:nvSpPr>
          <p:cNvPr id="3089" name="Rectangle 16"/>
          <p:cNvSpPr>
            <a:spLocks noChangeArrowheads="1"/>
          </p:cNvSpPr>
          <p:nvPr/>
        </p:nvSpPr>
        <p:spPr bwMode="auto">
          <a:xfrm>
            <a:off x="1258888" y="2392363"/>
            <a:ext cx="1238250" cy="209550"/>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rtl="0"/>
            <a:r>
              <a:rPr b="1">
                <a:solidFill>
                  <a:srgbClr val="001753"/>
                </a:solidFill>
                <a:latin typeface="Tahoma" pitchFamily="34" charset="0"/>
                <a:cs typeface="Arial" pitchFamily="34" charset="0"/>
              </a:rPr>
              <a:t>Helminthe</a:t>
            </a:r>
          </a:p>
        </p:txBody>
      </p:sp>
      <p:sp>
        <p:nvSpPr>
          <p:cNvPr id="112657" name="Rectangle 17"/>
          <p:cNvSpPr>
            <a:spLocks noChangeArrowheads="1"/>
          </p:cNvSpPr>
          <p:nvPr/>
        </p:nvSpPr>
        <p:spPr bwMode="auto">
          <a:xfrm>
            <a:off x="5291138" y="1917700"/>
            <a:ext cx="286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rtl="0" eaLnBrk="1" hangingPunct="1">
              <a:spcBef>
                <a:spcPct val="50000"/>
              </a:spcBef>
            </a:pPr>
            <a:r>
              <a:rPr>
                <a:cs typeface="Arial" pitchFamily="34" charset="0"/>
              </a:rPr>
              <a:t>Bactérie (de 0,2 à 5 microns)</a:t>
            </a:r>
          </a:p>
        </p:txBody>
      </p:sp>
      <p:sp>
        <p:nvSpPr>
          <p:cNvPr id="112658" name="Oval 18"/>
          <p:cNvSpPr>
            <a:spLocks noChangeArrowheads="1"/>
          </p:cNvSpPr>
          <p:nvPr/>
        </p:nvSpPr>
        <p:spPr bwMode="auto">
          <a:xfrm>
            <a:off x="2843213" y="2565400"/>
            <a:ext cx="4030662" cy="14398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2659" name="Text Box 19"/>
          <p:cNvSpPr txBox="1">
            <a:spLocks noChangeArrowheads="1"/>
          </p:cNvSpPr>
          <p:nvPr/>
        </p:nvSpPr>
        <p:spPr bwMode="auto">
          <a:xfrm>
            <a:off x="6877050" y="2636838"/>
            <a:ext cx="208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rtl="0" eaLnBrk="1" hangingPunct="1"/>
            <a:r>
              <a:rPr>
                <a:cs typeface="Arial" pitchFamily="34" charset="0"/>
              </a:rPr>
              <a:t>Protozoaire</a:t>
            </a:r>
          </a:p>
          <a:p>
            <a:pPr rtl="0" eaLnBrk="1" hangingPunct="1"/>
            <a:r>
              <a:rPr>
                <a:cs typeface="Arial" pitchFamily="34" charset="0"/>
              </a:rPr>
              <a:t>(de 4 à 20 micron)</a:t>
            </a:r>
          </a:p>
        </p:txBody>
      </p:sp>
      <p:sp>
        <p:nvSpPr>
          <p:cNvPr id="22" name="Title 1"/>
          <p:cNvSpPr>
            <a:spLocks noGrp="1"/>
          </p:cNvSpPr>
          <p:nvPr>
            <p:ph type="title"/>
          </p:nvPr>
        </p:nvSpPr>
        <p:spPr>
          <a:xfrm>
            <a:off x="457200" y="274638"/>
            <a:ext cx="8229600" cy="1143000"/>
          </a:xfrm>
        </p:spPr>
        <p:txBody>
          <a:bodyPr/>
          <a:lstStyle/>
          <a:p>
            <a:pPr rtl="0"/>
            <a:r>
              <a:rPr/>
              <a:t>Tailles des agents pathogènes</a:t>
            </a:r>
          </a:p>
        </p:txBody>
      </p:sp>
    </p:spTree>
    <p:extLst>
      <p:ext uri="{BB962C8B-B14F-4D97-AF65-F5344CB8AC3E}">
        <p14:creationId xmlns:p14="http://schemas.microsoft.com/office/powerpoint/2010/main" val="1206956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5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6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6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nimBg="1"/>
      <p:bldP spid="112644" grpId="0"/>
      <p:bldP spid="112645" grpId="0" animBg="1"/>
      <p:bldP spid="112646" grpId="0" animBg="1"/>
      <p:bldP spid="112647" grpId="0"/>
      <p:bldP spid="112649" grpId="0"/>
      <p:bldP spid="112657" grpId="0"/>
      <p:bldP spid="112658" grpId="0" animBg="1"/>
      <p:bldP spid="1126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Poste (C)TED </a:t>
            </a:r>
          </a:p>
        </p:txBody>
      </p:sp>
      <p:sp>
        <p:nvSpPr>
          <p:cNvPr id="3" name="Content Placeholder 2"/>
          <p:cNvSpPr>
            <a:spLocks noGrp="1"/>
          </p:cNvSpPr>
          <p:nvPr>
            <p:ph idx="1"/>
          </p:nvPr>
        </p:nvSpPr>
        <p:spPr/>
        <p:txBody>
          <a:bodyPr/>
          <a:lstStyle/>
          <a:p>
            <a:pPr rtl="0"/>
            <a:r>
              <a:rPr/>
              <a:t>Circulez parmi les différents postes sur le traitement de l'eau à domicile.</a:t>
            </a:r>
          </a:p>
          <a:p>
            <a:pPr marL="0" indent="0">
              <a:buNone/>
            </a:pPr>
            <a:endParaRPr lang="en-US" sz="1400" dirty="0" smtClean="0"/>
          </a:p>
          <a:p>
            <a:pPr rtl="0"/>
            <a:r>
              <a:rPr/>
              <a:t>Lisez les informations données.</a:t>
            </a:r>
          </a:p>
          <a:p>
            <a:pPr marL="0" indent="0">
              <a:buNone/>
            </a:pPr>
            <a:endParaRPr lang="en-US" sz="1400" dirty="0" smtClean="0"/>
          </a:p>
          <a:p>
            <a:pPr rtl="0"/>
            <a:r>
              <a:rPr/>
              <a:t>Ajoutez les informations au tableau fourni.</a:t>
            </a:r>
          </a:p>
        </p:txBody>
      </p:sp>
    </p:spTree>
    <p:extLst>
      <p:ext uri="{BB962C8B-B14F-4D97-AF65-F5344CB8AC3E}">
        <p14:creationId xmlns:p14="http://schemas.microsoft.com/office/powerpoint/2010/main" val="2253222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Eau, assainissement et hygiène</a:t>
            </a:r>
          </a:p>
        </p:txBody>
      </p:sp>
      <p:sp>
        <p:nvSpPr>
          <p:cNvPr id="3" name="Content Placeholder 2"/>
          <p:cNvSpPr>
            <a:spLocks noGrp="1"/>
          </p:cNvSpPr>
          <p:nvPr>
            <p:ph idx="1"/>
          </p:nvPr>
        </p:nvSpPr>
        <p:spPr>
          <a:xfrm>
            <a:off x="457200" y="1268760"/>
            <a:ext cx="8229600" cy="4857403"/>
          </a:xfrm>
        </p:spPr>
        <p:txBody>
          <a:bodyPr/>
          <a:lstStyle/>
          <a:p>
            <a:pPr rtl="0"/>
            <a:r>
              <a:rPr sz="2400"/>
              <a:t>Dessinez un diagramme de Venn à 3 cercles. Nommez les cercles : eau, assainissement et hygiène</a:t>
            </a:r>
          </a:p>
          <a:p>
            <a:pPr marL="0" indent="0">
              <a:buNone/>
            </a:pPr>
            <a:endParaRPr lang="en-US" sz="1400" dirty="0" smtClean="0"/>
          </a:p>
          <a:p>
            <a:pPr rtl="0"/>
            <a:r>
              <a:rPr sz="2400"/>
              <a:t>Placez les maladies affectant la santé maternelle et infantile dans les cercles appropriés.</a:t>
            </a:r>
          </a:p>
        </p:txBody>
      </p:sp>
      <p:sp>
        <p:nvSpPr>
          <p:cNvPr id="9" name="Rectangle 6"/>
          <p:cNvSpPr>
            <a:spLocks noChangeArrowheads="1"/>
          </p:cNvSpPr>
          <p:nvPr/>
        </p:nvSpPr>
        <p:spPr bwMode="auto">
          <a:xfrm>
            <a:off x="6858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3" name="Group 12"/>
          <p:cNvGrpSpPr/>
          <p:nvPr/>
        </p:nvGrpSpPr>
        <p:grpSpPr>
          <a:xfrm>
            <a:off x="2555776" y="3319331"/>
            <a:ext cx="3877171" cy="2997914"/>
            <a:chOff x="2267744" y="2564904"/>
            <a:chExt cx="4464496" cy="3600400"/>
          </a:xfrm>
        </p:grpSpPr>
        <p:grpSp>
          <p:nvGrpSpPr>
            <p:cNvPr id="5" name="Group 4"/>
            <p:cNvGrpSpPr>
              <a:grpSpLocks/>
            </p:cNvGrpSpPr>
            <p:nvPr/>
          </p:nvGrpSpPr>
          <p:grpSpPr bwMode="auto">
            <a:xfrm>
              <a:off x="2267744" y="2564904"/>
              <a:ext cx="4464496" cy="3600400"/>
              <a:chOff x="3975" y="11739"/>
              <a:chExt cx="950" cy="846"/>
            </a:xfrm>
          </p:grpSpPr>
          <p:sp>
            <p:nvSpPr>
              <p:cNvPr id="6" name="Oval 5"/>
              <p:cNvSpPr>
                <a:spLocks noChangeArrowheads="1"/>
              </p:cNvSpPr>
              <p:nvPr/>
            </p:nvSpPr>
            <p:spPr bwMode="auto">
              <a:xfrm>
                <a:off x="3975" y="11739"/>
                <a:ext cx="605" cy="60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en-US"/>
              </a:p>
            </p:txBody>
          </p:sp>
          <p:sp>
            <p:nvSpPr>
              <p:cNvPr id="7" name="Oval 6"/>
              <p:cNvSpPr>
                <a:spLocks noChangeArrowheads="1"/>
              </p:cNvSpPr>
              <p:nvPr/>
            </p:nvSpPr>
            <p:spPr bwMode="auto">
              <a:xfrm>
                <a:off x="4195" y="11979"/>
                <a:ext cx="605" cy="60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en-US"/>
              </a:p>
            </p:txBody>
          </p:sp>
          <p:sp>
            <p:nvSpPr>
              <p:cNvPr id="8" name="Oval 7"/>
              <p:cNvSpPr>
                <a:spLocks noChangeArrowheads="1"/>
              </p:cNvSpPr>
              <p:nvPr/>
            </p:nvSpPr>
            <p:spPr bwMode="auto">
              <a:xfrm>
                <a:off x="4320" y="11739"/>
                <a:ext cx="605" cy="60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en-US"/>
              </a:p>
            </p:txBody>
          </p:sp>
        </p:grpSp>
        <p:sp>
          <p:nvSpPr>
            <p:cNvPr id="4" name="Rectangle 5"/>
            <p:cNvSpPr>
              <a:spLocks noChangeArrowheads="1"/>
            </p:cNvSpPr>
            <p:nvPr/>
          </p:nvSpPr>
          <p:spPr bwMode="auto">
            <a:xfrm>
              <a:off x="2373100" y="3111692"/>
              <a:ext cx="15159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685800" algn="l"/>
                </a:tabLst>
                <a:defRPr>
                  <a:solidFill>
                    <a:schemeClr val="tx1"/>
                  </a:solidFill>
                  <a:latin typeface="Arial" pitchFamily="34" charset="0"/>
                  <a:cs typeface="Arial" pitchFamily="34" charset="0"/>
                </a:defRPr>
              </a:lvl1pPr>
              <a:lvl2pPr>
                <a:tabLst>
                  <a:tab pos="685800" algn="l"/>
                </a:tabLst>
                <a:defRPr>
                  <a:solidFill>
                    <a:schemeClr val="tx1"/>
                  </a:solidFill>
                  <a:latin typeface="Arial" pitchFamily="34" charset="0"/>
                  <a:cs typeface="Arial" pitchFamily="34" charset="0"/>
                </a:defRPr>
              </a:lvl2pPr>
              <a:lvl3pPr>
                <a:tabLst>
                  <a:tab pos="685800" algn="l"/>
                </a:tabLst>
                <a:defRPr>
                  <a:solidFill>
                    <a:schemeClr val="tx1"/>
                  </a:solidFill>
                  <a:latin typeface="Arial" pitchFamily="34" charset="0"/>
                  <a:cs typeface="Arial" pitchFamily="34" charset="0"/>
                </a:defRPr>
              </a:lvl3pPr>
              <a:lvl4pPr>
                <a:tabLst>
                  <a:tab pos="685800" algn="l"/>
                </a:tabLst>
                <a:defRPr>
                  <a:solidFill>
                    <a:schemeClr val="tx1"/>
                  </a:solidFill>
                  <a:latin typeface="Arial" pitchFamily="34" charset="0"/>
                  <a:cs typeface="Arial" pitchFamily="34" charset="0"/>
                </a:defRPr>
              </a:lvl4pPr>
              <a:lvl5pPr>
                <a:tabLst>
                  <a:tab pos="685800" algn="l"/>
                </a:tabLst>
                <a:defRPr>
                  <a:solidFill>
                    <a:schemeClr val="tx1"/>
                  </a:solidFill>
                  <a:latin typeface="Arial" pitchFamily="34" charset="0"/>
                  <a:cs typeface="Arial" pitchFamily="34" charset="0"/>
                </a:defRPr>
              </a:lvl5pPr>
              <a:lvl6pPr fontAlgn="base">
                <a:spcBef>
                  <a:spcPct val="0"/>
                </a:spcBef>
                <a:spcAft>
                  <a:spcPct val="0"/>
                </a:spcAft>
                <a:tabLst>
                  <a:tab pos="685800" algn="l"/>
                </a:tabLst>
                <a:defRPr>
                  <a:solidFill>
                    <a:schemeClr val="tx1"/>
                  </a:solidFill>
                  <a:latin typeface="Arial" pitchFamily="34" charset="0"/>
                  <a:cs typeface="Arial" pitchFamily="34" charset="0"/>
                </a:defRPr>
              </a:lvl6pPr>
              <a:lvl7pPr fontAlgn="base">
                <a:spcBef>
                  <a:spcPct val="0"/>
                </a:spcBef>
                <a:spcAft>
                  <a:spcPct val="0"/>
                </a:spcAft>
                <a:tabLst>
                  <a:tab pos="685800" algn="l"/>
                </a:tabLst>
                <a:defRPr>
                  <a:solidFill>
                    <a:schemeClr val="tx1"/>
                  </a:solidFill>
                  <a:latin typeface="Arial" pitchFamily="34" charset="0"/>
                  <a:cs typeface="Arial" pitchFamily="34" charset="0"/>
                </a:defRPr>
              </a:lvl7pPr>
              <a:lvl8pPr fontAlgn="base">
                <a:spcBef>
                  <a:spcPct val="0"/>
                </a:spcBef>
                <a:spcAft>
                  <a:spcPct val="0"/>
                </a:spcAft>
                <a:tabLst>
                  <a:tab pos="685800" algn="l"/>
                </a:tabLst>
                <a:defRPr>
                  <a:solidFill>
                    <a:schemeClr val="tx1"/>
                  </a:solidFill>
                  <a:latin typeface="Arial" pitchFamily="34" charset="0"/>
                  <a:cs typeface="Arial" pitchFamily="34" charset="0"/>
                </a:defRPr>
              </a:lvl8pPr>
              <a:lvl9pPr fontAlgn="base">
                <a:spcBef>
                  <a:spcPct val="0"/>
                </a:spcBef>
                <a:spcAft>
                  <a:spcPct val="0"/>
                </a:spcAft>
                <a:tabLst>
                  <a:tab pos="6858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685800" algn="l"/>
                </a:tabLst>
              </a:pPr>
              <a:r>
                <a:rPr kumimoji="0" sz="2800" b="0" i="0" u="none" strike="noStrike" cap="none" normalizeH="0" baseline="0">
                  <a:ln>
                    <a:noFill/>
                  </a:ln>
                  <a:solidFill>
                    <a:schemeClr val="tx1"/>
                  </a:solidFill>
                  <a:latin typeface="Arial" pitchFamily="34" charset="0"/>
                  <a:ea typeface="Times New Roman" pitchFamily="18" charset="0"/>
                  <a:cs typeface="Arial" pitchFamily="34" charset="0"/>
                </a:rPr>
                <a:t>Eau</a:t>
              </a:r>
              <a:r>
                <a:rPr kumimoji="0" sz="3200" b="0" i="0" u="none" strike="noStrike" cap="none" normalizeH="0" baseline="0">
                  <a:ln>
                    <a:noFill/>
                  </a:ln>
                  <a:solidFill>
                    <a:schemeClr val="tx1"/>
                  </a:solidFill>
                  <a:latin typeface="Arial" pitchFamily="34" charset="0"/>
                  <a:ea typeface="Times New Roman" pitchFamily="18" charset="0"/>
                  <a:cs typeface="Arial" pitchFamily="34" charset="0"/>
                </a:rPr>
                <a:t> </a:t>
              </a:r>
            </a:p>
          </p:txBody>
        </p:sp>
        <p:sp>
          <p:nvSpPr>
            <p:cNvPr id="10" name="Rectangle 5"/>
            <p:cNvSpPr>
              <a:spLocks noChangeArrowheads="1"/>
            </p:cNvSpPr>
            <p:nvPr/>
          </p:nvSpPr>
          <p:spPr bwMode="auto">
            <a:xfrm>
              <a:off x="3585096" y="5301208"/>
              <a:ext cx="23690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685800" algn="l"/>
                </a:tabLst>
                <a:defRPr>
                  <a:solidFill>
                    <a:schemeClr val="tx1"/>
                  </a:solidFill>
                  <a:latin typeface="Arial" pitchFamily="34" charset="0"/>
                  <a:cs typeface="Arial" pitchFamily="34" charset="0"/>
                </a:defRPr>
              </a:lvl1pPr>
              <a:lvl2pPr>
                <a:tabLst>
                  <a:tab pos="685800" algn="l"/>
                </a:tabLst>
                <a:defRPr>
                  <a:solidFill>
                    <a:schemeClr val="tx1"/>
                  </a:solidFill>
                  <a:latin typeface="Arial" pitchFamily="34" charset="0"/>
                  <a:cs typeface="Arial" pitchFamily="34" charset="0"/>
                </a:defRPr>
              </a:lvl2pPr>
              <a:lvl3pPr>
                <a:tabLst>
                  <a:tab pos="685800" algn="l"/>
                </a:tabLst>
                <a:defRPr>
                  <a:solidFill>
                    <a:schemeClr val="tx1"/>
                  </a:solidFill>
                  <a:latin typeface="Arial" pitchFamily="34" charset="0"/>
                  <a:cs typeface="Arial" pitchFamily="34" charset="0"/>
                </a:defRPr>
              </a:lvl3pPr>
              <a:lvl4pPr>
                <a:tabLst>
                  <a:tab pos="685800" algn="l"/>
                </a:tabLst>
                <a:defRPr>
                  <a:solidFill>
                    <a:schemeClr val="tx1"/>
                  </a:solidFill>
                  <a:latin typeface="Arial" pitchFamily="34" charset="0"/>
                  <a:cs typeface="Arial" pitchFamily="34" charset="0"/>
                </a:defRPr>
              </a:lvl4pPr>
              <a:lvl5pPr>
                <a:tabLst>
                  <a:tab pos="685800" algn="l"/>
                </a:tabLst>
                <a:defRPr>
                  <a:solidFill>
                    <a:schemeClr val="tx1"/>
                  </a:solidFill>
                  <a:latin typeface="Arial" pitchFamily="34" charset="0"/>
                  <a:cs typeface="Arial" pitchFamily="34" charset="0"/>
                </a:defRPr>
              </a:lvl5pPr>
              <a:lvl6pPr fontAlgn="base">
                <a:spcBef>
                  <a:spcPct val="0"/>
                </a:spcBef>
                <a:spcAft>
                  <a:spcPct val="0"/>
                </a:spcAft>
                <a:tabLst>
                  <a:tab pos="685800" algn="l"/>
                </a:tabLst>
                <a:defRPr>
                  <a:solidFill>
                    <a:schemeClr val="tx1"/>
                  </a:solidFill>
                  <a:latin typeface="Arial" pitchFamily="34" charset="0"/>
                  <a:cs typeface="Arial" pitchFamily="34" charset="0"/>
                </a:defRPr>
              </a:lvl6pPr>
              <a:lvl7pPr fontAlgn="base">
                <a:spcBef>
                  <a:spcPct val="0"/>
                </a:spcBef>
                <a:spcAft>
                  <a:spcPct val="0"/>
                </a:spcAft>
                <a:tabLst>
                  <a:tab pos="685800" algn="l"/>
                </a:tabLst>
                <a:defRPr>
                  <a:solidFill>
                    <a:schemeClr val="tx1"/>
                  </a:solidFill>
                  <a:latin typeface="Arial" pitchFamily="34" charset="0"/>
                  <a:cs typeface="Arial" pitchFamily="34" charset="0"/>
                </a:defRPr>
              </a:lvl7pPr>
              <a:lvl8pPr fontAlgn="base">
                <a:spcBef>
                  <a:spcPct val="0"/>
                </a:spcBef>
                <a:spcAft>
                  <a:spcPct val="0"/>
                </a:spcAft>
                <a:tabLst>
                  <a:tab pos="685800" algn="l"/>
                </a:tabLst>
                <a:defRPr>
                  <a:solidFill>
                    <a:schemeClr val="tx1"/>
                  </a:solidFill>
                  <a:latin typeface="Arial" pitchFamily="34" charset="0"/>
                  <a:cs typeface="Arial" pitchFamily="34" charset="0"/>
                </a:defRPr>
              </a:lvl8pPr>
              <a:lvl9pPr fontAlgn="base">
                <a:spcBef>
                  <a:spcPct val="0"/>
                </a:spcBef>
                <a:spcAft>
                  <a:spcPct val="0"/>
                </a:spcAft>
                <a:tabLst>
                  <a:tab pos="6858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685800" algn="l"/>
                </a:tabLst>
              </a:pPr>
              <a:r>
                <a:rPr kumimoji="0" sz="2800" b="0" i="0" u="none" strike="noStrike" cap="none" normalizeH="0" baseline="0">
                  <a:ln>
                    <a:noFill/>
                  </a:ln>
                  <a:solidFill>
                    <a:schemeClr val="tx1"/>
                  </a:solidFill>
                  <a:latin typeface="Arial" pitchFamily="34" charset="0"/>
                  <a:ea typeface="Times New Roman" pitchFamily="18" charset="0"/>
                  <a:cs typeface="Arial" pitchFamily="34" charset="0"/>
                </a:rPr>
                <a:t>Assainissement </a:t>
              </a:r>
            </a:p>
          </p:txBody>
        </p:sp>
        <p:sp>
          <p:nvSpPr>
            <p:cNvPr id="11" name="Rectangle 5"/>
            <p:cNvSpPr>
              <a:spLocks noChangeArrowheads="1"/>
            </p:cNvSpPr>
            <p:nvPr/>
          </p:nvSpPr>
          <p:spPr bwMode="auto">
            <a:xfrm>
              <a:off x="4819233" y="3052930"/>
              <a:ext cx="1883033" cy="70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685800" algn="l"/>
                </a:tabLst>
                <a:defRPr>
                  <a:solidFill>
                    <a:schemeClr val="tx1"/>
                  </a:solidFill>
                  <a:latin typeface="Arial" pitchFamily="34" charset="0"/>
                  <a:cs typeface="Arial" pitchFamily="34" charset="0"/>
                </a:defRPr>
              </a:lvl1pPr>
              <a:lvl2pPr>
                <a:tabLst>
                  <a:tab pos="685800" algn="l"/>
                </a:tabLst>
                <a:defRPr>
                  <a:solidFill>
                    <a:schemeClr val="tx1"/>
                  </a:solidFill>
                  <a:latin typeface="Arial" pitchFamily="34" charset="0"/>
                  <a:cs typeface="Arial" pitchFamily="34" charset="0"/>
                </a:defRPr>
              </a:lvl2pPr>
              <a:lvl3pPr>
                <a:tabLst>
                  <a:tab pos="685800" algn="l"/>
                </a:tabLst>
                <a:defRPr>
                  <a:solidFill>
                    <a:schemeClr val="tx1"/>
                  </a:solidFill>
                  <a:latin typeface="Arial" pitchFamily="34" charset="0"/>
                  <a:cs typeface="Arial" pitchFamily="34" charset="0"/>
                </a:defRPr>
              </a:lvl3pPr>
              <a:lvl4pPr>
                <a:tabLst>
                  <a:tab pos="685800" algn="l"/>
                </a:tabLst>
                <a:defRPr>
                  <a:solidFill>
                    <a:schemeClr val="tx1"/>
                  </a:solidFill>
                  <a:latin typeface="Arial" pitchFamily="34" charset="0"/>
                  <a:cs typeface="Arial" pitchFamily="34" charset="0"/>
                </a:defRPr>
              </a:lvl4pPr>
              <a:lvl5pPr>
                <a:tabLst>
                  <a:tab pos="685800" algn="l"/>
                </a:tabLst>
                <a:defRPr>
                  <a:solidFill>
                    <a:schemeClr val="tx1"/>
                  </a:solidFill>
                  <a:latin typeface="Arial" pitchFamily="34" charset="0"/>
                  <a:cs typeface="Arial" pitchFamily="34" charset="0"/>
                </a:defRPr>
              </a:lvl5pPr>
              <a:lvl6pPr fontAlgn="base">
                <a:spcBef>
                  <a:spcPct val="0"/>
                </a:spcBef>
                <a:spcAft>
                  <a:spcPct val="0"/>
                </a:spcAft>
                <a:tabLst>
                  <a:tab pos="685800" algn="l"/>
                </a:tabLst>
                <a:defRPr>
                  <a:solidFill>
                    <a:schemeClr val="tx1"/>
                  </a:solidFill>
                  <a:latin typeface="Arial" pitchFamily="34" charset="0"/>
                  <a:cs typeface="Arial" pitchFamily="34" charset="0"/>
                </a:defRPr>
              </a:lvl6pPr>
              <a:lvl7pPr fontAlgn="base">
                <a:spcBef>
                  <a:spcPct val="0"/>
                </a:spcBef>
                <a:spcAft>
                  <a:spcPct val="0"/>
                </a:spcAft>
                <a:tabLst>
                  <a:tab pos="685800" algn="l"/>
                </a:tabLst>
                <a:defRPr>
                  <a:solidFill>
                    <a:schemeClr val="tx1"/>
                  </a:solidFill>
                  <a:latin typeface="Arial" pitchFamily="34" charset="0"/>
                  <a:cs typeface="Arial" pitchFamily="34" charset="0"/>
                </a:defRPr>
              </a:lvl7pPr>
              <a:lvl8pPr fontAlgn="base">
                <a:spcBef>
                  <a:spcPct val="0"/>
                </a:spcBef>
                <a:spcAft>
                  <a:spcPct val="0"/>
                </a:spcAft>
                <a:tabLst>
                  <a:tab pos="685800" algn="l"/>
                </a:tabLst>
                <a:defRPr>
                  <a:solidFill>
                    <a:schemeClr val="tx1"/>
                  </a:solidFill>
                  <a:latin typeface="Arial" pitchFamily="34" charset="0"/>
                  <a:cs typeface="Arial" pitchFamily="34" charset="0"/>
                </a:defRPr>
              </a:lvl8pPr>
              <a:lvl9pPr fontAlgn="base">
                <a:spcBef>
                  <a:spcPct val="0"/>
                </a:spcBef>
                <a:spcAft>
                  <a:spcPct val="0"/>
                </a:spcAft>
                <a:tabLst>
                  <a:tab pos="6858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685800" algn="l"/>
                </a:tabLst>
              </a:pPr>
              <a:r>
                <a:rPr kumimoji="0" sz="2800" b="0" i="0" u="none" strike="noStrike" cap="none" normalizeH="0" baseline="0">
                  <a:ln>
                    <a:noFill/>
                  </a:ln>
                  <a:solidFill>
                    <a:schemeClr val="tx1"/>
                  </a:solidFill>
                  <a:latin typeface="Arial" pitchFamily="34" charset="0"/>
                  <a:ea typeface="Times New Roman" pitchFamily="18" charset="0"/>
                  <a:cs typeface="Arial" pitchFamily="34" charset="0"/>
                </a:rPr>
                <a:t>Hygiène</a:t>
              </a:r>
              <a:r>
                <a:rPr kumimoji="0" sz="3200" b="0" i="0" u="none" strike="noStrike" cap="none" normalizeH="0" baseline="0">
                  <a:ln>
                    <a:noFill/>
                  </a:ln>
                  <a:solidFill>
                    <a:schemeClr val="tx1"/>
                  </a:solidFill>
                  <a:latin typeface="Arial" pitchFamily="34" charset="0"/>
                  <a:ea typeface="Times New Roman" pitchFamily="18" charset="0"/>
                  <a:cs typeface="Arial" pitchFamily="34" charset="0"/>
                </a:rPr>
                <a:t> </a:t>
              </a:r>
            </a:p>
          </p:txBody>
        </p:sp>
      </p:grpSp>
    </p:spTree>
    <p:extLst>
      <p:ext uri="{BB962C8B-B14F-4D97-AF65-F5344CB8AC3E}">
        <p14:creationId xmlns:p14="http://schemas.microsoft.com/office/powerpoint/2010/main" val="2453216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Eau, assainissement et hygiène</a:t>
            </a:r>
          </a:p>
        </p:txBody>
      </p:sp>
      <p:grpSp>
        <p:nvGrpSpPr>
          <p:cNvPr id="4" name="Group 3"/>
          <p:cNvGrpSpPr>
            <a:grpSpLocks/>
          </p:cNvGrpSpPr>
          <p:nvPr/>
        </p:nvGrpSpPr>
        <p:grpSpPr bwMode="auto">
          <a:xfrm>
            <a:off x="1288717" y="1268760"/>
            <a:ext cx="6504166" cy="5205064"/>
            <a:chOff x="3975" y="11739"/>
            <a:chExt cx="950" cy="846"/>
          </a:xfrm>
        </p:grpSpPr>
        <p:sp>
          <p:nvSpPr>
            <p:cNvPr id="5" name="Oval 4"/>
            <p:cNvSpPr>
              <a:spLocks noChangeArrowheads="1"/>
            </p:cNvSpPr>
            <p:nvPr/>
          </p:nvSpPr>
          <p:spPr bwMode="auto">
            <a:xfrm>
              <a:off x="3975" y="11739"/>
              <a:ext cx="605" cy="60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en-US"/>
            </a:p>
          </p:txBody>
        </p:sp>
        <p:sp>
          <p:nvSpPr>
            <p:cNvPr id="6" name="Oval 5"/>
            <p:cNvSpPr>
              <a:spLocks noChangeArrowheads="1"/>
            </p:cNvSpPr>
            <p:nvPr/>
          </p:nvSpPr>
          <p:spPr bwMode="auto">
            <a:xfrm>
              <a:off x="4195" y="11979"/>
              <a:ext cx="605" cy="60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en-US"/>
            </a:p>
          </p:txBody>
        </p:sp>
        <p:sp>
          <p:nvSpPr>
            <p:cNvPr id="7" name="Oval 6"/>
            <p:cNvSpPr>
              <a:spLocks noChangeArrowheads="1"/>
            </p:cNvSpPr>
            <p:nvPr/>
          </p:nvSpPr>
          <p:spPr bwMode="auto">
            <a:xfrm>
              <a:off x="4320" y="11739"/>
              <a:ext cx="605" cy="60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en-US"/>
            </a:p>
          </p:txBody>
        </p:sp>
      </p:grpSp>
      <p:sp>
        <p:nvSpPr>
          <p:cNvPr id="8" name="Rectangle 5"/>
          <p:cNvSpPr>
            <a:spLocks noChangeArrowheads="1"/>
          </p:cNvSpPr>
          <p:nvPr/>
        </p:nvSpPr>
        <p:spPr bwMode="auto">
          <a:xfrm>
            <a:off x="1918830" y="2217309"/>
            <a:ext cx="15159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685800" algn="l"/>
              </a:tabLst>
              <a:defRPr>
                <a:solidFill>
                  <a:schemeClr val="tx1"/>
                </a:solidFill>
                <a:latin typeface="Arial" pitchFamily="34" charset="0"/>
                <a:cs typeface="Arial" pitchFamily="34" charset="0"/>
              </a:defRPr>
            </a:lvl1pPr>
            <a:lvl2pPr>
              <a:tabLst>
                <a:tab pos="685800" algn="l"/>
              </a:tabLst>
              <a:defRPr>
                <a:solidFill>
                  <a:schemeClr val="tx1"/>
                </a:solidFill>
                <a:latin typeface="Arial" pitchFamily="34" charset="0"/>
                <a:cs typeface="Arial" pitchFamily="34" charset="0"/>
              </a:defRPr>
            </a:lvl2pPr>
            <a:lvl3pPr>
              <a:tabLst>
                <a:tab pos="685800" algn="l"/>
              </a:tabLst>
              <a:defRPr>
                <a:solidFill>
                  <a:schemeClr val="tx1"/>
                </a:solidFill>
                <a:latin typeface="Arial" pitchFamily="34" charset="0"/>
                <a:cs typeface="Arial" pitchFamily="34" charset="0"/>
              </a:defRPr>
            </a:lvl3pPr>
            <a:lvl4pPr>
              <a:tabLst>
                <a:tab pos="685800" algn="l"/>
              </a:tabLst>
              <a:defRPr>
                <a:solidFill>
                  <a:schemeClr val="tx1"/>
                </a:solidFill>
                <a:latin typeface="Arial" pitchFamily="34" charset="0"/>
                <a:cs typeface="Arial" pitchFamily="34" charset="0"/>
              </a:defRPr>
            </a:lvl4pPr>
            <a:lvl5pPr>
              <a:tabLst>
                <a:tab pos="685800" algn="l"/>
              </a:tabLst>
              <a:defRPr>
                <a:solidFill>
                  <a:schemeClr val="tx1"/>
                </a:solidFill>
                <a:latin typeface="Arial" pitchFamily="34" charset="0"/>
                <a:cs typeface="Arial" pitchFamily="34" charset="0"/>
              </a:defRPr>
            </a:lvl5pPr>
            <a:lvl6pPr fontAlgn="base">
              <a:spcBef>
                <a:spcPct val="0"/>
              </a:spcBef>
              <a:spcAft>
                <a:spcPct val="0"/>
              </a:spcAft>
              <a:tabLst>
                <a:tab pos="685800" algn="l"/>
              </a:tabLst>
              <a:defRPr>
                <a:solidFill>
                  <a:schemeClr val="tx1"/>
                </a:solidFill>
                <a:latin typeface="Arial" pitchFamily="34" charset="0"/>
                <a:cs typeface="Arial" pitchFamily="34" charset="0"/>
              </a:defRPr>
            </a:lvl6pPr>
            <a:lvl7pPr fontAlgn="base">
              <a:spcBef>
                <a:spcPct val="0"/>
              </a:spcBef>
              <a:spcAft>
                <a:spcPct val="0"/>
              </a:spcAft>
              <a:tabLst>
                <a:tab pos="685800" algn="l"/>
              </a:tabLst>
              <a:defRPr>
                <a:solidFill>
                  <a:schemeClr val="tx1"/>
                </a:solidFill>
                <a:latin typeface="Arial" pitchFamily="34" charset="0"/>
                <a:cs typeface="Arial" pitchFamily="34" charset="0"/>
              </a:defRPr>
            </a:lvl7pPr>
            <a:lvl8pPr fontAlgn="base">
              <a:spcBef>
                <a:spcPct val="0"/>
              </a:spcBef>
              <a:spcAft>
                <a:spcPct val="0"/>
              </a:spcAft>
              <a:tabLst>
                <a:tab pos="685800" algn="l"/>
              </a:tabLst>
              <a:defRPr>
                <a:solidFill>
                  <a:schemeClr val="tx1"/>
                </a:solidFill>
                <a:latin typeface="Arial" pitchFamily="34" charset="0"/>
                <a:cs typeface="Arial" pitchFamily="34" charset="0"/>
              </a:defRPr>
            </a:lvl8pPr>
            <a:lvl9pPr fontAlgn="base">
              <a:spcBef>
                <a:spcPct val="0"/>
              </a:spcBef>
              <a:spcAft>
                <a:spcPct val="0"/>
              </a:spcAft>
              <a:tabLst>
                <a:tab pos="6858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685800" algn="l"/>
              </a:tabLst>
            </a:pPr>
            <a:r>
              <a:rPr kumimoji="0" sz="2800" b="0" i="0" u="none" strike="noStrike" cap="none" normalizeH="0" baseline="0">
                <a:ln>
                  <a:noFill/>
                </a:ln>
                <a:solidFill>
                  <a:schemeClr val="tx1"/>
                </a:solidFill>
                <a:latin typeface="Arial" pitchFamily="34" charset="0"/>
                <a:ea typeface="Times New Roman" pitchFamily="18" charset="0"/>
                <a:cs typeface="Arial" pitchFamily="34" charset="0"/>
              </a:rPr>
              <a:t>Eau</a:t>
            </a:r>
            <a:r>
              <a:rPr kumimoji="0" sz="3200" b="0" i="0" u="none" strike="noStrike" cap="none" normalizeH="0" baseline="0">
                <a:ln>
                  <a:noFill/>
                </a:ln>
                <a:solidFill>
                  <a:schemeClr val="tx1"/>
                </a:solidFill>
                <a:latin typeface="Arial" pitchFamily="34" charset="0"/>
                <a:ea typeface="Times New Roman" pitchFamily="18" charset="0"/>
                <a:cs typeface="Arial" pitchFamily="34" charset="0"/>
              </a:rPr>
              <a:t> </a:t>
            </a:r>
          </a:p>
        </p:txBody>
      </p:sp>
      <p:sp>
        <p:nvSpPr>
          <p:cNvPr id="9" name="Rectangle 5"/>
          <p:cNvSpPr>
            <a:spLocks noChangeArrowheads="1"/>
          </p:cNvSpPr>
          <p:nvPr/>
        </p:nvSpPr>
        <p:spPr bwMode="auto">
          <a:xfrm>
            <a:off x="3658665" y="5259079"/>
            <a:ext cx="23690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685800" algn="l"/>
              </a:tabLst>
              <a:defRPr>
                <a:solidFill>
                  <a:schemeClr val="tx1"/>
                </a:solidFill>
                <a:latin typeface="Arial" pitchFamily="34" charset="0"/>
                <a:cs typeface="Arial" pitchFamily="34" charset="0"/>
              </a:defRPr>
            </a:lvl1pPr>
            <a:lvl2pPr>
              <a:tabLst>
                <a:tab pos="685800" algn="l"/>
              </a:tabLst>
              <a:defRPr>
                <a:solidFill>
                  <a:schemeClr val="tx1"/>
                </a:solidFill>
                <a:latin typeface="Arial" pitchFamily="34" charset="0"/>
                <a:cs typeface="Arial" pitchFamily="34" charset="0"/>
              </a:defRPr>
            </a:lvl2pPr>
            <a:lvl3pPr>
              <a:tabLst>
                <a:tab pos="685800" algn="l"/>
              </a:tabLst>
              <a:defRPr>
                <a:solidFill>
                  <a:schemeClr val="tx1"/>
                </a:solidFill>
                <a:latin typeface="Arial" pitchFamily="34" charset="0"/>
                <a:cs typeface="Arial" pitchFamily="34" charset="0"/>
              </a:defRPr>
            </a:lvl3pPr>
            <a:lvl4pPr>
              <a:tabLst>
                <a:tab pos="685800" algn="l"/>
              </a:tabLst>
              <a:defRPr>
                <a:solidFill>
                  <a:schemeClr val="tx1"/>
                </a:solidFill>
                <a:latin typeface="Arial" pitchFamily="34" charset="0"/>
                <a:cs typeface="Arial" pitchFamily="34" charset="0"/>
              </a:defRPr>
            </a:lvl4pPr>
            <a:lvl5pPr>
              <a:tabLst>
                <a:tab pos="685800" algn="l"/>
              </a:tabLst>
              <a:defRPr>
                <a:solidFill>
                  <a:schemeClr val="tx1"/>
                </a:solidFill>
                <a:latin typeface="Arial" pitchFamily="34" charset="0"/>
                <a:cs typeface="Arial" pitchFamily="34" charset="0"/>
              </a:defRPr>
            </a:lvl5pPr>
            <a:lvl6pPr fontAlgn="base">
              <a:spcBef>
                <a:spcPct val="0"/>
              </a:spcBef>
              <a:spcAft>
                <a:spcPct val="0"/>
              </a:spcAft>
              <a:tabLst>
                <a:tab pos="685800" algn="l"/>
              </a:tabLst>
              <a:defRPr>
                <a:solidFill>
                  <a:schemeClr val="tx1"/>
                </a:solidFill>
                <a:latin typeface="Arial" pitchFamily="34" charset="0"/>
                <a:cs typeface="Arial" pitchFamily="34" charset="0"/>
              </a:defRPr>
            </a:lvl6pPr>
            <a:lvl7pPr fontAlgn="base">
              <a:spcBef>
                <a:spcPct val="0"/>
              </a:spcBef>
              <a:spcAft>
                <a:spcPct val="0"/>
              </a:spcAft>
              <a:tabLst>
                <a:tab pos="685800" algn="l"/>
              </a:tabLst>
              <a:defRPr>
                <a:solidFill>
                  <a:schemeClr val="tx1"/>
                </a:solidFill>
                <a:latin typeface="Arial" pitchFamily="34" charset="0"/>
                <a:cs typeface="Arial" pitchFamily="34" charset="0"/>
              </a:defRPr>
            </a:lvl7pPr>
            <a:lvl8pPr fontAlgn="base">
              <a:spcBef>
                <a:spcPct val="0"/>
              </a:spcBef>
              <a:spcAft>
                <a:spcPct val="0"/>
              </a:spcAft>
              <a:tabLst>
                <a:tab pos="685800" algn="l"/>
              </a:tabLst>
              <a:defRPr>
                <a:solidFill>
                  <a:schemeClr val="tx1"/>
                </a:solidFill>
                <a:latin typeface="Arial" pitchFamily="34" charset="0"/>
                <a:cs typeface="Arial" pitchFamily="34" charset="0"/>
              </a:defRPr>
            </a:lvl8pPr>
            <a:lvl9pPr fontAlgn="base">
              <a:spcBef>
                <a:spcPct val="0"/>
              </a:spcBef>
              <a:spcAft>
                <a:spcPct val="0"/>
              </a:spcAft>
              <a:tabLst>
                <a:tab pos="6858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685800" algn="l"/>
              </a:tabLst>
            </a:pPr>
            <a:r>
              <a:rPr kumimoji="0" sz="2800" b="0" i="0" u="none" strike="noStrike" cap="none" normalizeH="0" baseline="0">
                <a:ln>
                  <a:noFill/>
                </a:ln>
                <a:solidFill>
                  <a:schemeClr val="tx1"/>
                </a:solidFill>
                <a:latin typeface="Arial" pitchFamily="34" charset="0"/>
                <a:ea typeface="Times New Roman" pitchFamily="18" charset="0"/>
                <a:cs typeface="Arial" pitchFamily="34" charset="0"/>
              </a:rPr>
              <a:t>Assainissement </a:t>
            </a:r>
          </a:p>
        </p:txBody>
      </p:sp>
      <p:sp>
        <p:nvSpPr>
          <p:cNvPr id="10" name="Rectangle 5"/>
          <p:cNvSpPr>
            <a:spLocks noChangeArrowheads="1"/>
          </p:cNvSpPr>
          <p:nvPr/>
        </p:nvSpPr>
        <p:spPr bwMode="auto">
          <a:xfrm>
            <a:off x="5796136" y="2201781"/>
            <a:ext cx="15159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685800" algn="l"/>
              </a:tabLst>
              <a:defRPr>
                <a:solidFill>
                  <a:schemeClr val="tx1"/>
                </a:solidFill>
                <a:latin typeface="Arial" pitchFamily="34" charset="0"/>
                <a:cs typeface="Arial" pitchFamily="34" charset="0"/>
              </a:defRPr>
            </a:lvl1pPr>
            <a:lvl2pPr>
              <a:tabLst>
                <a:tab pos="685800" algn="l"/>
              </a:tabLst>
              <a:defRPr>
                <a:solidFill>
                  <a:schemeClr val="tx1"/>
                </a:solidFill>
                <a:latin typeface="Arial" pitchFamily="34" charset="0"/>
                <a:cs typeface="Arial" pitchFamily="34" charset="0"/>
              </a:defRPr>
            </a:lvl2pPr>
            <a:lvl3pPr>
              <a:tabLst>
                <a:tab pos="685800" algn="l"/>
              </a:tabLst>
              <a:defRPr>
                <a:solidFill>
                  <a:schemeClr val="tx1"/>
                </a:solidFill>
                <a:latin typeface="Arial" pitchFamily="34" charset="0"/>
                <a:cs typeface="Arial" pitchFamily="34" charset="0"/>
              </a:defRPr>
            </a:lvl3pPr>
            <a:lvl4pPr>
              <a:tabLst>
                <a:tab pos="685800" algn="l"/>
              </a:tabLst>
              <a:defRPr>
                <a:solidFill>
                  <a:schemeClr val="tx1"/>
                </a:solidFill>
                <a:latin typeface="Arial" pitchFamily="34" charset="0"/>
                <a:cs typeface="Arial" pitchFamily="34" charset="0"/>
              </a:defRPr>
            </a:lvl4pPr>
            <a:lvl5pPr>
              <a:tabLst>
                <a:tab pos="685800" algn="l"/>
              </a:tabLst>
              <a:defRPr>
                <a:solidFill>
                  <a:schemeClr val="tx1"/>
                </a:solidFill>
                <a:latin typeface="Arial" pitchFamily="34" charset="0"/>
                <a:cs typeface="Arial" pitchFamily="34" charset="0"/>
              </a:defRPr>
            </a:lvl5pPr>
            <a:lvl6pPr fontAlgn="base">
              <a:spcBef>
                <a:spcPct val="0"/>
              </a:spcBef>
              <a:spcAft>
                <a:spcPct val="0"/>
              </a:spcAft>
              <a:tabLst>
                <a:tab pos="685800" algn="l"/>
              </a:tabLst>
              <a:defRPr>
                <a:solidFill>
                  <a:schemeClr val="tx1"/>
                </a:solidFill>
                <a:latin typeface="Arial" pitchFamily="34" charset="0"/>
                <a:cs typeface="Arial" pitchFamily="34" charset="0"/>
              </a:defRPr>
            </a:lvl6pPr>
            <a:lvl7pPr fontAlgn="base">
              <a:spcBef>
                <a:spcPct val="0"/>
              </a:spcBef>
              <a:spcAft>
                <a:spcPct val="0"/>
              </a:spcAft>
              <a:tabLst>
                <a:tab pos="685800" algn="l"/>
              </a:tabLst>
              <a:defRPr>
                <a:solidFill>
                  <a:schemeClr val="tx1"/>
                </a:solidFill>
                <a:latin typeface="Arial" pitchFamily="34" charset="0"/>
                <a:cs typeface="Arial" pitchFamily="34" charset="0"/>
              </a:defRPr>
            </a:lvl7pPr>
            <a:lvl8pPr fontAlgn="base">
              <a:spcBef>
                <a:spcPct val="0"/>
              </a:spcBef>
              <a:spcAft>
                <a:spcPct val="0"/>
              </a:spcAft>
              <a:tabLst>
                <a:tab pos="685800" algn="l"/>
              </a:tabLst>
              <a:defRPr>
                <a:solidFill>
                  <a:schemeClr val="tx1"/>
                </a:solidFill>
                <a:latin typeface="Arial" pitchFamily="34" charset="0"/>
                <a:cs typeface="Arial" pitchFamily="34" charset="0"/>
              </a:defRPr>
            </a:lvl8pPr>
            <a:lvl9pPr fontAlgn="base">
              <a:spcBef>
                <a:spcPct val="0"/>
              </a:spcBef>
              <a:spcAft>
                <a:spcPct val="0"/>
              </a:spcAft>
              <a:tabLst>
                <a:tab pos="6858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685800" algn="l"/>
              </a:tabLst>
            </a:pPr>
            <a:r>
              <a:rPr kumimoji="0" sz="2800" b="0" i="0" u="none" strike="noStrike" cap="none" normalizeH="0" baseline="0">
                <a:ln>
                  <a:noFill/>
                </a:ln>
                <a:solidFill>
                  <a:schemeClr val="tx1"/>
                </a:solidFill>
                <a:latin typeface="Arial" pitchFamily="34" charset="0"/>
                <a:ea typeface="Times New Roman" pitchFamily="18" charset="0"/>
                <a:cs typeface="Arial" pitchFamily="34" charset="0"/>
              </a:rPr>
              <a:t>Hygiène</a:t>
            </a:r>
            <a:r>
              <a:rPr kumimoji="0" sz="3200" b="0" i="0" u="none" strike="noStrike" cap="none" normalizeH="0" baseline="0">
                <a:ln>
                  <a:noFill/>
                </a:ln>
                <a:solidFill>
                  <a:schemeClr val="tx1"/>
                </a:solidFill>
                <a:latin typeface="Arial" pitchFamily="34" charset="0"/>
                <a:ea typeface="Times New Roman" pitchFamily="18" charset="0"/>
                <a:cs typeface="Arial" pitchFamily="34" charset="0"/>
              </a:rPr>
              <a:t> </a:t>
            </a:r>
          </a:p>
        </p:txBody>
      </p:sp>
      <p:sp>
        <p:nvSpPr>
          <p:cNvPr id="3" name="TextBox 2"/>
          <p:cNvSpPr txBox="1"/>
          <p:nvPr/>
        </p:nvSpPr>
        <p:spPr>
          <a:xfrm>
            <a:off x="3658665" y="3736232"/>
            <a:ext cx="1656184" cy="369332"/>
          </a:xfrm>
          <a:prstGeom prst="rect">
            <a:avLst/>
          </a:prstGeom>
          <a:noFill/>
        </p:spPr>
        <p:txBody>
          <a:bodyPr wrap="square" rtlCol="0">
            <a:spAutoFit/>
          </a:bodyPr>
          <a:lstStyle/>
          <a:p>
            <a:pPr algn="ctr" rtl="0"/>
            <a:r>
              <a:rPr>
                <a:solidFill>
                  <a:srgbClr val="0070C0"/>
                </a:solidFill>
              </a:rPr>
              <a:t>Hépatite E</a:t>
            </a:r>
          </a:p>
        </p:txBody>
      </p:sp>
      <p:sp>
        <p:nvSpPr>
          <p:cNvPr id="11" name="TextBox 10"/>
          <p:cNvSpPr txBox="1"/>
          <p:nvPr/>
        </p:nvSpPr>
        <p:spPr>
          <a:xfrm>
            <a:off x="3482947" y="3389850"/>
            <a:ext cx="2115705" cy="369332"/>
          </a:xfrm>
          <a:prstGeom prst="rect">
            <a:avLst/>
          </a:prstGeom>
          <a:noFill/>
        </p:spPr>
        <p:txBody>
          <a:bodyPr wrap="square" rtlCol="0">
            <a:spAutoFit/>
          </a:bodyPr>
          <a:lstStyle/>
          <a:p>
            <a:pPr algn="ctr" rtl="0"/>
            <a:r>
              <a:rPr>
                <a:solidFill>
                  <a:srgbClr val="0070C0"/>
                </a:solidFill>
              </a:rPr>
              <a:t>Toxoplasmose</a:t>
            </a:r>
          </a:p>
        </p:txBody>
      </p:sp>
      <p:sp>
        <p:nvSpPr>
          <p:cNvPr id="12" name="TextBox 11"/>
          <p:cNvSpPr txBox="1"/>
          <p:nvPr/>
        </p:nvSpPr>
        <p:spPr>
          <a:xfrm>
            <a:off x="3677964" y="4103385"/>
            <a:ext cx="1656184" cy="369332"/>
          </a:xfrm>
          <a:prstGeom prst="rect">
            <a:avLst/>
          </a:prstGeom>
          <a:noFill/>
        </p:spPr>
        <p:txBody>
          <a:bodyPr wrap="square" rtlCol="0">
            <a:spAutoFit/>
          </a:bodyPr>
          <a:lstStyle/>
          <a:p>
            <a:pPr algn="ctr" rtl="0"/>
            <a:r>
              <a:rPr>
                <a:solidFill>
                  <a:srgbClr val="0070C0"/>
                </a:solidFill>
              </a:rPr>
              <a:t>Choléra</a:t>
            </a:r>
          </a:p>
        </p:txBody>
      </p:sp>
      <p:sp>
        <p:nvSpPr>
          <p:cNvPr id="14" name="TextBox 13"/>
          <p:cNvSpPr txBox="1"/>
          <p:nvPr/>
        </p:nvSpPr>
        <p:spPr>
          <a:xfrm>
            <a:off x="2495131" y="4441448"/>
            <a:ext cx="1928896" cy="369332"/>
          </a:xfrm>
          <a:prstGeom prst="rect">
            <a:avLst/>
          </a:prstGeom>
          <a:noFill/>
        </p:spPr>
        <p:txBody>
          <a:bodyPr wrap="square" rtlCol="0">
            <a:spAutoFit/>
          </a:bodyPr>
          <a:lstStyle/>
          <a:p>
            <a:pPr algn="ctr" rtl="0"/>
            <a:r>
              <a:rPr>
                <a:solidFill>
                  <a:srgbClr val="0070C0"/>
                </a:solidFill>
              </a:rPr>
              <a:t>Schistosomiase</a:t>
            </a:r>
          </a:p>
        </p:txBody>
      </p:sp>
      <p:sp>
        <p:nvSpPr>
          <p:cNvPr id="15" name="TextBox 14"/>
          <p:cNvSpPr txBox="1"/>
          <p:nvPr/>
        </p:nvSpPr>
        <p:spPr>
          <a:xfrm>
            <a:off x="3569558" y="3050930"/>
            <a:ext cx="1942484" cy="369332"/>
          </a:xfrm>
          <a:prstGeom prst="rect">
            <a:avLst/>
          </a:prstGeom>
          <a:noFill/>
        </p:spPr>
        <p:txBody>
          <a:bodyPr wrap="square" rtlCol="0">
            <a:spAutoFit/>
          </a:bodyPr>
          <a:lstStyle/>
          <a:p>
            <a:pPr algn="ctr" rtl="0"/>
            <a:r>
              <a:rPr>
                <a:solidFill>
                  <a:srgbClr val="0070C0"/>
                </a:solidFill>
              </a:rPr>
              <a:t>Cryptosporidiose</a:t>
            </a:r>
          </a:p>
        </p:txBody>
      </p:sp>
    </p:spTree>
    <p:extLst>
      <p:ext uri="{BB962C8B-B14F-4D97-AF65-F5344CB8AC3E}">
        <p14:creationId xmlns:p14="http://schemas.microsoft.com/office/powerpoint/2010/main" val="1918546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rtl="0"/>
            <a:r>
              <a:rPr/>
              <a:t> </a:t>
            </a:r>
            <a:r>
              <a:rPr>
                <a:solidFill>
                  <a:schemeClr val="accent2"/>
                </a:solidFill>
                <a:ea typeface="+mj-ea"/>
              </a:rPr>
              <a:t>Lien évident entre le</a:t>
            </a:r>
            <a:r>
              <a:rPr lang="en-US" altLang="en-US" dirty="0" smtClean="0">
                <a:solidFill>
                  <a:schemeClr val="accent2"/>
                </a:solidFill>
                <a:ea typeface="+mj-ea"/>
              </a:rPr>
              <a:t/>
            </a:r>
            <a:br>
              <a:rPr lang="en-US" altLang="en-US" dirty="0" smtClean="0">
                <a:solidFill>
                  <a:schemeClr val="accent2"/>
                </a:solidFill>
                <a:ea typeface="+mj-ea"/>
              </a:rPr>
            </a:br>
            <a:r>
              <a:rPr>
                <a:solidFill>
                  <a:schemeClr val="accent2"/>
                </a:solidFill>
                <a:ea typeface="+mj-ea"/>
              </a:rPr>
              <a:t> WASH et la santé</a:t>
            </a:r>
          </a:p>
        </p:txBody>
      </p:sp>
      <p:sp>
        <p:nvSpPr>
          <p:cNvPr id="3" name="Content Placeholder 2"/>
          <p:cNvSpPr>
            <a:spLocks noGrp="1"/>
          </p:cNvSpPr>
          <p:nvPr>
            <p:ph idx="1"/>
          </p:nvPr>
        </p:nvSpPr>
        <p:spPr/>
        <p:txBody>
          <a:bodyPr/>
          <a:lstStyle/>
          <a:p>
            <a:pPr rtl="0">
              <a:defRPr/>
            </a:pPr>
            <a:r>
              <a:rPr sz="2200"/>
              <a:t>"L'eau et l'assainissement sont l'un des principaux moteurs de la santé publique. Je les qualifie souvent de "Santé, leçon numéro 1", ce qui signifie qu'une fois que nous aurons assuré un accès à une eau salubre et des équipements d'assainissement appropriés à tout le monde, indépendamment des différences de conditions de vie, une grande bataille contre toutes sortes de maladies aura été gagnée" Dr Lee Jong-wook, Directeur Général, Organisation Mondiale de la Santé</a:t>
            </a:r>
          </a:p>
          <a:p>
            <a:pPr marL="0" indent="0">
              <a:buNone/>
              <a:defRPr/>
            </a:pPr>
            <a:endParaRPr lang="en-US" sz="2200" dirty="0"/>
          </a:p>
          <a:p>
            <a:pPr rtl="0">
              <a:defRPr/>
            </a:pPr>
            <a:r>
              <a:rPr sz="2200"/>
              <a:t>“Nous ne vaincrons le SIDA, la tuberculose, la malaria, et toutes les autres maladies infectieuses qui affligent le monde en développement avant d'avoir gagné la bataille de l'eau salubre, de l'assainissement et des soins de santé de base." Kofi Annan, Secrétaire Général des Nations Unies</a:t>
            </a:r>
          </a:p>
          <a:p>
            <a:pPr marL="0" indent="0">
              <a:buFontTx/>
              <a:buNone/>
              <a:defRPr/>
            </a:pPr>
            <a:endParaRPr lang="en-US" sz="2000" dirty="0"/>
          </a:p>
        </p:txBody>
      </p:sp>
      <p:sp>
        <p:nvSpPr>
          <p:cNvPr id="1229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0" eaLnBrk="1" hangingPunct="1"/>
            <a:fld id="{F2382017-E61A-48F8-8624-C8938FE2D8FF}" type="slidenum">
              <a:rPr>
                <a:solidFill>
                  <a:srgbClr val="000000"/>
                </a:solidFill>
              </a:rPr>
              <a:pPr rtl="0" eaLnBrk="1" hangingPunct="1"/>
              <a:t>24</a:t>
            </a:fld>
            <a:endParaRPr>
              <a:solidFill>
                <a:srgbClr val="000000"/>
              </a:solidFill>
            </a:endParaRPr>
          </a:p>
        </p:txBody>
      </p:sp>
    </p:spTree>
    <p:extLst>
      <p:ext uri="{BB962C8B-B14F-4D97-AF65-F5344CB8AC3E}">
        <p14:creationId xmlns:p14="http://schemas.microsoft.com/office/powerpoint/2010/main" val="1515913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Questions de révision </a:t>
            </a:r>
          </a:p>
        </p:txBody>
      </p:sp>
      <p:sp>
        <p:nvSpPr>
          <p:cNvPr id="3" name="Content Placeholder 2"/>
          <p:cNvSpPr>
            <a:spLocks noGrp="1"/>
          </p:cNvSpPr>
          <p:nvPr>
            <p:ph idx="1"/>
          </p:nvPr>
        </p:nvSpPr>
        <p:spPr/>
        <p:txBody>
          <a:bodyPr/>
          <a:lstStyle/>
          <a:p>
            <a:pPr marL="514350" lvl="0" indent="-514350" rtl="0">
              <a:buFont typeface="+mj-lt"/>
              <a:buAutoNum type="alphaLcParenR"/>
            </a:pPr>
            <a:r>
              <a:rPr sz="2800" dirty="0" err="1"/>
              <a:t>Pourquoi</a:t>
            </a:r>
            <a:r>
              <a:rPr sz="2800" dirty="0"/>
              <a:t> les femmes et les </a:t>
            </a:r>
            <a:r>
              <a:rPr sz="2800" dirty="0" err="1"/>
              <a:t>enfants</a:t>
            </a:r>
            <a:r>
              <a:rPr sz="2800" dirty="0"/>
              <a:t> </a:t>
            </a:r>
            <a:r>
              <a:rPr sz="2800" dirty="0" err="1"/>
              <a:t>sont-ils</a:t>
            </a:r>
            <a:r>
              <a:rPr sz="2800" dirty="0"/>
              <a:t> plus </a:t>
            </a:r>
            <a:r>
              <a:rPr sz="2800" dirty="0" err="1"/>
              <a:t>sensibles</a:t>
            </a:r>
            <a:r>
              <a:rPr sz="2800" dirty="0"/>
              <a:t> aux maladies </a:t>
            </a:r>
            <a:r>
              <a:rPr sz="2800" dirty="0" err="1"/>
              <a:t>hydriques</a:t>
            </a:r>
            <a:r>
              <a:rPr sz="2800" dirty="0"/>
              <a:t> ?</a:t>
            </a:r>
          </a:p>
          <a:p>
            <a:pPr marL="514350" lvl="0" indent="-514350" rtl="0">
              <a:buFont typeface="+mj-lt"/>
              <a:buAutoNum type="alphaLcParenR"/>
            </a:pPr>
            <a:r>
              <a:rPr sz="2800" dirty="0" err="1"/>
              <a:t>Quelles</a:t>
            </a:r>
            <a:r>
              <a:rPr sz="2800" dirty="0"/>
              <a:t> maladies </a:t>
            </a:r>
            <a:r>
              <a:rPr sz="2800" dirty="0" err="1"/>
              <a:t>sont</a:t>
            </a:r>
            <a:r>
              <a:rPr sz="2800" dirty="0"/>
              <a:t> </a:t>
            </a:r>
            <a:r>
              <a:rPr sz="2800" dirty="0" err="1"/>
              <a:t>particulièrement</a:t>
            </a:r>
            <a:r>
              <a:rPr sz="2800" dirty="0"/>
              <a:t> </a:t>
            </a:r>
            <a:r>
              <a:rPr sz="2800" dirty="0" err="1"/>
              <a:t>dangereuses</a:t>
            </a:r>
            <a:r>
              <a:rPr sz="2800" dirty="0"/>
              <a:t> pour les femmes enceintes et qui </a:t>
            </a:r>
            <a:r>
              <a:rPr sz="2800" dirty="0" err="1"/>
              <a:t>allaitent</a:t>
            </a:r>
            <a:r>
              <a:rPr sz="2800" dirty="0"/>
              <a:t>, et pour les </a:t>
            </a:r>
            <a:r>
              <a:rPr sz="2800" dirty="0" err="1"/>
              <a:t>enfants</a:t>
            </a:r>
            <a:r>
              <a:rPr sz="2800" dirty="0"/>
              <a:t> de </a:t>
            </a:r>
            <a:r>
              <a:rPr sz="2800" dirty="0" err="1"/>
              <a:t>moins</a:t>
            </a:r>
            <a:r>
              <a:rPr sz="2800" dirty="0"/>
              <a:t> de </a:t>
            </a:r>
            <a:r>
              <a:rPr sz="2800" dirty="0" err="1"/>
              <a:t>cinq</a:t>
            </a:r>
            <a:r>
              <a:rPr sz="2800" dirty="0"/>
              <a:t> </a:t>
            </a:r>
            <a:r>
              <a:rPr sz="2800" dirty="0" err="1"/>
              <a:t>ans</a:t>
            </a:r>
            <a:r>
              <a:rPr sz="2800" dirty="0"/>
              <a:t> ?</a:t>
            </a:r>
          </a:p>
          <a:p>
            <a:pPr marL="514350" lvl="0" indent="-514350" rtl="0">
              <a:buFont typeface="+mj-lt"/>
              <a:buAutoNum type="alphaLcParenR"/>
            </a:pPr>
            <a:r>
              <a:rPr sz="2800" dirty="0" err="1"/>
              <a:t>Quel</a:t>
            </a:r>
            <a:r>
              <a:rPr sz="2800" dirty="0"/>
              <a:t> </a:t>
            </a:r>
            <a:r>
              <a:rPr sz="2800" dirty="0" err="1"/>
              <a:t>est</a:t>
            </a:r>
            <a:r>
              <a:rPr sz="2800" dirty="0"/>
              <a:t> le lien entre </a:t>
            </a:r>
            <a:r>
              <a:rPr sz="2800" dirty="0" err="1"/>
              <a:t>l'anémie</a:t>
            </a:r>
            <a:r>
              <a:rPr sz="2800" dirty="0"/>
              <a:t>, la malnutrition et les maladies qui </a:t>
            </a:r>
            <a:r>
              <a:rPr sz="2800" dirty="0" err="1"/>
              <a:t>touchent</a:t>
            </a:r>
            <a:r>
              <a:rPr sz="2800" dirty="0"/>
              <a:t> les </a:t>
            </a:r>
            <a:r>
              <a:rPr sz="2800" dirty="0" err="1"/>
              <a:t>mères</a:t>
            </a:r>
            <a:r>
              <a:rPr sz="2800" dirty="0"/>
              <a:t> et les </a:t>
            </a:r>
            <a:r>
              <a:rPr sz="2800" dirty="0" err="1"/>
              <a:t>enfants</a:t>
            </a:r>
            <a:r>
              <a:rPr sz="2800" dirty="0"/>
              <a:t> ? </a:t>
            </a:r>
          </a:p>
          <a:p>
            <a:endParaRPr lang="en-US" sz="2800" dirty="0"/>
          </a:p>
        </p:txBody>
      </p:sp>
    </p:spTree>
    <p:extLst>
      <p:ext uri="{BB962C8B-B14F-4D97-AF65-F5344CB8AC3E}">
        <p14:creationId xmlns:p14="http://schemas.microsoft.com/office/powerpoint/2010/main" val="314117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Questions de révision</a:t>
            </a:r>
          </a:p>
        </p:txBody>
      </p:sp>
      <p:sp>
        <p:nvSpPr>
          <p:cNvPr id="3" name="Content Placeholder 2"/>
          <p:cNvSpPr>
            <a:spLocks noGrp="1"/>
          </p:cNvSpPr>
          <p:nvPr>
            <p:ph idx="1"/>
          </p:nvPr>
        </p:nvSpPr>
        <p:spPr/>
        <p:txBody>
          <a:bodyPr/>
          <a:lstStyle/>
          <a:p>
            <a:pPr marL="514350" lvl="0" indent="-514350" rtl="0">
              <a:buFont typeface="+mj-lt"/>
              <a:buAutoNum type="alphaLcParenR" startAt="4"/>
            </a:pPr>
            <a:r>
              <a:rPr>
                <a:solidFill>
                  <a:srgbClr val="000000"/>
                </a:solidFill>
              </a:rPr>
              <a:t>Quelles sont les conséquences des maladies liées au WASH sur la santé maternelle et infantile ?</a:t>
            </a:r>
          </a:p>
          <a:p>
            <a:pPr marL="514350" lvl="0" indent="-514350" rtl="0">
              <a:buFont typeface="+mj-lt"/>
              <a:buAutoNum type="alphaLcParenR" startAt="4"/>
            </a:pPr>
            <a:r>
              <a:rPr>
                <a:solidFill>
                  <a:srgbClr val="000000"/>
                </a:solidFill>
              </a:rPr>
              <a:t>Quelles technologies de traitement de l'eau à domicile sont les plus efficaces pour prévenir les maladies dangereuses pour les mères et les enfants ?</a:t>
            </a:r>
          </a:p>
          <a:p>
            <a:endParaRPr lang="en-US" dirty="0"/>
          </a:p>
        </p:txBody>
      </p:sp>
    </p:spTree>
    <p:extLst>
      <p:ext uri="{BB962C8B-B14F-4D97-AF65-F5344CB8AC3E}">
        <p14:creationId xmlns:p14="http://schemas.microsoft.com/office/powerpoint/2010/main" val="166331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Questions de révision </a:t>
            </a:r>
          </a:p>
        </p:txBody>
      </p:sp>
      <p:sp>
        <p:nvSpPr>
          <p:cNvPr id="3" name="Content Placeholder 2"/>
          <p:cNvSpPr>
            <a:spLocks noGrp="1"/>
          </p:cNvSpPr>
          <p:nvPr>
            <p:ph idx="1"/>
          </p:nvPr>
        </p:nvSpPr>
        <p:spPr/>
        <p:txBody>
          <a:bodyPr/>
          <a:lstStyle/>
          <a:p>
            <a:pPr marL="514350" lvl="0" indent="-514350" rtl="0">
              <a:buFont typeface="+mj-lt"/>
              <a:buAutoNum type="alphaLcParenR" startAt="6"/>
            </a:pPr>
            <a:r>
              <a:rPr>
                <a:solidFill>
                  <a:srgbClr val="000000"/>
                </a:solidFill>
              </a:rPr>
              <a:t>Qu'est-ce que l'approche à barrières multiples et pourquoi est-elle importante pour la santé maternelle et infantile ?</a:t>
            </a:r>
          </a:p>
          <a:p>
            <a:pPr marL="514350" lvl="0" indent="-514350" rtl="0">
              <a:buFont typeface="+mj-lt"/>
              <a:buAutoNum type="alphaLcParenR" startAt="6"/>
            </a:pPr>
            <a:r>
              <a:rPr>
                <a:solidFill>
                  <a:srgbClr val="000000"/>
                </a:solidFill>
              </a:rPr>
              <a:t>Pourquoi l'eau, l'assainissement et l'hygiène sont-ils nécessaires à l'amélioration de la santé des mères et des enfants ?</a:t>
            </a:r>
          </a:p>
          <a:p>
            <a:endParaRPr lang="en-US" dirty="0"/>
          </a:p>
        </p:txBody>
      </p:sp>
    </p:spTree>
    <p:extLst>
      <p:ext uri="{BB962C8B-B14F-4D97-AF65-F5344CB8AC3E}">
        <p14:creationId xmlns:p14="http://schemas.microsoft.com/office/powerpoint/2010/main" val="219593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1268413"/>
            <a:ext cx="8060060" cy="1470025"/>
          </a:xfrm>
        </p:spPr>
        <p:txBody>
          <a:bodyPr/>
          <a:lstStyle/>
          <a:p>
            <a:pPr rtl="0"/>
            <a:r>
              <a:rPr b="1" dirty="0"/>
              <a:t>Santé </a:t>
            </a:r>
            <a:r>
              <a:rPr b="1" dirty="0" err="1"/>
              <a:t>maternelle</a:t>
            </a:r>
            <a:r>
              <a:rPr b="1" dirty="0"/>
              <a:t> et infantile :</a:t>
            </a:r>
          </a:p>
        </p:txBody>
      </p:sp>
      <p:sp>
        <p:nvSpPr>
          <p:cNvPr id="2051" name="Rectangle 3"/>
          <p:cNvSpPr>
            <a:spLocks noGrp="1" noChangeArrowheads="1"/>
          </p:cNvSpPr>
          <p:nvPr>
            <p:ph type="subTitle" idx="1"/>
          </p:nvPr>
        </p:nvSpPr>
        <p:spPr>
          <a:xfrm>
            <a:off x="1331913" y="2781300"/>
            <a:ext cx="6400800" cy="1752600"/>
          </a:xfrm>
        </p:spPr>
        <p:txBody>
          <a:bodyPr/>
          <a:lstStyle/>
          <a:p>
            <a:pPr rtl="0"/>
            <a:r>
              <a:rPr b="1"/>
              <a:t>Liens clés avec la Conservation et le traitement de l'eau à domicile (CTED).</a:t>
            </a:r>
          </a:p>
          <a:p>
            <a:endParaRPr lang="en-US" b="1" dirty="0">
              <a:solidFill>
                <a:schemeClr val="accent2"/>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99592" y="4581128"/>
            <a:ext cx="7128792" cy="227687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rtl="0"/>
            <a:r>
              <a:rPr b="1">
                <a:solidFill>
                  <a:schemeClr val="accent2"/>
                </a:solidFill>
              </a:rPr>
              <a:t>Résultats d'apprentissage</a:t>
            </a:r>
          </a:p>
        </p:txBody>
      </p:sp>
      <p:sp>
        <p:nvSpPr>
          <p:cNvPr id="3075" name="Rectangle 3"/>
          <p:cNvSpPr>
            <a:spLocks noGrp="1" noChangeArrowheads="1"/>
          </p:cNvSpPr>
          <p:nvPr>
            <p:ph type="body" idx="1"/>
          </p:nvPr>
        </p:nvSpPr>
        <p:spPr/>
        <p:txBody>
          <a:bodyPr/>
          <a:lstStyle/>
          <a:p>
            <a:pPr lvl="0" rtl="0">
              <a:spcBef>
                <a:spcPts val="0"/>
              </a:spcBef>
              <a:spcAft>
                <a:spcPts val="600"/>
              </a:spcAft>
              <a:buFont typeface="+mj-lt"/>
              <a:buAutoNum type="arabicPeriod"/>
              <a:tabLst>
                <a:tab pos="685800" algn="l"/>
              </a:tabLst>
            </a:pPr>
            <a:r>
              <a:rPr sz="2400">
                <a:ea typeface="Times New Roman"/>
              </a:rPr>
              <a:t>Comparer les maladies qui sont particulièrement dangereuses pour les femmes enceintes et qui allaitent, et les enfants de moins de cinq ans.</a:t>
            </a:r>
          </a:p>
          <a:p>
            <a:pPr lvl="0" rtl="0">
              <a:spcBef>
                <a:spcPts val="0"/>
              </a:spcBef>
              <a:spcAft>
                <a:spcPts val="600"/>
              </a:spcAft>
              <a:buFont typeface="+mj-lt"/>
              <a:buAutoNum type="arabicPeriod"/>
              <a:tabLst>
                <a:tab pos="685800" algn="l"/>
              </a:tabLst>
            </a:pPr>
            <a:r>
              <a:rPr sz="2400">
                <a:ea typeface="Times New Roman"/>
              </a:rPr>
              <a:t>Identifier les conséquences que les maladies liées au WASH ont sur la santé maternelle et infantile.</a:t>
            </a:r>
          </a:p>
          <a:p>
            <a:pPr lvl="0" rtl="0">
              <a:spcBef>
                <a:spcPts val="0"/>
              </a:spcBef>
              <a:spcAft>
                <a:spcPts val="600"/>
              </a:spcAft>
              <a:buFont typeface="+mj-lt"/>
              <a:buAutoNum type="arabicPeriod"/>
              <a:tabLst>
                <a:tab pos="685800" algn="l"/>
              </a:tabLst>
            </a:pPr>
            <a:r>
              <a:rPr sz="2400">
                <a:ea typeface="Times New Roman"/>
              </a:rPr>
              <a:t>Analyser l'efficacité du traitement de l'eau à domicile dans la prévention des maladies dangereuses pour les femmes enceintes et qui allaitent, et les enfants.</a:t>
            </a:r>
          </a:p>
          <a:p>
            <a:pPr lvl="0" rtl="0">
              <a:spcBef>
                <a:spcPts val="0"/>
              </a:spcBef>
              <a:spcAft>
                <a:spcPts val="600"/>
              </a:spcAft>
              <a:buFont typeface="+mj-lt"/>
              <a:buAutoNum type="arabicPeriod"/>
              <a:tabLst>
                <a:tab pos="685800" algn="l"/>
              </a:tabLst>
            </a:pPr>
            <a:r>
              <a:rPr sz="2400">
                <a:ea typeface="Times New Roman"/>
              </a:rPr>
              <a:t>Expliquer pourquoi l'eau, l'assainissement et l'hygiène sont nécessaires pour améliorer la santé des femmes enceintes et qui allaitent, et des enfants.</a:t>
            </a:r>
          </a:p>
          <a:p>
            <a:pPr marL="514350" lvl="0" indent="-514350">
              <a:buNone/>
            </a:pPr>
            <a:endParaRPr lang="en-US" sz="2800" dirty="0"/>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Vue générale </a:t>
            </a:r>
          </a:p>
        </p:txBody>
      </p:sp>
      <p:sp>
        <p:nvSpPr>
          <p:cNvPr id="3" name="Content Placeholder 2"/>
          <p:cNvSpPr>
            <a:spLocks noGrp="1"/>
          </p:cNvSpPr>
          <p:nvPr>
            <p:ph idx="1"/>
          </p:nvPr>
        </p:nvSpPr>
        <p:spPr>
          <a:xfrm>
            <a:off x="467544" y="1124744"/>
            <a:ext cx="8229600" cy="4133056"/>
          </a:xfrm>
        </p:spPr>
        <p:txBody>
          <a:bodyPr/>
          <a:lstStyle/>
          <a:p>
            <a:pPr rtl="0">
              <a:lnSpc>
                <a:spcPct val="150000"/>
              </a:lnSpc>
            </a:pPr>
            <a:r>
              <a:rPr sz="2400"/>
              <a:t>Introduction </a:t>
            </a:r>
          </a:p>
          <a:p>
            <a:pPr rtl="0">
              <a:lnSpc>
                <a:spcPct val="150000"/>
              </a:lnSpc>
            </a:pPr>
            <a:r>
              <a:rPr sz="2400"/>
              <a:t>Maladies liées au WASH, anémie, malnutrition et santé maternelle et infantile</a:t>
            </a:r>
          </a:p>
          <a:p>
            <a:pPr rtl="0">
              <a:lnSpc>
                <a:spcPct val="150000"/>
              </a:lnSpc>
            </a:pPr>
            <a:r>
              <a:rPr sz="2400"/>
              <a:t>L'approche à barrières multiples</a:t>
            </a:r>
          </a:p>
          <a:p>
            <a:pPr rtl="0">
              <a:lnSpc>
                <a:spcPct val="150000"/>
              </a:lnSpc>
            </a:pPr>
            <a:r>
              <a:rPr sz="2400"/>
              <a:t>Efficacité du traitement de l'eau à domicile pour la santé maternelle et infantile</a:t>
            </a:r>
          </a:p>
          <a:p>
            <a:pPr rtl="0">
              <a:lnSpc>
                <a:spcPct val="150000"/>
              </a:lnSpc>
            </a:pPr>
            <a:r>
              <a:rPr sz="2400"/>
              <a:t>WASH et santé maternelle et infantile</a:t>
            </a:r>
          </a:p>
          <a:p>
            <a:pPr rtl="0">
              <a:lnSpc>
                <a:spcPct val="150000"/>
              </a:lnSpc>
            </a:pPr>
            <a:r>
              <a:rPr sz="2400"/>
              <a:t>Révision</a:t>
            </a:r>
          </a:p>
          <a:p>
            <a:pPr marL="0" indent="0">
              <a:buNone/>
            </a:pPr>
            <a:endParaRPr lang="en-US" b="1" dirty="0" smtClean="0">
              <a:latin typeface="Calibri-Bold"/>
            </a:endParaRPr>
          </a:p>
        </p:txBody>
      </p:sp>
    </p:spTree>
    <p:extLst>
      <p:ext uri="{BB962C8B-B14F-4D97-AF65-F5344CB8AC3E}">
        <p14:creationId xmlns:p14="http://schemas.microsoft.com/office/powerpoint/2010/main" val="3363070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260648"/>
            <a:ext cx="8229600" cy="1143000"/>
          </a:xfrm>
        </p:spPr>
        <p:txBody>
          <a:bodyPr/>
          <a:lstStyle/>
          <a:p>
            <a:pPr rtl="0" eaLnBrk="1" hangingPunct="1">
              <a:defRPr/>
            </a:pPr>
            <a:r>
              <a:rPr>
                <a:solidFill>
                  <a:schemeClr val="accent2"/>
                </a:solidFill>
                <a:ea typeface="+mj-ea"/>
              </a:rPr>
              <a:t>Les faits</a:t>
            </a:r>
          </a:p>
        </p:txBody>
      </p:sp>
      <p:sp>
        <p:nvSpPr>
          <p:cNvPr id="32771" name="Content Placeholder 2"/>
          <p:cNvSpPr>
            <a:spLocks noGrp="1"/>
          </p:cNvSpPr>
          <p:nvPr>
            <p:ph idx="1"/>
          </p:nvPr>
        </p:nvSpPr>
        <p:spPr>
          <a:xfrm>
            <a:off x="457200" y="1371600"/>
            <a:ext cx="8229600" cy="4525963"/>
          </a:xfrm>
        </p:spPr>
        <p:txBody>
          <a:bodyPr/>
          <a:lstStyle/>
          <a:p>
            <a:pPr rtl="0">
              <a:defRPr/>
            </a:pPr>
            <a:r>
              <a:rPr/>
              <a:t>Le système immunitaire de la femme change lorsqu'elle est enceinte, ce qui la rend plus vulnérable à certaines infections.</a:t>
            </a:r>
          </a:p>
          <a:p>
            <a:pPr marL="457200" lvl="1" indent="0">
              <a:buNone/>
              <a:defRPr/>
            </a:pPr>
            <a:endParaRPr lang="en-US" altLang="en-US" sz="1800" dirty="0"/>
          </a:p>
          <a:p>
            <a:pPr rtl="0">
              <a:defRPr/>
            </a:pPr>
            <a:r>
              <a:rPr/>
              <a:t>Les enfants de moins de deux ans ont un système immunitaire plus faible, qui les rend plus vulnérables aux infections.</a:t>
            </a:r>
          </a:p>
          <a:p>
            <a:pPr marL="0" indent="0">
              <a:buNone/>
              <a:defRPr/>
            </a:pPr>
            <a:endParaRPr lang="en-US" altLang="en-US" sz="2000" dirty="0" smtClean="0"/>
          </a:p>
        </p:txBody>
      </p:sp>
      <p:sp>
        <p:nvSpPr>
          <p:cNvPr id="614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rtl="0" eaLnBrk="1" hangingPunct="1">
              <a:spcBef>
                <a:spcPct val="0"/>
              </a:spcBef>
              <a:buFontTx/>
              <a:buNone/>
            </a:pPr>
            <a:fld id="{57C1BA32-E91D-4EBF-BA01-EA2649E880DA}" type="slidenum">
              <a:rPr sz="1400">
                <a:solidFill>
                  <a:srgbClr val="000000"/>
                </a:solidFill>
              </a:rPr>
              <a:pPr rtl="0" eaLnBrk="1" hangingPunct="1">
                <a:spcBef>
                  <a:spcPct val="0"/>
                </a:spcBef>
                <a:buFontTx/>
                <a:buNone/>
              </a:pPr>
              <a:t>6</a:t>
            </a:fld>
            <a:endParaRPr sz="1400">
              <a:solidFill>
                <a:srgbClr val="000000"/>
              </a:solidFill>
            </a:endParaRPr>
          </a:p>
        </p:txBody>
      </p:sp>
    </p:spTree>
    <p:extLst>
      <p:ext uri="{BB962C8B-B14F-4D97-AF65-F5344CB8AC3E}">
        <p14:creationId xmlns:p14="http://schemas.microsoft.com/office/powerpoint/2010/main" val="3858124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0" eaLnBrk="1" hangingPunct="1"/>
            <a:r>
              <a:rPr>
                <a:solidFill>
                  <a:schemeClr val="accent2"/>
                </a:solidFill>
                <a:ea typeface="+mj-ea"/>
              </a:rPr>
              <a:t>Les faits</a:t>
            </a:r>
          </a:p>
        </p:txBody>
      </p:sp>
      <p:sp>
        <p:nvSpPr>
          <p:cNvPr id="33795" name="Content Placeholder 2"/>
          <p:cNvSpPr>
            <a:spLocks noGrp="1"/>
          </p:cNvSpPr>
          <p:nvPr>
            <p:ph idx="1"/>
          </p:nvPr>
        </p:nvSpPr>
        <p:spPr>
          <a:xfrm>
            <a:off x="457200" y="1143000"/>
            <a:ext cx="8229600" cy="4949825"/>
          </a:xfrm>
        </p:spPr>
        <p:txBody>
          <a:bodyPr/>
          <a:lstStyle/>
          <a:p>
            <a:pPr rtl="0">
              <a:defRPr/>
            </a:pPr>
            <a:r>
              <a:rPr sz="2800"/>
              <a:t>18 000 enfants de moins de 5 ans meurent chaque jour</a:t>
            </a:r>
          </a:p>
          <a:p>
            <a:pPr>
              <a:defRPr/>
            </a:pPr>
            <a:endParaRPr lang="en-US" sz="1200" dirty="0" smtClean="0"/>
          </a:p>
          <a:p>
            <a:pPr rtl="0">
              <a:defRPr/>
            </a:pPr>
            <a:r>
              <a:rPr sz="2800"/>
              <a:t>La diarrhée tue 2195 enfants chaque jour —plus que le sida, la malaria, et la rougeole réunis.</a:t>
            </a:r>
          </a:p>
          <a:p>
            <a:pPr marL="0" indent="0">
              <a:buNone/>
              <a:defRPr/>
            </a:pPr>
            <a:endParaRPr lang="en-US" sz="1200" dirty="0" smtClean="0"/>
          </a:p>
          <a:p>
            <a:pPr rtl="0">
              <a:defRPr/>
            </a:pPr>
            <a:r>
              <a:rPr sz="2800"/>
              <a:t>56% des maladies diarrhéiques sont liées à une eau insalubre, un mauvais assainissement et un manque d’hygiène.</a:t>
            </a:r>
          </a:p>
          <a:p>
            <a:pPr marL="0" indent="0">
              <a:buNone/>
              <a:defRPr/>
            </a:pPr>
            <a:endParaRPr lang="en-US" sz="1100" dirty="0" smtClean="0"/>
          </a:p>
          <a:p>
            <a:pPr rtl="0">
              <a:defRPr/>
            </a:pPr>
            <a:r>
              <a:rPr sz="2800"/>
              <a:t>Environ 1000 enfants meurent chaque jour à cause d'un mauvais WASH</a:t>
            </a:r>
          </a:p>
          <a:p>
            <a:pPr>
              <a:defRPr/>
            </a:pPr>
            <a:endParaRPr lang="en-US" sz="2800" dirty="0" smtClean="0"/>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rtl="0" eaLnBrk="1" hangingPunct="1">
              <a:spcBef>
                <a:spcPct val="0"/>
              </a:spcBef>
              <a:buFontTx/>
              <a:buNone/>
            </a:pPr>
            <a:fld id="{1581E747-7D72-4391-9A03-C2DA9C53F5F5}" type="slidenum">
              <a:rPr sz="1400">
                <a:solidFill>
                  <a:srgbClr val="000000"/>
                </a:solidFill>
              </a:rPr>
              <a:pPr rtl="0" eaLnBrk="1" hangingPunct="1">
                <a:spcBef>
                  <a:spcPct val="0"/>
                </a:spcBef>
                <a:buFontTx/>
                <a:buNone/>
              </a:pPr>
              <a:t>7</a:t>
            </a:fld>
            <a:endParaRPr sz="1400">
              <a:solidFill>
                <a:srgbClr val="000000"/>
              </a:solidFill>
            </a:endParaRPr>
          </a:p>
        </p:txBody>
      </p:sp>
      <p:pic>
        <p:nvPicPr>
          <p:cNvPr id="7173"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447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accent2"/>
                </a:solidFill>
              </a:rPr>
              <a:t>Mortalité infantile</a:t>
            </a:r>
          </a:p>
        </p:txBody>
      </p:sp>
      <p:sp>
        <p:nvSpPr>
          <p:cNvPr id="4" name="Slide Number Placeholder 3"/>
          <p:cNvSpPr>
            <a:spLocks noGrp="1"/>
          </p:cNvSpPr>
          <p:nvPr>
            <p:ph type="sldNum" sz="quarter" idx="12"/>
          </p:nvPr>
        </p:nvSpPr>
        <p:spPr/>
        <p:txBody>
          <a:bodyPr/>
          <a:lstStyle/>
          <a:p>
            <a:pPr rtl="0">
              <a:defRPr/>
            </a:pPr>
            <a:fld id="{AD4B7F3D-6904-4DA0-B17F-89D61663A9C5}" type="slidenum">
              <a:rPr/>
              <a:pPr rtl="0">
                <a:defRPr/>
              </a:pPr>
              <a:t>8</a:t>
            </a:fld>
            <a:endParaRPr/>
          </a:p>
        </p:txBody>
      </p:sp>
      <p:sp>
        <p:nvSpPr>
          <p:cNvPr id="6" name="Content Placeholder 5"/>
          <p:cNvSpPr>
            <a:spLocks noGrp="1"/>
          </p:cNvSpPr>
          <p:nvPr>
            <p:ph idx="1"/>
          </p:nvPr>
        </p:nvSpPr>
        <p:spPr>
          <a:xfrm>
            <a:off x="539552" y="1340768"/>
            <a:ext cx="8229600" cy="4785395"/>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900" dirty="0" smtClean="0"/>
          </a:p>
          <a:p>
            <a:pPr marL="0" indent="0">
              <a:buNone/>
            </a:pPr>
            <a:endParaRPr lang="en-US" sz="900" dirty="0"/>
          </a:p>
          <a:p>
            <a:pPr marL="0" indent="0">
              <a:buNone/>
            </a:pPr>
            <a:endParaRPr lang="en-US" sz="900" dirty="0" smtClean="0"/>
          </a:p>
          <a:p>
            <a:pPr marL="0" indent="0" rtl="0">
              <a:buNone/>
            </a:pPr>
            <a:r>
              <a:rPr sz="900"/>
              <a:t>De http://data.worldbank.org/indicator/SP.DYN.IMRT.IN/countries/1W?display=map</a:t>
            </a:r>
          </a:p>
        </p:txBody>
      </p:sp>
      <p:pic>
        <p:nvPicPr>
          <p:cNvPr id="86018" name="Picture 2" descr="C:\Users\kathleendewitt\Desktop\Child Morta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7920880"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105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0" eaLnBrk="1" hangingPunct="1"/>
            <a:r>
              <a:rPr>
                <a:solidFill>
                  <a:schemeClr val="accent2"/>
                </a:solidFill>
                <a:ea typeface="+mj-ea"/>
              </a:rPr>
              <a:t>Les faits</a:t>
            </a:r>
          </a:p>
        </p:txBody>
      </p:sp>
      <p:sp>
        <p:nvSpPr>
          <p:cNvPr id="9219" name="Content Placeholder 2"/>
          <p:cNvSpPr>
            <a:spLocks noGrp="1"/>
          </p:cNvSpPr>
          <p:nvPr>
            <p:ph idx="1"/>
          </p:nvPr>
        </p:nvSpPr>
        <p:spPr/>
        <p:txBody>
          <a:bodyPr/>
          <a:lstStyle/>
          <a:p>
            <a:pPr rtl="0"/>
            <a:r>
              <a:rPr/>
              <a:t>Le taux de mortalité maternelle, ou nombre de morts de mère, était estimé en 2013 à 289 000 par an</a:t>
            </a:r>
          </a:p>
          <a:p>
            <a:pPr>
              <a:buFontTx/>
              <a:buNone/>
            </a:pPr>
            <a:endParaRPr lang="en-US" altLang="en-US" dirty="0" smtClean="0"/>
          </a:p>
          <a:p>
            <a:pPr rtl="0"/>
            <a:r>
              <a:rPr/>
              <a:t>L’anémie maternelle provoque 115 000 morts de mères par an.</a:t>
            </a:r>
          </a:p>
          <a:p>
            <a:endParaRPr lang="en-US" altLang="en-US" dirty="0" smtClean="0"/>
          </a:p>
        </p:txBody>
      </p:sp>
      <p:sp>
        <p:nvSpPr>
          <p:cNvPr id="922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rtl="0" eaLnBrk="1" hangingPunct="1">
              <a:spcBef>
                <a:spcPct val="0"/>
              </a:spcBef>
              <a:buFontTx/>
              <a:buNone/>
            </a:pPr>
            <a:fld id="{757328E3-9F99-4672-9748-4318ADD3D241}" type="slidenum">
              <a:rPr sz="1400">
                <a:solidFill>
                  <a:srgbClr val="000000"/>
                </a:solidFill>
              </a:rPr>
              <a:pPr rtl="0" eaLnBrk="1" hangingPunct="1">
                <a:spcBef>
                  <a:spcPct val="0"/>
                </a:spcBef>
                <a:buFontTx/>
                <a:buNone/>
              </a:pPr>
              <a:t>9</a:t>
            </a:fld>
            <a:endParaRPr sz="1400">
              <a:solidFill>
                <a:srgbClr val="000000"/>
              </a:solidFill>
            </a:endParaRPr>
          </a:p>
        </p:txBody>
      </p:sp>
      <p:pic>
        <p:nvPicPr>
          <p:cNvPr id="9221"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634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_2012">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Presentation_2012.potx</Template>
  <TotalTime>2651</TotalTime>
  <Words>2737</Words>
  <Application>Microsoft Office PowerPoint</Application>
  <PresentationFormat>On-screen Show (4:3)</PresentationFormat>
  <Paragraphs>308</Paragraphs>
  <Slides>27</Slides>
  <Notes>11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ＭＳ Ｐゴシック</vt:lpstr>
      <vt:lpstr>Arial</vt:lpstr>
      <vt:lpstr>Calibri</vt:lpstr>
      <vt:lpstr>Calibri-Bold</vt:lpstr>
      <vt:lpstr>Tahoma</vt:lpstr>
      <vt:lpstr>Times New Roman</vt:lpstr>
      <vt:lpstr>Template_Powerpoint Presentation_2012</vt:lpstr>
      <vt:lpstr>Default Design</vt:lpstr>
      <vt:lpstr>1_Default Design</vt:lpstr>
      <vt:lpstr>2_Default Design</vt:lpstr>
      <vt:lpstr>PowerPoint Presentation</vt:lpstr>
      <vt:lpstr>PowerPoint Presentation</vt:lpstr>
      <vt:lpstr>Santé maternelle et infantile :</vt:lpstr>
      <vt:lpstr>Résultats d'apprentissage</vt:lpstr>
      <vt:lpstr>Vue générale </vt:lpstr>
      <vt:lpstr>Les faits</vt:lpstr>
      <vt:lpstr>Les faits</vt:lpstr>
      <vt:lpstr>Mortalité infantile</vt:lpstr>
      <vt:lpstr>Les faits</vt:lpstr>
      <vt:lpstr>Mortalité maternelle</vt:lpstr>
      <vt:lpstr>Taux de mortalité maternel et infantile </vt:lpstr>
      <vt:lpstr>Résumé de la maladie</vt:lpstr>
      <vt:lpstr>Exemple de résumé : Rotavirus</vt:lpstr>
      <vt:lpstr>Carte de concept</vt:lpstr>
      <vt:lpstr>Exemple de carte de concept</vt:lpstr>
      <vt:lpstr>Impact de la diarrhée</vt:lpstr>
      <vt:lpstr>Impact d’une infection par le Cryptosporidium sur la capacité des intestins à absorber les nutriments</vt:lpstr>
      <vt:lpstr>Anémie ferriprive</vt:lpstr>
      <vt:lpstr>Approche à barrières multiples</vt:lpstr>
      <vt:lpstr>Tailles des agents pathogènes</vt:lpstr>
      <vt:lpstr>Poste (C)TED </vt:lpstr>
      <vt:lpstr>Eau, assainissement et hygiène</vt:lpstr>
      <vt:lpstr>Eau, assainissement et hygiène</vt:lpstr>
      <vt:lpstr> Lien évident entre le  WASH et la santé</vt:lpstr>
      <vt:lpstr>Questions de révision </vt:lpstr>
      <vt:lpstr>Questions de révision</vt:lpstr>
      <vt:lpstr>Questions de révision </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Acer Customer</dc:creator>
  <cp:lastModifiedBy>Andrea Roach</cp:lastModifiedBy>
  <cp:revision>78</cp:revision>
  <dcterms:created xsi:type="dcterms:W3CDTF">2010-12-09T21:10:54Z</dcterms:created>
  <dcterms:modified xsi:type="dcterms:W3CDTF">2014-11-14T04:33:20Z</dcterms:modified>
</cp:coreProperties>
</file>