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67" r:id="rId2"/>
    <p:sldId id="283" r:id="rId3"/>
    <p:sldId id="268" r:id="rId4"/>
    <p:sldId id="257" r:id="rId5"/>
    <p:sldId id="284" r:id="rId6"/>
    <p:sldId id="279" r:id="rId7"/>
    <p:sldId id="282" r:id="rId8"/>
    <p:sldId id="261" r:id="rId9"/>
    <p:sldId id="270" r:id="rId10"/>
    <p:sldId id="263" r:id="rId11"/>
    <p:sldId id="264"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8" autoAdjust="0"/>
  </p:normalViewPr>
  <p:slideViewPr>
    <p:cSldViewPr>
      <p:cViewPr varScale="1">
        <p:scale>
          <a:sx n="58" d="100"/>
          <a:sy n="58" d="100"/>
        </p:scale>
        <p:origin x="17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59BE8-CE6E-4442-94A3-09C3EA812A01}" type="datetimeFigureOut">
              <a:rPr lang="en-US" smtClean="0"/>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F798F-FF93-EF4E-A44A-BCEEA4142134}" type="slidenum">
              <a:rPr lang="en-US" smtClean="0"/>
              <a:t>‹#›</a:t>
            </a:fld>
            <a:endParaRPr lang="en-US"/>
          </a:p>
        </p:txBody>
      </p:sp>
    </p:spTree>
    <p:extLst>
      <p:ext uri="{BB962C8B-B14F-4D97-AF65-F5344CB8AC3E}">
        <p14:creationId xmlns:p14="http://schemas.microsoft.com/office/powerpoint/2010/main" val="3640245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Managing greywater and overflow water is essential to protect public health and prevent environmental contamination. However, greywater and overflow water have traditionally received little attention. Pathogens can spread quickly through the environment when greywater and overflow water are poorly managed. For instance, standing water can: </a:t>
            </a:r>
          </a:p>
          <a:p>
            <a:endParaRPr lang="en-CA" dirty="0" smtClean="0"/>
          </a:p>
          <a:p>
            <a:pPr lvl="1"/>
            <a:r>
              <a:rPr lang="en-CA" dirty="0" smtClean="0"/>
              <a:t>•	Spread pathogens that cause disease (like schistosomiasis)</a:t>
            </a:r>
          </a:p>
          <a:p>
            <a:pPr lvl="1"/>
            <a:r>
              <a:rPr lang="en-CA" dirty="0" smtClean="0"/>
              <a:t>•	Breed disease vectors (like mosquitos that transmit dengue fever, Japanese encephalitis, West Nile fever and malaria)</a:t>
            </a:r>
          </a:p>
          <a:p>
            <a:pPr lvl="1"/>
            <a:r>
              <a:rPr lang="en-CA" dirty="0" smtClean="0"/>
              <a:t>•	Enter a water point, like a well or tap stand, and contaminate the water source</a:t>
            </a:r>
          </a:p>
          <a:p>
            <a:pPr lvl="1"/>
            <a:r>
              <a:rPr lang="en-CA" dirty="0" smtClean="0"/>
              <a:t>•	Become stagnant and cause bad smells that make the local environmental unpleasant for those living in the area</a:t>
            </a:r>
          </a:p>
          <a:p>
            <a:endParaRPr lang="en-CA" dirty="0" smtClean="0"/>
          </a:p>
          <a:p>
            <a:pPr marL="171450" indent="-171450">
              <a:buFont typeface="Arial" panose="020B0604020202020204" pitchFamily="34" charset="0"/>
              <a:buChar char="•"/>
            </a:pPr>
            <a:r>
              <a:rPr lang="en-CA" dirty="0" smtClean="0"/>
              <a:t>Poor drainage can also cause more frequent and severe flooding, spreading contamination. In some places, waterborne disease outbreaks can be reduced through better domestic wastewater management.</a:t>
            </a:r>
          </a:p>
          <a:p>
            <a:endParaRPr lang="en-CA" dirty="0"/>
          </a:p>
        </p:txBody>
      </p:sp>
      <p:sp>
        <p:nvSpPr>
          <p:cNvPr id="4" name="Slide Number Placeholder 3"/>
          <p:cNvSpPr>
            <a:spLocks noGrp="1"/>
          </p:cNvSpPr>
          <p:nvPr>
            <p:ph type="sldNum" sz="quarter" idx="10"/>
          </p:nvPr>
        </p:nvSpPr>
        <p:spPr/>
        <p:txBody>
          <a:bodyPr/>
          <a:lstStyle/>
          <a:p>
            <a:fld id="{F06F798F-FF93-EF4E-A44A-BCEEA4142134}" type="slidenum">
              <a:rPr lang="en-US" smtClean="0"/>
              <a:t>5</a:t>
            </a:fld>
            <a:endParaRPr lang="en-US"/>
          </a:p>
        </p:txBody>
      </p:sp>
    </p:spTree>
    <p:extLst>
      <p:ext uri="{BB962C8B-B14F-4D97-AF65-F5344CB8AC3E}">
        <p14:creationId xmlns:p14="http://schemas.microsoft.com/office/powerpoint/2010/main" val="143095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In urban and </a:t>
            </a:r>
            <a:r>
              <a:rPr lang="en-CA" dirty="0" err="1" smtClean="0"/>
              <a:t>peri</a:t>
            </a:r>
            <a:r>
              <a:rPr lang="en-CA" dirty="0" smtClean="0"/>
              <a:t>-urban areas of low and middle-income countries, greywater is most often discharged untreated into drains or sewers (provided they exist). This water then flows into surface water body, like a lake, river or ocean. This can lead to oxygen depletion, increased turbidity, and microbiological and chemical contamination of surface water.</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But in many places, drainage channels become dumps for household waste. Channels must be kept clean of waste to prevent them from blocking water flow and causing additional flooding. See CAWST’s Technical Brief: Solid Waste Management for further information on how to properly dispose of solid waste.</a:t>
            </a:r>
          </a:p>
        </p:txBody>
      </p:sp>
      <p:sp>
        <p:nvSpPr>
          <p:cNvPr id="4" name="Slide Number Placeholder 3"/>
          <p:cNvSpPr>
            <a:spLocks noGrp="1"/>
          </p:cNvSpPr>
          <p:nvPr>
            <p:ph type="sldNum" sz="quarter" idx="10"/>
          </p:nvPr>
        </p:nvSpPr>
        <p:spPr/>
        <p:txBody>
          <a:bodyPr/>
          <a:lstStyle/>
          <a:p>
            <a:fld id="{F06F798F-FF93-EF4E-A44A-BCEEA4142134}" type="slidenum">
              <a:rPr lang="en-US" smtClean="0"/>
              <a:t>6</a:t>
            </a:fld>
            <a:endParaRPr lang="en-US"/>
          </a:p>
        </p:txBody>
      </p:sp>
    </p:spTree>
    <p:extLst>
      <p:ext uri="{BB962C8B-B14F-4D97-AF65-F5344CB8AC3E}">
        <p14:creationId xmlns:p14="http://schemas.microsoft.com/office/powerpoint/2010/main" val="220090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dirty="0" smtClean="0">
                <a:latin typeface="Calibri" charset="0"/>
              </a:rPr>
              <a:t>Overflow water</a:t>
            </a:r>
            <a:r>
              <a:rPr lang="en-US" baseline="0" dirty="0" smtClean="0">
                <a:latin typeface="Calibri" charset="0"/>
              </a:rPr>
              <a:t> and </a:t>
            </a:r>
            <a:r>
              <a:rPr lang="en-US" dirty="0" smtClean="0">
                <a:latin typeface="Calibri" charset="0"/>
              </a:rPr>
              <a:t>greywater can be used for irrigation.</a:t>
            </a:r>
            <a:endParaRPr lang="en-US" dirty="0">
              <a:latin typeface="Calibri" charset="0"/>
            </a:endParaRP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eaLnBrk="1" hangingPunct="1">
              <a:spcBef>
                <a:spcPct val="0"/>
              </a:spcBef>
              <a:buFont typeface="Arial" panose="020B0604020202020204" pitchFamily="34" charset="0"/>
              <a:buChar char="•"/>
            </a:pPr>
            <a:r>
              <a:rPr lang="en-US" dirty="0" smtClean="0">
                <a:latin typeface="Calibri" charset="0"/>
              </a:rPr>
              <a:t>Overflow water </a:t>
            </a:r>
            <a:r>
              <a:rPr lang="en-US" dirty="0">
                <a:latin typeface="Calibri" charset="0"/>
              </a:rPr>
              <a:t>from a pump or </a:t>
            </a:r>
            <a:r>
              <a:rPr lang="en-US" dirty="0" err="1">
                <a:latin typeface="Calibri" charset="0"/>
              </a:rPr>
              <a:t>tapstand</a:t>
            </a:r>
            <a:r>
              <a:rPr lang="en-US" dirty="0">
                <a:latin typeface="Calibri" charset="0"/>
              </a:rPr>
              <a:t> can go directly to irrigation.</a:t>
            </a: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eaLnBrk="1" hangingPunct="1">
              <a:spcBef>
                <a:spcPct val="0"/>
              </a:spcBef>
              <a:buFont typeface="Arial" panose="020B0604020202020204" pitchFamily="34" charset="0"/>
              <a:buChar char="•"/>
            </a:pPr>
            <a:r>
              <a:rPr lang="en-US" dirty="0" smtClean="0">
                <a:latin typeface="Calibri" charset="0"/>
              </a:rPr>
              <a:t>Greywater </a:t>
            </a:r>
            <a:r>
              <a:rPr lang="en-US" dirty="0">
                <a:latin typeface="Calibri" charset="0"/>
              </a:rPr>
              <a:t>should </a:t>
            </a:r>
            <a:r>
              <a:rPr lang="en-US" dirty="0" smtClean="0">
                <a:latin typeface="Calibri" charset="0"/>
              </a:rPr>
              <a:t>be first treated. As a minimum,</a:t>
            </a:r>
            <a:r>
              <a:rPr lang="en-US" baseline="0" dirty="0" smtClean="0">
                <a:latin typeface="Calibri" charset="0"/>
              </a:rPr>
              <a:t> </a:t>
            </a:r>
            <a:r>
              <a:rPr lang="en-US" dirty="0" smtClean="0">
                <a:latin typeface="Calibri" charset="0"/>
              </a:rPr>
              <a:t>pass </a:t>
            </a:r>
            <a:r>
              <a:rPr lang="en-US" dirty="0">
                <a:latin typeface="Calibri" charset="0"/>
              </a:rPr>
              <a:t>through a grease trap to get rid of pathogens, soap, oils and other residues that might harm plants before being used for irrigation. </a:t>
            </a:r>
            <a:r>
              <a:rPr lang="en-CA" baseline="0" dirty="0" smtClean="0"/>
              <a:t>Needs to meet WHO Guidelines for Greywater Use in Agriculture (2006).</a:t>
            </a:r>
          </a:p>
          <a:p>
            <a:pPr eaLnBrk="1" hangingPunct="1">
              <a:spcBef>
                <a:spcPct val="0"/>
              </a:spcBef>
            </a:pPr>
            <a:endParaRPr lang="en-CA" baseline="0" dirty="0" smtClean="0"/>
          </a:p>
          <a:p>
            <a:pPr marL="171450" indent="-171450" eaLnBrk="1" hangingPunct="1">
              <a:spcBef>
                <a:spcPct val="0"/>
              </a:spcBef>
              <a:buFont typeface="Arial" panose="020B0604020202020204" pitchFamily="34" charset="0"/>
              <a:buChar char="•"/>
            </a:pPr>
            <a:r>
              <a:rPr lang="en-CA" baseline="0" dirty="0" smtClean="0"/>
              <a:t>The image shows: </a:t>
            </a:r>
            <a:r>
              <a:rPr lang="en-CA" dirty="0" smtClean="0"/>
              <a:t>Drainage from hand pump to a garden, Zambia, and a small irrigation</a:t>
            </a:r>
            <a:r>
              <a:rPr lang="en-CA" baseline="0" dirty="0" smtClean="0"/>
              <a:t> channel for a field </a:t>
            </a:r>
            <a:endParaRPr lang="en-CA" dirty="0" smtClean="0"/>
          </a:p>
          <a:p>
            <a:pPr eaLnBrk="1" hangingPunct="1">
              <a:spcBef>
                <a:spcPct val="0"/>
              </a:spcBef>
            </a:pPr>
            <a:endParaRPr lang="en-US" dirty="0">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ABD4B66-ECF4-2746-8CC8-C66A63A42750}" type="slidenum">
              <a:rPr lang="en-US"/>
              <a:pPr eaLnBrk="1" hangingPunct="1"/>
              <a:t>7</a:t>
            </a:fld>
            <a:endParaRPr lang="en-US"/>
          </a:p>
        </p:txBody>
      </p:sp>
    </p:spTree>
    <p:extLst>
      <p:ext uri="{BB962C8B-B14F-4D97-AF65-F5344CB8AC3E}">
        <p14:creationId xmlns:p14="http://schemas.microsoft.com/office/powerpoint/2010/main" val="24462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86E59D6-DF47-064B-B9D5-7E6ABCB81058}" type="slidenum">
              <a:rPr lang="en-US">
                <a:latin typeface="Arial" pitchFamily="-109" charset="0"/>
                <a:ea typeface="Arial" pitchFamily="-109" charset="0"/>
                <a:cs typeface="Arial" pitchFamily="-109" charset="0"/>
              </a:rPr>
              <a:pPr/>
              <a:t>8</a:t>
            </a:fld>
            <a:endParaRPr lang="en-US">
              <a:latin typeface="Arial" pitchFamily="-109" charset="0"/>
              <a:ea typeface="Arial" pitchFamily="-109" charset="0"/>
              <a:cs typeface="Arial" pitchFamily="-109"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A grease trap acts like a small septic tank. Greywater flows into the trap where oils, fats and soap scum float to the surface and gravity settles heavier suspended solids to the bottom. Relatively clean water then flows out of the grease trap.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It is important to install a grease trap before infiltrating greywater into the ground, reusing it in agriculture, or discharging it to drainage channels. This lowers the risk of clogging the soak pit or infiltration trench and reduces the potential amount of contamination entering the drainage systems.</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US" dirty="0" smtClean="0">
                <a:latin typeface="Arial" pitchFamily="-109" charset="0"/>
                <a:ea typeface="Arial" pitchFamily="-109" charset="0"/>
                <a:cs typeface="Arial" pitchFamily="-109" charset="0"/>
              </a:rPr>
              <a:t>Can </a:t>
            </a:r>
            <a:r>
              <a:rPr lang="en-US" dirty="0">
                <a:latin typeface="Arial" pitchFamily="-109" charset="0"/>
                <a:ea typeface="Arial" pitchFamily="-109" charset="0"/>
                <a:cs typeface="Arial" pitchFamily="-109" charset="0"/>
              </a:rPr>
              <a:t>be made from local materials: </a:t>
            </a:r>
            <a:endParaRPr lang="en-US" dirty="0" smtClean="0">
              <a:latin typeface="Arial" pitchFamily="-109" charset="0"/>
              <a:ea typeface="Arial" pitchFamily="-109" charset="0"/>
              <a:cs typeface="Arial" pitchFamily="-109" charset="0"/>
            </a:endParaRPr>
          </a:p>
          <a:p>
            <a:pPr eaLnBrk="1" hangingPunct="1"/>
            <a:r>
              <a:rPr lang="en-US" dirty="0">
                <a:latin typeface="Arial" pitchFamily="-109" charset="0"/>
                <a:ea typeface="Arial" pitchFamily="-109" charset="0"/>
                <a:cs typeface="Arial" pitchFamily="-109" charset="0"/>
              </a:rPr>
              <a:t>	-concrete</a:t>
            </a:r>
          </a:p>
          <a:p>
            <a:pPr eaLnBrk="1" hangingPunct="1"/>
            <a:r>
              <a:rPr lang="en-US" dirty="0">
                <a:latin typeface="Arial" pitchFamily="-109" charset="0"/>
                <a:ea typeface="Arial" pitchFamily="-109" charset="0"/>
                <a:cs typeface="Arial" pitchFamily="-109" charset="0"/>
              </a:rPr>
              <a:t>	-plastered brick</a:t>
            </a:r>
          </a:p>
          <a:p>
            <a:pPr eaLnBrk="1" hangingPunct="1"/>
            <a:r>
              <a:rPr lang="en-US" dirty="0">
                <a:latin typeface="Arial" pitchFamily="-109" charset="0"/>
                <a:ea typeface="Arial" pitchFamily="-109" charset="0"/>
                <a:cs typeface="Arial" pitchFamily="-109" charset="0"/>
              </a:rPr>
              <a:t>	-plastered concrete blocks</a:t>
            </a:r>
          </a:p>
          <a:p>
            <a:pPr eaLnBrk="1" hangingPunct="1"/>
            <a:r>
              <a:rPr lang="en-US" dirty="0">
                <a:latin typeface="Arial" pitchFamily="-109" charset="0"/>
                <a:ea typeface="Arial" pitchFamily="-109" charset="0"/>
                <a:cs typeface="Arial" pitchFamily="-109" charset="0"/>
              </a:rPr>
              <a:t>	-</a:t>
            </a:r>
            <a:r>
              <a:rPr lang="en-US" dirty="0" smtClean="0">
                <a:latin typeface="Arial" pitchFamily="-109" charset="0"/>
                <a:ea typeface="Arial" pitchFamily="-109" charset="0"/>
                <a:cs typeface="Arial" pitchFamily="-109" charset="0"/>
              </a:rPr>
              <a:t>reused </a:t>
            </a:r>
            <a:r>
              <a:rPr lang="en-US" dirty="0">
                <a:latin typeface="Arial" pitchFamily="-109" charset="0"/>
                <a:ea typeface="Arial" pitchFamily="-109" charset="0"/>
                <a:cs typeface="Arial" pitchFamily="-109" charset="0"/>
              </a:rPr>
              <a:t>oil </a:t>
            </a:r>
            <a:r>
              <a:rPr lang="en-US" dirty="0" smtClean="0">
                <a:latin typeface="Arial" pitchFamily="-109" charset="0"/>
                <a:ea typeface="Arial" pitchFamily="-109" charset="0"/>
                <a:cs typeface="Arial" pitchFamily="-109" charset="0"/>
              </a:rPr>
              <a:t>drums</a:t>
            </a:r>
          </a:p>
          <a:p>
            <a:pPr eaLnBrk="1" hangingPunct="1"/>
            <a:endParaRPr lang="en-US" dirty="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US" dirty="0" smtClean="0">
                <a:latin typeface="Arial" pitchFamily="-109" charset="0"/>
                <a:ea typeface="Arial" pitchFamily="-109" charset="0"/>
                <a:cs typeface="Arial" pitchFamily="-109" charset="0"/>
              </a:rPr>
              <a:t>Requires </a:t>
            </a:r>
            <a:r>
              <a:rPr lang="en-US" dirty="0">
                <a:latin typeface="Arial" pitchFamily="-109" charset="0"/>
                <a:ea typeface="Arial" pitchFamily="-109" charset="0"/>
                <a:cs typeface="Arial" pitchFamily="-109" charset="0"/>
              </a:rPr>
              <a:t>regular cleaning to remove </a:t>
            </a:r>
            <a:r>
              <a:rPr lang="en-US" dirty="0" smtClean="0">
                <a:latin typeface="Arial" pitchFamily="-109" charset="0"/>
                <a:ea typeface="Arial" pitchFamily="-109" charset="0"/>
                <a:cs typeface="Arial" pitchFamily="-109" charset="0"/>
              </a:rPr>
              <a:t>accumulated materials at the inlet and settled solids at the bottom. </a:t>
            </a:r>
            <a:r>
              <a:rPr lang="en-US" dirty="0">
                <a:latin typeface="Arial" pitchFamily="-109" charset="0"/>
                <a:ea typeface="Arial" pitchFamily="-109" charset="0"/>
                <a:cs typeface="Arial" pitchFamily="-109" charset="0"/>
              </a:rPr>
              <a:t>This will help prevent </a:t>
            </a:r>
            <a:r>
              <a:rPr lang="en-US" dirty="0" smtClean="0">
                <a:latin typeface="Arial" pitchFamily="-109" charset="0"/>
                <a:ea typeface="Arial" pitchFamily="-109" charset="0"/>
                <a:cs typeface="Arial" pitchFamily="-109" charset="0"/>
              </a:rPr>
              <a:t>bad smells. Solid waste </a:t>
            </a:r>
            <a:r>
              <a:rPr lang="en-US" dirty="0">
                <a:latin typeface="Arial" pitchFamily="-109" charset="0"/>
                <a:ea typeface="Arial" pitchFamily="-109" charset="0"/>
                <a:cs typeface="Arial" pitchFamily="-109" charset="0"/>
              </a:rPr>
              <a:t>should be </a:t>
            </a:r>
            <a:r>
              <a:rPr lang="en-US" dirty="0" smtClean="0">
                <a:latin typeface="Arial" pitchFamily="-109" charset="0"/>
                <a:ea typeface="Arial" pitchFamily="-109" charset="0"/>
                <a:cs typeface="Arial" pitchFamily="-109" charset="0"/>
              </a:rPr>
              <a:t>properly</a:t>
            </a:r>
            <a:r>
              <a:rPr lang="en-US" baseline="0" dirty="0" smtClean="0">
                <a:latin typeface="Arial" pitchFamily="-109" charset="0"/>
                <a:ea typeface="Arial" pitchFamily="-109" charset="0"/>
                <a:cs typeface="Arial" pitchFamily="-109" charset="0"/>
              </a:rPr>
              <a:t> disposed</a:t>
            </a:r>
            <a:r>
              <a:rPr lang="en-US" dirty="0" smtClean="0">
                <a:latin typeface="Arial" pitchFamily="-109" charset="0"/>
                <a:ea typeface="Arial" pitchFamily="-109" charset="0"/>
                <a:cs typeface="Arial" pitchFamily="-109" charset="0"/>
              </a:rPr>
              <a:t>. </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Cleaning grease traps can be an unpleasant job. Encourage people to use gloves and to wash their hands with soap afterwards. </a:t>
            </a: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345214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5B3E74F-AABE-3A47-9613-2F24C637484B}" type="slidenum">
              <a:rPr lang="en-US">
                <a:latin typeface="Arial" pitchFamily="-109" charset="0"/>
                <a:ea typeface="Arial" pitchFamily="-109" charset="0"/>
                <a:cs typeface="Arial" pitchFamily="-109" charset="0"/>
              </a:rPr>
              <a:pPr/>
              <a:t>9</a:t>
            </a:fld>
            <a:endParaRPr lang="en-US">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A soak pit is a dug pit that allows wastewater to be safely infiltrated into the ground. </a:t>
            </a: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297111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5B3E74F-AABE-3A47-9613-2F24C637484B}" type="slidenum">
              <a:rPr lang="en-US">
                <a:latin typeface="Arial" pitchFamily="-109" charset="0"/>
                <a:ea typeface="Arial" pitchFamily="-109" charset="0"/>
                <a:cs typeface="Arial" pitchFamily="-109" charset="0"/>
              </a:rPr>
              <a:pPr/>
              <a:t>10</a:t>
            </a:fld>
            <a:endParaRPr lang="en-US">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Pits must be lined or filled with rocks to prevent erosion and to prevent the walls from collapsing.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The simplest and quickest way to build a soak pit is to dig a pit and fill it with rocks. However, the rocks reduce the volume of wastewater that the pit can hold and finding enough rock may be difficult in some places.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The size of the soak pit is based on the amount of wastewater entering the pit and whether the water is clean or dirty. Infiltration only happens through the side walls of the soak pit. Almost no infiltration occurs through the base of the pit because it quickly clogs with solids. It is important to design the size of the soak pit to handle peak flows of wastewater, especially if the infiltration capacity of the surrounding soil is low.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402536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9A58422-6977-3D42-B26F-C58CF18350E8}" type="slidenum">
              <a:rPr lang="en-US">
                <a:latin typeface="Arial" pitchFamily="-109" charset="0"/>
                <a:ea typeface="Arial" pitchFamily="-109" charset="0"/>
                <a:cs typeface="Arial" pitchFamily="-109" charset="0"/>
              </a:rPr>
              <a:pPr/>
              <a:t>11</a:t>
            </a:fld>
            <a:endParaRPr lang="en-US">
              <a:latin typeface="Arial" pitchFamily="-109" charset="0"/>
              <a:ea typeface="Arial" pitchFamily="-109" charset="0"/>
              <a:cs typeface="Arial" pitchFamily="-109"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Trenches can be used in situations where a soak pit is unable to infiltrate the total amount of wastewater. This can be either because of low soil infiltration capacity, large amounts of wastewater or a combination of the two.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Infiltration trenches are long shallow pits. They require more planning, space and materials than a soak pit, but create a much greater surface area for infiltration into the soil. Infiltration trenches are often used in conjunction with septic tanks. </a:t>
            </a: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274709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Use</a:t>
            </a:r>
            <a:r>
              <a:rPr lang="en-CA" baseline="0" dirty="0" smtClean="0"/>
              <a:t> Tool: A Tell B for the review activity.</a:t>
            </a:r>
            <a:endParaRPr lang="en-CA" dirty="0" smtClean="0"/>
          </a:p>
        </p:txBody>
      </p:sp>
      <p:sp>
        <p:nvSpPr>
          <p:cNvPr id="4" name="Slide Number Placeholder 3"/>
          <p:cNvSpPr>
            <a:spLocks noGrp="1"/>
          </p:cNvSpPr>
          <p:nvPr>
            <p:ph type="sldNum" sz="quarter" idx="10"/>
          </p:nvPr>
        </p:nvSpPr>
        <p:spPr/>
        <p:txBody>
          <a:bodyPr/>
          <a:lstStyle/>
          <a:p>
            <a:fld id="{FF4AEA86-A557-4C89-8350-6ED4D03115CE}" type="slidenum">
              <a:rPr lang="en-US" smtClean="0"/>
              <a:t>12</a:t>
            </a:fld>
            <a:endParaRPr lang="en-US"/>
          </a:p>
        </p:txBody>
      </p:sp>
    </p:spTree>
    <p:extLst>
      <p:ext uri="{BB962C8B-B14F-4D97-AF65-F5344CB8AC3E}">
        <p14:creationId xmlns:p14="http://schemas.microsoft.com/office/powerpoint/2010/main" val="276319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8244408" y="6245225"/>
            <a:ext cx="442392" cy="476250"/>
          </a:xfrm>
          <a:prstGeom prst="rect">
            <a:avLst/>
          </a:prstGeom>
        </p:spPr>
        <p:txBody>
          <a:bodyPr/>
          <a:lstStyle>
            <a:lvl1pPr>
              <a:defRPr/>
            </a:lvl1pPr>
          </a:lstStyle>
          <a:p>
            <a:fld id="{90C5138D-4C5F-48AF-A64F-FBCEEBACA0DF}" type="slidenum">
              <a:rPr lang="en-US"/>
              <a:pPr/>
              <a:t>‹#›</a:t>
            </a:fld>
            <a:endParaRPr lang="en-US" dirty="0"/>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5"/>
          <p:cNvSpPr>
            <a:spLocks noGrp="1"/>
          </p:cNvSpPr>
          <p:nvPr>
            <p:ph type="sldNum" sz="quarter" idx="4"/>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5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b="1" dirty="0"/>
              <a:t>Soak Pit</a:t>
            </a:r>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431001426"/>
              </p:ext>
            </p:extLst>
          </p:nvPr>
        </p:nvGraphicFramePr>
        <p:xfrm>
          <a:off x="685800" y="1654318"/>
          <a:ext cx="4174232" cy="4361646"/>
        </p:xfrm>
        <a:graphic>
          <a:graphicData uri="http://schemas.openxmlformats.org/presentationml/2006/ole">
            <mc:AlternateContent xmlns:mc="http://schemas.openxmlformats.org/markup-compatibility/2006">
              <mc:Choice xmlns:v="urn:schemas-microsoft-com:vml" Requires="v">
                <p:oleObj spid="_x0000_s24694" name="Picture" r:id="rId4" imgW="2156946" imgH="2246927" progId="Word.Picture.8">
                  <p:embed/>
                </p:oleObj>
              </mc:Choice>
              <mc:Fallback>
                <p:oleObj name="Picture" r:id="rId4" imgW="2156946" imgH="2246927"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54318"/>
                        <a:ext cx="4174232" cy="4361646"/>
                      </a:xfrm>
                      <a:prstGeom prst="rect">
                        <a:avLst/>
                      </a:prstGeom>
                      <a:noFill/>
                      <a:extLst/>
                    </p:spPr>
                  </p:pic>
                </p:oleObj>
              </mc:Fallback>
            </mc:AlternateContent>
          </a:graphicData>
        </a:graphic>
      </p:graphicFrame>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3" name="Object 3"/>
          <p:cNvGraphicFramePr>
            <a:graphicFrameLocks noChangeAspect="1"/>
          </p:cNvGraphicFramePr>
          <p:nvPr>
            <p:extLst>
              <p:ext uri="{D42A27DB-BD31-4B8C-83A1-F6EECF244321}">
                <p14:modId xmlns:p14="http://schemas.microsoft.com/office/powerpoint/2010/main" val="3903786971"/>
              </p:ext>
            </p:extLst>
          </p:nvPr>
        </p:nvGraphicFramePr>
        <p:xfrm>
          <a:off x="4572000" y="1576388"/>
          <a:ext cx="4410075" cy="4441825"/>
        </p:xfrm>
        <a:graphic>
          <a:graphicData uri="http://schemas.openxmlformats.org/presentationml/2006/ole">
            <mc:AlternateContent xmlns:mc="http://schemas.openxmlformats.org/markup-compatibility/2006">
              <mc:Choice xmlns:v="urn:schemas-microsoft-com:vml" Requires="v">
                <p:oleObj spid="_x0000_s24695" name="Picture" r:id="rId6" imgW="2238480" imgH="2247840" progId="Word.Picture.8">
                  <p:embed/>
                </p:oleObj>
              </mc:Choice>
              <mc:Fallback>
                <p:oleObj name="Picture" r:id="rId6" imgW="2238480" imgH="2247840" progId="Word.Picture.8">
                  <p:embed/>
                  <p:pic>
                    <p:nvPicPr>
                      <p:cNvPr id="0" name="Picture 3"/>
                      <p:cNvPicPr>
                        <a:picLocks noChangeAspect="1" noChangeArrowheads="1"/>
                      </p:cNvPicPr>
                      <p:nvPr/>
                    </p:nvPicPr>
                    <p:blipFill>
                      <a:blip r:embed="rId7"/>
                      <a:srcRect/>
                      <a:stretch>
                        <a:fillRect/>
                      </a:stretch>
                    </p:blipFill>
                    <p:spPr bwMode="auto">
                      <a:xfrm>
                        <a:off x="4572000" y="1576388"/>
                        <a:ext cx="4410075" cy="4441825"/>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Infiltration Trench</a:t>
            </a:r>
            <a:endParaRPr lang="en-US" b="1" dirty="0"/>
          </a:p>
        </p:txBody>
      </p:sp>
      <p:sp>
        <p:nvSpPr>
          <p:cNvPr id="27651"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7652"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27653" name="Picture 13" descr="Infiltration Trench Eng in Emerg"/>
          <p:cNvPicPr>
            <a:picLocks noChangeAspect="1" noChangeArrowheads="1"/>
          </p:cNvPicPr>
          <p:nvPr/>
        </p:nvPicPr>
        <p:blipFill>
          <a:blip r:embed="rId3"/>
          <a:srcRect/>
          <a:stretch>
            <a:fillRect/>
          </a:stretch>
        </p:blipFill>
        <p:spPr bwMode="auto">
          <a:xfrm>
            <a:off x="1447800" y="1600200"/>
            <a:ext cx="5981700"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Review</a:t>
            </a:r>
            <a:endParaRPr lang="en-CA" b="1" dirty="0"/>
          </a:p>
        </p:txBody>
      </p:sp>
      <p:sp>
        <p:nvSpPr>
          <p:cNvPr id="3" name="Content Placeholder 2"/>
          <p:cNvSpPr>
            <a:spLocks noGrp="1"/>
          </p:cNvSpPr>
          <p:nvPr>
            <p:ph idx="1"/>
          </p:nvPr>
        </p:nvSpPr>
        <p:spPr>
          <a:xfrm>
            <a:off x="457200" y="1417638"/>
            <a:ext cx="8579296" cy="4525963"/>
          </a:xfrm>
        </p:spPr>
        <p:txBody>
          <a:bodyPr/>
          <a:lstStyle/>
          <a:p>
            <a:pPr marL="457200" lvl="0" indent="-457200">
              <a:buFont typeface="+mj-lt"/>
              <a:buAutoNum type="arabicPeriod"/>
            </a:pPr>
            <a:r>
              <a:rPr lang="en-CA" sz="2800" dirty="0" smtClean="0"/>
              <a:t>A </a:t>
            </a:r>
            <a:r>
              <a:rPr lang="en-CA" sz="2800" dirty="0"/>
              <a:t>tell B: What is </a:t>
            </a:r>
            <a:r>
              <a:rPr lang="en-CA" sz="2800" dirty="0" smtClean="0"/>
              <a:t>blackwater </a:t>
            </a:r>
            <a:r>
              <a:rPr lang="en-CA" sz="2800" dirty="0"/>
              <a:t>and where does it come from?</a:t>
            </a:r>
          </a:p>
          <a:p>
            <a:pPr marL="457200" lvl="0" indent="-457200">
              <a:buFont typeface="+mj-lt"/>
              <a:buAutoNum type="arabicPeriod"/>
            </a:pPr>
            <a:r>
              <a:rPr lang="en-CA" sz="2800" dirty="0" smtClean="0"/>
              <a:t>B </a:t>
            </a:r>
            <a:r>
              <a:rPr lang="en-CA" sz="2800" dirty="0"/>
              <a:t>tell A: What is </a:t>
            </a:r>
            <a:r>
              <a:rPr lang="en-CA" sz="2800" dirty="0" smtClean="0"/>
              <a:t>greywater </a:t>
            </a:r>
            <a:r>
              <a:rPr lang="en-CA" sz="2800" dirty="0"/>
              <a:t>and where does it come from?</a:t>
            </a:r>
          </a:p>
          <a:p>
            <a:pPr marL="457200" lvl="0" indent="-457200">
              <a:buFont typeface="+mj-lt"/>
              <a:buAutoNum type="arabicPeriod"/>
            </a:pPr>
            <a:r>
              <a:rPr lang="en-CA" sz="2800" dirty="0" smtClean="0"/>
              <a:t>A </a:t>
            </a:r>
            <a:r>
              <a:rPr lang="en-CA" sz="2800" dirty="0"/>
              <a:t>tell B: What is overflow water and where does it come from?</a:t>
            </a:r>
          </a:p>
          <a:p>
            <a:pPr marL="457200" lvl="0" indent="-457200">
              <a:buFont typeface="+mj-lt"/>
              <a:buAutoNum type="arabicPeriod"/>
            </a:pPr>
            <a:r>
              <a:rPr lang="en-CA" sz="2800" dirty="0" smtClean="0"/>
              <a:t>A </a:t>
            </a:r>
            <a:r>
              <a:rPr lang="en-CA" sz="2800" dirty="0"/>
              <a:t>tell B: What are options to manage greywater?</a:t>
            </a:r>
          </a:p>
          <a:p>
            <a:pPr marL="457200" lvl="0" indent="-457200">
              <a:buFont typeface="+mj-lt"/>
              <a:buAutoNum type="arabicPeriod"/>
            </a:pPr>
            <a:r>
              <a:rPr lang="en-CA" sz="2800" dirty="0" smtClean="0"/>
              <a:t>B </a:t>
            </a:r>
            <a:r>
              <a:rPr lang="en-CA" sz="2800" dirty="0"/>
              <a:t>tell A: What are options to manage overflow water?</a:t>
            </a:r>
          </a:p>
        </p:txBody>
      </p:sp>
    </p:spTree>
    <p:extLst>
      <p:ext uri="{BB962C8B-B14F-4D97-AF65-F5344CB8AC3E}">
        <p14:creationId xmlns:p14="http://schemas.microsoft.com/office/powerpoint/2010/main" val="328923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4313"/>
            <a:ext cx="9144000" cy="2751522"/>
          </a:xfrm>
          <a:prstGeom prst="rect">
            <a:avLst/>
          </a:prstGeom>
        </p:spPr>
        <p:txBody>
          <a:bodyPr wrap="square">
            <a:spAutoFit/>
          </a:bodyPr>
          <a:lstStyle/>
          <a:p>
            <a:pPr algn="ctr">
              <a:spcBef>
                <a:spcPct val="20000"/>
              </a:spcBef>
              <a:defRPr/>
            </a:pPr>
            <a:r>
              <a:rPr lang="en-US" sz="3200" kern="0" dirty="0">
                <a:solidFill>
                  <a:srgbClr val="000000"/>
                </a:solidFill>
                <a:latin typeface="Arial"/>
                <a:ea typeface="+mn-ea"/>
                <a:cs typeface="Arial"/>
              </a:rPr>
              <a:t>This presentation is used with Lesson Plan </a:t>
            </a:r>
            <a:r>
              <a:rPr lang="en-US" sz="3200" kern="0" dirty="0" smtClean="0">
                <a:latin typeface="Arial"/>
                <a:ea typeface="+mn-ea"/>
                <a:cs typeface="Arial"/>
              </a:rPr>
              <a:t>15</a:t>
            </a:r>
            <a:r>
              <a:rPr lang="en-US" sz="3200" kern="0" dirty="0" smtClean="0">
                <a:solidFill>
                  <a:srgbClr val="000000"/>
                </a:solidFill>
                <a:latin typeface="Arial"/>
                <a:ea typeface="+mn-ea"/>
                <a:cs typeface="Arial"/>
              </a:rPr>
              <a:t>: </a:t>
            </a:r>
            <a:r>
              <a:rPr lang="en-US" sz="3200" kern="0" dirty="0" smtClean="0">
                <a:solidFill>
                  <a:srgbClr val="000000"/>
                </a:solidFill>
                <a:latin typeface="Arial"/>
                <a:ea typeface="+mn-ea"/>
                <a:cs typeface="Arial"/>
              </a:rPr>
              <a:t>Domestic Wastewater</a:t>
            </a:r>
            <a:r>
              <a:rPr lang="en-US" sz="3200" kern="0" dirty="0" smtClean="0">
                <a:solidFill>
                  <a:srgbClr val="FF0000"/>
                </a:solidFill>
                <a:latin typeface="Arial"/>
                <a:ea typeface="+mn-ea"/>
                <a:cs typeface="Arial"/>
              </a:rPr>
              <a:t> </a:t>
            </a:r>
            <a:r>
              <a:rPr lang="en-US" sz="3200" kern="0" dirty="0">
                <a:solidFill>
                  <a:srgbClr val="000000"/>
                </a:solidFill>
                <a:latin typeface="Arial"/>
                <a:ea typeface="+mn-ea"/>
                <a:cs typeface="Arial"/>
              </a:rPr>
              <a:t>in the </a:t>
            </a:r>
            <a:r>
              <a:rPr lang="en-US" sz="3200" kern="0" dirty="0" smtClean="0">
                <a:solidFill>
                  <a:srgbClr val="000000"/>
                </a:solidFill>
                <a:latin typeface="Arial"/>
                <a:ea typeface="+mn-ea"/>
                <a:cs typeface="Arial"/>
              </a:rPr>
              <a:t>Introduction to Environmental Sanitation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17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905000"/>
            <a:ext cx="9144000" cy="1470025"/>
          </a:xfrm>
        </p:spPr>
        <p:txBody>
          <a:bodyPr/>
          <a:lstStyle/>
          <a:p>
            <a:r>
              <a:rPr lang="en-US" b="1" dirty="0" smtClean="0">
                <a:solidFill>
                  <a:schemeClr val="accent2"/>
                </a:solidFill>
              </a:rPr>
              <a:t>Domestic Wastewater Management</a:t>
            </a:r>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70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Outcomes</a:t>
            </a:r>
            <a:endParaRPr lang="en-US" b="1" dirty="0">
              <a:solidFill>
                <a:schemeClr val="accent2"/>
              </a:solidFill>
            </a:endParaRPr>
          </a:p>
        </p:txBody>
      </p:sp>
      <p:sp>
        <p:nvSpPr>
          <p:cNvPr id="3075" name="Rectangle 3"/>
          <p:cNvSpPr>
            <a:spLocks noGrp="1" noChangeArrowheads="1"/>
          </p:cNvSpPr>
          <p:nvPr>
            <p:ph type="body" idx="1"/>
          </p:nvPr>
        </p:nvSpPr>
        <p:spPr>
          <a:xfrm>
            <a:off x="457200" y="1268760"/>
            <a:ext cx="8229600" cy="4525963"/>
          </a:xfrm>
        </p:spPr>
        <p:txBody>
          <a:bodyPr/>
          <a:lstStyle/>
          <a:p>
            <a:pPr marL="514350" lvl="0" indent="-514350">
              <a:buFont typeface="+mj-lt"/>
              <a:buAutoNum type="arabicPeriod"/>
            </a:pPr>
            <a:r>
              <a:rPr lang="en-CA" dirty="0" smtClean="0"/>
              <a:t>List </a:t>
            </a:r>
            <a:r>
              <a:rPr lang="en-CA" dirty="0"/>
              <a:t>the three components of domestic wastewater: blackwater, greywater and overflow water.</a:t>
            </a:r>
          </a:p>
          <a:p>
            <a:pPr marL="514350" lvl="0" indent="-514350">
              <a:buFont typeface="+mj-lt"/>
              <a:buAutoNum type="arabicPeriod"/>
            </a:pPr>
            <a:r>
              <a:rPr lang="en-CA" dirty="0" smtClean="0"/>
              <a:t>Discuss </a:t>
            </a:r>
            <a:r>
              <a:rPr lang="en-CA" dirty="0"/>
              <a:t>the importance of properly managing greywater and overflow water.</a:t>
            </a:r>
          </a:p>
          <a:p>
            <a:pPr marL="514350" lvl="0" indent="-514350">
              <a:buFont typeface="+mj-lt"/>
              <a:buAutoNum type="arabicPeriod"/>
            </a:pPr>
            <a:r>
              <a:rPr lang="en-CA" dirty="0" smtClean="0"/>
              <a:t>Identify </a:t>
            </a:r>
            <a:r>
              <a:rPr lang="en-CA" dirty="0"/>
              <a:t>management options for greywater.</a:t>
            </a:r>
          </a:p>
          <a:p>
            <a:pPr marL="514350" lvl="0" indent="-514350">
              <a:buFont typeface="+mj-lt"/>
              <a:buAutoNum type="arabicPeriod"/>
            </a:pPr>
            <a:r>
              <a:rPr lang="en-CA" dirty="0" smtClean="0"/>
              <a:t>Identify </a:t>
            </a:r>
            <a:r>
              <a:rPr lang="en-CA" dirty="0"/>
              <a:t>management options for overflow water.</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Why is it Important?</a:t>
            </a:r>
            <a:endParaRPr lang="en-CA"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02" y="1417639"/>
            <a:ext cx="3792517" cy="4341660"/>
          </a:xfrm>
          <a:prstGeom prst="rect">
            <a:avLst/>
          </a:prstGeom>
        </p:spPr>
      </p:pic>
      <p:grpSp>
        <p:nvGrpSpPr>
          <p:cNvPr id="8" name="Group 7"/>
          <p:cNvGrpSpPr/>
          <p:nvPr/>
        </p:nvGrpSpPr>
        <p:grpSpPr>
          <a:xfrm>
            <a:off x="4362840" y="1844824"/>
            <a:ext cx="4339303" cy="3560062"/>
            <a:chOff x="4362840" y="1844824"/>
            <a:chExt cx="4339303" cy="35600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840" y="1844824"/>
              <a:ext cx="4339303" cy="3560062"/>
            </a:xfrm>
            <a:prstGeom prst="rect">
              <a:avLst/>
            </a:prstGeom>
          </p:spPr>
        </p:pic>
        <p:sp>
          <p:nvSpPr>
            <p:cNvPr id="7" name="Rectangle 6"/>
            <p:cNvSpPr/>
            <p:nvPr/>
          </p:nvSpPr>
          <p:spPr>
            <a:xfrm>
              <a:off x="4572000" y="2060848"/>
              <a:ext cx="144016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3299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CA" b="1" dirty="0" smtClean="0"/>
              <a:t>Discharge to a Drainage System</a:t>
            </a:r>
            <a:endParaRPr lang="en-CA" b="1" dirty="0"/>
          </a:p>
        </p:txBody>
      </p:sp>
      <p:pic>
        <p:nvPicPr>
          <p:cNvPr id="25602" name="Picture 2" descr="http://www.idrc.ca/EN/PublishingImages/105524-Ditch-filled-with-garb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4864"/>
            <a:ext cx="4376541" cy="28440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604" name="Picture 4" descr="http://upload.wikimedia.org/wikipedia/commons/b/b7/Oxfam_East_Africa_-_Clearing_drainage_ditch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204864"/>
            <a:ext cx="3849260" cy="2886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7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dirty="0" smtClean="0">
                <a:latin typeface="Arial" charset="0"/>
                <a:cs typeface="Arial" charset="0"/>
              </a:rPr>
              <a:t>Water for Irrigation</a:t>
            </a:r>
            <a:endParaRPr lang="en-US" b="1" dirty="0">
              <a:latin typeface="Arial" charset="0"/>
              <a:cs typeface="Arial" charset="0"/>
            </a:endParaRPr>
          </a:p>
        </p:txBody>
      </p:sp>
      <p:pic>
        <p:nvPicPr>
          <p:cNvPr id="24579" name="Picture 6" descr="hand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96786"/>
            <a:ext cx="6172200" cy="4633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a:t>Grease Trap</a:t>
            </a:r>
          </a:p>
        </p:txBody>
      </p:sp>
      <p:pic>
        <p:nvPicPr>
          <p:cNvPr id="23555" name="Picture 27"/>
          <p:cNvPicPr>
            <a:picLocks noChangeAspect="1" noChangeArrowheads="1"/>
          </p:cNvPicPr>
          <p:nvPr/>
        </p:nvPicPr>
        <p:blipFill>
          <a:blip r:embed="rId3"/>
          <a:srcRect/>
          <a:stretch>
            <a:fillRect/>
          </a:stretch>
        </p:blipFill>
        <p:spPr bwMode="auto">
          <a:xfrm>
            <a:off x="1043608" y="1124744"/>
            <a:ext cx="7757069" cy="3735398"/>
          </a:xfrm>
          <a:prstGeom prst="rect">
            <a:avLst/>
          </a:prstGeom>
          <a:noFill/>
          <a:ln w="9525">
            <a:noFill/>
            <a:miter lim="800000"/>
            <a:headEnd/>
            <a:tailEnd/>
          </a:ln>
        </p:spPr>
      </p:pic>
      <p:sp>
        <p:nvSpPr>
          <p:cNvPr id="23557" name="Rectangle 30"/>
          <p:cNvSpPr>
            <a:spLocks noChangeArrowheads="1"/>
          </p:cNvSpPr>
          <p:nvPr/>
        </p:nvSpPr>
        <p:spPr bwMode="auto">
          <a:xfrm>
            <a:off x="6248400" y="4714329"/>
            <a:ext cx="2895600" cy="2031325"/>
          </a:xfrm>
          <a:prstGeom prst="rect">
            <a:avLst/>
          </a:prstGeom>
          <a:noFill/>
          <a:ln w="9525">
            <a:noFill/>
            <a:miter lim="800000"/>
            <a:headEnd/>
            <a:tailEnd/>
          </a:ln>
        </p:spPr>
        <p:txBody>
          <a:bodyPr>
            <a:prstTxWarp prst="textNoShape">
              <a:avLst/>
            </a:prstTxWarp>
            <a:spAutoFit/>
          </a:bodyPr>
          <a:lstStyle/>
          <a:p>
            <a:pPr marL="342900" indent="-342900" algn="l"/>
            <a:r>
              <a:rPr lang="en-GB" u="sng" dirty="0"/>
              <a:t>Legend</a:t>
            </a:r>
            <a:endParaRPr lang="en-US" dirty="0"/>
          </a:p>
          <a:p>
            <a:pPr marL="342900" indent="-342900" algn="l">
              <a:buFontTx/>
              <a:buAutoNum type="arabicPeriod"/>
            </a:pPr>
            <a:r>
              <a:rPr lang="en-GB" dirty="0"/>
              <a:t>Removable cover(s).</a:t>
            </a:r>
            <a:endParaRPr lang="en-US" dirty="0"/>
          </a:p>
          <a:p>
            <a:pPr marL="342900" indent="-342900" algn="l">
              <a:buFontTx/>
              <a:buAutoNum type="arabicPeriod"/>
            </a:pPr>
            <a:r>
              <a:rPr lang="en-GB" dirty="0"/>
              <a:t>Watertight casing.</a:t>
            </a:r>
            <a:endParaRPr lang="en-US" dirty="0"/>
          </a:p>
          <a:p>
            <a:pPr marL="342900" indent="-342900" algn="l">
              <a:buFontTx/>
              <a:buAutoNum type="arabicPeriod"/>
            </a:pPr>
            <a:r>
              <a:rPr lang="en-GB" dirty="0"/>
              <a:t>Inlet elbow, 90°.</a:t>
            </a:r>
            <a:endParaRPr lang="en-US" dirty="0"/>
          </a:p>
          <a:p>
            <a:pPr marL="342900" indent="-342900" algn="l">
              <a:buFontTx/>
              <a:buAutoNum type="arabicPeriod"/>
            </a:pPr>
            <a:r>
              <a:rPr lang="en-GB" dirty="0"/>
              <a:t>Outlet tee.</a:t>
            </a:r>
            <a:endParaRPr lang="en-US" dirty="0"/>
          </a:p>
          <a:p>
            <a:pPr marL="342900" indent="-342900" algn="l">
              <a:buFontTx/>
              <a:buAutoNum type="arabicPeriod"/>
            </a:pPr>
            <a:r>
              <a:rPr lang="en-GB" dirty="0"/>
              <a:t>Floating fats and scum</a:t>
            </a:r>
            <a:endParaRPr lang="en-US" dirty="0"/>
          </a:p>
          <a:p>
            <a:pPr marL="342900" indent="-342900" algn="l">
              <a:buFontTx/>
              <a:buAutoNum type="arabicPeriod"/>
            </a:pPr>
            <a:r>
              <a:rPr lang="en-GB" dirty="0"/>
              <a:t>Settled solids</a:t>
            </a:r>
            <a:endParaRPr lang="en-US" dirty="0"/>
          </a:p>
        </p:txBody>
      </p:sp>
      <p:sp>
        <p:nvSpPr>
          <p:cNvPr id="23558" name="Rectangle 33"/>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3559" name="Rectangle 35"/>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8272"/>
          <a:stretch/>
        </p:blipFill>
        <p:spPr>
          <a:xfrm>
            <a:off x="-324544" y="1243081"/>
            <a:ext cx="4267152" cy="5433661"/>
          </a:xfrm>
          <a:prstGeom prst="rect">
            <a:avLst/>
          </a:prstGeom>
        </p:spPr>
      </p:pic>
      <p:sp>
        <p:nvSpPr>
          <p:cNvPr id="106" name="AutoShape 12"/>
          <p:cNvSpPr>
            <a:spLocks noChangeArrowheads="1"/>
          </p:cNvSpPr>
          <p:nvPr/>
        </p:nvSpPr>
        <p:spPr bwMode="auto">
          <a:xfrm>
            <a:off x="3942608" y="5519732"/>
            <a:ext cx="2213568" cy="292725"/>
          </a:xfrm>
          <a:prstGeom prst="flowChartProcess">
            <a:avLst/>
          </a:prstGeom>
          <a:solidFill>
            <a:schemeClr val="bg1">
              <a:lumMod val="85000"/>
            </a:schemeClr>
          </a:solidFill>
          <a:ln w="9525">
            <a:solidFill>
              <a:srgbClr val="000000"/>
            </a:solidFill>
            <a:miter lim="800000"/>
            <a:headEnd/>
            <a:tailEnd/>
          </a:ln>
        </p:spPr>
        <p:txBody>
          <a:bodyPr>
            <a:prstTxWarp prst="textNoShape">
              <a:avLst/>
            </a:prstTxWarp>
          </a:bodyPr>
          <a:lstStyle/>
          <a:p>
            <a:pPr algn="ctr"/>
            <a:endParaRPr lang="en-US" sz="1600" dirty="0">
              <a:latin typeface="+mn-lt"/>
            </a:endParaRPr>
          </a:p>
        </p:txBody>
      </p:sp>
      <p:sp>
        <p:nvSpPr>
          <p:cNvPr id="25604" name="Rectangle 2"/>
          <p:cNvSpPr>
            <a:spLocks noGrp="1" noChangeArrowheads="1"/>
          </p:cNvSpPr>
          <p:nvPr>
            <p:ph type="title"/>
          </p:nvPr>
        </p:nvSpPr>
        <p:spPr/>
        <p:txBody>
          <a:bodyPr/>
          <a:lstStyle/>
          <a:p>
            <a:pPr eaLnBrk="1" hangingPunct="1"/>
            <a:r>
              <a:rPr lang="en-US" b="1" dirty="0"/>
              <a:t>Soak </a:t>
            </a:r>
            <a:r>
              <a:rPr lang="en-US" b="1" dirty="0" smtClean="0"/>
              <a:t>Pit for Disposal</a:t>
            </a:r>
            <a:endParaRPr lang="en-US" b="1" dirty="0"/>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6" name="Picture 5"/>
          <p:cNvPicPr>
            <a:picLocks noChangeAspect="1"/>
          </p:cNvPicPr>
          <p:nvPr/>
        </p:nvPicPr>
        <p:blipFill rotWithShape="1">
          <a:blip r:embed="rId3"/>
          <a:srcRect l="61447" t="65409" r="-296"/>
          <a:stretch/>
        </p:blipFill>
        <p:spPr>
          <a:xfrm>
            <a:off x="6156176" y="4797152"/>
            <a:ext cx="2685504" cy="1879590"/>
          </a:xfrm>
          <a:prstGeom prst="rect">
            <a:avLst/>
          </a:prstGeom>
        </p:spPr>
      </p:pic>
      <p:sp>
        <p:nvSpPr>
          <p:cNvPr id="101" name="AutoShape 12"/>
          <p:cNvSpPr>
            <a:spLocks noChangeArrowheads="1"/>
          </p:cNvSpPr>
          <p:nvPr/>
        </p:nvSpPr>
        <p:spPr bwMode="auto">
          <a:xfrm>
            <a:off x="4211960" y="5162192"/>
            <a:ext cx="1637504" cy="715080"/>
          </a:xfrm>
          <a:prstGeom prst="flowChartProcess">
            <a:avLst/>
          </a:prstGeom>
          <a:solidFill>
            <a:schemeClr val="bg1">
              <a:lumMod val="75000"/>
            </a:schemeClr>
          </a:solidFill>
          <a:ln w="9525">
            <a:solidFill>
              <a:srgbClr val="000000"/>
            </a:solidFill>
            <a:miter lim="800000"/>
            <a:headEnd/>
            <a:tailEnd/>
          </a:ln>
        </p:spPr>
        <p:txBody>
          <a:bodyPr>
            <a:prstTxWarp prst="textNoShape">
              <a:avLst/>
            </a:prstTxWarp>
          </a:bodyPr>
          <a:lstStyle/>
          <a:p>
            <a:pPr algn="ctr"/>
            <a:r>
              <a:rPr lang="en-US" sz="1600" dirty="0" smtClean="0">
                <a:latin typeface="+mn-lt"/>
              </a:rPr>
              <a:t>Accessible </a:t>
            </a:r>
          </a:p>
          <a:p>
            <a:pPr algn="ctr"/>
            <a:r>
              <a:rPr lang="en-US" sz="1600" dirty="0" smtClean="0">
                <a:latin typeface="+mn-lt"/>
              </a:rPr>
              <a:t>Grease </a:t>
            </a:r>
            <a:r>
              <a:rPr lang="en-US" sz="1600" dirty="0">
                <a:latin typeface="+mn-lt"/>
              </a:rPr>
              <a:t>Trap</a:t>
            </a:r>
          </a:p>
        </p:txBody>
      </p:sp>
      <p:cxnSp>
        <p:nvCxnSpPr>
          <p:cNvPr id="96" name="Straight Arrow Connector 95"/>
          <p:cNvCxnSpPr/>
          <p:nvPr/>
        </p:nvCxnSpPr>
        <p:spPr>
          <a:xfrm>
            <a:off x="3942608"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940152"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1520" y="6525344"/>
            <a:ext cx="792088"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09047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596</TotalTime>
  <Words>894</Words>
  <Application>Microsoft Office PowerPoint</Application>
  <PresentationFormat>On-screen Show (4:3)</PresentationFormat>
  <Paragraphs>124</Paragraphs>
  <Slides>12</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ＭＳ Ｐゴシック</vt:lpstr>
      <vt:lpstr>Arial</vt:lpstr>
      <vt:lpstr>Calibri</vt:lpstr>
      <vt:lpstr>Template_PowerPoint Presentation_2010-03-25</vt:lpstr>
      <vt:lpstr>Picture</vt:lpstr>
      <vt:lpstr>PowerPoint Presentation</vt:lpstr>
      <vt:lpstr>PowerPoint Presentation</vt:lpstr>
      <vt:lpstr>Domestic Wastewater Management</vt:lpstr>
      <vt:lpstr>Learning Outcomes</vt:lpstr>
      <vt:lpstr>Why is it Important?</vt:lpstr>
      <vt:lpstr>Discharge to a Drainage System</vt:lpstr>
      <vt:lpstr>Water for Irrigation</vt:lpstr>
      <vt:lpstr>Grease Trap</vt:lpstr>
      <vt:lpstr>Soak Pit for Disposal</vt:lpstr>
      <vt:lpstr>Soak Pit</vt:lpstr>
      <vt:lpstr>Infiltration Trench</vt:lpstr>
      <vt:lpstr>Review</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58</cp:revision>
  <dcterms:created xsi:type="dcterms:W3CDTF">2010-12-13T20:02:46Z</dcterms:created>
  <dcterms:modified xsi:type="dcterms:W3CDTF">2015-08-03T13:54:58Z</dcterms:modified>
</cp:coreProperties>
</file>