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261" r:id="rId2"/>
    <p:sldId id="263" r:id="rId3"/>
    <p:sldId id="362" r:id="rId4"/>
    <p:sldId id="309" r:id="rId5"/>
    <p:sldId id="351" r:id="rId6"/>
    <p:sldId id="363" r:id="rId7"/>
    <p:sldId id="364" r:id="rId8"/>
    <p:sldId id="365" r:id="rId9"/>
    <p:sldId id="366" r:id="rId10"/>
    <p:sldId id="367" r:id="rId11"/>
    <p:sldId id="368" r:id="rId12"/>
    <p:sldId id="350" r:id="rId13"/>
    <p:sldId id="369" r:id="rId14"/>
    <p:sldId id="307"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CE54"/>
    <a:srgbClr val="9B95BF"/>
    <a:srgbClr val="B959A2"/>
    <a:srgbClr val="B0A154"/>
    <a:srgbClr val="37C6F4"/>
    <a:srgbClr val="0C7B58"/>
    <a:srgbClr val="FEC441"/>
    <a:srgbClr val="025479"/>
    <a:srgbClr val="2A95B9"/>
    <a:srgbClr val="F151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78367" autoAdjust="0"/>
  </p:normalViewPr>
  <p:slideViewPr>
    <p:cSldViewPr snapToGrid="0" snapToObjects="1">
      <p:cViewPr varScale="1">
        <p:scale>
          <a:sx n="49" d="100"/>
          <a:sy n="49" d="100"/>
        </p:scale>
        <p:origin x="448" y="208"/>
      </p:cViewPr>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10" d="100"/>
          <a:sy n="110" d="100"/>
        </p:scale>
        <p:origin x="410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CD9EA6-D1FA-AB46-909D-D3AD7FCFC5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5B0E7448-AB70-B245-8C29-A6CE0229FA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B0212D-D8F0-0746-9311-6D3C2C5595B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40BCE4-DDA7-4441-A225-AF5DA0E01AF9}" type="slidenum">
              <a:rPr lang="en-US" smtClean="0"/>
              <a:t>‹#›</a:t>
            </a:fld>
            <a:endParaRPr lang="en-US"/>
          </a:p>
        </p:txBody>
      </p:sp>
    </p:spTree>
    <p:extLst>
      <p:ext uri="{BB962C8B-B14F-4D97-AF65-F5344CB8AC3E}">
        <p14:creationId xmlns:p14="http://schemas.microsoft.com/office/powerpoint/2010/main" val="1988239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fr-FR" sz="2400"/>
              <a:t>Lisez au groupe l'étude de cas (diapositive suivante) : </a:t>
            </a:r>
            <a:r>
              <a:rPr lang="fr-FR" sz="2400" i="1"/>
              <a:t>Détermination des paramètres d'analyse </a:t>
            </a:r>
          </a:p>
          <a:p>
            <a:pPr marL="0" lvl="0" indent="0" algn="l" rtl="0">
              <a:spcBef>
                <a:spcPts val="0"/>
              </a:spcBef>
              <a:spcAft>
                <a:spcPts val="0"/>
              </a:spcAft>
              <a:buNone/>
            </a:pPr>
            <a:r>
              <a:rPr lang="fr-FR" sz="2400"/>
              <a:t>Posez la question : quels sont les indices que vous recherchez pour déterminer les paramètres à analyser.</a:t>
            </a:r>
          </a:p>
          <a:p>
            <a:pPr marL="457200" lvl="0" indent="-457200" algn="l" rtl="0">
              <a:spcBef>
                <a:spcPts val="0"/>
              </a:spcBef>
              <a:spcAft>
                <a:spcPts val="0"/>
              </a:spcAft>
              <a:buFont typeface="+mj-lt"/>
              <a:buAutoNum type="arabicPeriod"/>
            </a:pPr>
            <a:r>
              <a:rPr lang="fr-FR" sz="2400"/>
              <a:t>Le ruissellement agricole peut introduire une contamination fécale dans les sources d'eau de boisson </a:t>
            </a:r>
          </a:p>
          <a:p>
            <a:pPr marL="457200" lvl="0" indent="-457200" algn="l" rtl="0">
              <a:spcBef>
                <a:spcPts val="0"/>
              </a:spcBef>
              <a:spcAft>
                <a:spcPts val="0"/>
              </a:spcAft>
              <a:buFont typeface="+mj-lt"/>
              <a:buAutoNum type="arabicPeriod"/>
            </a:pPr>
            <a:r>
              <a:rPr lang="fr-FR" sz="2400"/>
              <a:t>La plupart des agents pathogènes générant des maladies diarrhéiques proviennent des fèces</a:t>
            </a:r>
          </a:p>
          <a:p>
            <a:pPr marL="457200" lvl="0" indent="-457200" algn="l" rtl="0">
              <a:spcBef>
                <a:spcPts val="0"/>
              </a:spcBef>
              <a:spcAft>
                <a:spcPts val="0"/>
              </a:spcAft>
              <a:buFont typeface="+mj-lt"/>
              <a:buAutoNum type="arabicPeriod"/>
            </a:pPr>
            <a:r>
              <a:rPr lang="fr-FR" sz="2400"/>
              <a:t>E. coli ou les coliformes thermorésistants (CTR) sont des indicateurs d'une contamination fécale</a:t>
            </a:r>
          </a:p>
          <a:p>
            <a:pPr marL="0" lvl="0" indent="0" algn="l" rtl="0">
              <a:spcBef>
                <a:spcPts val="0"/>
              </a:spcBef>
              <a:spcAft>
                <a:spcPts val="0"/>
              </a:spcAft>
              <a:buNone/>
            </a:pPr>
            <a:r>
              <a:rPr lang="fr-FR" sz="2400"/>
              <a:t>Solution : recommander une analyse microbiologique (E. coli) pour la contamination fécale des sources d'eau et/ou le stockage domestique de l'eau de boisson</a:t>
            </a:r>
          </a:p>
        </p:txBody>
      </p:sp>
    </p:spTree>
    <p:extLst>
      <p:ext uri="{BB962C8B-B14F-4D97-AF65-F5344CB8AC3E}">
        <p14:creationId xmlns:p14="http://schemas.microsoft.com/office/powerpoint/2010/main" val="1931872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fr-FR"/>
              <a:t>• Utilisation de mauvaises unités (ex : ppb au lieu de ppm)</a:t>
            </a:r>
          </a:p>
          <a:p>
            <a:pPr marL="0" lvl="0" indent="0" algn="l" rtl="0">
              <a:spcBef>
                <a:spcPts val="0"/>
              </a:spcBef>
              <a:spcAft>
                <a:spcPts val="0"/>
              </a:spcAft>
              <a:buNone/>
            </a:pPr>
            <a:r>
              <a:rPr lang="fr-FR"/>
              <a:t>• Rédaction peu claire</a:t>
            </a:r>
          </a:p>
          <a:p>
            <a:pPr marL="0" lvl="0" indent="0" algn="l" rtl="0">
              <a:spcBef>
                <a:spcPts val="0"/>
              </a:spcBef>
              <a:spcAft>
                <a:spcPts val="0"/>
              </a:spcAft>
              <a:buNone/>
            </a:pPr>
            <a:r>
              <a:rPr lang="fr-FR"/>
              <a:t>• Données manquantes ou incomplètes sur le formulaire d'enregistrement des données</a:t>
            </a:r>
          </a:p>
          <a:p>
            <a:pPr marL="0" lvl="0" indent="0" algn="l" rtl="0">
              <a:spcBef>
                <a:spcPts val="0"/>
              </a:spcBef>
              <a:spcAft>
                <a:spcPts val="0"/>
              </a:spcAft>
              <a:buNone/>
            </a:pPr>
            <a:r>
              <a:rPr lang="fr-FR"/>
              <a:t>• Erreur de décimale</a:t>
            </a:r>
          </a:p>
          <a:p>
            <a:pPr marL="0" lvl="0" indent="0" algn="l" rtl="0">
              <a:spcBef>
                <a:spcPts val="0"/>
              </a:spcBef>
              <a:spcAft>
                <a:spcPts val="0"/>
              </a:spcAft>
              <a:buNone/>
            </a:pPr>
            <a:r>
              <a:rPr lang="fr-FR"/>
              <a:t>• Notation de données pour le mauvais échantillon</a:t>
            </a:r>
          </a:p>
          <a:p>
            <a:pPr marL="0" lvl="0" indent="0" algn="l" rtl="0">
              <a:spcBef>
                <a:spcPts val="0"/>
              </a:spcBef>
              <a:spcAft>
                <a:spcPts val="0"/>
              </a:spcAft>
              <a:buNone/>
            </a:pPr>
            <a:r>
              <a:rPr lang="fr-FR"/>
              <a:t>• Notation du résultat au mauvais endroit </a:t>
            </a:r>
          </a:p>
          <a:p>
            <a:endParaRPr lang="en-CA" dirty="0"/>
          </a:p>
        </p:txBody>
      </p:sp>
    </p:spTree>
    <p:extLst>
      <p:ext uri="{BB962C8B-B14F-4D97-AF65-F5344CB8AC3E}">
        <p14:creationId xmlns:p14="http://schemas.microsoft.com/office/powerpoint/2010/main" val="628271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fr-FR"/>
              <a:t>Voir diapositive suivante pour le diagramme des étapes. </a:t>
            </a:r>
          </a:p>
          <a:p>
            <a:endParaRPr lang="en-CA" dirty="0"/>
          </a:p>
        </p:txBody>
      </p:sp>
    </p:spTree>
    <p:extLst>
      <p:ext uri="{BB962C8B-B14F-4D97-AF65-F5344CB8AC3E}">
        <p14:creationId xmlns:p14="http://schemas.microsoft.com/office/powerpoint/2010/main" val="2547984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422243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fr-FR"/>
              <a:t>Par groupes de deux, discutez des paramètres à analyser et partagez leur évaluation, sur la base des données de l'étude de cas. </a:t>
            </a:r>
          </a:p>
        </p:txBody>
      </p:sp>
    </p:spTree>
    <p:extLst>
      <p:ext uri="{BB962C8B-B14F-4D97-AF65-F5344CB8AC3E}">
        <p14:creationId xmlns:p14="http://schemas.microsoft.com/office/powerpoint/2010/main" val="144597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fr-FR"/>
              <a:t>Notes de l'animateur :</a:t>
            </a:r>
          </a:p>
          <a:p>
            <a:pPr rtl="0"/>
            <a:r>
              <a:rPr lang="fr-FR"/>
              <a:t>En 2017, </a:t>
            </a:r>
            <a:r>
              <a:rPr lang="fr-FR" baseline="0"/>
              <a:t>4,5 milliards de personnes n'avaient pas accès à des installations d'assainissement gérées en toute sécurité</a:t>
            </a:r>
          </a:p>
        </p:txBody>
      </p:sp>
    </p:spTree>
    <p:extLst>
      <p:ext uri="{BB962C8B-B14F-4D97-AF65-F5344CB8AC3E}">
        <p14:creationId xmlns:p14="http://schemas.microsoft.com/office/powerpoint/2010/main" val="2253352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gn="l" rtl="0">
              <a:spcBef>
                <a:spcPts val="0"/>
              </a:spcBef>
              <a:spcAft>
                <a:spcPts val="0"/>
              </a:spcAft>
              <a:buFont typeface="Arial" panose="020B0604020202020204" pitchFamily="34" charset="0"/>
              <a:buChar char="•"/>
            </a:pPr>
            <a:r>
              <a:rPr lang="fr-FR"/>
              <a:t>Une analyse comparative est couramment utilisée dans la plupart des projets </a:t>
            </a:r>
          </a:p>
          <a:p>
            <a:pPr marL="342900" lvl="0" indent="-342900" algn="l" rtl="0">
              <a:spcBef>
                <a:spcPts val="0"/>
              </a:spcBef>
              <a:spcAft>
                <a:spcPts val="0"/>
              </a:spcAft>
              <a:buFont typeface="Arial" panose="020B0604020202020204" pitchFamily="34" charset="0"/>
              <a:buChar char="•"/>
            </a:pPr>
            <a:r>
              <a:rPr lang="fr-FR"/>
              <a:t>Une analyse des tendances peut illustrer les changements de la qualité de l’eau sur une période (par exemple en heures, jours, mois ou années).</a:t>
            </a:r>
          </a:p>
          <a:p>
            <a:pPr marL="342900" lvl="0" indent="-342900" algn="l" rtl="0">
              <a:spcBef>
                <a:spcPts val="0"/>
              </a:spcBef>
              <a:spcAft>
                <a:spcPts val="0"/>
              </a:spcAft>
              <a:buFont typeface="Arial" panose="020B0604020202020204" pitchFamily="34" charset="0"/>
              <a:buChar char="•"/>
            </a:pPr>
            <a:r>
              <a:rPr lang="fr-FR"/>
              <a:t>L'analyse statistique </a:t>
            </a:r>
            <a:r>
              <a:rPr lang="fr-FR" sz="2400" b="0" i="0">
                <a:solidFill>
                  <a:schemeClr val="dk1"/>
                </a:solidFill>
                <a:latin typeface="Calibri"/>
                <a:ea typeface="Calibri"/>
                <a:cs typeface="Calibri"/>
                <a:sym typeface="Calibri"/>
              </a:rPr>
              <a:t>n'est pas traitée dans ce cours</a:t>
            </a:r>
            <a:r>
              <a:rPr lang="fr-FR"/>
              <a:t>.</a:t>
            </a:r>
          </a:p>
          <a:p>
            <a:endParaRPr lang="en-CA" dirty="0"/>
          </a:p>
        </p:txBody>
      </p:sp>
    </p:spTree>
    <p:extLst>
      <p:ext uri="{BB962C8B-B14F-4D97-AF65-F5344CB8AC3E}">
        <p14:creationId xmlns:p14="http://schemas.microsoft.com/office/powerpoint/2010/main" val="3513362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fr-FR"/>
              <a:t>Quelle est l'efficacité d'une technologie pour éliminer un contaminant particulier (micro, chimique ou turbidité).</a:t>
            </a:r>
          </a:p>
          <a:p>
            <a:endParaRPr lang="en-CA" dirty="0"/>
          </a:p>
        </p:txBody>
      </p:sp>
    </p:spTree>
    <p:extLst>
      <p:ext uri="{BB962C8B-B14F-4D97-AF65-F5344CB8AC3E}">
        <p14:creationId xmlns:p14="http://schemas.microsoft.com/office/powerpoint/2010/main" val="3345426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fr-FR" sz="2400">
                <a:solidFill>
                  <a:schemeClr val="dk1"/>
                </a:solidFill>
                <a:latin typeface="Calibri"/>
                <a:ea typeface="Calibri"/>
                <a:cs typeface="Calibri"/>
                <a:sym typeface="Calibri"/>
              </a:rPr>
              <a:t>La formule peut être adaptée pour déterminer l'efficacité d'élimination d'un produit chimique ou d'un paramètre d'acceptabilité (par exemple fer ou turbidité) en remplaçant le décompte des colonies par les résultats de l'analyse du paramètre. </a:t>
            </a:r>
          </a:p>
          <a:p>
            <a:endParaRPr lang="en-CA" dirty="0"/>
          </a:p>
        </p:txBody>
      </p:sp>
    </p:spTree>
    <p:extLst>
      <p:ext uri="{BB962C8B-B14F-4D97-AF65-F5344CB8AC3E}">
        <p14:creationId xmlns:p14="http://schemas.microsoft.com/office/powerpoint/2010/main" val="2152223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lvl="0" indent="-171450" algn="l" rtl="0">
              <a:spcBef>
                <a:spcPts val="0"/>
              </a:spcBef>
              <a:spcAft>
                <a:spcPts val="0"/>
              </a:spcAft>
              <a:buClr>
                <a:schemeClr val="dk1"/>
              </a:buClr>
              <a:buSzPts val="1200"/>
              <a:buFont typeface="Arial"/>
              <a:buChar char="•"/>
            </a:pPr>
            <a:r>
              <a:rPr lang="fr-FR" sz="2400">
                <a:solidFill>
                  <a:schemeClr val="dk1"/>
                </a:solidFill>
                <a:latin typeface="Calibri"/>
                <a:ea typeface="Calibri"/>
                <a:cs typeface="Calibri"/>
                <a:sym typeface="Calibri"/>
              </a:rPr>
              <a:t>% d'efficacité d’élimination = 99 %</a:t>
            </a:r>
          </a:p>
          <a:p>
            <a:pPr marL="171450" lvl="0" indent="-171450" algn="l" rtl="0">
              <a:spcBef>
                <a:spcPts val="0"/>
              </a:spcBef>
              <a:spcAft>
                <a:spcPts val="0"/>
              </a:spcAft>
              <a:buClr>
                <a:schemeClr val="dk1"/>
              </a:buClr>
              <a:buSzPts val="1200"/>
              <a:buFont typeface="Arial"/>
              <a:buChar char="•"/>
            </a:pPr>
            <a:r>
              <a:rPr lang="fr-FR" sz="2400">
                <a:solidFill>
                  <a:schemeClr val="dk1"/>
                </a:solidFill>
                <a:latin typeface="Calibri"/>
                <a:ea typeface="Calibri"/>
                <a:cs typeface="Calibri"/>
                <a:sym typeface="Calibri"/>
              </a:rPr>
              <a:t>Les filtrent travaillent bien dans l'ensemble : efficacité d'élimination de 99 % </a:t>
            </a:r>
          </a:p>
          <a:p>
            <a:pPr marL="171450" lvl="0" indent="-171450" algn="l" rtl="0">
              <a:spcBef>
                <a:spcPts val="0"/>
              </a:spcBef>
              <a:spcAft>
                <a:spcPts val="0"/>
              </a:spcAft>
              <a:buClr>
                <a:schemeClr val="dk1"/>
              </a:buClr>
              <a:buSzPts val="1200"/>
              <a:buFont typeface="Arial"/>
              <a:buChar char="•"/>
            </a:pPr>
            <a:r>
              <a:rPr lang="fr-FR" sz="2400">
                <a:solidFill>
                  <a:schemeClr val="dk1"/>
                </a:solidFill>
                <a:latin typeface="Calibri"/>
                <a:ea typeface="Calibri"/>
                <a:cs typeface="Calibri"/>
                <a:sym typeface="Calibri"/>
              </a:rPr>
              <a:t>Les seaux de transfert (ou transport) sont contaminés et doivent être lavés avant d'être remplis d'eau de source</a:t>
            </a:r>
          </a:p>
          <a:p>
            <a:pPr marL="171450" lvl="0" indent="-171450" algn="l" rtl="0">
              <a:spcBef>
                <a:spcPts val="0"/>
              </a:spcBef>
              <a:spcAft>
                <a:spcPts val="0"/>
              </a:spcAft>
              <a:buClr>
                <a:schemeClr val="dk1"/>
              </a:buClr>
              <a:buSzPts val="1200"/>
              <a:buFont typeface="Arial"/>
              <a:buChar char="•"/>
            </a:pPr>
            <a:r>
              <a:rPr lang="fr-FR" sz="2400">
                <a:solidFill>
                  <a:schemeClr val="dk1"/>
                </a:solidFill>
                <a:latin typeface="Calibri"/>
                <a:ea typeface="Calibri"/>
                <a:cs typeface="Calibri"/>
                <a:sym typeface="Calibri"/>
              </a:rPr>
              <a:t>Introduction d'une contamination dans le réservoir de stockage ; il faut faire une désinfection après la filtration</a:t>
            </a:r>
          </a:p>
          <a:p>
            <a:pPr marL="171450" lvl="0" indent="-171450" algn="l" rtl="0">
              <a:spcBef>
                <a:spcPts val="0"/>
              </a:spcBef>
              <a:spcAft>
                <a:spcPts val="0"/>
              </a:spcAft>
              <a:buClr>
                <a:schemeClr val="dk1"/>
              </a:buClr>
              <a:buSzPts val="1200"/>
              <a:buFont typeface="Arial"/>
              <a:buChar char="•"/>
            </a:pPr>
            <a:r>
              <a:rPr lang="fr-FR" sz="2400">
                <a:solidFill>
                  <a:schemeClr val="dk1"/>
                </a:solidFill>
                <a:latin typeface="Calibri"/>
                <a:ea typeface="Calibri"/>
                <a:cs typeface="Calibri"/>
                <a:sym typeface="Calibri"/>
              </a:rPr>
              <a:t>Renforcez la formation au filtre biosable et la promotion de la santé communautaire</a:t>
            </a:r>
          </a:p>
          <a:p>
            <a:endParaRPr lang="en-CA" dirty="0"/>
          </a:p>
        </p:txBody>
      </p:sp>
    </p:spTree>
    <p:extLst>
      <p:ext uri="{BB962C8B-B14F-4D97-AF65-F5344CB8AC3E}">
        <p14:creationId xmlns:p14="http://schemas.microsoft.com/office/powerpoint/2010/main" val="3596927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fr-FR"/>
              <a:t>Voir le Manuel du formateur pour des instructions destinées à l'exercice en petits groupes.</a:t>
            </a:r>
          </a:p>
          <a:p>
            <a:pPr marL="0" lvl="0" indent="0" algn="l" rtl="0">
              <a:spcBef>
                <a:spcPts val="0"/>
              </a:spcBef>
              <a:spcAft>
                <a:spcPts val="0"/>
              </a:spcAft>
              <a:buNone/>
            </a:pPr>
            <a:r>
              <a:rPr lang="fr-FR"/>
              <a:t>Séparez les participants en trois groupes.</a:t>
            </a:r>
          </a:p>
          <a:p>
            <a:pPr marL="0" lvl="0" indent="0" algn="l" rtl="0">
              <a:spcBef>
                <a:spcPts val="0"/>
              </a:spcBef>
              <a:spcAft>
                <a:spcPts val="0"/>
              </a:spcAft>
              <a:buNone/>
            </a:pPr>
            <a:r>
              <a:rPr lang="fr-FR"/>
              <a:t>Affectez un des scénarios à chacun des groupes (famille #1, #2 ou #3).</a:t>
            </a:r>
          </a:p>
          <a:p>
            <a:pPr marL="0" lvl="0" indent="0" algn="l" rtl="0">
              <a:spcBef>
                <a:spcPts val="0"/>
              </a:spcBef>
              <a:spcAft>
                <a:spcPts val="0"/>
              </a:spcAft>
              <a:buNone/>
            </a:pPr>
            <a:r>
              <a:rPr lang="fr-FR"/>
              <a:t>Calculez le % d'efficacité d'élimination et interprétez les données. </a:t>
            </a:r>
          </a:p>
          <a:p>
            <a:endParaRPr lang="en-CA" dirty="0"/>
          </a:p>
        </p:txBody>
      </p:sp>
    </p:spTree>
    <p:extLst>
      <p:ext uri="{BB962C8B-B14F-4D97-AF65-F5344CB8AC3E}">
        <p14:creationId xmlns:p14="http://schemas.microsoft.com/office/powerpoint/2010/main" val="771154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fr-FR"/>
              <a:t>Voir le Manuel du formateur pour vous aider à interpréter les résultats.</a:t>
            </a:r>
          </a:p>
          <a:p>
            <a:endParaRPr lang="en-CA" dirty="0"/>
          </a:p>
        </p:txBody>
      </p:sp>
    </p:spTree>
    <p:extLst>
      <p:ext uri="{BB962C8B-B14F-4D97-AF65-F5344CB8AC3E}">
        <p14:creationId xmlns:p14="http://schemas.microsoft.com/office/powerpoint/2010/main" val="59656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3124200" y="-38100"/>
            <a:ext cx="18135600" cy="12096698"/>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37DFE1-8EA6-964E-A1CE-D998785FC4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4177"/>
            <a:ext cx="24457824" cy="13757526"/>
          </a:xfrm>
          <a:prstGeom prst="rect">
            <a:avLst/>
          </a:prstGeom>
        </p:spPr>
      </p:pic>
      <p:sp>
        <p:nvSpPr>
          <p:cNvPr id="8" name="Slide Number">
            <a:extLst>
              <a:ext uri="{FF2B5EF4-FFF2-40B4-BE49-F238E27FC236}">
                <a16:creationId xmlns:a16="http://schemas.microsoft.com/office/drawing/2014/main" id="{C8B11991-BF55-8647-A11C-E480E72776DC}"/>
              </a:ext>
            </a:extLst>
          </p:cNvPr>
          <p:cNvSpPr txBox="1">
            <a:spLocks noGrp="1"/>
          </p:cNvSpPr>
          <p:nvPr>
            <p:ph type="sldNum" sz="quarter" idx="2"/>
          </p:nvPr>
        </p:nvSpPr>
        <p:spPr>
          <a:xfrm>
            <a:off x="864927" y="12761275"/>
            <a:ext cx="503343" cy="533479"/>
          </a:xfrm>
          <a:prstGeom prst="rect">
            <a:avLst/>
          </a:prstGeom>
          <a:ln w="12700">
            <a:miter lim="400000"/>
          </a:ln>
        </p:spPr>
        <p:txBody>
          <a:bodyPr wrap="none" lIns="50800" tIns="50800" rIns="50800" bIns="50800">
            <a:spAutoFit/>
          </a:bodyPr>
          <a:lstStyle>
            <a:lvl1pPr>
              <a:defRPr sz="2800" b="0" i="0">
                <a:solidFill>
                  <a:srgbClr val="025479"/>
                </a:solidFill>
                <a:latin typeface="Lato Light" panose="020F0502020204030203" pitchFamily="34" charset="0"/>
                <a:ea typeface="Lato Light" panose="020F0502020204030203" pitchFamily="34" charset="0"/>
                <a:cs typeface="Lato Light" panose="020F0502020204030203" pitchFamily="34" charset="0"/>
                <a:sym typeface="Helvetica Neue Light"/>
              </a:defRPr>
            </a:lvl1pPr>
          </a:lstStyle>
          <a:p>
            <a:fld id="{86CB4B4D-7CA3-9044-876B-883B54F8677D}" type="slidenum">
              <a:rPr lang="en-CA" smtClean="0"/>
              <a:pPr/>
              <a:t>‹#›</a:t>
            </a:fld>
            <a:endParaRPr lang="en-CA" dirty="0"/>
          </a:p>
        </p:txBody>
      </p:sp>
      <p:pic>
        <p:nvPicPr>
          <p:cNvPr id="11" name="Picture 10">
            <a:extLst>
              <a:ext uri="{FF2B5EF4-FFF2-40B4-BE49-F238E27FC236}">
                <a16:creationId xmlns:a16="http://schemas.microsoft.com/office/drawing/2014/main" id="{24E4BFE0-2A60-374D-8DA3-5CA0305A9A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969909" y="12368463"/>
            <a:ext cx="524193" cy="730918"/>
          </a:xfrm>
          <a:prstGeom prst="rect">
            <a:avLst/>
          </a:prstGeom>
        </p:spPr>
      </p:pic>
    </p:spTree>
    <p:extLst>
      <p:ext uri="{BB962C8B-B14F-4D97-AF65-F5344CB8AC3E}">
        <p14:creationId xmlns:p14="http://schemas.microsoft.com/office/powerpoint/2010/main" val="396332864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Phot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CFC0DF-FDE6-1E40-974B-57768878EC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 y="-41544"/>
            <a:ext cx="24457824" cy="13757526"/>
          </a:xfrm>
          <a:prstGeom prst="rect">
            <a:avLst/>
          </a:prstGeom>
        </p:spPr>
      </p:pic>
      <p:sp>
        <p:nvSpPr>
          <p:cNvPr id="8" name="Slide Number">
            <a:extLst>
              <a:ext uri="{FF2B5EF4-FFF2-40B4-BE49-F238E27FC236}">
                <a16:creationId xmlns:a16="http://schemas.microsoft.com/office/drawing/2014/main" id="{C8B11991-BF55-8647-A11C-E480E72776DC}"/>
              </a:ext>
            </a:extLst>
          </p:cNvPr>
          <p:cNvSpPr txBox="1">
            <a:spLocks noGrp="1"/>
          </p:cNvSpPr>
          <p:nvPr>
            <p:ph type="sldNum" sz="quarter" idx="2"/>
          </p:nvPr>
        </p:nvSpPr>
        <p:spPr>
          <a:xfrm>
            <a:off x="864927" y="12761275"/>
            <a:ext cx="503343" cy="533479"/>
          </a:xfrm>
          <a:prstGeom prst="rect">
            <a:avLst/>
          </a:prstGeom>
          <a:ln w="12700">
            <a:miter lim="400000"/>
          </a:ln>
        </p:spPr>
        <p:txBody>
          <a:bodyPr wrap="none" lIns="50800" tIns="50800" rIns="50800" bIns="50800">
            <a:spAutoFit/>
          </a:bodyPr>
          <a:lstStyle>
            <a:lvl1pPr>
              <a:defRPr sz="2800" b="0" i="0">
                <a:solidFill>
                  <a:srgbClr val="025479"/>
                </a:solidFill>
                <a:latin typeface="Lato Light" panose="020F0502020204030203" pitchFamily="34" charset="0"/>
                <a:ea typeface="Lato Light" panose="020F0502020204030203" pitchFamily="34" charset="0"/>
                <a:cs typeface="Lato Light" panose="020F0502020204030203" pitchFamily="34" charset="0"/>
                <a:sym typeface="Helvetica Neue Light"/>
              </a:defRPr>
            </a:lvl1pPr>
          </a:lstStyle>
          <a:p>
            <a:fld id="{86CB4B4D-7CA3-9044-876B-883B54F8677D}" type="slidenum">
              <a:rPr lang="en-CA" smtClean="0"/>
              <a:pPr/>
              <a:t>‹#›</a:t>
            </a:fld>
            <a:endParaRPr lang="en-CA" dirty="0"/>
          </a:p>
        </p:txBody>
      </p:sp>
      <p:pic>
        <p:nvPicPr>
          <p:cNvPr id="11" name="Picture 10">
            <a:extLst>
              <a:ext uri="{FF2B5EF4-FFF2-40B4-BE49-F238E27FC236}">
                <a16:creationId xmlns:a16="http://schemas.microsoft.com/office/drawing/2014/main" id="{24E4BFE0-2A60-374D-8DA3-5CA0305A9A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969909" y="12368463"/>
            <a:ext cx="524193" cy="730918"/>
          </a:xfrm>
          <a:prstGeom prst="rect">
            <a:avLst/>
          </a:prstGeom>
        </p:spPr>
      </p:pic>
    </p:spTree>
    <p:extLst>
      <p:ext uri="{BB962C8B-B14F-4D97-AF65-F5344CB8AC3E}">
        <p14:creationId xmlns:p14="http://schemas.microsoft.com/office/powerpoint/2010/main" val="206438669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hoto">
    <p:spTree>
      <p:nvGrpSpPr>
        <p:cNvPr id="1" name=""/>
        <p:cNvGrpSpPr/>
        <p:nvPr/>
      </p:nvGrpSpPr>
      <p:grpSpPr>
        <a:xfrm>
          <a:off x="0" y="0"/>
          <a:ext cx="0" cy="0"/>
          <a:chOff x="0" y="0"/>
          <a:chExt cx="0" cy="0"/>
        </a:xfrm>
      </p:grpSpPr>
      <p:sp>
        <p:nvSpPr>
          <p:cNvPr id="8" name="Slide Number">
            <a:extLst>
              <a:ext uri="{FF2B5EF4-FFF2-40B4-BE49-F238E27FC236}">
                <a16:creationId xmlns:a16="http://schemas.microsoft.com/office/drawing/2014/main" id="{C8B11991-BF55-8647-A11C-E480E72776DC}"/>
              </a:ext>
            </a:extLst>
          </p:cNvPr>
          <p:cNvSpPr txBox="1">
            <a:spLocks noGrp="1"/>
          </p:cNvSpPr>
          <p:nvPr>
            <p:ph type="sldNum" sz="quarter" idx="2"/>
          </p:nvPr>
        </p:nvSpPr>
        <p:spPr>
          <a:xfrm>
            <a:off x="864927" y="12761275"/>
            <a:ext cx="503343" cy="533479"/>
          </a:xfrm>
          <a:prstGeom prst="rect">
            <a:avLst/>
          </a:prstGeom>
          <a:ln w="12700">
            <a:miter lim="400000"/>
          </a:ln>
        </p:spPr>
        <p:txBody>
          <a:bodyPr wrap="none" lIns="50800" tIns="50800" rIns="50800" bIns="50800">
            <a:spAutoFit/>
          </a:bodyPr>
          <a:lstStyle>
            <a:lvl1pPr>
              <a:defRPr sz="2800" b="0" i="0">
                <a:solidFill>
                  <a:srgbClr val="025479"/>
                </a:solidFill>
                <a:latin typeface="Lato Light" panose="020F0502020204030203" pitchFamily="34" charset="0"/>
                <a:ea typeface="Lato Light" panose="020F0502020204030203" pitchFamily="34" charset="0"/>
                <a:cs typeface="Lato Light" panose="020F0502020204030203" pitchFamily="34" charset="0"/>
                <a:sym typeface="Helvetica Neue Light"/>
              </a:defRPr>
            </a:lvl1pPr>
          </a:lstStyle>
          <a:p>
            <a:fld id="{86CB4B4D-7CA3-9044-876B-883B54F8677D}" type="slidenum">
              <a:rPr lang="en-CA" smtClean="0"/>
              <a:pPr/>
              <a:t>‹#›</a:t>
            </a:fld>
            <a:endParaRPr lang="en-CA" dirty="0"/>
          </a:p>
        </p:txBody>
      </p:sp>
      <p:pic>
        <p:nvPicPr>
          <p:cNvPr id="9" name="Picture 8">
            <a:extLst>
              <a:ext uri="{FF2B5EF4-FFF2-40B4-BE49-F238E27FC236}">
                <a16:creationId xmlns:a16="http://schemas.microsoft.com/office/drawing/2014/main" id="{1B364A0C-DD17-D541-954D-28F9CD909B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969909" y="12368463"/>
            <a:ext cx="524193" cy="730918"/>
          </a:xfrm>
          <a:prstGeom prst="rect">
            <a:avLst/>
          </a:prstGeom>
        </p:spPr>
      </p:pic>
      <p:sp>
        <p:nvSpPr>
          <p:cNvPr id="6" name="Rectangle 5">
            <a:extLst>
              <a:ext uri="{FF2B5EF4-FFF2-40B4-BE49-F238E27FC236}">
                <a16:creationId xmlns:a16="http://schemas.microsoft.com/office/drawing/2014/main" id="{1B9F26F8-C4FD-C64D-AA84-6885E714EDCA}"/>
              </a:ext>
            </a:extLst>
          </p:cNvPr>
          <p:cNvSpPr/>
          <p:nvPr userDrawn="1"/>
        </p:nvSpPr>
        <p:spPr>
          <a:xfrm rot="10800000">
            <a:off x="1158239" y="1485020"/>
            <a:ext cx="167246" cy="1095620"/>
          </a:xfrm>
          <a:prstGeom prst="rect">
            <a:avLst/>
          </a:prstGeom>
          <a:solidFill>
            <a:srgbClr val="DFCE5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80262135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pic>
        <p:nvPicPr>
          <p:cNvPr id="3" name="CWS.jpg">
            <a:extLst>
              <a:ext uri="{FF2B5EF4-FFF2-40B4-BE49-F238E27FC236}">
                <a16:creationId xmlns:a16="http://schemas.microsoft.com/office/drawing/2014/main" id="{61281518-7C57-3D4B-ABAD-9A7411CE81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911" y="-502783"/>
            <a:ext cx="24350176" cy="13696974"/>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7950200" y="1104900"/>
            <a:ext cx="17259302" cy="115062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xfrm>
            <a:off x="1689100" y="355600"/>
            <a:ext cx="21005800" cy="2286000"/>
          </a:xfrm>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xfrm>
            <a:off x="1689100" y="355600"/>
            <a:ext cx="21005800" cy="2286000"/>
          </a:xfrm>
          <a:prstGeom prst="rect">
            <a:avLst/>
          </a:prstGeom>
        </p:spPr>
        <p:txBody>
          <a:bodyPr/>
          <a:lstStyle/>
          <a:p>
            <a:r>
              <a:t>Title Text</a:t>
            </a:r>
          </a:p>
        </p:txBody>
      </p:sp>
      <p:sp>
        <p:nvSpPr>
          <p:cNvPr id="57" name="Body Level One…"/>
          <p:cNvSpPr txBox="1">
            <a:spLocks noGrp="1"/>
          </p:cNvSpPr>
          <p:nvPr>
            <p:ph type="body" idx="1"/>
          </p:nvPr>
        </p:nvSpPr>
        <p:spPr>
          <a:xfrm>
            <a:off x="1689100" y="3149600"/>
            <a:ext cx="21005800" cy="92964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xfrm>
            <a:off x="1689100" y="355600"/>
            <a:ext cx="21005800" cy="2286000"/>
          </a:xfrm>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C8111C-BE46-F142-B264-6B56AA3A104A}"/>
              </a:ext>
            </a:extLst>
          </p:cNvPr>
          <p:cNvSpPr/>
          <p:nvPr userDrawn="1"/>
        </p:nvSpPr>
        <p:spPr>
          <a:xfrm>
            <a:off x="0" y="0"/>
            <a:ext cx="24383999" cy="13716000"/>
          </a:xfrm>
          <a:prstGeom prst="rect">
            <a:avLst/>
          </a:prstGeom>
          <a:solidFill>
            <a:srgbClr val="02547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Phot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CFC0DF-FDE6-1E40-974B-57768878EC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 y="-41545"/>
            <a:ext cx="24457824" cy="13757526"/>
          </a:xfrm>
          <a:prstGeom prst="rect">
            <a:avLst/>
          </a:prstGeom>
        </p:spPr>
      </p:pic>
      <p:sp>
        <p:nvSpPr>
          <p:cNvPr id="8" name="Slide Number">
            <a:extLst>
              <a:ext uri="{FF2B5EF4-FFF2-40B4-BE49-F238E27FC236}">
                <a16:creationId xmlns:a16="http://schemas.microsoft.com/office/drawing/2014/main" id="{C8B11991-BF55-8647-A11C-E480E72776DC}"/>
              </a:ext>
            </a:extLst>
          </p:cNvPr>
          <p:cNvSpPr txBox="1">
            <a:spLocks noGrp="1"/>
          </p:cNvSpPr>
          <p:nvPr>
            <p:ph type="sldNum" sz="quarter" idx="2"/>
          </p:nvPr>
        </p:nvSpPr>
        <p:spPr>
          <a:xfrm>
            <a:off x="864927" y="12761275"/>
            <a:ext cx="503343" cy="533479"/>
          </a:xfrm>
          <a:prstGeom prst="rect">
            <a:avLst/>
          </a:prstGeom>
          <a:ln w="12700">
            <a:miter lim="400000"/>
          </a:ln>
        </p:spPr>
        <p:txBody>
          <a:bodyPr wrap="none" lIns="50800" tIns="50800" rIns="50800" bIns="50800">
            <a:spAutoFit/>
          </a:bodyPr>
          <a:lstStyle>
            <a:lvl1pPr>
              <a:defRPr sz="2800" b="0" i="0">
                <a:solidFill>
                  <a:srgbClr val="025479"/>
                </a:solidFill>
                <a:latin typeface="Lato Light" panose="020F0502020204030203" pitchFamily="34" charset="0"/>
                <a:ea typeface="Lato Light" panose="020F0502020204030203" pitchFamily="34" charset="0"/>
                <a:cs typeface="Lato Light" panose="020F0502020204030203" pitchFamily="34" charset="0"/>
                <a:sym typeface="Helvetica Neue Light"/>
              </a:defRPr>
            </a:lvl1pPr>
          </a:lstStyle>
          <a:p>
            <a:fld id="{86CB4B4D-7CA3-9044-876B-883B54F8677D}" type="slidenum">
              <a:rPr lang="en-CA" smtClean="0"/>
              <a:pPr/>
              <a:t>‹#›</a:t>
            </a:fld>
            <a:endParaRPr lang="en-CA" dirty="0"/>
          </a:p>
        </p:txBody>
      </p:sp>
      <p:pic>
        <p:nvPicPr>
          <p:cNvPr id="11" name="Picture 10">
            <a:extLst>
              <a:ext uri="{FF2B5EF4-FFF2-40B4-BE49-F238E27FC236}">
                <a16:creationId xmlns:a16="http://schemas.microsoft.com/office/drawing/2014/main" id="{24E4BFE0-2A60-374D-8DA3-5CA0305A9A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969909" y="12368463"/>
            <a:ext cx="524193" cy="730918"/>
          </a:xfrm>
          <a:prstGeom prst="rect">
            <a:avLst/>
          </a:prstGeom>
        </p:spPr>
      </p:pic>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Phot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CFC0DF-FDE6-1E40-974B-57768878EC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 y="-41545"/>
            <a:ext cx="24457825" cy="13757526"/>
          </a:xfrm>
          <a:prstGeom prst="rect">
            <a:avLst/>
          </a:prstGeom>
        </p:spPr>
      </p:pic>
      <p:sp>
        <p:nvSpPr>
          <p:cNvPr id="8" name="Slide Number">
            <a:extLst>
              <a:ext uri="{FF2B5EF4-FFF2-40B4-BE49-F238E27FC236}">
                <a16:creationId xmlns:a16="http://schemas.microsoft.com/office/drawing/2014/main" id="{C8B11991-BF55-8647-A11C-E480E72776DC}"/>
              </a:ext>
            </a:extLst>
          </p:cNvPr>
          <p:cNvSpPr txBox="1">
            <a:spLocks noGrp="1"/>
          </p:cNvSpPr>
          <p:nvPr>
            <p:ph type="sldNum" sz="quarter" idx="2"/>
          </p:nvPr>
        </p:nvSpPr>
        <p:spPr>
          <a:xfrm>
            <a:off x="864927" y="12761275"/>
            <a:ext cx="503343" cy="533479"/>
          </a:xfrm>
          <a:prstGeom prst="rect">
            <a:avLst/>
          </a:prstGeom>
          <a:ln w="12700">
            <a:miter lim="400000"/>
          </a:ln>
        </p:spPr>
        <p:txBody>
          <a:bodyPr wrap="none" lIns="50800" tIns="50800" rIns="50800" bIns="50800">
            <a:spAutoFit/>
          </a:bodyPr>
          <a:lstStyle>
            <a:lvl1pPr>
              <a:defRPr sz="2800" b="0" i="0">
                <a:solidFill>
                  <a:srgbClr val="025479"/>
                </a:solidFill>
                <a:latin typeface="Lato Light" panose="020F0502020204030203" pitchFamily="34" charset="0"/>
                <a:ea typeface="Lato Light" panose="020F0502020204030203" pitchFamily="34" charset="0"/>
                <a:cs typeface="Lato Light" panose="020F0502020204030203" pitchFamily="34" charset="0"/>
                <a:sym typeface="Helvetica Neue Light"/>
              </a:defRPr>
            </a:lvl1pPr>
          </a:lstStyle>
          <a:p>
            <a:fld id="{86CB4B4D-7CA3-9044-876B-883B54F8677D}" type="slidenum">
              <a:rPr lang="en-CA" smtClean="0"/>
              <a:pPr/>
              <a:t>‹#›</a:t>
            </a:fld>
            <a:endParaRPr lang="en-CA" dirty="0"/>
          </a:p>
        </p:txBody>
      </p:sp>
      <p:pic>
        <p:nvPicPr>
          <p:cNvPr id="11" name="Picture 10">
            <a:extLst>
              <a:ext uri="{FF2B5EF4-FFF2-40B4-BE49-F238E27FC236}">
                <a16:creationId xmlns:a16="http://schemas.microsoft.com/office/drawing/2014/main" id="{24E4BFE0-2A60-374D-8DA3-5CA0305A9A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969909" y="12368463"/>
            <a:ext cx="524193" cy="730918"/>
          </a:xfrm>
          <a:prstGeom prst="rect">
            <a:avLst/>
          </a:prstGeom>
        </p:spPr>
      </p:pic>
    </p:spTree>
    <p:extLst>
      <p:ext uri="{BB962C8B-B14F-4D97-AF65-F5344CB8AC3E}">
        <p14:creationId xmlns:p14="http://schemas.microsoft.com/office/powerpoint/2010/main" val="83991410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9" r:id="rId8"/>
    <p:sldLayoutId id="2147483662" r:id="rId9"/>
    <p:sldLayoutId id="2147483664" r:id="rId10"/>
    <p:sldLayoutId id="2147483663" r:id="rId11"/>
    <p:sldLayoutId id="2147483661" r:id="rId12"/>
    <p:sldLayoutId id="2147483660" r:id="rId13"/>
  </p:sldLayoutIdLst>
  <p:transition spd="med"/>
  <p:hf hdr="0" ftr="0" dt="0"/>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D55C37-E75E-CA49-8445-57978332CD6A}"/>
              </a:ext>
            </a:extLst>
          </p:cNvPr>
          <p:cNvSpPr/>
          <p:nvPr/>
        </p:nvSpPr>
        <p:spPr>
          <a:xfrm>
            <a:off x="2667000" y="9316747"/>
            <a:ext cx="12192000" cy="896399"/>
          </a:xfrm>
          <a:prstGeom prst="rect">
            <a:avLst/>
          </a:prstGeom>
        </p:spPr>
        <p:txBody>
          <a:bodyPr>
            <a:spAutoFit/>
          </a:bodyPr>
          <a:lstStyle/>
          <a:p>
            <a:pPr algn="l" rtl="0">
              <a:lnSpc>
                <a:spcPct val="150000"/>
              </a:lnSpc>
            </a:pPr>
            <a:r>
              <a:rPr lang="fr-FR" sz="4000">
                <a:solidFill>
                  <a:srgbClr val="5C5C5C"/>
                </a:solidFill>
                <a:latin typeface="Lato" panose="020F0502020204030203" pitchFamily="34" charset="0"/>
              </a:rPr>
              <a:t>2021</a:t>
            </a:r>
            <a:r>
              <a:rPr lang="fr-FR" sz="4000"/>
              <a:t> | </a:t>
            </a:r>
            <a:r>
              <a:rPr lang="fr-FR" sz="4000">
                <a:solidFill>
                  <a:srgbClr val="5C5C5C"/>
                </a:solidFill>
                <a:latin typeface="Lato" panose="020F0502020204030203" pitchFamily="34" charset="0"/>
              </a:rPr>
              <a:t>NOVEMBRE</a:t>
            </a:r>
          </a:p>
        </p:txBody>
      </p:sp>
      <p:sp>
        <p:nvSpPr>
          <p:cNvPr id="3" name="TextBox 2">
            <a:extLst>
              <a:ext uri="{FF2B5EF4-FFF2-40B4-BE49-F238E27FC236}">
                <a16:creationId xmlns:a16="http://schemas.microsoft.com/office/drawing/2014/main" id="{262A54B9-1458-5DFB-FF86-4E7B16EE0404}"/>
              </a:ext>
            </a:extLst>
          </p:cNvPr>
          <p:cNvSpPr txBox="1"/>
          <p:nvPr/>
        </p:nvSpPr>
        <p:spPr>
          <a:xfrm>
            <a:off x="2714624" y="5092832"/>
            <a:ext cx="21497925" cy="21954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fr-CA" sz="6800" b="0" spc="600" dirty="0">
                <a:solidFill>
                  <a:schemeClr val="bg1"/>
                </a:solidFill>
                <a:effectLst/>
                <a:latin typeface="Lato" panose="020F0502020204030203" pitchFamily="34" charset="0"/>
                <a:ea typeface="Lato" panose="020F0502020204030203" pitchFamily="34" charset="0"/>
                <a:cs typeface="Lato" panose="020F0502020204030203" pitchFamily="34" charset="0"/>
              </a:rPr>
              <a:t>INTERPRÉTATION </a:t>
            </a:r>
          </a:p>
          <a:p>
            <a:pPr marL="0" marR="0" indent="0" algn="l" defTabSz="825500" rtl="0" fontAlgn="auto" latinLnBrk="0" hangingPunct="0">
              <a:lnSpc>
                <a:spcPct val="100000"/>
              </a:lnSpc>
              <a:spcBef>
                <a:spcPts val="0"/>
              </a:spcBef>
              <a:spcAft>
                <a:spcPts val="0"/>
              </a:spcAft>
              <a:buClrTx/>
              <a:buSzTx/>
              <a:buFontTx/>
              <a:buNone/>
              <a:tabLst/>
            </a:pPr>
            <a:r>
              <a:rPr lang="fr-CA" sz="6800" b="0" spc="600" dirty="0">
                <a:solidFill>
                  <a:schemeClr val="bg1"/>
                </a:solidFill>
                <a:effectLst/>
                <a:latin typeface="Lato" panose="020F0502020204030203" pitchFamily="34" charset="0"/>
                <a:ea typeface="Lato" panose="020F0502020204030203" pitchFamily="34" charset="0"/>
                <a:cs typeface="Lato" panose="020F0502020204030203" pitchFamily="34" charset="0"/>
              </a:rPr>
              <a:t>DES RÉSULTATS</a:t>
            </a:r>
            <a:r>
              <a:rPr lang="en-CA" sz="6800" b="0" spc="600" dirty="0">
                <a:solidFill>
                  <a:schemeClr val="bg1"/>
                </a:solidFill>
                <a:effectLst/>
                <a:latin typeface="Lato" panose="020F0502020204030203" pitchFamily="34" charset="0"/>
                <a:ea typeface="Lato" panose="020F0502020204030203" pitchFamily="34" charset="0"/>
                <a:cs typeface="Lato" panose="020F0502020204030203" pitchFamily="34" charset="0"/>
              </a:rPr>
              <a:t> </a:t>
            </a:r>
            <a:endParaRPr kumimoji="0" lang="en-US" sz="6800" b="0" u="none" strike="noStrike" cap="none" spc="600" normalizeH="0" baseline="0" dirty="0">
              <a:ln>
                <a:noFill/>
              </a:ln>
              <a:solidFill>
                <a:schemeClr val="bg1"/>
              </a:solidFill>
              <a:effectLst/>
              <a:uFillTx/>
              <a:latin typeface="Lato" panose="020F0502020204030203" pitchFamily="34" charset="0"/>
              <a:ea typeface="Lato" panose="020F0502020204030203" pitchFamily="34" charset="0"/>
              <a:cs typeface="Lato" panose="020F0502020204030203" pitchFamily="34" charset="0"/>
              <a:sym typeface="Helvetica Neue"/>
            </a:endParaRPr>
          </a:p>
        </p:txBody>
      </p:sp>
    </p:spTree>
    <p:extLst>
      <p:ext uri="{BB962C8B-B14F-4D97-AF65-F5344CB8AC3E}">
        <p14:creationId xmlns:p14="http://schemas.microsoft.com/office/powerpoint/2010/main" val="298735479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DD45DC-3162-D34F-B2C9-070CDE9267C1}"/>
              </a:ext>
            </a:extLst>
          </p:cNvPr>
          <p:cNvSpPr>
            <a:spLocks noGrp="1"/>
          </p:cNvSpPr>
          <p:nvPr>
            <p:ph type="sldNum" sz="quarter" idx="2"/>
          </p:nvPr>
        </p:nvSpPr>
        <p:spPr/>
        <p:txBody>
          <a:bodyPr/>
          <a:lstStyle/>
          <a:p>
            <a:pPr rtl="0"/>
            <a:fld id="{86CB4B4D-7CA3-9044-876B-883B54F8677D}" type="slidenum">
              <a:rPr/>
              <a:pPr/>
              <a:t>10</a:t>
            </a:fld>
            <a:endParaRPr/>
          </a:p>
        </p:txBody>
      </p:sp>
      <p:sp>
        <p:nvSpPr>
          <p:cNvPr id="3" name="Rectangle 2">
            <a:extLst>
              <a:ext uri="{FF2B5EF4-FFF2-40B4-BE49-F238E27FC236}">
                <a16:creationId xmlns:a16="http://schemas.microsoft.com/office/drawing/2014/main" id="{DB62D0D1-75AE-774D-9BF5-4C20BBB96E67}"/>
              </a:ext>
            </a:extLst>
          </p:cNvPr>
          <p:cNvSpPr/>
          <p:nvPr/>
        </p:nvSpPr>
        <p:spPr>
          <a:xfrm>
            <a:off x="5018568" y="7101752"/>
            <a:ext cx="16671851" cy="3416320"/>
          </a:xfrm>
          <a:prstGeom prst="rect">
            <a:avLst/>
          </a:prstGeom>
        </p:spPr>
        <p:txBody>
          <a:bodyPr wrap="square">
            <a:spAutoFit/>
          </a:bodyPr>
          <a:lstStyle/>
          <a:p>
            <a:pPr marL="685800" indent="-685800" algn="l" rtl="0">
              <a:lnSpc>
                <a:spcPct val="150000"/>
              </a:lnSpc>
              <a:buFont typeface="Arial" panose="020B0604020202020204" pitchFamily="34" charset="0"/>
              <a:buChar char="•"/>
            </a:pPr>
            <a:r>
              <a:rPr lang="fr-FR" sz="4800" b="0">
                <a:solidFill>
                  <a:schemeClr val="tx1"/>
                </a:solidFill>
                <a:latin typeface="Lato" panose="020F0502020204030203" pitchFamily="34" charset="0"/>
                <a:ea typeface="Lato" panose="020F0502020204030203" pitchFamily="34" charset="0"/>
                <a:cs typeface="Lato" panose="020F0502020204030203" pitchFamily="34" charset="0"/>
              </a:rPr>
              <a:t>Quel est le % d'efficacité d'élimination du FBS ?</a:t>
            </a:r>
          </a:p>
          <a:p>
            <a:pPr marL="685800" indent="-685800" algn="l" rtl="0">
              <a:buFont typeface="Arial" panose="020B0604020202020204" pitchFamily="34" charset="0"/>
              <a:buChar char="•"/>
            </a:pPr>
            <a:r>
              <a:rPr lang="fr-FR" sz="4800" b="0">
                <a:solidFill>
                  <a:schemeClr val="tx1"/>
                </a:solidFill>
                <a:latin typeface="Lato" panose="020F0502020204030203" pitchFamily="34" charset="0"/>
                <a:ea typeface="Lato" panose="020F0502020204030203" pitchFamily="34" charset="0"/>
                <a:cs typeface="Lato" panose="020F0502020204030203" pitchFamily="34" charset="0"/>
              </a:rPr>
              <a:t>Que pourraient vous montrer des observations ?</a:t>
            </a:r>
          </a:p>
          <a:p>
            <a:pPr marL="685800" indent="-685800" algn="l" rtl="0">
              <a:buFont typeface="Arial" panose="020B0604020202020204" pitchFamily="34" charset="0"/>
              <a:buChar char="•"/>
            </a:pPr>
            <a:r>
              <a:rPr lang="fr-FR" sz="4800" b="0">
                <a:solidFill>
                  <a:schemeClr val="tx1"/>
                </a:solidFill>
                <a:latin typeface="Lato" panose="020F0502020204030203" pitchFamily="34" charset="0"/>
                <a:ea typeface="Lato" panose="020F0502020204030203" pitchFamily="34" charset="0"/>
                <a:cs typeface="Lato" panose="020F0502020204030203" pitchFamily="34" charset="0"/>
              </a:rPr>
              <a:t>Est-ce que l'habitant du foyer serait un bon candidat au poste de promoteur de la santé communautaire ?</a:t>
            </a:r>
          </a:p>
        </p:txBody>
      </p:sp>
      <p:sp>
        <p:nvSpPr>
          <p:cNvPr id="4" name="TextBox 3">
            <a:extLst>
              <a:ext uri="{FF2B5EF4-FFF2-40B4-BE49-F238E27FC236}">
                <a16:creationId xmlns:a16="http://schemas.microsoft.com/office/drawing/2014/main" id="{E77D25F6-7CD7-2827-3AFD-B4C30C0F18FC}"/>
              </a:ext>
            </a:extLst>
          </p:cNvPr>
          <p:cNvSpPr txBox="1"/>
          <p:nvPr/>
        </p:nvSpPr>
        <p:spPr>
          <a:xfrm>
            <a:off x="-228600" y="3592125"/>
            <a:ext cx="24612600" cy="11490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CA" sz="6800" u="none" strike="noStrike" spc="600" dirty="0">
                <a:solidFill>
                  <a:schemeClr val="bg1"/>
                </a:solidFill>
                <a:effectLst/>
                <a:latin typeface="Lato" panose="020F0502020204030203" pitchFamily="34" charset="0"/>
                <a:ea typeface="Lato" panose="020F0502020204030203" pitchFamily="34" charset="0"/>
                <a:cs typeface="Lato" panose="020F0502020204030203" pitchFamily="34" charset="0"/>
              </a:rPr>
              <a:t>DISCUSSION</a:t>
            </a:r>
            <a:endParaRPr kumimoji="0" lang="en-US" sz="6800" u="none" strike="noStrike" cap="none" spc="600" normalizeH="0" baseline="0" dirty="0">
              <a:ln>
                <a:noFill/>
              </a:ln>
              <a:solidFill>
                <a:schemeClr val="bg1"/>
              </a:solidFill>
              <a:effectLst/>
              <a:uFillTx/>
              <a:latin typeface="Lato" panose="020F0502020204030203" pitchFamily="34" charset="0"/>
              <a:ea typeface="Lato" panose="020F0502020204030203" pitchFamily="34" charset="0"/>
              <a:cs typeface="Lato" panose="020F0502020204030203" pitchFamily="34" charset="0"/>
              <a:sym typeface="Helvetica Neue"/>
            </a:endParaRPr>
          </a:p>
        </p:txBody>
      </p:sp>
    </p:spTree>
    <p:extLst>
      <p:ext uri="{BB962C8B-B14F-4D97-AF65-F5344CB8AC3E}">
        <p14:creationId xmlns:p14="http://schemas.microsoft.com/office/powerpoint/2010/main" val="105684377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8877AE-4197-9C41-8021-BC42E932B9F6}"/>
              </a:ext>
            </a:extLst>
          </p:cNvPr>
          <p:cNvSpPr>
            <a:spLocks noGrp="1"/>
          </p:cNvSpPr>
          <p:nvPr>
            <p:ph type="sldNum" sz="quarter" idx="2"/>
          </p:nvPr>
        </p:nvSpPr>
        <p:spPr/>
        <p:txBody>
          <a:bodyPr/>
          <a:lstStyle/>
          <a:p>
            <a:pPr rtl="0"/>
            <a:fld id="{86CB4B4D-7CA3-9044-876B-883B54F8677D}" type="slidenum">
              <a:rPr/>
              <a:pPr/>
              <a:t>11</a:t>
            </a:fld>
            <a:endParaRPr/>
          </a:p>
        </p:txBody>
      </p:sp>
      <p:sp>
        <p:nvSpPr>
          <p:cNvPr id="3" name="Rectangle 2">
            <a:extLst>
              <a:ext uri="{FF2B5EF4-FFF2-40B4-BE49-F238E27FC236}">
                <a16:creationId xmlns:a16="http://schemas.microsoft.com/office/drawing/2014/main" id="{CE23E83B-769C-044A-943F-815565E5E1D1}"/>
              </a:ext>
            </a:extLst>
          </p:cNvPr>
          <p:cNvSpPr/>
          <p:nvPr/>
        </p:nvSpPr>
        <p:spPr>
          <a:xfrm>
            <a:off x="2038350" y="1617673"/>
            <a:ext cx="8870655" cy="1015663"/>
          </a:xfrm>
          <a:prstGeom prst="rect">
            <a:avLst/>
          </a:prstGeom>
        </p:spPr>
        <p:txBody>
          <a:bodyPr wrap="square">
            <a:spAutoFit/>
          </a:bodyPr>
          <a:lstStyle/>
          <a:p>
            <a:pPr algn="l" rtl="0"/>
            <a:r>
              <a:rPr lang="fr-FR" sz="6000">
                <a:solidFill>
                  <a:schemeClr val="tx1"/>
                </a:solidFill>
                <a:latin typeface="Lato" panose="020F0502020204030203" pitchFamily="34" charset="0"/>
              </a:rPr>
              <a:t>Erreurs d’enregistrement des données</a:t>
            </a:r>
          </a:p>
        </p:txBody>
      </p:sp>
      <p:pic>
        <p:nvPicPr>
          <p:cNvPr id="4098" name="Picture 2" descr="https://lh4.googleusercontent.com/QAtVysQJS2D8cf0FPCvbnURPnkJVOZJjpOkrmWerETWPEK1iIPLSY5AJrgB4OOcPF5WSsmdRwKdiGnGr0A9kwbvjgcQkyd2wpTh_i7Up0-SnXG7Il4A-gOybzBHq7eefckO6zxYD">
            <a:extLst>
              <a:ext uri="{FF2B5EF4-FFF2-40B4-BE49-F238E27FC236}">
                <a16:creationId xmlns:a16="http://schemas.microsoft.com/office/drawing/2014/main" id="{E162D8BF-2D8C-5A48-8476-4200EC8AA7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727" r="28314"/>
          <a:stretch/>
        </p:blipFill>
        <p:spPr bwMode="auto">
          <a:xfrm>
            <a:off x="13177282" y="0"/>
            <a:ext cx="11206718"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9E53495-5E90-7244-9B88-B55BE1974F53}"/>
              </a:ext>
            </a:extLst>
          </p:cNvPr>
          <p:cNvSpPr/>
          <p:nvPr/>
        </p:nvSpPr>
        <p:spPr>
          <a:xfrm>
            <a:off x="2038350" y="3923120"/>
            <a:ext cx="8870655" cy="4652556"/>
          </a:xfrm>
          <a:prstGeom prst="rect">
            <a:avLst/>
          </a:prstGeom>
        </p:spPr>
        <p:txBody>
          <a:bodyPr wrap="square">
            <a:spAutoFit/>
          </a:bodyPr>
          <a:lstStyle/>
          <a:p>
            <a:pPr algn="l" rtl="0"/>
            <a:r>
              <a:rPr lang="fr-FR" sz="4800" b="0">
                <a:solidFill>
                  <a:schemeClr val="tx1"/>
                </a:solidFill>
                <a:latin typeface="Lato" panose="020F0502020204030203" pitchFamily="34" charset="0"/>
                <a:ea typeface="Lato" panose="020F0502020204030203" pitchFamily="34" charset="0"/>
                <a:cs typeface="Lato" panose="020F0502020204030203" pitchFamily="34" charset="0"/>
              </a:rPr>
              <a:t>Discutez des sources des erreurs d'enregistrement des données</a:t>
            </a:r>
          </a:p>
          <a:p>
            <a:pPr algn="l" rtl="0">
              <a:spcBef>
                <a:spcPts val="1000"/>
              </a:spcBef>
            </a:pPr>
            <a:br>
              <a:rPr lang="en-CA" sz="4800" b="0" dirty="0">
                <a:solidFill>
                  <a:schemeClr val="tx1"/>
                </a:solidFill>
                <a:latin typeface="Lato" panose="020F0502020204030203" pitchFamily="34" charset="0"/>
                <a:ea typeface="Lato" panose="020F0502020204030203" pitchFamily="34" charset="0"/>
                <a:cs typeface="Lato" panose="020F0502020204030203" pitchFamily="34" charset="0"/>
              </a:rPr>
            </a:br>
            <a:r>
              <a:rPr lang="fr-FR" sz="4800" b="0">
                <a:solidFill>
                  <a:schemeClr val="tx1"/>
                </a:solidFill>
                <a:latin typeface="Lato" panose="020F0502020204030203" pitchFamily="34" charset="0"/>
                <a:ea typeface="Lato" panose="020F0502020204030203" pitchFamily="34" charset="0"/>
                <a:cs typeface="Lato" panose="020F0502020204030203" pitchFamily="34" charset="0"/>
              </a:rPr>
              <a:t>Exemple : mauvaises unités</a:t>
            </a:r>
          </a:p>
          <a:p>
            <a:pPr algn="l"/>
            <a:br>
              <a:rPr lang="en-CA" sz="4800" b="0" dirty="0">
                <a:latin typeface="Lato" panose="020F0502020204030203" pitchFamily="34" charset="0"/>
                <a:ea typeface="Lato" panose="020F0502020204030203" pitchFamily="34" charset="0"/>
                <a:cs typeface="Lato" panose="020F0502020204030203" pitchFamily="34" charset="0"/>
              </a:rPr>
            </a:br>
            <a:endParaRPr lang="en-CA" sz="4800" b="0" dirty="0">
              <a:latin typeface="Lato" panose="020F0502020204030203" pitchFamily="34" charset="0"/>
              <a:ea typeface="Lato" panose="020F0502020204030203" pitchFamily="34" charset="0"/>
              <a:cs typeface="Lato" panose="020F0502020204030203" pitchFamily="34" charset="0"/>
            </a:endParaRPr>
          </a:p>
        </p:txBody>
      </p:sp>
      <p:sp>
        <p:nvSpPr>
          <p:cNvPr id="7" name="Rectangle 6">
            <a:extLst>
              <a:ext uri="{FF2B5EF4-FFF2-40B4-BE49-F238E27FC236}">
                <a16:creationId xmlns:a16="http://schemas.microsoft.com/office/drawing/2014/main" id="{28D0ED3B-D9DA-F84B-939B-15966A3368D4}"/>
              </a:ext>
            </a:extLst>
          </p:cNvPr>
          <p:cNvSpPr/>
          <p:nvPr/>
        </p:nvSpPr>
        <p:spPr>
          <a:xfrm>
            <a:off x="13177283" y="12356035"/>
            <a:ext cx="11206716" cy="523220"/>
          </a:xfrm>
          <a:prstGeom prst="rect">
            <a:avLst/>
          </a:prstGeom>
          <a:solidFill>
            <a:srgbClr val="DFCE54"/>
          </a:solidFill>
        </p:spPr>
        <p:txBody>
          <a:bodyPr wrap="square" anchor="ctr">
            <a:spAutoFit/>
          </a:bodyPr>
          <a:lstStyle/>
          <a:p>
            <a:pPr rtl="0"/>
            <a:r>
              <a:rPr lang="fr-FR" sz="2800" b="0">
                <a:solidFill>
                  <a:schemeClr val="bg2">
                    <a:lumMod val="50000"/>
                  </a:schemeClr>
                </a:solidFill>
                <a:latin typeface="Lato Light" panose="020F0502020204030203" pitchFamily="34" charset="0"/>
                <a:ea typeface="Lato Light" panose="020F0502020204030203" pitchFamily="34" charset="0"/>
                <a:cs typeface="Lato Light" panose="020F0502020204030203" pitchFamily="34" charset="0"/>
              </a:rPr>
              <a:t>Source : CAWST, Éthiopie</a:t>
            </a:r>
          </a:p>
        </p:txBody>
      </p:sp>
    </p:spTree>
    <p:extLst>
      <p:ext uri="{BB962C8B-B14F-4D97-AF65-F5344CB8AC3E}">
        <p14:creationId xmlns:p14="http://schemas.microsoft.com/office/powerpoint/2010/main" val="288984743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382950-3135-FC4B-9A20-EB358D79F5E0}"/>
              </a:ext>
            </a:extLst>
          </p:cNvPr>
          <p:cNvSpPr>
            <a:spLocks noGrp="1"/>
          </p:cNvSpPr>
          <p:nvPr>
            <p:ph type="sldNum" sz="quarter" idx="2"/>
          </p:nvPr>
        </p:nvSpPr>
        <p:spPr/>
        <p:txBody>
          <a:bodyPr/>
          <a:lstStyle/>
          <a:p>
            <a:pPr rtl="0"/>
            <a:fld id="{86CB4B4D-7CA3-9044-876B-883B54F8677D}" type="slidenum">
              <a:rPr/>
              <a:pPr/>
              <a:t>12</a:t>
            </a:fld>
            <a:endParaRPr/>
          </a:p>
        </p:txBody>
      </p:sp>
      <p:sp>
        <p:nvSpPr>
          <p:cNvPr id="3" name="Rectangle 2">
            <a:extLst>
              <a:ext uri="{FF2B5EF4-FFF2-40B4-BE49-F238E27FC236}">
                <a16:creationId xmlns:a16="http://schemas.microsoft.com/office/drawing/2014/main" id="{8AD14C3D-24CA-B949-8822-181B62BF5C19}"/>
              </a:ext>
            </a:extLst>
          </p:cNvPr>
          <p:cNvSpPr/>
          <p:nvPr/>
        </p:nvSpPr>
        <p:spPr>
          <a:xfrm>
            <a:off x="3926540" y="7132006"/>
            <a:ext cx="16487971" cy="2308324"/>
          </a:xfrm>
          <a:prstGeom prst="rect">
            <a:avLst/>
          </a:prstGeom>
        </p:spPr>
        <p:txBody>
          <a:bodyPr wrap="square">
            <a:spAutoFit/>
          </a:bodyPr>
          <a:lstStyle/>
          <a:p>
            <a:pPr algn="l" rtl="0"/>
            <a:r>
              <a:rPr lang="fr-FR" sz="4800" b="0">
                <a:latin typeface="Lato" panose="020F0502020204030203" pitchFamily="34" charset="0"/>
                <a:ea typeface="Lato" panose="020F0502020204030203" pitchFamily="34" charset="0"/>
                <a:cs typeface="Lato" panose="020F0502020204030203" pitchFamily="34" charset="0"/>
              </a:rPr>
              <a:t>Quelles sont les étapes de l'interprétation des données ?</a:t>
            </a:r>
          </a:p>
          <a:p>
            <a:pPr algn="l" rtl="0"/>
            <a:br>
              <a:rPr lang="en-CA" sz="4800" b="0" dirty="0">
                <a:latin typeface="Lato" panose="020F0502020204030203" pitchFamily="34" charset="0"/>
                <a:ea typeface="Lato" panose="020F0502020204030203" pitchFamily="34" charset="0"/>
                <a:cs typeface="Lato" panose="020F0502020204030203" pitchFamily="34" charset="0"/>
              </a:rPr>
            </a:br>
            <a:r>
              <a:rPr lang="fr-FR" sz="4800" b="0">
                <a:latin typeface="Lato" panose="020F0502020204030203" pitchFamily="34" charset="0"/>
                <a:ea typeface="Lato" panose="020F0502020204030203" pitchFamily="34" charset="0"/>
                <a:cs typeface="Lato" panose="020F0502020204030203" pitchFamily="34" charset="0"/>
              </a:rPr>
              <a:t>Notez les différentes étapes de l'interprétation des données dans vos cahiers</a:t>
            </a:r>
          </a:p>
        </p:txBody>
      </p:sp>
      <p:sp>
        <p:nvSpPr>
          <p:cNvPr id="4" name="TextBox 3">
            <a:extLst>
              <a:ext uri="{FF2B5EF4-FFF2-40B4-BE49-F238E27FC236}">
                <a16:creationId xmlns:a16="http://schemas.microsoft.com/office/drawing/2014/main" id="{E278AE6A-E10E-FC05-48F0-FD6DF5B3C976}"/>
              </a:ext>
            </a:extLst>
          </p:cNvPr>
          <p:cNvSpPr txBox="1"/>
          <p:nvPr/>
        </p:nvSpPr>
        <p:spPr>
          <a:xfrm>
            <a:off x="0" y="3592125"/>
            <a:ext cx="24384000" cy="11490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fr-CA" sz="6800" spc="600" dirty="0">
                <a:solidFill>
                  <a:schemeClr val="bg1"/>
                </a:solidFill>
                <a:effectLst/>
                <a:latin typeface="Lato" panose="020F0502020204030203" pitchFamily="34" charset="0"/>
                <a:ea typeface="Lato" panose="020F0502020204030203" pitchFamily="34" charset="0"/>
                <a:cs typeface="Lato" panose="020F0502020204030203" pitchFamily="34" charset="0"/>
              </a:rPr>
              <a:t>RÉVISION</a:t>
            </a:r>
            <a:r>
              <a:rPr lang="en-CA" sz="6800" spc="600" dirty="0">
                <a:solidFill>
                  <a:schemeClr val="bg1"/>
                </a:solidFill>
                <a:effectLst/>
                <a:latin typeface="Lato" panose="020F0502020204030203" pitchFamily="34" charset="0"/>
                <a:ea typeface="Lato" panose="020F0502020204030203" pitchFamily="34" charset="0"/>
                <a:cs typeface="Lato" panose="020F0502020204030203" pitchFamily="34" charset="0"/>
              </a:rPr>
              <a:t> </a:t>
            </a:r>
            <a:endParaRPr kumimoji="0" lang="en-US" sz="6800" u="none" strike="noStrike" cap="none" spc="600" normalizeH="0" baseline="0" dirty="0">
              <a:ln>
                <a:noFill/>
              </a:ln>
              <a:solidFill>
                <a:schemeClr val="bg1"/>
              </a:solidFill>
              <a:effectLst/>
              <a:uFillTx/>
              <a:latin typeface="Lato" panose="020F0502020204030203" pitchFamily="34" charset="0"/>
              <a:ea typeface="Lato" panose="020F0502020204030203" pitchFamily="34" charset="0"/>
              <a:cs typeface="Lato" panose="020F0502020204030203" pitchFamily="34" charset="0"/>
              <a:sym typeface="Helvetica Neue"/>
            </a:endParaRPr>
          </a:p>
        </p:txBody>
      </p:sp>
    </p:spTree>
    <p:extLst>
      <p:ext uri="{BB962C8B-B14F-4D97-AF65-F5344CB8AC3E}">
        <p14:creationId xmlns:p14="http://schemas.microsoft.com/office/powerpoint/2010/main" val="325994704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081B472-B937-3846-B640-0F20D481FB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00671" y="2556679"/>
            <a:ext cx="18141504" cy="10204596"/>
          </a:xfrm>
          <a:prstGeom prst="rect">
            <a:avLst/>
          </a:prstGeom>
        </p:spPr>
      </p:pic>
      <p:sp>
        <p:nvSpPr>
          <p:cNvPr id="2" name="Slide Number Placeholder 1">
            <a:extLst>
              <a:ext uri="{FF2B5EF4-FFF2-40B4-BE49-F238E27FC236}">
                <a16:creationId xmlns:a16="http://schemas.microsoft.com/office/drawing/2014/main" id="{0FEE2972-147C-7D46-A1F3-2EBA3653DEEB}"/>
              </a:ext>
            </a:extLst>
          </p:cNvPr>
          <p:cNvSpPr>
            <a:spLocks noGrp="1"/>
          </p:cNvSpPr>
          <p:nvPr>
            <p:ph type="sldNum" sz="quarter" idx="2"/>
          </p:nvPr>
        </p:nvSpPr>
        <p:spPr/>
        <p:txBody>
          <a:bodyPr/>
          <a:lstStyle/>
          <a:p>
            <a:pPr rtl="0"/>
            <a:fld id="{86CB4B4D-7CA3-9044-876B-883B54F8677D}" type="slidenum">
              <a:rPr/>
              <a:pPr/>
              <a:t>13</a:t>
            </a:fld>
            <a:endParaRPr/>
          </a:p>
        </p:txBody>
      </p:sp>
      <p:sp>
        <p:nvSpPr>
          <p:cNvPr id="3" name="Rectangle 2">
            <a:extLst>
              <a:ext uri="{FF2B5EF4-FFF2-40B4-BE49-F238E27FC236}">
                <a16:creationId xmlns:a16="http://schemas.microsoft.com/office/drawing/2014/main" id="{91EB18C5-26B6-FC4A-AB2B-73D5A08B3655}"/>
              </a:ext>
            </a:extLst>
          </p:cNvPr>
          <p:cNvSpPr/>
          <p:nvPr/>
        </p:nvSpPr>
        <p:spPr>
          <a:xfrm>
            <a:off x="2038350" y="1617673"/>
            <a:ext cx="11018431" cy="1015663"/>
          </a:xfrm>
          <a:prstGeom prst="rect">
            <a:avLst/>
          </a:prstGeom>
        </p:spPr>
        <p:txBody>
          <a:bodyPr wrap="square">
            <a:spAutoFit/>
          </a:bodyPr>
          <a:lstStyle/>
          <a:p>
            <a:pPr algn="l" rtl="0"/>
            <a:r>
              <a:rPr lang="fr-FR" sz="6000">
                <a:solidFill>
                  <a:schemeClr val="tx1"/>
                </a:solidFill>
                <a:latin typeface="Lato" panose="020F0502020204030203" pitchFamily="34" charset="0"/>
              </a:rPr>
              <a:t>Étapes de l'Interprétation des données</a:t>
            </a:r>
          </a:p>
        </p:txBody>
      </p:sp>
    </p:spTree>
    <p:extLst>
      <p:ext uri="{BB962C8B-B14F-4D97-AF65-F5344CB8AC3E}">
        <p14:creationId xmlns:p14="http://schemas.microsoft.com/office/powerpoint/2010/main" val="420368868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FFA78F-1352-BB4A-A09F-96AE96F56D7E}"/>
              </a:ext>
            </a:extLst>
          </p:cNvPr>
          <p:cNvSpPr>
            <a:spLocks noGrp="1"/>
          </p:cNvSpPr>
          <p:nvPr>
            <p:ph type="sldNum" sz="quarter" idx="4294967295"/>
          </p:nvPr>
        </p:nvSpPr>
        <p:spPr>
          <a:xfrm>
            <a:off x="921833" y="12868851"/>
            <a:ext cx="389529" cy="410369"/>
          </a:xfrm>
        </p:spPr>
        <p:txBody>
          <a:bodyPr/>
          <a:lstStyle/>
          <a:p>
            <a:pPr rtl="0"/>
            <a:fld id="{86CB4B4D-7CA3-9044-876B-883B54F8677D}" type="slidenum">
              <a:rPr/>
              <a:pPr/>
              <a:t>14</a:t>
            </a:fld>
            <a:endParaRPr/>
          </a:p>
        </p:txBody>
      </p:sp>
      <p:sp>
        <p:nvSpPr>
          <p:cNvPr id="3" name="Rectangle 2">
            <a:extLst>
              <a:ext uri="{FF2B5EF4-FFF2-40B4-BE49-F238E27FC236}">
                <a16:creationId xmlns:a16="http://schemas.microsoft.com/office/drawing/2014/main" id="{DF7EC274-3751-2F4D-9EFE-14D65186292B}"/>
              </a:ext>
            </a:extLst>
          </p:cNvPr>
          <p:cNvSpPr/>
          <p:nvPr/>
        </p:nvSpPr>
        <p:spPr>
          <a:xfrm>
            <a:off x="2379591" y="2921836"/>
            <a:ext cx="3619902" cy="923330"/>
          </a:xfrm>
          <a:prstGeom prst="rect">
            <a:avLst/>
          </a:prstGeom>
        </p:spPr>
        <p:txBody>
          <a:bodyPr wrap="none">
            <a:spAutoFit/>
          </a:bodyPr>
          <a:lstStyle/>
          <a:p>
            <a:pPr algn="l" rtl="0"/>
            <a:r>
              <a:rPr lang="fr-FR" sz="5400">
                <a:solidFill>
                  <a:srgbClr val="DFCE54"/>
                </a:solidFill>
                <a:latin typeface="Lato" panose="020F0502020204030203" pitchFamily="34" charset="0"/>
                <a:ea typeface="Lato" panose="020F0502020204030203" pitchFamily="34" charset="0"/>
                <a:cs typeface="Lato" panose="020F0502020204030203" pitchFamily="34" charset="0"/>
              </a:rPr>
              <a:t>Merci !</a:t>
            </a:r>
          </a:p>
        </p:txBody>
      </p:sp>
      <p:pic>
        <p:nvPicPr>
          <p:cNvPr id="17" name="Picture 16">
            <a:extLst>
              <a:ext uri="{FF2B5EF4-FFF2-40B4-BE49-F238E27FC236}">
                <a16:creationId xmlns:a16="http://schemas.microsoft.com/office/drawing/2014/main" id="{1CED2C03-FABD-3046-99BD-9C20E66428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55163" y="6027413"/>
            <a:ext cx="5613992" cy="1962172"/>
          </a:xfrm>
          <a:prstGeom prst="rect">
            <a:avLst/>
          </a:prstGeom>
        </p:spPr>
      </p:pic>
      <p:pic>
        <p:nvPicPr>
          <p:cNvPr id="21" name="Google Shape;356;p38">
            <a:extLst>
              <a:ext uri="{FF2B5EF4-FFF2-40B4-BE49-F238E27FC236}">
                <a16:creationId xmlns:a16="http://schemas.microsoft.com/office/drawing/2014/main" id="{65D8631C-9D45-765E-2133-956AA70B3432}"/>
              </a:ext>
            </a:extLst>
          </p:cNvPr>
          <p:cNvPicPr preferRelativeResize="0"/>
          <p:nvPr/>
        </p:nvPicPr>
        <p:blipFill rotWithShape="1">
          <a:blip r:embed="rId3">
            <a:alphaModFix/>
          </a:blip>
          <a:srcRect/>
          <a:stretch/>
        </p:blipFill>
        <p:spPr>
          <a:xfrm>
            <a:off x="2379591" y="6678612"/>
            <a:ext cx="779100" cy="779100"/>
          </a:xfrm>
          <a:prstGeom prst="rect">
            <a:avLst/>
          </a:prstGeom>
          <a:noFill/>
          <a:ln>
            <a:noFill/>
          </a:ln>
        </p:spPr>
      </p:pic>
      <p:pic>
        <p:nvPicPr>
          <p:cNvPr id="22" name="Google Shape;357;p38">
            <a:extLst>
              <a:ext uri="{FF2B5EF4-FFF2-40B4-BE49-F238E27FC236}">
                <a16:creationId xmlns:a16="http://schemas.microsoft.com/office/drawing/2014/main" id="{7E95309D-D2C8-4EF1-8102-6F911F938277}"/>
              </a:ext>
            </a:extLst>
          </p:cNvPr>
          <p:cNvPicPr preferRelativeResize="0"/>
          <p:nvPr/>
        </p:nvPicPr>
        <p:blipFill rotWithShape="1">
          <a:blip r:embed="rId4">
            <a:alphaModFix/>
          </a:blip>
          <a:srcRect/>
          <a:stretch/>
        </p:blipFill>
        <p:spPr>
          <a:xfrm>
            <a:off x="2379591" y="5245074"/>
            <a:ext cx="779100" cy="779100"/>
          </a:xfrm>
          <a:prstGeom prst="rect">
            <a:avLst/>
          </a:prstGeom>
          <a:noFill/>
          <a:ln>
            <a:noFill/>
          </a:ln>
        </p:spPr>
      </p:pic>
      <p:pic>
        <p:nvPicPr>
          <p:cNvPr id="23" name="Google Shape;358;p38">
            <a:extLst>
              <a:ext uri="{FF2B5EF4-FFF2-40B4-BE49-F238E27FC236}">
                <a16:creationId xmlns:a16="http://schemas.microsoft.com/office/drawing/2014/main" id="{EE8FC387-7309-0B2C-EEAC-9A82FCFA8842}"/>
              </a:ext>
            </a:extLst>
          </p:cNvPr>
          <p:cNvPicPr preferRelativeResize="0"/>
          <p:nvPr/>
        </p:nvPicPr>
        <p:blipFill rotWithShape="1">
          <a:blip r:embed="rId5">
            <a:alphaModFix/>
          </a:blip>
          <a:srcRect/>
          <a:stretch/>
        </p:blipFill>
        <p:spPr>
          <a:xfrm>
            <a:off x="2379591" y="5955194"/>
            <a:ext cx="779100" cy="779100"/>
          </a:xfrm>
          <a:prstGeom prst="rect">
            <a:avLst/>
          </a:prstGeom>
          <a:noFill/>
          <a:ln>
            <a:noFill/>
          </a:ln>
        </p:spPr>
      </p:pic>
      <p:sp>
        <p:nvSpPr>
          <p:cNvPr id="24" name="Google Shape;359;p38">
            <a:extLst>
              <a:ext uri="{FF2B5EF4-FFF2-40B4-BE49-F238E27FC236}">
                <a16:creationId xmlns:a16="http://schemas.microsoft.com/office/drawing/2014/main" id="{162D127C-3D9B-C594-F449-1467305D1200}"/>
              </a:ext>
            </a:extLst>
          </p:cNvPr>
          <p:cNvSpPr txBox="1"/>
          <p:nvPr/>
        </p:nvSpPr>
        <p:spPr>
          <a:xfrm>
            <a:off x="3158691" y="6088485"/>
            <a:ext cx="4326630" cy="564257"/>
          </a:xfrm>
          <a:prstGeom prst="rect">
            <a:avLst/>
          </a:prstGeom>
          <a:noFill/>
          <a:ln>
            <a:noFill/>
          </a:ln>
        </p:spPr>
        <p:txBody>
          <a:bodyPr spcFirstLastPara="1" wrap="square" lIns="50800" tIns="50800" rIns="50800" bIns="50800" anchor="ctr" anchorCtr="0">
            <a:spAutoFit/>
          </a:bodyPr>
          <a:lstStyle/>
          <a:p>
            <a:pPr algn="l" defTabSz="914400" rtl="0" hangingPunct="1">
              <a:buClr>
                <a:srgbClr val="FFFFFF"/>
              </a:buClr>
              <a:buSzPts val="3000"/>
              <a:buFont typeface="Lato Light"/>
              <a:buNone/>
            </a:pPr>
            <a:r>
              <a:rPr lang="fr-FR" b="0">
                <a:solidFill>
                  <a:srgbClr val="FFFFFF"/>
                </a:solidFill>
                <a:latin typeface="Lato" panose="020F0502020204030203" pitchFamily="34" charset="0"/>
                <a:ea typeface="Lato" panose="020F0502020204030203" pitchFamily="34" charset="0"/>
                <a:cs typeface="Lato" panose="020F0502020204030203" pitchFamily="34" charset="0"/>
                <a:sym typeface="Lato Light"/>
              </a:rPr>
              <a:t>+1 403 243 3285</a:t>
            </a:r>
          </a:p>
        </p:txBody>
      </p:sp>
      <p:sp>
        <p:nvSpPr>
          <p:cNvPr id="25" name="Google Shape;360;p38">
            <a:extLst>
              <a:ext uri="{FF2B5EF4-FFF2-40B4-BE49-F238E27FC236}">
                <a16:creationId xmlns:a16="http://schemas.microsoft.com/office/drawing/2014/main" id="{D69474F8-961B-E1CA-2370-E471293B75A9}"/>
              </a:ext>
            </a:extLst>
          </p:cNvPr>
          <p:cNvSpPr txBox="1"/>
          <p:nvPr/>
        </p:nvSpPr>
        <p:spPr>
          <a:xfrm>
            <a:off x="3158691" y="5338545"/>
            <a:ext cx="5347356" cy="564257"/>
          </a:xfrm>
          <a:prstGeom prst="rect">
            <a:avLst/>
          </a:prstGeom>
          <a:noFill/>
          <a:ln>
            <a:noFill/>
          </a:ln>
        </p:spPr>
        <p:txBody>
          <a:bodyPr spcFirstLastPara="1" wrap="square" lIns="50800" tIns="50800" rIns="50800" bIns="50800" anchor="ctr" anchorCtr="0">
            <a:spAutoFit/>
          </a:bodyPr>
          <a:lstStyle/>
          <a:p>
            <a:pPr algn="l" defTabSz="914400" rtl="0" hangingPunct="1">
              <a:buClr>
                <a:srgbClr val="FFFFFF"/>
              </a:buClr>
              <a:buSzPts val="3000"/>
              <a:buFont typeface="Lato Light"/>
              <a:buNone/>
            </a:pPr>
            <a:r>
              <a:rPr lang="fr-FR" b="0">
                <a:solidFill>
                  <a:srgbClr val="FFFFFF"/>
                </a:solidFill>
                <a:latin typeface="Lato" panose="020F0502020204030203" pitchFamily="34" charset="0"/>
                <a:ea typeface="Lato" panose="020F0502020204030203" pitchFamily="34" charset="0"/>
                <a:cs typeface="Lato" panose="020F0502020204030203" pitchFamily="34" charset="0"/>
                <a:sym typeface="Lato Light"/>
              </a:rPr>
              <a:t>Calgary. Alberta. Canada</a:t>
            </a:r>
          </a:p>
        </p:txBody>
      </p:sp>
      <p:sp>
        <p:nvSpPr>
          <p:cNvPr id="26" name="Google Shape;361;p38">
            <a:extLst>
              <a:ext uri="{FF2B5EF4-FFF2-40B4-BE49-F238E27FC236}">
                <a16:creationId xmlns:a16="http://schemas.microsoft.com/office/drawing/2014/main" id="{BB1B2682-3454-3921-0D69-1D0CB195E4E8}"/>
              </a:ext>
            </a:extLst>
          </p:cNvPr>
          <p:cNvSpPr txBox="1"/>
          <p:nvPr/>
        </p:nvSpPr>
        <p:spPr>
          <a:xfrm>
            <a:off x="3158691" y="6786033"/>
            <a:ext cx="3901328" cy="564257"/>
          </a:xfrm>
          <a:prstGeom prst="rect">
            <a:avLst/>
          </a:prstGeom>
          <a:noFill/>
          <a:ln>
            <a:noFill/>
          </a:ln>
        </p:spPr>
        <p:txBody>
          <a:bodyPr spcFirstLastPara="1" wrap="square" lIns="50800" tIns="50800" rIns="50800" bIns="50800" anchor="ctr" anchorCtr="0">
            <a:spAutoFit/>
          </a:bodyPr>
          <a:lstStyle/>
          <a:p>
            <a:pPr algn="l" defTabSz="914400" rtl="0" hangingPunct="1">
              <a:buClr>
                <a:srgbClr val="FFFFFF"/>
              </a:buClr>
              <a:buSzPts val="3000"/>
              <a:buFont typeface="Lato Light"/>
              <a:buNone/>
            </a:pPr>
            <a:r>
              <a:rPr lang="fr-FR" b="0">
                <a:solidFill>
                  <a:srgbClr val="FFFFFF"/>
                </a:solidFill>
                <a:latin typeface="Lato" panose="020F0502020204030203" pitchFamily="34" charset="0"/>
                <a:ea typeface="Lato" panose="020F0502020204030203" pitchFamily="34" charset="0"/>
                <a:cs typeface="Lato" panose="020F0502020204030203" pitchFamily="34" charset="0"/>
                <a:sym typeface="Lato Light"/>
              </a:rPr>
              <a:t>cawst@cawst.org</a:t>
            </a:r>
          </a:p>
        </p:txBody>
      </p:sp>
      <p:pic>
        <p:nvPicPr>
          <p:cNvPr id="27" name="Google Shape;363;p38">
            <a:extLst>
              <a:ext uri="{FF2B5EF4-FFF2-40B4-BE49-F238E27FC236}">
                <a16:creationId xmlns:a16="http://schemas.microsoft.com/office/drawing/2014/main" id="{E00E9AF6-B8B7-FAA8-BFCA-8AF9F3135858}"/>
              </a:ext>
            </a:extLst>
          </p:cNvPr>
          <p:cNvPicPr preferRelativeResize="0"/>
          <p:nvPr/>
        </p:nvPicPr>
        <p:blipFill rotWithShape="1">
          <a:blip r:embed="rId6">
            <a:alphaModFix/>
          </a:blip>
          <a:srcRect/>
          <a:stretch/>
        </p:blipFill>
        <p:spPr>
          <a:xfrm>
            <a:off x="2515141" y="7516012"/>
            <a:ext cx="508000" cy="508000"/>
          </a:xfrm>
          <a:prstGeom prst="rect">
            <a:avLst/>
          </a:prstGeom>
          <a:noFill/>
          <a:ln>
            <a:noFill/>
          </a:ln>
        </p:spPr>
      </p:pic>
      <p:sp>
        <p:nvSpPr>
          <p:cNvPr id="28" name="Google Shape;364;p38">
            <a:extLst>
              <a:ext uri="{FF2B5EF4-FFF2-40B4-BE49-F238E27FC236}">
                <a16:creationId xmlns:a16="http://schemas.microsoft.com/office/drawing/2014/main" id="{E3B53E98-8A61-FB35-2447-C1C1BE69BC38}"/>
              </a:ext>
            </a:extLst>
          </p:cNvPr>
          <p:cNvSpPr txBox="1"/>
          <p:nvPr/>
        </p:nvSpPr>
        <p:spPr>
          <a:xfrm>
            <a:off x="3158691" y="7445252"/>
            <a:ext cx="2840802" cy="564257"/>
          </a:xfrm>
          <a:prstGeom prst="rect">
            <a:avLst/>
          </a:prstGeom>
          <a:noFill/>
          <a:ln>
            <a:noFill/>
          </a:ln>
        </p:spPr>
        <p:txBody>
          <a:bodyPr spcFirstLastPara="1" wrap="square" lIns="50800" tIns="50800" rIns="50800" bIns="50800" anchor="ctr" anchorCtr="0">
            <a:spAutoFit/>
          </a:bodyPr>
          <a:lstStyle/>
          <a:p>
            <a:pPr algn="l" defTabSz="914400" rtl="0" hangingPunct="1">
              <a:buClr>
                <a:srgbClr val="FFFFFF"/>
              </a:buClr>
              <a:buSzPts val="3000"/>
              <a:buFont typeface="Lato Light"/>
              <a:buNone/>
            </a:pPr>
            <a:r>
              <a:rPr lang="fr-FR" b="0">
                <a:solidFill>
                  <a:srgbClr val="FFFFFF"/>
                </a:solidFill>
                <a:latin typeface="Lato" panose="020F0502020204030203" pitchFamily="34" charset="0"/>
                <a:ea typeface="Lato" panose="020F0502020204030203" pitchFamily="34" charset="0"/>
                <a:cs typeface="Lato" panose="020F0502020204030203" pitchFamily="34" charset="0"/>
                <a:sym typeface="Lato Light"/>
              </a:rPr>
              <a:t>cawst.org</a:t>
            </a:r>
          </a:p>
        </p:txBody>
      </p:sp>
    </p:spTree>
    <p:extLst>
      <p:ext uri="{BB962C8B-B14F-4D97-AF65-F5344CB8AC3E}">
        <p14:creationId xmlns:p14="http://schemas.microsoft.com/office/powerpoint/2010/main" val="118431654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7433B9-82A7-184B-950E-2C5E17BA3DF0}"/>
              </a:ext>
            </a:extLst>
          </p:cNvPr>
          <p:cNvSpPr>
            <a:spLocks noGrp="1"/>
          </p:cNvSpPr>
          <p:nvPr>
            <p:ph type="sldNum" sz="quarter" idx="2"/>
          </p:nvPr>
        </p:nvSpPr>
        <p:spPr/>
        <p:txBody>
          <a:bodyPr/>
          <a:lstStyle/>
          <a:p>
            <a:pPr rtl="0"/>
            <a:fld id="{86CB4B4D-7CA3-9044-876B-883B54F8677D}" type="slidenum">
              <a:rPr/>
              <a:pPr/>
              <a:t>2</a:t>
            </a:fld>
            <a:endParaRPr/>
          </a:p>
        </p:txBody>
      </p:sp>
      <p:sp>
        <p:nvSpPr>
          <p:cNvPr id="2" name="Rectangle 1">
            <a:extLst>
              <a:ext uri="{FF2B5EF4-FFF2-40B4-BE49-F238E27FC236}">
                <a16:creationId xmlns:a16="http://schemas.microsoft.com/office/drawing/2014/main" id="{F9A1CC38-475E-7B4E-83F5-9218BCF47B2F}"/>
              </a:ext>
            </a:extLst>
          </p:cNvPr>
          <p:cNvSpPr/>
          <p:nvPr/>
        </p:nvSpPr>
        <p:spPr>
          <a:xfrm>
            <a:off x="2038350" y="1617673"/>
            <a:ext cx="9891380" cy="1015663"/>
          </a:xfrm>
          <a:prstGeom prst="rect">
            <a:avLst/>
          </a:prstGeom>
        </p:spPr>
        <p:txBody>
          <a:bodyPr wrap="square">
            <a:spAutoFit/>
          </a:bodyPr>
          <a:lstStyle/>
          <a:p>
            <a:pPr algn="l" rtl="0"/>
            <a:r>
              <a:rPr lang="fr-FR" sz="6000">
                <a:solidFill>
                  <a:schemeClr val="tx1"/>
                </a:solidFill>
                <a:latin typeface="Lato" panose="020F0502020204030203" pitchFamily="34" charset="0"/>
              </a:rPr>
              <a:t>Introduction</a:t>
            </a:r>
          </a:p>
        </p:txBody>
      </p:sp>
      <p:sp>
        <p:nvSpPr>
          <p:cNvPr id="3" name="Rectangle 2">
            <a:extLst>
              <a:ext uri="{FF2B5EF4-FFF2-40B4-BE49-F238E27FC236}">
                <a16:creationId xmlns:a16="http://schemas.microsoft.com/office/drawing/2014/main" id="{98A61D45-271C-264A-894A-ECDB6B0C36AA}"/>
              </a:ext>
            </a:extLst>
          </p:cNvPr>
          <p:cNvSpPr/>
          <p:nvPr/>
        </p:nvSpPr>
        <p:spPr>
          <a:xfrm>
            <a:off x="2038350" y="3665568"/>
            <a:ext cx="8610600" cy="2308324"/>
          </a:xfrm>
          <a:prstGeom prst="rect">
            <a:avLst/>
          </a:prstGeom>
        </p:spPr>
        <p:txBody>
          <a:bodyPr wrap="square">
            <a:spAutoFit/>
          </a:bodyPr>
          <a:lstStyle/>
          <a:p>
            <a:pPr algn="l" rtl="0"/>
            <a:r>
              <a:rPr lang="fr-FR" sz="4800" b="0" dirty="0">
                <a:solidFill>
                  <a:schemeClr val="tx1"/>
                </a:solidFill>
                <a:latin typeface="Lato" panose="020F0502020204030203" pitchFamily="34" charset="0"/>
                <a:ea typeface="Lato" panose="020F0502020204030203" pitchFamily="34" charset="0"/>
                <a:cs typeface="Lato" panose="020F0502020204030203" pitchFamily="34" charset="0"/>
              </a:rPr>
              <a:t>Détermination des paramètres d'analyse</a:t>
            </a:r>
            <a:br>
              <a:rPr lang="en-CA" sz="4800" b="0" dirty="0">
                <a:solidFill>
                  <a:schemeClr val="tx1"/>
                </a:solidFill>
                <a:latin typeface="Lato Light" panose="020F0502020204030203" pitchFamily="34" charset="0"/>
                <a:ea typeface="Lato Light" panose="020F0502020204030203" pitchFamily="34" charset="0"/>
                <a:cs typeface="Lato Light" panose="020F0502020204030203" pitchFamily="34" charset="0"/>
              </a:rPr>
            </a:br>
            <a:r>
              <a:rPr lang="fr-FR" sz="4800" b="0" dirty="0">
                <a:solidFill>
                  <a:srgbClr val="5C5C5C"/>
                </a:solidFill>
                <a:latin typeface="Lato Light" panose="020F0502020204030203" pitchFamily="34" charset="0"/>
                <a:ea typeface="Lato Light" panose="020F0502020204030203" pitchFamily="34" charset="0"/>
                <a:cs typeface="Lato Light" panose="020F0502020204030203" pitchFamily="34" charset="0"/>
              </a:rPr>
              <a:t> </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385" r="9499"/>
          <a:stretch/>
        </p:blipFill>
        <p:spPr>
          <a:xfrm>
            <a:off x="12104914" y="1800553"/>
            <a:ext cx="12279086" cy="9410545"/>
          </a:xfrm>
          <a:prstGeom prst="rect">
            <a:avLst/>
          </a:prstGeom>
        </p:spPr>
      </p:pic>
      <p:sp>
        <p:nvSpPr>
          <p:cNvPr id="7" name="Rectangle 6">
            <a:extLst>
              <a:ext uri="{FF2B5EF4-FFF2-40B4-BE49-F238E27FC236}">
                <a16:creationId xmlns:a16="http://schemas.microsoft.com/office/drawing/2014/main" id="{28D0ED3B-D9DA-F84B-939B-15966A3368D4}"/>
              </a:ext>
            </a:extLst>
          </p:cNvPr>
          <p:cNvSpPr/>
          <p:nvPr/>
        </p:nvSpPr>
        <p:spPr>
          <a:xfrm>
            <a:off x="12104914" y="11211098"/>
            <a:ext cx="12279086" cy="523220"/>
          </a:xfrm>
          <a:prstGeom prst="rect">
            <a:avLst/>
          </a:prstGeom>
          <a:solidFill>
            <a:srgbClr val="DFCE54"/>
          </a:solidFill>
        </p:spPr>
        <p:txBody>
          <a:bodyPr wrap="square" anchor="ctr">
            <a:spAutoFit/>
          </a:bodyPr>
          <a:lstStyle/>
          <a:p>
            <a:pPr rtl="0"/>
            <a:r>
              <a:rPr lang="fr-FR" sz="2800" b="0">
                <a:solidFill>
                  <a:schemeClr val="bg2">
                    <a:lumMod val="50000"/>
                  </a:schemeClr>
                </a:solidFill>
                <a:latin typeface="Lato Light" panose="020F0502020204030203" pitchFamily="34" charset="0"/>
                <a:ea typeface="Lato Light" panose="020F0502020204030203" pitchFamily="34" charset="0"/>
                <a:cs typeface="Lato Light" panose="020F0502020204030203" pitchFamily="34" charset="0"/>
              </a:rPr>
              <a:t>Source : Envato Elements </a:t>
            </a:r>
          </a:p>
        </p:txBody>
      </p:sp>
    </p:spTree>
    <p:extLst>
      <p:ext uri="{BB962C8B-B14F-4D97-AF65-F5344CB8AC3E}">
        <p14:creationId xmlns:p14="http://schemas.microsoft.com/office/powerpoint/2010/main" val="119692928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7433B9-82A7-184B-950E-2C5E17BA3DF0}"/>
              </a:ext>
            </a:extLst>
          </p:cNvPr>
          <p:cNvSpPr>
            <a:spLocks noGrp="1"/>
          </p:cNvSpPr>
          <p:nvPr>
            <p:ph type="sldNum" sz="quarter" idx="2"/>
          </p:nvPr>
        </p:nvSpPr>
        <p:spPr/>
        <p:txBody>
          <a:bodyPr/>
          <a:lstStyle/>
          <a:p>
            <a:pPr rtl="0"/>
            <a:fld id="{86CB4B4D-7CA3-9044-876B-883B54F8677D}" type="slidenum">
              <a:rPr/>
              <a:pPr/>
              <a:t>3</a:t>
            </a:fld>
            <a:endParaRPr/>
          </a:p>
        </p:txBody>
      </p:sp>
      <p:sp>
        <p:nvSpPr>
          <p:cNvPr id="2" name="Rectangle 1">
            <a:extLst>
              <a:ext uri="{FF2B5EF4-FFF2-40B4-BE49-F238E27FC236}">
                <a16:creationId xmlns:a16="http://schemas.microsoft.com/office/drawing/2014/main" id="{F9A1CC38-475E-7B4E-83F5-9218BCF47B2F}"/>
              </a:ext>
            </a:extLst>
          </p:cNvPr>
          <p:cNvSpPr/>
          <p:nvPr/>
        </p:nvSpPr>
        <p:spPr>
          <a:xfrm>
            <a:off x="2038350" y="1617673"/>
            <a:ext cx="9891380" cy="1015663"/>
          </a:xfrm>
          <a:prstGeom prst="rect">
            <a:avLst/>
          </a:prstGeom>
        </p:spPr>
        <p:txBody>
          <a:bodyPr wrap="square">
            <a:spAutoFit/>
          </a:bodyPr>
          <a:lstStyle/>
          <a:p>
            <a:pPr algn="l" rtl="0"/>
            <a:r>
              <a:rPr lang="fr-FR" sz="6000">
                <a:solidFill>
                  <a:schemeClr val="tx1"/>
                </a:solidFill>
                <a:latin typeface="Lato" panose="020F0502020204030203" pitchFamily="34" charset="0"/>
              </a:rPr>
              <a:t>Étude de cas</a:t>
            </a:r>
          </a:p>
        </p:txBody>
      </p:sp>
      <p:sp>
        <p:nvSpPr>
          <p:cNvPr id="3" name="Rectangle 2">
            <a:extLst>
              <a:ext uri="{FF2B5EF4-FFF2-40B4-BE49-F238E27FC236}">
                <a16:creationId xmlns:a16="http://schemas.microsoft.com/office/drawing/2014/main" id="{98A61D45-271C-264A-894A-ECDB6B0C36AA}"/>
              </a:ext>
            </a:extLst>
          </p:cNvPr>
          <p:cNvSpPr/>
          <p:nvPr/>
        </p:nvSpPr>
        <p:spPr>
          <a:xfrm>
            <a:off x="2038350" y="3325327"/>
            <a:ext cx="19949780" cy="9756517"/>
          </a:xfrm>
          <a:prstGeom prst="rect">
            <a:avLst/>
          </a:prstGeom>
        </p:spPr>
        <p:txBody>
          <a:bodyPr wrap="square">
            <a:spAutoFit/>
          </a:bodyPr>
          <a:lstStyle/>
          <a:p>
            <a:pPr algn="l" rtl="0">
              <a:spcAft>
                <a:spcPts val="1800"/>
              </a:spcAft>
            </a:pPr>
            <a:r>
              <a:rPr lang="fr-FR" sz="4600" b="0" dirty="0">
                <a:latin typeface="Lato" panose="020F0502020204030203" pitchFamily="34" charset="0"/>
                <a:ea typeface="Lato" panose="020F0502020204030203" pitchFamily="34" charset="0"/>
                <a:cs typeface="Lato" panose="020F0502020204030203" pitchFamily="34" charset="0"/>
              </a:rPr>
              <a:t>L'agriculture est le principal moyen de subsistance des communautés de la Province du Centre-Nord du Sri Lanka. L'élevage du bétail et l'agriculture sont les principales pratiques dans la région. Les principales sources d'eau de boisson sont les puits profonds, les étangs et les rivières. Une clinique locale a rapporté que les communautés souffrent souvent de maladies diarrhéiques. </a:t>
            </a:r>
          </a:p>
          <a:p>
            <a:pPr algn="l" rtl="0">
              <a:spcAft>
                <a:spcPts val="1800"/>
              </a:spcAft>
            </a:pPr>
            <a:r>
              <a:rPr lang="fr-FR" sz="4600" b="0" dirty="0">
                <a:latin typeface="Lato" panose="020F0502020204030203" pitchFamily="34" charset="0"/>
                <a:ea typeface="Lato" panose="020F0502020204030203" pitchFamily="34" charset="0"/>
                <a:cs typeface="Lato" panose="020F0502020204030203" pitchFamily="34" charset="0"/>
              </a:rPr>
              <a:t>Une organisation non gouvernementale (ONG) souhaite introduire la conservation et le traitement de l'eau à domicile (CTED) dans les villages de la région. </a:t>
            </a:r>
            <a:br>
              <a:rPr lang="en-CA" sz="4600" b="0" dirty="0">
                <a:latin typeface="Lato" panose="020F0502020204030203" pitchFamily="34" charset="0"/>
                <a:ea typeface="Lato" panose="020F0502020204030203" pitchFamily="34" charset="0"/>
                <a:cs typeface="Lato" panose="020F0502020204030203" pitchFamily="34" charset="0"/>
              </a:rPr>
            </a:br>
            <a:r>
              <a:rPr lang="fr-FR" sz="4600" b="0" dirty="0">
                <a:latin typeface="Lato" panose="020F0502020204030203" pitchFamily="34" charset="0"/>
                <a:ea typeface="Lato" panose="020F0502020204030203" pitchFamily="34" charset="0"/>
                <a:cs typeface="Lato" panose="020F0502020204030203" pitchFamily="34" charset="0"/>
              </a:rPr>
              <a:t>L'ONG a organisé une réunion et demandé la réalisation d'analyses de la qualité de l’eau dans la zone du projet avant la mise en </a:t>
            </a:r>
            <a:r>
              <a:rPr lang="fr-FR" sz="4600" b="0" dirty="0" err="1">
                <a:latin typeface="Lato" panose="020F0502020204030203" pitchFamily="34" charset="0"/>
                <a:ea typeface="Lato" panose="020F0502020204030203" pitchFamily="34" charset="0"/>
                <a:cs typeface="Lato" panose="020F0502020204030203" pitchFamily="34" charset="0"/>
              </a:rPr>
              <a:t>oeuvre</a:t>
            </a:r>
            <a:r>
              <a:rPr lang="fr-FR" sz="4600" b="0" dirty="0">
                <a:latin typeface="Lato" panose="020F0502020204030203" pitchFamily="34" charset="0"/>
                <a:ea typeface="Lato" panose="020F0502020204030203" pitchFamily="34" charset="0"/>
                <a:cs typeface="Lato" panose="020F0502020204030203" pitchFamily="34" charset="0"/>
              </a:rPr>
              <a:t> de la CTED.</a:t>
            </a:r>
          </a:p>
          <a:p>
            <a:pPr algn="l" rtl="0">
              <a:spcAft>
                <a:spcPts val="1800"/>
              </a:spcAft>
            </a:pPr>
            <a:r>
              <a:rPr lang="fr-FR" sz="4600" b="0" dirty="0">
                <a:latin typeface="Lato" panose="020F0502020204030203" pitchFamily="34" charset="0"/>
                <a:ea typeface="Lato" panose="020F0502020204030203" pitchFamily="34" charset="0"/>
                <a:cs typeface="Lato" panose="020F0502020204030203" pitchFamily="34" charset="0"/>
              </a:rPr>
              <a:t>Quel principal paramètre proposez-vous d'analyser, </a:t>
            </a:r>
            <a:br>
              <a:rPr lang="en-CA" sz="4600" b="0" dirty="0">
                <a:latin typeface="Lato" panose="020F0502020204030203" pitchFamily="34" charset="0"/>
                <a:ea typeface="Lato" panose="020F0502020204030203" pitchFamily="34" charset="0"/>
                <a:cs typeface="Lato" panose="020F0502020204030203" pitchFamily="34" charset="0"/>
              </a:rPr>
            </a:br>
            <a:r>
              <a:rPr lang="fr-FR" sz="4600" b="0" dirty="0">
                <a:latin typeface="Lato" panose="020F0502020204030203" pitchFamily="34" charset="0"/>
                <a:ea typeface="Lato" panose="020F0502020204030203" pitchFamily="34" charset="0"/>
                <a:cs typeface="Lato" panose="020F0502020204030203" pitchFamily="34" charset="0"/>
              </a:rPr>
              <a:t>et pourquoi ?</a:t>
            </a:r>
          </a:p>
        </p:txBody>
      </p:sp>
    </p:spTree>
    <p:extLst>
      <p:ext uri="{BB962C8B-B14F-4D97-AF65-F5344CB8AC3E}">
        <p14:creationId xmlns:p14="http://schemas.microsoft.com/office/powerpoint/2010/main" val="223615192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7433B9-82A7-184B-950E-2C5E17BA3DF0}"/>
              </a:ext>
            </a:extLst>
          </p:cNvPr>
          <p:cNvSpPr>
            <a:spLocks noGrp="1"/>
          </p:cNvSpPr>
          <p:nvPr>
            <p:ph type="sldNum" sz="quarter" idx="2"/>
          </p:nvPr>
        </p:nvSpPr>
        <p:spPr/>
        <p:txBody>
          <a:bodyPr/>
          <a:lstStyle/>
          <a:p>
            <a:pPr rtl="0"/>
            <a:fld id="{86CB4B4D-7CA3-9044-876B-883B54F8677D}" type="slidenum">
              <a:rPr/>
              <a:pPr/>
              <a:t>4</a:t>
            </a:fld>
            <a:endParaRPr/>
          </a:p>
        </p:txBody>
      </p:sp>
      <p:sp>
        <p:nvSpPr>
          <p:cNvPr id="3" name="Rectangle 2">
            <a:extLst>
              <a:ext uri="{FF2B5EF4-FFF2-40B4-BE49-F238E27FC236}">
                <a16:creationId xmlns:a16="http://schemas.microsoft.com/office/drawing/2014/main" id="{DB43CC8D-4C3C-574D-97B1-E1C4BC45E91C}"/>
              </a:ext>
            </a:extLst>
          </p:cNvPr>
          <p:cNvSpPr/>
          <p:nvPr/>
        </p:nvSpPr>
        <p:spPr>
          <a:xfrm>
            <a:off x="2520133" y="6858000"/>
            <a:ext cx="20595047" cy="3270382"/>
          </a:xfrm>
          <a:prstGeom prst="rect">
            <a:avLst/>
          </a:prstGeom>
        </p:spPr>
        <p:txBody>
          <a:bodyPr wrap="square">
            <a:spAutoFit/>
          </a:bodyPr>
          <a:lstStyle/>
          <a:p>
            <a:pPr marL="914400" indent="-914400" algn="l" rtl="0" fontAlgn="base">
              <a:lnSpc>
                <a:spcPct val="150000"/>
              </a:lnSpc>
              <a:buFont typeface="+mj-lt"/>
              <a:buAutoNum type="arabicPeriod"/>
            </a:pPr>
            <a:r>
              <a:rPr lang="fr-FR" sz="4800" b="0" dirty="0">
                <a:latin typeface="Lato" panose="020F0502020204030203" pitchFamily="34" charset="0"/>
                <a:ea typeface="Lato" panose="020F0502020204030203" pitchFamily="34" charset="0"/>
                <a:cs typeface="Lato" panose="020F0502020204030203" pitchFamily="34" charset="0"/>
              </a:rPr>
              <a:t>Énumérer les principaux types d'analyses  utilisés pour interpréter les données</a:t>
            </a:r>
          </a:p>
          <a:p>
            <a:pPr marL="914400" indent="-914400" algn="l" rtl="0" fontAlgn="base">
              <a:lnSpc>
                <a:spcPct val="150000"/>
              </a:lnSpc>
              <a:buFont typeface="+mj-lt"/>
              <a:buAutoNum type="arabicPeriod"/>
            </a:pPr>
            <a:r>
              <a:rPr lang="fr-FR" sz="4800" b="0" dirty="0">
                <a:latin typeface="Lato" panose="020F0502020204030203" pitchFamily="34" charset="0"/>
                <a:ea typeface="Lato" panose="020F0502020204030203" pitchFamily="34" charset="0"/>
                <a:cs typeface="Lato" panose="020F0502020204030203" pitchFamily="34" charset="0"/>
              </a:rPr>
              <a:t>Interpréter les données d'AQEB pour faire les conclusions et recommandations de base</a:t>
            </a:r>
          </a:p>
          <a:p>
            <a:pPr marL="914400" indent="-914400" algn="l" rtl="0" fontAlgn="base">
              <a:lnSpc>
                <a:spcPct val="150000"/>
              </a:lnSpc>
              <a:buFont typeface="+mj-lt"/>
              <a:buAutoNum type="arabicPeriod"/>
            </a:pPr>
            <a:r>
              <a:rPr lang="fr-FR" sz="4800" b="0" dirty="0">
                <a:latin typeface="Lato" panose="020F0502020204030203" pitchFamily="34" charset="0"/>
                <a:ea typeface="Lato" panose="020F0502020204030203" pitchFamily="34" charset="0"/>
                <a:cs typeface="Lato" panose="020F0502020204030203" pitchFamily="34" charset="0"/>
              </a:rPr>
              <a:t>Identifier les erreurs courantes lors de l'enregistrement des données d'AQEB</a:t>
            </a:r>
          </a:p>
        </p:txBody>
      </p:sp>
      <p:sp>
        <p:nvSpPr>
          <p:cNvPr id="2" name="TextBox 1">
            <a:extLst>
              <a:ext uri="{FF2B5EF4-FFF2-40B4-BE49-F238E27FC236}">
                <a16:creationId xmlns:a16="http://schemas.microsoft.com/office/drawing/2014/main" id="{48B76BFC-A3EA-449D-5735-EB806ACA88C0}"/>
              </a:ext>
            </a:extLst>
          </p:cNvPr>
          <p:cNvSpPr txBox="1"/>
          <p:nvPr/>
        </p:nvSpPr>
        <p:spPr>
          <a:xfrm>
            <a:off x="0" y="3068905"/>
            <a:ext cx="22717125" cy="21954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fr-CA" sz="6800" spc="600" dirty="0">
                <a:solidFill>
                  <a:schemeClr val="bg1"/>
                </a:solidFill>
                <a:effectLst/>
                <a:latin typeface="Lato" panose="020F0502020204030203" pitchFamily="34" charset="0"/>
                <a:ea typeface="Lato" panose="020F0502020204030203" pitchFamily="34" charset="0"/>
                <a:cs typeface="Lato" panose="020F0502020204030203" pitchFamily="34" charset="0"/>
              </a:rPr>
              <a:t>RÉSULTATS</a:t>
            </a:r>
            <a:br>
              <a:rPr lang="fr-CA" sz="6800" spc="600" dirty="0">
                <a:solidFill>
                  <a:schemeClr val="bg1"/>
                </a:solidFill>
                <a:effectLst/>
                <a:latin typeface="Lato" panose="020F0502020204030203" pitchFamily="34" charset="0"/>
                <a:ea typeface="Lato" panose="020F0502020204030203" pitchFamily="34" charset="0"/>
                <a:cs typeface="Lato" panose="020F0502020204030203" pitchFamily="34" charset="0"/>
              </a:rPr>
            </a:br>
            <a:r>
              <a:rPr lang="fr-CA" sz="6800" spc="600" dirty="0">
                <a:solidFill>
                  <a:schemeClr val="bg1"/>
                </a:solidFill>
                <a:effectLst/>
                <a:latin typeface="Lato" panose="020F0502020204030203" pitchFamily="34" charset="0"/>
                <a:ea typeface="Lato" panose="020F0502020204030203" pitchFamily="34" charset="0"/>
                <a:cs typeface="Lato" panose="020F0502020204030203" pitchFamily="34" charset="0"/>
              </a:rPr>
              <a:t>D’APPRENTISSAGE</a:t>
            </a:r>
            <a:r>
              <a:rPr lang="en-CA" sz="6800" spc="600" dirty="0">
                <a:solidFill>
                  <a:schemeClr val="bg1"/>
                </a:solidFill>
                <a:effectLst/>
                <a:latin typeface="Lato" panose="020F0502020204030203" pitchFamily="34" charset="0"/>
                <a:ea typeface="Lato" panose="020F0502020204030203" pitchFamily="34" charset="0"/>
                <a:cs typeface="Lato" panose="020F0502020204030203" pitchFamily="34" charset="0"/>
              </a:rPr>
              <a:t> </a:t>
            </a:r>
            <a:endParaRPr kumimoji="0" lang="en-US" sz="6800" u="none" strike="noStrike" cap="none" spc="600" normalizeH="0" baseline="0" dirty="0">
              <a:ln>
                <a:noFill/>
              </a:ln>
              <a:solidFill>
                <a:schemeClr val="bg1"/>
              </a:solidFill>
              <a:effectLst/>
              <a:uFillTx/>
              <a:latin typeface="Lato" panose="020F0502020204030203" pitchFamily="34" charset="0"/>
              <a:ea typeface="Lato" panose="020F0502020204030203" pitchFamily="34" charset="0"/>
              <a:cs typeface="Lato" panose="020F0502020204030203" pitchFamily="34" charset="0"/>
              <a:sym typeface="Helvetica Neue"/>
            </a:endParaRPr>
          </a:p>
        </p:txBody>
      </p:sp>
    </p:spTree>
    <p:extLst>
      <p:ext uri="{BB962C8B-B14F-4D97-AF65-F5344CB8AC3E}">
        <p14:creationId xmlns:p14="http://schemas.microsoft.com/office/powerpoint/2010/main" val="365812339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s://lh6.googleusercontent.com/59yU-OxSi8l9-hqyfH9U9crBi-ag-hLjsIjvlLofyFUCh1KjriERt1opXzot2V0XQWEsS8v6UZ2fL1pu6JRxuCEu3WLUk25oB3f1S4DuRYeN5K43UEam8OCwYuvDA-hHX6Bv90uJ">
            <a:extLst>
              <a:ext uri="{FF2B5EF4-FFF2-40B4-BE49-F238E27FC236}">
                <a16:creationId xmlns:a16="http://schemas.microsoft.com/office/drawing/2014/main" id="{2CCF80EE-76CB-BF4B-840D-6687395744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254" r="19675"/>
          <a:stretch/>
        </p:blipFill>
        <p:spPr bwMode="auto">
          <a:xfrm>
            <a:off x="8906983" y="3487479"/>
            <a:ext cx="4652120" cy="476887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C08DE38-9A28-294B-8075-22E82281A249}"/>
              </a:ext>
            </a:extLst>
          </p:cNvPr>
          <p:cNvSpPr>
            <a:spLocks noGrp="1"/>
          </p:cNvSpPr>
          <p:nvPr>
            <p:ph type="sldNum" sz="quarter" idx="2"/>
          </p:nvPr>
        </p:nvSpPr>
        <p:spPr/>
        <p:txBody>
          <a:bodyPr/>
          <a:lstStyle/>
          <a:p>
            <a:pPr rtl="0"/>
            <a:fld id="{86CB4B4D-7CA3-9044-876B-883B54F8677D}" type="slidenum">
              <a:rPr/>
              <a:pPr/>
              <a:t>5</a:t>
            </a:fld>
            <a:endParaRPr/>
          </a:p>
        </p:txBody>
      </p:sp>
      <p:sp>
        <p:nvSpPr>
          <p:cNvPr id="3" name="Rectangle 2">
            <a:extLst>
              <a:ext uri="{FF2B5EF4-FFF2-40B4-BE49-F238E27FC236}">
                <a16:creationId xmlns:a16="http://schemas.microsoft.com/office/drawing/2014/main" id="{8694704F-08FB-6047-8336-4B3E096CCE48}"/>
              </a:ext>
            </a:extLst>
          </p:cNvPr>
          <p:cNvSpPr/>
          <p:nvPr/>
        </p:nvSpPr>
        <p:spPr>
          <a:xfrm>
            <a:off x="2038350" y="1617673"/>
            <a:ext cx="12192000" cy="1015663"/>
          </a:xfrm>
          <a:prstGeom prst="rect">
            <a:avLst/>
          </a:prstGeom>
        </p:spPr>
        <p:txBody>
          <a:bodyPr wrap="square">
            <a:spAutoFit/>
          </a:bodyPr>
          <a:lstStyle/>
          <a:p>
            <a:pPr algn="l" rtl="0"/>
            <a:r>
              <a:rPr lang="fr-FR" sz="6000">
                <a:solidFill>
                  <a:schemeClr val="tx1"/>
                </a:solidFill>
                <a:latin typeface="Lato" panose="020F0502020204030203" pitchFamily="34" charset="0"/>
              </a:rPr>
              <a:t>Les trois principaux types d'analyse</a:t>
            </a:r>
          </a:p>
        </p:txBody>
      </p:sp>
      <p:pic>
        <p:nvPicPr>
          <p:cNvPr id="1026" name="Picture 2">
            <a:extLst>
              <a:ext uri="{FF2B5EF4-FFF2-40B4-BE49-F238E27FC236}">
                <a16:creationId xmlns:a16="http://schemas.microsoft.com/office/drawing/2014/main" id="{15E8CA9D-21C1-D34F-8A8F-38C21A240D7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38604" y="3487479"/>
            <a:ext cx="4651611" cy="47688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A6E9A0D-160E-1F44-8B29-C6F13FE18A0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5776542" y="3487479"/>
            <a:ext cx="4650267" cy="476887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685EEDC-356F-404F-896A-FFCB4FA8B0FC}"/>
              </a:ext>
            </a:extLst>
          </p:cNvPr>
          <p:cNvSpPr/>
          <p:nvPr/>
        </p:nvSpPr>
        <p:spPr>
          <a:xfrm>
            <a:off x="2038350" y="8897849"/>
            <a:ext cx="4652121" cy="2554545"/>
          </a:xfrm>
          <a:prstGeom prst="rect">
            <a:avLst/>
          </a:prstGeom>
        </p:spPr>
        <p:txBody>
          <a:bodyPr wrap="square">
            <a:spAutoFit/>
          </a:bodyPr>
          <a:lstStyle/>
          <a:p>
            <a:pPr algn="l" rtl="0"/>
            <a:r>
              <a:rPr lang="fr-FR" sz="3200">
                <a:solidFill>
                  <a:schemeClr val="tx1"/>
                </a:solidFill>
                <a:latin typeface="Lato" panose="020F0502020204030203" pitchFamily="34" charset="0"/>
                <a:ea typeface="Lato" panose="020F0502020204030203" pitchFamily="34" charset="0"/>
                <a:cs typeface="Lato" panose="020F0502020204030203" pitchFamily="34" charset="0"/>
              </a:rPr>
              <a:t>Analyse comparative</a:t>
            </a:r>
          </a:p>
          <a:p>
            <a:pPr algn="l" rtl="0"/>
            <a:br>
              <a:rPr lang="en-CA" sz="3200" b="0" dirty="0">
                <a:solidFill>
                  <a:schemeClr val="tx1"/>
                </a:solidFill>
                <a:latin typeface="Lato" panose="020F0502020204030203" pitchFamily="34" charset="0"/>
                <a:ea typeface="Lato" panose="020F0502020204030203" pitchFamily="34" charset="0"/>
                <a:cs typeface="Lato" panose="020F0502020204030203" pitchFamily="34" charset="0"/>
              </a:rPr>
            </a:br>
            <a:r>
              <a:rPr lang="fr-FR" sz="3200" b="0">
                <a:solidFill>
                  <a:schemeClr val="tx1"/>
                </a:solidFill>
                <a:latin typeface="Lato" panose="020F0502020204030203" pitchFamily="34" charset="0"/>
                <a:ea typeface="Lato" panose="020F0502020204030203" pitchFamily="34" charset="0"/>
                <a:cs typeface="Lato" panose="020F0502020204030203" pitchFamily="34" charset="0"/>
              </a:rPr>
              <a:t>Compare les résultats de l'analyse par rapport aux directives de l'OMS ou aux normes nationales</a:t>
            </a:r>
          </a:p>
        </p:txBody>
      </p:sp>
      <p:sp>
        <p:nvSpPr>
          <p:cNvPr id="6" name="Rectangle 5">
            <a:extLst>
              <a:ext uri="{FF2B5EF4-FFF2-40B4-BE49-F238E27FC236}">
                <a16:creationId xmlns:a16="http://schemas.microsoft.com/office/drawing/2014/main" id="{DAFC2FC9-2884-A542-891D-25601D2634CE}"/>
              </a:ext>
            </a:extLst>
          </p:cNvPr>
          <p:cNvSpPr/>
          <p:nvPr/>
        </p:nvSpPr>
        <p:spPr>
          <a:xfrm>
            <a:off x="8906983" y="8897849"/>
            <a:ext cx="4652120" cy="2523768"/>
          </a:xfrm>
          <a:prstGeom prst="rect">
            <a:avLst/>
          </a:prstGeom>
        </p:spPr>
        <p:txBody>
          <a:bodyPr wrap="square">
            <a:spAutoFit/>
          </a:bodyPr>
          <a:lstStyle/>
          <a:p>
            <a:pPr algn="l" rtl="0"/>
            <a:r>
              <a:rPr lang="fr-FR" sz="3200">
                <a:solidFill>
                  <a:schemeClr val="tx1"/>
                </a:solidFill>
                <a:latin typeface="Lato" panose="020F0502020204030203" pitchFamily="34" charset="0"/>
                <a:ea typeface="Lato" panose="020F0502020204030203" pitchFamily="34" charset="0"/>
                <a:cs typeface="Lato" panose="020F0502020204030203" pitchFamily="34" charset="0"/>
              </a:rPr>
              <a:t>Analyse de tendance</a:t>
            </a:r>
          </a:p>
          <a:p>
            <a:pPr algn="l" rtl="0"/>
            <a:br>
              <a:rPr lang="en-CA" b="0" dirty="0">
                <a:solidFill>
                  <a:schemeClr val="tx1"/>
                </a:solidFill>
                <a:latin typeface="Lato" panose="020F0502020204030203" pitchFamily="34" charset="0"/>
                <a:ea typeface="Lato" panose="020F0502020204030203" pitchFamily="34" charset="0"/>
                <a:cs typeface="Lato" panose="020F0502020204030203" pitchFamily="34" charset="0"/>
              </a:rPr>
            </a:br>
            <a:r>
              <a:rPr lang="fr-FR" sz="3200" b="0">
                <a:solidFill>
                  <a:schemeClr val="tx1"/>
                </a:solidFill>
                <a:latin typeface="Lato" panose="020F0502020204030203" pitchFamily="34" charset="0"/>
                <a:ea typeface="Lato" panose="020F0502020204030203" pitchFamily="34" charset="0"/>
                <a:cs typeface="Lato" panose="020F0502020204030203" pitchFamily="34" charset="0"/>
              </a:rPr>
              <a:t>Façon dont les paramètres évoluent en fonction du temps </a:t>
            </a:r>
            <a:br>
              <a:rPr lang="en-CA" sz="3200" b="0" dirty="0">
                <a:solidFill>
                  <a:schemeClr val="tx1"/>
                </a:solidFill>
                <a:latin typeface="Lato" panose="020F0502020204030203" pitchFamily="34" charset="0"/>
                <a:ea typeface="Lato" panose="020F0502020204030203" pitchFamily="34" charset="0"/>
                <a:cs typeface="Lato" panose="020F0502020204030203" pitchFamily="34" charset="0"/>
              </a:rPr>
            </a:br>
            <a:r>
              <a:rPr lang="fr-FR" sz="3200" b="0">
                <a:solidFill>
                  <a:schemeClr val="tx1"/>
                </a:solidFill>
                <a:latin typeface="Lato" panose="020F0502020204030203" pitchFamily="34" charset="0"/>
                <a:ea typeface="Lato" panose="020F0502020204030203" pitchFamily="34" charset="0"/>
                <a:cs typeface="Lato" panose="020F0502020204030203" pitchFamily="34" charset="0"/>
              </a:rPr>
              <a:t>et du lieu</a:t>
            </a:r>
          </a:p>
        </p:txBody>
      </p:sp>
      <p:sp>
        <p:nvSpPr>
          <p:cNvPr id="7" name="Rectangle 6">
            <a:extLst>
              <a:ext uri="{FF2B5EF4-FFF2-40B4-BE49-F238E27FC236}">
                <a16:creationId xmlns:a16="http://schemas.microsoft.com/office/drawing/2014/main" id="{C0B25D87-90EF-104A-8231-C3ACAA7D6C22}"/>
              </a:ext>
            </a:extLst>
          </p:cNvPr>
          <p:cNvSpPr/>
          <p:nvPr/>
        </p:nvSpPr>
        <p:spPr>
          <a:xfrm>
            <a:off x="15775615" y="8897849"/>
            <a:ext cx="4652121" cy="2062103"/>
          </a:xfrm>
          <a:prstGeom prst="rect">
            <a:avLst/>
          </a:prstGeom>
        </p:spPr>
        <p:txBody>
          <a:bodyPr wrap="square">
            <a:spAutoFit/>
          </a:bodyPr>
          <a:lstStyle/>
          <a:p>
            <a:pPr algn="l" rtl="0"/>
            <a:r>
              <a:rPr lang="fr-FR" sz="3200">
                <a:solidFill>
                  <a:schemeClr val="tx1"/>
                </a:solidFill>
                <a:latin typeface="Lato" panose="020F0502020204030203" pitchFamily="34" charset="0"/>
                <a:ea typeface="Lato" panose="020F0502020204030203" pitchFamily="34" charset="0"/>
                <a:cs typeface="Lato" panose="020F0502020204030203" pitchFamily="34" charset="0"/>
              </a:rPr>
              <a:t>Analyse statistique</a:t>
            </a:r>
          </a:p>
          <a:p>
            <a:pPr algn="l" rtl="0"/>
            <a:br>
              <a:rPr lang="en-CA" sz="3200" b="0" dirty="0">
                <a:solidFill>
                  <a:schemeClr val="tx1"/>
                </a:solidFill>
                <a:latin typeface="Lato" panose="020F0502020204030203" pitchFamily="34" charset="0"/>
                <a:ea typeface="Lato" panose="020F0502020204030203" pitchFamily="34" charset="0"/>
                <a:cs typeface="Lato" panose="020F0502020204030203" pitchFamily="34" charset="0"/>
              </a:rPr>
            </a:br>
            <a:r>
              <a:rPr lang="fr-FR" sz="3200" b="0">
                <a:solidFill>
                  <a:schemeClr val="tx1"/>
                </a:solidFill>
                <a:latin typeface="Lato" panose="020F0502020204030203" pitchFamily="34" charset="0"/>
                <a:ea typeface="Lato" panose="020F0502020204030203" pitchFamily="34" charset="0"/>
                <a:cs typeface="Lato" panose="020F0502020204030203" pitchFamily="34" charset="0"/>
              </a:rPr>
              <a:t>À des fins académiques et pour la recherche scientifique.</a:t>
            </a:r>
          </a:p>
        </p:txBody>
      </p:sp>
    </p:spTree>
    <p:extLst>
      <p:ext uri="{BB962C8B-B14F-4D97-AF65-F5344CB8AC3E}">
        <p14:creationId xmlns:p14="http://schemas.microsoft.com/office/powerpoint/2010/main" val="37078975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D80CA2-7EF5-F54D-8215-814524B90E9E}"/>
              </a:ext>
            </a:extLst>
          </p:cNvPr>
          <p:cNvSpPr/>
          <p:nvPr/>
        </p:nvSpPr>
        <p:spPr>
          <a:xfrm>
            <a:off x="10255623" y="8087599"/>
            <a:ext cx="3657600" cy="45719"/>
          </a:xfrm>
          <a:prstGeom prst="rect">
            <a:avLst/>
          </a:prstGeom>
          <a:solidFill>
            <a:srgbClr val="FEC441"/>
          </a:solidFill>
          <a:ln w="76200" cap="flat">
            <a:solidFill>
              <a:srgbClr val="DFCE5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Rectangle 2">
            <a:extLst>
              <a:ext uri="{FF2B5EF4-FFF2-40B4-BE49-F238E27FC236}">
                <a16:creationId xmlns:a16="http://schemas.microsoft.com/office/drawing/2014/main" id="{C2450187-597E-3E47-9674-D80A416F2AC1}"/>
              </a:ext>
            </a:extLst>
          </p:cNvPr>
          <p:cNvSpPr/>
          <p:nvPr/>
        </p:nvSpPr>
        <p:spPr>
          <a:xfrm>
            <a:off x="6096000" y="6103948"/>
            <a:ext cx="12192000" cy="1200329"/>
          </a:xfrm>
          <a:prstGeom prst="rect">
            <a:avLst/>
          </a:prstGeom>
        </p:spPr>
        <p:txBody>
          <a:bodyPr>
            <a:spAutoFit/>
          </a:bodyPr>
          <a:lstStyle/>
          <a:p>
            <a:pPr rtl="0"/>
            <a:r>
              <a:rPr lang="fr-FR" sz="7200" b="0">
                <a:solidFill>
                  <a:schemeClr val="bg1"/>
                </a:solidFill>
                <a:latin typeface="Lato" panose="020F0502020204030203" pitchFamily="34" charset="0"/>
                <a:ea typeface="Lato" panose="020F0502020204030203" pitchFamily="34" charset="0"/>
                <a:cs typeface="Lato" panose="020F0502020204030203" pitchFamily="34" charset="0"/>
              </a:rPr>
              <a:t>= % d'efficacité d’élimination</a:t>
            </a:r>
          </a:p>
        </p:txBody>
      </p:sp>
    </p:spTree>
    <p:extLst>
      <p:ext uri="{BB962C8B-B14F-4D97-AF65-F5344CB8AC3E}">
        <p14:creationId xmlns:p14="http://schemas.microsoft.com/office/powerpoint/2010/main" val="77675588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AE7634-3D95-ED44-8A83-F17D67EADAA6}"/>
              </a:ext>
            </a:extLst>
          </p:cNvPr>
          <p:cNvSpPr>
            <a:spLocks noGrp="1"/>
          </p:cNvSpPr>
          <p:nvPr>
            <p:ph type="sldNum" sz="quarter" idx="2"/>
          </p:nvPr>
        </p:nvSpPr>
        <p:spPr/>
        <p:txBody>
          <a:bodyPr/>
          <a:lstStyle/>
          <a:p>
            <a:pPr rtl="0"/>
            <a:fld id="{86CB4B4D-7CA3-9044-876B-883B54F8677D}" type="slidenum">
              <a:rPr/>
              <a:pPr/>
              <a:t>7</a:t>
            </a:fld>
            <a:endParaRPr/>
          </a:p>
        </p:txBody>
      </p:sp>
      <p:sp>
        <p:nvSpPr>
          <p:cNvPr id="3" name="Rectangle 2">
            <a:extLst>
              <a:ext uri="{FF2B5EF4-FFF2-40B4-BE49-F238E27FC236}">
                <a16:creationId xmlns:a16="http://schemas.microsoft.com/office/drawing/2014/main" id="{9B9EC20E-937A-D948-8E22-33349E8498F8}"/>
              </a:ext>
            </a:extLst>
          </p:cNvPr>
          <p:cNvSpPr/>
          <p:nvPr/>
        </p:nvSpPr>
        <p:spPr>
          <a:xfrm>
            <a:off x="2038350" y="1617673"/>
            <a:ext cx="12192000" cy="1015663"/>
          </a:xfrm>
          <a:prstGeom prst="rect">
            <a:avLst/>
          </a:prstGeom>
        </p:spPr>
        <p:txBody>
          <a:bodyPr wrap="square">
            <a:spAutoFit/>
          </a:bodyPr>
          <a:lstStyle/>
          <a:p>
            <a:pPr algn="l" rtl="0"/>
            <a:r>
              <a:rPr lang="fr-FR" sz="6000">
                <a:solidFill>
                  <a:schemeClr val="tx1"/>
                </a:solidFill>
                <a:latin typeface="Lato" panose="020F0502020204030203" pitchFamily="34" charset="0"/>
              </a:rPr>
              <a:t>Calcul</a:t>
            </a:r>
          </a:p>
        </p:txBody>
      </p:sp>
      <p:sp>
        <p:nvSpPr>
          <p:cNvPr id="5" name="Rectangle 4">
            <a:extLst>
              <a:ext uri="{FF2B5EF4-FFF2-40B4-BE49-F238E27FC236}">
                <a16:creationId xmlns:a16="http://schemas.microsoft.com/office/drawing/2014/main" id="{CCF10DAC-F790-D04E-91FC-5B3F571D4A66}"/>
              </a:ext>
            </a:extLst>
          </p:cNvPr>
          <p:cNvSpPr/>
          <p:nvPr/>
        </p:nvSpPr>
        <p:spPr>
          <a:xfrm>
            <a:off x="2038349" y="4127166"/>
            <a:ext cx="20037880" cy="3046988"/>
          </a:xfrm>
          <a:prstGeom prst="rect">
            <a:avLst/>
          </a:prstGeom>
        </p:spPr>
        <p:txBody>
          <a:bodyPr wrap="square">
            <a:spAutoFit/>
          </a:bodyPr>
          <a:lstStyle/>
          <a:p>
            <a:pPr rtl="0"/>
            <a:r>
              <a:rPr lang="fr-FR" sz="4800" b="0">
                <a:solidFill>
                  <a:schemeClr val="tx1"/>
                </a:solidFill>
                <a:latin typeface="Lato" panose="020F0502020204030203" pitchFamily="34" charset="0"/>
                <a:ea typeface="Lato" panose="020F0502020204030203" pitchFamily="34" charset="0"/>
                <a:cs typeface="Lato" panose="020F0502020204030203" pitchFamily="34" charset="0"/>
              </a:rPr>
              <a:t>% d'efficacité d’élimination concernant les résultats des analyses microbiologiques :</a:t>
            </a:r>
          </a:p>
          <a:p>
            <a:pPr rtl="0"/>
            <a:br>
              <a:rPr lang="en-CA" sz="4800" b="0" dirty="0">
                <a:solidFill>
                  <a:schemeClr val="tx1"/>
                </a:solidFill>
                <a:latin typeface="Lato" panose="020F0502020204030203" pitchFamily="34" charset="0"/>
                <a:ea typeface="Lato" panose="020F0502020204030203" pitchFamily="34" charset="0"/>
                <a:cs typeface="Lato" panose="020F0502020204030203" pitchFamily="34" charset="0"/>
              </a:rPr>
            </a:br>
            <a:r>
              <a:rPr lang="fr-FR" sz="4800" b="0" u="sng">
                <a:solidFill>
                  <a:schemeClr val="tx1"/>
                </a:solidFill>
                <a:latin typeface="Lato" panose="020F0502020204030203" pitchFamily="34" charset="0"/>
                <a:ea typeface="Lato" panose="020F0502020204030203" pitchFamily="34" charset="0"/>
                <a:cs typeface="Lato" panose="020F0502020204030203" pitchFamily="34" charset="0"/>
              </a:rPr>
              <a:t>(Décompte de colonies dans l'eau de source – décompte de colonies dans l'eau (traitée) filtrée) X 100 </a:t>
            </a:r>
            <a:r>
              <a:rPr lang="fr-FR" sz="4800" b="0">
                <a:solidFill>
                  <a:schemeClr val="tx1"/>
                </a:solidFill>
                <a:latin typeface="Lato" panose="020F0502020204030203" pitchFamily="34" charset="0"/>
                <a:ea typeface="Lato" panose="020F0502020204030203" pitchFamily="34" charset="0"/>
                <a:cs typeface="Lato" panose="020F0502020204030203" pitchFamily="34" charset="0"/>
              </a:rPr>
              <a:t>= % d'efficacité d'élimination des colonies dans l'eau de source</a:t>
            </a:r>
          </a:p>
        </p:txBody>
      </p:sp>
    </p:spTree>
    <p:extLst>
      <p:ext uri="{BB962C8B-B14F-4D97-AF65-F5344CB8AC3E}">
        <p14:creationId xmlns:p14="http://schemas.microsoft.com/office/powerpoint/2010/main" val="390134961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AE7634-3D95-ED44-8A83-F17D67EADAA6}"/>
              </a:ext>
            </a:extLst>
          </p:cNvPr>
          <p:cNvSpPr>
            <a:spLocks noGrp="1"/>
          </p:cNvSpPr>
          <p:nvPr>
            <p:ph type="sldNum" sz="quarter" idx="2"/>
          </p:nvPr>
        </p:nvSpPr>
        <p:spPr/>
        <p:txBody>
          <a:bodyPr/>
          <a:lstStyle/>
          <a:p>
            <a:pPr rtl="0"/>
            <a:fld id="{86CB4B4D-7CA3-9044-876B-883B54F8677D}" type="slidenum">
              <a:rPr/>
              <a:pPr/>
              <a:t>8</a:t>
            </a:fld>
            <a:endParaRPr/>
          </a:p>
        </p:txBody>
      </p:sp>
      <p:sp>
        <p:nvSpPr>
          <p:cNvPr id="3" name="Rectangle 2">
            <a:extLst>
              <a:ext uri="{FF2B5EF4-FFF2-40B4-BE49-F238E27FC236}">
                <a16:creationId xmlns:a16="http://schemas.microsoft.com/office/drawing/2014/main" id="{9B9EC20E-937A-D948-8E22-33349E8498F8}"/>
              </a:ext>
            </a:extLst>
          </p:cNvPr>
          <p:cNvSpPr/>
          <p:nvPr/>
        </p:nvSpPr>
        <p:spPr>
          <a:xfrm>
            <a:off x="2038350" y="1617673"/>
            <a:ext cx="12192000" cy="1015663"/>
          </a:xfrm>
          <a:prstGeom prst="rect">
            <a:avLst/>
          </a:prstGeom>
        </p:spPr>
        <p:txBody>
          <a:bodyPr wrap="square">
            <a:spAutoFit/>
          </a:bodyPr>
          <a:lstStyle/>
          <a:p>
            <a:pPr algn="l" rtl="0"/>
            <a:r>
              <a:rPr lang="fr-FR" sz="6000">
                <a:solidFill>
                  <a:schemeClr val="tx1"/>
                </a:solidFill>
                <a:latin typeface="Lato" panose="020F0502020204030203" pitchFamily="34" charset="0"/>
              </a:rPr>
              <a:t>Graphique relatif à l'étude de cas</a:t>
            </a:r>
          </a:p>
        </p:txBody>
      </p:sp>
      <p:sp>
        <p:nvSpPr>
          <p:cNvPr id="5" name="Rectangle 4">
            <a:extLst>
              <a:ext uri="{FF2B5EF4-FFF2-40B4-BE49-F238E27FC236}">
                <a16:creationId xmlns:a16="http://schemas.microsoft.com/office/drawing/2014/main" id="{CCF10DAC-F790-D04E-91FC-5B3F571D4A66}"/>
              </a:ext>
            </a:extLst>
          </p:cNvPr>
          <p:cNvSpPr/>
          <p:nvPr/>
        </p:nvSpPr>
        <p:spPr>
          <a:xfrm>
            <a:off x="2038349" y="2892726"/>
            <a:ext cx="19843456" cy="830997"/>
          </a:xfrm>
          <a:prstGeom prst="rect">
            <a:avLst/>
          </a:prstGeom>
        </p:spPr>
        <p:txBody>
          <a:bodyPr wrap="square">
            <a:spAutoFit/>
          </a:bodyPr>
          <a:lstStyle/>
          <a:p>
            <a:pPr algn="l" rtl="0"/>
            <a:r>
              <a:rPr lang="fr-FR" sz="4800" b="0">
                <a:solidFill>
                  <a:srgbClr val="5C5C5C"/>
                </a:solidFill>
                <a:latin typeface="Lato" panose="020F0502020204030203" pitchFamily="34" charset="0"/>
                <a:ea typeface="Lato" panose="020F0502020204030203" pitchFamily="34" charset="0"/>
                <a:cs typeface="Lato" panose="020F0502020204030203" pitchFamily="34" charset="0"/>
              </a:rPr>
              <a:t>Quelles conclusions pouvez-vous formuler ?</a:t>
            </a:r>
          </a:p>
        </p:txBody>
      </p:sp>
      <p:pic>
        <p:nvPicPr>
          <p:cNvPr id="3074" name="Picture 2">
            <a:extLst>
              <a:ext uri="{FF2B5EF4-FFF2-40B4-BE49-F238E27FC236}">
                <a16:creationId xmlns:a16="http://schemas.microsoft.com/office/drawing/2014/main" id="{28387EF1-03EE-5C40-B413-59766FEDA1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57605" y="3723722"/>
            <a:ext cx="15927358" cy="90375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010AE07-BD25-B349-979E-F40B99407F8B}"/>
              </a:ext>
            </a:extLst>
          </p:cNvPr>
          <p:cNvSpPr/>
          <p:nvPr/>
        </p:nvSpPr>
        <p:spPr>
          <a:xfrm>
            <a:off x="18288464" y="10284665"/>
            <a:ext cx="3823734" cy="1077218"/>
          </a:xfrm>
          <a:prstGeom prst="rect">
            <a:avLst/>
          </a:prstGeom>
        </p:spPr>
        <p:txBody>
          <a:bodyPr wrap="square">
            <a:spAutoFit/>
          </a:bodyPr>
          <a:lstStyle/>
          <a:p>
            <a:pPr algn="l" rtl="0"/>
            <a:r>
              <a:rPr lang="fr-FR" sz="3200" b="0">
                <a:solidFill>
                  <a:srgbClr val="191919"/>
                </a:solidFill>
                <a:latin typeface="Lato" panose="020F0502020204030203" pitchFamily="34" charset="0"/>
                <a:ea typeface="Lato" panose="020F0502020204030203" pitchFamily="34" charset="0"/>
                <a:cs typeface="Lato" panose="020F0502020204030203" pitchFamily="34" charset="0"/>
              </a:rPr>
              <a:t>Où n = nombre d'échantillons analysés</a:t>
            </a:r>
          </a:p>
        </p:txBody>
      </p:sp>
    </p:spTree>
    <p:extLst>
      <p:ext uri="{BB962C8B-B14F-4D97-AF65-F5344CB8AC3E}">
        <p14:creationId xmlns:p14="http://schemas.microsoft.com/office/powerpoint/2010/main" val="371556168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DD45DC-3162-D34F-B2C9-070CDE9267C1}"/>
              </a:ext>
            </a:extLst>
          </p:cNvPr>
          <p:cNvSpPr>
            <a:spLocks noGrp="1"/>
          </p:cNvSpPr>
          <p:nvPr>
            <p:ph type="sldNum" sz="quarter" idx="2"/>
          </p:nvPr>
        </p:nvSpPr>
        <p:spPr/>
        <p:txBody>
          <a:bodyPr/>
          <a:lstStyle/>
          <a:p>
            <a:pPr rtl="0"/>
            <a:fld id="{86CB4B4D-7CA3-9044-876B-883B54F8677D}" type="slidenum">
              <a:rPr/>
              <a:pPr/>
              <a:t>9</a:t>
            </a:fld>
            <a:endParaRPr/>
          </a:p>
        </p:txBody>
      </p:sp>
      <p:sp>
        <p:nvSpPr>
          <p:cNvPr id="3" name="Rectangle 2">
            <a:extLst>
              <a:ext uri="{FF2B5EF4-FFF2-40B4-BE49-F238E27FC236}">
                <a16:creationId xmlns:a16="http://schemas.microsoft.com/office/drawing/2014/main" id="{DB62D0D1-75AE-774D-9BF5-4C20BBB96E67}"/>
              </a:ext>
            </a:extLst>
          </p:cNvPr>
          <p:cNvSpPr/>
          <p:nvPr/>
        </p:nvSpPr>
        <p:spPr>
          <a:xfrm>
            <a:off x="6096000" y="7505789"/>
            <a:ext cx="12192000" cy="2308324"/>
          </a:xfrm>
          <a:prstGeom prst="rect">
            <a:avLst/>
          </a:prstGeom>
        </p:spPr>
        <p:txBody>
          <a:bodyPr>
            <a:spAutoFit/>
          </a:bodyPr>
          <a:lstStyle/>
          <a:p>
            <a:pPr rtl="0"/>
            <a:r>
              <a:rPr lang="fr-FR" sz="4800">
                <a:solidFill>
                  <a:schemeClr val="tx1"/>
                </a:solidFill>
                <a:latin typeface="Lato" panose="020F0502020204030203" pitchFamily="34" charset="0"/>
                <a:ea typeface="Lato" panose="020F0502020204030203" pitchFamily="34" charset="0"/>
                <a:cs typeface="Lato" panose="020F0502020204030203" pitchFamily="34" charset="0"/>
              </a:rPr>
              <a:t>Exercice en petits groupes</a:t>
            </a:r>
          </a:p>
          <a:p>
            <a:pPr rtl="0"/>
            <a:br>
              <a:rPr lang="en-CA" sz="4800" b="0" dirty="0">
                <a:solidFill>
                  <a:schemeClr val="tx1"/>
                </a:solidFill>
                <a:latin typeface="Lato" panose="020F0502020204030203" pitchFamily="34" charset="0"/>
                <a:ea typeface="Lato" panose="020F0502020204030203" pitchFamily="34" charset="0"/>
                <a:cs typeface="Lato" panose="020F0502020204030203" pitchFamily="34" charset="0"/>
              </a:rPr>
            </a:br>
            <a:r>
              <a:rPr lang="fr-FR" sz="4800" b="0">
                <a:solidFill>
                  <a:schemeClr val="tx1"/>
                </a:solidFill>
                <a:latin typeface="Lato" panose="020F0502020204030203" pitchFamily="34" charset="0"/>
                <a:ea typeface="Lato" panose="020F0502020204030203" pitchFamily="34" charset="0"/>
                <a:cs typeface="Lato" panose="020F0502020204030203" pitchFamily="34" charset="0"/>
              </a:rPr>
              <a:t>Étude de cas : interprétation des résultats de mesures microbiologiques</a:t>
            </a:r>
          </a:p>
        </p:txBody>
      </p:sp>
      <p:sp>
        <p:nvSpPr>
          <p:cNvPr id="4" name="TextBox 3">
            <a:extLst>
              <a:ext uri="{FF2B5EF4-FFF2-40B4-BE49-F238E27FC236}">
                <a16:creationId xmlns:a16="http://schemas.microsoft.com/office/drawing/2014/main" id="{C21AECAE-115C-4D52-AC71-D9B1FBF4885E}"/>
              </a:ext>
            </a:extLst>
          </p:cNvPr>
          <p:cNvSpPr txBox="1"/>
          <p:nvPr/>
        </p:nvSpPr>
        <p:spPr>
          <a:xfrm>
            <a:off x="-228600" y="3068905"/>
            <a:ext cx="24612600" cy="21954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CA" sz="6800" u="none" strike="noStrike" spc="600" dirty="0">
                <a:solidFill>
                  <a:schemeClr val="bg1"/>
                </a:solidFill>
                <a:effectLst/>
                <a:latin typeface="Lato" panose="020F0502020204030203" pitchFamily="34" charset="0"/>
                <a:ea typeface="Lato" panose="020F0502020204030203" pitchFamily="34" charset="0"/>
                <a:cs typeface="Lato" panose="020F0502020204030203" pitchFamily="34" charset="0"/>
              </a:rPr>
              <a:t>ACTIVITÉ</a:t>
            </a:r>
          </a:p>
          <a:p>
            <a:pPr marL="0" marR="0" indent="0" algn="ctr" defTabSz="825500" rtl="0" fontAlgn="auto" latinLnBrk="0" hangingPunct="0">
              <a:lnSpc>
                <a:spcPct val="100000"/>
              </a:lnSpc>
              <a:spcBef>
                <a:spcPts val="0"/>
              </a:spcBef>
              <a:spcAft>
                <a:spcPts val="0"/>
              </a:spcAft>
              <a:buClrTx/>
              <a:buSzTx/>
              <a:buFontTx/>
              <a:buNone/>
              <a:tabLst/>
            </a:pPr>
            <a:r>
              <a:rPr lang="en-CA" sz="6800" u="none" strike="noStrike" spc="600" dirty="0">
                <a:solidFill>
                  <a:schemeClr val="bg1"/>
                </a:solidFill>
                <a:effectLst/>
                <a:latin typeface="Lato" panose="020F0502020204030203" pitchFamily="34" charset="0"/>
                <a:ea typeface="Lato" panose="020F0502020204030203" pitchFamily="34" charset="0"/>
                <a:cs typeface="Lato" panose="020F0502020204030203" pitchFamily="34" charset="0"/>
              </a:rPr>
              <a:t>DE GROUPE</a:t>
            </a:r>
            <a:endParaRPr kumimoji="0" lang="en-US" sz="6800" u="none" strike="noStrike" cap="none" spc="600" normalizeH="0" baseline="0" dirty="0">
              <a:ln>
                <a:noFill/>
              </a:ln>
              <a:solidFill>
                <a:schemeClr val="bg1"/>
              </a:solidFill>
              <a:effectLst/>
              <a:uFillTx/>
              <a:latin typeface="Lato" panose="020F0502020204030203" pitchFamily="34" charset="0"/>
              <a:ea typeface="Lato" panose="020F0502020204030203" pitchFamily="34" charset="0"/>
              <a:cs typeface="Lato" panose="020F0502020204030203" pitchFamily="34" charset="0"/>
              <a:sym typeface="Helvetica Neue"/>
            </a:endParaRPr>
          </a:p>
        </p:txBody>
      </p:sp>
    </p:spTree>
    <p:extLst>
      <p:ext uri="{BB962C8B-B14F-4D97-AF65-F5344CB8AC3E}">
        <p14:creationId xmlns:p14="http://schemas.microsoft.com/office/powerpoint/2010/main" val="2272881947"/>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16948</TotalTime>
  <Words>878</Words>
  <Application>Microsoft Macintosh PowerPoint</Application>
  <PresentationFormat>Custom</PresentationFormat>
  <Paragraphs>93</Paragraphs>
  <Slides>14</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Helvetica Neue</vt:lpstr>
      <vt:lpstr>Helvetica Neue Light</vt:lpstr>
      <vt:lpstr>Helvetica Neue Medium</vt:lpstr>
      <vt:lpstr>Lato</vt:lpstr>
      <vt:lpstr>Lato Light</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Mike Grant</cp:lastModifiedBy>
  <cp:revision>143</cp:revision>
  <dcterms:modified xsi:type="dcterms:W3CDTF">2022-10-26T17:06:17Z</dcterms:modified>
</cp:coreProperties>
</file>