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70" r:id="rId2"/>
    <p:sldId id="276" r:id="rId3"/>
    <p:sldId id="256" r:id="rId4"/>
    <p:sldId id="257" r:id="rId5"/>
    <p:sldId id="261" r:id="rId6"/>
    <p:sldId id="271" r:id="rId7"/>
    <p:sldId id="273" r:id="rId8"/>
    <p:sldId id="275" r:id="rId9"/>
    <p:sldId id="278" r:id="rId10"/>
    <p:sldId id="279"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51" autoAdjust="0"/>
  </p:normalViewPr>
  <p:slideViewPr>
    <p:cSldViewPr>
      <p:cViewPr varScale="1">
        <p:scale>
          <a:sx n="58" d="100"/>
          <a:sy n="58" d="100"/>
        </p:scale>
        <p:origin x="17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088FE8-922D-1943-8710-F850BF546869}" type="datetimeFigureOut">
              <a:rPr lang="en-US" smtClean="0"/>
              <a:t>4/27/2015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8AEB63-347C-764D-A417-C844B427AC80}" type="slidenum">
              <a:rPr lang="en-US" smtClean="0"/>
              <a:t>‹#›</a:t>
            </a:fld>
            <a:endParaRPr lang="en-US"/>
          </a:p>
        </p:txBody>
      </p:sp>
    </p:spTree>
    <p:extLst>
      <p:ext uri="{BB962C8B-B14F-4D97-AF65-F5344CB8AC3E}">
        <p14:creationId xmlns:p14="http://schemas.microsoft.com/office/powerpoint/2010/main" val="35278661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8AEB63-347C-764D-A417-C844B427AC80}" type="slidenum">
              <a:rPr lang="en-US" smtClean="0"/>
              <a:t>3</a:t>
            </a:fld>
            <a:endParaRPr lang="en-US"/>
          </a:p>
        </p:txBody>
      </p:sp>
    </p:spTree>
    <p:extLst>
      <p:ext uri="{BB962C8B-B14F-4D97-AF65-F5344CB8AC3E}">
        <p14:creationId xmlns:p14="http://schemas.microsoft.com/office/powerpoint/2010/main" val="766061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8AEB63-347C-764D-A417-C844B427AC80}" type="slidenum">
              <a:rPr lang="en-US" smtClean="0"/>
              <a:t>4</a:t>
            </a:fld>
            <a:endParaRPr lang="en-US"/>
          </a:p>
        </p:txBody>
      </p:sp>
    </p:spTree>
    <p:extLst>
      <p:ext uri="{BB962C8B-B14F-4D97-AF65-F5344CB8AC3E}">
        <p14:creationId xmlns:p14="http://schemas.microsoft.com/office/powerpoint/2010/main" val="113350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2E664B7-D89A-9B4C-A91B-7E54791FB455}" type="slidenum">
              <a:rPr lang="en-US">
                <a:latin typeface="Arial" pitchFamily="-110" charset="0"/>
                <a:ea typeface="Arial" pitchFamily="-110" charset="0"/>
                <a:cs typeface="Arial" pitchFamily="-110" charset="0"/>
              </a:rPr>
              <a:pPr/>
              <a:t>5</a:t>
            </a:fld>
            <a:endParaRPr lang="en-US">
              <a:latin typeface="Arial" pitchFamily="-110" charset="0"/>
              <a:ea typeface="Arial" pitchFamily="-110" charset="0"/>
              <a:cs typeface="Arial" pitchFamily="-110"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sz="1200" kern="1200" dirty="0" smtClean="0">
                <a:solidFill>
                  <a:schemeClr val="tx1"/>
                </a:solidFill>
                <a:effectLst/>
                <a:latin typeface="+mn-lt"/>
                <a:ea typeface="+mn-ea"/>
                <a:cs typeface="+mn-cs"/>
              </a:rPr>
              <a:t>Since 2006, SOIL has been transforming waste into resources in Haiti where over 75% of the population lacks access to safe sanitation. There are numerous challenges for building latrines in Haiti, such as extensive soil erosion and deforestation which cause periodic and severe flooding during heavy rains; densely populated communities with little space to dig pit latrines; and a catastrophic earthquake in 2010 which severely damaged or destroyed many communities.</a:t>
            </a:r>
            <a:endParaRPr lang="en-C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SOIL has been working to create a social business model for providing access to safe, dignified sanitation. Customers pay about US$5 per month for a locally-made toilet with a removable container in their home. The toilet is serviced by SOIL each week. The service includes removing the full waste container and replacing it with an empty sanitized one, as well as replenishing a supply of cover material (helps reduce smells, flies, and improves the sludge properties for composting later). </a:t>
            </a:r>
            <a:endParaRPr lang="en-C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After collecting the full containers, SOIL transports the waste to their compost sites. Through a carefully monitored process, the waste is transformed into nutrient-rich compost. SOIL then sells the compost for use in agriculture and reforestation projects, providing an environmentally-friendly alternative to chemical fertilizers while generating revenue to support the provision of sanitation services.</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7337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2E664B7-D89A-9B4C-A91B-7E54791FB455}" type="slidenum">
              <a:rPr lang="en-US">
                <a:latin typeface="Arial" pitchFamily="-110" charset="0"/>
                <a:ea typeface="Arial" pitchFamily="-110" charset="0"/>
                <a:cs typeface="Arial" pitchFamily="-110" charset="0"/>
              </a:rPr>
              <a:pPr/>
              <a:t>6</a:t>
            </a:fld>
            <a:endParaRPr lang="en-US">
              <a:latin typeface="Arial" pitchFamily="-110" charset="0"/>
              <a:ea typeface="Arial" pitchFamily="-110" charset="0"/>
              <a:cs typeface="Arial" pitchFamily="-110"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sz="1200" b="0" i="0" kern="1200" dirty="0" smtClean="0">
                <a:solidFill>
                  <a:schemeClr val="tx1"/>
                </a:solidFill>
                <a:effectLst/>
                <a:latin typeface="+mn-lt"/>
                <a:ea typeface="+mn-ea"/>
                <a:cs typeface="+mn-cs"/>
              </a:rPr>
              <a:t>+ 3,500 people accessing SOIL </a:t>
            </a:r>
            <a:r>
              <a:rPr lang="en-US" sz="1200" b="0" i="0" kern="1200" dirty="0" err="1" smtClean="0">
                <a:solidFill>
                  <a:schemeClr val="tx1"/>
                </a:solidFill>
                <a:effectLst/>
                <a:latin typeface="+mn-lt"/>
                <a:ea typeface="+mn-ea"/>
                <a:cs typeface="+mn-cs"/>
              </a:rPr>
              <a:t>EcoSan</a:t>
            </a:r>
            <a:r>
              <a:rPr lang="en-US" sz="1200" b="0" i="0" kern="1200" dirty="0" smtClean="0">
                <a:solidFill>
                  <a:schemeClr val="tx1"/>
                </a:solidFill>
                <a:effectLst/>
                <a:latin typeface="+mn-lt"/>
                <a:ea typeface="+mn-ea"/>
                <a:cs typeface="+mn-cs"/>
              </a:rPr>
              <a:t> toilets through SOIL's growing </a:t>
            </a:r>
            <a:r>
              <a:rPr lang="en-US" sz="1200" b="0" i="0" kern="1200" dirty="0" err="1" smtClean="0">
                <a:solidFill>
                  <a:schemeClr val="tx1"/>
                </a:solidFill>
                <a:effectLst/>
                <a:latin typeface="+mn-lt"/>
                <a:ea typeface="+mn-ea"/>
                <a:cs typeface="+mn-cs"/>
              </a:rPr>
              <a:t>EkoLakay</a:t>
            </a:r>
            <a:r>
              <a:rPr lang="en-US" sz="1200" b="0" i="0" kern="1200" dirty="0" smtClean="0">
                <a:solidFill>
                  <a:schemeClr val="tx1"/>
                </a:solidFill>
                <a:effectLst/>
                <a:latin typeface="+mn-lt"/>
                <a:ea typeface="+mn-ea"/>
                <a:cs typeface="+mn-cs"/>
              </a:rPr>
              <a:t> social business pilot</a:t>
            </a:r>
            <a:r>
              <a:rPr lang="en-US" dirty="0" smtClean="0"/>
              <a:t/>
            </a:r>
            <a:br>
              <a:rPr lang="en-US" dirty="0" smtClean="0"/>
            </a:br>
            <a:r>
              <a:rPr lang="en-US" sz="1200" b="0" i="0" kern="1200" dirty="0" smtClean="0">
                <a:solidFill>
                  <a:schemeClr val="tx1"/>
                </a:solidFill>
                <a:effectLst/>
                <a:latin typeface="+mn-lt"/>
                <a:ea typeface="+mn-ea"/>
                <a:cs typeface="+mn-cs"/>
              </a:rPr>
              <a:t>+ 240,000 gallons of waste treated each year</a:t>
            </a:r>
            <a:r>
              <a:rPr lang="en-US" dirty="0" smtClean="0"/>
              <a:t/>
            </a:r>
            <a:br>
              <a:rPr lang="en-US" dirty="0" smtClean="0"/>
            </a:br>
            <a:r>
              <a:rPr lang="en-US" sz="1200" b="0" i="0" kern="1200" dirty="0" smtClean="0">
                <a:solidFill>
                  <a:schemeClr val="tx1"/>
                </a:solidFill>
                <a:effectLst/>
                <a:latin typeface="+mn-lt"/>
                <a:ea typeface="+mn-ea"/>
                <a:cs typeface="+mn-cs"/>
              </a:rPr>
              <a:t>+ 75,000 gallons of compost sold for agricultural and reforestation efforts around Haiti</a:t>
            </a:r>
            <a:r>
              <a:rPr lang="en-US" dirty="0" smtClean="0"/>
              <a:t/>
            </a:r>
            <a:br>
              <a:rPr lang="en-US" dirty="0" smtClean="0"/>
            </a:br>
            <a:r>
              <a:rPr lang="en-US" sz="1200" b="0" i="0" kern="1200" dirty="0" smtClean="0">
                <a:solidFill>
                  <a:schemeClr val="tx1"/>
                </a:solidFill>
                <a:effectLst/>
                <a:latin typeface="+mn-lt"/>
                <a:ea typeface="+mn-ea"/>
                <a:cs typeface="+mn-cs"/>
              </a:rPr>
              <a:t>+ 10,000 people benefiting from SOIL’s education programs and resources each year</a:t>
            </a:r>
            <a:endParaRPr lang="en-US" dirty="0">
              <a:latin typeface="Arial" pitchFamily="-110" charset="0"/>
              <a:ea typeface="Arial" pitchFamily="-110" charset="0"/>
              <a:cs typeface="Arial" pitchFamily="-110" charset="0"/>
            </a:endParaRPr>
          </a:p>
        </p:txBody>
      </p:sp>
    </p:spTree>
    <p:extLst>
      <p:ext uri="{BB962C8B-B14F-4D97-AF65-F5344CB8AC3E}">
        <p14:creationId xmlns:p14="http://schemas.microsoft.com/office/powerpoint/2010/main" val="600731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German Technical Cooperation (GTZ), West African Centre for Low Cost Water Supply and Sanitation (CREPA) and National Office for Water Supply and Sanitation (ONEA)</a:t>
            </a:r>
          </a:p>
          <a:p>
            <a:pPr marL="285750" indent="-285750">
              <a:buFont typeface="Arial" panose="020B0604020202020204" pitchFamily="34" charset="0"/>
              <a:buChar char="•"/>
            </a:pPr>
            <a:r>
              <a:rPr lang="en-US" dirty="0" smtClean="0"/>
              <a:t>1000 Dehydrating latrines were built</a:t>
            </a:r>
          </a:p>
          <a:p>
            <a:pPr marL="285750" indent="-285750">
              <a:buFont typeface="Arial" panose="020B0604020202020204" pitchFamily="34" charset="0"/>
              <a:buChar char="•"/>
            </a:pPr>
            <a:r>
              <a:rPr lang="en-US" dirty="0" smtClean="0"/>
              <a:t>5 “eco-stations” were built ran by a separate association</a:t>
            </a:r>
          </a:p>
          <a:p>
            <a:pPr marL="285750" indent="-285750">
              <a:buFont typeface="Arial" panose="020B0604020202020204" pitchFamily="34" charset="0"/>
              <a:buChar char="•"/>
            </a:pPr>
            <a:r>
              <a:rPr lang="en-US" dirty="0" smtClean="0"/>
              <a:t>National Water Laboratory analyzed samples to make sure the products were safe to apply </a:t>
            </a:r>
          </a:p>
          <a:p>
            <a:pPr marL="285750" indent="-285750">
              <a:buFont typeface="Arial" panose="020B0604020202020204" pitchFamily="34" charset="0"/>
              <a:buChar char="•"/>
            </a:pPr>
            <a:r>
              <a:rPr lang="en-US" dirty="0" smtClean="0"/>
              <a:t>To increase acceptance they gave sanitized urine as “liquid fertilizer” and dried feces as “solid fertilizer”</a:t>
            </a:r>
          </a:p>
          <a:p>
            <a:pPr marL="285750" indent="-285750">
              <a:buFont typeface="Arial" panose="020B0604020202020204" pitchFamily="34" charset="0"/>
              <a:buChar char="•"/>
            </a:pPr>
            <a:r>
              <a:rPr lang="en-US" dirty="0" smtClean="0"/>
              <a:t>Having witnessed the crop yields using natural fertilizer, farmers are willing to pay for these products.</a:t>
            </a:r>
          </a:p>
          <a:p>
            <a:endParaRPr lang="en-US" dirty="0"/>
          </a:p>
        </p:txBody>
      </p:sp>
      <p:sp>
        <p:nvSpPr>
          <p:cNvPr id="4" name="Slide Number Placeholder 3"/>
          <p:cNvSpPr>
            <a:spLocks noGrp="1"/>
          </p:cNvSpPr>
          <p:nvPr>
            <p:ph type="sldNum" sz="quarter" idx="10"/>
          </p:nvPr>
        </p:nvSpPr>
        <p:spPr/>
        <p:txBody>
          <a:bodyPr/>
          <a:lstStyle/>
          <a:p>
            <a:fld id="{B18AEB63-347C-764D-A417-C844B427AC80}" type="slidenum">
              <a:rPr lang="en-US" smtClean="0"/>
              <a:t>7</a:t>
            </a:fld>
            <a:endParaRPr lang="en-US"/>
          </a:p>
        </p:txBody>
      </p:sp>
    </p:spTree>
    <p:extLst>
      <p:ext uri="{BB962C8B-B14F-4D97-AF65-F5344CB8AC3E}">
        <p14:creationId xmlns:p14="http://schemas.microsoft.com/office/powerpoint/2010/main" val="119517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8AEB63-347C-764D-A417-C844B427AC80}" type="slidenum">
              <a:rPr lang="en-US" smtClean="0"/>
              <a:t>8</a:t>
            </a:fld>
            <a:endParaRPr lang="en-US"/>
          </a:p>
        </p:txBody>
      </p:sp>
    </p:spTree>
    <p:extLst>
      <p:ext uri="{BB962C8B-B14F-4D97-AF65-F5344CB8AC3E}">
        <p14:creationId xmlns:p14="http://schemas.microsoft.com/office/powerpoint/2010/main" val="297196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8AEB63-347C-764D-A417-C844B427AC80}" type="slidenum">
              <a:rPr lang="en-US" smtClean="0"/>
              <a:t>9</a:t>
            </a:fld>
            <a:endParaRPr lang="en-US"/>
          </a:p>
        </p:txBody>
      </p:sp>
    </p:spTree>
    <p:extLst>
      <p:ext uri="{BB962C8B-B14F-4D97-AF65-F5344CB8AC3E}">
        <p14:creationId xmlns:p14="http://schemas.microsoft.com/office/powerpoint/2010/main" val="306625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8AEB63-347C-764D-A417-C844B427AC80}" type="slidenum">
              <a:rPr lang="en-US" smtClean="0"/>
              <a:t>10</a:t>
            </a:fld>
            <a:endParaRPr lang="en-US"/>
          </a:p>
        </p:txBody>
      </p:sp>
    </p:spTree>
    <p:extLst>
      <p:ext uri="{BB962C8B-B14F-4D97-AF65-F5344CB8AC3E}">
        <p14:creationId xmlns:p14="http://schemas.microsoft.com/office/powerpoint/2010/main" val="82432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172400" y="6245225"/>
            <a:ext cx="5144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813669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19A2F44-FF70-4AA9-836B-F96FFABF0578}" type="slidenum">
              <a:rPr lang="en-US"/>
              <a:pPr/>
              <a:t>‹#›</a:t>
            </a:fld>
            <a:endParaRPr lang="en-US"/>
          </a:p>
        </p:txBody>
      </p:sp>
    </p:spTree>
    <p:extLst>
      <p:ext uri="{BB962C8B-B14F-4D97-AF65-F5344CB8AC3E}">
        <p14:creationId xmlns:p14="http://schemas.microsoft.com/office/powerpoint/2010/main" val="7089928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646B1E-3940-4F26-87B5-87CDE4B7D119}" type="slidenum">
              <a:rPr lang="en-US"/>
              <a:pPr/>
              <a:t>‹#›</a:t>
            </a:fld>
            <a:endParaRPr lang="en-US"/>
          </a:p>
        </p:txBody>
      </p:sp>
    </p:spTree>
    <p:extLst>
      <p:ext uri="{BB962C8B-B14F-4D97-AF65-F5344CB8AC3E}">
        <p14:creationId xmlns:p14="http://schemas.microsoft.com/office/powerpoint/2010/main" val="251006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12"/>
          </p:nvPr>
        </p:nvSpPr>
        <p:spPr>
          <a:xfrm>
            <a:off x="8172400" y="6245225"/>
            <a:ext cx="5144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4151221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8172400" y="6245225"/>
            <a:ext cx="5144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61179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208B727-11FE-4B81-8E9F-53EF06B85630}" type="slidenum">
              <a:rPr lang="en-US"/>
              <a:pPr/>
              <a:t>‹#›</a:t>
            </a:fld>
            <a:endParaRPr lang="en-US"/>
          </a:p>
        </p:txBody>
      </p:sp>
    </p:spTree>
    <p:extLst>
      <p:ext uri="{BB962C8B-B14F-4D97-AF65-F5344CB8AC3E}">
        <p14:creationId xmlns:p14="http://schemas.microsoft.com/office/powerpoint/2010/main" val="30720474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E7201AE-EBDF-4F9E-BBA4-D83EE29AE103}" type="slidenum">
              <a:rPr lang="en-US"/>
              <a:pPr/>
              <a:t>‹#›</a:t>
            </a:fld>
            <a:endParaRPr lang="en-US"/>
          </a:p>
        </p:txBody>
      </p:sp>
    </p:spTree>
    <p:extLst>
      <p:ext uri="{BB962C8B-B14F-4D97-AF65-F5344CB8AC3E}">
        <p14:creationId xmlns:p14="http://schemas.microsoft.com/office/powerpoint/2010/main" val="41414230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696D6939-B8AB-415C-8E07-37773906FC33}" type="slidenum">
              <a:rPr lang="en-US"/>
              <a:pPr/>
              <a:t>‹#›</a:t>
            </a:fld>
            <a:endParaRPr lang="en-US"/>
          </a:p>
        </p:txBody>
      </p:sp>
    </p:spTree>
    <p:extLst>
      <p:ext uri="{BB962C8B-B14F-4D97-AF65-F5344CB8AC3E}">
        <p14:creationId xmlns:p14="http://schemas.microsoft.com/office/powerpoint/2010/main" val="36735896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90C5138D-4C5F-48AF-A64F-FBCEEBACA0DF}" type="slidenum">
              <a:rPr lang="en-US"/>
              <a:pPr/>
              <a:t>‹#›</a:t>
            </a:fld>
            <a:endParaRPr lang="en-US"/>
          </a:p>
        </p:txBody>
      </p:sp>
    </p:spTree>
    <p:extLst>
      <p:ext uri="{BB962C8B-B14F-4D97-AF65-F5344CB8AC3E}">
        <p14:creationId xmlns:p14="http://schemas.microsoft.com/office/powerpoint/2010/main" val="3904167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73F326D-2649-4216-BBC7-53F95C3158E9}" type="slidenum">
              <a:rPr lang="en-US"/>
              <a:pPr/>
              <a:t>‹#›</a:t>
            </a:fld>
            <a:endParaRPr lang="en-US"/>
          </a:p>
        </p:txBody>
      </p:sp>
    </p:spTree>
    <p:extLst>
      <p:ext uri="{BB962C8B-B14F-4D97-AF65-F5344CB8AC3E}">
        <p14:creationId xmlns:p14="http://schemas.microsoft.com/office/powerpoint/2010/main" val="3122401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2EDC0C-8AD2-419E-9BC8-59FCE3CF71E8}" type="slidenum">
              <a:rPr lang="en-US"/>
              <a:pPr/>
              <a:t>‹#›</a:t>
            </a:fld>
            <a:endParaRPr lang="en-US"/>
          </a:p>
        </p:txBody>
      </p:sp>
    </p:spTree>
    <p:extLst>
      <p:ext uri="{BB962C8B-B14F-4D97-AF65-F5344CB8AC3E}">
        <p14:creationId xmlns:p14="http://schemas.microsoft.com/office/powerpoint/2010/main" val="3507189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823497" y="0"/>
            <a:ext cx="3552825" cy="1002665"/>
          </a:xfrm>
          <a:prstGeom prst="rect">
            <a:avLst/>
          </a:prstGeom>
          <a:noFill/>
          <a:ln>
            <a:noFill/>
          </a:ln>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a:tabLst>
                <a:tab pos="1196975" algn="l"/>
              </a:tabLst>
            </a:pPr>
            <a:r>
              <a:rPr lang="en-US" sz="1100" dirty="0"/>
              <a:t>424 Aviation Road NE</a:t>
            </a:r>
          </a:p>
          <a:p>
            <a:pPr algn="ctr">
              <a:tabLst>
                <a:tab pos="1196975" algn="l"/>
              </a:tabLst>
            </a:pPr>
            <a:r>
              <a:rPr lang="en-US" sz="1100" dirty="0"/>
              <a:t>Calgary, Alberta, T2E 8H6, Canada</a:t>
            </a:r>
          </a:p>
          <a:p>
            <a:pPr algn="ctr">
              <a:tabLst>
                <a:tab pos="1196975" algn="l"/>
              </a:tabLst>
            </a:pPr>
            <a:r>
              <a:rPr lang="en-US" sz="1100" dirty="0"/>
              <a:t>Phone: + 1 (403) 243-3285, Fax: + 1 (403) 243-6199</a:t>
            </a:r>
          </a:p>
          <a:p>
            <a:pPr algn="ctr">
              <a:tabLst>
                <a:tab pos="1196975" algn="l"/>
              </a:tabLst>
            </a:pPr>
            <a:r>
              <a:rPr lang="en-US" sz="1100" dirty="0"/>
              <a:t>E-mail: resources@cawst.org, Website: www.cawst.org</a:t>
            </a:r>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3.0 </a:t>
            </a:r>
            <a:r>
              <a:rPr lang="en-US" sz="900" dirty="0" err="1"/>
              <a:t>Unported</a:t>
            </a:r>
            <a:r>
              <a:rPr lang="en-US" sz="900" dirty="0"/>
              <a:t> License. To view a copy of this license, visit http://creativecommons.org/licenses/by/3.0 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079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r>
              <a:rPr lang="en-US" b="1" dirty="0" smtClean="0"/>
              <a:t>Other Global Examples</a:t>
            </a:r>
            <a:endParaRPr lang="en-US" b="1" dirty="0"/>
          </a:p>
        </p:txBody>
      </p:sp>
      <p:sp>
        <p:nvSpPr>
          <p:cNvPr id="5" name="Slide Number Placeholder 4"/>
          <p:cNvSpPr>
            <a:spLocks noGrp="1"/>
          </p:cNvSpPr>
          <p:nvPr>
            <p:ph type="sldNum" sz="quarter" idx="12"/>
          </p:nvPr>
        </p:nvSpPr>
        <p:spPr/>
        <p:txBody>
          <a:bodyPr/>
          <a:lstStyle/>
          <a:p>
            <a:pPr algn="r"/>
            <a:fld id="{1208B727-11FE-4B81-8E9F-53EF06B85630}" type="slidenum">
              <a:rPr lang="en-US" smtClean="0"/>
              <a:pPr algn="r"/>
              <a:t>10</a:t>
            </a:fld>
            <a:endParaRPr lang="en-US" dirty="0"/>
          </a:p>
        </p:txBody>
      </p:sp>
      <p:pic>
        <p:nvPicPr>
          <p:cNvPr id="1030" name="Picture 6" descr="C:\Users\sphilippe\Downloads\4950882674_577f9972fa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7" y="1916832"/>
            <a:ext cx="3838201" cy="28803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83567" y="4927153"/>
            <a:ext cx="3024337" cy="369332"/>
          </a:xfrm>
          <a:prstGeom prst="rect">
            <a:avLst/>
          </a:prstGeom>
          <a:noFill/>
        </p:spPr>
        <p:txBody>
          <a:bodyPr wrap="square" rtlCol="0">
            <a:spAutoFit/>
          </a:bodyPr>
          <a:lstStyle/>
          <a:p>
            <a:r>
              <a:rPr lang="en-US" dirty="0" smtClean="0"/>
              <a:t>Urine Tricycle - India</a:t>
            </a:r>
            <a:endParaRPr lang="en-US" dirty="0"/>
          </a:p>
        </p:txBody>
      </p:sp>
      <p:sp>
        <p:nvSpPr>
          <p:cNvPr id="18" name="TextBox 17"/>
          <p:cNvSpPr txBox="1"/>
          <p:nvPr/>
        </p:nvSpPr>
        <p:spPr>
          <a:xfrm>
            <a:off x="4828047" y="4949724"/>
            <a:ext cx="4064433" cy="369332"/>
          </a:xfrm>
          <a:prstGeom prst="rect">
            <a:avLst/>
          </a:prstGeom>
          <a:noFill/>
        </p:spPr>
        <p:txBody>
          <a:bodyPr wrap="square" rtlCol="0">
            <a:spAutoFit/>
          </a:bodyPr>
          <a:lstStyle/>
          <a:p>
            <a:r>
              <a:rPr lang="en-US" dirty="0" smtClean="0"/>
              <a:t>Urban agriculture in </a:t>
            </a:r>
            <a:r>
              <a:rPr lang="en-US" dirty="0" err="1" smtClean="0"/>
              <a:t>Ecotown</a:t>
            </a:r>
            <a:r>
              <a:rPr lang="en-US" dirty="0" smtClean="0"/>
              <a:t> - China</a:t>
            </a:r>
            <a:endParaRPr lang="en-US" dirty="0"/>
          </a:p>
        </p:txBody>
      </p:sp>
      <p:pic>
        <p:nvPicPr>
          <p:cNvPr id="1032" name="Picture 8" descr="C:\Users\sphilippe\Downloads\3009777019_4d60d3105c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8047" y="1916832"/>
            <a:ext cx="3845434" cy="28803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8433" y="6518144"/>
            <a:ext cx="5040560" cy="307777"/>
          </a:xfrm>
          <a:prstGeom prst="rect">
            <a:avLst/>
          </a:prstGeom>
          <a:noFill/>
        </p:spPr>
        <p:txBody>
          <a:bodyPr wrap="square" rtlCol="0">
            <a:spAutoFit/>
          </a:bodyPr>
          <a:lstStyle/>
          <a:p>
            <a:r>
              <a:rPr lang="en-US" sz="1400" dirty="0" smtClean="0"/>
              <a:t>(Credit: www.flickr.com/photos/gtzecosan/)</a:t>
            </a:r>
            <a:endParaRPr lang="en-US" sz="1400" dirty="0"/>
          </a:p>
        </p:txBody>
      </p:sp>
    </p:spTree>
    <p:extLst>
      <p:ext uri="{BB962C8B-B14F-4D97-AF65-F5344CB8AC3E}">
        <p14:creationId xmlns:p14="http://schemas.microsoft.com/office/powerpoint/2010/main" val="2076057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700808"/>
            <a:ext cx="8748464" cy="2751522"/>
          </a:xfrm>
          <a:prstGeom prst="rect">
            <a:avLst/>
          </a:prstGeom>
        </p:spPr>
        <p:txBody>
          <a:bodyPr wrap="square">
            <a:spAutoFit/>
          </a:bodyPr>
          <a:lstStyle/>
          <a:p>
            <a:pPr algn="ctr">
              <a:spcBef>
                <a:spcPct val="20000"/>
              </a:spcBef>
              <a:defRPr/>
            </a:pPr>
            <a:r>
              <a:rPr lang="en-US" sz="3200" kern="0" dirty="0">
                <a:solidFill>
                  <a:srgbClr val="000000"/>
                </a:solidFill>
                <a:latin typeface="Arial"/>
                <a:ea typeface="+mn-ea"/>
                <a:cs typeface="Arial"/>
              </a:rPr>
              <a:t>This presentation is used with Lesson Plan </a:t>
            </a:r>
            <a:r>
              <a:rPr lang="en-US" sz="3200" kern="0" dirty="0" smtClean="0">
                <a:latin typeface="Arial"/>
                <a:cs typeface="Arial"/>
              </a:rPr>
              <a:t>22</a:t>
            </a:r>
            <a:r>
              <a:rPr lang="en-US" sz="3200" kern="0" dirty="0" smtClean="0">
                <a:latin typeface="Arial"/>
                <a:ea typeface="+mn-ea"/>
                <a:cs typeface="Arial"/>
              </a:rPr>
              <a:t>:</a:t>
            </a:r>
            <a:r>
              <a:rPr lang="en-US" sz="3200" kern="0" dirty="0" smtClean="0">
                <a:solidFill>
                  <a:srgbClr val="000000"/>
                </a:solidFill>
                <a:latin typeface="Arial"/>
                <a:ea typeface="+mn-ea"/>
                <a:cs typeface="Arial"/>
              </a:rPr>
              <a:t> Treatment, Use and Disposal in </a:t>
            </a:r>
            <a:r>
              <a:rPr lang="en-US" sz="3200" kern="0" dirty="0">
                <a:solidFill>
                  <a:srgbClr val="000000"/>
                </a:solidFill>
                <a:latin typeface="Arial"/>
                <a:ea typeface="+mn-ea"/>
                <a:cs typeface="Arial"/>
              </a:rPr>
              <a:t>the </a:t>
            </a:r>
            <a:r>
              <a:rPr lang="en-US" sz="3200" kern="0" dirty="0" smtClean="0">
                <a:solidFill>
                  <a:srgbClr val="000000"/>
                </a:solidFill>
                <a:latin typeface="Arial"/>
                <a:ea typeface="+mn-ea"/>
                <a:cs typeface="Arial"/>
              </a:rPr>
              <a:t>Latrine Design and Construction Trainer </a:t>
            </a:r>
            <a:r>
              <a:rPr lang="en-US" sz="3200" kern="0" dirty="0">
                <a:solidFill>
                  <a:srgbClr val="000000"/>
                </a:solidFill>
                <a:latin typeface="Arial"/>
                <a:ea typeface="+mn-ea"/>
                <a:cs typeface="Arial"/>
              </a:rPr>
              <a:t>Manual. </a:t>
            </a:r>
          </a:p>
          <a:p>
            <a:pPr>
              <a:spcBef>
                <a:spcPct val="20000"/>
              </a:spcBef>
              <a:defRPr/>
            </a:pPr>
            <a:endParaRPr lang="en-US" sz="3200" kern="0" dirty="0">
              <a:solidFill>
                <a:srgbClr val="000000"/>
              </a:solidFill>
              <a:latin typeface="Arial"/>
              <a:ea typeface="+mn-ea"/>
              <a:cs typeface="Arial"/>
            </a:endParaRPr>
          </a:p>
          <a:p>
            <a:pPr algn="ctr">
              <a:spcBef>
                <a:spcPct val="20000"/>
              </a:spcBef>
              <a:defRPr/>
            </a:pPr>
            <a:r>
              <a:rPr lang="en-US" sz="3200" kern="0" dirty="0">
                <a:solidFill>
                  <a:srgbClr val="000000"/>
                </a:solidFill>
                <a:latin typeface="Arial"/>
                <a:ea typeface="+mn-ea"/>
                <a:cs typeface="Arial"/>
              </a:rPr>
              <a:t>Available at </a:t>
            </a:r>
            <a:r>
              <a:rPr lang="en-US" sz="3200" kern="0" dirty="0">
                <a:solidFill>
                  <a:srgbClr val="000000"/>
                </a:solidFill>
                <a:latin typeface="Arial"/>
                <a:ea typeface="+mn-ea"/>
                <a:cs typeface="Arial"/>
                <a:hlinkClick r:id="rId2"/>
              </a:rPr>
              <a:t>www.cawst.org/resources</a:t>
            </a:r>
            <a:endParaRPr lang="en-US" sz="3200" kern="0" dirty="0">
              <a:solidFill>
                <a:srgbClr val="000000"/>
              </a:solidFill>
              <a:latin typeface="Arial"/>
              <a:ea typeface="+mn-ea"/>
              <a:cs typeface="Arial"/>
            </a:endParaRPr>
          </a:p>
        </p:txBody>
      </p:sp>
      <p:pic>
        <p:nvPicPr>
          <p:cNvPr id="1433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78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560" y="1772816"/>
            <a:ext cx="7772400" cy="1470025"/>
          </a:xfrm>
        </p:spPr>
        <p:txBody>
          <a:bodyPr/>
          <a:lstStyle/>
          <a:p>
            <a:r>
              <a:rPr lang="en-US" b="1" dirty="0" smtClean="0">
                <a:solidFill>
                  <a:schemeClr val="accent2"/>
                </a:solidFill>
              </a:rPr>
              <a:t>Excreta Treatment, </a:t>
            </a:r>
            <a:br>
              <a:rPr lang="en-US" b="1" dirty="0" smtClean="0">
                <a:solidFill>
                  <a:schemeClr val="accent2"/>
                </a:solidFill>
              </a:rPr>
            </a:br>
            <a:r>
              <a:rPr lang="en-US" b="1" dirty="0" smtClean="0">
                <a:solidFill>
                  <a:schemeClr val="accent2"/>
                </a:solidFill>
              </a:rPr>
              <a:t>Use and Disposal</a:t>
            </a:r>
            <a:endParaRPr lang="en-US" b="1" dirty="0">
              <a:solidFill>
                <a:schemeClr val="accent2"/>
              </a:solidFill>
            </a:endParaRPr>
          </a:p>
        </p:txBody>
      </p:sp>
      <p:pic>
        <p:nvPicPr>
          <p:cNvPr id="2052" name="Picture 4" descr="CAWST 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chemeClr val="accent2"/>
                </a:solidFill>
              </a:rPr>
              <a:t>Learning Outcomes</a:t>
            </a:r>
            <a:endParaRPr lang="en-US" b="1" dirty="0">
              <a:solidFill>
                <a:schemeClr val="accent2"/>
              </a:solidFill>
            </a:endParaRPr>
          </a:p>
        </p:txBody>
      </p:sp>
      <p:sp>
        <p:nvSpPr>
          <p:cNvPr id="3075" name="Rectangle 3"/>
          <p:cNvSpPr>
            <a:spLocks noGrp="1" noChangeArrowheads="1"/>
          </p:cNvSpPr>
          <p:nvPr>
            <p:ph type="body" idx="1"/>
          </p:nvPr>
        </p:nvSpPr>
        <p:spPr>
          <a:xfrm>
            <a:off x="457200" y="1322360"/>
            <a:ext cx="8229600" cy="4525963"/>
          </a:xfrm>
        </p:spPr>
        <p:txBody>
          <a:bodyPr/>
          <a:lstStyle/>
          <a:p>
            <a:pPr marL="514350" lvl="0" indent="-514350">
              <a:buAutoNum type="arabicPeriod"/>
            </a:pPr>
            <a:r>
              <a:rPr lang="en-CA" sz="2800" dirty="0" smtClean="0"/>
              <a:t>Discuss </a:t>
            </a:r>
            <a:r>
              <a:rPr lang="en-CA" sz="2800" dirty="0"/>
              <a:t>the value of using treated excreta in agriculture.</a:t>
            </a:r>
          </a:p>
          <a:p>
            <a:pPr marL="514350" lvl="0" indent="-514350">
              <a:buAutoNum type="arabicPeriod"/>
            </a:pPr>
            <a:r>
              <a:rPr lang="en-CA" sz="2800" dirty="0" smtClean="0"/>
              <a:t>Discuss </a:t>
            </a:r>
            <a:r>
              <a:rPr lang="en-CA" sz="2800" dirty="0"/>
              <a:t>the importance of treating excreta before using it.</a:t>
            </a:r>
          </a:p>
          <a:p>
            <a:pPr marL="514350" lvl="0" indent="-514350">
              <a:buAutoNum type="arabicPeriod"/>
            </a:pPr>
            <a:r>
              <a:rPr lang="en-CA" sz="2800" dirty="0" smtClean="0"/>
              <a:t>Identify </a:t>
            </a:r>
            <a:r>
              <a:rPr lang="en-CA" sz="2800" dirty="0"/>
              <a:t>latrine technologies that can treat excreta.</a:t>
            </a:r>
          </a:p>
          <a:p>
            <a:pPr marL="514350" lvl="0" indent="-514350">
              <a:buAutoNum type="arabicPeriod"/>
            </a:pPr>
            <a:r>
              <a:rPr lang="en-CA" sz="2800" dirty="0" smtClean="0"/>
              <a:t>Discuss </a:t>
            </a:r>
            <a:r>
              <a:rPr lang="en-CA" sz="2800" dirty="0"/>
              <a:t>the social acceptance of using human excreta. </a:t>
            </a:r>
          </a:p>
          <a:p>
            <a:pPr marL="514350" lvl="0" indent="-514350">
              <a:buAutoNum type="arabicPeriod"/>
            </a:pPr>
            <a:r>
              <a:rPr lang="en-CA" sz="2800" dirty="0" smtClean="0"/>
              <a:t>Identify </a:t>
            </a:r>
            <a:r>
              <a:rPr lang="en-CA" sz="2800" dirty="0"/>
              <a:t>how to safely dispose of excreta not intended for use.</a:t>
            </a:r>
          </a:p>
        </p:txBody>
      </p:sp>
      <p:pic>
        <p:nvPicPr>
          <p:cNvPr id="307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68FE81C-1BF8-4F34-A344-0F9C0D0D7C24}"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41006 Poop Loop 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39653"/>
            <a:ext cx="8282192" cy="6211645"/>
          </a:xfrm>
          <a:prstGeom prst="rect">
            <a:avLst/>
          </a:prstGeom>
          <a:noFill/>
          <a:extLst>
            <a:ext uri="{909E8E84-426E-40DD-AFC4-6F175D3DCCD1}">
              <a14:hiddenFill xmlns:a14="http://schemas.microsoft.com/office/drawing/2010/main">
                <a:solidFill>
                  <a:srgbClr val="FFFFFF"/>
                </a:solidFill>
              </a14:hiddenFill>
            </a:ext>
          </a:extLst>
        </p:spPr>
      </p:pic>
      <p:sp>
        <p:nvSpPr>
          <p:cNvPr id="22530" name="Rectangle 2"/>
          <p:cNvSpPr>
            <a:spLocks noGrp="1" noChangeArrowheads="1"/>
          </p:cNvSpPr>
          <p:nvPr>
            <p:ph type="title"/>
          </p:nvPr>
        </p:nvSpPr>
        <p:spPr>
          <a:xfrm>
            <a:off x="485372" y="27892"/>
            <a:ext cx="8229600" cy="1143000"/>
          </a:xfrm>
        </p:spPr>
        <p:txBody>
          <a:bodyPr/>
          <a:lstStyle/>
          <a:p>
            <a:pPr eaLnBrk="1" hangingPunct="1"/>
            <a:r>
              <a:rPr lang="en-US" b="1" dirty="0" smtClean="0"/>
              <a:t>SOIL – Haiti</a:t>
            </a:r>
            <a:endParaRPr lang="en-US" b="1" dirty="0"/>
          </a:p>
        </p:txBody>
      </p:sp>
      <p:sp>
        <p:nvSpPr>
          <p:cNvPr id="3" name="Slide Number Placeholder 2"/>
          <p:cNvSpPr>
            <a:spLocks noGrp="1"/>
          </p:cNvSpPr>
          <p:nvPr>
            <p:ph type="sldNum" sz="quarter" idx="12"/>
          </p:nvPr>
        </p:nvSpPr>
        <p:spPr>
          <a:xfrm>
            <a:off x="8316416" y="6245225"/>
            <a:ext cx="370384" cy="476250"/>
          </a:xfrm>
        </p:spPr>
        <p:txBody>
          <a:bodyPr/>
          <a:lstStyle/>
          <a:p>
            <a:fld id="{1208B727-11FE-4B81-8E9F-53EF06B85630}" type="slidenum">
              <a:rPr lang="en-US" smtClean="0"/>
              <a:pPr/>
              <a:t>5</a:t>
            </a:fld>
            <a:endParaRPr lang="en-US" dirty="0"/>
          </a:p>
        </p:txBody>
      </p:sp>
      <p:pic>
        <p:nvPicPr>
          <p:cNvPr id="1026" name="Picture 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260648"/>
            <a:ext cx="1027212" cy="10272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7504" y="6309320"/>
            <a:ext cx="1608133" cy="369332"/>
          </a:xfrm>
          <a:prstGeom prst="rect">
            <a:avLst/>
          </a:prstGeom>
        </p:spPr>
        <p:txBody>
          <a:bodyPr wrap="none">
            <a:spAutoFit/>
          </a:bodyPr>
          <a:lstStyle/>
          <a:p>
            <a:r>
              <a:rPr lang="en-US" dirty="0" smtClean="0"/>
              <a:t>(Credit: SOIL)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b="1" dirty="0" smtClean="0"/>
              <a:t>SOIL – Haiti</a:t>
            </a:r>
            <a:endParaRPr lang="en-US" b="1" dirty="0"/>
          </a:p>
        </p:txBody>
      </p:sp>
      <p:sp>
        <p:nvSpPr>
          <p:cNvPr id="3" name="Slide Number Placeholder 2"/>
          <p:cNvSpPr>
            <a:spLocks noGrp="1"/>
          </p:cNvSpPr>
          <p:nvPr>
            <p:ph type="sldNum" sz="quarter" idx="12"/>
          </p:nvPr>
        </p:nvSpPr>
        <p:spPr>
          <a:xfrm>
            <a:off x="8316416" y="6245225"/>
            <a:ext cx="370384" cy="476250"/>
          </a:xfrm>
        </p:spPr>
        <p:txBody>
          <a:bodyPr/>
          <a:lstStyle/>
          <a:p>
            <a:fld id="{1208B727-11FE-4B81-8E9F-53EF06B85630}" type="slidenum">
              <a:rPr lang="en-US" smtClean="0"/>
              <a:pPr/>
              <a:t>6</a:t>
            </a:fld>
            <a:endParaRPr lang="en-US" dirty="0"/>
          </a:p>
        </p:txBody>
      </p:sp>
      <p:pic>
        <p:nvPicPr>
          <p:cNvPr id="1026"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86" y="216325"/>
            <a:ext cx="1027212" cy="10272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orkshops 140626 CAP ProfVic HHT How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86" y="1955842"/>
            <a:ext cx="2641786" cy="176119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2" name="Picture 4" descr="https://www.oursoil.org/wp-content/uploads/2014/09/140814-HHT-CAP-Nazon-benefs-kids-BEST-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2235"/>
          <a:stretch/>
        </p:blipFill>
        <p:spPr bwMode="auto">
          <a:xfrm>
            <a:off x="191920" y="4207916"/>
            <a:ext cx="2576667" cy="18853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20731 ProfVic Mouch Du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9356" y="1955841"/>
            <a:ext cx="2850328" cy="176119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062" t="17933" r="67489" b="41033"/>
          <a:stretch/>
        </p:blipFill>
        <p:spPr bwMode="auto">
          <a:xfrm>
            <a:off x="3058443" y="4185948"/>
            <a:ext cx="2946643" cy="1907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descr="131221 SREDD Chou XPR Inter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442" r="14589"/>
          <a:stretch/>
        </p:blipFill>
        <p:spPr bwMode="auto">
          <a:xfrm>
            <a:off x="6155878" y="4149080"/>
            <a:ext cx="2895689" cy="1944216"/>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ttps://www.oursoil.org/wp-content/uploads/2014/09/140623-PAP-ProfVic-Compost-Nick-Bobo3.jpg"/>
          <p:cNvPicPr>
            <a:picLocks noChangeAspect="1" noChangeArrowheads="1"/>
          </p:cNvPicPr>
          <p:nvPr/>
        </p:nvPicPr>
        <p:blipFill rotWithShape="1">
          <a:blip r:embed="rId9">
            <a:extLst>
              <a:ext uri="{28A0092B-C50C-407E-A947-70E740481C1C}">
                <a14:useLocalDpi xmlns:a14="http://schemas.microsoft.com/office/drawing/2010/main" val="0"/>
              </a:ext>
            </a:extLst>
          </a:blip>
          <a:srcRect l="8247" r="14156"/>
          <a:stretch/>
        </p:blipFill>
        <p:spPr bwMode="auto">
          <a:xfrm>
            <a:off x="6130920" y="1952706"/>
            <a:ext cx="2920647" cy="17643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2472292" y="3933056"/>
            <a:ext cx="72008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80112" y="3933056"/>
            <a:ext cx="72008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2"/>
          <p:cNvSpPr txBox="1">
            <a:spLocks noChangeArrowheads="1"/>
          </p:cNvSpPr>
          <p:nvPr/>
        </p:nvSpPr>
        <p:spPr bwMode="auto">
          <a:xfrm>
            <a:off x="693022" y="1308423"/>
            <a:ext cx="180046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1600" b="1" kern="0" dirty="0" smtClean="0"/>
              <a:t>Dignified Sanitation</a:t>
            </a:r>
            <a:endParaRPr lang="en-US" sz="1600" b="1" kern="0" dirty="0"/>
          </a:p>
        </p:txBody>
      </p:sp>
      <p:sp>
        <p:nvSpPr>
          <p:cNvPr id="18" name="Rectangle 2"/>
          <p:cNvSpPr txBox="1">
            <a:spLocks noChangeArrowheads="1"/>
          </p:cNvSpPr>
          <p:nvPr/>
        </p:nvSpPr>
        <p:spPr bwMode="auto">
          <a:xfrm>
            <a:off x="3636124" y="1273324"/>
            <a:ext cx="180046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1600" b="1" kern="0" dirty="0" smtClean="0"/>
              <a:t>Waste Transformation</a:t>
            </a:r>
            <a:endParaRPr lang="en-US" sz="1600" b="1" kern="0" dirty="0"/>
          </a:p>
        </p:txBody>
      </p:sp>
      <p:sp>
        <p:nvSpPr>
          <p:cNvPr id="19" name="Rectangle 2"/>
          <p:cNvSpPr txBox="1">
            <a:spLocks noChangeArrowheads="1"/>
          </p:cNvSpPr>
          <p:nvPr/>
        </p:nvSpPr>
        <p:spPr bwMode="auto">
          <a:xfrm>
            <a:off x="6967101" y="1308423"/>
            <a:ext cx="180046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1600" b="1" kern="0" dirty="0" smtClean="0"/>
              <a:t>Agricultural Growth</a:t>
            </a:r>
            <a:endParaRPr lang="en-US" sz="1600" b="1" kern="0" dirty="0"/>
          </a:p>
        </p:txBody>
      </p:sp>
    </p:spTree>
    <p:extLst>
      <p:ext uri="{BB962C8B-B14F-4D97-AF65-F5344CB8AC3E}">
        <p14:creationId xmlns:p14="http://schemas.microsoft.com/office/powerpoint/2010/main" val="1952380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r"/>
            <a:fld id="{1208B727-11FE-4B81-8E9F-53EF06B85630}" type="slidenum">
              <a:rPr lang="en-US" smtClean="0"/>
              <a:pPr algn="r"/>
              <a:t>7</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106" y="1108979"/>
            <a:ext cx="5010150" cy="2819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961331"/>
            <a:ext cx="3185344" cy="23479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4847"/>
          <a:stretch/>
        </p:blipFill>
        <p:spPr bwMode="auto">
          <a:xfrm>
            <a:off x="3753494" y="4415245"/>
            <a:ext cx="5085439" cy="1894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2"/>
          <p:cNvSpPr>
            <a:spLocks noGrp="1" noChangeArrowheads="1"/>
          </p:cNvSpPr>
          <p:nvPr>
            <p:ph type="title"/>
          </p:nvPr>
        </p:nvSpPr>
        <p:spPr>
          <a:xfrm>
            <a:off x="251520" y="0"/>
            <a:ext cx="8579296" cy="1143000"/>
          </a:xfrm>
        </p:spPr>
        <p:txBody>
          <a:bodyPr/>
          <a:lstStyle/>
          <a:p>
            <a:pPr eaLnBrk="1" hangingPunct="1"/>
            <a:r>
              <a:rPr lang="en-US" b="1" dirty="0" smtClean="0"/>
              <a:t>Urine Diversion – Burkina Faso</a:t>
            </a:r>
            <a:endParaRPr lang="en-US" b="1" dirty="0"/>
          </a:p>
        </p:txBody>
      </p:sp>
      <p:sp>
        <p:nvSpPr>
          <p:cNvPr id="2" name="TextBox 1"/>
          <p:cNvSpPr txBox="1"/>
          <p:nvPr/>
        </p:nvSpPr>
        <p:spPr>
          <a:xfrm>
            <a:off x="107504" y="6381328"/>
            <a:ext cx="5040560" cy="307777"/>
          </a:xfrm>
          <a:prstGeom prst="rect">
            <a:avLst/>
          </a:prstGeom>
          <a:noFill/>
        </p:spPr>
        <p:txBody>
          <a:bodyPr wrap="square" rtlCol="0">
            <a:spAutoFit/>
          </a:bodyPr>
          <a:lstStyle/>
          <a:p>
            <a:r>
              <a:rPr lang="en-US" sz="1400" dirty="0" smtClean="0"/>
              <a:t>(Credit: www.flickr.com/photos/gtzecosan/)</a:t>
            </a:r>
            <a:endParaRPr lang="en-US" sz="1400" dirty="0"/>
          </a:p>
        </p:txBody>
      </p:sp>
    </p:spTree>
    <p:extLst>
      <p:ext uri="{BB962C8B-B14F-4D97-AF65-F5344CB8AC3E}">
        <p14:creationId xmlns:p14="http://schemas.microsoft.com/office/powerpoint/2010/main" val="3650509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r>
              <a:rPr lang="en-US" b="1" dirty="0" smtClean="0"/>
              <a:t>Other Global Examples</a:t>
            </a:r>
            <a:endParaRPr lang="en-US" b="1" dirty="0"/>
          </a:p>
        </p:txBody>
      </p:sp>
      <p:sp>
        <p:nvSpPr>
          <p:cNvPr id="5" name="Slide Number Placeholder 4"/>
          <p:cNvSpPr>
            <a:spLocks noGrp="1"/>
          </p:cNvSpPr>
          <p:nvPr>
            <p:ph type="sldNum" sz="quarter" idx="12"/>
          </p:nvPr>
        </p:nvSpPr>
        <p:spPr/>
        <p:txBody>
          <a:bodyPr/>
          <a:lstStyle/>
          <a:p>
            <a:pPr algn="r"/>
            <a:fld id="{1208B727-11FE-4B81-8E9F-53EF06B85630}" type="slidenum">
              <a:rPr lang="en-US" smtClean="0"/>
              <a:pPr algn="r"/>
              <a:t>8</a:t>
            </a:fld>
            <a:endParaRPr lang="en-US"/>
          </a:p>
        </p:txBody>
      </p:sp>
      <p:pic>
        <p:nvPicPr>
          <p:cNvPr id="1026" name="Picture 2" descr="C:\Users\sphilippe\Downloads\5983912697_a2bcc6cebe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395" y="1187624"/>
            <a:ext cx="4000364" cy="46021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4373" y="5969270"/>
            <a:ext cx="2978683" cy="369332"/>
          </a:xfrm>
          <a:prstGeom prst="rect">
            <a:avLst/>
          </a:prstGeom>
          <a:noFill/>
        </p:spPr>
        <p:txBody>
          <a:bodyPr wrap="square" rtlCol="0">
            <a:spAutoFit/>
          </a:bodyPr>
          <a:lstStyle/>
          <a:p>
            <a:r>
              <a:rPr lang="en-US" dirty="0" err="1" smtClean="0"/>
              <a:t>Aguie</a:t>
            </a:r>
            <a:r>
              <a:rPr lang="en-US" dirty="0" smtClean="0"/>
              <a:t> Project - </a:t>
            </a:r>
            <a:r>
              <a:rPr lang="en-US" dirty="0"/>
              <a:t>Niger </a:t>
            </a:r>
          </a:p>
        </p:txBody>
      </p:sp>
      <p:pic>
        <p:nvPicPr>
          <p:cNvPr id="1027" name="Picture 3" descr="C:\Users\sphilippe\Downloads\14995438524_1a74fdd1a4_k.jp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677290" y="1676704"/>
            <a:ext cx="4024077" cy="30180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77290" y="4960122"/>
            <a:ext cx="4215190" cy="369332"/>
          </a:xfrm>
          <a:prstGeom prst="rect">
            <a:avLst/>
          </a:prstGeom>
          <a:noFill/>
        </p:spPr>
        <p:txBody>
          <a:bodyPr wrap="square" rtlCol="0">
            <a:spAutoFit/>
          </a:bodyPr>
          <a:lstStyle/>
          <a:p>
            <a:r>
              <a:rPr lang="en-US" dirty="0" smtClean="0"/>
              <a:t>Commercial tomato growing - Uganda</a:t>
            </a:r>
            <a:endParaRPr lang="en-US" dirty="0"/>
          </a:p>
        </p:txBody>
      </p:sp>
      <p:sp>
        <p:nvSpPr>
          <p:cNvPr id="20" name="TextBox 19"/>
          <p:cNvSpPr txBox="1"/>
          <p:nvPr/>
        </p:nvSpPr>
        <p:spPr>
          <a:xfrm>
            <a:off x="88433" y="6518144"/>
            <a:ext cx="5040560" cy="307777"/>
          </a:xfrm>
          <a:prstGeom prst="rect">
            <a:avLst/>
          </a:prstGeom>
          <a:noFill/>
        </p:spPr>
        <p:txBody>
          <a:bodyPr wrap="square" rtlCol="0">
            <a:spAutoFit/>
          </a:bodyPr>
          <a:lstStyle/>
          <a:p>
            <a:r>
              <a:rPr lang="en-US" sz="1400" dirty="0" smtClean="0"/>
              <a:t>(Credit: www.flickr.com/photos/gtzecosan/)</a:t>
            </a:r>
            <a:endParaRPr lang="en-US" sz="1400" dirty="0"/>
          </a:p>
        </p:txBody>
      </p:sp>
    </p:spTree>
    <p:extLst>
      <p:ext uri="{BB962C8B-B14F-4D97-AF65-F5344CB8AC3E}">
        <p14:creationId xmlns:p14="http://schemas.microsoft.com/office/powerpoint/2010/main" val="139819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r>
              <a:rPr lang="en-US" b="1" dirty="0" smtClean="0"/>
              <a:t>Other Global Examples</a:t>
            </a:r>
            <a:endParaRPr lang="en-US" b="1" dirty="0"/>
          </a:p>
        </p:txBody>
      </p:sp>
      <p:sp>
        <p:nvSpPr>
          <p:cNvPr id="5" name="Slide Number Placeholder 4"/>
          <p:cNvSpPr>
            <a:spLocks noGrp="1"/>
          </p:cNvSpPr>
          <p:nvPr>
            <p:ph type="sldNum" sz="quarter" idx="12"/>
          </p:nvPr>
        </p:nvSpPr>
        <p:spPr/>
        <p:txBody>
          <a:bodyPr/>
          <a:lstStyle/>
          <a:p>
            <a:pPr algn="r"/>
            <a:fld id="{1208B727-11FE-4B81-8E9F-53EF06B85630}" type="slidenum">
              <a:rPr lang="en-US" smtClean="0"/>
              <a:pPr algn="r"/>
              <a:t>9</a:t>
            </a:fld>
            <a:endParaRPr lang="en-US"/>
          </a:p>
        </p:txBody>
      </p:sp>
      <p:pic>
        <p:nvPicPr>
          <p:cNvPr id="1028" name="Picture 4" descr="C:\Users\sphilippe\Downloads\5690105520_9c26cbac28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1899" y="1981639"/>
            <a:ext cx="4032448" cy="30243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675208" y="5147900"/>
            <a:ext cx="3755984" cy="369332"/>
          </a:xfrm>
          <a:prstGeom prst="rect">
            <a:avLst/>
          </a:prstGeom>
          <a:noFill/>
        </p:spPr>
        <p:txBody>
          <a:bodyPr wrap="square" rtlCol="0">
            <a:spAutoFit/>
          </a:bodyPr>
          <a:lstStyle/>
          <a:p>
            <a:r>
              <a:rPr lang="en-US" dirty="0" smtClean="0"/>
              <a:t>Organic Farm - Ecuador</a:t>
            </a:r>
            <a:endParaRPr lang="en-US" dirty="0"/>
          </a:p>
        </p:txBody>
      </p:sp>
      <p:pic>
        <p:nvPicPr>
          <p:cNvPr id="1029" name="Picture 5" descr="C:\Users\sphilippe\Downloads\4206053418_c101ba91df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975" y="1981639"/>
            <a:ext cx="4032447" cy="30243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59765" y="5145853"/>
            <a:ext cx="4240865" cy="369332"/>
          </a:xfrm>
          <a:prstGeom prst="rect">
            <a:avLst/>
          </a:prstGeom>
          <a:noFill/>
        </p:spPr>
        <p:txBody>
          <a:bodyPr wrap="square" rtlCol="0">
            <a:spAutoFit/>
          </a:bodyPr>
          <a:lstStyle/>
          <a:p>
            <a:r>
              <a:rPr lang="en-US" dirty="0" smtClean="0"/>
              <a:t>Urine diverting dehydrating toilet -  Peru</a:t>
            </a:r>
            <a:endParaRPr lang="en-US" dirty="0"/>
          </a:p>
        </p:txBody>
      </p:sp>
      <p:sp>
        <p:nvSpPr>
          <p:cNvPr id="20" name="TextBox 19"/>
          <p:cNvSpPr txBox="1"/>
          <p:nvPr/>
        </p:nvSpPr>
        <p:spPr>
          <a:xfrm>
            <a:off x="88433" y="6518144"/>
            <a:ext cx="5040560" cy="307777"/>
          </a:xfrm>
          <a:prstGeom prst="rect">
            <a:avLst/>
          </a:prstGeom>
          <a:noFill/>
        </p:spPr>
        <p:txBody>
          <a:bodyPr wrap="square" rtlCol="0">
            <a:spAutoFit/>
          </a:bodyPr>
          <a:lstStyle/>
          <a:p>
            <a:r>
              <a:rPr lang="en-US" sz="1400" dirty="0" smtClean="0"/>
              <a:t>(Credit: www.flickr.com/photos/gtzecosan/)</a:t>
            </a:r>
            <a:endParaRPr lang="en-US" sz="1400" dirty="0"/>
          </a:p>
        </p:txBody>
      </p:sp>
    </p:spTree>
    <p:extLst>
      <p:ext uri="{BB962C8B-B14F-4D97-AF65-F5344CB8AC3E}">
        <p14:creationId xmlns:p14="http://schemas.microsoft.com/office/powerpoint/2010/main" val="3775167673"/>
      </p:ext>
    </p:extLst>
  </p:cSld>
  <p:clrMapOvr>
    <a:masterClrMapping/>
  </p:clrMapOvr>
</p:sld>
</file>

<file path=ppt/theme/theme1.xml><?xml version="1.0" encoding="utf-8"?>
<a:theme xmlns:a="http://schemas.openxmlformats.org/drawingml/2006/main" name="Template_PowerPoint Presentation_2010-03-25">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638</TotalTime>
  <Words>439</Words>
  <Application>Microsoft Office PowerPoint</Application>
  <PresentationFormat>On-screen Show (4:3)</PresentationFormat>
  <Paragraphs>101</Paragraphs>
  <Slides>10</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Template_PowerPoint Presentation_2010-03-25</vt:lpstr>
      <vt:lpstr>PowerPoint Presentation</vt:lpstr>
      <vt:lpstr>PowerPoint Presentation</vt:lpstr>
      <vt:lpstr>Excreta Treatment,  Use and Disposal</vt:lpstr>
      <vt:lpstr>Learning Outcomes</vt:lpstr>
      <vt:lpstr>SOIL – Haiti</vt:lpstr>
      <vt:lpstr>SOIL – Haiti</vt:lpstr>
      <vt:lpstr>Urine Diversion – Burkina Faso</vt:lpstr>
      <vt:lpstr>Other Global Examples</vt:lpstr>
      <vt:lpstr>Other Global Examples</vt:lpstr>
      <vt:lpstr>Other Global Examples</vt:lpstr>
    </vt:vector>
  </TitlesOfParts>
  <Company>Acer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CAWST</dc:creator>
  <cp:lastModifiedBy>Schuelert</cp:lastModifiedBy>
  <cp:revision>47</cp:revision>
  <dcterms:created xsi:type="dcterms:W3CDTF">2010-12-15T22:25:30Z</dcterms:created>
  <dcterms:modified xsi:type="dcterms:W3CDTF">2015-04-27T07:05:44Z</dcterms:modified>
</cp:coreProperties>
</file>