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82" r:id="rId2"/>
    <p:sldId id="256" r:id="rId3"/>
    <p:sldId id="275" r:id="rId4"/>
    <p:sldId id="276" r:id="rId5"/>
    <p:sldId id="277" r:id="rId6"/>
    <p:sldId id="273" r:id="rId7"/>
    <p:sldId id="260" r:id="rId8"/>
    <p:sldId id="274" r:id="rId9"/>
    <p:sldId id="259" r:id="rId10"/>
    <p:sldId id="271" r:id="rId11"/>
    <p:sldId id="263" r:id="rId12"/>
    <p:sldId id="265" r:id="rId13"/>
    <p:sldId id="261" r:id="rId14"/>
    <p:sldId id="278" r:id="rId15"/>
    <p:sldId id="279" r:id="rId16"/>
    <p:sldId id="280" r:id="rId17"/>
    <p:sldId id="28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2727" autoAdjust="0"/>
  </p:normalViewPr>
  <p:slideViewPr>
    <p:cSldViewPr>
      <p:cViewPr varScale="1">
        <p:scale>
          <a:sx n="65" d="100"/>
          <a:sy n="65" d="100"/>
        </p:scale>
        <p:origin x="1954"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C10181D-FA3B-48B2-A548-D2F69938CD0C}" type="slidenum">
              <a:rPr lang="en-US"/>
              <a:pPr>
                <a:defRPr/>
              </a:pPr>
              <a:t>‹#›</a:t>
            </a:fld>
            <a:endParaRPr lang="en-US"/>
          </a:p>
        </p:txBody>
      </p:sp>
    </p:spTree>
    <p:extLst>
      <p:ext uri="{BB962C8B-B14F-4D97-AF65-F5344CB8AC3E}">
        <p14:creationId xmlns:p14="http://schemas.microsoft.com/office/powerpoint/2010/main" val="210308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830DD6A9-3C93-422E-BB73-0C4CE5F6D61E}" type="slidenum">
              <a:rPr/>
              <a:pPr rtl="0" eaLnBrk="1" hangingPunct="1"/>
              <a:t>2</a:t>
            </a:fld>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024681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8D0505D1-0E2B-4A0E-88D1-CCAE7B0D37B8}" type="slidenum">
              <a:rPr/>
              <a:pPr rtl="0" eaLnBrk="1" hangingPunct="1"/>
              <a:t>12</a:t>
            </a:fld>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lvl="0" rtl="0" fontAlgn="base" hangingPunct="0"/>
            <a:r>
              <a:rPr sz="1200" kern="1200">
                <a:solidFill>
                  <a:schemeClr val="tx1"/>
                </a:solidFill>
                <a:effectLst/>
                <a:latin typeface="Arial" charset="0"/>
                <a:ea typeface="+mn-ea"/>
                <a:cs typeface="Arial" charset="0"/>
              </a:rPr>
              <a:t>Activité : LES FRUITS À LA PORTÉE DE MAIN (FACULTATIF)</a:t>
            </a:r>
          </a:p>
          <a:p>
            <a:pPr lvl="0" fontAlgn="base" hangingPunct="0"/>
            <a:endParaRPr lang="en-CA" sz="1200" kern="1200" dirty="0" smtClean="0">
              <a:solidFill>
                <a:schemeClr val="tx1"/>
              </a:solidFill>
              <a:effectLst/>
              <a:latin typeface="Arial" charset="0"/>
              <a:ea typeface="+mn-ea"/>
              <a:cs typeface="Arial" charset="0"/>
            </a:endParaRPr>
          </a:p>
          <a:p>
            <a:pPr lvl="0" rtl="0" fontAlgn="base" hangingPunct="0"/>
            <a:r>
              <a:rPr sz="1200" kern="1200">
                <a:solidFill>
                  <a:schemeClr val="tx1"/>
                </a:solidFill>
                <a:effectLst/>
                <a:latin typeface="Arial" charset="0"/>
                <a:ea typeface="+mn-ea"/>
                <a:cs typeface="Arial" charset="0"/>
              </a:rPr>
              <a:t>Expliquez que le but de l’exercice est d’identifier quels activités et services seront les plus faciles à mettre an marche et ceux qui seront les plus difficiles.</a:t>
            </a:r>
          </a:p>
          <a:p>
            <a:pPr lvl="0" rtl="0" fontAlgn="base" hangingPunct="0"/>
            <a:r>
              <a:rPr sz="1200" kern="1200">
                <a:solidFill>
                  <a:schemeClr val="tx1"/>
                </a:solidFill>
                <a:effectLst/>
                <a:latin typeface="Arial" charset="0"/>
                <a:ea typeface="+mn-ea"/>
                <a:cs typeface="Arial" charset="0"/>
              </a:rPr>
              <a:t>Demandez aux gens de dessiner un arbre avec des branches hautes et basses.</a:t>
            </a:r>
          </a:p>
          <a:p>
            <a:pPr lvl="0" rtl="0" fontAlgn="base" hangingPunct="0"/>
            <a:r>
              <a:rPr sz="1200" kern="1200">
                <a:solidFill>
                  <a:schemeClr val="tx1"/>
                </a:solidFill>
                <a:effectLst/>
                <a:latin typeface="Arial" charset="0"/>
                <a:ea typeface="+mn-ea"/>
                <a:cs typeface="Arial" charset="0"/>
              </a:rPr>
              <a:t>Demandez aux participants de dessiner sur des cartes séparées les nouvelles activités ou les nouveaux services qui devraient selon eux être mis en place pour traiter les problèmes d’eau, d’hygiène et d’assainissement.</a:t>
            </a:r>
          </a:p>
          <a:p>
            <a:pPr lvl="0" rtl="0" fontAlgn="base" hangingPunct="0"/>
            <a:r>
              <a:rPr sz="1200" kern="1200">
                <a:solidFill>
                  <a:schemeClr val="tx1"/>
                </a:solidFill>
                <a:effectLst/>
                <a:latin typeface="Arial" charset="0"/>
                <a:ea typeface="+mn-ea"/>
                <a:cs typeface="Arial" charset="0"/>
              </a:rPr>
              <a:t>Expliquez que l'idée des fruits à portée de main est qu'ils sont plus faciles à attraper sur l'arbre. Demandez aux participants de placer leurs cartes sur leurs arbres en fonction de la difficulté à démarrer et terminer une activité dans une communauté : placer les activités les plus faciles sur les branches basses, et les plus difficiles sur les branches hautes.</a:t>
            </a:r>
          </a:p>
          <a:p>
            <a:pPr lvl="0" rtl="0" fontAlgn="base" hangingPunct="0"/>
            <a:r>
              <a:rPr sz="1200" kern="1200">
                <a:solidFill>
                  <a:schemeClr val="tx1"/>
                </a:solidFill>
                <a:effectLst/>
                <a:latin typeface="Arial" charset="0"/>
                <a:ea typeface="+mn-ea"/>
                <a:cs typeface="Arial" charset="0"/>
              </a:rPr>
              <a:t>En groupe, discutez quelles activités ou quels services sont les fruits à la portée de main. </a:t>
            </a:r>
          </a:p>
          <a:p>
            <a:pPr lvl="0" rtl="0"/>
            <a:r>
              <a:rPr sz="1200" i="1" kern="1200">
                <a:solidFill>
                  <a:schemeClr val="tx1"/>
                </a:solidFill>
                <a:effectLst/>
                <a:latin typeface="Arial" charset="0"/>
                <a:ea typeface="+mn-ea"/>
                <a:cs typeface="Arial" charset="0"/>
              </a:rPr>
              <a:t>Ce sont les activités et les produits qui répondent aux besoins et aux désirs des gens</a:t>
            </a:r>
          </a:p>
          <a:p>
            <a:pPr lvl="0" rtl="0"/>
            <a:r>
              <a:rPr sz="1200" i="1" kern="1200">
                <a:solidFill>
                  <a:schemeClr val="tx1"/>
                </a:solidFill>
                <a:effectLst/>
                <a:latin typeface="Arial" charset="0"/>
                <a:ea typeface="+mn-ea"/>
                <a:cs typeface="Arial" charset="0"/>
              </a:rPr>
              <a:t>La promotion des produits ou des activités qu'il est facile de faire adopter à la majorité des gens peut renforcer la confiance entre le responsable de la mise en œuvre et la communauté, mais également faire prendre conscience aux membres de la communauté qu'ils peuvent améliorer leur vie. Cela peut rendre plus facile d'introduire d'autres projets , produits ou activités à l'avenir</a:t>
            </a:r>
          </a:p>
          <a:p>
            <a:pPr eaLnBrk="1" hangingPunct="1"/>
            <a:endParaRPr lang="en-US" dirty="0" smtClean="0"/>
          </a:p>
        </p:txBody>
      </p:sp>
    </p:spTree>
    <p:extLst>
      <p:ext uri="{BB962C8B-B14F-4D97-AF65-F5344CB8AC3E}">
        <p14:creationId xmlns:p14="http://schemas.microsoft.com/office/powerpoint/2010/main" val="3274821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7D12823A-F0BC-4D16-8AD1-908077181248}" type="slidenum">
              <a:rPr/>
              <a:pPr rtl="0" eaLnBrk="1" hangingPunct="1"/>
              <a:t>13</a:t>
            </a:fld>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137167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7D12823A-F0BC-4D16-8AD1-908077181248}" type="slidenum">
              <a:rPr/>
              <a:pPr rtl="0" eaLnBrk="1" hangingPunct="1"/>
              <a:t>14</a:t>
            </a:fld>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016178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7D12823A-F0BC-4D16-8AD1-908077181248}" type="slidenum">
              <a:rPr/>
              <a:pPr rtl="0" eaLnBrk="1" hangingPunct="1"/>
              <a:t>15</a:t>
            </a:fld>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520327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7D12823A-F0BC-4D16-8AD1-908077181248}" type="slidenum">
              <a:rPr/>
              <a:pPr rtl="0" eaLnBrk="1" hangingPunct="1"/>
              <a:t>16</a:t>
            </a:fld>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83242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7D12823A-F0BC-4D16-8AD1-908077181248}" type="slidenum">
              <a:rPr/>
              <a:pPr rtl="0" eaLnBrk="1" hangingPunct="1"/>
              <a:t>17</a:t>
            </a:fld>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339927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ACFFF07-9031-498F-BCB7-CE1CF263ACFE}" type="slidenum">
              <a:rPr/>
              <a:pPr rtl="0" eaLnBrk="1" hangingPunct="1"/>
              <a:t>3</a:t>
            </a:fld>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5735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ACFFF07-9031-498F-BCB7-CE1CF263ACFE}" type="slidenum">
              <a:rPr/>
              <a:pPr rtl="0" eaLnBrk="1" hangingPunct="1"/>
              <a:t>4</a:t>
            </a:fld>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0" rtl="0"/>
            <a:r>
              <a:rPr sz="1200" kern="1200">
                <a:solidFill>
                  <a:schemeClr val="tx1"/>
                </a:solidFill>
                <a:effectLst/>
                <a:latin typeface="Arial" charset="0"/>
                <a:ea typeface="+mn-ea"/>
                <a:cs typeface="Arial" charset="0"/>
              </a:rPr>
              <a:t>Demandez aux participants de réfléchir à ce qu'ils ont ressenti lorsque vous leur avez dit qu'ils devraient passer leur journée sans faire une chose pour laquelle ils sont bons. </a:t>
            </a:r>
          </a:p>
          <a:p>
            <a:pPr lvl="0" rtl="0"/>
            <a:r>
              <a:rPr sz="1200" kern="1200">
                <a:solidFill>
                  <a:schemeClr val="tx1"/>
                </a:solidFill>
                <a:effectLst/>
                <a:latin typeface="Arial" charset="0"/>
                <a:ea typeface="+mn-ea"/>
                <a:cs typeface="Arial" charset="0"/>
              </a:rPr>
              <a:t>Demandez aux participants de partager ce qu'ils ont ressenti Inscrivez les réponses sur le tableau à feuilles. </a:t>
            </a:r>
          </a:p>
          <a:p>
            <a:pPr lvl="1" rtl="0"/>
            <a:r>
              <a:rPr sz="1200" i="1" kern="1200">
                <a:solidFill>
                  <a:schemeClr val="tx1"/>
                </a:solidFill>
                <a:effectLst/>
                <a:latin typeface="Arial" charset="0"/>
                <a:ea typeface="+mn-ea"/>
                <a:cs typeface="Arial" charset="0"/>
              </a:rPr>
              <a:t>Difficulté, peur, tristesse, incapacité, stress, frustration, désespoir, etc.</a:t>
            </a:r>
          </a:p>
          <a:p>
            <a:pPr eaLnBrk="1" hangingPunct="1"/>
            <a:endParaRPr lang="en-US" dirty="0" smtClean="0"/>
          </a:p>
        </p:txBody>
      </p:sp>
    </p:spTree>
    <p:extLst>
      <p:ext uri="{BB962C8B-B14F-4D97-AF65-F5344CB8AC3E}">
        <p14:creationId xmlns:p14="http://schemas.microsoft.com/office/powerpoint/2010/main" val="144096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ACFFF07-9031-498F-BCB7-CE1CF263ACFE}" type="slidenum">
              <a:rPr/>
              <a:pPr rtl="0" eaLnBrk="1" hangingPunct="1"/>
              <a:t>5</a:t>
            </a:fld>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0" rtl="0"/>
            <a:r>
              <a:rPr sz="1200" kern="1200">
                <a:solidFill>
                  <a:schemeClr val="tx1"/>
                </a:solidFill>
                <a:effectLst/>
                <a:latin typeface="Arial" charset="0"/>
                <a:ea typeface="+mn-ea"/>
                <a:cs typeface="Arial" charset="0"/>
              </a:rPr>
              <a:t>Demandez aux participants de discuter de leurs besoins internes (ce dont ils ont besoin en eux-mêmes) et externes (ce dont ils ont besoin de la part des autres) pour gérer ce changement. Inscrivez les réponses sur le tableau à feuilles. </a:t>
            </a:r>
          </a:p>
          <a:p>
            <a:pPr lvl="0" rtl="0"/>
            <a:r>
              <a:rPr sz="1200" i="1" kern="1200">
                <a:solidFill>
                  <a:schemeClr val="tx1"/>
                </a:solidFill>
                <a:effectLst/>
                <a:latin typeface="Arial" charset="0"/>
                <a:ea typeface="+mn-ea"/>
                <a:cs typeface="Arial" charset="0"/>
              </a:rPr>
              <a:t>En eux-mêmes : assurance, compréhension, courage, confiance, estime de soi, determination, patience, tolérance</a:t>
            </a:r>
          </a:p>
          <a:p>
            <a:pPr lvl="0" rtl="0"/>
            <a:r>
              <a:rPr sz="1200" i="1" kern="1200">
                <a:solidFill>
                  <a:schemeClr val="tx1"/>
                </a:solidFill>
                <a:effectLst/>
                <a:latin typeface="Arial" charset="0"/>
                <a:ea typeface="+mn-ea"/>
                <a:cs typeface="Arial" charset="0"/>
              </a:rPr>
              <a:t>De la part des autres : encouragements, attention, soutien, conseils, compréhension, amour, acceptation</a:t>
            </a:r>
          </a:p>
          <a:p>
            <a:pPr lvl="0"/>
            <a:endParaRPr lang="en-CA" sz="1200" kern="1200" dirty="0" smtClean="0">
              <a:solidFill>
                <a:schemeClr val="tx1"/>
              </a:solidFill>
              <a:effectLst/>
              <a:latin typeface="Arial" charset="0"/>
              <a:ea typeface="+mn-ea"/>
              <a:cs typeface="Arial" charset="0"/>
            </a:endParaRPr>
          </a:p>
          <a:p>
            <a:pPr lvl="0" rtl="0"/>
            <a:r>
              <a:rPr sz="1200" b="1" kern="1200">
                <a:solidFill>
                  <a:schemeClr val="tx1"/>
                </a:solidFill>
                <a:effectLst/>
                <a:latin typeface="Arial" charset="0"/>
                <a:ea typeface="+mn-ea"/>
                <a:cs typeface="Arial" charset="0"/>
              </a:rPr>
              <a:t>Demandez aux participants ce que l'on attend que les gens fassent par rapport à leurs habitudes quotidiennes lorsque l'on essaye de les aider à améliorer leur situation relative à l'eau, l’hygiène et l'assainissement. </a:t>
            </a:r>
          </a:p>
          <a:p>
            <a:pPr lvl="0" rtl="0"/>
            <a:r>
              <a:rPr sz="1200" b="1" i="1" kern="1200">
                <a:solidFill>
                  <a:schemeClr val="tx1"/>
                </a:solidFill>
                <a:effectLst/>
                <a:latin typeface="Arial" charset="0"/>
                <a:ea typeface="+mn-ea"/>
                <a:cs typeface="Arial" charset="0"/>
              </a:rPr>
              <a:t>De changer leurs habitudes</a:t>
            </a:r>
          </a:p>
          <a:p>
            <a:pPr lvl="0" rtl="0"/>
            <a:r>
              <a:rPr sz="1200" b="1" kern="1200">
                <a:solidFill>
                  <a:schemeClr val="tx1"/>
                </a:solidFill>
                <a:effectLst/>
                <a:latin typeface="Arial" charset="0"/>
                <a:ea typeface="+mn-ea"/>
                <a:cs typeface="Arial" charset="0"/>
              </a:rPr>
              <a:t>Demandez aux participants ce qu'ils pensent que les gens ressentiront à ce sujet.</a:t>
            </a:r>
          </a:p>
          <a:p>
            <a:pPr lvl="0" rtl="0"/>
            <a:r>
              <a:rPr sz="1200" b="1" i="1" kern="1200">
                <a:solidFill>
                  <a:schemeClr val="tx1"/>
                </a:solidFill>
                <a:effectLst/>
                <a:latin typeface="Arial" charset="0"/>
                <a:ea typeface="+mn-ea"/>
                <a:cs typeface="Arial" charset="0"/>
              </a:rPr>
              <a:t>De la même manière qu'ils se sentiraient eux-mêmes</a:t>
            </a:r>
          </a:p>
          <a:p>
            <a:pPr lvl="0" rtl="0"/>
            <a:r>
              <a:rPr sz="1200" b="1" kern="1200">
                <a:solidFill>
                  <a:schemeClr val="tx1"/>
                </a:solidFill>
                <a:effectLst/>
                <a:latin typeface="Arial" charset="0"/>
                <a:ea typeface="+mn-ea"/>
                <a:cs typeface="Arial" charset="0"/>
              </a:rPr>
              <a:t>Demandez aux participants de discuter de ce dont les gens vont avoir besoin pour changer.</a:t>
            </a:r>
          </a:p>
          <a:p>
            <a:pPr lvl="0" rtl="0"/>
            <a:r>
              <a:rPr sz="1200" b="1" i="1" kern="1200">
                <a:solidFill>
                  <a:schemeClr val="tx1"/>
                </a:solidFill>
                <a:effectLst/>
                <a:latin typeface="Arial" charset="0"/>
                <a:ea typeface="+mn-ea"/>
                <a:cs typeface="Arial" charset="0"/>
              </a:rPr>
              <a:t>Mêmes réponses qu'à la question sur les besoins des participants.</a:t>
            </a:r>
          </a:p>
          <a:p>
            <a:pPr eaLnBrk="1" hangingPunct="1"/>
            <a:endParaRPr lang="en-US" dirty="0" smtClean="0"/>
          </a:p>
        </p:txBody>
      </p:sp>
    </p:spTree>
    <p:extLst>
      <p:ext uri="{BB962C8B-B14F-4D97-AF65-F5344CB8AC3E}">
        <p14:creationId xmlns:p14="http://schemas.microsoft.com/office/powerpoint/2010/main" val="47836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ACFFF07-9031-498F-BCB7-CE1CF263ACFE}" type="slidenum">
              <a:rPr/>
              <a:pPr rtl="0" eaLnBrk="1" hangingPunct="1"/>
              <a:t>7</a:t>
            </a:fld>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0" rtl="0" fontAlgn="base" hangingPunct="0"/>
            <a:r>
              <a:rPr sz="1200" kern="1200">
                <a:solidFill>
                  <a:schemeClr val="tx1"/>
                </a:solidFill>
                <a:effectLst/>
                <a:latin typeface="Arial" charset="0"/>
                <a:ea typeface="+mn-ea"/>
                <a:cs typeface="Arial" charset="0"/>
              </a:rPr>
              <a:t>En petits groupes, demandez aux participants de discuter des différentes explications qu'ils ont entendues sur les maladies liées a l'eau et sur leurs voies de transmission. </a:t>
            </a:r>
          </a:p>
          <a:p>
            <a:pPr lvl="0" fontAlgn="base" hangingPunct="0"/>
            <a:endParaRPr lang="en-CA" sz="1200" kern="1200" dirty="0" smtClean="0">
              <a:solidFill>
                <a:schemeClr val="tx1"/>
              </a:solidFill>
              <a:effectLst/>
              <a:latin typeface="Arial" charset="0"/>
              <a:ea typeface="+mn-ea"/>
              <a:cs typeface="Arial" charset="0"/>
            </a:endParaRPr>
          </a:p>
          <a:p>
            <a:pPr lvl="0" rtl="0" fontAlgn="base" hangingPunct="0"/>
            <a:r>
              <a:rPr sz="1200" kern="1200">
                <a:solidFill>
                  <a:schemeClr val="tx1"/>
                </a:solidFill>
                <a:effectLst/>
                <a:latin typeface="Arial" charset="0"/>
                <a:ea typeface="+mn-ea"/>
                <a:cs typeface="Arial" charset="0"/>
              </a:rPr>
              <a:t>Partagez les réponses avec l’ensemble du groupe et annotez-les sur le tableau de conférence. </a:t>
            </a:r>
          </a:p>
          <a:p>
            <a:pPr lvl="0" fontAlgn="base" hangingPunct="0"/>
            <a:endParaRPr lang="en-CA" sz="1200" kern="1200" dirty="0" smtClean="0">
              <a:solidFill>
                <a:schemeClr val="tx1"/>
              </a:solidFill>
              <a:effectLst/>
              <a:latin typeface="Arial" charset="0"/>
              <a:ea typeface="+mn-ea"/>
              <a:cs typeface="Arial" charset="0"/>
            </a:endParaRPr>
          </a:p>
          <a:p>
            <a:pPr lvl="0" rtl="0" fontAlgn="base" hangingPunct="0"/>
            <a:r>
              <a:rPr sz="1200" kern="1200">
                <a:solidFill>
                  <a:schemeClr val="tx1"/>
                </a:solidFill>
                <a:effectLst/>
                <a:latin typeface="Arial" charset="0"/>
                <a:ea typeface="+mn-ea"/>
                <a:cs typeface="Arial" charset="0"/>
              </a:rPr>
              <a:t>Discutez avec le groupe au complet de la manière dont les gens pourraient réagir s'ils croyaient fermement à une des explications notées au tableau, et que vous essayiez d'expliquer la maladie de manière scientifique.</a:t>
            </a:r>
          </a:p>
          <a:p>
            <a:pPr lvl="0" fontAlgn="base" hangingPunct="0"/>
            <a:endParaRPr lang="en-CA" sz="1200" kern="1200" dirty="0" smtClean="0">
              <a:solidFill>
                <a:schemeClr val="tx1"/>
              </a:solidFill>
              <a:effectLst/>
              <a:latin typeface="Arial" charset="0"/>
              <a:ea typeface="+mn-ea"/>
              <a:cs typeface="Arial" charset="0"/>
            </a:endParaRPr>
          </a:p>
          <a:p>
            <a:pPr lvl="0" rtl="0" fontAlgn="base" hangingPunct="0"/>
            <a:r>
              <a:rPr sz="1200" kern="1200">
                <a:solidFill>
                  <a:schemeClr val="tx1"/>
                </a:solidFill>
                <a:effectLst/>
                <a:latin typeface="Arial" charset="0"/>
                <a:ea typeface="+mn-ea"/>
                <a:cs typeface="Arial" charset="0"/>
              </a:rPr>
              <a:t>Distribuez l'activité de Regard sur les autres. Demandez aux participants d'effectuer l'activité en binômes. </a:t>
            </a:r>
          </a:p>
          <a:p>
            <a:pPr lvl="0" fontAlgn="base" hangingPunct="0"/>
            <a:endParaRPr lang="en-CA" sz="1200" kern="1200" dirty="0" smtClean="0">
              <a:solidFill>
                <a:schemeClr val="tx1"/>
              </a:solidFill>
              <a:effectLst/>
              <a:latin typeface="Arial" charset="0"/>
              <a:ea typeface="+mn-ea"/>
              <a:cs typeface="Arial" charset="0"/>
            </a:endParaRPr>
          </a:p>
          <a:p>
            <a:pPr lvl="0" rtl="0" fontAlgn="base" hangingPunct="0"/>
            <a:r>
              <a:rPr sz="1200" kern="1200">
                <a:solidFill>
                  <a:schemeClr val="tx1"/>
                </a:solidFill>
                <a:effectLst/>
                <a:latin typeface="Arial" charset="0"/>
                <a:ea typeface="+mn-ea"/>
                <a:cs typeface="Arial" charset="0"/>
              </a:rPr>
              <a:t>Discuter de l'activité avec le groupe complet. Demandez aux participants de quelle manière cela peut influencer leur projet.</a:t>
            </a:r>
          </a:p>
          <a:p>
            <a:pPr lvl="0" rtl="0"/>
            <a:r>
              <a:rPr sz="1200" i="1" kern="1200">
                <a:solidFill>
                  <a:schemeClr val="tx1"/>
                </a:solidFill>
                <a:effectLst/>
                <a:latin typeface="Arial" charset="0"/>
                <a:ea typeface="+mn-ea"/>
                <a:cs typeface="Arial" charset="0"/>
              </a:rPr>
              <a:t>Les gens peuvent avoir des raisons différentes de changer de comportement ou d'acheter des produits. Vous devez d'abord comprendre leurs croyances, leurs désirs et leurs motivations, et ce qui va les convaincre de changer !</a:t>
            </a:r>
          </a:p>
          <a:p>
            <a:pPr lvl="0" rtl="0"/>
            <a:r>
              <a:rPr sz="1200" i="1" kern="1200">
                <a:solidFill>
                  <a:schemeClr val="tx1"/>
                </a:solidFill>
                <a:effectLst/>
                <a:latin typeface="Arial" charset="0"/>
                <a:ea typeface="+mn-ea"/>
                <a:cs typeface="Arial" charset="0"/>
              </a:rPr>
              <a:t>Il est important de promouvoir des produits d'une manière que les gens comprennent, qui fasse appel à leurs besoins, les désirs et les valeurs.</a:t>
            </a:r>
          </a:p>
          <a:p>
            <a:pPr eaLnBrk="1" hangingPunct="1"/>
            <a:endParaRPr lang="en-US" dirty="0" smtClean="0"/>
          </a:p>
          <a:p>
            <a:pPr lvl="0" rtl="0" fontAlgn="base" hangingPunct="0"/>
            <a:r>
              <a:rPr sz="1200" kern="1200">
                <a:solidFill>
                  <a:schemeClr val="tx1"/>
                </a:solidFill>
                <a:effectLst/>
                <a:latin typeface="Arial" charset="0"/>
                <a:ea typeface="+mn-ea"/>
                <a:cs typeface="Arial" charset="0"/>
              </a:rPr>
              <a:t>Divisez les participants en un maximum de trois groupes.</a:t>
            </a:r>
          </a:p>
          <a:p>
            <a:pPr lvl="0" rtl="0" fontAlgn="base" hangingPunct="0"/>
            <a:r>
              <a:rPr sz="1200" kern="1200">
                <a:solidFill>
                  <a:schemeClr val="tx1"/>
                </a:solidFill>
                <a:effectLst/>
                <a:latin typeface="Arial" charset="0"/>
                <a:ea typeface="+mn-ea"/>
                <a:cs typeface="Arial" charset="0"/>
              </a:rPr>
              <a:t>Distribuez l'exercice – Que fait-il pour changer ? À chaque groupe</a:t>
            </a:r>
          </a:p>
          <a:p>
            <a:pPr lvl="0" rtl="0" fontAlgn="base" hangingPunct="0"/>
            <a:r>
              <a:rPr sz="1200" kern="1200">
                <a:solidFill>
                  <a:schemeClr val="tx1"/>
                </a:solidFill>
                <a:effectLst/>
                <a:latin typeface="Arial" charset="0"/>
                <a:ea typeface="+mn-ea"/>
                <a:cs typeface="Arial" charset="0"/>
              </a:rPr>
              <a:t>Demandez à chaque groupe de lire l'histoire et de discuter des questions.</a:t>
            </a:r>
          </a:p>
          <a:p>
            <a:pPr lvl="0" rtl="0" fontAlgn="base" hangingPunct="0"/>
            <a:r>
              <a:rPr sz="1200" kern="1200">
                <a:solidFill>
                  <a:schemeClr val="tx1"/>
                </a:solidFill>
                <a:effectLst/>
                <a:latin typeface="Arial" charset="0"/>
                <a:ea typeface="+mn-ea"/>
                <a:cs typeface="Arial" charset="0"/>
              </a:rPr>
              <a:t>Laissez à chaque groupe de 15 à 20 minutes pour cet exercice.</a:t>
            </a:r>
          </a:p>
          <a:p>
            <a:pPr lvl="0" rtl="0" fontAlgn="base" hangingPunct="0"/>
            <a:r>
              <a:rPr sz="1200" kern="1200">
                <a:solidFill>
                  <a:schemeClr val="tx1"/>
                </a:solidFill>
                <a:effectLst/>
                <a:latin typeface="Arial" charset="0"/>
                <a:ea typeface="+mn-ea"/>
                <a:cs typeface="Arial" charset="0"/>
              </a:rPr>
              <a:t>Ramenez les groupes ensemble et demandez à chaque groupe de partager ses réponses.</a:t>
            </a:r>
          </a:p>
          <a:p>
            <a:pPr lvl="0" rtl="0" fontAlgn="base" hangingPunct="0"/>
            <a:r>
              <a:rPr sz="1200" kern="1200">
                <a:solidFill>
                  <a:schemeClr val="tx1"/>
                </a:solidFill>
                <a:effectLst/>
                <a:latin typeface="Arial" charset="0"/>
                <a:ea typeface="+mn-ea"/>
                <a:cs typeface="Arial" charset="0"/>
              </a:rPr>
              <a:t>Rapportez l'activité avec le grand groupe. Résumez les points que le groupe considère nécessaires afin que les gens changent de comportements. Par exemple :</a:t>
            </a:r>
          </a:p>
          <a:p>
            <a:pPr lvl="0" rtl="0"/>
            <a:r>
              <a:rPr sz="1200" i="1" kern="1200">
                <a:solidFill>
                  <a:schemeClr val="tx1"/>
                </a:solidFill>
                <a:effectLst/>
                <a:latin typeface="Arial" charset="0"/>
                <a:ea typeface="+mn-ea"/>
                <a:cs typeface="Arial" charset="0"/>
              </a:rPr>
              <a:t>Des connaissances</a:t>
            </a:r>
          </a:p>
          <a:p>
            <a:pPr lvl="0" rtl="0"/>
            <a:r>
              <a:rPr sz="1200" i="1" kern="1200">
                <a:solidFill>
                  <a:schemeClr val="tx1"/>
                </a:solidFill>
                <a:effectLst/>
                <a:latin typeface="Arial" charset="0"/>
                <a:ea typeface="+mn-ea"/>
                <a:cs typeface="Arial" charset="0"/>
              </a:rPr>
              <a:t>De nouvelles attitudes</a:t>
            </a:r>
          </a:p>
          <a:p>
            <a:pPr lvl="0" rtl="0"/>
            <a:r>
              <a:rPr sz="1200" i="1" kern="1200">
                <a:solidFill>
                  <a:schemeClr val="tx1"/>
                </a:solidFill>
                <a:effectLst/>
                <a:latin typeface="Arial" charset="0"/>
                <a:ea typeface="+mn-ea"/>
                <a:cs typeface="Arial" charset="0"/>
              </a:rPr>
              <a:t>De nouvelles compétences</a:t>
            </a:r>
          </a:p>
          <a:p>
            <a:pPr lvl="0" rtl="0"/>
            <a:r>
              <a:rPr sz="1200" i="1" kern="1200">
                <a:solidFill>
                  <a:schemeClr val="tx1"/>
                </a:solidFill>
                <a:effectLst/>
                <a:latin typeface="Arial" charset="0"/>
                <a:ea typeface="+mn-ea"/>
                <a:cs typeface="Arial" charset="0"/>
              </a:rPr>
              <a:t>De l'accompagnement</a:t>
            </a:r>
          </a:p>
          <a:p>
            <a:pPr lvl="0" rtl="0"/>
            <a:r>
              <a:rPr sz="1200" i="1" kern="1200">
                <a:solidFill>
                  <a:schemeClr val="tx1"/>
                </a:solidFill>
                <a:effectLst/>
                <a:latin typeface="Arial" charset="0"/>
                <a:ea typeface="+mn-ea"/>
                <a:cs typeface="Arial" charset="0"/>
              </a:rPr>
              <a:t>D'un environnement positif</a:t>
            </a:r>
          </a:p>
          <a:p>
            <a:pPr lvl="0" rtl="0"/>
            <a:r>
              <a:rPr sz="1200" i="1" kern="1200">
                <a:solidFill>
                  <a:schemeClr val="tx1"/>
                </a:solidFill>
                <a:effectLst/>
                <a:latin typeface="Arial" charset="0"/>
                <a:ea typeface="+mn-ea"/>
                <a:cs typeface="Arial" charset="0"/>
              </a:rPr>
              <a:t>Des encouragements</a:t>
            </a:r>
          </a:p>
          <a:p>
            <a:pPr lvl="0" rtl="0"/>
            <a:r>
              <a:rPr sz="1200" i="1" kern="1200">
                <a:solidFill>
                  <a:schemeClr val="tx1"/>
                </a:solidFill>
                <a:effectLst/>
                <a:latin typeface="Arial" charset="0"/>
                <a:ea typeface="+mn-ea"/>
                <a:cs typeface="Arial" charset="0"/>
              </a:rPr>
              <a:t>Des rappels</a:t>
            </a:r>
          </a:p>
          <a:p>
            <a:pPr eaLnBrk="1" hangingPunct="1"/>
            <a:endParaRPr lang="en-US" dirty="0" smtClean="0"/>
          </a:p>
        </p:txBody>
      </p:sp>
    </p:spTree>
    <p:extLst>
      <p:ext uri="{BB962C8B-B14F-4D97-AF65-F5344CB8AC3E}">
        <p14:creationId xmlns:p14="http://schemas.microsoft.com/office/powerpoint/2010/main" val="4024358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ACFFF07-9031-498F-BCB7-CE1CF263ACFE}" type="slidenum">
              <a:rPr/>
              <a:pPr rtl="0" eaLnBrk="1" hangingPunct="1"/>
              <a:t>8</a:t>
            </a:fld>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506347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607B75B5-1F94-41D3-8119-33BAAEDF385C}" type="slidenum">
              <a:rPr/>
              <a:pPr rtl="0" eaLnBrk="1" hangingPunct="1"/>
              <a:t>9</a:t>
            </a:fld>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28881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2A1C1DAC-93DD-4C1B-8C13-2D18C10185C0}" type="slidenum">
              <a:rPr/>
              <a:pPr rtl="0" eaLnBrk="1" hangingPunct="1"/>
              <a:t>10</a:t>
            </a:fld>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s-ES" smtClean="0"/>
          </a:p>
        </p:txBody>
      </p:sp>
    </p:spTree>
    <p:extLst>
      <p:ext uri="{BB962C8B-B14F-4D97-AF65-F5344CB8AC3E}">
        <p14:creationId xmlns:p14="http://schemas.microsoft.com/office/powerpoint/2010/main" val="307920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06EF00D5-70D8-4C07-9B57-0292429E635B}" type="slidenum">
              <a:rPr/>
              <a:pPr rtl="0" eaLnBrk="1" hangingPunct="1"/>
              <a:t>11</a:t>
            </a:fld>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lvl="0" rtl="0" fontAlgn="base" hangingPunct="0"/>
            <a:r>
              <a:rPr sz="1200" kern="1200">
                <a:solidFill>
                  <a:schemeClr val="tx1"/>
                </a:solidFill>
                <a:effectLst/>
                <a:latin typeface="Arial" charset="0"/>
                <a:ea typeface="+mn-ea"/>
                <a:cs typeface="Arial" charset="0"/>
              </a:rPr>
              <a:t>Expliquez la courbe adoption/innovation. Utilisez un exemple pour illustrer ce point, par exemple l'adoption de téléphones portables ou des téléphones à écran tactile (qui utilise les technologies les plus récentes en premier dans une communauté ?).</a:t>
            </a:r>
          </a:p>
          <a:p>
            <a:pPr lvl="0" rtl="0"/>
            <a:r>
              <a:rPr sz="1200" i="1" kern="1200">
                <a:solidFill>
                  <a:schemeClr val="tx1"/>
                </a:solidFill>
                <a:effectLst/>
                <a:latin typeface="Arial" charset="0"/>
                <a:ea typeface="+mn-ea"/>
                <a:cs typeface="Arial" charset="0"/>
              </a:rPr>
              <a:t>Différents types de personnes vont adopter une nouvelle technologie avant ou après les autres.</a:t>
            </a:r>
          </a:p>
          <a:p>
            <a:pPr rtl="0"/>
            <a:r>
              <a:rPr sz="1200" u="sng" kern="1200">
                <a:solidFill>
                  <a:schemeClr val="tx1"/>
                </a:solidFill>
                <a:effectLst/>
                <a:latin typeface="Arial" charset="0"/>
                <a:ea typeface="+mn-ea"/>
                <a:cs typeface="Arial" charset="0"/>
              </a:rPr>
              <a:t>Innovateurs</a:t>
            </a:r>
            <a:r>
              <a:rPr sz="1200" kern="1200">
                <a:solidFill>
                  <a:schemeClr val="tx1"/>
                </a:solidFill>
                <a:effectLst/>
                <a:latin typeface="Arial" charset="0"/>
                <a:ea typeface="+mn-ea"/>
                <a:cs typeface="Arial" charset="0"/>
              </a:rPr>
              <a:t> : prennent des risques, aiment les nouvelles idées</a:t>
            </a:r>
          </a:p>
          <a:p>
            <a:pPr rtl="0"/>
            <a:r>
              <a:rPr sz="1200" u="sng" kern="1200">
                <a:solidFill>
                  <a:schemeClr val="tx1"/>
                </a:solidFill>
                <a:effectLst/>
                <a:latin typeface="Arial" charset="0"/>
                <a:ea typeface="+mn-ea"/>
                <a:cs typeface="Arial" charset="0"/>
              </a:rPr>
              <a:t>Utilisateurs précoces</a:t>
            </a:r>
            <a:r>
              <a:rPr sz="1200" kern="1200">
                <a:solidFill>
                  <a:schemeClr val="tx1"/>
                </a:solidFill>
                <a:effectLst/>
                <a:latin typeface="Arial" charset="0"/>
                <a:ea typeface="+mn-ea"/>
                <a:cs typeface="Arial" charset="0"/>
              </a:rPr>
              <a:t> : ouverts à de nouvelles idées, ont des attentes élevées pour le développement communautaire</a:t>
            </a:r>
          </a:p>
          <a:p>
            <a:pPr rtl="0"/>
            <a:r>
              <a:rPr sz="1200" u="sng" kern="1200">
                <a:solidFill>
                  <a:schemeClr val="tx1"/>
                </a:solidFill>
                <a:effectLst/>
                <a:latin typeface="Arial" charset="0"/>
                <a:ea typeface="+mn-ea"/>
                <a:cs typeface="Arial" charset="0"/>
              </a:rPr>
              <a:t>Majorité précoce</a:t>
            </a:r>
            <a:r>
              <a:rPr sz="1200" kern="1200">
                <a:solidFill>
                  <a:schemeClr val="tx1"/>
                </a:solidFill>
                <a:effectLst/>
                <a:latin typeface="Arial" charset="0"/>
                <a:ea typeface="+mn-ea"/>
                <a:cs typeface="Arial" charset="0"/>
              </a:rPr>
              <a:t> : réfléchissent bien avant d'agir</a:t>
            </a:r>
          </a:p>
          <a:p>
            <a:pPr rtl="0"/>
            <a:r>
              <a:rPr sz="1200" u="sng" kern="1200">
                <a:solidFill>
                  <a:schemeClr val="tx1"/>
                </a:solidFill>
                <a:effectLst/>
                <a:latin typeface="Arial" charset="0"/>
                <a:ea typeface="+mn-ea"/>
                <a:cs typeface="Arial" charset="0"/>
              </a:rPr>
              <a:t>Majorité tardive</a:t>
            </a:r>
            <a:r>
              <a:rPr sz="1200" kern="1200">
                <a:solidFill>
                  <a:schemeClr val="tx1"/>
                </a:solidFill>
                <a:effectLst/>
                <a:latin typeface="Arial" charset="0"/>
                <a:ea typeface="+mn-ea"/>
                <a:cs typeface="Arial" charset="0"/>
              </a:rPr>
              <a:t> : sont sceptiques vis-à-vis des nouvelles idées, prudents, ne prennent pas de risques</a:t>
            </a:r>
          </a:p>
          <a:p>
            <a:pPr rtl="0"/>
            <a:r>
              <a:rPr sz="1200" u="sng" kern="1200">
                <a:solidFill>
                  <a:schemeClr val="tx1"/>
                </a:solidFill>
                <a:effectLst/>
                <a:latin typeface="Arial" charset="0"/>
                <a:ea typeface="+mn-ea"/>
                <a:cs typeface="Arial" charset="0"/>
              </a:rPr>
              <a:t>Retardataires</a:t>
            </a:r>
            <a:r>
              <a:rPr sz="1200" kern="1200">
                <a:solidFill>
                  <a:schemeClr val="tx1"/>
                </a:solidFill>
                <a:effectLst/>
                <a:latin typeface="Arial" charset="0"/>
                <a:ea typeface="+mn-ea"/>
                <a:cs typeface="Arial" charset="0"/>
              </a:rPr>
              <a:t> : résistent au changement, attachés aux traditions, suspicieux vis-à-vis des innovations</a:t>
            </a:r>
          </a:p>
          <a:p>
            <a:pPr rtl="0"/>
            <a:r>
              <a:rPr sz="1200" kern="1200">
                <a:solidFill>
                  <a:schemeClr val="tx1"/>
                </a:solidFill>
                <a:effectLst/>
                <a:latin typeface="Arial" charset="0"/>
                <a:ea typeface="+mn-ea"/>
                <a:cs typeface="Arial" charset="0"/>
              </a:rPr>
              <a:t> </a:t>
            </a:r>
          </a:p>
          <a:p>
            <a:pPr lvl="0" rtl="0" fontAlgn="base" hangingPunct="0"/>
            <a:r>
              <a:rPr sz="1200" kern="1200">
                <a:solidFill>
                  <a:schemeClr val="tx1"/>
                </a:solidFill>
                <a:effectLst/>
                <a:latin typeface="Arial" charset="0"/>
                <a:ea typeface="+mn-ea"/>
                <a:cs typeface="Arial" charset="0"/>
              </a:rPr>
              <a:t>Demandez aux participants de citer des exemples d'innovateurs et d'utilisateurs précoces</a:t>
            </a:r>
          </a:p>
          <a:p>
            <a:pPr lvl="0" rtl="0"/>
            <a:r>
              <a:rPr sz="1200" i="1" kern="1200">
                <a:solidFill>
                  <a:schemeClr val="tx1"/>
                </a:solidFill>
                <a:effectLst/>
                <a:latin typeface="Arial" charset="0"/>
                <a:ea typeface="+mn-ea"/>
                <a:cs typeface="Arial" charset="0"/>
              </a:rPr>
              <a:t>Les jeunes, les leaders naturels, les gens instruits, les plus riches ?</a:t>
            </a:r>
          </a:p>
          <a:p>
            <a:pPr lvl="0" rtl="0" fontAlgn="base" hangingPunct="0"/>
            <a:r>
              <a:rPr sz="1200" kern="1200">
                <a:solidFill>
                  <a:schemeClr val="tx1"/>
                </a:solidFill>
                <a:effectLst/>
                <a:latin typeface="Arial" charset="0"/>
                <a:ea typeface="+mn-ea"/>
                <a:cs typeface="Arial" charset="0"/>
              </a:rPr>
              <a:t>Demandez aux participants comment vous pouvez utiliser les innovateurs et les utilisateurs précoces au profit des autres membres de la communauté à travers votre projet</a:t>
            </a:r>
          </a:p>
          <a:p>
            <a:pPr lvl="0" rtl="0"/>
            <a:r>
              <a:rPr sz="1200" i="1" kern="1200">
                <a:solidFill>
                  <a:schemeClr val="tx1"/>
                </a:solidFill>
                <a:effectLst/>
                <a:latin typeface="Arial" charset="0"/>
                <a:ea typeface="+mn-ea"/>
                <a:cs typeface="Arial" charset="0"/>
              </a:rPr>
              <a:t>Recommander ces personnes, leur demander d'être des militants de la cause, de parler aux autres, de montrer les produits aux autres</a:t>
            </a:r>
          </a:p>
          <a:p>
            <a:pPr eaLnBrk="1" hangingPunct="1"/>
            <a:endParaRPr lang="en-US" dirty="0" smtClean="0"/>
          </a:p>
        </p:txBody>
      </p:sp>
    </p:spTree>
    <p:extLst>
      <p:ext uri="{BB962C8B-B14F-4D97-AF65-F5344CB8AC3E}">
        <p14:creationId xmlns:p14="http://schemas.microsoft.com/office/powerpoint/2010/main" val="177887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076F6450-DAA7-43CF-BFAA-19FBCE2736E5}" type="slidenum">
              <a:rPr lang="en-US"/>
              <a:pPr>
                <a:defRPr/>
              </a:pPr>
              <a:t>‹#›</a:t>
            </a:fld>
            <a:endParaRPr lang="en-US"/>
          </a:p>
        </p:txBody>
      </p:sp>
    </p:spTree>
    <p:extLst>
      <p:ext uri="{BB962C8B-B14F-4D97-AF65-F5344CB8AC3E}">
        <p14:creationId xmlns:p14="http://schemas.microsoft.com/office/powerpoint/2010/main" val="13399620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D07F27A0-2411-4A31-8D19-6C6200D8883B}" type="slidenum">
              <a:rPr lang="en-US"/>
              <a:pPr>
                <a:defRPr/>
              </a:pPr>
              <a:t>‹#›</a:t>
            </a:fld>
            <a:endParaRPr lang="en-US"/>
          </a:p>
        </p:txBody>
      </p:sp>
    </p:spTree>
    <p:extLst>
      <p:ext uri="{BB962C8B-B14F-4D97-AF65-F5344CB8AC3E}">
        <p14:creationId xmlns:p14="http://schemas.microsoft.com/office/powerpoint/2010/main" val="35103667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BC3FC274-2F56-406B-B050-EBD4ECE8DEA9}" type="slidenum">
              <a:rPr lang="en-US"/>
              <a:pPr>
                <a:defRPr/>
              </a:pPr>
              <a:t>‹#›</a:t>
            </a:fld>
            <a:endParaRPr lang="en-US"/>
          </a:p>
        </p:txBody>
      </p:sp>
    </p:spTree>
    <p:extLst>
      <p:ext uri="{BB962C8B-B14F-4D97-AF65-F5344CB8AC3E}">
        <p14:creationId xmlns:p14="http://schemas.microsoft.com/office/powerpoint/2010/main" val="41023373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endParaRPr lang="en-CA"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5A59E8A3-AA35-486E-8B9E-0FA9AB16F562}" type="slidenum">
              <a:rPr lang="en-US"/>
              <a:pPr>
                <a:defRPr/>
              </a:pPr>
              <a:t>‹#›</a:t>
            </a:fld>
            <a:endParaRPr lang="en-US"/>
          </a:p>
        </p:txBody>
      </p:sp>
    </p:spTree>
    <p:extLst>
      <p:ext uri="{BB962C8B-B14F-4D97-AF65-F5344CB8AC3E}">
        <p14:creationId xmlns:p14="http://schemas.microsoft.com/office/powerpoint/2010/main" val="14062332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2000D7BC-B9FC-45B9-828C-2BD9574641D8}" type="slidenum">
              <a:rPr lang="en-US"/>
              <a:pPr>
                <a:defRPr/>
              </a:pPr>
              <a:t>‹#›</a:t>
            </a:fld>
            <a:endParaRPr lang="en-US"/>
          </a:p>
        </p:txBody>
      </p:sp>
    </p:spTree>
    <p:extLst>
      <p:ext uri="{BB962C8B-B14F-4D97-AF65-F5344CB8AC3E}">
        <p14:creationId xmlns:p14="http://schemas.microsoft.com/office/powerpoint/2010/main" val="112028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327049DD-E439-437F-9B18-9F43BB007301}" type="slidenum">
              <a:rPr lang="en-US"/>
              <a:pPr>
                <a:defRPr/>
              </a:pPr>
              <a:t>‹#›</a:t>
            </a:fld>
            <a:endParaRPr lang="en-US"/>
          </a:p>
        </p:txBody>
      </p:sp>
    </p:spTree>
    <p:extLst>
      <p:ext uri="{BB962C8B-B14F-4D97-AF65-F5344CB8AC3E}">
        <p14:creationId xmlns:p14="http://schemas.microsoft.com/office/powerpoint/2010/main" val="340023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7" name="Rectangle 6"/>
          <p:cNvSpPr>
            <a:spLocks noGrp="1" noChangeArrowheads="1"/>
          </p:cNvSpPr>
          <p:nvPr>
            <p:ph type="sldNum" sz="quarter" idx="12"/>
          </p:nvPr>
        </p:nvSpPr>
        <p:spPr>
          <a:ln/>
        </p:spPr>
        <p:txBody>
          <a:bodyPr/>
          <a:lstStyle>
            <a:lvl1pPr>
              <a:defRPr/>
            </a:lvl1pPr>
          </a:lstStyle>
          <a:p>
            <a:pPr>
              <a:defRPr/>
            </a:pPr>
            <a:fld id="{3C012020-2684-41FA-B7D4-2D9AE0685A90}" type="slidenum">
              <a:rPr lang="en-US"/>
              <a:pPr>
                <a:defRPr/>
              </a:pPr>
              <a:t>‹#›</a:t>
            </a:fld>
            <a:endParaRPr lang="en-US"/>
          </a:p>
        </p:txBody>
      </p:sp>
    </p:spTree>
    <p:extLst>
      <p:ext uri="{BB962C8B-B14F-4D97-AF65-F5344CB8AC3E}">
        <p14:creationId xmlns:p14="http://schemas.microsoft.com/office/powerpoint/2010/main" val="185692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9" name="Rectangle 6"/>
          <p:cNvSpPr>
            <a:spLocks noGrp="1" noChangeArrowheads="1"/>
          </p:cNvSpPr>
          <p:nvPr>
            <p:ph type="sldNum" sz="quarter" idx="12"/>
          </p:nvPr>
        </p:nvSpPr>
        <p:spPr>
          <a:ln/>
        </p:spPr>
        <p:txBody>
          <a:bodyPr/>
          <a:lstStyle>
            <a:lvl1pPr>
              <a:defRPr/>
            </a:lvl1pPr>
          </a:lstStyle>
          <a:p>
            <a:pPr>
              <a:defRPr/>
            </a:pPr>
            <a:fld id="{EBB15292-6205-4D51-B244-49BC19EE85C7}" type="slidenum">
              <a:rPr lang="en-US"/>
              <a:pPr>
                <a:defRPr/>
              </a:pPr>
              <a:t>‹#›</a:t>
            </a:fld>
            <a:endParaRPr lang="en-US"/>
          </a:p>
        </p:txBody>
      </p:sp>
    </p:spTree>
    <p:extLst>
      <p:ext uri="{BB962C8B-B14F-4D97-AF65-F5344CB8AC3E}">
        <p14:creationId xmlns:p14="http://schemas.microsoft.com/office/powerpoint/2010/main" val="47691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5" name="Rectangle 6"/>
          <p:cNvSpPr>
            <a:spLocks noGrp="1" noChangeArrowheads="1"/>
          </p:cNvSpPr>
          <p:nvPr>
            <p:ph type="sldNum" sz="quarter" idx="12"/>
          </p:nvPr>
        </p:nvSpPr>
        <p:spPr>
          <a:ln/>
        </p:spPr>
        <p:txBody>
          <a:bodyPr/>
          <a:lstStyle>
            <a:lvl1pPr>
              <a:defRPr/>
            </a:lvl1pPr>
          </a:lstStyle>
          <a:p>
            <a:pPr>
              <a:defRPr/>
            </a:pPr>
            <a:fld id="{FD716E86-33F9-484C-8F17-BB00509C5729}" type="slidenum">
              <a:rPr lang="en-US"/>
              <a:pPr>
                <a:defRPr/>
              </a:pPr>
              <a:t>‹#›</a:t>
            </a:fld>
            <a:endParaRPr lang="en-US"/>
          </a:p>
        </p:txBody>
      </p:sp>
    </p:spTree>
    <p:extLst>
      <p:ext uri="{BB962C8B-B14F-4D97-AF65-F5344CB8AC3E}">
        <p14:creationId xmlns:p14="http://schemas.microsoft.com/office/powerpoint/2010/main" val="405334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2010-06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4" name="Rectangle 6"/>
          <p:cNvSpPr>
            <a:spLocks noGrp="1" noChangeArrowheads="1"/>
          </p:cNvSpPr>
          <p:nvPr>
            <p:ph type="sldNum" sz="quarter" idx="12"/>
          </p:nvPr>
        </p:nvSpPr>
        <p:spPr>
          <a:ln/>
        </p:spPr>
        <p:txBody>
          <a:bodyPr/>
          <a:lstStyle>
            <a:lvl1pPr>
              <a:defRPr/>
            </a:lvl1pPr>
          </a:lstStyle>
          <a:p>
            <a:pPr>
              <a:defRPr/>
            </a:pPr>
            <a:fld id="{10489E64-0A2A-43FF-80C7-8F0A9D8A25A6}" type="slidenum">
              <a:rPr lang="en-US"/>
              <a:pPr>
                <a:defRPr/>
              </a:pPr>
              <a:t>‹#›</a:t>
            </a:fld>
            <a:endParaRPr lang="en-US"/>
          </a:p>
        </p:txBody>
      </p:sp>
    </p:spTree>
    <p:extLst>
      <p:ext uri="{BB962C8B-B14F-4D97-AF65-F5344CB8AC3E}">
        <p14:creationId xmlns:p14="http://schemas.microsoft.com/office/powerpoint/2010/main" val="22480109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7" name="Rectangle 6"/>
          <p:cNvSpPr>
            <a:spLocks noGrp="1" noChangeArrowheads="1"/>
          </p:cNvSpPr>
          <p:nvPr>
            <p:ph type="sldNum" sz="quarter" idx="12"/>
          </p:nvPr>
        </p:nvSpPr>
        <p:spPr>
          <a:ln/>
        </p:spPr>
        <p:txBody>
          <a:bodyPr/>
          <a:lstStyle>
            <a:lvl1pPr>
              <a:defRPr/>
            </a:lvl1pPr>
          </a:lstStyle>
          <a:p>
            <a:pPr>
              <a:defRPr/>
            </a:pPr>
            <a:fld id="{CA21D49D-C613-47FA-A420-C60F16F50842}" type="slidenum">
              <a:rPr lang="en-US"/>
              <a:pPr>
                <a:defRPr/>
              </a:pPr>
              <a:t>‹#›</a:t>
            </a:fld>
            <a:endParaRPr lang="en-US"/>
          </a:p>
        </p:txBody>
      </p:sp>
    </p:spTree>
    <p:extLst>
      <p:ext uri="{BB962C8B-B14F-4D97-AF65-F5344CB8AC3E}">
        <p14:creationId xmlns:p14="http://schemas.microsoft.com/office/powerpoint/2010/main" val="18712370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7" name="Rectangle 6"/>
          <p:cNvSpPr>
            <a:spLocks noGrp="1" noChangeArrowheads="1"/>
          </p:cNvSpPr>
          <p:nvPr>
            <p:ph type="sldNum" sz="quarter" idx="12"/>
          </p:nvPr>
        </p:nvSpPr>
        <p:spPr>
          <a:ln/>
        </p:spPr>
        <p:txBody>
          <a:bodyPr/>
          <a:lstStyle>
            <a:lvl1pPr>
              <a:defRPr/>
            </a:lvl1pPr>
          </a:lstStyle>
          <a:p>
            <a:pPr>
              <a:defRPr/>
            </a:pPr>
            <a:fld id="{9A16007D-9716-47C4-A95B-7C5B55FCB280}" type="slidenum">
              <a:rPr lang="en-US"/>
              <a:pPr>
                <a:defRPr/>
              </a:pPr>
              <a:t>‹#›</a:t>
            </a:fld>
            <a:endParaRPr lang="en-US"/>
          </a:p>
        </p:txBody>
      </p:sp>
    </p:spTree>
    <p:extLst>
      <p:ext uri="{BB962C8B-B14F-4D97-AF65-F5344CB8AC3E}">
        <p14:creationId xmlns:p14="http://schemas.microsoft.com/office/powerpoint/2010/main" val="39496884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t>2010-06</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2008-01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E80B005-A3AB-4661-A1F7-07C42C61F2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endParaRPr lang="fr-FR" sz="900" b="1"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1634475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CC3D2A1E-CF1C-467F-B156-28D0B032B264}" type="slidenum">
              <a:rPr/>
              <a:pPr rtl="0" eaLnBrk="1" hangingPunct="1"/>
              <a:t>10</a:t>
            </a:fld>
            <a:endParaRPr/>
          </a:p>
        </p:txBody>
      </p:sp>
      <p:sp>
        <p:nvSpPr>
          <p:cNvPr id="7172" name="Rectangle 2"/>
          <p:cNvSpPr>
            <a:spLocks noGrp="1" noChangeArrowheads="1"/>
          </p:cNvSpPr>
          <p:nvPr>
            <p:ph type="title"/>
          </p:nvPr>
        </p:nvSpPr>
        <p:spPr/>
        <p:txBody>
          <a:bodyPr/>
          <a:lstStyle/>
          <a:p>
            <a:pPr rtl="0" eaLnBrk="1" hangingPunct="1"/>
            <a:r>
              <a:rPr b="1">
                <a:solidFill>
                  <a:schemeClr val="accent2"/>
                </a:solidFill>
              </a:rPr>
              <a:t>Résistance au changement</a:t>
            </a:r>
          </a:p>
        </p:txBody>
      </p:sp>
      <p:grpSp>
        <p:nvGrpSpPr>
          <p:cNvPr id="7173" name="Group 3"/>
          <p:cNvGrpSpPr>
            <a:grpSpLocks/>
          </p:cNvGrpSpPr>
          <p:nvPr/>
        </p:nvGrpSpPr>
        <p:grpSpPr bwMode="auto">
          <a:xfrm>
            <a:off x="533400" y="4648200"/>
            <a:ext cx="990600" cy="990600"/>
            <a:chOff x="240" y="2880"/>
            <a:chExt cx="864" cy="864"/>
          </a:xfrm>
        </p:grpSpPr>
        <p:sp>
          <p:nvSpPr>
            <p:cNvPr id="7225" name="Oval 4"/>
            <p:cNvSpPr>
              <a:spLocks noChangeArrowheads="1"/>
            </p:cNvSpPr>
            <p:nvPr/>
          </p:nvSpPr>
          <p:spPr bwMode="auto">
            <a:xfrm>
              <a:off x="240" y="2880"/>
              <a:ext cx="864" cy="86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7226" name="Group 5"/>
            <p:cNvGrpSpPr>
              <a:grpSpLocks/>
            </p:cNvGrpSpPr>
            <p:nvPr/>
          </p:nvGrpSpPr>
          <p:grpSpPr bwMode="auto">
            <a:xfrm>
              <a:off x="480" y="3168"/>
              <a:ext cx="384" cy="432"/>
              <a:chOff x="480" y="3168"/>
              <a:chExt cx="384" cy="432"/>
            </a:xfrm>
          </p:grpSpPr>
          <p:sp>
            <p:nvSpPr>
              <p:cNvPr id="7227" name="Freeform 6"/>
              <p:cNvSpPr>
                <a:spLocks/>
              </p:cNvSpPr>
              <p:nvPr/>
            </p:nvSpPr>
            <p:spPr bwMode="auto">
              <a:xfrm>
                <a:off x="480" y="3408"/>
                <a:ext cx="384" cy="192"/>
              </a:xfrm>
              <a:custGeom>
                <a:avLst/>
                <a:gdLst>
                  <a:gd name="T0" fmla="*/ 0 w 384"/>
                  <a:gd name="T1" fmla="*/ 192 h 96"/>
                  <a:gd name="T2" fmla="*/ 192 w 384"/>
                  <a:gd name="T3" fmla="*/ 0 h 96"/>
                  <a:gd name="T4" fmla="*/ 384 w 384"/>
                  <a:gd name="T5" fmla="*/ 192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28" name="Oval 7"/>
              <p:cNvSpPr>
                <a:spLocks noChangeArrowheads="1"/>
              </p:cNvSpPr>
              <p:nvPr/>
            </p:nvSpPr>
            <p:spPr bwMode="auto">
              <a:xfrm>
                <a:off x="480" y="316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9" name="Oval 8"/>
              <p:cNvSpPr>
                <a:spLocks noChangeArrowheads="1"/>
              </p:cNvSpPr>
              <p:nvPr/>
            </p:nvSpPr>
            <p:spPr bwMode="auto">
              <a:xfrm>
                <a:off x="768" y="316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74761" name="Group 9"/>
          <p:cNvGrpSpPr>
            <a:grpSpLocks/>
          </p:cNvGrpSpPr>
          <p:nvPr/>
        </p:nvGrpSpPr>
        <p:grpSpPr bwMode="auto">
          <a:xfrm>
            <a:off x="2819400" y="3505200"/>
            <a:ext cx="990600" cy="990600"/>
            <a:chOff x="240" y="528"/>
            <a:chExt cx="864" cy="864"/>
          </a:xfrm>
        </p:grpSpPr>
        <p:sp>
          <p:nvSpPr>
            <p:cNvPr id="7221" name="Oval 10"/>
            <p:cNvSpPr>
              <a:spLocks noChangeArrowheads="1"/>
            </p:cNvSpPr>
            <p:nvPr/>
          </p:nvSpPr>
          <p:spPr bwMode="auto">
            <a:xfrm>
              <a:off x="240" y="528"/>
              <a:ext cx="864" cy="86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2" name="Freeform 11"/>
            <p:cNvSpPr>
              <a:spLocks/>
            </p:cNvSpPr>
            <p:nvPr/>
          </p:nvSpPr>
          <p:spPr bwMode="auto">
            <a:xfrm>
              <a:off x="480" y="1056"/>
              <a:ext cx="384" cy="48"/>
            </a:xfrm>
            <a:custGeom>
              <a:avLst/>
              <a:gdLst>
                <a:gd name="T0" fmla="*/ 0 w 384"/>
                <a:gd name="T1" fmla="*/ 48 h 96"/>
                <a:gd name="T2" fmla="*/ 192 w 384"/>
                <a:gd name="T3" fmla="*/ 0 h 96"/>
                <a:gd name="T4" fmla="*/ 384 w 384"/>
                <a:gd name="T5" fmla="*/ 48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23" name="Oval 12"/>
            <p:cNvSpPr>
              <a:spLocks noChangeArrowheads="1"/>
            </p:cNvSpPr>
            <p:nvPr/>
          </p:nvSpPr>
          <p:spPr bwMode="auto">
            <a:xfrm>
              <a:off x="480" y="8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4" name="Oval 13"/>
            <p:cNvSpPr>
              <a:spLocks noChangeArrowheads="1"/>
            </p:cNvSpPr>
            <p:nvPr/>
          </p:nvSpPr>
          <p:spPr bwMode="auto">
            <a:xfrm>
              <a:off x="768" y="8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66" name="Group 14"/>
          <p:cNvGrpSpPr>
            <a:grpSpLocks/>
          </p:cNvGrpSpPr>
          <p:nvPr/>
        </p:nvGrpSpPr>
        <p:grpSpPr bwMode="auto">
          <a:xfrm>
            <a:off x="1676400" y="4114800"/>
            <a:ext cx="990600" cy="990600"/>
            <a:chOff x="240" y="1728"/>
            <a:chExt cx="864" cy="864"/>
          </a:xfrm>
        </p:grpSpPr>
        <p:sp>
          <p:nvSpPr>
            <p:cNvPr id="7217" name="Oval 15"/>
            <p:cNvSpPr>
              <a:spLocks noChangeArrowheads="1"/>
            </p:cNvSpPr>
            <p:nvPr/>
          </p:nvSpPr>
          <p:spPr bwMode="auto">
            <a:xfrm>
              <a:off x="240" y="1728"/>
              <a:ext cx="864" cy="864"/>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8" name="Freeform 16"/>
            <p:cNvSpPr>
              <a:spLocks/>
            </p:cNvSpPr>
            <p:nvPr/>
          </p:nvSpPr>
          <p:spPr bwMode="auto">
            <a:xfrm>
              <a:off x="480" y="2256"/>
              <a:ext cx="384" cy="96"/>
            </a:xfrm>
            <a:custGeom>
              <a:avLst/>
              <a:gdLst>
                <a:gd name="T0" fmla="*/ 0 w 384"/>
                <a:gd name="T1" fmla="*/ 96 h 96"/>
                <a:gd name="T2" fmla="*/ 192 w 384"/>
                <a:gd name="T3" fmla="*/ 0 h 96"/>
                <a:gd name="T4" fmla="*/ 384 w 384"/>
                <a:gd name="T5" fmla="*/ 96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19" name="Oval 17"/>
            <p:cNvSpPr>
              <a:spLocks noChangeArrowheads="1"/>
            </p:cNvSpPr>
            <p:nvPr/>
          </p:nvSpPr>
          <p:spPr bwMode="auto">
            <a:xfrm>
              <a:off x="480" y="20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0" name="Oval 18"/>
            <p:cNvSpPr>
              <a:spLocks noChangeArrowheads="1"/>
            </p:cNvSpPr>
            <p:nvPr/>
          </p:nvSpPr>
          <p:spPr bwMode="auto">
            <a:xfrm>
              <a:off x="768" y="20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71" name="Group 19"/>
          <p:cNvGrpSpPr>
            <a:grpSpLocks/>
          </p:cNvGrpSpPr>
          <p:nvPr/>
        </p:nvGrpSpPr>
        <p:grpSpPr bwMode="auto">
          <a:xfrm>
            <a:off x="5257800" y="2362200"/>
            <a:ext cx="990600" cy="990600"/>
            <a:chOff x="1296" y="1920"/>
            <a:chExt cx="864" cy="864"/>
          </a:xfrm>
        </p:grpSpPr>
        <p:sp>
          <p:nvSpPr>
            <p:cNvPr id="7213" name="Oval 20"/>
            <p:cNvSpPr>
              <a:spLocks noChangeArrowheads="1"/>
            </p:cNvSpPr>
            <p:nvPr/>
          </p:nvSpPr>
          <p:spPr bwMode="auto">
            <a:xfrm>
              <a:off x="1296" y="1920"/>
              <a:ext cx="864" cy="864"/>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4" name="Freeform 21"/>
            <p:cNvSpPr>
              <a:spLocks/>
            </p:cNvSpPr>
            <p:nvPr/>
          </p:nvSpPr>
          <p:spPr bwMode="auto">
            <a:xfrm flipV="1">
              <a:off x="1536" y="2496"/>
              <a:ext cx="384" cy="48"/>
            </a:xfrm>
            <a:custGeom>
              <a:avLst/>
              <a:gdLst>
                <a:gd name="T0" fmla="*/ 0 w 384"/>
                <a:gd name="T1" fmla="*/ 48 h 96"/>
                <a:gd name="T2" fmla="*/ 192 w 384"/>
                <a:gd name="T3" fmla="*/ 0 h 96"/>
                <a:gd name="T4" fmla="*/ 384 w 384"/>
                <a:gd name="T5" fmla="*/ 48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15" name="Oval 22"/>
            <p:cNvSpPr>
              <a:spLocks noChangeArrowheads="1"/>
            </p:cNvSpPr>
            <p:nvPr/>
          </p:nvSpPr>
          <p:spPr bwMode="auto">
            <a:xfrm>
              <a:off x="1536" y="220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6" name="Oval 23"/>
            <p:cNvSpPr>
              <a:spLocks noChangeArrowheads="1"/>
            </p:cNvSpPr>
            <p:nvPr/>
          </p:nvSpPr>
          <p:spPr bwMode="auto">
            <a:xfrm>
              <a:off x="1824" y="220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76" name="Group 24"/>
          <p:cNvGrpSpPr>
            <a:grpSpLocks/>
          </p:cNvGrpSpPr>
          <p:nvPr/>
        </p:nvGrpSpPr>
        <p:grpSpPr bwMode="auto">
          <a:xfrm>
            <a:off x="6324600" y="1828800"/>
            <a:ext cx="990600" cy="990600"/>
            <a:chOff x="1344" y="2976"/>
            <a:chExt cx="864" cy="864"/>
          </a:xfrm>
        </p:grpSpPr>
        <p:sp>
          <p:nvSpPr>
            <p:cNvPr id="7209" name="Oval 25"/>
            <p:cNvSpPr>
              <a:spLocks noChangeArrowheads="1"/>
            </p:cNvSpPr>
            <p:nvPr/>
          </p:nvSpPr>
          <p:spPr bwMode="auto">
            <a:xfrm>
              <a:off x="1344" y="2976"/>
              <a:ext cx="864" cy="864"/>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0" name="Freeform 26"/>
            <p:cNvSpPr>
              <a:spLocks/>
            </p:cNvSpPr>
            <p:nvPr/>
          </p:nvSpPr>
          <p:spPr bwMode="auto">
            <a:xfrm flipV="1">
              <a:off x="1584" y="3504"/>
              <a:ext cx="384" cy="96"/>
            </a:xfrm>
            <a:custGeom>
              <a:avLst/>
              <a:gdLst>
                <a:gd name="T0" fmla="*/ 0 w 384"/>
                <a:gd name="T1" fmla="*/ 96 h 96"/>
                <a:gd name="T2" fmla="*/ 192 w 384"/>
                <a:gd name="T3" fmla="*/ 0 h 96"/>
                <a:gd name="T4" fmla="*/ 384 w 384"/>
                <a:gd name="T5" fmla="*/ 96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11" name="Oval 27"/>
            <p:cNvSpPr>
              <a:spLocks noChangeArrowheads="1"/>
            </p:cNvSpPr>
            <p:nvPr/>
          </p:nvSpPr>
          <p:spPr bwMode="auto">
            <a:xfrm>
              <a:off x="1584"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2" name="Oval 28"/>
            <p:cNvSpPr>
              <a:spLocks noChangeArrowheads="1"/>
            </p:cNvSpPr>
            <p:nvPr/>
          </p:nvSpPr>
          <p:spPr bwMode="auto">
            <a:xfrm>
              <a:off x="1872"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81" name="Group 29"/>
          <p:cNvGrpSpPr>
            <a:grpSpLocks/>
          </p:cNvGrpSpPr>
          <p:nvPr/>
        </p:nvGrpSpPr>
        <p:grpSpPr bwMode="auto">
          <a:xfrm>
            <a:off x="7467600" y="1295400"/>
            <a:ext cx="990600" cy="990600"/>
            <a:chOff x="2592" y="2976"/>
            <a:chExt cx="864" cy="864"/>
          </a:xfrm>
        </p:grpSpPr>
        <p:sp>
          <p:nvSpPr>
            <p:cNvPr id="7205" name="Oval 30"/>
            <p:cNvSpPr>
              <a:spLocks noChangeArrowheads="1"/>
            </p:cNvSpPr>
            <p:nvPr/>
          </p:nvSpPr>
          <p:spPr bwMode="auto">
            <a:xfrm>
              <a:off x="2592" y="2976"/>
              <a:ext cx="864" cy="864"/>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6" name="Freeform 31"/>
            <p:cNvSpPr>
              <a:spLocks/>
            </p:cNvSpPr>
            <p:nvPr/>
          </p:nvSpPr>
          <p:spPr bwMode="auto">
            <a:xfrm flipV="1">
              <a:off x="2736" y="3456"/>
              <a:ext cx="528" cy="192"/>
            </a:xfrm>
            <a:custGeom>
              <a:avLst/>
              <a:gdLst>
                <a:gd name="T0" fmla="*/ 0 w 384"/>
                <a:gd name="T1" fmla="*/ 192 h 96"/>
                <a:gd name="T2" fmla="*/ 264 w 384"/>
                <a:gd name="T3" fmla="*/ 0 h 96"/>
                <a:gd name="T4" fmla="*/ 528 w 384"/>
                <a:gd name="T5" fmla="*/ 192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07" name="Oval 32"/>
            <p:cNvSpPr>
              <a:spLocks noChangeArrowheads="1"/>
            </p:cNvSpPr>
            <p:nvPr/>
          </p:nvSpPr>
          <p:spPr bwMode="auto">
            <a:xfrm>
              <a:off x="2832"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8" name="Oval 33"/>
            <p:cNvSpPr>
              <a:spLocks noChangeArrowheads="1"/>
            </p:cNvSpPr>
            <p:nvPr/>
          </p:nvSpPr>
          <p:spPr bwMode="auto">
            <a:xfrm>
              <a:off x="3120"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86" name="Group 34"/>
          <p:cNvGrpSpPr>
            <a:grpSpLocks/>
          </p:cNvGrpSpPr>
          <p:nvPr/>
        </p:nvGrpSpPr>
        <p:grpSpPr bwMode="auto">
          <a:xfrm>
            <a:off x="4038600" y="2895600"/>
            <a:ext cx="990600" cy="990600"/>
            <a:chOff x="1248" y="864"/>
            <a:chExt cx="864" cy="864"/>
          </a:xfrm>
        </p:grpSpPr>
        <p:sp>
          <p:nvSpPr>
            <p:cNvPr id="7201" name="Oval 35"/>
            <p:cNvSpPr>
              <a:spLocks noChangeArrowheads="1"/>
            </p:cNvSpPr>
            <p:nvPr/>
          </p:nvSpPr>
          <p:spPr bwMode="auto">
            <a:xfrm>
              <a:off x="1248" y="864"/>
              <a:ext cx="864" cy="864"/>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2" name="Oval 36"/>
            <p:cNvSpPr>
              <a:spLocks noChangeArrowheads="1"/>
            </p:cNvSpPr>
            <p:nvPr/>
          </p:nvSpPr>
          <p:spPr bwMode="auto">
            <a:xfrm>
              <a:off x="1488" y="115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3" name="Oval 37"/>
            <p:cNvSpPr>
              <a:spLocks noChangeArrowheads="1"/>
            </p:cNvSpPr>
            <p:nvPr/>
          </p:nvSpPr>
          <p:spPr bwMode="auto">
            <a:xfrm>
              <a:off x="1776" y="115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4" name="Line 38"/>
            <p:cNvSpPr>
              <a:spLocks noChangeShapeType="1"/>
            </p:cNvSpPr>
            <p:nvPr/>
          </p:nvSpPr>
          <p:spPr bwMode="auto">
            <a:xfrm>
              <a:off x="1488" y="1440"/>
              <a:ext cx="38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7180" name="Group 39"/>
          <p:cNvGrpSpPr>
            <a:grpSpLocks/>
          </p:cNvGrpSpPr>
          <p:nvPr/>
        </p:nvGrpSpPr>
        <p:grpSpPr bwMode="auto">
          <a:xfrm>
            <a:off x="533400" y="2590800"/>
            <a:ext cx="8077200" cy="3276600"/>
            <a:chOff x="144" y="144"/>
            <a:chExt cx="5712" cy="3744"/>
          </a:xfrm>
        </p:grpSpPr>
        <p:sp>
          <p:nvSpPr>
            <p:cNvPr id="7188" name="Line 40"/>
            <p:cNvSpPr>
              <a:spLocks noChangeShapeType="1"/>
            </p:cNvSpPr>
            <p:nvPr/>
          </p:nvSpPr>
          <p:spPr bwMode="auto">
            <a:xfrm>
              <a:off x="144" y="388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89" name="Line 41"/>
            <p:cNvSpPr>
              <a:spLocks noChangeShapeType="1"/>
            </p:cNvSpPr>
            <p:nvPr/>
          </p:nvSpPr>
          <p:spPr bwMode="auto">
            <a:xfrm flipV="1">
              <a:off x="960" y="3264"/>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0" name="Line 42"/>
            <p:cNvSpPr>
              <a:spLocks noChangeShapeType="1"/>
            </p:cNvSpPr>
            <p:nvPr/>
          </p:nvSpPr>
          <p:spPr bwMode="auto">
            <a:xfrm>
              <a:off x="960" y="3264"/>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1" name="Line 43"/>
            <p:cNvSpPr>
              <a:spLocks noChangeShapeType="1"/>
            </p:cNvSpPr>
            <p:nvPr/>
          </p:nvSpPr>
          <p:spPr bwMode="auto">
            <a:xfrm flipV="1">
              <a:off x="1776" y="2640"/>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2" name="Line 44"/>
            <p:cNvSpPr>
              <a:spLocks noChangeShapeType="1"/>
            </p:cNvSpPr>
            <p:nvPr/>
          </p:nvSpPr>
          <p:spPr bwMode="auto">
            <a:xfrm flipV="1">
              <a:off x="5040" y="144"/>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3" name="Line 45"/>
            <p:cNvSpPr>
              <a:spLocks noChangeShapeType="1"/>
            </p:cNvSpPr>
            <p:nvPr/>
          </p:nvSpPr>
          <p:spPr bwMode="auto">
            <a:xfrm>
              <a:off x="5040" y="144"/>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4" name="Line 46"/>
            <p:cNvSpPr>
              <a:spLocks noChangeShapeType="1"/>
            </p:cNvSpPr>
            <p:nvPr/>
          </p:nvSpPr>
          <p:spPr bwMode="auto">
            <a:xfrm>
              <a:off x="4224" y="76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5" name="Line 47"/>
            <p:cNvSpPr>
              <a:spLocks noChangeShapeType="1"/>
            </p:cNvSpPr>
            <p:nvPr/>
          </p:nvSpPr>
          <p:spPr bwMode="auto">
            <a:xfrm>
              <a:off x="3408" y="1392"/>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6" name="Line 48"/>
            <p:cNvSpPr>
              <a:spLocks noChangeShapeType="1"/>
            </p:cNvSpPr>
            <p:nvPr/>
          </p:nvSpPr>
          <p:spPr bwMode="auto">
            <a:xfrm>
              <a:off x="2592" y="201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7" name="Line 49"/>
            <p:cNvSpPr>
              <a:spLocks noChangeShapeType="1"/>
            </p:cNvSpPr>
            <p:nvPr/>
          </p:nvSpPr>
          <p:spPr bwMode="auto">
            <a:xfrm>
              <a:off x="1776" y="264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8" name="Line 50"/>
            <p:cNvSpPr>
              <a:spLocks noChangeShapeType="1"/>
            </p:cNvSpPr>
            <p:nvPr/>
          </p:nvSpPr>
          <p:spPr bwMode="auto">
            <a:xfrm flipV="1">
              <a:off x="4224" y="76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9" name="Line 51"/>
            <p:cNvSpPr>
              <a:spLocks noChangeShapeType="1"/>
            </p:cNvSpPr>
            <p:nvPr/>
          </p:nvSpPr>
          <p:spPr bwMode="auto">
            <a:xfrm flipV="1">
              <a:off x="3408" y="1392"/>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00" name="Line 52"/>
            <p:cNvSpPr>
              <a:spLocks noChangeShapeType="1"/>
            </p:cNvSpPr>
            <p:nvPr/>
          </p:nvSpPr>
          <p:spPr bwMode="auto">
            <a:xfrm flipV="1">
              <a:off x="2592" y="2016"/>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7181" name="Text Box 53"/>
          <p:cNvSpPr txBox="1">
            <a:spLocks noChangeArrowheads="1"/>
          </p:cNvSpPr>
          <p:nvPr/>
        </p:nvSpPr>
        <p:spPr bwMode="auto">
          <a:xfrm>
            <a:off x="539750" y="594995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Il n'y a pas de problème.</a:t>
            </a:r>
          </a:p>
        </p:txBody>
      </p:sp>
      <p:sp>
        <p:nvSpPr>
          <p:cNvPr id="74806" name="Text Box 54"/>
          <p:cNvSpPr txBox="1">
            <a:spLocks noChangeArrowheads="1"/>
          </p:cNvSpPr>
          <p:nvPr/>
        </p:nvSpPr>
        <p:spPr bwMode="auto">
          <a:xfrm>
            <a:off x="1676400" y="5410200"/>
            <a:ext cx="137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Il y a peut-être un problème, mais ce n'est pas ma responsabilité.</a:t>
            </a:r>
            <a:r>
              <a:rPr sz="1200"/>
              <a:t> </a:t>
            </a:r>
          </a:p>
        </p:txBody>
      </p:sp>
      <p:sp>
        <p:nvSpPr>
          <p:cNvPr id="74807" name="Text Box 55"/>
          <p:cNvSpPr txBox="1">
            <a:spLocks noChangeArrowheads="1"/>
          </p:cNvSpPr>
          <p:nvPr/>
        </p:nvSpPr>
        <p:spPr bwMode="auto">
          <a:xfrm>
            <a:off x="7524750" y="2708275"/>
            <a:ext cx="12049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Je souhaite montrer la solution aux autres et militer pour le changement. </a:t>
            </a:r>
          </a:p>
        </p:txBody>
      </p:sp>
      <p:sp>
        <p:nvSpPr>
          <p:cNvPr id="74808" name="Text Box 56"/>
          <p:cNvSpPr txBox="1">
            <a:spLocks noChangeArrowheads="1"/>
          </p:cNvSpPr>
          <p:nvPr/>
        </p:nvSpPr>
        <p:spPr bwMode="auto">
          <a:xfrm>
            <a:off x="6324600" y="3200400"/>
            <a:ext cx="10668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Je suis prêt à agir.</a:t>
            </a:r>
          </a:p>
        </p:txBody>
      </p:sp>
      <p:sp>
        <p:nvSpPr>
          <p:cNvPr id="74809" name="Text Box 57"/>
          <p:cNvSpPr txBox="1">
            <a:spLocks noChangeArrowheads="1"/>
          </p:cNvSpPr>
          <p:nvPr/>
        </p:nvSpPr>
        <p:spPr bwMode="auto">
          <a:xfrm>
            <a:off x="5181600" y="3733800"/>
            <a:ext cx="10668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Je suis conscient du problème et je suis intéressé pour en apprendre plus à ce sujet.</a:t>
            </a:r>
          </a:p>
        </p:txBody>
      </p:sp>
      <p:sp>
        <p:nvSpPr>
          <p:cNvPr id="74810" name="Text Box 58"/>
          <p:cNvSpPr txBox="1">
            <a:spLocks noChangeArrowheads="1"/>
          </p:cNvSpPr>
          <p:nvPr/>
        </p:nvSpPr>
        <p:spPr bwMode="auto">
          <a:xfrm>
            <a:off x="4038600" y="4267200"/>
            <a:ext cx="10668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Il y a un problème, mais j'ai peur de changer.</a:t>
            </a:r>
          </a:p>
        </p:txBody>
      </p:sp>
      <p:sp>
        <p:nvSpPr>
          <p:cNvPr id="74811" name="Text Box 59"/>
          <p:cNvSpPr txBox="1">
            <a:spLocks noChangeArrowheads="1"/>
          </p:cNvSpPr>
          <p:nvPr/>
        </p:nvSpPr>
        <p:spPr bwMode="auto">
          <a:xfrm>
            <a:off x="2895600" y="4876800"/>
            <a:ext cx="106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spcBef>
                <a:spcPct val="50000"/>
              </a:spcBef>
            </a:pPr>
            <a:r>
              <a:rPr sz="1200" b="1"/>
              <a:t>Il y a un problème, mais j'ai des doutes.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8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47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8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478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81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47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8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47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80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47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4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06" grpId="0"/>
      <p:bldP spid="74807" grpId="0"/>
      <p:bldP spid="74808" grpId="0"/>
      <p:bldP spid="74809" grpId="0"/>
      <p:bldP spid="74810" grpId="0"/>
      <p:bldP spid="748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D4CE88BD-AB70-4BB5-A124-C49DD1322457}" type="slidenum">
              <a:rPr/>
              <a:pPr rtl="0" eaLnBrk="1" hangingPunct="1"/>
              <a:t>11</a:t>
            </a:fld>
            <a:endParaRPr/>
          </a:p>
        </p:txBody>
      </p:sp>
      <p:sp>
        <p:nvSpPr>
          <p:cNvPr id="10244" name="Rectangle 2"/>
          <p:cNvSpPr>
            <a:spLocks noGrp="1" noChangeArrowheads="1"/>
          </p:cNvSpPr>
          <p:nvPr>
            <p:ph type="title"/>
          </p:nvPr>
        </p:nvSpPr>
        <p:spPr/>
        <p:txBody>
          <a:bodyPr/>
          <a:lstStyle/>
          <a:p>
            <a:pPr rtl="0" eaLnBrk="1" hangingPunct="1"/>
            <a:r>
              <a:rPr b="1">
                <a:solidFill>
                  <a:schemeClr val="accent2"/>
                </a:solidFill>
              </a:rPr>
              <a:t>Aider les gens à changer</a:t>
            </a:r>
          </a:p>
        </p:txBody>
      </p:sp>
      <p:pic>
        <p:nvPicPr>
          <p:cNvPr id="10245" name="Picture 4" descr="innovation 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484313"/>
            <a:ext cx="7488238"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DCFD83C-3D89-4E2A-855D-58D9DE8CE463}" type="slidenum">
              <a:rPr/>
              <a:pPr rtl="0" eaLnBrk="1" hangingPunct="1"/>
              <a:t>12</a:t>
            </a:fld>
            <a:endParaRPr/>
          </a:p>
        </p:txBody>
      </p:sp>
      <p:sp>
        <p:nvSpPr>
          <p:cNvPr id="12292" name="Rectangle 2"/>
          <p:cNvSpPr>
            <a:spLocks noGrp="1" noChangeArrowheads="1"/>
          </p:cNvSpPr>
          <p:nvPr>
            <p:ph type="title"/>
          </p:nvPr>
        </p:nvSpPr>
        <p:spPr/>
        <p:txBody>
          <a:bodyPr/>
          <a:lstStyle/>
          <a:p>
            <a:pPr rtl="0" eaLnBrk="1" hangingPunct="1"/>
            <a:r>
              <a:rPr b="1">
                <a:solidFill>
                  <a:schemeClr val="accent2"/>
                </a:solidFill>
              </a:rPr>
              <a:t>Aider les gens à changer</a:t>
            </a:r>
          </a:p>
        </p:txBody>
      </p:sp>
      <p:sp>
        <p:nvSpPr>
          <p:cNvPr id="12293" name="Rectangle 3"/>
          <p:cNvSpPr>
            <a:spLocks noGrp="1" noChangeArrowheads="1"/>
          </p:cNvSpPr>
          <p:nvPr>
            <p:ph type="body" idx="1"/>
          </p:nvPr>
        </p:nvSpPr>
        <p:spPr/>
        <p:txBody>
          <a:bodyPr/>
          <a:lstStyle/>
          <a:p>
            <a:pPr rtl="0" eaLnBrk="1" hangingPunct="1"/>
            <a:r>
              <a:rPr/>
              <a:t>Identifier et aider en premier les innovateurs et les utilisateurs précoces.</a:t>
            </a:r>
          </a:p>
          <a:p>
            <a:pPr rtl="0" eaLnBrk="1" hangingPunct="1"/>
            <a:r>
              <a:rPr/>
              <a:t>Fournir des motivations pour l'adoption rapide aide à créer la masse critique nécessaire pour atteindre le point de basculement.</a:t>
            </a:r>
          </a:p>
          <a:p>
            <a:pPr rtl="0" eaLnBrk="1" hangingPunct="1"/>
            <a:r>
              <a:rPr/>
              <a:t>Puis aider la majorité tardive et les retardataires.</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C6D234A4-051D-4FB3-814E-8C11155CF9EA}" type="slidenum">
              <a:rPr/>
              <a:pPr rtl="0" eaLnBrk="1" hangingPunct="1"/>
              <a:t>13</a:t>
            </a:fld>
            <a:endParaRPr/>
          </a:p>
        </p:txBody>
      </p:sp>
      <p:sp>
        <p:nvSpPr>
          <p:cNvPr id="8196" name="Rectangle 2"/>
          <p:cNvSpPr>
            <a:spLocks noGrp="1" noChangeArrowheads="1"/>
          </p:cNvSpPr>
          <p:nvPr>
            <p:ph type="title"/>
          </p:nvPr>
        </p:nvSpPr>
        <p:spPr/>
        <p:txBody>
          <a:bodyPr/>
          <a:lstStyle/>
          <a:p>
            <a:pPr rtl="0" eaLnBrk="1" hangingPunct="1"/>
            <a:r>
              <a:rPr sz="4000" b="1">
                <a:solidFill>
                  <a:schemeClr val="accent2"/>
                </a:solidFill>
              </a:rPr>
              <a:t>Facteurs qui influencent le changement</a:t>
            </a:r>
          </a:p>
        </p:txBody>
      </p:sp>
      <p:sp>
        <p:nvSpPr>
          <p:cNvPr id="8197" name="Rectangle 3"/>
          <p:cNvSpPr>
            <a:spLocks noGrp="1" noChangeArrowheads="1"/>
          </p:cNvSpPr>
          <p:nvPr>
            <p:ph type="body" idx="1"/>
          </p:nvPr>
        </p:nvSpPr>
        <p:spPr/>
        <p:txBody>
          <a:bodyPr/>
          <a:lstStyle/>
          <a:p>
            <a:pPr rtl="0" eaLnBrk="1" hangingPunct="1"/>
            <a:r>
              <a:rPr/>
              <a:t>Connaissances, attitudes et compétences</a:t>
            </a:r>
          </a:p>
          <a:p>
            <a:pPr rtl="0" eaLnBrk="1" hangingPunct="1"/>
            <a:r>
              <a:rPr/>
              <a:t>Soutien</a:t>
            </a:r>
          </a:p>
          <a:p>
            <a:pPr rtl="0" eaLnBrk="1" hangingPunct="1"/>
            <a:r>
              <a:rPr/>
              <a:t>Environnement positif</a:t>
            </a:r>
          </a:p>
          <a:p>
            <a:pPr rtl="0" eaLnBrk="1" hangingPunct="1"/>
            <a:r>
              <a:rPr/>
              <a:t>Facteurs encourageants</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C6D234A4-051D-4FB3-814E-8C11155CF9EA}" type="slidenum">
              <a:rPr/>
              <a:pPr rtl="0" eaLnBrk="1" hangingPunct="1"/>
              <a:t>14</a:t>
            </a:fld>
            <a:endParaRPr/>
          </a:p>
        </p:txBody>
      </p:sp>
      <p:sp>
        <p:nvSpPr>
          <p:cNvPr id="8196" name="Rectangle 2"/>
          <p:cNvSpPr>
            <a:spLocks noGrp="1" noChangeArrowheads="1"/>
          </p:cNvSpPr>
          <p:nvPr>
            <p:ph type="title"/>
          </p:nvPr>
        </p:nvSpPr>
        <p:spPr/>
        <p:txBody>
          <a:bodyPr/>
          <a:lstStyle/>
          <a:p>
            <a:pPr rtl="0" eaLnBrk="1" hangingPunct="1"/>
            <a:r>
              <a:rPr sz="4000" b="1">
                <a:solidFill>
                  <a:schemeClr val="accent2"/>
                </a:solidFill>
              </a:rPr>
              <a:t>Favoriser le changement de comportement</a:t>
            </a:r>
          </a:p>
        </p:txBody>
      </p:sp>
      <p:sp>
        <p:nvSpPr>
          <p:cNvPr id="8197" name="Rectangle 3"/>
          <p:cNvSpPr>
            <a:spLocks noGrp="1" noChangeArrowheads="1"/>
          </p:cNvSpPr>
          <p:nvPr>
            <p:ph type="body" idx="1"/>
          </p:nvPr>
        </p:nvSpPr>
        <p:spPr/>
        <p:txBody>
          <a:bodyPr/>
          <a:lstStyle/>
          <a:p>
            <a:pPr rtl="0" eaLnBrk="1" hangingPunct="1"/>
            <a:r>
              <a:rPr sz="2800" dirty="0"/>
              <a:t>Les gens </a:t>
            </a:r>
            <a:r>
              <a:rPr sz="2800" dirty="0" err="1"/>
              <a:t>auront</a:t>
            </a:r>
            <a:r>
              <a:rPr sz="2800" dirty="0"/>
              <a:t> </a:t>
            </a:r>
            <a:r>
              <a:rPr sz="2800" dirty="0" err="1"/>
              <a:t>peut-être</a:t>
            </a:r>
            <a:r>
              <a:rPr sz="2800" dirty="0"/>
              <a:t> </a:t>
            </a:r>
            <a:r>
              <a:rPr sz="2800" dirty="0" err="1"/>
              <a:t>besoin</a:t>
            </a:r>
            <a:r>
              <a:rPr sz="2800" dirty="0"/>
              <a:t> de </a:t>
            </a:r>
            <a:r>
              <a:rPr sz="2800" dirty="0" err="1"/>
              <a:t>nombreux</a:t>
            </a:r>
            <a:r>
              <a:rPr sz="2800" dirty="0"/>
              <a:t> rappels.</a:t>
            </a:r>
          </a:p>
          <a:p>
            <a:pPr rtl="0" eaLnBrk="1" hangingPunct="1"/>
            <a:r>
              <a:rPr sz="2800" dirty="0"/>
              <a:t>Le </a:t>
            </a:r>
            <a:r>
              <a:rPr sz="2800" dirty="0" err="1"/>
              <a:t>suivi</a:t>
            </a:r>
            <a:r>
              <a:rPr sz="2800" dirty="0"/>
              <a:t> </a:t>
            </a:r>
            <a:r>
              <a:rPr sz="2800" dirty="0" err="1"/>
              <a:t>est</a:t>
            </a:r>
            <a:r>
              <a:rPr sz="2800" dirty="0"/>
              <a:t> important !</a:t>
            </a:r>
          </a:p>
          <a:p>
            <a:pPr rtl="0" eaLnBrk="1" hangingPunct="1"/>
            <a:r>
              <a:rPr sz="2800" dirty="0" err="1"/>
              <a:t>C'est</a:t>
            </a:r>
            <a:r>
              <a:rPr sz="2800" dirty="0"/>
              <a:t> </a:t>
            </a:r>
            <a:r>
              <a:rPr sz="2800" dirty="0" err="1"/>
              <a:t>l'occasion</a:t>
            </a:r>
            <a:r>
              <a:rPr sz="2800" dirty="0"/>
              <a:t> pour les </a:t>
            </a:r>
            <a:r>
              <a:rPr sz="2800" dirty="0" err="1"/>
              <a:t>Promoteurs</a:t>
            </a:r>
            <a:r>
              <a:rPr sz="2800" dirty="0"/>
              <a:t> de la santé </a:t>
            </a:r>
            <a:r>
              <a:rPr sz="2800" dirty="0" err="1"/>
              <a:t>communautaire</a:t>
            </a:r>
            <a:r>
              <a:rPr sz="2800" dirty="0"/>
              <a:t> de </a:t>
            </a:r>
            <a:r>
              <a:rPr sz="2800" dirty="0" err="1"/>
              <a:t>rendre</a:t>
            </a:r>
            <a:r>
              <a:rPr sz="2800" dirty="0"/>
              <a:t> </a:t>
            </a:r>
            <a:r>
              <a:rPr sz="2800" dirty="0" err="1"/>
              <a:t>visite</a:t>
            </a:r>
            <a:r>
              <a:rPr sz="2800" dirty="0"/>
              <a:t> aux </a:t>
            </a:r>
            <a:r>
              <a:rPr sz="2800" dirty="0" err="1"/>
              <a:t>utilisateurs</a:t>
            </a:r>
            <a:r>
              <a:rPr sz="2800" dirty="0"/>
              <a:t> et de </a:t>
            </a:r>
            <a:r>
              <a:rPr sz="2800" dirty="0" err="1"/>
              <a:t>rappeler</a:t>
            </a:r>
            <a:r>
              <a:rPr sz="2800" dirty="0"/>
              <a:t> aux gens </a:t>
            </a:r>
            <a:r>
              <a:rPr sz="2800" dirty="0" err="1"/>
              <a:t>l'utilisation</a:t>
            </a:r>
            <a:r>
              <a:rPr sz="2800" dirty="0"/>
              <a:t> et la maintenance </a:t>
            </a:r>
            <a:r>
              <a:rPr sz="2800" dirty="0" err="1"/>
              <a:t>correcte</a:t>
            </a:r>
            <a:r>
              <a:rPr sz="2800" dirty="0"/>
              <a:t>, </a:t>
            </a:r>
            <a:r>
              <a:rPr sz="2800" dirty="0" err="1"/>
              <a:t>ainsi</a:t>
            </a:r>
            <a:r>
              <a:rPr sz="2800" dirty="0"/>
              <a:t> que de </a:t>
            </a:r>
            <a:r>
              <a:rPr sz="2800" dirty="0" err="1"/>
              <a:t>répondre</a:t>
            </a:r>
            <a:r>
              <a:rPr sz="2800" dirty="0"/>
              <a:t> aux questions.</a:t>
            </a:r>
          </a:p>
          <a:p>
            <a:pPr rtl="0" eaLnBrk="1" hangingPunct="1"/>
            <a:r>
              <a:rPr sz="2800" dirty="0"/>
              <a:t>Faire des messages simples pour que les gens </a:t>
            </a:r>
            <a:r>
              <a:rPr sz="2800" dirty="0" err="1"/>
              <a:t>n'aient</a:t>
            </a:r>
            <a:r>
              <a:rPr sz="2800" dirty="0"/>
              <a:t> pas </a:t>
            </a:r>
            <a:r>
              <a:rPr sz="2800" dirty="0" err="1"/>
              <a:t>besoin</a:t>
            </a:r>
            <a:r>
              <a:rPr sz="2800" dirty="0"/>
              <a:t> de se souvenir </a:t>
            </a:r>
            <a:r>
              <a:rPr sz="2800" dirty="0" err="1"/>
              <a:t>d'une</a:t>
            </a:r>
            <a:r>
              <a:rPr sz="2800" dirty="0"/>
              <a:t> </a:t>
            </a:r>
            <a:r>
              <a:rPr sz="2800" dirty="0" err="1"/>
              <a:t>grande</a:t>
            </a:r>
            <a:r>
              <a:rPr sz="2800" dirty="0"/>
              <a:t> </a:t>
            </a:r>
            <a:r>
              <a:rPr sz="2800" dirty="0" err="1"/>
              <a:t>quantité</a:t>
            </a:r>
            <a:r>
              <a:rPr sz="2800" dirty="0"/>
              <a:t> </a:t>
            </a:r>
            <a:r>
              <a:rPr sz="2800" dirty="0" err="1"/>
              <a:t>d'informations</a:t>
            </a:r>
            <a:r>
              <a:rPr sz="2800" dirty="0"/>
              <a:t> d'un coup.</a:t>
            </a:r>
          </a:p>
        </p:txBody>
      </p:sp>
    </p:spTree>
    <p:extLst>
      <p:ext uri="{BB962C8B-B14F-4D97-AF65-F5344CB8AC3E}">
        <p14:creationId xmlns:p14="http://schemas.microsoft.com/office/powerpoint/2010/main" val="1114032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C6D234A4-051D-4FB3-814E-8C11155CF9EA}" type="slidenum">
              <a:rPr/>
              <a:pPr rtl="0" eaLnBrk="1" hangingPunct="1"/>
              <a:t>15</a:t>
            </a:fld>
            <a:endParaRPr/>
          </a:p>
        </p:txBody>
      </p:sp>
      <p:sp>
        <p:nvSpPr>
          <p:cNvPr id="8196" name="Rectangle 2"/>
          <p:cNvSpPr>
            <a:spLocks noGrp="1" noChangeArrowheads="1"/>
          </p:cNvSpPr>
          <p:nvPr>
            <p:ph type="title"/>
          </p:nvPr>
        </p:nvSpPr>
        <p:spPr/>
        <p:txBody>
          <a:bodyPr/>
          <a:lstStyle/>
          <a:p>
            <a:pPr rtl="0" eaLnBrk="1" hangingPunct="1"/>
            <a:r>
              <a:rPr sz="4000" b="1">
                <a:solidFill>
                  <a:schemeClr val="accent2"/>
                </a:solidFill>
              </a:rPr>
              <a:t>Révision</a:t>
            </a:r>
          </a:p>
        </p:txBody>
      </p:sp>
      <p:sp>
        <p:nvSpPr>
          <p:cNvPr id="8197" name="Rectangle 3"/>
          <p:cNvSpPr>
            <a:spLocks noGrp="1" noChangeArrowheads="1"/>
          </p:cNvSpPr>
          <p:nvPr>
            <p:ph type="body" idx="1"/>
          </p:nvPr>
        </p:nvSpPr>
        <p:spPr/>
        <p:txBody>
          <a:bodyPr/>
          <a:lstStyle/>
          <a:p>
            <a:pPr marL="0" indent="0" rtl="0" eaLnBrk="1" hangingPunct="1">
              <a:buNone/>
            </a:pPr>
            <a:r>
              <a:rPr/>
              <a:t>Réfléchissez à une circonstance au cours de laquelle vous avez fait partie de la majorité tardive. Pourquoi n'avez-vous pas voulu changer au premier abord ? </a:t>
            </a:r>
            <a:r>
              <a:rPr lang="en-US" dirty="0" smtClean="0"/>
              <a:t/>
            </a:r>
            <a:br>
              <a:rPr lang="en-US" dirty="0" smtClean="0"/>
            </a:br>
            <a:endParaRPr lang="en-US" dirty="0" smtClean="0"/>
          </a:p>
          <a:p>
            <a:pPr marL="0" indent="0" rtl="0" eaLnBrk="1" hangingPunct="1">
              <a:buNone/>
            </a:pPr>
            <a:r>
              <a:rPr/>
              <a:t>Quelqu'un veut-il faire part de ses expériences avec le groupe ?</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545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C6D234A4-051D-4FB3-814E-8C11155CF9EA}" type="slidenum">
              <a:rPr/>
              <a:pPr rtl="0" eaLnBrk="1" hangingPunct="1"/>
              <a:t>16</a:t>
            </a:fld>
            <a:endParaRPr/>
          </a:p>
        </p:txBody>
      </p:sp>
      <p:sp>
        <p:nvSpPr>
          <p:cNvPr id="8196" name="Rectangle 2"/>
          <p:cNvSpPr>
            <a:spLocks noGrp="1" noChangeArrowheads="1"/>
          </p:cNvSpPr>
          <p:nvPr>
            <p:ph type="title"/>
          </p:nvPr>
        </p:nvSpPr>
        <p:spPr/>
        <p:txBody>
          <a:bodyPr/>
          <a:lstStyle/>
          <a:p>
            <a:pPr rtl="0" eaLnBrk="1" hangingPunct="1"/>
            <a:r>
              <a:rPr sz="4000" b="1">
                <a:solidFill>
                  <a:schemeClr val="accent2"/>
                </a:solidFill>
              </a:rPr>
              <a:t>Révision</a:t>
            </a:r>
          </a:p>
        </p:txBody>
      </p:sp>
      <p:sp>
        <p:nvSpPr>
          <p:cNvPr id="8197" name="Rectangle 3"/>
          <p:cNvSpPr>
            <a:spLocks noGrp="1" noChangeArrowheads="1"/>
          </p:cNvSpPr>
          <p:nvPr>
            <p:ph type="body" idx="1"/>
          </p:nvPr>
        </p:nvSpPr>
        <p:spPr>
          <a:xfrm>
            <a:off x="457200" y="1252538"/>
            <a:ext cx="8229600" cy="4525963"/>
          </a:xfrm>
        </p:spPr>
        <p:txBody>
          <a:bodyPr/>
          <a:lstStyle/>
          <a:p>
            <a:pPr marL="0" indent="0" rtl="0" eaLnBrk="1" hangingPunct="1">
              <a:buNone/>
            </a:pPr>
            <a:r>
              <a:rPr dirty="0" err="1"/>
              <a:t>Réfléchissez</a:t>
            </a:r>
            <a:r>
              <a:rPr dirty="0"/>
              <a:t> à </a:t>
            </a:r>
            <a:r>
              <a:rPr dirty="0" err="1"/>
              <a:t>une</a:t>
            </a:r>
            <a:r>
              <a:rPr dirty="0"/>
              <a:t> </a:t>
            </a:r>
            <a:r>
              <a:rPr dirty="0" err="1"/>
              <a:t>circonstance</a:t>
            </a:r>
            <a:r>
              <a:rPr dirty="0"/>
              <a:t> au </a:t>
            </a:r>
            <a:r>
              <a:rPr dirty="0" err="1"/>
              <a:t>cours</a:t>
            </a:r>
            <a:r>
              <a:rPr dirty="0"/>
              <a:t> de </a:t>
            </a:r>
            <a:r>
              <a:rPr dirty="0" err="1"/>
              <a:t>laquelle</a:t>
            </a:r>
            <a:r>
              <a:rPr dirty="0"/>
              <a:t> </a:t>
            </a:r>
            <a:r>
              <a:rPr dirty="0" err="1"/>
              <a:t>vous</a:t>
            </a:r>
            <a:r>
              <a:rPr dirty="0"/>
              <a:t> </a:t>
            </a:r>
            <a:r>
              <a:rPr dirty="0" err="1"/>
              <a:t>avez</a:t>
            </a:r>
            <a:r>
              <a:rPr dirty="0"/>
              <a:t> fait </a:t>
            </a:r>
            <a:r>
              <a:rPr dirty="0" err="1"/>
              <a:t>partie</a:t>
            </a:r>
            <a:r>
              <a:rPr dirty="0"/>
              <a:t> des </a:t>
            </a:r>
            <a:r>
              <a:rPr dirty="0" err="1"/>
              <a:t>utilisateurs</a:t>
            </a:r>
            <a:r>
              <a:rPr dirty="0"/>
              <a:t> </a:t>
            </a:r>
            <a:r>
              <a:rPr dirty="0" err="1"/>
              <a:t>précoces</a:t>
            </a:r>
            <a:r>
              <a:rPr dirty="0"/>
              <a:t>. </a:t>
            </a:r>
            <a:r>
              <a:rPr dirty="0" err="1"/>
              <a:t>Qu'est-ce</a:t>
            </a:r>
            <a:r>
              <a:rPr dirty="0"/>
              <a:t> qui </a:t>
            </a:r>
            <a:r>
              <a:rPr dirty="0" err="1"/>
              <a:t>vous</a:t>
            </a:r>
            <a:r>
              <a:rPr dirty="0"/>
              <a:t> a fait </a:t>
            </a:r>
            <a:r>
              <a:rPr dirty="0" err="1"/>
              <a:t>choisir</a:t>
            </a:r>
            <a:r>
              <a:rPr dirty="0"/>
              <a:t> le </a:t>
            </a:r>
            <a:r>
              <a:rPr dirty="0" err="1"/>
              <a:t>changement</a:t>
            </a:r>
            <a:r>
              <a:rPr dirty="0"/>
              <a:t> ? Est-</a:t>
            </a:r>
            <a:r>
              <a:rPr dirty="0" err="1"/>
              <a:t>ce</a:t>
            </a:r>
            <a:r>
              <a:rPr dirty="0"/>
              <a:t> que </a:t>
            </a:r>
            <a:r>
              <a:rPr dirty="0" err="1"/>
              <a:t>votre</a:t>
            </a:r>
            <a:r>
              <a:rPr dirty="0"/>
              <a:t> </a:t>
            </a:r>
            <a:r>
              <a:rPr dirty="0" err="1"/>
              <a:t>comportement</a:t>
            </a:r>
            <a:r>
              <a:rPr dirty="0"/>
              <a:t> a </a:t>
            </a:r>
            <a:r>
              <a:rPr dirty="0" err="1"/>
              <a:t>influencé</a:t>
            </a:r>
            <a:r>
              <a:rPr dirty="0"/>
              <a:t> </a:t>
            </a:r>
            <a:r>
              <a:rPr dirty="0" err="1"/>
              <a:t>quelqu'un</a:t>
            </a:r>
            <a:r>
              <a:rPr dirty="0"/>
              <a:t> </a:t>
            </a:r>
            <a:r>
              <a:rPr dirty="0" err="1" smtClean="0"/>
              <a:t>d'autre</a:t>
            </a:r>
            <a:r>
              <a:rPr dirty="0" smtClean="0"/>
              <a:t>? </a:t>
            </a:r>
            <a:endParaRPr dirty="0"/>
          </a:p>
          <a:p>
            <a:pPr marL="0" indent="0" eaLnBrk="1" hangingPunct="1">
              <a:buNone/>
            </a:pPr>
            <a:endParaRPr lang="en-US" dirty="0"/>
          </a:p>
          <a:p>
            <a:pPr marL="0" indent="0" rtl="0" eaLnBrk="1" hangingPunct="1">
              <a:buNone/>
            </a:pPr>
            <a:r>
              <a:rPr dirty="0" err="1"/>
              <a:t>Quelqu'un</a:t>
            </a:r>
            <a:r>
              <a:rPr dirty="0"/>
              <a:t> </a:t>
            </a:r>
            <a:r>
              <a:rPr dirty="0" err="1"/>
              <a:t>veut-il</a:t>
            </a:r>
            <a:r>
              <a:rPr dirty="0"/>
              <a:t> dire </a:t>
            </a:r>
            <a:r>
              <a:rPr dirty="0" err="1"/>
              <a:t>quelque</a:t>
            </a:r>
            <a:r>
              <a:rPr dirty="0"/>
              <a:t> chose au </a:t>
            </a:r>
            <a:r>
              <a:rPr dirty="0" err="1"/>
              <a:t>groupe</a:t>
            </a:r>
            <a:r>
              <a:rPr dirty="0"/>
              <a:t> ? </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344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C6D234A4-051D-4FB3-814E-8C11155CF9EA}" type="slidenum">
              <a:rPr/>
              <a:pPr rtl="0" eaLnBrk="1" hangingPunct="1"/>
              <a:t>17</a:t>
            </a:fld>
            <a:endParaRPr/>
          </a:p>
        </p:txBody>
      </p:sp>
      <p:sp>
        <p:nvSpPr>
          <p:cNvPr id="8196" name="Rectangle 2"/>
          <p:cNvSpPr>
            <a:spLocks noGrp="1" noChangeArrowheads="1"/>
          </p:cNvSpPr>
          <p:nvPr>
            <p:ph type="title"/>
          </p:nvPr>
        </p:nvSpPr>
        <p:spPr/>
        <p:txBody>
          <a:bodyPr/>
          <a:lstStyle/>
          <a:p>
            <a:pPr rtl="0" eaLnBrk="1" hangingPunct="1"/>
            <a:r>
              <a:rPr sz="4000" b="1">
                <a:solidFill>
                  <a:schemeClr val="accent2"/>
                </a:solidFill>
              </a:rPr>
              <a:t>Révision</a:t>
            </a:r>
          </a:p>
        </p:txBody>
      </p:sp>
      <p:sp>
        <p:nvSpPr>
          <p:cNvPr id="8197" name="Rectangle 3"/>
          <p:cNvSpPr>
            <a:spLocks noGrp="1" noChangeArrowheads="1"/>
          </p:cNvSpPr>
          <p:nvPr>
            <p:ph type="body" idx="1"/>
          </p:nvPr>
        </p:nvSpPr>
        <p:spPr/>
        <p:txBody>
          <a:bodyPr/>
          <a:lstStyle/>
          <a:p>
            <a:pPr marL="0" indent="0" rtl="0" eaLnBrk="1" hangingPunct="1">
              <a:buNone/>
            </a:pPr>
            <a:r>
              <a:rPr/>
              <a:t>Citez un comportement que vous voulez changer au sein de la communauté dans laquelle vous souhaitez intervenir. </a:t>
            </a:r>
          </a:p>
          <a:p>
            <a:pPr marL="0" indent="0" eaLnBrk="1" hangingPunct="1">
              <a:buNone/>
            </a:pPr>
            <a:endParaRPr lang="en-US" sz="1000" dirty="0"/>
          </a:p>
          <a:p>
            <a:pPr marL="0" indent="0" rtl="0" eaLnBrk="1" hangingPunct="1">
              <a:buNone/>
            </a:pPr>
            <a:r>
              <a:rPr/>
              <a:t>Que pouvez-vous faire avec votre projet pour encourager les gens à changer de comportement ?</a:t>
            </a:r>
          </a:p>
          <a:p>
            <a:pPr marL="0" indent="0" rtl="0" eaLnBrk="1" hangingPunct="1">
              <a:buNone/>
            </a:pPr>
            <a:r>
              <a:rPr lang="en-US" sz="1000" dirty="0" smtClean="0"/>
              <a:t/>
            </a:r>
            <a:br>
              <a:rPr lang="en-US" sz="1000" dirty="0" smtClean="0"/>
            </a:br>
            <a:r>
              <a:rPr/>
              <a:t>Discutez-en avec un partenaire.</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0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85800"/>
            <a:ext cx="7467600" cy="264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Rectangle 6"/>
          <p:cNvSpPr>
            <a:spLocks noGrp="1" noChangeArrowheads="1"/>
          </p:cNvSpPr>
          <p:nvPr>
            <p:ph type="subTitle" idx="1"/>
          </p:nvPr>
        </p:nvSpPr>
        <p:spPr>
          <a:xfrm>
            <a:off x="1116013" y="3860800"/>
            <a:ext cx="7304087" cy="982663"/>
          </a:xfrm>
          <a:noFill/>
        </p:spPr>
        <p:txBody>
          <a:bodyPr/>
          <a:lstStyle/>
          <a:p>
            <a:pPr rtl="0" eaLnBrk="1" hangingPunct="1"/>
            <a:r>
              <a:rPr sz="4400" b="1">
                <a:solidFill>
                  <a:schemeClr val="accent2"/>
                </a:solidFill>
              </a:rPr>
              <a:t>Changement de comportement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16BFB096-C56D-4342-846E-82A4A5123A80}" type="slidenum">
              <a:rPr/>
              <a:pPr rtl="0" eaLnBrk="1" hangingPunct="1"/>
              <a:t>3</a:t>
            </a:fld>
            <a:endParaRPr/>
          </a:p>
        </p:txBody>
      </p:sp>
      <p:sp>
        <p:nvSpPr>
          <p:cNvPr id="5124" name="Rectangle 2"/>
          <p:cNvSpPr>
            <a:spLocks noGrp="1" noChangeArrowheads="1"/>
          </p:cNvSpPr>
          <p:nvPr>
            <p:ph type="title"/>
          </p:nvPr>
        </p:nvSpPr>
        <p:spPr/>
        <p:txBody>
          <a:bodyPr/>
          <a:lstStyle/>
          <a:p>
            <a:pPr rtl="0" eaLnBrk="1" hangingPunct="1"/>
            <a:r>
              <a:rPr sz="4000" b="1">
                <a:solidFill>
                  <a:schemeClr val="accent2"/>
                </a:solidFill>
              </a:rPr>
              <a:t>En quoi êtes-vous bon ?</a:t>
            </a:r>
          </a:p>
        </p:txBody>
      </p:sp>
      <p:sp>
        <p:nvSpPr>
          <p:cNvPr id="5125" name="Rectangle 3"/>
          <p:cNvSpPr>
            <a:spLocks noGrp="1" noChangeArrowheads="1"/>
          </p:cNvSpPr>
          <p:nvPr>
            <p:ph type="body" idx="1"/>
          </p:nvPr>
        </p:nvSpPr>
        <p:spPr>
          <a:xfrm>
            <a:off x="457200" y="1196752"/>
            <a:ext cx="8229600" cy="4525963"/>
          </a:xfrm>
        </p:spPr>
        <p:txBody>
          <a:bodyPr/>
          <a:lstStyle/>
          <a:p>
            <a:pPr marL="0" lvl="0" indent="0" rtl="0">
              <a:buNone/>
            </a:pPr>
            <a:r>
              <a:rPr dirty="0" err="1"/>
              <a:t>Écrivez</a:t>
            </a:r>
            <a:r>
              <a:rPr dirty="0"/>
              <a:t> trois choses que </a:t>
            </a:r>
            <a:r>
              <a:rPr dirty="0" err="1"/>
              <a:t>vous</a:t>
            </a:r>
            <a:r>
              <a:rPr dirty="0"/>
              <a:t> </a:t>
            </a:r>
            <a:r>
              <a:rPr dirty="0" err="1"/>
              <a:t>faites</a:t>
            </a:r>
            <a:r>
              <a:rPr dirty="0"/>
              <a:t> tout le temps et </a:t>
            </a:r>
            <a:r>
              <a:rPr dirty="0" err="1"/>
              <a:t>dans</a:t>
            </a:r>
            <a:r>
              <a:rPr dirty="0"/>
              <a:t> </a:t>
            </a:r>
            <a:r>
              <a:rPr dirty="0" err="1"/>
              <a:t>lesquelles</a:t>
            </a:r>
            <a:r>
              <a:rPr dirty="0"/>
              <a:t> </a:t>
            </a:r>
            <a:r>
              <a:rPr dirty="0" err="1"/>
              <a:t>vous</a:t>
            </a:r>
            <a:r>
              <a:rPr dirty="0"/>
              <a:t> </a:t>
            </a:r>
            <a:r>
              <a:rPr dirty="0" err="1"/>
              <a:t>êtes</a:t>
            </a:r>
            <a:r>
              <a:rPr dirty="0"/>
              <a:t> </a:t>
            </a:r>
            <a:r>
              <a:rPr dirty="0" err="1"/>
              <a:t>très</a:t>
            </a:r>
            <a:r>
              <a:rPr dirty="0"/>
              <a:t> </a:t>
            </a:r>
            <a:r>
              <a:rPr dirty="0" err="1"/>
              <a:t>bons</a:t>
            </a:r>
            <a:r>
              <a:rPr dirty="0"/>
              <a:t> (que </a:t>
            </a:r>
            <a:r>
              <a:rPr dirty="0" err="1"/>
              <a:t>ce</a:t>
            </a:r>
            <a:r>
              <a:rPr dirty="0"/>
              <a:t> </a:t>
            </a:r>
            <a:r>
              <a:rPr dirty="0" err="1"/>
              <a:t>soit</a:t>
            </a:r>
            <a:r>
              <a:rPr dirty="0"/>
              <a:t> au travail, </a:t>
            </a:r>
            <a:r>
              <a:rPr dirty="0" err="1"/>
              <a:t>en</a:t>
            </a:r>
            <a:r>
              <a:rPr dirty="0"/>
              <a:t> </a:t>
            </a:r>
            <a:r>
              <a:rPr dirty="0" err="1"/>
              <a:t>tant</a:t>
            </a:r>
            <a:r>
              <a:rPr dirty="0"/>
              <a:t> que parent, sur le plan </a:t>
            </a:r>
            <a:r>
              <a:rPr dirty="0" err="1"/>
              <a:t>sportif</a:t>
            </a:r>
            <a:r>
              <a:rPr dirty="0"/>
              <a:t>, </a:t>
            </a:r>
            <a:r>
              <a:rPr dirty="0" err="1"/>
              <a:t>ou</a:t>
            </a:r>
            <a:r>
              <a:rPr dirty="0"/>
              <a:t> </a:t>
            </a:r>
            <a:r>
              <a:rPr dirty="0" err="1"/>
              <a:t>n'importe</a:t>
            </a:r>
            <a:r>
              <a:rPr dirty="0"/>
              <a:t> </a:t>
            </a:r>
            <a:r>
              <a:rPr dirty="0" err="1"/>
              <a:t>quel</a:t>
            </a:r>
            <a:r>
              <a:rPr dirty="0"/>
              <a:t> </a:t>
            </a:r>
            <a:r>
              <a:rPr dirty="0" err="1"/>
              <a:t>domaine</a:t>
            </a:r>
            <a:r>
              <a:rPr dirty="0"/>
              <a:t> </a:t>
            </a:r>
            <a:r>
              <a:rPr dirty="0" err="1"/>
              <a:t>dans</a:t>
            </a:r>
            <a:r>
              <a:rPr dirty="0"/>
              <a:t> </a:t>
            </a:r>
            <a:r>
              <a:rPr dirty="0" err="1"/>
              <a:t>lequel</a:t>
            </a:r>
            <a:r>
              <a:rPr dirty="0"/>
              <a:t> </a:t>
            </a:r>
            <a:r>
              <a:rPr dirty="0" err="1"/>
              <a:t>vous</a:t>
            </a:r>
            <a:r>
              <a:rPr dirty="0"/>
              <a:t> </a:t>
            </a:r>
            <a:r>
              <a:rPr dirty="0" err="1"/>
              <a:t>êtes</a:t>
            </a:r>
            <a:r>
              <a:rPr dirty="0"/>
              <a:t> bon). </a:t>
            </a:r>
          </a:p>
          <a:p>
            <a:pPr marL="0" lvl="0" indent="0">
              <a:buNone/>
            </a:pPr>
            <a:endParaRPr lang="en-CA" sz="1000" dirty="0"/>
          </a:p>
          <a:p>
            <a:pPr marL="0" lvl="0" indent="0" rtl="0">
              <a:buNone/>
            </a:pPr>
            <a:r>
              <a:rPr dirty="0"/>
              <a:t>Par </a:t>
            </a:r>
            <a:r>
              <a:rPr dirty="0" err="1"/>
              <a:t>exemple</a:t>
            </a:r>
            <a:r>
              <a:rPr dirty="0"/>
              <a:t> : </a:t>
            </a:r>
            <a:r>
              <a:rPr dirty="0" err="1"/>
              <a:t>boire</a:t>
            </a:r>
            <a:r>
              <a:rPr dirty="0"/>
              <a:t> du café le </a:t>
            </a:r>
            <a:r>
              <a:rPr dirty="0" err="1"/>
              <a:t>matin</a:t>
            </a:r>
            <a:r>
              <a:rPr dirty="0"/>
              <a:t>, </a:t>
            </a:r>
            <a:r>
              <a:rPr dirty="0" err="1"/>
              <a:t>bien</a:t>
            </a:r>
            <a:r>
              <a:rPr dirty="0"/>
              <a:t> </a:t>
            </a:r>
            <a:r>
              <a:rPr dirty="0" err="1"/>
              <a:t>s'habiller</a:t>
            </a:r>
            <a:r>
              <a:rPr dirty="0"/>
              <a:t>, faire des </a:t>
            </a:r>
            <a:r>
              <a:rPr dirty="0" err="1"/>
              <a:t>listes</a:t>
            </a:r>
            <a:r>
              <a:rPr dirty="0"/>
              <a:t> de </a:t>
            </a:r>
            <a:r>
              <a:rPr dirty="0" err="1"/>
              <a:t>vérification</a:t>
            </a:r>
            <a:r>
              <a:rPr dirty="0"/>
              <a:t>, le yoga, marcher </a:t>
            </a:r>
            <a:r>
              <a:rPr dirty="0" err="1"/>
              <a:t>dans</a:t>
            </a:r>
            <a:r>
              <a:rPr dirty="0"/>
              <a:t> </a:t>
            </a:r>
            <a:r>
              <a:rPr dirty="0" err="1"/>
              <a:t>l'après</a:t>
            </a:r>
            <a:r>
              <a:rPr dirty="0"/>
              <a:t>-midi, la douche du </a:t>
            </a:r>
            <a:r>
              <a:rPr dirty="0" err="1"/>
              <a:t>matin</a:t>
            </a:r>
            <a:r>
              <a:rPr dirty="0"/>
              <a:t>, </a:t>
            </a:r>
            <a:r>
              <a:rPr dirty="0" err="1"/>
              <a:t>suivre</a:t>
            </a:r>
            <a:r>
              <a:rPr dirty="0"/>
              <a:t> </a:t>
            </a:r>
            <a:r>
              <a:rPr dirty="0" err="1"/>
              <a:t>une</a:t>
            </a:r>
            <a:r>
              <a:rPr dirty="0"/>
              <a:t> routine. </a:t>
            </a:r>
          </a:p>
          <a:p>
            <a:pPr marL="0" lvl="0" indent="0" rtl="0">
              <a:buNone/>
            </a:pPr>
            <a:r>
              <a:rPr dirty="0" err="1"/>
              <a:t>Partagez</a:t>
            </a:r>
            <a:r>
              <a:rPr dirty="0"/>
              <a:t> </a:t>
            </a:r>
            <a:r>
              <a:rPr dirty="0" err="1"/>
              <a:t>en</a:t>
            </a:r>
            <a:r>
              <a:rPr dirty="0"/>
              <a:t> petits </a:t>
            </a:r>
            <a:r>
              <a:rPr dirty="0" err="1"/>
              <a:t>groupes</a:t>
            </a:r>
            <a:r>
              <a:rPr dirty="0"/>
              <a:t>.</a:t>
            </a:r>
          </a:p>
        </p:txBody>
      </p:sp>
    </p:spTree>
    <p:extLst>
      <p:ext uri="{BB962C8B-B14F-4D97-AF65-F5344CB8AC3E}">
        <p14:creationId xmlns:p14="http://schemas.microsoft.com/office/powerpoint/2010/main" val="246308946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16BFB096-C56D-4342-846E-82A4A5123A80}" type="slidenum">
              <a:rPr/>
              <a:pPr rtl="0" eaLnBrk="1" hangingPunct="1"/>
              <a:t>4</a:t>
            </a:fld>
            <a:endParaRPr/>
          </a:p>
        </p:txBody>
      </p:sp>
      <p:sp>
        <p:nvSpPr>
          <p:cNvPr id="5124" name="Rectangle 2"/>
          <p:cNvSpPr>
            <a:spLocks noGrp="1" noChangeArrowheads="1"/>
          </p:cNvSpPr>
          <p:nvPr>
            <p:ph type="title"/>
          </p:nvPr>
        </p:nvSpPr>
        <p:spPr/>
        <p:txBody>
          <a:bodyPr/>
          <a:lstStyle/>
          <a:p>
            <a:pPr rtl="0" eaLnBrk="1" hangingPunct="1"/>
            <a:r>
              <a:rPr sz="4000" b="1">
                <a:solidFill>
                  <a:schemeClr val="accent2"/>
                </a:solidFill>
              </a:rPr>
              <a:t>En quoi êtes-vous bon ?</a:t>
            </a:r>
          </a:p>
        </p:txBody>
      </p:sp>
      <p:sp>
        <p:nvSpPr>
          <p:cNvPr id="5125" name="Rectangle 3"/>
          <p:cNvSpPr>
            <a:spLocks noGrp="1" noChangeArrowheads="1"/>
          </p:cNvSpPr>
          <p:nvPr>
            <p:ph type="body" idx="1"/>
          </p:nvPr>
        </p:nvSpPr>
        <p:spPr/>
        <p:txBody>
          <a:bodyPr/>
          <a:lstStyle/>
          <a:p>
            <a:pPr marL="0" lvl="0" indent="0" rtl="0">
              <a:buNone/>
            </a:pPr>
            <a:r>
              <a:rPr/>
              <a:t>Maintenant choisissez une chose que vous n'avez plus le droit de faire. </a:t>
            </a:r>
          </a:p>
          <a:p>
            <a:pPr marL="0" lvl="0" indent="0">
              <a:buNone/>
            </a:pPr>
            <a:endParaRPr lang="en-US" sz="1000" dirty="0"/>
          </a:p>
          <a:p>
            <a:pPr marL="0" lvl="0" indent="0" rtl="0">
              <a:buNone/>
            </a:pPr>
            <a:r>
              <a:rPr/>
              <a:t>Discutez-en en groupes. </a:t>
            </a:r>
          </a:p>
          <a:p>
            <a:pPr marL="0" lvl="0" indent="0">
              <a:buNone/>
            </a:pPr>
            <a:endParaRPr lang="en-US" sz="1000" dirty="0"/>
          </a:p>
          <a:p>
            <a:pPr marL="0" lvl="0" indent="0" rtl="0">
              <a:buNone/>
            </a:pPr>
            <a:r>
              <a:rPr/>
              <a:t>Comment vous sentez-vous ?</a:t>
            </a:r>
          </a:p>
          <a:p>
            <a:pPr marL="0" lvl="0" indent="0">
              <a:buNone/>
            </a:pPr>
            <a:endParaRPr lang="en-US" sz="1000" dirty="0"/>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27602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16BFB096-C56D-4342-846E-82A4A5123A80}" type="slidenum">
              <a:rPr/>
              <a:pPr rtl="0" eaLnBrk="1" hangingPunct="1"/>
              <a:t>5</a:t>
            </a:fld>
            <a:endParaRPr/>
          </a:p>
        </p:txBody>
      </p:sp>
      <p:sp>
        <p:nvSpPr>
          <p:cNvPr id="5124" name="Rectangle 2"/>
          <p:cNvSpPr>
            <a:spLocks noGrp="1" noChangeArrowheads="1"/>
          </p:cNvSpPr>
          <p:nvPr>
            <p:ph type="title"/>
          </p:nvPr>
        </p:nvSpPr>
        <p:spPr/>
        <p:txBody>
          <a:bodyPr/>
          <a:lstStyle/>
          <a:p>
            <a:pPr rtl="0" eaLnBrk="1" hangingPunct="1"/>
            <a:r>
              <a:rPr sz="4000" b="1">
                <a:solidFill>
                  <a:schemeClr val="accent2"/>
                </a:solidFill>
              </a:rPr>
              <a:t>En quoi êtes-vous bon ?</a:t>
            </a:r>
          </a:p>
        </p:txBody>
      </p:sp>
      <p:sp>
        <p:nvSpPr>
          <p:cNvPr id="5125" name="Rectangle 3"/>
          <p:cNvSpPr>
            <a:spLocks noGrp="1" noChangeArrowheads="1"/>
          </p:cNvSpPr>
          <p:nvPr>
            <p:ph type="body" idx="1"/>
          </p:nvPr>
        </p:nvSpPr>
        <p:spPr/>
        <p:txBody>
          <a:bodyPr/>
          <a:lstStyle/>
          <a:p>
            <a:pPr marL="0" lvl="0" indent="0">
              <a:buNone/>
            </a:pPr>
            <a:endParaRPr lang="en-US" sz="1000" dirty="0"/>
          </a:p>
          <a:p>
            <a:pPr marL="0" lvl="0" indent="0" rtl="0">
              <a:buNone/>
            </a:pPr>
            <a:r>
              <a:rPr/>
              <a:t>De quoi avez-vous besoin (en vous-même) pour être capable de faire ce changement (et continuer à réussir) ?</a:t>
            </a:r>
          </a:p>
          <a:p>
            <a:pPr marL="0" lvl="0" indent="0">
              <a:buNone/>
            </a:pPr>
            <a:endParaRPr lang="en-US" dirty="0"/>
          </a:p>
          <a:p>
            <a:pPr marL="0" lvl="0" indent="0" rtl="0">
              <a:buNone/>
            </a:pPr>
            <a:r>
              <a:rPr/>
              <a:t>De quoi avez-vous besoin (de la part des autres) pour être capable de faire ce changement (et continuer à réussir) ?</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35544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Attentes d’apprentissage</a:t>
            </a:r>
          </a:p>
        </p:txBody>
      </p:sp>
      <p:sp>
        <p:nvSpPr>
          <p:cNvPr id="3075" name="Rectangle 3"/>
          <p:cNvSpPr>
            <a:spLocks noGrp="1" noChangeArrowheads="1"/>
          </p:cNvSpPr>
          <p:nvPr>
            <p:ph type="body" idx="1"/>
          </p:nvPr>
        </p:nvSpPr>
        <p:spPr>
          <a:xfrm>
            <a:off x="458978" y="1400973"/>
            <a:ext cx="8229600" cy="4525963"/>
          </a:xfrm>
        </p:spPr>
        <p:txBody>
          <a:bodyPr/>
          <a:lstStyle/>
          <a:p>
            <a:pPr marL="514350" lvl="0" indent="-514350" rtl="0">
              <a:buFont typeface="+mj-lt"/>
              <a:buAutoNum type="arabicPeriod"/>
            </a:pPr>
            <a:r>
              <a:rPr dirty="0" err="1"/>
              <a:t>Discuter</a:t>
            </a:r>
            <a:r>
              <a:rPr dirty="0"/>
              <a:t> des sentiments que </a:t>
            </a:r>
            <a:r>
              <a:rPr dirty="0" err="1"/>
              <a:t>l'on</a:t>
            </a:r>
            <a:r>
              <a:rPr dirty="0"/>
              <a:t> </a:t>
            </a:r>
            <a:r>
              <a:rPr dirty="0" err="1"/>
              <a:t>ressent</a:t>
            </a:r>
            <a:r>
              <a:rPr dirty="0"/>
              <a:t> </a:t>
            </a:r>
            <a:r>
              <a:rPr dirty="0" err="1"/>
              <a:t>lorsque</a:t>
            </a:r>
            <a:r>
              <a:rPr dirty="0"/>
              <a:t> </a:t>
            </a:r>
            <a:r>
              <a:rPr dirty="0" err="1"/>
              <a:t>l'on</a:t>
            </a:r>
            <a:r>
              <a:rPr dirty="0"/>
              <a:t> change </a:t>
            </a:r>
            <a:r>
              <a:rPr dirty="0" err="1"/>
              <a:t>notre</a:t>
            </a:r>
            <a:r>
              <a:rPr dirty="0"/>
              <a:t> </a:t>
            </a:r>
            <a:r>
              <a:rPr dirty="0" err="1"/>
              <a:t>comportement</a:t>
            </a:r>
            <a:r>
              <a:rPr dirty="0"/>
              <a:t> et de </a:t>
            </a:r>
            <a:r>
              <a:rPr dirty="0" err="1"/>
              <a:t>ce</a:t>
            </a:r>
            <a:r>
              <a:rPr dirty="0"/>
              <a:t> </a:t>
            </a:r>
            <a:r>
              <a:rPr dirty="0" err="1"/>
              <a:t>dont</a:t>
            </a:r>
            <a:r>
              <a:rPr dirty="0"/>
              <a:t> on a </a:t>
            </a:r>
            <a:r>
              <a:rPr dirty="0" err="1"/>
              <a:t>besoin</a:t>
            </a:r>
            <a:r>
              <a:rPr dirty="0"/>
              <a:t> pour changer </a:t>
            </a:r>
            <a:r>
              <a:rPr dirty="0" err="1"/>
              <a:t>nos</a:t>
            </a:r>
            <a:r>
              <a:rPr dirty="0"/>
              <a:t> </a:t>
            </a:r>
            <a:r>
              <a:rPr dirty="0" err="1"/>
              <a:t>comportements</a:t>
            </a:r>
            <a:r>
              <a:rPr dirty="0"/>
              <a:t>.</a:t>
            </a:r>
          </a:p>
          <a:p>
            <a:pPr marL="514350" lvl="0" indent="-514350" rtl="0">
              <a:buFont typeface="+mj-lt"/>
              <a:buAutoNum type="arabicPeriod"/>
            </a:pPr>
            <a:r>
              <a:rPr dirty="0" err="1"/>
              <a:t>Discuter</a:t>
            </a:r>
            <a:r>
              <a:rPr dirty="0"/>
              <a:t> des raisons pour </a:t>
            </a:r>
            <a:r>
              <a:rPr dirty="0" err="1"/>
              <a:t>lesquelles</a:t>
            </a:r>
            <a:r>
              <a:rPr dirty="0"/>
              <a:t> les gens </a:t>
            </a:r>
            <a:r>
              <a:rPr dirty="0" err="1"/>
              <a:t>agissent</a:t>
            </a:r>
            <a:r>
              <a:rPr dirty="0"/>
              <a:t> </a:t>
            </a:r>
            <a:r>
              <a:rPr dirty="0" err="1"/>
              <a:t>comme</a:t>
            </a:r>
            <a:r>
              <a:rPr dirty="0"/>
              <a:t> </a:t>
            </a:r>
            <a:r>
              <a:rPr dirty="0" err="1"/>
              <a:t>ils</a:t>
            </a:r>
            <a:r>
              <a:rPr dirty="0"/>
              <a:t> le font et de </a:t>
            </a:r>
            <a:r>
              <a:rPr dirty="0" err="1"/>
              <a:t>ce</a:t>
            </a:r>
            <a:r>
              <a:rPr dirty="0"/>
              <a:t> </a:t>
            </a:r>
            <a:r>
              <a:rPr dirty="0" err="1"/>
              <a:t>dont</a:t>
            </a:r>
            <a:r>
              <a:rPr dirty="0"/>
              <a:t> </a:t>
            </a:r>
            <a:r>
              <a:rPr dirty="0" err="1"/>
              <a:t>ils</a:t>
            </a:r>
            <a:r>
              <a:rPr dirty="0"/>
              <a:t> </a:t>
            </a:r>
            <a:r>
              <a:rPr dirty="0" err="1"/>
              <a:t>ont</a:t>
            </a:r>
            <a:r>
              <a:rPr dirty="0"/>
              <a:t> </a:t>
            </a:r>
            <a:r>
              <a:rPr dirty="0" err="1"/>
              <a:t>besoin</a:t>
            </a:r>
            <a:r>
              <a:rPr dirty="0"/>
              <a:t> pour changer.</a:t>
            </a:r>
          </a:p>
          <a:p>
            <a:pPr marL="514350" indent="-514350" rtl="0">
              <a:buFont typeface="+mj-lt"/>
              <a:buAutoNum type="arabicPeriod"/>
            </a:pPr>
            <a:r>
              <a:rPr dirty="0" err="1"/>
              <a:t>Discuter</a:t>
            </a:r>
            <a:r>
              <a:rPr dirty="0"/>
              <a:t> de </a:t>
            </a:r>
            <a:r>
              <a:rPr dirty="0" err="1"/>
              <a:t>l'influence</a:t>
            </a:r>
            <a:r>
              <a:rPr dirty="0"/>
              <a:t> que </a:t>
            </a:r>
            <a:r>
              <a:rPr dirty="0" err="1"/>
              <a:t>cela</a:t>
            </a:r>
            <a:r>
              <a:rPr dirty="0"/>
              <a:t> aura sur </a:t>
            </a:r>
            <a:r>
              <a:rPr dirty="0" err="1"/>
              <a:t>votre</a:t>
            </a:r>
            <a:r>
              <a:rPr dirty="0"/>
              <a:t> </a:t>
            </a:r>
            <a:r>
              <a:rPr dirty="0" err="1"/>
              <a:t>projet</a:t>
            </a:r>
            <a:r>
              <a:rPr dirty="0"/>
              <a:t>.</a:t>
            </a:r>
          </a:p>
        </p:txBody>
      </p:sp>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830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16BFB096-C56D-4342-846E-82A4A5123A80}" type="slidenum">
              <a:rPr/>
              <a:pPr rtl="0" eaLnBrk="1" hangingPunct="1"/>
              <a:t>7</a:t>
            </a:fld>
            <a:endParaRPr/>
          </a:p>
        </p:txBody>
      </p:sp>
      <p:sp>
        <p:nvSpPr>
          <p:cNvPr id="5124" name="Rectangle 2"/>
          <p:cNvSpPr>
            <a:spLocks noGrp="1" noChangeArrowheads="1"/>
          </p:cNvSpPr>
          <p:nvPr>
            <p:ph type="title"/>
          </p:nvPr>
        </p:nvSpPr>
        <p:spPr/>
        <p:txBody>
          <a:bodyPr/>
          <a:lstStyle/>
          <a:p>
            <a:pPr rtl="0" eaLnBrk="1" hangingPunct="1"/>
            <a:r>
              <a:rPr sz="4000" b="1">
                <a:solidFill>
                  <a:schemeClr val="accent2"/>
                </a:solidFill>
              </a:rPr>
              <a:t>Pourquoi les gens agissent-ils comme ils le font ?</a:t>
            </a:r>
          </a:p>
        </p:txBody>
      </p:sp>
      <p:sp>
        <p:nvSpPr>
          <p:cNvPr id="5125" name="Rectangle 3"/>
          <p:cNvSpPr>
            <a:spLocks noGrp="1" noChangeArrowheads="1"/>
          </p:cNvSpPr>
          <p:nvPr>
            <p:ph type="body" idx="1"/>
          </p:nvPr>
        </p:nvSpPr>
        <p:spPr/>
        <p:txBody>
          <a:bodyPr/>
          <a:lstStyle/>
          <a:p>
            <a:pPr rtl="0" eaLnBrk="1" hangingPunct="1"/>
            <a:r>
              <a:rPr/>
              <a:t>Croyances</a:t>
            </a:r>
          </a:p>
          <a:p>
            <a:pPr rtl="0" eaLnBrk="1" hangingPunct="1"/>
            <a:r>
              <a:rPr/>
              <a:t>Normes</a:t>
            </a:r>
          </a:p>
          <a:p>
            <a:pPr rtl="0" eaLnBrk="1" hangingPunct="1"/>
            <a:r>
              <a:rPr/>
              <a:t>Motivation</a:t>
            </a:r>
          </a:p>
          <a:p>
            <a:pPr eaLnBrk="1" hangingPunct="1">
              <a:buFontTx/>
              <a:buNone/>
            </a:pPr>
            <a:endParaRPr lang="en-US" sz="1000" dirty="0" smtClean="0"/>
          </a:p>
          <a:p>
            <a:pPr rtl="0" eaLnBrk="1" hangingPunct="1"/>
            <a:r>
              <a:rPr i="1"/>
              <a:t>Pouvez-vous donner des exemples de chacune de ces choses ?</a:t>
            </a:r>
          </a:p>
          <a:p>
            <a:pPr eaLnBrk="1" hangingPunct="1"/>
            <a:endParaRPr lang="en-US" sz="1000" i="1" dirty="0" smtClean="0"/>
          </a:p>
          <a:p>
            <a:pPr rtl="0" eaLnBrk="1" hangingPunct="1"/>
            <a:r>
              <a:rPr sz="2800" i="1"/>
              <a:t>Exercice – Regarder les autres</a:t>
            </a:r>
          </a:p>
          <a:p>
            <a:pPr rtl="0" eaLnBrk="1" hangingPunct="1"/>
            <a:r>
              <a:rPr sz="2800" i="1"/>
              <a:t>Exercice – Que faut-il pour changer ?</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16BFB096-C56D-4342-846E-82A4A5123A80}" type="slidenum">
              <a:rPr/>
              <a:pPr rtl="0" eaLnBrk="1" hangingPunct="1"/>
              <a:t>8</a:t>
            </a:fld>
            <a:endParaRPr/>
          </a:p>
        </p:txBody>
      </p:sp>
      <p:sp>
        <p:nvSpPr>
          <p:cNvPr id="5124" name="Rectangle 2"/>
          <p:cNvSpPr>
            <a:spLocks noGrp="1" noChangeArrowheads="1"/>
          </p:cNvSpPr>
          <p:nvPr>
            <p:ph type="title"/>
          </p:nvPr>
        </p:nvSpPr>
        <p:spPr/>
        <p:txBody>
          <a:bodyPr/>
          <a:lstStyle/>
          <a:p>
            <a:pPr rtl="0" eaLnBrk="1" hangingPunct="1"/>
            <a:r>
              <a:rPr sz="4000" b="1">
                <a:solidFill>
                  <a:schemeClr val="accent2"/>
                </a:solidFill>
              </a:rPr>
              <a:t>Comment changez-vous le comportement des gens ?</a:t>
            </a:r>
          </a:p>
        </p:txBody>
      </p:sp>
      <p:sp>
        <p:nvSpPr>
          <p:cNvPr id="5125" name="Rectangle 3"/>
          <p:cNvSpPr>
            <a:spLocks noGrp="1" noChangeArrowheads="1"/>
          </p:cNvSpPr>
          <p:nvPr>
            <p:ph type="body" idx="1"/>
          </p:nvPr>
        </p:nvSpPr>
        <p:spPr/>
        <p:txBody>
          <a:bodyPr/>
          <a:lstStyle/>
          <a:p>
            <a:pPr rtl="0" eaLnBrk="1" hangingPunct="1"/>
            <a:r>
              <a:rPr/>
              <a:t>Les gens ne vont pas faire de nouvelles choses simplement parce que vous le leur demandez.</a:t>
            </a:r>
          </a:p>
          <a:p>
            <a:pPr rtl="0" eaLnBrk="1" hangingPunct="1"/>
            <a:r>
              <a:rPr sz="2800" i="1"/>
              <a:t>Vous devez les convaincre - trouver les arguments qui vont les motiver.</a:t>
            </a:r>
          </a:p>
          <a:p>
            <a:pPr rtl="0" eaLnBrk="1" hangingPunct="1"/>
            <a:r>
              <a:rPr sz="2800" i="1"/>
              <a:t>Construisez à partir de ce qu'ils font déjà bien !</a:t>
            </a:r>
          </a:p>
          <a:p>
            <a:pPr rtl="0" eaLnBrk="1" hangingPunct="1"/>
            <a:r>
              <a:rPr sz="2800" i="1"/>
              <a:t>Changer les habitudes prend du temps, et demande de nombreux rappels !</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09428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E5E719DB-A30F-442F-8422-CC632C3650F7}" type="slidenum">
              <a:rPr/>
              <a:pPr rtl="0" eaLnBrk="1" hangingPunct="1"/>
              <a:t>9</a:t>
            </a:fld>
            <a:endParaRPr/>
          </a:p>
        </p:txBody>
      </p:sp>
      <p:sp>
        <p:nvSpPr>
          <p:cNvPr id="3076" name="Rectangle 2"/>
          <p:cNvSpPr>
            <a:spLocks noGrp="1" noChangeArrowheads="1"/>
          </p:cNvSpPr>
          <p:nvPr>
            <p:ph type="title"/>
          </p:nvPr>
        </p:nvSpPr>
        <p:spPr/>
        <p:txBody>
          <a:bodyPr/>
          <a:lstStyle/>
          <a:p>
            <a:pPr rtl="0" eaLnBrk="1" hangingPunct="1"/>
            <a:r>
              <a:rPr b="1">
                <a:solidFill>
                  <a:schemeClr val="accent2"/>
                </a:solidFill>
              </a:rPr>
              <a:t>Modèle de changement de comportement</a:t>
            </a:r>
          </a:p>
        </p:txBody>
      </p:sp>
      <p:sp>
        <p:nvSpPr>
          <p:cNvPr id="3077" name="AutoShape 5"/>
          <p:cNvSpPr>
            <a:spLocks noChangeAspect="1" noChangeArrowheads="1"/>
          </p:cNvSpPr>
          <p:nvPr/>
        </p:nvSpPr>
        <p:spPr bwMode="auto">
          <a:xfrm>
            <a:off x="683568" y="1268413"/>
            <a:ext cx="7992888" cy="48815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078" name="Text Box 7"/>
          <p:cNvSpPr txBox="1">
            <a:spLocks noChangeArrowheads="1"/>
          </p:cNvSpPr>
          <p:nvPr/>
        </p:nvSpPr>
        <p:spPr bwMode="auto">
          <a:xfrm>
            <a:off x="954593" y="5764456"/>
            <a:ext cx="1445220" cy="330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r>
              <a:rPr b="1"/>
              <a:t>Rechute</a:t>
            </a:r>
          </a:p>
        </p:txBody>
      </p:sp>
      <p:grpSp>
        <p:nvGrpSpPr>
          <p:cNvPr id="3079" name="Group 8"/>
          <p:cNvGrpSpPr>
            <a:grpSpLocks/>
          </p:cNvGrpSpPr>
          <p:nvPr/>
        </p:nvGrpSpPr>
        <p:grpSpPr bwMode="auto">
          <a:xfrm>
            <a:off x="971290" y="1522414"/>
            <a:ext cx="7415853" cy="4469377"/>
            <a:chOff x="861" y="6354"/>
            <a:chExt cx="8534" cy="4975"/>
          </a:xfrm>
        </p:grpSpPr>
        <p:sp>
          <p:nvSpPr>
            <p:cNvPr id="3081" name="Rectangle 9"/>
            <p:cNvSpPr>
              <a:spLocks noChangeArrowheads="1"/>
            </p:cNvSpPr>
            <p:nvPr/>
          </p:nvSpPr>
          <p:spPr bwMode="auto">
            <a:xfrm>
              <a:off x="1110" y="6354"/>
              <a:ext cx="5013" cy="1697"/>
            </a:xfrm>
            <a:prstGeom prst="rect">
              <a:avLst/>
            </a:prstGeom>
            <a:solidFill>
              <a:srgbClr val="FFFFFF"/>
            </a:solidFill>
            <a:ln w="9525">
              <a:solidFill>
                <a:srgbClr val="000000"/>
              </a:solidFill>
              <a:miter lim="800000"/>
              <a:headEnd/>
              <a:tailEnd/>
            </a:ln>
          </p:spPr>
          <p:txBody>
            <a:bodyPr/>
            <a:lstStyle/>
            <a:p>
              <a:pPr algn="ctr" rtl="0"/>
              <a:r>
                <a:rPr sz="1600" b="1" dirty="0" err="1"/>
                <a:t>Pourquoi</a:t>
              </a:r>
              <a:r>
                <a:rPr sz="1600" b="1" dirty="0"/>
                <a:t> les gens </a:t>
              </a:r>
              <a:r>
                <a:rPr sz="1600" b="1" dirty="0" err="1"/>
                <a:t>agissent-ils</a:t>
              </a:r>
              <a:r>
                <a:rPr sz="1600" b="1" dirty="0"/>
                <a:t> </a:t>
              </a:r>
              <a:r>
                <a:rPr sz="1600" b="1" dirty="0" err="1"/>
                <a:t>comme</a:t>
              </a:r>
              <a:r>
                <a:rPr sz="1600" b="1" dirty="0"/>
                <a:t> </a:t>
              </a:r>
              <a:r>
                <a:rPr sz="1600" b="1" dirty="0" err="1"/>
                <a:t>ils</a:t>
              </a:r>
              <a:r>
                <a:rPr sz="1600" b="1" dirty="0"/>
                <a:t> le font ?</a:t>
              </a:r>
            </a:p>
            <a:p>
              <a:pPr algn="ctr" rtl="0"/>
              <a:r>
                <a:rPr sz="1600" dirty="0" err="1"/>
                <a:t>Racines</a:t>
              </a:r>
              <a:r>
                <a:rPr sz="1600" dirty="0"/>
                <a:t> du </a:t>
              </a:r>
              <a:r>
                <a:rPr sz="1600" dirty="0" err="1"/>
                <a:t>comportement</a:t>
              </a:r>
              <a:endParaRPr sz="1600" dirty="0"/>
            </a:p>
            <a:p>
              <a:pPr lvl="1" rtl="0">
                <a:buFont typeface="Symbol" pitchFamily="18" charset="2"/>
                <a:buChar char="·"/>
              </a:pPr>
              <a:r>
                <a:rPr sz="1600" dirty="0" err="1"/>
                <a:t>Croyances</a:t>
              </a:r>
              <a:endParaRPr sz="1600" dirty="0"/>
            </a:p>
            <a:p>
              <a:pPr lvl="1" rtl="0">
                <a:buFont typeface="Symbol" pitchFamily="18" charset="2"/>
                <a:buChar char="·"/>
              </a:pPr>
              <a:r>
                <a:rPr sz="1600" dirty="0" err="1"/>
                <a:t>Normes</a:t>
              </a:r>
              <a:endParaRPr sz="1600" dirty="0"/>
            </a:p>
            <a:p>
              <a:pPr lvl="1" rtl="0">
                <a:buFont typeface="Symbol" pitchFamily="18" charset="2"/>
                <a:buChar char="·"/>
              </a:pPr>
              <a:r>
                <a:rPr sz="1600" dirty="0"/>
                <a:t>Motivation</a:t>
              </a:r>
            </a:p>
          </p:txBody>
        </p:sp>
        <p:sp>
          <p:nvSpPr>
            <p:cNvPr id="3082" name="Rectangle 10"/>
            <p:cNvSpPr>
              <a:spLocks noChangeArrowheads="1"/>
            </p:cNvSpPr>
            <p:nvPr/>
          </p:nvSpPr>
          <p:spPr bwMode="auto">
            <a:xfrm>
              <a:off x="1110" y="9131"/>
              <a:ext cx="5006" cy="1634"/>
            </a:xfrm>
            <a:prstGeom prst="rect">
              <a:avLst/>
            </a:prstGeom>
            <a:solidFill>
              <a:srgbClr val="FFFFFF"/>
            </a:solidFill>
            <a:ln w="9525">
              <a:solidFill>
                <a:srgbClr val="000000"/>
              </a:solidFill>
              <a:miter lim="800000"/>
              <a:headEnd/>
              <a:tailEnd/>
            </a:ln>
          </p:spPr>
          <p:txBody>
            <a:bodyPr/>
            <a:lstStyle/>
            <a:p>
              <a:pPr algn="ctr" rtl="0"/>
              <a:r>
                <a:rPr sz="1600" b="1" dirty="0" err="1"/>
                <a:t>Facteurs</a:t>
              </a:r>
              <a:r>
                <a:rPr sz="1600" b="1" dirty="0"/>
                <a:t> qui </a:t>
              </a:r>
              <a:r>
                <a:rPr sz="1600" b="1" dirty="0" err="1"/>
                <a:t>influencent</a:t>
              </a:r>
              <a:r>
                <a:rPr sz="1600" b="1" dirty="0"/>
                <a:t> le </a:t>
              </a:r>
              <a:r>
                <a:rPr sz="1600" b="1" dirty="0" err="1"/>
                <a:t>changement</a:t>
              </a:r>
              <a:endParaRPr sz="1600" b="1" dirty="0"/>
            </a:p>
            <a:p>
              <a:pPr lvl="1" rtl="0">
                <a:buFont typeface="Symbol" pitchFamily="18" charset="2"/>
                <a:buChar char="·"/>
              </a:pPr>
              <a:r>
                <a:rPr sz="1600" dirty="0" err="1"/>
                <a:t>Connaissances</a:t>
              </a:r>
              <a:r>
                <a:rPr sz="1600" dirty="0"/>
                <a:t>, attitudes, </a:t>
              </a:r>
              <a:r>
                <a:rPr sz="1600" dirty="0" err="1"/>
                <a:t>compétences</a:t>
              </a:r>
              <a:endParaRPr sz="1600" dirty="0"/>
            </a:p>
            <a:p>
              <a:pPr lvl="1" rtl="0">
                <a:buFont typeface="Symbol" pitchFamily="18" charset="2"/>
                <a:buChar char="·"/>
              </a:pPr>
              <a:r>
                <a:rPr sz="1600" dirty="0" err="1"/>
                <a:t>Soutien</a:t>
              </a:r>
              <a:endParaRPr sz="1600" dirty="0"/>
            </a:p>
            <a:p>
              <a:pPr lvl="1" rtl="0">
                <a:buFont typeface="Symbol" pitchFamily="18" charset="2"/>
                <a:buChar char="·"/>
              </a:pPr>
              <a:r>
                <a:rPr sz="1600" dirty="0" err="1"/>
                <a:t>Environnement</a:t>
              </a:r>
              <a:r>
                <a:rPr sz="1600" dirty="0"/>
                <a:t> </a:t>
              </a:r>
              <a:r>
                <a:rPr sz="1600" dirty="0" err="1"/>
                <a:t>positif</a:t>
              </a:r>
              <a:endParaRPr sz="1600" dirty="0"/>
            </a:p>
            <a:p>
              <a:pPr lvl="1" rtl="0">
                <a:buFont typeface="Symbol" pitchFamily="18" charset="2"/>
                <a:buChar char="·"/>
              </a:pPr>
              <a:r>
                <a:rPr sz="1600" dirty="0" err="1"/>
                <a:t>Facteurs</a:t>
              </a:r>
              <a:r>
                <a:rPr sz="1600" dirty="0"/>
                <a:t> </a:t>
              </a:r>
              <a:r>
                <a:rPr sz="1600" dirty="0" err="1"/>
                <a:t>encourageants</a:t>
              </a:r>
              <a:endParaRPr sz="1600" dirty="0"/>
            </a:p>
          </p:txBody>
        </p:sp>
        <p:sp>
          <p:nvSpPr>
            <p:cNvPr id="3083" name="Rectangle 11"/>
            <p:cNvSpPr>
              <a:spLocks noChangeArrowheads="1"/>
            </p:cNvSpPr>
            <p:nvPr/>
          </p:nvSpPr>
          <p:spPr bwMode="auto">
            <a:xfrm>
              <a:off x="6911" y="7614"/>
              <a:ext cx="2484" cy="1918"/>
            </a:xfrm>
            <a:prstGeom prst="rect">
              <a:avLst/>
            </a:prstGeom>
            <a:solidFill>
              <a:srgbClr val="FFFFFF"/>
            </a:solidFill>
            <a:ln w="9525">
              <a:solidFill>
                <a:srgbClr val="000000"/>
              </a:solidFill>
              <a:miter lim="800000"/>
              <a:headEnd/>
              <a:tailEnd/>
            </a:ln>
          </p:spPr>
          <p:txBody>
            <a:bodyPr/>
            <a:lstStyle/>
            <a:p>
              <a:pPr algn="ctr" rtl="0"/>
              <a:r>
                <a:rPr b="1"/>
                <a:t>Aider les gens à changer</a:t>
              </a:r>
            </a:p>
            <a:p>
              <a:pPr lvl="1" rtl="0">
                <a:buFont typeface="Symbol" pitchFamily="18" charset="2"/>
                <a:buChar char="·"/>
              </a:pPr>
              <a:r>
                <a:rPr/>
                <a:t>Personnes</a:t>
              </a:r>
            </a:p>
            <a:p>
              <a:pPr lvl="1" rtl="0">
                <a:buFont typeface="Symbol" pitchFamily="18" charset="2"/>
                <a:buChar char="·"/>
              </a:pPr>
              <a:r>
                <a:rPr/>
                <a:t>Familles</a:t>
              </a:r>
            </a:p>
            <a:p>
              <a:pPr lvl="1" rtl="0">
                <a:buFont typeface="Symbol" pitchFamily="18" charset="2"/>
                <a:buChar char="·"/>
              </a:pPr>
              <a:r>
                <a:rPr/>
                <a:t>Groupes</a:t>
              </a:r>
            </a:p>
          </p:txBody>
        </p:sp>
        <p:sp>
          <p:nvSpPr>
            <p:cNvPr id="3084" name="Text Box 12"/>
            <p:cNvSpPr txBox="1">
              <a:spLocks noChangeArrowheads="1"/>
            </p:cNvSpPr>
            <p:nvPr/>
          </p:nvSpPr>
          <p:spPr bwMode="auto">
            <a:xfrm>
              <a:off x="2709" y="8377"/>
              <a:ext cx="3407" cy="3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0" eaLnBrk="1" hangingPunct="1"/>
              <a:r>
                <a:rPr sz="1600" b="1" dirty="0"/>
                <a:t>Intention de </a:t>
              </a:r>
              <a:r>
                <a:rPr sz="1600" b="1" dirty="0" err="1"/>
                <a:t>comportement</a:t>
              </a:r>
              <a:endParaRPr sz="1600" b="1" dirty="0"/>
            </a:p>
          </p:txBody>
        </p:sp>
        <p:sp>
          <p:nvSpPr>
            <p:cNvPr id="3085" name="AutoShape 13"/>
            <p:cNvSpPr>
              <a:spLocks noChangeArrowheads="1"/>
            </p:cNvSpPr>
            <p:nvPr/>
          </p:nvSpPr>
          <p:spPr bwMode="auto">
            <a:xfrm>
              <a:off x="4477" y="8118"/>
              <a:ext cx="150" cy="309"/>
            </a:xfrm>
            <a:prstGeom prst="downArrow">
              <a:avLst>
                <a:gd name="adj1" fmla="val 50000"/>
                <a:gd name="adj2" fmla="val 51500"/>
              </a:avLst>
            </a:prstGeom>
            <a:solidFill>
              <a:srgbClr val="FFFFFF"/>
            </a:solidFill>
            <a:ln w="9525">
              <a:solidFill>
                <a:srgbClr val="000000"/>
              </a:solidFill>
              <a:miter lim="800000"/>
              <a:headEnd/>
              <a:tailEnd/>
            </a:ln>
          </p:spPr>
          <p:txBody>
            <a:bodyPr/>
            <a:lstStyle/>
            <a:p>
              <a:endParaRPr lang="en-CA"/>
            </a:p>
          </p:txBody>
        </p:sp>
        <p:sp>
          <p:nvSpPr>
            <p:cNvPr id="3086" name="AutoShape 14"/>
            <p:cNvSpPr>
              <a:spLocks noChangeArrowheads="1"/>
            </p:cNvSpPr>
            <p:nvPr/>
          </p:nvSpPr>
          <p:spPr bwMode="auto">
            <a:xfrm>
              <a:off x="4492" y="8767"/>
              <a:ext cx="150" cy="309"/>
            </a:xfrm>
            <a:prstGeom prst="downArrow">
              <a:avLst>
                <a:gd name="adj1" fmla="val 50000"/>
                <a:gd name="adj2" fmla="val 51500"/>
              </a:avLst>
            </a:prstGeom>
            <a:solidFill>
              <a:srgbClr val="FFFFFF"/>
            </a:solidFill>
            <a:ln w="9525">
              <a:solidFill>
                <a:srgbClr val="000000"/>
              </a:solidFill>
              <a:miter lim="800000"/>
              <a:headEnd/>
              <a:tailEnd/>
            </a:ln>
          </p:spPr>
          <p:txBody>
            <a:bodyPr/>
            <a:lstStyle/>
            <a:p>
              <a:endParaRPr lang="en-CA"/>
            </a:p>
          </p:txBody>
        </p:sp>
        <p:sp>
          <p:nvSpPr>
            <p:cNvPr id="3087" name="Text Box 15"/>
            <p:cNvSpPr txBox="1">
              <a:spLocks noChangeArrowheads="1"/>
            </p:cNvSpPr>
            <p:nvPr/>
          </p:nvSpPr>
          <p:spPr bwMode="auto">
            <a:xfrm>
              <a:off x="3184" y="10991"/>
              <a:ext cx="3853" cy="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r>
                <a:rPr sz="1600" b="1" dirty="0" err="1"/>
                <a:t>Changement</a:t>
              </a:r>
              <a:r>
                <a:rPr sz="1600" b="1" dirty="0"/>
                <a:t> de </a:t>
              </a:r>
              <a:r>
                <a:rPr sz="1600" b="1" dirty="0" err="1"/>
                <a:t>comportement</a:t>
              </a:r>
              <a:endParaRPr sz="1600" b="1" dirty="0"/>
            </a:p>
          </p:txBody>
        </p:sp>
        <p:sp>
          <p:nvSpPr>
            <p:cNvPr id="3088" name="AutoShape 16"/>
            <p:cNvSpPr>
              <a:spLocks noChangeArrowheads="1"/>
            </p:cNvSpPr>
            <p:nvPr/>
          </p:nvSpPr>
          <p:spPr bwMode="auto">
            <a:xfrm>
              <a:off x="4507" y="10813"/>
              <a:ext cx="150" cy="309"/>
            </a:xfrm>
            <a:prstGeom prst="downArrow">
              <a:avLst>
                <a:gd name="adj1" fmla="val 50000"/>
                <a:gd name="adj2" fmla="val 51500"/>
              </a:avLst>
            </a:prstGeom>
            <a:solidFill>
              <a:srgbClr val="FFFFFF"/>
            </a:solidFill>
            <a:ln w="9525">
              <a:solidFill>
                <a:srgbClr val="000000"/>
              </a:solidFill>
              <a:miter lim="800000"/>
              <a:headEnd/>
              <a:tailEnd/>
            </a:ln>
          </p:spPr>
          <p:txBody>
            <a:bodyPr/>
            <a:lstStyle/>
            <a:p>
              <a:endParaRPr lang="en-CA"/>
            </a:p>
          </p:txBody>
        </p:sp>
        <p:sp>
          <p:nvSpPr>
            <p:cNvPr id="3089" name="Line 17"/>
            <p:cNvSpPr>
              <a:spLocks noChangeShapeType="1"/>
            </p:cNvSpPr>
            <p:nvPr/>
          </p:nvSpPr>
          <p:spPr bwMode="auto">
            <a:xfrm flipH="1">
              <a:off x="2106" y="11291"/>
              <a:ext cx="1076" cy="0"/>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090" name="Line 18"/>
            <p:cNvSpPr>
              <a:spLocks noChangeShapeType="1"/>
            </p:cNvSpPr>
            <p:nvPr/>
          </p:nvSpPr>
          <p:spPr bwMode="auto">
            <a:xfrm flipV="1">
              <a:off x="861" y="8566"/>
              <a:ext cx="1" cy="2468"/>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3091" name="Line 19"/>
            <p:cNvSpPr>
              <a:spLocks noChangeShapeType="1"/>
            </p:cNvSpPr>
            <p:nvPr/>
          </p:nvSpPr>
          <p:spPr bwMode="auto">
            <a:xfrm>
              <a:off x="888" y="8566"/>
              <a:ext cx="1634" cy="1"/>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092" name="AutoShape 20"/>
            <p:cNvSpPr>
              <a:spLocks noChangeArrowheads="1"/>
            </p:cNvSpPr>
            <p:nvPr/>
          </p:nvSpPr>
          <p:spPr bwMode="auto">
            <a:xfrm rot="2194168">
              <a:off x="6426" y="9403"/>
              <a:ext cx="301" cy="617"/>
            </a:xfrm>
            <a:prstGeom prst="curvedLeftArrow">
              <a:avLst>
                <a:gd name="adj1" fmla="val 40997"/>
                <a:gd name="adj2" fmla="val 81993"/>
                <a:gd name="adj3" fmla="val 33333"/>
              </a:avLst>
            </a:prstGeom>
            <a:solidFill>
              <a:srgbClr val="FFFFFF"/>
            </a:solidFill>
            <a:ln w="9525">
              <a:solidFill>
                <a:srgbClr val="000000"/>
              </a:solidFill>
              <a:miter lim="800000"/>
              <a:headEnd/>
              <a:tailEnd/>
            </a:ln>
          </p:spPr>
          <p:txBody>
            <a:bodyPr/>
            <a:lstStyle/>
            <a:p>
              <a:endParaRPr lang="en-CA"/>
            </a:p>
          </p:txBody>
        </p:sp>
        <p:sp>
          <p:nvSpPr>
            <p:cNvPr id="3093" name="AutoShape 21"/>
            <p:cNvSpPr>
              <a:spLocks noChangeArrowheads="1"/>
            </p:cNvSpPr>
            <p:nvPr/>
          </p:nvSpPr>
          <p:spPr bwMode="auto">
            <a:xfrm rot="14023402">
              <a:off x="6399" y="7075"/>
              <a:ext cx="615" cy="353"/>
            </a:xfrm>
            <a:prstGeom prst="curvedUpArrow">
              <a:avLst>
                <a:gd name="adj1" fmla="val 34844"/>
                <a:gd name="adj2" fmla="val 69688"/>
                <a:gd name="adj3" fmla="val 33333"/>
              </a:avLst>
            </a:prstGeom>
            <a:solidFill>
              <a:srgbClr val="FFFFFF"/>
            </a:solidFill>
            <a:ln w="9525">
              <a:solidFill>
                <a:srgbClr val="000000"/>
              </a:solidFill>
              <a:miter lim="800000"/>
              <a:headEnd/>
              <a:tailEnd/>
            </a:ln>
          </p:spPr>
          <p:txBody>
            <a:bodyPr/>
            <a:lstStyle/>
            <a:p>
              <a:endParaRPr lang="en-CA"/>
            </a:p>
          </p:txBody>
        </p:sp>
      </p:grpSp>
      <p:sp>
        <p:nvSpPr>
          <p:cNvPr id="3080" name="Rectangle 22"/>
          <p:cNvSpPr>
            <a:spLocks noChangeArrowheads="1"/>
          </p:cNvSpPr>
          <p:nvPr/>
        </p:nvSpPr>
        <p:spPr bwMode="auto">
          <a:xfrm>
            <a:off x="5534406" y="6149975"/>
            <a:ext cx="28527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0"/>
            <a:r>
              <a:rPr sz="1200"/>
              <a:t>(Adapté de Network Learning, 2003)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TotalTime>
  <Words>1722</Words>
  <Application>Microsoft Office PowerPoint</Application>
  <PresentationFormat>On-screen Show (4:3)</PresentationFormat>
  <Paragraphs>223</Paragraphs>
  <Slides>17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Symbol</vt:lpstr>
      <vt:lpstr>Default Design</vt:lpstr>
      <vt:lpstr>PowerPoint Presentation</vt:lpstr>
      <vt:lpstr>PowerPoint Presentation</vt:lpstr>
      <vt:lpstr>En quoi êtes-vous bon ?</vt:lpstr>
      <vt:lpstr>En quoi êtes-vous bon ?</vt:lpstr>
      <vt:lpstr>En quoi êtes-vous bon ?</vt:lpstr>
      <vt:lpstr>Attentes d’apprentissage</vt:lpstr>
      <vt:lpstr>Pourquoi les gens agissent-ils comme ils le font ?</vt:lpstr>
      <vt:lpstr>Comment changez-vous le comportement des gens ?</vt:lpstr>
      <vt:lpstr>Modèle de changement de comportement</vt:lpstr>
      <vt:lpstr>Résistance au changement</vt:lpstr>
      <vt:lpstr>Aider les gens à changer</vt:lpstr>
      <vt:lpstr>Aider les gens à changer</vt:lpstr>
      <vt:lpstr>Facteurs qui influencent le changement</vt:lpstr>
      <vt:lpstr>Favoriser le changement de comportement</vt:lpstr>
      <vt:lpstr>Révision</vt:lpstr>
      <vt:lpstr>Révision</vt:lpstr>
      <vt:lpstr>Révision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tchorney</dc:creator>
  <cp:lastModifiedBy>Andrea Roach</cp:lastModifiedBy>
  <cp:revision>25</cp:revision>
  <dcterms:created xsi:type="dcterms:W3CDTF">2006-06-23T20:27:16Z</dcterms:created>
  <dcterms:modified xsi:type="dcterms:W3CDTF">2016-01-04T02:51:34Z</dcterms:modified>
</cp:coreProperties>
</file>