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2" r:id="rId2"/>
    <p:sldId id="257" r:id="rId3"/>
    <p:sldId id="271" r:id="rId4"/>
    <p:sldId id="272" r:id="rId5"/>
    <p:sldId id="290" r:id="rId6"/>
    <p:sldId id="288" r:id="rId7"/>
    <p:sldId id="289" r:id="rId8"/>
    <p:sldId id="274" r:id="rId9"/>
    <p:sldId id="273" r:id="rId10"/>
    <p:sldId id="267" r:id="rId11"/>
    <p:sldId id="268" r:id="rId12"/>
    <p:sldId id="279" r:id="rId13"/>
    <p:sldId id="275" r:id="rId14"/>
    <p:sldId id="284" r:id="rId15"/>
    <p:sldId id="259" r:id="rId16"/>
    <p:sldId id="261" r:id="rId17"/>
    <p:sldId id="270" r:id="rId18"/>
    <p:sldId id="280" r:id="rId19"/>
    <p:sldId id="276" r:id="rId20"/>
    <p:sldId id="285" r:id="rId21"/>
    <p:sldId id="264" r:id="rId22"/>
    <p:sldId id="286" r:id="rId23"/>
    <p:sldId id="269" r:id="rId24"/>
    <p:sldId id="281" r:id="rId25"/>
    <p:sldId id="278" r:id="rId26"/>
    <p:sldId id="25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32" autoAdjust="0"/>
  </p:normalViewPr>
  <p:slideViewPr>
    <p:cSldViewPr>
      <p:cViewPr varScale="1">
        <p:scale>
          <a:sx n="63" d="100"/>
          <a:sy n="63" d="100"/>
        </p:scale>
        <p:origin x="-13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898D94-8228-46B5-B2A9-60E0BCF540EB}" type="datetimeFigureOut">
              <a:rPr lang="en-US" smtClean="0"/>
              <a:t>12/6/2010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EC106-0AB3-4C59-9E2D-D464A9063789}" type="slidenum">
              <a:rPr lang="en-US" smtClean="0"/>
              <a:t>‹#›</a:t>
            </a:fld>
            <a:endParaRPr lang="en-US"/>
          </a:p>
        </p:txBody>
      </p:sp>
    </p:spTree>
    <p:extLst>
      <p:ext uri="{BB962C8B-B14F-4D97-AF65-F5344CB8AC3E}">
        <p14:creationId xmlns:p14="http://schemas.microsoft.com/office/powerpoint/2010/main" val="3114301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how.com/about_4597764_childrens-immune-systems.html#ixzz16P6tk2ZQ"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4729B8D-85E4-448F-9F84-5E53365814D1}" type="slidenum">
              <a:rPr lang="en-CA"/>
              <a:pPr eaLnBrk="1" hangingPunct="1"/>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CEC106-0AB3-4C59-9E2D-D464A9063789}" type="slidenum">
              <a:rPr lang="en-US" smtClean="0"/>
              <a:t>13</a:t>
            </a:fld>
            <a:endParaRPr lang="en-US"/>
          </a:p>
        </p:txBody>
      </p:sp>
    </p:spTree>
    <p:extLst>
      <p:ext uri="{BB962C8B-B14F-4D97-AF65-F5344CB8AC3E}">
        <p14:creationId xmlns:p14="http://schemas.microsoft.com/office/powerpoint/2010/main" val="2344317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0A2B14-DB7D-4EA2-A67B-503C71B8F329}" type="slidenum">
              <a:rPr lang="en-US"/>
              <a:pPr/>
              <a:t>15</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05F52-A43A-47F2-BB57-50B2F7E73171}" type="slidenum">
              <a:rPr lang="en-US"/>
              <a:pPr/>
              <a:t>16</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817AF-68E5-4687-B56A-E2C735EEF6B8}" type="slidenum">
              <a:rPr lang="en-US"/>
              <a:pPr/>
              <a:t>17</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pPr eaLnBrk="1" hangingPunct="1">
              <a:spcBef>
                <a:spcPct val="20000"/>
              </a:spcBef>
              <a:buSzPct val="75000"/>
              <a:buFontTx/>
              <a:buNone/>
            </a:pPr>
            <a:r>
              <a:rPr lang="en-US" sz="1200" dirty="0" smtClean="0"/>
              <a:t>Anti-retroviral drugs (ARV) prevent HIV replication, strengthens immunity, and decreases vulnerability to other diseases</a:t>
            </a:r>
          </a:p>
          <a:p>
            <a:pPr eaLnBrk="1" hangingPunct="1">
              <a:spcBef>
                <a:spcPct val="20000"/>
              </a:spcBef>
              <a:buSzPct val="75000"/>
            </a:pPr>
            <a:endParaRPr lang="en-US" sz="1200" dirty="0" smtClean="0"/>
          </a:p>
          <a:p>
            <a:pPr eaLnBrk="1" hangingPunct="1">
              <a:spcBef>
                <a:spcPct val="20000"/>
              </a:spcBef>
              <a:buSzPct val="75000"/>
              <a:buFontTx/>
              <a:buNone/>
            </a:pPr>
            <a:r>
              <a:rPr lang="en-US" sz="1200" dirty="0" smtClean="0"/>
              <a:t>Anti-retroviral drugs (ARV) are better absorbed if patients use </a:t>
            </a:r>
            <a:r>
              <a:rPr lang="en-US" sz="1200" u="sng" dirty="0" smtClean="0"/>
              <a:t>safe drinking water</a:t>
            </a:r>
            <a:endParaRPr lang="en-US" sz="1200" u="sng"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CEC106-0AB3-4C59-9E2D-D464A9063789}" type="slidenum">
              <a:rPr lang="en-US" smtClean="0"/>
              <a:t>18</a:t>
            </a:fld>
            <a:endParaRPr lang="en-US"/>
          </a:p>
        </p:txBody>
      </p:sp>
    </p:spTree>
    <p:extLst>
      <p:ext uri="{BB962C8B-B14F-4D97-AF65-F5344CB8AC3E}">
        <p14:creationId xmlns:p14="http://schemas.microsoft.com/office/powerpoint/2010/main" val="160473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CEC106-0AB3-4C59-9E2D-D464A9063789}" type="slidenum">
              <a:rPr lang="en-US" smtClean="0"/>
              <a:t>19</a:t>
            </a:fld>
            <a:endParaRPr lang="en-US"/>
          </a:p>
        </p:txBody>
      </p:sp>
    </p:spTree>
    <p:extLst>
      <p:ext uri="{BB962C8B-B14F-4D97-AF65-F5344CB8AC3E}">
        <p14:creationId xmlns:p14="http://schemas.microsoft.com/office/powerpoint/2010/main" val="1172780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54EAC5-990F-40D2-ABCD-A3DDCA83E664}" type="slidenum">
              <a:rPr lang="en-CA" smtClean="0"/>
              <a:pPr eaLnBrk="1" hangingPunct="1"/>
              <a:t>20</a:t>
            </a:fld>
            <a:endParaRPr lang="en-CA"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GB" dirty="0" smtClean="0"/>
              <a:t>Using the multi-barrier approach is the best way to reduce the risk of drinking unsafe water. </a:t>
            </a:r>
          </a:p>
          <a:p>
            <a:pPr eaLnBrk="1" hangingPunct="1">
              <a:spcBef>
                <a:spcPct val="0"/>
              </a:spcBef>
              <a:buFontTx/>
              <a:buChar char="•"/>
            </a:pPr>
            <a:r>
              <a:rPr lang="en-GB" dirty="0" smtClean="0"/>
              <a:t>Each step in the process, from source protection, to water treatment and safe storage, provides an incremental health risk reduction.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6CB391-BB93-411E-9A65-6E9573825A3D}" type="slidenum">
              <a:rPr lang="en-US"/>
              <a:pPr/>
              <a:t>21</a:t>
            </a:fld>
            <a:endParaRPr lang="en-US"/>
          </a:p>
        </p:txBody>
      </p:sp>
      <p:sp>
        <p:nvSpPr>
          <p:cNvPr id="121858" name="Rectangle 2"/>
          <p:cNvSpPr>
            <a:spLocks noGrp="1" noRot="1" noChangeAspect="1" noChangeArrowheads="1" noTextEdit="1"/>
          </p:cNvSpPr>
          <p:nvPr>
            <p:ph type="sldImg"/>
          </p:nvPr>
        </p:nvSpPr>
        <p:spPr>
          <a:xfrm>
            <a:off x="1144588" y="684213"/>
            <a:ext cx="4572000" cy="3429000"/>
          </a:xfrm>
          <a:ln/>
        </p:spPr>
      </p:sp>
      <p:sp>
        <p:nvSpPr>
          <p:cNvPr id="121859" name="Rectangle 3"/>
          <p:cNvSpPr>
            <a:spLocks noGrp="1" noChangeArrowheads="1"/>
          </p:cNvSpPr>
          <p:nvPr>
            <p:ph type="body" idx="1"/>
          </p:nvPr>
        </p:nvSpPr>
        <p:spPr>
          <a:xfrm>
            <a:off x="685800" y="4343400"/>
            <a:ext cx="5486400" cy="4116388"/>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36B0E02-1975-40A7-B9B1-C8CF713E9E3A}" type="slidenum">
              <a:rPr lang="en-US" smtClean="0"/>
              <a:pPr eaLnBrk="1" hangingPunct="1"/>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6CF22-21CC-4D5C-89B6-DFDDF655FFA8}" type="slidenum">
              <a:rPr lang="en-US"/>
              <a:pPr/>
              <a:t>23</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dirty="0" smtClean="0"/>
              <a:t>Survival rates</a:t>
            </a:r>
            <a:r>
              <a:rPr lang="en-US" baseline="0" dirty="0" smtClean="0"/>
              <a:t> of AIDS patients with and without the disease caused by Cryptosporidium. </a:t>
            </a:r>
          </a:p>
          <a:p>
            <a:endParaRPr lang="en-US" baseline="0" dirty="0" smtClean="0"/>
          </a:p>
          <a:p>
            <a:r>
              <a:rPr lang="en-US" baseline="0" dirty="0" smtClean="0"/>
              <a:t>Cryptosporidium is one of the pathogens resistant to chlorine.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CEC106-0AB3-4C59-9E2D-D464A9063789}" type="slidenum">
              <a:rPr lang="en-US" smtClean="0"/>
              <a:t>2</a:t>
            </a:fld>
            <a:endParaRPr lang="en-US"/>
          </a:p>
        </p:txBody>
      </p:sp>
    </p:spTree>
    <p:extLst>
      <p:ext uri="{BB962C8B-B14F-4D97-AF65-F5344CB8AC3E}">
        <p14:creationId xmlns:p14="http://schemas.microsoft.com/office/powerpoint/2010/main" val="3236348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Using all barriers</a:t>
            </a:r>
            <a:r>
              <a:rPr lang="en-CA" baseline="0" dirty="0" smtClean="0"/>
              <a:t> reduces the chance that treatment resistant pathogens are removed from the water. </a:t>
            </a:r>
            <a:endParaRPr lang="en-CA" dirty="0"/>
          </a:p>
        </p:txBody>
      </p:sp>
      <p:sp>
        <p:nvSpPr>
          <p:cNvPr id="4" name="Slide Number Placeholder 3"/>
          <p:cNvSpPr>
            <a:spLocks noGrp="1"/>
          </p:cNvSpPr>
          <p:nvPr>
            <p:ph type="sldNum" sz="quarter" idx="10"/>
          </p:nvPr>
        </p:nvSpPr>
        <p:spPr/>
        <p:txBody>
          <a:bodyPr/>
          <a:lstStyle/>
          <a:p>
            <a:fld id="{BECEC106-0AB3-4C59-9E2D-D464A9063789}" type="slidenum">
              <a:rPr lang="en-US" smtClean="0"/>
              <a:t>24</a:t>
            </a:fld>
            <a:endParaRPr lang="en-US"/>
          </a:p>
        </p:txBody>
      </p:sp>
    </p:spTree>
    <p:extLst>
      <p:ext uri="{BB962C8B-B14F-4D97-AF65-F5344CB8AC3E}">
        <p14:creationId xmlns:p14="http://schemas.microsoft.com/office/powerpoint/2010/main" val="742336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CEC106-0AB3-4C59-9E2D-D464A9063789}" type="slidenum">
              <a:rPr lang="en-US" smtClean="0"/>
              <a:t>25</a:t>
            </a:fld>
            <a:endParaRPr lang="en-US"/>
          </a:p>
        </p:txBody>
      </p:sp>
    </p:spTree>
    <p:extLst>
      <p:ext uri="{BB962C8B-B14F-4D97-AF65-F5344CB8AC3E}">
        <p14:creationId xmlns:p14="http://schemas.microsoft.com/office/powerpoint/2010/main" val="3234679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CEC106-0AB3-4C59-9E2D-D464A9063789}" type="slidenum">
              <a:rPr lang="en-US" smtClean="0"/>
              <a:t>26</a:t>
            </a:fld>
            <a:endParaRPr lang="en-US"/>
          </a:p>
        </p:txBody>
      </p:sp>
    </p:spTree>
    <p:extLst>
      <p:ext uri="{BB962C8B-B14F-4D97-AF65-F5344CB8AC3E}">
        <p14:creationId xmlns:p14="http://schemas.microsoft.com/office/powerpoint/2010/main" val="364434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CEC106-0AB3-4C59-9E2D-D464A9063789}" type="slidenum">
              <a:rPr lang="en-US" smtClean="0"/>
              <a:t>3</a:t>
            </a:fld>
            <a:endParaRPr lang="en-US"/>
          </a:p>
        </p:txBody>
      </p:sp>
    </p:spTree>
    <p:extLst>
      <p:ext uri="{BB962C8B-B14F-4D97-AF65-F5344CB8AC3E}">
        <p14:creationId xmlns:p14="http://schemas.microsoft.com/office/powerpoint/2010/main" val="167462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CEC106-0AB3-4C59-9E2D-D464A9063789}" type="slidenum">
              <a:rPr lang="en-US" smtClean="0"/>
              <a:t>4</a:t>
            </a:fld>
            <a:endParaRPr lang="en-US"/>
          </a:p>
        </p:txBody>
      </p:sp>
    </p:spTree>
    <p:extLst>
      <p:ext uri="{BB962C8B-B14F-4D97-AF65-F5344CB8AC3E}">
        <p14:creationId xmlns:p14="http://schemas.microsoft.com/office/powerpoint/2010/main" val="23048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Elderly: R</a:t>
            </a:r>
            <a:r>
              <a:rPr lang="en-US" baseline="0" dirty="0" smtClean="0"/>
              <a:t>educed ability to fight infection and disease so are more vulnerable when exposed. This is due to a reduction in T cell response to infection and disease. (CD4 cells are one type of T cell) </a:t>
            </a:r>
          </a:p>
          <a:p>
            <a:endParaRPr lang="en-US" dirty="0" smtClean="0"/>
          </a:p>
          <a:p>
            <a:r>
              <a:rPr lang="en-US" dirty="0" smtClean="0"/>
              <a:t>“Much of the decrease in </a:t>
            </a:r>
            <a:r>
              <a:rPr lang="en-US" dirty="0" err="1" smtClean="0"/>
              <a:t>immunoresponsiveness</a:t>
            </a:r>
            <a:r>
              <a:rPr lang="en-US" dirty="0" smtClean="0"/>
              <a:t> seen in elderly populations is associated with changes in T cell responses…. The loss of effective immune activity is largely due to alterations within the T cell compartment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b="1" dirty="0" smtClean="0"/>
              <a:t>The immune system in the elderly: II. Specific cellular immunity. </a:t>
            </a:r>
            <a:r>
              <a:rPr lang="en-US" b="1" dirty="0" err="1" smtClean="0"/>
              <a:t>Ginaldi</a:t>
            </a:r>
            <a:r>
              <a:rPr lang="en-US" b="1" dirty="0" smtClean="0"/>
              <a:t>,</a:t>
            </a:r>
            <a:r>
              <a:rPr lang="en-US" b="1" baseline="0" dirty="0" smtClean="0"/>
              <a:t> L. et al.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Found at: http://www.ncbi.nlm.nih.gov/pubmed/10580636</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Children: Under-developed ability to fight infection and disease so are more vulnerable when exposed.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“The growth and development of the lymphocytes, a type of white blood cell vital to the immune system [are not complete in children]…This system protects the body against microorganisms and germs. Children's immune systems aren't fully developed until the age of 14.”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Source: </a:t>
            </a:r>
            <a:r>
              <a:rPr lang="en-US" sz="1200" u="none" strike="noStrike" kern="1200" dirty="0" smtClean="0">
                <a:solidFill>
                  <a:schemeClr val="tx1"/>
                </a:solidFill>
                <a:effectLst/>
                <a:latin typeface="+mn-lt"/>
                <a:ea typeface="+mn-ea"/>
                <a:cs typeface="+mn-cs"/>
                <a:hlinkClick r:id="rId3"/>
              </a:rPr>
              <a:t>About Children's Immune Systems | eHow.com</a:t>
            </a:r>
            <a:r>
              <a:rPr lang="en-US" sz="1200" u="none" strike="noStrike"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3"/>
              </a:rPr>
              <a:t>http://www.ehow.com/about_4597764_childrens-immune-systems.html#ixzz16P6tk2ZQ</a:t>
            </a:r>
            <a:endParaRPr lang="en-US" sz="120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BECEC106-0AB3-4C59-9E2D-D464A9063789}" type="slidenum">
              <a:rPr lang="en-US" smtClean="0"/>
              <a:t>8</a:t>
            </a:fld>
            <a:endParaRPr lang="en-US"/>
          </a:p>
        </p:txBody>
      </p:sp>
    </p:spTree>
    <p:extLst>
      <p:ext uri="{BB962C8B-B14F-4D97-AF65-F5344CB8AC3E}">
        <p14:creationId xmlns:p14="http://schemas.microsoft.com/office/powerpoint/2010/main" val="139430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CD4 cells are one type of cell in the body that is available to fight disease. In the case of HIV, CD4 cells are the host cell for the virus to replicate and invade the body. Over time the CD4 count in the body decreases as the virus continues to infect the cells. This reduces the strength of the infected person’s immune system. The infected person becomes increasingly sick and more vulnerable to other diseases. </a:t>
            </a:r>
          </a:p>
          <a:p>
            <a:r>
              <a:rPr lang="en-US" baseline="0" dirty="0" smtClean="0"/>
              <a:t>Source: http://aids.about.com/od/newlydiagnosed/qt/cd4.htm</a:t>
            </a:r>
          </a:p>
          <a:p>
            <a:endParaRPr lang="en-US" dirty="0"/>
          </a:p>
        </p:txBody>
      </p:sp>
      <p:sp>
        <p:nvSpPr>
          <p:cNvPr id="4" name="Slide Number Placeholder 3"/>
          <p:cNvSpPr>
            <a:spLocks noGrp="1"/>
          </p:cNvSpPr>
          <p:nvPr>
            <p:ph type="sldNum" sz="quarter" idx="10"/>
          </p:nvPr>
        </p:nvSpPr>
        <p:spPr/>
        <p:txBody>
          <a:bodyPr/>
          <a:lstStyle/>
          <a:p>
            <a:fld id="{BECEC106-0AB3-4C59-9E2D-D464A9063789}" type="slidenum">
              <a:rPr lang="en-US" smtClean="0"/>
              <a:t>9</a:t>
            </a:fld>
            <a:endParaRPr lang="en-US"/>
          </a:p>
        </p:txBody>
      </p:sp>
    </p:spTree>
    <p:extLst>
      <p:ext uri="{BB962C8B-B14F-4D97-AF65-F5344CB8AC3E}">
        <p14:creationId xmlns:p14="http://schemas.microsoft.com/office/powerpoint/2010/main" val="139430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FC49B-FEB1-4408-9AEA-07BC50B003D9}" type="slidenum">
              <a:rPr lang="en-US"/>
              <a:pPr/>
              <a:t>10</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baseline="0" dirty="0" smtClean="0"/>
              <a:t>A healthy immune system has 600-1200 CD4 cells per microliter (cells/</a:t>
            </a:r>
            <a:r>
              <a:rPr lang="en-US" baseline="0" dirty="0" smtClean="0">
                <a:sym typeface="Symbol"/>
              </a:rPr>
              <a:t>L).</a:t>
            </a:r>
          </a:p>
          <a:p>
            <a:endParaRPr lang="en-US" baseline="0" dirty="0" smtClean="0">
              <a:sym typeface="Symbol"/>
            </a:endParaRPr>
          </a:p>
          <a:p>
            <a:r>
              <a:rPr lang="en-US" baseline="0" dirty="0" smtClean="0">
                <a:sym typeface="Symbol"/>
              </a:rPr>
              <a:t>If an individual is HIV+, a CD4 count of 350-600 is still okay. </a:t>
            </a:r>
          </a:p>
          <a:p>
            <a:r>
              <a:rPr lang="en-US" baseline="0" dirty="0" smtClean="0">
                <a:sym typeface="Symbol"/>
              </a:rPr>
              <a:t>From 200-350, the individual is at risk for infection and disease. </a:t>
            </a:r>
          </a:p>
          <a:p>
            <a:r>
              <a:rPr lang="en-US" baseline="0" dirty="0" smtClean="0">
                <a:sym typeface="Symbol"/>
              </a:rPr>
              <a:t>Less than 200, the individual is at a much greater risk for infection and disease. </a:t>
            </a:r>
          </a:p>
          <a:p>
            <a:r>
              <a:rPr lang="en-US" sz="900" baseline="0" dirty="0" smtClean="0">
                <a:sym typeface="Symbol"/>
              </a:rPr>
              <a:t>Source: http://aids.about.com/od/newlydiagnosed/qt/cd4.htm</a:t>
            </a:r>
          </a:p>
          <a:p>
            <a:endParaRPr lang="en-US" baseline="0" dirty="0" smtClean="0">
              <a:sym typeface="Symbol"/>
            </a:endParaRPr>
          </a:p>
          <a:p>
            <a:r>
              <a:rPr lang="en-US" baseline="0" dirty="0" smtClean="0">
                <a:sym typeface="Symbol"/>
              </a:rPr>
              <a:t>The study above shows that:</a:t>
            </a:r>
          </a:p>
          <a:p>
            <a:r>
              <a:rPr lang="en-US" baseline="0" dirty="0" smtClean="0">
                <a:sym typeface="Symbol"/>
              </a:rPr>
              <a:t>From 500 count to 500-200 count the percentage of people with diarrhea doubles. </a:t>
            </a:r>
          </a:p>
          <a:p>
            <a:endParaRPr lang="en-US" baseline="0" dirty="0" smtClean="0">
              <a:sym typeface="Symbol"/>
            </a:endParaRPr>
          </a:p>
          <a:p>
            <a:r>
              <a:rPr lang="en-US" baseline="0" dirty="0" smtClean="0">
                <a:sym typeface="Symbol"/>
              </a:rPr>
              <a:t>From 200-500 count to 200 count, the number of people with diarrhea doubles again. </a:t>
            </a:r>
          </a:p>
          <a:p>
            <a:endParaRPr lang="en-US" baseline="0" dirty="0" smtClean="0">
              <a:sym typeface="Symbol"/>
            </a:endParaRPr>
          </a:p>
          <a:p>
            <a:endParaRPr lang="en-US" baseline="0" dirty="0" smtClean="0">
              <a:sym typeface="Symbol"/>
            </a:endParaRPr>
          </a:p>
          <a:p>
            <a:r>
              <a:rPr lang="en-US" baseline="0" dirty="0" smtClean="0">
                <a:sym typeface="Symbol"/>
              </a:rPr>
              <a:t>Conclusion: Individuals with low CD4 counts or weak immune systems, like the sick, elderly and children, are more vulnerable to diarrheal diseases</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509669-7811-43C7-9B1C-1309E656DA83}" type="slidenum">
              <a:rPr lang="en-US"/>
              <a:pPr/>
              <a:t>11</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dirty="0" smtClean="0"/>
              <a:t>Of 20,000</a:t>
            </a:r>
            <a:r>
              <a:rPr lang="en-US" baseline="0" dirty="0" smtClean="0"/>
              <a:t> deaths of due to HIV/AIDS, 7 in 10 people had diarrhea. </a:t>
            </a:r>
          </a:p>
          <a:p>
            <a:endParaRPr lang="en-US" baseline="0"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CEC106-0AB3-4C59-9E2D-D464A9063789}" type="slidenum">
              <a:rPr lang="en-US" smtClean="0"/>
              <a:t>12</a:t>
            </a:fld>
            <a:endParaRPr lang="en-US"/>
          </a:p>
        </p:txBody>
      </p:sp>
    </p:spTree>
    <p:extLst>
      <p:ext uri="{BB962C8B-B14F-4D97-AF65-F5344CB8AC3E}">
        <p14:creationId xmlns:p14="http://schemas.microsoft.com/office/powerpoint/2010/main" val="1351156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2092E8-9C90-44D0-816D-9C232EC6A556}" type="datetimeFigureOut">
              <a:rPr lang="en-US" smtClean="0"/>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1555044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092E8-9C90-44D0-816D-9C232EC6A556}" type="datetimeFigureOut">
              <a:rPr lang="en-US" smtClean="0"/>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223318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092E8-9C90-44D0-816D-9C232EC6A556}" type="datetimeFigureOut">
              <a:rPr lang="en-US" smtClean="0"/>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598530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092E8-9C90-44D0-816D-9C232EC6A556}" type="datetimeFigureOut">
              <a:rPr lang="en-US" smtClean="0"/>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185839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2092E8-9C90-44D0-816D-9C232EC6A556}" type="datetimeFigureOut">
              <a:rPr lang="en-US" smtClean="0"/>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226399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2092E8-9C90-44D0-816D-9C232EC6A556}" type="datetimeFigureOut">
              <a:rPr lang="en-US" smtClean="0"/>
              <a:t>12/6/2010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175129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2092E8-9C90-44D0-816D-9C232EC6A556}" type="datetimeFigureOut">
              <a:rPr lang="en-US" smtClean="0"/>
              <a:t>12/6/2010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13321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2092E8-9C90-44D0-816D-9C232EC6A556}" type="datetimeFigureOut">
              <a:rPr lang="en-US" smtClean="0"/>
              <a:t>12/6/2010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403477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2092E8-9C90-44D0-816D-9C232EC6A556}" type="datetimeFigureOut">
              <a:rPr lang="en-US" smtClean="0"/>
              <a:t>12/6/2010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2959659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092E8-9C90-44D0-816D-9C232EC6A556}" type="datetimeFigureOut">
              <a:rPr lang="en-US" smtClean="0"/>
              <a:t>12/6/2010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358151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092E8-9C90-44D0-816D-9C232EC6A556}" type="datetimeFigureOut">
              <a:rPr lang="en-US" smtClean="0"/>
              <a:t>12/6/2010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617230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092E8-9C90-44D0-816D-9C232EC6A556}" type="datetimeFigureOut">
              <a:rPr lang="en-US" smtClean="0"/>
              <a:t>12/6/2010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FB74D-DDCF-4449-B37B-04C7477FAA91}" type="slidenum">
              <a:rPr lang="en-US" smtClean="0"/>
              <a:t>‹#›</a:t>
            </a:fld>
            <a:endParaRPr lang="en-US"/>
          </a:p>
        </p:txBody>
      </p:sp>
    </p:spTree>
    <p:extLst>
      <p:ext uri="{BB962C8B-B14F-4D97-AF65-F5344CB8AC3E}">
        <p14:creationId xmlns:p14="http://schemas.microsoft.com/office/powerpoint/2010/main" val="1638522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image" Target="../media/image4.jpeg"/><Relationship Id="rId7"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533400" y="990600"/>
            <a:ext cx="8077200" cy="59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100"/>
          </a:p>
          <a:p>
            <a:pPr algn="ctr" eaLnBrk="1" hangingPunct="1"/>
            <a:r>
              <a:rPr lang="en-US" sz="1100"/>
              <a:t>12, 2916 – 5</a:t>
            </a:r>
            <a:r>
              <a:rPr lang="en-US" sz="1100" baseline="30000"/>
              <a:t>th</a:t>
            </a:r>
            <a:r>
              <a:rPr lang="en-US" sz="1100"/>
              <a:t> Avenue</a:t>
            </a:r>
          </a:p>
          <a:p>
            <a:pPr algn="ctr" eaLnBrk="1" hangingPunct="1"/>
            <a:r>
              <a:rPr lang="en-US" sz="1100"/>
              <a:t>Calgary, Alberta, T2A 6K4, Canada</a:t>
            </a:r>
          </a:p>
          <a:p>
            <a:pPr algn="ctr" eaLnBrk="1" hangingPunct="1"/>
            <a:r>
              <a:rPr lang="fr-FR" sz="1100"/>
              <a:t>Phone: + 1 (403) 243-3285, Fax: + 1 (403) 243-6199</a:t>
            </a:r>
            <a:endParaRPr lang="en-US" sz="1100"/>
          </a:p>
          <a:p>
            <a:pPr algn="ctr" eaLnBrk="1" hangingPunct="1"/>
            <a:r>
              <a:rPr lang="fr-FR" sz="1100"/>
              <a:t>E-mail: cawst@cawst.org, </a:t>
            </a:r>
            <a:r>
              <a:rPr lang="en-US" sz="1100"/>
              <a:t>Website: www.cawst.org</a:t>
            </a:r>
          </a:p>
          <a:p>
            <a:pPr eaLnBrk="1" hangingPunct="1"/>
            <a:r>
              <a:rPr lang="en-US" sz="1100"/>
              <a:t> </a:t>
            </a:r>
          </a:p>
          <a:p>
            <a:pPr eaLnBrk="1" hangingPunct="1"/>
            <a:r>
              <a:rPr lang="en-GB" sz="1100"/>
              <a:t>CAWST is a Canadian non-profit organization focused on the principle that clean water changes lives. Safe water and basic sanitation are fundamentals necessary to empower the world’s poorest people and break the cycle of poverty. CAWST believes that the place to start is to teach people the skills they need to have safe water in their homes. </a:t>
            </a:r>
            <a:endParaRPr lang="en-US" sz="1100"/>
          </a:p>
          <a:p>
            <a:pPr eaLnBrk="1" hangingPunct="1"/>
            <a:r>
              <a:rPr lang="en-GB" sz="1100"/>
              <a:t> </a:t>
            </a:r>
            <a:endParaRPr lang="en-US" sz="1100"/>
          </a:p>
          <a:p>
            <a:pPr eaLnBrk="1" hangingPunct="1"/>
            <a:r>
              <a:rPr lang="en-GB" sz="1100"/>
              <a:t>CAWST transfers knowledge and skills to organizations and individuals in developing countries through education, training and consulting services. This ever expanding network can motivate individual households to take action to meet their own water and sanitation needs.</a:t>
            </a:r>
            <a:endParaRPr lang="en-US" sz="1100"/>
          </a:p>
          <a:p>
            <a:pPr eaLnBrk="1" hangingPunct="1"/>
            <a:r>
              <a:rPr lang="en-US" sz="1100"/>
              <a:t> </a:t>
            </a:r>
          </a:p>
          <a:p>
            <a:pPr eaLnBrk="1" hangingPunct="1"/>
            <a:r>
              <a:rPr lang="en-US" sz="1100"/>
              <a:t>One of CAWST’s core strategies is to make knowledge about water common knowledge. This is achieved, in part, by developing and freely distributing education materials with the intent of increasing its availability to those who need it most. You should feel free to copy and distribute this document in any form, printed or electronic. If you wish to use any parts of this document in the creation of your own materials, please ensure that CAWST is properly acknowledged. Please include our website address: www.cawst.org. </a:t>
            </a:r>
          </a:p>
          <a:p>
            <a:pPr eaLnBrk="1" hangingPunct="1"/>
            <a:r>
              <a:rPr lang="en-US" sz="1100"/>
              <a:t> </a:t>
            </a:r>
          </a:p>
          <a:p>
            <a:pPr eaLnBrk="1" hangingPunct="1"/>
            <a:r>
              <a:rPr lang="en-US" sz="1100"/>
              <a:t>Feel free to include a link from your website to the CAWST website. Please do not host this document to download from your website as we will have updated versions from time to time. Please email us if you have any questions or feedback.</a:t>
            </a:r>
          </a:p>
          <a:p>
            <a:pPr eaLnBrk="1" hangingPunct="1"/>
            <a:r>
              <a:rPr lang="en-US" sz="1100"/>
              <a:t> </a:t>
            </a:r>
          </a:p>
          <a:p>
            <a:pPr eaLnBrk="1" hangingPunct="1"/>
            <a:r>
              <a:rPr lang="en-US" sz="1100"/>
              <a:t>This document is open content and licensed under the Creative Commons Attribution Works 3.0 Unported License. To view a copy of this license, visit: http://creativecommons.org/licenses/by/3.0</a:t>
            </a:r>
          </a:p>
          <a:p>
            <a:pPr eaLnBrk="1" hangingPunct="1"/>
            <a:r>
              <a:rPr lang="en-US" sz="1100"/>
              <a:t> </a:t>
            </a:r>
          </a:p>
          <a:p>
            <a:pPr eaLnBrk="1" hangingPunct="1"/>
            <a:r>
              <a:rPr lang="en-US" sz="1100"/>
              <a:t>You are free to:</a:t>
            </a:r>
          </a:p>
          <a:p>
            <a:pPr eaLnBrk="1" hangingPunct="1"/>
            <a:r>
              <a:rPr lang="en-US" sz="1100"/>
              <a:t>Share – to copy, distribute and transmit this document</a:t>
            </a:r>
          </a:p>
          <a:p>
            <a:pPr eaLnBrk="1" hangingPunct="1"/>
            <a:r>
              <a:rPr lang="en-US" sz="1100"/>
              <a:t>Remix</a:t>
            </a:r>
            <a:r>
              <a:rPr lang="en-US" sz="1100" b="1"/>
              <a:t> </a:t>
            </a:r>
            <a:r>
              <a:rPr lang="en-US" sz="1100"/>
              <a:t>– to adapt this document</a:t>
            </a:r>
          </a:p>
          <a:p>
            <a:pPr eaLnBrk="1" hangingPunct="1"/>
            <a:r>
              <a:rPr lang="en-US" sz="1100"/>
              <a:t> </a:t>
            </a:r>
          </a:p>
          <a:p>
            <a:pPr eaLnBrk="1" hangingPunct="1"/>
            <a:r>
              <a:rPr lang="en-US" sz="1100"/>
              <a:t>Under the following conditions:</a:t>
            </a:r>
          </a:p>
          <a:p>
            <a:pPr eaLnBrk="1" hangingPunct="1"/>
            <a:r>
              <a:rPr lang="en-US" sz="1100"/>
              <a:t>Attribution. You must give credit to CAWST as the original source of the document </a:t>
            </a:r>
          </a:p>
          <a:p>
            <a:pPr eaLnBrk="1" hangingPunct="1"/>
            <a:r>
              <a:rPr lang="en-US" sz="1100"/>
              <a:t> </a:t>
            </a:r>
          </a:p>
          <a:p>
            <a:pPr eaLnBrk="1" hangingPunct="1"/>
            <a:r>
              <a:rPr lang="en-US" sz="1100"/>
              <a:t>CAWST and its directors, employees, contractors, and volunteers do not assume any responsibility for and make no warranty with respect to the results that may be obtained from the use of the information provided.</a:t>
            </a:r>
          </a:p>
          <a:p>
            <a:pPr eaLnBrk="1" hangingPunct="1"/>
            <a:endParaRPr lang="en-US"/>
          </a:p>
        </p:txBody>
      </p:sp>
      <p:pic>
        <p:nvPicPr>
          <p:cNvPr id="2051" name="Picture 2" descr="CAWST_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1113"/>
            <a:ext cx="38481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5105400"/>
            <a:ext cx="17018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367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1"/>
          </p:nvPr>
        </p:nvSpPr>
        <p:spPr/>
        <p:txBody>
          <a:bodyPr/>
          <a:lstStyle/>
          <a:p>
            <a:fld id="{26260F7D-63ED-4293-934C-26F690A0D24D}" type="slidenum">
              <a:rPr lang="en-US"/>
              <a:pPr/>
              <a:t>10</a:t>
            </a:fld>
            <a:endParaRPr lang="en-US"/>
          </a:p>
        </p:txBody>
      </p:sp>
      <p:pic>
        <p:nvPicPr>
          <p:cNvPr id="118786" name="Picture 2"/>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917575" y="828675"/>
            <a:ext cx="7307263" cy="628650"/>
          </a:xfrm>
        </p:spPr>
      </p:pic>
      <p:sp>
        <p:nvSpPr>
          <p:cNvPr id="118787" name="Text Box 3"/>
          <p:cNvSpPr txBox="1">
            <a:spLocks noChangeArrowheads="1"/>
          </p:cNvSpPr>
          <p:nvPr/>
        </p:nvSpPr>
        <p:spPr bwMode="auto">
          <a:xfrm>
            <a:off x="2057400" y="5867400"/>
            <a:ext cx="6629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600"/>
              <a:t>(Sadraei et al., 2005. CD4+ Cell Counts and Opportunistic Protozoa in Indian HIV-Infected Patients. Parasitol Res 97: 270–273) </a:t>
            </a:r>
          </a:p>
        </p:txBody>
      </p:sp>
      <p:sp>
        <p:nvSpPr>
          <p:cNvPr id="118788" name="Oval 4"/>
          <p:cNvSpPr>
            <a:spLocks noChangeArrowheads="1"/>
          </p:cNvSpPr>
          <p:nvPr/>
        </p:nvSpPr>
        <p:spPr bwMode="auto">
          <a:xfrm>
            <a:off x="4191000" y="2133600"/>
            <a:ext cx="990600" cy="2819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8789" name="Picture 5"/>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990600" y="1752600"/>
            <a:ext cx="7467600" cy="4106863"/>
          </a:xfrm>
        </p:spPr>
      </p:pic>
      <p:sp>
        <p:nvSpPr>
          <p:cNvPr id="118790" name="Oval 6"/>
          <p:cNvSpPr>
            <a:spLocks noChangeArrowheads="1"/>
          </p:cNvSpPr>
          <p:nvPr/>
        </p:nvSpPr>
        <p:spPr bwMode="auto">
          <a:xfrm>
            <a:off x="6553200" y="3429000"/>
            <a:ext cx="2057400" cy="20574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1" name="Rectangle 7"/>
          <p:cNvSpPr>
            <a:spLocks noChangeArrowheads="1"/>
          </p:cNvSpPr>
          <p:nvPr/>
        </p:nvSpPr>
        <p:spPr bwMode="auto">
          <a:xfrm>
            <a:off x="381000" y="304800"/>
            <a:ext cx="1143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8792" name="Picture 8"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18793" name="Rectangle 9"/>
          <p:cNvSpPr>
            <a:spLocks noChangeArrowheads="1"/>
          </p:cNvSpPr>
          <p:nvPr/>
        </p:nvSpPr>
        <p:spPr bwMode="auto">
          <a:xfrm>
            <a:off x="685800" y="4343400"/>
            <a:ext cx="7620000" cy="381000"/>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37241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1"/>
          </p:nvPr>
        </p:nvSpPr>
        <p:spPr/>
        <p:txBody>
          <a:bodyPr/>
          <a:lstStyle/>
          <a:p>
            <a:fld id="{E5ECED13-A597-4A34-9868-8D78FC7A8CAB}" type="slidenum">
              <a:rPr lang="en-US"/>
              <a:pPr/>
              <a:t>11</a:t>
            </a:fld>
            <a:endParaRPr lang="en-US"/>
          </a:p>
        </p:txBody>
      </p:sp>
      <p:pic>
        <p:nvPicPr>
          <p:cNvPr id="130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762000"/>
            <a:ext cx="7543800" cy="5956300"/>
          </a:xfrm>
          <a:prstGeom prst="rect">
            <a:avLst/>
          </a:prstGeom>
          <a:noFill/>
          <a:extLst>
            <a:ext uri="{909E8E84-426E-40DD-AFC4-6F175D3DCCD1}">
              <a14:hiddenFill xmlns:a14="http://schemas.microsoft.com/office/drawing/2010/main">
                <a:solidFill>
                  <a:srgbClr val="FFFFFF"/>
                </a:solidFill>
              </a14:hiddenFill>
            </a:ext>
          </a:extLst>
        </p:spPr>
      </p:pic>
      <p:sp>
        <p:nvSpPr>
          <p:cNvPr id="130053" name="Text Box 5"/>
          <p:cNvSpPr txBox="1">
            <a:spLocks noChangeArrowheads="1"/>
          </p:cNvSpPr>
          <p:nvPr/>
        </p:nvSpPr>
        <p:spPr bwMode="auto">
          <a:xfrm>
            <a:off x="0" y="685800"/>
            <a:ext cx="91440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dirty="0">
                <a:solidFill>
                  <a:srgbClr val="000066"/>
                </a:solidFill>
                <a:latin typeface="Arial" pitchFamily="34" charset="0"/>
                <a:cs typeface="Arial" pitchFamily="34" charset="0"/>
              </a:rPr>
              <a:t>Death Rates 20,000 HIV+ Adults Uganda</a:t>
            </a:r>
          </a:p>
        </p:txBody>
      </p:sp>
      <p:sp>
        <p:nvSpPr>
          <p:cNvPr id="130054" name="Text Box 6"/>
          <p:cNvSpPr txBox="1">
            <a:spLocks noChangeArrowheads="1"/>
          </p:cNvSpPr>
          <p:nvPr/>
        </p:nvSpPr>
        <p:spPr bwMode="auto">
          <a:xfrm>
            <a:off x="3048000" y="1295400"/>
            <a:ext cx="3048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pic>
        <p:nvPicPr>
          <p:cNvPr id="130055" name="Picture 7"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130056" name="Rectangle 8"/>
          <p:cNvSpPr>
            <a:spLocks noChangeArrowheads="1"/>
          </p:cNvSpPr>
          <p:nvPr/>
        </p:nvSpPr>
        <p:spPr bwMode="auto">
          <a:xfrm>
            <a:off x="4267200" y="1447800"/>
            <a:ext cx="16002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57" name="Text Box 9"/>
          <p:cNvSpPr txBox="1">
            <a:spLocks noChangeArrowheads="1"/>
          </p:cNvSpPr>
          <p:nvPr/>
        </p:nvSpPr>
        <p:spPr bwMode="auto">
          <a:xfrm>
            <a:off x="7010400" y="23622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58" name="Text Box 10"/>
          <p:cNvSpPr txBox="1">
            <a:spLocks noChangeArrowheads="1"/>
          </p:cNvSpPr>
          <p:nvPr/>
        </p:nvSpPr>
        <p:spPr bwMode="auto">
          <a:xfrm>
            <a:off x="2209800" y="2362200"/>
            <a:ext cx="1219200"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59" name="Text Box 11"/>
          <p:cNvSpPr txBox="1">
            <a:spLocks noChangeArrowheads="1"/>
          </p:cNvSpPr>
          <p:nvPr/>
        </p:nvSpPr>
        <p:spPr bwMode="auto">
          <a:xfrm>
            <a:off x="2362200" y="2209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60" name="Text Box 12"/>
          <p:cNvSpPr txBox="1">
            <a:spLocks noChangeArrowheads="1"/>
          </p:cNvSpPr>
          <p:nvPr/>
        </p:nvSpPr>
        <p:spPr bwMode="auto">
          <a:xfrm>
            <a:off x="4572000" y="2286000"/>
            <a:ext cx="1752600" cy="2843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61" name="Text Box 13"/>
          <p:cNvSpPr txBox="1">
            <a:spLocks noChangeArrowheads="1"/>
          </p:cNvSpPr>
          <p:nvPr/>
        </p:nvSpPr>
        <p:spPr bwMode="auto">
          <a:xfrm>
            <a:off x="7239000" y="2209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62" name="Text Box 14"/>
          <p:cNvSpPr txBox="1">
            <a:spLocks noChangeArrowheads="1"/>
          </p:cNvSpPr>
          <p:nvPr/>
        </p:nvSpPr>
        <p:spPr bwMode="auto">
          <a:xfrm>
            <a:off x="2286000" y="2590800"/>
            <a:ext cx="1143000" cy="2843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64" name="Text Box 16"/>
          <p:cNvSpPr txBox="1">
            <a:spLocks noChangeArrowheads="1"/>
          </p:cNvSpPr>
          <p:nvPr/>
        </p:nvSpPr>
        <p:spPr bwMode="auto">
          <a:xfrm>
            <a:off x="7239000" y="2286000"/>
            <a:ext cx="1295400" cy="2843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65" name="Text Box 17"/>
          <p:cNvSpPr txBox="1">
            <a:spLocks noChangeArrowheads="1"/>
          </p:cNvSpPr>
          <p:nvPr/>
        </p:nvSpPr>
        <p:spPr bwMode="auto">
          <a:xfrm>
            <a:off x="6096000" y="2286000"/>
            <a:ext cx="685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66" name="Text Box 18"/>
          <p:cNvSpPr txBox="1">
            <a:spLocks noChangeArrowheads="1"/>
          </p:cNvSpPr>
          <p:nvPr/>
        </p:nvSpPr>
        <p:spPr bwMode="auto">
          <a:xfrm>
            <a:off x="7696200" y="5029200"/>
            <a:ext cx="9144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p:txBody>
      </p:sp>
      <p:sp>
        <p:nvSpPr>
          <p:cNvPr id="130067" name="Text Box 19"/>
          <p:cNvSpPr txBox="1">
            <a:spLocks noChangeArrowheads="1"/>
          </p:cNvSpPr>
          <p:nvPr/>
        </p:nvSpPr>
        <p:spPr bwMode="auto">
          <a:xfrm>
            <a:off x="5867400" y="4343400"/>
            <a:ext cx="8382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p:txBody>
      </p:sp>
      <p:sp>
        <p:nvSpPr>
          <p:cNvPr id="130068" name="Text Box 20"/>
          <p:cNvSpPr txBox="1">
            <a:spLocks noChangeArrowheads="1"/>
          </p:cNvSpPr>
          <p:nvPr/>
        </p:nvSpPr>
        <p:spPr bwMode="auto">
          <a:xfrm>
            <a:off x="5257800" y="4953000"/>
            <a:ext cx="1066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0" name="Text Box 22"/>
          <p:cNvSpPr txBox="1">
            <a:spLocks noChangeArrowheads="1"/>
          </p:cNvSpPr>
          <p:nvPr/>
        </p:nvSpPr>
        <p:spPr bwMode="auto">
          <a:xfrm>
            <a:off x="5318125" y="5249863"/>
            <a:ext cx="854075"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1" name="Text Box 23"/>
          <p:cNvSpPr txBox="1">
            <a:spLocks noChangeArrowheads="1"/>
          </p:cNvSpPr>
          <p:nvPr/>
        </p:nvSpPr>
        <p:spPr bwMode="auto">
          <a:xfrm>
            <a:off x="6248400" y="5021263"/>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2" name="Text Box 24"/>
          <p:cNvSpPr txBox="1">
            <a:spLocks noChangeArrowheads="1"/>
          </p:cNvSpPr>
          <p:nvPr/>
        </p:nvSpPr>
        <p:spPr bwMode="auto">
          <a:xfrm>
            <a:off x="5715000" y="3581400"/>
            <a:ext cx="914400" cy="1604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73" name="Text Box 25"/>
          <p:cNvSpPr txBox="1">
            <a:spLocks noChangeArrowheads="1"/>
          </p:cNvSpPr>
          <p:nvPr/>
        </p:nvSpPr>
        <p:spPr bwMode="auto">
          <a:xfrm>
            <a:off x="4191000" y="5257800"/>
            <a:ext cx="457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4" name="Text Box 26"/>
          <p:cNvSpPr txBox="1">
            <a:spLocks noChangeArrowheads="1"/>
          </p:cNvSpPr>
          <p:nvPr/>
        </p:nvSpPr>
        <p:spPr bwMode="auto">
          <a:xfrm>
            <a:off x="6324600" y="5029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5" name="Text Box 27"/>
          <p:cNvSpPr txBox="1">
            <a:spLocks noChangeArrowheads="1"/>
          </p:cNvSpPr>
          <p:nvPr/>
        </p:nvSpPr>
        <p:spPr bwMode="auto">
          <a:xfrm>
            <a:off x="3352800" y="5257800"/>
            <a:ext cx="304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6" name="Oval 28"/>
          <p:cNvSpPr>
            <a:spLocks noChangeArrowheads="1"/>
          </p:cNvSpPr>
          <p:nvPr/>
        </p:nvSpPr>
        <p:spPr bwMode="auto">
          <a:xfrm>
            <a:off x="6248400" y="5029200"/>
            <a:ext cx="609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77" name="Line 29"/>
          <p:cNvSpPr>
            <a:spLocks noChangeShapeType="1"/>
          </p:cNvSpPr>
          <p:nvPr/>
        </p:nvSpPr>
        <p:spPr bwMode="auto">
          <a:xfrm>
            <a:off x="2209800" y="4800600"/>
            <a:ext cx="510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78" name="Rectangle 30"/>
          <p:cNvSpPr>
            <a:spLocks noChangeArrowheads="1"/>
          </p:cNvSpPr>
          <p:nvPr/>
        </p:nvSpPr>
        <p:spPr bwMode="auto">
          <a:xfrm flipH="1">
            <a:off x="4114800" y="2743200"/>
            <a:ext cx="609600" cy="2057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79" name="Line 31"/>
          <p:cNvSpPr>
            <a:spLocks noChangeShapeType="1"/>
          </p:cNvSpPr>
          <p:nvPr/>
        </p:nvSpPr>
        <p:spPr bwMode="auto">
          <a:xfrm>
            <a:off x="3962400" y="2590800"/>
            <a:ext cx="609600" cy="22860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0" name="Line 32"/>
          <p:cNvSpPr>
            <a:spLocks noChangeShapeType="1"/>
          </p:cNvSpPr>
          <p:nvPr/>
        </p:nvSpPr>
        <p:spPr bwMode="auto">
          <a:xfrm>
            <a:off x="4419600" y="2667000"/>
            <a:ext cx="0" cy="2133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1" name="Oval 33"/>
          <p:cNvSpPr>
            <a:spLocks noChangeArrowheads="1"/>
          </p:cNvSpPr>
          <p:nvPr/>
        </p:nvSpPr>
        <p:spPr bwMode="auto">
          <a:xfrm>
            <a:off x="3505200" y="3124200"/>
            <a:ext cx="152400" cy="3810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82" name="Line 34"/>
          <p:cNvSpPr>
            <a:spLocks noChangeShapeType="1"/>
          </p:cNvSpPr>
          <p:nvPr/>
        </p:nvSpPr>
        <p:spPr bwMode="auto">
          <a:xfrm>
            <a:off x="3962400" y="2438400"/>
            <a:ext cx="76200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3" name="Line 35"/>
          <p:cNvSpPr>
            <a:spLocks noChangeShapeType="1"/>
          </p:cNvSpPr>
          <p:nvPr/>
        </p:nvSpPr>
        <p:spPr bwMode="auto">
          <a:xfrm flipH="1" flipV="1">
            <a:off x="3886200" y="2362200"/>
            <a:ext cx="838200" cy="3276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41368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Arial" pitchFamily="34" charset="0"/>
                <a:cs typeface="Arial" pitchFamily="34" charset="0"/>
              </a:rPr>
              <a:t>Review</a:t>
            </a:r>
            <a:endParaRPr lang="en-US" b="1" dirty="0">
              <a:solidFill>
                <a:schemeClr val="tx2"/>
              </a:solidFill>
              <a:latin typeface="Arial" pitchFamily="34" charset="0"/>
              <a:cs typeface="Arial" pitchFamily="34" charset="0"/>
            </a:endParaRP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itchFamily="34" charset="0"/>
              <a:buChar char="•"/>
            </a:pPr>
            <a:r>
              <a:rPr lang="en-US" sz="3600" dirty="0" smtClean="0">
                <a:latin typeface="Arial" pitchFamily="34" charset="0"/>
                <a:cs typeface="Arial" pitchFamily="34" charset="0"/>
              </a:rPr>
              <a:t>Discuss why diarrheal diseases have a significant impact on vulnerable populations </a:t>
            </a:r>
          </a:p>
          <a:p>
            <a:pPr algn="l"/>
            <a:endParaRPr lang="en-US" dirty="0"/>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52649"/>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795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Arial" pitchFamily="34" charset="0"/>
                <a:cs typeface="Arial" pitchFamily="34" charset="0"/>
              </a:rPr>
              <a:t>Learning Expectation #2</a:t>
            </a:r>
            <a:endParaRPr lang="en-US" b="1" dirty="0">
              <a:solidFill>
                <a:schemeClr val="tx2"/>
              </a:solidFill>
              <a:latin typeface="Arial" pitchFamily="34" charset="0"/>
              <a:cs typeface="Arial" pitchFamily="34" charset="0"/>
            </a:endParaRP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itchFamily="34" charset="0"/>
              <a:buChar char="•"/>
            </a:pPr>
            <a:r>
              <a:rPr lang="en-US" sz="3600" dirty="0" smtClean="0">
                <a:latin typeface="Arial" pitchFamily="34" charset="0"/>
                <a:cs typeface="Arial" pitchFamily="34" charset="0"/>
              </a:rPr>
              <a:t>The importance of </a:t>
            </a:r>
            <a:r>
              <a:rPr lang="en-US" sz="4000" dirty="0" smtClean="0">
                <a:latin typeface="Arial" pitchFamily="34" charset="0"/>
                <a:cs typeface="Arial" pitchFamily="34" charset="0"/>
              </a:rPr>
              <a:t>safe </a:t>
            </a:r>
            <a:r>
              <a:rPr lang="en-US" sz="4000" dirty="0">
                <a:latin typeface="Arial" pitchFamily="34" charset="0"/>
                <a:cs typeface="Arial" pitchFamily="34" charset="0"/>
              </a:rPr>
              <a:t>water </a:t>
            </a:r>
            <a:r>
              <a:rPr lang="en-US" sz="3600" dirty="0" smtClean="0">
                <a:latin typeface="Arial" pitchFamily="34" charset="0"/>
                <a:cs typeface="Arial" pitchFamily="34" charset="0"/>
              </a:rPr>
              <a:t>for </a:t>
            </a:r>
            <a:r>
              <a:rPr lang="en-US" sz="3600" dirty="0">
                <a:latin typeface="Arial" pitchFamily="34" charset="0"/>
                <a:cs typeface="Arial" pitchFamily="34" charset="0"/>
              </a:rPr>
              <a:t>vulnerable </a:t>
            </a:r>
            <a:r>
              <a:rPr lang="en-US" sz="3600" dirty="0" smtClean="0">
                <a:latin typeface="Arial" pitchFamily="34" charset="0"/>
                <a:cs typeface="Arial" pitchFamily="34" charset="0"/>
              </a:rPr>
              <a:t>populations</a:t>
            </a:r>
            <a:endParaRPr lang="en-US" sz="3600" dirty="0">
              <a:latin typeface="Arial" pitchFamily="34" charset="0"/>
              <a:cs typeface="Arial" pitchFamily="34" charset="0"/>
            </a:endParaRPr>
          </a:p>
          <a:p>
            <a:pPr algn="l"/>
            <a:endParaRPr lang="en-US" dirty="0"/>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5891689"/>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52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 kids holding glass of water</a:t>
            </a:r>
            <a:endParaRPr lang="en-US" dirty="0"/>
          </a:p>
        </p:txBody>
      </p:sp>
      <p:pic>
        <p:nvPicPr>
          <p:cNvPr id="3" name="Picture 8"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180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1659C17D-E282-4CC9-A9DB-AD324DB3C364}" type="slidenum">
              <a:rPr lang="en-US"/>
              <a:pPr/>
              <a:t>15</a:t>
            </a:fld>
            <a:endParaRPr lang="en-US" dirty="0"/>
          </a:p>
        </p:txBody>
      </p:sp>
      <p:sp>
        <p:nvSpPr>
          <p:cNvPr id="22530" name="Rectangle 2"/>
          <p:cNvSpPr>
            <a:spLocks noGrp="1" noChangeArrowheads="1"/>
          </p:cNvSpPr>
          <p:nvPr>
            <p:ph type="title"/>
          </p:nvPr>
        </p:nvSpPr>
        <p:spPr/>
        <p:txBody>
          <a:bodyPr/>
          <a:lstStyle/>
          <a:p>
            <a:r>
              <a:rPr lang="en-US" b="1" dirty="0">
                <a:solidFill>
                  <a:schemeClr val="tx2"/>
                </a:solidFill>
                <a:latin typeface="Arial" pitchFamily="34" charset="0"/>
                <a:cs typeface="Arial" pitchFamily="34" charset="0"/>
              </a:rPr>
              <a:t>Safe Water and PLWHA</a:t>
            </a:r>
          </a:p>
        </p:txBody>
      </p:sp>
      <p:sp>
        <p:nvSpPr>
          <p:cNvPr id="22531" name="Rectangle 3"/>
          <p:cNvSpPr>
            <a:spLocks noGrp="1" noChangeArrowheads="1"/>
          </p:cNvSpPr>
          <p:nvPr>
            <p:ph type="body" idx="1"/>
          </p:nvPr>
        </p:nvSpPr>
        <p:spPr>
          <a:ln/>
          <a:extLst>
            <a:ext uri="{91240B29-F687-4F45-9708-019B960494DF}">
              <a14:hiddenLine xmlns:a14="http://schemas.microsoft.com/office/drawing/2010/main" w="9525">
                <a:solidFill>
                  <a:srgbClr val="FF0000"/>
                </a:solidFill>
                <a:miter lim="800000"/>
                <a:headEnd/>
                <a:tailEnd/>
              </a14:hiddenLine>
            </a:ext>
          </a:extLst>
        </p:spPr>
        <p:txBody>
          <a:bodyPr/>
          <a:lstStyle/>
          <a:p>
            <a:pPr>
              <a:lnSpc>
                <a:spcPct val="90000"/>
              </a:lnSpc>
              <a:buFont typeface="Wingdings" pitchFamily="2" charset="2"/>
              <a:buNone/>
            </a:pPr>
            <a:r>
              <a:rPr lang="en-US" dirty="0"/>
              <a:t>   </a:t>
            </a:r>
            <a:endParaRPr lang="en-US" dirty="0" smtClean="0"/>
          </a:p>
          <a:p>
            <a:pPr>
              <a:lnSpc>
                <a:spcPct val="90000"/>
              </a:lnSpc>
              <a:buFont typeface="Wingdings" pitchFamily="2" charset="2"/>
              <a:buNone/>
            </a:pPr>
            <a:endParaRPr lang="en-US" dirty="0"/>
          </a:p>
          <a:p>
            <a:pPr>
              <a:lnSpc>
                <a:spcPct val="90000"/>
              </a:lnSpc>
              <a:buFont typeface="Wingdings" pitchFamily="2" charset="2"/>
              <a:buNone/>
            </a:pPr>
            <a:r>
              <a:rPr lang="en-US" dirty="0" smtClean="0"/>
              <a:t>“</a:t>
            </a:r>
            <a:r>
              <a:rPr lang="en-US" dirty="0"/>
              <a:t>HIV-positive patients without access to </a:t>
            </a:r>
            <a:r>
              <a:rPr lang="en-US" u="sng" dirty="0"/>
              <a:t>clean water</a:t>
            </a:r>
            <a:r>
              <a:rPr lang="en-US" dirty="0"/>
              <a:t> are at risk for a variety of common and opportunistic pathogens. </a:t>
            </a:r>
            <a:r>
              <a:rPr lang="en-US" dirty="0" smtClean="0"/>
              <a:t>“</a:t>
            </a:r>
            <a:endParaRPr lang="en-US" dirty="0"/>
          </a:p>
          <a:p>
            <a:pPr>
              <a:lnSpc>
                <a:spcPct val="90000"/>
              </a:lnSpc>
              <a:buFont typeface="Wingdings" pitchFamily="2" charset="2"/>
              <a:buNone/>
            </a:pPr>
            <a:r>
              <a:rPr lang="en-US" sz="1800" b="1" dirty="0"/>
              <a:t>      </a:t>
            </a:r>
            <a:endParaRPr lang="en-US" sz="2000" b="1" dirty="0"/>
          </a:p>
        </p:txBody>
      </p:sp>
      <p:sp>
        <p:nvSpPr>
          <p:cNvPr id="22532" name="Text Box 4"/>
          <p:cNvSpPr txBox="1">
            <a:spLocks noChangeArrowheads="1"/>
          </p:cNvSpPr>
          <p:nvPr/>
        </p:nvSpPr>
        <p:spPr bwMode="auto">
          <a:xfrm>
            <a:off x="2286000" y="4191000"/>
            <a:ext cx="6248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600" dirty="0"/>
              <a:t>(Partners in Health, 2006. PIH Guide to the Community-Based Treatment of HIV in Resource-Poor Settings, Second Edition)</a:t>
            </a:r>
          </a:p>
        </p:txBody>
      </p:sp>
      <p:pic>
        <p:nvPicPr>
          <p:cNvPr id="22533"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499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E53D6495-63E6-4E56-914C-18C7A62A8CEA}" type="slidenum">
              <a:rPr lang="en-US"/>
              <a:pPr/>
              <a:t>16</a:t>
            </a:fld>
            <a:endParaRPr lang="en-US"/>
          </a:p>
        </p:txBody>
      </p:sp>
      <p:sp>
        <p:nvSpPr>
          <p:cNvPr id="30722" name="Rectangle 2"/>
          <p:cNvSpPr>
            <a:spLocks noGrp="1" noChangeArrowheads="1"/>
          </p:cNvSpPr>
          <p:nvPr>
            <p:ph type="title"/>
          </p:nvPr>
        </p:nvSpPr>
        <p:spPr/>
        <p:txBody>
          <a:bodyPr>
            <a:normAutofit/>
          </a:bodyPr>
          <a:lstStyle/>
          <a:p>
            <a:r>
              <a:rPr lang="en-US" b="1" dirty="0">
                <a:solidFill>
                  <a:schemeClr val="tx2"/>
                </a:solidFill>
                <a:latin typeface="Arial" pitchFamily="34" charset="0"/>
                <a:cs typeface="Arial" pitchFamily="34" charset="0"/>
              </a:rPr>
              <a:t>Safe Water &amp; </a:t>
            </a:r>
            <a:r>
              <a:rPr lang="en-US" b="1" dirty="0" smtClean="0">
                <a:solidFill>
                  <a:schemeClr val="tx2"/>
                </a:solidFill>
                <a:latin typeface="Arial" pitchFamily="34" charset="0"/>
                <a:cs typeface="Arial" pitchFamily="34" charset="0"/>
              </a:rPr>
              <a:t>Anti-</a:t>
            </a:r>
            <a:r>
              <a:rPr lang="en-US" b="1" dirty="0" err="1" smtClean="0">
                <a:solidFill>
                  <a:schemeClr val="tx2"/>
                </a:solidFill>
                <a:latin typeface="Arial" pitchFamily="34" charset="0"/>
                <a:cs typeface="Arial" pitchFamily="34" charset="0"/>
              </a:rPr>
              <a:t>Retrovirals</a:t>
            </a:r>
            <a:endParaRPr lang="en-US" dirty="0">
              <a:solidFill>
                <a:schemeClr val="tx2"/>
              </a:solidFill>
              <a:latin typeface="Arial" pitchFamily="34" charset="0"/>
              <a:cs typeface="Arial" pitchFamily="34" charset="0"/>
            </a:endParaRPr>
          </a:p>
        </p:txBody>
      </p:sp>
      <p:sp>
        <p:nvSpPr>
          <p:cNvPr id="30723" name="Rectangle 3"/>
          <p:cNvSpPr>
            <a:spLocks noGrp="1" noChangeArrowheads="1"/>
          </p:cNvSpPr>
          <p:nvPr>
            <p:ph type="body" idx="1"/>
          </p:nvPr>
        </p:nvSpPr>
        <p:spPr>
          <a:ln/>
          <a:extLst>
            <a:ext uri="{91240B29-F687-4F45-9708-019B960494DF}">
              <a14:hiddenLine xmlns:a14="http://schemas.microsoft.com/office/drawing/2010/main" w="9525">
                <a:solidFill>
                  <a:srgbClr val="FF0000"/>
                </a:solidFill>
                <a:miter lim="800000"/>
                <a:headEnd/>
                <a:tailEnd/>
              </a14:hiddenLine>
            </a:ext>
          </a:extLst>
        </p:spPr>
        <p:txBody>
          <a:bodyPr/>
          <a:lstStyle/>
          <a:p>
            <a:pPr>
              <a:lnSpc>
                <a:spcPct val="90000"/>
              </a:lnSpc>
              <a:buFont typeface="Wingdings" pitchFamily="2" charset="2"/>
              <a:buNone/>
            </a:pPr>
            <a:r>
              <a:rPr lang="en-US" dirty="0">
                <a:latin typeface="Swiss721BT-Light" charset="0"/>
              </a:rPr>
              <a:t>  </a:t>
            </a:r>
            <a:endParaRPr lang="en-US" dirty="0" smtClean="0">
              <a:latin typeface="Swiss721BT-Light" charset="0"/>
            </a:endParaRPr>
          </a:p>
          <a:p>
            <a:pPr>
              <a:lnSpc>
                <a:spcPct val="90000"/>
              </a:lnSpc>
              <a:buFont typeface="Wingdings" pitchFamily="2" charset="2"/>
              <a:buNone/>
            </a:pPr>
            <a:endParaRPr lang="en-US" dirty="0">
              <a:latin typeface="Swiss721BT-Light" charset="0"/>
            </a:endParaRPr>
          </a:p>
          <a:p>
            <a:pPr>
              <a:lnSpc>
                <a:spcPct val="90000"/>
              </a:lnSpc>
              <a:buFont typeface="Wingdings" pitchFamily="2" charset="2"/>
              <a:buNone/>
            </a:pPr>
            <a:r>
              <a:rPr lang="en-US" dirty="0" smtClean="0">
                <a:latin typeface="Swiss721BT-Light" charset="0"/>
              </a:rPr>
              <a:t> </a:t>
            </a:r>
            <a:r>
              <a:rPr lang="en-US" dirty="0" smtClean="0"/>
              <a:t>“Access </a:t>
            </a:r>
            <a:r>
              <a:rPr lang="en-US" dirty="0"/>
              <a:t>to </a:t>
            </a:r>
            <a:r>
              <a:rPr lang="en-US" u="sng" dirty="0"/>
              <a:t>safe water </a:t>
            </a:r>
            <a:r>
              <a:rPr lang="en-US" dirty="0"/>
              <a:t>is </a:t>
            </a:r>
            <a:r>
              <a:rPr lang="en-US" dirty="0" smtClean="0"/>
              <a:t>essential for PLWHA, </a:t>
            </a:r>
            <a:r>
              <a:rPr lang="en-US" dirty="0"/>
              <a:t>as this allows patients to take their drugs and avoid </a:t>
            </a:r>
            <a:r>
              <a:rPr lang="en-US" dirty="0" smtClean="0"/>
              <a:t>diarrheal </a:t>
            </a:r>
            <a:r>
              <a:rPr lang="en-US" dirty="0"/>
              <a:t>diseases that reduce drug absorption.”</a:t>
            </a:r>
            <a:r>
              <a:rPr lang="en-US" sz="2800" dirty="0"/>
              <a:t> </a:t>
            </a:r>
          </a:p>
        </p:txBody>
      </p:sp>
      <p:pic>
        <p:nvPicPr>
          <p:cNvPr id="30725"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 y="5916931"/>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30726" name="Text Box 6"/>
          <p:cNvSpPr txBox="1">
            <a:spLocks noChangeArrowheads="1"/>
          </p:cNvSpPr>
          <p:nvPr/>
        </p:nvSpPr>
        <p:spPr bwMode="auto">
          <a:xfrm>
            <a:off x="2286000" y="5410200"/>
            <a:ext cx="640080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pPr>
            <a:r>
              <a:rPr lang="en-US" sz="1600"/>
              <a:t>(WHO, 2008. Essential Prevention and Care Interventions for Adults and Adolescents Living with HIV in Resource-limited Settings)</a:t>
            </a:r>
          </a:p>
          <a:p>
            <a:pPr eaLnBrk="1" hangingPunct="1">
              <a:spcBef>
                <a:spcPct val="50000"/>
              </a:spcBef>
            </a:pPr>
            <a:endParaRPr lang="en-US" sz="1600"/>
          </a:p>
        </p:txBody>
      </p:sp>
    </p:spTree>
    <p:extLst>
      <p:ext uri="{BB962C8B-B14F-4D97-AF65-F5344CB8AC3E}">
        <p14:creationId xmlns:p14="http://schemas.microsoft.com/office/powerpoint/2010/main" val="1742879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1"/>
          </p:nvPr>
        </p:nvSpPr>
        <p:spPr/>
        <p:txBody>
          <a:bodyPr/>
          <a:lstStyle/>
          <a:p>
            <a:fld id="{0B6BC12C-005C-4FD5-BDC9-D5D4DF1FA798}" type="slidenum">
              <a:rPr lang="en-US"/>
              <a:pPr/>
              <a:t>17</a:t>
            </a:fld>
            <a:endParaRPr lang="en-US"/>
          </a:p>
        </p:txBody>
      </p:sp>
      <p:sp>
        <p:nvSpPr>
          <p:cNvPr id="81922" name="Rectangle 2"/>
          <p:cNvSpPr>
            <a:spLocks noGrp="1" noChangeArrowheads="1"/>
          </p:cNvSpPr>
          <p:nvPr>
            <p:ph type="title"/>
          </p:nvPr>
        </p:nvSpPr>
        <p:spPr/>
        <p:txBody>
          <a:bodyPr/>
          <a:lstStyle/>
          <a:p>
            <a:r>
              <a:rPr lang="en-US" b="1" dirty="0">
                <a:solidFill>
                  <a:schemeClr val="tx2"/>
                </a:solidFill>
                <a:latin typeface="Arial" pitchFamily="34" charset="0"/>
                <a:cs typeface="Arial" pitchFamily="34" charset="0"/>
              </a:rPr>
              <a:t>Diarrhea and ARV Absorption</a:t>
            </a:r>
          </a:p>
        </p:txBody>
      </p:sp>
      <p:sp>
        <p:nvSpPr>
          <p:cNvPr id="81923" name="Rectangle 3"/>
          <p:cNvSpPr>
            <a:spLocks noGrp="1" noChangeArrowheads="1"/>
          </p:cNvSpPr>
          <p:nvPr>
            <p:ph type="body" idx="1"/>
          </p:nvPr>
        </p:nvSpPr>
        <p:spPr/>
        <p:txBody>
          <a:bodyPr/>
          <a:lstStyle/>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p:txBody>
      </p:sp>
      <p:pic>
        <p:nvPicPr>
          <p:cNvPr id="81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65288"/>
            <a:ext cx="8534400"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5" name="Text Box 5"/>
          <p:cNvSpPr txBox="1">
            <a:spLocks noChangeArrowheads="1"/>
          </p:cNvSpPr>
          <p:nvPr/>
        </p:nvSpPr>
        <p:spPr bwMode="auto">
          <a:xfrm>
            <a:off x="2971800" y="5867400"/>
            <a:ext cx="57150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pPr>
            <a:r>
              <a:rPr lang="en-US" sz="1600"/>
              <a:t>(Brantley et al., 2003. British Journal of Infectious Diseases</a:t>
            </a:r>
          </a:p>
        </p:txBody>
      </p:sp>
      <p:sp>
        <p:nvSpPr>
          <p:cNvPr id="81926" name="Rectangle 6"/>
          <p:cNvSpPr>
            <a:spLocks noChangeArrowheads="1"/>
          </p:cNvSpPr>
          <p:nvPr/>
        </p:nvSpPr>
        <p:spPr bwMode="auto">
          <a:xfrm>
            <a:off x="5410200" y="5029200"/>
            <a:ext cx="13716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9" name="Rectangle 9"/>
          <p:cNvSpPr>
            <a:spLocks noChangeArrowheads="1"/>
          </p:cNvSpPr>
          <p:nvPr/>
        </p:nvSpPr>
        <p:spPr bwMode="auto">
          <a:xfrm>
            <a:off x="5562600" y="5181600"/>
            <a:ext cx="13716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0" name="Rectangle 10"/>
          <p:cNvSpPr>
            <a:spLocks noChangeArrowheads="1"/>
          </p:cNvSpPr>
          <p:nvPr/>
        </p:nvSpPr>
        <p:spPr bwMode="auto">
          <a:xfrm>
            <a:off x="3657600" y="1828800"/>
            <a:ext cx="13716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2" name="Text Box 12"/>
          <p:cNvSpPr txBox="1">
            <a:spLocks noChangeArrowheads="1"/>
          </p:cNvSpPr>
          <p:nvPr/>
        </p:nvSpPr>
        <p:spPr bwMode="auto">
          <a:xfrm>
            <a:off x="685800" y="23622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t>Level of ARV Drug in Blood</a:t>
            </a:r>
          </a:p>
        </p:txBody>
      </p:sp>
      <p:pic>
        <p:nvPicPr>
          <p:cNvPr id="81933" name="Picture 13"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2"/>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697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Arial" pitchFamily="34" charset="0"/>
                <a:cs typeface="Arial" pitchFamily="34" charset="0"/>
              </a:rPr>
              <a:t>Review</a:t>
            </a:r>
            <a:endParaRPr lang="en-US" b="1" dirty="0">
              <a:solidFill>
                <a:schemeClr val="tx2"/>
              </a:solidFill>
              <a:latin typeface="Arial" pitchFamily="34" charset="0"/>
              <a:cs typeface="Arial" pitchFamily="34" charset="0"/>
            </a:endParaRP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itchFamily="34" charset="0"/>
              <a:buChar char="•"/>
            </a:pPr>
            <a:r>
              <a:rPr lang="en-US" sz="3600" dirty="0" smtClean="0">
                <a:latin typeface="Arial" pitchFamily="34" charset="0"/>
                <a:cs typeface="Arial" pitchFamily="34" charset="0"/>
              </a:rPr>
              <a:t>Discuss the importance of safe water for vulnerable populations </a:t>
            </a:r>
          </a:p>
          <a:p>
            <a:pPr algn="l"/>
            <a:endParaRPr lang="en-US" dirty="0"/>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759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Arial" pitchFamily="34" charset="0"/>
                <a:cs typeface="Arial" pitchFamily="34" charset="0"/>
              </a:rPr>
              <a:t>Learning Expectation #3</a:t>
            </a:r>
            <a:endParaRPr lang="en-US" b="1" dirty="0">
              <a:solidFill>
                <a:schemeClr val="tx2"/>
              </a:solidFill>
              <a:latin typeface="Arial" pitchFamily="34" charset="0"/>
              <a:cs typeface="Arial" pitchFamily="34" charset="0"/>
            </a:endParaRP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itchFamily="34" charset="0"/>
              <a:buChar char="•"/>
            </a:pPr>
            <a:r>
              <a:rPr lang="en-US" sz="3600" dirty="0">
                <a:latin typeface="Arial" pitchFamily="34" charset="0"/>
                <a:cs typeface="Arial" pitchFamily="34" charset="0"/>
              </a:rPr>
              <a:t>The importance of </a:t>
            </a:r>
            <a:r>
              <a:rPr lang="en-US" sz="3600" dirty="0" smtClean="0">
                <a:latin typeface="Arial" pitchFamily="34" charset="0"/>
                <a:cs typeface="Arial" pitchFamily="34" charset="0"/>
              </a:rPr>
              <a:t>the multi-barrier approach for </a:t>
            </a:r>
            <a:r>
              <a:rPr lang="en-US" sz="3600" dirty="0">
                <a:latin typeface="Arial" pitchFamily="34" charset="0"/>
                <a:cs typeface="Arial" pitchFamily="34" charset="0"/>
              </a:rPr>
              <a:t>vulnerable </a:t>
            </a:r>
            <a:r>
              <a:rPr lang="en-US" sz="3600" dirty="0" smtClean="0">
                <a:latin typeface="Arial" pitchFamily="34" charset="0"/>
                <a:cs typeface="Arial" pitchFamily="34" charset="0"/>
              </a:rPr>
              <a:t>populations</a:t>
            </a:r>
            <a:endParaRPr lang="en-US" sz="3600" dirty="0">
              <a:latin typeface="Arial" pitchFamily="34" charset="0"/>
              <a:cs typeface="Arial" pitchFamily="34" charset="0"/>
            </a:endParaRPr>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268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0D2DA95F-91D8-4019-B15A-ABDB7E812E73}" type="slidenum">
              <a:rPr lang="en-US"/>
              <a:pPr/>
              <a:t>2</a:t>
            </a:fld>
            <a:endParaRPr lang="en-US"/>
          </a:p>
        </p:txBody>
      </p:sp>
      <p:sp>
        <p:nvSpPr>
          <p:cNvPr id="106500" name="Rectangle 4"/>
          <p:cNvSpPr>
            <a:spLocks noGrp="1" noChangeArrowheads="1"/>
          </p:cNvSpPr>
          <p:nvPr>
            <p:ph type="title"/>
          </p:nvPr>
        </p:nvSpPr>
        <p:spPr>
          <a:xfrm>
            <a:off x="457200" y="1676400"/>
            <a:ext cx="8229600" cy="1371600"/>
          </a:xfrm>
        </p:spPr>
        <p:txBody>
          <a:bodyPr>
            <a:normAutofit/>
          </a:bodyPr>
          <a:lstStyle/>
          <a:p>
            <a:pPr algn="ctr"/>
            <a:r>
              <a:rPr lang="en-US" sz="4000" b="1" dirty="0" smtClean="0">
                <a:solidFill>
                  <a:schemeClr val="tx2"/>
                </a:solidFill>
                <a:latin typeface="Arial" pitchFamily="34" charset="0"/>
                <a:cs typeface="Arial" pitchFamily="34" charset="0"/>
              </a:rPr>
              <a:t>Household Water Treatment for Vulnerable Populations</a:t>
            </a:r>
            <a:endParaRPr lang="en-US" sz="4000" b="1" dirty="0">
              <a:solidFill>
                <a:schemeClr val="tx2"/>
              </a:solidFill>
              <a:latin typeface="Arial" pitchFamily="34" charset="0"/>
              <a:cs typeface="Arial" pitchFamily="34" charset="0"/>
            </a:endParaRPr>
          </a:p>
        </p:txBody>
      </p:sp>
      <p:pic>
        <p:nvPicPr>
          <p:cNvPr id="106501" name="Picture 5" descr="CAWST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
        <p:nvSpPr>
          <p:cNvPr id="106502" name="Rectangle 6"/>
          <p:cNvSpPr>
            <a:spLocks noChangeArrowheads="1"/>
          </p:cNvSpPr>
          <p:nvPr/>
        </p:nvSpPr>
        <p:spPr bwMode="auto">
          <a:xfrm>
            <a:off x="1371600" y="32766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Clr>
                <a:schemeClr val="bg2"/>
              </a:buClr>
              <a:buSzPct val="75000"/>
              <a:buFont typeface="Wingdings" pitchFamily="2" charset="2"/>
              <a:buNone/>
            </a:pPr>
            <a:endParaRPr lang="en-US" sz="3000" b="1">
              <a:solidFill>
                <a:schemeClr val="accent2"/>
              </a:solidFill>
            </a:endParaRPr>
          </a:p>
        </p:txBody>
      </p:sp>
    </p:spTree>
    <p:extLst>
      <p:ext uri="{BB962C8B-B14F-4D97-AF65-F5344CB8AC3E}">
        <p14:creationId xmlns:p14="http://schemas.microsoft.com/office/powerpoint/2010/main" val="1987060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0" y="274638"/>
            <a:ext cx="9144000" cy="1143000"/>
          </a:xfrm>
        </p:spPr>
        <p:txBody>
          <a:bodyPr/>
          <a:lstStyle/>
          <a:p>
            <a:r>
              <a:rPr lang="en-US" sz="4000" b="1" dirty="0" smtClean="0">
                <a:solidFill>
                  <a:schemeClr val="tx2"/>
                </a:solidFill>
                <a:latin typeface="Arial" pitchFamily="34" charset="0"/>
                <a:cs typeface="Arial" pitchFamily="34" charset="0"/>
              </a:rPr>
              <a:t>Multi-Barrier Approach to Safe Water</a:t>
            </a:r>
            <a:endParaRPr lang="en-CA" sz="4000" b="1" dirty="0" smtClean="0">
              <a:solidFill>
                <a:schemeClr val="tx2"/>
              </a:solidFill>
              <a:latin typeface="Arial" pitchFamily="34" charset="0"/>
              <a:cs typeface="Arial" pitchFamily="34" charset="0"/>
            </a:endParaRPr>
          </a:p>
        </p:txBody>
      </p:sp>
      <p:grpSp>
        <p:nvGrpSpPr>
          <p:cNvPr id="2" name="Group 4"/>
          <p:cNvGrpSpPr>
            <a:grpSpLocks/>
          </p:cNvGrpSpPr>
          <p:nvPr/>
        </p:nvGrpSpPr>
        <p:grpSpPr bwMode="auto">
          <a:xfrm>
            <a:off x="228600" y="1295400"/>
            <a:ext cx="8610600" cy="1600200"/>
            <a:chOff x="1800" y="3423"/>
            <a:chExt cx="8228" cy="793"/>
          </a:xfrm>
        </p:grpSpPr>
        <p:grpSp>
          <p:nvGrpSpPr>
            <p:cNvPr id="46088" name="Group 5"/>
            <p:cNvGrpSpPr>
              <a:grpSpLocks/>
            </p:cNvGrpSpPr>
            <p:nvPr/>
          </p:nvGrpSpPr>
          <p:grpSpPr bwMode="auto">
            <a:xfrm>
              <a:off x="1800" y="3686"/>
              <a:ext cx="8228" cy="530"/>
              <a:chOff x="1800" y="3686"/>
              <a:chExt cx="8228" cy="530"/>
            </a:xfrm>
          </p:grpSpPr>
          <p:sp>
            <p:nvSpPr>
              <p:cNvPr id="46092" name="Line 6"/>
              <p:cNvSpPr>
                <a:spLocks noChangeShapeType="1"/>
              </p:cNvSpPr>
              <p:nvPr/>
            </p:nvSpPr>
            <p:spPr bwMode="auto">
              <a:xfrm>
                <a:off x="4979" y="3873"/>
                <a:ext cx="16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3" name="Line 7"/>
              <p:cNvSpPr>
                <a:spLocks noChangeShapeType="1"/>
              </p:cNvSpPr>
              <p:nvPr/>
            </p:nvSpPr>
            <p:spPr bwMode="auto">
              <a:xfrm>
                <a:off x="6662" y="3873"/>
                <a:ext cx="16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4" name="Line 8"/>
              <p:cNvSpPr>
                <a:spLocks noChangeShapeType="1"/>
              </p:cNvSpPr>
              <p:nvPr/>
            </p:nvSpPr>
            <p:spPr bwMode="auto">
              <a:xfrm>
                <a:off x="3296" y="3873"/>
                <a:ext cx="16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5" name="Line 9"/>
              <p:cNvSpPr>
                <a:spLocks noChangeShapeType="1"/>
              </p:cNvSpPr>
              <p:nvPr/>
            </p:nvSpPr>
            <p:spPr bwMode="auto">
              <a:xfrm>
                <a:off x="8345" y="3873"/>
                <a:ext cx="16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6096" name="Group 10"/>
              <p:cNvGrpSpPr>
                <a:grpSpLocks/>
              </p:cNvGrpSpPr>
              <p:nvPr/>
            </p:nvGrpSpPr>
            <p:grpSpPr bwMode="auto">
              <a:xfrm>
                <a:off x="1800" y="3686"/>
                <a:ext cx="8228" cy="530"/>
                <a:chOff x="1800" y="3686"/>
                <a:chExt cx="8228" cy="530"/>
              </a:xfrm>
            </p:grpSpPr>
            <p:sp>
              <p:nvSpPr>
                <p:cNvPr id="46097" name="Text Box 11"/>
                <p:cNvSpPr txBox="1">
                  <a:spLocks noChangeArrowheads="1"/>
                </p:cNvSpPr>
                <p:nvPr/>
              </p:nvSpPr>
              <p:spPr bwMode="auto">
                <a:xfrm>
                  <a:off x="3483" y="3686"/>
                  <a:ext cx="1496" cy="5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46800" bIns="180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CA" sz="200" b="1" dirty="0"/>
                </a:p>
                <a:p>
                  <a:pPr algn="ctr" eaLnBrk="1" hangingPunct="1"/>
                  <a:r>
                    <a:rPr lang="en-CA" sz="1400" b="1" dirty="0"/>
                    <a:t>Sedimentation</a:t>
                  </a:r>
                </a:p>
              </p:txBody>
            </p:sp>
            <p:sp>
              <p:nvSpPr>
                <p:cNvPr id="46098" name="Text Box 12"/>
                <p:cNvSpPr txBox="1">
                  <a:spLocks noChangeArrowheads="1"/>
                </p:cNvSpPr>
                <p:nvPr/>
              </p:nvSpPr>
              <p:spPr bwMode="auto">
                <a:xfrm>
                  <a:off x="5166" y="3686"/>
                  <a:ext cx="1496" cy="5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CA" sz="200" b="1" dirty="0"/>
                </a:p>
                <a:p>
                  <a:pPr algn="ctr" eaLnBrk="1" hangingPunct="1"/>
                  <a:r>
                    <a:rPr lang="en-CA" sz="1400" b="1" dirty="0"/>
                    <a:t>Filtration</a:t>
                  </a:r>
                </a:p>
              </p:txBody>
            </p:sp>
            <p:sp>
              <p:nvSpPr>
                <p:cNvPr id="46099" name="Text Box 13"/>
                <p:cNvSpPr txBox="1">
                  <a:spLocks noChangeArrowheads="1"/>
                </p:cNvSpPr>
                <p:nvPr/>
              </p:nvSpPr>
              <p:spPr bwMode="auto">
                <a:xfrm>
                  <a:off x="6849" y="3686"/>
                  <a:ext cx="1496" cy="5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CA" sz="200" b="1" dirty="0"/>
                </a:p>
                <a:p>
                  <a:pPr algn="ctr" eaLnBrk="1" hangingPunct="1"/>
                  <a:r>
                    <a:rPr lang="en-CA" sz="1400" b="1" dirty="0"/>
                    <a:t>Disinfection</a:t>
                  </a:r>
                </a:p>
              </p:txBody>
            </p:sp>
            <p:sp>
              <p:nvSpPr>
                <p:cNvPr id="46100" name="Text Box 14"/>
                <p:cNvSpPr txBox="1">
                  <a:spLocks noChangeArrowheads="1"/>
                </p:cNvSpPr>
                <p:nvPr/>
              </p:nvSpPr>
              <p:spPr bwMode="auto">
                <a:xfrm>
                  <a:off x="8532" y="3686"/>
                  <a:ext cx="1496" cy="5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CA" sz="200" b="1" dirty="0"/>
                </a:p>
                <a:p>
                  <a:pPr algn="ctr" eaLnBrk="1" hangingPunct="1"/>
                  <a:r>
                    <a:rPr lang="en-CA" sz="1400" b="1" dirty="0"/>
                    <a:t>Safe Storage</a:t>
                  </a:r>
                </a:p>
              </p:txBody>
            </p:sp>
            <p:sp>
              <p:nvSpPr>
                <p:cNvPr id="46101" name="Text Box 15"/>
                <p:cNvSpPr txBox="1">
                  <a:spLocks noChangeArrowheads="1"/>
                </p:cNvSpPr>
                <p:nvPr/>
              </p:nvSpPr>
              <p:spPr bwMode="auto">
                <a:xfrm>
                  <a:off x="1800" y="3686"/>
                  <a:ext cx="1496" cy="5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46800" bIns="180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CA" sz="200" b="1" dirty="0"/>
                </a:p>
                <a:p>
                  <a:pPr algn="ctr" eaLnBrk="1" hangingPunct="1"/>
                  <a:r>
                    <a:rPr lang="en-CA" sz="1400" b="1" dirty="0"/>
                    <a:t>Source Protection</a:t>
                  </a:r>
                </a:p>
              </p:txBody>
            </p:sp>
          </p:grpSp>
        </p:grpSp>
        <p:sp>
          <p:nvSpPr>
            <p:cNvPr id="46089" name="Line 16"/>
            <p:cNvSpPr>
              <a:spLocks noChangeShapeType="1"/>
            </p:cNvSpPr>
            <p:nvPr/>
          </p:nvSpPr>
          <p:spPr bwMode="auto">
            <a:xfrm>
              <a:off x="4044" y="3423"/>
              <a:ext cx="355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0" name="Line 17"/>
            <p:cNvSpPr>
              <a:spLocks noChangeShapeType="1"/>
            </p:cNvSpPr>
            <p:nvPr/>
          </p:nvSpPr>
          <p:spPr bwMode="auto">
            <a:xfrm>
              <a:off x="4044" y="3423"/>
              <a:ext cx="0" cy="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1" name="Line 18"/>
            <p:cNvSpPr>
              <a:spLocks noChangeShapeType="1"/>
            </p:cNvSpPr>
            <p:nvPr/>
          </p:nvSpPr>
          <p:spPr bwMode="auto">
            <a:xfrm>
              <a:off x="7597" y="3423"/>
              <a:ext cx="0" cy="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0675" name="Text Box 19"/>
          <p:cNvSpPr txBox="1">
            <a:spLocks noChangeArrowheads="1"/>
          </p:cNvSpPr>
          <p:nvPr/>
        </p:nvSpPr>
        <p:spPr bwMode="auto">
          <a:xfrm>
            <a:off x="2895600" y="12954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CA" b="1" dirty="0"/>
              <a:t>Household Water Treatment</a:t>
            </a:r>
          </a:p>
        </p:txBody>
      </p:sp>
      <p:sp>
        <p:nvSpPr>
          <p:cNvPr id="22" name="Rectangle 2"/>
          <p:cNvSpPr txBox="1">
            <a:spLocks noChangeArrowheads="1"/>
          </p:cNvSpPr>
          <p:nvPr/>
        </p:nvSpPr>
        <p:spPr bwMode="auto">
          <a:xfrm>
            <a:off x="1219200" y="5791200"/>
            <a:ext cx="74676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CA" sz="3200" i="1" dirty="0">
                <a:solidFill>
                  <a:schemeClr val="tx2"/>
                </a:solidFill>
              </a:rPr>
              <a:t>Each step provides an incremental reduction in the risk to health.</a:t>
            </a:r>
          </a:p>
        </p:txBody>
      </p:sp>
      <p:pic>
        <p:nvPicPr>
          <p:cNvPr id="23"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619" y="3048000"/>
            <a:ext cx="2173819" cy="1905000"/>
          </a:xfrm>
          <a:prstGeom prst="rect">
            <a:avLst/>
          </a:prstGeom>
          <a:noFill/>
          <a:ln>
            <a:noFill/>
          </a:ln>
        </p:spPr>
      </p:pic>
      <p:pic>
        <p:nvPicPr>
          <p:cNvPr id="25" name="Picture 2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2901" y="3421379"/>
            <a:ext cx="919480" cy="1075055"/>
          </a:xfrm>
          <a:prstGeom prst="rect">
            <a:avLst/>
          </a:prstGeom>
          <a:noFill/>
          <a:ln>
            <a:noFill/>
          </a:ln>
        </p:spPr>
      </p:pic>
      <p:pic>
        <p:nvPicPr>
          <p:cNvPr id="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7959" y="3268979"/>
            <a:ext cx="9144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Version 10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3412" y="2971800"/>
            <a:ext cx="1077529" cy="251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p:nvPr/>
        </p:nvPicPr>
        <p:blipFill>
          <a:blip r:embed="rId8" cstate="print">
            <a:extLst>
              <a:ext uri="{28A0092B-C50C-407E-A947-70E740481C1C}">
                <a14:useLocalDpi xmlns:a14="http://schemas.microsoft.com/office/drawing/2010/main" val="0"/>
              </a:ext>
            </a:extLst>
          </a:blip>
          <a:stretch>
            <a:fillRect/>
          </a:stretch>
        </p:blipFill>
        <p:spPr>
          <a:xfrm>
            <a:off x="7493152" y="3268979"/>
            <a:ext cx="1346047" cy="1227455"/>
          </a:xfrm>
          <a:prstGeom prst="rect">
            <a:avLst/>
          </a:prstGeom>
        </p:spPr>
      </p:pic>
    </p:spTree>
    <p:extLst>
      <p:ext uri="{BB962C8B-B14F-4D97-AF65-F5344CB8AC3E}">
        <p14:creationId xmlns:p14="http://schemas.microsoft.com/office/powerpoint/2010/main" val="1570500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70675"/>
                                        </p:tgtEl>
                                        <p:attrNameLst>
                                          <p:attrName>style.visibility</p:attrName>
                                        </p:attrNameLst>
                                      </p:cBhvr>
                                      <p:to>
                                        <p:strVal val="visible"/>
                                      </p:to>
                                    </p:set>
                                    <p:animEffect transition="in" filter="fade">
                                      <p:cBhvr>
                                        <p:cTn id="11" dur="1000"/>
                                        <p:tgtEl>
                                          <p:spTgt spid="70675"/>
                                        </p:tgtEl>
                                      </p:cBhvr>
                                    </p:animEffect>
                                    <p:anim calcmode="lin" valueType="num">
                                      <p:cBhvr>
                                        <p:cTn id="12" dur="1000" fill="hold"/>
                                        <p:tgtEl>
                                          <p:spTgt spid="70675"/>
                                        </p:tgtEl>
                                        <p:attrNameLst>
                                          <p:attrName>ppt_x</p:attrName>
                                        </p:attrNameLst>
                                      </p:cBhvr>
                                      <p:tavLst>
                                        <p:tav tm="0">
                                          <p:val>
                                            <p:strVal val="#ppt_x"/>
                                          </p:val>
                                        </p:tav>
                                        <p:tav tm="100000">
                                          <p:val>
                                            <p:strVal val="#ppt_x"/>
                                          </p:val>
                                        </p:tav>
                                      </p:tavLst>
                                    </p:anim>
                                    <p:anim calcmode="lin" valueType="num">
                                      <p:cBhvr>
                                        <p:cTn id="13" dur="900" decel="100000" fill="hold"/>
                                        <p:tgtEl>
                                          <p:spTgt spid="7067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0675"/>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lide(fromBottom)">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5"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1"/>
          </p:nvPr>
        </p:nvSpPr>
        <p:spPr/>
        <p:txBody>
          <a:bodyPr/>
          <a:lstStyle/>
          <a:p>
            <a:fld id="{FB9763F2-E4B8-43BD-8568-CDF1BFA011D1}" type="slidenum">
              <a:rPr lang="en-US"/>
              <a:pPr/>
              <a:t>21</a:t>
            </a:fld>
            <a:endParaRPr lang="en-US"/>
          </a:p>
        </p:txBody>
      </p:sp>
      <p:sp>
        <p:nvSpPr>
          <p:cNvPr id="120834" name="Rectangle 2"/>
          <p:cNvSpPr>
            <a:spLocks noGrp="1" noChangeArrowheads="1"/>
          </p:cNvSpPr>
          <p:nvPr>
            <p:ph type="title"/>
          </p:nvPr>
        </p:nvSpPr>
        <p:spPr>
          <a:xfrm>
            <a:off x="0" y="152400"/>
            <a:ext cx="9144000" cy="1371600"/>
          </a:xfrm>
        </p:spPr>
        <p:txBody>
          <a:bodyPr/>
          <a:lstStyle/>
          <a:p>
            <a:r>
              <a:rPr lang="en-US" b="1" dirty="0">
                <a:solidFill>
                  <a:schemeClr val="bg2"/>
                </a:solidFill>
              </a:rPr>
              <a:t> </a:t>
            </a:r>
            <a:r>
              <a:rPr lang="en-US" b="1" dirty="0">
                <a:solidFill>
                  <a:schemeClr val="tx2"/>
                </a:solidFill>
                <a:latin typeface="Arial" pitchFamily="34" charset="0"/>
                <a:cs typeface="Arial" pitchFamily="34" charset="0"/>
              </a:rPr>
              <a:t>Pathogen Resistance to Chlorine</a:t>
            </a:r>
          </a:p>
        </p:txBody>
      </p:sp>
      <p:sp>
        <p:nvSpPr>
          <p:cNvPr id="120835"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pPr>
            <a:r>
              <a:rPr lang="en-US" sz="2800" dirty="0"/>
              <a:t>Most bacteria</a:t>
            </a:r>
          </a:p>
          <a:p>
            <a:pPr>
              <a:lnSpc>
                <a:spcPct val="90000"/>
              </a:lnSpc>
              <a:buFont typeface="Wingdings" pitchFamily="2" charset="2"/>
              <a:buNone/>
            </a:pPr>
            <a:r>
              <a:rPr lang="en-US" sz="2800" dirty="0"/>
              <a:t>		</a:t>
            </a:r>
          </a:p>
          <a:p>
            <a:pPr>
              <a:lnSpc>
                <a:spcPct val="90000"/>
              </a:lnSpc>
            </a:pPr>
            <a:r>
              <a:rPr lang="en-US" sz="2800" dirty="0"/>
              <a:t>Viruses     </a:t>
            </a:r>
          </a:p>
          <a:p>
            <a:pPr>
              <a:lnSpc>
                <a:spcPct val="90000"/>
              </a:lnSpc>
              <a:buFont typeface="Wingdings" pitchFamily="2" charset="2"/>
              <a:buNone/>
            </a:pPr>
            <a:endParaRPr lang="en-US" sz="2800" dirty="0"/>
          </a:p>
          <a:p>
            <a:pPr>
              <a:lnSpc>
                <a:spcPct val="90000"/>
              </a:lnSpc>
            </a:pPr>
            <a:r>
              <a:rPr lang="en-US" sz="2800" dirty="0"/>
              <a:t>Mycobacteria</a:t>
            </a:r>
          </a:p>
          <a:p>
            <a:pPr>
              <a:lnSpc>
                <a:spcPct val="90000"/>
              </a:lnSpc>
            </a:pPr>
            <a:r>
              <a:rPr lang="en-US" sz="2800" dirty="0"/>
              <a:t>Protozoa</a:t>
            </a:r>
          </a:p>
          <a:p>
            <a:pPr lvl="1">
              <a:lnSpc>
                <a:spcPct val="90000"/>
              </a:lnSpc>
            </a:pPr>
            <a:r>
              <a:rPr lang="en-US" i="1" dirty="0"/>
              <a:t>Giardia </a:t>
            </a:r>
            <a:r>
              <a:rPr lang="en-US" dirty="0"/>
              <a:t>						</a:t>
            </a:r>
            <a:endParaRPr lang="en-US" i="1" dirty="0"/>
          </a:p>
          <a:p>
            <a:pPr lvl="1">
              <a:lnSpc>
                <a:spcPct val="90000"/>
              </a:lnSpc>
            </a:pPr>
            <a:r>
              <a:rPr lang="en-US" b="1" i="1" dirty="0"/>
              <a:t>Cryptosporidium</a:t>
            </a:r>
          </a:p>
        </p:txBody>
      </p:sp>
      <p:sp>
        <p:nvSpPr>
          <p:cNvPr id="120836" name="AutoShape 4"/>
          <p:cNvSpPr>
            <a:spLocks noChangeArrowheads="1"/>
          </p:cNvSpPr>
          <p:nvPr/>
        </p:nvSpPr>
        <p:spPr bwMode="auto">
          <a:xfrm>
            <a:off x="5046663" y="2362200"/>
            <a:ext cx="338137" cy="2895600"/>
          </a:xfrm>
          <a:prstGeom prst="downArrow">
            <a:avLst>
              <a:gd name="adj1" fmla="val 50000"/>
              <a:gd name="adj2" fmla="val 21408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7" name="Text Box 5"/>
          <p:cNvSpPr txBox="1">
            <a:spLocks noChangeArrowheads="1"/>
          </p:cNvSpPr>
          <p:nvPr/>
        </p:nvSpPr>
        <p:spPr bwMode="auto">
          <a:xfrm>
            <a:off x="4724400" y="1752600"/>
            <a:ext cx="10842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600" b="1">
                <a:latin typeface="Arial Narrow" pitchFamily="34" charset="0"/>
              </a:rPr>
              <a:t>Least</a:t>
            </a:r>
            <a:endParaRPr lang="en-US" sz="2400">
              <a:latin typeface="Times New Roman" pitchFamily="18" charset="0"/>
            </a:endParaRPr>
          </a:p>
        </p:txBody>
      </p:sp>
      <p:sp>
        <p:nvSpPr>
          <p:cNvPr id="120838" name="Text Box 6"/>
          <p:cNvSpPr txBox="1">
            <a:spLocks noChangeArrowheads="1"/>
          </p:cNvSpPr>
          <p:nvPr/>
        </p:nvSpPr>
        <p:spPr bwMode="auto">
          <a:xfrm>
            <a:off x="4800600" y="5334000"/>
            <a:ext cx="9985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600" b="1">
                <a:latin typeface="Arial Narrow" pitchFamily="34" charset="0"/>
              </a:rPr>
              <a:t>Most</a:t>
            </a:r>
          </a:p>
        </p:txBody>
      </p:sp>
      <p:sp>
        <p:nvSpPr>
          <p:cNvPr id="120839" name="Text Box 7"/>
          <p:cNvSpPr txBox="1">
            <a:spLocks noChangeArrowheads="1"/>
          </p:cNvSpPr>
          <p:nvPr/>
        </p:nvSpPr>
        <p:spPr bwMode="auto">
          <a:xfrm>
            <a:off x="5105400" y="6172200"/>
            <a:ext cx="365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a:t> (</a:t>
            </a:r>
            <a:r>
              <a:rPr lang="en-US" sz="1600"/>
              <a:t>Adapted from Sobsey, UNC)</a:t>
            </a:r>
          </a:p>
        </p:txBody>
      </p:sp>
      <p:pic>
        <p:nvPicPr>
          <p:cNvPr id="120840"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3866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b="1" dirty="0" smtClean="0">
                <a:solidFill>
                  <a:schemeClr val="tx2"/>
                </a:solidFill>
              </a:rPr>
              <a:t>Cryptosporidium</a:t>
            </a:r>
          </a:p>
        </p:txBody>
      </p:sp>
      <p:pic>
        <p:nvPicPr>
          <p:cNvPr id="34820" name="Picture 6" descr="cryptosporidiosi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50963"/>
            <a:ext cx="4084638" cy="42878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21" name="TextBox 7"/>
          <p:cNvSpPr txBox="1">
            <a:spLocks noChangeArrowheads="1"/>
          </p:cNvSpPr>
          <p:nvPr/>
        </p:nvSpPr>
        <p:spPr bwMode="auto">
          <a:xfrm>
            <a:off x="5029200" y="57150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examiner.com</a:t>
            </a:r>
          </a:p>
        </p:txBody>
      </p:sp>
      <p:pic>
        <p:nvPicPr>
          <p:cNvPr id="34822" name="Picture 9" descr="cryptosporidio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276475"/>
            <a:ext cx="32861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Box 7"/>
          <p:cNvSpPr txBox="1">
            <a:spLocks noChangeArrowheads="1"/>
          </p:cNvSpPr>
          <p:nvPr/>
        </p:nvSpPr>
        <p:spPr bwMode="auto">
          <a:xfrm>
            <a:off x="1331913" y="4221163"/>
            <a:ext cx="1871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ecdc.europa.eu</a:t>
            </a:r>
          </a:p>
        </p:txBody>
      </p:sp>
      <p:pic>
        <p:nvPicPr>
          <p:cNvPr id="8" name="Picture 4"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730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1"/>
          </p:nvPr>
        </p:nvSpPr>
        <p:spPr/>
        <p:txBody>
          <a:bodyPr/>
          <a:lstStyle/>
          <a:p>
            <a:fld id="{1A6BDAE8-A8DB-4F6D-B239-C558DE108200}" type="slidenum">
              <a:rPr lang="en-US"/>
              <a:pPr/>
              <a:t>23</a:t>
            </a:fld>
            <a:endParaRPr lang="en-US"/>
          </a:p>
        </p:txBody>
      </p:sp>
      <p:sp>
        <p:nvSpPr>
          <p:cNvPr id="139266" name="Rectangle 2"/>
          <p:cNvSpPr>
            <a:spLocks noGrp="1" noChangeArrowheads="1"/>
          </p:cNvSpPr>
          <p:nvPr>
            <p:ph type="title"/>
          </p:nvPr>
        </p:nvSpPr>
        <p:spPr>
          <a:xfrm>
            <a:off x="0" y="0"/>
            <a:ext cx="9144000" cy="1828800"/>
          </a:xfrm>
        </p:spPr>
        <p:txBody>
          <a:bodyPr/>
          <a:lstStyle/>
          <a:p>
            <a:pPr algn="ctr">
              <a:tabLst>
                <a:tab pos="8912225" algn="l"/>
              </a:tabLst>
            </a:pPr>
            <a:r>
              <a:rPr lang="en-US" sz="2800" b="1" dirty="0">
                <a:solidFill>
                  <a:schemeClr val="tx2"/>
                </a:solidFill>
                <a:latin typeface="Arial" pitchFamily="34" charset="0"/>
                <a:cs typeface="Arial" pitchFamily="34" charset="0"/>
              </a:rPr>
              <a:t>% Survival of AIDS Patients and </a:t>
            </a:r>
            <a:r>
              <a:rPr lang="en-US" sz="2800" b="1" i="1" dirty="0">
                <a:solidFill>
                  <a:schemeClr val="tx2"/>
                </a:solidFill>
                <a:latin typeface="Arial" pitchFamily="34" charset="0"/>
                <a:cs typeface="Arial" pitchFamily="34" charset="0"/>
              </a:rPr>
              <a:t>Cryptosporidium</a:t>
            </a:r>
          </a:p>
        </p:txBody>
      </p:sp>
      <p:pic>
        <p:nvPicPr>
          <p:cNvPr id="139267"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t="5324" b="10648"/>
          <a:stretch>
            <a:fillRect/>
          </a:stretch>
        </p:blipFill>
        <p:spPr>
          <a:xfrm>
            <a:off x="152400" y="1295400"/>
            <a:ext cx="8991600" cy="4648200"/>
          </a:xfrm>
          <a:noFill/>
          <a:ln w="38100">
            <a:solidFill>
              <a:schemeClr val="tx1"/>
            </a:solidFill>
            <a:miter lim="800000"/>
            <a:headEnd/>
            <a:tailEnd/>
          </a:ln>
        </p:spPr>
      </p:pic>
      <p:pic>
        <p:nvPicPr>
          <p:cNvPr id="139268"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39269" name="Text Box 5"/>
          <p:cNvSpPr txBox="1">
            <a:spLocks noChangeArrowheads="1"/>
          </p:cNvSpPr>
          <p:nvPr/>
        </p:nvSpPr>
        <p:spPr bwMode="auto">
          <a:xfrm>
            <a:off x="2362200" y="4343400"/>
            <a:ext cx="1981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t>With Cryptosporidiosis </a:t>
            </a:r>
          </a:p>
          <a:p>
            <a:pPr eaLnBrk="1" hangingPunct="1">
              <a:spcBef>
                <a:spcPct val="50000"/>
              </a:spcBef>
            </a:pPr>
            <a:endParaRPr lang="en-US"/>
          </a:p>
        </p:txBody>
      </p:sp>
      <p:sp>
        <p:nvSpPr>
          <p:cNvPr id="139270" name="Text Box 6"/>
          <p:cNvSpPr txBox="1">
            <a:spLocks noChangeArrowheads="1"/>
          </p:cNvSpPr>
          <p:nvPr/>
        </p:nvSpPr>
        <p:spPr bwMode="auto">
          <a:xfrm>
            <a:off x="6629400" y="62484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(Colford et al.)</a:t>
            </a:r>
          </a:p>
        </p:txBody>
      </p:sp>
      <p:sp>
        <p:nvSpPr>
          <p:cNvPr id="139271" name="Line 7"/>
          <p:cNvSpPr>
            <a:spLocks noChangeShapeType="1"/>
          </p:cNvSpPr>
          <p:nvPr/>
        </p:nvSpPr>
        <p:spPr bwMode="auto">
          <a:xfrm>
            <a:off x="-152400" y="49530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2" name="Text Box 8"/>
          <p:cNvSpPr txBox="1">
            <a:spLocks noChangeArrowheads="1"/>
          </p:cNvSpPr>
          <p:nvPr/>
        </p:nvSpPr>
        <p:spPr bwMode="auto">
          <a:xfrm>
            <a:off x="4572000" y="1752600"/>
            <a:ext cx="2895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t>Without Cryptosporidiosis </a:t>
            </a:r>
          </a:p>
          <a:p>
            <a:pPr>
              <a:spcBef>
                <a:spcPct val="50000"/>
              </a:spcBef>
            </a:pPr>
            <a:endParaRPr lang="en-US"/>
          </a:p>
        </p:txBody>
      </p:sp>
      <p:sp>
        <p:nvSpPr>
          <p:cNvPr id="139275" name="Line 11"/>
          <p:cNvSpPr>
            <a:spLocks noChangeShapeType="1"/>
          </p:cNvSpPr>
          <p:nvPr/>
        </p:nvSpPr>
        <p:spPr bwMode="auto">
          <a:xfrm flipV="1">
            <a:off x="4191000" y="4419600"/>
            <a:ext cx="609600" cy="30480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6" name="Line 12"/>
          <p:cNvSpPr>
            <a:spLocks noChangeShapeType="1"/>
          </p:cNvSpPr>
          <p:nvPr/>
        </p:nvSpPr>
        <p:spPr bwMode="auto">
          <a:xfrm flipH="1">
            <a:off x="4876800" y="2209800"/>
            <a:ext cx="381000" cy="1295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76773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Arial" pitchFamily="34" charset="0"/>
                <a:cs typeface="Arial" pitchFamily="34" charset="0"/>
              </a:rPr>
              <a:t>Review</a:t>
            </a:r>
            <a:endParaRPr lang="en-US" b="1" dirty="0">
              <a:solidFill>
                <a:schemeClr val="tx2"/>
              </a:solidFill>
              <a:latin typeface="Arial" pitchFamily="34" charset="0"/>
              <a:cs typeface="Arial" pitchFamily="34" charset="0"/>
            </a:endParaRPr>
          </a:p>
        </p:txBody>
      </p:sp>
      <p:sp>
        <p:nvSpPr>
          <p:cNvPr id="3" name="Title 1"/>
          <p:cNvSpPr txBox="1">
            <a:spLocks/>
          </p:cNvSpPr>
          <p:nvPr/>
        </p:nvSpPr>
        <p:spPr>
          <a:xfrm>
            <a:off x="457200" y="1524000"/>
            <a:ext cx="8229600" cy="3581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itchFamily="34" charset="0"/>
              <a:buChar char="•"/>
            </a:pPr>
            <a:r>
              <a:rPr lang="en-US" sz="3600" dirty="0" smtClean="0">
                <a:latin typeface="Arial" pitchFamily="34" charset="0"/>
                <a:cs typeface="Arial" pitchFamily="34" charset="0"/>
              </a:rPr>
              <a:t>Discuss why the multi-barrier approach to safe water is so important for </a:t>
            </a:r>
            <a:r>
              <a:rPr lang="en-US" sz="3600" dirty="0">
                <a:latin typeface="Arial" pitchFamily="34" charset="0"/>
                <a:cs typeface="Arial" pitchFamily="34" charset="0"/>
              </a:rPr>
              <a:t>vulnerable </a:t>
            </a:r>
            <a:r>
              <a:rPr lang="en-US" sz="3600" dirty="0" smtClean="0">
                <a:latin typeface="Arial" pitchFamily="34" charset="0"/>
                <a:cs typeface="Arial" pitchFamily="34" charset="0"/>
              </a:rPr>
              <a:t>populations</a:t>
            </a:r>
            <a:endParaRPr lang="en-US" sz="3600" dirty="0">
              <a:latin typeface="Arial" pitchFamily="34" charset="0"/>
              <a:cs typeface="Arial" pitchFamily="34" charset="0"/>
            </a:endParaRPr>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411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Arial" pitchFamily="34" charset="0"/>
                <a:cs typeface="Arial" pitchFamily="34" charset="0"/>
              </a:rPr>
              <a:t>Learning Expectations</a:t>
            </a:r>
            <a:endParaRPr lang="en-US" b="1" dirty="0">
              <a:solidFill>
                <a:schemeClr val="tx2"/>
              </a:solidFill>
              <a:latin typeface="Arial" pitchFamily="34" charset="0"/>
              <a:cs typeface="Arial" pitchFamily="34" charset="0"/>
            </a:endParaRP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42950" indent="-742950" algn="l">
              <a:buAutoNum type="arabicPeriod"/>
            </a:pPr>
            <a:r>
              <a:rPr lang="en-US" sz="3600" dirty="0" smtClean="0">
                <a:latin typeface="Arial" pitchFamily="34" charset="0"/>
                <a:cs typeface="Arial" pitchFamily="34" charset="0"/>
              </a:rPr>
              <a:t>Impact of diarrheal diseases on vulnerable populations</a:t>
            </a:r>
          </a:p>
          <a:p>
            <a:pPr marL="742950" indent="-742950" algn="l">
              <a:buAutoNum type="arabicPeriod"/>
            </a:pPr>
            <a:r>
              <a:rPr lang="en-US" sz="3600" dirty="0" smtClean="0">
                <a:latin typeface="Arial" pitchFamily="34" charset="0"/>
                <a:cs typeface="Arial" pitchFamily="34" charset="0"/>
              </a:rPr>
              <a:t>The importance of safe water for vulnerable populations</a:t>
            </a:r>
          </a:p>
          <a:p>
            <a:pPr marL="742950" indent="-742950" algn="l">
              <a:buAutoNum type="arabicPeriod"/>
            </a:pPr>
            <a:r>
              <a:rPr lang="en-US" sz="3600" dirty="0" smtClean="0">
                <a:latin typeface="Arial" pitchFamily="34" charset="0"/>
                <a:cs typeface="Arial" pitchFamily="34" charset="0"/>
              </a:rPr>
              <a:t>The importance of the multi-barrier approach for vulnerable populations</a:t>
            </a:r>
          </a:p>
          <a:p>
            <a:pPr marL="742950" indent="-742950" algn="l">
              <a:buAutoNum type="arabicPeriod"/>
            </a:pPr>
            <a:endParaRPr lang="en-US" dirty="0"/>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825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2"/>
                </a:solidFill>
                <a:latin typeface="Arial" pitchFamily="34" charset="0"/>
                <a:cs typeface="Arial" pitchFamily="34" charset="0"/>
              </a:rPr>
              <a:t>Any Questions?</a:t>
            </a:r>
            <a:endParaRPr lang="en-US" b="1" dirty="0">
              <a:solidFill>
                <a:schemeClr val="tx2"/>
              </a:solidFill>
              <a:latin typeface="Arial" pitchFamily="34" charset="0"/>
              <a:cs typeface="Arial" pitchFamily="34" charset="0"/>
            </a:endParaRPr>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717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Arial" pitchFamily="34" charset="0"/>
                <a:cs typeface="Arial" pitchFamily="34" charset="0"/>
              </a:rPr>
              <a:t>Learning Expectations</a:t>
            </a:r>
            <a:endParaRPr lang="en-US" b="1" dirty="0">
              <a:solidFill>
                <a:schemeClr val="tx2"/>
              </a:solidFill>
              <a:latin typeface="Arial" pitchFamily="34" charset="0"/>
              <a:cs typeface="Arial" pitchFamily="34" charset="0"/>
            </a:endParaRP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42950" indent="-742950" algn="l">
              <a:buAutoNum type="arabicPeriod"/>
            </a:pPr>
            <a:r>
              <a:rPr lang="en-US" sz="3600" dirty="0" smtClean="0">
                <a:latin typeface="Arial" pitchFamily="34" charset="0"/>
                <a:cs typeface="Arial" pitchFamily="34" charset="0"/>
              </a:rPr>
              <a:t>Impact of diarrheal diseases on vulnerable populations</a:t>
            </a:r>
          </a:p>
          <a:p>
            <a:pPr marL="742950" indent="-742950" algn="l">
              <a:buAutoNum type="arabicPeriod"/>
            </a:pPr>
            <a:endParaRPr lang="en-US" sz="3600" dirty="0" smtClean="0">
              <a:latin typeface="Arial" pitchFamily="34" charset="0"/>
              <a:cs typeface="Arial" pitchFamily="34" charset="0"/>
            </a:endParaRPr>
          </a:p>
          <a:p>
            <a:pPr marL="742950" indent="-742950" algn="l">
              <a:buAutoNum type="arabicPeriod"/>
            </a:pPr>
            <a:r>
              <a:rPr lang="en-US" sz="3600" dirty="0" smtClean="0">
                <a:latin typeface="Arial" pitchFamily="34" charset="0"/>
                <a:cs typeface="Arial" pitchFamily="34" charset="0"/>
              </a:rPr>
              <a:t>The importance of safe water for vulnerable populations</a:t>
            </a:r>
          </a:p>
          <a:p>
            <a:pPr marL="742950" indent="-742950" algn="l">
              <a:buAutoNum type="arabicPeriod"/>
            </a:pPr>
            <a:endParaRPr lang="en-US" sz="3600" dirty="0" smtClean="0">
              <a:latin typeface="Arial" pitchFamily="34" charset="0"/>
              <a:cs typeface="Arial" pitchFamily="34" charset="0"/>
            </a:endParaRPr>
          </a:p>
          <a:p>
            <a:pPr marL="742950" indent="-742950" algn="l">
              <a:buAutoNum type="arabicPeriod"/>
            </a:pPr>
            <a:r>
              <a:rPr lang="en-US" sz="3600" dirty="0" smtClean="0">
                <a:latin typeface="Arial" pitchFamily="34" charset="0"/>
                <a:cs typeface="Arial" pitchFamily="34" charset="0"/>
              </a:rPr>
              <a:t>The importance of the multi-barrier approach for vulnerable populations</a:t>
            </a:r>
          </a:p>
          <a:p>
            <a:pPr marL="742950" indent="-742950" algn="l">
              <a:buAutoNum type="arabicPeriod"/>
            </a:pPr>
            <a:endParaRPr lang="en-US" dirty="0"/>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797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Arial" pitchFamily="34" charset="0"/>
                <a:cs typeface="Arial" pitchFamily="34" charset="0"/>
              </a:rPr>
              <a:t>Learning Expectations #1</a:t>
            </a:r>
            <a:endParaRPr lang="en-US" b="1" dirty="0">
              <a:solidFill>
                <a:schemeClr val="tx2"/>
              </a:solidFill>
              <a:latin typeface="Arial" pitchFamily="34" charset="0"/>
              <a:cs typeface="Arial" pitchFamily="34" charset="0"/>
            </a:endParaRP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latin typeface="Arial" pitchFamily="34" charset="0"/>
                <a:cs typeface="Arial" pitchFamily="34" charset="0"/>
              </a:rPr>
              <a:t>Impact of diarrheal diseases on vulnerable populations </a:t>
            </a:r>
            <a:endParaRPr lang="en-US" sz="3600" dirty="0">
              <a:latin typeface="Arial" pitchFamily="34" charset="0"/>
              <a:cs typeface="Arial" pitchFamily="34" charset="0"/>
            </a:endParaRPr>
          </a:p>
          <a:p>
            <a:pPr marL="1028700" lvl="1" indent="-571500">
              <a:buFont typeface="Arial" pitchFamily="34" charset="0"/>
              <a:buChar char="•"/>
            </a:pPr>
            <a:r>
              <a:rPr lang="en-US" sz="3200" dirty="0" smtClean="0">
                <a:latin typeface="Arial" pitchFamily="34" charset="0"/>
                <a:cs typeface="Arial" pitchFamily="34" charset="0"/>
              </a:rPr>
              <a:t>Elderly</a:t>
            </a:r>
          </a:p>
          <a:p>
            <a:pPr marL="1028700" lvl="1" indent="-571500">
              <a:buFont typeface="Arial" pitchFamily="34" charset="0"/>
              <a:buChar char="•"/>
            </a:pPr>
            <a:r>
              <a:rPr lang="en-US" sz="3200" dirty="0" smtClean="0">
                <a:latin typeface="Arial" pitchFamily="34" charset="0"/>
                <a:cs typeface="Arial" pitchFamily="34" charset="0"/>
              </a:rPr>
              <a:t>Infants and Children</a:t>
            </a:r>
          </a:p>
          <a:p>
            <a:pPr marL="1028700" lvl="1" indent="-571500">
              <a:buFont typeface="Arial" pitchFamily="34" charset="0"/>
              <a:buChar char="•"/>
            </a:pPr>
            <a:r>
              <a:rPr lang="en-US" sz="3200" dirty="0" smtClean="0">
                <a:latin typeface="Arial" pitchFamily="34" charset="0"/>
                <a:cs typeface="Arial" pitchFamily="34" charset="0"/>
              </a:rPr>
              <a:t>Sick (e.g. people living with HIV/AIDS)</a:t>
            </a:r>
          </a:p>
          <a:p>
            <a:pPr algn="l"/>
            <a:endParaRPr lang="en-US" dirty="0"/>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075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Elderly </a:t>
            </a:r>
            <a:endParaRPr lang="en-US" dirty="0"/>
          </a:p>
        </p:txBody>
      </p:sp>
      <p:pic>
        <p:nvPicPr>
          <p:cNvPr id="3" name="Picture 8"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469231"/>
            <a:ext cx="3395773" cy="4157662"/>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640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Infants and Children </a:t>
            </a:r>
            <a:endParaRPr lang="en-US"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219199"/>
            <a:ext cx="2056421" cy="297180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6242513" y="4226270"/>
            <a:ext cx="1834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b="1" dirty="0"/>
              <a:t>mtxtremist.blogspot.com </a:t>
            </a:r>
          </a:p>
        </p:txBody>
      </p:sp>
      <p:pic>
        <p:nvPicPr>
          <p:cNvPr id="5"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Documents and Settings\hfuller\Desktop\P10103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187012"/>
            <a:ext cx="4064000" cy="3048000"/>
          </a:xfrm>
          <a:prstGeom prst="rect">
            <a:avLst/>
          </a:prstGeom>
          <a:noFill/>
          <a:ln>
            <a:solidFill>
              <a:schemeClr val="tx1">
                <a:alpha val="96000"/>
              </a:schemeClr>
            </a:solidFill>
          </a:ln>
          <a:extLst>
            <a:ext uri="{909E8E84-426E-40DD-AFC4-6F175D3DCCD1}">
              <a14:hiddenFill xmlns:a14="http://schemas.microsoft.com/office/drawing/2010/main">
                <a:solidFill>
                  <a:srgbClr val="FFFFFF"/>
                </a:solidFill>
              </a14:hiddenFill>
            </a:ext>
          </a:extLst>
        </p:spPr>
      </p:pic>
      <p:pic>
        <p:nvPicPr>
          <p:cNvPr id="1027" name="Picture 3" descr="C:\Documents and Settings\hfuller\Desktop\IMGP018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820" y="1143121"/>
            <a:ext cx="3416380" cy="2267623"/>
          </a:xfrm>
          <a:prstGeom prst="rect">
            <a:avLst/>
          </a:prstGeom>
          <a:noFill/>
          <a:ln>
            <a:solidFill>
              <a:schemeClr val="tx1">
                <a:alpha val="67000"/>
              </a:schemeClr>
            </a:solidFill>
          </a:ln>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3842703" y="6270545"/>
            <a:ext cx="19230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b="1" dirty="0" smtClean="0"/>
              <a:t>Heidi Fuller - CAWST</a:t>
            </a:r>
            <a:endParaRPr lang="en-US" sz="1000" b="1" dirty="0"/>
          </a:p>
        </p:txBody>
      </p:sp>
      <p:sp>
        <p:nvSpPr>
          <p:cNvPr id="9" name="Text Box 5"/>
          <p:cNvSpPr txBox="1">
            <a:spLocks noChangeArrowheads="1"/>
          </p:cNvSpPr>
          <p:nvPr/>
        </p:nvSpPr>
        <p:spPr bwMode="auto">
          <a:xfrm>
            <a:off x="861061" y="3410744"/>
            <a:ext cx="110489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b="1" dirty="0" smtClean="0"/>
              <a:t>Greg </a:t>
            </a:r>
            <a:r>
              <a:rPr lang="en-US" sz="1000" b="1" dirty="0" err="1" smtClean="0"/>
              <a:t>Hamer</a:t>
            </a:r>
            <a:r>
              <a:rPr lang="en-US" sz="1000" b="1" dirty="0" smtClean="0"/>
              <a:t> – </a:t>
            </a:r>
          </a:p>
          <a:p>
            <a:pPr eaLnBrk="1" hangingPunct="1">
              <a:spcBef>
                <a:spcPct val="50000"/>
              </a:spcBef>
            </a:pPr>
            <a:r>
              <a:rPr lang="en-US" sz="1000" b="1" dirty="0" smtClean="0"/>
              <a:t>SHIP volunteer </a:t>
            </a:r>
            <a:endParaRPr lang="en-US" sz="1000" b="1" dirty="0"/>
          </a:p>
        </p:txBody>
      </p:sp>
    </p:spTree>
    <p:extLst>
      <p:ext uri="{BB962C8B-B14F-4D97-AF65-F5344CB8AC3E}">
        <p14:creationId xmlns:p14="http://schemas.microsoft.com/office/powerpoint/2010/main" val="2367419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Sick</a:t>
            </a:r>
            <a:endParaRPr lang="en-US" dirty="0"/>
          </a:p>
        </p:txBody>
      </p:sp>
      <p:pic>
        <p:nvPicPr>
          <p:cNvPr id="3" name="Picture 7" descr="a112_choler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6350000" cy="4165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9"/>
          <p:cNvSpPr txBox="1">
            <a:spLocks noChangeArrowheads="1"/>
          </p:cNvSpPr>
          <p:nvPr/>
        </p:nvSpPr>
        <p:spPr bwMode="auto">
          <a:xfrm>
            <a:off x="5562600" y="5911056"/>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Connect.in.com</a:t>
            </a:r>
          </a:p>
        </p:txBody>
      </p:sp>
      <p:pic>
        <p:nvPicPr>
          <p:cNvPr id="5"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898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Arial" pitchFamily="34" charset="0"/>
                <a:cs typeface="Arial" pitchFamily="34" charset="0"/>
              </a:rPr>
              <a:t>Elderly and Children</a:t>
            </a:r>
            <a:endParaRPr lang="en-US" b="1" dirty="0">
              <a:solidFill>
                <a:schemeClr val="tx2"/>
              </a:solidFill>
              <a:latin typeface="Arial" pitchFamily="34" charset="0"/>
              <a:cs typeface="Arial" pitchFamily="34" charset="0"/>
            </a:endParaRP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latin typeface="Arial" pitchFamily="34" charset="0"/>
                <a:cs typeface="Arial" pitchFamily="34" charset="0"/>
              </a:rPr>
              <a:t>Ability to fight disease or strength of immune system</a:t>
            </a:r>
          </a:p>
          <a:p>
            <a:endParaRPr lang="en-US" sz="3600" dirty="0" smtClean="0">
              <a:latin typeface="Arial" pitchFamily="34" charset="0"/>
              <a:cs typeface="Arial" pitchFamily="34" charset="0"/>
            </a:endParaRPr>
          </a:p>
          <a:p>
            <a:r>
              <a:rPr lang="en-US" sz="3200" dirty="0" smtClean="0">
                <a:latin typeface="Arial" pitchFamily="34" charset="0"/>
                <a:cs typeface="Arial" pitchFamily="34" charset="0"/>
              </a:rPr>
              <a:t>Elderly – reduced = more vulnerable</a:t>
            </a:r>
          </a:p>
          <a:p>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Children – under-developed = more vulnerable</a:t>
            </a:r>
          </a:p>
          <a:p>
            <a:pPr algn="l"/>
            <a:endParaRPr lang="en-US" dirty="0"/>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794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Arial" pitchFamily="34" charset="0"/>
                <a:cs typeface="Arial" pitchFamily="34" charset="0"/>
              </a:rPr>
              <a:t>People Living with HIV/AIDS</a:t>
            </a:r>
            <a:endParaRPr lang="en-US" b="1" dirty="0">
              <a:solidFill>
                <a:schemeClr val="tx2"/>
              </a:solidFill>
              <a:latin typeface="Arial" pitchFamily="34" charset="0"/>
              <a:cs typeface="Arial" pitchFamily="34" charset="0"/>
            </a:endParaRP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itchFamily="34" charset="0"/>
              <a:buChar char="•"/>
            </a:pPr>
            <a:r>
              <a:rPr lang="en-US" sz="3600" dirty="0" smtClean="0">
                <a:latin typeface="Arial" pitchFamily="34" charset="0"/>
                <a:cs typeface="Arial" pitchFamily="34" charset="0"/>
              </a:rPr>
              <a:t>For HIV virus, CD4 cells are the host for the virus replicate and invade</a:t>
            </a:r>
          </a:p>
          <a:p>
            <a:endParaRPr lang="en-US" sz="3600" dirty="0">
              <a:latin typeface="Arial" pitchFamily="34" charset="0"/>
              <a:cs typeface="Arial" pitchFamily="34" charset="0"/>
            </a:endParaRPr>
          </a:p>
          <a:p>
            <a:pPr marL="571500" indent="-571500" algn="l">
              <a:buFont typeface="Arial" pitchFamily="34" charset="0"/>
              <a:buChar char="•"/>
            </a:pPr>
            <a:r>
              <a:rPr lang="en-US" sz="3600" dirty="0" smtClean="0">
                <a:latin typeface="Arial" pitchFamily="34" charset="0"/>
                <a:cs typeface="Arial" pitchFamily="34" charset="0"/>
              </a:rPr>
              <a:t>Decrease in CD4 count in the blood </a:t>
            </a:r>
            <a:r>
              <a:rPr lang="en-US" sz="3600" dirty="0">
                <a:latin typeface="Arial" pitchFamily="34" charset="0"/>
                <a:cs typeface="Arial" pitchFamily="34" charset="0"/>
              </a:rPr>
              <a:t> </a:t>
            </a:r>
            <a:r>
              <a:rPr lang="en-US" sz="3600" dirty="0" smtClean="0">
                <a:latin typeface="Arial" pitchFamily="34" charset="0"/>
                <a:cs typeface="Arial" pitchFamily="34" charset="0"/>
              </a:rPr>
              <a:t>= more vulnerable</a:t>
            </a:r>
          </a:p>
          <a:p>
            <a:pPr algn="l"/>
            <a:endParaRPr lang="en-US" dirty="0"/>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908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1023</Words>
  <Application>Microsoft Office PowerPoint</Application>
  <PresentationFormat>On-screen Show (4:3)</PresentationFormat>
  <Paragraphs>212</Paragraphs>
  <Slides>26</Slides>
  <Notes>22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Household Water Treatment for Vulnerable Populations</vt:lpstr>
      <vt:lpstr>Learning Expectations</vt:lpstr>
      <vt:lpstr>Learning Expectations #1</vt:lpstr>
      <vt:lpstr>Elderly </vt:lpstr>
      <vt:lpstr>Infants and Children </vt:lpstr>
      <vt:lpstr>Sick</vt:lpstr>
      <vt:lpstr>Elderly and Children</vt:lpstr>
      <vt:lpstr>People Living with HIV/AIDS</vt:lpstr>
      <vt:lpstr>PowerPoint Presentation</vt:lpstr>
      <vt:lpstr>PowerPoint Presentation</vt:lpstr>
      <vt:lpstr>Review</vt:lpstr>
      <vt:lpstr>Learning Expectation #2</vt:lpstr>
      <vt:lpstr>Pictures kids holding glass of water</vt:lpstr>
      <vt:lpstr>Safe Water and PLWHA</vt:lpstr>
      <vt:lpstr>Safe Water &amp; Anti-Retrovirals</vt:lpstr>
      <vt:lpstr>Diarrhea and ARV Absorption</vt:lpstr>
      <vt:lpstr>Review</vt:lpstr>
      <vt:lpstr>Learning Expectation #3</vt:lpstr>
      <vt:lpstr>Multi-Barrier Approach to Safe Water</vt:lpstr>
      <vt:lpstr> Pathogen Resistance to Chlorine</vt:lpstr>
      <vt:lpstr>Cryptosporidium</vt:lpstr>
      <vt:lpstr>% Survival of AIDS Patients and Cryptosporidium</vt:lpstr>
      <vt:lpstr>Review</vt:lpstr>
      <vt:lpstr>Learning Expectations</vt:lpstr>
      <vt:lpstr>Any Questions?</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Safe Drinking Water for  People Living with HIV/AIDS</dc:title>
  <dc:creator>Valued Acer Customer</dc:creator>
  <cp:lastModifiedBy>Valued Acer Customer</cp:lastModifiedBy>
  <cp:revision>31</cp:revision>
  <dcterms:created xsi:type="dcterms:W3CDTF">2010-11-24T21:35:35Z</dcterms:created>
  <dcterms:modified xsi:type="dcterms:W3CDTF">2010-12-06T18:55:06Z</dcterms:modified>
</cp:coreProperties>
</file>