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9"/>
  </p:notesMasterIdLst>
  <p:handoutMasterIdLst>
    <p:handoutMasterId r:id="rId20"/>
  </p:handoutMasterIdLst>
  <p:sldIdLst>
    <p:sldId id="396" r:id="rId2"/>
    <p:sldId id="381" r:id="rId3"/>
    <p:sldId id="371" r:id="rId4"/>
    <p:sldId id="380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97" r:id="rId13"/>
    <p:sldId id="390" r:id="rId14"/>
    <p:sldId id="391" r:id="rId15"/>
    <p:sldId id="392" r:id="rId16"/>
    <p:sldId id="393" r:id="rId17"/>
    <p:sldId id="39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C"/>
    <a:srgbClr val="24A4D6"/>
    <a:srgbClr val="38C6F4"/>
    <a:srgbClr val="018795"/>
    <a:srgbClr val="01BBCF"/>
    <a:srgbClr val="01DAF1"/>
    <a:srgbClr val="00FFFF"/>
    <a:srgbClr val="00D2CD"/>
    <a:srgbClr val="00A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3" autoAdjust="0"/>
    <p:restoredTop sz="81395" autoAdjust="0"/>
  </p:normalViewPr>
  <p:slideViewPr>
    <p:cSldViewPr snapToGrid="0">
      <p:cViewPr>
        <p:scale>
          <a:sx n="80" d="100"/>
          <a:sy n="80" d="100"/>
        </p:scale>
        <p:origin x="104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85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15995214-BC83-564E-BF57-E1651F5388A7}" type="datetimeFigureOut">
              <a:rPr lang="en-US"/>
              <a:pPr>
                <a:defRPr/>
              </a:pPr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C2173794-5B20-E24C-A332-70A5FF976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85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95A3583-3D31-B448-955A-A61B88DAB2C6}" type="datetimeFigureOut">
              <a:rPr lang="en-US"/>
              <a:pPr>
                <a:defRPr/>
              </a:pPr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50910F0-1EA9-DB47-AEE4-177CBEED2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13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0910F0-1EA9-DB47-AEE4-177CBEED2EE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60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sz="120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Por qué estamos</a:t>
            </a:r>
            <a:r>
              <a:rPr sz="1200" kern="1200" baseline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aquí – pequeña organización de ingeniería; estudiada/probada; listos para ampliar nuestro alcance, se requerirá mayor colaboración y aprendizaje con instituciones más grandes.</a:t>
            </a:r>
            <a:r>
              <a:rPr sz="120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200" dirty="0"/>
          </a:p>
          <a:p>
            <a:pPr marL="0" indent="0" rtl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sz="1200"/>
              <a:t>¿Qué es CAWST?</a:t>
            </a:r>
          </a:p>
          <a:p>
            <a:pPr marL="457200" indent="-45720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1200"/>
              <a:t>Se estableció en 2001 en Calgary, Canadá, como una organización benéfica</a:t>
            </a:r>
          </a:p>
          <a:p>
            <a:pPr marL="457200" indent="-45720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1200"/>
              <a:t>Educadora, capacitadora y consultora de ingeniería </a:t>
            </a:r>
          </a:p>
          <a:p>
            <a:pPr marL="457200" indent="-45720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1200"/>
              <a:t>35 empleados a jornada completa</a:t>
            </a:r>
          </a:p>
          <a:p>
            <a:pPr marL="457200" indent="-45720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1200"/>
              <a:t>El presupuesto de 2016 es de US$5.000.000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0" indent="0" rtl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sz="1200"/>
              <a:t>Resultados</a:t>
            </a:r>
            <a:r>
              <a:rPr sz="1200" baseline="0"/>
              <a:t> al final del año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650910F0-1EA9-DB47-AEE4-177CBEED2EE0}" type="slidenum">
              <a:rPr>
                <a:solidFill>
                  <a:prstClr val="black"/>
                </a:solidFill>
              </a:rPr>
              <a:pPr rtl="0">
                <a:defRPr/>
              </a:pPr>
              <a:t>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8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baseline="0"/>
              <a:t>CAWST es la única institución que se ha concentrado en superar esta brecha.</a:t>
            </a:r>
          </a:p>
          <a:p>
            <a:pPr rtl="0"/>
            <a:r>
              <a:rPr baseline="0"/>
              <a:t>Durante 13 años hemos aprendido que como mundo y sector, hacemos un buen trabajo creando instituciones y capacitando... </a:t>
            </a:r>
          </a:p>
          <a:p>
            <a:pPr defTabSz="914288" rtl="0">
              <a:defRPr/>
            </a:pPr>
            <a:r>
              <a:t>Esto fue confirmado por</a:t>
            </a:r>
            <a:r>
              <a:rPr baseline="0"/>
              <a:t> la IWA (Asociación Internacional del Agua) en su estudio de 2013 en 15 países en desarrollo, en el que señalaron que se necesitan millones de trabajadores profesionales y semicualificados en el sector de WASH...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650910F0-1EA9-DB47-AEE4-177CBEED2EE0}" type="slidenum">
              <a:rPr>
                <a:solidFill>
                  <a:prstClr val="black"/>
                </a:solidFill>
              </a:rPr>
              <a:pPr rtl="0">
                <a:defRPr/>
              </a:pPr>
              <a:t>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1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1200"/>
              <a:t>Involucramos, educamos y capacitamos organizaciones que trabajan localmente para que implementen proyectos.</a:t>
            </a:r>
          </a:p>
          <a:p>
            <a:pPr marL="457200" indent="-45720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1200"/>
              <a:t>Tema: agua,</a:t>
            </a:r>
            <a:r>
              <a:rPr sz="1200" baseline="0"/>
              <a:t> saneamiento, higiene y salud</a:t>
            </a:r>
          </a:p>
          <a:p>
            <a:pPr marL="457200" indent="-45720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1200" baseline="0"/>
              <a:t>Investigación aplicada: ayudar a los clientes a encontrar las soluciones por sí mismos</a:t>
            </a:r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sz="1200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En saneamiento, CAWST se centra en la planificación, el diseño y la implementación de proyectos de saneamiento in situ para comunidades de bajos ingresos que no están conectadas a la red de alcantarillado. Para tales comunidades, el saneamiento domiciliario o descentralizado ofrece una solución higiénica y asequible.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650910F0-1EA9-DB47-AEE4-177CBEED2EE0}" type="slidenum">
              <a:rPr>
                <a:solidFill>
                  <a:prstClr val="black"/>
                </a:solidFill>
              </a:rPr>
              <a:pPr rtl="0">
                <a:defRPr/>
              </a:pPr>
              <a:t>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8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1200"/>
              <a:t>Empezamos</a:t>
            </a:r>
            <a:r>
              <a:rPr sz="1200" baseline="0"/>
              <a:t> con prestación de servicios en persona</a:t>
            </a:r>
          </a:p>
          <a:p>
            <a:pPr marL="457200" indent="-45720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1200"/>
              <a:t>Luego expandimos al modelo de los </a:t>
            </a:r>
            <a:r>
              <a:rPr sz="1200" baseline="0"/>
              <a:t>Centros WET, que ha sido nuestro enfoque durante los últimos años</a:t>
            </a:r>
          </a:p>
          <a:p>
            <a:pPr marL="457200" indent="-45720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sz="1200"/>
              <a:t>También pretendemos aumentar el acceso</a:t>
            </a:r>
            <a:r>
              <a:rPr sz="1200" baseline="0"/>
              <a:t> a nuestros recursos a través del Centro WET virtual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650910F0-1EA9-DB47-AEE4-177CBEED2EE0}" type="slidenum">
              <a:rPr>
                <a:solidFill>
                  <a:prstClr val="black"/>
                </a:solidFill>
              </a:rPr>
              <a:pPr rtl="0">
                <a:defRPr/>
              </a:pPr>
              <a:t>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5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t>El dominio del ETH incluye dos universidades técnicas</a:t>
            </a:r>
            <a:r>
              <a:rPr baseline="0"/>
              <a:t> y cuatro laboratorios nacionales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650910F0-1EA9-DB47-AEE4-177CBEED2EE0}" type="slidenum">
              <a:rPr>
                <a:solidFill>
                  <a:prstClr val="black"/>
                </a:solidFill>
              </a:rPr>
              <a:pPr rtl="0">
                <a:defRPr/>
              </a:pPr>
              <a:t>11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03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650910F0-1EA9-DB47-AEE4-177CBEED2EE0}" type="slidenum">
              <a:rPr>
                <a:solidFill>
                  <a:prstClr val="black"/>
                </a:solidFill>
              </a:rPr>
              <a:pPr rtl="0">
                <a:defRPr/>
              </a:pPr>
              <a:t>15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1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1497013" y="3890963"/>
            <a:ext cx="0" cy="320675"/>
          </a:xfrm>
          <a:prstGeom prst="line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08075" y="3267680"/>
            <a:ext cx="4514009" cy="57153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808075" y="2426677"/>
            <a:ext cx="4514009" cy="82161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570790" y="3891150"/>
            <a:ext cx="1492559" cy="28870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DEC 10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02246" y="3888430"/>
            <a:ext cx="739122" cy="288709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2015</a:t>
            </a:r>
          </a:p>
        </p:txBody>
      </p:sp>
      <p:pic>
        <p:nvPicPr>
          <p:cNvPr id="8" name="Picture 7" descr="cawst_logo--high_res_full_name--colou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5" y="4975925"/>
            <a:ext cx="2865727" cy="1030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08" y="4526230"/>
            <a:ext cx="2756877" cy="193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1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19075" y="6383338"/>
            <a:ext cx="385445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9" descr="footer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6438900"/>
            <a:ext cx="7461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6120" y="843931"/>
            <a:ext cx="7593431" cy="20319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36120" y="433517"/>
            <a:ext cx="7593431" cy="41041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19548" y="2474073"/>
            <a:ext cx="1940469" cy="99646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19548" y="2121239"/>
            <a:ext cx="1940469" cy="266502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19548" y="4091504"/>
            <a:ext cx="1940469" cy="99646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19548" y="3738670"/>
            <a:ext cx="1940469" cy="266502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88729" y="2474073"/>
            <a:ext cx="1940469" cy="99646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88729" y="2121239"/>
            <a:ext cx="1940469" cy="266502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088729" y="4091504"/>
            <a:ext cx="1940469" cy="99646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088729" y="3738670"/>
            <a:ext cx="1940469" cy="266502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rgbClr val="5C5C5C"/>
                </a:solidFill>
              </a:defRPr>
            </a:lvl1pPr>
          </a:lstStyle>
          <a:p>
            <a:pPr>
              <a:defRPr/>
            </a:pPr>
            <a:fld id="{806022F9-A567-1447-9040-125492F64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9236" r="12052" b="61248"/>
          <a:stretch/>
        </p:blipFill>
        <p:spPr>
          <a:xfrm>
            <a:off x="1368835" y="6481341"/>
            <a:ext cx="999226" cy="2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0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 userDrawn="1"/>
        </p:nvCxnSpPr>
        <p:spPr>
          <a:xfrm>
            <a:off x="219075" y="6383338"/>
            <a:ext cx="385445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9" descr="footer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6438900"/>
            <a:ext cx="7461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6120" y="843931"/>
            <a:ext cx="7593431" cy="20319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36120" y="433517"/>
            <a:ext cx="7593431" cy="41041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790825" y="2286000"/>
            <a:ext cx="1532166" cy="200660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675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702055" y="4839323"/>
            <a:ext cx="1709706" cy="10795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702055" y="4486494"/>
            <a:ext cx="1709706" cy="288709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621235" y="2286000"/>
            <a:ext cx="1532166" cy="200660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675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532465" y="4839323"/>
            <a:ext cx="1709706" cy="10795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532465" y="4486494"/>
            <a:ext cx="1709706" cy="288709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706030" y="2286000"/>
            <a:ext cx="1532166" cy="200660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675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617260" y="4839323"/>
            <a:ext cx="1709706" cy="10795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617260" y="4486494"/>
            <a:ext cx="1709706" cy="288709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53659" y="2286000"/>
            <a:ext cx="1532166" cy="200660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 sz="675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764889" y="4839323"/>
            <a:ext cx="1709706" cy="10795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764889" y="4486494"/>
            <a:ext cx="1709706" cy="288709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10785" y="1325908"/>
            <a:ext cx="7585491" cy="75689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5C5C5C"/>
                </a:solidFill>
              </a:defRPr>
            </a:lvl1pPr>
          </a:lstStyle>
          <a:p>
            <a:pPr>
              <a:defRPr/>
            </a:pPr>
            <a:fld id="{76024F21-0231-5D49-A5CB-8E1A3FA61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9236" r="12052" b="61248"/>
          <a:stretch/>
        </p:blipFill>
        <p:spPr>
          <a:xfrm>
            <a:off x="1368835" y="6481341"/>
            <a:ext cx="999226" cy="2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0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19075" y="6383338"/>
            <a:ext cx="385445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9" descr="footer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6438900"/>
            <a:ext cx="7461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6120" y="843931"/>
            <a:ext cx="7593431" cy="20319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36120" y="433517"/>
            <a:ext cx="7593431" cy="41041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23900" y="4839322"/>
            <a:ext cx="2476500" cy="132074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23900" y="4486494"/>
            <a:ext cx="2476500" cy="288709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10785" y="1325907"/>
            <a:ext cx="7585491" cy="102425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819775" y="4839322"/>
            <a:ext cx="2476500" cy="132074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819775" y="4486494"/>
            <a:ext cx="2476500" cy="288709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271838" y="4839322"/>
            <a:ext cx="2476500" cy="132074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3271838" y="4486494"/>
            <a:ext cx="2476500" cy="288709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5C5C5C"/>
                </a:solidFill>
              </a:defRPr>
            </a:lvl1pPr>
          </a:lstStyle>
          <a:p>
            <a:pPr>
              <a:defRPr/>
            </a:pPr>
            <a:fld id="{06AB8FFC-F7AC-2E44-A853-100CEFBAC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9236" r="12052" b="61248"/>
          <a:stretch/>
        </p:blipFill>
        <p:spPr>
          <a:xfrm>
            <a:off x="1368835" y="6481341"/>
            <a:ext cx="999226" cy="2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87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19075" y="6383338"/>
            <a:ext cx="385445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9" descr="footer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6438900"/>
            <a:ext cx="7461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6120" y="843931"/>
            <a:ext cx="7593431" cy="20319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36120" y="433517"/>
            <a:ext cx="7593431" cy="41041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647952" y="4839323"/>
            <a:ext cx="1817915" cy="10795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647952" y="4486494"/>
            <a:ext cx="1817915" cy="288709"/>
          </a:xfrm>
        </p:spPr>
        <p:txBody>
          <a:bodyPr>
            <a:noAutofit/>
          </a:bodyPr>
          <a:lstStyle>
            <a:lvl1pPr>
              <a:defRPr sz="1500" b="1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478361" y="4839323"/>
            <a:ext cx="1817915" cy="10795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478361" y="4486494"/>
            <a:ext cx="1817915" cy="288709"/>
          </a:xfrm>
        </p:spPr>
        <p:txBody>
          <a:bodyPr>
            <a:noAutofit/>
          </a:bodyPr>
          <a:lstStyle>
            <a:lvl1pPr>
              <a:defRPr sz="1500" b="1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563156" y="4839323"/>
            <a:ext cx="1817915" cy="10795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563156" y="4486494"/>
            <a:ext cx="1817915" cy="288709"/>
          </a:xfrm>
        </p:spPr>
        <p:txBody>
          <a:bodyPr>
            <a:noAutofit/>
          </a:bodyPr>
          <a:lstStyle>
            <a:lvl1pPr>
              <a:defRPr sz="1500" b="1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710786" y="4839323"/>
            <a:ext cx="1817915" cy="10795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710786" y="4486494"/>
            <a:ext cx="1817915" cy="288709"/>
          </a:xfrm>
        </p:spPr>
        <p:txBody>
          <a:bodyPr>
            <a:noAutofit/>
          </a:bodyPr>
          <a:lstStyle>
            <a:lvl1pPr>
              <a:defRPr sz="1500" b="1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10785" y="1325908"/>
            <a:ext cx="7585491" cy="75689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5C5C5C"/>
                </a:solidFill>
              </a:defRPr>
            </a:lvl1pPr>
          </a:lstStyle>
          <a:p>
            <a:pPr>
              <a:defRPr/>
            </a:pPr>
            <a:fld id="{7F040B77-2632-D940-A787-F9932E6D7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9236" r="12052" b="61248"/>
          <a:stretch/>
        </p:blipFill>
        <p:spPr>
          <a:xfrm>
            <a:off x="1368835" y="6481341"/>
            <a:ext cx="999226" cy="2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96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- Single Porto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19075" y="6383338"/>
            <a:ext cx="385445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footer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6438900"/>
            <a:ext cx="7461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6120" y="843931"/>
            <a:ext cx="7593431" cy="20319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36120" y="433517"/>
            <a:ext cx="7593431" cy="41041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657601" y="2082800"/>
            <a:ext cx="4778828" cy="2945974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10785" y="1707299"/>
            <a:ext cx="2499141" cy="3657827"/>
          </a:xfrm>
        </p:spPr>
        <p:txBody>
          <a:bodyPr rtlCol="0">
            <a:normAutofit/>
          </a:bodyPr>
          <a:lstStyle>
            <a:lvl1pPr>
              <a:defRPr sz="1200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3657601" y="1707296"/>
            <a:ext cx="2390775" cy="375504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5C5C5C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5C5C5C"/>
                </a:solidFill>
              </a:defRPr>
            </a:lvl1pPr>
          </a:lstStyle>
          <a:p>
            <a:pPr>
              <a:defRPr/>
            </a:pPr>
            <a:fld id="{20D58915-6786-DD43-AE48-D189400C2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9236" r="12052" b="61248"/>
          <a:stretch/>
        </p:blipFill>
        <p:spPr>
          <a:xfrm>
            <a:off x="1368835" y="6481341"/>
            <a:ext cx="999226" cy="2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7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tra - 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271AD-3E44-B34A-BFE3-F02C18C79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84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- Full Imag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04232" y="5028008"/>
            <a:ext cx="1755321" cy="115395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204232" y="4675180"/>
            <a:ext cx="1755321" cy="288709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300107" y="5028008"/>
            <a:ext cx="1755321" cy="115395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300107" y="4675180"/>
            <a:ext cx="1755321" cy="288709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752171" y="5028008"/>
            <a:ext cx="1755321" cy="115395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3752171" y="4675180"/>
            <a:ext cx="1755321" cy="288709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0155-2CA0-8E49-85F7-A330F9110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3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229600" cy="5048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981075"/>
            <a:ext cx="8229600" cy="431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145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19075" y="6383338"/>
            <a:ext cx="385445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6120" y="843931"/>
            <a:ext cx="7593431" cy="20319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36120" y="433517"/>
            <a:ext cx="7593431" cy="41041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5C5C5C"/>
                </a:solidFill>
              </a:defRPr>
            </a:lvl1pPr>
          </a:lstStyle>
          <a:p>
            <a:pPr>
              <a:defRPr/>
            </a:pPr>
            <a:fld id="{6ABE3C77-D24E-DE4A-823C-96A11F015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36538" y="1360488"/>
            <a:ext cx="8278812" cy="4700587"/>
          </a:xfrm>
        </p:spPr>
        <p:txBody>
          <a:bodyPr/>
          <a:lstStyle>
            <a:lvl1pPr>
              <a:defRPr>
                <a:solidFill>
                  <a:srgbClr val="5C5C5C"/>
                </a:solidFill>
              </a:defRPr>
            </a:lvl1pPr>
            <a:lvl2pPr>
              <a:defRPr>
                <a:solidFill>
                  <a:srgbClr val="5C5C5C"/>
                </a:solidFill>
              </a:defRPr>
            </a:lvl2pPr>
            <a:lvl3pPr>
              <a:defRPr>
                <a:solidFill>
                  <a:srgbClr val="5C5C5C"/>
                </a:solidFill>
              </a:defRPr>
            </a:lvl3pPr>
            <a:lvl4pPr>
              <a:defRPr>
                <a:solidFill>
                  <a:srgbClr val="5C5C5C"/>
                </a:solidFill>
              </a:defRPr>
            </a:lvl4pPr>
            <a:lvl5pPr>
              <a:defRPr>
                <a:solidFill>
                  <a:srgbClr val="5C5C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9" descr="footer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6438900"/>
            <a:ext cx="7461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9236" r="12052" b="61248"/>
          <a:stretch/>
        </p:blipFill>
        <p:spPr>
          <a:xfrm>
            <a:off x="1368835" y="6481341"/>
            <a:ext cx="999226" cy="2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8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19075" y="6383338"/>
            <a:ext cx="385445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6120" y="843931"/>
            <a:ext cx="7593431" cy="20319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36120" y="433517"/>
            <a:ext cx="7593431" cy="41041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5C5C5C"/>
                </a:solidFill>
              </a:defRPr>
            </a:lvl1pPr>
          </a:lstStyle>
          <a:p>
            <a:pPr>
              <a:defRPr/>
            </a:pPr>
            <a:fld id="{6ABE3C77-D24E-DE4A-823C-96A11F015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footer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6438900"/>
            <a:ext cx="7461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9236" r="12052" b="61248"/>
          <a:stretch/>
        </p:blipFill>
        <p:spPr>
          <a:xfrm>
            <a:off x="1368835" y="6481341"/>
            <a:ext cx="999226" cy="2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6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/>
          <p:cNvSpPr txBox="1">
            <a:spLocks/>
          </p:cNvSpPr>
          <p:nvPr userDrawn="1"/>
        </p:nvSpPr>
        <p:spPr bwMode="auto">
          <a:xfrm>
            <a:off x="233188" y="6076165"/>
            <a:ext cx="8374005" cy="22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c="http://schemas.openxmlformats.org/drawingml/2006/chart" xmlns:c15="http://schemas.microsoft.com/office/drawing/2012/chart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Source: </a:t>
            </a:r>
            <a:r>
              <a:rPr lang="en-US" i="1" dirty="0"/>
              <a:t>Source of Image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6120" y="843931"/>
            <a:ext cx="7593431" cy="20319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36120" y="433517"/>
            <a:ext cx="7593431" cy="41041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>
                <a:solidFill>
                  <a:srgbClr val="5C5C5C"/>
                </a:solidFill>
                <a:latin typeface="Lato" charset="0"/>
              </a:defRPr>
            </a:lvl1pPr>
          </a:lstStyle>
          <a:p>
            <a:pPr>
              <a:defRPr/>
            </a:pPr>
            <a:fld id="{03EAF2E3-88B6-F341-875C-312C1CE63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075" y="6383338"/>
            <a:ext cx="385445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9" descr="footer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6438900"/>
            <a:ext cx="7461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219200"/>
            <a:ext cx="9144000" cy="48514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9236" r="12052" b="61248"/>
          <a:stretch/>
        </p:blipFill>
        <p:spPr>
          <a:xfrm>
            <a:off x="1368835" y="6481341"/>
            <a:ext cx="999226" cy="2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4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>
            <a:spLocks noEditPoints="1"/>
          </p:cNvSpPr>
          <p:nvPr userDrawn="1"/>
        </p:nvSpPr>
        <p:spPr bwMode="auto">
          <a:xfrm>
            <a:off x="1091088" y="2768087"/>
            <a:ext cx="246063" cy="246063"/>
          </a:xfrm>
          <a:custGeom>
            <a:avLst/>
            <a:gdLst/>
            <a:ahLst/>
            <a:cxnLst>
              <a:cxn ang="0">
                <a:pos x="190" y="0"/>
              </a:cxn>
              <a:cxn ang="0">
                <a:pos x="0" y="190"/>
              </a:cxn>
              <a:cxn ang="0">
                <a:pos x="190" y="380"/>
              </a:cxn>
              <a:cxn ang="0">
                <a:pos x="380" y="190"/>
              </a:cxn>
              <a:cxn ang="0">
                <a:pos x="190" y="0"/>
              </a:cxn>
              <a:cxn ang="0">
                <a:pos x="178" y="74"/>
              </a:cxn>
              <a:cxn ang="0">
                <a:pos x="171" y="138"/>
              </a:cxn>
              <a:cxn ang="0">
                <a:pos x="147" y="60"/>
              </a:cxn>
              <a:cxn ang="0">
                <a:pos x="178" y="74"/>
              </a:cxn>
              <a:cxn ang="0">
                <a:pos x="197" y="303"/>
              </a:cxn>
              <a:cxn ang="0">
                <a:pos x="124" y="201"/>
              </a:cxn>
              <a:cxn ang="0">
                <a:pos x="109" y="107"/>
              </a:cxn>
              <a:cxn ang="0">
                <a:pos x="136" y="63"/>
              </a:cxn>
              <a:cxn ang="0">
                <a:pos x="161" y="140"/>
              </a:cxn>
              <a:cxn ang="0">
                <a:pos x="151" y="168"/>
              </a:cxn>
              <a:cxn ang="0">
                <a:pos x="188" y="243"/>
              </a:cxn>
              <a:cxn ang="0">
                <a:pos x="208" y="243"/>
              </a:cxn>
              <a:cxn ang="0">
                <a:pos x="244" y="314"/>
              </a:cxn>
              <a:cxn ang="0">
                <a:pos x="197" y="303"/>
              </a:cxn>
              <a:cxn ang="0">
                <a:pos x="257" y="309"/>
              </a:cxn>
              <a:cxn ang="0">
                <a:pos x="219" y="239"/>
              </a:cxn>
              <a:cxn ang="0">
                <a:pos x="251" y="242"/>
              </a:cxn>
              <a:cxn ang="0">
                <a:pos x="269" y="277"/>
              </a:cxn>
              <a:cxn ang="0">
                <a:pos x="257" y="309"/>
              </a:cxn>
            </a:cxnLst>
            <a:rect l="0" t="0" r="r" b="b"/>
            <a:pathLst>
              <a:path w="380" h="380">
                <a:moveTo>
                  <a:pt x="190" y="0"/>
                </a:moveTo>
                <a:cubicBezTo>
                  <a:pt x="85" y="0"/>
                  <a:pt x="0" y="85"/>
                  <a:pt x="0" y="190"/>
                </a:cubicBezTo>
                <a:cubicBezTo>
                  <a:pt x="0" y="295"/>
                  <a:pt x="85" y="380"/>
                  <a:pt x="190" y="380"/>
                </a:cubicBezTo>
                <a:cubicBezTo>
                  <a:pt x="295" y="380"/>
                  <a:pt x="380" y="295"/>
                  <a:pt x="380" y="190"/>
                </a:cubicBezTo>
                <a:cubicBezTo>
                  <a:pt x="380" y="85"/>
                  <a:pt x="295" y="0"/>
                  <a:pt x="190" y="0"/>
                </a:cubicBezTo>
                <a:close/>
                <a:moveTo>
                  <a:pt x="178" y="74"/>
                </a:moveTo>
                <a:cubicBezTo>
                  <a:pt x="189" y="95"/>
                  <a:pt x="197" y="128"/>
                  <a:pt x="171" y="138"/>
                </a:cubicBezTo>
                <a:cubicBezTo>
                  <a:pt x="164" y="118"/>
                  <a:pt x="147" y="60"/>
                  <a:pt x="147" y="60"/>
                </a:cubicBezTo>
                <a:cubicBezTo>
                  <a:pt x="147" y="60"/>
                  <a:pt x="168" y="53"/>
                  <a:pt x="178" y="74"/>
                </a:cubicBezTo>
                <a:close/>
                <a:moveTo>
                  <a:pt x="197" y="303"/>
                </a:moveTo>
                <a:cubicBezTo>
                  <a:pt x="180" y="290"/>
                  <a:pt x="145" y="253"/>
                  <a:pt x="124" y="201"/>
                </a:cubicBezTo>
                <a:cubicBezTo>
                  <a:pt x="112" y="173"/>
                  <a:pt x="109" y="142"/>
                  <a:pt x="109" y="107"/>
                </a:cubicBezTo>
                <a:cubicBezTo>
                  <a:pt x="110" y="76"/>
                  <a:pt x="123" y="67"/>
                  <a:pt x="136" y="63"/>
                </a:cubicBezTo>
                <a:cubicBezTo>
                  <a:pt x="161" y="140"/>
                  <a:pt x="161" y="140"/>
                  <a:pt x="161" y="140"/>
                </a:cubicBezTo>
                <a:cubicBezTo>
                  <a:pt x="161" y="140"/>
                  <a:pt x="144" y="146"/>
                  <a:pt x="151" y="168"/>
                </a:cubicBezTo>
                <a:cubicBezTo>
                  <a:pt x="151" y="168"/>
                  <a:pt x="157" y="206"/>
                  <a:pt x="188" y="243"/>
                </a:cubicBezTo>
                <a:cubicBezTo>
                  <a:pt x="192" y="250"/>
                  <a:pt x="199" y="250"/>
                  <a:pt x="208" y="243"/>
                </a:cubicBezTo>
                <a:cubicBezTo>
                  <a:pt x="214" y="260"/>
                  <a:pt x="244" y="314"/>
                  <a:pt x="244" y="314"/>
                </a:cubicBezTo>
                <a:cubicBezTo>
                  <a:pt x="244" y="314"/>
                  <a:pt x="225" y="322"/>
                  <a:pt x="197" y="303"/>
                </a:cubicBezTo>
                <a:close/>
                <a:moveTo>
                  <a:pt x="257" y="309"/>
                </a:moveTo>
                <a:cubicBezTo>
                  <a:pt x="219" y="239"/>
                  <a:pt x="219" y="239"/>
                  <a:pt x="219" y="239"/>
                </a:cubicBezTo>
                <a:cubicBezTo>
                  <a:pt x="241" y="227"/>
                  <a:pt x="251" y="242"/>
                  <a:pt x="251" y="242"/>
                </a:cubicBezTo>
                <a:cubicBezTo>
                  <a:pt x="251" y="242"/>
                  <a:pt x="261" y="262"/>
                  <a:pt x="269" y="277"/>
                </a:cubicBezTo>
                <a:cubicBezTo>
                  <a:pt x="278" y="293"/>
                  <a:pt x="257" y="309"/>
                  <a:pt x="257" y="30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50000"/>
                  <a:lumOff val="50000"/>
                </a:schemeClr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34" name="Freeform 33"/>
          <p:cNvSpPr>
            <a:spLocks noEditPoints="1"/>
          </p:cNvSpPr>
          <p:nvPr userDrawn="1"/>
        </p:nvSpPr>
        <p:spPr bwMode="auto">
          <a:xfrm>
            <a:off x="1091088" y="3114675"/>
            <a:ext cx="246063" cy="244475"/>
          </a:xfrm>
          <a:custGeom>
            <a:avLst/>
            <a:gdLst/>
            <a:ahLst/>
            <a:cxnLst>
              <a:cxn ang="0">
                <a:pos x="190" y="0"/>
              </a:cxn>
              <a:cxn ang="0">
                <a:pos x="0" y="190"/>
              </a:cxn>
              <a:cxn ang="0">
                <a:pos x="190" y="380"/>
              </a:cxn>
              <a:cxn ang="0">
                <a:pos x="380" y="190"/>
              </a:cxn>
              <a:cxn ang="0">
                <a:pos x="190" y="0"/>
              </a:cxn>
              <a:cxn ang="0">
                <a:pos x="275" y="274"/>
              </a:cxn>
              <a:cxn ang="0">
                <a:pos x="122" y="274"/>
              </a:cxn>
              <a:cxn ang="0">
                <a:pos x="108" y="270"/>
              </a:cxn>
              <a:cxn ang="0">
                <a:pos x="167" y="204"/>
              </a:cxn>
              <a:cxn ang="0">
                <a:pos x="192" y="224"/>
              </a:cxn>
              <a:cxn ang="0">
                <a:pos x="218" y="205"/>
              </a:cxn>
              <a:cxn ang="0">
                <a:pos x="280" y="273"/>
              </a:cxn>
              <a:cxn ang="0">
                <a:pos x="275" y="274"/>
              </a:cxn>
              <a:cxn ang="0">
                <a:pos x="137" y="167"/>
              </a:cxn>
              <a:cxn ang="0">
                <a:pos x="137" y="149"/>
              </a:cxn>
              <a:cxn ang="0">
                <a:pos x="252" y="148"/>
              </a:cxn>
              <a:cxn ang="0">
                <a:pos x="252" y="170"/>
              </a:cxn>
              <a:cxn ang="0">
                <a:pos x="193" y="211"/>
              </a:cxn>
              <a:cxn ang="0">
                <a:pos x="137" y="167"/>
              </a:cxn>
              <a:cxn ang="0">
                <a:pos x="292" y="262"/>
              </a:cxn>
              <a:cxn ang="0">
                <a:pos x="232" y="195"/>
              </a:cxn>
              <a:cxn ang="0">
                <a:pos x="285" y="158"/>
              </a:cxn>
              <a:cxn ang="0">
                <a:pos x="194" y="83"/>
              </a:cxn>
              <a:cxn ang="0">
                <a:pos x="105" y="158"/>
              </a:cxn>
              <a:cxn ang="0">
                <a:pos x="154" y="194"/>
              </a:cxn>
              <a:cxn ang="0">
                <a:pos x="97" y="258"/>
              </a:cxn>
              <a:cxn ang="0">
                <a:pos x="95" y="246"/>
              </a:cxn>
              <a:cxn ang="0">
                <a:pos x="95" y="156"/>
              </a:cxn>
              <a:cxn ang="0">
                <a:pos x="182" y="81"/>
              </a:cxn>
              <a:cxn ang="0">
                <a:pos x="207" y="81"/>
              </a:cxn>
              <a:cxn ang="0">
                <a:pos x="294" y="154"/>
              </a:cxn>
              <a:cxn ang="0">
                <a:pos x="294" y="248"/>
              </a:cxn>
              <a:cxn ang="0">
                <a:pos x="292" y="262"/>
              </a:cxn>
            </a:cxnLst>
            <a:rect l="0" t="0" r="r" b="b"/>
            <a:pathLst>
              <a:path w="380" h="380">
                <a:moveTo>
                  <a:pt x="190" y="0"/>
                </a:moveTo>
                <a:cubicBezTo>
                  <a:pt x="85" y="0"/>
                  <a:pt x="0" y="85"/>
                  <a:pt x="0" y="190"/>
                </a:cubicBezTo>
                <a:cubicBezTo>
                  <a:pt x="0" y="295"/>
                  <a:pt x="85" y="380"/>
                  <a:pt x="190" y="380"/>
                </a:cubicBezTo>
                <a:cubicBezTo>
                  <a:pt x="295" y="380"/>
                  <a:pt x="380" y="295"/>
                  <a:pt x="380" y="190"/>
                </a:cubicBezTo>
                <a:cubicBezTo>
                  <a:pt x="380" y="85"/>
                  <a:pt x="295" y="0"/>
                  <a:pt x="190" y="0"/>
                </a:cubicBezTo>
                <a:close/>
                <a:moveTo>
                  <a:pt x="275" y="274"/>
                </a:moveTo>
                <a:cubicBezTo>
                  <a:pt x="249" y="274"/>
                  <a:pt x="122" y="274"/>
                  <a:pt x="122" y="274"/>
                </a:cubicBezTo>
                <a:cubicBezTo>
                  <a:pt x="122" y="274"/>
                  <a:pt x="115" y="274"/>
                  <a:pt x="108" y="270"/>
                </a:cubicBezTo>
                <a:cubicBezTo>
                  <a:pt x="167" y="204"/>
                  <a:pt x="167" y="204"/>
                  <a:pt x="167" y="204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218" y="205"/>
                  <a:pt x="218" y="205"/>
                  <a:pt x="218" y="205"/>
                </a:cubicBezTo>
                <a:cubicBezTo>
                  <a:pt x="280" y="273"/>
                  <a:pt x="280" y="273"/>
                  <a:pt x="280" y="273"/>
                </a:cubicBezTo>
                <a:cubicBezTo>
                  <a:pt x="278" y="273"/>
                  <a:pt x="277" y="274"/>
                  <a:pt x="275" y="274"/>
                </a:cubicBezTo>
                <a:close/>
                <a:moveTo>
                  <a:pt x="137" y="167"/>
                </a:moveTo>
                <a:cubicBezTo>
                  <a:pt x="137" y="149"/>
                  <a:pt x="137" y="149"/>
                  <a:pt x="137" y="149"/>
                </a:cubicBezTo>
                <a:cubicBezTo>
                  <a:pt x="252" y="148"/>
                  <a:pt x="252" y="148"/>
                  <a:pt x="252" y="148"/>
                </a:cubicBezTo>
                <a:cubicBezTo>
                  <a:pt x="252" y="170"/>
                  <a:pt x="252" y="170"/>
                  <a:pt x="252" y="170"/>
                </a:cubicBezTo>
                <a:cubicBezTo>
                  <a:pt x="193" y="211"/>
                  <a:pt x="193" y="211"/>
                  <a:pt x="193" y="211"/>
                </a:cubicBezTo>
                <a:lnTo>
                  <a:pt x="137" y="167"/>
                </a:lnTo>
                <a:close/>
                <a:moveTo>
                  <a:pt x="292" y="262"/>
                </a:moveTo>
                <a:cubicBezTo>
                  <a:pt x="232" y="195"/>
                  <a:pt x="232" y="195"/>
                  <a:pt x="232" y="195"/>
                </a:cubicBezTo>
                <a:cubicBezTo>
                  <a:pt x="285" y="158"/>
                  <a:pt x="285" y="158"/>
                  <a:pt x="285" y="158"/>
                </a:cubicBezTo>
                <a:cubicBezTo>
                  <a:pt x="194" y="83"/>
                  <a:pt x="194" y="83"/>
                  <a:pt x="194" y="83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54" y="194"/>
                  <a:pt x="154" y="194"/>
                  <a:pt x="154" y="194"/>
                </a:cubicBezTo>
                <a:cubicBezTo>
                  <a:pt x="97" y="258"/>
                  <a:pt x="97" y="258"/>
                  <a:pt x="97" y="258"/>
                </a:cubicBezTo>
                <a:cubicBezTo>
                  <a:pt x="95" y="254"/>
                  <a:pt x="95" y="251"/>
                  <a:pt x="95" y="246"/>
                </a:cubicBezTo>
                <a:cubicBezTo>
                  <a:pt x="95" y="218"/>
                  <a:pt x="95" y="156"/>
                  <a:pt x="95" y="156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2" y="81"/>
                  <a:pt x="194" y="68"/>
                  <a:pt x="207" y="81"/>
                </a:cubicBezTo>
                <a:cubicBezTo>
                  <a:pt x="222" y="96"/>
                  <a:pt x="294" y="154"/>
                  <a:pt x="294" y="154"/>
                </a:cubicBezTo>
                <a:cubicBezTo>
                  <a:pt x="294" y="248"/>
                  <a:pt x="294" y="248"/>
                  <a:pt x="294" y="248"/>
                </a:cubicBezTo>
                <a:cubicBezTo>
                  <a:pt x="294" y="248"/>
                  <a:pt x="295" y="256"/>
                  <a:pt x="292" y="26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50000"/>
                  <a:lumOff val="50000"/>
                </a:schemeClr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1090654" y="3442208"/>
            <a:ext cx="246460" cy="247650"/>
            <a:chOff x="882651" y="3267075"/>
            <a:chExt cx="328613" cy="330200"/>
          </a:xfrm>
          <a:solidFill>
            <a:schemeClr val="accent3"/>
          </a:solidFill>
        </p:grpSpPr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1052513" y="3335338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1003301" y="3387725"/>
              <a:ext cx="39688" cy="3810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47" y="44"/>
                </a:cxn>
                <a:cxn ang="0">
                  <a:pos x="47" y="5"/>
                </a:cxn>
                <a:cxn ang="0">
                  <a:pos x="6" y="0"/>
                </a:cxn>
                <a:cxn ang="0">
                  <a:pos x="0" y="44"/>
                </a:cxn>
              </a:cxnLst>
              <a:rect l="0" t="0" r="r" b="b"/>
              <a:pathLst>
                <a:path w="47" h="44">
                  <a:moveTo>
                    <a:pt x="0" y="44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0" y="5"/>
                    <a:pt x="17" y="3"/>
                    <a:pt x="6" y="0"/>
                  </a:cubicBezTo>
                  <a:cubicBezTo>
                    <a:pt x="2" y="12"/>
                    <a:pt x="0" y="27"/>
                    <a:pt x="0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1003301" y="3435350"/>
              <a:ext cx="39688" cy="36512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47" y="35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6" y="42"/>
                </a:cxn>
              </a:cxnLst>
              <a:rect l="0" t="0" r="r" b="b"/>
              <a:pathLst>
                <a:path w="47" h="42">
                  <a:moveTo>
                    <a:pt x="6" y="42"/>
                  </a:moveTo>
                  <a:cubicBezTo>
                    <a:pt x="18" y="38"/>
                    <a:pt x="31" y="36"/>
                    <a:pt x="47" y="3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2" y="24"/>
                    <a:pt x="6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1065213" y="3335338"/>
              <a:ext cx="47625" cy="4286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55" y="32"/>
                </a:cxn>
                <a:cxn ang="0">
                  <a:pos x="0" y="0"/>
                </a:cxn>
                <a:cxn ang="0">
                  <a:pos x="32" y="48"/>
                </a:cxn>
              </a:cxnLst>
              <a:rect l="0" t="0" r="r" b="b"/>
              <a:pathLst>
                <a:path w="55" h="48">
                  <a:moveTo>
                    <a:pt x="32" y="48"/>
                  </a:moveTo>
                  <a:cubicBezTo>
                    <a:pt x="47" y="42"/>
                    <a:pt x="53" y="35"/>
                    <a:pt x="55" y="32"/>
                  </a:cubicBezTo>
                  <a:cubicBezTo>
                    <a:pt x="40" y="16"/>
                    <a:pt x="21" y="5"/>
                    <a:pt x="0" y="0"/>
                  </a:cubicBezTo>
                  <a:cubicBezTo>
                    <a:pt x="9" y="8"/>
                    <a:pt x="23" y="23"/>
                    <a:pt x="32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1009651" y="3335338"/>
              <a:ext cx="33338" cy="47625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0" y="51"/>
                </a:cxn>
                <a:cxn ang="0">
                  <a:pos x="38" y="55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37" y="4"/>
                </a:cxn>
              </a:cxnLst>
              <a:rect l="0" t="0" r="r" b="b"/>
              <a:pathLst>
                <a:path w="38" h="55">
                  <a:moveTo>
                    <a:pt x="37" y="4"/>
                  </a:moveTo>
                  <a:cubicBezTo>
                    <a:pt x="36" y="5"/>
                    <a:pt x="14" y="16"/>
                    <a:pt x="0" y="51"/>
                  </a:cubicBezTo>
                  <a:cubicBezTo>
                    <a:pt x="10" y="53"/>
                    <a:pt x="23" y="55"/>
                    <a:pt x="38" y="5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6" y="0"/>
                    <a:pt x="35" y="0"/>
                  </a:cubicBez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957263" y="3435350"/>
              <a:ext cx="41275" cy="5238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0"/>
                </a:cxn>
                <a:cxn ang="0">
                  <a:pos x="20" y="60"/>
                </a:cxn>
                <a:cxn ang="0">
                  <a:pos x="48" y="45"/>
                </a:cxn>
                <a:cxn ang="0">
                  <a:pos x="41" y="0"/>
                </a:cxn>
              </a:cxnLst>
              <a:rect l="0" t="0" r="r" b="b"/>
              <a:pathLst>
                <a:path w="48" h="60">
                  <a:moveTo>
                    <a:pt x="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8" y="43"/>
                    <a:pt x="20" y="60"/>
                  </a:cubicBezTo>
                  <a:cubicBezTo>
                    <a:pt x="24" y="57"/>
                    <a:pt x="34" y="51"/>
                    <a:pt x="48" y="45"/>
                  </a:cubicBezTo>
                  <a:cubicBezTo>
                    <a:pt x="43" y="26"/>
                    <a:pt x="41" y="9"/>
                    <a:pt x="4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1009651" y="3475038"/>
              <a:ext cx="33338" cy="49212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38" y="0"/>
                </a:cxn>
                <a:cxn ang="0">
                  <a:pos x="0" y="6"/>
                </a:cxn>
                <a:cxn ang="0">
                  <a:pos x="38" y="57"/>
                </a:cxn>
              </a:cxnLst>
              <a:rect l="0" t="0" r="r" b="b"/>
              <a:pathLst>
                <a:path w="38" h="57">
                  <a:moveTo>
                    <a:pt x="38" y="57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"/>
                    <a:pt x="11" y="3"/>
                    <a:pt x="0" y="6"/>
                  </a:cubicBezTo>
                  <a:cubicBezTo>
                    <a:pt x="7" y="27"/>
                    <a:pt x="18" y="48"/>
                    <a:pt x="38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957263" y="3373438"/>
              <a:ext cx="41275" cy="52387"/>
            </a:xfrm>
            <a:custGeom>
              <a:avLst/>
              <a:gdLst/>
              <a:ahLst/>
              <a:cxnLst>
                <a:cxn ang="0">
                  <a:pos x="48" y="14"/>
                </a:cxn>
                <a:cxn ang="0">
                  <a:pos x="20" y="0"/>
                </a:cxn>
                <a:cxn ang="0">
                  <a:pos x="0" y="61"/>
                </a:cxn>
                <a:cxn ang="0">
                  <a:pos x="41" y="61"/>
                </a:cxn>
                <a:cxn ang="0">
                  <a:pos x="48" y="14"/>
                </a:cxn>
              </a:cxnLst>
              <a:rect l="0" t="0" r="r" b="b"/>
              <a:pathLst>
                <a:path w="48" h="61">
                  <a:moveTo>
                    <a:pt x="48" y="14"/>
                  </a:moveTo>
                  <a:cubicBezTo>
                    <a:pt x="33" y="9"/>
                    <a:pt x="25" y="4"/>
                    <a:pt x="20" y="0"/>
                  </a:cubicBezTo>
                  <a:cubicBezTo>
                    <a:pt x="8" y="17"/>
                    <a:pt x="1" y="38"/>
                    <a:pt x="0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43"/>
                    <a:pt x="44" y="27"/>
                    <a:pt x="4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979488" y="3482975"/>
              <a:ext cx="46038" cy="3968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2" y="46"/>
                </a:cxn>
                <a:cxn ang="0">
                  <a:pos x="25" y="0"/>
                </a:cxn>
                <a:cxn ang="0">
                  <a:pos x="0" y="13"/>
                </a:cxn>
              </a:cxnLst>
              <a:rect l="0" t="0" r="r" b="b"/>
              <a:pathLst>
                <a:path w="52" h="46">
                  <a:moveTo>
                    <a:pt x="0" y="13"/>
                  </a:moveTo>
                  <a:cubicBezTo>
                    <a:pt x="14" y="29"/>
                    <a:pt x="32" y="41"/>
                    <a:pt x="52" y="46"/>
                  </a:cubicBezTo>
                  <a:cubicBezTo>
                    <a:pt x="39" y="34"/>
                    <a:pt x="31" y="17"/>
                    <a:pt x="25" y="0"/>
                  </a:cubicBezTo>
                  <a:cubicBezTo>
                    <a:pt x="12" y="4"/>
                    <a:pt x="4" y="10"/>
                    <a:pt x="0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981076" y="3336925"/>
              <a:ext cx="47625" cy="39687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34"/>
                </a:cxn>
                <a:cxn ang="0">
                  <a:pos x="24" y="46"/>
                </a:cxn>
                <a:cxn ang="0">
                  <a:pos x="55" y="0"/>
                </a:cxn>
              </a:cxnLst>
              <a:rect l="0" t="0" r="r" b="b"/>
              <a:pathLst>
                <a:path w="55" h="46">
                  <a:moveTo>
                    <a:pt x="55" y="0"/>
                  </a:moveTo>
                  <a:cubicBezTo>
                    <a:pt x="33" y="5"/>
                    <a:pt x="14" y="17"/>
                    <a:pt x="0" y="34"/>
                  </a:cubicBezTo>
                  <a:cubicBezTo>
                    <a:pt x="3" y="36"/>
                    <a:pt x="10" y="41"/>
                    <a:pt x="24" y="46"/>
                  </a:cubicBezTo>
                  <a:cubicBezTo>
                    <a:pt x="33" y="22"/>
                    <a:pt x="45" y="8"/>
                    <a:pt x="5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1095376" y="3370263"/>
              <a:ext cx="42863" cy="55562"/>
            </a:xfrm>
            <a:custGeom>
              <a:avLst/>
              <a:gdLst/>
              <a:ahLst/>
              <a:cxnLst>
                <a:cxn ang="0">
                  <a:pos x="6" y="64"/>
                </a:cxn>
                <a:cxn ang="0">
                  <a:pos x="50" y="64"/>
                </a:cxn>
                <a:cxn ang="0">
                  <a:pos x="27" y="0"/>
                </a:cxn>
                <a:cxn ang="0">
                  <a:pos x="0" y="18"/>
                </a:cxn>
                <a:cxn ang="0">
                  <a:pos x="6" y="64"/>
                </a:cxn>
              </a:cxnLst>
              <a:rect l="0" t="0" r="r" b="b"/>
              <a:pathLst>
                <a:path w="50" h="64">
                  <a:moveTo>
                    <a:pt x="6" y="64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49" y="40"/>
                    <a:pt x="41" y="18"/>
                    <a:pt x="27" y="0"/>
                  </a:cubicBezTo>
                  <a:cubicBezTo>
                    <a:pt x="23" y="5"/>
                    <a:pt x="15" y="12"/>
                    <a:pt x="0" y="18"/>
                  </a:cubicBezTo>
                  <a:cubicBezTo>
                    <a:pt x="4" y="31"/>
                    <a:pt x="6" y="46"/>
                    <a:pt x="6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1095376" y="3435350"/>
              <a:ext cx="42863" cy="5397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8" y="62"/>
                </a:cxn>
                <a:cxn ang="0">
                  <a:pos x="50" y="0"/>
                </a:cxn>
                <a:cxn ang="0">
                  <a:pos x="6" y="0"/>
                </a:cxn>
                <a:cxn ang="0">
                  <a:pos x="0" y="45"/>
                </a:cxn>
              </a:cxnLst>
              <a:rect l="0" t="0" r="r" b="b"/>
              <a:pathLst>
                <a:path w="50" h="62">
                  <a:moveTo>
                    <a:pt x="0" y="45"/>
                  </a:moveTo>
                  <a:cubicBezTo>
                    <a:pt x="16" y="51"/>
                    <a:pt x="25" y="59"/>
                    <a:pt x="28" y="62"/>
                  </a:cubicBezTo>
                  <a:cubicBezTo>
                    <a:pt x="41" y="45"/>
                    <a:pt x="49" y="23"/>
                    <a:pt x="5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8"/>
                    <a:pt x="4" y="26"/>
                    <a:pt x="0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1066801" y="3482975"/>
              <a:ext cx="47625" cy="41275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4" y="16"/>
                </a:cxn>
                <a:cxn ang="0">
                  <a:pos x="29" y="0"/>
                </a:cxn>
                <a:cxn ang="0">
                  <a:pos x="0" y="48"/>
                </a:cxn>
              </a:cxnLst>
              <a:rect l="0" t="0" r="r" b="b"/>
              <a:pathLst>
                <a:path w="54" h="48">
                  <a:moveTo>
                    <a:pt x="0" y="48"/>
                  </a:moveTo>
                  <a:cubicBezTo>
                    <a:pt x="21" y="43"/>
                    <a:pt x="39" y="32"/>
                    <a:pt x="54" y="16"/>
                  </a:cubicBezTo>
                  <a:cubicBezTo>
                    <a:pt x="52" y="14"/>
                    <a:pt x="44" y="7"/>
                    <a:pt x="29" y="0"/>
                  </a:cubicBezTo>
                  <a:cubicBezTo>
                    <a:pt x="23" y="18"/>
                    <a:pt x="14" y="36"/>
                    <a:pt x="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23"/>
            <p:cNvSpPr>
              <a:spLocks noEditPoints="1"/>
            </p:cNvSpPr>
            <p:nvPr/>
          </p:nvSpPr>
          <p:spPr bwMode="auto">
            <a:xfrm>
              <a:off x="882651" y="3267075"/>
              <a:ext cx="328613" cy="330200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0" y="190"/>
                </a:cxn>
                <a:cxn ang="0">
                  <a:pos x="190" y="381"/>
                </a:cxn>
                <a:cxn ang="0">
                  <a:pos x="380" y="190"/>
                </a:cxn>
                <a:cxn ang="0">
                  <a:pos x="190" y="0"/>
                </a:cxn>
                <a:cxn ang="0">
                  <a:pos x="190" y="310"/>
                </a:cxn>
                <a:cxn ang="0">
                  <a:pos x="75" y="189"/>
                </a:cxn>
                <a:cxn ang="0">
                  <a:pos x="190" y="67"/>
                </a:cxn>
                <a:cxn ang="0">
                  <a:pos x="306" y="189"/>
                </a:cxn>
                <a:cxn ang="0">
                  <a:pos x="190" y="310"/>
                </a:cxn>
              </a:cxnLst>
              <a:rect l="0" t="0" r="r" b="b"/>
              <a:pathLst>
                <a:path w="380" h="381">
                  <a:moveTo>
                    <a:pt x="190" y="0"/>
                  </a:moveTo>
                  <a:cubicBezTo>
                    <a:pt x="85" y="0"/>
                    <a:pt x="0" y="85"/>
                    <a:pt x="0" y="190"/>
                  </a:cubicBezTo>
                  <a:cubicBezTo>
                    <a:pt x="0" y="295"/>
                    <a:pt x="85" y="381"/>
                    <a:pt x="190" y="381"/>
                  </a:cubicBezTo>
                  <a:cubicBezTo>
                    <a:pt x="295" y="381"/>
                    <a:pt x="380" y="295"/>
                    <a:pt x="380" y="190"/>
                  </a:cubicBezTo>
                  <a:cubicBezTo>
                    <a:pt x="380" y="85"/>
                    <a:pt x="295" y="0"/>
                    <a:pt x="190" y="0"/>
                  </a:cubicBezTo>
                  <a:close/>
                  <a:moveTo>
                    <a:pt x="190" y="310"/>
                  </a:moveTo>
                  <a:cubicBezTo>
                    <a:pt x="127" y="310"/>
                    <a:pt x="75" y="256"/>
                    <a:pt x="75" y="189"/>
                  </a:cubicBezTo>
                  <a:cubicBezTo>
                    <a:pt x="75" y="121"/>
                    <a:pt x="127" y="67"/>
                    <a:pt x="190" y="67"/>
                  </a:cubicBezTo>
                  <a:cubicBezTo>
                    <a:pt x="254" y="67"/>
                    <a:pt x="306" y="121"/>
                    <a:pt x="306" y="189"/>
                  </a:cubicBezTo>
                  <a:cubicBezTo>
                    <a:pt x="306" y="256"/>
                    <a:pt x="254" y="310"/>
                    <a:pt x="190" y="3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1052513" y="3340100"/>
              <a:ext cx="30163" cy="42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"/>
                </a:cxn>
                <a:cxn ang="0">
                  <a:pos x="35" y="47"/>
                </a:cxn>
                <a:cxn ang="0">
                  <a:pos x="0" y="0"/>
                </a:cxn>
              </a:cxnLst>
              <a:rect l="0" t="0" r="r" b="b"/>
              <a:pathLst>
                <a:path w="35" h="5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14" y="50"/>
                    <a:pt x="26" y="49"/>
                    <a:pt x="35" y="47"/>
                  </a:cubicBezTo>
                  <a:cubicBezTo>
                    <a:pt x="24" y="16"/>
                    <a:pt x="6" y="3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1052513" y="3389313"/>
              <a:ext cx="39688" cy="3651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4"/>
                </a:cxn>
                <a:cxn ang="0">
                  <a:pos x="0" y="43"/>
                </a:cxn>
                <a:cxn ang="0">
                  <a:pos x="45" y="43"/>
                </a:cxn>
                <a:cxn ang="0">
                  <a:pos x="39" y="0"/>
                </a:cxn>
              </a:cxnLst>
              <a:rect l="0" t="0" r="r" b="b"/>
              <a:pathLst>
                <a:path w="45" h="43">
                  <a:moveTo>
                    <a:pt x="39" y="0"/>
                  </a:moveTo>
                  <a:cubicBezTo>
                    <a:pt x="28" y="3"/>
                    <a:pt x="16" y="4"/>
                    <a:pt x="0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4" y="26"/>
                    <a:pt x="42" y="12"/>
                    <a:pt x="3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1052513" y="3435350"/>
              <a:ext cx="38100" cy="349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38" y="41"/>
                </a:cxn>
                <a:cxn ang="0">
                  <a:pos x="44" y="0"/>
                </a:cxn>
              </a:cxnLst>
              <a:rect l="0" t="0" r="r" b="b"/>
              <a:pathLst>
                <a:path w="44" h="41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5" y="36"/>
                    <a:pt x="28" y="38"/>
                    <a:pt x="38" y="41"/>
                  </a:cubicBezTo>
                  <a:cubicBezTo>
                    <a:pt x="42" y="24"/>
                    <a:pt x="44" y="8"/>
                    <a:pt x="4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1052513" y="3475038"/>
              <a:ext cx="30163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"/>
                </a:cxn>
                <a:cxn ang="0">
                  <a:pos x="35" y="5"/>
                </a:cxn>
                <a:cxn ang="0">
                  <a:pos x="0" y="0"/>
                </a:cxn>
              </a:cxnLst>
              <a:rect l="0" t="0" r="r" b="b"/>
              <a:pathLst>
                <a:path w="35" h="56">
                  <a:moveTo>
                    <a:pt x="0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8" y="46"/>
                    <a:pt x="29" y="26"/>
                    <a:pt x="35" y="5"/>
                  </a:cubicBezTo>
                  <a:cubicBezTo>
                    <a:pt x="26" y="2"/>
                    <a:pt x="14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55" name="Freeform 28"/>
          <p:cNvSpPr>
            <a:spLocks noEditPoints="1"/>
          </p:cNvSpPr>
          <p:nvPr userDrawn="1"/>
        </p:nvSpPr>
        <p:spPr bwMode="auto">
          <a:xfrm>
            <a:off x="1091088" y="2127250"/>
            <a:ext cx="246063" cy="247650"/>
          </a:xfrm>
          <a:custGeom>
            <a:avLst/>
            <a:gdLst/>
            <a:ahLst/>
            <a:cxnLst>
              <a:cxn ang="0">
                <a:pos x="191" y="0"/>
              </a:cxn>
              <a:cxn ang="0">
                <a:pos x="0" y="191"/>
              </a:cxn>
              <a:cxn ang="0">
                <a:pos x="191" y="381"/>
              </a:cxn>
              <a:cxn ang="0">
                <a:pos x="381" y="191"/>
              </a:cxn>
              <a:cxn ang="0">
                <a:pos x="191" y="0"/>
              </a:cxn>
              <a:cxn ang="0">
                <a:pos x="221" y="287"/>
              </a:cxn>
              <a:cxn ang="0">
                <a:pos x="221" y="235"/>
              </a:cxn>
              <a:cxn ang="0">
                <a:pos x="163" y="235"/>
              </a:cxn>
              <a:cxn ang="0">
                <a:pos x="162" y="287"/>
              </a:cxn>
              <a:cxn ang="0">
                <a:pos x="109" y="259"/>
              </a:cxn>
              <a:cxn ang="0">
                <a:pos x="109" y="205"/>
              </a:cxn>
              <a:cxn ang="0">
                <a:pos x="189" y="126"/>
              </a:cxn>
              <a:cxn ang="0">
                <a:pos x="273" y="206"/>
              </a:cxn>
              <a:cxn ang="0">
                <a:pos x="273" y="260"/>
              </a:cxn>
              <a:cxn ang="0">
                <a:pos x="221" y="287"/>
              </a:cxn>
              <a:cxn ang="0">
                <a:pos x="292" y="201"/>
              </a:cxn>
              <a:cxn ang="0">
                <a:pos x="189" y="104"/>
              </a:cxn>
              <a:cxn ang="0">
                <a:pos x="89" y="201"/>
              </a:cxn>
              <a:cxn ang="0">
                <a:pos x="87" y="165"/>
              </a:cxn>
              <a:cxn ang="0">
                <a:pos x="171" y="86"/>
              </a:cxn>
              <a:cxn ang="0">
                <a:pos x="208" y="86"/>
              </a:cxn>
              <a:cxn ang="0">
                <a:pos x="301" y="174"/>
              </a:cxn>
              <a:cxn ang="0">
                <a:pos x="292" y="201"/>
              </a:cxn>
            </a:cxnLst>
            <a:rect l="0" t="0" r="r" b="b"/>
            <a:pathLst>
              <a:path w="381" h="381">
                <a:moveTo>
                  <a:pt x="191" y="0"/>
                </a:moveTo>
                <a:cubicBezTo>
                  <a:pt x="86" y="0"/>
                  <a:pt x="0" y="85"/>
                  <a:pt x="0" y="191"/>
                </a:cubicBezTo>
                <a:cubicBezTo>
                  <a:pt x="0" y="296"/>
                  <a:pt x="86" y="381"/>
                  <a:pt x="191" y="381"/>
                </a:cubicBezTo>
                <a:cubicBezTo>
                  <a:pt x="296" y="381"/>
                  <a:pt x="381" y="296"/>
                  <a:pt x="381" y="191"/>
                </a:cubicBezTo>
                <a:cubicBezTo>
                  <a:pt x="381" y="85"/>
                  <a:pt x="296" y="0"/>
                  <a:pt x="191" y="0"/>
                </a:cubicBezTo>
                <a:close/>
                <a:moveTo>
                  <a:pt x="221" y="287"/>
                </a:moveTo>
                <a:cubicBezTo>
                  <a:pt x="221" y="235"/>
                  <a:pt x="221" y="235"/>
                  <a:pt x="221" y="235"/>
                </a:cubicBezTo>
                <a:cubicBezTo>
                  <a:pt x="163" y="235"/>
                  <a:pt x="163" y="235"/>
                  <a:pt x="163" y="235"/>
                </a:cubicBezTo>
                <a:cubicBezTo>
                  <a:pt x="162" y="287"/>
                  <a:pt x="162" y="287"/>
                  <a:pt x="162" y="287"/>
                </a:cubicBezTo>
                <a:cubicBezTo>
                  <a:pt x="162" y="287"/>
                  <a:pt x="109" y="288"/>
                  <a:pt x="109" y="259"/>
                </a:cubicBezTo>
                <a:cubicBezTo>
                  <a:pt x="109" y="229"/>
                  <a:pt x="109" y="205"/>
                  <a:pt x="109" y="205"/>
                </a:cubicBezTo>
                <a:cubicBezTo>
                  <a:pt x="189" y="126"/>
                  <a:pt x="189" y="126"/>
                  <a:pt x="189" y="126"/>
                </a:cubicBezTo>
                <a:cubicBezTo>
                  <a:pt x="273" y="206"/>
                  <a:pt x="273" y="206"/>
                  <a:pt x="273" y="206"/>
                </a:cubicBezTo>
                <a:cubicBezTo>
                  <a:pt x="273" y="260"/>
                  <a:pt x="273" y="260"/>
                  <a:pt x="273" y="260"/>
                </a:cubicBezTo>
                <a:cubicBezTo>
                  <a:pt x="273" y="260"/>
                  <a:pt x="279" y="288"/>
                  <a:pt x="221" y="287"/>
                </a:cubicBezTo>
                <a:close/>
                <a:moveTo>
                  <a:pt x="292" y="201"/>
                </a:moveTo>
                <a:cubicBezTo>
                  <a:pt x="189" y="104"/>
                  <a:pt x="189" y="104"/>
                  <a:pt x="189" y="104"/>
                </a:cubicBezTo>
                <a:cubicBezTo>
                  <a:pt x="89" y="201"/>
                  <a:pt x="89" y="201"/>
                  <a:pt x="89" y="201"/>
                </a:cubicBezTo>
                <a:cubicBezTo>
                  <a:pt x="67" y="183"/>
                  <a:pt x="87" y="165"/>
                  <a:pt x="87" y="165"/>
                </a:cubicBezTo>
                <a:cubicBezTo>
                  <a:pt x="87" y="165"/>
                  <a:pt x="153" y="102"/>
                  <a:pt x="171" y="86"/>
                </a:cubicBezTo>
                <a:cubicBezTo>
                  <a:pt x="188" y="71"/>
                  <a:pt x="208" y="86"/>
                  <a:pt x="208" y="86"/>
                </a:cubicBezTo>
                <a:cubicBezTo>
                  <a:pt x="208" y="86"/>
                  <a:pt x="287" y="158"/>
                  <a:pt x="301" y="174"/>
                </a:cubicBezTo>
                <a:cubicBezTo>
                  <a:pt x="315" y="189"/>
                  <a:pt x="292" y="201"/>
                  <a:pt x="292" y="20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50000"/>
                  <a:lumOff val="50000"/>
                </a:schemeClr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56" name="Freeform 55"/>
          <p:cNvSpPr>
            <a:spLocks noEditPoints="1"/>
          </p:cNvSpPr>
          <p:nvPr userDrawn="1"/>
        </p:nvSpPr>
        <p:spPr bwMode="auto">
          <a:xfrm>
            <a:off x="5177715" y="2779811"/>
            <a:ext cx="246063" cy="246063"/>
          </a:xfrm>
          <a:custGeom>
            <a:avLst/>
            <a:gdLst/>
            <a:ahLst/>
            <a:cxnLst>
              <a:cxn ang="0">
                <a:pos x="190" y="0"/>
              </a:cxn>
              <a:cxn ang="0">
                <a:pos x="0" y="190"/>
              </a:cxn>
              <a:cxn ang="0">
                <a:pos x="190" y="380"/>
              </a:cxn>
              <a:cxn ang="0">
                <a:pos x="380" y="190"/>
              </a:cxn>
              <a:cxn ang="0">
                <a:pos x="190" y="0"/>
              </a:cxn>
              <a:cxn ang="0">
                <a:pos x="178" y="74"/>
              </a:cxn>
              <a:cxn ang="0">
                <a:pos x="171" y="138"/>
              </a:cxn>
              <a:cxn ang="0">
                <a:pos x="147" y="60"/>
              </a:cxn>
              <a:cxn ang="0">
                <a:pos x="178" y="74"/>
              </a:cxn>
              <a:cxn ang="0">
                <a:pos x="197" y="303"/>
              </a:cxn>
              <a:cxn ang="0">
                <a:pos x="124" y="201"/>
              </a:cxn>
              <a:cxn ang="0">
                <a:pos x="109" y="107"/>
              </a:cxn>
              <a:cxn ang="0">
                <a:pos x="136" y="63"/>
              </a:cxn>
              <a:cxn ang="0">
                <a:pos x="161" y="140"/>
              </a:cxn>
              <a:cxn ang="0">
                <a:pos x="151" y="168"/>
              </a:cxn>
              <a:cxn ang="0">
                <a:pos x="188" y="243"/>
              </a:cxn>
              <a:cxn ang="0">
                <a:pos x="208" y="243"/>
              </a:cxn>
              <a:cxn ang="0">
                <a:pos x="244" y="314"/>
              </a:cxn>
              <a:cxn ang="0">
                <a:pos x="197" y="303"/>
              </a:cxn>
              <a:cxn ang="0">
                <a:pos x="257" y="309"/>
              </a:cxn>
              <a:cxn ang="0">
                <a:pos x="219" y="239"/>
              </a:cxn>
              <a:cxn ang="0">
                <a:pos x="251" y="242"/>
              </a:cxn>
              <a:cxn ang="0">
                <a:pos x="269" y="277"/>
              </a:cxn>
              <a:cxn ang="0">
                <a:pos x="257" y="309"/>
              </a:cxn>
            </a:cxnLst>
            <a:rect l="0" t="0" r="r" b="b"/>
            <a:pathLst>
              <a:path w="380" h="380">
                <a:moveTo>
                  <a:pt x="190" y="0"/>
                </a:moveTo>
                <a:cubicBezTo>
                  <a:pt x="85" y="0"/>
                  <a:pt x="0" y="85"/>
                  <a:pt x="0" y="190"/>
                </a:cubicBezTo>
                <a:cubicBezTo>
                  <a:pt x="0" y="295"/>
                  <a:pt x="85" y="380"/>
                  <a:pt x="190" y="380"/>
                </a:cubicBezTo>
                <a:cubicBezTo>
                  <a:pt x="295" y="380"/>
                  <a:pt x="380" y="295"/>
                  <a:pt x="380" y="190"/>
                </a:cubicBezTo>
                <a:cubicBezTo>
                  <a:pt x="380" y="85"/>
                  <a:pt x="295" y="0"/>
                  <a:pt x="190" y="0"/>
                </a:cubicBezTo>
                <a:close/>
                <a:moveTo>
                  <a:pt x="178" y="74"/>
                </a:moveTo>
                <a:cubicBezTo>
                  <a:pt x="189" y="95"/>
                  <a:pt x="197" y="128"/>
                  <a:pt x="171" y="138"/>
                </a:cubicBezTo>
                <a:cubicBezTo>
                  <a:pt x="164" y="118"/>
                  <a:pt x="147" y="60"/>
                  <a:pt x="147" y="60"/>
                </a:cubicBezTo>
                <a:cubicBezTo>
                  <a:pt x="147" y="60"/>
                  <a:pt x="168" y="53"/>
                  <a:pt x="178" y="74"/>
                </a:cubicBezTo>
                <a:close/>
                <a:moveTo>
                  <a:pt x="197" y="303"/>
                </a:moveTo>
                <a:cubicBezTo>
                  <a:pt x="180" y="290"/>
                  <a:pt x="145" y="253"/>
                  <a:pt x="124" y="201"/>
                </a:cubicBezTo>
                <a:cubicBezTo>
                  <a:pt x="112" y="173"/>
                  <a:pt x="109" y="142"/>
                  <a:pt x="109" y="107"/>
                </a:cubicBezTo>
                <a:cubicBezTo>
                  <a:pt x="110" y="76"/>
                  <a:pt x="123" y="67"/>
                  <a:pt x="136" y="63"/>
                </a:cubicBezTo>
                <a:cubicBezTo>
                  <a:pt x="161" y="140"/>
                  <a:pt x="161" y="140"/>
                  <a:pt x="161" y="140"/>
                </a:cubicBezTo>
                <a:cubicBezTo>
                  <a:pt x="161" y="140"/>
                  <a:pt x="144" y="146"/>
                  <a:pt x="151" y="168"/>
                </a:cubicBezTo>
                <a:cubicBezTo>
                  <a:pt x="151" y="168"/>
                  <a:pt x="157" y="206"/>
                  <a:pt x="188" y="243"/>
                </a:cubicBezTo>
                <a:cubicBezTo>
                  <a:pt x="192" y="250"/>
                  <a:pt x="199" y="250"/>
                  <a:pt x="208" y="243"/>
                </a:cubicBezTo>
                <a:cubicBezTo>
                  <a:pt x="214" y="260"/>
                  <a:pt x="244" y="314"/>
                  <a:pt x="244" y="314"/>
                </a:cubicBezTo>
                <a:cubicBezTo>
                  <a:pt x="244" y="314"/>
                  <a:pt x="225" y="322"/>
                  <a:pt x="197" y="303"/>
                </a:cubicBezTo>
                <a:close/>
                <a:moveTo>
                  <a:pt x="257" y="309"/>
                </a:moveTo>
                <a:cubicBezTo>
                  <a:pt x="219" y="239"/>
                  <a:pt x="219" y="239"/>
                  <a:pt x="219" y="239"/>
                </a:cubicBezTo>
                <a:cubicBezTo>
                  <a:pt x="241" y="227"/>
                  <a:pt x="251" y="242"/>
                  <a:pt x="251" y="242"/>
                </a:cubicBezTo>
                <a:cubicBezTo>
                  <a:pt x="251" y="242"/>
                  <a:pt x="261" y="262"/>
                  <a:pt x="269" y="277"/>
                </a:cubicBezTo>
                <a:cubicBezTo>
                  <a:pt x="278" y="293"/>
                  <a:pt x="257" y="309"/>
                  <a:pt x="257" y="30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50000"/>
                  <a:lumOff val="50000"/>
                </a:schemeClr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57" name="Freeform 56"/>
          <p:cNvSpPr>
            <a:spLocks noEditPoints="1"/>
          </p:cNvSpPr>
          <p:nvPr userDrawn="1"/>
        </p:nvSpPr>
        <p:spPr bwMode="auto">
          <a:xfrm>
            <a:off x="5177715" y="3126399"/>
            <a:ext cx="246063" cy="244475"/>
          </a:xfrm>
          <a:custGeom>
            <a:avLst/>
            <a:gdLst/>
            <a:ahLst/>
            <a:cxnLst>
              <a:cxn ang="0">
                <a:pos x="190" y="0"/>
              </a:cxn>
              <a:cxn ang="0">
                <a:pos x="0" y="190"/>
              </a:cxn>
              <a:cxn ang="0">
                <a:pos x="190" y="380"/>
              </a:cxn>
              <a:cxn ang="0">
                <a:pos x="380" y="190"/>
              </a:cxn>
              <a:cxn ang="0">
                <a:pos x="190" y="0"/>
              </a:cxn>
              <a:cxn ang="0">
                <a:pos x="275" y="274"/>
              </a:cxn>
              <a:cxn ang="0">
                <a:pos x="122" y="274"/>
              </a:cxn>
              <a:cxn ang="0">
                <a:pos x="108" y="270"/>
              </a:cxn>
              <a:cxn ang="0">
                <a:pos x="167" y="204"/>
              </a:cxn>
              <a:cxn ang="0">
                <a:pos x="192" y="224"/>
              </a:cxn>
              <a:cxn ang="0">
                <a:pos x="218" y="205"/>
              </a:cxn>
              <a:cxn ang="0">
                <a:pos x="280" y="273"/>
              </a:cxn>
              <a:cxn ang="0">
                <a:pos x="275" y="274"/>
              </a:cxn>
              <a:cxn ang="0">
                <a:pos x="137" y="167"/>
              </a:cxn>
              <a:cxn ang="0">
                <a:pos x="137" y="149"/>
              </a:cxn>
              <a:cxn ang="0">
                <a:pos x="252" y="148"/>
              </a:cxn>
              <a:cxn ang="0">
                <a:pos x="252" y="170"/>
              </a:cxn>
              <a:cxn ang="0">
                <a:pos x="193" y="211"/>
              </a:cxn>
              <a:cxn ang="0">
                <a:pos x="137" y="167"/>
              </a:cxn>
              <a:cxn ang="0">
                <a:pos x="292" y="262"/>
              </a:cxn>
              <a:cxn ang="0">
                <a:pos x="232" y="195"/>
              </a:cxn>
              <a:cxn ang="0">
                <a:pos x="285" y="158"/>
              </a:cxn>
              <a:cxn ang="0">
                <a:pos x="194" y="83"/>
              </a:cxn>
              <a:cxn ang="0">
                <a:pos x="105" y="158"/>
              </a:cxn>
              <a:cxn ang="0">
                <a:pos x="154" y="194"/>
              </a:cxn>
              <a:cxn ang="0">
                <a:pos x="97" y="258"/>
              </a:cxn>
              <a:cxn ang="0">
                <a:pos x="95" y="246"/>
              </a:cxn>
              <a:cxn ang="0">
                <a:pos x="95" y="156"/>
              </a:cxn>
              <a:cxn ang="0">
                <a:pos x="182" y="81"/>
              </a:cxn>
              <a:cxn ang="0">
                <a:pos x="207" y="81"/>
              </a:cxn>
              <a:cxn ang="0">
                <a:pos x="294" y="154"/>
              </a:cxn>
              <a:cxn ang="0">
                <a:pos x="294" y="248"/>
              </a:cxn>
              <a:cxn ang="0">
                <a:pos x="292" y="262"/>
              </a:cxn>
            </a:cxnLst>
            <a:rect l="0" t="0" r="r" b="b"/>
            <a:pathLst>
              <a:path w="380" h="380">
                <a:moveTo>
                  <a:pt x="190" y="0"/>
                </a:moveTo>
                <a:cubicBezTo>
                  <a:pt x="85" y="0"/>
                  <a:pt x="0" y="85"/>
                  <a:pt x="0" y="190"/>
                </a:cubicBezTo>
                <a:cubicBezTo>
                  <a:pt x="0" y="295"/>
                  <a:pt x="85" y="380"/>
                  <a:pt x="190" y="380"/>
                </a:cubicBezTo>
                <a:cubicBezTo>
                  <a:pt x="295" y="380"/>
                  <a:pt x="380" y="295"/>
                  <a:pt x="380" y="190"/>
                </a:cubicBezTo>
                <a:cubicBezTo>
                  <a:pt x="380" y="85"/>
                  <a:pt x="295" y="0"/>
                  <a:pt x="190" y="0"/>
                </a:cubicBezTo>
                <a:close/>
                <a:moveTo>
                  <a:pt x="275" y="274"/>
                </a:moveTo>
                <a:cubicBezTo>
                  <a:pt x="249" y="274"/>
                  <a:pt x="122" y="274"/>
                  <a:pt x="122" y="274"/>
                </a:cubicBezTo>
                <a:cubicBezTo>
                  <a:pt x="122" y="274"/>
                  <a:pt x="115" y="274"/>
                  <a:pt x="108" y="270"/>
                </a:cubicBezTo>
                <a:cubicBezTo>
                  <a:pt x="167" y="204"/>
                  <a:pt x="167" y="204"/>
                  <a:pt x="167" y="204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218" y="205"/>
                  <a:pt x="218" y="205"/>
                  <a:pt x="218" y="205"/>
                </a:cubicBezTo>
                <a:cubicBezTo>
                  <a:pt x="280" y="273"/>
                  <a:pt x="280" y="273"/>
                  <a:pt x="280" y="273"/>
                </a:cubicBezTo>
                <a:cubicBezTo>
                  <a:pt x="278" y="273"/>
                  <a:pt x="277" y="274"/>
                  <a:pt x="275" y="274"/>
                </a:cubicBezTo>
                <a:close/>
                <a:moveTo>
                  <a:pt x="137" y="167"/>
                </a:moveTo>
                <a:cubicBezTo>
                  <a:pt x="137" y="149"/>
                  <a:pt x="137" y="149"/>
                  <a:pt x="137" y="149"/>
                </a:cubicBezTo>
                <a:cubicBezTo>
                  <a:pt x="252" y="148"/>
                  <a:pt x="252" y="148"/>
                  <a:pt x="252" y="148"/>
                </a:cubicBezTo>
                <a:cubicBezTo>
                  <a:pt x="252" y="170"/>
                  <a:pt x="252" y="170"/>
                  <a:pt x="252" y="170"/>
                </a:cubicBezTo>
                <a:cubicBezTo>
                  <a:pt x="193" y="211"/>
                  <a:pt x="193" y="211"/>
                  <a:pt x="193" y="211"/>
                </a:cubicBezTo>
                <a:lnTo>
                  <a:pt x="137" y="167"/>
                </a:lnTo>
                <a:close/>
                <a:moveTo>
                  <a:pt x="292" y="262"/>
                </a:moveTo>
                <a:cubicBezTo>
                  <a:pt x="232" y="195"/>
                  <a:pt x="232" y="195"/>
                  <a:pt x="232" y="195"/>
                </a:cubicBezTo>
                <a:cubicBezTo>
                  <a:pt x="285" y="158"/>
                  <a:pt x="285" y="158"/>
                  <a:pt x="285" y="158"/>
                </a:cubicBezTo>
                <a:cubicBezTo>
                  <a:pt x="194" y="83"/>
                  <a:pt x="194" y="83"/>
                  <a:pt x="194" y="83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54" y="194"/>
                  <a:pt x="154" y="194"/>
                  <a:pt x="154" y="194"/>
                </a:cubicBezTo>
                <a:cubicBezTo>
                  <a:pt x="97" y="258"/>
                  <a:pt x="97" y="258"/>
                  <a:pt x="97" y="258"/>
                </a:cubicBezTo>
                <a:cubicBezTo>
                  <a:pt x="95" y="254"/>
                  <a:pt x="95" y="251"/>
                  <a:pt x="95" y="246"/>
                </a:cubicBezTo>
                <a:cubicBezTo>
                  <a:pt x="95" y="218"/>
                  <a:pt x="95" y="156"/>
                  <a:pt x="95" y="156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2" y="81"/>
                  <a:pt x="194" y="68"/>
                  <a:pt x="207" y="81"/>
                </a:cubicBezTo>
                <a:cubicBezTo>
                  <a:pt x="222" y="96"/>
                  <a:pt x="294" y="154"/>
                  <a:pt x="294" y="154"/>
                </a:cubicBezTo>
                <a:cubicBezTo>
                  <a:pt x="294" y="248"/>
                  <a:pt x="294" y="248"/>
                  <a:pt x="294" y="248"/>
                </a:cubicBezTo>
                <a:cubicBezTo>
                  <a:pt x="294" y="248"/>
                  <a:pt x="295" y="256"/>
                  <a:pt x="292" y="26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50000"/>
                  <a:lumOff val="50000"/>
                </a:schemeClr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5177281" y="3453932"/>
            <a:ext cx="246460" cy="247650"/>
            <a:chOff x="882651" y="3267075"/>
            <a:chExt cx="328613" cy="330200"/>
          </a:xfrm>
          <a:solidFill>
            <a:schemeClr val="accent3"/>
          </a:solidFill>
        </p:grpSpPr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1052513" y="3335338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1003301" y="3387725"/>
              <a:ext cx="39688" cy="3810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47" y="44"/>
                </a:cxn>
                <a:cxn ang="0">
                  <a:pos x="47" y="5"/>
                </a:cxn>
                <a:cxn ang="0">
                  <a:pos x="6" y="0"/>
                </a:cxn>
                <a:cxn ang="0">
                  <a:pos x="0" y="44"/>
                </a:cxn>
              </a:cxnLst>
              <a:rect l="0" t="0" r="r" b="b"/>
              <a:pathLst>
                <a:path w="47" h="44">
                  <a:moveTo>
                    <a:pt x="0" y="44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0" y="5"/>
                    <a:pt x="17" y="3"/>
                    <a:pt x="6" y="0"/>
                  </a:cubicBezTo>
                  <a:cubicBezTo>
                    <a:pt x="2" y="12"/>
                    <a:pt x="0" y="27"/>
                    <a:pt x="0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1003301" y="3435350"/>
              <a:ext cx="39688" cy="36512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47" y="35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6" y="42"/>
                </a:cxn>
              </a:cxnLst>
              <a:rect l="0" t="0" r="r" b="b"/>
              <a:pathLst>
                <a:path w="47" h="42">
                  <a:moveTo>
                    <a:pt x="6" y="42"/>
                  </a:moveTo>
                  <a:cubicBezTo>
                    <a:pt x="18" y="38"/>
                    <a:pt x="31" y="36"/>
                    <a:pt x="47" y="3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2" y="24"/>
                    <a:pt x="6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1065213" y="3335338"/>
              <a:ext cx="47625" cy="4286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55" y="32"/>
                </a:cxn>
                <a:cxn ang="0">
                  <a:pos x="0" y="0"/>
                </a:cxn>
                <a:cxn ang="0">
                  <a:pos x="32" y="48"/>
                </a:cxn>
              </a:cxnLst>
              <a:rect l="0" t="0" r="r" b="b"/>
              <a:pathLst>
                <a:path w="55" h="48">
                  <a:moveTo>
                    <a:pt x="32" y="48"/>
                  </a:moveTo>
                  <a:cubicBezTo>
                    <a:pt x="47" y="42"/>
                    <a:pt x="53" y="35"/>
                    <a:pt x="55" y="32"/>
                  </a:cubicBezTo>
                  <a:cubicBezTo>
                    <a:pt x="40" y="16"/>
                    <a:pt x="21" y="5"/>
                    <a:pt x="0" y="0"/>
                  </a:cubicBezTo>
                  <a:cubicBezTo>
                    <a:pt x="9" y="8"/>
                    <a:pt x="23" y="23"/>
                    <a:pt x="32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1009651" y="3335338"/>
              <a:ext cx="33338" cy="47625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0" y="51"/>
                </a:cxn>
                <a:cxn ang="0">
                  <a:pos x="38" y="55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37" y="4"/>
                </a:cxn>
              </a:cxnLst>
              <a:rect l="0" t="0" r="r" b="b"/>
              <a:pathLst>
                <a:path w="38" h="55">
                  <a:moveTo>
                    <a:pt x="37" y="4"/>
                  </a:moveTo>
                  <a:cubicBezTo>
                    <a:pt x="36" y="5"/>
                    <a:pt x="14" y="16"/>
                    <a:pt x="0" y="51"/>
                  </a:cubicBezTo>
                  <a:cubicBezTo>
                    <a:pt x="10" y="53"/>
                    <a:pt x="23" y="55"/>
                    <a:pt x="38" y="5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6" y="0"/>
                    <a:pt x="35" y="0"/>
                  </a:cubicBez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 15"/>
            <p:cNvSpPr>
              <a:spLocks/>
            </p:cNvSpPr>
            <p:nvPr/>
          </p:nvSpPr>
          <p:spPr bwMode="auto">
            <a:xfrm>
              <a:off x="957263" y="3435350"/>
              <a:ext cx="41275" cy="5238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0"/>
                </a:cxn>
                <a:cxn ang="0">
                  <a:pos x="20" y="60"/>
                </a:cxn>
                <a:cxn ang="0">
                  <a:pos x="48" y="45"/>
                </a:cxn>
                <a:cxn ang="0">
                  <a:pos x="41" y="0"/>
                </a:cxn>
              </a:cxnLst>
              <a:rect l="0" t="0" r="r" b="b"/>
              <a:pathLst>
                <a:path w="48" h="60">
                  <a:moveTo>
                    <a:pt x="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8" y="43"/>
                    <a:pt x="20" y="60"/>
                  </a:cubicBezTo>
                  <a:cubicBezTo>
                    <a:pt x="24" y="57"/>
                    <a:pt x="34" y="51"/>
                    <a:pt x="48" y="45"/>
                  </a:cubicBezTo>
                  <a:cubicBezTo>
                    <a:pt x="43" y="26"/>
                    <a:pt x="41" y="9"/>
                    <a:pt x="4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5" name="Freeform 16"/>
            <p:cNvSpPr>
              <a:spLocks/>
            </p:cNvSpPr>
            <p:nvPr/>
          </p:nvSpPr>
          <p:spPr bwMode="auto">
            <a:xfrm>
              <a:off x="1009651" y="3475038"/>
              <a:ext cx="33338" cy="49212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38" y="0"/>
                </a:cxn>
                <a:cxn ang="0">
                  <a:pos x="0" y="6"/>
                </a:cxn>
                <a:cxn ang="0">
                  <a:pos x="38" y="57"/>
                </a:cxn>
              </a:cxnLst>
              <a:rect l="0" t="0" r="r" b="b"/>
              <a:pathLst>
                <a:path w="38" h="57">
                  <a:moveTo>
                    <a:pt x="38" y="57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"/>
                    <a:pt x="11" y="3"/>
                    <a:pt x="0" y="6"/>
                  </a:cubicBezTo>
                  <a:cubicBezTo>
                    <a:pt x="7" y="27"/>
                    <a:pt x="18" y="48"/>
                    <a:pt x="38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 17"/>
            <p:cNvSpPr>
              <a:spLocks/>
            </p:cNvSpPr>
            <p:nvPr/>
          </p:nvSpPr>
          <p:spPr bwMode="auto">
            <a:xfrm>
              <a:off x="957263" y="3373438"/>
              <a:ext cx="41275" cy="52387"/>
            </a:xfrm>
            <a:custGeom>
              <a:avLst/>
              <a:gdLst/>
              <a:ahLst/>
              <a:cxnLst>
                <a:cxn ang="0">
                  <a:pos x="48" y="14"/>
                </a:cxn>
                <a:cxn ang="0">
                  <a:pos x="20" y="0"/>
                </a:cxn>
                <a:cxn ang="0">
                  <a:pos x="0" y="61"/>
                </a:cxn>
                <a:cxn ang="0">
                  <a:pos x="41" y="61"/>
                </a:cxn>
                <a:cxn ang="0">
                  <a:pos x="48" y="14"/>
                </a:cxn>
              </a:cxnLst>
              <a:rect l="0" t="0" r="r" b="b"/>
              <a:pathLst>
                <a:path w="48" h="61">
                  <a:moveTo>
                    <a:pt x="48" y="14"/>
                  </a:moveTo>
                  <a:cubicBezTo>
                    <a:pt x="33" y="9"/>
                    <a:pt x="25" y="4"/>
                    <a:pt x="20" y="0"/>
                  </a:cubicBezTo>
                  <a:cubicBezTo>
                    <a:pt x="8" y="17"/>
                    <a:pt x="1" y="38"/>
                    <a:pt x="0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43"/>
                    <a:pt x="44" y="27"/>
                    <a:pt x="4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7" name="Freeform 18"/>
            <p:cNvSpPr>
              <a:spLocks/>
            </p:cNvSpPr>
            <p:nvPr/>
          </p:nvSpPr>
          <p:spPr bwMode="auto">
            <a:xfrm>
              <a:off x="979488" y="3482975"/>
              <a:ext cx="46038" cy="3968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2" y="46"/>
                </a:cxn>
                <a:cxn ang="0">
                  <a:pos x="25" y="0"/>
                </a:cxn>
                <a:cxn ang="0">
                  <a:pos x="0" y="13"/>
                </a:cxn>
              </a:cxnLst>
              <a:rect l="0" t="0" r="r" b="b"/>
              <a:pathLst>
                <a:path w="52" h="46">
                  <a:moveTo>
                    <a:pt x="0" y="13"/>
                  </a:moveTo>
                  <a:cubicBezTo>
                    <a:pt x="14" y="29"/>
                    <a:pt x="32" y="41"/>
                    <a:pt x="52" y="46"/>
                  </a:cubicBezTo>
                  <a:cubicBezTo>
                    <a:pt x="39" y="34"/>
                    <a:pt x="31" y="17"/>
                    <a:pt x="25" y="0"/>
                  </a:cubicBezTo>
                  <a:cubicBezTo>
                    <a:pt x="12" y="4"/>
                    <a:pt x="4" y="10"/>
                    <a:pt x="0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8" name="Freeform 19"/>
            <p:cNvSpPr>
              <a:spLocks/>
            </p:cNvSpPr>
            <p:nvPr/>
          </p:nvSpPr>
          <p:spPr bwMode="auto">
            <a:xfrm>
              <a:off x="981076" y="3336925"/>
              <a:ext cx="47625" cy="39687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34"/>
                </a:cxn>
                <a:cxn ang="0">
                  <a:pos x="24" y="46"/>
                </a:cxn>
                <a:cxn ang="0">
                  <a:pos x="55" y="0"/>
                </a:cxn>
              </a:cxnLst>
              <a:rect l="0" t="0" r="r" b="b"/>
              <a:pathLst>
                <a:path w="55" h="46">
                  <a:moveTo>
                    <a:pt x="55" y="0"/>
                  </a:moveTo>
                  <a:cubicBezTo>
                    <a:pt x="33" y="5"/>
                    <a:pt x="14" y="17"/>
                    <a:pt x="0" y="34"/>
                  </a:cubicBezTo>
                  <a:cubicBezTo>
                    <a:pt x="3" y="36"/>
                    <a:pt x="10" y="41"/>
                    <a:pt x="24" y="46"/>
                  </a:cubicBezTo>
                  <a:cubicBezTo>
                    <a:pt x="33" y="22"/>
                    <a:pt x="45" y="8"/>
                    <a:pt x="5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 20"/>
            <p:cNvSpPr>
              <a:spLocks/>
            </p:cNvSpPr>
            <p:nvPr/>
          </p:nvSpPr>
          <p:spPr bwMode="auto">
            <a:xfrm>
              <a:off x="1095376" y="3370263"/>
              <a:ext cx="42863" cy="55562"/>
            </a:xfrm>
            <a:custGeom>
              <a:avLst/>
              <a:gdLst/>
              <a:ahLst/>
              <a:cxnLst>
                <a:cxn ang="0">
                  <a:pos x="6" y="64"/>
                </a:cxn>
                <a:cxn ang="0">
                  <a:pos x="50" y="64"/>
                </a:cxn>
                <a:cxn ang="0">
                  <a:pos x="27" y="0"/>
                </a:cxn>
                <a:cxn ang="0">
                  <a:pos x="0" y="18"/>
                </a:cxn>
                <a:cxn ang="0">
                  <a:pos x="6" y="64"/>
                </a:cxn>
              </a:cxnLst>
              <a:rect l="0" t="0" r="r" b="b"/>
              <a:pathLst>
                <a:path w="50" h="64">
                  <a:moveTo>
                    <a:pt x="6" y="64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49" y="40"/>
                    <a:pt x="41" y="18"/>
                    <a:pt x="27" y="0"/>
                  </a:cubicBezTo>
                  <a:cubicBezTo>
                    <a:pt x="23" y="5"/>
                    <a:pt x="15" y="12"/>
                    <a:pt x="0" y="18"/>
                  </a:cubicBezTo>
                  <a:cubicBezTo>
                    <a:pt x="4" y="31"/>
                    <a:pt x="6" y="46"/>
                    <a:pt x="6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0" name="Freeform 21"/>
            <p:cNvSpPr>
              <a:spLocks/>
            </p:cNvSpPr>
            <p:nvPr/>
          </p:nvSpPr>
          <p:spPr bwMode="auto">
            <a:xfrm>
              <a:off x="1095376" y="3435350"/>
              <a:ext cx="42863" cy="5397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8" y="62"/>
                </a:cxn>
                <a:cxn ang="0">
                  <a:pos x="50" y="0"/>
                </a:cxn>
                <a:cxn ang="0">
                  <a:pos x="6" y="0"/>
                </a:cxn>
                <a:cxn ang="0">
                  <a:pos x="0" y="45"/>
                </a:cxn>
              </a:cxnLst>
              <a:rect l="0" t="0" r="r" b="b"/>
              <a:pathLst>
                <a:path w="50" h="62">
                  <a:moveTo>
                    <a:pt x="0" y="45"/>
                  </a:moveTo>
                  <a:cubicBezTo>
                    <a:pt x="16" y="51"/>
                    <a:pt x="25" y="59"/>
                    <a:pt x="28" y="62"/>
                  </a:cubicBezTo>
                  <a:cubicBezTo>
                    <a:pt x="41" y="45"/>
                    <a:pt x="49" y="23"/>
                    <a:pt x="5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8"/>
                    <a:pt x="4" y="26"/>
                    <a:pt x="0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 22"/>
            <p:cNvSpPr>
              <a:spLocks/>
            </p:cNvSpPr>
            <p:nvPr/>
          </p:nvSpPr>
          <p:spPr bwMode="auto">
            <a:xfrm>
              <a:off x="1066801" y="3482975"/>
              <a:ext cx="47625" cy="41275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4" y="16"/>
                </a:cxn>
                <a:cxn ang="0">
                  <a:pos x="29" y="0"/>
                </a:cxn>
                <a:cxn ang="0">
                  <a:pos x="0" y="48"/>
                </a:cxn>
              </a:cxnLst>
              <a:rect l="0" t="0" r="r" b="b"/>
              <a:pathLst>
                <a:path w="54" h="48">
                  <a:moveTo>
                    <a:pt x="0" y="48"/>
                  </a:moveTo>
                  <a:cubicBezTo>
                    <a:pt x="21" y="43"/>
                    <a:pt x="39" y="32"/>
                    <a:pt x="54" y="16"/>
                  </a:cubicBezTo>
                  <a:cubicBezTo>
                    <a:pt x="52" y="14"/>
                    <a:pt x="44" y="7"/>
                    <a:pt x="29" y="0"/>
                  </a:cubicBezTo>
                  <a:cubicBezTo>
                    <a:pt x="23" y="18"/>
                    <a:pt x="14" y="36"/>
                    <a:pt x="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2" name="Freeform 23"/>
            <p:cNvSpPr>
              <a:spLocks noEditPoints="1"/>
            </p:cNvSpPr>
            <p:nvPr/>
          </p:nvSpPr>
          <p:spPr bwMode="auto">
            <a:xfrm>
              <a:off x="882651" y="3267075"/>
              <a:ext cx="328613" cy="330200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0" y="190"/>
                </a:cxn>
                <a:cxn ang="0">
                  <a:pos x="190" y="381"/>
                </a:cxn>
                <a:cxn ang="0">
                  <a:pos x="380" y="190"/>
                </a:cxn>
                <a:cxn ang="0">
                  <a:pos x="190" y="0"/>
                </a:cxn>
                <a:cxn ang="0">
                  <a:pos x="190" y="310"/>
                </a:cxn>
                <a:cxn ang="0">
                  <a:pos x="75" y="189"/>
                </a:cxn>
                <a:cxn ang="0">
                  <a:pos x="190" y="67"/>
                </a:cxn>
                <a:cxn ang="0">
                  <a:pos x="306" y="189"/>
                </a:cxn>
                <a:cxn ang="0">
                  <a:pos x="190" y="310"/>
                </a:cxn>
              </a:cxnLst>
              <a:rect l="0" t="0" r="r" b="b"/>
              <a:pathLst>
                <a:path w="380" h="381">
                  <a:moveTo>
                    <a:pt x="190" y="0"/>
                  </a:moveTo>
                  <a:cubicBezTo>
                    <a:pt x="85" y="0"/>
                    <a:pt x="0" y="85"/>
                    <a:pt x="0" y="190"/>
                  </a:cubicBezTo>
                  <a:cubicBezTo>
                    <a:pt x="0" y="295"/>
                    <a:pt x="85" y="381"/>
                    <a:pt x="190" y="381"/>
                  </a:cubicBezTo>
                  <a:cubicBezTo>
                    <a:pt x="295" y="381"/>
                    <a:pt x="380" y="295"/>
                    <a:pt x="380" y="190"/>
                  </a:cubicBezTo>
                  <a:cubicBezTo>
                    <a:pt x="380" y="85"/>
                    <a:pt x="295" y="0"/>
                    <a:pt x="190" y="0"/>
                  </a:cubicBezTo>
                  <a:close/>
                  <a:moveTo>
                    <a:pt x="190" y="310"/>
                  </a:moveTo>
                  <a:cubicBezTo>
                    <a:pt x="127" y="310"/>
                    <a:pt x="75" y="256"/>
                    <a:pt x="75" y="189"/>
                  </a:cubicBezTo>
                  <a:cubicBezTo>
                    <a:pt x="75" y="121"/>
                    <a:pt x="127" y="67"/>
                    <a:pt x="190" y="67"/>
                  </a:cubicBezTo>
                  <a:cubicBezTo>
                    <a:pt x="254" y="67"/>
                    <a:pt x="306" y="121"/>
                    <a:pt x="306" y="189"/>
                  </a:cubicBezTo>
                  <a:cubicBezTo>
                    <a:pt x="306" y="256"/>
                    <a:pt x="254" y="310"/>
                    <a:pt x="190" y="3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 24"/>
            <p:cNvSpPr>
              <a:spLocks/>
            </p:cNvSpPr>
            <p:nvPr/>
          </p:nvSpPr>
          <p:spPr bwMode="auto">
            <a:xfrm>
              <a:off x="1052513" y="3340100"/>
              <a:ext cx="30163" cy="42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"/>
                </a:cxn>
                <a:cxn ang="0">
                  <a:pos x="35" y="47"/>
                </a:cxn>
                <a:cxn ang="0">
                  <a:pos x="0" y="0"/>
                </a:cxn>
              </a:cxnLst>
              <a:rect l="0" t="0" r="r" b="b"/>
              <a:pathLst>
                <a:path w="35" h="5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14" y="50"/>
                    <a:pt x="26" y="49"/>
                    <a:pt x="35" y="47"/>
                  </a:cubicBezTo>
                  <a:cubicBezTo>
                    <a:pt x="24" y="16"/>
                    <a:pt x="6" y="3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4" name="Freeform 25"/>
            <p:cNvSpPr>
              <a:spLocks/>
            </p:cNvSpPr>
            <p:nvPr/>
          </p:nvSpPr>
          <p:spPr bwMode="auto">
            <a:xfrm>
              <a:off x="1052513" y="3389313"/>
              <a:ext cx="39688" cy="3651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4"/>
                </a:cxn>
                <a:cxn ang="0">
                  <a:pos x="0" y="43"/>
                </a:cxn>
                <a:cxn ang="0">
                  <a:pos x="45" y="43"/>
                </a:cxn>
                <a:cxn ang="0">
                  <a:pos x="39" y="0"/>
                </a:cxn>
              </a:cxnLst>
              <a:rect l="0" t="0" r="r" b="b"/>
              <a:pathLst>
                <a:path w="45" h="43">
                  <a:moveTo>
                    <a:pt x="39" y="0"/>
                  </a:moveTo>
                  <a:cubicBezTo>
                    <a:pt x="28" y="3"/>
                    <a:pt x="16" y="4"/>
                    <a:pt x="0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4" y="26"/>
                    <a:pt x="42" y="12"/>
                    <a:pt x="3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5" name="Freeform 26"/>
            <p:cNvSpPr>
              <a:spLocks/>
            </p:cNvSpPr>
            <p:nvPr/>
          </p:nvSpPr>
          <p:spPr bwMode="auto">
            <a:xfrm>
              <a:off x="1052513" y="3435350"/>
              <a:ext cx="38100" cy="349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38" y="41"/>
                </a:cxn>
                <a:cxn ang="0">
                  <a:pos x="44" y="0"/>
                </a:cxn>
              </a:cxnLst>
              <a:rect l="0" t="0" r="r" b="b"/>
              <a:pathLst>
                <a:path w="44" h="41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5" y="36"/>
                    <a:pt x="28" y="38"/>
                    <a:pt x="38" y="41"/>
                  </a:cubicBezTo>
                  <a:cubicBezTo>
                    <a:pt x="42" y="24"/>
                    <a:pt x="44" y="8"/>
                    <a:pt x="4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6" name="Freeform 27"/>
            <p:cNvSpPr>
              <a:spLocks/>
            </p:cNvSpPr>
            <p:nvPr/>
          </p:nvSpPr>
          <p:spPr bwMode="auto">
            <a:xfrm>
              <a:off x="1052513" y="3475038"/>
              <a:ext cx="30163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"/>
                </a:cxn>
                <a:cxn ang="0">
                  <a:pos x="35" y="5"/>
                </a:cxn>
                <a:cxn ang="0">
                  <a:pos x="0" y="0"/>
                </a:cxn>
              </a:cxnLst>
              <a:rect l="0" t="0" r="r" b="b"/>
              <a:pathLst>
                <a:path w="35" h="56">
                  <a:moveTo>
                    <a:pt x="0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8" y="46"/>
                    <a:pt x="29" y="26"/>
                    <a:pt x="35" y="5"/>
                  </a:cubicBezTo>
                  <a:cubicBezTo>
                    <a:pt x="26" y="2"/>
                    <a:pt x="14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77" name="Freeform 28"/>
          <p:cNvSpPr>
            <a:spLocks noEditPoints="1"/>
          </p:cNvSpPr>
          <p:nvPr userDrawn="1"/>
        </p:nvSpPr>
        <p:spPr bwMode="auto">
          <a:xfrm>
            <a:off x="5177715" y="2138974"/>
            <a:ext cx="246063" cy="247650"/>
          </a:xfrm>
          <a:custGeom>
            <a:avLst/>
            <a:gdLst/>
            <a:ahLst/>
            <a:cxnLst>
              <a:cxn ang="0">
                <a:pos x="191" y="0"/>
              </a:cxn>
              <a:cxn ang="0">
                <a:pos x="0" y="191"/>
              </a:cxn>
              <a:cxn ang="0">
                <a:pos x="191" y="381"/>
              </a:cxn>
              <a:cxn ang="0">
                <a:pos x="381" y="191"/>
              </a:cxn>
              <a:cxn ang="0">
                <a:pos x="191" y="0"/>
              </a:cxn>
              <a:cxn ang="0">
                <a:pos x="221" y="287"/>
              </a:cxn>
              <a:cxn ang="0">
                <a:pos x="221" y="235"/>
              </a:cxn>
              <a:cxn ang="0">
                <a:pos x="163" y="235"/>
              </a:cxn>
              <a:cxn ang="0">
                <a:pos x="162" y="287"/>
              </a:cxn>
              <a:cxn ang="0">
                <a:pos x="109" y="259"/>
              </a:cxn>
              <a:cxn ang="0">
                <a:pos x="109" y="205"/>
              </a:cxn>
              <a:cxn ang="0">
                <a:pos x="189" y="126"/>
              </a:cxn>
              <a:cxn ang="0">
                <a:pos x="273" y="206"/>
              </a:cxn>
              <a:cxn ang="0">
                <a:pos x="273" y="260"/>
              </a:cxn>
              <a:cxn ang="0">
                <a:pos x="221" y="287"/>
              </a:cxn>
              <a:cxn ang="0">
                <a:pos x="292" y="201"/>
              </a:cxn>
              <a:cxn ang="0">
                <a:pos x="189" y="104"/>
              </a:cxn>
              <a:cxn ang="0">
                <a:pos x="89" y="201"/>
              </a:cxn>
              <a:cxn ang="0">
                <a:pos x="87" y="165"/>
              </a:cxn>
              <a:cxn ang="0">
                <a:pos x="171" y="86"/>
              </a:cxn>
              <a:cxn ang="0">
                <a:pos x="208" y="86"/>
              </a:cxn>
              <a:cxn ang="0">
                <a:pos x="301" y="174"/>
              </a:cxn>
              <a:cxn ang="0">
                <a:pos x="292" y="201"/>
              </a:cxn>
            </a:cxnLst>
            <a:rect l="0" t="0" r="r" b="b"/>
            <a:pathLst>
              <a:path w="381" h="381">
                <a:moveTo>
                  <a:pt x="191" y="0"/>
                </a:moveTo>
                <a:cubicBezTo>
                  <a:pt x="86" y="0"/>
                  <a:pt x="0" y="85"/>
                  <a:pt x="0" y="191"/>
                </a:cubicBezTo>
                <a:cubicBezTo>
                  <a:pt x="0" y="296"/>
                  <a:pt x="86" y="381"/>
                  <a:pt x="191" y="381"/>
                </a:cubicBezTo>
                <a:cubicBezTo>
                  <a:pt x="296" y="381"/>
                  <a:pt x="381" y="296"/>
                  <a:pt x="381" y="191"/>
                </a:cubicBezTo>
                <a:cubicBezTo>
                  <a:pt x="381" y="85"/>
                  <a:pt x="296" y="0"/>
                  <a:pt x="191" y="0"/>
                </a:cubicBezTo>
                <a:close/>
                <a:moveTo>
                  <a:pt x="221" y="287"/>
                </a:moveTo>
                <a:cubicBezTo>
                  <a:pt x="221" y="235"/>
                  <a:pt x="221" y="235"/>
                  <a:pt x="221" y="235"/>
                </a:cubicBezTo>
                <a:cubicBezTo>
                  <a:pt x="163" y="235"/>
                  <a:pt x="163" y="235"/>
                  <a:pt x="163" y="235"/>
                </a:cubicBezTo>
                <a:cubicBezTo>
                  <a:pt x="162" y="287"/>
                  <a:pt x="162" y="287"/>
                  <a:pt x="162" y="287"/>
                </a:cubicBezTo>
                <a:cubicBezTo>
                  <a:pt x="162" y="287"/>
                  <a:pt x="109" y="288"/>
                  <a:pt x="109" y="259"/>
                </a:cubicBezTo>
                <a:cubicBezTo>
                  <a:pt x="109" y="229"/>
                  <a:pt x="109" y="205"/>
                  <a:pt x="109" y="205"/>
                </a:cubicBezTo>
                <a:cubicBezTo>
                  <a:pt x="189" y="126"/>
                  <a:pt x="189" y="126"/>
                  <a:pt x="189" y="126"/>
                </a:cubicBezTo>
                <a:cubicBezTo>
                  <a:pt x="273" y="206"/>
                  <a:pt x="273" y="206"/>
                  <a:pt x="273" y="206"/>
                </a:cubicBezTo>
                <a:cubicBezTo>
                  <a:pt x="273" y="260"/>
                  <a:pt x="273" y="260"/>
                  <a:pt x="273" y="260"/>
                </a:cubicBezTo>
                <a:cubicBezTo>
                  <a:pt x="273" y="260"/>
                  <a:pt x="279" y="288"/>
                  <a:pt x="221" y="287"/>
                </a:cubicBezTo>
                <a:close/>
                <a:moveTo>
                  <a:pt x="292" y="201"/>
                </a:moveTo>
                <a:cubicBezTo>
                  <a:pt x="189" y="104"/>
                  <a:pt x="189" y="104"/>
                  <a:pt x="189" y="104"/>
                </a:cubicBezTo>
                <a:cubicBezTo>
                  <a:pt x="89" y="201"/>
                  <a:pt x="89" y="201"/>
                  <a:pt x="89" y="201"/>
                </a:cubicBezTo>
                <a:cubicBezTo>
                  <a:pt x="67" y="183"/>
                  <a:pt x="87" y="165"/>
                  <a:pt x="87" y="165"/>
                </a:cubicBezTo>
                <a:cubicBezTo>
                  <a:pt x="87" y="165"/>
                  <a:pt x="153" y="102"/>
                  <a:pt x="171" y="86"/>
                </a:cubicBezTo>
                <a:cubicBezTo>
                  <a:pt x="188" y="71"/>
                  <a:pt x="208" y="86"/>
                  <a:pt x="208" y="86"/>
                </a:cubicBezTo>
                <a:cubicBezTo>
                  <a:pt x="208" y="86"/>
                  <a:pt x="287" y="158"/>
                  <a:pt x="301" y="174"/>
                </a:cubicBezTo>
                <a:cubicBezTo>
                  <a:pt x="315" y="189"/>
                  <a:pt x="292" y="201"/>
                  <a:pt x="292" y="20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50000"/>
                  <a:lumOff val="50000"/>
                </a:schemeClr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1419701" y="1985963"/>
            <a:ext cx="2855418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</a:rPr>
              <a:t>Upper 424 Aviation Rd NE, </a:t>
            </a:r>
          </a:p>
          <a:p>
            <a:pPr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</a:rPr>
              <a:t>Calgary AB T2E 8H6, Canada</a:t>
            </a:r>
          </a:p>
          <a:p>
            <a:pPr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</a:rPr>
              <a:t>+ 1 403 243 3285</a:t>
            </a:r>
          </a:p>
          <a:p>
            <a:pPr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</a:rPr>
              <a:t>cawst@cawst.org</a:t>
            </a:r>
            <a:endParaRPr lang="en-US" sz="1400" dirty="0">
              <a:solidFill>
                <a:srgbClr val="5C5C5C"/>
              </a:solidFill>
              <a:latin typeface="Lato" panose="020F0502020204030203" pitchFamily="34" charset="0"/>
              <a:ea typeface="+mn-ea"/>
              <a:cs typeface="+mn-cs"/>
            </a:endParaRPr>
          </a:p>
          <a:p>
            <a:pPr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</a:rPr>
              <a:t>www.cawst.org</a:t>
            </a:r>
            <a:endParaRPr lang="en-US" sz="1400" dirty="0">
              <a:solidFill>
                <a:srgbClr val="5C5C5C"/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5502302" y="1995859"/>
            <a:ext cx="2855418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1200" dirty="0" err="1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Überlandstrasse</a:t>
            </a:r>
            <a:r>
              <a:rPr lang="en-US" sz="1400" kern="1200" dirty="0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 133 </a:t>
            </a:r>
          </a:p>
          <a:p>
            <a:pPr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1200" dirty="0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CH-8600 </a:t>
            </a:r>
            <a:r>
              <a:rPr lang="en-US" sz="1400" kern="1200" dirty="0" err="1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Dübendorf</a:t>
            </a:r>
            <a:r>
              <a:rPr lang="en-US" sz="1400" kern="1200" dirty="0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, Switzerland</a:t>
            </a:r>
          </a:p>
          <a:p>
            <a:pPr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1200" dirty="0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+41 (0)58 765 55 11</a:t>
            </a:r>
          </a:p>
          <a:p>
            <a:pPr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1200" dirty="0" err="1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info@sandec.ch</a:t>
            </a:r>
            <a:endParaRPr lang="en-US" sz="1400" kern="1200" dirty="0">
              <a:solidFill>
                <a:srgbClr val="5C5C5C"/>
              </a:solidFill>
              <a:latin typeface="Lato" panose="020F0502020204030203" pitchFamily="34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1200" dirty="0" err="1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www.sandec.ch</a:t>
            </a:r>
            <a:endParaRPr lang="en-US" sz="1400" kern="1200" dirty="0">
              <a:solidFill>
                <a:srgbClr val="5C5C5C"/>
              </a:solidFill>
              <a:latin typeface="Lato" panose="020F0502020204030203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0" name="Picture 79" descr="cawst_logo--high_res_full_name--colou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5" y="4975925"/>
            <a:ext cx="2865727" cy="103086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64" y="4526230"/>
            <a:ext cx="2756877" cy="193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7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219075" y="6383338"/>
            <a:ext cx="385445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9" descr="footer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6438900"/>
            <a:ext cx="7461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6120" y="843931"/>
            <a:ext cx="7593431" cy="20319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36120" y="433517"/>
            <a:ext cx="7593431" cy="41041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66062" y="2033349"/>
            <a:ext cx="2755442" cy="379595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400">
                <a:solidFill>
                  <a:srgbClr val="5C5C5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66062" y="1680515"/>
            <a:ext cx="2755442" cy="352832"/>
          </a:xfrm>
        </p:spPr>
        <p:txBody>
          <a:bodyPr>
            <a:noAutofit/>
          </a:bodyPr>
          <a:lstStyle>
            <a:lvl1pPr>
              <a:defRPr sz="1600" b="1">
                <a:solidFill>
                  <a:srgbClr val="5C5C5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5C5C5C"/>
                </a:solidFill>
              </a:defRPr>
            </a:lvl1pPr>
          </a:lstStyle>
          <a:p>
            <a:pPr>
              <a:defRPr/>
            </a:pPr>
            <a:fld id="{1C213E7D-6793-C448-B3CD-97E4EB790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9236" r="12052" b="61248"/>
          <a:stretch/>
        </p:blipFill>
        <p:spPr>
          <a:xfrm>
            <a:off x="1368835" y="6481341"/>
            <a:ext cx="999226" cy="2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5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19075" y="6383338"/>
            <a:ext cx="2333625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52400" y="6400800"/>
            <a:ext cx="2495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d-ID" sz="1000" b="1" dirty="0">
                <a:solidFill>
                  <a:srgbClr val="FFFFFF"/>
                </a:solidFill>
                <a:latin typeface="Calibri"/>
                <a:cs typeface="Calibri"/>
              </a:rPr>
              <a:t>FOOTER</a:t>
            </a:r>
            <a:r>
              <a:rPr lang="id-ID" sz="1000" dirty="0">
                <a:solidFill>
                  <a:srgbClr val="FFFFFF"/>
                </a:solidFill>
                <a:latin typeface="Calibri"/>
                <a:cs typeface="Calibri"/>
              </a:rPr>
              <a:t> – text can go here</a:t>
            </a:r>
            <a:endParaRPr lang="en-US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4561116" cy="6858001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5C5C5C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617029" y="3120764"/>
            <a:ext cx="2819399" cy="29298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400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617029" y="2106192"/>
            <a:ext cx="2819399" cy="410414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170714" y="1254369"/>
            <a:ext cx="3265712" cy="708970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buNone/>
              <a:defRPr sz="1400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70714" y="433517"/>
            <a:ext cx="3265712" cy="820852"/>
          </a:xfrm>
        </p:spPr>
        <p:txBody>
          <a:bodyPr>
            <a:noAutofit/>
          </a:bodyPr>
          <a:lstStyle>
            <a:lvl1pPr marL="0" indent="0" algn="r">
              <a:buNone/>
              <a:defRPr sz="2800" b="1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5C5C5C"/>
                </a:solidFill>
              </a:defRPr>
            </a:lvl1pPr>
          </a:lstStyle>
          <a:p>
            <a:pPr>
              <a:defRPr/>
            </a:pPr>
            <a:fld id="{B3E7572A-DB1E-0B48-A9AF-75AB48B0A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0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19075" y="6383338"/>
            <a:ext cx="385445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9" descr="footer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6438900"/>
            <a:ext cx="7461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82886" y="-1"/>
            <a:ext cx="4561115" cy="6858001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5C5C5C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96020" y="3948573"/>
            <a:ext cx="2819399" cy="219689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400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96020" y="3223792"/>
            <a:ext cx="2819399" cy="410414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36119" y="433517"/>
            <a:ext cx="3972626" cy="41041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5C5C5C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F53AF1-74B3-4345-A76A-13EC16334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9236" r="12052" b="61248"/>
          <a:stretch/>
        </p:blipFill>
        <p:spPr>
          <a:xfrm>
            <a:off x="1368835" y="6481341"/>
            <a:ext cx="999226" cy="2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8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19075" y="6383338"/>
            <a:ext cx="385445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9" descr="footer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6438900"/>
            <a:ext cx="7461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82886" y="-1"/>
            <a:ext cx="4561115" cy="6858001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96020" y="3275726"/>
            <a:ext cx="2819399" cy="284784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400">
                <a:solidFill>
                  <a:schemeClr val="bg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96020" y="2106192"/>
            <a:ext cx="2819399" cy="1014572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36120" y="433517"/>
            <a:ext cx="3869286" cy="41041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4DA3-1F57-D94D-8D4E-09AB88B8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t="9236" r="12052" b="61248"/>
          <a:stretch/>
        </p:blipFill>
        <p:spPr>
          <a:xfrm>
            <a:off x="1368835" y="6481341"/>
            <a:ext cx="999226" cy="2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4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c="http://schemas.openxmlformats.org/drawingml/2006/chart" xmlns:c15="http://schemas.microsoft.com/office/drawing/2012/chart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c="http://schemas.openxmlformats.org/drawingml/2006/chart" xmlns:c15="http://schemas.microsoft.com/office/drawing/2012/chart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ECAF25AA-D4E7-BC44-A370-B527EEEB3E73}" type="datetimeFigureOut">
              <a:rPr lang="en-US"/>
              <a:pPr>
                <a:defRPr/>
              </a:pPr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82C11889-A0B8-1A4E-90C6-60AEB58153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81013"/>
            <a:ext cx="85725" cy="593725"/>
          </a:xfrm>
          <a:prstGeom prst="rect">
            <a:avLst/>
          </a:prstGeom>
          <a:solidFill>
            <a:srgbClr val="38C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82" r:id="rId2"/>
    <p:sldLayoutId id="2147484368" r:id="rId3"/>
    <p:sldLayoutId id="2147484379" r:id="rId4"/>
    <p:sldLayoutId id="2147484380" r:id="rId5"/>
    <p:sldLayoutId id="2147484367" r:id="rId6"/>
    <p:sldLayoutId id="2147484369" r:id="rId7"/>
    <p:sldLayoutId id="2147484370" r:id="rId8"/>
    <p:sldLayoutId id="2147484371" r:id="rId9"/>
    <p:sldLayoutId id="2147484372" r:id="rId10"/>
    <p:sldLayoutId id="2147484373" r:id="rId11"/>
    <p:sldLayoutId id="2147484374" r:id="rId12"/>
    <p:sldLayoutId id="2147484375" r:id="rId13"/>
    <p:sldLayoutId id="2147484376" r:id="rId14"/>
    <p:sldLayoutId id="2147484323" r:id="rId15"/>
    <p:sldLayoutId id="2147484377" r:id="rId16"/>
    <p:sldLayoutId id="2147484383" r:id="rId1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creativecommons.org/licenses/by/4.0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://www.sandec.ch/" TargetMode="External"/><Relationship Id="rId4" Type="http://schemas.openxmlformats.org/officeDocument/2006/relationships/hyperlink" Target="http://www.cawst.org/" TargetMode="External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hyperlink" Target="http://www.sandec.ch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wst.org/resources" TargetMode="External"/><Relationship Id="rId3" Type="http://schemas.openxmlformats.org/officeDocument/2006/relationships/hyperlink" Target="http://www.cawst.org/" TargetMode="External"/><Relationship Id="rId7" Type="http://schemas.openxmlformats.org/officeDocument/2006/relationships/image" Target="../media/image2.jpeg"/><Relationship Id="rId2" Type="http://schemas.openxmlformats.org/officeDocument/2006/relationships/hyperlink" Target="mailto:support@cawst.org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hyperlink" Target="http://www.sandec.ch/" TargetMode="External"/><Relationship Id="rId4" Type="http://schemas.openxmlformats.org/officeDocument/2006/relationships/hyperlink" Target="mailto:info@sandec.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dec.ch" TargetMode="External"/><Relationship Id="rId2" Type="http://schemas.openxmlformats.org/officeDocument/2006/relationships/hyperlink" Target="http://www.cawst.org/resources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andec.ch/fsm_book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36121" y="250635"/>
            <a:ext cx="3512920" cy="998240"/>
          </a:xfrm>
        </p:spPr>
        <p:txBody>
          <a:bodyPr/>
          <a:lstStyle/>
          <a:p>
            <a:pPr rtl="0">
              <a:spcBef>
                <a:spcPts val="0"/>
              </a:spcBef>
            </a:pPr>
            <a:r>
              <a:rPr sz="2800" dirty="0" err="1"/>
              <a:t>Licencia</a:t>
            </a:r>
            <a:r>
              <a:rPr sz="2800" dirty="0"/>
              <a:t> de </a:t>
            </a:r>
          </a:p>
          <a:p>
            <a:pPr rtl="0">
              <a:spcBef>
                <a:spcPts val="0"/>
              </a:spcBef>
            </a:pPr>
            <a:r>
              <a:rPr sz="2800" dirty="0"/>
              <a:t>Creative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>
              <a:defRPr/>
            </a:pPr>
            <a:fld id="{6ABE3C77-D24E-DE4A-823C-96A11F015721}" type="slidenum">
              <a:rPr/>
              <a:pPr rtl="0">
                <a:defRPr/>
              </a:pPr>
              <a:t>1</a:t>
            </a:fld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328514" y="1054135"/>
            <a:ext cx="8574854" cy="562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Este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documento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es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de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contenido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abierto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y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está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elaborado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bajo la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licencia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endParaRPr lang="pt-BR" sz="1400" dirty="0">
              <a:solidFill>
                <a:schemeClr val="bg1"/>
              </a:solidFill>
              <a:latin typeface="Lato" panose="020F0502020204030203" pitchFamily="34" charset="0"/>
              <a:ea typeface="+mn-ea"/>
              <a:cs typeface="+mn-cs"/>
            </a:endParaRPr>
          </a:p>
          <a:p>
            <a:pPr rt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Creative Commons</a:t>
            </a:r>
            <a:b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</a:b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Atribución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4.0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Internacional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. </a:t>
            </a:r>
            <a:b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</a:b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Para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ver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una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copia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de la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licencia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,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visite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>
                <a:solidFill>
                  <a:srgbClr val="24A4D6"/>
                </a:solidFill>
                <a:latin typeface="Lato" panose="020F0502020204030203" pitchFamily="34" charset="0"/>
                <a:ea typeface="+mn-ea"/>
                <a:cs typeface="+mn-cs"/>
                <a:hlinkClick r:id="rId3"/>
              </a:rPr>
              <a:t>http://creativecommons.org/licenses/by/4.0</a:t>
            </a:r>
          </a:p>
          <a:p>
            <a:pPr lvl="3" rt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 err="1">
                <a:solidFill>
                  <a:schemeClr val="bg2"/>
                </a:solidFill>
                <a:latin typeface="Lato" panose="020F0502020204030203" pitchFamily="34" charset="0"/>
              </a:rPr>
              <a:t>Usted</a:t>
            </a:r>
            <a:r>
              <a:rPr sz="1400" dirty="0">
                <a:solidFill>
                  <a:schemeClr val="bg2"/>
                </a:solidFill>
                <a:latin typeface="Lato" panose="020F0502020204030203" pitchFamily="34" charset="0"/>
              </a:rPr>
              <a:t> </a:t>
            </a:r>
            <a:r>
              <a:rPr sz="1400" dirty="0" err="1">
                <a:solidFill>
                  <a:schemeClr val="bg2"/>
                </a:solidFill>
                <a:latin typeface="Lato" panose="020F0502020204030203" pitchFamily="34" charset="0"/>
              </a:rPr>
              <a:t>puede</a:t>
            </a:r>
            <a:r>
              <a:rPr sz="1400" dirty="0">
                <a:solidFill>
                  <a:schemeClr val="bg2"/>
                </a:solidFill>
                <a:latin typeface="Lato" panose="020F0502020204030203" pitchFamily="34" charset="0"/>
              </a:rPr>
              <a:t>:</a:t>
            </a:r>
            <a:br>
              <a:rPr lang="en-US" sz="1400" dirty="0">
                <a:solidFill>
                  <a:schemeClr val="bg2"/>
                </a:solidFill>
                <a:latin typeface="Lato" panose="020F0502020204030203" pitchFamily="34" charset="0"/>
              </a:rPr>
            </a:br>
            <a:r>
              <a:rPr sz="1600" b="1" dirty="0" err="1">
                <a:solidFill>
                  <a:schemeClr val="bg2"/>
                </a:solidFill>
                <a:latin typeface="Lato" panose="020F0502020204030203" pitchFamily="34" charset="0"/>
              </a:rPr>
              <a:t>Compartir</a:t>
            </a:r>
            <a:r>
              <a:rPr sz="1600" b="1" dirty="0">
                <a:solidFill>
                  <a:schemeClr val="bg2"/>
                </a:solidFill>
                <a:latin typeface="Lato" panose="020F0502020204030203" pitchFamily="34" charset="0"/>
              </a:rPr>
              <a:t>: </a:t>
            </a:r>
            <a:r>
              <a:rPr sz="1400" dirty="0">
                <a:solidFill>
                  <a:schemeClr val="bg2"/>
                </a:solidFill>
                <a:latin typeface="Lato" panose="020F0502020204030203" pitchFamily="34" charset="0"/>
              </a:rPr>
              <a:t> </a:t>
            </a:r>
            <a:r>
              <a:rPr sz="1400" dirty="0" err="1">
                <a:solidFill>
                  <a:schemeClr val="bg2"/>
                </a:solidFill>
                <a:latin typeface="Lato" panose="020F0502020204030203" pitchFamily="34" charset="0"/>
              </a:rPr>
              <a:t>copiar</a:t>
            </a:r>
            <a:r>
              <a:rPr sz="1400" dirty="0">
                <a:solidFill>
                  <a:schemeClr val="bg2"/>
                </a:solidFill>
                <a:latin typeface="Lato" panose="020F0502020204030203" pitchFamily="34" charset="0"/>
              </a:rPr>
              <a:t> y </a:t>
            </a:r>
            <a:r>
              <a:rPr sz="1400" dirty="0" err="1">
                <a:solidFill>
                  <a:schemeClr val="bg2"/>
                </a:solidFill>
                <a:latin typeface="Lato" panose="020F0502020204030203" pitchFamily="34" charset="0"/>
              </a:rPr>
              <a:t>redistribuir</a:t>
            </a:r>
            <a:r>
              <a:rPr sz="1400" dirty="0">
                <a:solidFill>
                  <a:schemeClr val="bg2"/>
                </a:solidFill>
                <a:latin typeface="Lato" panose="020F0502020204030203" pitchFamily="34" charset="0"/>
              </a:rPr>
              <a:t> el material </a:t>
            </a:r>
            <a:r>
              <a:rPr sz="1400" dirty="0" err="1">
                <a:solidFill>
                  <a:schemeClr val="bg2"/>
                </a:solidFill>
                <a:latin typeface="Lato" panose="020F0502020204030203" pitchFamily="34" charset="0"/>
              </a:rPr>
              <a:t>en</a:t>
            </a:r>
            <a:r>
              <a:rPr sz="1400" dirty="0">
                <a:solidFill>
                  <a:schemeClr val="bg2"/>
                </a:solidFill>
                <a:latin typeface="Lato" panose="020F0502020204030203" pitchFamily="34" charset="0"/>
              </a:rPr>
              <a:t> </a:t>
            </a:r>
            <a:r>
              <a:rPr sz="1400" dirty="0" err="1">
                <a:solidFill>
                  <a:schemeClr val="bg2"/>
                </a:solidFill>
                <a:latin typeface="Lato" panose="020F0502020204030203" pitchFamily="34" charset="0"/>
              </a:rPr>
              <a:t>cualquier</a:t>
            </a:r>
            <a:r>
              <a:rPr sz="1400" dirty="0">
                <a:solidFill>
                  <a:schemeClr val="bg2"/>
                </a:solidFill>
                <a:latin typeface="Lato" panose="020F0502020204030203" pitchFamily="34" charset="0"/>
              </a:rPr>
              <a:t> medio o </a:t>
            </a:r>
            <a:r>
              <a:rPr sz="1400" dirty="0" err="1">
                <a:solidFill>
                  <a:schemeClr val="bg2"/>
                </a:solidFill>
                <a:latin typeface="Lato" panose="020F0502020204030203" pitchFamily="34" charset="0"/>
              </a:rPr>
              <a:t>formato</a:t>
            </a:r>
            <a:br>
              <a:rPr lang="en-CA" sz="1400" dirty="0">
                <a:solidFill>
                  <a:schemeClr val="bg2"/>
                </a:solidFill>
                <a:latin typeface="Lato" panose="020F0502020204030203" pitchFamily="34" charset="0"/>
              </a:rPr>
            </a:br>
            <a:r>
              <a:rPr sz="1600" b="1" dirty="0" err="1">
                <a:solidFill>
                  <a:schemeClr val="bg2"/>
                </a:solidFill>
                <a:latin typeface="Lato" panose="020F0502020204030203" pitchFamily="34" charset="0"/>
              </a:rPr>
              <a:t>Editar</a:t>
            </a:r>
            <a:r>
              <a:rPr sz="1600" b="1" dirty="0">
                <a:solidFill>
                  <a:schemeClr val="bg2"/>
                </a:solidFill>
                <a:latin typeface="Lato" panose="020F0502020204030203" pitchFamily="34" charset="0"/>
              </a:rPr>
              <a:t>:</a:t>
            </a:r>
            <a:r>
              <a:rPr sz="1400" dirty="0">
                <a:solidFill>
                  <a:schemeClr val="bg2"/>
                </a:solidFill>
                <a:latin typeface="Lato" panose="020F0502020204030203" pitchFamily="34" charset="0"/>
              </a:rPr>
              <a:t> </a:t>
            </a:r>
            <a:r>
              <a:rPr sz="1400" dirty="0" err="1">
                <a:solidFill>
                  <a:schemeClr val="bg2"/>
                </a:solidFill>
                <a:latin typeface="Lato" panose="020F0502020204030203" pitchFamily="34" charset="0"/>
              </a:rPr>
              <a:t>remezclar</a:t>
            </a:r>
            <a:r>
              <a:rPr sz="1400" dirty="0">
                <a:solidFill>
                  <a:schemeClr val="bg2"/>
                </a:solidFill>
                <a:latin typeface="Lato" panose="020F0502020204030203" pitchFamily="34" charset="0"/>
              </a:rPr>
              <a:t>, </a:t>
            </a:r>
            <a:r>
              <a:rPr sz="1400" dirty="0" err="1">
                <a:solidFill>
                  <a:schemeClr val="bg2"/>
                </a:solidFill>
                <a:latin typeface="Lato" panose="020F0502020204030203" pitchFamily="34" charset="0"/>
              </a:rPr>
              <a:t>transformar</a:t>
            </a:r>
            <a:r>
              <a:rPr sz="1400" dirty="0">
                <a:solidFill>
                  <a:schemeClr val="bg2"/>
                </a:solidFill>
                <a:latin typeface="Lato" panose="020F0502020204030203" pitchFamily="34" charset="0"/>
              </a:rPr>
              <a:t> y </a:t>
            </a:r>
            <a:r>
              <a:rPr sz="1400" dirty="0" err="1">
                <a:solidFill>
                  <a:schemeClr val="bg2"/>
                </a:solidFill>
                <a:latin typeface="Lato" panose="020F0502020204030203" pitchFamily="34" charset="0"/>
              </a:rPr>
              <a:t>crear</a:t>
            </a:r>
            <a:r>
              <a:rPr sz="1400" dirty="0">
                <a:solidFill>
                  <a:schemeClr val="bg2"/>
                </a:solidFill>
                <a:latin typeface="Lato" panose="020F0502020204030203" pitchFamily="34" charset="0"/>
              </a:rPr>
              <a:t> a </a:t>
            </a:r>
            <a:r>
              <a:rPr sz="1400" dirty="0" err="1">
                <a:solidFill>
                  <a:schemeClr val="bg2"/>
                </a:solidFill>
                <a:latin typeface="Lato" panose="020F0502020204030203" pitchFamily="34" charset="0"/>
              </a:rPr>
              <a:t>partir</a:t>
            </a:r>
            <a:r>
              <a:rPr sz="1400" dirty="0">
                <a:solidFill>
                  <a:schemeClr val="bg2"/>
                </a:solidFill>
                <a:latin typeface="Lato" panose="020F0502020204030203" pitchFamily="34" charset="0"/>
              </a:rPr>
              <a:t> del material para </a:t>
            </a:r>
            <a:r>
              <a:rPr sz="1400" dirty="0" err="1">
                <a:solidFill>
                  <a:schemeClr val="bg2"/>
                </a:solidFill>
                <a:latin typeface="Lato" panose="020F0502020204030203" pitchFamily="34" charset="0"/>
              </a:rPr>
              <a:t>cualquier</a:t>
            </a:r>
            <a:r>
              <a:rPr sz="1400" dirty="0">
                <a:solidFill>
                  <a:schemeClr val="bg2"/>
                </a:solidFill>
                <a:latin typeface="Lato" panose="020F0502020204030203" pitchFamily="34" charset="0"/>
              </a:rPr>
              <a:t> </a:t>
            </a:r>
            <a:r>
              <a:rPr sz="1400" dirty="0" err="1">
                <a:solidFill>
                  <a:schemeClr val="bg2"/>
                </a:solidFill>
                <a:latin typeface="Lato" panose="020F0502020204030203" pitchFamily="34" charset="0"/>
              </a:rPr>
              <a:t>propósito</a:t>
            </a:r>
            <a:r>
              <a:rPr sz="1400" dirty="0">
                <a:solidFill>
                  <a:schemeClr val="bg2"/>
                </a:solidFill>
                <a:latin typeface="Lato" panose="020F0502020204030203" pitchFamily="34" charset="0"/>
              </a:rPr>
              <a:t>, </a:t>
            </a:r>
            <a:r>
              <a:rPr sz="1400" dirty="0" err="1">
                <a:solidFill>
                  <a:schemeClr val="bg2"/>
                </a:solidFill>
                <a:latin typeface="Lato" panose="020F0502020204030203" pitchFamily="34" charset="0"/>
              </a:rPr>
              <a:t>incluso</a:t>
            </a:r>
            <a:r>
              <a:rPr sz="1400" dirty="0">
                <a:solidFill>
                  <a:schemeClr val="bg2"/>
                </a:solidFill>
                <a:latin typeface="Lato" panose="020F0502020204030203" pitchFamily="34" charset="0"/>
              </a:rPr>
              <a:t> </a:t>
            </a:r>
            <a:r>
              <a:rPr sz="1400" dirty="0" err="1">
                <a:solidFill>
                  <a:schemeClr val="bg2"/>
                </a:solidFill>
                <a:latin typeface="Lato" panose="020F0502020204030203" pitchFamily="34" charset="0"/>
              </a:rPr>
              <a:t>comercialmente</a:t>
            </a:r>
            <a:br>
              <a:rPr lang="en-CA" sz="1400" dirty="0">
                <a:solidFill>
                  <a:schemeClr val="bg2"/>
                </a:solidFill>
                <a:latin typeface="Lato" panose="020F0502020204030203" pitchFamily="34" charset="0"/>
              </a:rPr>
            </a:br>
            <a:endParaRPr lang="en-CA" sz="1400" dirty="0">
              <a:solidFill>
                <a:schemeClr val="bg2"/>
              </a:solidFill>
              <a:latin typeface="Lato" panose="020F0502020204030203" pitchFamily="34" charset="0"/>
            </a:endParaRPr>
          </a:p>
          <a:p>
            <a:pPr rt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Bajo las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siguientes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condiciones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:</a:t>
            </a:r>
          </a:p>
          <a:p>
            <a:pPr marL="0" lvl="4" rtl="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sz="1600" b="1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Atribución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: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debe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atribuírsele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a CAWST y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Eawag-Sandec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el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crédito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de forma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apropiada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,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proporcionar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un enlace a la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licencia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e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indicar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si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se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realizaron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cambios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. Lo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puede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hacer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de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cualquier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forma que sea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razonable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,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pero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no de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una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manera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que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sugiera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que CAWST y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Eawag-Sandec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avalan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su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organización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o el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uso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que le ha dado al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documento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.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Incluya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nuestros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sitios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web: 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  <a:hlinkClick r:id="rId4"/>
              </a:rPr>
              <a:t>www.cawst.org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y 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  <a:hlinkClick r:id="rId5"/>
              </a:rPr>
              <a:t>www.sandec.ch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.</a:t>
            </a:r>
          </a:p>
          <a:p>
            <a:pPr marL="0" lvl="4" rtl="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CAWST y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Eawag-Sandec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actualizarán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este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documento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periódicamente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. Por ese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motivo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, no se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recomienda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que lo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almacene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para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descargarlo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desde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su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sitio</a:t>
            </a:r>
            <a:r>
              <a:rPr sz="14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rPr>
              <a:t> web.</a:t>
            </a:r>
          </a:p>
          <a:p>
            <a:pPr marL="0" lvl="4" rtl="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CAWST y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Eawag-Sandec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y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sus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directivos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,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empleados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,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contratistas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y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voluntarios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no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asumen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ninguna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responsabilidad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ni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dan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garantía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alguna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por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los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resultados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que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puedan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obtenerse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a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partir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del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uso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de la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información</a:t>
            </a:r>
            <a:r>
              <a:rPr sz="1400" dirty="0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 </a:t>
            </a:r>
            <a:r>
              <a:rPr sz="1400" dirty="0" err="1">
                <a:solidFill>
                  <a:schemeClr val="bg1"/>
                </a:solidFill>
                <a:latin typeface="Lato"/>
                <a:ea typeface="+mn-ea"/>
                <a:cs typeface="Arial" charset="0"/>
              </a:rPr>
              <a:t>dada</a:t>
            </a:r>
            <a:r>
              <a:rPr sz="1400" dirty="0">
                <a:solidFill>
                  <a:srgbClr val="000000"/>
                </a:solidFill>
                <a:latin typeface="Lato"/>
                <a:ea typeface="+mn-ea"/>
                <a:cs typeface="Arial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9449" y="2336469"/>
            <a:ext cx="986155" cy="835092"/>
            <a:chOff x="329372" y="2666906"/>
            <a:chExt cx="986155" cy="835092"/>
          </a:xfrm>
        </p:grpSpPr>
        <p:pic>
          <p:nvPicPr>
            <p:cNvPr id="17" name="Picture 16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42" y="3254348"/>
              <a:ext cx="959485" cy="247650"/>
            </a:xfrm>
            <a:prstGeom prst="rect">
              <a:avLst/>
            </a:prstGeom>
            <a:noFill/>
          </p:spPr>
        </p:pic>
        <p:pic>
          <p:nvPicPr>
            <p:cNvPr id="18" name="Picture 17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72" y="2666906"/>
              <a:ext cx="986155" cy="352425"/>
            </a:xfrm>
            <a:prstGeom prst="rect">
              <a:avLst/>
            </a:prstGeom>
            <a:noFill/>
          </p:spPr>
        </p:pic>
      </p:grpSp>
      <p:pic>
        <p:nvPicPr>
          <p:cNvPr id="19" name="Picture 18" descr="N:\Communications\Communications Tools\Logos &amp; Graphics\Logos\+ CAWST\cawst_logo_full--docx_header--colour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1" y="109255"/>
            <a:ext cx="2431415" cy="9448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116046" y="4343803"/>
            <a:ext cx="140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62" y="277487"/>
            <a:ext cx="1762584" cy="12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10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0"/>
            <a:r>
              <a:t>Equipo altamente calificado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>
              <a:defRPr/>
            </a:pPr>
            <a:fld id="{6ABE3C77-D24E-DE4A-823C-96A11F015721}" type="slidenum">
              <a:rPr/>
              <a:pPr rtl="0">
                <a:defRPr/>
              </a:pPr>
              <a:t>10</a:t>
            </a:fld>
            <a:endParaRPr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1709" y="1167841"/>
            <a:ext cx="4830554" cy="2624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 fontAlgn="auto">
              <a:spcAft>
                <a:spcPts val="0"/>
              </a:spcAft>
              <a:buFont typeface="Arial" pitchFamily="34" charset="0"/>
              <a:buNone/>
            </a:pPr>
            <a:r>
              <a:rPr sz="2400" b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Empleados</a:t>
            </a:r>
          </a:p>
          <a:p>
            <a:pPr rtl="0" fontAlgn="auto">
              <a:spcAft>
                <a:spcPts val="0"/>
              </a:spcAft>
            </a:pPr>
            <a:r>
              <a:rPr sz="200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39 empleados de 10 países</a:t>
            </a:r>
          </a:p>
          <a:p>
            <a:pPr rtl="0" fontAlgn="auto">
              <a:spcAft>
                <a:spcPts val="0"/>
              </a:spcAft>
            </a:pPr>
            <a:r>
              <a:rPr sz="200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Todos graduados universitarios - 3 doctorados, 17 másteres</a:t>
            </a:r>
          </a:p>
          <a:p>
            <a:pPr rtl="0" fontAlgn="auto">
              <a:spcAft>
                <a:spcPts val="0"/>
              </a:spcAft>
            </a:pPr>
            <a:r>
              <a:rPr sz="200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13 ingeniería, 12 agua, 8 desarrollo, 3 educación </a:t>
            </a:r>
          </a:p>
          <a:p>
            <a:pPr rtl="0" fontAlgn="auto">
              <a:spcAft>
                <a:spcPts val="0"/>
              </a:spcAft>
            </a:pPr>
            <a:r>
              <a:rPr sz="200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Experiencia en 100 países</a:t>
            </a:r>
          </a:p>
          <a:p>
            <a:pPr rtl="0" fontAlgn="auto">
              <a:spcAft>
                <a:spcPts val="0"/>
              </a:spcAft>
            </a:pPr>
            <a:r>
              <a:rPr sz="200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18 idiomas</a:t>
            </a:r>
          </a:p>
          <a:p>
            <a:pPr rtl="0" fontAlgn="auto">
              <a:spcAft>
                <a:spcPts val="0"/>
              </a:spcAft>
            </a:pPr>
            <a:r>
              <a:rPr sz="200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8 auxiliares, 3 pasantes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99480" y="885101"/>
            <a:ext cx="4344520" cy="271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itchFamily="34" charset="0"/>
              <a:buNone/>
            </a:pPr>
            <a:r>
              <a:rPr sz="2400" b="1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Junta </a:t>
            </a:r>
            <a:r>
              <a:rPr sz="2400" b="1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directiva</a:t>
            </a:r>
            <a:endParaRPr sz="2400" b="1" dirty="0">
              <a:solidFill>
                <a:srgbClr val="262626">
                  <a:lumMod val="90000"/>
                  <a:lumOff val="10000"/>
                </a:srgbClr>
              </a:solidFill>
              <a:latin typeface="Lato"/>
              <a:ea typeface="Tahoma" pitchFamily="34" charset="0"/>
              <a:cs typeface="Tahoma" pitchFamily="34" charset="0"/>
            </a:endParaRPr>
          </a:p>
          <a:p>
            <a:pPr rtl="0"/>
            <a:r>
              <a:rPr sz="20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11 </a:t>
            </a:r>
            <a:r>
              <a:rPr sz="20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miembros</a:t>
            </a:r>
            <a:r>
              <a:rPr sz="20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</a:p>
          <a:p>
            <a:pPr rtl="0"/>
            <a:r>
              <a:rPr sz="20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Actuales</a:t>
            </a:r>
            <a:r>
              <a:rPr sz="20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y </a:t>
            </a:r>
            <a:r>
              <a:rPr sz="20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expresidentes</a:t>
            </a:r>
            <a:r>
              <a:rPr sz="20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de la junta </a:t>
            </a:r>
            <a:r>
              <a:rPr sz="20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directiva</a:t>
            </a:r>
            <a:r>
              <a:rPr sz="20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, </a:t>
            </a:r>
            <a:r>
              <a:rPr sz="20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directores</a:t>
            </a:r>
            <a:r>
              <a:rPr sz="20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20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ejecutivos</a:t>
            </a:r>
            <a:r>
              <a:rPr sz="20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, </a:t>
            </a:r>
            <a:r>
              <a:rPr sz="20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vicepresidentes</a:t>
            </a:r>
            <a:r>
              <a:rPr sz="20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, </a:t>
            </a:r>
            <a:r>
              <a:rPr sz="20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directores</a:t>
            </a:r>
            <a:r>
              <a:rPr sz="20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, </a:t>
            </a:r>
            <a:r>
              <a:rPr sz="20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asesores</a:t>
            </a:r>
            <a:r>
              <a:rPr sz="20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20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principales</a:t>
            </a:r>
            <a:r>
              <a:rPr sz="20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</a:p>
          <a:p>
            <a:pPr rtl="0"/>
            <a:r>
              <a:rPr sz="20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Petróleo</a:t>
            </a:r>
            <a:r>
              <a:rPr sz="20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y gas, </a:t>
            </a:r>
            <a:r>
              <a:rPr sz="20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minería</a:t>
            </a:r>
            <a:r>
              <a:rPr sz="20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, </a:t>
            </a:r>
            <a:r>
              <a:rPr sz="20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actividades</a:t>
            </a:r>
            <a:r>
              <a:rPr sz="20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20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bancarias</a:t>
            </a:r>
            <a:r>
              <a:rPr sz="20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, </a:t>
            </a:r>
            <a:br>
              <a:rPr lang="en-US" sz="20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</a:br>
            <a:r>
              <a:rPr sz="20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gobierno</a:t>
            </a:r>
            <a:r>
              <a:rPr sz="20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, </a:t>
            </a:r>
            <a:r>
              <a:rPr sz="20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asesoramiento</a:t>
            </a:r>
            <a:r>
              <a:rPr sz="20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, </a:t>
            </a:r>
            <a:r>
              <a:rPr sz="20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académico</a:t>
            </a:r>
            <a:endParaRPr sz="2000" dirty="0">
              <a:solidFill>
                <a:srgbClr val="262626">
                  <a:lumMod val="90000"/>
                  <a:lumOff val="10000"/>
                </a:srgbClr>
              </a:solidFill>
              <a:latin typeface="Lato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  <a:p>
            <a:endParaRPr lang="en-US" sz="2000" dirty="0">
              <a:solidFill>
                <a:srgbClr val="FFFFFF"/>
              </a:solidFill>
              <a:ea typeface="Tahoma" pitchFamily="34" charset="0"/>
              <a:cs typeface="Tahoma" pitchFamily="34" charset="0"/>
            </a:endParaRPr>
          </a:p>
          <a:p>
            <a:endParaRPr lang="en-US" sz="2000" dirty="0">
              <a:solidFill>
                <a:srgbClr val="FFFFFF"/>
              </a:solidFill>
              <a:ea typeface="Tahoma" pitchFamily="34" charset="0"/>
              <a:cs typeface="Tahoma" pitchFamily="34" charset="0"/>
            </a:endParaRPr>
          </a:p>
          <a:p>
            <a:endParaRPr lang="en-US" sz="2000" dirty="0">
              <a:solidFill>
                <a:srgbClr val="FFFFFF"/>
              </a:solidFill>
              <a:ea typeface="Tahoma" pitchFamily="34" charset="0"/>
              <a:cs typeface="Tahoma" pitchFamily="34" charset="0"/>
            </a:endParaRPr>
          </a:p>
          <a:p>
            <a:pPr marL="457200" lvl="1" indent="0">
              <a:buFont typeface="Arial" pitchFamily="34" charset="0"/>
              <a:buNone/>
            </a:pPr>
            <a:endParaRPr lang="en-US" sz="2000" dirty="0">
              <a:solidFill>
                <a:srgbClr val="FFFFFF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49" y="3937902"/>
            <a:ext cx="4540101" cy="2553807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6502883" y="5995125"/>
            <a:ext cx="1326668" cy="29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c="http://schemas.openxmlformats.org/drawingml/2006/chart" xmlns:c15="http://schemas.microsoft.com/office/drawing/2012/chart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dirty="0"/>
              <a:t>Fuente: CAWST</a:t>
            </a:r>
          </a:p>
        </p:txBody>
      </p:sp>
    </p:spTree>
    <p:extLst>
      <p:ext uri="{BB962C8B-B14F-4D97-AF65-F5344CB8AC3E}">
        <p14:creationId xmlns:p14="http://schemas.microsoft.com/office/powerpoint/2010/main" val="3624816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0"/>
            <a:r>
              <a:t>Instituto Federal Suizo de la Ciencia y Tecnología del Agua (EAWAG)</a:t>
            </a:r>
          </a:p>
          <a:p>
            <a:pPr rtl="0"/>
            <a:r>
              <a:t>Parte de dominio del ETH - Instituto Federal Suizo de Tecnología</a:t>
            </a:r>
          </a:p>
          <a:p>
            <a:pPr rtl="0"/>
            <a:r>
              <a:t>El mandato incluye investigación, educación y consultoría experta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0"/>
            <a:r>
              <a:t>Eawag es un instituto de investigación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>
              <a:defRPr/>
            </a:pPr>
            <a:fld id="{6ABE3C77-D24E-DE4A-823C-96A11F015721}" type="slidenum">
              <a:rPr/>
              <a:pPr rtl="0">
                <a:defRPr/>
              </a:pPr>
              <a:t>11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20" y="1818272"/>
            <a:ext cx="8553429" cy="4962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10843" y="2286000"/>
            <a:ext cx="3404507" cy="17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862" y="4148552"/>
            <a:ext cx="4306468" cy="27094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7D2728-C483-4590-B425-5590C0CE090A}"/>
              </a:ext>
            </a:extLst>
          </p:cNvPr>
          <p:cNvSpPr txBox="1"/>
          <p:nvPr/>
        </p:nvSpPr>
        <p:spPr>
          <a:xfrm>
            <a:off x="1057524" y="2021468"/>
            <a:ext cx="2067340" cy="138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Departamento federal del interior (DHA)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82125-4F54-4EDD-8AE9-E70987B0B0FC}"/>
              </a:ext>
            </a:extLst>
          </p:cNvPr>
          <p:cNvSpPr txBox="1"/>
          <p:nvPr/>
        </p:nvSpPr>
        <p:spPr>
          <a:xfrm>
            <a:off x="398891" y="2499030"/>
            <a:ext cx="1056197" cy="138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Dominio de las ETH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30309A-E652-42D9-BF22-7D3BE44FB3A8}"/>
              </a:ext>
            </a:extLst>
          </p:cNvPr>
          <p:cNvSpPr txBox="1"/>
          <p:nvPr/>
        </p:nvSpPr>
        <p:spPr>
          <a:xfrm>
            <a:off x="695480" y="2777090"/>
            <a:ext cx="2587486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900" dirty="0">
                <a:solidFill>
                  <a:schemeClr val="bg1"/>
                </a:solidFill>
              </a:rPr>
              <a:t>Consejo de los intritutos federales suizos de tecnología</a:t>
            </a:r>
          </a:p>
          <a:p>
            <a:pPr algn="ctr"/>
            <a:r>
              <a:rPr lang="pt-BR" sz="900" dirty="0">
                <a:solidFill>
                  <a:schemeClr val="bg1"/>
                </a:solidFill>
              </a:rPr>
              <a:t>Consejo de las ETH</a:t>
            </a:r>
            <a:endParaRPr lang="en-CA" sz="9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83821C-3E1C-41EB-8703-8B06A5A40665}"/>
              </a:ext>
            </a:extLst>
          </p:cNvPr>
          <p:cNvSpPr txBox="1"/>
          <p:nvPr/>
        </p:nvSpPr>
        <p:spPr>
          <a:xfrm>
            <a:off x="2736576" y="3609790"/>
            <a:ext cx="889219" cy="215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700" dirty="0">
                <a:solidFill>
                  <a:schemeClr val="bg1"/>
                </a:solidFill>
              </a:rPr>
              <a:t>Grupo de instituciones de investigación</a:t>
            </a:r>
            <a:endParaRPr lang="en-CA" sz="7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44F745-D106-4313-B463-26F1E6356708}"/>
              </a:ext>
            </a:extLst>
          </p:cNvPr>
          <p:cNvSpPr txBox="1"/>
          <p:nvPr/>
        </p:nvSpPr>
        <p:spPr>
          <a:xfrm>
            <a:off x="2876386" y="3920708"/>
            <a:ext cx="609598" cy="107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700" dirty="0">
                <a:solidFill>
                  <a:schemeClr val="bg1"/>
                </a:solidFill>
              </a:rPr>
              <a:t>Dirección</a:t>
            </a:r>
            <a:endParaRPr lang="en-CA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36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60240"/>
            <a:ext cx="5519738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229600" cy="504825"/>
          </a:xfrm>
        </p:spPr>
        <p:txBody>
          <a:bodyPr/>
          <a:lstStyle/>
          <a:p>
            <a:r>
              <a:rPr lang="en-CA" dirty="0" err="1"/>
              <a:t>Sandec</a:t>
            </a:r>
            <a:r>
              <a:rPr lang="en-CA" dirty="0"/>
              <a:t> </a:t>
            </a:r>
            <a:r>
              <a:rPr lang="en-CA" dirty="0" err="1"/>
              <a:t>es</a:t>
            </a:r>
            <a:r>
              <a:rPr lang="en-CA" dirty="0"/>
              <a:t> un </a:t>
            </a:r>
            <a:r>
              <a:rPr lang="en-CA" dirty="0" err="1"/>
              <a:t>departamento</a:t>
            </a:r>
            <a:r>
              <a:rPr lang="en-CA" dirty="0"/>
              <a:t> </a:t>
            </a:r>
            <a:r>
              <a:rPr lang="en-CA" dirty="0" err="1"/>
              <a:t>dentro</a:t>
            </a:r>
            <a:r>
              <a:rPr lang="en-CA" dirty="0"/>
              <a:t> del </a:t>
            </a:r>
            <a:r>
              <a:rPr lang="en-CA" dirty="0" err="1"/>
              <a:t>Eawag</a:t>
            </a:r>
            <a:br>
              <a:rPr lang="en-CA" dirty="0"/>
            </a:b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5135563" y="4868863"/>
            <a:ext cx="1798637" cy="50482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2935288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D76A6-0869-488C-B54F-2C9512E93E22}"/>
              </a:ext>
            </a:extLst>
          </p:cNvPr>
          <p:cNvSpPr txBox="1"/>
          <p:nvPr/>
        </p:nvSpPr>
        <p:spPr>
          <a:xfrm>
            <a:off x="5165658" y="1362545"/>
            <a:ext cx="1440160" cy="754053"/>
          </a:xfrm>
          <a:prstGeom prst="rect">
            <a:avLst/>
          </a:prstGeom>
          <a:solidFill>
            <a:srgbClr val="F77709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700" b="1" dirty="0" err="1">
                <a:solidFill>
                  <a:schemeClr val="bg1"/>
                </a:solidFill>
              </a:rPr>
              <a:t>Direcci</a:t>
            </a:r>
            <a:r>
              <a:rPr lang="pt-BR" sz="700" b="1" dirty="0">
                <a:solidFill>
                  <a:schemeClr val="bg1"/>
                </a:solidFill>
              </a:rPr>
              <a:t>ón</a:t>
            </a:r>
            <a:endParaRPr lang="fr-FR" sz="700" b="1" dirty="0">
              <a:solidFill>
                <a:schemeClr val="bg1"/>
              </a:solidFill>
            </a:endParaRPr>
          </a:p>
          <a:p>
            <a:r>
              <a:rPr lang="fr-FR" sz="700" dirty="0">
                <a:solidFill>
                  <a:schemeClr val="bg1"/>
                </a:solidFill>
              </a:rPr>
              <a:t>Janet </a:t>
            </a:r>
            <a:r>
              <a:rPr lang="fr-FR" sz="700" dirty="0" err="1">
                <a:solidFill>
                  <a:schemeClr val="bg1"/>
                </a:solidFill>
              </a:rPr>
              <a:t>Hering</a:t>
            </a:r>
            <a:r>
              <a:rPr lang="fr-FR" sz="700" dirty="0">
                <a:solidFill>
                  <a:schemeClr val="bg1"/>
                </a:solidFill>
              </a:rPr>
              <a:t> (</a:t>
            </a:r>
            <a:r>
              <a:rPr lang="fr-FR" sz="700" dirty="0" err="1">
                <a:solidFill>
                  <a:schemeClr val="bg1"/>
                </a:solidFill>
              </a:rPr>
              <a:t>directora</a:t>
            </a:r>
            <a:r>
              <a:rPr lang="fr-FR" sz="700" dirty="0">
                <a:solidFill>
                  <a:schemeClr val="bg1"/>
                </a:solidFill>
              </a:rPr>
              <a:t>)</a:t>
            </a:r>
          </a:p>
          <a:p>
            <a:r>
              <a:rPr lang="fr-FR" sz="700" dirty="0">
                <a:solidFill>
                  <a:schemeClr val="bg1"/>
                </a:solidFill>
              </a:rPr>
              <a:t>Rik </a:t>
            </a:r>
            <a:r>
              <a:rPr lang="fr-FR" sz="700" dirty="0" err="1">
                <a:solidFill>
                  <a:schemeClr val="bg1"/>
                </a:solidFill>
              </a:rPr>
              <a:t>Eggen</a:t>
            </a:r>
            <a:r>
              <a:rPr lang="fr-FR" sz="700" dirty="0">
                <a:solidFill>
                  <a:schemeClr val="bg1"/>
                </a:solidFill>
              </a:rPr>
              <a:t> (</a:t>
            </a:r>
            <a:r>
              <a:rPr lang="fr-FR" sz="700" dirty="0" err="1">
                <a:solidFill>
                  <a:schemeClr val="bg1"/>
                </a:solidFill>
              </a:rPr>
              <a:t>director</a:t>
            </a:r>
            <a:r>
              <a:rPr lang="fr-FR" sz="700" dirty="0">
                <a:solidFill>
                  <a:schemeClr val="bg1"/>
                </a:solidFill>
              </a:rPr>
              <a:t> </a:t>
            </a:r>
            <a:r>
              <a:rPr lang="fr-FR" sz="700" dirty="0" err="1">
                <a:solidFill>
                  <a:schemeClr val="bg1"/>
                </a:solidFill>
              </a:rPr>
              <a:t>adjunto</a:t>
            </a:r>
            <a:r>
              <a:rPr lang="fr-FR" sz="700" dirty="0">
                <a:solidFill>
                  <a:schemeClr val="bg1"/>
                </a:solidFill>
              </a:rPr>
              <a:t>)</a:t>
            </a:r>
          </a:p>
          <a:p>
            <a:r>
              <a:rPr lang="fr-FR" sz="700" dirty="0" err="1">
                <a:solidFill>
                  <a:schemeClr val="bg1"/>
                </a:solidFill>
              </a:rPr>
              <a:t>Jukka</a:t>
            </a:r>
            <a:r>
              <a:rPr lang="fr-FR" sz="700" dirty="0">
                <a:solidFill>
                  <a:schemeClr val="bg1"/>
                </a:solidFill>
              </a:rPr>
              <a:t> </a:t>
            </a:r>
            <a:r>
              <a:rPr lang="fr-FR" sz="700" dirty="0" err="1">
                <a:solidFill>
                  <a:schemeClr val="bg1"/>
                </a:solidFill>
              </a:rPr>
              <a:t>Jokela</a:t>
            </a:r>
            <a:endParaRPr lang="fr-FR" sz="700" dirty="0">
              <a:solidFill>
                <a:schemeClr val="bg1"/>
              </a:solidFill>
            </a:endParaRPr>
          </a:p>
          <a:p>
            <a:r>
              <a:rPr lang="fr-FR" sz="700" dirty="0" err="1">
                <a:solidFill>
                  <a:schemeClr val="bg1"/>
                </a:solidFill>
              </a:rPr>
              <a:t>Tove</a:t>
            </a:r>
            <a:r>
              <a:rPr lang="fr-FR" sz="700" dirty="0">
                <a:solidFill>
                  <a:schemeClr val="bg1"/>
                </a:solidFill>
              </a:rPr>
              <a:t> Larsen</a:t>
            </a:r>
          </a:p>
          <a:p>
            <a:r>
              <a:rPr lang="fr-FR" sz="700" dirty="0">
                <a:solidFill>
                  <a:schemeClr val="bg1"/>
                </a:solidFill>
              </a:rPr>
              <a:t>Alfred </a:t>
            </a:r>
            <a:r>
              <a:rPr lang="fr-FR" sz="700" dirty="0" err="1">
                <a:solidFill>
                  <a:schemeClr val="bg1"/>
                </a:solidFill>
              </a:rPr>
              <a:t>Wüest</a:t>
            </a:r>
            <a:endParaRPr lang="fr-FR" sz="700" dirty="0">
              <a:solidFill>
                <a:schemeClr val="bg1"/>
              </a:solidFill>
            </a:endParaRPr>
          </a:p>
          <a:p>
            <a:r>
              <a:rPr lang="fr-FR" sz="700" dirty="0">
                <a:solidFill>
                  <a:schemeClr val="bg1"/>
                </a:solidFill>
              </a:rPr>
              <a:t>Christian </a:t>
            </a:r>
            <a:r>
              <a:rPr lang="fr-FR" sz="700" dirty="0" err="1">
                <a:solidFill>
                  <a:schemeClr val="bg1"/>
                </a:solidFill>
              </a:rPr>
              <a:t>Zurbrügg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B3895-363E-49EB-A0ED-6C1D790BCB25}"/>
              </a:ext>
            </a:extLst>
          </p:cNvPr>
          <p:cNvSpPr txBox="1"/>
          <p:nvPr/>
        </p:nvSpPr>
        <p:spPr>
          <a:xfrm>
            <a:off x="7073303" y="2008664"/>
            <a:ext cx="1704058" cy="892552"/>
          </a:xfrm>
          <a:prstGeom prst="rect">
            <a:avLst/>
          </a:prstGeom>
          <a:solidFill>
            <a:srgbClr val="004F6D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s-419" sz="700" b="1" dirty="0">
                <a:solidFill>
                  <a:schemeClr val="bg1"/>
                </a:solidFill>
              </a:rPr>
              <a:t>Comisiones permanentes</a:t>
            </a:r>
          </a:p>
          <a:p>
            <a:r>
              <a:rPr lang="es-419" sz="700" dirty="0">
                <a:solidFill>
                  <a:schemeClr val="bg1"/>
                </a:solidFill>
              </a:rPr>
              <a:t>Química analítica</a:t>
            </a:r>
          </a:p>
          <a:p>
            <a:r>
              <a:rPr lang="es-419" sz="700" dirty="0">
                <a:solidFill>
                  <a:schemeClr val="bg1"/>
                </a:solidFill>
              </a:rPr>
              <a:t>Investigación</a:t>
            </a:r>
          </a:p>
          <a:p>
            <a:r>
              <a:rPr lang="es-419" sz="700" dirty="0">
                <a:solidFill>
                  <a:schemeClr val="bg1"/>
                </a:solidFill>
              </a:rPr>
              <a:t>Estudios doctorales</a:t>
            </a:r>
          </a:p>
          <a:p>
            <a:r>
              <a:rPr lang="es-419" sz="700" dirty="0">
                <a:solidFill>
                  <a:schemeClr val="bg1"/>
                </a:solidFill>
              </a:rPr>
              <a:t>Igualdad de oportunidades</a:t>
            </a:r>
          </a:p>
          <a:p>
            <a:r>
              <a:rPr lang="es-419" sz="700" dirty="0">
                <a:solidFill>
                  <a:schemeClr val="bg1"/>
                </a:solidFill>
              </a:rPr>
              <a:t>Representantes del personal</a:t>
            </a:r>
          </a:p>
          <a:p>
            <a:r>
              <a:rPr lang="es-419" sz="700" dirty="0">
                <a:solidFill>
                  <a:schemeClr val="bg1"/>
                </a:solidFill>
              </a:rPr>
              <a:t>Equipo medioambiente</a:t>
            </a:r>
          </a:p>
          <a:p>
            <a:r>
              <a:rPr lang="es-419" sz="700" dirty="0">
                <a:solidFill>
                  <a:schemeClr val="bg1"/>
                </a:solidFill>
              </a:rPr>
              <a:t>Equipe seguridad y riesgo</a:t>
            </a:r>
          </a:p>
          <a:p>
            <a:endParaRPr lang="es-419" sz="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A9548-1991-4070-8CE5-84672E385839}"/>
              </a:ext>
            </a:extLst>
          </p:cNvPr>
          <p:cNvSpPr txBox="1"/>
          <p:nvPr/>
        </p:nvSpPr>
        <p:spPr>
          <a:xfrm>
            <a:off x="3310880" y="2492896"/>
            <a:ext cx="1440160" cy="215444"/>
          </a:xfrm>
          <a:prstGeom prst="rect">
            <a:avLst/>
          </a:prstGeom>
          <a:solidFill>
            <a:srgbClr val="008AC4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700" b="1" dirty="0">
                <a:solidFill>
                  <a:schemeClr val="bg1"/>
                </a:solidFill>
              </a:rPr>
              <a:t>Centro </a:t>
            </a:r>
            <a:r>
              <a:rPr lang="fr-FR" sz="700" b="1" dirty="0" err="1">
                <a:solidFill>
                  <a:schemeClr val="bg1"/>
                </a:solidFill>
              </a:rPr>
              <a:t>Ecotox</a:t>
            </a:r>
            <a:r>
              <a:rPr lang="fr-FR" sz="700" b="1" dirty="0">
                <a:solidFill>
                  <a:schemeClr val="bg1"/>
                </a:solidFill>
              </a:rPr>
              <a:t> </a:t>
            </a:r>
            <a:r>
              <a:rPr lang="fr-FR" sz="700" b="1" dirty="0" err="1">
                <a:solidFill>
                  <a:schemeClr val="bg1"/>
                </a:solidFill>
              </a:rPr>
              <a:t>Eawag</a:t>
            </a:r>
            <a:r>
              <a:rPr lang="en-CA" sz="700" b="1" dirty="0">
                <a:solidFill>
                  <a:schemeClr val="bg1"/>
                </a:solidFill>
              </a:rPr>
              <a:t>-EPFL</a:t>
            </a:r>
          </a:p>
          <a:p>
            <a:r>
              <a:rPr lang="en-CA" sz="700" dirty="0">
                <a:solidFill>
                  <a:schemeClr val="bg1"/>
                </a:solidFill>
              </a:rPr>
              <a:t>Inge Werner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0015C-FA68-494C-838A-452423E079C9}"/>
              </a:ext>
            </a:extLst>
          </p:cNvPr>
          <p:cNvSpPr txBox="1"/>
          <p:nvPr/>
        </p:nvSpPr>
        <p:spPr>
          <a:xfrm>
            <a:off x="4594721" y="3202377"/>
            <a:ext cx="1440160" cy="10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CA" sz="700" b="1" dirty="0"/>
              <a:t>D</a:t>
            </a:r>
            <a:r>
              <a:rPr lang="pt-BR" sz="700" b="1" dirty="0"/>
              <a:t>epartamentos de investigación</a:t>
            </a:r>
            <a:endParaRPr lang="fr-FR" sz="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6D4217-03D2-4027-866B-EA591A7BE352}"/>
              </a:ext>
            </a:extLst>
          </p:cNvPr>
          <p:cNvSpPr txBox="1"/>
          <p:nvPr/>
        </p:nvSpPr>
        <p:spPr>
          <a:xfrm>
            <a:off x="3310880" y="3366099"/>
            <a:ext cx="1440160" cy="323165"/>
          </a:xfrm>
          <a:prstGeom prst="rect">
            <a:avLst/>
          </a:prstGeom>
          <a:solidFill>
            <a:srgbClr val="54651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Aguas superficiales</a:t>
            </a:r>
          </a:p>
          <a:p>
            <a:r>
              <a:rPr lang="pt-BR" sz="700" b="1" dirty="0">
                <a:solidFill>
                  <a:schemeClr val="bg1"/>
                </a:solidFill>
              </a:rPr>
              <a:t>SURF</a:t>
            </a:r>
          </a:p>
          <a:p>
            <a:r>
              <a:rPr lang="pt-BR" sz="700" dirty="0">
                <a:solidFill>
                  <a:schemeClr val="bg1"/>
                </a:solidFill>
              </a:rPr>
              <a:t>Carsten Schubert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7F71CF-2FD0-4516-BC08-5268D5805706}"/>
              </a:ext>
            </a:extLst>
          </p:cNvPr>
          <p:cNvSpPr txBox="1"/>
          <p:nvPr/>
        </p:nvSpPr>
        <p:spPr>
          <a:xfrm>
            <a:off x="3310880" y="3920760"/>
            <a:ext cx="1440160" cy="323165"/>
          </a:xfrm>
          <a:prstGeom prst="rect">
            <a:avLst/>
          </a:prstGeom>
          <a:solidFill>
            <a:srgbClr val="54651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Ecología acuática</a:t>
            </a:r>
          </a:p>
          <a:p>
            <a:r>
              <a:rPr lang="pt-BR" sz="700" b="1" dirty="0">
                <a:solidFill>
                  <a:schemeClr val="bg1"/>
                </a:solidFill>
              </a:rPr>
              <a:t>ECO</a:t>
            </a:r>
          </a:p>
          <a:p>
            <a:r>
              <a:rPr lang="pt-BR" sz="700" dirty="0">
                <a:solidFill>
                  <a:schemeClr val="bg1"/>
                </a:solidFill>
              </a:rPr>
              <a:t>Piet Spaak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D1D40-1C76-4DD5-A3D9-8BF245379D81}"/>
              </a:ext>
            </a:extLst>
          </p:cNvPr>
          <p:cNvSpPr txBox="1"/>
          <p:nvPr/>
        </p:nvSpPr>
        <p:spPr>
          <a:xfrm>
            <a:off x="3310880" y="4444601"/>
            <a:ext cx="1540768" cy="323165"/>
          </a:xfrm>
          <a:prstGeom prst="rect">
            <a:avLst/>
          </a:prstGeom>
          <a:solidFill>
            <a:srgbClr val="54651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Ecología y evolución de los peces</a:t>
            </a:r>
          </a:p>
          <a:p>
            <a:r>
              <a:rPr lang="pt-BR" sz="700" b="1" dirty="0">
                <a:solidFill>
                  <a:schemeClr val="bg1"/>
                </a:solidFill>
              </a:rPr>
              <a:t>FISHEC</a:t>
            </a:r>
          </a:p>
          <a:p>
            <a:r>
              <a:rPr lang="pt-BR" sz="700" dirty="0">
                <a:solidFill>
                  <a:schemeClr val="bg1"/>
                </a:solidFill>
              </a:rPr>
              <a:t>Ole Seehausen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9FE1F9-1F8B-4C2F-AA23-B9F7B03EA253}"/>
              </a:ext>
            </a:extLst>
          </p:cNvPr>
          <p:cNvSpPr txBox="1"/>
          <p:nvPr/>
        </p:nvSpPr>
        <p:spPr>
          <a:xfrm>
            <a:off x="5198739" y="3372616"/>
            <a:ext cx="1672283" cy="323165"/>
          </a:xfrm>
          <a:prstGeom prst="rect">
            <a:avLst/>
          </a:prstGeom>
          <a:solidFill>
            <a:srgbClr val="54651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Recursos acuáticoas y agua potable</a:t>
            </a:r>
          </a:p>
          <a:p>
            <a:r>
              <a:rPr lang="pt-BR" sz="700" b="1" dirty="0">
                <a:solidFill>
                  <a:schemeClr val="bg1"/>
                </a:solidFill>
              </a:rPr>
              <a:t>W+T</a:t>
            </a:r>
          </a:p>
          <a:p>
            <a:r>
              <a:rPr lang="pt-BR" sz="700" dirty="0">
                <a:solidFill>
                  <a:schemeClr val="bg1"/>
                </a:solidFill>
              </a:rPr>
              <a:t>Michael Berg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37C1B2-16C7-4058-ADC6-BF3C5C6B502C}"/>
              </a:ext>
            </a:extLst>
          </p:cNvPr>
          <p:cNvSpPr txBox="1"/>
          <p:nvPr/>
        </p:nvSpPr>
        <p:spPr>
          <a:xfrm>
            <a:off x="5165658" y="3913363"/>
            <a:ext cx="1440160" cy="323165"/>
          </a:xfrm>
          <a:prstGeom prst="rect">
            <a:avLst/>
          </a:prstGeom>
          <a:solidFill>
            <a:srgbClr val="54651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Tecnología de procesos</a:t>
            </a:r>
          </a:p>
          <a:p>
            <a:r>
              <a:rPr lang="pt-BR" sz="700" b="1" dirty="0">
                <a:solidFill>
                  <a:schemeClr val="bg1"/>
                </a:solidFill>
              </a:rPr>
              <a:t>ENG</a:t>
            </a:r>
          </a:p>
          <a:p>
            <a:r>
              <a:rPr lang="pt-BR" sz="700" dirty="0">
                <a:solidFill>
                  <a:schemeClr val="bg1"/>
                </a:solidFill>
              </a:rPr>
              <a:t>Eberhard Morgenroth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1038A5-3F6A-4EA5-A5E7-A57CDC998DCE}"/>
              </a:ext>
            </a:extLst>
          </p:cNvPr>
          <p:cNvSpPr txBox="1"/>
          <p:nvPr/>
        </p:nvSpPr>
        <p:spPr>
          <a:xfrm>
            <a:off x="5199337" y="4441617"/>
            <a:ext cx="1440160" cy="323165"/>
          </a:xfrm>
          <a:prstGeom prst="rect">
            <a:avLst/>
          </a:prstGeom>
          <a:solidFill>
            <a:srgbClr val="54651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Gestión de aguas superficiales</a:t>
            </a:r>
          </a:p>
          <a:p>
            <a:r>
              <a:rPr lang="pt-BR" sz="700" b="1" dirty="0">
                <a:solidFill>
                  <a:schemeClr val="bg1"/>
                </a:solidFill>
              </a:rPr>
              <a:t>SWW</a:t>
            </a:r>
          </a:p>
          <a:p>
            <a:r>
              <a:rPr lang="pt-BR" sz="700" dirty="0">
                <a:solidFill>
                  <a:schemeClr val="bg1"/>
                </a:solidFill>
              </a:rPr>
              <a:t>Max Maurer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672AEC-DCA9-42E2-9409-C3AB893E7C63}"/>
              </a:ext>
            </a:extLst>
          </p:cNvPr>
          <p:cNvSpPr txBox="1"/>
          <p:nvPr/>
        </p:nvSpPr>
        <p:spPr>
          <a:xfrm>
            <a:off x="7324400" y="3202377"/>
            <a:ext cx="1440160" cy="10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700" b="1" dirty="0" err="1"/>
              <a:t>Servicios</a:t>
            </a:r>
            <a:r>
              <a:rPr lang="fr-FR" sz="700" b="1" dirty="0"/>
              <a:t> de </a:t>
            </a:r>
            <a:r>
              <a:rPr lang="fr-FR" sz="700" b="1" dirty="0" err="1"/>
              <a:t>apoyo</a:t>
            </a:r>
            <a:endParaRPr lang="fr-FR" sz="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C6A99C-016D-4865-93E4-477A412A0A05}"/>
              </a:ext>
            </a:extLst>
          </p:cNvPr>
          <p:cNvSpPr txBox="1"/>
          <p:nvPr/>
        </p:nvSpPr>
        <p:spPr>
          <a:xfrm>
            <a:off x="7089190" y="3382551"/>
            <a:ext cx="1672283" cy="215444"/>
          </a:xfrm>
          <a:prstGeom prst="rect">
            <a:avLst/>
          </a:prstGeom>
          <a:solidFill>
            <a:srgbClr val="59BBC4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Sericios coporativos</a:t>
            </a:r>
          </a:p>
          <a:p>
            <a:r>
              <a:rPr lang="pt-BR" sz="700" dirty="0">
                <a:solidFill>
                  <a:schemeClr val="bg1"/>
                </a:solidFill>
              </a:rPr>
              <a:t>Thomas Lichtensteiger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93A5E5-13DB-4DBC-BEC6-884BAA0C36CA}"/>
              </a:ext>
            </a:extLst>
          </p:cNvPr>
          <p:cNvSpPr txBox="1"/>
          <p:nvPr/>
        </p:nvSpPr>
        <p:spPr>
          <a:xfrm>
            <a:off x="7092277" y="4028481"/>
            <a:ext cx="1672283" cy="215444"/>
          </a:xfrm>
          <a:prstGeom prst="rect">
            <a:avLst/>
          </a:prstGeom>
          <a:solidFill>
            <a:srgbClr val="59BBC4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Informática</a:t>
            </a:r>
          </a:p>
          <a:p>
            <a:r>
              <a:rPr lang="pt-BR" sz="700" dirty="0">
                <a:solidFill>
                  <a:schemeClr val="bg1"/>
                </a:solidFill>
              </a:rPr>
              <a:t>Gabriel Piepke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CE1698-5DA0-4769-8E32-3D916F85FE6C}"/>
              </a:ext>
            </a:extLst>
          </p:cNvPr>
          <p:cNvSpPr txBox="1"/>
          <p:nvPr/>
        </p:nvSpPr>
        <p:spPr>
          <a:xfrm>
            <a:off x="7092278" y="4345557"/>
            <a:ext cx="1672283" cy="215444"/>
          </a:xfrm>
          <a:prstGeom prst="rect">
            <a:avLst/>
          </a:prstGeom>
          <a:solidFill>
            <a:srgbClr val="59BBC4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Personal y finanzas</a:t>
            </a:r>
          </a:p>
          <a:p>
            <a:r>
              <a:rPr lang="pt-BR" sz="700" dirty="0">
                <a:solidFill>
                  <a:schemeClr val="bg1"/>
                </a:solidFill>
              </a:rPr>
              <a:t>Gabrielle Mayer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AEAD38-0BED-4723-B3D1-638DA686744A}"/>
              </a:ext>
            </a:extLst>
          </p:cNvPr>
          <p:cNvSpPr txBox="1"/>
          <p:nvPr/>
        </p:nvSpPr>
        <p:spPr>
          <a:xfrm>
            <a:off x="7092279" y="4657060"/>
            <a:ext cx="1672283" cy="215444"/>
          </a:xfrm>
          <a:prstGeom prst="rect">
            <a:avLst/>
          </a:prstGeom>
          <a:solidFill>
            <a:srgbClr val="59BBC4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Servicios técnicos</a:t>
            </a:r>
          </a:p>
          <a:p>
            <a:r>
              <a:rPr lang="pt-BR" sz="700" dirty="0">
                <a:solidFill>
                  <a:schemeClr val="bg1"/>
                </a:solidFill>
              </a:rPr>
              <a:t>Markus B</a:t>
            </a:r>
            <a:r>
              <a:rPr lang="es-419" sz="700" dirty="0" err="1">
                <a:solidFill>
                  <a:schemeClr val="bg1"/>
                </a:solidFill>
              </a:rPr>
              <a:t>ürgi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AB292-3BDE-4694-9B73-20A7BDE06A8D}"/>
              </a:ext>
            </a:extLst>
          </p:cNvPr>
          <p:cNvSpPr txBox="1"/>
          <p:nvPr/>
        </p:nvSpPr>
        <p:spPr>
          <a:xfrm>
            <a:off x="7092280" y="4991362"/>
            <a:ext cx="1672283" cy="215444"/>
          </a:xfrm>
          <a:prstGeom prst="rect">
            <a:avLst/>
          </a:prstGeom>
          <a:solidFill>
            <a:srgbClr val="59BBC4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Aprendizaje</a:t>
            </a:r>
          </a:p>
          <a:p>
            <a:r>
              <a:rPr lang="pt-BR" sz="700" dirty="0">
                <a:solidFill>
                  <a:schemeClr val="bg1"/>
                </a:solidFill>
              </a:rPr>
              <a:t>Samuel Derrer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030D42-80C2-4413-9AD1-CAF7A05EEF0B}"/>
              </a:ext>
            </a:extLst>
          </p:cNvPr>
          <p:cNvSpPr txBox="1"/>
          <p:nvPr/>
        </p:nvSpPr>
        <p:spPr>
          <a:xfrm>
            <a:off x="7076711" y="3701596"/>
            <a:ext cx="1672283" cy="215444"/>
          </a:xfrm>
          <a:prstGeom prst="rect">
            <a:avLst/>
          </a:prstGeom>
          <a:solidFill>
            <a:srgbClr val="59BBC4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Comunicación</a:t>
            </a:r>
          </a:p>
          <a:p>
            <a:r>
              <a:rPr lang="pt-BR" sz="700" dirty="0">
                <a:solidFill>
                  <a:schemeClr val="bg1"/>
                </a:solidFill>
              </a:rPr>
              <a:t>vacant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F22DA-527C-4A9C-9C1B-14B51634E727}"/>
              </a:ext>
            </a:extLst>
          </p:cNvPr>
          <p:cNvSpPr txBox="1"/>
          <p:nvPr/>
        </p:nvSpPr>
        <p:spPr>
          <a:xfrm>
            <a:off x="7106072" y="5264001"/>
            <a:ext cx="1709266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s-419" sz="700" b="1" dirty="0"/>
              <a:t>Colaboraciones dentro del dominio de las EPF </a:t>
            </a:r>
            <a:endParaRPr lang="es-419" sz="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139352-E32B-4228-9254-A637A4CFD473}"/>
              </a:ext>
            </a:extLst>
          </p:cNvPr>
          <p:cNvSpPr txBox="1"/>
          <p:nvPr/>
        </p:nvSpPr>
        <p:spPr>
          <a:xfrm>
            <a:off x="7073302" y="5853058"/>
            <a:ext cx="1672283" cy="215444"/>
          </a:xfrm>
          <a:prstGeom prst="rect">
            <a:avLst/>
          </a:prstGeom>
          <a:solidFill>
            <a:srgbClr val="59BBC4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Guardería</a:t>
            </a:r>
          </a:p>
          <a:p>
            <a:r>
              <a:rPr lang="pt-BR" sz="700" dirty="0">
                <a:solidFill>
                  <a:schemeClr val="bg1"/>
                </a:solidFill>
              </a:rPr>
              <a:t>Evelyne Vonlanthen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1FAA18-5607-464E-964E-7EFED98C5DAB}"/>
              </a:ext>
            </a:extLst>
          </p:cNvPr>
          <p:cNvSpPr txBox="1"/>
          <p:nvPr/>
        </p:nvSpPr>
        <p:spPr>
          <a:xfrm>
            <a:off x="7073303" y="6137778"/>
            <a:ext cx="1672283" cy="215444"/>
          </a:xfrm>
          <a:prstGeom prst="rect">
            <a:avLst/>
          </a:prstGeom>
          <a:solidFill>
            <a:srgbClr val="59BBC4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Biblioteca Lib4RI</a:t>
            </a:r>
          </a:p>
          <a:p>
            <a:r>
              <a:rPr lang="pt-BR" sz="700" dirty="0">
                <a:solidFill>
                  <a:schemeClr val="bg1"/>
                </a:solidFill>
              </a:rPr>
              <a:t>Lothar Nunnenmacher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30E632-D873-427B-92C3-D4F635052486}"/>
              </a:ext>
            </a:extLst>
          </p:cNvPr>
          <p:cNvSpPr txBox="1"/>
          <p:nvPr/>
        </p:nvSpPr>
        <p:spPr>
          <a:xfrm>
            <a:off x="7077688" y="5512690"/>
            <a:ext cx="1672283" cy="215444"/>
          </a:xfrm>
          <a:prstGeom prst="rect">
            <a:avLst/>
          </a:prstGeom>
          <a:solidFill>
            <a:srgbClr val="59BBC4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Transferencia de tecnologías</a:t>
            </a:r>
          </a:p>
          <a:p>
            <a:r>
              <a:rPr lang="pt-BR" sz="700" dirty="0">
                <a:solidFill>
                  <a:schemeClr val="bg1"/>
                </a:solidFill>
              </a:rPr>
              <a:t>Marlen M</a:t>
            </a:r>
            <a:r>
              <a:rPr lang="es-419" sz="700" dirty="0" err="1">
                <a:solidFill>
                  <a:schemeClr val="bg1"/>
                </a:solidFill>
              </a:rPr>
              <a:t>üller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7F6391-EA2F-474A-AA1F-7526A71D250C}"/>
              </a:ext>
            </a:extLst>
          </p:cNvPr>
          <p:cNvSpPr txBox="1"/>
          <p:nvPr/>
        </p:nvSpPr>
        <p:spPr>
          <a:xfrm>
            <a:off x="5204912" y="4969871"/>
            <a:ext cx="1440160" cy="323165"/>
          </a:xfrm>
          <a:prstGeom prst="rect">
            <a:avLst/>
          </a:prstGeom>
          <a:solidFill>
            <a:srgbClr val="54651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Saneamiento y agua para el desarrollo SANDEC</a:t>
            </a:r>
          </a:p>
          <a:p>
            <a:r>
              <a:rPr lang="pt-BR" sz="700" dirty="0">
                <a:solidFill>
                  <a:schemeClr val="bg1"/>
                </a:solidFill>
              </a:rPr>
              <a:t>Christoph L</a:t>
            </a:r>
            <a:r>
              <a:rPr lang="es-419" sz="700" dirty="0" err="1">
                <a:solidFill>
                  <a:schemeClr val="bg1"/>
                </a:solidFill>
              </a:rPr>
              <a:t>üthi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5909E4-32C7-4D34-ADF8-13D6649D5E27}"/>
              </a:ext>
            </a:extLst>
          </p:cNvPr>
          <p:cNvSpPr txBox="1"/>
          <p:nvPr/>
        </p:nvSpPr>
        <p:spPr>
          <a:xfrm>
            <a:off x="5198739" y="5496739"/>
            <a:ext cx="1735461" cy="323165"/>
          </a:xfrm>
          <a:prstGeom prst="rect">
            <a:avLst/>
          </a:prstGeom>
          <a:solidFill>
            <a:srgbClr val="54651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</a:rPr>
              <a:t>Análsis de sustemas y modelización</a:t>
            </a:r>
          </a:p>
          <a:p>
            <a:r>
              <a:rPr lang="pt-BR" sz="700" b="1" dirty="0">
                <a:solidFill>
                  <a:schemeClr val="bg1"/>
                </a:solidFill>
              </a:rPr>
              <a:t>SIAM</a:t>
            </a:r>
          </a:p>
          <a:p>
            <a:r>
              <a:rPr lang="pt-BR" sz="700" dirty="0">
                <a:solidFill>
                  <a:schemeClr val="bg1"/>
                </a:solidFill>
              </a:rPr>
              <a:t>Peter Reichert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BAC811-5EB7-4229-8D1B-A61FF57E51E7}"/>
              </a:ext>
            </a:extLst>
          </p:cNvPr>
          <p:cNvSpPr txBox="1"/>
          <p:nvPr/>
        </p:nvSpPr>
        <p:spPr>
          <a:xfrm>
            <a:off x="5198739" y="6033200"/>
            <a:ext cx="1635449" cy="323165"/>
          </a:xfrm>
          <a:prstGeom prst="rect">
            <a:avLst/>
          </a:prstGeom>
          <a:solidFill>
            <a:srgbClr val="54651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700" b="1" dirty="0">
                <a:solidFill>
                  <a:schemeClr val="bg1"/>
                </a:solidFill>
              </a:rPr>
              <a:t>Sciences sociales de l’environnement</a:t>
            </a:r>
          </a:p>
          <a:p>
            <a:r>
              <a:rPr lang="fr-FR" sz="700" b="1" dirty="0">
                <a:solidFill>
                  <a:schemeClr val="bg1"/>
                </a:solidFill>
              </a:rPr>
              <a:t>ESS</a:t>
            </a:r>
          </a:p>
          <a:p>
            <a:r>
              <a:rPr lang="fr-FR" sz="700" dirty="0" err="1">
                <a:solidFill>
                  <a:schemeClr val="bg1"/>
                </a:solidFill>
              </a:rPr>
              <a:t>Berhard</a:t>
            </a:r>
            <a:r>
              <a:rPr lang="fr-FR" sz="700" dirty="0">
                <a:solidFill>
                  <a:schemeClr val="bg1"/>
                </a:solidFill>
              </a:rPr>
              <a:t> Truffer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94BFC9-6B55-44F5-965C-6DC98DBE720E}"/>
              </a:ext>
            </a:extLst>
          </p:cNvPr>
          <p:cNvSpPr txBox="1"/>
          <p:nvPr/>
        </p:nvSpPr>
        <p:spPr>
          <a:xfrm>
            <a:off x="3276600" y="6023491"/>
            <a:ext cx="1540768" cy="323165"/>
          </a:xfrm>
          <a:prstGeom prst="rect">
            <a:avLst/>
          </a:prstGeom>
          <a:solidFill>
            <a:srgbClr val="54651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700" b="1" dirty="0">
                <a:solidFill>
                  <a:schemeClr val="bg1"/>
                </a:solidFill>
              </a:rPr>
              <a:t>Toxicologie de l’environnement</a:t>
            </a:r>
          </a:p>
          <a:p>
            <a:r>
              <a:rPr lang="fr-FR" sz="700" b="1" dirty="0">
                <a:solidFill>
                  <a:schemeClr val="bg1"/>
                </a:solidFill>
              </a:rPr>
              <a:t>UTOX</a:t>
            </a:r>
          </a:p>
          <a:p>
            <a:r>
              <a:rPr lang="fr-FR" sz="700" dirty="0">
                <a:solidFill>
                  <a:schemeClr val="bg1"/>
                </a:solidFill>
              </a:rPr>
              <a:t>Kristin Schirmer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DB02C3-5E4B-4F31-B1C2-4639B778CA86}"/>
              </a:ext>
            </a:extLst>
          </p:cNvPr>
          <p:cNvSpPr txBox="1"/>
          <p:nvPr/>
        </p:nvSpPr>
        <p:spPr>
          <a:xfrm>
            <a:off x="3310880" y="5472521"/>
            <a:ext cx="1540768" cy="323165"/>
          </a:xfrm>
          <a:prstGeom prst="rect">
            <a:avLst/>
          </a:prstGeom>
          <a:solidFill>
            <a:srgbClr val="54651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700" b="1" dirty="0" err="1">
                <a:solidFill>
                  <a:schemeClr val="bg1"/>
                </a:solidFill>
              </a:rPr>
              <a:t>Microbiología</a:t>
            </a:r>
            <a:r>
              <a:rPr lang="fr-FR" sz="700" b="1" dirty="0">
                <a:solidFill>
                  <a:schemeClr val="bg1"/>
                </a:solidFill>
              </a:rPr>
              <a:t> </a:t>
            </a:r>
            <a:r>
              <a:rPr lang="fr-FR" sz="700" b="1" dirty="0" err="1">
                <a:solidFill>
                  <a:schemeClr val="bg1"/>
                </a:solidFill>
              </a:rPr>
              <a:t>ambiental</a:t>
            </a:r>
            <a:endParaRPr lang="fr-FR" sz="700" b="1" dirty="0">
              <a:solidFill>
                <a:schemeClr val="bg1"/>
              </a:solidFill>
            </a:endParaRPr>
          </a:p>
          <a:p>
            <a:r>
              <a:rPr lang="fr-FR" sz="700" b="1" dirty="0">
                <a:solidFill>
                  <a:schemeClr val="bg1"/>
                </a:solidFill>
              </a:rPr>
              <a:t>UMIK</a:t>
            </a:r>
          </a:p>
          <a:p>
            <a:r>
              <a:rPr lang="fr-FR" sz="700" dirty="0">
                <a:solidFill>
                  <a:schemeClr val="bg1"/>
                </a:solidFill>
              </a:rPr>
              <a:t>Martin Ackermann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8C11DA-1421-4451-B659-E2C81922E076}"/>
              </a:ext>
            </a:extLst>
          </p:cNvPr>
          <p:cNvSpPr txBox="1"/>
          <p:nvPr/>
        </p:nvSpPr>
        <p:spPr>
          <a:xfrm>
            <a:off x="3310880" y="4969871"/>
            <a:ext cx="1540768" cy="323165"/>
          </a:xfrm>
          <a:prstGeom prst="rect">
            <a:avLst/>
          </a:prstGeom>
          <a:solidFill>
            <a:srgbClr val="54651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700" b="1" dirty="0" err="1">
                <a:solidFill>
                  <a:schemeClr val="bg1"/>
                </a:solidFill>
              </a:rPr>
              <a:t>Química</a:t>
            </a:r>
            <a:r>
              <a:rPr lang="fr-FR" sz="700" b="1" dirty="0">
                <a:solidFill>
                  <a:schemeClr val="bg1"/>
                </a:solidFill>
              </a:rPr>
              <a:t> </a:t>
            </a:r>
            <a:r>
              <a:rPr lang="fr-FR" sz="700" b="1" dirty="0" err="1">
                <a:solidFill>
                  <a:schemeClr val="bg1"/>
                </a:solidFill>
              </a:rPr>
              <a:t>ambiental</a:t>
            </a:r>
            <a:endParaRPr lang="fr-FR" sz="700" b="1" dirty="0">
              <a:solidFill>
                <a:schemeClr val="bg1"/>
              </a:solidFill>
            </a:endParaRPr>
          </a:p>
          <a:p>
            <a:r>
              <a:rPr lang="fr-FR" sz="700" b="1" dirty="0">
                <a:solidFill>
                  <a:schemeClr val="bg1"/>
                </a:solidFill>
              </a:rPr>
              <a:t>UCHEM</a:t>
            </a:r>
          </a:p>
          <a:p>
            <a:r>
              <a:rPr lang="fr-FR" sz="700" dirty="0">
                <a:solidFill>
                  <a:schemeClr val="bg1"/>
                </a:solidFill>
              </a:rPr>
              <a:t>Juliane </a:t>
            </a:r>
            <a:r>
              <a:rPr lang="fr-FR" sz="700" dirty="0" err="1">
                <a:solidFill>
                  <a:schemeClr val="bg1"/>
                </a:solidFill>
              </a:rPr>
              <a:t>Hollender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AF1BBC1D-F44D-4184-8B5A-9D6C14C8D727}"/>
              </a:ext>
            </a:extLst>
          </p:cNvPr>
          <p:cNvSpPr txBox="1">
            <a:spLocks/>
          </p:cNvSpPr>
          <p:nvPr/>
        </p:nvSpPr>
        <p:spPr>
          <a:xfrm>
            <a:off x="250825" y="718637"/>
            <a:ext cx="7593431" cy="2031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i="1" dirty="0" err="1"/>
              <a:t>Sandec</a:t>
            </a:r>
            <a:r>
              <a:rPr lang="es-ES" sz="1400" i="1" dirty="0"/>
              <a:t> - Agua y Saneamiento para los Países en Desarrollo</a:t>
            </a:r>
          </a:p>
        </p:txBody>
      </p:sp>
    </p:spTree>
    <p:extLst>
      <p:ext uri="{BB962C8B-B14F-4D97-AF65-F5344CB8AC3E}">
        <p14:creationId xmlns:p14="http://schemas.microsoft.com/office/powerpoint/2010/main" val="8816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0"/>
            <a:r>
              <a:rPr i="1"/>
              <a:t>Sandec - Agua y Saneamiento para los Países en Desarrollo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0"/>
            <a:r>
              <a:t>Cinco grupos de investigación en Sandec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>
              <a:defRPr/>
            </a:pPr>
            <a:fld id="{6ABE3C77-D24E-DE4A-823C-96A11F015721}" type="slidenum">
              <a:rPr/>
              <a:pPr rtl="0">
                <a:defRPr/>
              </a:pPr>
              <a:t>13</a:t>
            </a:fld>
            <a:endParaRPr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489200"/>
            <a:ext cx="67786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48431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348615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410075"/>
            <a:ext cx="6778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5246688"/>
            <a:ext cx="67786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92388" y="1333500"/>
            <a:ext cx="60833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sz="2800">
                <a:solidFill>
                  <a:srgbClr val="977229"/>
                </a:solidFill>
              </a:rPr>
              <a:t>Planificación estratégica de saneamiento ambiental</a:t>
            </a:r>
          </a:p>
          <a:p>
            <a:pPr rtl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sz="2800">
                <a:solidFill>
                  <a:srgbClr val="977229"/>
                </a:solidFill>
              </a:rPr>
              <a:t>Gestión de excrementos y aguas residuales</a:t>
            </a:r>
          </a:p>
          <a:p>
            <a:pPr rtl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sz="28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592388" y="3463925"/>
            <a:ext cx="6227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sz="2800">
                <a:solidFill>
                  <a:srgbClr val="977229"/>
                </a:solidFill>
              </a:rPr>
              <a:t>Gestión municipal de residuos sólidos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625600" y="4184650"/>
            <a:ext cx="67627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592388" y="4497388"/>
            <a:ext cx="622776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sz="2800">
                <a:solidFill>
                  <a:srgbClr val="24D3EB"/>
                </a:solidFill>
              </a:rPr>
              <a:t>Suministro y tratamiento de agua</a:t>
            </a:r>
          </a:p>
          <a:p>
            <a:pPr rtl="0"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sz="2800">
                <a:solidFill>
                  <a:srgbClr val="24D3EB"/>
                </a:solidFill>
              </a:rPr>
              <a:t>Promoción del agua potable</a:t>
            </a:r>
          </a:p>
        </p:txBody>
      </p:sp>
    </p:spTree>
    <p:extLst>
      <p:ext uri="{BB962C8B-B14F-4D97-AF65-F5344CB8AC3E}">
        <p14:creationId xmlns:p14="http://schemas.microsoft.com/office/powerpoint/2010/main" val="157195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0"/>
            <a:r>
              <a:rPr i="1"/>
              <a:t>Sandec - Agua y Saneamiento para los Países en Desarrollo</a:t>
            </a:r>
          </a:p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0"/>
            <a:r>
              <a:t>Sandec – Forma de trabajo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>
              <a:defRPr/>
            </a:pPr>
            <a:fld id="{6ABE3C77-D24E-DE4A-823C-96A11F015721}" type="slidenum">
              <a:rPr/>
              <a:pPr rtl="0">
                <a:defRPr/>
              </a:pPr>
              <a:t>14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12734" y="1953130"/>
            <a:ext cx="84026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buFont typeface="Wingdings" panose="05000000000000000000" pitchFamily="2" charset="2"/>
              <a:buChar char="§"/>
              <a:defRPr/>
            </a:pPr>
            <a:r>
              <a:rPr>
                <a:solidFill>
                  <a:srgbClr val="262626"/>
                </a:solidFill>
                <a:cs typeface="Arial" charset="0"/>
              </a:rPr>
              <a:t>Investigación conjunta con socios en países en desarrollo, así como con instituciones académicas y de investigación en el "norte".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CA">
              <a:solidFill>
                <a:srgbClr val="262626"/>
              </a:solidFill>
              <a:cs typeface="Arial" charset="0"/>
            </a:endParaRPr>
          </a:p>
          <a:p>
            <a:pPr rtl="0">
              <a:buFont typeface="Wingdings" panose="05000000000000000000" pitchFamily="2" charset="2"/>
              <a:buChar char="§"/>
              <a:defRPr/>
            </a:pPr>
            <a:r>
              <a:rPr>
                <a:solidFill>
                  <a:srgbClr val="262626"/>
                </a:solidFill>
                <a:cs typeface="Arial" charset="0"/>
              </a:rPr>
              <a:t>Centrado temáticamente – Amplia distribución geográfica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CA">
              <a:solidFill>
                <a:srgbClr val="262626"/>
              </a:solidFill>
              <a:cs typeface="Arial" charset="0"/>
            </a:endParaRPr>
          </a:p>
          <a:p>
            <a:pPr rtl="0">
              <a:buFont typeface="Wingdings" panose="05000000000000000000" pitchFamily="2" charset="2"/>
              <a:buChar char="§"/>
              <a:defRPr/>
            </a:pPr>
            <a:r>
              <a:rPr>
                <a:solidFill>
                  <a:srgbClr val="262626"/>
                </a:solidFill>
                <a:cs typeface="Arial" charset="0"/>
              </a:rPr>
              <a:t>Desarrolla la capacidad de investigación de nuestros socios y mejora programas y materiales de capacitación para el desarrollo de capacidades de estudiantes y profesionales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CA">
              <a:solidFill>
                <a:srgbClr val="262626"/>
              </a:solidFill>
              <a:cs typeface="Arial" charset="0"/>
            </a:endParaRPr>
          </a:p>
          <a:p>
            <a:pPr rtl="0">
              <a:buFont typeface="Wingdings" panose="05000000000000000000" pitchFamily="2" charset="2"/>
              <a:buChar char="§"/>
              <a:defRPr/>
            </a:pPr>
            <a:r>
              <a:rPr>
                <a:solidFill>
                  <a:srgbClr val="262626"/>
                </a:solidFill>
                <a:cs typeface="Arial" charset="0"/>
              </a:rPr>
              <a:t>Interacción y colaboración cercana con agencias implementadoras (local, bilateral y multilateral)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CA">
              <a:solidFill>
                <a:srgbClr val="262626"/>
              </a:solidFill>
              <a:cs typeface="Arial" charset="0"/>
            </a:endParaRPr>
          </a:p>
          <a:p>
            <a:pPr rtl="0">
              <a:buFont typeface="Wingdings" panose="05000000000000000000" pitchFamily="2" charset="2"/>
              <a:buChar char="§"/>
              <a:defRPr/>
            </a:pPr>
            <a:r>
              <a:rPr>
                <a:solidFill>
                  <a:srgbClr val="262626"/>
                </a:solidFill>
                <a:cs typeface="Arial" charset="0"/>
              </a:rPr>
              <a:t>Activo en redes, comisiones y grupos de trabajo para difundir resultados de investigaciones, así como también influye y defiende el desarrollo de políticas y coordina investigaciones</a:t>
            </a:r>
          </a:p>
        </p:txBody>
      </p:sp>
    </p:spTree>
    <p:extLst>
      <p:ext uri="{BB962C8B-B14F-4D97-AF65-F5344CB8AC3E}">
        <p14:creationId xmlns:p14="http://schemas.microsoft.com/office/powerpoint/2010/main" val="193496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36119" y="433517"/>
            <a:ext cx="8907881" cy="410414"/>
          </a:xfrm>
        </p:spPr>
        <p:txBody>
          <a:bodyPr/>
          <a:lstStyle/>
          <a:p>
            <a:pPr rtl="0"/>
            <a:r>
              <a:rPr dirty="0" err="1"/>
              <a:t>Sandec</a:t>
            </a:r>
            <a:r>
              <a:rPr dirty="0"/>
              <a:t> – </a:t>
            </a:r>
            <a:r>
              <a:rPr dirty="0" err="1"/>
              <a:t>Socios</a:t>
            </a:r>
            <a:r>
              <a:rPr dirty="0"/>
              <a:t> de </a:t>
            </a:r>
            <a:r>
              <a:rPr dirty="0" err="1"/>
              <a:t>investigación</a:t>
            </a:r>
            <a:r>
              <a:rPr dirty="0"/>
              <a:t> y </a:t>
            </a:r>
            <a:r>
              <a:rPr dirty="0" err="1"/>
              <a:t>mapa</a:t>
            </a:r>
            <a:r>
              <a:rPr dirty="0"/>
              <a:t> de </a:t>
            </a:r>
            <a:r>
              <a:rPr dirty="0" err="1"/>
              <a:t>proyectos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>
              <a:defRPr/>
            </a:pPr>
            <a:r>
              <a:t>W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670"/>
            <a:ext cx="91440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7845"/>
            <a:ext cx="9155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172" y="5973947"/>
            <a:ext cx="1094014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b="1" dirty="0" err="1">
                <a:solidFill>
                  <a:schemeClr val="bg1"/>
                </a:solidFill>
              </a:rPr>
              <a:t>Leyenda</a:t>
            </a:r>
            <a:r>
              <a:rPr lang="en-CA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8415" y="6014394"/>
            <a:ext cx="2792185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CA" sz="1200" b="1" dirty="0" err="1">
                <a:solidFill>
                  <a:schemeClr val="bg1"/>
                </a:solidFill>
              </a:rPr>
              <a:t>Gesti</a:t>
            </a:r>
            <a:r>
              <a:rPr lang="pt-BR" sz="1200" b="1" dirty="0">
                <a:solidFill>
                  <a:schemeClr val="bg1"/>
                </a:solidFill>
              </a:rPr>
              <a:t>ón de excrementos y aguas residuales</a:t>
            </a:r>
            <a:endParaRPr lang="en-CA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9135" y="6014394"/>
            <a:ext cx="3407228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Planificación estratégica de saneamiento ambiental</a:t>
            </a:r>
            <a:endParaRPr lang="en-CA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2165" y="6422959"/>
            <a:ext cx="2680606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Gestión municipal de residuos sólidos</a:t>
            </a:r>
            <a:endParaRPr lang="en-CA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7884" y="6422959"/>
            <a:ext cx="2680606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Suministro y tratamiento de agua</a:t>
            </a:r>
            <a:endParaRPr lang="en-CA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2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0"/>
            <a:r>
              <a:t>Sandec – Publicaciones disponibles en el sitio 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>
              <a:defRPr/>
            </a:pPr>
            <a:fld id="{6ABE3C77-D24E-DE4A-823C-96A11F015721}" type="slidenum">
              <a:rPr/>
              <a:pPr rtl="0">
                <a:defRPr/>
              </a:pPr>
              <a:t>16</a:t>
            </a:fld>
            <a:endParaRPr/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5646964" y="933378"/>
            <a:ext cx="3406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sz="3200" b="1">
                <a:solidFill>
                  <a:srgbClr val="000000"/>
                </a:solidFill>
                <a:cs typeface="Arial" charset="0"/>
                <a:hlinkClick r:id="rId2"/>
              </a:rPr>
              <a:t>www.sandec.ch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sz="3200" b="1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51" y="5346628"/>
            <a:ext cx="90011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c="http://schemas.openxmlformats.org/drawingml/2006/chart" xmlns:c15="http://schemas.microsoft.com/office/drawing/2012/chart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89" y="5359328"/>
            <a:ext cx="900112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c="http://schemas.openxmlformats.org/drawingml/2006/chart" xmlns:c15="http://schemas.microsoft.com/office/drawing/2012/chart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" y="5354565"/>
            <a:ext cx="900113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c="http://schemas.openxmlformats.org/drawingml/2006/chart" xmlns:c15="http://schemas.microsoft.com/office/drawing/2012/chart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64" y="4543353"/>
            <a:ext cx="1260475" cy="1779587"/>
          </a:xfrm>
          <a:prstGeom prst="rect">
            <a:avLst/>
          </a:prstGeom>
          <a:noFill/>
          <a:ln w="9525">
            <a:solidFill>
              <a:srgbClr val="32323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c="http://schemas.openxmlformats.org/drawingml/2006/chart" xmlns:c15="http://schemas.microsoft.com/office/drawing/2012/chart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028566">
            <a:off x="4097564" y="1435028"/>
            <a:ext cx="1439862" cy="2033587"/>
          </a:xfrm>
          <a:prstGeom prst="rect">
            <a:avLst/>
          </a:prstGeom>
          <a:noFill/>
          <a:ln w="9525">
            <a:solidFill>
              <a:srgbClr val="323232">
                <a:lumMod val="75000"/>
                <a:lumOff val="2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c="http://schemas.openxmlformats.org/drawingml/2006/chart" xmlns:c15="http://schemas.microsoft.com/office/drawing/2012/chart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442136">
            <a:off x="735239" y="2427215"/>
            <a:ext cx="1441450" cy="2035175"/>
          </a:xfrm>
          <a:prstGeom prst="rect">
            <a:avLst/>
          </a:prstGeom>
          <a:noFill/>
          <a:ln w="9525">
            <a:solidFill>
              <a:srgbClr val="323232">
                <a:lumMod val="75000"/>
                <a:lumOff val="2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c="http://schemas.openxmlformats.org/drawingml/2006/chart" xmlns:c15="http://schemas.microsoft.com/office/drawing/2012/chart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456589" y="5605390"/>
            <a:ext cx="27193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>
              <a:defRPr/>
            </a:pPr>
            <a:r>
              <a:rPr>
                <a:solidFill>
                  <a:srgbClr val="009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Suscríbase a nuestro boletín gratuito</a:t>
            </a:r>
          </a:p>
        </p:txBody>
      </p:sp>
      <p:pic>
        <p:nvPicPr>
          <p:cNvPr id="45" name="Picture 2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763718">
            <a:off x="1522639" y="1723953"/>
            <a:ext cx="1439862" cy="2028825"/>
          </a:xfrm>
          <a:prstGeom prst="rect">
            <a:avLst/>
          </a:prstGeom>
          <a:noFill/>
          <a:ln w="9525">
            <a:solidFill>
              <a:srgbClr val="323232">
                <a:lumMod val="75000"/>
                <a:lumOff val="2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c="http://schemas.openxmlformats.org/drawingml/2006/chart" xmlns:c15="http://schemas.microsoft.com/office/drawing/2012/chart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02451" y="1723953"/>
            <a:ext cx="1439863" cy="2035175"/>
          </a:xfrm>
          <a:prstGeom prst="rect">
            <a:avLst/>
          </a:prstGeom>
          <a:noFill/>
          <a:ln w="9525">
            <a:solidFill>
              <a:srgbClr val="323232">
                <a:lumMod val="75000"/>
                <a:lumOff val="2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c="http://schemas.openxmlformats.org/drawingml/2006/chart" xmlns:c15="http://schemas.microsoft.com/office/drawing/2012/chart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708683">
            <a:off x="6050189" y="2046215"/>
            <a:ext cx="1439862" cy="2035175"/>
          </a:xfrm>
          <a:prstGeom prst="rect">
            <a:avLst/>
          </a:prstGeom>
          <a:noFill/>
          <a:ln w="9525">
            <a:solidFill>
              <a:srgbClr val="323232">
                <a:lumMod val="75000"/>
                <a:lumOff val="2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c="http://schemas.openxmlformats.org/drawingml/2006/chart" xmlns:c15="http://schemas.microsoft.com/office/drawing/2012/chart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735870">
            <a:off x="6697094" y="2635972"/>
            <a:ext cx="1439863" cy="2057400"/>
          </a:xfrm>
          <a:prstGeom prst="rect">
            <a:avLst/>
          </a:prstGeom>
          <a:noFill/>
          <a:ln w="9525">
            <a:solidFill>
              <a:srgbClr val="323232">
                <a:lumMod val="75000"/>
                <a:lumOff val="2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c="http://schemas.openxmlformats.org/drawingml/2006/chart" xmlns:c15="http://schemas.microsoft.com/office/drawing/2012/chart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973706">
            <a:off x="3557814" y="2420865"/>
            <a:ext cx="1441450" cy="2035175"/>
          </a:xfrm>
          <a:prstGeom prst="rect">
            <a:avLst/>
          </a:prstGeom>
          <a:noFill/>
          <a:ln w="9525">
            <a:solidFill>
              <a:srgbClr val="323232">
                <a:lumMod val="75000"/>
                <a:lumOff val="2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c="http://schemas.openxmlformats.org/drawingml/2006/chart" xmlns:c15="http://schemas.microsoft.com/office/drawing/2012/chart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1336228">
            <a:off x="2467201" y="1830315"/>
            <a:ext cx="1439863" cy="2024063"/>
          </a:xfrm>
          <a:prstGeom prst="rect">
            <a:avLst/>
          </a:prstGeom>
          <a:noFill/>
          <a:ln w="9525">
            <a:solidFill>
              <a:srgbClr val="323232">
                <a:lumMod val="75000"/>
                <a:lumOff val="2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c="http://schemas.openxmlformats.org/drawingml/2006/chart" xmlns:c15="http://schemas.microsoft.com/office/drawing/2012/chart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540726" y="1598540"/>
            <a:ext cx="2492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rtl="0">
              <a:defRPr/>
            </a:pPr>
            <a:r>
              <a:rPr>
                <a:solidFill>
                  <a:srgbClr val="009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Descargue publicaciones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-41049" y="4822753"/>
            <a:ext cx="15954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rtl="0">
              <a:defRPr/>
            </a:pPr>
            <a:r>
              <a:rPr>
                <a:solidFill>
                  <a:srgbClr val="009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Manténgase en contacto</a:t>
            </a:r>
          </a:p>
        </p:txBody>
      </p:sp>
    </p:spTree>
    <p:extLst>
      <p:ext uri="{BB962C8B-B14F-4D97-AF65-F5344CB8AC3E}">
        <p14:creationId xmlns:p14="http://schemas.microsoft.com/office/powerpoint/2010/main" val="2020271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>
              <a:defRPr/>
            </a:pPr>
            <a:fld id="{D93271AD-3E44-B34A-BFE3-F02C18C79885}" type="slidenum">
              <a:rPr/>
              <a:pPr rtl="0">
                <a:defRPr/>
              </a:pPr>
              <a:t>17</a:t>
            </a:fld>
            <a:endParaRPr/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236120" y="433517"/>
            <a:ext cx="7593431" cy="410414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sz="2400" b="1">
                <a:solidFill>
                  <a:srgbClr val="5C5C5C"/>
                </a:solidFill>
                <a:latin typeface="Lato" charset="0"/>
                <a:ea typeface="Lato" charset="0"/>
                <a:cs typeface="Lato" charset="0"/>
              </a:rPr>
              <a:t>¡Estamos a su disposición!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6120" y="961497"/>
            <a:ext cx="4038999" cy="83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600" kern="0">
                <a:solidFill>
                  <a:srgbClr val="5C5C5C"/>
                </a:solidFill>
                <a:latin typeface="Lato"/>
                <a:cs typeface="Arial" charset="0"/>
              </a:rPr>
              <a:t>Comuníquese con CAWST y Eawag-Sandec para obtener ayuda para usar y adaptar nuestros recursos de educación y capacitación para su trabajo</a:t>
            </a:r>
            <a:r>
              <a:rPr sz="1600" i="1" kern="0">
                <a:solidFill>
                  <a:srgbClr val="5C5C5C"/>
                </a:solidFill>
                <a:latin typeface="Lato"/>
                <a:cs typeface="Arial" charset="0"/>
              </a:rPr>
              <a:t>.</a:t>
            </a:r>
            <a:r>
              <a:rPr sz="1600" kern="0">
                <a:solidFill>
                  <a:srgbClr val="5C5C5C"/>
                </a:solidFill>
                <a:latin typeface="Lato"/>
                <a:cs typeface="Arial" charset="0"/>
              </a:rPr>
              <a:t> </a:t>
            </a:r>
          </a:p>
        </p:txBody>
      </p:sp>
      <p:sp>
        <p:nvSpPr>
          <p:cNvPr id="30" name="Freeform 29"/>
          <p:cNvSpPr>
            <a:spLocks noEditPoints="1"/>
          </p:cNvSpPr>
          <p:nvPr/>
        </p:nvSpPr>
        <p:spPr bwMode="auto">
          <a:xfrm>
            <a:off x="999647" y="3173039"/>
            <a:ext cx="246063" cy="246063"/>
          </a:xfrm>
          <a:custGeom>
            <a:avLst/>
            <a:gdLst/>
            <a:ahLst/>
            <a:cxnLst>
              <a:cxn ang="0">
                <a:pos x="190" y="0"/>
              </a:cxn>
              <a:cxn ang="0">
                <a:pos x="0" y="190"/>
              </a:cxn>
              <a:cxn ang="0">
                <a:pos x="190" y="380"/>
              </a:cxn>
              <a:cxn ang="0">
                <a:pos x="380" y="190"/>
              </a:cxn>
              <a:cxn ang="0">
                <a:pos x="190" y="0"/>
              </a:cxn>
              <a:cxn ang="0">
                <a:pos x="178" y="74"/>
              </a:cxn>
              <a:cxn ang="0">
                <a:pos x="171" y="138"/>
              </a:cxn>
              <a:cxn ang="0">
                <a:pos x="147" y="60"/>
              </a:cxn>
              <a:cxn ang="0">
                <a:pos x="178" y="74"/>
              </a:cxn>
              <a:cxn ang="0">
                <a:pos x="197" y="303"/>
              </a:cxn>
              <a:cxn ang="0">
                <a:pos x="124" y="201"/>
              </a:cxn>
              <a:cxn ang="0">
                <a:pos x="109" y="107"/>
              </a:cxn>
              <a:cxn ang="0">
                <a:pos x="136" y="63"/>
              </a:cxn>
              <a:cxn ang="0">
                <a:pos x="161" y="140"/>
              </a:cxn>
              <a:cxn ang="0">
                <a:pos x="151" y="168"/>
              </a:cxn>
              <a:cxn ang="0">
                <a:pos x="188" y="243"/>
              </a:cxn>
              <a:cxn ang="0">
                <a:pos x="208" y="243"/>
              </a:cxn>
              <a:cxn ang="0">
                <a:pos x="244" y="314"/>
              </a:cxn>
              <a:cxn ang="0">
                <a:pos x="197" y="303"/>
              </a:cxn>
              <a:cxn ang="0">
                <a:pos x="257" y="309"/>
              </a:cxn>
              <a:cxn ang="0">
                <a:pos x="219" y="239"/>
              </a:cxn>
              <a:cxn ang="0">
                <a:pos x="251" y="242"/>
              </a:cxn>
              <a:cxn ang="0">
                <a:pos x="269" y="277"/>
              </a:cxn>
              <a:cxn ang="0">
                <a:pos x="257" y="309"/>
              </a:cxn>
            </a:cxnLst>
            <a:rect l="0" t="0" r="r" b="b"/>
            <a:pathLst>
              <a:path w="380" h="380">
                <a:moveTo>
                  <a:pt x="190" y="0"/>
                </a:moveTo>
                <a:cubicBezTo>
                  <a:pt x="85" y="0"/>
                  <a:pt x="0" y="85"/>
                  <a:pt x="0" y="190"/>
                </a:cubicBezTo>
                <a:cubicBezTo>
                  <a:pt x="0" y="295"/>
                  <a:pt x="85" y="380"/>
                  <a:pt x="190" y="380"/>
                </a:cubicBezTo>
                <a:cubicBezTo>
                  <a:pt x="295" y="380"/>
                  <a:pt x="380" y="295"/>
                  <a:pt x="380" y="190"/>
                </a:cubicBezTo>
                <a:cubicBezTo>
                  <a:pt x="380" y="85"/>
                  <a:pt x="295" y="0"/>
                  <a:pt x="190" y="0"/>
                </a:cubicBezTo>
                <a:close/>
                <a:moveTo>
                  <a:pt x="178" y="74"/>
                </a:moveTo>
                <a:cubicBezTo>
                  <a:pt x="189" y="95"/>
                  <a:pt x="197" y="128"/>
                  <a:pt x="171" y="138"/>
                </a:cubicBezTo>
                <a:cubicBezTo>
                  <a:pt x="164" y="118"/>
                  <a:pt x="147" y="60"/>
                  <a:pt x="147" y="60"/>
                </a:cubicBezTo>
                <a:cubicBezTo>
                  <a:pt x="147" y="60"/>
                  <a:pt x="168" y="53"/>
                  <a:pt x="178" y="74"/>
                </a:cubicBezTo>
                <a:close/>
                <a:moveTo>
                  <a:pt x="197" y="303"/>
                </a:moveTo>
                <a:cubicBezTo>
                  <a:pt x="180" y="290"/>
                  <a:pt x="145" y="253"/>
                  <a:pt x="124" y="201"/>
                </a:cubicBezTo>
                <a:cubicBezTo>
                  <a:pt x="112" y="173"/>
                  <a:pt x="109" y="142"/>
                  <a:pt x="109" y="107"/>
                </a:cubicBezTo>
                <a:cubicBezTo>
                  <a:pt x="110" y="76"/>
                  <a:pt x="123" y="67"/>
                  <a:pt x="136" y="63"/>
                </a:cubicBezTo>
                <a:cubicBezTo>
                  <a:pt x="161" y="140"/>
                  <a:pt x="161" y="140"/>
                  <a:pt x="161" y="140"/>
                </a:cubicBezTo>
                <a:cubicBezTo>
                  <a:pt x="161" y="140"/>
                  <a:pt x="144" y="146"/>
                  <a:pt x="151" y="168"/>
                </a:cubicBezTo>
                <a:cubicBezTo>
                  <a:pt x="151" y="168"/>
                  <a:pt x="157" y="206"/>
                  <a:pt x="188" y="243"/>
                </a:cubicBezTo>
                <a:cubicBezTo>
                  <a:pt x="192" y="250"/>
                  <a:pt x="199" y="250"/>
                  <a:pt x="208" y="243"/>
                </a:cubicBezTo>
                <a:cubicBezTo>
                  <a:pt x="214" y="260"/>
                  <a:pt x="244" y="314"/>
                  <a:pt x="244" y="314"/>
                </a:cubicBezTo>
                <a:cubicBezTo>
                  <a:pt x="244" y="314"/>
                  <a:pt x="225" y="322"/>
                  <a:pt x="197" y="303"/>
                </a:cubicBezTo>
                <a:close/>
                <a:moveTo>
                  <a:pt x="257" y="309"/>
                </a:moveTo>
                <a:cubicBezTo>
                  <a:pt x="219" y="239"/>
                  <a:pt x="219" y="239"/>
                  <a:pt x="219" y="239"/>
                </a:cubicBezTo>
                <a:cubicBezTo>
                  <a:pt x="241" y="227"/>
                  <a:pt x="251" y="242"/>
                  <a:pt x="251" y="242"/>
                </a:cubicBezTo>
                <a:cubicBezTo>
                  <a:pt x="251" y="242"/>
                  <a:pt x="261" y="262"/>
                  <a:pt x="269" y="277"/>
                </a:cubicBezTo>
                <a:cubicBezTo>
                  <a:pt x="278" y="293"/>
                  <a:pt x="257" y="309"/>
                  <a:pt x="257" y="30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50000"/>
                  <a:lumOff val="50000"/>
                </a:schemeClr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 noEditPoints="1"/>
          </p:cNvSpPr>
          <p:nvPr/>
        </p:nvSpPr>
        <p:spPr bwMode="auto">
          <a:xfrm>
            <a:off x="999647" y="3519627"/>
            <a:ext cx="246063" cy="244475"/>
          </a:xfrm>
          <a:custGeom>
            <a:avLst/>
            <a:gdLst/>
            <a:ahLst/>
            <a:cxnLst>
              <a:cxn ang="0">
                <a:pos x="190" y="0"/>
              </a:cxn>
              <a:cxn ang="0">
                <a:pos x="0" y="190"/>
              </a:cxn>
              <a:cxn ang="0">
                <a:pos x="190" y="380"/>
              </a:cxn>
              <a:cxn ang="0">
                <a:pos x="380" y="190"/>
              </a:cxn>
              <a:cxn ang="0">
                <a:pos x="190" y="0"/>
              </a:cxn>
              <a:cxn ang="0">
                <a:pos x="275" y="274"/>
              </a:cxn>
              <a:cxn ang="0">
                <a:pos x="122" y="274"/>
              </a:cxn>
              <a:cxn ang="0">
                <a:pos x="108" y="270"/>
              </a:cxn>
              <a:cxn ang="0">
                <a:pos x="167" y="204"/>
              </a:cxn>
              <a:cxn ang="0">
                <a:pos x="192" y="224"/>
              </a:cxn>
              <a:cxn ang="0">
                <a:pos x="218" y="205"/>
              </a:cxn>
              <a:cxn ang="0">
                <a:pos x="280" y="273"/>
              </a:cxn>
              <a:cxn ang="0">
                <a:pos x="275" y="274"/>
              </a:cxn>
              <a:cxn ang="0">
                <a:pos x="137" y="167"/>
              </a:cxn>
              <a:cxn ang="0">
                <a:pos x="137" y="149"/>
              </a:cxn>
              <a:cxn ang="0">
                <a:pos x="252" y="148"/>
              </a:cxn>
              <a:cxn ang="0">
                <a:pos x="252" y="170"/>
              </a:cxn>
              <a:cxn ang="0">
                <a:pos x="193" y="211"/>
              </a:cxn>
              <a:cxn ang="0">
                <a:pos x="137" y="167"/>
              </a:cxn>
              <a:cxn ang="0">
                <a:pos x="292" y="262"/>
              </a:cxn>
              <a:cxn ang="0">
                <a:pos x="232" y="195"/>
              </a:cxn>
              <a:cxn ang="0">
                <a:pos x="285" y="158"/>
              </a:cxn>
              <a:cxn ang="0">
                <a:pos x="194" y="83"/>
              </a:cxn>
              <a:cxn ang="0">
                <a:pos x="105" y="158"/>
              </a:cxn>
              <a:cxn ang="0">
                <a:pos x="154" y="194"/>
              </a:cxn>
              <a:cxn ang="0">
                <a:pos x="97" y="258"/>
              </a:cxn>
              <a:cxn ang="0">
                <a:pos x="95" y="246"/>
              </a:cxn>
              <a:cxn ang="0">
                <a:pos x="95" y="156"/>
              </a:cxn>
              <a:cxn ang="0">
                <a:pos x="182" y="81"/>
              </a:cxn>
              <a:cxn ang="0">
                <a:pos x="207" y="81"/>
              </a:cxn>
              <a:cxn ang="0">
                <a:pos x="294" y="154"/>
              </a:cxn>
              <a:cxn ang="0">
                <a:pos x="294" y="248"/>
              </a:cxn>
              <a:cxn ang="0">
                <a:pos x="292" y="262"/>
              </a:cxn>
            </a:cxnLst>
            <a:rect l="0" t="0" r="r" b="b"/>
            <a:pathLst>
              <a:path w="380" h="380">
                <a:moveTo>
                  <a:pt x="190" y="0"/>
                </a:moveTo>
                <a:cubicBezTo>
                  <a:pt x="85" y="0"/>
                  <a:pt x="0" y="85"/>
                  <a:pt x="0" y="190"/>
                </a:cubicBezTo>
                <a:cubicBezTo>
                  <a:pt x="0" y="295"/>
                  <a:pt x="85" y="380"/>
                  <a:pt x="190" y="380"/>
                </a:cubicBezTo>
                <a:cubicBezTo>
                  <a:pt x="295" y="380"/>
                  <a:pt x="380" y="295"/>
                  <a:pt x="380" y="190"/>
                </a:cubicBezTo>
                <a:cubicBezTo>
                  <a:pt x="380" y="85"/>
                  <a:pt x="295" y="0"/>
                  <a:pt x="190" y="0"/>
                </a:cubicBezTo>
                <a:close/>
                <a:moveTo>
                  <a:pt x="275" y="274"/>
                </a:moveTo>
                <a:cubicBezTo>
                  <a:pt x="249" y="274"/>
                  <a:pt x="122" y="274"/>
                  <a:pt x="122" y="274"/>
                </a:cubicBezTo>
                <a:cubicBezTo>
                  <a:pt x="122" y="274"/>
                  <a:pt x="115" y="274"/>
                  <a:pt x="108" y="270"/>
                </a:cubicBezTo>
                <a:cubicBezTo>
                  <a:pt x="167" y="204"/>
                  <a:pt x="167" y="204"/>
                  <a:pt x="167" y="204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218" y="205"/>
                  <a:pt x="218" y="205"/>
                  <a:pt x="218" y="205"/>
                </a:cubicBezTo>
                <a:cubicBezTo>
                  <a:pt x="280" y="273"/>
                  <a:pt x="280" y="273"/>
                  <a:pt x="280" y="273"/>
                </a:cubicBezTo>
                <a:cubicBezTo>
                  <a:pt x="278" y="273"/>
                  <a:pt x="277" y="274"/>
                  <a:pt x="275" y="274"/>
                </a:cubicBezTo>
                <a:close/>
                <a:moveTo>
                  <a:pt x="137" y="167"/>
                </a:moveTo>
                <a:cubicBezTo>
                  <a:pt x="137" y="149"/>
                  <a:pt x="137" y="149"/>
                  <a:pt x="137" y="149"/>
                </a:cubicBezTo>
                <a:cubicBezTo>
                  <a:pt x="252" y="148"/>
                  <a:pt x="252" y="148"/>
                  <a:pt x="252" y="148"/>
                </a:cubicBezTo>
                <a:cubicBezTo>
                  <a:pt x="252" y="170"/>
                  <a:pt x="252" y="170"/>
                  <a:pt x="252" y="170"/>
                </a:cubicBezTo>
                <a:cubicBezTo>
                  <a:pt x="193" y="211"/>
                  <a:pt x="193" y="211"/>
                  <a:pt x="193" y="211"/>
                </a:cubicBezTo>
                <a:lnTo>
                  <a:pt x="137" y="167"/>
                </a:lnTo>
                <a:close/>
                <a:moveTo>
                  <a:pt x="292" y="262"/>
                </a:moveTo>
                <a:cubicBezTo>
                  <a:pt x="232" y="195"/>
                  <a:pt x="232" y="195"/>
                  <a:pt x="232" y="195"/>
                </a:cubicBezTo>
                <a:cubicBezTo>
                  <a:pt x="285" y="158"/>
                  <a:pt x="285" y="158"/>
                  <a:pt x="285" y="158"/>
                </a:cubicBezTo>
                <a:cubicBezTo>
                  <a:pt x="194" y="83"/>
                  <a:pt x="194" y="83"/>
                  <a:pt x="194" y="83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54" y="194"/>
                  <a:pt x="154" y="194"/>
                  <a:pt x="154" y="194"/>
                </a:cubicBezTo>
                <a:cubicBezTo>
                  <a:pt x="97" y="258"/>
                  <a:pt x="97" y="258"/>
                  <a:pt x="97" y="258"/>
                </a:cubicBezTo>
                <a:cubicBezTo>
                  <a:pt x="95" y="254"/>
                  <a:pt x="95" y="251"/>
                  <a:pt x="95" y="246"/>
                </a:cubicBezTo>
                <a:cubicBezTo>
                  <a:pt x="95" y="218"/>
                  <a:pt x="95" y="156"/>
                  <a:pt x="95" y="156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2" y="81"/>
                  <a:pt x="194" y="68"/>
                  <a:pt x="207" y="81"/>
                </a:cubicBezTo>
                <a:cubicBezTo>
                  <a:pt x="222" y="96"/>
                  <a:pt x="294" y="154"/>
                  <a:pt x="294" y="154"/>
                </a:cubicBezTo>
                <a:cubicBezTo>
                  <a:pt x="294" y="248"/>
                  <a:pt x="294" y="248"/>
                  <a:pt x="294" y="248"/>
                </a:cubicBezTo>
                <a:cubicBezTo>
                  <a:pt x="294" y="248"/>
                  <a:pt x="295" y="256"/>
                  <a:pt x="292" y="26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50000"/>
                  <a:lumOff val="50000"/>
                </a:schemeClr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99213" y="3847160"/>
            <a:ext cx="246460" cy="247650"/>
            <a:chOff x="882651" y="3267075"/>
            <a:chExt cx="328613" cy="330200"/>
          </a:xfrm>
          <a:solidFill>
            <a:schemeClr val="accent3"/>
          </a:solidFill>
        </p:grpSpPr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1052513" y="3335338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1003301" y="3387725"/>
              <a:ext cx="39688" cy="3810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47" y="44"/>
                </a:cxn>
                <a:cxn ang="0">
                  <a:pos x="47" y="5"/>
                </a:cxn>
                <a:cxn ang="0">
                  <a:pos x="6" y="0"/>
                </a:cxn>
                <a:cxn ang="0">
                  <a:pos x="0" y="44"/>
                </a:cxn>
              </a:cxnLst>
              <a:rect l="0" t="0" r="r" b="b"/>
              <a:pathLst>
                <a:path w="47" h="44">
                  <a:moveTo>
                    <a:pt x="0" y="44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0" y="5"/>
                    <a:pt x="17" y="3"/>
                    <a:pt x="6" y="0"/>
                  </a:cubicBezTo>
                  <a:cubicBezTo>
                    <a:pt x="2" y="12"/>
                    <a:pt x="0" y="27"/>
                    <a:pt x="0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1003301" y="3435350"/>
              <a:ext cx="39688" cy="36512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47" y="35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6" y="42"/>
                </a:cxn>
              </a:cxnLst>
              <a:rect l="0" t="0" r="r" b="b"/>
              <a:pathLst>
                <a:path w="47" h="42">
                  <a:moveTo>
                    <a:pt x="6" y="42"/>
                  </a:moveTo>
                  <a:cubicBezTo>
                    <a:pt x="18" y="38"/>
                    <a:pt x="31" y="36"/>
                    <a:pt x="47" y="3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2" y="24"/>
                    <a:pt x="6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1065213" y="3335338"/>
              <a:ext cx="47625" cy="4286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55" y="32"/>
                </a:cxn>
                <a:cxn ang="0">
                  <a:pos x="0" y="0"/>
                </a:cxn>
                <a:cxn ang="0">
                  <a:pos x="32" y="48"/>
                </a:cxn>
              </a:cxnLst>
              <a:rect l="0" t="0" r="r" b="b"/>
              <a:pathLst>
                <a:path w="55" h="48">
                  <a:moveTo>
                    <a:pt x="32" y="48"/>
                  </a:moveTo>
                  <a:cubicBezTo>
                    <a:pt x="47" y="42"/>
                    <a:pt x="53" y="35"/>
                    <a:pt x="55" y="32"/>
                  </a:cubicBezTo>
                  <a:cubicBezTo>
                    <a:pt x="40" y="16"/>
                    <a:pt x="21" y="5"/>
                    <a:pt x="0" y="0"/>
                  </a:cubicBezTo>
                  <a:cubicBezTo>
                    <a:pt x="9" y="8"/>
                    <a:pt x="23" y="23"/>
                    <a:pt x="32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1009651" y="3335338"/>
              <a:ext cx="33338" cy="47625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0" y="51"/>
                </a:cxn>
                <a:cxn ang="0">
                  <a:pos x="38" y="55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37" y="4"/>
                </a:cxn>
              </a:cxnLst>
              <a:rect l="0" t="0" r="r" b="b"/>
              <a:pathLst>
                <a:path w="38" h="55">
                  <a:moveTo>
                    <a:pt x="37" y="4"/>
                  </a:moveTo>
                  <a:cubicBezTo>
                    <a:pt x="36" y="5"/>
                    <a:pt x="14" y="16"/>
                    <a:pt x="0" y="51"/>
                  </a:cubicBezTo>
                  <a:cubicBezTo>
                    <a:pt x="10" y="53"/>
                    <a:pt x="23" y="55"/>
                    <a:pt x="38" y="5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6" y="0"/>
                    <a:pt x="35" y="0"/>
                  </a:cubicBez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957263" y="3435350"/>
              <a:ext cx="41275" cy="5238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0"/>
                </a:cxn>
                <a:cxn ang="0">
                  <a:pos x="20" y="60"/>
                </a:cxn>
                <a:cxn ang="0">
                  <a:pos x="48" y="45"/>
                </a:cxn>
                <a:cxn ang="0">
                  <a:pos x="41" y="0"/>
                </a:cxn>
              </a:cxnLst>
              <a:rect l="0" t="0" r="r" b="b"/>
              <a:pathLst>
                <a:path w="48" h="60">
                  <a:moveTo>
                    <a:pt x="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8" y="43"/>
                    <a:pt x="20" y="60"/>
                  </a:cubicBezTo>
                  <a:cubicBezTo>
                    <a:pt x="24" y="57"/>
                    <a:pt x="34" y="51"/>
                    <a:pt x="48" y="45"/>
                  </a:cubicBezTo>
                  <a:cubicBezTo>
                    <a:pt x="43" y="26"/>
                    <a:pt x="41" y="9"/>
                    <a:pt x="4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1009651" y="3475038"/>
              <a:ext cx="33338" cy="49212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38" y="0"/>
                </a:cxn>
                <a:cxn ang="0">
                  <a:pos x="0" y="6"/>
                </a:cxn>
                <a:cxn ang="0">
                  <a:pos x="38" y="57"/>
                </a:cxn>
              </a:cxnLst>
              <a:rect l="0" t="0" r="r" b="b"/>
              <a:pathLst>
                <a:path w="38" h="57">
                  <a:moveTo>
                    <a:pt x="38" y="57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"/>
                    <a:pt x="11" y="3"/>
                    <a:pt x="0" y="6"/>
                  </a:cubicBezTo>
                  <a:cubicBezTo>
                    <a:pt x="7" y="27"/>
                    <a:pt x="18" y="48"/>
                    <a:pt x="38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957263" y="3373438"/>
              <a:ext cx="41275" cy="52387"/>
            </a:xfrm>
            <a:custGeom>
              <a:avLst/>
              <a:gdLst/>
              <a:ahLst/>
              <a:cxnLst>
                <a:cxn ang="0">
                  <a:pos x="48" y="14"/>
                </a:cxn>
                <a:cxn ang="0">
                  <a:pos x="20" y="0"/>
                </a:cxn>
                <a:cxn ang="0">
                  <a:pos x="0" y="61"/>
                </a:cxn>
                <a:cxn ang="0">
                  <a:pos x="41" y="61"/>
                </a:cxn>
                <a:cxn ang="0">
                  <a:pos x="48" y="14"/>
                </a:cxn>
              </a:cxnLst>
              <a:rect l="0" t="0" r="r" b="b"/>
              <a:pathLst>
                <a:path w="48" h="61">
                  <a:moveTo>
                    <a:pt x="48" y="14"/>
                  </a:moveTo>
                  <a:cubicBezTo>
                    <a:pt x="33" y="9"/>
                    <a:pt x="25" y="4"/>
                    <a:pt x="20" y="0"/>
                  </a:cubicBezTo>
                  <a:cubicBezTo>
                    <a:pt x="8" y="17"/>
                    <a:pt x="1" y="38"/>
                    <a:pt x="0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43"/>
                    <a:pt x="44" y="27"/>
                    <a:pt x="4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979488" y="3482975"/>
              <a:ext cx="46038" cy="3968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2" y="46"/>
                </a:cxn>
                <a:cxn ang="0">
                  <a:pos x="25" y="0"/>
                </a:cxn>
                <a:cxn ang="0">
                  <a:pos x="0" y="13"/>
                </a:cxn>
              </a:cxnLst>
              <a:rect l="0" t="0" r="r" b="b"/>
              <a:pathLst>
                <a:path w="52" h="46">
                  <a:moveTo>
                    <a:pt x="0" y="13"/>
                  </a:moveTo>
                  <a:cubicBezTo>
                    <a:pt x="14" y="29"/>
                    <a:pt x="32" y="41"/>
                    <a:pt x="52" y="46"/>
                  </a:cubicBezTo>
                  <a:cubicBezTo>
                    <a:pt x="39" y="34"/>
                    <a:pt x="31" y="17"/>
                    <a:pt x="25" y="0"/>
                  </a:cubicBezTo>
                  <a:cubicBezTo>
                    <a:pt x="12" y="4"/>
                    <a:pt x="4" y="10"/>
                    <a:pt x="0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981076" y="3336925"/>
              <a:ext cx="47625" cy="39687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34"/>
                </a:cxn>
                <a:cxn ang="0">
                  <a:pos x="24" y="46"/>
                </a:cxn>
                <a:cxn ang="0">
                  <a:pos x="55" y="0"/>
                </a:cxn>
              </a:cxnLst>
              <a:rect l="0" t="0" r="r" b="b"/>
              <a:pathLst>
                <a:path w="55" h="46">
                  <a:moveTo>
                    <a:pt x="55" y="0"/>
                  </a:moveTo>
                  <a:cubicBezTo>
                    <a:pt x="33" y="5"/>
                    <a:pt x="14" y="17"/>
                    <a:pt x="0" y="34"/>
                  </a:cubicBezTo>
                  <a:cubicBezTo>
                    <a:pt x="3" y="36"/>
                    <a:pt x="10" y="41"/>
                    <a:pt x="24" y="46"/>
                  </a:cubicBezTo>
                  <a:cubicBezTo>
                    <a:pt x="33" y="22"/>
                    <a:pt x="45" y="8"/>
                    <a:pt x="5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1095376" y="3370263"/>
              <a:ext cx="42863" cy="55562"/>
            </a:xfrm>
            <a:custGeom>
              <a:avLst/>
              <a:gdLst/>
              <a:ahLst/>
              <a:cxnLst>
                <a:cxn ang="0">
                  <a:pos x="6" y="64"/>
                </a:cxn>
                <a:cxn ang="0">
                  <a:pos x="50" y="64"/>
                </a:cxn>
                <a:cxn ang="0">
                  <a:pos x="27" y="0"/>
                </a:cxn>
                <a:cxn ang="0">
                  <a:pos x="0" y="18"/>
                </a:cxn>
                <a:cxn ang="0">
                  <a:pos x="6" y="64"/>
                </a:cxn>
              </a:cxnLst>
              <a:rect l="0" t="0" r="r" b="b"/>
              <a:pathLst>
                <a:path w="50" h="64">
                  <a:moveTo>
                    <a:pt x="6" y="64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49" y="40"/>
                    <a:pt x="41" y="18"/>
                    <a:pt x="27" y="0"/>
                  </a:cubicBezTo>
                  <a:cubicBezTo>
                    <a:pt x="23" y="5"/>
                    <a:pt x="15" y="12"/>
                    <a:pt x="0" y="18"/>
                  </a:cubicBezTo>
                  <a:cubicBezTo>
                    <a:pt x="4" y="31"/>
                    <a:pt x="6" y="46"/>
                    <a:pt x="6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1095376" y="3435350"/>
              <a:ext cx="42863" cy="5397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8" y="62"/>
                </a:cxn>
                <a:cxn ang="0">
                  <a:pos x="50" y="0"/>
                </a:cxn>
                <a:cxn ang="0">
                  <a:pos x="6" y="0"/>
                </a:cxn>
                <a:cxn ang="0">
                  <a:pos x="0" y="45"/>
                </a:cxn>
              </a:cxnLst>
              <a:rect l="0" t="0" r="r" b="b"/>
              <a:pathLst>
                <a:path w="50" h="62">
                  <a:moveTo>
                    <a:pt x="0" y="45"/>
                  </a:moveTo>
                  <a:cubicBezTo>
                    <a:pt x="16" y="51"/>
                    <a:pt x="25" y="59"/>
                    <a:pt x="28" y="62"/>
                  </a:cubicBezTo>
                  <a:cubicBezTo>
                    <a:pt x="41" y="45"/>
                    <a:pt x="49" y="23"/>
                    <a:pt x="5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8"/>
                    <a:pt x="4" y="26"/>
                    <a:pt x="0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>
              <a:off x="1066801" y="3482975"/>
              <a:ext cx="47625" cy="41275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4" y="16"/>
                </a:cxn>
                <a:cxn ang="0">
                  <a:pos x="29" y="0"/>
                </a:cxn>
                <a:cxn ang="0">
                  <a:pos x="0" y="48"/>
                </a:cxn>
              </a:cxnLst>
              <a:rect l="0" t="0" r="r" b="b"/>
              <a:pathLst>
                <a:path w="54" h="48">
                  <a:moveTo>
                    <a:pt x="0" y="48"/>
                  </a:moveTo>
                  <a:cubicBezTo>
                    <a:pt x="21" y="43"/>
                    <a:pt x="39" y="32"/>
                    <a:pt x="54" y="16"/>
                  </a:cubicBezTo>
                  <a:cubicBezTo>
                    <a:pt x="52" y="14"/>
                    <a:pt x="44" y="7"/>
                    <a:pt x="29" y="0"/>
                  </a:cubicBezTo>
                  <a:cubicBezTo>
                    <a:pt x="23" y="18"/>
                    <a:pt x="14" y="36"/>
                    <a:pt x="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23"/>
            <p:cNvSpPr>
              <a:spLocks noEditPoints="1"/>
            </p:cNvSpPr>
            <p:nvPr/>
          </p:nvSpPr>
          <p:spPr bwMode="auto">
            <a:xfrm>
              <a:off x="882651" y="3267075"/>
              <a:ext cx="328613" cy="330200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0" y="190"/>
                </a:cxn>
                <a:cxn ang="0">
                  <a:pos x="190" y="381"/>
                </a:cxn>
                <a:cxn ang="0">
                  <a:pos x="380" y="190"/>
                </a:cxn>
                <a:cxn ang="0">
                  <a:pos x="190" y="0"/>
                </a:cxn>
                <a:cxn ang="0">
                  <a:pos x="190" y="310"/>
                </a:cxn>
                <a:cxn ang="0">
                  <a:pos x="75" y="189"/>
                </a:cxn>
                <a:cxn ang="0">
                  <a:pos x="190" y="67"/>
                </a:cxn>
                <a:cxn ang="0">
                  <a:pos x="306" y="189"/>
                </a:cxn>
                <a:cxn ang="0">
                  <a:pos x="190" y="310"/>
                </a:cxn>
              </a:cxnLst>
              <a:rect l="0" t="0" r="r" b="b"/>
              <a:pathLst>
                <a:path w="380" h="381">
                  <a:moveTo>
                    <a:pt x="190" y="0"/>
                  </a:moveTo>
                  <a:cubicBezTo>
                    <a:pt x="85" y="0"/>
                    <a:pt x="0" y="85"/>
                    <a:pt x="0" y="190"/>
                  </a:cubicBezTo>
                  <a:cubicBezTo>
                    <a:pt x="0" y="295"/>
                    <a:pt x="85" y="381"/>
                    <a:pt x="190" y="381"/>
                  </a:cubicBezTo>
                  <a:cubicBezTo>
                    <a:pt x="295" y="381"/>
                    <a:pt x="380" y="295"/>
                    <a:pt x="380" y="190"/>
                  </a:cubicBezTo>
                  <a:cubicBezTo>
                    <a:pt x="380" y="85"/>
                    <a:pt x="295" y="0"/>
                    <a:pt x="190" y="0"/>
                  </a:cubicBezTo>
                  <a:close/>
                  <a:moveTo>
                    <a:pt x="190" y="310"/>
                  </a:moveTo>
                  <a:cubicBezTo>
                    <a:pt x="127" y="310"/>
                    <a:pt x="75" y="256"/>
                    <a:pt x="75" y="189"/>
                  </a:cubicBezTo>
                  <a:cubicBezTo>
                    <a:pt x="75" y="121"/>
                    <a:pt x="127" y="67"/>
                    <a:pt x="190" y="67"/>
                  </a:cubicBezTo>
                  <a:cubicBezTo>
                    <a:pt x="254" y="67"/>
                    <a:pt x="306" y="121"/>
                    <a:pt x="306" y="189"/>
                  </a:cubicBezTo>
                  <a:cubicBezTo>
                    <a:pt x="306" y="256"/>
                    <a:pt x="254" y="310"/>
                    <a:pt x="190" y="3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24"/>
            <p:cNvSpPr>
              <a:spLocks/>
            </p:cNvSpPr>
            <p:nvPr/>
          </p:nvSpPr>
          <p:spPr bwMode="auto">
            <a:xfrm>
              <a:off x="1052513" y="3340100"/>
              <a:ext cx="30163" cy="42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"/>
                </a:cxn>
                <a:cxn ang="0">
                  <a:pos x="35" y="47"/>
                </a:cxn>
                <a:cxn ang="0">
                  <a:pos x="0" y="0"/>
                </a:cxn>
              </a:cxnLst>
              <a:rect l="0" t="0" r="r" b="b"/>
              <a:pathLst>
                <a:path w="35" h="5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14" y="50"/>
                    <a:pt x="26" y="49"/>
                    <a:pt x="35" y="47"/>
                  </a:cubicBezTo>
                  <a:cubicBezTo>
                    <a:pt x="24" y="16"/>
                    <a:pt x="6" y="3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25"/>
            <p:cNvSpPr>
              <a:spLocks/>
            </p:cNvSpPr>
            <p:nvPr/>
          </p:nvSpPr>
          <p:spPr bwMode="auto">
            <a:xfrm>
              <a:off x="1052513" y="3389313"/>
              <a:ext cx="39688" cy="3651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4"/>
                </a:cxn>
                <a:cxn ang="0">
                  <a:pos x="0" y="43"/>
                </a:cxn>
                <a:cxn ang="0">
                  <a:pos x="45" y="43"/>
                </a:cxn>
                <a:cxn ang="0">
                  <a:pos x="39" y="0"/>
                </a:cxn>
              </a:cxnLst>
              <a:rect l="0" t="0" r="r" b="b"/>
              <a:pathLst>
                <a:path w="45" h="43">
                  <a:moveTo>
                    <a:pt x="39" y="0"/>
                  </a:moveTo>
                  <a:cubicBezTo>
                    <a:pt x="28" y="3"/>
                    <a:pt x="16" y="4"/>
                    <a:pt x="0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4" y="26"/>
                    <a:pt x="42" y="12"/>
                    <a:pt x="3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26"/>
            <p:cNvSpPr>
              <a:spLocks/>
            </p:cNvSpPr>
            <p:nvPr/>
          </p:nvSpPr>
          <p:spPr bwMode="auto">
            <a:xfrm>
              <a:off x="1052513" y="3435350"/>
              <a:ext cx="38100" cy="349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38" y="41"/>
                </a:cxn>
                <a:cxn ang="0">
                  <a:pos x="44" y="0"/>
                </a:cxn>
              </a:cxnLst>
              <a:rect l="0" t="0" r="r" b="b"/>
              <a:pathLst>
                <a:path w="44" h="41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5" y="36"/>
                    <a:pt x="28" y="38"/>
                    <a:pt x="38" y="41"/>
                  </a:cubicBezTo>
                  <a:cubicBezTo>
                    <a:pt x="42" y="24"/>
                    <a:pt x="44" y="8"/>
                    <a:pt x="4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27"/>
            <p:cNvSpPr>
              <a:spLocks/>
            </p:cNvSpPr>
            <p:nvPr/>
          </p:nvSpPr>
          <p:spPr bwMode="auto">
            <a:xfrm>
              <a:off x="1052513" y="3475038"/>
              <a:ext cx="30163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"/>
                </a:cxn>
                <a:cxn ang="0">
                  <a:pos x="35" y="5"/>
                </a:cxn>
                <a:cxn ang="0">
                  <a:pos x="0" y="0"/>
                </a:cxn>
              </a:cxnLst>
              <a:rect l="0" t="0" r="r" b="b"/>
              <a:pathLst>
                <a:path w="35" h="56">
                  <a:moveTo>
                    <a:pt x="0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8" y="46"/>
                    <a:pt x="29" y="26"/>
                    <a:pt x="35" y="5"/>
                  </a:cubicBezTo>
                  <a:cubicBezTo>
                    <a:pt x="26" y="2"/>
                    <a:pt x="14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53" name="Freeform 28"/>
          <p:cNvSpPr>
            <a:spLocks noEditPoints="1"/>
          </p:cNvSpPr>
          <p:nvPr/>
        </p:nvSpPr>
        <p:spPr bwMode="auto">
          <a:xfrm>
            <a:off x="999647" y="2532202"/>
            <a:ext cx="246063" cy="247650"/>
          </a:xfrm>
          <a:custGeom>
            <a:avLst/>
            <a:gdLst/>
            <a:ahLst/>
            <a:cxnLst>
              <a:cxn ang="0">
                <a:pos x="191" y="0"/>
              </a:cxn>
              <a:cxn ang="0">
                <a:pos x="0" y="191"/>
              </a:cxn>
              <a:cxn ang="0">
                <a:pos x="191" y="381"/>
              </a:cxn>
              <a:cxn ang="0">
                <a:pos x="381" y="191"/>
              </a:cxn>
              <a:cxn ang="0">
                <a:pos x="191" y="0"/>
              </a:cxn>
              <a:cxn ang="0">
                <a:pos x="221" y="287"/>
              </a:cxn>
              <a:cxn ang="0">
                <a:pos x="221" y="235"/>
              </a:cxn>
              <a:cxn ang="0">
                <a:pos x="163" y="235"/>
              </a:cxn>
              <a:cxn ang="0">
                <a:pos x="162" y="287"/>
              </a:cxn>
              <a:cxn ang="0">
                <a:pos x="109" y="259"/>
              </a:cxn>
              <a:cxn ang="0">
                <a:pos x="109" y="205"/>
              </a:cxn>
              <a:cxn ang="0">
                <a:pos x="189" y="126"/>
              </a:cxn>
              <a:cxn ang="0">
                <a:pos x="273" y="206"/>
              </a:cxn>
              <a:cxn ang="0">
                <a:pos x="273" y="260"/>
              </a:cxn>
              <a:cxn ang="0">
                <a:pos x="221" y="287"/>
              </a:cxn>
              <a:cxn ang="0">
                <a:pos x="292" y="201"/>
              </a:cxn>
              <a:cxn ang="0">
                <a:pos x="189" y="104"/>
              </a:cxn>
              <a:cxn ang="0">
                <a:pos x="89" y="201"/>
              </a:cxn>
              <a:cxn ang="0">
                <a:pos x="87" y="165"/>
              </a:cxn>
              <a:cxn ang="0">
                <a:pos x="171" y="86"/>
              </a:cxn>
              <a:cxn ang="0">
                <a:pos x="208" y="86"/>
              </a:cxn>
              <a:cxn ang="0">
                <a:pos x="301" y="174"/>
              </a:cxn>
              <a:cxn ang="0">
                <a:pos x="292" y="201"/>
              </a:cxn>
            </a:cxnLst>
            <a:rect l="0" t="0" r="r" b="b"/>
            <a:pathLst>
              <a:path w="381" h="381">
                <a:moveTo>
                  <a:pt x="191" y="0"/>
                </a:moveTo>
                <a:cubicBezTo>
                  <a:pt x="86" y="0"/>
                  <a:pt x="0" y="85"/>
                  <a:pt x="0" y="191"/>
                </a:cubicBezTo>
                <a:cubicBezTo>
                  <a:pt x="0" y="296"/>
                  <a:pt x="86" y="381"/>
                  <a:pt x="191" y="381"/>
                </a:cubicBezTo>
                <a:cubicBezTo>
                  <a:pt x="296" y="381"/>
                  <a:pt x="381" y="296"/>
                  <a:pt x="381" y="191"/>
                </a:cubicBezTo>
                <a:cubicBezTo>
                  <a:pt x="381" y="85"/>
                  <a:pt x="296" y="0"/>
                  <a:pt x="191" y="0"/>
                </a:cubicBezTo>
                <a:close/>
                <a:moveTo>
                  <a:pt x="221" y="287"/>
                </a:moveTo>
                <a:cubicBezTo>
                  <a:pt x="221" y="235"/>
                  <a:pt x="221" y="235"/>
                  <a:pt x="221" y="235"/>
                </a:cubicBezTo>
                <a:cubicBezTo>
                  <a:pt x="163" y="235"/>
                  <a:pt x="163" y="235"/>
                  <a:pt x="163" y="235"/>
                </a:cubicBezTo>
                <a:cubicBezTo>
                  <a:pt x="162" y="287"/>
                  <a:pt x="162" y="287"/>
                  <a:pt x="162" y="287"/>
                </a:cubicBezTo>
                <a:cubicBezTo>
                  <a:pt x="162" y="287"/>
                  <a:pt x="109" y="288"/>
                  <a:pt x="109" y="259"/>
                </a:cubicBezTo>
                <a:cubicBezTo>
                  <a:pt x="109" y="229"/>
                  <a:pt x="109" y="205"/>
                  <a:pt x="109" y="205"/>
                </a:cubicBezTo>
                <a:cubicBezTo>
                  <a:pt x="189" y="126"/>
                  <a:pt x="189" y="126"/>
                  <a:pt x="189" y="126"/>
                </a:cubicBezTo>
                <a:cubicBezTo>
                  <a:pt x="273" y="206"/>
                  <a:pt x="273" y="206"/>
                  <a:pt x="273" y="206"/>
                </a:cubicBezTo>
                <a:cubicBezTo>
                  <a:pt x="273" y="260"/>
                  <a:pt x="273" y="260"/>
                  <a:pt x="273" y="260"/>
                </a:cubicBezTo>
                <a:cubicBezTo>
                  <a:pt x="273" y="260"/>
                  <a:pt x="279" y="288"/>
                  <a:pt x="221" y="287"/>
                </a:cubicBezTo>
                <a:close/>
                <a:moveTo>
                  <a:pt x="292" y="201"/>
                </a:moveTo>
                <a:cubicBezTo>
                  <a:pt x="189" y="104"/>
                  <a:pt x="189" y="104"/>
                  <a:pt x="189" y="104"/>
                </a:cubicBezTo>
                <a:cubicBezTo>
                  <a:pt x="89" y="201"/>
                  <a:pt x="89" y="201"/>
                  <a:pt x="89" y="201"/>
                </a:cubicBezTo>
                <a:cubicBezTo>
                  <a:pt x="67" y="183"/>
                  <a:pt x="87" y="165"/>
                  <a:pt x="87" y="165"/>
                </a:cubicBezTo>
                <a:cubicBezTo>
                  <a:pt x="87" y="165"/>
                  <a:pt x="153" y="102"/>
                  <a:pt x="171" y="86"/>
                </a:cubicBezTo>
                <a:cubicBezTo>
                  <a:pt x="188" y="71"/>
                  <a:pt x="208" y="86"/>
                  <a:pt x="208" y="86"/>
                </a:cubicBezTo>
                <a:cubicBezTo>
                  <a:pt x="208" y="86"/>
                  <a:pt x="287" y="158"/>
                  <a:pt x="301" y="174"/>
                </a:cubicBezTo>
                <a:cubicBezTo>
                  <a:pt x="315" y="189"/>
                  <a:pt x="292" y="201"/>
                  <a:pt x="292" y="20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50000"/>
                  <a:lumOff val="50000"/>
                </a:schemeClr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54" name="Freeform 53"/>
          <p:cNvSpPr>
            <a:spLocks noEditPoints="1"/>
          </p:cNvSpPr>
          <p:nvPr/>
        </p:nvSpPr>
        <p:spPr bwMode="auto">
          <a:xfrm>
            <a:off x="5086274" y="3184763"/>
            <a:ext cx="246063" cy="246063"/>
          </a:xfrm>
          <a:custGeom>
            <a:avLst/>
            <a:gdLst/>
            <a:ahLst/>
            <a:cxnLst>
              <a:cxn ang="0">
                <a:pos x="190" y="0"/>
              </a:cxn>
              <a:cxn ang="0">
                <a:pos x="0" y="190"/>
              </a:cxn>
              <a:cxn ang="0">
                <a:pos x="190" y="380"/>
              </a:cxn>
              <a:cxn ang="0">
                <a:pos x="380" y="190"/>
              </a:cxn>
              <a:cxn ang="0">
                <a:pos x="190" y="0"/>
              </a:cxn>
              <a:cxn ang="0">
                <a:pos x="178" y="74"/>
              </a:cxn>
              <a:cxn ang="0">
                <a:pos x="171" y="138"/>
              </a:cxn>
              <a:cxn ang="0">
                <a:pos x="147" y="60"/>
              </a:cxn>
              <a:cxn ang="0">
                <a:pos x="178" y="74"/>
              </a:cxn>
              <a:cxn ang="0">
                <a:pos x="197" y="303"/>
              </a:cxn>
              <a:cxn ang="0">
                <a:pos x="124" y="201"/>
              </a:cxn>
              <a:cxn ang="0">
                <a:pos x="109" y="107"/>
              </a:cxn>
              <a:cxn ang="0">
                <a:pos x="136" y="63"/>
              </a:cxn>
              <a:cxn ang="0">
                <a:pos x="161" y="140"/>
              </a:cxn>
              <a:cxn ang="0">
                <a:pos x="151" y="168"/>
              </a:cxn>
              <a:cxn ang="0">
                <a:pos x="188" y="243"/>
              </a:cxn>
              <a:cxn ang="0">
                <a:pos x="208" y="243"/>
              </a:cxn>
              <a:cxn ang="0">
                <a:pos x="244" y="314"/>
              </a:cxn>
              <a:cxn ang="0">
                <a:pos x="197" y="303"/>
              </a:cxn>
              <a:cxn ang="0">
                <a:pos x="257" y="309"/>
              </a:cxn>
              <a:cxn ang="0">
                <a:pos x="219" y="239"/>
              </a:cxn>
              <a:cxn ang="0">
                <a:pos x="251" y="242"/>
              </a:cxn>
              <a:cxn ang="0">
                <a:pos x="269" y="277"/>
              </a:cxn>
              <a:cxn ang="0">
                <a:pos x="257" y="309"/>
              </a:cxn>
            </a:cxnLst>
            <a:rect l="0" t="0" r="r" b="b"/>
            <a:pathLst>
              <a:path w="380" h="380">
                <a:moveTo>
                  <a:pt x="190" y="0"/>
                </a:moveTo>
                <a:cubicBezTo>
                  <a:pt x="85" y="0"/>
                  <a:pt x="0" y="85"/>
                  <a:pt x="0" y="190"/>
                </a:cubicBezTo>
                <a:cubicBezTo>
                  <a:pt x="0" y="295"/>
                  <a:pt x="85" y="380"/>
                  <a:pt x="190" y="380"/>
                </a:cubicBezTo>
                <a:cubicBezTo>
                  <a:pt x="295" y="380"/>
                  <a:pt x="380" y="295"/>
                  <a:pt x="380" y="190"/>
                </a:cubicBezTo>
                <a:cubicBezTo>
                  <a:pt x="380" y="85"/>
                  <a:pt x="295" y="0"/>
                  <a:pt x="190" y="0"/>
                </a:cubicBezTo>
                <a:close/>
                <a:moveTo>
                  <a:pt x="178" y="74"/>
                </a:moveTo>
                <a:cubicBezTo>
                  <a:pt x="189" y="95"/>
                  <a:pt x="197" y="128"/>
                  <a:pt x="171" y="138"/>
                </a:cubicBezTo>
                <a:cubicBezTo>
                  <a:pt x="164" y="118"/>
                  <a:pt x="147" y="60"/>
                  <a:pt x="147" y="60"/>
                </a:cubicBezTo>
                <a:cubicBezTo>
                  <a:pt x="147" y="60"/>
                  <a:pt x="168" y="53"/>
                  <a:pt x="178" y="74"/>
                </a:cubicBezTo>
                <a:close/>
                <a:moveTo>
                  <a:pt x="197" y="303"/>
                </a:moveTo>
                <a:cubicBezTo>
                  <a:pt x="180" y="290"/>
                  <a:pt x="145" y="253"/>
                  <a:pt x="124" y="201"/>
                </a:cubicBezTo>
                <a:cubicBezTo>
                  <a:pt x="112" y="173"/>
                  <a:pt x="109" y="142"/>
                  <a:pt x="109" y="107"/>
                </a:cubicBezTo>
                <a:cubicBezTo>
                  <a:pt x="110" y="76"/>
                  <a:pt x="123" y="67"/>
                  <a:pt x="136" y="63"/>
                </a:cubicBezTo>
                <a:cubicBezTo>
                  <a:pt x="161" y="140"/>
                  <a:pt x="161" y="140"/>
                  <a:pt x="161" y="140"/>
                </a:cubicBezTo>
                <a:cubicBezTo>
                  <a:pt x="161" y="140"/>
                  <a:pt x="144" y="146"/>
                  <a:pt x="151" y="168"/>
                </a:cubicBezTo>
                <a:cubicBezTo>
                  <a:pt x="151" y="168"/>
                  <a:pt x="157" y="206"/>
                  <a:pt x="188" y="243"/>
                </a:cubicBezTo>
                <a:cubicBezTo>
                  <a:pt x="192" y="250"/>
                  <a:pt x="199" y="250"/>
                  <a:pt x="208" y="243"/>
                </a:cubicBezTo>
                <a:cubicBezTo>
                  <a:pt x="214" y="260"/>
                  <a:pt x="244" y="314"/>
                  <a:pt x="244" y="314"/>
                </a:cubicBezTo>
                <a:cubicBezTo>
                  <a:pt x="244" y="314"/>
                  <a:pt x="225" y="322"/>
                  <a:pt x="197" y="303"/>
                </a:cubicBezTo>
                <a:close/>
                <a:moveTo>
                  <a:pt x="257" y="309"/>
                </a:moveTo>
                <a:cubicBezTo>
                  <a:pt x="219" y="239"/>
                  <a:pt x="219" y="239"/>
                  <a:pt x="219" y="239"/>
                </a:cubicBezTo>
                <a:cubicBezTo>
                  <a:pt x="241" y="227"/>
                  <a:pt x="251" y="242"/>
                  <a:pt x="251" y="242"/>
                </a:cubicBezTo>
                <a:cubicBezTo>
                  <a:pt x="251" y="242"/>
                  <a:pt x="261" y="262"/>
                  <a:pt x="269" y="277"/>
                </a:cubicBezTo>
                <a:cubicBezTo>
                  <a:pt x="278" y="293"/>
                  <a:pt x="257" y="309"/>
                  <a:pt x="257" y="30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50000"/>
                  <a:lumOff val="50000"/>
                </a:schemeClr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55" name="Freeform 54"/>
          <p:cNvSpPr>
            <a:spLocks noEditPoints="1"/>
          </p:cNvSpPr>
          <p:nvPr/>
        </p:nvSpPr>
        <p:spPr bwMode="auto">
          <a:xfrm>
            <a:off x="5086274" y="3531351"/>
            <a:ext cx="246063" cy="244475"/>
          </a:xfrm>
          <a:custGeom>
            <a:avLst/>
            <a:gdLst/>
            <a:ahLst/>
            <a:cxnLst>
              <a:cxn ang="0">
                <a:pos x="190" y="0"/>
              </a:cxn>
              <a:cxn ang="0">
                <a:pos x="0" y="190"/>
              </a:cxn>
              <a:cxn ang="0">
                <a:pos x="190" y="380"/>
              </a:cxn>
              <a:cxn ang="0">
                <a:pos x="380" y="190"/>
              </a:cxn>
              <a:cxn ang="0">
                <a:pos x="190" y="0"/>
              </a:cxn>
              <a:cxn ang="0">
                <a:pos x="275" y="274"/>
              </a:cxn>
              <a:cxn ang="0">
                <a:pos x="122" y="274"/>
              </a:cxn>
              <a:cxn ang="0">
                <a:pos x="108" y="270"/>
              </a:cxn>
              <a:cxn ang="0">
                <a:pos x="167" y="204"/>
              </a:cxn>
              <a:cxn ang="0">
                <a:pos x="192" y="224"/>
              </a:cxn>
              <a:cxn ang="0">
                <a:pos x="218" y="205"/>
              </a:cxn>
              <a:cxn ang="0">
                <a:pos x="280" y="273"/>
              </a:cxn>
              <a:cxn ang="0">
                <a:pos x="275" y="274"/>
              </a:cxn>
              <a:cxn ang="0">
                <a:pos x="137" y="167"/>
              </a:cxn>
              <a:cxn ang="0">
                <a:pos x="137" y="149"/>
              </a:cxn>
              <a:cxn ang="0">
                <a:pos x="252" y="148"/>
              </a:cxn>
              <a:cxn ang="0">
                <a:pos x="252" y="170"/>
              </a:cxn>
              <a:cxn ang="0">
                <a:pos x="193" y="211"/>
              </a:cxn>
              <a:cxn ang="0">
                <a:pos x="137" y="167"/>
              </a:cxn>
              <a:cxn ang="0">
                <a:pos x="292" y="262"/>
              </a:cxn>
              <a:cxn ang="0">
                <a:pos x="232" y="195"/>
              </a:cxn>
              <a:cxn ang="0">
                <a:pos x="285" y="158"/>
              </a:cxn>
              <a:cxn ang="0">
                <a:pos x="194" y="83"/>
              </a:cxn>
              <a:cxn ang="0">
                <a:pos x="105" y="158"/>
              </a:cxn>
              <a:cxn ang="0">
                <a:pos x="154" y="194"/>
              </a:cxn>
              <a:cxn ang="0">
                <a:pos x="97" y="258"/>
              </a:cxn>
              <a:cxn ang="0">
                <a:pos x="95" y="246"/>
              </a:cxn>
              <a:cxn ang="0">
                <a:pos x="95" y="156"/>
              </a:cxn>
              <a:cxn ang="0">
                <a:pos x="182" y="81"/>
              </a:cxn>
              <a:cxn ang="0">
                <a:pos x="207" y="81"/>
              </a:cxn>
              <a:cxn ang="0">
                <a:pos x="294" y="154"/>
              </a:cxn>
              <a:cxn ang="0">
                <a:pos x="294" y="248"/>
              </a:cxn>
              <a:cxn ang="0">
                <a:pos x="292" y="262"/>
              </a:cxn>
            </a:cxnLst>
            <a:rect l="0" t="0" r="r" b="b"/>
            <a:pathLst>
              <a:path w="380" h="380">
                <a:moveTo>
                  <a:pt x="190" y="0"/>
                </a:moveTo>
                <a:cubicBezTo>
                  <a:pt x="85" y="0"/>
                  <a:pt x="0" y="85"/>
                  <a:pt x="0" y="190"/>
                </a:cubicBezTo>
                <a:cubicBezTo>
                  <a:pt x="0" y="295"/>
                  <a:pt x="85" y="380"/>
                  <a:pt x="190" y="380"/>
                </a:cubicBezTo>
                <a:cubicBezTo>
                  <a:pt x="295" y="380"/>
                  <a:pt x="380" y="295"/>
                  <a:pt x="380" y="190"/>
                </a:cubicBezTo>
                <a:cubicBezTo>
                  <a:pt x="380" y="85"/>
                  <a:pt x="295" y="0"/>
                  <a:pt x="190" y="0"/>
                </a:cubicBezTo>
                <a:close/>
                <a:moveTo>
                  <a:pt x="275" y="274"/>
                </a:moveTo>
                <a:cubicBezTo>
                  <a:pt x="249" y="274"/>
                  <a:pt x="122" y="274"/>
                  <a:pt x="122" y="274"/>
                </a:cubicBezTo>
                <a:cubicBezTo>
                  <a:pt x="122" y="274"/>
                  <a:pt x="115" y="274"/>
                  <a:pt x="108" y="270"/>
                </a:cubicBezTo>
                <a:cubicBezTo>
                  <a:pt x="167" y="204"/>
                  <a:pt x="167" y="204"/>
                  <a:pt x="167" y="204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218" y="205"/>
                  <a:pt x="218" y="205"/>
                  <a:pt x="218" y="205"/>
                </a:cubicBezTo>
                <a:cubicBezTo>
                  <a:pt x="280" y="273"/>
                  <a:pt x="280" y="273"/>
                  <a:pt x="280" y="273"/>
                </a:cubicBezTo>
                <a:cubicBezTo>
                  <a:pt x="278" y="273"/>
                  <a:pt x="277" y="274"/>
                  <a:pt x="275" y="274"/>
                </a:cubicBezTo>
                <a:close/>
                <a:moveTo>
                  <a:pt x="137" y="167"/>
                </a:moveTo>
                <a:cubicBezTo>
                  <a:pt x="137" y="149"/>
                  <a:pt x="137" y="149"/>
                  <a:pt x="137" y="149"/>
                </a:cubicBezTo>
                <a:cubicBezTo>
                  <a:pt x="252" y="148"/>
                  <a:pt x="252" y="148"/>
                  <a:pt x="252" y="148"/>
                </a:cubicBezTo>
                <a:cubicBezTo>
                  <a:pt x="252" y="170"/>
                  <a:pt x="252" y="170"/>
                  <a:pt x="252" y="170"/>
                </a:cubicBezTo>
                <a:cubicBezTo>
                  <a:pt x="193" y="211"/>
                  <a:pt x="193" y="211"/>
                  <a:pt x="193" y="211"/>
                </a:cubicBezTo>
                <a:lnTo>
                  <a:pt x="137" y="167"/>
                </a:lnTo>
                <a:close/>
                <a:moveTo>
                  <a:pt x="292" y="262"/>
                </a:moveTo>
                <a:cubicBezTo>
                  <a:pt x="232" y="195"/>
                  <a:pt x="232" y="195"/>
                  <a:pt x="232" y="195"/>
                </a:cubicBezTo>
                <a:cubicBezTo>
                  <a:pt x="285" y="158"/>
                  <a:pt x="285" y="158"/>
                  <a:pt x="285" y="158"/>
                </a:cubicBezTo>
                <a:cubicBezTo>
                  <a:pt x="194" y="83"/>
                  <a:pt x="194" y="83"/>
                  <a:pt x="194" y="83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54" y="194"/>
                  <a:pt x="154" y="194"/>
                  <a:pt x="154" y="194"/>
                </a:cubicBezTo>
                <a:cubicBezTo>
                  <a:pt x="97" y="258"/>
                  <a:pt x="97" y="258"/>
                  <a:pt x="97" y="258"/>
                </a:cubicBezTo>
                <a:cubicBezTo>
                  <a:pt x="95" y="254"/>
                  <a:pt x="95" y="251"/>
                  <a:pt x="95" y="246"/>
                </a:cubicBezTo>
                <a:cubicBezTo>
                  <a:pt x="95" y="218"/>
                  <a:pt x="95" y="156"/>
                  <a:pt x="95" y="156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2" y="81"/>
                  <a:pt x="194" y="68"/>
                  <a:pt x="207" y="81"/>
                </a:cubicBezTo>
                <a:cubicBezTo>
                  <a:pt x="222" y="96"/>
                  <a:pt x="294" y="154"/>
                  <a:pt x="294" y="154"/>
                </a:cubicBezTo>
                <a:cubicBezTo>
                  <a:pt x="294" y="248"/>
                  <a:pt x="294" y="248"/>
                  <a:pt x="294" y="248"/>
                </a:cubicBezTo>
                <a:cubicBezTo>
                  <a:pt x="294" y="248"/>
                  <a:pt x="295" y="256"/>
                  <a:pt x="292" y="26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50000"/>
                  <a:lumOff val="50000"/>
                </a:schemeClr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085840" y="3858884"/>
            <a:ext cx="246460" cy="247650"/>
            <a:chOff x="882651" y="3267075"/>
            <a:chExt cx="328613" cy="330200"/>
          </a:xfrm>
          <a:solidFill>
            <a:schemeClr val="accent3"/>
          </a:solidFill>
        </p:grpSpPr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1052513" y="3335338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1003301" y="3387725"/>
              <a:ext cx="39688" cy="3810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47" y="44"/>
                </a:cxn>
                <a:cxn ang="0">
                  <a:pos x="47" y="5"/>
                </a:cxn>
                <a:cxn ang="0">
                  <a:pos x="6" y="0"/>
                </a:cxn>
                <a:cxn ang="0">
                  <a:pos x="0" y="44"/>
                </a:cxn>
              </a:cxnLst>
              <a:rect l="0" t="0" r="r" b="b"/>
              <a:pathLst>
                <a:path w="47" h="44">
                  <a:moveTo>
                    <a:pt x="0" y="44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0" y="5"/>
                    <a:pt x="17" y="3"/>
                    <a:pt x="6" y="0"/>
                  </a:cubicBezTo>
                  <a:cubicBezTo>
                    <a:pt x="2" y="12"/>
                    <a:pt x="0" y="27"/>
                    <a:pt x="0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1003301" y="3435350"/>
              <a:ext cx="39688" cy="36512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47" y="35"/>
                </a:cxn>
                <a:cxn ang="0">
                  <a:pos x="47" y="0"/>
                </a:cxn>
                <a:cxn ang="0">
                  <a:pos x="0" y="0"/>
                </a:cxn>
                <a:cxn ang="0">
                  <a:pos x="6" y="42"/>
                </a:cxn>
              </a:cxnLst>
              <a:rect l="0" t="0" r="r" b="b"/>
              <a:pathLst>
                <a:path w="47" h="42">
                  <a:moveTo>
                    <a:pt x="6" y="42"/>
                  </a:moveTo>
                  <a:cubicBezTo>
                    <a:pt x="18" y="38"/>
                    <a:pt x="31" y="36"/>
                    <a:pt x="47" y="3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2" y="24"/>
                    <a:pt x="6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1065213" y="3335338"/>
              <a:ext cx="47625" cy="42862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55" y="32"/>
                </a:cxn>
                <a:cxn ang="0">
                  <a:pos x="0" y="0"/>
                </a:cxn>
                <a:cxn ang="0">
                  <a:pos x="32" y="48"/>
                </a:cxn>
              </a:cxnLst>
              <a:rect l="0" t="0" r="r" b="b"/>
              <a:pathLst>
                <a:path w="55" h="48">
                  <a:moveTo>
                    <a:pt x="32" y="48"/>
                  </a:moveTo>
                  <a:cubicBezTo>
                    <a:pt x="47" y="42"/>
                    <a:pt x="53" y="35"/>
                    <a:pt x="55" y="32"/>
                  </a:cubicBezTo>
                  <a:cubicBezTo>
                    <a:pt x="40" y="16"/>
                    <a:pt x="21" y="5"/>
                    <a:pt x="0" y="0"/>
                  </a:cubicBezTo>
                  <a:cubicBezTo>
                    <a:pt x="9" y="8"/>
                    <a:pt x="23" y="23"/>
                    <a:pt x="32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1009651" y="3335338"/>
              <a:ext cx="33338" cy="47625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0" y="51"/>
                </a:cxn>
                <a:cxn ang="0">
                  <a:pos x="38" y="55"/>
                </a:cxn>
                <a:cxn ang="0">
                  <a:pos x="38" y="0"/>
                </a:cxn>
                <a:cxn ang="0">
                  <a:pos x="35" y="0"/>
                </a:cxn>
                <a:cxn ang="0">
                  <a:pos x="37" y="4"/>
                </a:cxn>
              </a:cxnLst>
              <a:rect l="0" t="0" r="r" b="b"/>
              <a:pathLst>
                <a:path w="38" h="55">
                  <a:moveTo>
                    <a:pt x="37" y="4"/>
                  </a:moveTo>
                  <a:cubicBezTo>
                    <a:pt x="36" y="5"/>
                    <a:pt x="14" y="16"/>
                    <a:pt x="0" y="51"/>
                  </a:cubicBezTo>
                  <a:cubicBezTo>
                    <a:pt x="10" y="53"/>
                    <a:pt x="23" y="55"/>
                    <a:pt x="38" y="5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6" y="0"/>
                    <a:pt x="35" y="0"/>
                  </a:cubicBez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957263" y="3435350"/>
              <a:ext cx="41275" cy="5238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0"/>
                </a:cxn>
                <a:cxn ang="0">
                  <a:pos x="20" y="60"/>
                </a:cxn>
                <a:cxn ang="0">
                  <a:pos x="48" y="45"/>
                </a:cxn>
                <a:cxn ang="0">
                  <a:pos x="41" y="0"/>
                </a:cxn>
              </a:cxnLst>
              <a:rect l="0" t="0" r="r" b="b"/>
              <a:pathLst>
                <a:path w="48" h="60">
                  <a:moveTo>
                    <a:pt x="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8" y="43"/>
                    <a:pt x="20" y="60"/>
                  </a:cubicBezTo>
                  <a:cubicBezTo>
                    <a:pt x="24" y="57"/>
                    <a:pt x="34" y="51"/>
                    <a:pt x="48" y="45"/>
                  </a:cubicBezTo>
                  <a:cubicBezTo>
                    <a:pt x="43" y="26"/>
                    <a:pt x="41" y="9"/>
                    <a:pt x="4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1009651" y="3475038"/>
              <a:ext cx="33338" cy="49212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38" y="0"/>
                </a:cxn>
                <a:cxn ang="0">
                  <a:pos x="0" y="6"/>
                </a:cxn>
                <a:cxn ang="0">
                  <a:pos x="38" y="57"/>
                </a:cxn>
              </a:cxnLst>
              <a:rect l="0" t="0" r="r" b="b"/>
              <a:pathLst>
                <a:path w="38" h="57">
                  <a:moveTo>
                    <a:pt x="38" y="57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"/>
                    <a:pt x="11" y="3"/>
                    <a:pt x="0" y="6"/>
                  </a:cubicBezTo>
                  <a:cubicBezTo>
                    <a:pt x="7" y="27"/>
                    <a:pt x="18" y="48"/>
                    <a:pt x="38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957263" y="3373438"/>
              <a:ext cx="41275" cy="52387"/>
            </a:xfrm>
            <a:custGeom>
              <a:avLst/>
              <a:gdLst/>
              <a:ahLst/>
              <a:cxnLst>
                <a:cxn ang="0">
                  <a:pos x="48" y="14"/>
                </a:cxn>
                <a:cxn ang="0">
                  <a:pos x="20" y="0"/>
                </a:cxn>
                <a:cxn ang="0">
                  <a:pos x="0" y="61"/>
                </a:cxn>
                <a:cxn ang="0">
                  <a:pos x="41" y="61"/>
                </a:cxn>
                <a:cxn ang="0">
                  <a:pos x="48" y="14"/>
                </a:cxn>
              </a:cxnLst>
              <a:rect l="0" t="0" r="r" b="b"/>
              <a:pathLst>
                <a:path w="48" h="61">
                  <a:moveTo>
                    <a:pt x="48" y="14"/>
                  </a:moveTo>
                  <a:cubicBezTo>
                    <a:pt x="33" y="9"/>
                    <a:pt x="25" y="4"/>
                    <a:pt x="20" y="0"/>
                  </a:cubicBezTo>
                  <a:cubicBezTo>
                    <a:pt x="8" y="17"/>
                    <a:pt x="1" y="38"/>
                    <a:pt x="0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43"/>
                    <a:pt x="44" y="27"/>
                    <a:pt x="4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>
              <a:off x="979488" y="3482975"/>
              <a:ext cx="46038" cy="3968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2" y="46"/>
                </a:cxn>
                <a:cxn ang="0">
                  <a:pos x="25" y="0"/>
                </a:cxn>
                <a:cxn ang="0">
                  <a:pos x="0" y="13"/>
                </a:cxn>
              </a:cxnLst>
              <a:rect l="0" t="0" r="r" b="b"/>
              <a:pathLst>
                <a:path w="52" h="46">
                  <a:moveTo>
                    <a:pt x="0" y="13"/>
                  </a:moveTo>
                  <a:cubicBezTo>
                    <a:pt x="14" y="29"/>
                    <a:pt x="32" y="41"/>
                    <a:pt x="52" y="46"/>
                  </a:cubicBezTo>
                  <a:cubicBezTo>
                    <a:pt x="39" y="34"/>
                    <a:pt x="31" y="17"/>
                    <a:pt x="25" y="0"/>
                  </a:cubicBezTo>
                  <a:cubicBezTo>
                    <a:pt x="12" y="4"/>
                    <a:pt x="4" y="10"/>
                    <a:pt x="0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981076" y="3336925"/>
              <a:ext cx="47625" cy="39687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34"/>
                </a:cxn>
                <a:cxn ang="0">
                  <a:pos x="24" y="46"/>
                </a:cxn>
                <a:cxn ang="0">
                  <a:pos x="55" y="0"/>
                </a:cxn>
              </a:cxnLst>
              <a:rect l="0" t="0" r="r" b="b"/>
              <a:pathLst>
                <a:path w="55" h="46">
                  <a:moveTo>
                    <a:pt x="55" y="0"/>
                  </a:moveTo>
                  <a:cubicBezTo>
                    <a:pt x="33" y="5"/>
                    <a:pt x="14" y="17"/>
                    <a:pt x="0" y="34"/>
                  </a:cubicBezTo>
                  <a:cubicBezTo>
                    <a:pt x="3" y="36"/>
                    <a:pt x="10" y="41"/>
                    <a:pt x="24" y="46"/>
                  </a:cubicBezTo>
                  <a:cubicBezTo>
                    <a:pt x="33" y="22"/>
                    <a:pt x="45" y="8"/>
                    <a:pt x="5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1095376" y="3370263"/>
              <a:ext cx="42863" cy="55562"/>
            </a:xfrm>
            <a:custGeom>
              <a:avLst/>
              <a:gdLst/>
              <a:ahLst/>
              <a:cxnLst>
                <a:cxn ang="0">
                  <a:pos x="6" y="64"/>
                </a:cxn>
                <a:cxn ang="0">
                  <a:pos x="50" y="64"/>
                </a:cxn>
                <a:cxn ang="0">
                  <a:pos x="27" y="0"/>
                </a:cxn>
                <a:cxn ang="0">
                  <a:pos x="0" y="18"/>
                </a:cxn>
                <a:cxn ang="0">
                  <a:pos x="6" y="64"/>
                </a:cxn>
              </a:cxnLst>
              <a:rect l="0" t="0" r="r" b="b"/>
              <a:pathLst>
                <a:path w="50" h="64">
                  <a:moveTo>
                    <a:pt x="6" y="64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49" y="40"/>
                    <a:pt x="41" y="18"/>
                    <a:pt x="27" y="0"/>
                  </a:cubicBezTo>
                  <a:cubicBezTo>
                    <a:pt x="23" y="5"/>
                    <a:pt x="15" y="12"/>
                    <a:pt x="0" y="18"/>
                  </a:cubicBezTo>
                  <a:cubicBezTo>
                    <a:pt x="4" y="31"/>
                    <a:pt x="6" y="46"/>
                    <a:pt x="6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1095376" y="3435350"/>
              <a:ext cx="42863" cy="5397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8" y="62"/>
                </a:cxn>
                <a:cxn ang="0">
                  <a:pos x="50" y="0"/>
                </a:cxn>
                <a:cxn ang="0">
                  <a:pos x="6" y="0"/>
                </a:cxn>
                <a:cxn ang="0">
                  <a:pos x="0" y="45"/>
                </a:cxn>
              </a:cxnLst>
              <a:rect l="0" t="0" r="r" b="b"/>
              <a:pathLst>
                <a:path w="50" h="62">
                  <a:moveTo>
                    <a:pt x="0" y="45"/>
                  </a:moveTo>
                  <a:cubicBezTo>
                    <a:pt x="16" y="51"/>
                    <a:pt x="25" y="59"/>
                    <a:pt x="28" y="62"/>
                  </a:cubicBezTo>
                  <a:cubicBezTo>
                    <a:pt x="41" y="45"/>
                    <a:pt x="49" y="23"/>
                    <a:pt x="5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8"/>
                    <a:pt x="4" y="26"/>
                    <a:pt x="0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1066801" y="3482975"/>
              <a:ext cx="47625" cy="41275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4" y="16"/>
                </a:cxn>
                <a:cxn ang="0">
                  <a:pos x="29" y="0"/>
                </a:cxn>
                <a:cxn ang="0">
                  <a:pos x="0" y="48"/>
                </a:cxn>
              </a:cxnLst>
              <a:rect l="0" t="0" r="r" b="b"/>
              <a:pathLst>
                <a:path w="54" h="48">
                  <a:moveTo>
                    <a:pt x="0" y="48"/>
                  </a:moveTo>
                  <a:cubicBezTo>
                    <a:pt x="21" y="43"/>
                    <a:pt x="39" y="32"/>
                    <a:pt x="54" y="16"/>
                  </a:cubicBezTo>
                  <a:cubicBezTo>
                    <a:pt x="52" y="14"/>
                    <a:pt x="44" y="7"/>
                    <a:pt x="29" y="0"/>
                  </a:cubicBezTo>
                  <a:cubicBezTo>
                    <a:pt x="23" y="18"/>
                    <a:pt x="14" y="36"/>
                    <a:pt x="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0" name="Freeform 23"/>
            <p:cNvSpPr>
              <a:spLocks noEditPoints="1"/>
            </p:cNvSpPr>
            <p:nvPr/>
          </p:nvSpPr>
          <p:spPr bwMode="auto">
            <a:xfrm>
              <a:off x="882651" y="3267075"/>
              <a:ext cx="328613" cy="330200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0" y="190"/>
                </a:cxn>
                <a:cxn ang="0">
                  <a:pos x="190" y="381"/>
                </a:cxn>
                <a:cxn ang="0">
                  <a:pos x="380" y="190"/>
                </a:cxn>
                <a:cxn ang="0">
                  <a:pos x="190" y="0"/>
                </a:cxn>
                <a:cxn ang="0">
                  <a:pos x="190" y="310"/>
                </a:cxn>
                <a:cxn ang="0">
                  <a:pos x="75" y="189"/>
                </a:cxn>
                <a:cxn ang="0">
                  <a:pos x="190" y="67"/>
                </a:cxn>
                <a:cxn ang="0">
                  <a:pos x="306" y="189"/>
                </a:cxn>
                <a:cxn ang="0">
                  <a:pos x="190" y="310"/>
                </a:cxn>
              </a:cxnLst>
              <a:rect l="0" t="0" r="r" b="b"/>
              <a:pathLst>
                <a:path w="380" h="381">
                  <a:moveTo>
                    <a:pt x="190" y="0"/>
                  </a:moveTo>
                  <a:cubicBezTo>
                    <a:pt x="85" y="0"/>
                    <a:pt x="0" y="85"/>
                    <a:pt x="0" y="190"/>
                  </a:cubicBezTo>
                  <a:cubicBezTo>
                    <a:pt x="0" y="295"/>
                    <a:pt x="85" y="381"/>
                    <a:pt x="190" y="381"/>
                  </a:cubicBezTo>
                  <a:cubicBezTo>
                    <a:pt x="295" y="381"/>
                    <a:pt x="380" y="295"/>
                    <a:pt x="380" y="190"/>
                  </a:cubicBezTo>
                  <a:cubicBezTo>
                    <a:pt x="380" y="85"/>
                    <a:pt x="295" y="0"/>
                    <a:pt x="190" y="0"/>
                  </a:cubicBezTo>
                  <a:close/>
                  <a:moveTo>
                    <a:pt x="190" y="310"/>
                  </a:moveTo>
                  <a:cubicBezTo>
                    <a:pt x="127" y="310"/>
                    <a:pt x="75" y="256"/>
                    <a:pt x="75" y="189"/>
                  </a:cubicBezTo>
                  <a:cubicBezTo>
                    <a:pt x="75" y="121"/>
                    <a:pt x="127" y="67"/>
                    <a:pt x="190" y="67"/>
                  </a:cubicBezTo>
                  <a:cubicBezTo>
                    <a:pt x="254" y="67"/>
                    <a:pt x="306" y="121"/>
                    <a:pt x="306" y="189"/>
                  </a:cubicBezTo>
                  <a:cubicBezTo>
                    <a:pt x="306" y="256"/>
                    <a:pt x="254" y="310"/>
                    <a:pt x="190" y="3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1052513" y="3340100"/>
              <a:ext cx="30163" cy="42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"/>
                </a:cxn>
                <a:cxn ang="0">
                  <a:pos x="35" y="47"/>
                </a:cxn>
                <a:cxn ang="0">
                  <a:pos x="0" y="0"/>
                </a:cxn>
              </a:cxnLst>
              <a:rect l="0" t="0" r="r" b="b"/>
              <a:pathLst>
                <a:path w="35" h="5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14" y="50"/>
                    <a:pt x="26" y="49"/>
                    <a:pt x="35" y="47"/>
                  </a:cubicBezTo>
                  <a:cubicBezTo>
                    <a:pt x="24" y="16"/>
                    <a:pt x="6" y="3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1052513" y="3389313"/>
              <a:ext cx="39688" cy="36512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4"/>
                </a:cxn>
                <a:cxn ang="0">
                  <a:pos x="0" y="43"/>
                </a:cxn>
                <a:cxn ang="0">
                  <a:pos x="45" y="43"/>
                </a:cxn>
                <a:cxn ang="0">
                  <a:pos x="39" y="0"/>
                </a:cxn>
              </a:cxnLst>
              <a:rect l="0" t="0" r="r" b="b"/>
              <a:pathLst>
                <a:path w="45" h="43">
                  <a:moveTo>
                    <a:pt x="39" y="0"/>
                  </a:moveTo>
                  <a:cubicBezTo>
                    <a:pt x="28" y="3"/>
                    <a:pt x="16" y="4"/>
                    <a:pt x="0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4" y="26"/>
                    <a:pt x="42" y="12"/>
                    <a:pt x="3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1052513" y="3435350"/>
              <a:ext cx="38100" cy="349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38" y="41"/>
                </a:cxn>
                <a:cxn ang="0">
                  <a:pos x="44" y="0"/>
                </a:cxn>
              </a:cxnLst>
              <a:rect l="0" t="0" r="r" b="b"/>
              <a:pathLst>
                <a:path w="44" h="41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5" y="36"/>
                    <a:pt x="28" y="38"/>
                    <a:pt x="38" y="41"/>
                  </a:cubicBezTo>
                  <a:cubicBezTo>
                    <a:pt x="42" y="24"/>
                    <a:pt x="44" y="8"/>
                    <a:pt x="4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1052513" y="3475038"/>
              <a:ext cx="30163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"/>
                </a:cxn>
                <a:cxn ang="0">
                  <a:pos x="35" y="5"/>
                </a:cxn>
                <a:cxn ang="0">
                  <a:pos x="0" y="0"/>
                </a:cxn>
              </a:cxnLst>
              <a:rect l="0" t="0" r="r" b="b"/>
              <a:pathLst>
                <a:path w="35" h="56">
                  <a:moveTo>
                    <a:pt x="0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8" y="46"/>
                    <a:pt x="29" y="26"/>
                    <a:pt x="35" y="5"/>
                  </a:cubicBezTo>
                  <a:cubicBezTo>
                    <a:pt x="26" y="2"/>
                    <a:pt x="14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chemeClr val="bg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75" name="Freeform 28"/>
          <p:cNvSpPr>
            <a:spLocks noEditPoints="1"/>
          </p:cNvSpPr>
          <p:nvPr/>
        </p:nvSpPr>
        <p:spPr bwMode="auto">
          <a:xfrm>
            <a:off x="5086274" y="2543926"/>
            <a:ext cx="246063" cy="247650"/>
          </a:xfrm>
          <a:custGeom>
            <a:avLst/>
            <a:gdLst/>
            <a:ahLst/>
            <a:cxnLst>
              <a:cxn ang="0">
                <a:pos x="191" y="0"/>
              </a:cxn>
              <a:cxn ang="0">
                <a:pos x="0" y="191"/>
              </a:cxn>
              <a:cxn ang="0">
                <a:pos x="191" y="381"/>
              </a:cxn>
              <a:cxn ang="0">
                <a:pos x="381" y="191"/>
              </a:cxn>
              <a:cxn ang="0">
                <a:pos x="191" y="0"/>
              </a:cxn>
              <a:cxn ang="0">
                <a:pos x="221" y="287"/>
              </a:cxn>
              <a:cxn ang="0">
                <a:pos x="221" y="235"/>
              </a:cxn>
              <a:cxn ang="0">
                <a:pos x="163" y="235"/>
              </a:cxn>
              <a:cxn ang="0">
                <a:pos x="162" y="287"/>
              </a:cxn>
              <a:cxn ang="0">
                <a:pos x="109" y="259"/>
              </a:cxn>
              <a:cxn ang="0">
                <a:pos x="109" y="205"/>
              </a:cxn>
              <a:cxn ang="0">
                <a:pos x="189" y="126"/>
              </a:cxn>
              <a:cxn ang="0">
                <a:pos x="273" y="206"/>
              </a:cxn>
              <a:cxn ang="0">
                <a:pos x="273" y="260"/>
              </a:cxn>
              <a:cxn ang="0">
                <a:pos x="221" y="287"/>
              </a:cxn>
              <a:cxn ang="0">
                <a:pos x="292" y="201"/>
              </a:cxn>
              <a:cxn ang="0">
                <a:pos x="189" y="104"/>
              </a:cxn>
              <a:cxn ang="0">
                <a:pos x="89" y="201"/>
              </a:cxn>
              <a:cxn ang="0">
                <a:pos x="87" y="165"/>
              </a:cxn>
              <a:cxn ang="0">
                <a:pos x="171" y="86"/>
              </a:cxn>
              <a:cxn ang="0">
                <a:pos x="208" y="86"/>
              </a:cxn>
              <a:cxn ang="0">
                <a:pos x="301" y="174"/>
              </a:cxn>
              <a:cxn ang="0">
                <a:pos x="292" y="201"/>
              </a:cxn>
            </a:cxnLst>
            <a:rect l="0" t="0" r="r" b="b"/>
            <a:pathLst>
              <a:path w="381" h="381">
                <a:moveTo>
                  <a:pt x="191" y="0"/>
                </a:moveTo>
                <a:cubicBezTo>
                  <a:pt x="86" y="0"/>
                  <a:pt x="0" y="85"/>
                  <a:pt x="0" y="191"/>
                </a:cubicBezTo>
                <a:cubicBezTo>
                  <a:pt x="0" y="296"/>
                  <a:pt x="86" y="381"/>
                  <a:pt x="191" y="381"/>
                </a:cubicBezTo>
                <a:cubicBezTo>
                  <a:pt x="296" y="381"/>
                  <a:pt x="381" y="296"/>
                  <a:pt x="381" y="191"/>
                </a:cubicBezTo>
                <a:cubicBezTo>
                  <a:pt x="381" y="85"/>
                  <a:pt x="296" y="0"/>
                  <a:pt x="191" y="0"/>
                </a:cubicBezTo>
                <a:close/>
                <a:moveTo>
                  <a:pt x="221" y="287"/>
                </a:moveTo>
                <a:cubicBezTo>
                  <a:pt x="221" y="235"/>
                  <a:pt x="221" y="235"/>
                  <a:pt x="221" y="235"/>
                </a:cubicBezTo>
                <a:cubicBezTo>
                  <a:pt x="163" y="235"/>
                  <a:pt x="163" y="235"/>
                  <a:pt x="163" y="235"/>
                </a:cubicBezTo>
                <a:cubicBezTo>
                  <a:pt x="162" y="287"/>
                  <a:pt x="162" y="287"/>
                  <a:pt x="162" y="287"/>
                </a:cubicBezTo>
                <a:cubicBezTo>
                  <a:pt x="162" y="287"/>
                  <a:pt x="109" y="288"/>
                  <a:pt x="109" y="259"/>
                </a:cubicBezTo>
                <a:cubicBezTo>
                  <a:pt x="109" y="229"/>
                  <a:pt x="109" y="205"/>
                  <a:pt x="109" y="205"/>
                </a:cubicBezTo>
                <a:cubicBezTo>
                  <a:pt x="189" y="126"/>
                  <a:pt x="189" y="126"/>
                  <a:pt x="189" y="126"/>
                </a:cubicBezTo>
                <a:cubicBezTo>
                  <a:pt x="273" y="206"/>
                  <a:pt x="273" y="206"/>
                  <a:pt x="273" y="206"/>
                </a:cubicBezTo>
                <a:cubicBezTo>
                  <a:pt x="273" y="260"/>
                  <a:pt x="273" y="260"/>
                  <a:pt x="273" y="260"/>
                </a:cubicBezTo>
                <a:cubicBezTo>
                  <a:pt x="273" y="260"/>
                  <a:pt x="279" y="288"/>
                  <a:pt x="221" y="287"/>
                </a:cubicBezTo>
                <a:close/>
                <a:moveTo>
                  <a:pt x="292" y="201"/>
                </a:moveTo>
                <a:cubicBezTo>
                  <a:pt x="189" y="104"/>
                  <a:pt x="189" y="104"/>
                  <a:pt x="189" y="104"/>
                </a:cubicBezTo>
                <a:cubicBezTo>
                  <a:pt x="89" y="201"/>
                  <a:pt x="89" y="201"/>
                  <a:pt x="89" y="201"/>
                </a:cubicBezTo>
                <a:cubicBezTo>
                  <a:pt x="67" y="183"/>
                  <a:pt x="87" y="165"/>
                  <a:pt x="87" y="165"/>
                </a:cubicBezTo>
                <a:cubicBezTo>
                  <a:pt x="87" y="165"/>
                  <a:pt x="153" y="102"/>
                  <a:pt x="171" y="86"/>
                </a:cubicBezTo>
                <a:cubicBezTo>
                  <a:pt x="188" y="71"/>
                  <a:pt x="208" y="86"/>
                  <a:pt x="208" y="86"/>
                </a:cubicBezTo>
                <a:cubicBezTo>
                  <a:pt x="208" y="86"/>
                  <a:pt x="287" y="158"/>
                  <a:pt x="301" y="174"/>
                </a:cubicBezTo>
                <a:cubicBezTo>
                  <a:pt x="315" y="189"/>
                  <a:pt x="292" y="201"/>
                  <a:pt x="292" y="20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>
                  <a:lumMod val="50000"/>
                  <a:lumOff val="50000"/>
                </a:schemeClr>
              </a:solidFill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28260" y="2390915"/>
            <a:ext cx="2855418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</a:rPr>
              <a:t>Upper 424 Aviation Rd NE, </a:t>
            </a:r>
          </a:p>
          <a:p>
            <a:pPr rtl="0"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</a:rPr>
              <a:t>Calgary AB T2E 8H6, Canadá</a:t>
            </a:r>
          </a:p>
          <a:p>
            <a:pPr rtl="0"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</a:rPr>
              <a:t>+ 1 403 243 3285</a:t>
            </a:r>
          </a:p>
          <a:p>
            <a:pPr rtl="0"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  <a:hlinkClick r:id="rId2"/>
              </a:rPr>
              <a:t>support@cawst.org</a:t>
            </a:r>
            <a:r>
              <a:rPr sz="1400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</a:p>
          <a:p>
            <a:pPr rtl="0"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  <a:hlinkClick r:id="rId3"/>
              </a:rPr>
              <a:t>www.cawst.org</a:t>
            </a:r>
            <a:r>
              <a:rPr sz="1400">
                <a:solidFill>
                  <a:srgbClr val="5C5C5C"/>
                </a:solidFill>
                <a:latin typeface="Lato" panose="020F0502020204030203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410861" y="2400811"/>
            <a:ext cx="2855418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kern="1200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Überlandstrasse 133 </a:t>
            </a:r>
          </a:p>
          <a:p>
            <a:pPr rtl="0"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kern="1200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CH-8600 Dübendorf, Suiza</a:t>
            </a:r>
          </a:p>
          <a:p>
            <a:pPr rtl="0"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kern="1200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+41 (0)58 765 55 11</a:t>
            </a:r>
          </a:p>
          <a:p>
            <a:pPr rtl="0"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kern="1200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  <a:hlinkClick r:id="rId4"/>
              </a:rPr>
              <a:t>info@sandec.ch</a:t>
            </a:r>
            <a:r>
              <a:rPr sz="1400" kern="1200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 </a:t>
            </a:r>
          </a:p>
          <a:p>
            <a:pPr rtl="0" eaLnBrk="1" fontAlgn="auto" hangingPunct="1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kern="1200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  <a:hlinkClick r:id="rId5"/>
              </a:rPr>
              <a:t>www.sandec.ch</a:t>
            </a:r>
            <a:r>
              <a:rPr sz="1400" kern="1200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78" name="Picture 77" descr="cawst_logo--high_res_full_name--colou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5" y="4975925"/>
            <a:ext cx="2865727" cy="103086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64" y="4526230"/>
            <a:ext cx="2756877" cy="1930254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4588099" y="956120"/>
            <a:ext cx="43620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600" kern="0">
                <a:solidFill>
                  <a:srgbClr val="5C5C5C"/>
                </a:solidFill>
                <a:latin typeface="Lato"/>
                <a:cs typeface="Arial" charset="0"/>
              </a:rPr>
              <a:t>Visite </a:t>
            </a:r>
            <a:r>
              <a:rPr sz="1600" kern="0">
                <a:solidFill>
                  <a:srgbClr val="5C5C5C"/>
                </a:solidFill>
                <a:latin typeface="Lato"/>
                <a:cs typeface="Arial" charset="0"/>
                <a:hlinkClick r:id="rId8"/>
              </a:rPr>
              <a:t>www.cawst.org/resources</a:t>
            </a:r>
            <a:r>
              <a:rPr sz="1600" kern="0">
                <a:solidFill>
                  <a:srgbClr val="5C5C5C"/>
                </a:solidFill>
                <a:latin typeface="Lato"/>
                <a:cs typeface="Arial" charset="0"/>
              </a:rPr>
              <a:t> y </a:t>
            </a:r>
            <a:r>
              <a:rPr sz="1600" kern="0">
                <a:solidFill>
                  <a:srgbClr val="5C5C5C"/>
                </a:solidFill>
                <a:latin typeface="Lato"/>
                <a:cs typeface="Arial" charset="0"/>
                <a:hlinkClick r:id="rId5"/>
              </a:rPr>
              <a:t>www.sandec.ch</a:t>
            </a:r>
            <a:r>
              <a:rPr sz="1600" kern="0">
                <a:solidFill>
                  <a:srgbClr val="5C5C5C"/>
                </a:solidFill>
                <a:latin typeface="Lato"/>
                <a:cs typeface="Arial" charset="0"/>
              </a:rPr>
              <a:t> para consultar:</a:t>
            </a:r>
          </a:p>
          <a:p>
            <a:pPr marL="285750" indent="-285750" rtl="0">
              <a:buFont typeface="Arial" pitchFamily="34" charset="0"/>
              <a:buChar char="•"/>
              <a:defRPr/>
            </a:pPr>
            <a:r>
              <a:rPr sz="1600" kern="0">
                <a:solidFill>
                  <a:srgbClr val="5C5C5C"/>
                </a:solidFill>
                <a:latin typeface="Lato"/>
                <a:cs typeface="Arial" charset="0"/>
              </a:rPr>
              <a:t>Últimas actualizaciones de este documento</a:t>
            </a:r>
          </a:p>
          <a:p>
            <a:pPr marL="285750" indent="-285750" rtl="0">
              <a:buFont typeface="Arial" pitchFamily="34" charset="0"/>
              <a:buChar char="•"/>
              <a:defRPr/>
            </a:pPr>
            <a:r>
              <a:rPr sz="1600" kern="0">
                <a:solidFill>
                  <a:srgbClr val="5C5C5C"/>
                </a:solidFill>
                <a:latin typeface="Lato"/>
                <a:cs typeface="Arial" charset="0"/>
              </a:rPr>
              <a:t>Otros talleres y recursos de capacitación relacionados</a:t>
            </a:r>
          </a:p>
        </p:txBody>
      </p:sp>
    </p:spTree>
    <p:extLst>
      <p:ext uri="{BB962C8B-B14F-4D97-AF65-F5344CB8AC3E}">
        <p14:creationId xmlns:p14="http://schemas.microsoft.com/office/powerpoint/2010/main" val="414513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>
              <a:defRPr/>
            </a:pPr>
            <a:fld id="{D93271AD-3E44-B34A-BFE3-F02C18C79885}" type="slidenum">
              <a:rPr/>
              <a:pPr rtl="0">
                <a:defRPr/>
              </a:pPr>
              <a:t>2</a:t>
            </a:fld>
            <a:endParaRPr/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808075" y="2374414"/>
            <a:ext cx="7446577" cy="1358343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b="1">
                <a:solidFill>
                  <a:srgbClr val="5C5C5C"/>
                </a:solidFill>
                <a:latin typeface="Lato" charset="0"/>
                <a:ea typeface="Lato" charset="0"/>
                <a:cs typeface="Lato" charset="0"/>
              </a:rPr>
              <a:t>Esta presentación se usa con el plan de lección Apertura del taller</a:t>
            </a:r>
            <a:r>
              <a:rPr b="1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b="1">
                <a:solidFill>
                  <a:srgbClr val="5C5C5C"/>
                </a:solidFill>
                <a:latin typeface="Lato" charset="0"/>
                <a:ea typeface="Lato" charset="0"/>
                <a:cs typeface="Lato" charset="0"/>
              </a:rPr>
              <a:t> del manual del capacitador Introducción a la gestión de lodos fecales</a:t>
            </a: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810163" y="4230351"/>
            <a:ext cx="7446577" cy="642274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sz="2400">
                <a:solidFill>
                  <a:srgbClr val="5C5C5C"/>
                </a:solidFill>
                <a:latin typeface="Lato" charset="0"/>
                <a:ea typeface="Lato" charset="0"/>
                <a:cs typeface="Lato" charset="0"/>
              </a:rPr>
              <a:t>Disponible en </a:t>
            </a:r>
            <a:r>
              <a:rPr sz="2400">
                <a:solidFill>
                  <a:srgbClr val="5C5C5C"/>
                </a:solidFill>
                <a:latin typeface="Lato" charset="0"/>
                <a:ea typeface="Lato" charset="0"/>
                <a:cs typeface="Lato" charset="0"/>
                <a:hlinkClick r:id="rId2"/>
              </a:rPr>
              <a:t>www.cawst.org/resources</a:t>
            </a:r>
            <a:r>
              <a:rPr sz="2400">
                <a:solidFill>
                  <a:srgbClr val="5C5C5C"/>
                </a:solidFill>
                <a:latin typeface="Lato" charset="0"/>
                <a:ea typeface="Lato" charset="0"/>
                <a:cs typeface="Lato" charset="0"/>
              </a:rPr>
              <a:t> and </a:t>
            </a:r>
            <a:r>
              <a:rPr sz="2400">
                <a:solidFill>
                  <a:srgbClr val="5C5C5C"/>
                </a:solidFill>
                <a:latin typeface="Lato" charset="0"/>
                <a:ea typeface="Lato" charset="0"/>
                <a:cs typeface="Lato" charset="0"/>
                <a:hlinkClick r:id="rId3"/>
              </a:rPr>
              <a:t>www.sandec.ch</a:t>
            </a:r>
            <a:r>
              <a:rPr sz="2400">
                <a:solidFill>
                  <a:srgbClr val="5C5C5C"/>
                </a:solidFill>
                <a:latin typeface="Lato" charset="0"/>
                <a:ea typeface="Lato" charset="0"/>
                <a:cs typeface="Lato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712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08075" y="2725142"/>
            <a:ext cx="7546216" cy="807197"/>
          </a:xfrm>
        </p:spPr>
        <p:txBody>
          <a:bodyPr/>
          <a:lstStyle/>
          <a:p>
            <a:pPr rtl="0"/>
            <a:r>
              <a:t>Presentación de CAWST y Eawag-Sandec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rtl="0"/>
            <a:r>
              <a:t>Mayo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rtl="0"/>
            <a: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63325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0"/>
            <a:r>
              <a:t>Objetivos de aprendizaje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>
              <a:defRPr/>
            </a:pPr>
            <a:fld id="{6ABE3C77-D24E-DE4A-823C-96A11F015721}" type="slidenum">
              <a:rPr/>
              <a:pPr rtl="0">
                <a:defRPr/>
              </a:pPr>
              <a:t>4</a:t>
            </a:fld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rtl="0"/>
            <a:r>
              <a:t>Conocer a los capacitadores, la organización anfitriona y los participantes del taller.</a:t>
            </a:r>
          </a:p>
          <a:p>
            <a:pPr rtl="0"/>
            <a:r>
              <a:t>Determinar el nivel de conocimiento y habilidades de los participantes sobre los temas del taller.</a:t>
            </a:r>
          </a:p>
          <a:p>
            <a:pPr rtl="0"/>
            <a:r>
              <a:t>Establecer cómo se espera que el grupo trabaje de manera conjunta durante el taller.</a:t>
            </a:r>
          </a:p>
          <a:p>
            <a:pPr rtl="0"/>
            <a:r>
              <a:t>Describir los roles de Eawag-Sandec, CAWST y/o la organización anfitriona.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0"/>
            <a:r>
              <a:t>Colaboración entre CAWST y Eawag-Sandec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>
              <a:defRPr/>
            </a:pPr>
            <a:fld id="{6ABE3C77-D24E-DE4A-823C-96A11F015721}" type="slidenum">
              <a:rPr/>
              <a:pPr rtl="0">
                <a:defRPr/>
              </a:pPr>
              <a:t>5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93650" y="1457541"/>
            <a:ext cx="4892125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rt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600">
                <a:solidFill>
                  <a:srgbClr val="262626">
                    <a:lumMod val="90000"/>
                    <a:lumOff val="10000"/>
                  </a:srgbClr>
                </a:solidFill>
                <a:latin typeface="Calibri"/>
                <a:ea typeface="Tahoma" pitchFamily="34" charset="0"/>
                <a:cs typeface="Tahoma" pitchFamily="34" charset="0"/>
              </a:rPr>
              <a:t>Ambas organizaciones querían desarrollar talleres sobre la gestión de lodos fecales para llenar un vacío para los profesionales de saneamiento</a:t>
            </a:r>
          </a:p>
          <a:p>
            <a:pPr marL="285750" indent="-285750" rt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600">
                <a:solidFill>
                  <a:srgbClr val="262626">
                    <a:lumMod val="90000"/>
                    <a:lumOff val="10000"/>
                  </a:srgbClr>
                </a:solidFill>
                <a:latin typeface="Calibri"/>
                <a:ea typeface="Tahoma" pitchFamily="34" charset="0"/>
                <a:cs typeface="Tahoma" pitchFamily="34" charset="0"/>
              </a:rPr>
              <a:t>La colaboración sinérgica reunió habilidades complementarias y experiencia en pedagogía y gestión de lodos fecales para lograr un impacto de aprendizaje aún mayor para los participantes.</a:t>
            </a: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262626">
                  <a:lumMod val="90000"/>
                  <a:lumOff val="10000"/>
                </a:srgbClr>
              </a:solidFill>
              <a:latin typeface="Calibri"/>
              <a:ea typeface="Tahoma" pitchFamily="34" charset="0"/>
              <a:cs typeface="Tahoma" pitchFamily="34" charset="0"/>
            </a:endParaRPr>
          </a:p>
          <a:p>
            <a:pPr marL="285750" indent="-285750" rt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600">
                <a:solidFill>
                  <a:srgbClr val="262626">
                    <a:lumMod val="90000"/>
                    <a:lumOff val="10000"/>
                  </a:srgbClr>
                </a:solidFill>
                <a:latin typeface="Calibri"/>
                <a:ea typeface="Tahoma" pitchFamily="34" charset="0"/>
                <a:cs typeface="Tahoma" pitchFamily="34" charset="0"/>
              </a:rPr>
              <a:t>Manejo de Lodos Fecales - Un enfoque sistémico para su </a:t>
            </a:r>
            <a:r>
              <a:rPr sz="1600">
                <a:solidFill>
                  <a:schemeClr val="bg1"/>
                </a:solidFill>
                <a:latin typeface="Calibri"/>
                <a:ea typeface="Tahoma" pitchFamily="34" charset="0"/>
                <a:cs typeface="Tahoma" pitchFamily="34" charset="0"/>
              </a:rPr>
              <a:t>implementación y operación </a:t>
            </a:r>
            <a:r>
              <a:rPr sz="1600">
                <a:solidFill>
                  <a:schemeClr val="bg1"/>
                </a:solidFill>
                <a:latin typeface="Calibri"/>
                <a:ea typeface="Tahoma" pitchFamily="34" charset="0"/>
                <a:cs typeface="Tahoma" pitchFamily="34" charset="0"/>
                <a:hlinkClick r:id="rId2"/>
              </a:rPr>
              <a:t> (www.sandec.ch/fsm_book</a:t>
            </a:r>
          </a:p>
          <a:p>
            <a:pPr marL="285750" indent="-285750" rt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600">
                <a:solidFill>
                  <a:srgbClr val="262626">
                    <a:lumMod val="90000"/>
                    <a:lumOff val="10000"/>
                  </a:srgbClr>
                </a:solidFill>
                <a:latin typeface="Calibri"/>
                <a:ea typeface="Tahoma" pitchFamily="34" charset="0"/>
                <a:cs typeface="Tahoma" pitchFamily="34" charset="0"/>
              </a:rPr>
              <a:t>Disponible como pdf gratuito a través del sitio web de Eawag-Sandec</a:t>
            </a:r>
          </a:p>
          <a:p>
            <a:pPr marL="285750" indent="-285750" rt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600">
                <a:solidFill>
                  <a:srgbClr val="262626">
                    <a:lumMod val="90000"/>
                    <a:lumOff val="10000"/>
                  </a:srgbClr>
                </a:solidFill>
                <a:latin typeface="Calibri"/>
                <a:ea typeface="Tahoma" pitchFamily="34" charset="0"/>
                <a:cs typeface="Tahoma" pitchFamily="34" charset="0"/>
              </a:rPr>
              <a:t>Disponible como libro didáctico de tapa dura para comprar a través de IWA Publishing</a:t>
            </a: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262626">
                  <a:lumMod val="90000"/>
                  <a:lumOff val="10000"/>
                </a:srgbClr>
              </a:solidFill>
              <a:latin typeface="Calibri"/>
              <a:ea typeface="Tahoma" pitchFamily="34" charset="0"/>
              <a:cs typeface="Tahoma" pitchFamily="34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262626">
                  <a:lumMod val="90000"/>
                  <a:lumOff val="10000"/>
                </a:srgbClr>
              </a:solidFill>
              <a:latin typeface="Calibri"/>
              <a:ea typeface="Tahoma" pitchFamily="34" charset="0"/>
              <a:cs typeface="Tahoma" pitchFamily="34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262626">
                  <a:lumMod val="90000"/>
                  <a:lumOff val="10000"/>
                </a:srgbClr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14" y="1457540"/>
            <a:ext cx="3309605" cy="461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0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0"/>
            <a:r>
              <a:t>Nuestra teoría del cambio es que la educación puede catalizar la acción independiente en la escala necesaria.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0"/>
            <a:r>
              <a:t>CAWST en pocas palabras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>
              <a:defRPr/>
            </a:pPr>
            <a:fld id="{6ABE3C77-D24E-DE4A-823C-96A11F015721}" type="slidenum">
              <a:rPr/>
              <a:pPr rtl="0">
                <a:defRPr/>
              </a:pPr>
              <a:t>6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6145780" y="1457541"/>
            <a:ext cx="2828060" cy="3172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Nuestros</a:t>
            </a:r>
            <a:r>
              <a:rPr b="1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b="1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resultados</a:t>
            </a:r>
            <a:endParaRPr b="1" dirty="0">
              <a:solidFill>
                <a:srgbClr val="262626">
                  <a:lumMod val="90000"/>
                  <a:lumOff val="10000"/>
                </a:srgbClr>
              </a:solidFill>
              <a:latin typeface="Lato"/>
              <a:ea typeface="Tahoma" pitchFamily="34" charset="0"/>
              <a:cs typeface="Tahoma" pitchFamily="34" charset="0"/>
            </a:endParaRPr>
          </a:p>
          <a:p>
            <a:pPr marL="285750" indent="-285750" rtl="0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Más de 5.000 </a:t>
            </a:r>
            <a:r>
              <a:rPr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organizaciones</a:t>
            </a:r>
            <a:r>
              <a:rPr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en</a:t>
            </a:r>
            <a:r>
              <a:rPr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190 </a:t>
            </a:r>
            <a:r>
              <a:rPr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países</a:t>
            </a:r>
            <a:r>
              <a:rPr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con </a:t>
            </a:r>
            <a:r>
              <a:rPr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acceso</a:t>
            </a:r>
            <a:r>
              <a:rPr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a </a:t>
            </a:r>
            <a:r>
              <a:rPr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nuestros</a:t>
            </a:r>
            <a:r>
              <a:rPr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servicios</a:t>
            </a:r>
            <a:endParaRPr dirty="0">
              <a:solidFill>
                <a:srgbClr val="262626">
                  <a:lumMod val="90000"/>
                  <a:lumOff val="10000"/>
                </a:srgbClr>
              </a:solidFill>
              <a:latin typeface="Lato"/>
              <a:ea typeface="Tahoma" pitchFamily="34" charset="0"/>
              <a:cs typeface="Tahoma" pitchFamily="34" charset="0"/>
            </a:endParaRPr>
          </a:p>
          <a:p>
            <a:pPr marL="285750" indent="-285750" rtl="0" eaLnBrk="1" fontAlgn="auto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1091 </a:t>
            </a:r>
            <a:r>
              <a:rPr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clientes</a:t>
            </a:r>
            <a:r>
              <a:rPr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implementadores</a:t>
            </a:r>
            <a:r>
              <a:rPr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lograron</a:t>
            </a:r>
            <a:r>
              <a:rPr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que 13,1 </a:t>
            </a:r>
            <a:r>
              <a:rPr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millones</a:t>
            </a:r>
            <a:r>
              <a:rPr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de personas </a:t>
            </a:r>
            <a:r>
              <a:rPr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tengan</a:t>
            </a:r>
            <a:r>
              <a:rPr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acceso</a:t>
            </a:r>
            <a:r>
              <a:rPr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a </a:t>
            </a:r>
            <a:r>
              <a:rPr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agua</a:t>
            </a:r>
            <a:r>
              <a:rPr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de </a:t>
            </a:r>
            <a:r>
              <a:rPr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consumo</a:t>
            </a:r>
            <a:r>
              <a:rPr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segura</a:t>
            </a:r>
            <a:r>
              <a:rPr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y </a:t>
            </a:r>
            <a:r>
              <a:rPr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saneamiento</a:t>
            </a:r>
            <a:r>
              <a:rPr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desde</a:t>
            </a:r>
            <a:r>
              <a:rPr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2001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36120" y="1416217"/>
            <a:ext cx="5480887" cy="5299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</a:pPr>
            <a:r>
              <a:rPr sz="1600" b="1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Nuestra </a:t>
            </a:r>
            <a:r>
              <a:rPr sz="1600" b="1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visión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un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mundo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en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el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cual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las personas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tengan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la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oportunidad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de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alcanzar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sus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objetivos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en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la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vida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porque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sus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necesidades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básicas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de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agua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y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saneamiento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han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sido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satisfechas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.</a:t>
            </a:r>
            <a:r>
              <a:rPr sz="1600" b="1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</a:p>
          <a:p>
            <a:pPr marL="0" indent="0" rtl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</a:pPr>
            <a:r>
              <a:rPr sz="1600" b="1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Nuestra </a:t>
            </a:r>
            <a:r>
              <a:rPr sz="1600" b="1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misión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ofrecer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servicios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de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asesoría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y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capacitación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técnica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, y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actuar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como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un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centro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de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experiencia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en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materia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de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agua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y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saneamiento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para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los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más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necesitados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en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los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países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en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vías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de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desarrollo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.</a:t>
            </a:r>
            <a:r>
              <a:rPr sz="1600" b="1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</a:p>
          <a:p>
            <a:pPr marL="0" indent="0" rtl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</a:pPr>
            <a:r>
              <a:rPr sz="1600" b="1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Nuestra </a:t>
            </a:r>
            <a:r>
              <a:rPr sz="1600" b="1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organización</a:t>
            </a:r>
            <a:endParaRPr sz="1600" b="1" dirty="0">
              <a:solidFill>
                <a:srgbClr val="262626">
                  <a:lumMod val="90000"/>
                  <a:lumOff val="10000"/>
                </a:srgbClr>
              </a:solidFill>
              <a:latin typeface="Lato"/>
              <a:ea typeface="Tahoma" pitchFamily="34" charset="0"/>
              <a:cs typeface="Tahoma" pitchFamily="34" charset="0"/>
            </a:endParaRPr>
          </a:p>
          <a:p>
            <a:pPr rtl="0" fontAlgn="auto">
              <a:spcAft>
                <a:spcPts val="0"/>
              </a:spcAft>
            </a:pP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Se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fundó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en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2001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como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una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organización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sin fines de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lucro</a:t>
            </a:r>
            <a:endParaRPr sz="1600" dirty="0">
              <a:solidFill>
                <a:srgbClr val="262626">
                  <a:lumMod val="90000"/>
                  <a:lumOff val="10000"/>
                </a:srgbClr>
              </a:solidFill>
              <a:latin typeface="Lato"/>
              <a:ea typeface="Tahoma" pitchFamily="34" charset="0"/>
              <a:cs typeface="Tahoma" pitchFamily="34" charset="0"/>
            </a:endParaRPr>
          </a:p>
          <a:p>
            <a:pPr rtl="0" fontAlgn="auto">
              <a:spcAft>
                <a:spcPts val="0"/>
              </a:spcAft>
            </a:pP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Se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encuentra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en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Calgary,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Canadá</a:t>
            </a:r>
            <a:endParaRPr sz="1600" dirty="0">
              <a:solidFill>
                <a:srgbClr val="262626">
                  <a:lumMod val="90000"/>
                  <a:lumOff val="10000"/>
                </a:srgbClr>
              </a:solidFill>
              <a:latin typeface="Lato"/>
              <a:ea typeface="Tahoma" pitchFamily="34" charset="0"/>
              <a:cs typeface="Tahoma" pitchFamily="34" charset="0"/>
            </a:endParaRPr>
          </a:p>
          <a:p>
            <a:pPr rtl="0" fontAlgn="auto">
              <a:spcAft>
                <a:spcPts val="0"/>
              </a:spcAft>
            </a:pP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Está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registrada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como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organización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benéfica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</a:p>
          <a:p>
            <a:pPr rtl="0" fontAlgn="auto">
              <a:spcAft>
                <a:spcPts val="0"/>
              </a:spcAft>
            </a:pP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Está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autorizada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como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consultoría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de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ingeniería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profesional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</a:p>
          <a:p>
            <a:pPr rtl="0" fontAlgn="auto">
              <a:spcAft>
                <a:spcPts val="0"/>
              </a:spcAft>
            </a:pP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50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ingenieros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,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educadores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e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investigadores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  <a:r>
              <a:rPr sz="1600" dirty="0" err="1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profesionales</a:t>
            </a:r>
            <a:r>
              <a:rPr sz="1600" dirty="0">
                <a:solidFill>
                  <a:srgbClr val="262626">
                    <a:lumMod val="90000"/>
                    <a:lumOff val="10000"/>
                  </a:srgbClr>
                </a:solidFill>
                <a:latin typeface="Lato"/>
                <a:ea typeface="Tahoma" pitchFamily="34" charset="0"/>
                <a:cs typeface="Tahoma" pitchFamily="34" charset="0"/>
              </a:rPr>
              <a:t>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US" sz="1600" dirty="0">
              <a:solidFill>
                <a:srgbClr val="262626">
                  <a:lumMod val="90000"/>
                  <a:lumOff val="10000"/>
                </a:srgb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219614" y="3749676"/>
            <a:ext cx="721501" cy="32211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0"/>
            <a:r>
              <a:rPr dirty="0"/>
              <a:t>El </a:t>
            </a:r>
            <a:r>
              <a:rPr dirty="0" err="1"/>
              <a:t>nicho</a:t>
            </a:r>
            <a:r>
              <a:rPr dirty="0"/>
              <a:t> de CAWST: </a:t>
            </a:r>
            <a:r>
              <a:rPr dirty="0" err="1"/>
              <a:t>Desarrollo</a:t>
            </a:r>
            <a:r>
              <a:rPr dirty="0"/>
              <a:t> de </a:t>
            </a:r>
            <a:r>
              <a:rPr dirty="0" err="1"/>
              <a:t>capacidades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>
              <a:defRPr/>
            </a:pPr>
            <a:fld id="{6ABE3C77-D24E-DE4A-823C-96A11F015721}" type="slidenum">
              <a:rPr/>
              <a:pPr rtl="0">
                <a:defRPr/>
              </a:pPr>
              <a:t>7</a:t>
            </a:fld>
            <a:endParaRPr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938" y="1083958"/>
            <a:ext cx="3949836" cy="555825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21429" y="4139399"/>
            <a:ext cx="4271345" cy="102494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0500" y="1719696"/>
            <a:ext cx="110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200" b="1" dirty="0" err="1">
                <a:solidFill>
                  <a:prstClr val="white"/>
                </a:solidFill>
                <a:latin typeface="Calibri"/>
                <a:cs typeface="+mn-cs"/>
              </a:rPr>
              <a:t>Investigadores</a:t>
            </a:r>
            <a:r>
              <a:rPr sz="1200" b="1" dirty="0">
                <a:solidFill>
                  <a:prstClr val="white"/>
                </a:solidFill>
                <a:latin typeface="Calibri"/>
                <a:cs typeface="+mn-cs"/>
              </a:rPr>
              <a:t> WASH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64613" y="3491137"/>
            <a:ext cx="2787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2000" b="1" dirty="0" err="1">
                <a:solidFill>
                  <a:prstClr val="white"/>
                </a:solidFill>
                <a:latin typeface="Calibri"/>
                <a:cs typeface="+mn-cs"/>
              </a:rPr>
              <a:t>Gerentes</a:t>
            </a:r>
            <a:r>
              <a:rPr sz="2000" b="1" dirty="0">
                <a:solidFill>
                  <a:prstClr val="white"/>
                </a:solidFill>
                <a:latin typeface="Calibri"/>
                <a:cs typeface="+mn-cs"/>
              </a:rPr>
              <a:t> de </a:t>
            </a:r>
            <a:r>
              <a:rPr sz="2000" b="1" dirty="0" err="1">
                <a:solidFill>
                  <a:prstClr val="white"/>
                </a:solidFill>
                <a:latin typeface="Calibri"/>
                <a:cs typeface="+mn-cs"/>
              </a:rPr>
              <a:t>proyectos</a:t>
            </a:r>
            <a:r>
              <a:rPr sz="2000" b="1" dirty="0">
                <a:solidFill>
                  <a:prstClr val="white"/>
                </a:solidFill>
                <a:latin typeface="Calibri"/>
                <a:cs typeface="+mn-cs"/>
              </a:rPr>
              <a:t> de WASH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68379" y="2505978"/>
            <a:ext cx="1898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b="1" dirty="0" err="1">
                <a:solidFill>
                  <a:srgbClr val="FFFFFF"/>
                </a:solidFill>
                <a:latin typeface="Calibri"/>
                <a:cs typeface="+mn-cs"/>
              </a:rPr>
              <a:t>Especialistas</a:t>
            </a:r>
            <a:r>
              <a:rPr b="1" dirty="0">
                <a:solidFill>
                  <a:srgbClr val="FFFFFF"/>
                </a:solidFill>
                <a:latin typeface="Calibri"/>
                <a:cs typeface="+mn-cs"/>
              </a:rPr>
              <a:t> </a:t>
            </a:r>
            <a:r>
              <a:rPr b="1" dirty="0" err="1">
                <a:solidFill>
                  <a:srgbClr val="FFFFFF"/>
                </a:solidFill>
                <a:latin typeface="Calibri"/>
                <a:cs typeface="+mn-cs"/>
              </a:rPr>
              <a:t>en</a:t>
            </a:r>
            <a:r>
              <a:rPr b="1" dirty="0">
                <a:solidFill>
                  <a:srgbClr val="FFFFFF"/>
                </a:solidFill>
                <a:latin typeface="Calibri"/>
                <a:cs typeface="+mn-cs"/>
              </a:rPr>
              <a:t> WASH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46918" y="4042174"/>
            <a:ext cx="2905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b="1" i="1" dirty="0" err="1">
                <a:solidFill>
                  <a:srgbClr val="4F81BD"/>
                </a:solidFill>
                <a:latin typeface="Calibri"/>
                <a:cs typeface="+mn-cs"/>
              </a:rPr>
              <a:t>Brecha</a:t>
            </a:r>
            <a:r>
              <a:rPr b="1" i="1" dirty="0">
                <a:solidFill>
                  <a:srgbClr val="4F81BD"/>
                </a:solidFill>
                <a:latin typeface="Calibri"/>
                <a:cs typeface="+mn-cs"/>
              </a:rPr>
              <a:t> </a:t>
            </a:r>
            <a:r>
              <a:rPr b="1" i="1" dirty="0" err="1">
                <a:solidFill>
                  <a:srgbClr val="4F81BD"/>
                </a:solidFill>
                <a:latin typeface="Calibri"/>
                <a:cs typeface="+mn-cs"/>
              </a:rPr>
              <a:t>en</a:t>
            </a:r>
            <a:r>
              <a:rPr b="1" i="1" dirty="0">
                <a:solidFill>
                  <a:srgbClr val="4F81BD"/>
                </a:solidFill>
                <a:latin typeface="Calibri"/>
                <a:cs typeface="+mn-cs"/>
              </a:rPr>
              <a:t> la </a:t>
            </a:r>
            <a:r>
              <a:rPr b="1" i="1" dirty="0" err="1">
                <a:solidFill>
                  <a:srgbClr val="4F81BD"/>
                </a:solidFill>
                <a:latin typeface="Calibri"/>
                <a:cs typeface="+mn-cs"/>
              </a:rPr>
              <a:t>transferencia</a:t>
            </a:r>
            <a:r>
              <a:rPr b="1" i="1" dirty="0">
                <a:solidFill>
                  <a:srgbClr val="4F81BD"/>
                </a:solidFill>
                <a:latin typeface="Calibri"/>
                <a:cs typeface="+mn-cs"/>
              </a:rPr>
              <a:t> de </a:t>
            </a:r>
            <a:r>
              <a:rPr b="1" i="1" dirty="0" err="1">
                <a:solidFill>
                  <a:srgbClr val="4F81BD"/>
                </a:solidFill>
                <a:latin typeface="Calibri"/>
                <a:cs typeface="+mn-cs"/>
              </a:rPr>
              <a:t>conocimientos</a:t>
            </a:r>
            <a:endParaRPr b="1" i="1" dirty="0">
              <a:solidFill>
                <a:srgbClr val="4F81BD"/>
              </a:solidFill>
              <a:latin typeface="Calibri"/>
              <a:cs typeface="+mn-cs"/>
            </a:endParaRPr>
          </a:p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b="1" i="1" dirty="0">
                <a:solidFill>
                  <a:srgbClr val="4F81BD"/>
                </a:solidFill>
                <a:latin typeface="Calibri"/>
                <a:cs typeface="+mn-cs"/>
              </a:rPr>
              <a:t>y el </a:t>
            </a:r>
            <a:r>
              <a:rPr b="1" i="1" dirty="0" err="1">
                <a:solidFill>
                  <a:srgbClr val="4F81BD"/>
                </a:solidFill>
                <a:latin typeface="Calibri"/>
                <a:cs typeface="+mn-cs"/>
              </a:rPr>
              <a:t>intercambio</a:t>
            </a:r>
            <a:r>
              <a:rPr b="1" i="1" dirty="0">
                <a:solidFill>
                  <a:srgbClr val="4F81BD"/>
                </a:solidFill>
                <a:latin typeface="Calibri"/>
                <a:cs typeface="+mn-cs"/>
              </a:rPr>
              <a:t> de </a:t>
            </a:r>
            <a:r>
              <a:rPr b="1" i="1" dirty="0" err="1">
                <a:solidFill>
                  <a:srgbClr val="4F81BD"/>
                </a:solidFill>
                <a:latin typeface="Calibri"/>
                <a:cs typeface="+mn-cs"/>
              </a:rPr>
              <a:t>aprendizaje</a:t>
            </a:r>
            <a:endParaRPr b="1" i="1" dirty="0">
              <a:solidFill>
                <a:srgbClr val="4F81BD"/>
              </a:solidFill>
              <a:latin typeface="Calibri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78316" y="5290601"/>
            <a:ext cx="1955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2400" b="1" dirty="0" err="1">
                <a:solidFill>
                  <a:prstClr val="white"/>
                </a:solidFill>
                <a:latin typeface="Calibri"/>
                <a:cs typeface="+mn-cs"/>
              </a:rPr>
              <a:t>Trabajadores</a:t>
            </a:r>
            <a:r>
              <a:rPr sz="2400" b="1" dirty="0">
                <a:solidFill>
                  <a:prstClr val="white"/>
                </a:solidFill>
                <a:latin typeface="Calibri"/>
                <a:cs typeface="+mn-cs"/>
              </a:rPr>
              <a:t> de campo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10585" y="4946052"/>
            <a:ext cx="2601443" cy="1474844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292763"/>
              </a:avLst>
            </a:prstTxWarp>
            <a:spAutoFit/>
          </a:bodyPr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600" b="1">
                <a:solidFill>
                  <a:prstClr val="white"/>
                </a:solidFill>
                <a:latin typeface="Calibri"/>
                <a:cs typeface="+mn-cs"/>
              </a:rPr>
              <a:t>Usuarios finales, hogares, emprendedores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755357" y="2235159"/>
            <a:ext cx="1525830" cy="1"/>
          </a:xfrm>
          <a:prstGeom prst="line">
            <a:avLst/>
          </a:prstGeom>
          <a:noFill/>
          <a:ln w="25400" cap="flat" cmpd="sng" algn="ctr">
            <a:solidFill>
              <a:srgbClr val="FFFFFF"/>
            </a:solidFill>
            <a:prstDash val="sysDash"/>
          </a:ln>
          <a:effectLst/>
        </p:spPr>
      </p:cxnSp>
      <p:cxnSp>
        <p:nvCxnSpPr>
          <p:cNvPr id="32" name="Straight Connector 31"/>
          <p:cNvCxnSpPr/>
          <p:nvPr/>
        </p:nvCxnSpPr>
        <p:spPr>
          <a:xfrm flipV="1">
            <a:off x="3046918" y="3220318"/>
            <a:ext cx="2872295" cy="1"/>
          </a:xfrm>
          <a:prstGeom prst="line">
            <a:avLst/>
          </a:prstGeom>
          <a:noFill/>
          <a:ln w="25400" cap="flat" cmpd="sng" algn="ctr">
            <a:solidFill>
              <a:srgbClr val="FFFFFF"/>
            </a:solidFill>
            <a:prstDash val="sysDash"/>
          </a:ln>
          <a:effectLst/>
        </p:spPr>
      </p:cxnSp>
      <p:sp>
        <p:nvSpPr>
          <p:cNvPr id="33" name="Up-Down Arrow 32"/>
          <p:cNvSpPr/>
          <p:nvPr/>
        </p:nvSpPr>
        <p:spPr>
          <a:xfrm>
            <a:off x="5906164" y="4215061"/>
            <a:ext cx="367778" cy="809555"/>
          </a:xfrm>
          <a:prstGeom prst="upDownArrow">
            <a:avLst/>
          </a:prstGeom>
          <a:solidFill>
            <a:srgbClr val="95B3D7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2794427" y="4239251"/>
            <a:ext cx="367778" cy="809555"/>
          </a:xfrm>
          <a:prstGeom prst="upDownArrow">
            <a:avLst/>
          </a:prstGeom>
          <a:solidFill>
            <a:srgbClr val="95B3D7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 bwMode="auto">
          <a:xfrm>
            <a:off x="5812028" y="6209756"/>
            <a:ext cx="1326668" cy="29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c="http://schemas.openxmlformats.org/drawingml/2006/chart" xmlns:c15="http://schemas.microsoft.com/office/drawing/2012/chart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t>Fuente: CAWST</a:t>
            </a:r>
          </a:p>
        </p:txBody>
      </p:sp>
    </p:spTree>
    <p:extLst>
      <p:ext uri="{BB962C8B-B14F-4D97-AF65-F5344CB8AC3E}">
        <p14:creationId xmlns:p14="http://schemas.microsoft.com/office/powerpoint/2010/main" val="172744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0"/>
            <a:r>
              <a:rPr i="1"/>
              <a:t>CAWST es única en su gama de servicios, cómo los proporciona y a quiénes.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36120" y="433517"/>
            <a:ext cx="8487261" cy="410414"/>
          </a:xfrm>
        </p:spPr>
        <p:txBody>
          <a:bodyPr/>
          <a:lstStyle/>
          <a:p>
            <a:pPr rtl="0"/>
            <a:r>
              <a:rPr dirty="0" err="1"/>
              <a:t>Servicios</a:t>
            </a:r>
            <a:r>
              <a:rPr dirty="0"/>
              <a:t> de CAWST para </a:t>
            </a:r>
            <a:r>
              <a:rPr dirty="0" err="1"/>
              <a:t>profesionales</a:t>
            </a:r>
            <a:r>
              <a:rPr dirty="0"/>
              <a:t> de WASH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>
              <a:defRPr/>
            </a:pPr>
            <a:fld id="{6ABE3C77-D24E-DE4A-823C-96A11F015721}" type="slidenum">
              <a:rPr/>
              <a:pPr rtl="0">
                <a:defRPr/>
              </a:pPr>
              <a:t>8</a:t>
            </a:fld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3961467" y="1627120"/>
            <a:ext cx="108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b="1">
                <a:solidFill>
                  <a:prstClr val="white"/>
                </a:solidFill>
                <a:latin typeface="Calibri"/>
                <a:cs typeface="+mn-cs"/>
              </a:rPr>
              <a:t>Investigadores de WASH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73931" y="2652668"/>
            <a:ext cx="1898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b="1">
                <a:solidFill>
                  <a:srgbClr val="FFFFFF"/>
                </a:solidFill>
                <a:latin typeface="Calibri"/>
                <a:cs typeface="+mn-cs"/>
              </a:rPr>
              <a:t>Especialistas en WASH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755357" y="2235159"/>
            <a:ext cx="1525830" cy="1"/>
          </a:xfrm>
          <a:prstGeom prst="line">
            <a:avLst/>
          </a:prstGeom>
          <a:noFill/>
          <a:ln w="25400" cap="flat" cmpd="sng" algn="ctr">
            <a:solidFill>
              <a:srgbClr val="FFFFFF"/>
            </a:solidFill>
            <a:prstDash val="sysDash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87960" y="1383822"/>
            <a:ext cx="5388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rtl="0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sz="2000" dirty="0" err="1">
                <a:solidFill>
                  <a:prstClr val="black"/>
                </a:solidFill>
                <a:latin typeface="Lato"/>
                <a:cs typeface="+mn-cs"/>
              </a:rPr>
              <a:t>Talleres</a:t>
            </a:r>
            <a:r>
              <a:rPr sz="2000" dirty="0">
                <a:solidFill>
                  <a:prstClr val="black"/>
                </a:solidFill>
                <a:latin typeface="Lato"/>
                <a:cs typeface="+mn-cs"/>
              </a:rPr>
              <a:t> de </a:t>
            </a:r>
            <a:r>
              <a:rPr sz="2000" dirty="0" err="1">
                <a:solidFill>
                  <a:prstClr val="black"/>
                </a:solidFill>
                <a:latin typeface="Lato"/>
                <a:cs typeface="+mn-cs"/>
              </a:rPr>
              <a:t>capacitación</a:t>
            </a:r>
            <a:endParaRPr sz="2000" dirty="0">
              <a:solidFill>
                <a:prstClr val="black"/>
              </a:solidFill>
              <a:latin typeface="Lato"/>
              <a:cs typeface="+mn-cs"/>
            </a:endParaRPr>
          </a:p>
          <a:p>
            <a:pPr marL="914400" lvl="1" indent="-457200" rtl="0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sz="2000" dirty="0" err="1">
                <a:solidFill>
                  <a:prstClr val="black"/>
                </a:solidFill>
                <a:latin typeface="Lato"/>
                <a:cs typeface="+mn-cs"/>
              </a:rPr>
              <a:t>Apoyo-asesoría</a:t>
            </a:r>
            <a:endParaRPr sz="2000" dirty="0">
              <a:solidFill>
                <a:prstClr val="black"/>
              </a:solidFill>
              <a:latin typeface="Lato"/>
              <a:cs typeface="+mn-cs"/>
            </a:endParaRPr>
          </a:p>
          <a:p>
            <a:pPr marL="914400" lvl="1" indent="-457200" rtl="0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sz="2000" dirty="0" err="1">
                <a:solidFill>
                  <a:prstClr val="black"/>
                </a:solidFill>
                <a:latin typeface="Lato"/>
                <a:cs typeface="+mn-cs"/>
              </a:rPr>
              <a:t>Recursos</a:t>
            </a:r>
            <a:r>
              <a:rPr sz="2000" dirty="0">
                <a:solidFill>
                  <a:prstClr val="black"/>
                </a:solidFill>
                <a:latin typeface="Lato"/>
                <a:cs typeface="+mn-cs"/>
              </a:rPr>
              <a:t> </a:t>
            </a:r>
            <a:r>
              <a:rPr sz="2000" dirty="0" err="1">
                <a:solidFill>
                  <a:prstClr val="black"/>
                </a:solidFill>
                <a:latin typeface="Lato"/>
                <a:cs typeface="+mn-cs"/>
              </a:rPr>
              <a:t>educativos</a:t>
            </a:r>
            <a:r>
              <a:rPr sz="2000" dirty="0">
                <a:solidFill>
                  <a:prstClr val="black"/>
                </a:solidFill>
                <a:latin typeface="Lato"/>
                <a:cs typeface="+mn-cs"/>
              </a:rPr>
              <a:t> y de </a:t>
            </a:r>
            <a:r>
              <a:rPr sz="2000" dirty="0" err="1">
                <a:solidFill>
                  <a:prstClr val="black"/>
                </a:solidFill>
                <a:latin typeface="Lato"/>
                <a:cs typeface="+mn-cs"/>
              </a:rPr>
              <a:t>formación</a:t>
            </a:r>
            <a:endParaRPr sz="2000" dirty="0">
              <a:solidFill>
                <a:prstClr val="black"/>
              </a:solidFill>
              <a:latin typeface="Lato"/>
              <a:cs typeface="+mn-cs"/>
            </a:endParaRPr>
          </a:p>
          <a:p>
            <a:pPr marL="914400" lvl="1" indent="-457200" rtl="0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sz="2000" dirty="0" err="1">
                <a:solidFill>
                  <a:prstClr val="black"/>
                </a:solidFill>
                <a:latin typeface="Lato"/>
                <a:cs typeface="+mn-cs"/>
              </a:rPr>
              <a:t>Investigación</a:t>
            </a:r>
            <a:r>
              <a:rPr sz="2000" dirty="0">
                <a:solidFill>
                  <a:prstClr val="black"/>
                </a:solidFill>
                <a:latin typeface="Lato"/>
                <a:cs typeface="+mn-cs"/>
              </a:rPr>
              <a:t> </a:t>
            </a:r>
            <a:r>
              <a:rPr sz="2000" dirty="0" err="1">
                <a:solidFill>
                  <a:prstClr val="black"/>
                </a:solidFill>
                <a:latin typeface="Lato"/>
                <a:cs typeface="+mn-cs"/>
              </a:rPr>
              <a:t>aplicada</a:t>
            </a:r>
            <a:endParaRPr sz="2000" dirty="0">
              <a:solidFill>
                <a:prstClr val="black"/>
              </a:solidFill>
              <a:latin typeface="Lato"/>
              <a:cs typeface="+mn-cs"/>
            </a:endParaRPr>
          </a:p>
          <a:p>
            <a:pPr marL="914400" lvl="1" indent="-457200" rtl="0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sz="2000" dirty="0" err="1">
                <a:solidFill>
                  <a:prstClr val="black"/>
                </a:solidFill>
                <a:latin typeface="Lato"/>
                <a:cs typeface="+mn-cs"/>
              </a:rPr>
              <a:t>Intercambio</a:t>
            </a:r>
            <a:r>
              <a:rPr sz="2000" dirty="0">
                <a:solidFill>
                  <a:prstClr val="black"/>
                </a:solidFill>
                <a:latin typeface="Lato"/>
                <a:cs typeface="+mn-cs"/>
              </a:rPr>
              <a:t> de </a:t>
            </a:r>
            <a:r>
              <a:rPr sz="2000" dirty="0" err="1">
                <a:solidFill>
                  <a:prstClr val="black"/>
                </a:solidFill>
                <a:latin typeface="Lato"/>
                <a:cs typeface="+mn-cs"/>
              </a:rPr>
              <a:t>experiencias</a:t>
            </a:r>
            <a:endParaRPr sz="2000" dirty="0">
              <a:solidFill>
                <a:prstClr val="black"/>
              </a:solidFill>
              <a:latin typeface="Lato"/>
              <a:cs typeface="+mn-cs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54"/>
          <a:stretch/>
        </p:blipFill>
        <p:spPr bwMode="auto">
          <a:xfrm>
            <a:off x="531845" y="3729809"/>
            <a:ext cx="3301575" cy="108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07" y="4813935"/>
            <a:ext cx="2853850" cy="1470429"/>
          </a:xfrm>
          <a:prstGeom prst="rect">
            <a:avLst/>
          </a:prstGeom>
        </p:spPr>
      </p:pic>
      <p:pic>
        <p:nvPicPr>
          <p:cNvPr id="21" name="Picture 18" descr="RS6902_IMG_9546-sc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5890" y="1482667"/>
            <a:ext cx="3055937" cy="219289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c="http://schemas.openxmlformats.org/drawingml/2006/chart" xmlns:c15="http://schemas.microsoft.com/office/drawing/2012/chart"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74"/>
          <a:stretch/>
        </p:blipFill>
        <p:spPr bwMode="auto">
          <a:xfrm>
            <a:off x="4775287" y="3979160"/>
            <a:ext cx="2999740" cy="13535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681949" y="5630867"/>
            <a:ext cx="404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>
                <a:solidFill>
                  <a:prstClr val="black"/>
                </a:solidFill>
                <a:latin typeface="Lato"/>
                <a:cs typeface="+mn-cs"/>
              </a:rPr>
              <a:t>CAWST se enfoca en WASH y salud para sistemas domésticos que no están conectados a una red.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 bwMode="auto">
          <a:xfrm>
            <a:off x="7706770" y="3687906"/>
            <a:ext cx="1326668" cy="29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c="http://schemas.openxmlformats.org/drawingml/2006/chart" xmlns:c15="http://schemas.microsoft.com/office/drawing/2012/chart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t>Fuente: CAWST</a:t>
            </a:r>
          </a:p>
        </p:txBody>
      </p:sp>
      <p:sp>
        <p:nvSpPr>
          <p:cNvPr id="15" name="Text Placeholder 1"/>
          <p:cNvSpPr txBox="1">
            <a:spLocks/>
          </p:cNvSpPr>
          <p:nvPr/>
        </p:nvSpPr>
        <p:spPr bwMode="auto">
          <a:xfrm>
            <a:off x="6650524" y="5318331"/>
            <a:ext cx="1326668" cy="29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c="http://schemas.openxmlformats.org/drawingml/2006/chart" xmlns:c15="http://schemas.microsoft.com/office/drawing/2012/chart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t>Fuente: CAWST</a:t>
            </a:r>
          </a:p>
        </p:txBody>
      </p:sp>
      <p:sp>
        <p:nvSpPr>
          <p:cNvPr id="16" name="Text Placeholder 1"/>
          <p:cNvSpPr txBox="1">
            <a:spLocks/>
          </p:cNvSpPr>
          <p:nvPr/>
        </p:nvSpPr>
        <p:spPr bwMode="auto">
          <a:xfrm>
            <a:off x="3140038" y="6130604"/>
            <a:ext cx="1326668" cy="29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c="http://schemas.openxmlformats.org/drawingml/2006/chart" xmlns:c15="http://schemas.microsoft.com/office/drawing/2012/chart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c="http://schemas.openxmlformats.org/drawingml/2006/chart" xmlns:c15="http://schemas.microsoft.com/office/drawing/2012/chart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c="http://schemas.openxmlformats.org/drawingml/2006/chart" xmlns:c15="http://schemas.microsoft.com/office/drawing/2012/chart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5C5C5C"/>
                </a:solidFill>
                <a:latin typeface="Lato" panose="020F0502020204030203" pitchFamily="34" charset="0"/>
                <a:ea typeface="ＭＳ Ｐゴシック" charset="0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t>Fuente: CAWST</a:t>
            </a:r>
          </a:p>
        </p:txBody>
      </p:sp>
    </p:spTree>
    <p:extLst>
      <p:ext uri="{BB962C8B-B14F-4D97-AF65-F5344CB8AC3E}">
        <p14:creationId xmlns:p14="http://schemas.microsoft.com/office/powerpoint/2010/main" val="352752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0"/>
            <a:r>
              <a:t>Servicios de CAWST para profesionales de WASH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>
              <a:defRPr/>
            </a:pPr>
            <a:fld id="{6ABE3C77-D24E-DE4A-823C-96A11F015721}" type="slidenum">
              <a:rPr/>
              <a:pPr rtl="0">
                <a:defRPr/>
              </a:pPr>
              <a:t>9</a:t>
            </a:fld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405336" y="3878355"/>
            <a:ext cx="2329625" cy="2246769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3175" lvl="1" algn="ctr" rt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sz="2000" b="1" kern="0" dirty="0">
                <a:solidFill>
                  <a:srgbClr val="0070C0"/>
                </a:solidFill>
                <a:latin typeface="Calibri"/>
                <a:cs typeface="+mn-cs"/>
              </a:rPr>
              <a:t>CAWST </a:t>
            </a:r>
          </a:p>
          <a:p>
            <a:pPr marL="60325" lvl="1" algn="ctr" rtl="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ern="0" dirty="0" err="1">
                <a:solidFill>
                  <a:prstClr val="black"/>
                </a:solidFill>
                <a:latin typeface="Calibri"/>
                <a:cs typeface="+mn-cs"/>
              </a:rPr>
              <a:t>Prestación</a:t>
            </a:r>
            <a:r>
              <a:rPr kern="0" dirty="0">
                <a:solidFill>
                  <a:prstClr val="black"/>
                </a:solidFill>
                <a:latin typeface="Calibri"/>
                <a:cs typeface="+mn-cs"/>
              </a:rPr>
              <a:t> de </a:t>
            </a:r>
            <a:r>
              <a:rPr kern="0" dirty="0" err="1">
                <a:solidFill>
                  <a:prstClr val="black"/>
                </a:solidFill>
                <a:latin typeface="Calibri"/>
                <a:cs typeface="+mn-cs"/>
              </a:rPr>
              <a:t>servicios</a:t>
            </a:r>
            <a:r>
              <a:rPr kern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kern="0" dirty="0" err="1">
                <a:solidFill>
                  <a:prstClr val="black"/>
                </a:solidFill>
                <a:latin typeface="Calibri"/>
                <a:cs typeface="+mn-cs"/>
              </a:rPr>
              <a:t>en</a:t>
            </a:r>
            <a:r>
              <a:rPr kern="0" dirty="0">
                <a:solidFill>
                  <a:prstClr val="black"/>
                </a:solidFill>
                <a:latin typeface="Calibri"/>
                <a:cs typeface="+mn-cs"/>
              </a:rPr>
              <a:t> persona </a:t>
            </a:r>
            <a:r>
              <a:rPr kern="0" dirty="0" err="1">
                <a:solidFill>
                  <a:prstClr val="black"/>
                </a:solidFill>
                <a:latin typeface="Calibri"/>
                <a:cs typeface="+mn-cs"/>
              </a:rPr>
              <a:t>por</a:t>
            </a:r>
            <a:r>
              <a:rPr kern="0" dirty="0">
                <a:solidFill>
                  <a:prstClr val="black"/>
                </a:solidFill>
                <a:latin typeface="Calibri"/>
                <a:cs typeface="+mn-cs"/>
              </a:rPr>
              <a:t> personal de CAWST a </a:t>
            </a:r>
            <a:r>
              <a:rPr kern="0" dirty="0" err="1">
                <a:solidFill>
                  <a:prstClr val="black"/>
                </a:solidFill>
                <a:latin typeface="Calibri"/>
                <a:cs typeface="+mn-cs"/>
              </a:rPr>
              <a:t>clientes</a:t>
            </a:r>
            <a:r>
              <a:rPr kern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kern="0" dirty="0" err="1">
                <a:solidFill>
                  <a:prstClr val="black"/>
                </a:solidFill>
                <a:latin typeface="Calibri"/>
                <a:cs typeface="+mn-cs"/>
              </a:rPr>
              <a:t>en</a:t>
            </a:r>
            <a:r>
              <a:rPr kern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kern="0" dirty="0" err="1">
                <a:solidFill>
                  <a:prstClr val="black"/>
                </a:solidFill>
                <a:latin typeface="Calibri"/>
                <a:cs typeface="+mn-cs"/>
              </a:rPr>
              <a:t>todo</a:t>
            </a:r>
            <a:r>
              <a:rPr kern="0" dirty="0">
                <a:solidFill>
                  <a:prstClr val="black"/>
                </a:solidFill>
                <a:latin typeface="Calibri"/>
                <a:cs typeface="+mn-cs"/>
              </a:rPr>
              <a:t> el </a:t>
            </a:r>
            <a:r>
              <a:rPr kern="0" dirty="0" err="1">
                <a:solidFill>
                  <a:prstClr val="black"/>
                </a:solidFill>
                <a:latin typeface="Calibri"/>
                <a:cs typeface="+mn-cs"/>
              </a:rPr>
              <a:t>mundo</a:t>
            </a:r>
            <a:endParaRPr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5468" y="3907303"/>
            <a:ext cx="2306081" cy="1985159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2pPr marL="3175" lvl="1" algn="ctr">
              <a:spcAft>
                <a:spcPts val="600"/>
              </a:spcAft>
              <a:defRPr sz="2000" b="1">
                <a:solidFill>
                  <a:srgbClr val="0070C0"/>
                </a:solidFill>
              </a:defRPr>
            </a:lvl2pPr>
          </a:lstStyle>
          <a:p>
            <a:pPr lvl="1" rtl="0" eaLnBrk="1" fontAlgn="auto" hangingPunct="1">
              <a:spcBef>
                <a:spcPts val="0"/>
              </a:spcBef>
              <a:defRPr/>
            </a:pPr>
            <a:r>
              <a:rPr kern="0" dirty="0">
                <a:latin typeface="Calibri"/>
                <a:cs typeface="+mn-cs"/>
              </a:rPr>
              <a:t>Centro WET virtual </a:t>
            </a:r>
          </a:p>
          <a:p>
            <a:pPr lvl="1" rtl="0" eaLnBrk="1" fontAlgn="auto" hangingPunct="1">
              <a:spcBef>
                <a:spcPts val="0"/>
              </a:spcBef>
              <a:defRPr/>
            </a:pPr>
            <a:r>
              <a:rPr b="0" kern="0" dirty="0" err="1">
                <a:solidFill>
                  <a:prstClr val="black"/>
                </a:solidFill>
                <a:latin typeface="Calibri"/>
                <a:cs typeface="+mn-cs"/>
              </a:rPr>
              <a:t>Recursos</a:t>
            </a:r>
            <a:r>
              <a:rPr b="0" kern="0" dirty="0">
                <a:solidFill>
                  <a:prstClr val="black"/>
                </a:solidFill>
                <a:latin typeface="Calibri"/>
                <a:cs typeface="+mn-cs"/>
              </a:rPr>
              <a:t> de </a:t>
            </a:r>
            <a:r>
              <a:rPr b="0" kern="0" dirty="0" err="1">
                <a:solidFill>
                  <a:prstClr val="black"/>
                </a:solidFill>
                <a:latin typeface="Calibri"/>
                <a:cs typeface="+mn-cs"/>
              </a:rPr>
              <a:t>educación</a:t>
            </a:r>
            <a:r>
              <a:rPr b="0" kern="0" dirty="0">
                <a:solidFill>
                  <a:prstClr val="black"/>
                </a:solidFill>
                <a:latin typeface="Calibri"/>
                <a:cs typeface="+mn-cs"/>
              </a:rPr>
              <a:t> y </a:t>
            </a:r>
            <a:r>
              <a:rPr b="0" kern="0" dirty="0" err="1">
                <a:solidFill>
                  <a:prstClr val="black"/>
                </a:solidFill>
                <a:latin typeface="Calibri"/>
                <a:cs typeface="+mn-cs"/>
              </a:rPr>
              <a:t>capacitación</a:t>
            </a:r>
            <a:r>
              <a:rPr b="0" kern="0" dirty="0">
                <a:solidFill>
                  <a:prstClr val="black"/>
                </a:solidFill>
                <a:latin typeface="Calibri"/>
                <a:cs typeface="+mn-cs"/>
              </a:rPr>
              <a:t> de CAWST </a:t>
            </a:r>
            <a:r>
              <a:rPr b="0" kern="0" dirty="0" err="1">
                <a:solidFill>
                  <a:prstClr val="black"/>
                </a:solidFill>
                <a:latin typeface="Calibri"/>
                <a:cs typeface="+mn-cs"/>
              </a:rPr>
              <a:t>en</a:t>
            </a:r>
            <a:r>
              <a:rPr b="0" kern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b="0" kern="0" dirty="0" err="1">
                <a:solidFill>
                  <a:prstClr val="black"/>
                </a:solidFill>
                <a:latin typeface="Calibri"/>
                <a:cs typeface="+mn-cs"/>
              </a:rPr>
              <a:t>línea</a:t>
            </a:r>
            <a:endParaRPr b="0" kern="0">
              <a:solidFill>
                <a:prstClr val="black"/>
              </a:solidFill>
              <a:latin typeface="Calibri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defRPr/>
            </a:pPr>
            <a:endParaRPr lang="en-US" sz="1400" b="0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 eaLnBrk="1" fontAlgn="auto" hangingPunct="1">
              <a:spcBef>
                <a:spcPts val="0"/>
              </a:spcBef>
              <a:defRPr/>
            </a:pPr>
            <a:endParaRPr lang="en-US" sz="1400" b="0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11009" y="3907303"/>
            <a:ext cx="2512542" cy="2169825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2pPr marL="3175" lvl="1" algn="ctr">
              <a:spcAft>
                <a:spcPts val="600"/>
              </a:spcAft>
              <a:defRPr sz="2000" b="1">
                <a:solidFill>
                  <a:srgbClr val="0070C0"/>
                </a:solidFill>
              </a:defRPr>
            </a:lvl2pPr>
          </a:lstStyle>
          <a:p>
            <a:pPr lvl="1" rtl="0" eaLnBrk="1" fontAlgn="auto" hangingPunct="1">
              <a:spcBef>
                <a:spcPts val="0"/>
              </a:spcBef>
              <a:defRPr/>
            </a:pPr>
            <a:r>
              <a:rPr kern="0" dirty="0" err="1">
                <a:latin typeface="Calibri"/>
                <a:cs typeface="+mn-cs"/>
              </a:rPr>
              <a:t>Centros</a:t>
            </a:r>
            <a:r>
              <a:rPr kern="0" dirty="0">
                <a:latin typeface="Calibri"/>
                <a:cs typeface="+mn-cs"/>
              </a:rPr>
              <a:t> WET </a:t>
            </a:r>
          </a:p>
          <a:p>
            <a:pPr lvl="1" rtl="0" eaLnBrk="1" fontAlgn="auto" hangingPunct="1">
              <a:spcBef>
                <a:spcPts val="0"/>
              </a:spcBef>
              <a:defRPr/>
            </a:pPr>
            <a:r>
              <a:rPr kern="0" dirty="0">
                <a:latin typeface="Calibri"/>
                <a:cs typeface="+mn-cs"/>
              </a:rPr>
              <a:t> </a:t>
            </a:r>
            <a:r>
              <a:rPr sz="1800" b="0" kern="0" dirty="0" err="1">
                <a:solidFill>
                  <a:prstClr val="black"/>
                </a:solidFill>
                <a:latin typeface="Calibri"/>
                <a:cs typeface="+mn-cs"/>
              </a:rPr>
              <a:t>Prestación</a:t>
            </a:r>
            <a:r>
              <a:rPr sz="1800" b="0" kern="0" dirty="0">
                <a:solidFill>
                  <a:prstClr val="black"/>
                </a:solidFill>
                <a:latin typeface="Calibri"/>
                <a:cs typeface="+mn-cs"/>
              </a:rPr>
              <a:t> de </a:t>
            </a:r>
            <a:r>
              <a:rPr sz="1800" b="0" kern="0" dirty="0" err="1">
                <a:solidFill>
                  <a:prstClr val="black"/>
                </a:solidFill>
                <a:latin typeface="Calibri"/>
                <a:cs typeface="+mn-cs"/>
              </a:rPr>
              <a:t>servicios</a:t>
            </a:r>
            <a:r>
              <a:rPr sz="1800" b="0" kern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sz="1800" b="0" kern="0" dirty="0" err="1">
                <a:solidFill>
                  <a:prstClr val="black"/>
                </a:solidFill>
                <a:latin typeface="Calibri"/>
                <a:cs typeface="+mn-cs"/>
              </a:rPr>
              <a:t>en</a:t>
            </a:r>
            <a:r>
              <a:rPr sz="1800" b="0" kern="0" dirty="0">
                <a:solidFill>
                  <a:prstClr val="black"/>
                </a:solidFill>
                <a:latin typeface="Calibri"/>
                <a:cs typeface="+mn-cs"/>
              </a:rPr>
              <a:t> persona </a:t>
            </a:r>
            <a:r>
              <a:rPr sz="1800" b="0" kern="0" dirty="0" err="1">
                <a:solidFill>
                  <a:prstClr val="black"/>
                </a:solidFill>
                <a:latin typeface="Calibri"/>
                <a:cs typeface="+mn-cs"/>
              </a:rPr>
              <a:t>por</a:t>
            </a:r>
            <a:r>
              <a:rPr sz="1800" b="0" kern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sz="1800" b="0" kern="0" dirty="0" err="1">
                <a:solidFill>
                  <a:prstClr val="black"/>
                </a:solidFill>
                <a:latin typeface="Calibri"/>
                <a:cs typeface="+mn-cs"/>
              </a:rPr>
              <a:t>parte</a:t>
            </a:r>
            <a:r>
              <a:rPr sz="1800" b="0" kern="0" dirty="0">
                <a:solidFill>
                  <a:prstClr val="black"/>
                </a:solidFill>
                <a:latin typeface="Calibri"/>
                <a:cs typeface="+mn-cs"/>
              </a:rPr>
              <a:t> de las </a:t>
            </a:r>
            <a:r>
              <a:rPr sz="1800" b="0" kern="0" dirty="0" err="1">
                <a:solidFill>
                  <a:prstClr val="black"/>
                </a:solidFill>
                <a:latin typeface="Calibri"/>
                <a:cs typeface="+mn-cs"/>
              </a:rPr>
              <a:t>organizaciones</a:t>
            </a:r>
            <a:r>
              <a:rPr sz="1800" b="0" kern="0" dirty="0">
                <a:solidFill>
                  <a:prstClr val="black"/>
                </a:solidFill>
                <a:latin typeface="Calibri"/>
                <a:cs typeface="+mn-cs"/>
              </a:rPr>
              <a:t> de un </a:t>
            </a:r>
            <a:r>
              <a:rPr sz="1800" b="0" kern="0" dirty="0" err="1">
                <a:solidFill>
                  <a:prstClr val="black"/>
                </a:solidFill>
                <a:latin typeface="Calibri"/>
                <a:cs typeface="+mn-cs"/>
              </a:rPr>
              <a:t>país</a:t>
            </a:r>
            <a:r>
              <a:rPr sz="1800" b="0" kern="0" dirty="0">
                <a:solidFill>
                  <a:prstClr val="black"/>
                </a:solidFill>
                <a:latin typeface="Calibri"/>
                <a:cs typeface="+mn-cs"/>
              </a:rPr>
              <a:t>, con personal local </a:t>
            </a:r>
            <a:br>
              <a:rPr lang="en-US" sz="1800" b="0" kern="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sz="1800" b="0" kern="0" dirty="0">
                <a:solidFill>
                  <a:prstClr val="black"/>
                </a:solidFill>
                <a:latin typeface="Calibri"/>
                <a:cs typeface="+mn-cs"/>
              </a:rPr>
              <a:t>(</a:t>
            </a:r>
            <a:r>
              <a:rPr sz="1800" b="0" kern="0" dirty="0" err="1">
                <a:solidFill>
                  <a:prstClr val="black"/>
                </a:solidFill>
                <a:latin typeface="Calibri"/>
                <a:cs typeface="+mn-cs"/>
              </a:rPr>
              <a:t>centros</a:t>
            </a:r>
            <a:r>
              <a:rPr sz="1800" b="0" kern="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sz="1800" b="0" kern="0" dirty="0" err="1">
                <a:solidFill>
                  <a:prstClr val="black"/>
                </a:solidFill>
                <a:latin typeface="Calibri"/>
                <a:cs typeface="+mn-cs"/>
              </a:rPr>
              <a:t>asociados</a:t>
            </a:r>
            <a:r>
              <a:rPr sz="1800" b="0" kern="0" dirty="0">
                <a:solidFill>
                  <a:prstClr val="black"/>
                </a:solidFill>
                <a:latin typeface="Calibri"/>
                <a:cs typeface="+mn-cs"/>
              </a:rPr>
              <a:t> a CAWST)</a:t>
            </a:r>
            <a:endParaRPr b="0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805182" y="2740752"/>
            <a:ext cx="2119454" cy="909734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 flipH="1">
            <a:off x="4567280" y="2736406"/>
            <a:ext cx="4297" cy="986393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>
            <a:off x="5243638" y="2740752"/>
            <a:ext cx="2013896" cy="909734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-4720" y="142535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sz="3200" b="1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vías clave para clientes </a:t>
            </a:r>
          </a:p>
          <a:p>
            <a:pPr algn="ctr" rtl="0"/>
            <a:r>
              <a:rPr sz="3200" b="1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acceder a nuestros servicios</a:t>
            </a:r>
          </a:p>
        </p:txBody>
      </p:sp>
    </p:spTree>
    <p:extLst>
      <p:ext uri="{BB962C8B-B14F-4D97-AF65-F5344CB8AC3E}">
        <p14:creationId xmlns:p14="http://schemas.microsoft.com/office/powerpoint/2010/main" val="2613642023"/>
      </p:ext>
    </p:extLst>
  </p:cSld>
  <p:clrMapOvr>
    <a:masterClrMapping/>
  </p:clrMapOvr>
</p:sld>
</file>

<file path=ppt/theme/theme1.xml><?xml version="1.0" encoding="utf-8"?>
<a:theme xmlns:a="http://schemas.openxmlformats.org/drawingml/2006/main" name="EPD_CAWST_EAWAG_PowerPoint_Template--Mar_2016">
  <a:themeElements>
    <a:clrScheme name="Custom 2">
      <a:dk1>
        <a:srgbClr val="FFFFFF"/>
      </a:dk1>
      <a:lt1>
        <a:srgbClr val="262626"/>
      </a:lt1>
      <a:dk2>
        <a:srgbClr val="FFFFFF"/>
      </a:dk2>
      <a:lt2>
        <a:srgbClr val="262626"/>
      </a:lt2>
      <a:accent1>
        <a:srgbClr val="24DFF0"/>
      </a:accent1>
      <a:accent2>
        <a:srgbClr val="24D3EB"/>
      </a:accent2>
      <a:accent3>
        <a:srgbClr val="24C7E6"/>
      </a:accent3>
      <a:accent4>
        <a:srgbClr val="24BCE0"/>
      </a:accent4>
      <a:accent5>
        <a:srgbClr val="24B0DB"/>
      </a:accent5>
      <a:accent6>
        <a:srgbClr val="24A4D6"/>
      </a:accent6>
      <a:hlink>
        <a:srgbClr val="666666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D_CAWST_EAWAG_PowerPoint_Template--Mar_2016" id="{14586954-EBD6-904D-A702-6E78179BB560}" vid="{11CA6406-58C8-834B-AD34-74064201EE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EPD_CAWST_EAWAG_PowerPoint_Template--Mar_2016</Template>
  <TotalTime>67</TotalTime>
  <Words>1528</Words>
  <Application>Microsoft Office PowerPoint</Application>
  <PresentationFormat>On-screen Show (4:3)</PresentationFormat>
  <Paragraphs>262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Lato</vt:lpstr>
      <vt:lpstr>Tahoma</vt:lpstr>
      <vt:lpstr>Wingdings</vt:lpstr>
      <vt:lpstr>EPD_CAWST_EAWAG_PowerPoint_Template--Mar_2016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Sandec es un departamento dentro del Eawag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FSM_LP 1_Intro to CAWST and Eawag-Sandec</dc:title>
  <dc:creator>Sterenn Philippe</dc:creator>
  <cp:lastModifiedBy>Andrea Roach</cp:lastModifiedBy>
  <cp:revision>17</cp:revision>
  <dcterms:created xsi:type="dcterms:W3CDTF">2016-03-18T09:50:36Z</dcterms:created>
  <dcterms:modified xsi:type="dcterms:W3CDTF">2017-07-05T18:38:37Z</dcterms:modified>
</cp:coreProperties>
</file>