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338" r:id="rId2"/>
    <p:sldId id="339" r:id="rId3"/>
    <p:sldId id="256" r:id="rId4"/>
    <p:sldId id="257" r:id="rId5"/>
    <p:sldId id="315" r:id="rId6"/>
    <p:sldId id="330" r:id="rId7"/>
    <p:sldId id="331" r:id="rId8"/>
    <p:sldId id="332" r:id="rId9"/>
    <p:sldId id="333" r:id="rId10"/>
    <p:sldId id="334" r:id="rId11"/>
    <p:sldId id="335" r:id="rId12"/>
    <p:sldId id="336" r:id="rId13"/>
    <p:sldId id="314"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3" autoAdjust="0"/>
    <p:restoredTop sz="98660" autoAdjust="0"/>
  </p:normalViewPr>
  <p:slideViewPr>
    <p:cSldViewPr>
      <p:cViewPr>
        <p:scale>
          <a:sx n="75" d="100"/>
          <a:sy n="75" d="100"/>
        </p:scale>
        <p:origin x="-1242" y="-1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fld id="{FFFA17AA-BF68-4413-8F84-F83879FA8082}" type="datetime1">
              <a:rPr lang="en-US"/>
              <a:pPr>
                <a:defRPr/>
              </a:pPr>
              <a:t>7/11/2014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D8FB1601-44E5-4F4F-836C-C6644727D8B3}" type="slidenum">
              <a:rPr lang="en-US"/>
              <a:pPr>
                <a:defRPr/>
              </a:pPr>
              <a:t>‹#›</a:t>
            </a:fld>
            <a:endParaRPr lang="en-US"/>
          </a:p>
        </p:txBody>
      </p:sp>
    </p:spTree>
    <p:extLst>
      <p:ext uri="{BB962C8B-B14F-4D97-AF65-F5344CB8AC3E}">
        <p14:creationId xmlns:p14="http://schemas.microsoft.com/office/powerpoint/2010/main" val="248320769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90509F-01A9-43AC-8409-78BC30BF2771}" type="slidenum">
              <a:rPr lang="en-US" smtClean="0"/>
              <a:pPr eaLnBrk="1" hangingPunct="1"/>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0A08E3E-5846-4A0B-B6F6-B4E3A8248A84}" type="slidenum">
              <a:rPr lang="en-US" smtClean="0"/>
              <a:pPr eaLnBrk="1" hangingPunct="1"/>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F1C98F4-B2FF-47AB-81F0-2E5462E59B81}" type="slidenum">
              <a:rPr lang="en-US" smtClean="0"/>
              <a:pPr eaLnBrk="1" hangingPunct="1"/>
              <a:t>13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6D0D339-8232-4E61-8238-9623194AFFBD}" type="slidenum">
              <a:rPr lang="en-US" smtClean="0"/>
              <a:pPr eaLnBrk="1" hangingPunct="1"/>
              <a:t>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35C8B26-44CF-43C3-8DF3-505B4D94EF67}" type="slidenum">
              <a:rPr lang="en-US" smtClean="0"/>
              <a:pPr eaLnBrk="1" hangingPunct="1"/>
              <a:t>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6667039-2856-4410-ADC8-E6399625640D}" type="slidenum">
              <a:rPr lang="en-US" smtClean="0"/>
              <a:pPr eaLnBrk="1" hangingPunct="1"/>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1ABB927-881F-4933-A7AF-0B0C06BDF739}" type="slidenum">
              <a:rPr lang="en-US" smtClean="0"/>
              <a:pPr eaLnBrk="1" hangingPunct="1"/>
              <a:t>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BA48DFB-4270-4EA1-8405-353B0D6F6F87}" type="slidenum">
              <a:rPr lang="en-US" smtClean="0"/>
              <a:pPr eaLnBrk="1" hangingPunct="1"/>
              <a:t>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D5C96B6-DDB4-4424-9D32-34931C0461E6}" type="slidenum">
              <a:rPr lang="en-US" smtClean="0"/>
              <a:pPr eaLnBrk="1" hangingPunct="1"/>
              <a:t>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37B786E-A8E5-4F31-82C3-691B95412698}" type="slidenum">
              <a:rPr lang="en-US" smtClean="0"/>
              <a:pPr eaLnBrk="1" hangingPunct="1"/>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624D7F2-BE9A-4516-B6DA-C1D89ECDE5D1}" type="slidenum">
              <a:rPr lang="en-US" smtClean="0"/>
              <a:pPr eaLnBrk="1" hangingPunct="1"/>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D02C7A-9DFE-413E-ACB4-2D56F5AEE716}" type="slidenum">
              <a:rPr lang="en-US"/>
              <a:pPr>
                <a:defRPr/>
              </a:pPr>
              <a:t>‹#›</a:t>
            </a:fld>
            <a:endParaRPr lang="en-US"/>
          </a:p>
        </p:txBody>
      </p:sp>
    </p:spTree>
    <p:extLst>
      <p:ext uri="{BB962C8B-B14F-4D97-AF65-F5344CB8AC3E}">
        <p14:creationId xmlns:p14="http://schemas.microsoft.com/office/powerpoint/2010/main" val="2154750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906E65-AE36-461D-A28F-5A91C2AA9849}" type="slidenum">
              <a:rPr lang="en-US"/>
              <a:pPr>
                <a:defRPr/>
              </a:pPr>
              <a:t>‹#›</a:t>
            </a:fld>
            <a:endParaRPr lang="en-US"/>
          </a:p>
        </p:txBody>
      </p:sp>
    </p:spTree>
    <p:extLst>
      <p:ext uri="{BB962C8B-B14F-4D97-AF65-F5344CB8AC3E}">
        <p14:creationId xmlns:p14="http://schemas.microsoft.com/office/powerpoint/2010/main" val="26846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7DC533-6D3B-4D6A-9D23-4C58A9705979}" type="slidenum">
              <a:rPr lang="en-US"/>
              <a:pPr>
                <a:defRPr/>
              </a:pPr>
              <a:t>‹#›</a:t>
            </a:fld>
            <a:endParaRPr lang="en-US"/>
          </a:p>
        </p:txBody>
      </p:sp>
    </p:spTree>
    <p:extLst>
      <p:ext uri="{BB962C8B-B14F-4D97-AF65-F5344CB8AC3E}">
        <p14:creationId xmlns:p14="http://schemas.microsoft.com/office/powerpoint/2010/main" val="373315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269B05-E574-45D6-AF33-9C57F237F88B}" type="slidenum">
              <a:rPr lang="en-US"/>
              <a:pPr>
                <a:defRPr/>
              </a:pPr>
              <a:t>‹#›</a:t>
            </a:fld>
            <a:endParaRPr lang="en-US"/>
          </a:p>
        </p:txBody>
      </p:sp>
    </p:spTree>
    <p:extLst>
      <p:ext uri="{BB962C8B-B14F-4D97-AF65-F5344CB8AC3E}">
        <p14:creationId xmlns:p14="http://schemas.microsoft.com/office/powerpoint/2010/main" val="2948159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2DCB18-9024-4CEF-8144-EF4A4E383CBE}" type="slidenum">
              <a:rPr lang="en-US"/>
              <a:pPr>
                <a:defRPr/>
              </a:pPr>
              <a:t>‹#›</a:t>
            </a:fld>
            <a:endParaRPr lang="en-US"/>
          </a:p>
        </p:txBody>
      </p:sp>
    </p:spTree>
    <p:extLst>
      <p:ext uri="{BB962C8B-B14F-4D97-AF65-F5344CB8AC3E}">
        <p14:creationId xmlns:p14="http://schemas.microsoft.com/office/powerpoint/2010/main" val="740626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CACFBF-D2AE-4B21-8F4D-48F991D9FEA9}" type="slidenum">
              <a:rPr lang="en-US"/>
              <a:pPr>
                <a:defRPr/>
              </a:pPr>
              <a:t>‹#›</a:t>
            </a:fld>
            <a:endParaRPr lang="en-US"/>
          </a:p>
        </p:txBody>
      </p:sp>
    </p:spTree>
    <p:extLst>
      <p:ext uri="{BB962C8B-B14F-4D97-AF65-F5344CB8AC3E}">
        <p14:creationId xmlns:p14="http://schemas.microsoft.com/office/powerpoint/2010/main" val="3419659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56F4442-E0E0-4C2D-9704-1C4136684110}" type="slidenum">
              <a:rPr lang="en-US"/>
              <a:pPr>
                <a:defRPr/>
              </a:pPr>
              <a:t>‹#›</a:t>
            </a:fld>
            <a:endParaRPr lang="en-US"/>
          </a:p>
        </p:txBody>
      </p:sp>
    </p:spTree>
    <p:extLst>
      <p:ext uri="{BB962C8B-B14F-4D97-AF65-F5344CB8AC3E}">
        <p14:creationId xmlns:p14="http://schemas.microsoft.com/office/powerpoint/2010/main" val="3737941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72075FE-9A8D-4E0D-945E-48EC4DB218DD}" type="slidenum">
              <a:rPr lang="en-US"/>
              <a:pPr>
                <a:defRPr/>
              </a:pPr>
              <a:t>‹#›</a:t>
            </a:fld>
            <a:endParaRPr lang="en-US"/>
          </a:p>
        </p:txBody>
      </p:sp>
    </p:spTree>
    <p:extLst>
      <p:ext uri="{BB962C8B-B14F-4D97-AF65-F5344CB8AC3E}">
        <p14:creationId xmlns:p14="http://schemas.microsoft.com/office/powerpoint/2010/main" val="2325121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695669F-610D-40C2-8232-EEED227F7F82}" type="slidenum">
              <a:rPr lang="en-US"/>
              <a:pPr>
                <a:defRPr/>
              </a:pPr>
              <a:t>‹#›</a:t>
            </a:fld>
            <a:endParaRPr lang="en-US"/>
          </a:p>
        </p:txBody>
      </p:sp>
    </p:spTree>
    <p:extLst>
      <p:ext uri="{BB962C8B-B14F-4D97-AF65-F5344CB8AC3E}">
        <p14:creationId xmlns:p14="http://schemas.microsoft.com/office/powerpoint/2010/main" val="4027447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AC513D-5743-40C9-A906-D0912CCAAEC3}" type="slidenum">
              <a:rPr lang="en-US"/>
              <a:pPr>
                <a:defRPr/>
              </a:pPr>
              <a:t>‹#›</a:t>
            </a:fld>
            <a:endParaRPr lang="en-US"/>
          </a:p>
        </p:txBody>
      </p:sp>
    </p:spTree>
    <p:extLst>
      <p:ext uri="{BB962C8B-B14F-4D97-AF65-F5344CB8AC3E}">
        <p14:creationId xmlns:p14="http://schemas.microsoft.com/office/powerpoint/2010/main" val="3327627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5207B1-AA6C-4D98-B18E-7FC9E6B47B21}" type="slidenum">
              <a:rPr lang="en-US"/>
              <a:pPr>
                <a:defRPr/>
              </a:pPr>
              <a:t>‹#›</a:t>
            </a:fld>
            <a:endParaRPr lang="en-US"/>
          </a:p>
        </p:txBody>
      </p:sp>
    </p:spTree>
    <p:extLst>
      <p:ext uri="{BB962C8B-B14F-4D97-AF65-F5344CB8AC3E}">
        <p14:creationId xmlns:p14="http://schemas.microsoft.com/office/powerpoint/2010/main" val="2167019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9" charset="0"/>
                <a:ea typeface="Arial" pitchFamily="-109" charset="0"/>
                <a:cs typeface="Arial" pitchFamily="-109"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9" charset="0"/>
                <a:ea typeface="Arial" pitchFamily="-109" charset="0"/>
                <a:cs typeface="Arial" pitchFamily="-109"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50797E1E-8D6B-484B-A320-1D8CEB351A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2pPr>
      <a:lvl3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3pPr>
      <a:lvl4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4pPr>
      <a:lvl5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5pPr>
      <a:lvl6pPr marL="4572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6pPr>
      <a:lvl7pPr marL="9144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7pPr>
      <a:lvl8pPr marL="13716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8pPr>
      <a:lvl9pPr marL="18288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wst.org/"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5.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cawst.org/resource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WST_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1377"/>
            <a:ext cx="3848100" cy="110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1264" y="677882"/>
            <a:ext cx="8077200" cy="6093976"/>
          </a:xfrm>
          <a:prstGeom prst="rect">
            <a:avLst/>
          </a:prstGeom>
          <a:noFill/>
        </p:spPr>
        <p:txBody>
          <a:bodyPr wrap="square" rtlCol="0">
            <a:spAutoFit/>
          </a:bodyPr>
          <a:lstStyle/>
          <a:p>
            <a:endParaRPr lang="en-US" sz="1100" dirty="0"/>
          </a:p>
          <a:p>
            <a:pPr algn="ctr">
              <a:tabLst>
                <a:tab pos="1196975" algn="l"/>
              </a:tabLst>
            </a:pPr>
            <a:r>
              <a:rPr lang="en-US" sz="1100" dirty="0"/>
              <a:t>12, 2916 – 5</a:t>
            </a:r>
            <a:r>
              <a:rPr lang="en-US" sz="1100" baseline="30000" dirty="0"/>
              <a:t>th</a:t>
            </a:r>
            <a:r>
              <a:rPr lang="en-US" sz="1100" dirty="0"/>
              <a:t> Avenue</a:t>
            </a:r>
          </a:p>
          <a:p>
            <a:pPr algn="ctr">
              <a:tabLst>
                <a:tab pos="1196975" algn="l"/>
              </a:tabLst>
            </a:pPr>
            <a:r>
              <a:rPr lang="en-US" sz="1100" dirty="0" smtClean="0"/>
              <a:t>Calgary, Alberta, T2A 6K4, Canada</a:t>
            </a:r>
          </a:p>
          <a:p>
            <a:pPr algn="ctr">
              <a:tabLst>
                <a:tab pos="1196975" algn="l"/>
              </a:tabLst>
            </a:pPr>
            <a:r>
              <a:rPr lang="fr-FR" sz="1100" dirty="0" smtClean="0"/>
              <a:t>Phone: + 1 (403) 243-3285, Fax: + 1 (403) 243-6199</a:t>
            </a:r>
            <a:endParaRPr lang="en-US" sz="1100" dirty="0" smtClean="0"/>
          </a:p>
          <a:p>
            <a:pPr algn="ctr">
              <a:tabLst>
                <a:tab pos="1196975" algn="l"/>
              </a:tabLst>
            </a:pPr>
            <a:r>
              <a:rPr lang="fr-FR" sz="1100" dirty="0" smtClean="0"/>
              <a:t>E-mail: cawst@cawst.org, </a:t>
            </a:r>
            <a:r>
              <a:rPr lang="en-US" sz="1100" dirty="0" smtClean="0"/>
              <a:t>Website: </a:t>
            </a:r>
            <a:r>
              <a:rPr lang="en-US" sz="1100" dirty="0" smtClean="0">
                <a:hlinkClick r:id="rId3"/>
              </a:rPr>
              <a:t>www.cawst.org</a:t>
            </a:r>
            <a:endParaRPr lang="en-US" sz="1100" dirty="0" smtClean="0"/>
          </a:p>
          <a:p>
            <a:pPr algn="ctr">
              <a:tabLst>
                <a:tab pos="1196975" algn="l"/>
              </a:tabLst>
            </a:pPr>
            <a:endParaRPr lang="en-US" sz="1100" dirty="0"/>
          </a:p>
          <a:p>
            <a:r>
              <a:rPr lang="en-US" sz="900" dirty="0"/>
              <a:t>CAWST, the Centre for Affordable Water and Sanitation Technology, is a nonprofit organization that provides training and consulting to organizations working directly with populations in developing countries who lack access to clean water and basic sanitation.</a:t>
            </a:r>
          </a:p>
          <a:p>
            <a:r>
              <a:rPr lang="en-US" sz="900" dirty="0"/>
              <a:t> </a:t>
            </a:r>
          </a:p>
          <a:p>
            <a:r>
              <a:rPr lang="en-US" sz="900" dirty="0"/>
              <a:t>One of CAWST’s core strategies is to make knowledge about water common knowledge. This is achieved, in part, by developing and freely distributing education materials with the intent of increasing the availability of information to those who need it most.</a:t>
            </a:r>
          </a:p>
          <a:p>
            <a:r>
              <a:rPr lang="en-US" sz="900" dirty="0"/>
              <a:t> </a:t>
            </a:r>
          </a:p>
          <a:p>
            <a:r>
              <a:rPr lang="en-US" sz="900" dirty="0"/>
              <a:t>This document is open content and licensed under the Creative Commons Attribution Works 3.0 </a:t>
            </a:r>
            <a:r>
              <a:rPr lang="en-US" sz="900" dirty="0" err="1"/>
              <a:t>Unported</a:t>
            </a:r>
            <a:r>
              <a:rPr lang="en-US" sz="900" dirty="0"/>
              <a:t> License. To view a copy of this license, visit http://creativecommons.org/licenses/by/3.0 or send a letter to Creative Commons, 171 Second Street, Suite 300, San Francisco, California 94105, USA. </a:t>
            </a:r>
          </a:p>
          <a:p>
            <a:r>
              <a:rPr lang="en-US" sz="900" dirty="0"/>
              <a:t> </a:t>
            </a:r>
          </a:p>
          <a:p>
            <a:r>
              <a:rPr lang="en-US" sz="900" dirty="0" smtClean="0"/>
              <a:t>		You </a:t>
            </a:r>
            <a:r>
              <a:rPr lang="en-US" sz="900" dirty="0"/>
              <a:t>are free to:</a:t>
            </a:r>
          </a:p>
          <a:p>
            <a:pPr marL="2000250" lvl="4" indent="-171450">
              <a:buFont typeface="Arial" pitchFamily="34" charset="0"/>
              <a:buChar char="•"/>
            </a:pPr>
            <a:r>
              <a:rPr lang="en-US" sz="900" dirty="0"/>
              <a:t>Share – to copy, distribute and transmit this document</a:t>
            </a:r>
          </a:p>
          <a:p>
            <a:pPr marL="2000250" lvl="4" indent="-171450">
              <a:buFont typeface="Arial" pitchFamily="34" charset="0"/>
              <a:buChar char="•"/>
            </a:pPr>
            <a:r>
              <a:rPr lang="en-US" sz="900" dirty="0"/>
              <a:t>Remix – to adapt this document</a:t>
            </a:r>
          </a:p>
          <a:p>
            <a:r>
              <a:rPr lang="en-US" sz="900" dirty="0"/>
              <a:t> </a:t>
            </a:r>
          </a:p>
          <a:p>
            <a:r>
              <a:rPr lang="en-US" sz="900" dirty="0" smtClean="0"/>
              <a:t>		Under </a:t>
            </a:r>
            <a:r>
              <a:rPr lang="en-US" sz="900" dirty="0"/>
              <a:t>the following conditions:</a:t>
            </a:r>
          </a:p>
          <a:p>
            <a:pPr marL="2000250" lvl="4" indent="-171450">
              <a:buFont typeface="Arial" pitchFamily="34" charset="0"/>
              <a:buChar char="•"/>
            </a:pPr>
            <a:r>
              <a:rPr lang="en-US" sz="900" dirty="0" smtClean="0"/>
              <a:t>Attribution</a:t>
            </a:r>
            <a:r>
              <a:rPr lang="en-US" sz="900" dirty="0"/>
              <a:t>. You must give credit to CAWST as the original source of the document. Please include our website:  www.cawst.org</a:t>
            </a:r>
          </a:p>
          <a:p>
            <a:pPr algn="ctr">
              <a:tabLst>
                <a:tab pos="1196975" algn="l"/>
              </a:tabLst>
            </a:pPr>
            <a:endParaRPr lang="en-US" sz="900" dirty="0" smtClean="0"/>
          </a:p>
          <a:p>
            <a:pPr>
              <a:tabLst>
                <a:tab pos="1196975" algn="l"/>
              </a:tabLst>
            </a:pPr>
            <a:r>
              <a:rPr lang="en-US" sz="900" dirty="0"/>
              <a:t>CAWST will produce updated versions of this document periodically. For this reason, we do not recommend hosting this document to download from your website</a:t>
            </a:r>
            <a:r>
              <a:rPr lang="en-US" sz="900" dirty="0" smtClean="0"/>
              <a:t>.</a:t>
            </a:r>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r>
              <a:rPr lang="en-US" sz="900" b="1" dirty="0"/>
              <a:t> </a:t>
            </a:r>
            <a:r>
              <a:rPr lang="en-US" sz="900" dirty="0"/>
              <a:t>CAWST and its directors, employees, contractors, and volunteers do not assume any responsibility for and make no warranty with respect to the results that may be obtained from the use of the information provided</a:t>
            </a:r>
            <a:r>
              <a:rPr lang="en-US" sz="900" dirty="0" smtClean="0"/>
              <a:t>.</a:t>
            </a:r>
            <a:endParaRPr lang="en-US" sz="900" dirty="0"/>
          </a:p>
        </p:txBody>
      </p:sp>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171092" y="3111252"/>
            <a:ext cx="1080120" cy="288032"/>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1243100" y="3544850"/>
            <a:ext cx="936104" cy="360040"/>
          </a:xfrm>
          <a:prstGeom prst="rect">
            <a:avLst/>
          </a:prstGeom>
        </p:spPr>
      </p:pic>
      <p:sp>
        <p:nvSpPr>
          <p:cNvPr id="3" name="TextBox 2"/>
          <p:cNvSpPr txBox="1"/>
          <p:nvPr/>
        </p:nvSpPr>
        <p:spPr>
          <a:xfrm>
            <a:off x="2045568" y="4305137"/>
            <a:ext cx="5328592" cy="1892826"/>
          </a:xfrm>
          <a:prstGeom prst="rect">
            <a:avLst/>
          </a:prstGeom>
          <a:noFill/>
          <a:ln w="15875">
            <a:solidFill>
              <a:schemeClr val="tx1"/>
            </a:solidFill>
          </a:ln>
        </p:spPr>
        <p:txBody>
          <a:bodyPr wrap="square" rtlCol="0">
            <a:spAutoFit/>
          </a:bodyPr>
          <a:lstStyle/>
          <a:p>
            <a:r>
              <a:rPr lang="en-US" b="1" dirty="0"/>
              <a:t> </a:t>
            </a:r>
            <a:r>
              <a:rPr lang="en-US" sz="1100" b="1" dirty="0" smtClean="0"/>
              <a:t>			Stay </a:t>
            </a:r>
            <a:r>
              <a:rPr lang="en-US" sz="1100" b="1" dirty="0"/>
              <a:t>up-to-date and get support:</a:t>
            </a:r>
            <a:endParaRPr lang="en-US" sz="1100" dirty="0"/>
          </a:p>
          <a:p>
            <a:pPr marL="3028950" lvl="6" indent="-285750">
              <a:buFont typeface="Arial" pitchFamily="34" charset="0"/>
              <a:buChar char="•"/>
            </a:pPr>
            <a:r>
              <a:rPr lang="en-US" sz="1100" dirty="0" smtClean="0"/>
              <a:t>Latest </a:t>
            </a:r>
            <a:r>
              <a:rPr lang="en-US" sz="1100" dirty="0"/>
              <a:t>updates to this document</a:t>
            </a:r>
          </a:p>
          <a:p>
            <a:pPr marL="3028950" lvl="6" indent="-285750">
              <a:buFont typeface="Arial" pitchFamily="34" charset="0"/>
              <a:buChar char="•"/>
            </a:pPr>
            <a:r>
              <a:rPr lang="en-US" sz="1100" dirty="0"/>
              <a:t>Other workshop &amp; training related resources</a:t>
            </a:r>
          </a:p>
          <a:p>
            <a:pPr marL="3028950" lvl="6" indent="-285750">
              <a:buFont typeface="Arial" pitchFamily="34" charset="0"/>
              <a:buChar char="•"/>
            </a:pPr>
            <a:r>
              <a:rPr lang="en-US" sz="1100" dirty="0"/>
              <a:t>Support on using this document in your work</a:t>
            </a:r>
          </a:p>
          <a:p>
            <a:r>
              <a:rPr lang="en-US" sz="1100" dirty="0"/>
              <a:t> </a:t>
            </a:r>
          </a:p>
          <a:p>
            <a:r>
              <a:rPr lang="en-US" sz="1100" i="1" dirty="0" smtClean="0"/>
              <a:t>CAWST provides mentorship and</a:t>
            </a:r>
          </a:p>
          <a:p>
            <a:r>
              <a:rPr lang="en-US" sz="1100" i="1" dirty="0" smtClean="0"/>
              <a:t>coaching on the use of its education</a:t>
            </a:r>
          </a:p>
          <a:p>
            <a:r>
              <a:rPr lang="en-US" sz="1100" i="1" dirty="0" smtClean="0"/>
              <a:t>and training resources.</a:t>
            </a:r>
            <a:endParaRPr lang="en-US" sz="1100" dirty="0"/>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3768" y="4365104"/>
            <a:ext cx="468052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2503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b="1" smtClean="0">
                <a:solidFill>
                  <a:schemeClr val="accent2"/>
                </a:solidFill>
              </a:rPr>
              <a:t>The Multi-Barrier Approach to Safe Drinking Water</a:t>
            </a:r>
          </a:p>
        </p:txBody>
      </p:sp>
      <p:pic>
        <p:nvPicPr>
          <p:cNvPr id="10243"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1"/>
          <p:cNvSpPr>
            <a:spLocks noChangeArrowheads="1"/>
          </p:cNvSpPr>
          <p:nvPr/>
        </p:nvSpPr>
        <p:spPr bwMode="auto">
          <a:xfrm>
            <a:off x="468313" y="1557338"/>
            <a:ext cx="69119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CA" sz="3600"/>
              <a:t>4.	Disinfect your water </a:t>
            </a:r>
          </a:p>
        </p:txBody>
      </p:sp>
      <p:sp>
        <p:nvSpPr>
          <p:cNvPr id="10245" name="Rectangle 3"/>
          <p:cNvSpPr>
            <a:spLocks noChangeArrowheads="1"/>
          </p:cNvSpPr>
          <p:nvPr/>
        </p:nvSpPr>
        <p:spPr bwMode="auto">
          <a:xfrm>
            <a:off x="539750" y="2420938"/>
            <a:ext cx="4103688"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buFont typeface="Arial" charset="0"/>
              <a:buChar char="•"/>
            </a:pPr>
            <a:r>
              <a:rPr lang="en-US" sz="2800"/>
              <a:t>Disinfecting the water will get rid of even the smallest pathogens that are still in the water.</a:t>
            </a:r>
          </a:p>
          <a:p>
            <a:pPr marL="457200" indent="-457200">
              <a:buFont typeface="Arial" charset="0"/>
              <a:buChar char="•"/>
            </a:pPr>
            <a:endParaRPr lang="en-US" sz="1400"/>
          </a:p>
          <a:p>
            <a:pPr marL="457200" indent="-457200">
              <a:buFont typeface="Arial" charset="0"/>
              <a:buChar char="•"/>
            </a:pPr>
            <a:r>
              <a:rPr lang="en-US" sz="2800"/>
              <a:t>You can use chlorine, boiling, or SODIS.</a:t>
            </a:r>
            <a:endParaRPr lang="en-CA" sz="2800"/>
          </a:p>
        </p:txBody>
      </p:sp>
      <p:pic>
        <p:nvPicPr>
          <p:cNvPr id="10246" name="Picture 2" descr="C:\Documents and Settings\Sandy\My Documents\CAWST_2011\BSF Technician Workshop\Participant Manual\Part 1 - drawings\Multi-Barrier Approach\Boiling.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2017713"/>
            <a:ext cx="187007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3" descr="C:\Documents and Settings\Sandy\My Documents\CAWST_2011\BSF Technician Workshop\Participant Manual\Part 1 - drawings\Multi-Barrier Approach\SODIS.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5375" y="4137025"/>
            <a:ext cx="15367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5463" y="4799013"/>
            <a:ext cx="13462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b="1" smtClean="0">
                <a:solidFill>
                  <a:schemeClr val="accent2"/>
                </a:solidFill>
              </a:rPr>
              <a:t>The Multi-Barrier Approach to Safe Drinking Water</a:t>
            </a:r>
          </a:p>
        </p:txBody>
      </p:sp>
      <p:pic>
        <p:nvPicPr>
          <p:cNvPr id="11267"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1"/>
          <p:cNvSpPr>
            <a:spLocks noChangeArrowheads="1"/>
          </p:cNvSpPr>
          <p:nvPr/>
        </p:nvSpPr>
        <p:spPr bwMode="auto">
          <a:xfrm>
            <a:off x="468313" y="1557338"/>
            <a:ext cx="69119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CA" sz="3600"/>
              <a:t>5.	Store your water safely</a:t>
            </a:r>
          </a:p>
        </p:txBody>
      </p:sp>
      <p:sp>
        <p:nvSpPr>
          <p:cNvPr id="4" name="Rectangle 3"/>
          <p:cNvSpPr>
            <a:spLocks noChangeArrowheads="1"/>
          </p:cNvSpPr>
          <p:nvPr/>
        </p:nvSpPr>
        <p:spPr bwMode="auto">
          <a:xfrm>
            <a:off x="539750" y="2349500"/>
            <a:ext cx="4103688"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buFont typeface="Arial" charset="0"/>
              <a:buChar char="•"/>
            </a:pPr>
            <a:r>
              <a:rPr lang="en-US" sz="2800"/>
              <a:t>Use a safe storage container to store your drinking water.</a:t>
            </a:r>
          </a:p>
          <a:p>
            <a:pPr marL="457200" indent="-457200">
              <a:buFont typeface="Arial" charset="0"/>
              <a:buChar char="•"/>
            </a:pPr>
            <a:endParaRPr lang="en-US" sz="1400"/>
          </a:p>
          <a:p>
            <a:pPr marL="457200" indent="-457200">
              <a:buFont typeface="Arial" charset="0"/>
              <a:buChar char="•"/>
            </a:pPr>
            <a:r>
              <a:rPr lang="en-US" sz="2800"/>
              <a:t>Use a different bucket for collecting water from the source and for storing treated water.</a:t>
            </a:r>
          </a:p>
        </p:txBody>
      </p:sp>
      <p:pic>
        <p:nvPicPr>
          <p:cNvPr id="112642" name="Picture 2" descr="C:\Documents and Settings\Sandy\My Documents\CAWST_2011\BSF Technician Workshop\Participant Manual\Part 1 - drawings\Multi-Barrier Approach\Use Different Buckets.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1988" y="4270375"/>
            <a:ext cx="1728787"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1988" y="2455863"/>
            <a:ext cx="1500187"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b="1" smtClean="0">
                <a:solidFill>
                  <a:schemeClr val="accent2"/>
                </a:solidFill>
              </a:rPr>
              <a:t>The Multi-Barrier Approach to Safe Drinking Water</a:t>
            </a:r>
          </a:p>
        </p:txBody>
      </p:sp>
      <p:pic>
        <p:nvPicPr>
          <p:cNvPr id="12291"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1"/>
          <p:cNvSpPr>
            <a:spLocks noChangeArrowheads="1"/>
          </p:cNvSpPr>
          <p:nvPr/>
        </p:nvSpPr>
        <p:spPr bwMode="auto">
          <a:xfrm>
            <a:off x="468313" y="1557338"/>
            <a:ext cx="69119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CA" sz="3600"/>
              <a:t>5.	Store your water safely</a:t>
            </a:r>
          </a:p>
        </p:txBody>
      </p:sp>
      <p:sp>
        <p:nvSpPr>
          <p:cNvPr id="4" name="Rectangle 3"/>
          <p:cNvSpPr>
            <a:spLocks noChangeArrowheads="1"/>
          </p:cNvSpPr>
          <p:nvPr/>
        </p:nvSpPr>
        <p:spPr bwMode="auto">
          <a:xfrm>
            <a:off x="539750" y="2492375"/>
            <a:ext cx="4103688"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buFont typeface="Arial" charset="0"/>
              <a:buChar char="•"/>
            </a:pPr>
            <a:r>
              <a:rPr lang="en-US" sz="2800"/>
              <a:t>Clean your safe water storage containers regularly.</a:t>
            </a:r>
            <a:br>
              <a:rPr lang="en-US" sz="2800"/>
            </a:br>
            <a:endParaRPr lang="en-US" sz="3200"/>
          </a:p>
          <a:p>
            <a:pPr marL="457200" indent="-457200">
              <a:buFont typeface="Arial" charset="0"/>
              <a:buChar char="•"/>
            </a:pPr>
            <a:r>
              <a:rPr lang="en-US" sz="2800"/>
              <a:t>Use a tap to get the water out, or pour it out.</a:t>
            </a:r>
            <a:endParaRPr lang="en-CA" sz="2800"/>
          </a:p>
        </p:txBody>
      </p:sp>
      <p:pic>
        <p:nvPicPr>
          <p:cNvPr id="122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2647950"/>
            <a:ext cx="1584325" cy="142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136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4375" y="4652963"/>
            <a:ext cx="1182688" cy="1235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1366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9000" y="4692650"/>
            <a:ext cx="1350963"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1366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7925" y="4778375"/>
            <a:ext cx="1076325" cy="117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66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366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36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b="1" smtClean="0">
                <a:solidFill>
                  <a:schemeClr val="accent2"/>
                </a:solidFill>
              </a:rPr>
              <a:t>Review</a:t>
            </a:r>
          </a:p>
        </p:txBody>
      </p:sp>
      <p:sp>
        <p:nvSpPr>
          <p:cNvPr id="19459" name="Rectangle 3"/>
          <p:cNvSpPr>
            <a:spLocks noGrp="1" noChangeArrowheads="1"/>
          </p:cNvSpPr>
          <p:nvPr>
            <p:ph type="body" idx="1"/>
          </p:nvPr>
        </p:nvSpPr>
        <p:spPr/>
        <p:txBody>
          <a:bodyPr/>
          <a:lstStyle/>
          <a:p>
            <a:pPr eaLnBrk="1" hangingPunct="1"/>
            <a:r>
              <a:rPr lang="en-US" smtClean="0"/>
              <a:t>What are the five steps to safe drinking water?</a:t>
            </a:r>
          </a:p>
          <a:p>
            <a:pPr eaLnBrk="1" hangingPunct="1">
              <a:buFontTx/>
              <a:buAutoNum type="arabicPeriod"/>
            </a:pPr>
            <a:r>
              <a:rPr lang="en-US" i="1" smtClean="0"/>
              <a:t>Protect your source water</a:t>
            </a:r>
          </a:p>
          <a:p>
            <a:pPr eaLnBrk="1" hangingPunct="1">
              <a:buFontTx/>
              <a:buAutoNum type="arabicPeriod"/>
            </a:pPr>
            <a:r>
              <a:rPr lang="en-US" i="1" smtClean="0"/>
              <a:t>Sediment your water</a:t>
            </a:r>
          </a:p>
          <a:p>
            <a:pPr eaLnBrk="1" hangingPunct="1">
              <a:buFontTx/>
              <a:buAutoNum type="arabicPeriod"/>
            </a:pPr>
            <a:r>
              <a:rPr lang="en-US" i="1" smtClean="0"/>
              <a:t>Filter your water</a:t>
            </a:r>
          </a:p>
          <a:p>
            <a:pPr eaLnBrk="1" hangingPunct="1">
              <a:buFontTx/>
              <a:buAutoNum type="arabicPeriod"/>
            </a:pPr>
            <a:r>
              <a:rPr lang="en-US" i="1" smtClean="0"/>
              <a:t>Disinfect your water</a:t>
            </a:r>
          </a:p>
          <a:p>
            <a:pPr eaLnBrk="1" hangingPunct="1">
              <a:buFontTx/>
              <a:buAutoNum type="arabicPeriod"/>
            </a:pPr>
            <a:r>
              <a:rPr lang="en-US" i="1" smtClean="0"/>
              <a:t>Store your water safely</a:t>
            </a:r>
          </a:p>
        </p:txBody>
      </p:sp>
      <p:pic>
        <p:nvPicPr>
          <p:cNvPr id="13316"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556792"/>
            <a:ext cx="6912768" cy="4228850"/>
          </a:xfrm>
          <a:prstGeom prst="rect">
            <a:avLst/>
          </a:prstGeom>
        </p:spPr>
        <p:txBody>
          <a:bodyPr wrap="square">
            <a:spAutoFit/>
          </a:bodyPr>
          <a:lstStyle/>
          <a:p>
            <a:pPr lvl="0" algn="ctr">
              <a:spcBef>
                <a:spcPct val="20000"/>
              </a:spcBef>
            </a:pPr>
            <a:r>
              <a:rPr lang="en-US" sz="3200" kern="0" dirty="0">
                <a:solidFill>
                  <a:srgbClr val="000000"/>
                </a:solidFill>
                <a:latin typeface="Arial"/>
                <a:cs typeface="Arial"/>
              </a:rPr>
              <a:t>This presentation is used with Lesson Plan </a:t>
            </a:r>
            <a:r>
              <a:rPr lang="en-US" sz="3200" kern="0" dirty="0">
                <a:latin typeface="Arial"/>
                <a:cs typeface="Arial"/>
              </a:rPr>
              <a:t>6</a:t>
            </a:r>
            <a:r>
              <a:rPr lang="en-US" sz="3200" kern="0" dirty="0" smtClean="0">
                <a:latin typeface="Arial"/>
                <a:cs typeface="Arial"/>
              </a:rPr>
              <a:t>: Multi-Barrier Approach </a:t>
            </a:r>
            <a:r>
              <a:rPr lang="en-US" sz="3200" kern="0" dirty="0">
                <a:latin typeface="Arial"/>
                <a:cs typeface="Arial"/>
              </a:rPr>
              <a:t>in the </a:t>
            </a:r>
            <a:r>
              <a:rPr lang="en-US" sz="3200" kern="0" dirty="0" smtClean="0">
                <a:latin typeface="Arial"/>
                <a:cs typeface="Arial"/>
              </a:rPr>
              <a:t>Biosand Filter for Project Implementers </a:t>
            </a:r>
            <a:r>
              <a:rPr lang="en-US" sz="3200" kern="0" dirty="0">
                <a:latin typeface="Arial"/>
                <a:cs typeface="Arial"/>
              </a:rPr>
              <a:t>Trainer Manual. </a:t>
            </a:r>
          </a:p>
          <a:p>
            <a:pPr lvl="0">
              <a:spcBef>
                <a:spcPct val="20000"/>
              </a:spcBef>
            </a:pPr>
            <a:endParaRPr lang="en-US" sz="3200" kern="0" dirty="0">
              <a:solidFill>
                <a:srgbClr val="000000"/>
              </a:solidFill>
              <a:latin typeface="Arial"/>
              <a:cs typeface="Arial"/>
            </a:endParaRPr>
          </a:p>
          <a:p>
            <a:pPr lvl="0" algn="ctr">
              <a:spcBef>
                <a:spcPct val="20000"/>
              </a:spcBef>
            </a:pPr>
            <a:r>
              <a:rPr lang="en-US" sz="3200" kern="0" dirty="0">
                <a:solidFill>
                  <a:srgbClr val="000000"/>
                </a:solidFill>
                <a:latin typeface="Arial"/>
                <a:cs typeface="Arial"/>
              </a:rPr>
              <a:t>Available at </a:t>
            </a:r>
            <a:r>
              <a:rPr lang="en-US" sz="3200" kern="0" dirty="0">
                <a:solidFill>
                  <a:srgbClr val="000000"/>
                </a:solidFill>
                <a:latin typeface="Arial"/>
                <a:cs typeface="Arial"/>
                <a:hlinkClick r:id="rId2"/>
              </a:rPr>
              <a:t>www.cawst.org/resources</a:t>
            </a:r>
            <a:endParaRPr lang="en-US" sz="3200" kern="0" dirty="0">
              <a:solidFill>
                <a:srgbClr val="000000"/>
              </a:solidFill>
              <a:latin typeface="Arial"/>
              <a:cs typeface="Arial"/>
            </a:endParaRPr>
          </a:p>
        </p:txBody>
      </p:sp>
      <p:pic>
        <p:nvPicPr>
          <p:cNvPr id="3"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4263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1188" y="1598613"/>
            <a:ext cx="7772400" cy="1470025"/>
          </a:xfrm>
        </p:spPr>
        <p:txBody>
          <a:bodyPr/>
          <a:lstStyle/>
          <a:p>
            <a:pPr eaLnBrk="1" hangingPunct="1"/>
            <a:r>
              <a:rPr lang="en-US" b="1" smtClean="0">
                <a:solidFill>
                  <a:schemeClr val="accent2"/>
                </a:solidFill>
              </a:rPr>
              <a:t>The Multi-Barrier Approach to Safe Drinking Water</a:t>
            </a:r>
            <a:br>
              <a:rPr lang="en-US" b="1" smtClean="0">
                <a:solidFill>
                  <a:schemeClr val="accent2"/>
                </a:solidFill>
              </a:rPr>
            </a:br>
            <a:endParaRPr lang="en-US" b="1" smtClean="0">
              <a:solidFill>
                <a:schemeClr val="accent2"/>
              </a:solidFill>
            </a:endParaRPr>
          </a:p>
        </p:txBody>
      </p:sp>
      <p:pic>
        <p:nvPicPr>
          <p:cNvPr id="3075" name="Picture 4" descr="CAWST 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smtClean="0">
                <a:solidFill>
                  <a:schemeClr val="accent2"/>
                </a:solidFill>
              </a:rPr>
              <a:t>Learning Expectations</a:t>
            </a:r>
          </a:p>
        </p:txBody>
      </p:sp>
      <p:sp>
        <p:nvSpPr>
          <p:cNvPr id="14339" name="Rectangle 3"/>
          <p:cNvSpPr>
            <a:spLocks noGrp="1" noChangeArrowheads="1"/>
          </p:cNvSpPr>
          <p:nvPr>
            <p:ph type="body" idx="1"/>
          </p:nvPr>
        </p:nvSpPr>
        <p:spPr/>
        <p:txBody>
          <a:bodyPr/>
          <a:lstStyle/>
          <a:p>
            <a:pPr marL="514350" indent="-514350" eaLnBrk="1" hangingPunct="1">
              <a:buFontTx/>
              <a:buAutoNum type="arabicPeriod"/>
            </a:pPr>
            <a:r>
              <a:rPr lang="en-US" dirty="0"/>
              <a:t>List and describe the five steps in the multi-barrier approach to safe drinking water</a:t>
            </a:r>
            <a:r>
              <a:rPr lang="en-US" dirty="0" smtClean="0"/>
              <a:t>.</a:t>
            </a:r>
            <a:endParaRPr lang="en-CA" dirty="0" smtClean="0"/>
          </a:p>
          <a:p>
            <a:pPr marL="514350" indent="-514350" eaLnBrk="1" hangingPunct="1">
              <a:buFontTx/>
              <a:buNone/>
            </a:pPr>
            <a:endParaRPr lang="en-US" dirty="0" smtClean="0"/>
          </a:p>
        </p:txBody>
      </p:sp>
      <p:pic>
        <p:nvPicPr>
          <p:cNvPr id="4100"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b="1" smtClean="0">
                <a:solidFill>
                  <a:schemeClr val="accent2"/>
                </a:solidFill>
              </a:rPr>
              <a:t>The Multi-Barrier Approach to Safe Drinking Water</a:t>
            </a:r>
          </a:p>
        </p:txBody>
      </p:sp>
      <p:pic>
        <p:nvPicPr>
          <p:cNvPr id="5123"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1"/>
          <p:cNvSpPr>
            <a:spLocks noChangeArrowheads="1"/>
          </p:cNvSpPr>
          <p:nvPr/>
        </p:nvSpPr>
        <p:spPr bwMode="auto">
          <a:xfrm>
            <a:off x="468313" y="1773238"/>
            <a:ext cx="8207375"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t>There are 5 steps to get safe drinking water. The 5 steps are called the Multi-Barrier Approach to Safe Drinking Water. </a:t>
            </a:r>
          </a:p>
          <a:p>
            <a:endParaRPr lang="en-US" sz="3200"/>
          </a:p>
          <a:p>
            <a:r>
              <a:rPr lang="en-US" sz="3200"/>
              <a:t>Doing 1 step will make your water safer to drink. But doing all 5 steps will get the safest water.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124">
                                            <p:txEl>
                                              <p:pRg st="2" end="2"/>
                                            </p:txEl>
                                          </p:spTgt>
                                        </p:tgtEl>
                                        <p:attrNameLst>
                                          <p:attrName>style.visibility</p:attrName>
                                        </p:attrNameLst>
                                      </p:cBhvr>
                                      <p:to>
                                        <p:strVal val="visible"/>
                                      </p:to>
                                    </p:set>
                                    <p:animEffect transition="in" filter="barn(inVertical)">
                                      <p:cBhvr>
                                        <p:cTn id="7" dur="500"/>
                                        <p:tgtEl>
                                          <p:spTgt spid="51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b="1" smtClean="0">
                <a:solidFill>
                  <a:schemeClr val="accent2"/>
                </a:solidFill>
              </a:rPr>
              <a:t>The Multi-Barrier Approach to Safe Drinking Water</a:t>
            </a:r>
          </a:p>
        </p:txBody>
      </p:sp>
      <p:pic>
        <p:nvPicPr>
          <p:cNvPr id="6147"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1188" y="1784350"/>
            <a:ext cx="6985000" cy="4278313"/>
          </a:xfrm>
          <a:prstGeom prst="rect">
            <a:avLst/>
          </a:prstGeom>
        </p:spPr>
        <p:txBody>
          <a:bodyPr>
            <a:spAutoFit/>
          </a:bodyPr>
          <a:lstStyle/>
          <a:p>
            <a:pPr>
              <a:defRPr/>
            </a:pPr>
            <a:r>
              <a:rPr lang="en-US" sz="3200" dirty="0"/>
              <a:t>The 5 steps are: </a:t>
            </a:r>
          </a:p>
          <a:p>
            <a:pPr marL="1168400">
              <a:lnSpc>
                <a:spcPct val="150000"/>
              </a:lnSpc>
              <a:defRPr/>
            </a:pPr>
            <a:r>
              <a:rPr lang="en-CA" sz="3200" dirty="0"/>
              <a:t>1.	Protect your source water </a:t>
            </a:r>
          </a:p>
          <a:p>
            <a:pPr marL="1168400">
              <a:lnSpc>
                <a:spcPct val="150000"/>
              </a:lnSpc>
              <a:defRPr/>
            </a:pPr>
            <a:r>
              <a:rPr lang="en-CA" sz="3200" dirty="0"/>
              <a:t>2.	Sediment your water</a:t>
            </a:r>
          </a:p>
          <a:p>
            <a:pPr marL="1168400">
              <a:lnSpc>
                <a:spcPct val="150000"/>
              </a:lnSpc>
              <a:defRPr/>
            </a:pPr>
            <a:r>
              <a:rPr lang="en-CA" sz="3200" dirty="0"/>
              <a:t>3. 	Filter your water</a:t>
            </a:r>
          </a:p>
          <a:p>
            <a:pPr marL="1168400">
              <a:lnSpc>
                <a:spcPct val="150000"/>
              </a:lnSpc>
              <a:defRPr/>
            </a:pPr>
            <a:r>
              <a:rPr lang="en-CA" sz="3200" dirty="0"/>
              <a:t>4. 	Disinfect your water</a:t>
            </a:r>
          </a:p>
          <a:p>
            <a:pPr marL="1168400">
              <a:lnSpc>
                <a:spcPct val="150000"/>
              </a:lnSpc>
              <a:defRPr/>
            </a:pPr>
            <a:r>
              <a:rPr lang="en-CA" sz="3200" dirty="0"/>
              <a:t>5. 	Store your water safely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b="1" smtClean="0">
                <a:solidFill>
                  <a:schemeClr val="accent2"/>
                </a:solidFill>
              </a:rPr>
              <a:t>The Multi-Barrier Approach to Safe Drinking Water</a:t>
            </a:r>
          </a:p>
        </p:txBody>
      </p:sp>
      <p:pic>
        <p:nvPicPr>
          <p:cNvPr id="7171"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1"/>
          <p:cNvSpPr>
            <a:spLocks noChangeArrowheads="1"/>
          </p:cNvSpPr>
          <p:nvPr/>
        </p:nvSpPr>
        <p:spPr bwMode="auto">
          <a:xfrm>
            <a:off x="468313" y="1557338"/>
            <a:ext cx="69119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CA" sz="3600"/>
              <a:t>1.	Protect your source water </a:t>
            </a:r>
          </a:p>
        </p:txBody>
      </p:sp>
      <p:sp>
        <p:nvSpPr>
          <p:cNvPr id="7173" name="Rectangle 3"/>
          <p:cNvSpPr>
            <a:spLocks noChangeArrowheads="1"/>
          </p:cNvSpPr>
          <p:nvPr/>
        </p:nvSpPr>
        <p:spPr bwMode="auto">
          <a:xfrm>
            <a:off x="539750" y="2636838"/>
            <a:ext cx="4103688"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buFont typeface="Arial" charset="0"/>
              <a:buChar char="•"/>
            </a:pPr>
            <a:r>
              <a:rPr lang="en-US" sz="2800"/>
              <a:t>Keep it clean. </a:t>
            </a:r>
          </a:p>
          <a:p>
            <a:pPr marL="457200" indent="-457200">
              <a:buFont typeface="Arial" charset="0"/>
              <a:buChar char="•"/>
            </a:pPr>
            <a:r>
              <a:rPr lang="en-US" sz="2800"/>
              <a:t>Keep surface flow, runoff and waste water out. </a:t>
            </a:r>
          </a:p>
          <a:p>
            <a:pPr marL="457200" indent="-457200">
              <a:buFont typeface="Arial" charset="0"/>
              <a:buChar char="•"/>
            </a:pPr>
            <a:r>
              <a:rPr lang="en-US" sz="2800"/>
              <a:t>Keep human and animal waste out.</a:t>
            </a:r>
            <a:endParaRPr lang="en-CA" sz="2800"/>
          </a:p>
        </p:txBody>
      </p:sp>
      <p:pic>
        <p:nvPicPr>
          <p:cNvPr id="7174" name="Picture 7" descr="C:\Documents and Settings\Sandy\My Documents\CAWST_2011\BSF Technician Workshop\Participant Manual\Part 1 - drawings\Multi-Barrier Approach\Rainwater_House.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4510088"/>
            <a:ext cx="2378075" cy="188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75" name="Picture 8" descr="C:\Documents and Settings\Sandy\My Documents\CAWST_2011\BSF Technician Workshop\Participant Manual\Part 1 - drawings\Multi-Barrier Approach\Tap.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4813" y="2874963"/>
            <a:ext cx="2138362" cy="1438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7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0413" y="2519363"/>
            <a:ext cx="1962150" cy="18494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b="1" smtClean="0">
                <a:solidFill>
                  <a:schemeClr val="accent2"/>
                </a:solidFill>
              </a:rPr>
              <a:t>The Multi-Barrier Approach to Safe Drinking Water</a:t>
            </a:r>
          </a:p>
        </p:txBody>
      </p:sp>
      <p:pic>
        <p:nvPicPr>
          <p:cNvPr id="8195"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468313" y="1557338"/>
            <a:ext cx="6911975"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CA" sz="3600"/>
              <a:t>2.	Sediment your water </a:t>
            </a:r>
          </a:p>
        </p:txBody>
      </p:sp>
      <p:sp>
        <p:nvSpPr>
          <p:cNvPr id="4" name="Rectangle 3"/>
          <p:cNvSpPr>
            <a:spLocks noChangeArrowheads="1"/>
          </p:cNvSpPr>
          <p:nvPr/>
        </p:nvSpPr>
        <p:spPr bwMode="auto">
          <a:xfrm>
            <a:off x="539750" y="2492375"/>
            <a:ext cx="4103688"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buFont typeface="Arial" charset="0"/>
              <a:buChar char="•"/>
            </a:pPr>
            <a:r>
              <a:rPr lang="en-US" sz="2800"/>
              <a:t>Let the dirt and large particles in the water fall to the bottom. </a:t>
            </a:r>
          </a:p>
          <a:p>
            <a:pPr marL="457200" indent="-457200">
              <a:buFont typeface="Arial" charset="0"/>
              <a:buChar char="•"/>
            </a:pPr>
            <a:endParaRPr lang="en-US" sz="1400"/>
          </a:p>
          <a:p>
            <a:pPr marL="457200" indent="-457200">
              <a:buFont typeface="Arial" charset="0"/>
              <a:buChar char="•"/>
            </a:pPr>
            <a:r>
              <a:rPr lang="en-US" sz="2800"/>
              <a:t>You can use alum, moringa seeds or prickly pear cactus to help the dirt settle.</a:t>
            </a:r>
            <a:endParaRPr lang="en-CA" sz="2800"/>
          </a:p>
        </p:txBody>
      </p:sp>
      <p:pic>
        <p:nvPicPr>
          <p:cNvPr id="819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1688" y="2378075"/>
            <a:ext cx="1673225"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1" name="Picture 3" descr="C:\Documents and Settings\Sandy\My Documents\CAWST_2011\BSF Technician Workshop\Participant Manual\Part 1 - drawings\Multi-Barrier Approach\Cactus.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9475" y="4306888"/>
            <a:ext cx="1266825"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2" name="Picture 4" descr="C:\Documents and Settings\Sandy\My Documents\CAWST_2011\BSF Technician Workshop\Participant Manual\Part 1 - drawings\Multi-Barrier Approach\Seeds.tif"/>
          <p:cNvPicPr>
            <a:picLocks noChangeAspect="1" noChangeArrowheads="1"/>
          </p:cNvPicPr>
          <p:nvPr/>
        </p:nvPicPr>
        <p:blipFill>
          <a:blip r:embed="rId6">
            <a:extLst>
              <a:ext uri="{28A0092B-C50C-407E-A947-70E740481C1C}">
                <a14:useLocalDpi xmlns:a14="http://schemas.microsoft.com/office/drawing/2010/main" val="0"/>
              </a:ext>
            </a:extLst>
          </a:blip>
          <a:srcRect t="3033"/>
          <a:stretch>
            <a:fillRect/>
          </a:stretch>
        </p:blipFill>
        <p:spPr bwMode="auto">
          <a:xfrm>
            <a:off x="5697538" y="5326063"/>
            <a:ext cx="1531937"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0" name="Picture 2" descr="C:\Documents and Settings\Sandy\My Documents\CAWST_2011\BSF Technician Workshop\Participant Manual\Part 1 - drawings\Multi-Barrier Approach\Alum.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9338" y="4300538"/>
            <a:ext cx="138747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957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957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95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b="1" smtClean="0">
                <a:solidFill>
                  <a:schemeClr val="accent2"/>
                </a:solidFill>
              </a:rPr>
              <a:t>The Multi-Barrier Approach to Safe Drinking Water</a:t>
            </a:r>
          </a:p>
        </p:txBody>
      </p:sp>
      <p:pic>
        <p:nvPicPr>
          <p:cNvPr id="9219"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1"/>
          <p:cNvSpPr>
            <a:spLocks noChangeArrowheads="1"/>
          </p:cNvSpPr>
          <p:nvPr/>
        </p:nvSpPr>
        <p:spPr bwMode="auto">
          <a:xfrm>
            <a:off x="468313" y="1557338"/>
            <a:ext cx="69119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CA" sz="3600"/>
              <a:t>3.	Filter your water </a:t>
            </a:r>
          </a:p>
        </p:txBody>
      </p:sp>
      <p:sp>
        <p:nvSpPr>
          <p:cNvPr id="9221" name="Rectangle 3"/>
          <p:cNvSpPr>
            <a:spLocks noChangeArrowheads="1"/>
          </p:cNvSpPr>
          <p:nvPr/>
        </p:nvSpPr>
        <p:spPr bwMode="auto">
          <a:xfrm>
            <a:off x="539750" y="2636838"/>
            <a:ext cx="4103688"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buFont typeface="Arial" charset="0"/>
              <a:buChar char="•"/>
            </a:pPr>
            <a:r>
              <a:rPr lang="en-US" sz="2800"/>
              <a:t>Filter out the remaining dirt and large pathogens</a:t>
            </a:r>
          </a:p>
          <a:p>
            <a:pPr marL="457200" indent="-457200">
              <a:buFont typeface="Arial" charset="0"/>
              <a:buChar char="•"/>
            </a:pPr>
            <a:endParaRPr lang="en-US" sz="1400"/>
          </a:p>
          <a:p>
            <a:pPr marL="457200" indent="-457200">
              <a:buFont typeface="Arial" charset="0"/>
              <a:buChar char="•"/>
            </a:pPr>
            <a:r>
              <a:rPr lang="en-US" sz="2800"/>
              <a:t>Use a biosand filter, a ceramic pot or a ceramic candle filter.</a:t>
            </a:r>
            <a:endParaRPr lang="en-CA" sz="2800"/>
          </a:p>
        </p:txBody>
      </p:sp>
      <p:pic>
        <p:nvPicPr>
          <p:cNvPr id="9222" name="Picture 2" descr="C:\Documents and Settings\Sandy\My Documents\CAWST_2011\BSF Technician Workshop\Participant Manual\Part 1 - drawings\Multi-Barrier Approach\Ceramic Candle.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4725" y="4435475"/>
            <a:ext cx="935038"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1238" y="2884488"/>
            <a:ext cx="1793875" cy="248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5800" y="1911350"/>
            <a:ext cx="153035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_PowerPoint Presentati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Template_PowerPoint Presentation.pot</Template>
  <TotalTime>4272</TotalTime>
  <Words>421</Words>
  <Application>Microsoft Office PowerPoint</Application>
  <PresentationFormat>On-screen Show (4:3)</PresentationFormat>
  <Paragraphs>108</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Template_PowerPoint Presentation</vt:lpstr>
      <vt:lpstr>PowerPoint Presentation</vt:lpstr>
      <vt:lpstr>PowerPoint Presentation</vt:lpstr>
      <vt:lpstr>The Multi-Barrier Approach to Safe Drinking Water </vt:lpstr>
      <vt:lpstr>Learning Expectations</vt:lpstr>
      <vt:lpstr>The Multi-Barrier Approach to Safe Drinking Water</vt:lpstr>
      <vt:lpstr>The Multi-Barrier Approach to Safe Drinking Water</vt:lpstr>
      <vt:lpstr>The Multi-Barrier Approach to Safe Drinking Water</vt:lpstr>
      <vt:lpstr>The Multi-Barrier Approach to Safe Drinking Water</vt:lpstr>
      <vt:lpstr>The Multi-Barrier Approach to Safe Drinking Water</vt:lpstr>
      <vt:lpstr>The Multi-Barrier Approach to Safe Drinking Water</vt:lpstr>
      <vt:lpstr>The Multi-Barrier Approach to Safe Drinking Water</vt:lpstr>
      <vt:lpstr>The Multi-Barrier Approach to Safe Drinking Water</vt:lpstr>
      <vt:lpstr>Review</vt:lpstr>
    </vt:vector>
  </TitlesOfParts>
  <Company>CMH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Heidi Morrison</dc:creator>
  <cp:lastModifiedBy>Rebecca Brown</cp:lastModifiedBy>
  <cp:revision>43</cp:revision>
  <dcterms:created xsi:type="dcterms:W3CDTF">2010-03-21T20:46:11Z</dcterms:created>
  <dcterms:modified xsi:type="dcterms:W3CDTF">2014-07-11T20:47:03Z</dcterms:modified>
</cp:coreProperties>
</file>