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comments/comment1.xml" ContentType="application/vnd.openxmlformats-officedocument.presentationml.comments+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Lst>
  <p:notesMasterIdLst>
    <p:notesMasterId r:id="rId24"/>
  </p:notesMasterIdLst>
  <p:handoutMasterIdLst>
    <p:handoutMasterId r:id="rId25"/>
  </p:handoutMasterIdLst>
  <p:sldIdLst>
    <p:sldId id="256" r:id="rId2"/>
    <p:sldId id="282" r:id="rId3"/>
    <p:sldId id="295" r:id="rId4"/>
    <p:sldId id="258" r:id="rId5"/>
    <p:sldId id="259" r:id="rId6"/>
    <p:sldId id="298" r:id="rId7"/>
    <p:sldId id="297" r:id="rId8"/>
    <p:sldId id="299" r:id="rId9"/>
    <p:sldId id="261" r:id="rId10"/>
    <p:sldId id="262" r:id="rId11"/>
    <p:sldId id="264" r:id="rId12"/>
    <p:sldId id="263" r:id="rId13"/>
    <p:sldId id="265" r:id="rId14"/>
    <p:sldId id="266" r:id="rId15"/>
    <p:sldId id="267" r:id="rId16"/>
    <p:sldId id="268" r:id="rId17"/>
    <p:sldId id="269" r:id="rId18"/>
    <p:sldId id="270" r:id="rId19"/>
    <p:sldId id="271" r:id="rId20"/>
    <p:sldId id="286" r:id="rId21"/>
    <p:sldId id="287" r:id="rId22"/>
    <p:sldId id="288" r:id="rId23"/>
  </p:sldIdLst>
  <p:sldSz cx="9144000" cy="5143500" type="screen16x9"/>
  <p:notesSz cx="6858000" cy="9144000"/>
  <p:embeddedFontLst>
    <p:embeddedFont>
      <p:font typeface="Lato" panose="020F0502020204030203" pitchFamily="34" charset="0"/>
      <p:regular r:id="rId26"/>
      <p:bold r:id="rId27"/>
      <p:italic r:id="rId28"/>
      <p:boldItalic r:id="rId29"/>
    </p:embeddedFont>
    <p:embeddedFont>
      <p:font typeface="Lato Black" panose="020F0A02020204030203" pitchFamily="34" charset="0"/>
      <p:bold r:id="rId30"/>
      <p:italic r:id="rId31"/>
      <p:boldItalic r:id="rId32"/>
    </p:embeddedFont>
    <p:embeddedFont>
      <p:font typeface="Lato Semibold" panose="020F0702020204030203" pitchFamily="34" charset="0"/>
      <p:regular r:id="rId33"/>
      <p:bold r:id="rId34"/>
      <p:italic r:id="rId35"/>
      <p:boldItalic r:id="rId36"/>
    </p:embeddedFont>
  </p:embeddedFontLst>
  <p:custDataLst>
    <p:tags r:id="rId37"/>
  </p:custDataLst>
  <p:defaultTextStyle>
    <a:defPPr marR="0" lvl="0" algn="l" rtl="0">
      <a:lnSpc>
        <a:spcPct val="100000"/>
      </a:lnSpc>
      <a:spcBef>
        <a:spcPts val="0"/>
      </a:spcBef>
      <a:spcAft>
        <a:spcPts val="0"/>
      </a:spcAft>
      <a:defRPr lang="fr-F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8" userDrawn="1">
          <p15:clr>
            <a:srgbClr val="747775"/>
          </p15:clr>
        </p15:guide>
        <p15:guide id="2" pos="385" userDrawn="1">
          <p15:clr>
            <a:srgbClr val="747775"/>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ryn Meyers" initials="" lastIdx="9" clrIdx="0"/>
  <p:cmAuthor id="1" name="Taryn Meyers" initials="TM" lastIdx="12" clrIdx="1">
    <p:extLst>
      <p:ext uri="{19B8F6BF-5375-455C-9EA6-DF929625EA0E}">
        <p15:presenceInfo xmlns:p15="http://schemas.microsoft.com/office/powerpoint/2012/main" userId="S::TMeyers@cawst.org::f1d967bf-7cac-414a-add6-2787d6b4e2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5B8"/>
    <a:srgbClr val="DD8CD4"/>
    <a:srgbClr val="DDAEDB"/>
    <a:srgbClr val="95509A"/>
    <a:srgbClr val="4CCCC7"/>
    <a:srgbClr val="FFC000"/>
    <a:srgbClr val="0E2841"/>
    <a:srgbClr val="4D95D9"/>
    <a:srgbClr val="DDEB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887F9F-E079-4C3E-A3A4-CAFB640BD649}">
  <a:tblStyle styleId="{A4887F9F-E079-4C3E-A3A4-CAFB640BD6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3793B9-BAEF-4013-B154-BBA535D95A37}"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0"/>
    <p:restoredTop sz="88707"/>
  </p:normalViewPr>
  <p:slideViewPr>
    <p:cSldViewPr snapToGrid="0">
      <p:cViewPr varScale="1">
        <p:scale>
          <a:sx n="129" d="100"/>
          <a:sy n="129" d="100"/>
        </p:scale>
        <p:origin x="1362" y="126"/>
      </p:cViewPr>
      <p:guideLst>
        <p:guide orient="horz" pos="418"/>
        <p:guide pos="385"/>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6-03-03T21:02:40.110" idx="7">
    <p:pos x="5537" y="98"/>
    <p:text>Intermittent supply isn't mentioned here but you mention it on the slide with the picture of the little girl below (slide 14 right now)</p:text>
  </p:cm>
  <p:cm authorId="1" dt="2026-03-06T14:18:15.823" idx="9">
    <p:pos x="5537" y="234"/>
    <p:text>Can we put the little number 1 tag on this too. The tags correspond to the publication we are talking about.</p:text>
    <p:extLst>
      <p:ext uri="{C676402C-5697-4E1C-873F-D02D1690AC5C}">
        <p15:threadingInfo xmlns:p15="http://schemas.microsoft.com/office/powerpoint/2012/main" timeZoneBias="420">
          <p15:parentCm authorId="0" idx="7"/>
        </p15:threadingInfo>
      </p:ext>
    </p:extLst>
  </p:cm>
  <p:cm authorId="1" dt="2026-03-06T14:18:56.297" idx="10">
    <p:pos x="5537" y="370"/>
    <p:text>Please put a thumbnail of the front cover of the compendium</p:text>
    <p:extLst>
      <p:ext uri="{C676402C-5697-4E1C-873F-D02D1690AC5C}">
        <p15:threadingInfo xmlns:p15="http://schemas.microsoft.com/office/powerpoint/2012/main" timeZoneBias="420">
          <p15:parentCm authorId="0" idx="7"/>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D7775D-9043-90F5-B5FD-FEC417EAE6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a:extLst>
              <a:ext uri="{FF2B5EF4-FFF2-40B4-BE49-F238E27FC236}">
                <a16:creationId xmlns:a16="http://schemas.microsoft.com/office/drawing/2014/main" id="{68E12C27-50D9-B275-5552-F32889AB2B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D470647-0AA3-524A-8FF7-4992173B0B61}" type="datetimeFigureOut">
              <a:rPr lang="en-US" smtClean="0"/>
              <a:t>5/12/2026</a:t>
            </a:fld>
            <a:endParaRPr lang="en-US"/>
          </a:p>
        </p:txBody>
      </p:sp>
      <p:sp>
        <p:nvSpPr>
          <p:cNvPr id="4" name="Footer Placeholder 3">
            <a:extLst>
              <a:ext uri="{FF2B5EF4-FFF2-40B4-BE49-F238E27FC236}">
                <a16:creationId xmlns:a16="http://schemas.microsoft.com/office/drawing/2014/main" id="{6F7C50FC-E6DB-9EBA-30E9-D6124C802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a:extLst>
              <a:ext uri="{FF2B5EF4-FFF2-40B4-BE49-F238E27FC236}">
                <a16:creationId xmlns:a16="http://schemas.microsoft.com/office/drawing/2014/main" id="{B66D3688-6C46-BD80-F35E-34F126FD07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970963A-E3D5-9C48-81E5-ACC1EB17E124}" type="slidenum">
              <a:rPr lang="en-US" smtClean="0"/>
              <a:t>‹#›</a:t>
            </a:fld>
            <a:endParaRPr lang="en-US"/>
          </a:p>
        </p:txBody>
      </p:sp>
    </p:spTree>
    <p:extLst>
      <p:ext uri="{BB962C8B-B14F-4D97-AF65-F5344CB8AC3E}">
        <p14:creationId xmlns:p14="http://schemas.microsoft.com/office/powerpoint/2010/main" val="3882112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rtl="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unwater.org/publications/progress-household-drinking-water-sanitation-and-hygiene-2000-2024-special-focu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who.int/publications/i/item/978924007561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b70c0f4f86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3b70c0f4f86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120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bee8a6b775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bee8a6b775_0_79: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dirty="0">
              <a:solidFill>
                <a:srgbClr val="FF0000"/>
              </a:solidFill>
            </a:endParaRPr>
          </a:p>
        </p:txBody>
      </p:sp>
      <p:sp>
        <p:nvSpPr>
          <p:cNvPr id="375" name="Google Shape;375;g3bee8a6b775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ccb979280b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ccb979280b_0_62: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171450" lvl="0" indent="-171450" algn="l" rtl="0">
              <a:spcBef>
                <a:spcPts val="0"/>
              </a:spcBef>
              <a:spcAft>
                <a:spcPts val="0"/>
              </a:spcAft>
            </a:pPr>
            <a:r>
              <a:rPr lang="fr-fr"/>
              <a:t>These publications clearly show that recontamination is happening in all kinds of different water systems and it is a big problem that needs to be addressed. </a:t>
            </a:r>
          </a:p>
          <a:p>
            <a:pPr marL="171450" lvl="0" indent="-171450" algn="l" rtl="0">
              <a:spcBef>
                <a:spcPts val="0"/>
              </a:spcBef>
              <a:spcAft>
                <a:spcPts val="0"/>
              </a:spcAft>
            </a:pPr>
            <a:r>
              <a:rPr lang="fr-fr"/>
              <a:t>Behaviours during transport, storage and handling are critical places where support and follow up are needed which are context specific.</a:t>
            </a:r>
          </a:p>
          <a:p>
            <a:pPr marL="0" lvl="0" indent="0" algn="l" rtl="0">
              <a:spcBef>
                <a:spcPts val="0"/>
              </a:spcBef>
              <a:spcAft>
                <a:spcPts val="0"/>
              </a:spcAft>
              <a:buNone/>
            </a:pPr>
            <a:endParaRPr lang="en" dirty="0"/>
          </a:p>
          <a:p>
            <a:pPr marL="0" lvl="0" indent="0" algn="l" rtl="0">
              <a:spcBef>
                <a:spcPts val="0"/>
              </a:spcBef>
              <a:spcAft>
                <a:spcPts val="0"/>
              </a:spcAft>
              <a:buNone/>
            </a:pPr>
            <a:r>
              <a:rPr lang="fr-fr"/>
              <a:t>These papers do contain some info on how effective HWTS is. That is covered in the whitepaper, not here.</a:t>
            </a:r>
            <a:endParaRPr dirty="0">
              <a:solidFill>
                <a:srgbClr val="FF0000"/>
              </a:solidFill>
            </a:endParaRPr>
          </a:p>
        </p:txBody>
      </p:sp>
      <p:sp>
        <p:nvSpPr>
          <p:cNvPr id="363" name="Google Shape;363;g3ccb979280b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bee8a6b775_0_357: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171450" lvl="0" indent="-171450" algn="l" rtl="0">
              <a:spcBef>
                <a:spcPts val="0"/>
              </a:spcBef>
              <a:spcAft>
                <a:spcPts val="0"/>
              </a:spcAft>
            </a:pPr>
            <a:r>
              <a:rPr lang="fr-fr"/>
              <a:t>If you follow along with global publications you might know this one as the GLAAS report. </a:t>
            </a:r>
          </a:p>
          <a:p>
            <a:pPr marL="171450" lvl="0" indent="-171450" algn="l" rtl="0">
              <a:spcBef>
                <a:spcPts val="0"/>
              </a:spcBef>
              <a:spcAft>
                <a:spcPts val="0"/>
              </a:spcAft>
            </a:pPr>
            <a:r>
              <a:rPr lang="fr-fr"/>
              <a:t>This graph is showing the connection between policy and action broken down by key populations who need support.</a:t>
            </a:r>
          </a:p>
          <a:p>
            <a:pPr marL="171450" lvl="0" indent="-171450" algn="l" rtl="0">
              <a:spcBef>
                <a:spcPts val="0"/>
              </a:spcBef>
              <a:spcAft>
                <a:spcPts val="0"/>
              </a:spcAft>
            </a:pPr>
            <a:r>
              <a:rPr lang="fr-fr"/>
              <a:t>This is showing that people with the greatest needs are not getting the investments directed to them. HWTS can reach them</a:t>
            </a:r>
          </a:p>
          <a:p>
            <a:pPr marL="171450" lvl="0" indent="-171450" algn="l" rtl="0">
              <a:spcBef>
                <a:spcPts val="0"/>
              </a:spcBef>
              <a:spcAft>
                <a:spcPts val="0"/>
              </a:spcAft>
            </a:pPr>
            <a:r>
              <a:rPr lang="fr-fr"/>
              <a:t>This aligns with what we saw in the Progress on household drinking, water and sanitation report showing that with the current mainstream global approaches we are not getting to those most in need</a:t>
            </a:r>
            <a:endParaRPr dirty="0"/>
          </a:p>
        </p:txBody>
      </p:sp>
      <p:sp>
        <p:nvSpPr>
          <p:cNvPr id="385" name="Google Shape;385;g3bee8a6b775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ccb979280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ccb979280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bee8a6b775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bee8a6b775_0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171450" lvl="0" indent="-171450" algn="l" rtl="0">
              <a:spcBef>
                <a:spcPts val="0"/>
              </a:spcBef>
              <a:spcAft>
                <a:spcPts val="0"/>
              </a:spcAft>
              <a:buFontTx/>
              <a:buChar char="-"/>
            </a:pPr>
            <a:r>
              <a:rPr lang="fr-fr"/>
              <a:t>A new compendium was published that provides an overview of drinking-water systems and technologies and their cross-cutting issues.  </a:t>
            </a:r>
          </a:p>
          <a:p>
            <a:pPr marL="171450" lvl="0" indent="-171450" algn="l" rtl="0">
              <a:spcBef>
                <a:spcPts val="0"/>
              </a:spcBef>
              <a:spcAft>
                <a:spcPts val="0"/>
              </a:spcAft>
              <a:buFontTx/>
              <a:buChar char="-"/>
            </a:pPr>
            <a:r>
              <a:rPr lang="fr-fr"/>
              <a:t>Household water treatment and safe storage have specifically been included and recommended in this publication. </a:t>
            </a:r>
          </a:p>
          <a:p>
            <a:pPr marL="171450" lvl="0" indent="-171450" algn="l" rtl="0">
              <a:spcBef>
                <a:spcPts val="0"/>
              </a:spcBef>
              <a:spcAft>
                <a:spcPts val="0"/>
              </a:spcAft>
              <a:buFontTx/>
              <a:buChar char="-"/>
            </a:pPr>
            <a:r>
              <a:rPr lang="fr-fr"/>
              <a:t>Along with these recommended uses of household water treatment, the compendium also notes that in piped systems, intermittent supply, poor operation and maintenance and poor household hygiene are identified as contamination risks. And while that is not new information, the inclusion of household water treatment in the compendium is also providing an option that people may look at to solve those challenges.</a:t>
            </a:r>
            <a:endParaRPr dirty="0"/>
          </a:p>
        </p:txBody>
      </p:sp>
      <p:sp>
        <p:nvSpPr>
          <p:cNvPr id="401" name="Google Shape;401;g3bee8a6b775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cd016feb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cd016feb2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r>
              <a:rPr lang="fr-fr"/>
              <a:t>I want to show you specifically what is included in the compendium for household water treatment technologies.</a:t>
            </a:r>
          </a:p>
        </p:txBody>
      </p:sp>
      <p:sp>
        <p:nvSpPr>
          <p:cNvPr id="409" name="Google Shape;409;g3cd016feb2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dirty="0"/>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bee8a6b775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bee8a6b775_0_103: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r>
              <a:rPr lang="fr-fr"/>
              <a:t>It’s good they are recognizing the importance of transportation and handling in water quality, not just source protection. The Household practices SI form has one question on HWTS. It would take a high level of knowledge and interpretation for an enumerator to answer that one question. Therefore CAWST thinks more detailed SI forms are needed for specific technologies.</a:t>
            </a:r>
            <a:endParaRPr dirty="0"/>
          </a:p>
        </p:txBody>
      </p:sp>
      <p:sp>
        <p:nvSpPr>
          <p:cNvPr id="427" name="Google Shape;427;g3bee8a6b775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ccb979280b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ccb979280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lnSpc>
                <a:spcPct val="140000"/>
              </a:lnSpc>
              <a:spcAft>
                <a:spcPts val="1200"/>
              </a:spcAft>
              <a:buNone/>
            </a:pPr>
            <a:r>
              <a:rPr lang="fr-fr" sz="1100" b="1">
                <a:solidFill>
                  <a:srgbClr val="666666"/>
                </a:solidFill>
                <a:latin typeface="Lato" panose="020F0502020204030203" pitchFamily="34" charset="77"/>
                <a:sym typeface="Lato"/>
              </a:rPr>
              <a:t>Of particular note:</a:t>
            </a:r>
          </a:p>
          <a:p>
            <a:pPr marL="452120" lvl="0" indent="-285750" algn="l" rtl="0">
              <a:lnSpc>
                <a:spcPts val="1780"/>
              </a:lnSpc>
              <a:buClr>
                <a:schemeClr val="tx1">
                  <a:lumMod val="65000"/>
                  <a:lumOff val="35000"/>
                </a:schemeClr>
              </a:buClr>
              <a:buSzPct val="120000"/>
              <a:buFont typeface="Arial" panose="020B0604020202020204" pitchFamily="34" charset="0"/>
              <a:buChar char="•"/>
            </a:pPr>
            <a:r>
              <a:rPr lang="fr-fr">
                <a:solidFill>
                  <a:srgbClr val="666666"/>
                </a:solidFill>
                <a:latin typeface="Lato"/>
                <a:ea typeface="Lato"/>
                <a:cs typeface="Lato"/>
                <a:sym typeface="Lato"/>
              </a:rPr>
              <a:t>Intermittent supply and poor household practices are risks to water quality - Compendium</a:t>
            </a:r>
          </a:p>
          <a:p>
            <a:pPr marL="452120" lvl="0" indent="-285750" algn="l" rtl="0">
              <a:lnSpc>
                <a:spcPts val="1780"/>
              </a:lnSpc>
              <a:buClr>
                <a:schemeClr val="tx1">
                  <a:lumMod val="65000"/>
                  <a:lumOff val="35000"/>
                </a:schemeClr>
              </a:buClr>
              <a:buSzPct val="120000"/>
              <a:buFont typeface="Arial" panose="020B0604020202020204" pitchFamily="34" charset="0"/>
              <a:buChar char="•"/>
            </a:pPr>
            <a:r>
              <a:rPr lang="fr-fr">
                <a:solidFill>
                  <a:srgbClr val="666666"/>
                </a:solidFill>
                <a:latin typeface="Lato"/>
                <a:ea typeface="Lato"/>
                <a:cs typeface="Lato"/>
                <a:sym typeface="Lato"/>
              </a:rPr>
              <a:t>Contamination often increases from source to point of consumption - Integrating Water Quality into Household Surveys - </a:t>
            </a:r>
            <a:r>
              <a:rPr lang="fr-fr" sz="1050" i="1">
                <a:solidFill>
                  <a:srgbClr val="666666"/>
                </a:solidFill>
                <a:latin typeface="Lato"/>
                <a:ea typeface="Lato"/>
                <a:cs typeface="Lato"/>
                <a:sym typeface="Lato"/>
              </a:rPr>
              <a:t>WHO 2020</a:t>
            </a:r>
          </a:p>
          <a:p>
            <a:pPr marL="452120" lvl="0" indent="-285750" algn="l" rtl="0">
              <a:lnSpc>
                <a:spcPts val="1780"/>
              </a:lnSpc>
              <a:buClr>
                <a:schemeClr val="tx1">
                  <a:lumMod val="65000"/>
                  <a:lumOff val="35000"/>
                </a:schemeClr>
              </a:buClr>
              <a:buSzPct val="120000"/>
              <a:buFont typeface="Arial" panose="020B0604020202020204" pitchFamily="34" charset="0"/>
              <a:buChar char="•"/>
            </a:pPr>
            <a:r>
              <a:rPr lang="fr-fr">
                <a:solidFill>
                  <a:srgbClr val="666666"/>
                </a:solidFill>
                <a:latin typeface="Lato"/>
                <a:ea typeface="Lato"/>
                <a:cs typeface="Lato"/>
                <a:sym typeface="Lato"/>
              </a:rPr>
              <a:t>In 27 countries, point of use contamination ranged 19 % to 99 % higher than point of collection - </a:t>
            </a:r>
            <a:r>
              <a:rPr lang="fr-fr" sz="1050" i="1">
                <a:solidFill>
                  <a:srgbClr val="666666"/>
                </a:solidFill>
                <a:latin typeface="Lato"/>
                <a:ea typeface="Lato"/>
                <a:cs typeface="Lato"/>
                <a:sym typeface="Lato"/>
              </a:rPr>
              <a:t>Bain et al., 2021</a:t>
            </a: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rtl="0">
              <a:spcBef>
                <a:spcPts val="1200"/>
              </a:spcBef>
              <a:spcAft>
                <a:spcPts val="1200"/>
              </a:spcAft>
            </a:pPr>
            <a:r>
              <a:rPr lang="fr-fr" sz="1100" b="0" i="0" u="none" strike="noStrike">
                <a:solidFill>
                  <a:srgbClr val="000000"/>
                </a:solidFill>
                <a:effectLst/>
                <a:latin typeface="Lato" panose="020F0502020204030203" pitchFamily="34" charset="77"/>
              </a:rPr>
              <a:t>We need to start addressing water quality in a serious way as a sector</a:t>
            </a:r>
          </a:p>
          <a:p>
            <a:pPr rtl="0">
              <a:spcBef>
                <a:spcPts val="1200"/>
              </a:spcBef>
              <a:spcAft>
                <a:spcPts val="1200"/>
              </a:spcAft>
            </a:pPr>
            <a:r>
              <a:rPr lang="fr-fr" sz="1100" b="0" i="0" u="none" strike="noStrike">
                <a:solidFill>
                  <a:srgbClr val="000000"/>
                </a:solidFill>
                <a:effectLst/>
                <a:latin typeface="Lato" panose="020F0502020204030203" pitchFamily="34" charset="77"/>
              </a:rPr>
              <a:t>We need to start including a range of options in our systems and household water treatment is part of those options. It plays an important role and is backed by decades of research and implementation. The compendium is an extremely valuable resource for governments and implementers to rely on to decide what their system will look like. </a:t>
            </a:r>
          </a:p>
          <a:p>
            <a:pPr rtl="0">
              <a:spcBef>
                <a:spcPts val="1200"/>
              </a:spcBef>
              <a:spcAft>
                <a:spcPts val="1200"/>
              </a:spcAft>
            </a:pPr>
            <a:r>
              <a:rPr lang="fr-fr" sz="1100" b="0" i="0" u="none" strike="noStrike">
                <a:solidFill>
                  <a:srgbClr val="000000"/>
                </a:solidFill>
                <a:effectLst/>
                <a:latin typeface="Lato" panose="020F0502020204030203" pitchFamily="34" charset="77"/>
              </a:rPr>
              <a:t>We especially need to look at affordability of safe water in order to scale quickly. Another report (that we didn’t include in this presentation) from the World Bank in 2024 said that to meet SDG 6 the world would have to nearly double current public funding levels to at least 131 billion dollars annually. I don’t see this happening anytime soon, so we need to change our approaches to do more with the money that is available to reach everyone.</a:t>
            </a:r>
          </a:p>
          <a:p>
            <a:pPr rtl="0">
              <a:spcBef>
                <a:spcPts val="1200"/>
              </a:spcBef>
              <a:spcAft>
                <a:spcPts val="1200"/>
              </a:spcAft>
            </a:pPr>
            <a:r>
              <a:rPr lang="fr-fr" sz="1100" b="0" i="0" u="none" strike="noStrike">
                <a:solidFill>
                  <a:srgbClr val="000000"/>
                </a:solidFill>
                <a:effectLst/>
                <a:latin typeface="Lato" panose="020F0502020204030203" pitchFamily="34" charset="77"/>
              </a:rPr>
              <a:t>And given the high rates of recontamination around transport and handling, capacity development is a non-negotiable, no matter what your system looks like.</a:t>
            </a:r>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extLst>
      <p:ext uri="{BB962C8B-B14F-4D97-AF65-F5344CB8AC3E}">
        <p14:creationId xmlns:p14="http://schemas.microsoft.com/office/powerpoint/2010/main" val="18042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fr-fr"/>
              <a:t>We have done a great job globally at getting people water that is closer to home.  </a:t>
            </a:r>
          </a:p>
          <a:p>
            <a:pPr rtl="0"/>
            <a:r>
              <a:rPr lang="fr-fr"/>
              <a:t>Latin America is particularly impressive with being on track to reach everyone by 2030. </a:t>
            </a:r>
          </a:p>
          <a:p>
            <a:pPr rtl="0"/>
            <a:r>
              <a:rPr lang="fr-fr"/>
              <a:t>This shows that as a global community, focused on a goal, we can achieve meaningful progress</a:t>
            </a:r>
          </a:p>
          <a:p>
            <a:pPr rtl="0"/>
            <a:r>
              <a:rPr lang="fr-fr"/>
              <a:t>Let’s turn our attention to what’s next in water. How do we get everyone </a:t>
            </a:r>
            <a:r>
              <a:rPr lang="fr-fr" b="1"/>
              <a:t>safely managed water? </a:t>
            </a:r>
            <a:r>
              <a:rPr lang="fr-fr" b="0"/>
              <a:t>how can we unlock human potential and opportunity because people can be certain their water won’t make them sick.</a:t>
            </a:r>
            <a:endParaRPr lang="en-US" dirty="0"/>
          </a:p>
        </p:txBody>
      </p:sp>
    </p:spTree>
    <p:extLst>
      <p:ext uri="{BB962C8B-B14F-4D97-AF65-F5344CB8AC3E}">
        <p14:creationId xmlns:p14="http://schemas.microsoft.com/office/powerpoint/2010/main" val="122521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rtl="0">
              <a:spcBef>
                <a:spcPts val="1200"/>
              </a:spcBef>
              <a:spcAft>
                <a:spcPts val="1200"/>
              </a:spcAft>
            </a:pPr>
            <a:r>
              <a:rPr lang="fr-fr" sz="1100" b="1" i="0" u="none" strike="noStrike">
                <a:solidFill>
                  <a:srgbClr val="000000"/>
                </a:solidFill>
                <a:effectLst/>
                <a:latin typeface="Lato" panose="020F0502020204030203" pitchFamily="34" charset="77"/>
              </a:rPr>
              <a:t>These are opportunities for the whole network. CAWST will support you by providing resources.</a:t>
            </a:r>
            <a:endParaRPr lang="en-CA" b="0" dirty="0">
              <a:effectLst/>
            </a:endParaRPr>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extLst>
      <p:ext uri="{BB962C8B-B14F-4D97-AF65-F5344CB8AC3E}">
        <p14:creationId xmlns:p14="http://schemas.microsoft.com/office/powerpoint/2010/main" val="1474672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rtl="0">
              <a:spcBef>
                <a:spcPts val="1200"/>
              </a:spcBef>
              <a:spcAft>
                <a:spcPts val="1200"/>
              </a:spcAft>
            </a:pPr>
            <a:r>
              <a:rPr lang="fr-fr" sz="1100" b="1" i="0" u="none" strike="noStrike">
                <a:solidFill>
                  <a:srgbClr val="000000"/>
                </a:solidFill>
                <a:effectLst/>
                <a:latin typeface="Lato" panose="020F0502020204030203" pitchFamily="34" charset="77"/>
              </a:rPr>
              <a:t>These are opportunities for the whole network. CAWST will support you by providing resources.</a:t>
            </a:r>
            <a:endParaRPr lang="en-CA" b="0" dirty="0">
              <a:effectLst/>
            </a:endParaRPr>
          </a:p>
          <a:p>
            <a:pPr rtl="0" fontAlgn="base">
              <a:spcBef>
                <a:spcPts val="1200"/>
              </a:spcBef>
              <a:spcAft>
                <a:spcPts val="0"/>
              </a:spcAft>
              <a:buFont typeface="Arial" panose="020B0604020202020204" pitchFamily="34" charset="0"/>
              <a:buChar char="•"/>
            </a:pPr>
            <a:r>
              <a:rPr lang="fr-fr" sz="1100" b="0" i="0" u="none" strike="noStrike">
                <a:solidFill>
                  <a:srgbClr val="000000"/>
                </a:solidFill>
                <a:effectLst/>
                <a:latin typeface="Lato" panose="020F0502020204030203" pitchFamily="34" charset="77"/>
              </a:rPr>
              <a:t>Billions of people worldwide lack access to clean water and adequate sanitation</a:t>
            </a:r>
          </a:p>
          <a:p>
            <a:pPr marL="742950" lvl="1" indent="-285750" rtl="0" fontAlgn="base">
              <a:spcBef>
                <a:spcPts val="0"/>
              </a:spcBef>
              <a:spcAft>
                <a:spcPts val="0"/>
              </a:spcAft>
              <a:buFont typeface="Arial" panose="020B0604020202020204" pitchFamily="34" charset="0"/>
              <a:buChar char="•"/>
            </a:pPr>
            <a:r>
              <a:rPr lang="fr-fr" sz="1100" b="0" i="0" u="none" strike="noStrike">
                <a:solidFill>
                  <a:srgbClr val="000000"/>
                </a:solidFill>
                <a:effectLst/>
                <a:latin typeface="Lato" panose="020F0502020204030203" pitchFamily="34" charset="77"/>
              </a:rPr>
              <a:t>2.1 billion still live without safely managed drinking water, including 106 million people who drink surface water. (</a:t>
            </a:r>
            <a:r>
              <a:rPr lang="fr-fr" sz="1100" b="0" i="0" u="sng" strike="noStrike">
                <a:solidFill>
                  <a:srgbClr val="00A7D7"/>
                </a:solidFill>
                <a:effectLst/>
                <a:latin typeface="Lato" panose="020F0502020204030203" pitchFamily="34" charset="77"/>
                <a:hlinkClick r:id="rId3"/>
              </a:rPr>
              <a:t>WHO/UNICEF, 2025</a:t>
            </a:r>
            <a:r>
              <a:rPr lang="fr-fr" sz="1100" b="0" i="0" u="none" strike="noStrike">
                <a:solidFill>
                  <a:srgbClr val="000000"/>
                </a:solidFill>
                <a:effectLst/>
                <a:latin typeface="Lato" panose="020F0502020204030203" pitchFamily="34" charset="77"/>
              </a:rPr>
              <a:t>) </a:t>
            </a:r>
          </a:p>
          <a:p>
            <a:pPr marL="742950" lvl="1" indent="-285750" rtl="0" fontAlgn="base">
              <a:spcBef>
                <a:spcPts val="0"/>
              </a:spcBef>
              <a:spcAft>
                <a:spcPts val="0"/>
              </a:spcAft>
              <a:buFont typeface="Arial" panose="020B0604020202020204" pitchFamily="34" charset="0"/>
              <a:buChar char="•"/>
            </a:pPr>
            <a:r>
              <a:rPr lang="fr-fr" sz="1100" b="0" i="0" u="none" strike="noStrike">
                <a:solidFill>
                  <a:srgbClr val="000000"/>
                </a:solidFill>
                <a:effectLst/>
                <a:latin typeface="Lato" panose="020F0502020204030203" pitchFamily="34" charset="77"/>
              </a:rPr>
              <a:t>3.4 billion people still live without safely managed sanitation, including 354 million who practise open defecation. (</a:t>
            </a:r>
            <a:r>
              <a:rPr lang="fr-fr" sz="1100" b="0" i="0" u="sng" strike="noStrike">
                <a:solidFill>
                  <a:srgbClr val="00A7D7"/>
                </a:solidFill>
                <a:effectLst/>
                <a:latin typeface="Lato" panose="020F0502020204030203" pitchFamily="34" charset="77"/>
                <a:hlinkClick r:id="rId3"/>
              </a:rPr>
              <a:t>WHO/UNICEF, 2025</a:t>
            </a:r>
            <a:r>
              <a:rPr lang="fr-fr" sz="1100" b="0" i="0" u="none" strike="noStrike">
                <a:solidFill>
                  <a:srgbClr val="000000"/>
                </a:solidFill>
                <a:effectLst/>
                <a:latin typeface="Lato" panose="020F0502020204030203" pitchFamily="34" charset="77"/>
              </a:rPr>
              <a:t>)</a:t>
            </a:r>
          </a:p>
          <a:p>
            <a:pPr marL="742950" lvl="1" indent="-285750" rtl="0" fontAlgn="base">
              <a:spcBef>
                <a:spcPts val="0"/>
              </a:spcBef>
              <a:spcAft>
                <a:spcPts val="0"/>
              </a:spcAft>
              <a:buFont typeface="Arial" panose="020B0604020202020204" pitchFamily="34" charset="0"/>
              <a:buChar char="•"/>
            </a:pPr>
            <a:r>
              <a:rPr lang="fr-fr" sz="1100" b="0" i="0" u="none" strike="noStrike">
                <a:solidFill>
                  <a:srgbClr val="000000"/>
                </a:solidFill>
                <a:effectLst/>
                <a:latin typeface="Lato" panose="020F0502020204030203" pitchFamily="34" charset="77"/>
              </a:rPr>
              <a:t>1.7 billion still lack basic hygiene services, including 611 million with no facility at all. (</a:t>
            </a:r>
            <a:r>
              <a:rPr lang="fr-fr" sz="1100" b="0" i="0" u="sng" strike="noStrike">
                <a:solidFill>
                  <a:srgbClr val="00A7D7"/>
                </a:solidFill>
                <a:effectLst/>
                <a:latin typeface="Lato" panose="020F0502020204030203" pitchFamily="34" charset="77"/>
                <a:hlinkClick r:id="rId3"/>
              </a:rPr>
              <a:t>WHO/UNICEF, 2025</a:t>
            </a:r>
            <a:r>
              <a:rPr lang="fr-fr" sz="1100" b="0" i="0" u="none" strike="noStrike">
                <a:solidFill>
                  <a:srgbClr val="000000"/>
                </a:solidFill>
                <a:effectLst/>
                <a:latin typeface="Lato" panose="020F0502020204030203" pitchFamily="34" charset="77"/>
              </a:rPr>
              <a:t>)</a:t>
            </a:r>
          </a:p>
          <a:p>
            <a:pPr rtl="0" fontAlgn="base">
              <a:spcBef>
                <a:spcPts val="0"/>
              </a:spcBef>
              <a:spcAft>
                <a:spcPts val="0"/>
              </a:spcAft>
              <a:buFont typeface="Arial" panose="020B0604020202020204" pitchFamily="34" charset="0"/>
              <a:buChar char="•"/>
            </a:pPr>
            <a:r>
              <a:rPr lang="fr-fr" sz="1100" b="0" i="0" u="none" strike="noStrike">
                <a:solidFill>
                  <a:srgbClr val="000000"/>
                </a:solidFill>
                <a:effectLst/>
                <a:latin typeface="Lato" panose="020F0502020204030203" pitchFamily="34" charset="77"/>
              </a:rPr>
              <a:t>Children who are repeatedly sick fall behind in school and suffer long-term developmental setbacks</a:t>
            </a:r>
          </a:p>
          <a:p>
            <a:pPr marL="742950" lvl="1" indent="-285750" rtl="0" fontAlgn="base">
              <a:spcBef>
                <a:spcPts val="0"/>
              </a:spcBef>
              <a:spcAft>
                <a:spcPts val="0"/>
              </a:spcAft>
              <a:buFont typeface="Arial" panose="020B0604020202020204" pitchFamily="34" charset="0"/>
              <a:buChar char="•"/>
            </a:pPr>
            <a:r>
              <a:rPr lang="fr-fr" sz="1100" b="0" i="0" u="none" strike="noStrike">
                <a:solidFill>
                  <a:srgbClr val="000000"/>
                </a:solidFill>
                <a:effectLst/>
                <a:latin typeface="Lato" panose="020F0502020204030203" pitchFamily="34" charset="77"/>
              </a:rPr>
              <a:t>Unsafe water, sanitation and hygiene are responsible for the deaths of around 1,000 children under 5 every day. (</a:t>
            </a:r>
            <a:r>
              <a:rPr lang="fr-fr" sz="1100" b="0" i="0" u="sng" strike="noStrike">
                <a:solidFill>
                  <a:srgbClr val="00A7D7"/>
                </a:solidFill>
                <a:effectLst/>
                <a:latin typeface="Lato" panose="020F0502020204030203" pitchFamily="34" charset="77"/>
                <a:hlinkClick r:id="rId4"/>
              </a:rPr>
              <a:t>WHO, 2023</a:t>
            </a:r>
            <a:r>
              <a:rPr lang="fr-fr" sz="1100" b="0" i="0" u="none" strike="noStrike">
                <a:solidFill>
                  <a:srgbClr val="000000"/>
                </a:solidFill>
                <a:effectLst/>
                <a:latin typeface="Lato" panose="020F0502020204030203" pitchFamily="34" charset="77"/>
              </a:rPr>
              <a:t>)</a:t>
            </a:r>
          </a:p>
          <a:p>
            <a:pPr rtl="0" fontAlgn="base">
              <a:spcBef>
                <a:spcPts val="0"/>
              </a:spcBef>
              <a:spcAft>
                <a:spcPts val="1200"/>
              </a:spcAft>
              <a:buFont typeface="Arial" panose="020B0604020202020204" pitchFamily="34" charset="0"/>
              <a:buChar char="•"/>
            </a:pPr>
            <a:r>
              <a:rPr lang="fr-fr" sz="1100" b="0" i="0" u="none" strike="noStrike">
                <a:solidFill>
                  <a:srgbClr val="000000"/>
                </a:solidFill>
                <a:effectLst/>
                <a:latin typeface="Lato" panose="020F0502020204030203" pitchFamily="34" charset="77"/>
              </a:rPr>
              <a:t>To achieve SDG 6 – water and sanitation for all by 2030 – will require an eight-fold increase in current global rates of progress on drinking water, a six-fold increase for sanitation, and a two-fold increase for hygiene. (</a:t>
            </a:r>
            <a:r>
              <a:rPr lang="fr-fr" sz="1100" b="0" i="0" u="sng" strike="noStrike">
                <a:solidFill>
                  <a:srgbClr val="00A7D7"/>
                </a:solidFill>
                <a:effectLst/>
                <a:latin typeface="Lato" panose="020F0502020204030203" pitchFamily="34" charset="77"/>
                <a:hlinkClick r:id="rId3"/>
              </a:rPr>
              <a:t>WHO/UNICEF, 2025</a:t>
            </a:r>
            <a:r>
              <a:rPr lang="fr-fr" sz="1100" b="0" i="0" u="none" strike="noStrike">
                <a:solidFill>
                  <a:srgbClr val="000000"/>
                </a:solidFill>
                <a:effectLst/>
                <a:latin typeface="Lato" panose="020F0502020204030203" pitchFamily="34" charset="77"/>
              </a:rPr>
              <a:t>)</a:t>
            </a:r>
          </a:p>
          <a:p>
            <a:pPr rtl="0">
              <a:spcBef>
                <a:spcPts val="1200"/>
              </a:spcBef>
              <a:spcAft>
                <a:spcPts val="1200"/>
              </a:spcAft>
            </a:pPr>
            <a:r>
              <a:rPr lang="fr-fr" sz="1100" b="0" i="0" u="none" strike="noStrike">
                <a:solidFill>
                  <a:srgbClr val="000000"/>
                </a:solidFill>
                <a:effectLst/>
                <a:latin typeface="Lato" panose="020F0502020204030203" pitchFamily="34" charset="77"/>
              </a:rPr>
              <a:t>But what's particularly troubling is the water-poverty cycle. Without safe water, children can't attend school because they're sick or spending hours fetching water. Parents can't work. Health systems are overwhelmed. And entire communities remain trapped in poverty.</a:t>
            </a:r>
            <a:endParaRPr lang="en-CA" b="0" dirty="0">
              <a:effectLst/>
            </a:endParaRPr>
          </a:p>
          <a:p>
            <a:pPr rtl="0">
              <a:spcBef>
                <a:spcPts val="1200"/>
              </a:spcBef>
              <a:spcAft>
                <a:spcPts val="1200"/>
              </a:spcAft>
            </a:pPr>
            <a:r>
              <a:rPr lang="fr-fr" sz="1100" b="0" i="0" u="none" strike="noStrike">
                <a:solidFill>
                  <a:srgbClr val="000000"/>
                </a:solidFill>
                <a:effectLst/>
                <a:latin typeface="Lato" panose="020F0502020204030203" pitchFamily="34" charset="77"/>
              </a:rPr>
              <a:t>The UN's Sustainable Development Goal 6 aims to ensure clean water and sanitation for all by 2030. But current progress rates would need to increase 8 times—eight times—to meet that goal. Traditional approaches simply cannot scale fast enough.</a:t>
            </a:r>
            <a:endParaRPr lang="en-CA" b="0" dirty="0">
              <a:effectLst/>
            </a:endParaRPr>
          </a:p>
          <a:p>
            <a:pPr rtl="0">
              <a:spcBef>
                <a:spcPts val="1200"/>
              </a:spcBef>
              <a:spcAft>
                <a:spcPts val="1200"/>
              </a:spcAft>
            </a:pPr>
            <a:r>
              <a:rPr lang="fr-fr" sz="1100" b="0" i="0" u="none" strike="noStrike">
                <a:solidFill>
                  <a:srgbClr val="000000"/>
                </a:solidFill>
                <a:effectLst/>
                <a:latin typeface="Lato" panose="020F0502020204030203" pitchFamily="34" charset="77"/>
              </a:rPr>
              <a:t>This is why we need a fundamentally different model.</a:t>
            </a:r>
            <a:endParaRPr lang="en-CA" b="0" dirty="0">
              <a:effectLst/>
            </a:endParaRPr>
          </a:p>
          <a:p>
            <a:pPr rtl="0"/>
            <a:br>
              <a:rPr lang="en-CA" b="0" dirty="0">
                <a:effectLst/>
              </a:rPr>
            </a:br>
            <a:endParaRPr dirty="0"/>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extLst>
      <p:ext uri="{BB962C8B-B14F-4D97-AF65-F5344CB8AC3E}">
        <p14:creationId xmlns:p14="http://schemas.microsoft.com/office/powerpoint/2010/main" val="262575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bee8a6b7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bee8a6b775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342900" lvl="0" indent="-241300" algn="l" rtl="0">
              <a:lnSpc>
                <a:spcPct val="100000"/>
              </a:lnSpc>
              <a:spcBef>
                <a:spcPts val="0"/>
              </a:spcBef>
              <a:spcAft>
                <a:spcPts val="0"/>
              </a:spcAft>
              <a:buClr>
                <a:srgbClr val="005478"/>
              </a:buClr>
              <a:buSzPts val="1200"/>
              <a:buFont typeface="Lato"/>
              <a:buChar char="•"/>
            </a:pPr>
            <a:r>
              <a:rPr lang="fr-fr" sz="1200">
                <a:solidFill>
                  <a:srgbClr val="005478"/>
                </a:solidFill>
                <a:latin typeface="Lato"/>
                <a:ea typeface="Lato"/>
                <a:cs typeface="Lato"/>
                <a:sym typeface="Lato"/>
              </a:rPr>
              <a:t>This is where we are at right now with safely managed water globally. </a:t>
            </a:r>
          </a:p>
          <a:p>
            <a:pPr marL="342900" lvl="0" indent="-241300" algn="l" rtl="0">
              <a:lnSpc>
                <a:spcPct val="100000"/>
              </a:lnSpc>
              <a:spcBef>
                <a:spcPts val="0"/>
              </a:spcBef>
              <a:spcAft>
                <a:spcPts val="0"/>
              </a:spcAft>
              <a:buClr>
                <a:srgbClr val="005478"/>
              </a:buClr>
              <a:buSzPts val="1200"/>
              <a:buFont typeface="Lato"/>
              <a:buChar char="•"/>
            </a:pPr>
            <a:r>
              <a:rPr lang="fr-fr" sz="1200">
                <a:solidFill>
                  <a:srgbClr val="005478"/>
                </a:solidFill>
                <a:latin typeface="Lato"/>
                <a:ea typeface="Lato"/>
                <a:cs typeface="Lato"/>
                <a:sym typeface="Lato"/>
              </a:rPr>
              <a:t>1 in 4 people are still without safe water and our progress has only been a 6% gain since 2015.  This rate of progress doesn’t get us near where where we need to be by 2030. </a:t>
            </a:r>
          </a:p>
          <a:p>
            <a:pPr marL="342900" lvl="0" indent="-241300" algn="l" rtl="0">
              <a:lnSpc>
                <a:spcPct val="100000"/>
              </a:lnSpc>
              <a:spcBef>
                <a:spcPts val="0"/>
              </a:spcBef>
              <a:spcAft>
                <a:spcPts val="0"/>
              </a:spcAft>
              <a:buClr>
                <a:srgbClr val="005478"/>
              </a:buClr>
              <a:buSzPts val="1200"/>
              <a:buFont typeface="Lato"/>
              <a:buChar char="•"/>
            </a:pPr>
            <a:r>
              <a:rPr lang="fr-fr" sz="1200">
                <a:solidFill>
                  <a:srgbClr val="005478"/>
                </a:solidFill>
                <a:latin typeface="Lato"/>
                <a:ea typeface="Lato"/>
                <a:cs typeface="Lato"/>
                <a:sym typeface="Lato"/>
              </a:rPr>
              <a:t>The need to go 8x faster is a global average, some parts of the world and especially areas that least developed  or fragile need to go way faster than that.  </a:t>
            </a:r>
          </a:p>
          <a:p>
            <a:pPr marL="342900" lvl="0" indent="-241300" algn="l" rtl="0">
              <a:lnSpc>
                <a:spcPct val="100000"/>
              </a:lnSpc>
              <a:spcBef>
                <a:spcPts val="0"/>
              </a:spcBef>
              <a:spcAft>
                <a:spcPts val="0"/>
              </a:spcAft>
              <a:buClr>
                <a:srgbClr val="005478"/>
              </a:buClr>
              <a:buSzPts val="1200"/>
              <a:buFont typeface="Lato"/>
              <a:buChar char="•"/>
            </a:pPr>
            <a:r>
              <a:rPr lang="fr-fr" sz="1200">
                <a:solidFill>
                  <a:srgbClr val="005478"/>
                </a:solidFill>
                <a:latin typeface="Lato"/>
                <a:ea typeface="Lato"/>
                <a:cs typeface="Lato"/>
                <a:sym typeface="Lato"/>
              </a:rPr>
              <a:t>For least developed countries current safely managed coverage is at 37% and only grew by 4% since 2015 and in fragile contexts there is only 45% coverage and that grew by only 2% since 2015. </a:t>
            </a:r>
          </a:p>
          <a:p>
            <a:pPr marL="342900" lvl="0" indent="-241300" algn="l" rtl="0">
              <a:lnSpc>
                <a:spcPct val="100000"/>
              </a:lnSpc>
              <a:spcBef>
                <a:spcPts val="0"/>
              </a:spcBef>
              <a:spcAft>
                <a:spcPts val="0"/>
              </a:spcAft>
              <a:buClr>
                <a:srgbClr val="005478"/>
              </a:buClr>
              <a:buSzPts val="1200"/>
              <a:buFont typeface="Lato"/>
              <a:buChar char="•"/>
            </a:pPr>
            <a:endParaRPr lang="en"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endParaRPr lang="en"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fr-fr" sz="1200">
                <a:solidFill>
                  <a:srgbClr val="005478"/>
                </a:solidFill>
                <a:latin typeface="Lato"/>
                <a:ea typeface="Lato"/>
                <a:cs typeface="Lato"/>
                <a:sym typeface="Lato"/>
              </a:rPr>
              <a:t>961 million people have gained access to safely managed drinking water since 2015, from 68% to 74% coverage</a:t>
            </a:r>
            <a:endParaRPr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fr-fr" sz="1200">
                <a:solidFill>
                  <a:srgbClr val="005478"/>
                </a:solidFill>
                <a:latin typeface="Lato"/>
                <a:ea typeface="Lato"/>
                <a:cs typeface="Lato"/>
                <a:sym typeface="Lato"/>
              </a:rPr>
              <a:t>At current rates, the world will only reach 77% coverage by 2030, leaving around 2 billion people without safely managed services</a:t>
            </a:r>
            <a:endParaRPr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fr-fr" sz="1200">
                <a:solidFill>
                  <a:srgbClr val="005478"/>
                </a:solidFill>
                <a:latin typeface="Lato"/>
                <a:ea typeface="Lato"/>
                <a:cs typeface="Lato"/>
                <a:sym typeface="Lato"/>
              </a:rPr>
              <a:t>The rate of progress would need to increase 8 times to reach universal coverage by 2030</a:t>
            </a:r>
            <a:endParaRPr sz="1200" dirty="0"/>
          </a:p>
        </p:txBody>
      </p:sp>
      <p:sp>
        <p:nvSpPr>
          <p:cNvPr id="291" name="Google Shape;291;g3bee8a6b77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ccb979280b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ccb979280b_0_46: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342900" lvl="0" indent="-241300" algn="l" rtl="0">
              <a:lnSpc>
                <a:spcPct val="100000"/>
              </a:lnSpc>
              <a:spcBef>
                <a:spcPts val="0"/>
              </a:spcBef>
              <a:spcAft>
                <a:spcPts val="0"/>
              </a:spcAft>
              <a:buClr>
                <a:srgbClr val="005478"/>
              </a:buClr>
              <a:buSzPts val="1200"/>
              <a:buFont typeface="Lato"/>
              <a:buChar char="•"/>
            </a:pPr>
            <a:r>
              <a:rPr lang="fr-fr" sz="1200"/>
              <a:t>Looking at this a little bit more closely, there are 31 high-income countries who have achieved universal coverage of safe water and 10 others on track. </a:t>
            </a:r>
          </a:p>
          <a:p>
            <a:pPr marL="342900" lvl="0" indent="-241300" algn="l" rtl="0">
              <a:lnSpc>
                <a:spcPct val="100000"/>
              </a:lnSpc>
              <a:spcBef>
                <a:spcPts val="0"/>
              </a:spcBef>
              <a:spcAft>
                <a:spcPts val="0"/>
              </a:spcAft>
              <a:buClr>
                <a:srgbClr val="005478"/>
              </a:buClr>
              <a:buSzPts val="1200"/>
              <a:buFont typeface="Lato"/>
              <a:buChar char="•"/>
            </a:pPr>
            <a:r>
              <a:rPr lang="fr-fr" sz="1200"/>
              <a:t>Only 1 upper-middle income country is on track </a:t>
            </a:r>
          </a:p>
          <a:p>
            <a:pPr marL="342900" lvl="0" indent="-241300" algn="l" rtl="0">
              <a:lnSpc>
                <a:spcPct val="100000"/>
              </a:lnSpc>
              <a:spcBef>
                <a:spcPts val="0"/>
              </a:spcBef>
              <a:spcAft>
                <a:spcPts val="0"/>
              </a:spcAft>
              <a:buClr>
                <a:srgbClr val="005478"/>
              </a:buClr>
              <a:buSzPts val="1200"/>
              <a:buFont typeface="Lato"/>
              <a:buChar char="•"/>
            </a:pPr>
            <a:endParaRPr lang="en-CA" sz="1200" dirty="0"/>
          </a:p>
          <a:p>
            <a:pPr marL="342900" lvl="0" indent="-241300" algn="l" rtl="0">
              <a:lnSpc>
                <a:spcPct val="100000"/>
              </a:lnSpc>
              <a:spcBef>
                <a:spcPts val="0"/>
              </a:spcBef>
              <a:spcAft>
                <a:spcPts val="0"/>
              </a:spcAft>
              <a:buClr>
                <a:srgbClr val="005478"/>
              </a:buClr>
              <a:buSzPts val="1200"/>
              <a:buFont typeface="Lato"/>
              <a:buChar char="•"/>
            </a:pPr>
            <a:r>
              <a:rPr lang="fr-fr" sz="1200"/>
              <a:t>So this means that NO region is on track and there are many places in the world that need meaningful and serious intervention to accelerate progress. </a:t>
            </a:r>
          </a:p>
          <a:p>
            <a:pPr marL="342900" lvl="0" indent="-241300" algn="l" rtl="0">
              <a:lnSpc>
                <a:spcPct val="100000"/>
              </a:lnSpc>
              <a:spcBef>
                <a:spcPts val="0"/>
              </a:spcBef>
              <a:spcAft>
                <a:spcPts val="0"/>
              </a:spcAft>
              <a:buClr>
                <a:srgbClr val="005478"/>
              </a:buClr>
              <a:buSzPts val="1200"/>
              <a:buFont typeface="Lato"/>
              <a:buChar char="•"/>
            </a:pPr>
            <a:r>
              <a:rPr lang="fr-fr" sz="1200"/>
              <a:t>Amongst these areas in the world Sub-Saharan Africa stands out with the most needs with only 1 in every 3 people having safe water. </a:t>
            </a:r>
            <a:endParaRPr sz="1200" dirty="0"/>
          </a:p>
        </p:txBody>
      </p:sp>
      <p:sp>
        <p:nvSpPr>
          <p:cNvPr id="305" name="Google Shape;305;g3ccb979280b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EAD8D1F3-C5D7-2344-808B-FA84F655DBF2}"/>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2B6FAB76-0655-9A1F-267F-5DAE6615D0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7247A11B-60A9-4C8F-2078-C786ED06D3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457200" lvl="0" indent="-298450" algn="l" rtl="0">
              <a:spcBef>
                <a:spcPts val="0"/>
              </a:spcBef>
              <a:spcAft>
                <a:spcPts val="0"/>
              </a:spcAft>
              <a:buSzPts val="1100"/>
              <a:buChar char="-"/>
            </a:pPr>
            <a:r>
              <a:rPr lang="fr-fr"/>
              <a:t>17 more countries on track to achieve universal coverage of at least basic drinking water services</a:t>
            </a:r>
            <a:endParaRPr dirty="0"/>
          </a:p>
          <a:p>
            <a:pPr marL="457200" lvl="0" indent="-298450" algn="l" rtl="0">
              <a:spcBef>
                <a:spcPts val="0"/>
              </a:spcBef>
              <a:spcAft>
                <a:spcPts val="0"/>
              </a:spcAft>
              <a:buSzPts val="1100"/>
              <a:buChar char="-"/>
            </a:pPr>
            <a:r>
              <a:rPr lang="fr-fr"/>
              <a:t>Despite a decrease in all regions of people using surface water, Unimproved sources were usually more reliable than piped on premises</a:t>
            </a:r>
            <a:endParaRPr dirty="0"/>
          </a:p>
          <a:p>
            <a:pPr marL="457200" lvl="0" indent="-298450" algn="l" rtl="0">
              <a:spcBef>
                <a:spcPts val="0"/>
              </a:spcBef>
              <a:spcAft>
                <a:spcPts val="0"/>
              </a:spcAft>
              <a:buSzPts val="1100"/>
              <a:buChar char="-"/>
            </a:pPr>
            <a:r>
              <a:rPr lang="fr-fr"/>
              <a:t>Public taps were less reliable than piped on premises</a:t>
            </a:r>
            <a:endParaRPr dirty="0"/>
          </a:p>
          <a:p>
            <a:pPr marL="457200" lvl="0" indent="-298450" algn="l" rtl="0">
              <a:spcBef>
                <a:spcPts val="0"/>
              </a:spcBef>
              <a:spcAft>
                <a:spcPts val="0"/>
              </a:spcAft>
              <a:buSzPts val="1100"/>
              <a:buChar char="-"/>
            </a:pPr>
            <a:r>
              <a:rPr lang="fr-fr"/>
              <a:t>Across almost all countries and different types of water systems, water is more likely to be free from contamination at the point of collection than at the point of use</a:t>
            </a:r>
            <a:endParaRPr dirty="0"/>
          </a:p>
          <a:p>
            <a:pPr marL="457200" lvl="0" indent="-298450" algn="l" rtl="0">
              <a:spcBef>
                <a:spcPts val="0"/>
              </a:spcBef>
              <a:spcAft>
                <a:spcPts val="0"/>
              </a:spcAft>
              <a:buSzPts val="1100"/>
              <a:buChar char="-"/>
            </a:pPr>
            <a:r>
              <a:rPr lang="fr-fr"/>
              <a:t>Exception: In Nauru and Tuvalu, where more than half the population reported boiling water before use, an improvement in water quality between collection and use was recorded</a:t>
            </a:r>
            <a:endParaRPr dirty="0"/>
          </a:p>
          <a:p>
            <a:pPr marL="457200" lvl="0" indent="-298450" algn="l" rtl="0">
              <a:spcBef>
                <a:spcPts val="0"/>
              </a:spcBef>
              <a:spcAft>
                <a:spcPts val="0"/>
              </a:spcAft>
              <a:buSzPts val="1100"/>
              <a:buChar char="-"/>
            </a:pPr>
            <a:r>
              <a:rPr lang="fr-fr"/>
              <a:t>All 3 criteria are higher in urban areas but changing faster in rural areas</a:t>
            </a:r>
            <a:endParaRPr dirty="0"/>
          </a:p>
        </p:txBody>
      </p:sp>
    </p:spTree>
    <p:extLst>
      <p:ext uri="{BB962C8B-B14F-4D97-AF65-F5344CB8AC3E}">
        <p14:creationId xmlns:p14="http://schemas.microsoft.com/office/powerpoint/2010/main" val="404733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91FCFD8B-86FC-682E-AFC7-EF77E7689AA4}"/>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0E490CF5-2811-BF9A-725A-F16979BAB2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B6DA9AAE-BFE4-F4F8-E6DC-40DEE816B1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457200" lvl="0" indent="-298450" algn="l" rtl="0">
              <a:spcBef>
                <a:spcPts val="0"/>
              </a:spcBef>
              <a:spcAft>
                <a:spcPts val="0"/>
              </a:spcAft>
              <a:buSzPts val="1100"/>
              <a:buChar char="-"/>
            </a:pPr>
            <a:r>
              <a:rPr lang="fr-fr"/>
              <a:t>17 more countries on track to achieve universal coverage of at least basic drinking water services</a:t>
            </a:r>
            <a:endParaRPr dirty="0"/>
          </a:p>
          <a:p>
            <a:pPr marL="457200" lvl="0" indent="-298450" algn="l" rtl="0">
              <a:spcBef>
                <a:spcPts val="0"/>
              </a:spcBef>
              <a:spcAft>
                <a:spcPts val="0"/>
              </a:spcAft>
              <a:buSzPts val="1100"/>
              <a:buChar char="-"/>
            </a:pPr>
            <a:r>
              <a:rPr lang="fr-fr"/>
              <a:t>Despite a decrease in all regions of people using surface water, Unimproved sources were usually more reliable than piped on premises</a:t>
            </a:r>
            <a:endParaRPr dirty="0"/>
          </a:p>
          <a:p>
            <a:pPr marL="457200" lvl="0" indent="-298450" algn="l" rtl="0">
              <a:spcBef>
                <a:spcPts val="0"/>
              </a:spcBef>
              <a:spcAft>
                <a:spcPts val="0"/>
              </a:spcAft>
              <a:buSzPts val="1100"/>
              <a:buChar char="-"/>
            </a:pPr>
            <a:r>
              <a:rPr lang="fr-fr"/>
              <a:t>Public taps were less reliable than piped on premises</a:t>
            </a:r>
            <a:endParaRPr dirty="0"/>
          </a:p>
          <a:p>
            <a:pPr marL="457200" lvl="0" indent="-298450" algn="l" rtl="0">
              <a:spcBef>
                <a:spcPts val="0"/>
              </a:spcBef>
              <a:spcAft>
                <a:spcPts val="0"/>
              </a:spcAft>
              <a:buSzPts val="1100"/>
              <a:buChar char="-"/>
            </a:pPr>
            <a:r>
              <a:rPr lang="fr-fr"/>
              <a:t>Across almost all countries and different types of water systems, water is more likely to be free from contamination at the point of collection than at the point of use</a:t>
            </a:r>
            <a:endParaRPr dirty="0"/>
          </a:p>
          <a:p>
            <a:pPr marL="457200" lvl="0" indent="-298450" algn="l" rtl="0">
              <a:spcBef>
                <a:spcPts val="0"/>
              </a:spcBef>
              <a:spcAft>
                <a:spcPts val="0"/>
              </a:spcAft>
              <a:buSzPts val="1100"/>
              <a:buChar char="-"/>
            </a:pPr>
            <a:r>
              <a:rPr lang="fr-fr"/>
              <a:t>Exception: In Nauru and Tuvalu, where more than half the population reported boiling water before use, an improvement in water quality between collection and use was recorded</a:t>
            </a:r>
            <a:endParaRPr dirty="0"/>
          </a:p>
          <a:p>
            <a:pPr marL="457200" lvl="0" indent="-298450" algn="l" rtl="0">
              <a:spcBef>
                <a:spcPts val="0"/>
              </a:spcBef>
              <a:spcAft>
                <a:spcPts val="0"/>
              </a:spcAft>
              <a:buSzPts val="1100"/>
              <a:buChar char="-"/>
            </a:pPr>
            <a:r>
              <a:rPr lang="fr-fr"/>
              <a:t>All 3 criteria are higher in urban areas but changing faster in rural areas</a:t>
            </a:r>
            <a:endParaRPr dirty="0"/>
          </a:p>
        </p:txBody>
      </p:sp>
    </p:spTree>
    <p:extLst>
      <p:ext uri="{BB962C8B-B14F-4D97-AF65-F5344CB8AC3E}">
        <p14:creationId xmlns:p14="http://schemas.microsoft.com/office/powerpoint/2010/main" val="270648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1B3C733C-AE39-EE8E-CD23-E9F5FDE92B5C}"/>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40517F22-5BDD-3048-E43A-92B3549845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0853C95C-08F5-7BDB-3967-8015635A59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457200" lvl="0" indent="-298450" algn="l" rtl="0">
              <a:spcBef>
                <a:spcPts val="0"/>
              </a:spcBef>
              <a:spcAft>
                <a:spcPts val="0"/>
              </a:spcAft>
              <a:buSzPts val="1100"/>
              <a:buChar char="-"/>
            </a:pPr>
            <a:r>
              <a:rPr lang="fr-fr"/>
              <a:t>17 more countries on track to achieve universal coverage of at least basic drinking water services</a:t>
            </a:r>
            <a:endParaRPr dirty="0"/>
          </a:p>
          <a:p>
            <a:pPr marL="457200" lvl="0" indent="-298450" algn="l" rtl="0">
              <a:spcBef>
                <a:spcPts val="0"/>
              </a:spcBef>
              <a:spcAft>
                <a:spcPts val="0"/>
              </a:spcAft>
              <a:buSzPts val="1100"/>
              <a:buChar char="-"/>
            </a:pPr>
            <a:r>
              <a:rPr lang="fr-fr"/>
              <a:t>Despite a decrease in all regions of people using surface water, Unimproved sources were usually more reliable than piped on premises</a:t>
            </a:r>
            <a:endParaRPr dirty="0"/>
          </a:p>
          <a:p>
            <a:pPr marL="457200" lvl="0" indent="-298450" algn="l" rtl="0">
              <a:spcBef>
                <a:spcPts val="0"/>
              </a:spcBef>
              <a:spcAft>
                <a:spcPts val="0"/>
              </a:spcAft>
              <a:buSzPts val="1100"/>
              <a:buChar char="-"/>
            </a:pPr>
            <a:r>
              <a:rPr lang="fr-fr"/>
              <a:t>Public taps were less reliable than piped on premises</a:t>
            </a:r>
            <a:endParaRPr dirty="0"/>
          </a:p>
          <a:p>
            <a:pPr marL="457200" lvl="0" indent="-298450" algn="l" rtl="0">
              <a:spcBef>
                <a:spcPts val="0"/>
              </a:spcBef>
              <a:spcAft>
                <a:spcPts val="0"/>
              </a:spcAft>
              <a:buSzPts val="1100"/>
              <a:buChar char="-"/>
            </a:pPr>
            <a:r>
              <a:rPr lang="fr-fr"/>
              <a:t>Across almost all countries and different types of water systems, water is more likely to be free from contamination at the point of collection than at the point of use</a:t>
            </a:r>
            <a:endParaRPr dirty="0"/>
          </a:p>
          <a:p>
            <a:pPr marL="457200" lvl="0" indent="-298450" algn="l" rtl="0">
              <a:spcBef>
                <a:spcPts val="0"/>
              </a:spcBef>
              <a:spcAft>
                <a:spcPts val="0"/>
              </a:spcAft>
              <a:buSzPts val="1100"/>
              <a:buChar char="-"/>
            </a:pPr>
            <a:r>
              <a:rPr lang="fr-fr"/>
              <a:t>Exception: In Nauru and Tuvalu, where more than half the population reported boiling water before use, an improvement in water quality between collection and use was recorded</a:t>
            </a:r>
            <a:endParaRPr dirty="0"/>
          </a:p>
          <a:p>
            <a:pPr marL="457200" lvl="0" indent="-298450" algn="l" rtl="0">
              <a:spcBef>
                <a:spcPts val="0"/>
              </a:spcBef>
              <a:spcAft>
                <a:spcPts val="0"/>
              </a:spcAft>
              <a:buSzPts val="1100"/>
              <a:buChar char="-"/>
            </a:pPr>
            <a:r>
              <a:rPr lang="fr-fr"/>
              <a:t>All 3 criteria are higher in urban areas but changing faster in rural areas</a:t>
            </a:r>
            <a:endParaRPr dirty="0"/>
          </a:p>
        </p:txBody>
      </p:sp>
    </p:spTree>
    <p:extLst>
      <p:ext uri="{BB962C8B-B14F-4D97-AF65-F5344CB8AC3E}">
        <p14:creationId xmlns:p14="http://schemas.microsoft.com/office/powerpoint/2010/main" val="469200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c0dc15f536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c0dc15f536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285750" lvl="0" indent="-285750" algn="l" rtl="0">
              <a:lnSpc>
                <a:spcPct val="107142"/>
              </a:lnSpc>
              <a:spcBef>
                <a:spcPts val="0"/>
              </a:spcBef>
              <a:spcAft>
                <a:spcPts val="0"/>
              </a:spcAft>
              <a:buFontTx/>
              <a:buChar char="-"/>
            </a:pPr>
            <a:r>
              <a:rPr lang="fr-fr" sz="1440">
                <a:solidFill>
                  <a:srgbClr val="005478"/>
                </a:solidFill>
                <a:latin typeface="Lato"/>
                <a:ea typeface="Lato"/>
                <a:cs typeface="Lato"/>
                <a:sym typeface="Lato"/>
              </a:rPr>
              <a:t>If you can’t read this graph in detail, you can open the report and spend more time with it to find your country of interest.  </a:t>
            </a:r>
          </a:p>
          <a:p>
            <a:pPr marL="285750" lvl="0" indent="-285750" algn="l" rtl="0">
              <a:lnSpc>
                <a:spcPct val="107142"/>
              </a:lnSpc>
              <a:spcBef>
                <a:spcPts val="0"/>
              </a:spcBef>
              <a:spcAft>
                <a:spcPts val="0"/>
              </a:spcAft>
              <a:buFontTx/>
              <a:buChar char="-"/>
            </a:pPr>
            <a:r>
              <a:rPr lang="fr-fr" sz="1440">
                <a:solidFill>
                  <a:srgbClr val="005478"/>
                </a:solidFill>
                <a:latin typeface="Lato"/>
                <a:ea typeface="Lato"/>
                <a:cs typeface="Lato"/>
                <a:sym typeface="Lato"/>
              </a:rPr>
              <a:t>What this image shows us is the the difference between the quality of water at the point of collection and the the quality of the water at the point of use.  </a:t>
            </a:r>
          </a:p>
          <a:p>
            <a:pPr marL="285750" lvl="0" indent="-285750" algn="l" rtl="0">
              <a:lnSpc>
                <a:spcPct val="107142"/>
              </a:lnSpc>
              <a:spcBef>
                <a:spcPts val="0"/>
              </a:spcBef>
              <a:spcAft>
                <a:spcPts val="0"/>
              </a:spcAft>
              <a:buFontTx/>
              <a:buChar char="-"/>
            </a:pPr>
            <a:r>
              <a:rPr lang="fr-fr" sz="1440">
                <a:solidFill>
                  <a:srgbClr val="005478"/>
                </a:solidFill>
                <a:latin typeface="Lato"/>
                <a:ea typeface="Lato"/>
                <a:cs typeface="Lato"/>
                <a:sym typeface="Lato"/>
              </a:rPr>
              <a:t>The dark yellow represents very high levels of contamination and the length of the bar shows the proportion of the population using that water.</a:t>
            </a:r>
          </a:p>
          <a:p>
            <a:pPr marL="285750" lvl="0" indent="-285750" algn="l" rtl="0">
              <a:lnSpc>
                <a:spcPct val="107142"/>
              </a:lnSpc>
              <a:spcBef>
                <a:spcPts val="0"/>
              </a:spcBef>
              <a:spcAft>
                <a:spcPts val="0"/>
              </a:spcAft>
              <a:buFontTx/>
              <a:buChar char="-"/>
            </a:pPr>
            <a:r>
              <a:rPr lang="fr-fr" sz="1440">
                <a:solidFill>
                  <a:srgbClr val="005478"/>
                </a:solidFill>
                <a:latin typeface="Lato"/>
                <a:ea typeface="Lato"/>
                <a:cs typeface="Lato"/>
                <a:sym typeface="Lato"/>
              </a:rPr>
              <a:t>Overall, this is showing us large proportions of the population in low and middle income countries are exposed to very high levels of E. coli</a:t>
            </a:r>
          </a:p>
          <a:p>
            <a:pPr marL="285750" lvl="0" indent="-285750" algn="l" rtl="0">
              <a:lnSpc>
                <a:spcPct val="107142"/>
              </a:lnSpc>
              <a:spcBef>
                <a:spcPts val="0"/>
              </a:spcBef>
              <a:spcAft>
                <a:spcPts val="0"/>
              </a:spcAft>
              <a:buFontTx/>
              <a:buChar char="-"/>
            </a:pPr>
            <a:r>
              <a:rPr lang="fr-fr" sz="1440">
                <a:solidFill>
                  <a:srgbClr val="005478"/>
                </a:solidFill>
                <a:latin typeface="Lato"/>
                <a:ea typeface="Lato"/>
                <a:cs typeface="Lato"/>
                <a:sym typeface="Lato"/>
              </a:rPr>
              <a:t>Looking closely at each of these lines also shows us that water quality at the point of use is quite often worse than the water quality at the point of collection.</a:t>
            </a:r>
            <a:endParaRPr sz="1440" dirty="0">
              <a:solidFill>
                <a:srgbClr val="005478"/>
              </a:solidFill>
              <a:latin typeface="Lato"/>
              <a:ea typeface="Lato"/>
              <a:cs typeface="Lato"/>
              <a:sym typeface="Lato"/>
            </a:endParaRPr>
          </a:p>
          <a:p>
            <a:pPr marL="0" lvl="0" indent="0" algn="l" rtl="0">
              <a:spcBef>
                <a:spcPts val="800"/>
              </a:spcBef>
              <a:spcAft>
                <a:spcPts val="0"/>
              </a:spcAft>
              <a:buNone/>
            </a:pPr>
            <a:endParaRPr dirty="0"/>
          </a:p>
        </p:txBody>
      </p:sp>
      <p:sp>
        <p:nvSpPr>
          <p:cNvPr id="332" name="Google Shape;332;g3c0dc15f536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cb8afe8588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cb8afe8588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0" lvl="0" indent="0" algn="l" rtl="0">
              <a:spcBef>
                <a:spcPts val="800"/>
              </a:spcBef>
              <a:spcAft>
                <a:spcPts val="0"/>
              </a:spcAft>
              <a:buNone/>
            </a:pPr>
            <a:r>
              <a:rPr lang="fr-fr"/>
              <a:t>On this slide you can see that as you reach upper-middle income and high income countries the graphs start to look very blue, showing that the risk of drinking faecal contamination is much lower. </a:t>
            </a:r>
          </a:p>
          <a:p>
            <a:pPr marL="0" lvl="0" indent="0" algn="l" rtl="0">
              <a:spcBef>
                <a:spcPts val="800"/>
              </a:spcBef>
              <a:spcAft>
                <a:spcPts val="0"/>
              </a:spcAft>
              <a:buNone/>
            </a:pPr>
            <a:r>
              <a:rPr lang="fr-fr"/>
              <a:t>This leads us to discuss the other two reports that are saying similar things.</a:t>
            </a:r>
            <a:endParaRPr dirty="0"/>
          </a:p>
        </p:txBody>
      </p:sp>
      <p:sp>
        <p:nvSpPr>
          <p:cNvPr id="347" name="Google Shape;347;g3cb8afe8588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Cover slide - Blue background">
  <p:cSld name="Presentation Cover slide - Blue background">
    <p:spTree>
      <p:nvGrpSpPr>
        <p:cNvPr id="1" name="Shape 145"/>
        <p:cNvGrpSpPr/>
        <p:nvPr/>
      </p:nvGrpSpPr>
      <p:grpSpPr>
        <a:xfrm>
          <a:off x="0" y="0"/>
          <a:ext cx="0" cy="0"/>
          <a:chOff x="0" y="0"/>
          <a:chExt cx="0" cy="0"/>
        </a:xfrm>
      </p:grpSpPr>
      <p:sp>
        <p:nvSpPr>
          <p:cNvPr id="146" name="Google Shape;146;p36"/>
          <p:cNvSpPr/>
          <p:nvPr/>
        </p:nvSpPr>
        <p:spPr>
          <a:xfrm>
            <a:off x="0" y="0"/>
            <a:ext cx="9144000" cy="5143500"/>
          </a:xfrm>
          <a:prstGeom prst="rect">
            <a:avLst/>
          </a:prstGeom>
          <a:solidFill>
            <a:schemeClr val="accent3"/>
          </a:solidFill>
          <a:ln>
            <a:noFill/>
          </a:ln>
        </p:spPr>
        <p:txBody>
          <a:bodyPr spcFirstLastPara="1" wrap="square" lIns="68575" tIns="34275" rIns="68575" bIns="34275" rtlCol="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7" name="Google Shape;147;p36"/>
          <p:cNvSpPr txBox="1">
            <a:spLocks noGrp="1"/>
          </p:cNvSpPr>
          <p:nvPr>
            <p:ph type="body" idx="1"/>
          </p:nvPr>
        </p:nvSpPr>
        <p:spPr>
          <a:xfrm>
            <a:off x="798300" y="1700344"/>
            <a:ext cx="4095900" cy="923400"/>
          </a:xfrm>
          <a:prstGeom prst="rect">
            <a:avLst/>
          </a:prstGeom>
          <a:noFill/>
          <a:ln>
            <a:noFill/>
          </a:ln>
        </p:spPr>
        <p:txBody>
          <a:bodyPr spcFirstLastPara="1" wrap="square" lIns="51300" tIns="0" rIns="51425" bIns="0" rtlCol="0" anchor="t" anchorCtr="0">
            <a:spAutoFit/>
          </a:bodyPr>
          <a:lstStyle>
            <a:lvl1pPr marL="457200" marR="0" lvl="0" indent="-228600" algn="l">
              <a:lnSpc>
                <a:spcPct val="120000"/>
              </a:lnSpc>
              <a:spcBef>
                <a:spcPts val="0"/>
              </a:spcBef>
              <a:spcAft>
                <a:spcPts val="0"/>
              </a:spcAft>
              <a:buClr>
                <a:srgbClr val="5C5C5C"/>
              </a:buClr>
              <a:buSzPts val="1800"/>
              <a:buFont typeface="Arial"/>
              <a:buNone/>
              <a:defRPr sz="3000" b="1" i="0" u="none" strike="noStrike" cap="none">
                <a:solidFill>
                  <a:schemeClr val="lt2"/>
                </a:solidFill>
                <a:latin typeface="Arial"/>
                <a:ea typeface="Arial"/>
                <a:cs typeface="Arial"/>
                <a:sym typeface="Arial"/>
              </a:defRPr>
            </a:lvl1pPr>
            <a:lvl2pPr marL="914400" marR="0" lvl="1"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2pPr>
            <a:lvl3pPr marL="1371600" marR="0" lvl="2"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3pPr>
            <a:lvl4pPr marL="1828800" marR="0" lvl="3"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4pPr>
            <a:lvl5pPr marL="2286000" marR="0" lvl="4"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5pPr>
            <a:lvl6pPr marL="2743200" marR="0" lvl="5"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pPr rtl="0"/>
            <a:endParaRPr/>
          </a:p>
        </p:txBody>
      </p:sp>
      <p:sp>
        <p:nvSpPr>
          <p:cNvPr id="148" name="Google Shape;148;p36"/>
          <p:cNvSpPr txBox="1">
            <a:spLocks noGrp="1"/>
          </p:cNvSpPr>
          <p:nvPr>
            <p:ph type="body" idx="2"/>
          </p:nvPr>
        </p:nvSpPr>
        <p:spPr>
          <a:xfrm>
            <a:off x="798300" y="3069408"/>
            <a:ext cx="4095900" cy="279000"/>
          </a:xfrm>
          <a:prstGeom prst="rect">
            <a:avLst/>
          </a:prstGeom>
          <a:noFill/>
          <a:ln>
            <a:noFill/>
          </a:ln>
        </p:spPr>
        <p:txBody>
          <a:bodyPr spcFirstLastPara="1" wrap="square" lIns="51300" tIns="0" rIns="0" bIns="0" rtlCol="0" anchor="t" anchorCtr="0">
            <a:spAutoFit/>
          </a:bodyPr>
          <a:lstStyle>
            <a:lvl1pPr marL="457200" marR="0" lvl="0" indent="-228600" algn="l">
              <a:lnSpc>
                <a:spcPct val="120000"/>
              </a:lnSpc>
              <a:spcBef>
                <a:spcPts val="0"/>
              </a:spcBef>
              <a:spcAft>
                <a:spcPts val="0"/>
              </a:spcAft>
              <a:buClr>
                <a:srgbClr val="5C5C5C"/>
              </a:buClr>
              <a:buSzPts val="1800"/>
              <a:buFont typeface="Arial"/>
              <a:buNone/>
              <a:defRPr sz="1800" b="0" i="0" u="none" strike="noStrike" cap="none">
                <a:solidFill>
                  <a:schemeClr val="lt2"/>
                </a:solidFill>
                <a:latin typeface="Arial"/>
                <a:ea typeface="Arial"/>
                <a:cs typeface="Arial"/>
                <a:sym typeface="Arial"/>
              </a:defRPr>
            </a:lvl1pPr>
            <a:lvl2pPr marL="914400" marR="0" lvl="1"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2pPr>
            <a:lvl3pPr marL="1371600" marR="0" lvl="2"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3pPr>
            <a:lvl4pPr marL="1828800" marR="0" lvl="3"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4pPr>
            <a:lvl5pPr marL="2286000" marR="0" lvl="4"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5pPr>
            <a:lvl6pPr marL="2743200" marR="0" lvl="5"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pPr rtl="0"/>
            <a:endParaRPr/>
          </a:p>
        </p:txBody>
      </p:sp>
      <p:pic>
        <p:nvPicPr>
          <p:cNvPr id="149" name="Google Shape;149;p36" descr="A white text on a black background&#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600474" y="1719638"/>
            <a:ext cx="2837362" cy="1012052"/>
          </a:xfrm>
          <a:prstGeom prst="rect">
            <a:avLst/>
          </a:prstGeom>
          <a:noFill/>
          <a:ln>
            <a:noFill/>
          </a:ln>
        </p:spPr>
      </p:pic>
      <p:pic>
        <p:nvPicPr>
          <p:cNvPr id="150" name="Google Shape;150;p36" descr="A white letter c and a black background&#10;&#10;Description automatically generated"/>
          <p:cNvPicPr preferRelativeResize="0"/>
          <p:nvPr/>
        </p:nvPicPr>
        <p:blipFill rotWithShape="1">
          <a:blip r:embed="rId3" cstate="email">
            <a:alphaModFix amt="10000"/>
            <a:extLst>
              <a:ext uri="{28A0092B-C50C-407E-A947-70E740481C1C}">
                <a14:useLocalDpi xmlns:a14="http://schemas.microsoft.com/office/drawing/2010/main"/>
              </a:ext>
            </a:extLst>
          </a:blip>
          <a:srcRect/>
          <a:stretch/>
        </p:blipFill>
        <p:spPr>
          <a:xfrm>
            <a:off x="4339652" y="0"/>
            <a:ext cx="4804350" cy="51434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Presentation Cover slide - White background">
  <p:cSld name="Presentation Cover slide - White background">
    <p:spTree>
      <p:nvGrpSpPr>
        <p:cNvPr id="1" name="Shape 151"/>
        <p:cNvGrpSpPr/>
        <p:nvPr/>
      </p:nvGrpSpPr>
      <p:grpSpPr>
        <a:xfrm>
          <a:off x="0" y="0"/>
          <a:ext cx="0" cy="0"/>
          <a:chOff x="0" y="0"/>
          <a:chExt cx="0" cy="0"/>
        </a:xfrm>
      </p:grpSpPr>
      <p:pic>
        <p:nvPicPr>
          <p:cNvPr id="152" name="Google Shape;152;p37" descr="A white and black logo&#10;&#10;Description automatically generated"/>
          <p:cNvPicPr preferRelativeResize="0"/>
          <p:nvPr/>
        </p:nvPicPr>
        <p:blipFill rotWithShape="1">
          <a:blip r:embed="rId2" cstate="email">
            <a:alphaModFix amt="47000"/>
            <a:extLst>
              <a:ext uri="{28A0092B-C50C-407E-A947-70E740481C1C}">
                <a14:useLocalDpi xmlns:a14="http://schemas.microsoft.com/office/drawing/2010/main"/>
              </a:ext>
            </a:extLst>
          </a:blip>
          <a:srcRect/>
          <a:stretch/>
        </p:blipFill>
        <p:spPr>
          <a:xfrm>
            <a:off x="4681331" y="0"/>
            <a:ext cx="4462673" cy="5143499"/>
          </a:xfrm>
          <a:prstGeom prst="rect">
            <a:avLst/>
          </a:prstGeom>
          <a:noFill/>
          <a:ln>
            <a:noFill/>
          </a:ln>
        </p:spPr>
      </p:pic>
      <p:sp>
        <p:nvSpPr>
          <p:cNvPr id="153" name="Google Shape;153;p37"/>
          <p:cNvSpPr txBox="1">
            <a:spLocks noGrp="1"/>
          </p:cNvSpPr>
          <p:nvPr>
            <p:ph type="body" idx="1"/>
          </p:nvPr>
        </p:nvSpPr>
        <p:spPr>
          <a:xfrm>
            <a:off x="799200" y="1701000"/>
            <a:ext cx="4250400" cy="992400"/>
          </a:xfrm>
          <a:prstGeom prst="rect">
            <a:avLst/>
          </a:prstGeom>
          <a:noFill/>
          <a:ln>
            <a:noFill/>
          </a:ln>
        </p:spPr>
        <p:txBody>
          <a:bodyPr spcFirstLastPara="1" wrap="square" lIns="68575" tIns="34275" rIns="68575" bIns="34275" rtlCol="0" anchor="t" anchorCtr="0">
            <a:spAutoFit/>
          </a:bodyPr>
          <a:lstStyle>
            <a:lvl1pPr marL="457200" marR="0" lvl="0" indent="-228600" algn="l">
              <a:lnSpc>
                <a:spcPct val="120000"/>
              </a:lnSpc>
              <a:spcBef>
                <a:spcPts val="0"/>
              </a:spcBef>
              <a:spcAft>
                <a:spcPts val="0"/>
              </a:spcAft>
              <a:buClr>
                <a:srgbClr val="2B95B8"/>
              </a:buClr>
              <a:buSzPts val="3000"/>
              <a:buFont typeface="Arial"/>
              <a:buNone/>
              <a:defRPr sz="3000" b="1" i="0" u="none" strike="noStrike" cap="none">
                <a:solidFill>
                  <a:srgbClr val="2B95B8"/>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rtl="0"/>
            <a:endParaRPr/>
          </a:p>
        </p:txBody>
      </p:sp>
      <p:sp>
        <p:nvSpPr>
          <p:cNvPr id="154" name="Google Shape;154;p37"/>
          <p:cNvSpPr txBox="1">
            <a:spLocks noGrp="1"/>
          </p:cNvSpPr>
          <p:nvPr>
            <p:ph type="body" idx="2"/>
          </p:nvPr>
        </p:nvSpPr>
        <p:spPr>
          <a:xfrm>
            <a:off x="799200" y="3069900"/>
            <a:ext cx="4250400" cy="338700"/>
          </a:xfrm>
          <a:prstGeom prst="rect">
            <a:avLst/>
          </a:prstGeom>
          <a:noFill/>
          <a:ln>
            <a:noFill/>
          </a:ln>
        </p:spPr>
        <p:txBody>
          <a:bodyPr spcFirstLastPara="1" wrap="square" lIns="68575" tIns="34275" rIns="68575" bIns="34275" rtlCol="0" anchor="t" anchorCtr="0">
            <a:spAutoFit/>
          </a:bodyPr>
          <a:lstStyle>
            <a:lvl1pPr marL="457200" marR="0" lvl="0" indent="-228600" algn="l">
              <a:lnSpc>
                <a:spcPct val="116666"/>
              </a:lnSpc>
              <a:spcBef>
                <a:spcPts val="0"/>
              </a:spcBef>
              <a:spcAft>
                <a:spcPts val="0"/>
              </a:spcAft>
              <a:buClr>
                <a:srgbClr val="2B95B8"/>
              </a:buClr>
              <a:buSzPts val="1800"/>
              <a:buFont typeface="Arial"/>
              <a:buNone/>
              <a:defRPr sz="1800" b="0" i="0" u="none" strike="noStrike" cap="none">
                <a:solidFill>
                  <a:srgbClr val="2B95B8"/>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rtl="0"/>
            <a:endParaRPr/>
          </a:p>
        </p:txBody>
      </p:sp>
      <p:pic>
        <p:nvPicPr>
          <p:cNvPr id="155" name="Google Shape;155;p37" descr="A blue and black 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99801" y="1701000"/>
            <a:ext cx="2994313" cy="10680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352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slide" userDrawn="1">
  <p:cSld name="Agenda slide">
    <p:spTree>
      <p:nvGrpSpPr>
        <p:cNvPr id="1" name="Shape 156"/>
        <p:cNvGrpSpPr/>
        <p:nvPr/>
      </p:nvGrpSpPr>
      <p:grpSpPr>
        <a:xfrm>
          <a:off x="0" y="0"/>
          <a:ext cx="0" cy="0"/>
          <a:chOff x="0" y="0"/>
          <a:chExt cx="0" cy="0"/>
        </a:xfrm>
      </p:grpSpPr>
      <p:sp>
        <p:nvSpPr>
          <p:cNvPr id="157" name="Google Shape;157;p38"/>
          <p:cNvSpPr txBox="1">
            <a:spLocks noGrp="1"/>
          </p:cNvSpPr>
          <p:nvPr>
            <p:ph type="title"/>
          </p:nvPr>
        </p:nvSpPr>
        <p:spPr>
          <a:xfrm>
            <a:off x="540000" y="396000"/>
            <a:ext cx="7886700" cy="453940"/>
          </a:xfrm>
          <a:prstGeom prst="rect">
            <a:avLst/>
          </a:prstGeom>
          <a:noFill/>
          <a:ln>
            <a:noFill/>
          </a:ln>
        </p:spPr>
        <p:txBody>
          <a:bodyPr spcFirstLastPara="1" wrap="square" lIns="68575" tIns="34275" rIns="68575" bIns="34275" rtlCol="0" anchor="ctr" anchorCtr="0">
            <a:spAutoFit/>
          </a:bodyPr>
          <a:lstStyle>
            <a:lvl1pPr lvl="0" algn="l">
              <a:lnSpc>
                <a:spcPts val="2980"/>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rtl="0"/>
            <a:endParaRPr dirty="0"/>
          </a:p>
        </p:txBody>
      </p:sp>
      <p:sp>
        <p:nvSpPr>
          <p:cNvPr id="158" name="Google Shape;158;p38"/>
          <p:cNvSpPr txBox="1">
            <a:spLocks noGrp="1"/>
          </p:cNvSpPr>
          <p:nvPr>
            <p:ph type="ftr" idx="11"/>
          </p:nvPr>
        </p:nvSpPr>
        <p:spPr>
          <a:xfrm>
            <a:off x="628650" y="4661625"/>
            <a:ext cx="6832200" cy="273900"/>
          </a:xfrm>
          <a:prstGeom prst="rect">
            <a:avLst/>
          </a:prstGeom>
          <a:noFill/>
          <a:ln>
            <a:noFill/>
          </a:ln>
        </p:spPr>
        <p:txBody>
          <a:bodyPr spcFirstLastPara="1" wrap="square" lIns="51300" tIns="35100" rIns="51300" bIns="34275" rtlCol="0"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pPr rtl="0"/>
            <a:endParaRPr/>
          </a:p>
        </p:txBody>
      </p:sp>
      <p:sp>
        <p:nvSpPr>
          <p:cNvPr id="159" name="Google Shape;159;p38"/>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0" name="Google Shape;160;p38"/>
          <p:cNvSpPr>
            <a:spLocks noGrp="1"/>
          </p:cNvSpPr>
          <p:nvPr>
            <p:ph type="tbl" idx="2"/>
          </p:nvPr>
        </p:nvSpPr>
        <p:spPr>
          <a:xfrm>
            <a:off x="628650" y="1581155"/>
            <a:ext cx="7886700" cy="2247900"/>
          </a:xfrm>
          <a:prstGeom prst="rect">
            <a:avLst/>
          </a:prstGeom>
          <a:noFill/>
          <a:ln>
            <a:noFill/>
          </a:ln>
        </p:spPr>
        <p:txBody>
          <a:bodyPr spcFirstLastPara="1" wrap="square" lIns="68575" tIns="34275" rIns="68575" bIns="34275" rtlCol="0" anchor="t" anchorCtr="0">
            <a:noAutofit/>
          </a:bodyPr>
          <a:lstStyle>
            <a:lvl1pPr marR="0" lvl="0" algn="l">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pPr rt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intro slide">
  <p:cSld name="Section intro slide">
    <p:spTree>
      <p:nvGrpSpPr>
        <p:cNvPr id="1" name="Shape 161"/>
        <p:cNvGrpSpPr/>
        <p:nvPr/>
      </p:nvGrpSpPr>
      <p:grpSpPr>
        <a:xfrm>
          <a:off x="0" y="0"/>
          <a:ext cx="0" cy="0"/>
          <a:chOff x="0" y="0"/>
          <a:chExt cx="0" cy="0"/>
        </a:xfrm>
      </p:grpSpPr>
      <p:sp>
        <p:nvSpPr>
          <p:cNvPr id="162" name="Google Shape;162;p39"/>
          <p:cNvSpPr/>
          <p:nvPr/>
        </p:nvSpPr>
        <p:spPr>
          <a:xfrm>
            <a:off x="0" y="0"/>
            <a:ext cx="9144000" cy="5143500"/>
          </a:xfrm>
          <a:prstGeom prst="rect">
            <a:avLst/>
          </a:prstGeom>
          <a:solidFill>
            <a:schemeClr val="accent3"/>
          </a:solidFill>
          <a:ln>
            <a:noFill/>
          </a:ln>
        </p:spPr>
        <p:txBody>
          <a:bodyPr spcFirstLastPara="1" wrap="square" lIns="68575" tIns="34275" rIns="68575" bIns="34275" rtlCol="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39"/>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rtlCol="0" anchor="ctr" anchorCtr="0">
            <a:noAutofit/>
          </a:bodyPr>
          <a:lstStyle>
            <a:lvl1pPr marL="0" lvl="0" indent="0" algn="r">
              <a:spcBef>
                <a:spcPts val="0"/>
              </a:spcBef>
              <a:buNone/>
              <a:defRPr sz="900" b="0" i="0" u="none" strike="noStrike" cap="none">
                <a:solidFill>
                  <a:schemeClr val="lt2"/>
                </a:solidFill>
                <a:latin typeface="Arial"/>
                <a:ea typeface="Arial"/>
                <a:cs typeface="Arial"/>
                <a:sym typeface="Arial"/>
              </a:defRPr>
            </a:lvl1pPr>
            <a:lvl2pPr marL="0" lvl="1" indent="0" algn="r">
              <a:spcBef>
                <a:spcPts val="0"/>
              </a:spcBef>
              <a:buNone/>
              <a:defRPr sz="900" b="0" i="0" u="none" strike="noStrike" cap="none">
                <a:solidFill>
                  <a:schemeClr val="lt2"/>
                </a:solidFill>
                <a:latin typeface="Arial"/>
                <a:ea typeface="Arial"/>
                <a:cs typeface="Arial"/>
                <a:sym typeface="Arial"/>
              </a:defRPr>
            </a:lvl2pPr>
            <a:lvl3pPr marL="0" lvl="2" indent="0" algn="r">
              <a:spcBef>
                <a:spcPts val="0"/>
              </a:spcBef>
              <a:buNone/>
              <a:defRPr sz="900" b="0" i="0" u="none" strike="noStrike" cap="none">
                <a:solidFill>
                  <a:schemeClr val="lt2"/>
                </a:solidFill>
                <a:latin typeface="Arial"/>
                <a:ea typeface="Arial"/>
                <a:cs typeface="Arial"/>
                <a:sym typeface="Arial"/>
              </a:defRPr>
            </a:lvl3pPr>
            <a:lvl4pPr marL="0" lvl="3" indent="0" algn="r">
              <a:spcBef>
                <a:spcPts val="0"/>
              </a:spcBef>
              <a:buNone/>
              <a:defRPr sz="900" b="0" i="0" u="none" strike="noStrike" cap="none">
                <a:solidFill>
                  <a:schemeClr val="lt2"/>
                </a:solidFill>
                <a:latin typeface="Arial"/>
                <a:ea typeface="Arial"/>
                <a:cs typeface="Arial"/>
                <a:sym typeface="Arial"/>
              </a:defRPr>
            </a:lvl4pPr>
            <a:lvl5pPr marL="0" lvl="4" indent="0" algn="r">
              <a:spcBef>
                <a:spcPts val="0"/>
              </a:spcBef>
              <a:buNone/>
              <a:defRPr sz="900" b="0" i="0" u="none" strike="noStrike" cap="none">
                <a:solidFill>
                  <a:schemeClr val="lt2"/>
                </a:solidFill>
                <a:latin typeface="Arial"/>
                <a:ea typeface="Arial"/>
                <a:cs typeface="Arial"/>
                <a:sym typeface="Arial"/>
              </a:defRPr>
            </a:lvl5pPr>
            <a:lvl6pPr marL="0" lvl="5" indent="0" algn="r">
              <a:spcBef>
                <a:spcPts val="0"/>
              </a:spcBef>
              <a:buNone/>
              <a:defRPr sz="900" b="0" i="0" u="none" strike="noStrike" cap="none">
                <a:solidFill>
                  <a:schemeClr val="lt2"/>
                </a:solidFill>
                <a:latin typeface="Arial"/>
                <a:ea typeface="Arial"/>
                <a:cs typeface="Arial"/>
                <a:sym typeface="Arial"/>
              </a:defRPr>
            </a:lvl6pPr>
            <a:lvl7pPr marL="0" lvl="6" indent="0" algn="r">
              <a:spcBef>
                <a:spcPts val="0"/>
              </a:spcBef>
              <a:buNone/>
              <a:defRPr sz="900" b="0" i="0" u="none" strike="noStrike" cap="none">
                <a:solidFill>
                  <a:schemeClr val="lt2"/>
                </a:solidFill>
                <a:latin typeface="Arial"/>
                <a:ea typeface="Arial"/>
                <a:cs typeface="Arial"/>
                <a:sym typeface="Arial"/>
              </a:defRPr>
            </a:lvl7pPr>
            <a:lvl8pPr marL="0" lvl="7" indent="0" algn="r">
              <a:spcBef>
                <a:spcPts val="0"/>
              </a:spcBef>
              <a:buNone/>
              <a:defRPr sz="900" b="0" i="0" u="none" strike="noStrike" cap="none">
                <a:solidFill>
                  <a:schemeClr val="lt2"/>
                </a:solidFill>
                <a:latin typeface="Arial"/>
                <a:ea typeface="Arial"/>
                <a:cs typeface="Arial"/>
                <a:sym typeface="Arial"/>
              </a:defRPr>
            </a:lvl8pPr>
            <a:lvl9pPr marL="0" lvl="8" indent="0" algn="r">
              <a:spcBef>
                <a:spcPts val="0"/>
              </a:spcBef>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39"/>
          <p:cNvSpPr txBox="1">
            <a:spLocks noGrp="1"/>
          </p:cNvSpPr>
          <p:nvPr>
            <p:ph type="body" idx="1"/>
          </p:nvPr>
        </p:nvSpPr>
        <p:spPr>
          <a:xfrm>
            <a:off x="1462521" y="1543655"/>
            <a:ext cx="6219000" cy="2056200"/>
          </a:xfrm>
          <a:prstGeom prst="rect">
            <a:avLst/>
          </a:prstGeom>
          <a:noFill/>
          <a:ln>
            <a:noFill/>
          </a:ln>
        </p:spPr>
        <p:txBody>
          <a:bodyPr spcFirstLastPara="1" wrap="square" lIns="68575" tIns="34275" rIns="68575" bIns="34275" rtlCol="0" anchor="ctr" anchorCtr="0">
            <a:normAutofit/>
          </a:bodyPr>
          <a:lstStyle>
            <a:lvl1pPr marL="457200" marR="0" lvl="0" indent="-228600" algn="ctr">
              <a:lnSpc>
                <a:spcPct val="111000"/>
              </a:lnSpc>
              <a:spcBef>
                <a:spcPts val="80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L="914400" marR="0" lvl="1" indent="-228600" algn="l">
              <a:lnSpc>
                <a:spcPct val="82000"/>
              </a:lnSpc>
              <a:spcBef>
                <a:spcPts val="500"/>
              </a:spcBef>
              <a:spcAft>
                <a:spcPts val="0"/>
              </a:spcAft>
              <a:buClr>
                <a:srgbClr val="8C8C8C"/>
              </a:buClr>
              <a:buSzPts val="1500"/>
              <a:buFont typeface="Arial"/>
              <a:buNone/>
              <a:defRPr sz="1500" b="0" i="0" u="none" strike="noStrike" cap="none">
                <a:solidFill>
                  <a:srgbClr val="8C8C8C"/>
                </a:solidFill>
                <a:latin typeface="Arial"/>
                <a:ea typeface="Arial"/>
                <a:cs typeface="Arial"/>
                <a:sym typeface="Arial"/>
              </a:defRPr>
            </a:lvl2pPr>
            <a:lvl3pPr marL="1371600" marR="0" lvl="2" indent="-228600" algn="l">
              <a:lnSpc>
                <a:spcPct val="91111"/>
              </a:lnSpc>
              <a:spcBef>
                <a:spcPts val="500"/>
              </a:spcBef>
              <a:spcAft>
                <a:spcPts val="0"/>
              </a:spcAft>
              <a:buClr>
                <a:srgbClr val="8C8C8C"/>
              </a:buClr>
              <a:buSzPts val="1400"/>
              <a:buFont typeface="Arial"/>
              <a:buNone/>
              <a:defRPr sz="1400" b="0" i="0" u="none" strike="noStrike" cap="none">
                <a:solidFill>
                  <a:srgbClr val="8C8C8C"/>
                </a:solidFill>
                <a:latin typeface="Arial"/>
                <a:ea typeface="Arial"/>
                <a:cs typeface="Arial"/>
                <a:sym typeface="Arial"/>
              </a:defRPr>
            </a:lvl3pPr>
            <a:lvl4pPr marL="1828800" marR="0" lvl="3" indent="-228600" algn="l">
              <a:lnSpc>
                <a:spcPct val="90000"/>
              </a:lnSpc>
              <a:spcBef>
                <a:spcPts val="5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4pPr>
            <a:lvl5pPr marL="2286000" marR="0" lvl="4"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5pPr>
            <a:lvl6pPr marL="2743200" marR="0" lvl="5"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6pPr>
            <a:lvl7pPr marL="3200400" marR="0" lvl="6"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7pPr>
            <a:lvl8pPr marL="3657600" marR="0" lvl="7"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8pPr>
            <a:lvl9pPr marL="4114800" marR="0" lvl="8"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9pPr>
          </a:lstStyle>
          <a:p>
            <a:pPr rtl="0"/>
            <a:endParaRPr/>
          </a:p>
        </p:txBody>
      </p:sp>
      <p:pic>
        <p:nvPicPr>
          <p:cNvPr id="165" name="Google Shape;165;p39" descr="A white letter c and a black background&#10;&#10;Description automatically generated"/>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4339652" y="0"/>
            <a:ext cx="4804350" cy="51434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ormal Content slide" userDrawn="1">
  <p:cSld name="Normal Content slide">
    <p:spTree>
      <p:nvGrpSpPr>
        <p:cNvPr id="1" name="Shape 166"/>
        <p:cNvGrpSpPr/>
        <p:nvPr/>
      </p:nvGrpSpPr>
      <p:grpSpPr>
        <a:xfrm>
          <a:off x="0" y="0"/>
          <a:ext cx="0" cy="0"/>
          <a:chOff x="0" y="0"/>
          <a:chExt cx="0" cy="0"/>
        </a:xfrm>
      </p:grpSpPr>
      <p:sp>
        <p:nvSpPr>
          <p:cNvPr id="167" name="Google Shape;167;p40"/>
          <p:cNvSpPr txBox="1">
            <a:spLocks noGrp="1"/>
          </p:cNvSpPr>
          <p:nvPr>
            <p:ph type="title"/>
          </p:nvPr>
        </p:nvSpPr>
        <p:spPr>
          <a:xfrm>
            <a:off x="540000" y="396000"/>
            <a:ext cx="7886700" cy="319200"/>
          </a:xfrm>
          <a:prstGeom prst="rect">
            <a:avLst/>
          </a:prstGeom>
          <a:noFill/>
          <a:ln>
            <a:noFill/>
          </a:ln>
        </p:spPr>
        <p:txBody>
          <a:bodyPr spcFirstLastPara="1" wrap="square" lIns="68575" tIns="34275" rIns="68575" bIns="34275" rtlCol="0" anchor="ctr" anchorCtr="0">
            <a:spAutoFit/>
          </a:bodyPr>
          <a:lstStyle>
            <a:lvl1pPr lvl="0" algn="l">
              <a:lnSpc>
                <a:spcPct val="120000"/>
              </a:lnSpc>
              <a:spcBef>
                <a:spcPts val="0"/>
              </a:spcBef>
              <a:spcAft>
                <a:spcPts val="0"/>
              </a:spcAft>
              <a:buClr>
                <a:srgbClr val="2B95B8"/>
              </a:buClr>
              <a:buSzPts val="17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rtl="0"/>
            <a:endParaRPr dirty="0"/>
          </a:p>
        </p:txBody>
      </p:sp>
      <p:sp>
        <p:nvSpPr>
          <p:cNvPr id="169" name="Google Shape;169;p40"/>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1" name="Google Shape;171;p40"/>
          <p:cNvSpPr txBox="1">
            <a:spLocks noGrp="1"/>
          </p:cNvSpPr>
          <p:nvPr>
            <p:ph type="body" idx="2"/>
          </p:nvPr>
        </p:nvSpPr>
        <p:spPr>
          <a:xfrm>
            <a:off x="540000" y="1224000"/>
            <a:ext cx="7886700" cy="2599200"/>
          </a:xfrm>
          <a:prstGeom prst="rect">
            <a:avLst/>
          </a:prstGeom>
          <a:noFill/>
          <a:ln>
            <a:noFill/>
          </a:ln>
        </p:spPr>
        <p:txBody>
          <a:bodyPr spcFirstLastPara="1" wrap="square" lIns="68575" tIns="34275" rIns="68575" bIns="34275" rtlCol="0" anchor="t" anchorCtr="0">
            <a:noAutofit/>
          </a:bodyPr>
          <a:lstStyle>
            <a:lvl1pPr marL="457200" marR="0" lvl="0" indent="-228600" algn="l">
              <a:lnSpc>
                <a:spcPct val="136666"/>
              </a:lnSpc>
              <a:spcBef>
                <a:spcPts val="500"/>
              </a:spcBef>
              <a:spcAft>
                <a:spcPts val="0"/>
              </a:spcAft>
              <a:buClr>
                <a:schemeClr val="dk1"/>
              </a:buClr>
              <a:buSzPts val="900"/>
              <a:buFont typeface="Arial"/>
              <a:buNone/>
              <a:defRPr sz="1400" b="0" i="0" u="none" strike="noStrike" cap="none">
                <a:solidFill>
                  <a:schemeClr val="tx1">
                    <a:lumMod val="65000"/>
                    <a:lumOff val="35000"/>
                  </a:schemeClr>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a:lnSpc>
                <a:spcPct val="9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a:lnSpc>
                <a:spcPct val="90000"/>
              </a:lnSpc>
              <a:spcBef>
                <a:spcPts val="4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rtl="0"/>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ngle photo slide">
  <p:cSld name="Single photo slide">
    <p:spTree>
      <p:nvGrpSpPr>
        <p:cNvPr id="1" name="Shape 172"/>
        <p:cNvGrpSpPr/>
        <p:nvPr/>
      </p:nvGrpSpPr>
      <p:grpSpPr>
        <a:xfrm>
          <a:off x="0" y="0"/>
          <a:ext cx="0" cy="0"/>
          <a:chOff x="0" y="0"/>
          <a:chExt cx="0" cy="0"/>
        </a:xfrm>
      </p:grpSpPr>
      <p:sp>
        <p:nvSpPr>
          <p:cNvPr id="173" name="Google Shape;173;p41"/>
          <p:cNvSpPr txBox="1">
            <a:spLocks noGrp="1"/>
          </p:cNvSpPr>
          <p:nvPr>
            <p:ph type="title"/>
          </p:nvPr>
        </p:nvSpPr>
        <p:spPr>
          <a:xfrm>
            <a:off x="540000" y="429268"/>
            <a:ext cx="7886700" cy="319200"/>
          </a:xfrm>
          <a:prstGeom prst="rect">
            <a:avLst/>
          </a:prstGeom>
          <a:noFill/>
          <a:ln>
            <a:noFill/>
          </a:ln>
        </p:spPr>
        <p:txBody>
          <a:bodyPr spcFirstLastPara="1" wrap="square" lIns="68575" tIns="34275" rIns="68575" bIns="34275" rtlCol="0" anchor="ctr" anchorCtr="0">
            <a:spAutoFit/>
          </a:bodyPr>
          <a:lstStyle>
            <a:lvl1pPr lvl="0" algn="l">
              <a:lnSpc>
                <a:spcPct val="146666"/>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rtl="0"/>
            <a:endParaRPr dirty="0"/>
          </a:p>
        </p:txBody>
      </p:sp>
      <p:sp>
        <p:nvSpPr>
          <p:cNvPr id="175" name="Google Shape;175;p41"/>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41"/>
          <p:cNvSpPr txBox="1">
            <a:spLocks noGrp="1"/>
          </p:cNvSpPr>
          <p:nvPr>
            <p:ph type="body" idx="1"/>
          </p:nvPr>
        </p:nvSpPr>
        <p:spPr>
          <a:xfrm>
            <a:off x="540000" y="876300"/>
            <a:ext cx="7886700" cy="564300"/>
          </a:xfrm>
          <a:prstGeom prst="rect">
            <a:avLst/>
          </a:prstGeom>
          <a:noFill/>
          <a:ln>
            <a:noFill/>
          </a:ln>
        </p:spPr>
        <p:txBody>
          <a:bodyPr spcFirstLastPara="1" wrap="square" lIns="68575" tIns="34275" rIns="68575" bIns="34275" rtlCol="0" anchor="t" anchorCtr="0">
            <a:noAutofit/>
          </a:bodyPr>
          <a:lstStyle>
            <a:lvl1pPr marL="158750" marR="0" lvl="0" indent="0" algn="l">
              <a:lnSpc>
                <a:spcPct val="117142"/>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rtl="0"/>
            <a:endParaRPr dirty="0"/>
          </a:p>
        </p:txBody>
      </p:sp>
      <p:sp>
        <p:nvSpPr>
          <p:cNvPr id="177" name="Google Shape;177;p41"/>
          <p:cNvSpPr>
            <a:spLocks noGrp="1"/>
          </p:cNvSpPr>
          <p:nvPr>
            <p:ph type="pic" idx="2"/>
          </p:nvPr>
        </p:nvSpPr>
        <p:spPr>
          <a:xfrm>
            <a:off x="540000" y="1568371"/>
            <a:ext cx="7886700" cy="2825700"/>
          </a:xfrm>
          <a:prstGeom prst="rect">
            <a:avLst/>
          </a:prstGeom>
          <a:noFill/>
          <a:ln>
            <a:noFill/>
          </a:ln>
        </p:spPr>
        <p:txBody>
          <a:bodyPr rtlCol="0"/>
          <a:lstStyle/>
          <a:p>
            <a:pPr rtl="0"/>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chart and text slide">
  <p:cSld name="Image/chart and text slide">
    <p:spTree>
      <p:nvGrpSpPr>
        <p:cNvPr id="1" name="Shape 178"/>
        <p:cNvGrpSpPr/>
        <p:nvPr/>
      </p:nvGrpSpPr>
      <p:grpSpPr>
        <a:xfrm>
          <a:off x="0" y="0"/>
          <a:ext cx="0" cy="0"/>
          <a:chOff x="0" y="0"/>
          <a:chExt cx="0" cy="0"/>
        </a:xfrm>
      </p:grpSpPr>
      <p:sp>
        <p:nvSpPr>
          <p:cNvPr id="179" name="Google Shape;179;p42"/>
          <p:cNvSpPr txBox="1">
            <a:spLocks noGrp="1"/>
          </p:cNvSpPr>
          <p:nvPr>
            <p:ph type="title"/>
          </p:nvPr>
        </p:nvSpPr>
        <p:spPr>
          <a:xfrm>
            <a:off x="628650" y="429268"/>
            <a:ext cx="7886700" cy="319200"/>
          </a:xfrm>
          <a:prstGeom prst="rect">
            <a:avLst/>
          </a:prstGeom>
          <a:noFill/>
          <a:ln>
            <a:noFill/>
          </a:ln>
        </p:spPr>
        <p:txBody>
          <a:bodyPr spcFirstLastPara="1" wrap="square" lIns="68575" tIns="34275" rIns="68575" bIns="34275" rtlCol="0" anchor="ctr" anchorCtr="0">
            <a:spAutoFit/>
          </a:bodyPr>
          <a:lstStyle>
            <a:lvl1pPr lvl="0" algn="l">
              <a:lnSpc>
                <a:spcPct val="146666"/>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rtl="0"/>
            <a:endParaRPr/>
          </a:p>
        </p:txBody>
      </p:sp>
      <p:sp>
        <p:nvSpPr>
          <p:cNvPr id="180" name="Google Shape;180;p42"/>
          <p:cNvSpPr txBox="1">
            <a:spLocks noGrp="1"/>
          </p:cNvSpPr>
          <p:nvPr>
            <p:ph type="ftr" idx="11"/>
          </p:nvPr>
        </p:nvSpPr>
        <p:spPr>
          <a:xfrm>
            <a:off x="628650" y="4661625"/>
            <a:ext cx="6832200" cy="273900"/>
          </a:xfrm>
          <a:prstGeom prst="rect">
            <a:avLst/>
          </a:prstGeom>
          <a:noFill/>
          <a:ln>
            <a:noFill/>
          </a:ln>
        </p:spPr>
        <p:txBody>
          <a:bodyPr spcFirstLastPara="1" wrap="square" lIns="51300" tIns="35100" rIns="51300" bIns="34275" rtlCol="0"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pPr rtl="0"/>
            <a:endParaRPr/>
          </a:p>
        </p:txBody>
      </p:sp>
      <p:sp>
        <p:nvSpPr>
          <p:cNvPr id="181" name="Google Shape;181;p42"/>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2" name="Google Shape;182;p42"/>
          <p:cNvSpPr txBox="1">
            <a:spLocks noGrp="1"/>
          </p:cNvSpPr>
          <p:nvPr>
            <p:ph type="body" idx="1"/>
          </p:nvPr>
        </p:nvSpPr>
        <p:spPr>
          <a:xfrm>
            <a:off x="628650" y="876300"/>
            <a:ext cx="7886700" cy="564300"/>
          </a:xfrm>
          <a:prstGeom prst="rect">
            <a:avLst/>
          </a:prstGeom>
          <a:noFill/>
          <a:ln>
            <a:noFill/>
          </a:ln>
        </p:spPr>
        <p:txBody>
          <a:bodyPr spcFirstLastPara="1" wrap="square" lIns="68575" tIns="34275" rIns="68575" bIns="34275" rtlCol="0" anchor="t" anchorCtr="0">
            <a:noAutofit/>
          </a:bodyPr>
          <a:lstStyle>
            <a:lvl1pPr marL="457200" marR="0" lvl="0" indent="-298450" algn="l">
              <a:lnSpc>
                <a:spcPct val="117142"/>
              </a:lnSpc>
              <a:spcBef>
                <a:spcPts val="0"/>
              </a:spcBef>
              <a:spcAft>
                <a:spcPts val="0"/>
              </a:spcAft>
              <a:buClr>
                <a:schemeClr val="dk1"/>
              </a:buClr>
              <a:buSzPts val="1100"/>
              <a:buFont typeface="Arial"/>
              <a:buChar char="•"/>
              <a:defRPr sz="1100" b="1"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rtl="0"/>
            <a:endParaRPr/>
          </a:p>
        </p:txBody>
      </p:sp>
      <p:sp>
        <p:nvSpPr>
          <p:cNvPr id="183" name="Google Shape;183;p42"/>
          <p:cNvSpPr txBox="1">
            <a:spLocks noGrp="1"/>
          </p:cNvSpPr>
          <p:nvPr>
            <p:ph type="body" idx="2"/>
          </p:nvPr>
        </p:nvSpPr>
        <p:spPr>
          <a:xfrm>
            <a:off x="4813697" y="1714500"/>
            <a:ext cx="3701700" cy="2527800"/>
          </a:xfrm>
          <a:prstGeom prst="rect">
            <a:avLst/>
          </a:prstGeom>
          <a:noFill/>
          <a:ln>
            <a:noFill/>
          </a:ln>
        </p:spPr>
        <p:txBody>
          <a:bodyPr spcFirstLastPara="1" wrap="square" lIns="68575" tIns="34275" rIns="68575" bIns="34275" rtlCol="0" anchor="t" anchorCtr="0">
            <a:noAutofit/>
          </a:bodyPr>
          <a:lstStyle>
            <a:lvl1pPr marL="457200" marR="0" lvl="0" indent="-285750" algn="l">
              <a:lnSpc>
                <a:spcPct val="136666"/>
              </a:lnSpc>
              <a:spcBef>
                <a:spcPts val="8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rtl="0"/>
            <a:endParaRPr/>
          </a:p>
        </p:txBody>
      </p:sp>
      <p:sp>
        <p:nvSpPr>
          <p:cNvPr id="184" name="Google Shape;184;p42"/>
          <p:cNvSpPr>
            <a:spLocks noGrp="1"/>
          </p:cNvSpPr>
          <p:nvPr>
            <p:ph type="pic" idx="3"/>
          </p:nvPr>
        </p:nvSpPr>
        <p:spPr>
          <a:xfrm>
            <a:off x="628650" y="1714500"/>
            <a:ext cx="3943200" cy="25278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5"/>
        <p:cNvGrpSpPr/>
        <p:nvPr/>
      </p:nvGrpSpPr>
      <p:grpSpPr>
        <a:xfrm>
          <a:off x="0" y="0"/>
          <a:ext cx="0" cy="0"/>
          <a:chOff x="0" y="0"/>
          <a:chExt cx="0" cy="0"/>
        </a:xfrm>
      </p:grpSpPr>
      <p:sp>
        <p:nvSpPr>
          <p:cNvPr id="186" name="Google Shape;186;p43"/>
          <p:cNvSpPr txBox="1">
            <a:spLocks noGrp="1"/>
          </p:cNvSpPr>
          <p:nvPr>
            <p:ph type="title"/>
          </p:nvPr>
        </p:nvSpPr>
        <p:spPr>
          <a:xfrm>
            <a:off x="540000" y="425239"/>
            <a:ext cx="8520600" cy="453940"/>
          </a:xfrm>
          <a:prstGeom prst="rect">
            <a:avLst/>
          </a:prstGeom>
        </p:spPr>
        <p:txBody>
          <a:bodyPr spcFirstLastPara="1" wrap="square" lIns="68575" tIns="34275" rIns="68575" bIns="34275" rtlCol="0" anchor="ctr" anchorCtr="0">
            <a:spAutoFit/>
          </a:bodyPr>
          <a:lstStyle>
            <a:lvl1pPr lvl="0">
              <a:lnSpc>
                <a:spcPts val="2980"/>
              </a:lnSpc>
              <a:spcBef>
                <a:spcPts val="0"/>
              </a:spcBef>
              <a:spcAft>
                <a:spcPts val="0"/>
              </a:spcAft>
              <a:buSzPts val="1700"/>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rtl="0"/>
            <a:endParaRPr dirty="0"/>
          </a:p>
        </p:txBody>
      </p:sp>
      <p:sp>
        <p:nvSpPr>
          <p:cNvPr id="187" name="Google Shape;187;p43"/>
          <p:cNvSpPr txBox="1">
            <a:spLocks noGrp="1"/>
          </p:cNvSpPr>
          <p:nvPr>
            <p:ph type="body" idx="1"/>
          </p:nvPr>
        </p:nvSpPr>
        <p:spPr>
          <a:xfrm>
            <a:off x="540000" y="1322408"/>
            <a:ext cx="8520600" cy="3416400"/>
          </a:xfrm>
          <a:prstGeom prst="rect">
            <a:avLst/>
          </a:prstGeom>
          <a:noFill/>
          <a:ln>
            <a:noFill/>
          </a:ln>
        </p:spPr>
        <p:txBody>
          <a:bodyPr spcFirstLastPara="1" wrap="square" lIns="68575" tIns="68575" rIns="68575" bIns="68575" rtlCol="0" anchor="t" anchorCtr="0">
            <a:noAutofit/>
          </a:bodyPr>
          <a:lstStyle>
            <a:lvl1pPr marL="158750" lvl="0" indent="0" algn="l">
              <a:spcBef>
                <a:spcPts val="0"/>
              </a:spcBef>
              <a:spcAft>
                <a:spcPts val="800"/>
              </a:spcAft>
              <a:buSzPts val="1100"/>
              <a:buNone/>
              <a:defRPr sz="1400">
                <a:solidFill>
                  <a:schemeClr val="tx1">
                    <a:lumMod val="65000"/>
                    <a:lumOff val="35000"/>
                  </a:schemeClr>
                </a:solidFill>
                <a:latin typeface="+mn-lt"/>
              </a:defRPr>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rtl="0"/>
            <a:endParaRPr dirty="0"/>
          </a:p>
        </p:txBody>
      </p:sp>
      <p:sp>
        <p:nvSpPr>
          <p:cNvPr id="188" name="Google Shape;188;p43"/>
          <p:cNvSpPr txBox="1">
            <a:spLocks noGrp="1"/>
          </p:cNvSpPr>
          <p:nvPr>
            <p:ph type="sldNum" idx="12"/>
          </p:nvPr>
        </p:nvSpPr>
        <p:spPr>
          <a:xfrm>
            <a:off x="8472458" y="4663217"/>
            <a:ext cx="548700" cy="393600"/>
          </a:xfrm>
          <a:prstGeom prst="rect">
            <a:avLst/>
          </a:prstGeom>
        </p:spPr>
        <p:txBody>
          <a:bodyPr spcFirstLastPara="1" wrap="square" lIns="68575" tIns="34275" rIns="68575" bIns="34275" rtlCol="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2" name="Google Shape;142;p35"/>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rtlCol="0" anchor="ctr" anchorCtr="0">
            <a:noAutofit/>
          </a:bodyPr>
          <a:lstStyle>
            <a:lvl1pPr marL="0" marR="0" lvl="0" indent="0" algn="r">
              <a:spcBef>
                <a:spcPts val="0"/>
              </a:spcBef>
              <a:buNone/>
              <a:defRPr sz="900" b="0" i="0" u="none" strike="noStrike" cap="none">
                <a:solidFill>
                  <a:srgbClr val="8C8C8C"/>
                </a:solidFill>
                <a:latin typeface="Arial"/>
                <a:ea typeface="Arial"/>
                <a:cs typeface="Arial"/>
                <a:sym typeface="Arial"/>
              </a:defRPr>
            </a:lvl1pPr>
            <a:lvl2pPr marL="0" marR="0" lvl="1" indent="0" algn="r">
              <a:spcBef>
                <a:spcPts val="0"/>
              </a:spcBef>
              <a:buNone/>
              <a:defRPr sz="900" b="0" i="0" u="none" strike="noStrike" cap="none">
                <a:solidFill>
                  <a:srgbClr val="8C8C8C"/>
                </a:solidFill>
                <a:latin typeface="Arial"/>
                <a:ea typeface="Arial"/>
                <a:cs typeface="Arial"/>
                <a:sym typeface="Arial"/>
              </a:defRPr>
            </a:lvl2pPr>
            <a:lvl3pPr marL="0" marR="0" lvl="2" indent="0" algn="r">
              <a:spcBef>
                <a:spcPts val="0"/>
              </a:spcBef>
              <a:buNone/>
              <a:defRPr sz="900" b="0" i="0" u="none" strike="noStrike" cap="none">
                <a:solidFill>
                  <a:srgbClr val="8C8C8C"/>
                </a:solidFill>
                <a:latin typeface="Arial"/>
                <a:ea typeface="Arial"/>
                <a:cs typeface="Arial"/>
                <a:sym typeface="Arial"/>
              </a:defRPr>
            </a:lvl3pPr>
            <a:lvl4pPr marL="0" marR="0" lvl="3" indent="0" algn="r">
              <a:spcBef>
                <a:spcPts val="0"/>
              </a:spcBef>
              <a:buNone/>
              <a:defRPr sz="900" b="0" i="0" u="none" strike="noStrike" cap="none">
                <a:solidFill>
                  <a:srgbClr val="8C8C8C"/>
                </a:solidFill>
                <a:latin typeface="Arial"/>
                <a:ea typeface="Arial"/>
                <a:cs typeface="Arial"/>
                <a:sym typeface="Arial"/>
              </a:defRPr>
            </a:lvl4pPr>
            <a:lvl5pPr marL="0" marR="0" lvl="4" indent="0" algn="r">
              <a:spcBef>
                <a:spcPts val="0"/>
              </a:spcBef>
              <a:buNone/>
              <a:defRPr sz="900" b="0" i="0" u="none" strike="noStrike" cap="none">
                <a:solidFill>
                  <a:srgbClr val="8C8C8C"/>
                </a:solidFill>
                <a:latin typeface="Arial"/>
                <a:ea typeface="Arial"/>
                <a:cs typeface="Arial"/>
                <a:sym typeface="Arial"/>
              </a:defRPr>
            </a:lvl5pPr>
            <a:lvl6pPr marL="0" marR="0" lvl="5" indent="0" algn="r">
              <a:spcBef>
                <a:spcPts val="0"/>
              </a:spcBef>
              <a:buNone/>
              <a:defRPr sz="900" b="0" i="0" u="none" strike="noStrike" cap="none">
                <a:solidFill>
                  <a:srgbClr val="8C8C8C"/>
                </a:solidFill>
                <a:latin typeface="Arial"/>
                <a:ea typeface="Arial"/>
                <a:cs typeface="Arial"/>
                <a:sym typeface="Arial"/>
              </a:defRPr>
            </a:lvl6pPr>
            <a:lvl7pPr marL="0" marR="0" lvl="6" indent="0" algn="r">
              <a:spcBef>
                <a:spcPts val="0"/>
              </a:spcBef>
              <a:buNone/>
              <a:defRPr sz="900" b="0" i="0" u="none" strike="noStrike" cap="none">
                <a:solidFill>
                  <a:srgbClr val="8C8C8C"/>
                </a:solidFill>
                <a:latin typeface="Arial"/>
                <a:ea typeface="Arial"/>
                <a:cs typeface="Arial"/>
                <a:sym typeface="Arial"/>
              </a:defRPr>
            </a:lvl7pPr>
            <a:lvl8pPr marL="0" marR="0" lvl="7" indent="0" algn="r">
              <a:spcBef>
                <a:spcPts val="0"/>
              </a:spcBef>
              <a:buNone/>
              <a:defRPr sz="900" b="0" i="0" u="none" strike="noStrike" cap="none">
                <a:solidFill>
                  <a:srgbClr val="8C8C8C"/>
                </a:solidFill>
                <a:latin typeface="Arial"/>
                <a:ea typeface="Arial"/>
                <a:cs typeface="Arial"/>
                <a:sym typeface="Arial"/>
              </a:defRPr>
            </a:lvl8pPr>
            <a:lvl9pPr marL="0" marR="0" lvl="8" indent="0" algn="r">
              <a:spcBef>
                <a:spcPts val="0"/>
              </a:spcBef>
              <a:buNone/>
              <a:defRPr sz="900" b="0" i="0" u="none" strike="noStrike" cap="none">
                <a:solidFill>
                  <a:srgbClr val="8C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3" name="Google Shape;143;p35"/>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0" y="363182"/>
            <a:ext cx="182880" cy="453225"/>
          </a:xfrm>
          <a:prstGeom prst="rect">
            <a:avLst/>
          </a:prstGeom>
          <a:noFill/>
          <a:ln>
            <a:noFill/>
          </a:ln>
        </p:spPr>
      </p:pic>
      <p:sp>
        <p:nvSpPr>
          <p:cNvPr id="4" name="Title Placeholder 3">
            <a:extLst>
              <a:ext uri="{FF2B5EF4-FFF2-40B4-BE49-F238E27FC236}">
                <a16:creationId xmlns:a16="http://schemas.microsoft.com/office/drawing/2014/main" id="{23F41EF5-047B-C0FF-681B-AAA9A696A60B}"/>
              </a:ext>
            </a:extLst>
          </p:cNvPr>
          <p:cNvSpPr>
            <a:spLocks noGrp="1"/>
          </p:cNvSpPr>
          <p:nvPr>
            <p:ph type="title"/>
          </p:nvPr>
        </p:nvSpPr>
        <p:spPr>
          <a:xfrm>
            <a:off x="511315" y="102337"/>
            <a:ext cx="7886700" cy="993775"/>
          </a:xfrm>
          <a:prstGeom prst="rect">
            <a:avLst/>
          </a:prstGeom>
        </p:spPr>
        <p:txBody>
          <a:bodyPr vert="horz" lIns="91440" tIns="45720" rIns="91440" bIns="45720" rtlCol="0" anchor="ctr">
            <a:normAutofit/>
          </a:bodyPr>
          <a:lstStyle/>
          <a:p>
            <a:pPr rtl="0"/>
            <a:r>
              <a:rPr lang="fr-fr"/>
              <a:t>Click to edit Master title style</a:t>
            </a:r>
          </a:p>
        </p:txBody>
      </p:sp>
      <p:sp>
        <p:nvSpPr>
          <p:cNvPr id="5" name="Google Shape;191;p44">
            <a:extLst>
              <a:ext uri="{FF2B5EF4-FFF2-40B4-BE49-F238E27FC236}">
                <a16:creationId xmlns:a16="http://schemas.microsoft.com/office/drawing/2014/main" id="{87BF7C7D-099F-5413-B0B3-46961ADC2BF2}"/>
              </a:ext>
            </a:extLst>
          </p:cNvPr>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rtlCol="0" anchor="t" anchorCtr="0">
            <a:noAutofit/>
          </a:bodyPr>
          <a:lstStyle>
            <a:lvl1pPr marL="457200" marR="0" lvl="0" indent="-228600" algn="l">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L="914400" marR="0" lvl="1" indent="-228600" algn="l">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L="1371600" marR="0" lvl="2" indent="-228600" algn="l">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L="1828800" marR="0" lvl="3" indent="-228600" algn="l">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L="2286000" marR="0" lvl="4" indent="-228600" algn="l">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rtl="0"/>
            <a:endParaRPr dirty="0"/>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5.emf"/><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hyperlink" Target="https://www.who.int/publications/i/item/9789240089006" TargetMode="External"/><Relationship Id="rId5" Type="http://schemas.openxmlformats.org/officeDocument/2006/relationships/hyperlink" Target="https://www.who.int/publications/i/item/9789240088740" TargetMode="External"/><Relationship Id="rId4" Type="http://schemas.openxmlformats.org/officeDocument/2006/relationships/hyperlink" Target="https://www.who.int/publications/i/item/9789240113992"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comments" Target="../comments/commen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hyperlink" Target="http://washresources.or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hyperlink" Target="https://washdata.org/reports/jmp-2025-wash-households" TargetMode="Externa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hyperlink" Target="https://washdata.org/sites/default/files/2020-10/JMP-2020-water-quality-testing-household-surveys.pdf"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hyperlink" Target="https://www.cawst.org/blog/evidence-for-hwts?utm_source=presentation&amp;utm_medium=zoom&amp;utm_campaign=hwt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0.e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3" name="Picture 2" descr="A blue background with a blue and white background&#10;&#10;Description automatically generated">
            <a:extLst>
              <a:ext uri="{FF2B5EF4-FFF2-40B4-BE49-F238E27FC236}">
                <a16:creationId xmlns:a16="http://schemas.microsoft.com/office/drawing/2014/main" id="{392CEE47-9DD4-B9B9-89FD-A263C681A0B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81" name="Google Shape;281;p56"/>
          <p:cNvSpPr txBox="1"/>
          <p:nvPr/>
        </p:nvSpPr>
        <p:spPr>
          <a:xfrm>
            <a:off x="385381" y="464164"/>
            <a:ext cx="7740140" cy="2159169"/>
          </a:xfrm>
          <a:prstGeom prst="rect">
            <a:avLst/>
          </a:prstGeom>
          <a:noFill/>
          <a:ln>
            <a:noFill/>
          </a:ln>
        </p:spPr>
        <p:txBody>
          <a:bodyPr spcFirstLastPara="1" wrap="square" lIns="68575" tIns="68575" rIns="68575" bIns="68575" rtlCol="0" anchor="t" anchorCtr="0">
            <a:noAutofit/>
          </a:bodyPr>
          <a:lstStyle/>
          <a:p>
            <a:pPr marL="0" marR="0" lvl="0" indent="0" algn="l" rtl="0">
              <a:lnSpc>
                <a:spcPts val="3300"/>
              </a:lnSpc>
              <a:spcBef>
                <a:spcPts val="800"/>
              </a:spcBef>
              <a:spcAft>
                <a:spcPts val="0"/>
              </a:spcAft>
              <a:buClr>
                <a:srgbClr val="000000"/>
              </a:buClr>
              <a:buSzPts val="1400"/>
              <a:buFont typeface="Arial"/>
              <a:buNone/>
            </a:pPr>
            <a:r>
              <a:rPr lang="fr-fr" sz="3000" b="1" dirty="0">
                <a:solidFill>
                  <a:schemeClr val="lt1"/>
                </a:solidFill>
                <a:latin typeface="Lato Black" panose="020F0502020204030203" pitchFamily="34" charset="77"/>
                <a:ea typeface="Lato"/>
                <a:cs typeface="Lato"/>
                <a:sym typeface="Lato"/>
              </a:rPr>
              <a:t>De récents rapports mondiaux plaident en faveur de la CTED (Conservation et traitement de l’eau à domicile)</a:t>
            </a:r>
          </a:p>
          <a:p>
            <a:pPr marL="0" marR="0" lvl="0" indent="0" algn="l" rtl="0">
              <a:lnSpc>
                <a:spcPts val="3300"/>
              </a:lnSpc>
              <a:spcBef>
                <a:spcPts val="800"/>
              </a:spcBef>
              <a:spcAft>
                <a:spcPts val="0"/>
              </a:spcAft>
              <a:buClr>
                <a:srgbClr val="000000"/>
              </a:buClr>
              <a:buSzPts val="1400"/>
              <a:buFont typeface="Arial"/>
              <a:buNone/>
            </a:pPr>
            <a:r>
              <a:rPr lang="fr-fr" sz="3000" b="1" spc="90" dirty="0">
                <a:solidFill>
                  <a:schemeClr val="lt1"/>
                </a:solidFill>
                <a:latin typeface="Lato Black" panose="020F0502020204030203" pitchFamily="34" charset="77"/>
                <a:ea typeface="Lato"/>
                <a:cs typeface="Lato"/>
                <a:sym typeface="Lato"/>
              </a:rPr>
              <a:t>CTED (Conservation et traitement de l'eau à domicile)</a:t>
            </a:r>
          </a:p>
        </p:txBody>
      </p:sp>
      <p:pic>
        <p:nvPicPr>
          <p:cNvPr id="5" name="Picture 4" descr="A black and white sign with white text&#10;&#10;Description automatically generated">
            <a:extLst>
              <a:ext uri="{FF2B5EF4-FFF2-40B4-BE49-F238E27FC236}">
                <a16:creationId xmlns:a16="http://schemas.microsoft.com/office/drawing/2014/main" id="{95ED98CE-5FE0-0912-1184-04150D1EE3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7107" y="3713438"/>
            <a:ext cx="1742038" cy="620376"/>
          </a:xfrm>
          <a:prstGeom prst="rect">
            <a:avLst/>
          </a:prstGeom>
        </p:spPr>
      </p:pic>
      <p:sp>
        <p:nvSpPr>
          <p:cNvPr id="6" name="TextBox 5">
            <a:extLst>
              <a:ext uri="{FF2B5EF4-FFF2-40B4-BE49-F238E27FC236}">
                <a16:creationId xmlns:a16="http://schemas.microsoft.com/office/drawing/2014/main" id="{4B29EDF8-79ED-8673-72D1-A50BBB68B8A2}"/>
              </a:ext>
            </a:extLst>
          </p:cNvPr>
          <p:cNvSpPr txBox="1"/>
          <p:nvPr/>
        </p:nvSpPr>
        <p:spPr>
          <a:xfrm>
            <a:off x="265332" y="3271926"/>
            <a:ext cx="6067397" cy="1590179"/>
          </a:xfrm>
          <a:prstGeom prst="rect">
            <a:avLst/>
          </a:prstGeom>
          <a:noFill/>
        </p:spPr>
        <p:txBody>
          <a:bodyPr wrap="square" rtlCol="0">
            <a:spAutoFit/>
          </a:bodyPr>
          <a:lstStyle/>
          <a:p>
            <a:pPr marL="0" marR="0" lvl="0" indent="0" algn="l" rtl="0">
              <a:lnSpc>
                <a:spcPct val="100000"/>
              </a:lnSpc>
              <a:spcBef>
                <a:spcPts val="800"/>
              </a:spcBef>
              <a:spcAft>
                <a:spcPts val="1200"/>
              </a:spcAft>
              <a:buClr>
                <a:srgbClr val="000000"/>
              </a:buClr>
              <a:buSzPts val="1400"/>
              <a:buFont typeface="Arial"/>
              <a:buNone/>
            </a:pPr>
            <a:r>
              <a:rPr lang="fr-fr" sz="2300" b="1" dirty="0">
                <a:solidFill>
                  <a:schemeClr val="lt1"/>
                </a:solidFill>
                <a:latin typeface="Lato Semibold" panose="020F0502020204030203" pitchFamily="34" charset="77"/>
                <a:ea typeface="Lato"/>
                <a:cs typeface="Lato"/>
                <a:sym typeface="Lato"/>
              </a:rPr>
              <a:t>L’eau potable à domicile/au point d'utilisation est essentielle</a:t>
            </a:r>
          </a:p>
          <a:p>
            <a:pPr marL="0" marR="0" lvl="0" indent="0" algn="l" rtl="0">
              <a:lnSpc>
                <a:spcPct val="100000"/>
              </a:lnSpc>
              <a:spcBef>
                <a:spcPts val="800"/>
              </a:spcBef>
              <a:spcAft>
                <a:spcPts val="800"/>
              </a:spcAft>
              <a:buClr>
                <a:srgbClr val="000000"/>
              </a:buClr>
              <a:buSzPts val="1400"/>
              <a:buFont typeface="Arial"/>
              <a:buNone/>
            </a:pPr>
            <a:r>
              <a:rPr lang="fr-fr" dirty="0">
                <a:solidFill>
                  <a:schemeClr val="lt1"/>
                </a:solidFill>
                <a:latin typeface="Lato"/>
                <a:ea typeface="Lato"/>
                <a:cs typeface="Lato"/>
                <a:sym typeface="Lato"/>
              </a:rPr>
              <a:t>Réunion du réseau CTED - Mars 2026</a:t>
            </a:r>
          </a:p>
          <a:p>
            <a:pPr rtl="0"/>
            <a:endParaRPr lang="en-US" dirty="0"/>
          </a:p>
        </p:txBody>
      </p:sp>
      <p:cxnSp>
        <p:nvCxnSpPr>
          <p:cNvPr id="8" name="Straight Connector 7">
            <a:extLst>
              <a:ext uri="{FF2B5EF4-FFF2-40B4-BE49-F238E27FC236}">
                <a16:creationId xmlns:a16="http://schemas.microsoft.com/office/drawing/2014/main" id="{43FE0655-0251-FA2E-3C52-BA0EC9120C09}"/>
              </a:ext>
            </a:extLst>
          </p:cNvPr>
          <p:cNvCxnSpPr/>
          <p:nvPr/>
        </p:nvCxnSpPr>
        <p:spPr>
          <a:xfrm>
            <a:off x="444855" y="3087496"/>
            <a:ext cx="5629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2"/>
          <p:cNvSpPr txBox="1">
            <a:spLocks noGrp="1"/>
          </p:cNvSpPr>
          <p:nvPr>
            <p:ph type="title"/>
          </p:nvPr>
        </p:nvSpPr>
        <p:spPr>
          <a:xfrm>
            <a:off x="540000" y="345600"/>
            <a:ext cx="7975320" cy="438551"/>
          </a:xfrm>
          <a:prstGeom prst="rect">
            <a:avLst/>
          </a:prstGeom>
        </p:spPr>
        <p:txBody>
          <a:bodyPr spcFirstLastPara="1" wrap="square" lIns="68575" tIns="34275" rIns="68575" bIns="34275" rtlCol="0" anchor="ctr" anchorCtr="0">
            <a:spAutoFit/>
          </a:bodyPr>
          <a:lstStyle/>
          <a:p>
            <a:pPr marL="0" lvl="0" indent="0" algn="l" rtl="0">
              <a:lnSpc>
                <a:spcPct val="100000"/>
              </a:lnSpc>
              <a:spcBef>
                <a:spcPts val="0"/>
              </a:spcBef>
              <a:spcAft>
                <a:spcPts val="0"/>
              </a:spcAft>
              <a:buNone/>
            </a:pPr>
            <a:r>
              <a:rPr lang="fr-fr" spc="30">
                <a:solidFill>
                  <a:srgbClr val="2B95B8"/>
                </a:solidFill>
                <a:latin typeface="Lato Black" panose="020F0502020204030203" pitchFamily="34" charset="77"/>
                <a:ea typeface="Lato"/>
                <a:cs typeface="Lato"/>
                <a:sym typeface="Lato"/>
              </a:rPr>
              <a:t>La recontamination de l’eau est un problème très répandu </a:t>
            </a:r>
            <a:r>
              <a:rPr lang="fr-fr" sz="1100">
                <a:solidFill>
                  <a:srgbClr val="2B95B8"/>
                </a:solidFill>
                <a:latin typeface="Lato Black" panose="020F0502020204030203" pitchFamily="34" charset="77"/>
                <a:ea typeface="Lato"/>
                <a:cs typeface="Lato"/>
                <a:sym typeface="Lato"/>
              </a:rPr>
              <a:t>[ 2/2 ]</a:t>
            </a:r>
            <a:endParaRPr sz="1100" dirty="0">
              <a:solidFill>
                <a:srgbClr val="2B95B8"/>
              </a:solidFill>
              <a:latin typeface="Lato Black" panose="020F0502020204030203" pitchFamily="34" charset="77"/>
              <a:ea typeface="Lato"/>
              <a:cs typeface="Lato"/>
              <a:sym typeface="Lato"/>
            </a:endParaRPr>
          </a:p>
        </p:txBody>
      </p:sp>
      <p:sp>
        <p:nvSpPr>
          <p:cNvPr id="350" name="Google Shape;350;p62"/>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pic>
        <p:nvPicPr>
          <p:cNvPr id="358" name="Google Shape;358;p6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8650" y="1602864"/>
            <a:ext cx="5004000" cy="3240000"/>
          </a:xfrm>
          <a:prstGeom prst="rect">
            <a:avLst/>
          </a:prstGeom>
          <a:noFill/>
          <a:ln>
            <a:noFill/>
          </a:ln>
        </p:spPr>
      </p:pic>
      <p:sp>
        <p:nvSpPr>
          <p:cNvPr id="2" name="Google Shape;337;p61">
            <a:extLst>
              <a:ext uri="{FF2B5EF4-FFF2-40B4-BE49-F238E27FC236}">
                <a16:creationId xmlns:a16="http://schemas.microsoft.com/office/drawing/2014/main" id="{8B64E17F-D5CE-BD0E-4504-964583227A59}"/>
              </a:ext>
            </a:extLst>
          </p:cNvPr>
          <p:cNvSpPr txBox="1">
            <a:spLocks/>
          </p:cNvSpPr>
          <p:nvPr/>
        </p:nvSpPr>
        <p:spPr>
          <a:xfrm>
            <a:off x="846000" y="1080000"/>
            <a:ext cx="8233932" cy="315441"/>
          </a:xfrm>
          <a:prstGeom prst="rect">
            <a:avLst/>
          </a:prstGeom>
        </p:spPr>
        <p:txBody>
          <a:bodyPr spcFirstLastPara="1" vert="horz" wrap="square" lIns="68575" tIns="34275" rIns="68575" bIns="34275" rtlCol="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r>
              <a:rPr lang="fr-fr" sz="1600">
                <a:solidFill>
                  <a:schemeClr val="tx1">
                    <a:lumMod val="65000"/>
                    <a:lumOff val="35000"/>
                  </a:schemeClr>
                </a:solidFill>
                <a:latin typeface="Lato"/>
                <a:ea typeface="Lato"/>
                <a:cs typeface="Lato"/>
                <a:sym typeface="Lato"/>
              </a:rPr>
              <a:t>État d'avancement en matière d'eau de boisson à domicile, d'assainissement et d'hygiène - </a:t>
            </a:r>
            <a:r>
              <a:rPr lang="fr-fr" sz="1200" i="1">
                <a:solidFill>
                  <a:schemeClr val="tx1">
                    <a:lumMod val="65000"/>
                    <a:lumOff val="35000"/>
                  </a:schemeClr>
                </a:solidFill>
                <a:latin typeface="Lato"/>
                <a:ea typeface="Lato"/>
                <a:cs typeface="Lato"/>
                <a:sym typeface="Lato"/>
              </a:rPr>
              <a:t>JMP, 2025</a:t>
            </a:r>
          </a:p>
        </p:txBody>
      </p:sp>
      <p:grpSp>
        <p:nvGrpSpPr>
          <p:cNvPr id="3" name="Group 2">
            <a:extLst>
              <a:ext uri="{FF2B5EF4-FFF2-40B4-BE49-F238E27FC236}">
                <a16:creationId xmlns:a16="http://schemas.microsoft.com/office/drawing/2014/main" id="{2796342C-1C5F-6C25-4475-7B90AFD8AD2F}"/>
              </a:ext>
            </a:extLst>
          </p:cNvPr>
          <p:cNvGrpSpPr/>
          <p:nvPr/>
        </p:nvGrpSpPr>
        <p:grpSpPr>
          <a:xfrm>
            <a:off x="5953931" y="1676890"/>
            <a:ext cx="1664895" cy="2958019"/>
            <a:chOff x="5953931" y="1676890"/>
            <a:chExt cx="1664895" cy="2958019"/>
          </a:xfrm>
        </p:grpSpPr>
        <p:pic>
          <p:nvPicPr>
            <p:cNvPr id="4" name="Google Shape;338;p61">
              <a:extLst>
                <a:ext uri="{FF2B5EF4-FFF2-40B4-BE49-F238E27FC236}">
                  <a16:creationId xmlns:a16="http://schemas.microsoft.com/office/drawing/2014/main" id="{E188BBC8-F1AB-37B6-05B4-582C8C1DFB9F}"/>
                </a:ext>
              </a:extLst>
            </p:cNvPr>
            <p:cNvPicPr preferRelativeResize="0"/>
            <p:nvPr/>
          </p:nvPicPr>
          <p:blipFill>
            <a:blip r:embed="rId5">
              <a:alphaModFix/>
            </a:blip>
            <a:stretch>
              <a:fillRect/>
            </a:stretch>
          </p:blipFill>
          <p:spPr>
            <a:xfrm>
              <a:off x="5999651" y="2521653"/>
              <a:ext cx="971550" cy="381000"/>
            </a:xfrm>
            <a:prstGeom prst="rect">
              <a:avLst/>
            </a:prstGeom>
            <a:noFill/>
            <a:ln>
              <a:noFill/>
            </a:ln>
          </p:spPr>
        </p:pic>
        <p:pic>
          <p:nvPicPr>
            <p:cNvPr id="5" name="Google Shape;339;p61">
              <a:extLst>
                <a:ext uri="{FF2B5EF4-FFF2-40B4-BE49-F238E27FC236}">
                  <a16:creationId xmlns:a16="http://schemas.microsoft.com/office/drawing/2014/main" id="{17BEBB36-5897-F480-71DC-6826BE824408}"/>
                </a:ext>
              </a:extLst>
            </p:cNvPr>
            <p:cNvPicPr preferRelativeResize="0"/>
            <p:nvPr/>
          </p:nvPicPr>
          <p:blipFill>
            <a:blip r:embed="rId6">
              <a:alphaModFix/>
            </a:blip>
            <a:stretch>
              <a:fillRect/>
            </a:stretch>
          </p:blipFill>
          <p:spPr>
            <a:xfrm>
              <a:off x="5972219" y="3031300"/>
              <a:ext cx="1514475" cy="314325"/>
            </a:xfrm>
            <a:prstGeom prst="rect">
              <a:avLst/>
            </a:prstGeom>
            <a:noFill/>
            <a:ln>
              <a:noFill/>
            </a:ln>
          </p:spPr>
        </p:pic>
        <p:pic>
          <p:nvPicPr>
            <p:cNvPr id="6" name="Google Shape;340;p61">
              <a:extLst>
                <a:ext uri="{FF2B5EF4-FFF2-40B4-BE49-F238E27FC236}">
                  <a16:creationId xmlns:a16="http://schemas.microsoft.com/office/drawing/2014/main" id="{2479F1AC-7B4E-F96F-2A03-A5A5B3F642AB}"/>
                </a:ext>
              </a:extLst>
            </p:cNvPr>
            <p:cNvPicPr preferRelativeResize="0"/>
            <p:nvPr/>
          </p:nvPicPr>
          <p:blipFill>
            <a:blip r:embed="rId7">
              <a:alphaModFix/>
            </a:blip>
            <a:stretch>
              <a:fillRect/>
            </a:stretch>
          </p:blipFill>
          <p:spPr>
            <a:xfrm>
              <a:off x="5981363" y="3474272"/>
              <a:ext cx="1295400" cy="295275"/>
            </a:xfrm>
            <a:prstGeom prst="rect">
              <a:avLst/>
            </a:prstGeom>
            <a:noFill/>
            <a:ln>
              <a:noFill/>
            </a:ln>
          </p:spPr>
        </p:pic>
        <p:pic>
          <p:nvPicPr>
            <p:cNvPr id="7" name="Google Shape;341;p61">
              <a:extLst>
                <a:ext uri="{FF2B5EF4-FFF2-40B4-BE49-F238E27FC236}">
                  <a16:creationId xmlns:a16="http://schemas.microsoft.com/office/drawing/2014/main" id="{BA0CBDB2-6931-C3D0-AB02-571755F9E3F8}"/>
                </a:ext>
              </a:extLst>
            </p:cNvPr>
            <p:cNvPicPr preferRelativeResize="0"/>
            <p:nvPr/>
          </p:nvPicPr>
          <p:blipFill>
            <a:blip r:embed="rId8">
              <a:alphaModFix/>
            </a:blip>
            <a:stretch>
              <a:fillRect/>
            </a:stretch>
          </p:blipFill>
          <p:spPr>
            <a:xfrm>
              <a:off x="5963075" y="3898194"/>
              <a:ext cx="1552575" cy="323850"/>
            </a:xfrm>
            <a:prstGeom prst="rect">
              <a:avLst/>
            </a:prstGeom>
            <a:noFill/>
            <a:ln>
              <a:noFill/>
            </a:ln>
          </p:spPr>
        </p:pic>
        <p:pic>
          <p:nvPicPr>
            <p:cNvPr id="8" name="Google Shape;342;p61">
              <a:extLst>
                <a:ext uri="{FF2B5EF4-FFF2-40B4-BE49-F238E27FC236}">
                  <a16:creationId xmlns:a16="http://schemas.microsoft.com/office/drawing/2014/main" id="{7339F915-129F-B171-A20A-7C7F0F3C34FD}"/>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999651" y="4350692"/>
              <a:ext cx="1619175" cy="284217"/>
            </a:xfrm>
            <a:prstGeom prst="rect">
              <a:avLst/>
            </a:prstGeom>
            <a:noFill/>
            <a:ln>
              <a:noFill/>
            </a:ln>
          </p:spPr>
        </p:pic>
        <p:sp>
          <p:nvSpPr>
            <p:cNvPr id="9" name="Google Shape;343;p61">
              <a:extLst>
                <a:ext uri="{FF2B5EF4-FFF2-40B4-BE49-F238E27FC236}">
                  <a16:creationId xmlns:a16="http://schemas.microsoft.com/office/drawing/2014/main" id="{75113E4C-7D38-CFB7-2EE2-F397C99A69D5}"/>
                </a:ext>
              </a:extLst>
            </p:cNvPr>
            <p:cNvSpPr txBox="1"/>
            <p:nvPr/>
          </p:nvSpPr>
          <p:spPr>
            <a:xfrm>
              <a:off x="5953931" y="1676890"/>
              <a:ext cx="1514400" cy="714600"/>
            </a:xfrm>
            <a:prstGeom prst="rect">
              <a:avLst/>
            </a:prstGeom>
            <a:noFill/>
            <a:ln>
              <a:noFill/>
            </a:ln>
          </p:spPr>
          <p:txBody>
            <a:bodyPr spcFirstLastPara="1" wrap="square" lIns="91425" tIns="91425" rIns="91425" bIns="91425" rtlCol="0" anchor="t" anchorCtr="0">
              <a:noAutofit/>
            </a:bodyPr>
            <a:lstStyle/>
            <a:p>
              <a:pPr marL="0" lvl="0" indent="0" algn="l" rtl="0">
                <a:lnSpc>
                  <a:spcPts val="1640"/>
                </a:lnSpc>
                <a:spcBef>
                  <a:spcPts val="0"/>
                </a:spcBef>
                <a:spcAft>
                  <a:spcPts val="0"/>
                </a:spcAft>
                <a:buNone/>
              </a:pPr>
              <a:r>
                <a:rPr lang="fr-fr" sz="1200">
                  <a:solidFill>
                    <a:schemeClr val="tx1">
                      <a:lumMod val="65000"/>
                      <a:lumOff val="35000"/>
                    </a:schemeClr>
                  </a:solidFill>
                  <a:latin typeface="Lato"/>
                  <a:ea typeface="Lato"/>
                  <a:cs typeface="Lato"/>
                  <a:sym typeface="Lato"/>
                </a:rPr>
                <a:t>Niveaux de risques de contamination fécale (</a:t>
              </a:r>
              <a:r>
                <a:rPr lang="fr-fr" sz="1200" i="1">
                  <a:solidFill>
                    <a:schemeClr val="tx1">
                      <a:lumMod val="65000"/>
                      <a:lumOff val="35000"/>
                    </a:schemeClr>
                  </a:solidFill>
                  <a:latin typeface="Lato"/>
                  <a:ea typeface="Lato"/>
                  <a:cs typeface="Lato"/>
                  <a:sym typeface="Lato"/>
                </a:rPr>
                <a:t>E. coli</a:t>
              </a:r>
              <a:r>
                <a:rPr lang="fr-fr" sz="1200">
                  <a:solidFill>
                    <a:schemeClr val="tx1">
                      <a:lumMod val="65000"/>
                      <a:lumOff val="35000"/>
                    </a:schemeClr>
                  </a:solidFill>
                  <a:latin typeface="Lato"/>
                  <a:ea typeface="Lato"/>
                  <a:cs typeface="Lato"/>
                  <a:sym typeface="Lato"/>
                </a:rPr>
                <a:t> CFU/100 mL)</a:t>
              </a:r>
              <a:endParaRPr sz="1200" dirty="0">
                <a:solidFill>
                  <a:schemeClr val="tx1">
                    <a:lumMod val="65000"/>
                    <a:lumOff val="35000"/>
                  </a:schemeClr>
                </a:solidFill>
                <a:latin typeface="Lato"/>
                <a:ea typeface="Lato"/>
                <a:cs typeface="Lato"/>
                <a:sym typeface="Lato"/>
              </a:endParaRPr>
            </a:p>
          </p:txBody>
        </p:sp>
      </p:grpSp>
      <p:grpSp>
        <p:nvGrpSpPr>
          <p:cNvPr id="10" name="Group 9">
            <a:extLst>
              <a:ext uri="{FF2B5EF4-FFF2-40B4-BE49-F238E27FC236}">
                <a16:creationId xmlns:a16="http://schemas.microsoft.com/office/drawing/2014/main" id="{117253BA-9D07-4C9A-8F10-7275009C79A6}"/>
              </a:ext>
            </a:extLst>
          </p:cNvPr>
          <p:cNvGrpSpPr/>
          <p:nvPr/>
        </p:nvGrpSpPr>
        <p:grpSpPr>
          <a:xfrm>
            <a:off x="575251" y="1099220"/>
            <a:ext cx="235566" cy="276999"/>
            <a:chOff x="717300" y="1568543"/>
            <a:chExt cx="235566" cy="276999"/>
          </a:xfrm>
        </p:grpSpPr>
        <p:sp>
          <p:nvSpPr>
            <p:cNvPr id="11" name="Rounded Rectangle 10">
              <a:extLst>
                <a:ext uri="{FF2B5EF4-FFF2-40B4-BE49-F238E27FC236}">
                  <a16:creationId xmlns:a16="http://schemas.microsoft.com/office/drawing/2014/main" id="{68A05783-7AEA-9393-931C-C43FC9D0A622}"/>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6"/>
                </a:solidFill>
              </a:endParaRPr>
            </a:p>
          </p:txBody>
        </p:sp>
        <p:sp>
          <p:nvSpPr>
            <p:cNvPr id="12" name="TextBox 11">
              <a:extLst>
                <a:ext uri="{FF2B5EF4-FFF2-40B4-BE49-F238E27FC236}">
                  <a16:creationId xmlns:a16="http://schemas.microsoft.com/office/drawing/2014/main" id="{79A7E960-D933-5944-CB77-4E02E2210E27}"/>
                </a:ext>
              </a:extLst>
            </p:cNvPr>
            <p:cNvSpPr txBox="1">
              <a:spLocks/>
            </p:cNvSpPr>
            <p:nvPr/>
          </p:nvSpPr>
          <p:spPr>
            <a:xfrm>
              <a:off x="717300" y="1568543"/>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1</a:t>
              </a:r>
            </a:p>
          </p:txBody>
        </p:sp>
      </p:grpSp>
      <p:sp>
        <p:nvSpPr>
          <p:cNvPr id="15" name="Rectangle 14">
            <a:extLst>
              <a:ext uri="{FF2B5EF4-FFF2-40B4-BE49-F238E27FC236}">
                <a16:creationId xmlns:a16="http://schemas.microsoft.com/office/drawing/2014/main" id="{F94A124E-8619-95C8-69BE-28B8EDA86C56}"/>
              </a:ext>
            </a:extLst>
          </p:cNvPr>
          <p:cNvSpPr/>
          <p:nvPr/>
        </p:nvSpPr>
        <p:spPr>
          <a:xfrm>
            <a:off x="1367942" y="2121408"/>
            <a:ext cx="4264708" cy="9274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CA"/>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8" name="Google Shape;378;p64"/>
          <p:cNvSpPr txBox="1">
            <a:spLocks noGrp="1"/>
          </p:cNvSpPr>
          <p:nvPr>
            <p:ph type="title"/>
          </p:nvPr>
        </p:nvSpPr>
        <p:spPr>
          <a:xfrm>
            <a:off x="540000" y="336071"/>
            <a:ext cx="7762200" cy="438551"/>
          </a:xfrm>
          <a:prstGeom prst="rect">
            <a:avLst/>
          </a:prstGeom>
        </p:spPr>
        <p:txBody>
          <a:bodyPr spcFirstLastPara="1" wrap="square" lIns="68575" tIns="34275" rIns="68575" bIns="34275" rtlCol="0" anchor="ctr" anchorCtr="0">
            <a:spAutoFit/>
          </a:bodyPr>
          <a:lstStyle/>
          <a:p>
            <a:pPr marL="0" lvl="0" indent="0" algn="l" rtl="0">
              <a:lnSpc>
                <a:spcPct val="100000"/>
              </a:lnSpc>
              <a:spcBef>
                <a:spcPts val="0"/>
              </a:spcBef>
              <a:spcAft>
                <a:spcPts val="0"/>
              </a:spcAft>
              <a:buNone/>
            </a:pPr>
            <a:r>
              <a:rPr lang="fr-fr" spc="30">
                <a:solidFill>
                  <a:srgbClr val="2B95B8"/>
                </a:solidFill>
                <a:latin typeface="Lato Black" panose="020F0502020204030203" pitchFamily="34" charset="77"/>
                <a:ea typeface="Lato"/>
                <a:cs typeface="Lato"/>
                <a:sym typeface="Lato"/>
              </a:rPr>
              <a:t>La recontamination de l’eau est un problème très répandu</a:t>
            </a:r>
            <a:endParaRPr spc="30" dirty="0">
              <a:solidFill>
                <a:srgbClr val="2B95B8"/>
              </a:solidFill>
              <a:latin typeface="Lato Black" panose="020F0502020204030203" pitchFamily="34" charset="77"/>
              <a:ea typeface="Lato"/>
              <a:cs typeface="Lato"/>
              <a:sym typeface="Lato"/>
            </a:endParaRPr>
          </a:p>
        </p:txBody>
      </p:sp>
      <p:sp>
        <p:nvSpPr>
          <p:cNvPr id="379" name="Google Shape;379;p64"/>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
        <p:nvSpPr>
          <p:cNvPr id="380" name="Google Shape;380;p64"/>
          <p:cNvSpPr txBox="1">
            <a:spLocks noGrp="1"/>
          </p:cNvSpPr>
          <p:nvPr>
            <p:ph type="body" idx="1"/>
          </p:nvPr>
        </p:nvSpPr>
        <p:spPr>
          <a:xfrm>
            <a:off x="927463" y="2756326"/>
            <a:ext cx="3467804" cy="1154841"/>
          </a:xfrm>
          <a:prstGeom prst="rect">
            <a:avLst/>
          </a:prstGeom>
        </p:spPr>
        <p:txBody>
          <a:bodyPr spcFirstLastPara="1" wrap="square" lIns="68575" tIns="34275" rIns="68575" bIns="34275" rtlCol="0" anchor="t" anchorCtr="0">
            <a:noAutofit/>
          </a:bodyPr>
          <a:lstStyle/>
          <a:p>
            <a:pPr marL="7938" lvl="0" rtl="0">
              <a:lnSpc>
                <a:spcPct val="115000"/>
              </a:lnSpc>
              <a:spcBef>
                <a:spcPts val="0"/>
              </a:spcBef>
              <a:spcAft>
                <a:spcPts val="0"/>
              </a:spcAft>
              <a:buClr>
                <a:srgbClr val="005478"/>
              </a:buClr>
              <a:buSzPts val="1440"/>
            </a:pPr>
            <a:r>
              <a:rPr lang="fr-fr" sz="1800" b="1">
                <a:solidFill>
                  <a:srgbClr val="005478"/>
                </a:solidFill>
                <a:latin typeface="Lato" panose="020F0502020204030203" pitchFamily="34" charset="77"/>
                <a:ea typeface="Lato"/>
                <a:cs typeface="Lato"/>
                <a:sym typeface="Lato"/>
              </a:rPr>
              <a:t>Les sources accessibles et disponibles ne sont PAS plus susceptibles d’être exemptes de contamination par E. coli</a:t>
            </a:r>
            <a:endParaRPr sz="1800" b="1" dirty="0">
              <a:solidFill>
                <a:srgbClr val="005478"/>
              </a:solidFill>
              <a:latin typeface="Lato" panose="020F0502020204030203" pitchFamily="34" charset="77"/>
              <a:ea typeface="Lato"/>
              <a:cs typeface="Lato"/>
              <a:sym typeface="Lato"/>
            </a:endParaRPr>
          </a:p>
          <a:p>
            <a:pPr marL="0" lvl="0" indent="0" algn="l" rtl="0">
              <a:lnSpc>
                <a:spcPct val="107142"/>
              </a:lnSpc>
              <a:spcBef>
                <a:spcPts val="0"/>
              </a:spcBef>
              <a:spcAft>
                <a:spcPts val="800"/>
              </a:spcAft>
              <a:buNone/>
            </a:pPr>
            <a:endParaRPr sz="1440" b="0" dirty="0">
              <a:solidFill>
                <a:srgbClr val="005478"/>
              </a:solidFill>
              <a:latin typeface="Lato"/>
              <a:ea typeface="Lato"/>
              <a:cs typeface="Lato"/>
              <a:sym typeface="Lato"/>
            </a:endParaRPr>
          </a:p>
        </p:txBody>
      </p:sp>
      <p:sp>
        <p:nvSpPr>
          <p:cNvPr id="381" name="Google Shape;381;p64"/>
          <p:cNvSpPr txBox="1">
            <a:spLocks noGrp="1" noRot="1" noMove="1" noResize="1" noEditPoints="1" noAdjustHandles="1" noChangeArrowheads="1" noChangeShapeType="1"/>
          </p:cNvSpPr>
          <p:nvPr>
            <p:ph type="title" idx="4294967295"/>
          </p:nvPr>
        </p:nvSpPr>
        <p:spPr>
          <a:xfrm>
            <a:off x="540000" y="1106328"/>
            <a:ext cx="7762875" cy="954077"/>
          </a:xfrm>
          <a:prstGeom prst="rect">
            <a:avLst/>
          </a:prstGeom>
        </p:spPr>
        <p:txBody>
          <a:bodyPr spcFirstLastPara="1" wrap="square" lIns="68575" tIns="34275" rIns="68575" bIns="34275" rtlCol="0" anchor="ctr" anchorCtr="0">
            <a:spAutoFit/>
          </a:bodyPr>
          <a:lstStyle/>
          <a:p>
            <a:pPr marL="342900" lvl="0" indent="-342900" algn="l" rtl="0">
              <a:lnSpc>
                <a:spcPts val="2080"/>
              </a:lnSpc>
              <a:spcBef>
                <a:spcPts val="0"/>
              </a:spcBef>
              <a:spcAft>
                <a:spcPts val="600"/>
              </a:spcAft>
              <a:buClr>
                <a:schemeClr val="tx1">
                  <a:lumMod val="65000"/>
                  <a:lumOff val="35000"/>
                </a:schemeClr>
              </a:buClr>
              <a:buFont typeface="+mj-lt"/>
              <a:buAutoNum type="arabicPeriod"/>
            </a:pPr>
            <a:r>
              <a:rPr lang="fr-fr" sz="1400">
                <a:solidFill>
                  <a:schemeClr val="tx1">
                    <a:lumMod val="65000"/>
                    <a:lumOff val="35000"/>
                  </a:schemeClr>
                </a:solidFill>
                <a:latin typeface="Lato" panose="020F0502020204030203" pitchFamily="34" charset="77"/>
                <a:ea typeface="Lato"/>
                <a:cs typeface="Lato"/>
                <a:sym typeface="Lato"/>
              </a:rPr>
              <a:t>Intégration des analyses de qualité d’eau dans les enquêtes auprès des foyers - </a:t>
            </a:r>
            <a:r>
              <a:rPr lang="fr-fr" sz="1200" b="0" i="1">
                <a:solidFill>
                  <a:schemeClr val="tx1">
                    <a:lumMod val="65000"/>
                    <a:lumOff val="35000"/>
                  </a:schemeClr>
                </a:solidFill>
                <a:latin typeface="Lato" panose="020F0502020204030203" pitchFamily="34" charset="77"/>
                <a:ea typeface="Lato"/>
                <a:cs typeface="Lato"/>
                <a:sym typeface="Lato"/>
              </a:rPr>
              <a:t>OMS, 2020</a:t>
            </a:r>
            <a:endParaRPr sz="1200" b="0" i="1" dirty="0">
              <a:solidFill>
                <a:schemeClr val="tx1">
                  <a:lumMod val="65000"/>
                  <a:lumOff val="35000"/>
                </a:schemeClr>
              </a:solidFill>
              <a:latin typeface="Lato" panose="020F0502020204030203" pitchFamily="34" charset="77"/>
              <a:ea typeface="Lato"/>
              <a:cs typeface="Lato"/>
              <a:sym typeface="Lato"/>
            </a:endParaRPr>
          </a:p>
          <a:p>
            <a:pPr marL="342900" lvl="0" indent="-342900" algn="l" rtl="0">
              <a:lnSpc>
                <a:spcPts val="2080"/>
              </a:lnSpc>
              <a:spcBef>
                <a:spcPts val="0"/>
              </a:spcBef>
              <a:spcAft>
                <a:spcPts val="0"/>
              </a:spcAft>
              <a:buClr>
                <a:schemeClr val="tx1">
                  <a:lumMod val="65000"/>
                  <a:lumOff val="35000"/>
                </a:schemeClr>
              </a:buClr>
              <a:buFont typeface="+mj-lt"/>
              <a:buAutoNum type="arabicPeriod"/>
            </a:pPr>
            <a:r>
              <a:rPr lang="fr-fr" sz="1400">
                <a:solidFill>
                  <a:schemeClr val="tx1">
                    <a:lumMod val="65000"/>
                    <a:lumOff val="35000"/>
                  </a:schemeClr>
                </a:solidFill>
                <a:latin typeface="Lato" panose="020F0502020204030203" pitchFamily="34" charset="77"/>
                <a:ea typeface="Lato"/>
                <a:cs typeface="Lato"/>
                <a:sym typeface="Lato"/>
              </a:rPr>
              <a:t>Suivi de la qualité de l’eau de boisson dans les enquêtes auprès des foyers représentatives au niveau national dans les pays à revenus faibles et intermédiaires - </a:t>
            </a:r>
            <a:r>
              <a:rPr lang="fr-fr" sz="1200" b="0">
                <a:solidFill>
                  <a:schemeClr val="tx1">
                    <a:lumMod val="65000"/>
                    <a:lumOff val="35000"/>
                  </a:schemeClr>
                </a:solidFill>
                <a:latin typeface="Lato" panose="020F0502020204030203" pitchFamily="34" charset="77"/>
                <a:ea typeface="Lato"/>
                <a:cs typeface="Lato"/>
                <a:sym typeface="Lato"/>
              </a:rPr>
              <a:t>Bain et al, 2021</a:t>
            </a:r>
            <a:endParaRPr sz="1200" b="0" dirty="0">
              <a:solidFill>
                <a:schemeClr val="tx1">
                  <a:lumMod val="65000"/>
                  <a:lumOff val="35000"/>
                </a:schemeClr>
              </a:solidFill>
              <a:latin typeface="Lato" panose="020F0502020204030203" pitchFamily="34" charset="77"/>
              <a:ea typeface="Lato"/>
              <a:cs typeface="Lato"/>
              <a:sym typeface="Lato"/>
            </a:endParaRPr>
          </a:p>
        </p:txBody>
      </p:sp>
      <p:pic>
        <p:nvPicPr>
          <p:cNvPr id="4" name="Google Shape;318;p60">
            <a:extLst>
              <a:ext uri="{FF2B5EF4-FFF2-40B4-BE49-F238E27FC236}">
                <a16:creationId xmlns:a16="http://schemas.microsoft.com/office/drawing/2014/main" id="{25BC7638-414E-CDA1-C168-41E9519D5C9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63211" y="2170633"/>
            <a:ext cx="3138989" cy="2486402"/>
          </a:xfrm>
          <a:prstGeom prst="rect">
            <a:avLst/>
          </a:prstGeom>
          <a:noFill/>
          <a:ln>
            <a:noFill/>
          </a:ln>
        </p:spPr>
      </p:pic>
      <p:cxnSp>
        <p:nvCxnSpPr>
          <p:cNvPr id="6" name="Straight Connector 5">
            <a:extLst>
              <a:ext uri="{FF2B5EF4-FFF2-40B4-BE49-F238E27FC236}">
                <a16:creationId xmlns:a16="http://schemas.microsoft.com/office/drawing/2014/main" id="{5F1E80C8-9F44-F91E-542C-BEE7E896058E}"/>
              </a:ext>
            </a:extLst>
          </p:cNvPr>
          <p:cNvCxnSpPr/>
          <p:nvPr/>
        </p:nvCxnSpPr>
        <p:spPr>
          <a:xfrm>
            <a:off x="1014292" y="2635623"/>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EE277D-0060-35FC-58DE-622188B26D7E}"/>
              </a:ext>
            </a:extLst>
          </p:cNvPr>
          <p:cNvCxnSpPr/>
          <p:nvPr/>
        </p:nvCxnSpPr>
        <p:spPr>
          <a:xfrm>
            <a:off x="1014292" y="3918851"/>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0A884A7-E1F6-F403-29F7-00AE5039DFD8}"/>
              </a:ext>
            </a:extLst>
          </p:cNvPr>
          <p:cNvGrpSpPr/>
          <p:nvPr/>
        </p:nvGrpSpPr>
        <p:grpSpPr>
          <a:xfrm>
            <a:off x="576000" y="1106328"/>
            <a:ext cx="235566" cy="276999"/>
            <a:chOff x="717300" y="2352315"/>
            <a:chExt cx="235566" cy="276999"/>
          </a:xfrm>
        </p:grpSpPr>
        <p:sp>
          <p:nvSpPr>
            <p:cNvPr id="8" name="Rounded Rectangle 7">
              <a:extLst>
                <a:ext uri="{FF2B5EF4-FFF2-40B4-BE49-F238E27FC236}">
                  <a16:creationId xmlns:a16="http://schemas.microsoft.com/office/drawing/2014/main" id="{7353BE7B-DA4F-CEA3-8531-0D20E79F5C55}"/>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TextBox 8">
              <a:extLst>
                <a:ext uri="{FF2B5EF4-FFF2-40B4-BE49-F238E27FC236}">
                  <a16:creationId xmlns:a16="http://schemas.microsoft.com/office/drawing/2014/main" id="{A47D2DC9-C19B-45B0-A590-D2EAC22609B4}"/>
                </a:ext>
              </a:extLst>
            </p:cNvPr>
            <p:cNvSpPr txBox="1"/>
            <p:nvPr/>
          </p:nvSpPr>
          <p:spPr>
            <a:xfrm>
              <a:off x="717300" y="2352315"/>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2</a:t>
              </a:r>
            </a:p>
          </p:txBody>
        </p:sp>
      </p:grpSp>
      <p:grpSp>
        <p:nvGrpSpPr>
          <p:cNvPr id="13" name="Group 12">
            <a:extLst>
              <a:ext uri="{FF2B5EF4-FFF2-40B4-BE49-F238E27FC236}">
                <a16:creationId xmlns:a16="http://schemas.microsoft.com/office/drawing/2014/main" id="{53A0F735-FEF9-98F4-ADB2-4A1D5E4CCC80}"/>
              </a:ext>
            </a:extLst>
          </p:cNvPr>
          <p:cNvGrpSpPr/>
          <p:nvPr/>
        </p:nvGrpSpPr>
        <p:grpSpPr>
          <a:xfrm>
            <a:off x="576000" y="1454936"/>
            <a:ext cx="235566" cy="276999"/>
            <a:chOff x="717300" y="3323372"/>
            <a:chExt cx="235566" cy="276999"/>
          </a:xfrm>
        </p:grpSpPr>
        <p:sp>
          <p:nvSpPr>
            <p:cNvPr id="11" name="Rounded Rectangle 10">
              <a:extLst>
                <a:ext uri="{FF2B5EF4-FFF2-40B4-BE49-F238E27FC236}">
                  <a16:creationId xmlns:a16="http://schemas.microsoft.com/office/drawing/2014/main" id="{4BEB804A-03AC-763C-8FF4-AA35509FC545}"/>
                </a:ext>
              </a:extLst>
            </p:cNvPr>
            <p:cNvSpPr/>
            <p:nvPr/>
          </p:nvSpPr>
          <p:spPr>
            <a:xfrm>
              <a:off x="717300" y="3348371"/>
              <a:ext cx="235566" cy="252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a16="http://schemas.microsoft.com/office/drawing/2014/main" id="{C7A8ED0B-A16B-45BD-9450-3B147284FF24}"/>
                </a:ext>
              </a:extLst>
            </p:cNvPr>
            <p:cNvSpPr txBox="1"/>
            <p:nvPr/>
          </p:nvSpPr>
          <p:spPr>
            <a:xfrm>
              <a:off x="717300" y="3323372"/>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3</a:t>
              </a:r>
            </a:p>
          </p:txBody>
        </p:sp>
      </p:gr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3"/>
          <p:cNvSpPr txBox="1">
            <a:spLocks noGrp="1"/>
          </p:cNvSpPr>
          <p:nvPr>
            <p:ph type="title"/>
          </p:nvPr>
        </p:nvSpPr>
        <p:spPr>
          <a:xfrm>
            <a:off x="540000" y="345600"/>
            <a:ext cx="7762200" cy="438551"/>
          </a:xfrm>
          <a:prstGeom prst="rect">
            <a:avLst/>
          </a:prstGeom>
        </p:spPr>
        <p:txBody>
          <a:bodyPr spcFirstLastPara="1" wrap="square" lIns="68575" tIns="34275" rIns="68575" bIns="34275" rtlCol="0" anchor="ctr" anchorCtr="0">
            <a:spAutoFit/>
          </a:bodyPr>
          <a:lstStyle/>
          <a:p>
            <a:pPr marL="0" lvl="0" indent="0" algn="l" rtl="0">
              <a:lnSpc>
                <a:spcPct val="100000"/>
              </a:lnSpc>
              <a:spcBef>
                <a:spcPts val="0"/>
              </a:spcBef>
              <a:spcAft>
                <a:spcPts val="0"/>
              </a:spcAft>
              <a:buNone/>
            </a:pPr>
            <a:r>
              <a:rPr lang="fr-fr" spc="30">
                <a:solidFill>
                  <a:srgbClr val="2B95B8"/>
                </a:solidFill>
                <a:latin typeface="Lato Black" panose="020F0502020204030203" pitchFamily="34" charset="77"/>
                <a:ea typeface="Lato"/>
                <a:cs typeface="Lato"/>
                <a:sym typeface="Lato"/>
              </a:rPr>
              <a:t>La recontamination de l’eau est un problème très répandu</a:t>
            </a:r>
            <a:endParaRPr spc="30" dirty="0">
              <a:solidFill>
                <a:srgbClr val="2B95B8"/>
              </a:solidFill>
              <a:latin typeface="Lato Black" panose="020F0502020204030203" pitchFamily="34" charset="77"/>
              <a:ea typeface="Lato"/>
              <a:cs typeface="Lato"/>
              <a:sym typeface="Lato"/>
            </a:endParaRPr>
          </a:p>
        </p:txBody>
      </p:sp>
      <p:sp>
        <p:nvSpPr>
          <p:cNvPr id="366" name="Google Shape;366;p63"/>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pic>
        <p:nvPicPr>
          <p:cNvPr id="368" name="Google Shape;368;p63" descr="Make the round concrete pad larger and the arrow straighter and simple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43971" y="1985480"/>
            <a:ext cx="2063325" cy="2063325"/>
          </a:xfrm>
          <a:prstGeom prst="rect">
            <a:avLst/>
          </a:prstGeom>
          <a:noFill/>
          <a:ln>
            <a:noFill/>
          </a:ln>
        </p:spPr>
      </p:pic>
      <p:pic>
        <p:nvPicPr>
          <p:cNvPr id="369" name="Google Shape;369;p6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790469" y="2377583"/>
            <a:ext cx="1060200" cy="1329742"/>
          </a:xfrm>
          <a:prstGeom prst="rect">
            <a:avLst/>
          </a:prstGeom>
          <a:noFill/>
          <a:ln>
            <a:noFill/>
          </a:ln>
        </p:spPr>
      </p:pic>
      <p:sp>
        <p:nvSpPr>
          <p:cNvPr id="367" name="Google Shape;367;p63"/>
          <p:cNvSpPr txBox="1">
            <a:spLocks noGrp="1"/>
          </p:cNvSpPr>
          <p:nvPr>
            <p:ph type="title" idx="4294967295"/>
          </p:nvPr>
        </p:nvSpPr>
        <p:spPr>
          <a:xfrm>
            <a:off x="540000" y="1105835"/>
            <a:ext cx="7762875" cy="954077"/>
          </a:xfrm>
          <a:prstGeom prst="rect">
            <a:avLst/>
          </a:prstGeom>
        </p:spPr>
        <p:txBody>
          <a:bodyPr spcFirstLastPara="1" wrap="square" lIns="68575" tIns="34275" rIns="68575" bIns="34275" rtlCol="0" anchor="ctr" anchorCtr="0">
            <a:spAutoFit/>
          </a:bodyPr>
          <a:lstStyle/>
          <a:p>
            <a:pPr marL="342900" lvl="0" indent="-342900" algn="l" rtl="0">
              <a:lnSpc>
                <a:spcPts val="2080"/>
              </a:lnSpc>
              <a:spcBef>
                <a:spcPts val="0"/>
              </a:spcBef>
              <a:spcAft>
                <a:spcPts val="600"/>
              </a:spcAft>
              <a:buClr>
                <a:schemeClr val="tx1">
                  <a:lumMod val="65000"/>
                  <a:lumOff val="35000"/>
                </a:schemeClr>
              </a:buClr>
              <a:buFont typeface="+mj-lt"/>
              <a:buAutoNum type="arabicPeriod"/>
            </a:pPr>
            <a:r>
              <a:rPr lang="fr-fr" sz="1400">
                <a:solidFill>
                  <a:schemeClr val="tx1">
                    <a:lumMod val="65000"/>
                    <a:lumOff val="35000"/>
                  </a:schemeClr>
                </a:solidFill>
                <a:latin typeface="Lato" panose="020F0502020204030203" pitchFamily="34" charset="77"/>
                <a:ea typeface="Lato"/>
                <a:cs typeface="Lato"/>
                <a:sym typeface="Lato"/>
              </a:rPr>
              <a:t>Intégration des analyses de qualité d’eau dans les enquêtes auprès des foyers - </a:t>
            </a:r>
            <a:r>
              <a:rPr lang="fr-fr" sz="1200" b="0" i="1">
                <a:solidFill>
                  <a:schemeClr val="tx1">
                    <a:lumMod val="65000"/>
                    <a:lumOff val="35000"/>
                  </a:schemeClr>
                </a:solidFill>
                <a:latin typeface="Lato" panose="020F0502020204030203" pitchFamily="34" charset="77"/>
                <a:ea typeface="Lato"/>
                <a:cs typeface="Lato"/>
                <a:sym typeface="Lato"/>
              </a:rPr>
              <a:t>OMS, 2020</a:t>
            </a:r>
            <a:endParaRPr sz="1200" b="0" i="1" dirty="0">
              <a:solidFill>
                <a:schemeClr val="tx1">
                  <a:lumMod val="65000"/>
                  <a:lumOff val="35000"/>
                </a:schemeClr>
              </a:solidFill>
              <a:latin typeface="Lato" panose="020F0502020204030203" pitchFamily="34" charset="77"/>
              <a:ea typeface="Lato"/>
              <a:cs typeface="Lato"/>
              <a:sym typeface="Lato"/>
            </a:endParaRPr>
          </a:p>
          <a:p>
            <a:pPr marL="342900" lvl="0" indent="-342900" algn="l" rtl="0">
              <a:lnSpc>
                <a:spcPts val="2080"/>
              </a:lnSpc>
              <a:spcBef>
                <a:spcPts val="0"/>
              </a:spcBef>
              <a:spcAft>
                <a:spcPts val="0"/>
              </a:spcAft>
              <a:buClr>
                <a:schemeClr val="tx1">
                  <a:lumMod val="65000"/>
                  <a:lumOff val="35000"/>
                </a:schemeClr>
              </a:buClr>
              <a:buFont typeface="+mj-lt"/>
              <a:buAutoNum type="arabicPeriod"/>
            </a:pPr>
            <a:r>
              <a:rPr lang="fr-fr" sz="1400">
                <a:solidFill>
                  <a:schemeClr val="tx1">
                    <a:lumMod val="65000"/>
                    <a:lumOff val="35000"/>
                  </a:schemeClr>
                </a:solidFill>
                <a:latin typeface="Lato" panose="020F0502020204030203" pitchFamily="34" charset="77"/>
                <a:ea typeface="Lato"/>
                <a:cs typeface="Lato"/>
                <a:sym typeface="Lato"/>
              </a:rPr>
              <a:t>Suivi de la qualité de l’eau de boisson dans les enquêtes auprès des foyers représentatives au niveau national dans les pays à revenus faibles et intermédiaires - </a:t>
            </a:r>
            <a:r>
              <a:rPr lang="fr-fr" sz="1200" b="0" i="1">
                <a:solidFill>
                  <a:schemeClr val="tx1">
                    <a:lumMod val="65000"/>
                    <a:lumOff val="35000"/>
                  </a:schemeClr>
                </a:solidFill>
                <a:latin typeface="Lato" panose="020F0502020204030203" pitchFamily="34" charset="77"/>
                <a:ea typeface="Lato"/>
                <a:cs typeface="Lato"/>
                <a:sym typeface="Lato"/>
              </a:rPr>
              <a:t>Bain et al, 2021</a:t>
            </a:r>
            <a:endParaRPr sz="1200" b="0" i="1" dirty="0">
              <a:solidFill>
                <a:schemeClr val="tx1">
                  <a:lumMod val="65000"/>
                  <a:lumOff val="35000"/>
                </a:schemeClr>
              </a:solidFill>
              <a:latin typeface="Lato" panose="020F0502020204030203" pitchFamily="34" charset="77"/>
              <a:ea typeface="Lato"/>
              <a:cs typeface="Lato"/>
              <a:sym typeface="Lato"/>
            </a:endParaRPr>
          </a:p>
        </p:txBody>
      </p:sp>
      <p:sp>
        <p:nvSpPr>
          <p:cNvPr id="370" name="Google Shape;370;p63"/>
          <p:cNvSpPr txBox="1">
            <a:spLocks noGrp="1"/>
          </p:cNvSpPr>
          <p:nvPr>
            <p:ph type="body" idx="1"/>
          </p:nvPr>
        </p:nvSpPr>
        <p:spPr>
          <a:xfrm>
            <a:off x="541384" y="3833488"/>
            <a:ext cx="2668500" cy="816300"/>
          </a:xfrm>
          <a:prstGeom prst="rect">
            <a:avLst/>
          </a:prstGeom>
        </p:spPr>
        <p:txBody>
          <a:bodyPr spcFirstLastPara="1" wrap="square" lIns="68575" tIns="34275" rIns="68575" bIns="34275" rtlCol="0" anchor="t" anchorCtr="0">
            <a:noAutofit/>
          </a:bodyPr>
          <a:lstStyle/>
          <a:p>
            <a:pPr marL="0" marR="0" lvl="0" indent="0" algn="l" rtl="0">
              <a:lnSpc>
                <a:spcPct val="107142"/>
              </a:lnSpc>
              <a:spcBef>
                <a:spcPts val="0"/>
              </a:spcBef>
              <a:spcAft>
                <a:spcPts val="800"/>
              </a:spcAft>
              <a:buNone/>
            </a:pPr>
            <a:r>
              <a:rPr lang="fr-fr" sz="1300" b="1">
                <a:solidFill>
                  <a:schemeClr val="accent1"/>
                </a:solidFill>
                <a:latin typeface="Lato" panose="020F0502020204030203" pitchFamily="34" charset="77"/>
                <a:ea typeface="Lato"/>
                <a:cs typeface="Lato"/>
                <a:sym typeface="Lato"/>
              </a:rPr>
              <a:t>Recontamination répandue entre le point de prélèvement et le point d'utilisation</a:t>
            </a:r>
            <a:endParaRPr sz="1300" b="1" dirty="0">
              <a:solidFill>
                <a:schemeClr val="accent1"/>
              </a:solidFill>
              <a:latin typeface="Lato" panose="020F0502020204030203" pitchFamily="34" charset="77"/>
              <a:ea typeface="Lato"/>
              <a:cs typeface="Lato"/>
              <a:sym typeface="Lato"/>
            </a:endParaRPr>
          </a:p>
        </p:txBody>
      </p:sp>
      <p:sp>
        <p:nvSpPr>
          <p:cNvPr id="371" name="Google Shape;371;p63"/>
          <p:cNvSpPr txBox="1">
            <a:spLocks noGrp="1"/>
          </p:cNvSpPr>
          <p:nvPr>
            <p:ph type="body" idx="4294967295"/>
          </p:nvPr>
        </p:nvSpPr>
        <p:spPr>
          <a:xfrm>
            <a:off x="3717229" y="3833813"/>
            <a:ext cx="2216888" cy="815975"/>
          </a:xfrm>
          <a:prstGeom prst="rect">
            <a:avLst/>
          </a:prstGeom>
        </p:spPr>
        <p:txBody>
          <a:bodyPr spcFirstLastPara="1" wrap="square" lIns="68575" tIns="34275" rIns="68575" bIns="34275" rtlCol="0" anchor="t" anchorCtr="0">
            <a:noAutofit/>
          </a:bodyPr>
          <a:lstStyle/>
          <a:p>
            <a:pPr marL="0" marR="0" lvl="0" indent="0" algn="l" rtl="0">
              <a:lnSpc>
                <a:spcPct val="107142"/>
              </a:lnSpc>
              <a:spcBef>
                <a:spcPts val="0"/>
              </a:spcBef>
              <a:spcAft>
                <a:spcPts val="800"/>
              </a:spcAft>
              <a:buNone/>
            </a:pPr>
            <a:r>
              <a:rPr lang="fr-fr" sz="1300" b="1">
                <a:solidFill>
                  <a:schemeClr val="accent1"/>
                </a:solidFill>
                <a:latin typeface="Lato" panose="020F0502020204030203" pitchFamily="34" charset="77"/>
                <a:sym typeface="Lato"/>
              </a:rPr>
              <a:t>Dans de nombreux pays, les foyers stockent l’eau avant utilisation</a:t>
            </a:r>
            <a:endParaRPr sz="1300" b="1" dirty="0">
              <a:solidFill>
                <a:schemeClr val="accent1"/>
              </a:solidFill>
              <a:latin typeface="Lato" panose="020F0502020204030203" pitchFamily="34" charset="77"/>
              <a:sym typeface="Lato"/>
            </a:endParaRPr>
          </a:p>
        </p:txBody>
      </p:sp>
      <p:sp>
        <p:nvSpPr>
          <p:cNvPr id="2" name="Google Shape;382;p64">
            <a:extLst>
              <a:ext uri="{FF2B5EF4-FFF2-40B4-BE49-F238E27FC236}">
                <a16:creationId xmlns:a16="http://schemas.microsoft.com/office/drawing/2014/main" id="{88CAADD4-9292-9BA4-079C-A003BA56994C}"/>
              </a:ext>
            </a:extLst>
          </p:cNvPr>
          <p:cNvSpPr txBox="1">
            <a:spLocks/>
          </p:cNvSpPr>
          <p:nvPr/>
        </p:nvSpPr>
        <p:spPr>
          <a:xfrm>
            <a:off x="6139214" y="3833488"/>
            <a:ext cx="2368758" cy="815975"/>
          </a:xfrm>
          <a:prstGeom prst="rect">
            <a:avLst/>
          </a:prstGeom>
          <a:noFill/>
          <a:ln>
            <a:noFill/>
          </a:ln>
        </p:spPr>
        <p:txBody>
          <a:bodyPr spcFirstLastPara="1" wrap="square" lIns="68575" tIns="34275" rIns="68575" bIns="34275" rtlCol="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L="914400" marR="0" lvl="1" indent="-228600"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L="1371600" marR="0" lvl="2" indent="-228600"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L="1828800" marR="0" lvl="3" indent="-228600"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L="2286000" marR="0" lvl="4" indent="-228600"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rtl="0">
              <a:lnSpc>
                <a:spcPct val="107142"/>
              </a:lnSpc>
              <a:spcBef>
                <a:spcPts val="0"/>
              </a:spcBef>
              <a:spcAft>
                <a:spcPts val="800"/>
              </a:spcAft>
            </a:pPr>
            <a:r>
              <a:rPr lang="fr-fr" sz="1300" b="1">
                <a:solidFill>
                  <a:schemeClr val="accent1"/>
                </a:solidFill>
                <a:latin typeface="Lato" panose="020F0502020204030203" pitchFamily="34" charset="77"/>
              </a:rPr>
              <a:t>Les facteurs de risque de </a:t>
            </a:r>
            <a:br>
              <a:rPr lang="en-CA" sz="1300" b="1" dirty="0">
                <a:solidFill>
                  <a:schemeClr val="accent1"/>
                </a:solidFill>
                <a:latin typeface="Lato" panose="020F0502020204030203" pitchFamily="34" charset="77"/>
              </a:rPr>
            </a:br>
            <a:r>
              <a:rPr lang="fr-fr" sz="1300" b="1">
                <a:solidFill>
                  <a:schemeClr val="accent1"/>
                </a:solidFill>
                <a:latin typeface="Lato" panose="020F0502020204030203" pitchFamily="34" charset="77"/>
              </a:rPr>
              <a:t>recontamination varient largement entre les pays</a:t>
            </a:r>
          </a:p>
        </p:txBody>
      </p:sp>
      <p:pic>
        <p:nvPicPr>
          <p:cNvPr id="3" name="Picture 2">
            <a:extLst>
              <a:ext uri="{FF2B5EF4-FFF2-40B4-BE49-F238E27FC236}">
                <a16:creationId xmlns:a16="http://schemas.microsoft.com/office/drawing/2014/main" id="{7AB3C811-10D4-8B22-F6CB-35F93509E708}"/>
              </a:ext>
            </a:extLst>
          </p:cNvPr>
          <p:cNvPicPr>
            <a:picLocks noChangeAspect="1"/>
          </p:cNvPicPr>
          <p:nvPr/>
        </p:nvPicPr>
        <p:blipFill>
          <a:blip r:embed="rId6"/>
          <a:stretch>
            <a:fillRect/>
          </a:stretch>
        </p:blipFill>
        <p:spPr>
          <a:xfrm>
            <a:off x="6321230" y="2251421"/>
            <a:ext cx="1257827" cy="1582067"/>
          </a:xfrm>
          <a:prstGeom prst="rect">
            <a:avLst/>
          </a:prstGeom>
        </p:spPr>
      </p:pic>
      <p:grpSp>
        <p:nvGrpSpPr>
          <p:cNvPr id="11" name="Group 10">
            <a:extLst>
              <a:ext uri="{FF2B5EF4-FFF2-40B4-BE49-F238E27FC236}">
                <a16:creationId xmlns:a16="http://schemas.microsoft.com/office/drawing/2014/main" id="{477DDD70-A6B0-1510-1C19-07BD5E120B5D}"/>
              </a:ext>
            </a:extLst>
          </p:cNvPr>
          <p:cNvGrpSpPr/>
          <p:nvPr/>
        </p:nvGrpSpPr>
        <p:grpSpPr>
          <a:xfrm>
            <a:off x="576000" y="1106328"/>
            <a:ext cx="235566" cy="276999"/>
            <a:chOff x="717300" y="2352315"/>
            <a:chExt cx="235566" cy="276999"/>
          </a:xfrm>
        </p:grpSpPr>
        <p:sp>
          <p:nvSpPr>
            <p:cNvPr id="12" name="Rounded Rectangle 11">
              <a:extLst>
                <a:ext uri="{FF2B5EF4-FFF2-40B4-BE49-F238E27FC236}">
                  <a16:creationId xmlns:a16="http://schemas.microsoft.com/office/drawing/2014/main" id="{FCE53086-56E9-7BF8-F0D6-49355785E886}"/>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TextBox 12">
              <a:extLst>
                <a:ext uri="{FF2B5EF4-FFF2-40B4-BE49-F238E27FC236}">
                  <a16:creationId xmlns:a16="http://schemas.microsoft.com/office/drawing/2014/main" id="{F8876E7A-154D-42DE-7133-AF4B58130E98}"/>
                </a:ext>
              </a:extLst>
            </p:cNvPr>
            <p:cNvSpPr txBox="1"/>
            <p:nvPr/>
          </p:nvSpPr>
          <p:spPr>
            <a:xfrm>
              <a:off x="717300" y="2352315"/>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2</a:t>
              </a:r>
            </a:p>
          </p:txBody>
        </p:sp>
      </p:grpSp>
      <p:pic>
        <p:nvPicPr>
          <p:cNvPr id="17" name="Picture 16">
            <a:extLst>
              <a:ext uri="{FF2B5EF4-FFF2-40B4-BE49-F238E27FC236}">
                <a16:creationId xmlns:a16="http://schemas.microsoft.com/office/drawing/2014/main" id="{4AF8C4E4-89D5-A3F3-2F08-9ABF28BC5D5E}"/>
              </a:ext>
            </a:extLst>
          </p:cNvPr>
          <p:cNvPicPr>
            <a:picLocks noChangeAspect="1"/>
          </p:cNvPicPr>
          <p:nvPr/>
        </p:nvPicPr>
        <p:blipFill>
          <a:blip r:embed="rId7"/>
          <a:stretch>
            <a:fillRect/>
          </a:stretch>
        </p:blipFill>
        <p:spPr>
          <a:xfrm>
            <a:off x="546740" y="1454400"/>
            <a:ext cx="279400" cy="342900"/>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5"/>
          <p:cNvSpPr txBox="1">
            <a:spLocks noGrp="1"/>
          </p:cNvSpPr>
          <p:nvPr>
            <p:ph type="title"/>
          </p:nvPr>
        </p:nvSpPr>
        <p:spPr>
          <a:xfrm>
            <a:off x="540000" y="307102"/>
            <a:ext cx="7886700" cy="512418"/>
          </a:xfrm>
          <a:prstGeom prst="rect">
            <a:avLst/>
          </a:prstGeom>
          <a:noFill/>
          <a:ln>
            <a:noFill/>
          </a:ln>
        </p:spPr>
        <p:txBody>
          <a:bodyPr spcFirstLastPara="1" wrap="square" lIns="68575" tIns="34275" rIns="68575" bIns="34275" rtlCol="0" anchor="ctr" anchorCtr="0">
            <a:spAutoFit/>
          </a:bodyPr>
          <a:lstStyle/>
          <a:p>
            <a:pPr marL="0" lvl="0" indent="0" algn="l" rtl="0">
              <a:lnSpc>
                <a:spcPct val="120000"/>
              </a:lnSpc>
              <a:spcBef>
                <a:spcPts val="0"/>
              </a:spcBef>
              <a:spcAft>
                <a:spcPts val="0"/>
              </a:spcAft>
              <a:buClr>
                <a:srgbClr val="2B95B8"/>
              </a:buClr>
              <a:buSzPts val="1700"/>
              <a:buFont typeface="Arial"/>
              <a:buNone/>
            </a:pPr>
            <a:r>
              <a:rPr lang="fr-fr" spc="30">
                <a:solidFill>
                  <a:srgbClr val="2B95B8"/>
                </a:solidFill>
                <a:latin typeface="Lato Black" panose="020F0502020204030203" pitchFamily="34" charset="77"/>
                <a:ea typeface="Lato"/>
                <a:cs typeface="Lato"/>
                <a:sym typeface="Lato"/>
              </a:rPr>
              <a:t>Nous ne touchons pas les plus vulnérables.</a:t>
            </a:r>
            <a:endParaRPr spc="30" dirty="0">
              <a:solidFill>
                <a:srgbClr val="2B95B8"/>
              </a:solidFill>
              <a:latin typeface="Lato Black" panose="020F0502020204030203" pitchFamily="34" charset="77"/>
              <a:ea typeface="Lato"/>
              <a:cs typeface="Lato"/>
              <a:sym typeface="Lato"/>
            </a:endParaRPr>
          </a:p>
        </p:txBody>
      </p:sp>
      <p:sp>
        <p:nvSpPr>
          <p:cNvPr id="389" name="Google Shape;389;p65"/>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rtlCol="0"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391" name="Google Shape;391;p65"/>
          <p:cNvSpPr txBox="1"/>
          <p:nvPr/>
        </p:nvSpPr>
        <p:spPr>
          <a:xfrm>
            <a:off x="846000" y="1008000"/>
            <a:ext cx="7762200" cy="385909"/>
          </a:xfrm>
          <a:prstGeom prst="rect">
            <a:avLst/>
          </a:prstGeom>
          <a:noFill/>
          <a:ln>
            <a:noFill/>
          </a:ln>
        </p:spPr>
        <p:txBody>
          <a:bodyPr spcFirstLastPara="1" wrap="square" lIns="68575" tIns="34275" rIns="68575" bIns="34275" rtlCol="0" anchor="ctr" anchorCtr="0">
            <a:spAutoFit/>
          </a:bodyPr>
          <a:lstStyle/>
          <a:p>
            <a:pPr marL="0" lvl="0" indent="0" algn="l" rtl="0">
              <a:lnSpc>
                <a:spcPct val="146666"/>
              </a:lnSpc>
              <a:spcBef>
                <a:spcPts val="0"/>
              </a:spcBef>
              <a:spcAft>
                <a:spcPts val="0"/>
              </a:spcAft>
              <a:buNone/>
            </a:pPr>
            <a:r>
              <a:rPr lang="fr-fr" b="1">
                <a:solidFill>
                  <a:schemeClr val="tx1">
                    <a:lumMod val="65000"/>
                    <a:lumOff val="35000"/>
                  </a:schemeClr>
                </a:solidFill>
                <a:latin typeface="Lato"/>
                <a:ea typeface="Lato"/>
                <a:cs typeface="Lato"/>
                <a:sym typeface="Lato"/>
              </a:rPr>
              <a:t>Analyse et évaluation mondiales de l’assainissement et de l’eau de boisson - </a:t>
            </a:r>
            <a:r>
              <a:rPr lang="fr-fr" b="1" i="1">
                <a:solidFill>
                  <a:schemeClr val="tx1">
                    <a:lumMod val="65000"/>
                    <a:lumOff val="35000"/>
                  </a:schemeClr>
                </a:solidFill>
                <a:latin typeface="Lato"/>
                <a:ea typeface="Lato"/>
                <a:cs typeface="Lato"/>
                <a:sym typeface="Lato"/>
              </a:rPr>
              <a:t>UN-Water, 2025</a:t>
            </a:r>
            <a:endParaRPr b="1" i="1" dirty="0">
              <a:solidFill>
                <a:schemeClr val="tx1">
                  <a:lumMod val="65000"/>
                  <a:lumOff val="35000"/>
                </a:schemeClr>
              </a:solidFill>
              <a:latin typeface="Lato"/>
              <a:ea typeface="Lato"/>
              <a:cs typeface="Lato"/>
              <a:sym typeface="Lato"/>
            </a:endParaRPr>
          </a:p>
        </p:txBody>
      </p:sp>
      <p:grpSp>
        <p:nvGrpSpPr>
          <p:cNvPr id="9" name="Group 8">
            <a:extLst>
              <a:ext uri="{FF2B5EF4-FFF2-40B4-BE49-F238E27FC236}">
                <a16:creationId xmlns:a16="http://schemas.microsoft.com/office/drawing/2014/main" id="{90A73BF7-680F-C2C1-E3D9-CED1F3F8F4E5}"/>
              </a:ext>
            </a:extLst>
          </p:cNvPr>
          <p:cNvGrpSpPr/>
          <p:nvPr/>
        </p:nvGrpSpPr>
        <p:grpSpPr>
          <a:xfrm>
            <a:off x="6268033" y="2231136"/>
            <a:ext cx="2854949" cy="1325845"/>
            <a:chOff x="5552859" y="2234859"/>
            <a:chExt cx="3101951" cy="1322122"/>
          </a:xfrm>
        </p:grpSpPr>
        <p:sp>
          <p:nvSpPr>
            <p:cNvPr id="2" name="Rectangle 1">
              <a:extLst>
                <a:ext uri="{FF2B5EF4-FFF2-40B4-BE49-F238E27FC236}">
                  <a16:creationId xmlns:a16="http://schemas.microsoft.com/office/drawing/2014/main" id="{3D8E972B-C936-DCE8-B382-8AC7C15B7CE7}"/>
                </a:ext>
              </a:extLst>
            </p:cNvPr>
            <p:cNvSpPr/>
            <p:nvPr/>
          </p:nvSpPr>
          <p:spPr>
            <a:xfrm>
              <a:off x="5552859" y="2333992"/>
              <a:ext cx="159560" cy="159560"/>
            </a:xfrm>
            <a:prstGeom prst="rect">
              <a:avLst/>
            </a:pr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Rectangle 2">
              <a:extLst>
                <a:ext uri="{FF2B5EF4-FFF2-40B4-BE49-F238E27FC236}">
                  <a16:creationId xmlns:a16="http://schemas.microsoft.com/office/drawing/2014/main" id="{D967E8B9-BFF5-6B90-3747-0FC9833F8442}"/>
                </a:ext>
              </a:extLst>
            </p:cNvPr>
            <p:cNvSpPr/>
            <p:nvPr/>
          </p:nvSpPr>
          <p:spPr>
            <a:xfrm>
              <a:off x="5552859" y="2813264"/>
              <a:ext cx="159560" cy="159560"/>
            </a:xfrm>
            <a:prstGeom prst="rect">
              <a:avLst/>
            </a:prstGeom>
            <a:solidFill>
              <a:srgbClr val="4D95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Rectangle 3">
              <a:extLst>
                <a:ext uri="{FF2B5EF4-FFF2-40B4-BE49-F238E27FC236}">
                  <a16:creationId xmlns:a16="http://schemas.microsoft.com/office/drawing/2014/main" id="{37003DB0-3812-A7B9-E920-ABA30AE1F876}"/>
                </a:ext>
              </a:extLst>
            </p:cNvPr>
            <p:cNvSpPr/>
            <p:nvPr/>
          </p:nvSpPr>
          <p:spPr>
            <a:xfrm>
              <a:off x="5552859" y="3292535"/>
              <a:ext cx="159560" cy="159560"/>
            </a:xfrm>
            <a:prstGeom prst="rect">
              <a:avLst/>
            </a:prstGeom>
            <a:solidFill>
              <a:srgbClr val="DDEB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TextBox 4">
              <a:extLst>
                <a:ext uri="{FF2B5EF4-FFF2-40B4-BE49-F238E27FC236}">
                  <a16:creationId xmlns:a16="http://schemas.microsoft.com/office/drawing/2014/main" id="{D2EF8168-1750-71F7-72C4-A4DEF1807A24}"/>
                </a:ext>
              </a:extLst>
            </p:cNvPr>
            <p:cNvSpPr txBox="1"/>
            <p:nvPr/>
          </p:nvSpPr>
          <p:spPr>
            <a:xfrm>
              <a:off x="5712419" y="2234859"/>
              <a:ext cx="2662187" cy="369332"/>
            </a:xfrm>
            <a:prstGeom prst="rect">
              <a:avLst/>
            </a:prstGeom>
            <a:noFill/>
          </p:spPr>
          <p:txBody>
            <a:bodyPr wrap="square" rtlCol="0">
              <a:spAutoFit/>
            </a:bodyPr>
            <a:lstStyle/>
            <a:p>
              <a:pPr rtl="0"/>
              <a:r>
                <a:rPr lang="fr-fr" sz="900">
                  <a:solidFill>
                    <a:schemeClr val="bg1">
                      <a:lumMod val="50000"/>
                    </a:schemeClr>
                  </a:solidFill>
                </a:rPr>
                <a:t>Les politiques et les plans comportent des mesures spécifiques pour atteindre la population ou le milieu concerné  </a:t>
              </a:r>
            </a:p>
          </p:txBody>
        </p:sp>
        <p:sp>
          <p:nvSpPr>
            <p:cNvPr id="6" name="TextBox 5">
              <a:extLst>
                <a:ext uri="{FF2B5EF4-FFF2-40B4-BE49-F238E27FC236}">
                  <a16:creationId xmlns:a16="http://schemas.microsoft.com/office/drawing/2014/main" id="{4CD69A16-67FF-7316-00B0-EA189A0B73C1}"/>
                </a:ext>
              </a:extLst>
            </p:cNvPr>
            <p:cNvSpPr txBox="1"/>
            <p:nvPr/>
          </p:nvSpPr>
          <p:spPr>
            <a:xfrm>
              <a:off x="5712419" y="2721383"/>
              <a:ext cx="2942391" cy="369332"/>
            </a:xfrm>
            <a:prstGeom prst="rect">
              <a:avLst/>
            </a:prstGeom>
            <a:noFill/>
          </p:spPr>
          <p:txBody>
            <a:bodyPr wrap="square" rtlCol="0">
              <a:spAutoFit/>
            </a:bodyPr>
            <a:lstStyle/>
            <a:p>
              <a:pPr rtl="0"/>
              <a:r>
                <a:rPr lang="fr-fr" sz="900">
                  <a:solidFill>
                    <a:schemeClr val="bg1">
                      <a:lumMod val="50000"/>
                    </a:schemeClr>
                  </a:solidFill>
                </a:rPr>
                <a:t>Les progrès réalisés pour étendre la prestation de services à la population ou au milieu concerné font l’objet d’un suivi et d’un rapport</a:t>
              </a:r>
            </a:p>
          </p:txBody>
        </p:sp>
        <p:sp>
          <p:nvSpPr>
            <p:cNvPr id="7" name="TextBox 6">
              <a:extLst>
                <a:ext uri="{FF2B5EF4-FFF2-40B4-BE49-F238E27FC236}">
                  <a16:creationId xmlns:a16="http://schemas.microsoft.com/office/drawing/2014/main" id="{51C766EB-293B-A86B-40E3-78B95E43275C}"/>
                </a:ext>
              </a:extLst>
            </p:cNvPr>
            <p:cNvSpPr txBox="1"/>
            <p:nvPr/>
          </p:nvSpPr>
          <p:spPr>
            <a:xfrm>
              <a:off x="5712419" y="3187649"/>
              <a:ext cx="2942391" cy="369332"/>
            </a:xfrm>
            <a:prstGeom prst="rect">
              <a:avLst/>
            </a:prstGeom>
            <a:noFill/>
          </p:spPr>
          <p:txBody>
            <a:bodyPr wrap="square" rtlCol="0">
              <a:spAutoFit/>
            </a:bodyPr>
            <a:lstStyle/>
            <a:p>
              <a:pPr rtl="0"/>
              <a:r>
                <a:rPr lang="fr-fr" sz="900">
                  <a:solidFill>
                    <a:schemeClr val="bg1">
                      <a:lumMod val="50000"/>
                    </a:schemeClr>
                  </a:solidFill>
                </a:rPr>
                <a:t>Des mesures spécifiques visant à orienter les ressources financières vers la population ou le milieu concerné sont systématiquement appliquées</a:t>
              </a:r>
            </a:p>
          </p:txBody>
        </p:sp>
      </p:grpSp>
      <p:sp>
        <p:nvSpPr>
          <p:cNvPr id="8" name="TextBox 7">
            <a:extLst>
              <a:ext uri="{FF2B5EF4-FFF2-40B4-BE49-F238E27FC236}">
                <a16:creationId xmlns:a16="http://schemas.microsoft.com/office/drawing/2014/main" id="{30ED1BD2-AE60-5777-D7D7-3F0C7BDC650B}"/>
              </a:ext>
            </a:extLst>
          </p:cNvPr>
          <p:cNvSpPr txBox="1"/>
          <p:nvPr/>
        </p:nvSpPr>
        <p:spPr>
          <a:xfrm>
            <a:off x="1080060" y="4469715"/>
            <a:ext cx="5004218" cy="400110"/>
          </a:xfrm>
          <a:prstGeom prst="rect">
            <a:avLst/>
          </a:prstGeom>
          <a:noFill/>
        </p:spPr>
        <p:txBody>
          <a:bodyPr wrap="square" rtlCol="0">
            <a:spAutoFit/>
          </a:bodyPr>
          <a:lstStyle/>
          <a:p>
            <a:pPr rtl="0">
              <a:lnSpc>
                <a:spcPts val="820"/>
              </a:lnSpc>
            </a:pPr>
            <a:r>
              <a:rPr lang="fr-fr" sz="800">
                <a:solidFill>
                  <a:schemeClr val="tx1"/>
                </a:solidFill>
              </a:rPr>
              <a:t>Pourcentage de pays disposant de mesures, au sein de leurs politiques et plans, visant à assurer le suivi de la prestation de services et à orienter les ressources financières en vue d’améliorer et d’étendre les services d'assainissement aux populations et aux milieux spécifiques</a:t>
            </a:r>
          </a:p>
          <a:p>
            <a:pPr rtl="0">
              <a:lnSpc>
                <a:spcPts val="820"/>
              </a:lnSpc>
            </a:pPr>
            <a:r>
              <a:rPr lang="fr-fr" sz="800" i="1">
                <a:solidFill>
                  <a:schemeClr val="tx1"/>
                </a:solidFill>
              </a:rPr>
              <a:t>Source : Enquête nationale GLAAS 2025/2025.</a:t>
            </a:r>
          </a:p>
        </p:txBody>
      </p:sp>
      <p:grpSp>
        <p:nvGrpSpPr>
          <p:cNvPr id="12" name="Group 11">
            <a:extLst>
              <a:ext uri="{FF2B5EF4-FFF2-40B4-BE49-F238E27FC236}">
                <a16:creationId xmlns:a16="http://schemas.microsoft.com/office/drawing/2014/main" id="{D981C4FB-DAF4-B3A1-2B96-FBBD7A1088BC}"/>
              </a:ext>
            </a:extLst>
          </p:cNvPr>
          <p:cNvGrpSpPr/>
          <p:nvPr/>
        </p:nvGrpSpPr>
        <p:grpSpPr>
          <a:xfrm>
            <a:off x="594875" y="1062454"/>
            <a:ext cx="235566" cy="276999"/>
            <a:chOff x="253624" y="1129409"/>
            <a:chExt cx="235566" cy="276999"/>
          </a:xfrm>
        </p:grpSpPr>
        <p:sp>
          <p:nvSpPr>
            <p:cNvPr id="10" name="Rounded Rectangle 9">
              <a:extLst>
                <a:ext uri="{FF2B5EF4-FFF2-40B4-BE49-F238E27FC236}">
                  <a16:creationId xmlns:a16="http://schemas.microsoft.com/office/drawing/2014/main" id="{411D17E1-C54C-3704-59AE-5400A2A8D611}"/>
                </a:ext>
              </a:extLst>
            </p:cNvPr>
            <p:cNvSpPr/>
            <p:nvPr/>
          </p:nvSpPr>
          <p:spPr>
            <a:xfrm>
              <a:off x="253624" y="1141909"/>
              <a:ext cx="235566" cy="25200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extBox 10">
              <a:extLst>
                <a:ext uri="{FF2B5EF4-FFF2-40B4-BE49-F238E27FC236}">
                  <a16:creationId xmlns:a16="http://schemas.microsoft.com/office/drawing/2014/main" id="{783A91D0-6F95-B09B-58D2-1E3C17379170}"/>
                </a:ext>
              </a:extLst>
            </p:cNvPr>
            <p:cNvSpPr txBox="1"/>
            <p:nvPr/>
          </p:nvSpPr>
          <p:spPr>
            <a:xfrm>
              <a:off x="253624" y="1129409"/>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4</a:t>
              </a:r>
            </a:p>
          </p:txBody>
        </p:sp>
      </p:grpSp>
      <p:pic>
        <p:nvPicPr>
          <p:cNvPr id="2054" name="Picture 6">
            <a:extLst>
              <a:ext uri="{FF2B5EF4-FFF2-40B4-BE49-F238E27FC236}">
                <a16:creationId xmlns:a16="http://schemas.microsoft.com/office/drawing/2014/main" id="{5A70B67B-778C-C3FB-7D75-445E1B822EC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422729" y="1504331"/>
            <a:ext cx="5845303" cy="28478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6"/>
          <p:cNvSpPr txBox="1">
            <a:spLocks noGrp="1"/>
          </p:cNvSpPr>
          <p:nvPr>
            <p:ph type="title"/>
          </p:nvPr>
        </p:nvSpPr>
        <p:spPr>
          <a:xfrm>
            <a:off x="540000" y="297624"/>
            <a:ext cx="8138008" cy="972738"/>
          </a:xfrm>
          <a:prstGeom prst="rect">
            <a:avLst/>
          </a:prstGeom>
        </p:spPr>
        <p:txBody>
          <a:bodyPr spcFirstLastPara="1" wrap="square" lIns="91425" tIns="91425" rIns="91425" bIns="91425" rtlCol="0" anchor="t" anchorCtr="0">
            <a:noAutofit/>
          </a:bodyPr>
          <a:lstStyle/>
          <a:p>
            <a:pPr marL="0" lvl="0" indent="0" algn="l" rtl="0">
              <a:lnSpc>
                <a:spcPts val="2880"/>
              </a:lnSpc>
              <a:spcBef>
                <a:spcPts val="0"/>
              </a:spcBef>
              <a:spcAft>
                <a:spcPts val="0"/>
              </a:spcAft>
              <a:buNone/>
            </a:pPr>
            <a:r>
              <a:rPr lang="fr-fr" spc="30">
                <a:latin typeface="Lato Black" panose="020F0502020204030203" pitchFamily="34" charset="77"/>
              </a:rPr>
              <a:t>Où considère t-on le traitement de l'eau à domicile comme une solution recommandée ?</a:t>
            </a:r>
            <a:endParaRPr spc="30" dirty="0">
              <a:latin typeface="Lato Black" panose="020F0502020204030203" pitchFamily="34" charset="77"/>
            </a:endParaRPr>
          </a:p>
        </p:txBody>
      </p:sp>
      <p:sp>
        <p:nvSpPr>
          <p:cNvPr id="2" name="TextBox 1">
            <a:extLst>
              <a:ext uri="{FF2B5EF4-FFF2-40B4-BE49-F238E27FC236}">
                <a16:creationId xmlns:a16="http://schemas.microsoft.com/office/drawing/2014/main" id="{E5F39DBE-1959-D665-5505-B8E884473449}"/>
              </a:ext>
            </a:extLst>
          </p:cNvPr>
          <p:cNvSpPr txBox="1">
            <a:spLocks noGrp="1" noRot="1" noMove="1" noResize="1" noEditPoints="1" noAdjustHandles="1" noChangeArrowheads="1" noChangeShapeType="1"/>
          </p:cNvSpPr>
          <p:nvPr/>
        </p:nvSpPr>
        <p:spPr>
          <a:xfrm>
            <a:off x="540000" y="1332000"/>
            <a:ext cx="8277835" cy="3285836"/>
          </a:xfrm>
          <a:prstGeom prst="rect">
            <a:avLst/>
          </a:prstGeom>
          <a:noFill/>
        </p:spPr>
        <p:txBody>
          <a:bodyPr wrap="square" rtlCol="0">
            <a:spAutoFit/>
          </a:bodyPr>
          <a:lstStyle/>
          <a:p>
            <a:pPr marL="0" lvl="0" indent="0" algn="l" rtl="0">
              <a:lnSpc>
                <a:spcPct val="146666"/>
              </a:lnSpc>
              <a:spcBef>
                <a:spcPts val="0"/>
              </a:spcBef>
              <a:spcAft>
                <a:spcPts val="1400"/>
              </a:spcAft>
              <a:buClr>
                <a:schemeClr val="dk1"/>
              </a:buClr>
              <a:buSzPct val="66020"/>
              <a:buFont typeface="Arial"/>
              <a:buNone/>
            </a:pPr>
            <a:r>
              <a:rPr lang="fr-fr" b="1">
                <a:solidFill>
                  <a:schemeClr val="tx1">
                    <a:lumMod val="65000"/>
                    <a:lumOff val="35000"/>
                  </a:schemeClr>
                </a:solidFill>
                <a:latin typeface="Lato" panose="020F0502020204030203" pitchFamily="34" charset="77"/>
                <a:sym typeface="Lato"/>
              </a:rPr>
              <a:t>La CTED (Conservation et traitement de l'eau à domicile) maintenant représentée dans les publications WASH grand public</a:t>
            </a:r>
            <a:endParaRPr lang="en-CA" dirty="0">
              <a:solidFill>
                <a:srgbClr val="005478"/>
              </a:solidFill>
              <a:latin typeface="Lato" panose="020F0502020204030203" pitchFamily="34" charset="77"/>
              <a:ea typeface="Lato"/>
              <a:cs typeface="Lato"/>
              <a:sym typeface="Lato"/>
            </a:endParaRPr>
          </a:p>
          <a:p>
            <a:pPr marL="342900" lvl="0" indent="-342900" algn="l" rtl="0">
              <a:lnSpc>
                <a:spcPts val="2080"/>
              </a:lnSpc>
              <a:spcBef>
                <a:spcPts val="800"/>
              </a:spcBef>
              <a:spcAft>
                <a:spcPts val="1400"/>
              </a:spcAft>
              <a:buFont typeface="+mj-lt"/>
              <a:buAutoNum type="arabicPeriod"/>
            </a:pPr>
            <a:r>
              <a:rPr lang="fr-fr" sz="1400">
                <a:solidFill>
                  <a:schemeClr val="tx1">
                    <a:lumMod val="65000"/>
                    <a:lumOff val="35000"/>
                  </a:schemeClr>
                </a:solidFill>
                <a:latin typeface="Lato" panose="020F0502020204030203" pitchFamily="34" charset="77"/>
                <a:sym typeface="Lato"/>
              </a:rPr>
              <a:t>Compendium des systèmes et technologies d’eau de boisson de la source au consommateur - </a:t>
            </a:r>
            <a:r>
              <a:rPr lang="fr-fr" sz="1400" i="1">
                <a:solidFill>
                  <a:schemeClr val="tx1">
                    <a:lumMod val="65000"/>
                    <a:lumOff val="35000"/>
                  </a:schemeClr>
                </a:solidFill>
                <a:latin typeface="Lato" panose="020F0502020204030203" pitchFamily="34" charset="77"/>
                <a:sym typeface="Lato"/>
              </a:rPr>
              <a:t>OMS 2025 </a:t>
            </a:r>
            <a:r>
              <a:rPr lang="fr-fr" sz="1400" u="sng">
                <a:solidFill>
                  <a:schemeClr val="accent3"/>
                </a:solidFill>
                <a:latin typeface="Lato" panose="020F0502020204030203" pitchFamily="34" charset="77"/>
                <a:sym typeface="Lato"/>
                <a:hlinkClick r:id="rId4">
                  <a:extLst>
                    <a:ext uri="{A12FA001-AC4F-418D-AE19-62706E023703}">
                      <ahyp:hlinkClr xmlns:ahyp="http://schemas.microsoft.com/office/drawing/2018/hyperlinkcolor" val="tx"/>
                    </a:ext>
                  </a:extLst>
                </a:hlinkClick>
              </a:rPr>
              <a:t>https://www.who.int/publications/i/item/9789240113992 </a:t>
            </a:r>
            <a:endParaRPr lang="en-CA" sz="1400" dirty="0">
              <a:solidFill>
                <a:schemeClr val="accent3"/>
              </a:solidFill>
              <a:latin typeface="Lato" panose="020F0502020204030203" pitchFamily="34" charset="77"/>
              <a:sym typeface="Lato"/>
            </a:endParaRPr>
          </a:p>
          <a:p>
            <a:pPr marL="342900" lvl="0" indent="-342900" algn="l" rtl="0">
              <a:lnSpc>
                <a:spcPts val="2080"/>
              </a:lnSpc>
              <a:spcBef>
                <a:spcPts val="1000"/>
              </a:spcBef>
              <a:spcAft>
                <a:spcPts val="1400"/>
              </a:spcAft>
              <a:buFont typeface="+mj-lt"/>
              <a:buAutoNum type="arabicPeriod"/>
            </a:pPr>
            <a:r>
              <a:rPr lang="fr-fr" sz="1400">
                <a:solidFill>
                  <a:schemeClr val="tx1">
                    <a:lumMod val="65000"/>
                    <a:lumOff val="35000"/>
                  </a:schemeClr>
                </a:solidFill>
                <a:latin typeface="Lato" panose="020F0502020204030203" pitchFamily="34" charset="77"/>
                <a:sym typeface="Lato"/>
              </a:rPr>
              <a:t>Directives pour la qualité de l'eau de boisson : Petits systèmes d’approvisionnement en eau - </a:t>
            </a:r>
            <a:r>
              <a:rPr lang="fr-fr" sz="1400" i="1">
                <a:solidFill>
                  <a:schemeClr val="tx1">
                    <a:lumMod val="65000"/>
                    <a:lumOff val="35000"/>
                  </a:schemeClr>
                </a:solidFill>
                <a:latin typeface="Lato" panose="020F0502020204030203" pitchFamily="34" charset="77"/>
                <a:sym typeface="Lato"/>
              </a:rPr>
              <a:t>OMS, 2024</a:t>
            </a:r>
            <a:r>
              <a:rPr lang="fr-fr" sz="1400">
                <a:solidFill>
                  <a:schemeClr val="tx1">
                    <a:lumMod val="65000"/>
                    <a:lumOff val="35000"/>
                  </a:schemeClr>
                </a:solidFill>
                <a:latin typeface="Lato" panose="020F0502020204030203" pitchFamily="34" charset="77"/>
                <a:sym typeface="Lato"/>
              </a:rPr>
              <a:t> </a:t>
            </a:r>
            <a:r>
              <a:rPr lang="fr-fr" sz="1400" u="sng">
                <a:solidFill>
                  <a:schemeClr val="accent3"/>
                </a:solidFill>
                <a:latin typeface="Lato" panose="020F0502020204030203" pitchFamily="34" charset="77"/>
                <a:sym typeface="Lato"/>
                <a:hlinkClick r:id="rId5">
                  <a:extLst>
                    <a:ext uri="{A12FA001-AC4F-418D-AE19-62706E023703}">
                      <ahyp:hlinkClr xmlns:ahyp="http://schemas.microsoft.com/office/drawing/2018/hyperlinkcolor" val="tx"/>
                    </a:ext>
                  </a:extLst>
                </a:hlinkClick>
              </a:rPr>
              <a:t> who.int/publications/i/item/9789240088740 </a:t>
            </a:r>
            <a:endParaRPr lang="en-CA" sz="1400" dirty="0">
              <a:solidFill>
                <a:schemeClr val="accent3"/>
              </a:solidFill>
              <a:latin typeface="Lato" panose="020F0502020204030203" pitchFamily="34" charset="77"/>
              <a:sym typeface="Lato"/>
            </a:endParaRPr>
          </a:p>
          <a:p>
            <a:pPr marL="342900" lvl="0" indent="-342900" algn="l" rtl="0">
              <a:lnSpc>
                <a:spcPts val="2080"/>
              </a:lnSpc>
              <a:spcBef>
                <a:spcPts val="1000"/>
              </a:spcBef>
              <a:spcAft>
                <a:spcPts val="0"/>
              </a:spcAft>
              <a:buFont typeface="+mj-lt"/>
              <a:buAutoNum type="arabicPeriod"/>
            </a:pPr>
            <a:r>
              <a:rPr lang="fr-fr" sz="1400">
                <a:solidFill>
                  <a:schemeClr val="tx1">
                    <a:lumMod val="65000"/>
                    <a:lumOff val="35000"/>
                  </a:schemeClr>
                </a:solidFill>
                <a:latin typeface="Lato" panose="020F0502020204030203" pitchFamily="34" charset="77"/>
                <a:sym typeface="Lato"/>
              </a:rPr>
              <a:t>Dossiers d’inspection sanitaire pour systèmes d’approvisionnement en eau de boisson - </a:t>
            </a:r>
            <a:r>
              <a:rPr lang="fr-fr" sz="1400" i="1">
                <a:solidFill>
                  <a:schemeClr val="tx1">
                    <a:lumMod val="65000"/>
                    <a:lumOff val="35000"/>
                  </a:schemeClr>
                </a:solidFill>
                <a:latin typeface="Lato" panose="020F0502020204030203" pitchFamily="34" charset="77"/>
                <a:sym typeface="Lato"/>
              </a:rPr>
              <a:t>OMS, 2024</a:t>
            </a:r>
            <a:r>
              <a:rPr lang="fr-fr" sz="1400" i="1">
                <a:solidFill>
                  <a:srgbClr val="005478"/>
                </a:solidFill>
                <a:latin typeface="Lato" panose="020F0502020204030203" pitchFamily="34" charset="77"/>
                <a:sym typeface="Lato"/>
              </a:rPr>
              <a:t> </a:t>
            </a:r>
            <a:r>
              <a:rPr lang="fr-fr" sz="1400" u="sng">
                <a:solidFill>
                  <a:schemeClr val="accent3"/>
                </a:solidFill>
                <a:latin typeface="Lato" panose="020F0502020204030203" pitchFamily="34" charset="77"/>
                <a:sym typeface="Lato"/>
                <a:hlinkClick r:id="rId6">
                  <a:extLst>
                    <a:ext uri="{A12FA001-AC4F-418D-AE19-62706E023703}">
                      <ahyp:hlinkClr xmlns:ahyp="http://schemas.microsoft.com/office/drawing/2018/hyperlinkcolor" val="tx"/>
                    </a:ext>
                  </a:extLst>
                </a:hlinkClick>
              </a:rPr>
              <a:t>who.int/publications/i/item/9789240089006</a:t>
            </a:r>
            <a:endParaRPr lang="en-CA" sz="1400" dirty="0">
              <a:solidFill>
                <a:schemeClr val="accent3"/>
              </a:solidFill>
              <a:latin typeface="Lato" panose="020F0502020204030203" pitchFamily="34" charset="77"/>
              <a:sym typeface="Lato"/>
            </a:endParaRPr>
          </a:p>
          <a:p>
            <a:pPr marL="0" lvl="0" indent="0" algn="l" rtl="0">
              <a:spcBef>
                <a:spcPts val="800"/>
              </a:spcBef>
              <a:spcAft>
                <a:spcPts val="1200"/>
              </a:spcAft>
              <a:buNone/>
            </a:pPr>
            <a:endParaRPr lang="en-CA" dirty="0"/>
          </a:p>
        </p:txBody>
      </p:sp>
      <p:grpSp>
        <p:nvGrpSpPr>
          <p:cNvPr id="12" name="Group 11">
            <a:extLst>
              <a:ext uri="{FF2B5EF4-FFF2-40B4-BE49-F238E27FC236}">
                <a16:creationId xmlns:a16="http://schemas.microsoft.com/office/drawing/2014/main" id="{8AA52EA7-9BF3-DDD3-D6C7-59EA66419FB2}"/>
              </a:ext>
            </a:extLst>
          </p:cNvPr>
          <p:cNvGrpSpPr/>
          <p:nvPr/>
        </p:nvGrpSpPr>
        <p:grpSpPr>
          <a:xfrm>
            <a:off x="620941" y="2294751"/>
            <a:ext cx="235566" cy="276999"/>
            <a:chOff x="540000" y="1972365"/>
            <a:chExt cx="235566" cy="276999"/>
          </a:xfrm>
        </p:grpSpPr>
        <p:sp>
          <p:nvSpPr>
            <p:cNvPr id="6" name="Rounded Rectangle 5">
              <a:extLst>
                <a:ext uri="{FF2B5EF4-FFF2-40B4-BE49-F238E27FC236}">
                  <a16:creationId xmlns:a16="http://schemas.microsoft.com/office/drawing/2014/main" id="{25FDBFC9-B688-0ED9-1B93-C0E37AC76C14}"/>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TextBox 6">
              <a:extLst>
                <a:ext uri="{FF2B5EF4-FFF2-40B4-BE49-F238E27FC236}">
                  <a16:creationId xmlns:a16="http://schemas.microsoft.com/office/drawing/2014/main" id="{C9734AE4-ED2A-0158-AFCB-CB7F73D3CCD2}"/>
                </a:ext>
              </a:extLst>
            </p:cNvPr>
            <p:cNvSpPr txBox="1"/>
            <p:nvPr/>
          </p:nvSpPr>
          <p:spPr>
            <a:xfrm>
              <a:off x="540000" y="1972365"/>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5</a:t>
              </a:r>
            </a:p>
          </p:txBody>
        </p:sp>
      </p:grpSp>
      <p:grpSp>
        <p:nvGrpSpPr>
          <p:cNvPr id="15" name="Group 14">
            <a:extLst>
              <a:ext uri="{FF2B5EF4-FFF2-40B4-BE49-F238E27FC236}">
                <a16:creationId xmlns:a16="http://schemas.microsoft.com/office/drawing/2014/main" id="{B4914DAA-A3CC-61F8-0B9B-B6B536C3D7A4}"/>
              </a:ext>
            </a:extLst>
          </p:cNvPr>
          <p:cNvGrpSpPr/>
          <p:nvPr/>
        </p:nvGrpSpPr>
        <p:grpSpPr>
          <a:xfrm>
            <a:off x="620941" y="3123500"/>
            <a:ext cx="235566" cy="276999"/>
            <a:chOff x="540000" y="2786484"/>
            <a:chExt cx="235566" cy="276999"/>
          </a:xfrm>
        </p:grpSpPr>
        <p:sp>
          <p:nvSpPr>
            <p:cNvPr id="8" name="Rounded Rectangle 7">
              <a:extLst>
                <a:ext uri="{FF2B5EF4-FFF2-40B4-BE49-F238E27FC236}">
                  <a16:creationId xmlns:a16="http://schemas.microsoft.com/office/drawing/2014/main" id="{BCDFE959-5CB8-59A3-5241-A3612CBD54E3}"/>
                </a:ext>
              </a:extLst>
            </p:cNvPr>
            <p:cNvSpPr/>
            <p:nvPr/>
          </p:nvSpPr>
          <p:spPr>
            <a:xfrm>
              <a:off x="540000" y="2811483"/>
              <a:ext cx="235566" cy="252000"/>
            </a:xfrm>
            <a:prstGeom prst="roundRect">
              <a:avLst/>
            </a:prstGeom>
            <a:solidFill>
              <a:srgbClr val="4CCC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TextBox 9">
              <a:extLst>
                <a:ext uri="{FF2B5EF4-FFF2-40B4-BE49-F238E27FC236}">
                  <a16:creationId xmlns:a16="http://schemas.microsoft.com/office/drawing/2014/main" id="{CA2AEFA0-1995-A8BA-A0BF-D50B1812421E}"/>
                </a:ext>
              </a:extLst>
            </p:cNvPr>
            <p:cNvSpPr txBox="1"/>
            <p:nvPr/>
          </p:nvSpPr>
          <p:spPr>
            <a:xfrm>
              <a:off x="540000" y="2786484"/>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6</a:t>
              </a:r>
            </a:p>
          </p:txBody>
        </p:sp>
      </p:grpSp>
      <p:grpSp>
        <p:nvGrpSpPr>
          <p:cNvPr id="16" name="Group 15">
            <a:extLst>
              <a:ext uri="{FF2B5EF4-FFF2-40B4-BE49-F238E27FC236}">
                <a16:creationId xmlns:a16="http://schemas.microsoft.com/office/drawing/2014/main" id="{876FE073-C67C-985D-3953-4A0C5B12901A}"/>
              </a:ext>
            </a:extLst>
          </p:cNvPr>
          <p:cNvGrpSpPr/>
          <p:nvPr/>
        </p:nvGrpSpPr>
        <p:grpSpPr>
          <a:xfrm>
            <a:off x="620941" y="3989747"/>
            <a:ext cx="235566" cy="276999"/>
            <a:chOff x="540000" y="3623471"/>
            <a:chExt cx="235566" cy="276999"/>
          </a:xfrm>
        </p:grpSpPr>
        <p:sp>
          <p:nvSpPr>
            <p:cNvPr id="9" name="Rounded Rectangle 8">
              <a:extLst>
                <a:ext uri="{FF2B5EF4-FFF2-40B4-BE49-F238E27FC236}">
                  <a16:creationId xmlns:a16="http://schemas.microsoft.com/office/drawing/2014/main" id="{75C6F97B-BB44-5C63-5627-22DA99EC65DB}"/>
                </a:ext>
              </a:extLst>
            </p:cNvPr>
            <p:cNvSpPr/>
            <p:nvPr/>
          </p:nvSpPr>
          <p:spPr>
            <a:xfrm>
              <a:off x="540000" y="3638101"/>
              <a:ext cx="235566" cy="252000"/>
            </a:xfrm>
            <a:prstGeom prst="roundRect">
              <a:avLst/>
            </a:prstGeom>
            <a:solidFill>
              <a:srgbClr val="DD8C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extBox 10">
              <a:extLst>
                <a:ext uri="{FF2B5EF4-FFF2-40B4-BE49-F238E27FC236}">
                  <a16:creationId xmlns:a16="http://schemas.microsoft.com/office/drawing/2014/main" id="{2A65F9FC-427F-1D78-BBE7-F61653F29589}"/>
                </a:ext>
              </a:extLst>
            </p:cNvPr>
            <p:cNvSpPr txBox="1"/>
            <p:nvPr/>
          </p:nvSpPr>
          <p:spPr>
            <a:xfrm>
              <a:off x="540000" y="3623471"/>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7</a:t>
              </a:r>
            </a:p>
          </p:txBody>
        </p:sp>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7"/>
          <p:cNvSpPr txBox="1">
            <a:spLocks noGrp="1"/>
          </p:cNvSpPr>
          <p:nvPr>
            <p:ph type="title"/>
          </p:nvPr>
        </p:nvSpPr>
        <p:spPr>
          <a:xfrm>
            <a:off x="540000" y="333578"/>
            <a:ext cx="7762200" cy="787365"/>
          </a:xfrm>
          <a:prstGeom prst="rect">
            <a:avLst/>
          </a:prstGeom>
        </p:spPr>
        <p:txBody>
          <a:bodyPr spcFirstLastPara="1" wrap="square" lIns="68575" tIns="34275" rIns="68575" bIns="34275" rtlCol="0" anchor="ctr" anchorCtr="0">
            <a:spAutoFit/>
          </a:bodyPr>
          <a:lstStyle/>
          <a:p>
            <a:pPr marL="0" lvl="0" indent="0" algn="l" rtl="0">
              <a:lnSpc>
                <a:spcPts val="2800"/>
              </a:lnSpc>
              <a:spcBef>
                <a:spcPts val="0"/>
              </a:spcBef>
              <a:spcAft>
                <a:spcPts val="0"/>
              </a:spcAft>
              <a:buNone/>
            </a:pPr>
            <a:r>
              <a:rPr lang="fr-fr" spc="30">
                <a:latin typeface="Lato Black" panose="020F0502020204030203" pitchFamily="34" charset="77"/>
                <a:ea typeface="Lato"/>
                <a:cs typeface="Lato"/>
                <a:sym typeface="Lato"/>
              </a:rPr>
              <a:t>La CTED (Conservation et traitement de l'eau à domicile) maintenant représentée dans les publications WASH grand public</a:t>
            </a:r>
            <a:endParaRPr spc="30" dirty="0">
              <a:latin typeface="Lato Black" panose="020F0502020204030203" pitchFamily="34" charset="77"/>
              <a:ea typeface="Lato"/>
              <a:cs typeface="Lato"/>
              <a:sym typeface="Lato"/>
            </a:endParaRPr>
          </a:p>
        </p:txBody>
      </p:sp>
      <p:sp>
        <p:nvSpPr>
          <p:cNvPr id="404" name="Google Shape;404;p67"/>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sp>
        <p:nvSpPr>
          <p:cNvPr id="405" name="Google Shape;405;p67"/>
          <p:cNvSpPr txBox="1">
            <a:spLocks noGrp="1"/>
          </p:cNvSpPr>
          <p:nvPr>
            <p:ph type="body" idx="1"/>
          </p:nvPr>
        </p:nvSpPr>
        <p:spPr>
          <a:xfrm>
            <a:off x="846000" y="1330120"/>
            <a:ext cx="5635267" cy="3241880"/>
          </a:xfrm>
          <a:prstGeom prst="rect">
            <a:avLst/>
          </a:prstGeom>
        </p:spPr>
        <p:txBody>
          <a:bodyPr spcFirstLastPara="1" wrap="square" lIns="68575" tIns="34275" rIns="68575" bIns="34275" rtlCol="0" anchor="t" anchorCtr="0">
            <a:noAutofit/>
          </a:bodyPr>
          <a:lstStyle/>
          <a:p>
            <a:pPr marL="0" lvl="0" indent="0" algn="l" rtl="0">
              <a:lnSpc>
                <a:spcPct val="107142"/>
              </a:lnSpc>
              <a:spcBef>
                <a:spcPts val="0"/>
              </a:spcBef>
              <a:spcAft>
                <a:spcPts val="600"/>
              </a:spcAft>
              <a:buSzPts val="358"/>
              <a:buNone/>
            </a:pPr>
            <a:r>
              <a:rPr lang="fr-fr" b="1">
                <a:solidFill>
                  <a:schemeClr val="tx1">
                    <a:lumMod val="65000"/>
                    <a:lumOff val="35000"/>
                  </a:schemeClr>
                </a:solidFill>
                <a:latin typeface="Lato" panose="020F0502020204030203" pitchFamily="34" charset="77"/>
                <a:ea typeface="Lato"/>
                <a:cs typeface="Lato"/>
                <a:sym typeface="Lato"/>
              </a:rPr>
              <a:t>Compendium des systèmes et technologies d’eau de boisson de la source au consommateur - </a:t>
            </a:r>
            <a:r>
              <a:rPr lang="fr-fr" i="1">
                <a:solidFill>
                  <a:schemeClr val="tx1">
                    <a:lumMod val="65000"/>
                    <a:lumOff val="35000"/>
                  </a:schemeClr>
                </a:solidFill>
                <a:latin typeface="Lato" panose="020F0502020204030203" pitchFamily="34" charset="77"/>
                <a:ea typeface="Lato"/>
                <a:cs typeface="Lato"/>
                <a:sym typeface="Lato"/>
              </a:rPr>
              <a:t>OMS 2025</a:t>
            </a:r>
            <a:r>
              <a:rPr lang="fr-fr" b="1">
                <a:solidFill>
                  <a:schemeClr val="tx1">
                    <a:lumMod val="65000"/>
                    <a:lumOff val="35000"/>
                  </a:schemeClr>
                </a:solidFill>
                <a:latin typeface="Lato" panose="020F0502020204030203" pitchFamily="34" charset="77"/>
                <a:ea typeface="Lato"/>
                <a:cs typeface="Lato"/>
                <a:sym typeface="Lato"/>
              </a:rPr>
              <a:t> </a:t>
            </a:r>
            <a:endParaRPr i="1" dirty="0">
              <a:solidFill>
                <a:schemeClr val="tx1">
                  <a:lumMod val="65000"/>
                  <a:lumOff val="35000"/>
                </a:schemeClr>
              </a:solidFill>
              <a:latin typeface="Lato" panose="020F0502020204030203" pitchFamily="34" charset="77"/>
              <a:ea typeface="Lato"/>
              <a:cs typeface="Lato"/>
              <a:sym typeface="Lato"/>
            </a:endParaRPr>
          </a:p>
          <a:p>
            <a:pPr marL="372110" marR="0" lvl="0" indent="-285750" rtl="0">
              <a:lnSpc>
                <a:spcPct val="107142"/>
              </a:lnSpc>
              <a:spcBef>
                <a:spcPts val="800"/>
              </a:spcBef>
              <a:spcAft>
                <a:spcPts val="0"/>
              </a:spcAft>
              <a:buClr>
                <a:schemeClr val="tx1">
                  <a:lumMod val="65000"/>
                  <a:lumOff val="35000"/>
                </a:schemeClr>
              </a:buClr>
              <a:buSzPct val="120000"/>
              <a:buFont typeface="Arial" panose="020B0604020202020204" pitchFamily="34" charset="0"/>
              <a:buChar char="•"/>
            </a:pPr>
            <a:r>
              <a:rPr lang="fr-fr" b="0">
                <a:solidFill>
                  <a:schemeClr val="tx1">
                    <a:lumMod val="65000"/>
                    <a:lumOff val="35000"/>
                  </a:schemeClr>
                </a:solidFill>
                <a:latin typeface="Lato"/>
                <a:ea typeface="Lato"/>
                <a:cs typeface="Lato"/>
                <a:sym typeface="Lato"/>
              </a:rPr>
              <a:t>La CTED est recommandée pour les sources d’eau douce nécessitant un transport manuel</a:t>
            </a:r>
            <a:endParaRPr b="0" dirty="0">
              <a:solidFill>
                <a:schemeClr val="tx1">
                  <a:lumMod val="65000"/>
                  <a:lumOff val="35000"/>
                </a:schemeClr>
              </a:solidFill>
              <a:latin typeface="Lato"/>
              <a:ea typeface="Lato"/>
              <a:cs typeface="Lato"/>
              <a:sym typeface="Lato"/>
            </a:endParaRPr>
          </a:p>
          <a:p>
            <a:pPr marL="372110" marR="0" lvl="0" indent="-285750" rtl="0">
              <a:lnSpc>
                <a:spcPct val="107142"/>
              </a:lnSpc>
              <a:spcBef>
                <a:spcPts val="800"/>
              </a:spcBef>
              <a:spcAft>
                <a:spcPts val="0"/>
              </a:spcAft>
              <a:buClr>
                <a:schemeClr val="tx1">
                  <a:lumMod val="65000"/>
                  <a:lumOff val="35000"/>
                </a:schemeClr>
              </a:buClr>
              <a:buSzPct val="120000"/>
              <a:buFont typeface="Arial" panose="020B0604020202020204" pitchFamily="34" charset="0"/>
              <a:buChar char="•"/>
            </a:pPr>
            <a:r>
              <a:rPr lang="fr-fr" b="0">
                <a:solidFill>
                  <a:schemeClr val="tx1">
                    <a:lumMod val="65000"/>
                    <a:lumOff val="35000"/>
                  </a:schemeClr>
                </a:solidFill>
                <a:latin typeface="Lato"/>
                <a:ea typeface="Lato"/>
                <a:cs typeface="Lato"/>
                <a:sym typeface="Lato"/>
              </a:rPr>
              <a:t>La CTED est identifiée comme une option dans les cas suivants </a:t>
            </a:r>
            <a:endParaRPr b="0" dirty="0">
              <a:solidFill>
                <a:schemeClr val="tx1">
                  <a:lumMod val="65000"/>
                  <a:lumOff val="35000"/>
                </a:schemeClr>
              </a:solidFill>
              <a:latin typeface="Lato"/>
              <a:ea typeface="Lato"/>
              <a:cs typeface="Lato"/>
              <a:sym typeface="Lato"/>
            </a:endParaRPr>
          </a:p>
          <a:p>
            <a:pPr marL="715010" marR="0" lvl="1" rtl="0">
              <a:lnSpc>
                <a:spcPct val="107142"/>
              </a:lnSpc>
              <a:spcBef>
                <a:spcPts val="800"/>
              </a:spcBef>
              <a:spcAft>
                <a:spcPts val="0"/>
              </a:spcAft>
              <a:buClr>
                <a:srgbClr val="005478"/>
              </a:buClr>
              <a:buSzPct val="90000"/>
              <a:buFont typeface="Courier New" panose="02070309020205020404" pitchFamily="49" charset="0"/>
              <a:buChar char="o"/>
            </a:pPr>
            <a:r>
              <a:rPr lang="fr-fr" sz="1400" b="0">
                <a:solidFill>
                  <a:schemeClr val="tx1">
                    <a:lumMod val="65000"/>
                    <a:lumOff val="35000"/>
                  </a:schemeClr>
                </a:solidFill>
                <a:latin typeface="Lato"/>
                <a:ea typeface="Lato"/>
                <a:cs typeface="Lato"/>
                <a:sym typeface="Lato"/>
              </a:rPr>
              <a:t>Collecte d’eau de pluie</a:t>
            </a:r>
            <a:endParaRPr sz="1400" dirty="0">
              <a:solidFill>
                <a:schemeClr val="tx1">
                  <a:lumMod val="65000"/>
                  <a:lumOff val="35000"/>
                </a:schemeClr>
              </a:solidFill>
              <a:latin typeface="Lato"/>
              <a:ea typeface="Lato"/>
              <a:cs typeface="Lato"/>
              <a:sym typeface="Lato"/>
            </a:endParaRPr>
          </a:p>
          <a:p>
            <a:pPr marL="715010" marR="0" lvl="1" rtl="0">
              <a:lnSpc>
                <a:spcPct val="107142"/>
              </a:lnSpc>
              <a:spcBef>
                <a:spcPts val="800"/>
              </a:spcBef>
              <a:spcAft>
                <a:spcPts val="0"/>
              </a:spcAft>
              <a:buClr>
                <a:srgbClr val="005478"/>
              </a:buClr>
              <a:buSzPct val="90000"/>
              <a:buFont typeface="Courier New" panose="02070309020205020404" pitchFamily="49" charset="0"/>
              <a:buChar char="o"/>
            </a:pPr>
            <a:r>
              <a:rPr lang="fr-fr" sz="1400" b="0">
                <a:solidFill>
                  <a:schemeClr val="tx1">
                    <a:lumMod val="65000"/>
                    <a:lumOff val="35000"/>
                  </a:schemeClr>
                </a:solidFill>
                <a:latin typeface="Lato"/>
                <a:ea typeface="Lato"/>
                <a:cs typeface="Lato"/>
                <a:sym typeface="Lato"/>
              </a:rPr>
              <a:t>Systèmes d’alimentation par gravité</a:t>
            </a:r>
            <a:endParaRPr sz="1400" dirty="0">
              <a:solidFill>
                <a:schemeClr val="tx1">
                  <a:lumMod val="65000"/>
                  <a:lumOff val="35000"/>
                </a:schemeClr>
              </a:solidFill>
              <a:latin typeface="Lato"/>
              <a:ea typeface="Lato"/>
              <a:cs typeface="Lato"/>
              <a:sym typeface="Lato"/>
            </a:endParaRPr>
          </a:p>
          <a:p>
            <a:pPr marL="715010" marR="0" lvl="1" rtl="0">
              <a:lnSpc>
                <a:spcPct val="107142"/>
              </a:lnSpc>
              <a:spcBef>
                <a:spcPts val="800"/>
              </a:spcBef>
              <a:spcAft>
                <a:spcPts val="0"/>
              </a:spcAft>
              <a:buClr>
                <a:srgbClr val="005478"/>
              </a:buClr>
              <a:buSzPct val="90000"/>
              <a:buFont typeface="Courier New" panose="02070309020205020404" pitchFamily="49" charset="0"/>
              <a:buChar char="o"/>
            </a:pPr>
            <a:r>
              <a:rPr lang="fr-fr" sz="1400" b="0">
                <a:solidFill>
                  <a:schemeClr val="tx1">
                    <a:lumMod val="65000"/>
                    <a:lumOff val="35000"/>
                  </a:schemeClr>
                </a:solidFill>
                <a:latin typeface="Lato"/>
                <a:ea typeface="Lato"/>
                <a:cs typeface="Lato"/>
                <a:sym typeface="Lato"/>
              </a:rPr>
              <a:t>Eau souterraine de haute qualité</a:t>
            </a:r>
            <a:endParaRPr sz="1400" dirty="0">
              <a:solidFill>
                <a:schemeClr val="tx1">
                  <a:lumMod val="65000"/>
                  <a:lumOff val="35000"/>
                </a:schemeClr>
              </a:solidFill>
              <a:latin typeface="Lato"/>
              <a:ea typeface="Lato"/>
              <a:cs typeface="Lato"/>
              <a:sym typeface="Lato"/>
            </a:endParaRPr>
          </a:p>
          <a:p>
            <a:pPr marL="715010" marR="0" lvl="1" rtl="0">
              <a:lnSpc>
                <a:spcPct val="107142"/>
              </a:lnSpc>
              <a:spcBef>
                <a:spcPts val="800"/>
              </a:spcBef>
              <a:spcAft>
                <a:spcPts val="800"/>
              </a:spcAft>
              <a:buClr>
                <a:srgbClr val="005478"/>
              </a:buClr>
              <a:buSzPct val="90000"/>
              <a:buFont typeface="Courier New" panose="02070309020205020404" pitchFamily="49" charset="0"/>
              <a:buChar char="o"/>
            </a:pPr>
            <a:r>
              <a:rPr lang="fr-fr" sz="1400" b="0">
                <a:solidFill>
                  <a:schemeClr val="tx1">
                    <a:lumMod val="65000"/>
                    <a:lumOff val="35000"/>
                  </a:schemeClr>
                </a:solidFill>
                <a:latin typeface="Lato"/>
                <a:ea typeface="Lato"/>
                <a:cs typeface="Lato"/>
                <a:sym typeface="Lato"/>
              </a:rPr>
              <a:t>Eau souterraine avec contaminants problématiques</a:t>
            </a:r>
            <a:endParaRPr sz="1400" b="0" dirty="0">
              <a:solidFill>
                <a:schemeClr val="tx1">
                  <a:lumMod val="65000"/>
                  <a:lumOff val="35000"/>
                </a:schemeClr>
              </a:solidFill>
              <a:latin typeface="Lato"/>
              <a:ea typeface="Lato"/>
              <a:cs typeface="Lato"/>
              <a:sym typeface="Lato"/>
            </a:endParaRPr>
          </a:p>
        </p:txBody>
      </p:sp>
      <p:pic>
        <p:nvPicPr>
          <p:cNvPr id="7" name="Picture 6" descr="A poster of a water source&#10;&#10;Description automatically generated with medium confidence">
            <a:extLst>
              <a:ext uri="{FF2B5EF4-FFF2-40B4-BE49-F238E27FC236}">
                <a16:creationId xmlns:a16="http://schemas.microsoft.com/office/drawing/2014/main" id="{B4D4BB63-E024-7297-DDB8-118E50DB9D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75755" y="1330120"/>
            <a:ext cx="2179929" cy="3085471"/>
          </a:xfrm>
          <a:prstGeom prst="rect">
            <a:avLst/>
          </a:prstGeom>
          <a:ln w="6350">
            <a:solidFill>
              <a:schemeClr val="bg1">
                <a:lumMod val="75000"/>
              </a:schemeClr>
            </a:solidFill>
          </a:ln>
          <a:effectLst>
            <a:outerShdw blurRad="50800" dist="38100" dir="2700000" algn="tl" rotWithShape="0">
              <a:prstClr val="black">
                <a:alpha val="19775"/>
              </a:prstClr>
            </a:outerShdw>
          </a:effectLst>
        </p:spPr>
      </p:pic>
      <p:grpSp>
        <p:nvGrpSpPr>
          <p:cNvPr id="8" name="Group 7">
            <a:extLst>
              <a:ext uri="{FF2B5EF4-FFF2-40B4-BE49-F238E27FC236}">
                <a16:creationId xmlns:a16="http://schemas.microsoft.com/office/drawing/2014/main" id="{550243EE-6F61-0C9C-A4C7-5F9F001AD441}"/>
              </a:ext>
            </a:extLst>
          </p:cNvPr>
          <p:cNvGrpSpPr/>
          <p:nvPr/>
        </p:nvGrpSpPr>
        <p:grpSpPr>
          <a:xfrm>
            <a:off x="610434" y="1332566"/>
            <a:ext cx="235566" cy="276999"/>
            <a:chOff x="540000" y="1972365"/>
            <a:chExt cx="235566" cy="276999"/>
          </a:xfrm>
        </p:grpSpPr>
        <p:sp>
          <p:nvSpPr>
            <p:cNvPr id="9" name="Rounded Rectangle 8">
              <a:extLst>
                <a:ext uri="{FF2B5EF4-FFF2-40B4-BE49-F238E27FC236}">
                  <a16:creationId xmlns:a16="http://schemas.microsoft.com/office/drawing/2014/main" id="{A2BDEF92-83AF-8E2A-9098-A5DBEE4CC466}"/>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TextBox 9">
              <a:extLst>
                <a:ext uri="{FF2B5EF4-FFF2-40B4-BE49-F238E27FC236}">
                  <a16:creationId xmlns:a16="http://schemas.microsoft.com/office/drawing/2014/main" id="{7151356C-E106-1E6E-B63B-BAFE78BAB1F5}"/>
                </a:ext>
              </a:extLst>
            </p:cNvPr>
            <p:cNvSpPr txBox="1"/>
            <p:nvPr/>
          </p:nvSpPr>
          <p:spPr>
            <a:xfrm>
              <a:off x="540000" y="1972365"/>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5</a:t>
              </a:r>
            </a:p>
          </p:txBody>
        </p:sp>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2" name="Google Shape;412;p68"/>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
        <p:nvSpPr>
          <p:cNvPr id="413" name="Google Shape;413;p68"/>
          <p:cNvSpPr txBox="1">
            <a:spLocks noGrp="1"/>
          </p:cNvSpPr>
          <p:nvPr>
            <p:ph type="body" idx="1"/>
          </p:nvPr>
        </p:nvSpPr>
        <p:spPr>
          <a:xfrm>
            <a:off x="540000" y="1328400"/>
            <a:ext cx="5736900" cy="3260992"/>
          </a:xfrm>
          <a:prstGeom prst="rect">
            <a:avLst/>
          </a:prstGeom>
        </p:spPr>
        <p:txBody>
          <a:bodyPr spcFirstLastPara="1" wrap="square" lIns="68575" tIns="34275" rIns="68575" bIns="34275" rtlCol="0" anchor="t" anchorCtr="0">
            <a:noAutofit/>
          </a:bodyPr>
          <a:lstStyle/>
          <a:p>
            <a:pPr marL="0" lvl="0" indent="0" algn="l" rtl="0">
              <a:lnSpc>
                <a:spcPct val="107142"/>
              </a:lnSpc>
              <a:spcBef>
                <a:spcPts val="0"/>
              </a:spcBef>
              <a:spcAft>
                <a:spcPts val="1200"/>
              </a:spcAft>
              <a:buSzPts val="358"/>
              <a:buNone/>
            </a:pPr>
            <a:r>
              <a:rPr lang="fr-fr" b="1" dirty="0">
                <a:solidFill>
                  <a:schemeClr val="tx1">
                    <a:lumMod val="65000"/>
                    <a:lumOff val="35000"/>
                  </a:schemeClr>
                </a:solidFill>
                <a:latin typeface="Lato" panose="020F0502020204030203" pitchFamily="34" charset="77"/>
                <a:ea typeface="Lato"/>
                <a:cs typeface="Lato"/>
                <a:sym typeface="Lato"/>
              </a:rPr>
              <a:t>Compendium des systèmes et technologies d’eau de boisson de la source au consommateur - - </a:t>
            </a:r>
            <a:r>
              <a:rPr lang="fr-fr" i="1" dirty="0">
                <a:solidFill>
                  <a:schemeClr val="tx1">
                    <a:lumMod val="65000"/>
                    <a:lumOff val="35000"/>
                  </a:schemeClr>
                </a:solidFill>
                <a:latin typeface="Lato" panose="020F0502020204030203" pitchFamily="34" charset="77"/>
                <a:ea typeface="Lato"/>
                <a:cs typeface="Lato"/>
                <a:sym typeface="Lato"/>
              </a:rPr>
              <a:t>OMS 2025</a:t>
            </a:r>
            <a:r>
              <a:rPr lang="fr-fr" b="1" dirty="0">
                <a:solidFill>
                  <a:schemeClr val="tx1">
                    <a:lumMod val="65000"/>
                    <a:lumOff val="35000"/>
                  </a:schemeClr>
                </a:solidFill>
                <a:latin typeface="Lato" panose="020F0502020204030203" pitchFamily="34" charset="77"/>
                <a:ea typeface="Lato"/>
                <a:cs typeface="Lato"/>
                <a:sym typeface="Lato"/>
              </a:rPr>
              <a:t> </a:t>
            </a:r>
            <a:endParaRPr i="1" dirty="0">
              <a:solidFill>
                <a:schemeClr val="tx1">
                  <a:lumMod val="65000"/>
                  <a:lumOff val="35000"/>
                </a:schemeClr>
              </a:solidFill>
              <a:latin typeface="Lato" panose="020F0502020204030203" pitchFamily="34" charset="77"/>
              <a:ea typeface="Lato"/>
              <a:cs typeface="Lato"/>
              <a:sym typeface="Lato"/>
            </a:endParaRPr>
          </a:p>
          <a:p>
            <a:pPr marL="7938" marR="0" lvl="0" rtl="0">
              <a:lnSpc>
                <a:spcPct val="107142"/>
              </a:lnSpc>
              <a:spcAft>
                <a:spcPts val="600"/>
              </a:spcAft>
              <a:buClr>
                <a:srgbClr val="005478"/>
              </a:buClr>
              <a:buSzPts val="1440"/>
            </a:pPr>
            <a:r>
              <a:rPr lang="fr-fr" b="0" dirty="0">
                <a:solidFill>
                  <a:schemeClr val="tx1">
                    <a:lumMod val="65000"/>
                    <a:lumOff val="35000"/>
                  </a:schemeClr>
                </a:solidFill>
                <a:latin typeface="Lato"/>
                <a:ea typeface="Lato"/>
                <a:cs typeface="Lato"/>
                <a:sym typeface="Lato"/>
              </a:rPr>
              <a:t>Inclut une section CTED avec des fiches techniques sur diverses technologies</a:t>
            </a:r>
          </a:p>
          <a:p>
            <a:pPr marL="179388"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fr-fr" dirty="0">
                <a:solidFill>
                  <a:schemeClr val="tx1">
                    <a:lumMod val="65000"/>
                    <a:lumOff val="35000"/>
                  </a:schemeClr>
                </a:solidFill>
                <a:latin typeface="Lato"/>
                <a:ea typeface="Lato"/>
                <a:cs typeface="Lato"/>
                <a:sym typeface="Lato"/>
              </a:rPr>
              <a:t>Citernes ou réservoirs de stockage </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fr-fr" b="0" dirty="0">
                <a:solidFill>
                  <a:schemeClr val="tx1">
                    <a:lumMod val="65000"/>
                    <a:lumOff val="35000"/>
                  </a:schemeClr>
                </a:solidFill>
                <a:latin typeface="Lato"/>
                <a:ea typeface="Lato"/>
                <a:cs typeface="Lato"/>
                <a:sym typeface="Lato"/>
              </a:rPr>
              <a:t>Filtration céramique</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fr-fr" dirty="0">
                <a:solidFill>
                  <a:schemeClr val="tx1">
                    <a:lumMod val="65000"/>
                    <a:lumOff val="35000"/>
                  </a:schemeClr>
                </a:solidFill>
                <a:latin typeface="Lato"/>
                <a:ea typeface="Lato"/>
                <a:cs typeface="Lato"/>
                <a:sym typeface="Lato"/>
              </a:rPr>
              <a:t>Ultrafiltration</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fr-fr" b="0" dirty="0">
                <a:solidFill>
                  <a:schemeClr val="tx1">
                    <a:lumMod val="65000"/>
                    <a:lumOff val="35000"/>
                  </a:schemeClr>
                </a:solidFill>
                <a:latin typeface="Lato"/>
                <a:ea typeface="Lato"/>
                <a:cs typeface="Lato"/>
                <a:sym typeface="Lato"/>
              </a:rPr>
              <a:t>Désinfection chimique</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fr-fr" dirty="0">
                <a:solidFill>
                  <a:schemeClr val="tx1">
                    <a:lumMod val="65000"/>
                    <a:lumOff val="35000"/>
                  </a:schemeClr>
                </a:solidFill>
                <a:latin typeface="Lato"/>
                <a:ea typeface="Lato"/>
                <a:cs typeface="Lato"/>
                <a:sym typeface="Lato"/>
              </a:rPr>
              <a:t>Ébullition</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fr-fr" b="0" dirty="0">
                <a:solidFill>
                  <a:schemeClr val="tx1">
                    <a:lumMod val="65000"/>
                    <a:lumOff val="35000"/>
                  </a:schemeClr>
                </a:solidFill>
                <a:latin typeface="Lato"/>
                <a:ea typeface="Lato"/>
                <a:cs typeface="Lato"/>
                <a:sym typeface="Lato"/>
              </a:rPr>
              <a:t>Pasteurisation</a:t>
            </a:r>
          </a:p>
        </p:txBody>
      </p:sp>
      <p:grpSp>
        <p:nvGrpSpPr>
          <p:cNvPr id="14" name="Group 13">
            <a:extLst>
              <a:ext uri="{FF2B5EF4-FFF2-40B4-BE49-F238E27FC236}">
                <a16:creationId xmlns:a16="http://schemas.microsoft.com/office/drawing/2014/main" id="{D50D7977-D7C9-3527-AAE8-A7537D7A6C72}"/>
              </a:ext>
            </a:extLst>
          </p:cNvPr>
          <p:cNvGrpSpPr/>
          <p:nvPr/>
        </p:nvGrpSpPr>
        <p:grpSpPr>
          <a:xfrm>
            <a:off x="6276900" y="1865971"/>
            <a:ext cx="2603333" cy="2218778"/>
            <a:chOff x="6562871" y="2009753"/>
            <a:chExt cx="2317362" cy="2074996"/>
          </a:xfrm>
        </p:grpSpPr>
        <p:sp>
          <p:nvSpPr>
            <p:cNvPr id="3" name="Rounded Rectangle 2">
              <a:extLst>
                <a:ext uri="{FF2B5EF4-FFF2-40B4-BE49-F238E27FC236}">
                  <a16:creationId xmlns:a16="http://schemas.microsoft.com/office/drawing/2014/main" id="{7D0BB871-B77A-903F-1A97-67E642964D0F}"/>
                </a:ext>
              </a:extLst>
            </p:cNvPr>
            <p:cNvSpPr/>
            <p:nvPr/>
          </p:nvSpPr>
          <p:spPr>
            <a:xfrm>
              <a:off x="6562871" y="2009753"/>
              <a:ext cx="2205697" cy="1714500"/>
            </a:xfrm>
            <a:prstGeom prst="roundRect">
              <a:avLst>
                <a:gd name="adj" fmla="val 8462"/>
              </a:avLst>
            </a:prstGeom>
            <a:solidFill>
              <a:schemeClr val="bg1"/>
            </a:solidFill>
            <a:ln w="6350">
              <a:solidFill>
                <a:schemeClr val="bg1">
                  <a:lumMod val="85000"/>
                </a:schemeClr>
              </a:solidFill>
            </a:ln>
            <a:effectLst>
              <a:outerShdw blurRad="50800" dist="25400" dir="2700000" algn="tl" rotWithShape="0">
                <a:prstClr val="black">
                  <a:alpha val="2705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Box 1">
              <a:extLst>
                <a:ext uri="{FF2B5EF4-FFF2-40B4-BE49-F238E27FC236}">
                  <a16:creationId xmlns:a16="http://schemas.microsoft.com/office/drawing/2014/main" id="{DB133527-2274-9241-EEBD-E26F5A1A8B16}"/>
                </a:ext>
              </a:extLst>
            </p:cNvPr>
            <p:cNvSpPr txBox="1"/>
            <p:nvPr/>
          </p:nvSpPr>
          <p:spPr>
            <a:xfrm>
              <a:off x="6674536" y="2079072"/>
              <a:ext cx="2205697" cy="2005677"/>
            </a:xfrm>
            <a:prstGeom prst="rect">
              <a:avLst/>
            </a:prstGeom>
            <a:noFill/>
          </p:spPr>
          <p:txBody>
            <a:bodyPr wrap="square" rtlCol="0">
              <a:spAutoFit/>
            </a:bodyPr>
            <a:lstStyle/>
            <a:p>
              <a:pPr rtl="0">
                <a:spcAft>
                  <a:spcPts val="600"/>
                </a:spcAft>
              </a:pPr>
              <a:r>
                <a:rPr lang="fr-fr" sz="1200" b="1" dirty="0">
                  <a:solidFill>
                    <a:schemeClr val="accent1"/>
                  </a:solidFill>
                  <a:latin typeface="Lato" panose="020F0502020204030203" pitchFamily="34" charset="77"/>
                  <a:ea typeface="Lato"/>
                  <a:cs typeface="Lato"/>
                  <a:sym typeface="Lato"/>
                </a:rPr>
                <a:t>Le saviez-vous ? </a:t>
              </a:r>
            </a:p>
            <a:p>
              <a:pPr rtl="0">
                <a:lnSpc>
                  <a:spcPts val="1640"/>
                </a:lnSpc>
              </a:pPr>
              <a:r>
                <a:rPr lang="fr-fr" sz="1200" b="1" dirty="0">
                  <a:solidFill>
                    <a:schemeClr val="accent1"/>
                  </a:solidFill>
                  <a:latin typeface="Lato" panose="020F0502020204030203" pitchFamily="34" charset="77"/>
                  <a:ea typeface="Lato"/>
                  <a:cs typeface="Lato"/>
                  <a:sym typeface="Lato"/>
                </a:rPr>
                <a:t>CAWST dispose également d’une importante bibliothèque de fiches d’informations et de ressources sur ce thème et d’autres sur  </a:t>
              </a:r>
              <a:r>
                <a:rPr lang="fr-fr" sz="1200" b="0" u="sng" dirty="0">
                  <a:solidFill>
                    <a:srgbClr val="2B95B8"/>
                  </a:solidFill>
                  <a:latin typeface="Lato"/>
                  <a:ea typeface="Lato"/>
                  <a:cs typeface="Lato"/>
                  <a:sym typeface="Lato"/>
                  <a:hlinkClick r:id="rId4">
                    <a:extLst>
                      <a:ext uri="{A12FA001-AC4F-418D-AE19-62706E023703}">
                        <ahyp:hlinkClr xmlns:ahyp="http://schemas.microsoft.com/office/drawing/2018/hyperlinkcolor" val="tx"/>
                      </a:ext>
                    </a:extLst>
                  </a:hlinkClick>
                </a:rPr>
                <a:t>washresources.org </a:t>
              </a:r>
              <a:endParaRPr lang="en-CA" sz="1200" b="0" dirty="0">
                <a:solidFill>
                  <a:srgbClr val="2B95B8"/>
                </a:solidFill>
                <a:latin typeface="Lato"/>
                <a:ea typeface="Lato"/>
                <a:cs typeface="Lato"/>
                <a:sym typeface="Lato"/>
              </a:endParaRPr>
            </a:p>
            <a:p>
              <a:pPr rtl="0"/>
              <a:endParaRPr lang="en-US" dirty="0">
                <a:solidFill>
                  <a:schemeClr val="bg1"/>
                </a:solidFill>
              </a:endParaRPr>
            </a:p>
          </p:txBody>
        </p:sp>
      </p:grpSp>
      <p:sp>
        <p:nvSpPr>
          <p:cNvPr id="12" name="TextBox 11">
            <a:extLst>
              <a:ext uri="{FF2B5EF4-FFF2-40B4-BE49-F238E27FC236}">
                <a16:creationId xmlns:a16="http://schemas.microsoft.com/office/drawing/2014/main" id="{C8ABD661-109C-9E7F-CDFE-40E9C3F1AF48}"/>
              </a:ext>
            </a:extLst>
          </p:cNvPr>
          <p:cNvSpPr txBox="1"/>
          <p:nvPr/>
        </p:nvSpPr>
        <p:spPr>
          <a:xfrm>
            <a:off x="3666774" y="2378462"/>
            <a:ext cx="2201334" cy="2333972"/>
          </a:xfrm>
          <a:prstGeom prst="rect">
            <a:avLst/>
          </a:prstGeom>
          <a:noFill/>
        </p:spPr>
        <p:txBody>
          <a:bodyPr wrap="square" rtlCol="0">
            <a:spAutoFit/>
          </a:bodyPr>
          <a:lstStyle/>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fr-fr" sz="1400" dirty="0">
                <a:solidFill>
                  <a:schemeClr val="tx1">
                    <a:lumMod val="65000"/>
                    <a:lumOff val="35000"/>
                  </a:schemeClr>
                </a:solidFill>
                <a:latin typeface="Lato"/>
                <a:ea typeface="Lato"/>
                <a:cs typeface="Lato"/>
                <a:sym typeface="Lato"/>
              </a:rPr>
              <a:t>Filtration </a:t>
            </a:r>
            <a:r>
              <a:rPr lang="fr-fr" sz="1400" dirty="0" err="1">
                <a:solidFill>
                  <a:schemeClr val="tx1">
                    <a:lumMod val="65000"/>
                    <a:lumOff val="35000"/>
                  </a:schemeClr>
                </a:solidFill>
                <a:latin typeface="Lato"/>
                <a:ea typeface="Lato"/>
                <a:cs typeface="Lato"/>
                <a:sym typeface="Lato"/>
              </a:rPr>
              <a:t>biosable</a:t>
            </a:r>
            <a:endParaRPr lang="fr-fr" sz="1400" dirty="0">
              <a:solidFill>
                <a:schemeClr val="tx1">
                  <a:lumMod val="65000"/>
                  <a:lumOff val="35000"/>
                </a:schemeClr>
              </a:solidFill>
              <a:latin typeface="Lato"/>
              <a:ea typeface="Lato"/>
              <a:cs typeface="Lato"/>
              <a:sym typeface="Lato"/>
            </a:endParaRP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fr-fr" sz="1400" b="0" dirty="0">
                <a:solidFill>
                  <a:schemeClr val="tx1">
                    <a:lumMod val="65000"/>
                    <a:lumOff val="35000"/>
                  </a:schemeClr>
                </a:solidFill>
                <a:latin typeface="Lato"/>
                <a:ea typeface="Lato"/>
                <a:cs typeface="Lato"/>
                <a:sym typeface="Lato"/>
              </a:rPr>
              <a:t>Désinfection par rayons UV</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fr-fr" sz="1400" dirty="0">
                <a:solidFill>
                  <a:schemeClr val="tx1">
                    <a:lumMod val="65000"/>
                    <a:lumOff val="35000"/>
                  </a:schemeClr>
                </a:solidFill>
                <a:latin typeface="Lato"/>
                <a:ea typeface="Lato"/>
                <a:cs typeface="Lato"/>
                <a:sym typeface="Lato"/>
              </a:rPr>
              <a:t>Désinfection solaire de l’eau</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fr-fr" sz="1400" b="0" dirty="0">
                <a:solidFill>
                  <a:schemeClr val="tx1">
                    <a:lumMod val="65000"/>
                    <a:lumOff val="35000"/>
                  </a:schemeClr>
                </a:solidFill>
                <a:latin typeface="Lato"/>
                <a:ea typeface="Lato"/>
                <a:cs typeface="Lato"/>
                <a:sym typeface="Lato"/>
              </a:rPr>
              <a:t>Filtres d'élimination du fluor</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fr-fr" sz="1400" dirty="0">
                <a:solidFill>
                  <a:schemeClr val="tx1">
                    <a:lumMod val="65000"/>
                    <a:lumOff val="35000"/>
                  </a:schemeClr>
                </a:solidFill>
                <a:latin typeface="Lato"/>
                <a:ea typeface="Lato"/>
                <a:cs typeface="Lato"/>
                <a:sym typeface="Lato"/>
              </a:rPr>
              <a:t>Filtres d'élimination de l'arsenic</a:t>
            </a:r>
            <a:endParaRPr lang="en-CA" sz="1400" b="0" dirty="0">
              <a:solidFill>
                <a:schemeClr val="tx1">
                  <a:lumMod val="65000"/>
                  <a:lumOff val="35000"/>
                </a:schemeClr>
              </a:solidFill>
              <a:latin typeface="Lato"/>
              <a:ea typeface="Lato"/>
              <a:cs typeface="Lato"/>
              <a:sym typeface="Lato"/>
            </a:endParaRPr>
          </a:p>
          <a:p>
            <a:pPr rtl="0"/>
            <a:endParaRPr lang="en-US" dirty="0"/>
          </a:p>
        </p:txBody>
      </p:sp>
      <p:sp>
        <p:nvSpPr>
          <p:cNvPr id="15" name="Google Shape;420;p69">
            <a:extLst>
              <a:ext uri="{FF2B5EF4-FFF2-40B4-BE49-F238E27FC236}">
                <a16:creationId xmlns:a16="http://schemas.microsoft.com/office/drawing/2014/main" id="{A59D41A7-AEDC-6343-E7EA-781BB8CA7808}"/>
              </a:ext>
            </a:extLst>
          </p:cNvPr>
          <p:cNvSpPr txBox="1">
            <a:spLocks noGrp="1"/>
          </p:cNvSpPr>
          <p:nvPr>
            <p:ph type="title"/>
          </p:nvPr>
        </p:nvSpPr>
        <p:spPr>
          <a:xfrm>
            <a:off x="540000" y="317087"/>
            <a:ext cx="7762200" cy="813013"/>
          </a:xfrm>
          <a:prstGeom prst="rect">
            <a:avLst/>
          </a:prstGeom>
        </p:spPr>
        <p:txBody>
          <a:bodyPr spcFirstLastPara="1" wrap="square" lIns="68575" tIns="34275" rIns="68575" bIns="34275" rtlCol="0" anchor="ctr" anchorCtr="0">
            <a:spAutoFit/>
          </a:bodyPr>
          <a:lstStyle/>
          <a:p>
            <a:pPr marL="0" lvl="0" indent="0" algn="l" rtl="0">
              <a:lnSpc>
                <a:spcPts val="2800"/>
              </a:lnSpc>
              <a:spcBef>
                <a:spcPts val="0"/>
              </a:spcBef>
              <a:spcAft>
                <a:spcPts val="0"/>
              </a:spcAft>
              <a:buNone/>
            </a:pPr>
            <a:r>
              <a:rPr lang="fr-fr" spc="30">
                <a:solidFill>
                  <a:srgbClr val="2B95B8"/>
                </a:solidFill>
                <a:latin typeface="Lato Black" panose="020F0502020204030203" pitchFamily="34" charset="77"/>
                <a:ea typeface="Lato"/>
                <a:cs typeface="Lato"/>
                <a:sym typeface="Lato"/>
              </a:rPr>
              <a:t>La CTED (Conservation et traitement de l'eau à domicile) maintenant représentée dans les publications WASH grand public</a:t>
            </a:r>
            <a:endParaRPr spc="30" dirty="0">
              <a:solidFill>
                <a:srgbClr val="2B95B8"/>
              </a:solidFill>
              <a:latin typeface="Lato Black" panose="020F0502020204030203" pitchFamily="34" charset="77"/>
              <a:ea typeface="Lato"/>
              <a:cs typeface="Lato"/>
              <a:sym typeface="Lato"/>
            </a:endParaRPr>
          </a:p>
        </p:txBody>
      </p:sp>
      <p:grpSp>
        <p:nvGrpSpPr>
          <p:cNvPr id="5" name="Group 4">
            <a:extLst>
              <a:ext uri="{FF2B5EF4-FFF2-40B4-BE49-F238E27FC236}">
                <a16:creationId xmlns:a16="http://schemas.microsoft.com/office/drawing/2014/main" id="{08F66F31-A6FF-1101-7882-321A616EF661}"/>
              </a:ext>
            </a:extLst>
          </p:cNvPr>
          <p:cNvGrpSpPr/>
          <p:nvPr/>
        </p:nvGrpSpPr>
        <p:grpSpPr>
          <a:xfrm>
            <a:off x="304434" y="1328400"/>
            <a:ext cx="235566" cy="276999"/>
            <a:chOff x="540000" y="1972365"/>
            <a:chExt cx="235566" cy="276999"/>
          </a:xfrm>
        </p:grpSpPr>
        <p:sp>
          <p:nvSpPr>
            <p:cNvPr id="6" name="Rounded Rectangle 5">
              <a:extLst>
                <a:ext uri="{FF2B5EF4-FFF2-40B4-BE49-F238E27FC236}">
                  <a16:creationId xmlns:a16="http://schemas.microsoft.com/office/drawing/2014/main" id="{BF16785D-B60E-9C12-1145-DB9597F0C502}"/>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TextBox 6">
              <a:extLst>
                <a:ext uri="{FF2B5EF4-FFF2-40B4-BE49-F238E27FC236}">
                  <a16:creationId xmlns:a16="http://schemas.microsoft.com/office/drawing/2014/main" id="{02FBFB04-70CE-FAEE-33A1-8E4200DCA045}"/>
                </a:ext>
              </a:extLst>
            </p:cNvPr>
            <p:cNvSpPr txBox="1"/>
            <p:nvPr/>
          </p:nvSpPr>
          <p:spPr>
            <a:xfrm>
              <a:off x="540000" y="1972365"/>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5</a:t>
              </a:r>
            </a:p>
          </p:txBody>
        </p:sp>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317087"/>
            <a:ext cx="7762200" cy="813013"/>
          </a:xfrm>
          <a:prstGeom prst="rect">
            <a:avLst/>
          </a:prstGeom>
        </p:spPr>
        <p:txBody>
          <a:bodyPr spcFirstLastPara="1" wrap="square" lIns="68575" tIns="34275" rIns="68575" bIns="34275" rtlCol="0" anchor="ctr" anchorCtr="0">
            <a:spAutoFit/>
          </a:bodyPr>
          <a:lstStyle/>
          <a:p>
            <a:pPr marL="0" lvl="0" indent="0" algn="l" rtl="0">
              <a:lnSpc>
                <a:spcPts val="2800"/>
              </a:lnSpc>
              <a:spcBef>
                <a:spcPts val="0"/>
              </a:spcBef>
              <a:spcAft>
                <a:spcPts val="0"/>
              </a:spcAft>
              <a:buNone/>
            </a:pPr>
            <a:r>
              <a:rPr lang="fr-fr" spc="30">
                <a:solidFill>
                  <a:srgbClr val="2B95B8"/>
                </a:solidFill>
                <a:latin typeface="Lato Black" panose="020F0502020204030203" pitchFamily="34" charset="77"/>
                <a:ea typeface="Lato"/>
                <a:cs typeface="Lato"/>
                <a:sym typeface="Lato"/>
              </a:rPr>
              <a:t>La CTED (Conservation et traitement de l'eau à domicile) maintenant représentée dans les publications WASH grand public</a:t>
            </a:r>
            <a:endParaRPr spc="30" dirty="0">
              <a:solidFill>
                <a:srgbClr val="2B95B8"/>
              </a:solidFill>
              <a:latin typeface="Lato Black" panose="020F0502020204030203" pitchFamily="34" charset="77"/>
              <a:ea typeface="Lato"/>
              <a:cs typeface="Lato"/>
              <a:sym typeface="Lato"/>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sp>
        <p:nvSpPr>
          <p:cNvPr id="422" name="Google Shape;422;p69"/>
          <p:cNvSpPr txBox="1">
            <a:spLocks noGrp="1"/>
          </p:cNvSpPr>
          <p:nvPr>
            <p:ph type="body" idx="1"/>
          </p:nvPr>
        </p:nvSpPr>
        <p:spPr>
          <a:xfrm>
            <a:off x="847566" y="1377190"/>
            <a:ext cx="5226644" cy="3147721"/>
          </a:xfrm>
          <a:prstGeom prst="rect">
            <a:avLst/>
          </a:prstGeom>
        </p:spPr>
        <p:txBody>
          <a:bodyPr spcFirstLastPara="1" wrap="square" lIns="68575" tIns="34275" rIns="68575" bIns="34275" rtlCol="0" anchor="t" anchorCtr="0">
            <a:noAutofit/>
          </a:bodyPr>
          <a:lstStyle/>
          <a:p>
            <a:pPr marL="0" marR="0" lvl="0" indent="0" algn="l" rtl="0">
              <a:lnSpc>
                <a:spcPct val="107142"/>
              </a:lnSpc>
              <a:spcAft>
                <a:spcPts val="1200"/>
              </a:spcAft>
              <a:buNone/>
            </a:pPr>
            <a:r>
              <a:rPr lang="fr-fr" b="1" dirty="0">
                <a:solidFill>
                  <a:schemeClr val="tx1">
                    <a:lumMod val="65000"/>
                    <a:lumOff val="35000"/>
                  </a:schemeClr>
                </a:solidFill>
                <a:latin typeface="Lato" panose="020F0502020204030203" pitchFamily="34" charset="77"/>
                <a:ea typeface="Lato"/>
                <a:cs typeface="Lato"/>
                <a:sym typeface="Lato"/>
              </a:rPr>
              <a:t>Directives pour la qualité de l'eau de boisson : Petits systèmes d'approvisionnement en eau </a:t>
            </a:r>
            <a:r>
              <a:rPr lang="fr-fr" dirty="0">
                <a:solidFill>
                  <a:schemeClr val="tx1">
                    <a:lumMod val="65000"/>
                    <a:lumOff val="35000"/>
                  </a:schemeClr>
                </a:solidFill>
                <a:latin typeface="Lato"/>
                <a:ea typeface="Lato"/>
                <a:cs typeface="Lato"/>
                <a:sym typeface="Lato"/>
              </a:rPr>
              <a:t>- </a:t>
            </a:r>
            <a:r>
              <a:rPr lang="fr-fr" i="1" dirty="0">
                <a:solidFill>
                  <a:schemeClr val="tx1">
                    <a:lumMod val="65000"/>
                    <a:lumOff val="35000"/>
                  </a:schemeClr>
                </a:solidFill>
                <a:latin typeface="Lato"/>
                <a:ea typeface="Lato"/>
                <a:cs typeface="Lato"/>
                <a:sym typeface="Lato"/>
              </a:rPr>
              <a:t>OMS, 2024</a:t>
            </a:r>
            <a:endParaRPr i="1" dirty="0">
              <a:solidFill>
                <a:schemeClr val="tx1">
                  <a:lumMod val="65000"/>
                  <a:lumOff val="35000"/>
                </a:schemeClr>
              </a:solidFill>
              <a:latin typeface="Lato"/>
              <a:ea typeface="Lato"/>
              <a:cs typeface="Lato"/>
              <a:sym typeface="Lato"/>
            </a:endParaRPr>
          </a:p>
          <a:p>
            <a:pPr marL="372110" marR="0" lvl="0" indent="-285750" rtl="0">
              <a:lnSpc>
                <a:spcPts val="1880"/>
              </a:lnSpc>
              <a:spcAft>
                <a:spcPts val="600"/>
              </a:spcAft>
              <a:buClr>
                <a:schemeClr val="tx1">
                  <a:lumMod val="65000"/>
                  <a:lumOff val="35000"/>
                </a:schemeClr>
              </a:buClr>
              <a:buSzPct val="120000"/>
              <a:buFont typeface="Arial" panose="020B0604020202020204" pitchFamily="34" charset="0"/>
              <a:buChar char="•"/>
            </a:pPr>
            <a:r>
              <a:rPr lang="fr-fr" b="0" dirty="0">
                <a:solidFill>
                  <a:schemeClr val="tx1">
                    <a:lumMod val="65000"/>
                    <a:lumOff val="35000"/>
                  </a:schemeClr>
                </a:solidFill>
                <a:latin typeface="Lato"/>
                <a:ea typeface="Lato"/>
                <a:cs typeface="Lato"/>
                <a:sym typeface="Lato"/>
              </a:rPr>
              <a:t>Systèmes d’approvisionnement gérés par les ménages considérés comme l’un des 3 modèles de gestion des petits systèmes d’approvisionnement</a:t>
            </a:r>
            <a:endParaRPr b="0" dirty="0">
              <a:solidFill>
                <a:schemeClr val="tx1">
                  <a:lumMod val="65000"/>
                  <a:lumOff val="35000"/>
                </a:schemeClr>
              </a:solidFill>
              <a:latin typeface="Lato"/>
              <a:ea typeface="Lato"/>
              <a:cs typeface="Lato"/>
              <a:sym typeface="Lato"/>
            </a:endParaRPr>
          </a:p>
          <a:p>
            <a:pPr marL="372110" marR="0" lvl="0" indent="-285750" rtl="0">
              <a:lnSpc>
                <a:spcPts val="1880"/>
              </a:lnSpc>
              <a:spcAft>
                <a:spcPts val="600"/>
              </a:spcAft>
              <a:buClr>
                <a:schemeClr val="tx1">
                  <a:lumMod val="65000"/>
                  <a:lumOff val="35000"/>
                </a:schemeClr>
              </a:buClr>
              <a:buSzPct val="120000"/>
              <a:buFont typeface="Arial" panose="020B0604020202020204" pitchFamily="34" charset="0"/>
              <a:buChar char="•"/>
            </a:pPr>
            <a:r>
              <a:rPr lang="fr-fr" b="0" dirty="0">
                <a:solidFill>
                  <a:schemeClr val="tx1">
                    <a:lumMod val="65000"/>
                    <a:lumOff val="35000"/>
                  </a:schemeClr>
                </a:solidFill>
                <a:latin typeface="Lato"/>
                <a:ea typeface="Lato"/>
                <a:cs typeface="Lato"/>
                <a:sym typeface="Lato"/>
              </a:rPr>
              <a:t>Chapitre 3 : Réglementations fondées sur la santé, qui recommandent aux gouvernements d’établir des objectifs de performances pour technologies CTED</a:t>
            </a:r>
            <a:endParaRPr b="0" dirty="0">
              <a:solidFill>
                <a:schemeClr val="tx1">
                  <a:lumMod val="65000"/>
                  <a:lumOff val="35000"/>
                </a:schemeClr>
              </a:solidFill>
              <a:latin typeface="Lato"/>
              <a:ea typeface="Lato"/>
              <a:cs typeface="Lato"/>
              <a:sym typeface="Lato"/>
            </a:endParaRPr>
          </a:p>
          <a:p>
            <a:pPr marL="372110" marR="0" lvl="0" indent="-285750" rtl="0">
              <a:lnSpc>
                <a:spcPts val="1880"/>
              </a:lnSpc>
              <a:spcAft>
                <a:spcPts val="600"/>
              </a:spcAft>
              <a:buClr>
                <a:schemeClr val="tx1">
                  <a:lumMod val="65000"/>
                  <a:lumOff val="35000"/>
                </a:schemeClr>
              </a:buClr>
              <a:buSzPct val="120000"/>
              <a:buFont typeface="Arial" panose="020B0604020202020204" pitchFamily="34" charset="0"/>
              <a:buChar char="•"/>
            </a:pPr>
            <a:r>
              <a:rPr lang="fr-fr" b="0" dirty="0">
                <a:solidFill>
                  <a:schemeClr val="tx1">
                    <a:lumMod val="65000"/>
                    <a:lumOff val="35000"/>
                  </a:schemeClr>
                </a:solidFill>
                <a:latin typeface="Lato"/>
                <a:ea typeface="Lato"/>
                <a:cs typeface="Lato"/>
                <a:sym typeface="Lato"/>
              </a:rPr>
              <a:t>Étude de cas (A3.27) sur les normes CTED et la certification de produit au Ghana</a:t>
            </a:r>
            <a:endParaRPr b="0" dirty="0">
              <a:solidFill>
                <a:schemeClr val="tx1">
                  <a:lumMod val="65000"/>
                  <a:lumOff val="35000"/>
                </a:schemeClr>
              </a:solidFill>
              <a:latin typeface="Lato"/>
              <a:ea typeface="Lato"/>
              <a:cs typeface="Lato"/>
              <a:sym typeface="Lato"/>
            </a:endParaRPr>
          </a:p>
          <a:p>
            <a:pPr marL="372110" lvl="0" indent="-285750" rtl="0">
              <a:lnSpc>
                <a:spcPts val="1880"/>
              </a:lnSpc>
              <a:spcAft>
                <a:spcPts val="600"/>
              </a:spcAft>
              <a:buClr>
                <a:schemeClr val="tx1">
                  <a:lumMod val="65000"/>
                  <a:lumOff val="35000"/>
                </a:schemeClr>
              </a:buClr>
              <a:buSzPct val="120000"/>
              <a:buFont typeface="Arial" panose="020B0604020202020204" pitchFamily="34" charset="0"/>
              <a:buChar char="•"/>
            </a:pPr>
            <a:r>
              <a:rPr lang="fr-fr" b="0" dirty="0">
                <a:solidFill>
                  <a:schemeClr val="tx1">
                    <a:lumMod val="65000"/>
                    <a:lumOff val="35000"/>
                  </a:schemeClr>
                </a:solidFill>
                <a:latin typeface="Lato"/>
                <a:ea typeface="Lato"/>
                <a:cs typeface="Lato"/>
                <a:sym typeface="Lato"/>
              </a:rPr>
              <a:t>De nombreux principes directeurs sont </a:t>
            </a:r>
            <a:r>
              <a:rPr lang="fr-fr" dirty="0">
                <a:solidFill>
                  <a:schemeClr val="tx1">
                    <a:lumMod val="65000"/>
                    <a:lumOff val="35000"/>
                  </a:schemeClr>
                </a:solidFill>
                <a:latin typeface="Lato"/>
                <a:ea typeface="Lato"/>
                <a:cs typeface="Lato"/>
                <a:sym typeface="Lato"/>
              </a:rPr>
              <a:t> </a:t>
            </a:r>
            <a:r>
              <a:rPr lang="fr-fr" b="0" dirty="0">
                <a:solidFill>
                  <a:schemeClr val="tx1">
                    <a:lumMod val="65000"/>
                    <a:lumOff val="35000"/>
                  </a:schemeClr>
                </a:solidFill>
                <a:latin typeface="Lato"/>
                <a:ea typeface="Lato"/>
                <a:cs typeface="Lato"/>
                <a:sym typeface="Lato"/>
              </a:rPr>
              <a:t> cohérents avec </a:t>
            </a:r>
            <a:br>
              <a:rPr lang="en" b="0" dirty="0">
                <a:solidFill>
                  <a:schemeClr val="tx1">
                    <a:lumMod val="65000"/>
                    <a:lumOff val="35000"/>
                  </a:schemeClr>
                </a:solidFill>
                <a:latin typeface="Lato"/>
                <a:ea typeface="Lato"/>
                <a:cs typeface="Lato"/>
                <a:sym typeface="Lato"/>
              </a:rPr>
            </a:br>
            <a:r>
              <a:rPr lang="fr-fr" b="0" dirty="0">
                <a:solidFill>
                  <a:schemeClr val="tx1">
                    <a:lumMod val="65000"/>
                    <a:lumOff val="35000"/>
                  </a:schemeClr>
                </a:solidFill>
                <a:latin typeface="Lato"/>
                <a:ea typeface="Lato"/>
                <a:cs typeface="Lato"/>
                <a:sym typeface="Lato"/>
              </a:rPr>
              <a:t>la CTED</a:t>
            </a:r>
            <a:endParaRPr b="0" dirty="0">
              <a:solidFill>
                <a:schemeClr val="tx1">
                  <a:lumMod val="65000"/>
                  <a:lumOff val="35000"/>
                </a:schemeClr>
              </a:solidFill>
              <a:latin typeface="Lato"/>
              <a:ea typeface="Lato"/>
              <a:cs typeface="Lato"/>
              <a:sym typeface="Lato"/>
            </a:endParaRPr>
          </a:p>
        </p:txBody>
      </p:sp>
      <p:pic>
        <p:nvPicPr>
          <p:cNvPr id="423" name="Google Shape;423;p6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09138" y="1036739"/>
            <a:ext cx="2105478" cy="1818550"/>
          </a:xfrm>
          <a:prstGeom prst="rect">
            <a:avLst/>
          </a:prstGeom>
          <a:noFill/>
          <a:ln>
            <a:noFill/>
          </a:ln>
        </p:spPr>
      </p:pic>
      <p:pic>
        <p:nvPicPr>
          <p:cNvPr id="5" name="Google Shape;423;p69">
            <a:extLst>
              <a:ext uri="{FF2B5EF4-FFF2-40B4-BE49-F238E27FC236}">
                <a16:creationId xmlns:a16="http://schemas.microsoft.com/office/drawing/2014/main" id="{8EBEBFCA-14C3-EDAE-7ED3-54BED1CD8D7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42026" y="2948713"/>
            <a:ext cx="2105478" cy="1818550"/>
          </a:xfrm>
          <a:prstGeom prst="rect">
            <a:avLst/>
          </a:prstGeom>
          <a:noFill/>
          <a:ln>
            <a:noFill/>
          </a:ln>
        </p:spPr>
      </p:pic>
      <p:grpSp>
        <p:nvGrpSpPr>
          <p:cNvPr id="6" name="Group 5">
            <a:extLst>
              <a:ext uri="{FF2B5EF4-FFF2-40B4-BE49-F238E27FC236}">
                <a16:creationId xmlns:a16="http://schemas.microsoft.com/office/drawing/2014/main" id="{EDD8AFDE-E400-0F8E-5A25-51AF57B197B3}"/>
              </a:ext>
            </a:extLst>
          </p:cNvPr>
          <p:cNvGrpSpPr/>
          <p:nvPr/>
        </p:nvGrpSpPr>
        <p:grpSpPr>
          <a:xfrm>
            <a:off x="612000" y="1342800"/>
            <a:ext cx="235566" cy="276999"/>
            <a:chOff x="540000" y="2786484"/>
            <a:chExt cx="235566" cy="276999"/>
          </a:xfrm>
        </p:grpSpPr>
        <p:sp>
          <p:nvSpPr>
            <p:cNvPr id="7" name="Rounded Rectangle 6">
              <a:extLst>
                <a:ext uri="{FF2B5EF4-FFF2-40B4-BE49-F238E27FC236}">
                  <a16:creationId xmlns:a16="http://schemas.microsoft.com/office/drawing/2014/main" id="{D59A6F53-8583-2ECB-1015-C450913634BD}"/>
                </a:ext>
              </a:extLst>
            </p:cNvPr>
            <p:cNvSpPr/>
            <p:nvPr/>
          </p:nvSpPr>
          <p:spPr>
            <a:xfrm>
              <a:off x="540000" y="2811483"/>
              <a:ext cx="235566" cy="252000"/>
            </a:xfrm>
            <a:prstGeom prst="roundRect">
              <a:avLst/>
            </a:prstGeom>
            <a:solidFill>
              <a:srgbClr val="4CCC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TextBox 7">
              <a:extLst>
                <a:ext uri="{FF2B5EF4-FFF2-40B4-BE49-F238E27FC236}">
                  <a16:creationId xmlns:a16="http://schemas.microsoft.com/office/drawing/2014/main" id="{43083550-101A-DD26-9E57-7609A090D28A}"/>
                </a:ext>
              </a:extLst>
            </p:cNvPr>
            <p:cNvSpPr txBox="1"/>
            <p:nvPr/>
          </p:nvSpPr>
          <p:spPr>
            <a:xfrm>
              <a:off x="540000" y="2786484"/>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6</a:t>
              </a:r>
            </a:p>
          </p:txBody>
        </p:sp>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70"/>
          <p:cNvSpPr txBox="1">
            <a:spLocks noGrp="1"/>
          </p:cNvSpPr>
          <p:nvPr>
            <p:ph type="title"/>
          </p:nvPr>
        </p:nvSpPr>
        <p:spPr>
          <a:xfrm>
            <a:off x="540000" y="333380"/>
            <a:ext cx="7762200" cy="787365"/>
          </a:xfrm>
          <a:prstGeom prst="rect">
            <a:avLst/>
          </a:prstGeom>
        </p:spPr>
        <p:txBody>
          <a:bodyPr spcFirstLastPara="1" wrap="square" lIns="68575" tIns="34275" rIns="68575" bIns="34275" rtlCol="0" anchor="ctr" anchorCtr="0">
            <a:spAutoFit/>
          </a:bodyPr>
          <a:lstStyle/>
          <a:p>
            <a:pPr marL="0" lvl="0" indent="0" algn="l" rtl="0">
              <a:lnSpc>
                <a:spcPts val="2800"/>
              </a:lnSpc>
              <a:spcBef>
                <a:spcPts val="0"/>
              </a:spcBef>
              <a:spcAft>
                <a:spcPts val="0"/>
              </a:spcAft>
              <a:buNone/>
            </a:pPr>
            <a:r>
              <a:rPr lang="fr-fr" spc="30" dirty="0">
                <a:solidFill>
                  <a:srgbClr val="2B95B8"/>
                </a:solidFill>
                <a:latin typeface="Lato Black" panose="020F0502020204030203" pitchFamily="34" charset="77"/>
                <a:ea typeface="Lato"/>
                <a:cs typeface="Lato"/>
                <a:sym typeface="Lato"/>
              </a:rPr>
              <a:t>La CTED (Conservation et traitement de l'eau à domicile) maintenant représentée dans les publications WASH grand public</a:t>
            </a:r>
            <a:endParaRPr spc="30" dirty="0">
              <a:solidFill>
                <a:srgbClr val="2B95B8"/>
              </a:solidFill>
              <a:latin typeface="Lato Black" panose="020F0502020204030203" pitchFamily="34" charset="77"/>
              <a:ea typeface="Lato"/>
              <a:cs typeface="Lato"/>
              <a:sym typeface="Lato"/>
            </a:endParaRPr>
          </a:p>
        </p:txBody>
      </p:sp>
      <p:sp>
        <p:nvSpPr>
          <p:cNvPr id="430" name="Google Shape;430;p70"/>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18</a:t>
            </a:fld>
            <a:endParaRPr dirty="0"/>
          </a:p>
        </p:txBody>
      </p:sp>
      <p:sp>
        <p:nvSpPr>
          <p:cNvPr id="431" name="Google Shape;431;p70"/>
          <p:cNvSpPr txBox="1">
            <a:spLocks noGrp="1"/>
          </p:cNvSpPr>
          <p:nvPr>
            <p:ph type="body" idx="1"/>
          </p:nvPr>
        </p:nvSpPr>
        <p:spPr>
          <a:xfrm>
            <a:off x="957600" y="1332000"/>
            <a:ext cx="4112488" cy="2184103"/>
          </a:xfrm>
          <a:prstGeom prst="rect">
            <a:avLst/>
          </a:prstGeom>
        </p:spPr>
        <p:txBody>
          <a:bodyPr spcFirstLastPara="1" wrap="square" lIns="68575" tIns="34275" rIns="68575" bIns="34275" rtlCol="0" anchor="t" anchorCtr="0">
            <a:noAutofit/>
          </a:bodyPr>
          <a:lstStyle/>
          <a:p>
            <a:pPr marL="0" marR="0" lvl="0" indent="0" algn="l" rtl="0">
              <a:lnSpc>
                <a:spcPct val="107142"/>
              </a:lnSpc>
              <a:spcAft>
                <a:spcPts val="1200"/>
              </a:spcAft>
              <a:buNone/>
            </a:pPr>
            <a:r>
              <a:rPr lang="fr-fr" b="1" dirty="0">
                <a:solidFill>
                  <a:schemeClr val="tx1">
                    <a:lumMod val="65000"/>
                    <a:lumOff val="35000"/>
                  </a:schemeClr>
                </a:solidFill>
                <a:latin typeface="Lato" panose="020F0502020204030203" pitchFamily="34" charset="77"/>
                <a:ea typeface="Lato"/>
                <a:cs typeface="Lato"/>
                <a:sym typeface="Lato"/>
              </a:rPr>
              <a:t>Dossiers d’inspection sanitaire pour systèmes d’approvisionnement en eau de boisson </a:t>
            </a:r>
            <a:r>
              <a:rPr lang="fr-fr" sz="1600" b="1" dirty="0">
                <a:solidFill>
                  <a:schemeClr val="tx1">
                    <a:lumMod val="65000"/>
                    <a:lumOff val="35000"/>
                  </a:schemeClr>
                </a:solidFill>
                <a:latin typeface="Lato" panose="020F0502020204030203" pitchFamily="34" charset="77"/>
                <a:ea typeface="Lato"/>
                <a:cs typeface="Lato"/>
                <a:sym typeface="Lato"/>
              </a:rPr>
              <a:t>- </a:t>
            </a:r>
            <a:r>
              <a:rPr lang="fr-fr" sz="1200" i="1" dirty="0">
                <a:solidFill>
                  <a:schemeClr val="tx1">
                    <a:lumMod val="65000"/>
                    <a:lumOff val="35000"/>
                  </a:schemeClr>
                </a:solidFill>
                <a:latin typeface="Lato"/>
                <a:ea typeface="Lato"/>
                <a:cs typeface="Lato"/>
                <a:sym typeface="Lato"/>
              </a:rPr>
              <a:t>OMS, 2024</a:t>
            </a:r>
            <a:endParaRPr sz="1200" i="1" dirty="0">
              <a:solidFill>
                <a:schemeClr val="tx1">
                  <a:lumMod val="65000"/>
                  <a:lumOff val="35000"/>
                </a:schemeClr>
              </a:solidFill>
              <a:latin typeface="Lato"/>
              <a:ea typeface="Lato"/>
              <a:cs typeface="Lato"/>
              <a:sym typeface="Lato"/>
            </a:endParaRPr>
          </a:p>
          <a:p>
            <a:pPr marL="372110" marR="0" lvl="0" indent="-285750" rtl="0">
              <a:lnSpc>
                <a:spcPts val="1880"/>
              </a:lnSpc>
              <a:spcAft>
                <a:spcPts val="600"/>
              </a:spcAft>
              <a:buClr>
                <a:schemeClr val="tx1">
                  <a:lumMod val="65000"/>
                  <a:lumOff val="35000"/>
                </a:schemeClr>
              </a:buClr>
              <a:buSzPct val="120000"/>
              <a:buFont typeface="Arial" panose="020B0604020202020204" pitchFamily="34" charset="0"/>
              <a:buChar char="•"/>
            </a:pPr>
            <a:r>
              <a:rPr lang="fr-fr" dirty="0">
                <a:solidFill>
                  <a:schemeClr val="tx1">
                    <a:lumMod val="65000"/>
                    <a:lumOff val="35000"/>
                  </a:schemeClr>
                </a:solidFill>
                <a:latin typeface="Lato" panose="020F0502020204030203" pitchFamily="34" charset="77"/>
                <a:ea typeface="Lato"/>
                <a:cs typeface="Lato"/>
                <a:sym typeface="Lato"/>
              </a:rPr>
              <a:t>L’OMS a publié son premier formulaire d’inspection sanitaire sur les pratiques à domicile (tous les autres concernent les sources d’eau)</a:t>
            </a:r>
            <a:endParaRPr dirty="0">
              <a:solidFill>
                <a:schemeClr val="tx1">
                  <a:lumMod val="65000"/>
                  <a:lumOff val="35000"/>
                </a:schemeClr>
              </a:solidFill>
              <a:latin typeface="Lato" panose="020F0502020204030203" pitchFamily="34" charset="77"/>
              <a:ea typeface="Lato"/>
              <a:cs typeface="Lato"/>
              <a:sym typeface="Lato"/>
            </a:endParaRPr>
          </a:p>
          <a:p>
            <a:pPr marL="372110" marR="0" lvl="0" indent="-285750" rtl="0">
              <a:lnSpc>
                <a:spcPts val="1880"/>
              </a:lnSpc>
              <a:spcAft>
                <a:spcPts val="600"/>
              </a:spcAft>
              <a:buClr>
                <a:schemeClr val="tx1">
                  <a:lumMod val="65000"/>
                  <a:lumOff val="35000"/>
                </a:schemeClr>
              </a:buClr>
              <a:buSzPct val="120000"/>
              <a:buFont typeface="Arial" panose="020B0604020202020204" pitchFamily="34" charset="0"/>
              <a:buChar char="•"/>
            </a:pPr>
            <a:r>
              <a:rPr lang="fr-fr" dirty="0">
                <a:solidFill>
                  <a:schemeClr val="tx1">
                    <a:lumMod val="65000"/>
                    <a:lumOff val="35000"/>
                  </a:schemeClr>
                </a:solidFill>
                <a:latin typeface="Lato" panose="020F0502020204030203" pitchFamily="34" charset="77"/>
                <a:ea typeface="Lato"/>
                <a:cs typeface="Lato"/>
                <a:sym typeface="Lato"/>
              </a:rPr>
              <a:t>CAWST développe des dossiers d’inspection sanitaire pour les filtres céramiques et la chloration</a:t>
            </a:r>
            <a:endParaRPr dirty="0">
              <a:solidFill>
                <a:schemeClr val="tx1">
                  <a:lumMod val="65000"/>
                  <a:lumOff val="35000"/>
                </a:schemeClr>
              </a:solidFill>
              <a:latin typeface="Lato" panose="020F0502020204030203" pitchFamily="34" charset="77"/>
              <a:ea typeface="Lato"/>
              <a:cs typeface="Lato"/>
              <a:sym typeface="Lato"/>
            </a:endParaRPr>
          </a:p>
        </p:txBody>
      </p:sp>
      <p:pic>
        <p:nvPicPr>
          <p:cNvPr id="432" name="Google Shape;432;p7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69662" y="1247085"/>
            <a:ext cx="2450592" cy="1822999"/>
          </a:xfrm>
          <a:prstGeom prst="rect">
            <a:avLst/>
          </a:prstGeom>
          <a:noFill/>
          <a:ln>
            <a:noFill/>
          </a:ln>
        </p:spPr>
      </p:pic>
      <p:grpSp>
        <p:nvGrpSpPr>
          <p:cNvPr id="14" name="Group 13">
            <a:extLst>
              <a:ext uri="{FF2B5EF4-FFF2-40B4-BE49-F238E27FC236}">
                <a16:creationId xmlns:a16="http://schemas.microsoft.com/office/drawing/2014/main" id="{A3828124-A97F-25B3-3092-8F9576AE9880}"/>
              </a:ext>
            </a:extLst>
          </p:cNvPr>
          <p:cNvGrpSpPr/>
          <p:nvPr/>
        </p:nvGrpSpPr>
        <p:grpSpPr>
          <a:xfrm>
            <a:off x="612000" y="1342800"/>
            <a:ext cx="235566" cy="276999"/>
            <a:chOff x="540000" y="3623471"/>
            <a:chExt cx="235566" cy="276999"/>
          </a:xfrm>
        </p:grpSpPr>
        <p:sp>
          <p:nvSpPr>
            <p:cNvPr id="15" name="Rounded Rectangle 14">
              <a:extLst>
                <a:ext uri="{FF2B5EF4-FFF2-40B4-BE49-F238E27FC236}">
                  <a16:creationId xmlns:a16="http://schemas.microsoft.com/office/drawing/2014/main" id="{11108212-4501-BCAA-7398-A9785E95D6FA}"/>
                </a:ext>
              </a:extLst>
            </p:cNvPr>
            <p:cNvSpPr/>
            <p:nvPr/>
          </p:nvSpPr>
          <p:spPr>
            <a:xfrm>
              <a:off x="540000" y="3638101"/>
              <a:ext cx="235566" cy="252000"/>
            </a:xfrm>
            <a:prstGeom prst="roundRect">
              <a:avLst/>
            </a:prstGeom>
            <a:solidFill>
              <a:srgbClr val="DD8C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TextBox 15">
              <a:extLst>
                <a:ext uri="{FF2B5EF4-FFF2-40B4-BE49-F238E27FC236}">
                  <a16:creationId xmlns:a16="http://schemas.microsoft.com/office/drawing/2014/main" id="{53E68D17-424E-384B-E206-3C12208AF7FE}"/>
                </a:ext>
              </a:extLst>
            </p:cNvPr>
            <p:cNvSpPr txBox="1"/>
            <p:nvPr/>
          </p:nvSpPr>
          <p:spPr>
            <a:xfrm>
              <a:off x="540000" y="3623471"/>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7</a:t>
              </a:r>
            </a:p>
          </p:txBody>
        </p:sp>
      </p:grpSp>
      <p:grpSp>
        <p:nvGrpSpPr>
          <p:cNvPr id="20" name="Group 19">
            <a:extLst>
              <a:ext uri="{FF2B5EF4-FFF2-40B4-BE49-F238E27FC236}">
                <a16:creationId xmlns:a16="http://schemas.microsoft.com/office/drawing/2014/main" id="{32ECB477-C35F-2869-7E55-B69C32A90C3D}"/>
              </a:ext>
            </a:extLst>
          </p:cNvPr>
          <p:cNvGrpSpPr/>
          <p:nvPr/>
        </p:nvGrpSpPr>
        <p:grpSpPr>
          <a:xfrm>
            <a:off x="5192826" y="3001964"/>
            <a:ext cx="3322494" cy="1808156"/>
            <a:chOff x="957600" y="3516102"/>
            <a:chExt cx="2927382" cy="1627397"/>
          </a:xfrm>
        </p:grpSpPr>
        <p:sp>
          <p:nvSpPr>
            <p:cNvPr id="12" name="Rounded Rectangle 11">
              <a:extLst>
                <a:ext uri="{FF2B5EF4-FFF2-40B4-BE49-F238E27FC236}">
                  <a16:creationId xmlns:a16="http://schemas.microsoft.com/office/drawing/2014/main" id="{B4240557-CBCF-B752-401D-AA9991F5354C}"/>
                </a:ext>
              </a:extLst>
            </p:cNvPr>
            <p:cNvSpPr/>
            <p:nvPr/>
          </p:nvSpPr>
          <p:spPr>
            <a:xfrm>
              <a:off x="957600" y="3516102"/>
              <a:ext cx="2927382" cy="1627397"/>
            </a:xfrm>
            <a:prstGeom prst="roundRect">
              <a:avLst>
                <a:gd name="adj" fmla="val 8462"/>
              </a:avLst>
            </a:prstGeom>
            <a:solidFill>
              <a:schemeClr val="bg1"/>
            </a:solidFill>
            <a:ln w="6350">
              <a:solidFill>
                <a:schemeClr val="bg1">
                  <a:lumMod val="85000"/>
                </a:schemeClr>
              </a:solidFill>
            </a:ln>
            <a:effectLst>
              <a:outerShdw blurRad="50800" dist="25400" dir="2700000" algn="tl" rotWithShape="0">
                <a:prstClr val="black">
                  <a:alpha val="2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TextBox 16">
              <a:extLst>
                <a:ext uri="{FF2B5EF4-FFF2-40B4-BE49-F238E27FC236}">
                  <a16:creationId xmlns:a16="http://schemas.microsoft.com/office/drawing/2014/main" id="{9B0FC5B1-7327-E435-6714-9F7198B47334}"/>
                </a:ext>
              </a:extLst>
            </p:cNvPr>
            <p:cNvSpPr txBox="1"/>
            <p:nvPr/>
          </p:nvSpPr>
          <p:spPr>
            <a:xfrm>
              <a:off x="1013375" y="3603612"/>
              <a:ext cx="2871606" cy="1426353"/>
            </a:xfrm>
            <a:prstGeom prst="rect">
              <a:avLst/>
            </a:prstGeom>
            <a:noFill/>
          </p:spPr>
          <p:txBody>
            <a:bodyPr wrap="square" rtlCol="0">
              <a:spAutoFit/>
            </a:bodyPr>
            <a:lstStyle/>
            <a:p>
              <a:pPr rtl="0">
                <a:lnSpc>
                  <a:spcPts val="1540"/>
                </a:lnSpc>
                <a:spcAft>
                  <a:spcPts val="600"/>
                </a:spcAft>
              </a:pPr>
              <a:r>
                <a:rPr lang="fr-fr" sz="1200" b="1">
                  <a:solidFill>
                    <a:schemeClr val="accent1"/>
                  </a:solidFill>
                  <a:latin typeface="Lato" panose="020F0502020204030203" pitchFamily="34" charset="77"/>
                  <a:ea typeface="Lato"/>
                  <a:cs typeface="Lato"/>
                  <a:sym typeface="Lato"/>
                </a:rPr>
                <a:t>Le saviez-vous ? </a:t>
              </a:r>
            </a:p>
            <a:p>
              <a:pPr rtl="0">
                <a:lnSpc>
                  <a:spcPts val="1540"/>
                </a:lnSpc>
              </a:pPr>
              <a:r>
                <a:rPr lang="fr-fr" sz="1100" b="1">
                  <a:solidFill>
                    <a:schemeClr val="accent1"/>
                  </a:solidFill>
                </a:rPr>
                <a:t>CAWST a développé des dossiers d’inspection sanitaire pour les filtres biosable, l’ébullition, la collecte et le stockage. </a:t>
              </a:r>
            </a:p>
            <a:p>
              <a:pPr rtl="0">
                <a:lnSpc>
                  <a:spcPts val="1340"/>
                </a:lnSpc>
                <a:spcAft>
                  <a:spcPts val="600"/>
                </a:spcAft>
              </a:pPr>
              <a:r>
                <a:rPr lang="fr-fr" sz="1000" u="sng">
                  <a:solidFill>
                    <a:srgbClr val="2B95B8"/>
                  </a:solidFill>
                </a:rPr>
                <a:t>https://washresources.cawst.org/en/collections/d5756fa0/household-water-treatment-technologies-sanitary-inspection-forms</a:t>
              </a:r>
            </a:p>
          </p:txBody>
        </p:sp>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1"/>
          <p:cNvSpPr txBox="1">
            <a:spLocks noGrp="1"/>
          </p:cNvSpPr>
          <p:nvPr>
            <p:ph type="title"/>
          </p:nvPr>
        </p:nvSpPr>
        <p:spPr>
          <a:xfrm>
            <a:off x="539999" y="288000"/>
            <a:ext cx="7278540" cy="816332"/>
          </a:xfrm>
          <a:prstGeom prst="rect">
            <a:avLst/>
          </a:prstGeom>
        </p:spPr>
        <p:txBody>
          <a:bodyPr spcFirstLastPara="1" wrap="square" lIns="91425" tIns="91425" rIns="91425" bIns="91425" rtlCol="0" anchor="t" anchorCtr="0">
            <a:normAutofit fontScale="90000"/>
          </a:bodyPr>
          <a:lstStyle/>
          <a:p>
            <a:pPr marL="0" lvl="0" indent="0" algn="l" rtl="0">
              <a:lnSpc>
                <a:spcPts val="2800"/>
              </a:lnSpc>
              <a:spcBef>
                <a:spcPts val="0"/>
              </a:spcBef>
              <a:spcAft>
                <a:spcPts val="0"/>
              </a:spcAft>
              <a:buNone/>
            </a:pPr>
            <a:r>
              <a:rPr lang="fr-fr" sz="2700" spc="30">
                <a:solidFill>
                  <a:srgbClr val="2B95B8"/>
                </a:solidFill>
                <a:latin typeface="Lato Black" panose="020F0502020204030203" pitchFamily="34" charset="77"/>
              </a:rPr>
              <a:t>Résumé : </a:t>
            </a:r>
            <a:r>
              <a:rPr lang="fr-fr" sz="2700" spc="30">
                <a:solidFill>
                  <a:srgbClr val="2B95B8"/>
                </a:solidFill>
                <a:latin typeface="Lato Black" panose="020F0502020204030203" pitchFamily="34" charset="77"/>
                <a:ea typeface="Lato"/>
                <a:cs typeface="Lato"/>
                <a:sym typeface="Lato"/>
              </a:rPr>
              <a:t>l’accès à l’eau potable à domicile </a:t>
            </a:r>
            <a:br>
              <a:rPr lang="en" sz="2700" spc="30" dirty="0">
                <a:solidFill>
                  <a:srgbClr val="2B95B8"/>
                </a:solidFill>
                <a:latin typeface="Lato Black" panose="020F0502020204030203" pitchFamily="34" charset="77"/>
                <a:ea typeface="Lato"/>
                <a:cs typeface="Lato"/>
                <a:sym typeface="Lato"/>
              </a:rPr>
            </a:br>
            <a:r>
              <a:rPr lang="fr-fr" sz="2700" spc="30">
                <a:solidFill>
                  <a:srgbClr val="2B95B8"/>
                </a:solidFill>
                <a:latin typeface="Lato Black" panose="020F0502020204030203" pitchFamily="34" charset="77"/>
                <a:ea typeface="Lato"/>
                <a:cs typeface="Lato"/>
                <a:sym typeface="Lato"/>
              </a:rPr>
              <a:t>n’est pas atteint </a:t>
            </a:r>
            <a:endParaRPr sz="2700" spc="30" dirty="0">
              <a:solidFill>
                <a:srgbClr val="2B95B8"/>
              </a:solidFill>
              <a:latin typeface="Lato Black" panose="020F0502020204030203" pitchFamily="34" charset="77"/>
              <a:ea typeface="Calibri"/>
              <a:cs typeface="Calibri"/>
              <a:sym typeface="Calibri"/>
            </a:endParaRPr>
          </a:p>
          <a:p>
            <a:pPr marL="0" lvl="0" indent="0" algn="l" rtl="0">
              <a:spcBef>
                <a:spcPts val="0"/>
              </a:spcBef>
              <a:spcAft>
                <a:spcPts val="0"/>
              </a:spcAft>
              <a:buNone/>
            </a:pPr>
            <a:endParaRPr dirty="0"/>
          </a:p>
        </p:txBody>
      </p:sp>
      <p:sp>
        <p:nvSpPr>
          <p:cNvPr id="438" name="Google Shape;438;p71"/>
          <p:cNvSpPr txBox="1">
            <a:spLocks noGrp="1"/>
          </p:cNvSpPr>
          <p:nvPr>
            <p:ph type="body" idx="1"/>
          </p:nvPr>
        </p:nvSpPr>
        <p:spPr>
          <a:xfrm>
            <a:off x="652321" y="2076598"/>
            <a:ext cx="3729485" cy="1493944"/>
          </a:xfrm>
          <a:prstGeom prst="rect">
            <a:avLst/>
          </a:prstGeom>
        </p:spPr>
        <p:txBody>
          <a:bodyPr spcFirstLastPara="1" wrap="square" lIns="91425" tIns="91425" rIns="91425" bIns="91425" rtlCol="0" anchor="t" anchorCtr="0">
            <a:noAutofit/>
          </a:bodyPr>
          <a:lstStyle/>
          <a:p>
            <a:pPr marL="0" lvl="0" indent="0" algn="l" rtl="0">
              <a:lnSpc>
                <a:spcPts val="2220"/>
              </a:lnSpc>
              <a:spcBef>
                <a:spcPts val="0"/>
              </a:spcBef>
              <a:spcAft>
                <a:spcPts val="1200"/>
              </a:spcAft>
              <a:buNone/>
            </a:pPr>
            <a:r>
              <a:rPr lang="fr-fr" sz="1600" b="1">
                <a:solidFill>
                  <a:schemeClr val="accent1"/>
                </a:solidFill>
                <a:latin typeface="Lato" panose="020F0502020204030203" pitchFamily="34" charset="77"/>
                <a:sym typeface="Lato"/>
              </a:rPr>
              <a:t>Les principaux documents évoqués soulignent clairement que la qualité de l’eau doit être prise en compte, en particulier au point d'utilisation, et que seules des solutions variées nous permettront d’atteindre l’ensemble de la population </a:t>
            </a:r>
            <a:endParaRPr sz="1600" b="1" dirty="0">
              <a:solidFill>
                <a:schemeClr val="accent1"/>
              </a:solidFill>
              <a:latin typeface="Lato" panose="020F0502020204030203" pitchFamily="34" charset="77"/>
              <a:sym typeface="Lato"/>
            </a:endParaRPr>
          </a:p>
          <a:p>
            <a:pPr marL="0" lvl="0" indent="0" algn="l" rtl="0">
              <a:spcBef>
                <a:spcPts val="1000"/>
              </a:spcBef>
              <a:spcAft>
                <a:spcPts val="0"/>
              </a:spcAft>
              <a:buNone/>
            </a:pPr>
            <a:endParaRPr sz="1600" b="1" dirty="0">
              <a:solidFill>
                <a:schemeClr val="dk1"/>
              </a:solidFill>
              <a:latin typeface="Calibri"/>
              <a:ea typeface="Calibri"/>
              <a:cs typeface="Calibri"/>
              <a:sym typeface="Calibri"/>
            </a:endParaRPr>
          </a:p>
          <a:p>
            <a:pPr marL="0" lvl="0" indent="0" algn="l" rtl="0">
              <a:spcBef>
                <a:spcPts val="1200"/>
              </a:spcBef>
              <a:spcAft>
                <a:spcPts val="0"/>
              </a:spcAft>
              <a:buNone/>
            </a:pPr>
            <a:endParaRPr sz="1600" b="1" dirty="0"/>
          </a:p>
          <a:p>
            <a:pPr marL="0" lvl="0" indent="0" algn="l" rtl="0">
              <a:spcBef>
                <a:spcPts val="1200"/>
              </a:spcBef>
              <a:spcAft>
                <a:spcPts val="0"/>
              </a:spcAft>
              <a:buNone/>
            </a:pPr>
            <a:endParaRPr sz="1600" b="1" dirty="0"/>
          </a:p>
          <a:p>
            <a:pPr marL="0" lvl="0" indent="0" algn="l" rtl="0">
              <a:spcBef>
                <a:spcPts val="1200"/>
              </a:spcBef>
              <a:spcAft>
                <a:spcPts val="1200"/>
              </a:spcAft>
              <a:buNone/>
            </a:pPr>
            <a:endParaRPr sz="1600" b="1" dirty="0"/>
          </a:p>
        </p:txBody>
      </p:sp>
      <p:sp>
        <p:nvSpPr>
          <p:cNvPr id="2" name="Google Shape;430;p70">
            <a:extLst>
              <a:ext uri="{FF2B5EF4-FFF2-40B4-BE49-F238E27FC236}">
                <a16:creationId xmlns:a16="http://schemas.microsoft.com/office/drawing/2014/main" id="{7E45266E-E464-9E02-BF57-A052C8F2709A}"/>
              </a:ext>
            </a:extLst>
          </p:cNvPr>
          <p:cNvSpPr txBox="1">
            <a:spLocks noGrp="1"/>
          </p:cNvSpPr>
          <p:nvPr>
            <p:ph type="sldNum" idx="12"/>
          </p:nvPr>
        </p:nvSpPr>
        <p:spPr>
          <a:xfrm>
            <a:off x="7665720" y="4767263"/>
            <a:ext cx="849600" cy="273900"/>
          </a:xfrm>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19</a:t>
            </a:fld>
            <a:endParaRPr dirty="0"/>
          </a:p>
        </p:txBody>
      </p:sp>
      <p:pic>
        <p:nvPicPr>
          <p:cNvPr id="4" name="Picture 3" descr="A person pouring water into a container&#10;&#10;Description automatically generated">
            <a:extLst>
              <a:ext uri="{FF2B5EF4-FFF2-40B4-BE49-F238E27FC236}">
                <a16:creationId xmlns:a16="http://schemas.microsoft.com/office/drawing/2014/main" id="{0A96DC9A-B23D-4222-95DF-5DCD08F53B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574116" y="1618399"/>
            <a:ext cx="3410134" cy="2381999"/>
          </a:xfrm>
          <a:prstGeom prst="rect">
            <a:avLst/>
          </a:prstGeom>
          <a:effectLst>
            <a:outerShdw blurRad="50800" dist="25400" dir="2700000" algn="tl" rotWithShape="0">
              <a:prstClr val="black">
                <a:alpha val="40000"/>
              </a:prstClr>
            </a:outerShdw>
          </a:effectLst>
        </p:spPr>
      </p:pic>
      <p:cxnSp>
        <p:nvCxnSpPr>
          <p:cNvPr id="5" name="Straight Connector 4">
            <a:extLst>
              <a:ext uri="{FF2B5EF4-FFF2-40B4-BE49-F238E27FC236}">
                <a16:creationId xmlns:a16="http://schemas.microsoft.com/office/drawing/2014/main" id="{230398D3-2682-7B06-8695-770C841D0AD1}"/>
              </a:ext>
            </a:extLst>
          </p:cNvPr>
          <p:cNvCxnSpPr/>
          <p:nvPr/>
        </p:nvCxnSpPr>
        <p:spPr>
          <a:xfrm>
            <a:off x="736315" y="2008378"/>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88D5D67-471B-96CB-DC0F-2BD175B4732A}"/>
              </a:ext>
            </a:extLst>
          </p:cNvPr>
          <p:cNvCxnSpPr/>
          <p:nvPr/>
        </p:nvCxnSpPr>
        <p:spPr>
          <a:xfrm>
            <a:off x="736315" y="3708573"/>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7EF7-D520-D581-BB5F-1838B467415C}"/>
              </a:ext>
            </a:extLst>
          </p:cNvPr>
          <p:cNvSpPr>
            <a:spLocks noGrp="1"/>
          </p:cNvSpPr>
          <p:nvPr>
            <p:ph type="title"/>
          </p:nvPr>
        </p:nvSpPr>
        <p:spPr>
          <a:xfrm>
            <a:off x="540000" y="360000"/>
            <a:ext cx="7886700" cy="512418"/>
          </a:xfrm>
        </p:spPr>
        <p:txBody>
          <a:bodyPr rtlCol="0"/>
          <a:lstStyle/>
          <a:p>
            <a:pPr rtl="0"/>
            <a:r>
              <a:rPr lang="fr-fr" sz="2400">
                <a:solidFill>
                  <a:schemeClr val="accent3"/>
                </a:solidFill>
                <a:latin typeface="Lato Black" panose="020F0502020204030203" pitchFamily="34" charset="77"/>
              </a:rPr>
              <a:t>Que révèlent les données ?</a:t>
            </a:r>
            <a:endParaRPr lang="en-US" dirty="0"/>
          </a:p>
        </p:txBody>
      </p:sp>
      <p:sp>
        <p:nvSpPr>
          <p:cNvPr id="4" name="Text Placeholder 3">
            <a:extLst>
              <a:ext uri="{FF2B5EF4-FFF2-40B4-BE49-F238E27FC236}">
                <a16:creationId xmlns:a16="http://schemas.microsoft.com/office/drawing/2014/main" id="{3D95214C-1CF0-47A1-A656-12E59E08002B}"/>
              </a:ext>
            </a:extLst>
          </p:cNvPr>
          <p:cNvSpPr>
            <a:spLocks noGrp="1" noRot="1" noMove="1" noResize="1" noEditPoints="1" noAdjustHandles="1" noChangeArrowheads="1" noChangeShapeType="1"/>
          </p:cNvSpPr>
          <p:nvPr>
            <p:ph type="body" idx="2"/>
          </p:nvPr>
        </p:nvSpPr>
        <p:spPr>
          <a:xfrm>
            <a:off x="540000" y="1080000"/>
            <a:ext cx="7886700" cy="3571959"/>
          </a:xfrm>
        </p:spPr>
        <p:txBody>
          <a:bodyPr rtlCol="0"/>
          <a:lstStyle/>
          <a:p>
            <a:pPr marL="0" lvl="0" indent="0" algn="l" rtl="0">
              <a:spcBef>
                <a:spcPts val="0"/>
              </a:spcBef>
              <a:spcAft>
                <a:spcPts val="0"/>
              </a:spcAft>
              <a:buNone/>
            </a:pPr>
            <a:r>
              <a:rPr lang="fr-fr" sz="1600" b="1">
                <a:latin typeface="Lato" panose="020F0502020204030203" pitchFamily="34" charset="77"/>
              </a:rPr>
              <a:t>Analyse de quatre documents mondiaux de référence :</a:t>
            </a:r>
          </a:p>
          <a:p>
            <a:pPr marL="457200" lvl="0" indent="-297497" algn="l" rtl="0">
              <a:lnSpc>
                <a:spcPts val="2020"/>
              </a:lnSpc>
              <a:spcBef>
                <a:spcPts val="1200"/>
              </a:spcBef>
              <a:spcAft>
                <a:spcPts val="1400"/>
              </a:spcAft>
              <a:buClr>
                <a:srgbClr val="005478"/>
              </a:buClr>
              <a:buSzPct val="100000"/>
              <a:buFont typeface="Lato"/>
              <a:buAutoNum type="arabicPeriod"/>
            </a:pPr>
            <a:r>
              <a:rPr lang="fr-fr" sz="1400">
                <a:latin typeface="Lato" panose="020F0502020204030203" pitchFamily="34" charset="77"/>
                <a:ea typeface="Lato"/>
                <a:cs typeface="Lato"/>
                <a:sym typeface="Lato"/>
              </a:rPr>
              <a:t>État d’avancement en matière d’eau de boisson à domicile, d’assainissement et d’hygiène - </a:t>
            </a:r>
            <a:r>
              <a:rPr lang="fr-fr" sz="1400" i="1">
                <a:latin typeface="Lato" panose="020F0502020204030203" pitchFamily="34" charset="77"/>
                <a:ea typeface="Lato"/>
                <a:cs typeface="Lato"/>
                <a:sym typeface="Lato"/>
              </a:rPr>
              <a:t>JMP, 2025 </a:t>
            </a:r>
            <a:r>
              <a:rPr lang="fr-fr" sz="1400" u="sng">
                <a:solidFill>
                  <a:srgbClr val="2B95B8"/>
                </a:solidFill>
                <a:uFill>
                  <a:solidFill>
                    <a:srgbClr val="2B95B8"/>
                  </a:solidFill>
                </a:uFill>
                <a:latin typeface="Lato" panose="020F0502020204030203" pitchFamily="34" charset="77"/>
                <a:ea typeface="Lato"/>
                <a:cs typeface="Lato"/>
                <a:sym typeface="Lato"/>
                <a:hlinkClick r:id="rId3">
                  <a:extLst>
                    <a:ext uri="{A12FA001-AC4F-418D-AE19-62706E023703}">
                      <ahyp:hlinkClr xmlns:ahyp="http://schemas.microsoft.com/office/drawing/2018/hyperlinkcolor" val="tx"/>
                    </a:ext>
                  </a:extLst>
                </a:hlinkClick>
              </a:rPr>
              <a:t>washdata.org/reports/jmp-2025-wash-households</a:t>
            </a:r>
            <a:endParaRPr lang="en-CA" sz="1400" u="sng" dirty="0">
              <a:solidFill>
                <a:srgbClr val="2B95B8"/>
              </a:solidFill>
              <a:uFill>
                <a:solidFill>
                  <a:srgbClr val="2B95B8"/>
                </a:solidFill>
              </a:uFill>
              <a:latin typeface="Lato" panose="020F0502020204030203" pitchFamily="34" charset="77"/>
              <a:ea typeface="Lato"/>
              <a:cs typeface="Lato"/>
              <a:sym typeface="Lato"/>
            </a:endParaRPr>
          </a:p>
          <a:p>
            <a:pPr indent="-297497" rtl="0">
              <a:lnSpc>
                <a:spcPts val="2020"/>
              </a:lnSpc>
              <a:spcAft>
                <a:spcPts val="1400"/>
              </a:spcAft>
              <a:buClr>
                <a:srgbClr val="005478"/>
              </a:buClr>
              <a:buSzPct val="100000"/>
              <a:buFont typeface="Lato"/>
              <a:buAutoNum type="arabicPeriod"/>
            </a:pPr>
            <a:r>
              <a:rPr lang="fr-fr" sz="1400">
                <a:latin typeface="Lato" panose="020F0502020204030203" pitchFamily="34" charset="77"/>
                <a:ea typeface="Lato"/>
                <a:cs typeface="Lato"/>
                <a:sym typeface="Lato"/>
              </a:rPr>
              <a:t>Intégration des analyses de qualité d’eau dans les enquêtes auprès des foyers - OMS</a:t>
            </a:r>
            <a:r>
              <a:rPr lang="fr-fr" sz="1400" i="1">
                <a:latin typeface="Lato" panose="020F0502020204030203" pitchFamily="34" charset="77"/>
                <a:ea typeface="Lato"/>
                <a:cs typeface="Lato"/>
                <a:sym typeface="Lato"/>
              </a:rPr>
              <a:t>, 2020</a:t>
            </a:r>
            <a:r>
              <a:rPr lang="fr-fr" sz="1400">
                <a:latin typeface="Lato" panose="020F0502020204030203" pitchFamily="34" charset="77"/>
                <a:ea typeface="Lato"/>
                <a:cs typeface="Lato"/>
                <a:sym typeface="Lato"/>
              </a:rPr>
              <a:t> </a:t>
            </a:r>
            <a:br>
              <a:rPr lang="en-CA" sz="1400" dirty="0">
                <a:latin typeface="Lato" panose="020F0502020204030203" pitchFamily="34" charset="77"/>
                <a:ea typeface="Lato"/>
                <a:cs typeface="Lato"/>
                <a:sym typeface="Lato"/>
              </a:rPr>
            </a:br>
            <a:r>
              <a:rPr lang="fr-fr" sz="1400" u="sng">
                <a:solidFill>
                  <a:srgbClr val="2B95B8"/>
                </a:solidFill>
                <a:uFill>
                  <a:solidFill>
                    <a:srgbClr val="2B95B8"/>
                  </a:solidFill>
                </a:uFill>
                <a:latin typeface="Lato" panose="020F0502020204030203" pitchFamily="34" charset="77"/>
                <a:ea typeface="Lato"/>
                <a:cs typeface="Lato"/>
                <a:sym typeface="Lato"/>
                <a:hlinkClick r:id="rId4">
                  <a:extLst>
                    <a:ext uri="{A12FA001-AC4F-418D-AE19-62706E023703}">
                      <ahyp:hlinkClr xmlns:ahyp="http://schemas.microsoft.com/office/drawing/2018/hyperlinkcolor" val="tx"/>
                    </a:ext>
                  </a:extLst>
                </a:hlinkClick>
              </a:rPr>
              <a:t>https://washdata.org/sites/default/files/2020-10/JMP-2020-water-quality-testing-household-surveys.pdf</a:t>
            </a:r>
            <a:endParaRPr lang="en-CA" sz="1400" u="sng" dirty="0">
              <a:solidFill>
                <a:srgbClr val="2B95B8"/>
              </a:solidFill>
              <a:uFill>
                <a:solidFill>
                  <a:srgbClr val="2B95B8"/>
                </a:solidFill>
              </a:uFill>
              <a:latin typeface="Lato" panose="020F0502020204030203" pitchFamily="34" charset="77"/>
              <a:ea typeface="Lato"/>
              <a:cs typeface="Lato"/>
              <a:sym typeface="Lato"/>
            </a:endParaRPr>
          </a:p>
          <a:p>
            <a:pPr indent="-297497" rtl="0">
              <a:lnSpc>
                <a:spcPts val="2020"/>
              </a:lnSpc>
              <a:spcAft>
                <a:spcPts val="1400"/>
              </a:spcAft>
              <a:buClr>
                <a:srgbClr val="005478"/>
              </a:buClr>
              <a:buSzPct val="100000"/>
              <a:buFont typeface="Lato"/>
              <a:buAutoNum type="arabicPeriod"/>
            </a:pPr>
            <a:r>
              <a:rPr lang="fr-fr" sz="1400">
                <a:latin typeface="Lato" panose="020F0502020204030203" pitchFamily="34" charset="77"/>
                <a:ea typeface="Lato"/>
                <a:cs typeface="Lato"/>
                <a:sym typeface="Lato"/>
              </a:rPr>
              <a:t>Suivi de la qualité de l’eau de boisson dans les enquêtes auprès des foyers représentatives au niveau national dans les pays à revenus faibles et intermédiaires - </a:t>
            </a:r>
            <a:r>
              <a:rPr lang="fr-fr" sz="1400" i="1">
                <a:latin typeface="Lato" panose="020F0502020204030203" pitchFamily="34" charset="77"/>
                <a:ea typeface="Lato"/>
                <a:cs typeface="Lato"/>
                <a:sym typeface="Lato"/>
              </a:rPr>
              <a:t>Bain et al, 2021</a:t>
            </a:r>
          </a:p>
          <a:p>
            <a:pPr marL="457200" lvl="0" indent="-297497" algn="l" rtl="0">
              <a:lnSpc>
                <a:spcPts val="2020"/>
              </a:lnSpc>
              <a:spcBef>
                <a:spcPts val="0"/>
              </a:spcBef>
              <a:spcAft>
                <a:spcPts val="1400"/>
              </a:spcAft>
              <a:buClr>
                <a:srgbClr val="005478"/>
              </a:buClr>
              <a:buSzPct val="100000"/>
              <a:buFont typeface="Lato"/>
              <a:buAutoNum type="arabicPeriod"/>
            </a:pPr>
            <a:r>
              <a:rPr lang="fr-fr" sz="1400">
                <a:latin typeface="Lato" panose="020F0502020204030203" pitchFamily="34" charset="77"/>
                <a:ea typeface="Lato"/>
                <a:cs typeface="Lato"/>
                <a:sym typeface="Lato"/>
              </a:rPr>
              <a:t>Analyse et évaluation mondiales de l’assainissement et de l’eau de boisson - UN-Water, 2025 https://www.unwater.org/news/un-water-glaas-2025-report </a:t>
            </a:r>
            <a:endParaRPr lang="en-CA" sz="1400" dirty="0">
              <a:solidFill>
                <a:schemeClr val="accent3"/>
              </a:solidFill>
              <a:uFill>
                <a:solidFill>
                  <a:srgbClr val="2B95B8"/>
                </a:solidFill>
              </a:uFill>
              <a:latin typeface="Lato" panose="020F0502020204030203" pitchFamily="34" charset="77"/>
              <a:ea typeface="Lato"/>
              <a:cs typeface="Lato"/>
              <a:sym typeface="Lato"/>
            </a:endParaRPr>
          </a:p>
          <a:p>
            <a:pPr rtl="0"/>
            <a:endParaRPr lang="en-US" dirty="0"/>
          </a:p>
        </p:txBody>
      </p:sp>
      <p:sp>
        <p:nvSpPr>
          <p:cNvPr id="5" name="Rounded Rectangle 4">
            <a:extLst>
              <a:ext uri="{FF2B5EF4-FFF2-40B4-BE49-F238E27FC236}">
                <a16:creationId xmlns:a16="http://schemas.microsoft.com/office/drawing/2014/main" id="{CD8E1C7C-0D8A-5FE6-53FC-B009754BA5A2}"/>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6"/>
              </a:solidFill>
            </a:endParaRPr>
          </a:p>
        </p:txBody>
      </p:sp>
      <p:sp>
        <p:nvSpPr>
          <p:cNvPr id="6" name="TextBox 5">
            <a:extLst>
              <a:ext uri="{FF2B5EF4-FFF2-40B4-BE49-F238E27FC236}">
                <a16:creationId xmlns:a16="http://schemas.microsoft.com/office/drawing/2014/main" id="{5896634C-0284-0793-3021-BF9077AAB2F4}"/>
              </a:ext>
            </a:extLst>
          </p:cNvPr>
          <p:cNvSpPr txBox="1">
            <a:spLocks/>
          </p:cNvSpPr>
          <p:nvPr/>
        </p:nvSpPr>
        <p:spPr>
          <a:xfrm>
            <a:off x="717300" y="1568543"/>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1</a:t>
            </a:r>
          </a:p>
        </p:txBody>
      </p:sp>
      <p:sp>
        <p:nvSpPr>
          <p:cNvPr id="8" name="Rounded Rectangle 7">
            <a:extLst>
              <a:ext uri="{FF2B5EF4-FFF2-40B4-BE49-F238E27FC236}">
                <a16:creationId xmlns:a16="http://schemas.microsoft.com/office/drawing/2014/main" id="{D6A37505-20F4-6866-0052-0D414BB74175}"/>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TextBox 8">
            <a:extLst>
              <a:ext uri="{FF2B5EF4-FFF2-40B4-BE49-F238E27FC236}">
                <a16:creationId xmlns:a16="http://schemas.microsoft.com/office/drawing/2014/main" id="{741C40C2-861A-8E5B-1DD1-D4C8F2A2D3AA}"/>
              </a:ext>
            </a:extLst>
          </p:cNvPr>
          <p:cNvSpPr txBox="1"/>
          <p:nvPr/>
        </p:nvSpPr>
        <p:spPr>
          <a:xfrm>
            <a:off x="717300" y="2352315"/>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2</a:t>
            </a:r>
          </a:p>
        </p:txBody>
      </p:sp>
      <p:sp>
        <p:nvSpPr>
          <p:cNvPr id="11" name="Rounded Rectangle 10">
            <a:extLst>
              <a:ext uri="{FF2B5EF4-FFF2-40B4-BE49-F238E27FC236}">
                <a16:creationId xmlns:a16="http://schemas.microsoft.com/office/drawing/2014/main" id="{7A4C67D4-4466-9AC2-63AF-7788789DA6C1}"/>
              </a:ext>
            </a:extLst>
          </p:cNvPr>
          <p:cNvSpPr/>
          <p:nvPr/>
        </p:nvSpPr>
        <p:spPr>
          <a:xfrm>
            <a:off x="717300" y="3348371"/>
            <a:ext cx="235566" cy="252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a16="http://schemas.microsoft.com/office/drawing/2014/main" id="{87FC3A6E-13EB-C0B6-BD3B-FFE21F60555A}"/>
              </a:ext>
            </a:extLst>
          </p:cNvPr>
          <p:cNvSpPr txBox="1"/>
          <p:nvPr/>
        </p:nvSpPr>
        <p:spPr>
          <a:xfrm>
            <a:off x="717300" y="3323372"/>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3</a:t>
            </a:r>
          </a:p>
        </p:txBody>
      </p:sp>
      <p:sp>
        <p:nvSpPr>
          <p:cNvPr id="14" name="Rounded Rectangle 13">
            <a:extLst>
              <a:ext uri="{FF2B5EF4-FFF2-40B4-BE49-F238E27FC236}">
                <a16:creationId xmlns:a16="http://schemas.microsoft.com/office/drawing/2014/main" id="{E8026A66-A27C-6EEC-7561-B4A2DC7932B1}"/>
              </a:ext>
            </a:extLst>
          </p:cNvPr>
          <p:cNvSpPr/>
          <p:nvPr/>
        </p:nvSpPr>
        <p:spPr>
          <a:xfrm>
            <a:off x="717300" y="4032250"/>
            <a:ext cx="235566" cy="25200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TextBox 14">
            <a:extLst>
              <a:ext uri="{FF2B5EF4-FFF2-40B4-BE49-F238E27FC236}">
                <a16:creationId xmlns:a16="http://schemas.microsoft.com/office/drawing/2014/main" id="{F8EE9889-67B3-C192-4758-F123C0340717}"/>
              </a:ext>
            </a:extLst>
          </p:cNvPr>
          <p:cNvSpPr txBox="1"/>
          <p:nvPr/>
        </p:nvSpPr>
        <p:spPr>
          <a:xfrm>
            <a:off x="717300" y="4016986"/>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4</a:t>
            </a:r>
          </a:p>
        </p:txBody>
      </p:sp>
    </p:spTree>
    <p:custDataLst>
      <p:tags r:id="rId1"/>
    </p:custDataLst>
    <p:extLst>
      <p:ext uri="{BB962C8B-B14F-4D97-AF65-F5344CB8AC3E}">
        <p14:creationId xmlns:p14="http://schemas.microsoft.com/office/powerpoint/2010/main" val="691454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350643"/>
            <a:ext cx="7762200" cy="813013"/>
          </a:xfrm>
          <a:prstGeom prst="rect">
            <a:avLst/>
          </a:prstGeom>
        </p:spPr>
        <p:txBody>
          <a:bodyPr spcFirstLastPara="1" wrap="square" lIns="68575" tIns="34275" rIns="68575" bIns="34275" rtlCol="0" anchor="ctr" anchorCtr="0">
            <a:spAutoFit/>
          </a:bodyPr>
          <a:lstStyle/>
          <a:p>
            <a:pPr marL="7938" lvl="0" indent="-7938" algn="l" rtl="0">
              <a:lnSpc>
                <a:spcPts val="2880"/>
              </a:lnSpc>
              <a:spcBef>
                <a:spcPts val="0"/>
              </a:spcBef>
              <a:buNone/>
            </a:pPr>
            <a:r>
              <a:rPr lang="fr-fr" sz="2400" b="1" spc="30">
                <a:solidFill>
                  <a:srgbClr val="2B95B8"/>
                </a:solidFill>
                <a:latin typeface="Lato Black" panose="020F0502020204030203" pitchFamily="34" charset="77"/>
                <a:ea typeface="Lato"/>
                <a:cs typeface="Lato"/>
                <a:sym typeface="Lato"/>
              </a:rPr>
              <a:t>C’est l’opportunité de faire évoluer le secteur WASH : </a:t>
            </a:r>
            <a:br>
              <a:rPr lang="en-CA" sz="2400" b="1" spc="30" dirty="0">
                <a:solidFill>
                  <a:srgbClr val="2B95B8"/>
                </a:solidFill>
                <a:latin typeface="Lato Black" panose="020F0502020204030203" pitchFamily="34" charset="77"/>
                <a:ea typeface="Lato"/>
                <a:cs typeface="Lato"/>
                <a:sym typeface="Lato"/>
              </a:rPr>
            </a:br>
            <a:r>
              <a:rPr lang="fr-fr" sz="2400" b="1" spc="30">
                <a:solidFill>
                  <a:srgbClr val="2B95B8"/>
                </a:solidFill>
                <a:latin typeface="Lato Black" panose="020F0502020204030203" pitchFamily="34" charset="77"/>
                <a:ea typeface="Lato"/>
                <a:cs typeface="Lato"/>
                <a:sym typeface="Lato"/>
              </a:rPr>
              <a:t>il ne s’agit plus de choisir entre l’une ou l’autre des solutions, mais de les cumuler</a:t>
            </a:r>
            <a:endParaRPr lang="en-CA" sz="2400" b="1" u="none" strike="noStrike" cap="none" spc="30" dirty="0">
              <a:solidFill>
                <a:srgbClr val="2B95B8"/>
              </a:solidFill>
              <a:latin typeface="Lato Black"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20</a:t>
            </a:fld>
            <a:endParaRPr dirty="0"/>
          </a:p>
        </p:txBody>
      </p:sp>
      <p:sp>
        <p:nvSpPr>
          <p:cNvPr id="8" name="Google Shape;446;p72">
            <a:extLst>
              <a:ext uri="{FF2B5EF4-FFF2-40B4-BE49-F238E27FC236}">
                <a16:creationId xmlns:a16="http://schemas.microsoft.com/office/drawing/2014/main" id="{68957BFC-C085-6094-1B19-25536BB506F7}"/>
              </a:ext>
            </a:extLst>
          </p:cNvPr>
          <p:cNvSpPr/>
          <p:nvPr/>
        </p:nvSpPr>
        <p:spPr>
          <a:xfrm>
            <a:off x="546300" y="1607063"/>
            <a:ext cx="7755900" cy="2841326"/>
          </a:xfrm>
          <a:prstGeom prst="rect">
            <a:avLst/>
          </a:prstGeom>
          <a:noFill/>
          <a:ln>
            <a:noFill/>
          </a:ln>
        </p:spPr>
        <p:txBody>
          <a:bodyPr spcFirstLastPara="1" wrap="square" lIns="0" tIns="0" rIns="0" bIns="0" rtlCol="0" anchor="t" anchorCtr="0">
            <a:noAutofit/>
          </a:bodyPr>
          <a:lstStyle/>
          <a:p>
            <a:pPr marL="49213" marR="0" lvl="0" algn="l" rtl="0">
              <a:lnSpc>
                <a:spcPct val="100000"/>
              </a:lnSpc>
              <a:spcBef>
                <a:spcPts val="0"/>
              </a:spcBef>
              <a:spcAft>
                <a:spcPts val="1200"/>
              </a:spcAft>
              <a:buClr>
                <a:srgbClr val="666666"/>
              </a:buClr>
              <a:buSzPts val="1400"/>
            </a:pPr>
            <a:r>
              <a:rPr lang="fr-fr" sz="1600" b="1" dirty="0">
                <a:solidFill>
                  <a:schemeClr val="tx1">
                    <a:lumMod val="65000"/>
                    <a:lumOff val="35000"/>
                  </a:schemeClr>
                </a:solidFill>
                <a:latin typeface="Lato Black" panose="020F0502020204030203" pitchFamily="34" charset="77"/>
                <a:ea typeface="Lato"/>
                <a:cs typeface="Lato"/>
                <a:sym typeface="Lato"/>
              </a:rPr>
              <a:t>Le traitement de l’eau à domicile :</a:t>
            </a:r>
            <a:endParaRPr sz="1600" b="1" dirty="0">
              <a:solidFill>
                <a:schemeClr val="tx1">
                  <a:lumMod val="65000"/>
                  <a:lumOff val="35000"/>
                </a:schemeClr>
              </a:solidFill>
              <a:latin typeface="Lato Black" panose="020F0502020204030203" pitchFamily="34" charset="77"/>
              <a:ea typeface="Lato"/>
              <a:cs typeface="Lato"/>
              <a:sym typeface="Lato"/>
            </a:endParaRPr>
          </a:p>
          <a:p>
            <a:pPr marL="334963" marR="0" lvl="1" indent="-285750" algn="l" rtl="0">
              <a:lnSpc>
                <a:spcPct val="100000"/>
              </a:lnSpc>
              <a:spcBef>
                <a:spcPts val="1000"/>
              </a:spcBef>
              <a:spcAft>
                <a:spcPts val="0"/>
              </a:spcAft>
              <a:buClr>
                <a:schemeClr val="tx1">
                  <a:lumMod val="65000"/>
                  <a:lumOff val="35000"/>
                </a:schemeClr>
              </a:buClr>
              <a:buSzPct val="120000"/>
              <a:buFont typeface="Arial" panose="020B0604020202020204" pitchFamily="34" charset="0"/>
              <a:buChar char="•"/>
            </a:pPr>
            <a:r>
              <a:rPr lang="fr-fr" b="1" dirty="0">
                <a:solidFill>
                  <a:schemeClr val="tx1"/>
                </a:solidFill>
                <a:latin typeface="Lato"/>
                <a:ea typeface="Lato"/>
                <a:cs typeface="Lato"/>
                <a:sym typeface="Lato"/>
              </a:rPr>
              <a:t>fait partie de la panoplie d’options </a:t>
            </a:r>
            <a:r>
              <a:rPr lang="fr-fr" dirty="0">
                <a:solidFill>
                  <a:srgbClr val="666666"/>
                </a:solidFill>
                <a:latin typeface="Lato"/>
                <a:ea typeface="Lato"/>
                <a:cs typeface="Lato"/>
                <a:sym typeface="Lato"/>
              </a:rPr>
              <a:t>permettant de garantir à tous un accès à des services d’eau potable gérés de manière sûre</a:t>
            </a:r>
            <a:endParaRPr dirty="0">
              <a:solidFill>
                <a:srgbClr val="666666"/>
              </a:solidFill>
              <a:latin typeface="Lato"/>
              <a:ea typeface="Lato"/>
              <a:cs typeface="Lato"/>
              <a:sym typeface="Lato"/>
            </a:endParaRPr>
          </a:p>
          <a:p>
            <a:pPr marL="334963" marR="0" lvl="1" indent="-285750" algn="l" rtl="0">
              <a:lnSpc>
                <a:spcPct val="100000"/>
              </a:lnSpc>
              <a:spcBef>
                <a:spcPts val="1000"/>
              </a:spcBef>
              <a:spcAft>
                <a:spcPts val="0"/>
              </a:spcAft>
              <a:buClr>
                <a:schemeClr val="tx1">
                  <a:lumMod val="65000"/>
                  <a:lumOff val="35000"/>
                </a:schemeClr>
              </a:buClr>
              <a:buSzPct val="120000"/>
              <a:buFont typeface="Arial" panose="020B0604020202020204" pitchFamily="34" charset="0"/>
              <a:buChar char="•"/>
            </a:pPr>
            <a:r>
              <a:rPr lang="fr-fr" dirty="0">
                <a:solidFill>
                  <a:srgbClr val="666666"/>
                </a:solidFill>
                <a:latin typeface="Lato"/>
                <a:ea typeface="Lato"/>
                <a:cs typeface="Lato"/>
                <a:sym typeface="Lato"/>
              </a:rPr>
              <a:t>constitue un modèle de prestation de services légitime et fondé sur des données probantes </a:t>
            </a:r>
            <a:endParaRPr dirty="0">
              <a:solidFill>
                <a:srgbClr val="666666"/>
              </a:solidFill>
              <a:latin typeface="Lato"/>
              <a:ea typeface="Lato"/>
              <a:cs typeface="Lato"/>
              <a:sym typeface="Lato"/>
            </a:endParaRPr>
          </a:p>
          <a:p>
            <a:pPr marL="334963" marR="0" lvl="1" indent="-285750" algn="l" rtl="0">
              <a:lnSpc>
                <a:spcPct val="100000"/>
              </a:lnSpc>
              <a:spcBef>
                <a:spcPts val="1000"/>
              </a:spcBef>
              <a:spcAft>
                <a:spcPts val="1000"/>
              </a:spcAft>
              <a:buClr>
                <a:schemeClr val="tx1">
                  <a:lumMod val="65000"/>
                  <a:lumOff val="35000"/>
                </a:schemeClr>
              </a:buClr>
              <a:buSzPct val="120000"/>
              <a:buFont typeface="Arial" panose="020B0604020202020204" pitchFamily="34" charset="0"/>
              <a:buChar char="•"/>
            </a:pPr>
            <a:r>
              <a:rPr lang="fr-fr" dirty="0">
                <a:solidFill>
                  <a:srgbClr val="666666"/>
                </a:solidFill>
                <a:latin typeface="Lato"/>
                <a:ea typeface="Lato"/>
                <a:cs typeface="Lato"/>
                <a:sym typeface="Lato"/>
              </a:rPr>
              <a:t>s’appuie sur des décennies de recherche de terrain, d’expérience de mise en œuvre et de progrès en matière d’assurance qualité</a:t>
            </a:r>
            <a:endParaRPr dirty="0">
              <a:solidFill>
                <a:srgbClr val="666666"/>
              </a:solidFill>
              <a:latin typeface="Lato"/>
              <a:ea typeface="Lato"/>
              <a:cs typeface="Lato"/>
              <a:sym typeface="Lato"/>
            </a:endParaRPr>
          </a:p>
        </p:txBody>
      </p:sp>
    </p:spTree>
    <p:custDataLst>
      <p:tags r:id="rId1"/>
    </p:custDataLst>
    <p:extLst>
      <p:ext uri="{BB962C8B-B14F-4D97-AF65-F5344CB8AC3E}">
        <p14:creationId xmlns:p14="http://schemas.microsoft.com/office/powerpoint/2010/main" val="43782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324000"/>
            <a:ext cx="7762200" cy="438551"/>
          </a:xfrm>
          <a:prstGeom prst="rect">
            <a:avLst/>
          </a:prstGeom>
        </p:spPr>
        <p:txBody>
          <a:bodyPr spcFirstLastPara="1" wrap="square" lIns="68575" tIns="34275" rIns="68575" bIns="34275" rtlCol="0" anchor="ctr" anchorCtr="0">
            <a:spAutoFit/>
          </a:bodyPr>
          <a:lstStyle/>
          <a:p>
            <a:pPr marL="7938" marR="0" lvl="0" algn="l" rtl="0">
              <a:lnSpc>
                <a:spcPct val="100000"/>
              </a:lnSpc>
              <a:spcBef>
                <a:spcPts val="0"/>
              </a:spcBef>
              <a:spcAft>
                <a:spcPts val="0"/>
              </a:spcAft>
              <a:buClr>
                <a:srgbClr val="005478"/>
              </a:buClr>
              <a:buSzPts val="1300"/>
              <a:buFont typeface="Lato"/>
              <a:buNone/>
            </a:pPr>
            <a:r>
              <a:rPr lang="fr-fr" sz="2400" b="1" spc="30">
                <a:solidFill>
                  <a:srgbClr val="2B95B8"/>
                </a:solidFill>
                <a:latin typeface="Lato Black" panose="020F0502020204030203" pitchFamily="34" charset="77"/>
                <a:ea typeface="Lato"/>
                <a:cs typeface="Lato"/>
                <a:sym typeface="Lato"/>
              </a:rPr>
              <a:t>Opportunités</a:t>
            </a:r>
            <a:endParaRPr lang="en-CA" sz="2400" b="1" u="none" strike="noStrike" cap="none" spc="30" dirty="0">
              <a:solidFill>
                <a:srgbClr val="2B95B8"/>
              </a:solidFill>
              <a:latin typeface="Lato Black"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21</a:t>
            </a:fld>
            <a:endParaRPr dirty="0"/>
          </a:p>
        </p:txBody>
      </p:sp>
      <p:sp>
        <p:nvSpPr>
          <p:cNvPr id="2" name="Google Shape;454;p73">
            <a:extLst>
              <a:ext uri="{FF2B5EF4-FFF2-40B4-BE49-F238E27FC236}">
                <a16:creationId xmlns:a16="http://schemas.microsoft.com/office/drawing/2014/main" id="{09D5083B-2A50-5266-0FB7-316DF2001ABF}"/>
              </a:ext>
            </a:extLst>
          </p:cNvPr>
          <p:cNvSpPr/>
          <p:nvPr/>
        </p:nvSpPr>
        <p:spPr>
          <a:xfrm>
            <a:off x="540000" y="1034742"/>
            <a:ext cx="7282852" cy="3634767"/>
          </a:xfrm>
          <a:prstGeom prst="rect">
            <a:avLst/>
          </a:prstGeom>
          <a:noFill/>
          <a:ln>
            <a:noFill/>
          </a:ln>
        </p:spPr>
        <p:txBody>
          <a:bodyPr spcFirstLastPara="1" wrap="square" lIns="0" tIns="0" rIns="0" bIns="0" rtlCol="0" anchor="t" anchorCtr="0">
            <a:noAutofit/>
          </a:bodyPr>
          <a:lstStyle/>
          <a:p>
            <a:pPr marL="425450" marR="0" lvl="0" indent="-285750" algn="l" rtl="0">
              <a:lnSpc>
                <a:spcPts val="1880"/>
              </a:lnSpc>
              <a:spcBef>
                <a:spcPts val="0"/>
              </a:spcBef>
              <a:spcAft>
                <a:spcPts val="0"/>
              </a:spcAft>
              <a:buClr>
                <a:schemeClr val="tx1">
                  <a:lumMod val="65000"/>
                  <a:lumOff val="35000"/>
                </a:schemeClr>
              </a:buClr>
              <a:buSzPct val="120000"/>
              <a:buFont typeface="Arial" panose="020B0604020202020204" pitchFamily="34" charset="0"/>
              <a:buChar char="•"/>
            </a:pPr>
            <a:r>
              <a:rPr lang="fr-fr">
                <a:solidFill>
                  <a:srgbClr val="666666"/>
                </a:solidFill>
                <a:latin typeface="Lato"/>
                <a:ea typeface="Lato"/>
                <a:cs typeface="Lato"/>
                <a:sym typeface="Lato"/>
              </a:rPr>
              <a:t>Promouvoir des cadres politiques et financiers qui intègrent les options hors réseau au sein des stratégies nationales</a:t>
            </a:r>
            <a:endParaRPr dirty="0">
              <a:solidFill>
                <a:srgbClr val="666666"/>
              </a:solidFill>
              <a:latin typeface="Lato"/>
              <a:ea typeface="Lato"/>
              <a:cs typeface="Lato"/>
              <a:sym typeface="Lato"/>
            </a:endParaRPr>
          </a:p>
          <a:p>
            <a:pPr marL="425450" marR="0" lvl="0" indent="-285750" algn="l" rtl="0">
              <a:lnSpc>
                <a:spcPts val="1880"/>
              </a:lnSpc>
              <a:spcBef>
                <a:spcPts val="1000"/>
              </a:spcBef>
              <a:spcAft>
                <a:spcPts val="0"/>
              </a:spcAft>
              <a:buClr>
                <a:schemeClr val="tx1">
                  <a:lumMod val="65000"/>
                  <a:lumOff val="35000"/>
                </a:schemeClr>
              </a:buClr>
              <a:buSzPct val="120000"/>
              <a:buFont typeface="Arial" panose="020B0604020202020204" pitchFamily="34" charset="0"/>
              <a:buChar char="•"/>
            </a:pPr>
            <a:r>
              <a:rPr lang="fr-fr">
                <a:solidFill>
                  <a:srgbClr val="666666"/>
                </a:solidFill>
                <a:latin typeface="Lato"/>
                <a:ea typeface="Lato"/>
                <a:cs typeface="Lato"/>
                <a:sym typeface="Lato"/>
              </a:rPr>
              <a:t>Encourager les décideurs politiques et les bailleurs de fonds à reconnaître les approches décentralisées en tant que systèmes complémentaires</a:t>
            </a:r>
            <a:r>
              <a:rPr lang="fr-fr" b="1">
                <a:solidFill>
                  <a:srgbClr val="666666"/>
                </a:solidFill>
                <a:latin typeface="Lato"/>
                <a:ea typeface="Lato"/>
                <a:cs typeface="Lato"/>
                <a:sym typeface="Lato"/>
              </a:rPr>
              <a:t> </a:t>
            </a:r>
            <a:r>
              <a:rPr lang="fr-fr">
                <a:solidFill>
                  <a:srgbClr val="666666"/>
                </a:solidFill>
                <a:latin typeface="Lato"/>
                <a:ea typeface="Lato"/>
                <a:cs typeface="Lato"/>
                <a:sym typeface="Lato"/>
              </a:rPr>
              <a:t>, et non concurrents, des systèmes centralisés.</a:t>
            </a:r>
            <a:endParaRPr dirty="0">
              <a:solidFill>
                <a:srgbClr val="666666"/>
              </a:solidFill>
              <a:latin typeface="Lato"/>
              <a:ea typeface="Lato"/>
              <a:cs typeface="Lato"/>
              <a:sym typeface="Lato"/>
            </a:endParaRPr>
          </a:p>
          <a:p>
            <a:pPr marL="425450" lvl="0" indent="-285750" algn="l" rtl="0">
              <a:lnSpc>
                <a:spcPts val="1880"/>
              </a:lnSpc>
              <a:spcBef>
                <a:spcPts val="1000"/>
              </a:spcBef>
              <a:spcAft>
                <a:spcPts val="0"/>
              </a:spcAft>
              <a:buClr>
                <a:schemeClr val="tx1">
                  <a:lumMod val="65000"/>
                  <a:lumOff val="35000"/>
                </a:schemeClr>
              </a:buClr>
              <a:buSzPct val="120000"/>
              <a:buFont typeface="Arial" panose="020B0604020202020204" pitchFamily="34" charset="0"/>
              <a:buChar char="•"/>
            </a:pPr>
            <a:r>
              <a:rPr lang="fr-fr">
                <a:solidFill>
                  <a:srgbClr val="666666"/>
                </a:solidFill>
                <a:latin typeface="Lato"/>
                <a:ea typeface="Lato"/>
                <a:cs typeface="Lato"/>
                <a:sym typeface="Lato"/>
              </a:rPr>
              <a:t>Placer les priorités et les critères des ménages au centre des interventions WASH</a:t>
            </a:r>
            <a:endParaRPr dirty="0">
              <a:solidFill>
                <a:srgbClr val="666666"/>
              </a:solidFill>
              <a:latin typeface="Lato"/>
              <a:ea typeface="Lato"/>
              <a:cs typeface="Lato"/>
              <a:sym typeface="Lato"/>
            </a:endParaRPr>
          </a:p>
          <a:p>
            <a:pPr marL="431800" lvl="0" indent="-285750" algn="l" rtl="0">
              <a:lnSpc>
                <a:spcPts val="1880"/>
              </a:lnSpc>
              <a:spcBef>
                <a:spcPts val="1000"/>
              </a:spcBef>
              <a:spcAft>
                <a:spcPts val="0"/>
              </a:spcAft>
              <a:buClr>
                <a:schemeClr val="tx1">
                  <a:lumMod val="65000"/>
                  <a:lumOff val="35000"/>
                </a:schemeClr>
              </a:buClr>
              <a:buSzPct val="120000"/>
              <a:buFont typeface="Arial" panose="020B0604020202020204" pitchFamily="34" charset="0"/>
              <a:buChar char="•"/>
            </a:pPr>
            <a:r>
              <a:rPr lang="fr-fr">
                <a:solidFill>
                  <a:srgbClr val="666666"/>
                </a:solidFill>
                <a:latin typeface="Lato"/>
                <a:ea typeface="Lato"/>
                <a:cs typeface="Lato"/>
                <a:sym typeface="Lato"/>
              </a:rPr>
              <a:t>Promouvoir le traitement de l'eau à domicile en tant que composante nécessaire et éprouvée, en particulier lorsque les systèmes centralisés </a:t>
            </a:r>
            <a:r>
              <a:rPr lang="fr-fr" b="1">
                <a:solidFill>
                  <a:schemeClr val="tx1"/>
                </a:solidFill>
                <a:latin typeface="Lato"/>
                <a:ea typeface="Lato"/>
                <a:cs typeface="Lato"/>
                <a:sym typeface="Lato"/>
              </a:rPr>
              <a:t>ne peuvent pas encore</a:t>
            </a:r>
            <a:r>
              <a:rPr lang="fr-fr">
                <a:solidFill>
                  <a:srgbClr val="666666"/>
                </a:solidFill>
                <a:latin typeface="Lato"/>
                <a:ea typeface="Lato"/>
                <a:cs typeface="Lato"/>
                <a:sym typeface="Lato"/>
              </a:rPr>
              <a:t>, ou </a:t>
            </a:r>
            <a:r>
              <a:rPr lang="fr-fr" b="1">
                <a:solidFill>
                  <a:schemeClr val="tx1"/>
                </a:solidFill>
                <a:latin typeface="Lato"/>
                <a:ea typeface="Lato"/>
                <a:cs typeface="Lato"/>
                <a:sym typeface="Lato"/>
              </a:rPr>
              <a:t>pourraient ne jamais</a:t>
            </a:r>
            <a:r>
              <a:rPr lang="fr-fr">
                <a:solidFill>
                  <a:srgbClr val="666666"/>
                </a:solidFill>
                <a:latin typeface="Lato"/>
                <a:ea typeface="Lato"/>
                <a:cs typeface="Lato"/>
                <a:sym typeface="Lato"/>
              </a:rPr>
              <a:t>, garantir une qualité constante au point d’utilisation</a:t>
            </a:r>
            <a:endParaRPr dirty="0">
              <a:solidFill>
                <a:srgbClr val="666666"/>
              </a:solidFill>
              <a:latin typeface="Lato"/>
              <a:ea typeface="Lato"/>
              <a:cs typeface="Lato"/>
              <a:sym typeface="Lato"/>
            </a:endParaRPr>
          </a:p>
          <a:p>
            <a:pPr marL="889000" lvl="1" indent="-285750" algn="l" rtl="0">
              <a:lnSpc>
                <a:spcPts val="1880"/>
              </a:lnSpc>
              <a:spcBef>
                <a:spcPts val="1000"/>
              </a:spcBef>
              <a:spcAft>
                <a:spcPts val="0"/>
              </a:spcAft>
              <a:buClr>
                <a:schemeClr val="tx1">
                  <a:lumMod val="65000"/>
                  <a:lumOff val="35000"/>
                </a:schemeClr>
              </a:buClr>
              <a:buSzPct val="90000"/>
              <a:buFont typeface="Courier New" panose="02070309020205020404" pitchFamily="49" charset="0"/>
              <a:buChar char="o"/>
            </a:pPr>
            <a:r>
              <a:rPr lang="fr-fr">
                <a:solidFill>
                  <a:srgbClr val="666666"/>
                </a:solidFill>
                <a:latin typeface="Lato"/>
                <a:ea typeface="Lato"/>
                <a:cs typeface="Lato"/>
                <a:sym typeface="Lato"/>
              </a:rPr>
              <a:t>Communautés isolées et dispersées</a:t>
            </a:r>
            <a:endParaRPr dirty="0">
              <a:solidFill>
                <a:srgbClr val="666666"/>
              </a:solidFill>
              <a:latin typeface="Lato"/>
              <a:ea typeface="Lato"/>
              <a:cs typeface="Lato"/>
              <a:sym typeface="Lato"/>
            </a:endParaRPr>
          </a:p>
          <a:p>
            <a:pPr marL="889000" lvl="1" indent="-285750" algn="l" rtl="0">
              <a:lnSpc>
                <a:spcPts val="1880"/>
              </a:lnSpc>
              <a:spcBef>
                <a:spcPts val="0"/>
              </a:spcBef>
              <a:spcAft>
                <a:spcPts val="0"/>
              </a:spcAft>
              <a:buClr>
                <a:schemeClr val="tx1">
                  <a:lumMod val="65000"/>
                  <a:lumOff val="35000"/>
                </a:schemeClr>
              </a:buClr>
              <a:buSzPct val="90000"/>
              <a:buFont typeface="Courier New" panose="02070309020205020404" pitchFamily="49" charset="0"/>
              <a:buChar char="o"/>
            </a:pPr>
            <a:r>
              <a:rPr lang="fr-fr">
                <a:solidFill>
                  <a:srgbClr val="666666"/>
                </a:solidFill>
                <a:latin typeface="Lato"/>
                <a:ea typeface="Lato"/>
                <a:cs typeface="Lato"/>
                <a:sym typeface="Lato"/>
              </a:rPr>
              <a:t>Quartiers informels</a:t>
            </a:r>
            <a:endParaRPr dirty="0">
              <a:solidFill>
                <a:srgbClr val="666666"/>
              </a:solidFill>
              <a:latin typeface="Lato"/>
              <a:ea typeface="Lato"/>
              <a:cs typeface="Lato"/>
              <a:sym typeface="Lato"/>
            </a:endParaRPr>
          </a:p>
          <a:p>
            <a:pPr marL="889000" lvl="1" indent="-285750" algn="l" rtl="0">
              <a:lnSpc>
                <a:spcPts val="1880"/>
              </a:lnSpc>
              <a:spcBef>
                <a:spcPts val="0"/>
              </a:spcBef>
              <a:spcAft>
                <a:spcPts val="0"/>
              </a:spcAft>
              <a:buClr>
                <a:schemeClr val="tx1">
                  <a:lumMod val="65000"/>
                  <a:lumOff val="35000"/>
                </a:schemeClr>
              </a:buClr>
              <a:buSzPct val="90000"/>
              <a:buFont typeface="Courier New" panose="02070309020205020404" pitchFamily="49" charset="0"/>
              <a:buChar char="o"/>
            </a:pPr>
            <a:r>
              <a:rPr lang="fr-fr">
                <a:solidFill>
                  <a:srgbClr val="666666"/>
                </a:solidFill>
                <a:latin typeface="Lato"/>
                <a:ea typeface="Lato"/>
                <a:cs typeface="Lato"/>
                <a:sym typeface="Lato"/>
              </a:rPr>
              <a:t>Réseaux d’adduction peu fiables</a:t>
            </a:r>
            <a:endParaRPr dirty="0">
              <a:solidFill>
                <a:srgbClr val="666666"/>
              </a:solidFill>
              <a:latin typeface="Lato"/>
              <a:ea typeface="Lato"/>
              <a:cs typeface="Lato"/>
              <a:sym typeface="Lato"/>
            </a:endParaRPr>
          </a:p>
        </p:txBody>
      </p:sp>
    </p:spTree>
    <p:extLst>
      <p:ext uri="{BB962C8B-B14F-4D97-AF65-F5344CB8AC3E}">
        <p14:creationId xmlns:p14="http://schemas.microsoft.com/office/powerpoint/2010/main" val="107824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459613" y="346943"/>
            <a:ext cx="7762200" cy="813013"/>
          </a:xfrm>
          <a:prstGeom prst="rect">
            <a:avLst/>
          </a:prstGeom>
        </p:spPr>
        <p:txBody>
          <a:bodyPr spcFirstLastPara="1" wrap="square" lIns="68575" tIns="34275" rIns="68575" bIns="34275" rtlCol="0" anchor="ctr" anchorCtr="0">
            <a:spAutoFit/>
          </a:bodyPr>
          <a:lstStyle/>
          <a:p>
            <a:pPr marL="90488" marR="0" lvl="0" algn="l" rtl="0">
              <a:lnSpc>
                <a:spcPts val="2880"/>
              </a:lnSpc>
              <a:spcBef>
                <a:spcPts val="0"/>
              </a:spcBef>
              <a:spcAft>
                <a:spcPts val="0"/>
              </a:spcAft>
              <a:buClr>
                <a:srgbClr val="005478"/>
              </a:buClr>
              <a:buSzPts val="1300"/>
              <a:buFont typeface="Lato"/>
              <a:buNone/>
            </a:pPr>
            <a:r>
              <a:rPr lang="fr-fr" sz="2400" b="1" spc="30">
                <a:solidFill>
                  <a:srgbClr val="2B95B8"/>
                </a:solidFill>
                <a:latin typeface="Lato Black" panose="020F0502020204030203" pitchFamily="34" charset="77"/>
                <a:ea typeface="Lato"/>
                <a:cs typeface="Lato"/>
                <a:sym typeface="Lato"/>
              </a:rPr>
              <a:t>Documentation supplémentaire : </a:t>
            </a:r>
            <a:r>
              <a:rPr lang="fr-fr" u="none" strike="noStrike">
                <a:effectLst/>
                <a:latin typeface="Lato Black" panose="020F0502020204030203" pitchFamily="34" charset="77"/>
              </a:rPr>
              <a:t>quelles sont les preuves de l’efficacité du traitement de l'eau à domicile ?</a:t>
            </a:r>
            <a:endParaRPr lang="en-CA" u="none" strike="noStrike" cap="none" spc="30" dirty="0">
              <a:latin typeface="Lato Black"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22</a:t>
            </a:fld>
            <a:endParaRPr dirty="0"/>
          </a:p>
        </p:txBody>
      </p:sp>
      <p:sp>
        <p:nvSpPr>
          <p:cNvPr id="2" name="Google Shape;454;p73">
            <a:extLst>
              <a:ext uri="{FF2B5EF4-FFF2-40B4-BE49-F238E27FC236}">
                <a16:creationId xmlns:a16="http://schemas.microsoft.com/office/drawing/2014/main" id="{09D5083B-2A50-5266-0FB7-316DF2001ABF}"/>
              </a:ext>
            </a:extLst>
          </p:cNvPr>
          <p:cNvSpPr/>
          <p:nvPr/>
        </p:nvSpPr>
        <p:spPr>
          <a:xfrm>
            <a:off x="611188" y="1406396"/>
            <a:ext cx="7282852" cy="3390161"/>
          </a:xfrm>
          <a:prstGeom prst="rect">
            <a:avLst/>
          </a:prstGeom>
          <a:noFill/>
          <a:ln>
            <a:noFill/>
          </a:ln>
        </p:spPr>
        <p:txBody>
          <a:bodyPr spcFirstLastPara="1" wrap="square" lIns="0" tIns="0" rIns="0" bIns="0" rtlCol="0" anchor="t" anchorCtr="0">
            <a:noAutofit/>
          </a:bodyPr>
          <a:lstStyle/>
          <a:p>
            <a:pPr marL="285750" indent="-285750" rtl="0" fontAlgn="base">
              <a:lnSpc>
                <a:spcPts val="2020"/>
              </a:lnSpc>
              <a:spcBef>
                <a:spcPts val="0"/>
              </a:spcBef>
              <a:spcAft>
                <a:spcPts val="800"/>
              </a:spcAft>
              <a:buSzPct val="120000"/>
              <a:buFont typeface="Arial" panose="020B0604020202020204" pitchFamily="34" charset="0"/>
              <a:buChar char="•"/>
            </a:pPr>
            <a:r>
              <a:rPr lang="fr-fr" sz="1600" b="1" u="none" strike="noStrike" dirty="0">
                <a:solidFill>
                  <a:schemeClr val="tx1">
                    <a:lumMod val="65000"/>
                    <a:lumOff val="35000"/>
                  </a:schemeClr>
                </a:solidFill>
                <a:effectLst/>
                <a:latin typeface="Lato" panose="020F0502020204030203" pitchFamily="34" charset="77"/>
              </a:rPr>
              <a:t>Un nouveau livre blanc répond à ces questions importantes relatives à la conservation et au traitement de l'eau à domicile :</a:t>
            </a:r>
          </a:p>
          <a:p>
            <a:pPr marL="579438" lvl="1" indent="-280988" rtl="0" fontAlgn="base">
              <a:lnSpc>
                <a:spcPts val="2020"/>
              </a:lnSpc>
              <a:spcBef>
                <a:spcPts val="0"/>
              </a:spcBef>
              <a:spcAft>
                <a:spcPts val="600"/>
              </a:spcAft>
              <a:buClr>
                <a:schemeClr val="tx1">
                  <a:lumMod val="65000"/>
                  <a:lumOff val="35000"/>
                </a:schemeClr>
              </a:buClr>
              <a:buSzPct val="90000"/>
              <a:buFont typeface="Courier New" panose="02070309020205020404" pitchFamily="49" charset="0"/>
              <a:buChar char="o"/>
            </a:pPr>
            <a:r>
              <a:rPr lang="fr-fr" u="none" strike="noStrike" dirty="0">
                <a:solidFill>
                  <a:schemeClr val="tx1">
                    <a:lumMod val="65000"/>
                    <a:lumOff val="35000"/>
                  </a:schemeClr>
                </a:solidFill>
                <a:effectLst/>
                <a:latin typeface="Lato" panose="020F0502020204030203" pitchFamily="34" charset="77"/>
              </a:rPr>
              <a:t>les diarrhées sont-elles réduites ?</a:t>
            </a:r>
          </a:p>
          <a:p>
            <a:pPr marL="579438" lvl="1" indent="-280988" rtl="0" fontAlgn="base">
              <a:lnSpc>
                <a:spcPts val="2020"/>
              </a:lnSpc>
              <a:spcBef>
                <a:spcPts val="0"/>
              </a:spcBef>
              <a:spcAft>
                <a:spcPts val="600"/>
              </a:spcAft>
              <a:buClr>
                <a:schemeClr val="tx1">
                  <a:lumMod val="65000"/>
                  <a:lumOff val="35000"/>
                </a:schemeClr>
              </a:buClr>
              <a:buSzPct val="90000"/>
              <a:buFont typeface="Courier New" panose="02070309020205020404" pitchFamily="49" charset="0"/>
              <a:buChar char="o"/>
            </a:pPr>
            <a:r>
              <a:rPr lang="fr-fr" u="none" strike="noStrike" dirty="0">
                <a:solidFill>
                  <a:schemeClr val="tx1">
                    <a:lumMod val="65000"/>
                    <a:lumOff val="35000"/>
                  </a:schemeClr>
                </a:solidFill>
                <a:effectLst/>
                <a:latin typeface="Lato" panose="020F0502020204030203" pitchFamily="34" charset="77"/>
              </a:rPr>
              <a:t>la qualité de l'eau est-elle améliorée ?</a:t>
            </a:r>
          </a:p>
          <a:p>
            <a:pPr marL="579438" lvl="1" indent="-280988" rtl="0" fontAlgn="base">
              <a:lnSpc>
                <a:spcPts val="2020"/>
              </a:lnSpc>
              <a:spcBef>
                <a:spcPts val="0"/>
              </a:spcBef>
              <a:spcAft>
                <a:spcPts val="600"/>
              </a:spcAft>
              <a:buClr>
                <a:schemeClr val="tx1">
                  <a:lumMod val="65000"/>
                  <a:lumOff val="35000"/>
                </a:schemeClr>
              </a:buClr>
              <a:buSzPct val="90000"/>
              <a:buFont typeface="Courier New" panose="02070309020205020404" pitchFamily="49" charset="0"/>
              <a:buChar char="o"/>
            </a:pPr>
            <a:r>
              <a:rPr lang="fr-fr" u="none" strike="noStrike" dirty="0">
                <a:solidFill>
                  <a:schemeClr val="tx1">
                    <a:lumMod val="65000"/>
                    <a:lumOff val="35000"/>
                  </a:schemeClr>
                </a:solidFill>
                <a:effectLst/>
                <a:latin typeface="Lato" panose="020F0502020204030203" pitchFamily="34" charset="77"/>
              </a:rPr>
              <a:t>le rachitisme chez les enfants est-il réduit ?</a:t>
            </a:r>
          </a:p>
          <a:p>
            <a:pPr marL="9525" indent="-9525" rtl="0">
              <a:spcBef>
                <a:spcPts val="0"/>
              </a:spcBef>
              <a:spcAft>
                <a:spcPts val="0"/>
              </a:spcAft>
            </a:pPr>
            <a:br>
              <a:rPr lang="en-CA" b="0" dirty="0">
                <a:effectLst/>
              </a:rPr>
            </a:br>
            <a:br>
              <a:rPr lang="en-CA" b="0" dirty="0">
                <a:effectLst/>
              </a:rPr>
            </a:br>
            <a:r>
              <a:rPr lang="fr-fr" sz="1600" b="1" u="none" strike="noStrike" dirty="0">
                <a:solidFill>
                  <a:srgbClr val="2B95B8"/>
                </a:solidFill>
                <a:effectLst/>
                <a:latin typeface="Lato" panose="020F0502020204030203" pitchFamily="34" charset="77"/>
              </a:rPr>
              <a:t>Disponible en anglais.  Autres langues bientôt disponibles.</a:t>
            </a:r>
          </a:p>
          <a:p>
            <a:pPr marL="9525" indent="-9525" rtl="0">
              <a:spcBef>
                <a:spcPts val="0"/>
              </a:spcBef>
              <a:spcAft>
                <a:spcPts val="0"/>
              </a:spcAft>
            </a:pPr>
            <a:endParaRPr lang="en-CA" sz="1600" b="1" dirty="0">
              <a:solidFill>
                <a:schemeClr val="accent1"/>
              </a:solidFill>
              <a:latin typeface="Lato" panose="020F0502020204030203" pitchFamily="34" charset="77"/>
            </a:endParaRPr>
          </a:p>
          <a:p>
            <a:pPr marL="9525" indent="-9525" rtl="0">
              <a:spcBef>
                <a:spcPts val="0"/>
              </a:spcBef>
              <a:spcAft>
                <a:spcPts val="0"/>
              </a:spcAft>
            </a:pPr>
            <a:r>
              <a:rPr lang="fr-fr" sz="1600" b="1" dirty="0">
                <a:solidFill>
                  <a:schemeClr val="tx1">
                    <a:lumMod val="65000"/>
                    <a:lumOff val="35000"/>
                  </a:schemeClr>
                </a:solidFill>
                <a:latin typeface="Lato" panose="020F0502020204030203" pitchFamily="34" charset="77"/>
              </a:rPr>
              <a:t>L’histoire ne s’arrête pas là… </a:t>
            </a:r>
            <a:r>
              <a:rPr lang="fr-fr" sz="1600" b="1" u="sng" dirty="0">
                <a:solidFill>
                  <a:srgbClr val="2B95B8"/>
                </a:solidFill>
                <a:uFill>
                  <a:solidFill>
                    <a:srgbClr val="2B95B8"/>
                  </a:solidFill>
                </a:uFill>
                <a:latin typeface="Lato" panose="020F0502020204030203" pitchFamily="34" charset="77"/>
                <a:hlinkClick r:id="rId4">
                  <a:extLst>
                    <a:ext uri="{A12FA001-AC4F-418D-AE19-62706E023703}">
                      <ahyp:hlinkClr xmlns:ahyp="http://schemas.microsoft.com/office/drawing/2018/hyperlinkcolor" val="tx"/>
                    </a:ext>
                  </a:extLst>
                </a:hlinkClick>
              </a:rPr>
              <a:t>cliquez ici pour lire la suite</a:t>
            </a:r>
            <a:r>
              <a:rPr lang="fr-fr" sz="1600" u="sng" dirty="0">
                <a:solidFill>
                  <a:srgbClr val="2B95B8"/>
                </a:solidFill>
                <a:uFill>
                  <a:solidFill>
                    <a:srgbClr val="2B95B8"/>
                  </a:solidFill>
                </a:uFill>
                <a:hlinkClick r:id="rId4">
                  <a:extLst>
                    <a:ext uri="{A12FA001-AC4F-418D-AE19-62706E023703}">
                      <ahyp:hlinkClr xmlns:ahyp="http://schemas.microsoft.com/office/drawing/2018/hyperlinkcolor" val="tx"/>
                    </a:ext>
                  </a:extLst>
                </a:hlinkClick>
              </a:rPr>
              <a:t>.</a:t>
            </a:r>
            <a:br>
              <a:rPr lang="en-CA" dirty="0"/>
            </a:br>
            <a:endParaRPr dirty="0">
              <a:solidFill>
                <a:srgbClr val="666666"/>
              </a:solidFill>
              <a:latin typeface="Lato"/>
              <a:ea typeface="Lato"/>
              <a:cs typeface="Lato"/>
              <a:sym typeface="Lato"/>
            </a:endParaRPr>
          </a:p>
        </p:txBody>
      </p:sp>
    </p:spTree>
    <p:custDataLst>
      <p:tags r:id="rId1"/>
    </p:custDataLst>
    <p:extLst>
      <p:ext uri="{BB962C8B-B14F-4D97-AF65-F5344CB8AC3E}">
        <p14:creationId xmlns:p14="http://schemas.microsoft.com/office/powerpoint/2010/main" val="279772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059A0E5E-B281-CE81-0962-37920697A9D2}"/>
              </a:ext>
            </a:extLst>
          </p:cNvPr>
          <p:cNvSpPr/>
          <p:nvPr/>
        </p:nvSpPr>
        <p:spPr>
          <a:xfrm>
            <a:off x="540001" y="3265714"/>
            <a:ext cx="4709007" cy="1152605"/>
          </a:xfrm>
          <a:prstGeom prst="roundRect">
            <a:avLst>
              <a:gd name="adj" fmla="val 8542"/>
            </a:avLst>
          </a:prstGeom>
          <a:solidFill>
            <a:schemeClr val="bg1"/>
          </a:solidFill>
          <a:ln w="6350">
            <a:solidFill>
              <a:schemeClr val="accent2">
                <a:lumMod val="20000"/>
                <a:lumOff val="80000"/>
              </a:schemeClr>
            </a:solidFill>
          </a:ln>
          <a:effectLst>
            <a:outerShdw blurRad="50800" dist="38100" dir="2700000" algn="tl" rotWithShape="0">
              <a:prstClr val="black">
                <a:alpha val="1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0DFE2F6D-ECBF-E5E0-B011-997B40860ADC}"/>
              </a:ext>
            </a:extLst>
          </p:cNvPr>
          <p:cNvSpPr>
            <a:spLocks noGrp="1"/>
          </p:cNvSpPr>
          <p:nvPr>
            <p:ph type="title"/>
          </p:nvPr>
        </p:nvSpPr>
        <p:spPr>
          <a:xfrm>
            <a:off x="540000" y="360000"/>
            <a:ext cx="7886700" cy="512418"/>
          </a:xfrm>
        </p:spPr>
        <p:txBody>
          <a:bodyPr rtlCol="0"/>
          <a:lstStyle/>
          <a:p>
            <a:pPr rtl="0"/>
            <a:r>
              <a:rPr lang="fr-fr">
                <a:latin typeface="Lato Black" panose="020F0502020204030203" pitchFamily="34" charset="77"/>
              </a:rPr>
              <a:t>Pour commencer, soulignons les progrès !</a:t>
            </a:r>
            <a:endParaRPr lang="en-US" dirty="0">
              <a:latin typeface="Lato Black" panose="020F0502020204030203" pitchFamily="34" charset="77"/>
            </a:endParaRPr>
          </a:p>
        </p:txBody>
      </p:sp>
      <p:sp>
        <p:nvSpPr>
          <p:cNvPr id="3" name="Text Placeholder 2">
            <a:extLst>
              <a:ext uri="{FF2B5EF4-FFF2-40B4-BE49-F238E27FC236}">
                <a16:creationId xmlns:a16="http://schemas.microsoft.com/office/drawing/2014/main" id="{595E2E46-4515-392D-D022-4EE746386367}"/>
              </a:ext>
            </a:extLst>
          </p:cNvPr>
          <p:cNvSpPr>
            <a:spLocks noGrp="1"/>
          </p:cNvSpPr>
          <p:nvPr>
            <p:ph type="body" idx="2"/>
          </p:nvPr>
        </p:nvSpPr>
        <p:spPr>
          <a:xfrm>
            <a:off x="540001" y="1080000"/>
            <a:ext cx="5507334" cy="2416236"/>
          </a:xfrm>
        </p:spPr>
        <p:txBody>
          <a:bodyPr rtlCol="0"/>
          <a:lstStyle/>
          <a:p>
            <a:pPr marL="9525" indent="-9525" rtl="0"/>
            <a:r>
              <a:rPr lang="fr-fr" sz="1600" b="1">
                <a:latin typeface="Lato" panose="020F0502020204030203" pitchFamily="34" charset="77"/>
              </a:rPr>
              <a:t>Pourquoi ?</a:t>
            </a:r>
          </a:p>
          <a:p>
            <a:pPr marL="514350" indent="-285750" rtl="0" fontAlgn="base">
              <a:lnSpc>
                <a:spcPts val="1680"/>
              </a:lnSpc>
              <a:buClr>
                <a:schemeClr val="tx1">
                  <a:lumMod val="65000"/>
                  <a:lumOff val="35000"/>
                </a:schemeClr>
              </a:buClr>
              <a:buSzPct val="120000"/>
              <a:buFont typeface="Arial" panose="020B0604020202020204" pitchFamily="34" charset="0"/>
              <a:buChar char="•"/>
            </a:pPr>
            <a:r>
              <a:rPr lang="fr-fr">
                <a:latin typeface="Lato" panose="020F0502020204030203" pitchFamily="34" charset="77"/>
              </a:rPr>
              <a:t>Au niveau mondial, l’accès élémentaire à l’eau est couvert à 91 % et devrait atteindre 94 % d’ici 2030 </a:t>
            </a:r>
          </a:p>
          <a:p>
            <a:pPr marL="514350" indent="-285750" rtl="0" fontAlgn="base">
              <a:lnSpc>
                <a:spcPts val="1680"/>
              </a:lnSpc>
              <a:buClr>
                <a:schemeClr val="tx1">
                  <a:lumMod val="65000"/>
                  <a:lumOff val="35000"/>
                </a:schemeClr>
              </a:buClr>
              <a:buSzPct val="120000"/>
              <a:buFont typeface="Arial" panose="020B0604020202020204" pitchFamily="34" charset="0"/>
              <a:buChar char="•"/>
            </a:pPr>
            <a:r>
              <a:rPr lang="fr-fr">
                <a:latin typeface="Lato" panose="020F0502020204030203" pitchFamily="34" charset="77"/>
              </a:rPr>
              <a:t>L’Amérique latine devrait atteindre une couverture d’accès élémentaire à l’eau de 100 % d’ici 2030</a:t>
            </a:r>
            <a:br>
              <a:rPr lang="en-CA" dirty="0"/>
            </a:br>
            <a:endParaRPr lang="en-US" dirty="0"/>
          </a:p>
        </p:txBody>
      </p:sp>
      <p:sp>
        <p:nvSpPr>
          <p:cNvPr id="6" name="TextBox 5">
            <a:extLst>
              <a:ext uri="{FF2B5EF4-FFF2-40B4-BE49-F238E27FC236}">
                <a16:creationId xmlns:a16="http://schemas.microsoft.com/office/drawing/2014/main" id="{297B7AD9-FA8F-CE12-D7B0-85602A90A135}"/>
              </a:ext>
            </a:extLst>
          </p:cNvPr>
          <p:cNvSpPr txBox="1"/>
          <p:nvPr/>
        </p:nvSpPr>
        <p:spPr>
          <a:xfrm>
            <a:off x="601474" y="3475968"/>
            <a:ext cx="4515649" cy="727315"/>
          </a:xfrm>
          <a:prstGeom prst="rect">
            <a:avLst/>
          </a:prstGeom>
          <a:noFill/>
        </p:spPr>
        <p:txBody>
          <a:bodyPr wrap="square" rtlCol="0">
            <a:spAutoFit/>
          </a:bodyPr>
          <a:lstStyle/>
          <a:p>
            <a:pPr marL="6350" rtl="0">
              <a:lnSpc>
                <a:spcPts val="1700"/>
              </a:lnSpc>
              <a:spcAft>
                <a:spcPts val="1200"/>
              </a:spcAft>
              <a:buClr>
                <a:schemeClr val="tx1">
                  <a:lumMod val="65000"/>
                  <a:lumOff val="35000"/>
                </a:schemeClr>
              </a:buClr>
              <a:buSzPct val="120000"/>
            </a:pPr>
            <a:r>
              <a:rPr lang="fr-fr" sz="1300" b="1">
                <a:solidFill>
                  <a:schemeClr val="accent1"/>
                </a:solidFill>
                <a:latin typeface="Lato" panose="020F0502020204030203" pitchFamily="34" charset="77"/>
              </a:rPr>
              <a:t>Accès élémentaire à l’eau : </a:t>
            </a:r>
            <a:r>
              <a:rPr lang="fr-fr" sz="1300">
                <a:solidFill>
                  <a:schemeClr val="tx1">
                    <a:lumMod val="65000"/>
                    <a:lumOff val="35000"/>
                  </a:schemeClr>
                </a:solidFill>
                <a:latin typeface="Lato" panose="020F0502020204030203" pitchFamily="34" charset="77"/>
              </a:rPr>
              <a:t>utilisation d’une source d’eau de boisson améliorée avec un temps total aller-retour d’approvisionnement de 30 minutes </a:t>
            </a:r>
            <a:br>
              <a:rPr lang="en-CA" sz="1300" dirty="0">
                <a:solidFill>
                  <a:schemeClr val="tx1">
                    <a:lumMod val="65000"/>
                    <a:lumOff val="35000"/>
                  </a:schemeClr>
                </a:solidFill>
                <a:latin typeface="Lato" panose="020F0502020204030203" pitchFamily="34" charset="77"/>
              </a:rPr>
            </a:br>
            <a:r>
              <a:rPr lang="fr-fr" sz="1300">
                <a:solidFill>
                  <a:schemeClr val="tx1">
                    <a:lumMod val="65000"/>
                    <a:lumOff val="35000"/>
                  </a:schemeClr>
                </a:solidFill>
                <a:latin typeface="Lato" panose="020F0502020204030203" pitchFamily="34" charset="77"/>
              </a:rPr>
              <a:t>au plus, temps d’attente inclus.</a:t>
            </a:r>
          </a:p>
        </p:txBody>
      </p:sp>
      <p:pic>
        <p:nvPicPr>
          <p:cNvPr id="8" name="Picture 7" descr="A person standing in a kitchen&#10;&#10;Description automatically generated">
            <a:extLst>
              <a:ext uri="{FF2B5EF4-FFF2-40B4-BE49-F238E27FC236}">
                <a16:creationId xmlns:a16="http://schemas.microsoft.com/office/drawing/2014/main" id="{D3E68574-0037-DBCB-C5E2-D9791D6A4D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19271" y="1487882"/>
            <a:ext cx="2424729" cy="2715401"/>
          </a:xfrm>
          <a:prstGeom prst="rect">
            <a:avLst/>
          </a:prstGeom>
          <a:effectLst/>
        </p:spPr>
      </p:pic>
    </p:spTree>
    <p:custDataLst>
      <p:tags r:id="rId1"/>
    </p:custDataLst>
    <p:extLst>
      <p:ext uri="{BB962C8B-B14F-4D97-AF65-F5344CB8AC3E}">
        <p14:creationId xmlns:p14="http://schemas.microsoft.com/office/powerpoint/2010/main" val="183175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8"/>
          <p:cNvSpPr txBox="1">
            <a:spLocks noGrp="1"/>
          </p:cNvSpPr>
          <p:nvPr>
            <p:ph type="title"/>
          </p:nvPr>
        </p:nvSpPr>
        <p:spPr>
          <a:xfrm>
            <a:off x="540000" y="349359"/>
            <a:ext cx="6405330" cy="787365"/>
          </a:xfrm>
          <a:prstGeom prst="rect">
            <a:avLst/>
          </a:prstGeom>
        </p:spPr>
        <p:txBody>
          <a:bodyPr spcFirstLastPara="1" wrap="square" lIns="68575" tIns="34275" rIns="68575" bIns="34275" rtlCol="0" anchor="ctr" anchorCtr="0">
            <a:spAutoFit/>
          </a:bodyPr>
          <a:lstStyle/>
          <a:p>
            <a:pPr marL="0" lvl="0" indent="0" algn="l" rtl="0">
              <a:lnSpc>
                <a:spcPts val="2800"/>
              </a:lnSpc>
              <a:spcBef>
                <a:spcPts val="0"/>
              </a:spcBef>
              <a:spcAft>
                <a:spcPts val="0"/>
              </a:spcAft>
              <a:buNone/>
            </a:pPr>
            <a:r>
              <a:rPr lang="fr-fr" spc="30">
                <a:solidFill>
                  <a:schemeClr val="accent3"/>
                </a:solidFill>
                <a:latin typeface="Lato Black" panose="020F0502020204030203" pitchFamily="34" charset="77"/>
                <a:ea typeface="Lato"/>
                <a:cs typeface="Lato"/>
                <a:sym typeface="Lato"/>
              </a:rPr>
              <a:t>Nous ne sommes pas en voie de garantir à tous des services d'eau gérés de manière sûre</a:t>
            </a:r>
            <a:endParaRPr spc="30" dirty="0">
              <a:solidFill>
                <a:schemeClr val="accent3"/>
              </a:solidFill>
              <a:latin typeface="Lato Black" panose="020F0502020204030203" pitchFamily="34" charset="77"/>
              <a:ea typeface="Lato"/>
              <a:cs typeface="Lato"/>
              <a:sym typeface="Lato"/>
            </a:endParaRPr>
          </a:p>
        </p:txBody>
      </p:sp>
      <p:sp>
        <p:nvSpPr>
          <p:cNvPr id="294" name="Google Shape;294;p58"/>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
        <p:nvSpPr>
          <p:cNvPr id="295" name="Google Shape;295;p58"/>
          <p:cNvSpPr txBox="1">
            <a:spLocks noGrp="1"/>
          </p:cNvSpPr>
          <p:nvPr>
            <p:ph type="title" idx="4294967295"/>
          </p:nvPr>
        </p:nvSpPr>
        <p:spPr>
          <a:xfrm>
            <a:off x="827503" y="1332000"/>
            <a:ext cx="7762875" cy="327752"/>
          </a:xfrm>
          <a:prstGeom prst="rect">
            <a:avLst/>
          </a:prstGeom>
        </p:spPr>
        <p:txBody>
          <a:bodyPr spcFirstLastPara="1" wrap="square" lIns="68575" tIns="34275" rIns="68575" bIns="34275" rtlCol="0" anchor="ctr" anchorCtr="0">
            <a:spAutoFit/>
          </a:bodyPr>
          <a:lstStyle/>
          <a:p>
            <a:pPr marL="0" lvl="0" indent="0" algn="l" rtl="0">
              <a:spcBef>
                <a:spcPts val="0"/>
              </a:spcBef>
              <a:spcAft>
                <a:spcPts val="0"/>
              </a:spcAft>
              <a:buNone/>
            </a:pPr>
            <a:r>
              <a:rPr lang="fr-fr" sz="1600" b="1">
                <a:solidFill>
                  <a:schemeClr val="tx1">
                    <a:lumMod val="65000"/>
                    <a:lumOff val="35000"/>
                  </a:schemeClr>
                </a:solidFill>
                <a:latin typeface="Lato"/>
                <a:ea typeface="Lato"/>
                <a:cs typeface="Lato"/>
                <a:sym typeface="Lato"/>
              </a:rPr>
              <a:t>État d'avancement en matière d'eau de boisson à domicile, d'assainissement et d'hygiène - </a:t>
            </a:r>
            <a:r>
              <a:rPr lang="fr-fr" sz="1200" b="1" i="1">
                <a:solidFill>
                  <a:schemeClr val="tx1">
                    <a:lumMod val="65000"/>
                    <a:lumOff val="35000"/>
                  </a:schemeClr>
                </a:solidFill>
                <a:latin typeface="Lato"/>
                <a:ea typeface="Lato"/>
                <a:cs typeface="Lato"/>
                <a:sym typeface="Lato"/>
              </a:rPr>
              <a:t>JMP, 2025</a:t>
            </a:r>
            <a:endParaRPr sz="1200" b="1" i="1" dirty="0">
              <a:solidFill>
                <a:schemeClr val="tx1">
                  <a:lumMod val="65000"/>
                  <a:lumOff val="35000"/>
                </a:schemeClr>
              </a:solidFill>
              <a:latin typeface="Lato"/>
              <a:ea typeface="Lato"/>
              <a:cs typeface="Lato"/>
              <a:sym typeface="Lato"/>
            </a:endParaRPr>
          </a:p>
        </p:txBody>
      </p:sp>
      <p:sp>
        <p:nvSpPr>
          <p:cNvPr id="298" name="Google Shape;298;p58"/>
          <p:cNvSpPr txBox="1"/>
          <p:nvPr/>
        </p:nvSpPr>
        <p:spPr>
          <a:xfrm>
            <a:off x="415301" y="3276453"/>
            <a:ext cx="2283955" cy="987816"/>
          </a:xfrm>
          <a:prstGeom prst="rect">
            <a:avLst/>
          </a:prstGeom>
          <a:noFill/>
          <a:ln>
            <a:noFill/>
          </a:ln>
        </p:spPr>
        <p:txBody>
          <a:bodyPr spcFirstLastPara="1" wrap="square" lIns="91425" tIns="91425" rIns="91425" bIns="91425" rtlCol="0" anchor="t" anchorCtr="0">
            <a:noAutofit/>
          </a:bodyPr>
          <a:lstStyle/>
          <a:p>
            <a:pPr marL="342900" lvl="0" algn="ctr" rtl="0">
              <a:lnSpc>
                <a:spcPct val="107142"/>
              </a:lnSpc>
            </a:pPr>
            <a:r>
              <a:rPr lang="fr-fr" sz="1300" b="1">
                <a:solidFill>
                  <a:schemeClr val="accent1"/>
                </a:solidFill>
                <a:latin typeface="Lato" panose="020F0502020204030203" pitchFamily="34" charset="77"/>
                <a:ea typeface="Lato"/>
                <a:cs typeface="Lato"/>
                <a:sym typeface="Lato"/>
              </a:rPr>
              <a:t>Depuis 2015, 961 millions de personnes ont bénéficié d’un accès à l’eau gérée de manière sûre</a:t>
            </a:r>
            <a:endParaRPr sz="1300" b="1" dirty="0">
              <a:solidFill>
                <a:schemeClr val="accent1"/>
              </a:solidFill>
              <a:latin typeface="Lato" panose="020F0502020204030203" pitchFamily="34" charset="77"/>
              <a:ea typeface="Lato"/>
              <a:cs typeface="Lato"/>
              <a:sym typeface="Lato"/>
            </a:endParaRPr>
          </a:p>
        </p:txBody>
      </p:sp>
      <p:sp>
        <p:nvSpPr>
          <p:cNvPr id="299" name="Google Shape;299;p58"/>
          <p:cNvSpPr txBox="1"/>
          <p:nvPr/>
        </p:nvSpPr>
        <p:spPr>
          <a:xfrm>
            <a:off x="6286688" y="3296100"/>
            <a:ext cx="1883306" cy="1487400"/>
          </a:xfrm>
          <a:prstGeom prst="rect">
            <a:avLst/>
          </a:prstGeom>
          <a:noFill/>
          <a:ln>
            <a:noFill/>
          </a:ln>
        </p:spPr>
        <p:txBody>
          <a:bodyPr spcFirstLastPara="1" wrap="square" lIns="91425" tIns="91425" rIns="91425" bIns="91425" rtlCol="0" anchor="t" anchorCtr="0">
            <a:noAutofit/>
          </a:bodyPr>
          <a:lstStyle/>
          <a:p>
            <a:pPr marL="0" marR="0" lvl="0" indent="0" algn="ctr" rtl="0">
              <a:lnSpc>
                <a:spcPct val="107142"/>
              </a:lnSpc>
              <a:spcBef>
                <a:spcPts val="0"/>
              </a:spcBef>
              <a:spcAft>
                <a:spcPts val="0"/>
              </a:spcAft>
              <a:buNone/>
            </a:pPr>
            <a:r>
              <a:rPr lang="fr-fr" sz="1300" b="1">
                <a:solidFill>
                  <a:srgbClr val="005478"/>
                </a:solidFill>
                <a:latin typeface="Lato"/>
                <a:ea typeface="Lato"/>
                <a:cs typeface="Lato"/>
                <a:sym typeface="Lato"/>
              </a:rPr>
              <a:t>Le rythme d’avancement doit augmenter pour atteindre l’ensemble de la population d’ici 2030</a:t>
            </a:r>
            <a:endParaRPr sz="1300" dirty="0">
              <a:solidFill>
                <a:schemeClr val="dk2"/>
              </a:solidFill>
              <a:latin typeface="Lato"/>
              <a:ea typeface="Lato"/>
              <a:cs typeface="Lato"/>
              <a:sym typeface="Lato"/>
            </a:endParaRPr>
          </a:p>
        </p:txBody>
      </p:sp>
      <p:pic>
        <p:nvPicPr>
          <p:cNvPr id="300" name="Google Shape;300;p58" descr="Make the text that says 2 billion people larger. Keep everything else the same"/>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936915" y="2118738"/>
            <a:ext cx="1290640" cy="1290655"/>
          </a:xfrm>
          <a:prstGeom prst="rect">
            <a:avLst/>
          </a:prstGeom>
          <a:noFill/>
          <a:ln>
            <a:noFill/>
          </a:ln>
        </p:spPr>
      </p:pic>
      <p:sp>
        <p:nvSpPr>
          <p:cNvPr id="301" name="Google Shape;301;p58"/>
          <p:cNvSpPr txBox="1"/>
          <p:nvPr/>
        </p:nvSpPr>
        <p:spPr>
          <a:xfrm>
            <a:off x="3839691" y="3276453"/>
            <a:ext cx="1483500" cy="1093639"/>
          </a:xfrm>
          <a:prstGeom prst="rect">
            <a:avLst/>
          </a:prstGeom>
          <a:noFill/>
          <a:ln>
            <a:noFill/>
          </a:ln>
        </p:spPr>
        <p:txBody>
          <a:bodyPr spcFirstLastPara="1" wrap="square" lIns="91425" tIns="91425" rIns="91425" bIns="91425" rtlCol="0" anchor="t" anchorCtr="0">
            <a:noAutofit/>
          </a:bodyPr>
          <a:lstStyle/>
          <a:p>
            <a:pPr marL="0" marR="0" lvl="0" indent="0" algn="ctr" rtl="0">
              <a:lnSpc>
                <a:spcPct val="107142"/>
              </a:lnSpc>
              <a:spcBef>
                <a:spcPts val="0"/>
              </a:spcBef>
              <a:spcAft>
                <a:spcPts val="800"/>
              </a:spcAft>
              <a:buNone/>
            </a:pPr>
            <a:r>
              <a:rPr lang="fr-fr" sz="1300" b="1">
                <a:solidFill>
                  <a:schemeClr val="accent1"/>
                </a:solidFill>
                <a:latin typeface="Lato"/>
                <a:ea typeface="Lato"/>
                <a:cs typeface="Lato"/>
                <a:sym typeface="Lato"/>
              </a:rPr>
              <a:t>Au rythme actuel d’avancement</a:t>
            </a:r>
            <a:endParaRPr sz="1300" b="1" dirty="0">
              <a:solidFill>
                <a:schemeClr val="accent1"/>
              </a:solidFill>
              <a:latin typeface="Lato"/>
              <a:ea typeface="Lato"/>
              <a:cs typeface="Lato"/>
              <a:sym typeface="Lato"/>
            </a:endParaRPr>
          </a:p>
        </p:txBody>
      </p:sp>
      <p:grpSp>
        <p:nvGrpSpPr>
          <p:cNvPr id="7" name="Group 6">
            <a:extLst>
              <a:ext uri="{FF2B5EF4-FFF2-40B4-BE49-F238E27FC236}">
                <a16:creationId xmlns:a16="http://schemas.microsoft.com/office/drawing/2014/main" id="{206B096D-D3F1-7467-25FF-4A7BF80E9E07}"/>
              </a:ext>
            </a:extLst>
          </p:cNvPr>
          <p:cNvGrpSpPr/>
          <p:nvPr/>
        </p:nvGrpSpPr>
        <p:grpSpPr>
          <a:xfrm>
            <a:off x="6866609" y="2238735"/>
            <a:ext cx="865727" cy="862089"/>
            <a:chOff x="6597442" y="2238735"/>
            <a:chExt cx="865727" cy="862089"/>
          </a:xfrm>
        </p:grpSpPr>
        <p:sp>
          <p:nvSpPr>
            <p:cNvPr id="2" name="Right Arrow 1">
              <a:extLst>
                <a:ext uri="{FF2B5EF4-FFF2-40B4-BE49-F238E27FC236}">
                  <a16:creationId xmlns:a16="http://schemas.microsoft.com/office/drawing/2014/main" id="{5C80AF09-8680-F1A9-1303-3649EF216FD5}"/>
                </a:ext>
              </a:extLst>
            </p:cNvPr>
            <p:cNvSpPr/>
            <p:nvPr/>
          </p:nvSpPr>
          <p:spPr>
            <a:xfrm rot="18624345">
              <a:off x="6382111" y="2454066"/>
              <a:ext cx="771258" cy="340595"/>
            </a:xfrm>
            <a:prstGeom prst="rightArrow">
              <a:avLst/>
            </a:prstGeom>
            <a:solidFill>
              <a:srgbClr val="2B95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extBox 2">
              <a:extLst>
                <a:ext uri="{FF2B5EF4-FFF2-40B4-BE49-F238E27FC236}">
                  <a16:creationId xmlns:a16="http://schemas.microsoft.com/office/drawing/2014/main" id="{01EA5B3B-FBD3-1086-7EA3-9579820AFDC9}"/>
                </a:ext>
              </a:extLst>
            </p:cNvPr>
            <p:cNvSpPr txBox="1"/>
            <p:nvPr/>
          </p:nvSpPr>
          <p:spPr>
            <a:xfrm>
              <a:off x="6831593" y="2577604"/>
              <a:ext cx="631576" cy="523220"/>
            </a:xfrm>
            <a:prstGeom prst="rect">
              <a:avLst/>
            </a:prstGeom>
            <a:noFill/>
          </p:spPr>
          <p:txBody>
            <a:bodyPr wrap="square" rtlCol="0">
              <a:spAutoFit/>
            </a:bodyPr>
            <a:lstStyle/>
            <a:p>
              <a:pPr rtl="0"/>
              <a:r>
                <a:rPr lang="fr-fr" sz="2800" b="1">
                  <a:solidFill>
                    <a:srgbClr val="2B95B8"/>
                  </a:solidFill>
                  <a:latin typeface="Lato Black" panose="020F0502020204030203" pitchFamily="34" charset="77"/>
                </a:rPr>
                <a:t>8x</a:t>
              </a:r>
            </a:p>
          </p:txBody>
        </p:sp>
      </p:grpSp>
      <p:pic>
        <p:nvPicPr>
          <p:cNvPr id="6" name="Picture 5">
            <a:extLst>
              <a:ext uri="{FF2B5EF4-FFF2-40B4-BE49-F238E27FC236}">
                <a16:creationId xmlns:a16="http://schemas.microsoft.com/office/drawing/2014/main" id="{0A1BF2F8-5956-8396-0694-03C344AB1673}"/>
              </a:ext>
            </a:extLst>
          </p:cNvPr>
          <p:cNvPicPr>
            <a:picLocks noChangeAspect="1"/>
          </p:cNvPicPr>
          <p:nvPr/>
        </p:nvPicPr>
        <p:blipFill>
          <a:blip r:embed="rId5"/>
          <a:stretch>
            <a:fillRect/>
          </a:stretch>
        </p:blipFill>
        <p:spPr>
          <a:xfrm>
            <a:off x="1225124" y="2243398"/>
            <a:ext cx="1036753" cy="849040"/>
          </a:xfrm>
          <a:prstGeom prst="rect">
            <a:avLst/>
          </a:prstGeom>
        </p:spPr>
      </p:pic>
      <p:grpSp>
        <p:nvGrpSpPr>
          <p:cNvPr id="4" name="Group 3">
            <a:extLst>
              <a:ext uri="{FF2B5EF4-FFF2-40B4-BE49-F238E27FC236}">
                <a16:creationId xmlns:a16="http://schemas.microsoft.com/office/drawing/2014/main" id="{1F9BF28D-A758-B7B1-4E50-A8B326D385FE}"/>
              </a:ext>
            </a:extLst>
          </p:cNvPr>
          <p:cNvGrpSpPr/>
          <p:nvPr/>
        </p:nvGrpSpPr>
        <p:grpSpPr>
          <a:xfrm>
            <a:off x="591937" y="1332000"/>
            <a:ext cx="235566" cy="276999"/>
            <a:chOff x="717300" y="1568543"/>
            <a:chExt cx="235566" cy="276999"/>
          </a:xfrm>
        </p:grpSpPr>
        <p:sp>
          <p:nvSpPr>
            <p:cNvPr id="5" name="Rounded Rectangle 4">
              <a:extLst>
                <a:ext uri="{FF2B5EF4-FFF2-40B4-BE49-F238E27FC236}">
                  <a16:creationId xmlns:a16="http://schemas.microsoft.com/office/drawing/2014/main" id="{3A5D32FE-E0F3-250F-D9ED-7E27C23A84EB}"/>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6"/>
                </a:solidFill>
              </a:endParaRPr>
            </a:p>
          </p:txBody>
        </p:sp>
        <p:sp>
          <p:nvSpPr>
            <p:cNvPr id="8" name="TextBox 7">
              <a:extLst>
                <a:ext uri="{FF2B5EF4-FFF2-40B4-BE49-F238E27FC236}">
                  <a16:creationId xmlns:a16="http://schemas.microsoft.com/office/drawing/2014/main" id="{B41B2F80-243E-20FD-A7E2-D1083D1F4734}"/>
                </a:ext>
              </a:extLst>
            </p:cNvPr>
            <p:cNvSpPr txBox="1">
              <a:spLocks/>
            </p:cNvSpPr>
            <p:nvPr/>
          </p:nvSpPr>
          <p:spPr>
            <a:xfrm>
              <a:off x="717300" y="1568543"/>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1</a:t>
              </a:r>
            </a:p>
          </p:txBody>
        </p:sp>
      </p:grpSp>
      <p:sp>
        <p:nvSpPr>
          <p:cNvPr id="9" name="TextBox 8">
            <a:extLst>
              <a:ext uri="{FF2B5EF4-FFF2-40B4-BE49-F238E27FC236}">
                <a16:creationId xmlns:a16="http://schemas.microsoft.com/office/drawing/2014/main" id="{DE5F0F6E-627A-4F7E-57AB-EBC60B9ACCFA}"/>
              </a:ext>
            </a:extLst>
          </p:cNvPr>
          <p:cNvSpPr txBox="1"/>
          <p:nvPr/>
        </p:nvSpPr>
        <p:spPr>
          <a:xfrm>
            <a:off x="2164052" y="2112787"/>
            <a:ext cx="1070408" cy="677108"/>
          </a:xfrm>
          <a:prstGeom prst="rect">
            <a:avLst/>
          </a:prstGeom>
          <a:noFill/>
        </p:spPr>
        <p:txBody>
          <a:bodyPr wrap="square" rtlCol="0">
            <a:spAutoFit/>
          </a:bodyPr>
          <a:lstStyle/>
          <a:p>
            <a:pPr rtl="0"/>
            <a:r>
              <a:rPr lang="fr-fr" sz="950" b="1">
                <a:solidFill>
                  <a:schemeClr val="tx1"/>
                </a:solidFill>
                <a:latin typeface="Lato" panose="020F0502020204030203" pitchFamily="34" charset="77"/>
                <a:ea typeface="Lato"/>
                <a:cs typeface="Lato"/>
                <a:sym typeface="Lato"/>
              </a:rPr>
              <a:t>74 % des personnes ont accès à l’eau gérée de manière sûre</a:t>
            </a:r>
          </a:p>
          <a:p>
            <a:pPr rtl="0"/>
            <a:endParaRPr lang="en-US" sz="950" dirty="0">
              <a:solidFill>
                <a:schemeClr val="tx1"/>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 name="Rounded Rectangle 2">
            <a:extLst>
              <a:ext uri="{FF2B5EF4-FFF2-40B4-BE49-F238E27FC236}">
                <a16:creationId xmlns:a16="http://schemas.microsoft.com/office/drawing/2014/main" id="{7B7FA7A4-AC85-E3EA-2336-85C849BE1DA3}"/>
              </a:ext>
            </a:extLst>
          </p:cNvPr>
          <p:cNvSpPr/>
          <p:nvPr/>
        </p:nvSpPr>
        <p:spPr>
          <a:xfrm>
            <a:off x="540000" y="3419394"/>
            <a:ext cx="5653331" cy="1152605"/>
          </a:xfrm>
          <a:prstGeom prst="roundRect">
            <a:avLst>
              <a:gd name="adj" fmla="val 8542"/>
            </a:avLst>
          </a:prstGeom>
          <a:solidFill>
            <a:schemeClr val="bg1"/>
          </a:solidFill>
          <a:ln w="6350">
            <a:solidFill>
              <a:schemeClr val="accent2">
                <a:lumMod val="20000"/>
                <a:lumOff val="80000"/>
              </a:schemeClr>
            </a:solidFill>
          </a:ln>
          <a:effectLst>
            <a:outerShdw blurRad="50800" dist="38100" dir="2700000" algn="tl" rotWithShape="0">
              <a:prstClr val="black">
                <a:alpha val="1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07" name="Google Shape;307;p59"/>
          <p:cNvSpPr txBox="1">
            <a:spLocks noGrp="1"/>
          </p:cNvSpPr>
          <p:nvPr>
            <p:ph type="title"/>
          </p:nvPr>
        </p:nvSpPr>
        <p:spPr>
          <a:xfrm>
            <a:off x="540000" y="360000"/>
            <a:ext cx="7762200" cy="813013"/>
          </a:xfrm>
          <a:prstGeom prst="rect">
            <a:avLst/>
          </a:prstGeom>
        </p:spPr>
        <p:txBody>
          <a:bodyPr spcFirstLastPara="1" wrap="square" lIns="68575" tIns="34275" rIns="68575" bIns="34275" rtlCol="0" anchor="ctr" anchorCtr="0">
            <a:spAutoFit/>
          </a:bodyPr>
          <a:lstStyle/>
          <a:p>
            <a:pPr marL="0" lvl="0" indent="0" algn="l" rtl="0">
              <a:lnSpc>
                <a:spcPts val="2880"/>
              </a:lnSpc>
              <a:spcBef>
                <a:spcPts val="0"/>
              </a:spcBef>
              <a:spcAft>
                <a:spcPts val="0"/>
              </a:spcAft>
              <a:buNone/>
            </a:pPr>
            <a:r>
              <a:rPr lang="fr-fr" spc="30">
                <a:solidFill>
                  <a:srgbClr val="2B95B8"/>
                </a:solidFill>
                <a:latin typeface="Lato Black" panose="020F0502020204030203" pitchFamily="34" charset="77"/>
                <a:ea typeface="Lato"/>
                <a:cs typeface="Lato"/>
                <a:sym typeface="Lato"/>
              </a:rPr>
              <a:t>Qui progresse vers une couverture universelle de l’eau potable d’ici 2030 ?</a:t>
            </a:r>
            <a:endParaRPr spc="30" dirty="0">
              <a:solidFill>
                <a:srgbClr val="2B95B8"/>
              </a:solidFill>
              <a:latin typeface="Lato Black" panose="020F0502020204030203" pitchFamily="34" charset="77"/>
              <a:ea typeface="Lato"/>
              <a:cs typeface="Lato"/>
              <a:sym typeface="Lato"/>
            </a:endParaRPr>
          </a:p>
        </p:txBody>
      </p:sp>
      <p:sp>
        <p:nvSpPr>
          <p:cNvPr id="308" name="Google Shape;308;p59"/>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5</a:t>
            </a:fld>
            <a:endParaRPr dirty="0"/>
          </a:p>
        </p:txBody>
      </p:sp>
      <p:sp>
        <p:nvSpPr>
          <p:cNvPr id="309" name="Google Shape;309;p59"/>
          <p:cNvSpPr txBox="1">
            <a:spLocks noGrp="1"/>
          </p:cNvSpPr>
          <p:nvPr>
            <p:ph type="body" idx="1"/>
          </p:nvPr>
        </p:nvSpPr>
        <p:spPr>
          <a:xfrm>
            <a:off x="979038" y="1893662"/>
            <a:ext cx="5671800" cy="858886"/>
          </a:xfrm>
          <a:prstGeom prst="rect">
            <a:avLst/>
          </a:prstGeom>
        </p:spPr>
        <p:txBody>
          <a:bodyPr spcFirstLastPara="1" wrap="square" lIns="68575" tIns="34275" rIns="68575" bIns="34275" rtlCol="0" anchor="t" anchorCtr="0">
            <a:noAutofit/>
          </a:bodyPr>
          <a:lstStyle/>
          <a:p>
            <a:pPr marL="293687" lvl="1" rtl="0">
              <a:lnSpc>
                <a:spcPct val="107142"/>
              </a:lnSpc>
              <a:spcBef>
                <a:spcPts val="800"/>
              </a:spcBef>
              <a:buClr>
                <a:schemeClr val="tx1">
                  <a:lumMod val="65000"/>
                  <a:lumOff val="35000"/>
                </a:schemeClr>
              </a:buClr>
              <a:buSzPct val="120000"/>
            </a:pPr>
            <a:r>
              <a:rPr lang="fr-fr" sz="1440">
                <a:solidFill>
                  <a:schemeClr val="tx1">
                    <a:lumMod val="65000"/>
                    <a:lumOff val="35000"/>
                  </a:schemeClr>
                </a:solidFill>
                <a:latin typeface="Lato"/>
                <a:ea typeface="Lato"/>
                <a:cs typeface="Lato"/>
                <a:sym typeface="Lato"/>
              </a:rPr>
              <a:t>Pays à revenus élevés</a:t>
            </a:r>
          </a:p>
          <a:p>
            <a:pPr marL="293687" lvl="1" rtl="0">
              <a:lnSpc>
                <a:spcPct val="107142"/>
              </a:lnSpc>
              <a:spcBef>
                <a:spcPts val="800"/>
              </a:spcBef>
              <a:buClr>
                <a:schemeClr val="tx1">
                  <a:lumMod val="65000"/>
                  <a:lumOff val="35000"/>
                </a:schemeClr>
              </a:buClr>
              <a:buSzPct val="120000"/>
            </a:pPr>
            <a:r>
              <a:rPr lang="fr-fr" sz="1440">
                <a:solidFill>
                  <a:schemeClr val="tx1">
                    <a:lumMod val="65000"/>
                    <a:lumOff val="35000"/>
                  </a:schemeClr>
                </a:solidFill>
                <a:latin typeface="Lato"/>
                <a:ea typeface="Lato"/>
                <a:cs typeface="Lato"/>
                <a:sym typeface="Lato"/>
              </a:rPr>
              <a:t>1 pays à revenu intermédiaire supérieur - Turkmenistan</a:t>
            </a:r>
            <a:endParaRPr sz="1440" dirty="0">
              <a:solidFill>
                <a:schemeClr val="tx1">
                  <a:lumMod val="65000"/>
                  <a:lumOff val="35000"/>
                </a:schemeClr>
              </a:solidFill>
              <a:latin typeface="Lato"/>
              <a:ea typeface="Lato"/>
              <a:cs typeface="Lato"/>
              <a:sym typeface="Lato"/>
            </a:endParaRPr>
          </a:p>
        </p:txBody>
      </p:sp>
      <p:sp>
        <p:nvSpPr>
          <p:cNvPr id="310" name="Google Shape;310;p59"/>
          <p:cNvSpPr txBox="1">
            <a:spLocks noGrp="1"/>
          </p:cNvSpPr>
          <p:nvPr>
            <p:ph type="title" idx="4294967295"/>
          </p:nvPr>
        </p:nvSpPr>
        <p:spPr>
          <a:xfrm>
            <a:off x="898749" y="1332000"/>
            <a:ext cx="7762875" cy="561662"/>
          </a:xfrm>
          <a:prstGeom prst="rect">
            <a:avLst/>
          </a:prstGeom>
        </p:spPr>
        <p:txBody>
          <a:bodyPr spcFirstLastPara="1" wrap="square" lIns="68575" tIns="34275" rIns="68575" bIns="34275" rtlCol="0" anchor="ctr" anchorCtr="0">
            <a:spAutoFit/>
          </a:bodyPr>
          <a:lstStyle/>
          <a:p>
            <a:pPr marL="0" lvl="0" indent="0" algn="l" rtl="0">
              <a:spcBef>
                <a:spcPts val="0"/>
              </a:spcBef>
              <a:spcAft>
                <a:spcPts val="0"/>
              </a:spcAft>
              <a:buNone/>
            </a:pPr>
            <a:r>
              <a:rPr lang="fr-fr" sz="1600" b="1">
                <a:solidFill>
                  <a:schemeClr val="tx1">
                    <a:lumMod val="65000"/>
                    <a:lumOff val="35000"/>
                  </a:schemeClr>
                </a:solidFill>
                <a:latin typeface="Lato"/>
                <a:ea typeface="Lato"/>
                <a:cs typeface="Lato"/>
                <a:sym typeface="Lato"/>
              </a:rPr>
              <a:t>État d'avancement en matière d'eau de boisson à domicile, d'assainissement </a:t>
            </a:r>
            <a:br>
              <a:rPr lang="en" sz="1600" b="1" dirty="0">
                <a:solidFill>
                  <a:schemeClr val="tx1">
                    <a:lumMod val="65000"/>
                    <a:lumOff val="35000"/>
                  </a:schemeClr>
                </a:solidFill>
                <a:latin typeface="Lato"/>
                <a:ea typeface="Lato"/>
                <a:cs typeface="Lato"/>
                <a:sym typeface="Lato"/>
              </a:rPr>
            </a:br>
            <a:r>
              <a:rPr lang="fr-fr" sz="1600" b="1">
                <a:solidFill>
                  <a:schemeClr val="tx1">
                    <a:lumMod val="65000"/>
                    <a:lumOff val="35000"/>
                  </a:schemeClr>
                </a:solidFill>
                <a:latin typeface="Lato"/>
                <a:ea typeface="Lato"/>
                <a:cs typeface="Lato"/>
                <a:sym typeface="Lato"/>
              </a:rPr>
              <a:t>et d’hygiène - </a:t>
            </a:r>
            <a:r>
              <a:rPr lang="fr-fr" sz="1200" b="1" i="1">
                <a:solidFill>
                  <a:schemeClr val="tx1">
                    <a:lumMod val="65000"/>
                    <a:lumOff val="35000"/>
                  </a:schemeClr>
                </a:solidFill>
                <a:latin typeface="Lato"/>
                <a:ea typeface="Lato"/>
                <a:cs typeface="Lato"/>
                <a:sym typeface="Lato"/>
              </a:rPr>
              <a:t>JMP, 2025</a:t>
            </a:r>
            <a:endParaRPr sz="1200" b="1" i="1" dirty="0">
              <a:solidFill>
                <a:schemeClr val="tx1">
                  <a:lumMod val="65000"/>
                  <a:lumOff val="35000"/>
                </a:schemeClr>
              </a:solidFill>
              <a:latin typeface="Lato"/>
              <a:ea typeface="Lato"/>
              <a:cs typeface="Lato"/>
              <a:sym typeface="Lato"/>
            </a:endParaRPr>
          </a:p>
        </p:txBody>
      </p:sp>
      <p:sp>
        <p:nvSpPr>
          <p:cNvPr id="4" name="TextBox 3">
            <a:extLst>
              <a:ext uri="{FF2B5EF4-FFF2-40B4-BE49-F238E27FC236}">
                <a16:creationId xmlns:a16="http://schemas.microsoft.com/office/drawing/2014/main" id="{866C29C7-57D9-960A-2C19-B8F61771D4C0}"/>
              </a:ext>
            </a:extLst>
          </p:cNvPr>
          <p:cNvSpPr txBox="1"/>
          <p:nvPr/>
        </p:nvSpPr>
        <p:spPr>
          <a:xfrm>
            <a:off x="668510" y="3694579"/>
            <a:ext cx="5332719" cy="925638"/>
          </a:xfrm>
          <a:prstGeom prst="rect">
            <a:avLst/>
          </a:prstGeom>
          <a:noFill/>
        </p:spPr>
        <p:txBody>
          <a:bodyPr wrap="square" rtlCol="0">
            <a:spAutoFit/>
          </a:bodyPr>
          <a:lstStyle/>
          <a:p>
            <a:pPr marL="179387" lvl="1" indent="-171450" rtl="0">
              <a:lnSpc>
                <a:spcPct val="107142"/>
              </a:lnSpc>
              <a:spcBef>
                <a:spcPts val="800"/>
              </a:spcBef>
              <a:buClr>
                <a:schemeClr val="tx1">
                  <a:lumMod val="65000"/>
                  <a:lumOff val="35000"/>
                </a:schemeClr>
              </a:buClr>
              <a:buSzPct val="120000"/>
              <a:buFont typeface="Arial" panose="020B0604020202020204" pitchFamily="34" charset="0"/>
              <a:buChar char="•"/>
            </a:pPr>
            <a:r>
              <a:rPr lang="fr-fr" sz="1300" b="0">
                <a:solidFill>
                  <a:schemeClr val="accent1"/>
                </a:solidFill>
                <a:latin typeface="Lato"/>
                <a:ea typeface="Lato"/>
                <a:cs typeface="Lato"/>
                <a:sym typeface="Lato"/>
              </a:rPr>
              <a:t>Aucune région n’est en passe d’y parvenir</a:t>
            </a:r>
            <a:endParaRPr lang="en-CA" sz="1300" dirty="0">
              <a:solidFill>
                <a:schemeClr val="accent1"/>
              </a:solidFill>
              <a:latin typeface="Lato"/>
              <a:ea typeface="Lato"/>
              <a:cs typeface="Lato"/>
              <a:sym typeface="Lato"/>
            </a:endParaRPr>
          </a:p>
          <a:p>
            <a:pPr marL="179387" lvl="1" indent="-171450" rtl="0">
              <a:lnSpc>
                <a:spcPct val="107142"/>
              </a:lnSpc>
              <a:spcBef>
                <a:spcPts val="800"/>
              </a:spcBef>
              <a:spcAft>
                <a:spcPts val="800"/>
              </a:spcAft>
              <a:buClr>
                <a:schemeClr val="tx1">
                  <a:lumMod val="65000"/>
                  <a:lumOff val="35000"/>
                </a:schemeClr>
              </a:buClr>
              <a:buSzPct val="120000"/>
              <a:buFont typeface="Arial" panose="020B0604020202020204" pitchFamily="34" charset="0"/>
              <a:buChar char="•"/>
            </a:pPr>
            <a:r>
              <a:rPr lang="fr-fr" sz="1300">
                <a:solidFill>
                  <a:schemeClr val="accent1"/>
                </a:solidFill>
                <a:latin typeface="Lato"/>
                <a:ea typeface="Lato"/>
                <a:cs typeface="Lato"/>
                <a:sym typeface="Lato"/>
              </a:rPr>
              <a:t>Le déficit le plus important concerne </a:t>
            </a:r>
            <a:r>
              <a:rPr lang="fr-fr" sz="1300" b="0">
                <a:solidFill>
                  <a:schemeClr val="accent1"/>
                </a:solidFill>
                <a:latin typeface="Lato"/>
                <a:ea typeface="Lato"/>
                <a:cs typeface="Lato"/>
                <a:sym typeface="Lato"/>
              </a:rPr>
              <a:t>l’Afrique subsaharienne - </a:t>
            </a:r>
            <a:r>
              <a:rPr lang="fr-fr" sz="1300">
                <a:solidFill>
                  <a:schemeClr val="accent1"/>
                </a:solidFill>
                <a:latin typeface="Lato"/>
                <a:ea typeface="Lato"/>
                <a:cs typeface="Lato"/>
                <a:sym typeface="Lato"/>
              </a:rPr>
              <a:t>couverture actuelle de 32 %</a:t>
            </a:r>
          </a:p>
          <a:p>
            <a:pPr rtl="0"/>
            <a:endParaRPr lang="en-US" sz="1300" dirty="0">
              <a:solidFill>
                <a:schemeClr val="accent1"/>
              </a:solidFill>
            </a:endParaRPr>
          </a:p>
        </p:txBody>
      </p:sp>
      <p:pic>
        <p:nvPicPr>
          <p:cNvPr id="8" name="Picture 7" descr="A person carrying a large drum&#10;&#10;Description automatically generated">
            <a:extLst>
              <a:ext uri="{FF2B5EF4-FFF2-40B4-BE49-F238E27FC236}">
                <a16:creationId xmlns:a16="http://schemas.microsoft.com/office/drawing/2014/main" id="{469B053D-9DB0-B03F-68BC-0A2C253B8D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07838" y="1697700"/>
            <a:ext cx="2136162" cy="2942986"/>
          </a:xfrm>
          <a:prstGeom prst="rect">
            <a:avLst/>
          </a:prstGeom>
          <a:ln w="6350">
            <a:solidFill>
              <a:schemeClr val="bg1">
                <a:lumMod val="85000"/>
              </a:schemeClr>
            </a:solidFill>
          </a:ln>
        </p:spPr>
      </p:pic>
      <p:grpSp>
        <p:nvGrpSpPr>
          <p:cNvPr id="11" name="Group 10">
            <a:extLst>
              <a:ext uri="{FF2B5EF4-FFF2-40B4-BE49-F238E27FC236}">
                <a16:creationId xmlns:a16="http://schemas.microsoft.com/office/drawing/2014/main" id="{31B14AE8-7821-056C-414A-302032929705}"/>
              </a:ext>
            </a:extLst>
          </p:cNvPr>
          <p:cNvGrpSpPr/>
          <p:nvPr/>
        </p:nvGrpSpPr>
        <p:grpSpPr>
          <a:xfrm>
            <a:off x="591937" y="1332000"/>
            <a:ext cx="235566" cy="276999"/>
            <a:chOff x="717300" y="1568543"/>
            <a:chExt cx="235566" cy="276999"/>
          </a:xfrm>
        </p:grpSpPr>
        <p:sp>
          <p:nvSpPr>
            <p:cNvPr id="9" name="Rounded Rectangle 8">
              <a:extLst>
                <a:ext uri="{FF2B5EF4-FFF2-40B4-BE49-F238E27FC236}">
                  <a16:creationId xmlns:a16="http://schemas.microsoft.com/office/drawing/2014/main" id="{577B964A-9AAE-82BA-A03E-49B425AD9C29}"/>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6"/>
                </a:solidFill>
              </a:endParaRPr>
            </a:p>
          </p:txBody>
        </p:sp>
        <p:sp>
          <p:nvSpPr>
            <p:cNvPr id="10" name="TextBox 9">
              <a:extLst>
                <a:ext uri="{FF2B5EF4-FFF2-40B4-BE49-F238E27FC236}">
                  <a16:creationId xmlns:a16="http://schemas.microsoft.com/office/drawing/2014/main" id="{AF6E5883-A910-55C2-BBE0-831BD67EBFEA}"/>
                </a:ext>
              </a:extLst>
            </p:cNvPr>
            <p:cNvSpPr txBox="1">
              <a:spLocks/>
            </p:cNvSpPr>
            <p:nvPr/>
          </p:nvSpPr>
          <p:spPr>
            <a:xfrm>
              <a:off x="717300" y="1568543"/>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1</a:t>
              </a:r>
            </a:p>
          </p:txBody>
        </p: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0FC6066B-04B6-7443-FCF3-985B93893A20}"/>
            </a:ext>
          </a:extLst>
        </p:cNvPr>
        <p:cNvGrpSpPr/>
        <p:nvPr/>
      </p:nvGrpSpPr>
      <p:grpSpPr>
        <a:xfrm>
          <a:off x="0" y="0"/>
          <a:ext cx="0" cy="0"/>
          <a:chOff x="0" y="0"/>
          <a:chExt cx="0" cy="0"/>
        </a:xfrm>
      </p:grpSpPr>
      <p:sp>
        <p:nvSpPr>
          <p:cNvPr id="315" name="Google Shape;315;p60">
            <a:extLst>
              <a:ext uri="{FF2B5EF4-FFF2-40B4-BE49-F238E27FC236}">
                <a16:creationId xmlns:a16="http://schemas.microsoft.com/office/drawing/2014/main" id="{176923E8-D59D-85B6-2334-6FC59CCDDE9E}"/>
              </a:ext>
            </a:extLst>
          </p:cNvPr>
          <p:cNvSpPr txBox="1">
            <a:spLocks noGrp="1"/>
          </p:cNvSpPr>
          <p:nvPr>
            <p:ph type="title"/>
          </p:nvPr>
        </p:nvSpPr>
        <p:spPr>
          <a:xfrm>
            <a:off x="540968" y="306273"/>
            <a:ext cx="8539163" cy="45394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r>
              <a:rPr lang="fr-fr" b="0" spc="30">
                <a:latin typeface="Lato Black" panose="020F0502020204030203" pitchFamily="34" charset="77"/>
              </a:rPr>
              <a:t>Qu'est-ce que l'eau gérée de manière sûre ?</a:t>
            </a:r>
            <a:endParaRPr b="0" spc="30" dirty="0">
              <a:latin typeface="Lato Black" panose="020F0502020204030203" pitchFamily="34" charset="77"/>
            </a:endParaRPr>
          </a:p>
        </p:txBody>
      </p:sp>
      <p:pic>
        <p:nvPicPr>
          <p:cNvPr id="318" name="Google Shape;318;p60">
            <a:extLst>
              <a:ext uri="{FF2B5EF4-FFF2-40B4-BE49-F238E27FC236}">
                <a16:creationId xmlns:a16="http://schemas.microsoft.com/office/drawing/2014/main" id="{D4170391-03B5-EFFE-6B8A-2DACD6DB2BAF}"/>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sp>
        <p:nvSpPr>
          <p:cNvPr id="11" name="Google Shape;308;p59">
            <a:extLst>
              <a:ext uri="{FF2B5EF4-FFF2-40B4-BE49-F238E27FC236}">
                <a16:creationId xmlns:a16="http://schemas.microsoft.com/office/drawing/2014/main" id="{A4FAA48A-6F85-A2C6-1A87-D1418F3922CC}"/>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6</a:t>
            </a:fld>
            <a:endParaRPr dirty="0"/>
          </a:p>
        </p:txBody>
      </p:sp>
      <p:grpSp>
        <p:nvGrpSpPr>
          <p:cNvPr id="2" name="Group 1">
            <a:extLst>
              <a:ext uri="{FF2B5EF4-FFF2-40B4-BE49-F238E27FC236}">
                <a16:creationId xmlns:a16="http://schemas.microsoft.com/office/drawing/2014/main" id="{0CB0B7B2-8E93-CA1C-AA9F-4145CC1174C8}"/>
              </a:ext>
            </a:extLst>
          </p:cNvPr>
          <p:cNvGrpSpPr/>
          <p:nvPr/>
        </p:nvGrpSpPr>
        <p:grpSpPr>
          <a:xfrm>
            <a:off x="6959952" y="306273"/>
            <a:ext cx="1856946" cy="1230634"/>
            <a:chOff x="6880512" y="2274799"/>
            <a:chExt cx="1411536" cy="1230634"/>
          </a:xfrm>
        </p:grpSpPr>
        <p:sp>
          <p:nvSpPr>
            <p:cNvPr id="3" name="Oval 2">
              <a:extLst>
                <a:ext uri="{FF2B5EF4-FFF2-40B4-BE49-F238E27FC236}">
                  <a16:creationId xmlns:a16="http://schemas.microsoft.com/office/drawing/2014/main" id="{508A77B4-5A38-FEE8-B00D-31AFB3DECBF1}"/>
                </a:ext>
              </a:extLst>
            </p:cNvPr>
            <p:cNvSpPr/>
            <p:nvPr/>
          </p:nvSpPr>
          <p:spPr>
            <a:xfrm>
              <a:off x="6981760" y="2274799"/>
              <a:ext cx="1209040" cy="1209040"/>
            </a:xfrm>
            <a:prstGeom prst="ellipse">
              <a:avLst/>
            </a:prstGeom>
            <a:solidFill>
              <a:srgbClr val="2B95B8"/>
            </a:solidFill>
            <a:ln>
              <a:noFill/>
            </a:ln>
            <a:effectLst>
              <a:outerShdw blurRad="3013" dist="14206" dir="2700000" sx="102000" sy="102000" algn="tl" rotWithShape="0">
                <a:prstClr val="black">
                  <a:alpha val="22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Google Shape;316;p60">
              <a:extLst>
                <a:ext uri="{FF2B5EF4-FFF2-40B4-BE49-F238E27FC236}">
                  <a16:creationId xmlns:a16="http://schemas.microsoft.com/office/drawing/2014/main" id="{E468B1BB-F8BF-840D-B366-12EB58D2AF7C}"/>
                </a:ext>
              </a:extLst>
            </p:cNvPr>
            <p:cNvSpPr txBox="1"/>
            <p:nvPr/>
          </p:nvSpPr>
          <p:spPr>
            <a:xfrm>
              <a:off x="6880512" y="2358996"/>
              <a:ext cx="1411536" cy="1146437"/>
            </a:xfrm>
            <a:prstGeom prst="rect">
              <a:avLst/>
            </a:prstGeom>
            <a:noFill/>
            <a:ln>
              <a:noFill/>
            </a:ln>
          </p:spPr>
          <p:txBody>
            <a:bodyPr spcFirstLastPara="1" wrap="square" lIns="91425" tIns="91425" rIns="91425" bIns="91425" rtlCol="0" anchor="ctr" anchorCtr="0">
              <a:spAutoFit/>
            </a:bodyPr>
            <a:lstStyle/>
            <a:p>
              <a:pPr lvl="0" indent="9525" algn="ctr" rtl="0">
                <a:lnSpc>
                  <a:spcPts val="2060"/>
                </a:lnSpc>
                <a:spcBef>
                  <a:spcPts val="0"/>
                </a:spcBef>
                <a:spcAft>
                  <a:spcPts val="1200"/>
                </a:spcAft>
                <a:buNone/>
              </a:pPr>
              <a:r>
                <a:rPr lang="fr-fr" sz="1800" b="1" dirty="0">
                  <a:solidFill>
                    <a:schemeClr val="bg1"/>
                  </a:solidFill>
                  <a:latin typeface="Lato Black" panose="020F0502020204030203" pitchFamily="34" charset="77"/>
                </a:rPr>
                <a:t>au </a:t>
              </a:r>
              <a:br>
                <a:rPr lang="en" sz="1800" b="1" dirty="0">
                  <a:solidFill>
                    <a:schemeClr val="bg1"/>
                  </a:solidFill>
                  <a:latin typeface="Lato Black" panose="020F0502020204030203" pitchFamily="34" charset="77"/>
                </a:rPr>
              </a:br>
              <a:r>
                <a:rPr lang="fr-fr" sz="1800" b="1" dirty="0">
                  <a:solidFill>
                    <a:schemeClr val="bg1"/>
                  </a:solidFill>
                  <a:latin typeface="Lato Black" panose="020F0502020204030203" pitchFamily="34" charset="77"/>
                </a:rPr>
                <a:t>point </a:t>
              </a:r>
              <a:br>
                <a:rPr lang="en" sz="1800" b="1" dirty="0">
                  <a:solidFill>
                    <a:schemeClr val="bg1"/>
                  </a:solidFill>
                  <a:latin typeface="Lato Black" panose="020F0502020204030203" pitchFamily="34" charset="77"/>
                </a:rPr>
              </a:br>
              <a:r>
                <a:rPr lang="fr-fr" sz="1800" b="1" dirty="0">
                  <a:solidFill>
                    <a:schemeClr val="bg1"/>
                  </a:solidFill>
                  <a:latin typeface="Lato Black" panose="020F0502020204030203" pitchFamily="34" charset="77"/>
                </a:rPr>
                <a:t>d’utilisation</a:t>
              </a:r>
              <a:endParaRPr sz="1800" b="1" dirty="0">
                <a:solidFill>
                  <a:schemeClr val="bg1"/>
                </a:solidFill>
                <a:latin typeface="Lato Black" panose="020F0502020204030203" pitchFamily="34" charset="77"/>
              </a:endParaRPr>
            </a:p>
          </p:txBody>
        </p:sp>
      </p:grpSp>
    </p:spTree>
    <p:custDataLst>
      <p:tags r:id="rId1"/>
    </p:custDataLst>
    <p:extLst>
      <p:ext uri="{BB962C8B-B14F-4D97-AF65-F5344CB8AC3E}">
        <p14:creationId xmlns:p14="http://schemas.microsoft.com/office/powerpoint/2010/main" val="81031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DD7851D7-7987-7C75-FFEC-3093D67AC4A9}"/>
            </a:ext>
          </a:extLst>
        </p:cNvPr>
        <p:cNvGrpSpPr/>
        <p:nvPr/>
      </p:nvGrpSpPr>
      <p:grpSpPr>
        <a:xfrm>
          <a:off x="0" y="0"/>
          <a:ext cx="0" cy="0"/>
          <a:chOff x="0" y="0"/>
          <a:chExt cx="0" cy="0"/>
        </a:xfrm>
      </p:grpSpPr>
      <p:pic>
        <p:nvPicPr>
          <p:cNvPr id="318" name="Google Shape;318;p60">
            <a:extLst>
              <a:ext uri="{FF2B5EF4-FFF2-40B4-BE49-F238E27FC236}">
                <a16:creationId xmlns:a16="http://schemas.microsoft.com/office/drawing/2014/main" id="{E0BC5AB2-BB77-7714-412F-E4F08329551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cxnSp>
        <p:nvCxnSpPr>
          <p:cNvPr id="320" name="Google Shape;320;p60">
            <a:extLst>
              <a:ext uri="{FF2B5EF4-FFF2-40B4-BE49-F238E27FC236}">
                <a16:creationId xmlns:a16="http://schemas.microsoft.com/office/drawing/2014/main" id="{73A07E53-A182-E843-86D0-7ABCBE96FA47}"/>
              </a:ext>
            </a:extLst>
          </p:cNvPr>
          <p:cNvCxnSpPr>
            <a:cxnSpLocks/>
          </p:cNvCxnSpPr>
          <p:nvPr/>
        </p:nvCxnSpPr>
        <p:spPr>
          <a:xfrm flipV="1">
            <a:off x="2077568" y="3994099"/>
            <a:ext cx="870458" cy="80467"/>
          </a:xfrm>
          <a:prstGeom prst="straightConnector1">
            <a:avLst/>
          </a:prstGeom>
          <a:noFill/>
          <a:ln w="9525" cap="flat" cmpd="sng">
            <a:solidFill>
              <a:schemeClr val="dk2"/>
            </a:solidFill>
            <a:prstDash val="solid"/>
            <a:round/>
            <a:headEnd type="none" w="med" len="med"/>
            <a:tailEnd type="triangle" w="med" len="med"/>
          </a:ln>
        </p:spPr>
      </p:cxnSp>
      <p:sp>
        <p:nvSpPr>
          <p:cNvPr id="321" name="Google Shape;321;p60">
            <a:extLst>
              <a:ext uri="{FF2B5EF4-FFF2-40B4-BE49-F238E27FC236}">
                <a16:creationId xmlns:a16="http://schemas.microsoft.com/office/drawing/2014/main" id="{7A94D981-2DF0-5A60-06B3-5D8B70302863}"/>
              </a:ext>
            </a:extLst>
          </p:cNvPr>
          <p:cNvSpPr txBox="1"/>
          <p:nvPr/>
        </p:nvSpPr>
        <p:spPr>
          <a:xfrm>
            <a:off x="159671" y="3782403"/>
            <a:ext cx="1967095" cy="1411592"/>
          </a:xfrm>
          <a:prstGeom prst="rect">
            <a:avLst/>
          </a:prstGeom>
          <a:noFill/>
          <a:ln>
            <a:noFill/>
          </a:ln>
        </p:spPr>
        <p:txBody>
          <a:bodyPr spcFirstLastPara="1" wrap="square" lIns="91425" tIns="91425" rIns="91425" bIns="91425" rtlCol="0" anchor="t" anchorCtr="0">
            <a:noAutofit/>
          </a:bodyPr>
          <a:lstStyle/>
          <a:p>
            <a:pPr marL="0" lvl="0" indent="0" algn="l" rtl="0">
              <a:spcBef>
                <a:spcPts val="0"/>
              </a:spcBef>
              <a:spcAft>
                <a:spcPts val="0"/>
              </a:spcAft>
              <a:buNone/>
            </a:pPr>
            <a:r>
              <a:rPr lang="fr-fr" sz="1000" dirty="0">
                <a:solidFill>
                  <a:schemeClr val="tx1">
                    <a:lumMod val="65000"/>
                    <a:lumOff val="35000"/>
                  </a:schemeClr>
                </a:solidFill>
                <a:latin typeface="Lato" panose="020F0502020204030203" pitchFamily="34" charset="77"/>
              </a:rPr>
              <a:t>L’eau provenant de systèmes d’eau non raccordés au réseau répond plus souvent à ce critère que l’eau provenant de systèmes d’eau par conduites, en particulier dans les pays à revenus faibles et à revenus intermédiaires inférieurs</a:t>
            </a:r>
            <a:endParaRPr sz="1000" dirty="0">
              <a:solidFill>
                <a:schemeClr val="tx1">
                  <a:lumMod val="65000"/>
                  <a:lumOff val="35000"/>
                </a:schemeClr>
              </a:solidFill>
              <a:latin typeface="Lato" panose="020F0502020204030203" pitchFamily="34" charset="77"/>
            </a:endParaRPr>
          </a:p>
        </p:txBody>
      </p:sp>
      <p:cxnSp>
        <p:nvCxnSpPr>
          <p:cNvPr id="323" name="Google Shape;323;p60">
            <a:extLst>
              <a:ext uri="{FF2B5EF4-FFF2-40B4-BE49-F238E27FC236}">
                <a16:creationId xmlns:a16="http://schemas.microsoft.com/office/drawing/2014/main" id="{81F7C35B-8657-BCCE-2C34-D20FB0BFFF3B}"/>
              </a:ext>
            </a:extLst>
          </p:cNvPr>
          <p:cNvCxnSpPr>
            <a:cxnSpLocks/>
          </p:cNvCxnSpPr>
          <p:nvPr/>
        </p:nvCxnSpPr>
        <p:spPr>
          <a:xfrm flipH="1">
            <a:off x="4498725" y="1844259"/>
            <a:ext cx="1693290" cy="539456"/>
          </a:xfrm>
          <a:prstGeom prst="straightConnector1">
            <a:avLst/>
          </a:prstGeom>
          <a:noFill/>
          <a:ln w="9525" cap="flat" cmpd="sng">
            <a:solidFill>
              <a:schemeClr val="dk2"/>
            </a:solidFill>
            <a:prstDash val="solid"/>
            <a:round/>
            <a:headEnd type="none" w="med" len="med"/>
            <a:tailEnd type="triangle" w="med" len="med"/>
          </a:ln>
        </p:spPr>
      </p:cxnSp>
      <p:sp>
        <p:nvSpPr>
          <p:cNvPr id="324" name="Google Shape;324;p60">
            <a:extLst>
              <a:ext uri="{FF2B5EF4-FFF2-40B4-BE49-F238E27FC236}">
                <a16:creationId xmlns:a16="http://schemas.microsoft.com/office/drawing/2014/main" id="{5122E188-F1D9-B90B-C3B7-5337C87F8A5E}"/>
              </a:ext>
            </a:extLst>
          </p:cNvPr>
          <p:cNvSpPr txBox="1"/>
          <p:nvPr/>
        </p:nvSpPr>
        <p:spPr>
          <a:xfrm>
            <a:off x="6192015" y="3782403"/>
            <a:ext cx="2620500" cy="941400"/>
          </a:xfrm>
          <a:prstGeom prst="rect">
            <a:avLst/>
          </a:prstGeom>
          <a:noFill/>
          <a:ln>
            <a:noFill/>
          </a:ln>
        </p:spPr>
        <p:txBody>
          <a:bodyPr spcFirstLastPara="1" wrap="square" lIns="91425" tIns="91425" rIns="91425" bIns="91425" rtlCol="0" anchor="t" anchorCtr="0">
            <a:noAutofit/>
          </a:bodyPr>
          <a:lstStyle/>
          <a:p>
            <a:pPr marL="0" lvl="0" indent="0" algn="l" rtl="0">
              <a:spcBef>
                <a:spcPts val="0"/>
              </a:spcBef>
              <a:spcAft>
                <a:spcPts val="0"/>
              </a:spcAft>
              <a:buNone/>
            </a:pPr>
            <a:r>
              <a:rPr lang="fr-fr" sz="1000" dirty="0">
                <a:solidFill>
                  <a:schemeClr val="tx1">
                    <a:lumMod val="65000"/>
                    <a:lumOff val="35000"/>
                  </a:schemeClr>
                </a:solidFill>
                <a:latin typeface="Lato" panose="020F0502020204030203" pitchFamily="34" charset="77"/>
              </a:rPr>
              <a:t>1,7 milliards de personnes, dont 1,2 milliards vivent dans des zones rurales, manquent toujours d’une source accessible sur place </a:t>
            </a:r>
            <a:endParaRPr sz="1000" dirty="0">
              <a:solidFill>
                <a:schemeClr val="tx1">
                  <a:lumMod val="65000"/>
                  <a:lumOff val="35000"/>
                </a:schemeClr>
              </a:solidFill>
              <a:latin typeface="Lato" panose="020F0502020204030203" pitchFamily="34" charset="77"/>
            </a:endParaRPr>
          </a:p>
        </p:txBody>
      </p:sp>
      <p:cxnSp>
        <p:nvCxnSpPr>
          <p:cNvPr id="325" name="Google Shape;325;p60">
            <a:extLst>
              <a:ext uri="{FF2B5EF4-FFF2-40B4-BE49-F238E27FC236}">
                <a16:creationId xmlns:a16="http://schemas.microsoft.com/office/drawing/2014/main" id="{43368188-20A8-244F-C6D5-3E30C32AF354}"/>
              </a:ext>
            </a:extLst>
          </p:cNvPr>
          <p:cNvCxnSpPr>
            <a:cxnSpLocks/>
          </p:cNvCxnSpPr>
          <p:nvPr/>
        </p:nvCxnSpPr>
        <p:spPr>
          <a:xfrm flipH="1">
            <a:off x="5338250" y="3940430"/>
            <a:ext cx="853765" cy="0"/>
          </a:xfrm>
          <a:prstGeom prst="straightConnector1">
            <a:avLst/>
          </a:prstGeom>
          <a:noFill/>
          <a:ln w="9525" cap="flat" cmpd="sng">
            <a:solidFill>
              <a:schemeClr val="dk2"/>
            </a:solidFill>
            <a:prstDash val="solid"/>
            <a:round/>
            <a:headEnd type="none" w="med" len="med"/>
            <a:tailEnd type="triangle" w="med" len="med"/>
          </a:ln>
        </p:spPr>
      </p:cxnSp>
      <p:sp>
        <p:nvSpPr>
          <p:cNvPr id="327" name="Google Shape;327;p60">
            <a:extLst>
              <a:ext uri="{FF2B5EF4-FFF2-40B4-BE49-F238E27FC236}">
                <a16:creationId xmlns:a16="http://schemas.microsoft.com/office/drawing/2014/main" id="{F61BED5C-4CDD-FA32-BCFB-A74E430C956E}"/>
              </a:ext>
            </a:extLst>
          </p:cNvPr>
          <p:cNvSpPr txBox="1"/>
          <p:nvPr/>
        </p:nvSpPr>
        <p:spPr>
          <a:xfrm>
            <a:off x="6192015" y="1612816"/>
            <a:ext cx="2842800" cy="900300"/>
          </a:xfrm>
          <a:prstGeom prst="rect">
            <a:avLst/>
          </a:prstGeom>
          <a:noFill/>
          <a:ln>
            <a:noFill/>
          </a:ln>
        </p:spPr>
        <p:txBody>
          <a:bodyPr spcFirstLastPara="1" wrap="square" lIns="91425" tIns="91425" rIns="91425" bIns="91425" rtlCol="0" anchor="t" anchorCtr="0">
            <a:noAutofit/>
          </a:bodyPr>
          <a:lstStyle/>
          <a:p>
            <a:pPr marL="0" lvl="0" indent="0" algn="l" rtl="0">
              <a:spcBef>
                <a:spcPts val="0"/>
              </a:spcBef>
              <a:spcAft>
                <a:spcPts val="0"/>
              </a:spcAft>
              <a:buNone/>
            </a:pPr>
            <a:r>
              <a:rPr lang="fr-fr" sz="1000" dirty="0">
                <a:solidFill>
                  <a:schemeClr val="tx1">
                    <a:lumMod val="65000"/>
                    <a:lumOff val="35000"/>
                  </a:schemeClr>
                </a:solidFill>
                <a:latin typeface="Lato" panose="020F0502020204030203" pitchFamily="34" charset="77"/>
              </a:rPr>
              <a:t>Dans les pays à revenus faibles et à revenus intermédiaires inférieurs, la contamination augmente généralement entre le point d’approvisionnement et l’utilisation</a:t>
            </a:r>
            <a:endParaRPr sz="1000" dirty="0">
              <a:solidFill>
                <a:schemeClr val="tx1">
                  <a:lumMod val="65000"/>
                  <a:lumOff val="35000"/>
                </a:schemeClr>
              </a:solidFill>
              <a:latin typeface="Lato" panose="020F0502020204030203" pitchFamily="34" charset="77"/>
            </a:endParaRPr>
          </a:p>
        </p:txBody>
      </p:sp>
      <p:sp>
        <p:nvSpPr>
          <p:cNvPr id="11" name="Google Shape;308;p59">
            <a:extLst>
              <a:ext uri="{FF2B5EF4-FFF2-40B4-BE49-F238E27FC236}">
                <a16:creationId xmlns:a16="http://schemas.microsoft.com/office/drawing/2014/main" id="{E68C1746-84AB-1F26-5BC5-7977658102B2}"/>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7</a:t>
            </a:fld>
            <a:endParaRPr dirty="0"/>
          </a:p>
        </p:txBody>
      </p:sp>
      <p:pic>
        <p:nvPicPr>
          <p:cNvPr id="7" name="Picture 2">
            <a:extLst>
              <a:ext uri="{FF2B5EF4-FFF2-40B4-BE49-F238E27FC236}">
                <a16:creationId xmlns:a16="http://schemas.microsoft.com/office/drawing/2014/main" id="{C0B291B4-1748-82B7-4864-8E6091FF2EA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5120640" cy="202641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oogle Shape;320;p60">
            <a:extLst>
              <a:ext uri="{FF2B5EF4-FFF2-40B4-BE49-F238E27FC236}">
                <a16:creationId xmlns:a16="http://schemas.microsoft.com/office/drawing/2014/main" id="{923326F5-D45E-504F-D12E-112E2F6DEA7C}"/>
              </a:ext>
            </a:extLst>
          </p:cNvPr>
          <p:cNvCxnSpPr>
            <a:cxnSpLocks/>
          </p:cNvCxnSpPr>
          <p:nvPr/>
        </p:nvCxnSpPr>
        <p:spPr>
          <a:xfrm>
            <a:off x="2048256" y="1843691"/>
            <a:ext cx="724205" cy="728059"/>
          </a:xfrm>
          <a:prstGeom prst="straightConnector1">
            <a:avLst/>
          </a:prstGeom>
          <a:noFill/>
          <a:ln w="9525" cap="flat" cmpd="sng">
            <a:solidFill>
              <a:schemeClr val="dk2"/>
            </a:solidFill>
            <a:prstDash val="solid"/>
            <a:round/>
            <a:headEnd type="none" w="med" len="med"/>
            <a:tailEnd type="triangle" w="med" len="med"/>
          </a:ln>
        </p:spPr>
      </p:cxnSp>
    </p:spTree>
    <p:custDataLst>
      <p:tags r:id="rId1"/>
    </p:custDataLst>
    <p:extLst>
      <p:ext uri="{BB962C8B-B14F-4D97-AF65-F5344CB8AC3E}">
        <p14:creationId xmlns:p14="http://schemas.microsoft.com/office/powerpoint/2010/main" val="371448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C7635FC9-45AB-3EB7-2507-0AB807A323B3}"/>
            </a:ext>
          </a:extLst>
        </p:cNvPr>
        <p:cNvGrpSpPr/>
        <p:nvPr/>
      </p:nvGrpSpPr>
      <p:grpSpPr>
        <a:xfrm>
          <a:off x="0" y="0"/>
          <a:ext cx="0" cy="0"/>
          <a:chOff x="0" y="0"/>
          <a:chExt cx="0" cy="0"/>
        </a:xfrm>
      </p:grpSpPr>
      <p:sp>
        <p:nvSpPr>
          <p:cNvPr id="315" name="Google Shape;315;p60">
            <a:extLst>
              <a:ext uri="{FF2B5EF4-FFF2-40B4-BE49-F238E27FC236}">
                <a16:creationId xmlns:a16="http://schemas.microsoft.com/office/drawing/2014/main" id="{5EB3646C-8795-4659-53D7-7C0CE2C607B5}"/>
              </a:ext>
            </a:extLst>
          </p:cNvPr>
          <p:cNvSpPr txBox="1">
            <a:spLocks noGrp="1"/>
          </p:cNvSpPr>
          <p:nvPr>
            <p:ph type="title"/>
          </p:nvPr>
        </p:nvSpPr>
        <p:spPr>
          <a:xfrm>
            <a:off x="540968" y="306273"/>
            <a:ext cx="8539163" cy="45394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r>
              <a:rPr lang="fr-fr" b="0" spc="30">
                <a:latin typeface="Lato Black" panose="020F0502020204030203" pitchFamily="34" charset="77"/>
              </a:rPr>
              <a:t>Qu'est-ce que l'eau gérée de manière sûre ?</a:t>
            </a:r>
            <a:endParaRPr b="0" spc="30" dirty="0">
              <a:latin typeface="Lato Black" panose="020F0502020204030203" pitchFamily="34" charset="77"/>
            </a:endParaRPr>
          </a:p>
        </p:txBody>
      </p:sp>
      <p:sp>
        <p:nvSpPr>
          <p:cNvPr id="317" name="Google Shape;317;p60">
            <a:extLst>
              <a:ext uri="{FF2B5EF4-FFF2-40B4-BE49-F238E27FC236}">
                <a16:creationId xmlns:a16="http://schemas.microsoft.com/office/drawing/2014/main" id="{08C19985-ADCD-CF1E-EEB7-23A5D8AB519D}"/>
              </a:ext>
            </a:extLst>
          </p:cNvPr>
          <p:cNvSpPr txBox="1"/>
          <p:nvPr/>
        </p:nvSpPr>
        <p:spPr>
          <a:xfrm>
            <a:off x="6192015" y="2744134"/>
            <a:ext cx="2842800" cy="900300"/>
          </a:xfrm>
          <a:prstGeom prst="rect">
            <a:avLst/>
          </a:prstGeom>
          <a:noFill/>
          <a:ln>
            <a:noFill/>
          </a:ln>
        </p:spPr>
        <p:txBody>
          <a:bodyPr spcFirstLastPara="1" wrap="square" lIns="91425" tIns="91425" rIns="91425" bIns="91425" rtlCol="0" anchor="t" anchorCtr="0">
            <a:noAutofit/>
          </a:bodyPr>
          <a:lstStyle/>
          <a:p>
            <a:pPr marL="0" lvl="0" indent="0" algn="l" rtl="0">
              <a:spcBef>
                <a:spcPts val="0"/>
              </a:spcBef>
              <a:spcAft>
                <a:spcPts val="0"/>
              </a:spcAft>
              <a:buNone/>
            </a:pPr>
            <a:r>
              <a:rPr lang="fr-fr" sz="1200">
                <a:solidFill>
                  <a:schemeClr val="tx1">
                    <a:lumMod val="65000"/>
                    <a:lumOff val="35000"/>
                  </a:schemeClr>
                </a:solidFill>
                <a:latin typeface="Lato" panose="020F0502020204030203" pitchFamily="34" charset="77"/>
              </a:rPr>
              <a:t>La principale raison pour laquelle les systèmes d’eau ne respectent pas cette norme résulte du fait  </a:t>
            </a:r>
            <a:r>
              <a:rPr lang="fr-fr" sz="1200" b="1">
                <a:solidFill>
                  <a:srgbClr val="2B95B8"/>
                </a:solidFill>
                <a:latin typeface="Lato" panose="020F0502020204030203" pitchFamily="34" charset="77"/>
              </a:rPr>
              <a:t>qu’ils ne sont pas exempts de contamination</a:t>
            </a:r>
            <a:endParaRPr sz="1200" b="1" dirty="0">
              <a:solidFill>
                <a:srgbClr val="2B95B8"/>
              </a:solidFill>
              <a:latin typeface="Lato" panose="020F0502020204030203" pitchFamily="34" charset="77"/>
            </a:endParaRPr>
          </a:p>
        </p:txBody>
      </p:sp>
      <p:pic>
        <p:nvPicPr>
          <p:cNvPr id="318" name="Google Shape;318;p60">
            <a:extLst>
              <a:ext uri="{FF2B5EF4-FFF2-40B4-BE49-F238E27FC236}">
                <a16:creationId xmlns:a16="http://schemas.microsoft.com/office/drawing/2014/main" id="{29572625-B1B1-28E7-2DD1-E2A82F28AF5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sp>
        <p:nvSpPr>
          <p:cNvPr id="319" name="Google Shape;319;p60">
            <a:extLst>
              <a:ext uri="{FF2B5EF4-FFF2-40B4-BE49-F238E27FC236}">
                <a16:creationId xmlns:a16="http://schemas.microsoft.com/office/drawing/2014/main" id="{35538BEF-E35C-719D-38E7-0837A2A1C363}"/>
              </a:ext>
            </a:extLst>
          </p:cNvPr>
          <p:cNvSpPr/>
          <p:nvPr/>
        </p:nvSpPr>
        <p:spPr>
          <a:xfrm>
            <a:off x="3459050" y="2212431"/>
            <a:ext cx="1351500" cy="572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rtlCol="0" anchor="ctr" anchorCtr="0">
            <a:noAutofit/>
          </a:bodyPr>
          <a:lstStyle/>
          <a:p>
            <a:pPr marL="0" lvl="0" indent="0" algn="ctr" rtl="0">
              <a:spcBef>
                <a:spcPts val="0"/>
              </a:spcBef>
              <a:spcAft>
                <a:spcPts val="0"/>
              </a:spcAft>
              <a:buNone/>
            </a:pPr>
            <a:endParaRPr>
              <a:solidFill>
                <a:srgbClr val="FF0000"/>
              </a:solidFill>
            </a:endParaRPr>
          </a:p>
        </p:txBody>
      </p:sp>
      <p:cxnSp>
        <p:nvCxnSpPr>
          <p:cNvPr id="326" name="Google Shape;326;p60">
            <a:extLst>
              <a:ext uri="{FF2B5EF4-FFF2-40B4-BE49-F238E27FC236}">
                <a16:creationId xmlns:a16="http://schemas.microsoft.com/office/drawing/2014/main" id="{3CEE85E3-149E-ED72-C1AF-9A2FD106AF7C}"/>
              </a:ext>
            </a:extLst>
          </p:cNvPr>
          <p:cNvCxnSpPr>
            <a:cxnSpLocks/>
          </p:cNvCxnSpPr>
          <p:nvPr/>
        </p:nvCxnSpPr>
        <p:spPr>
          <a:xfrm flipH="1">
            <a:off x="4498725" y="2959455"/>
            <a:ext cx="1693290" cy="357025"/>
          </a:xfrm>
          <a:prstGeom prst="straightConnector1">
            <a:avLst/>
          </a:prstGeom>
          <a:noFill/>
          <a:ln w="9525" cap="flat" cmpd="sng">
            <a:solidFill>
              <a:schemeClr val="dk2"/>
            </a:solidFill>
            <a:prstDash val="solid"/>
            <a:round/>
            <a:headEnd type="none" w="med" len="med"/>
            <a:tailEnd type="triangle" w="med" len="med"/>
          </a:ln>
        </p:spPr>
      </p:cxnSp>
      <p:sp>
        <p:nvSpPr>
          <p:cNvPr id="11" name="Google Shape;308;p59">
            <a:extLst>
              <a:ext uri="{FF2B5EF4-FFF2-40B4-BE49-F238E27FC236}">
                <a16:creationId xmlns:a16="http://schemas.microsoft.com/office/drawing/2014/main" id="{591721D7-DA8A-8E64-A482-2EC1B4BC2847}"/>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8</a:t>
            </a:fld>
            <a:endParaRPr dirty="0"/>
          </a:p>
        </p:txBody>
      </p:sp>
      <p:grpSp>
        <p:nvGrpSpPr>
          <p:cNvPr id="2" name="Group 1">
            <a:extLst>
              <a:ext uri="{FF2B5EF4-FFF2-40B4-BE49-F238E27FC236}">
                <a16:creationId xmlns:a16="http://schemas.microsoft.com/office/drawing/2014/main" id="{5EDBE6FF-F578-34B2-1738-B17D640344F9}"/>
              </a:ext>
            </a:extLst>
          </p:cNvPr>
          <p:cNvGrpSpPr/>
          <p:nvPr/>
        </p:nvGrpSpPr>
        <p:grpSpPr>
          <a:xfrm>
            <a:off x="6959952" y="306273"/>
            <a:ext cx="1961024" cy="1230634"/>
            <a:chOff x="6880512" y="2274799"/>
            <a:chExt cx="1411536" cy="1230634"/>
          </a:xfrm>
        </p:grpSpPr>
        <p:sp>
          <p:nvSpPr>
            <p:cNvPr id="3" name="Oval 2">
              <a:extLst>
                <a:ext uri="{FF2B5EF4-FFF2-40B4-BE49-F238E27FC236}">
                  <a16:creationId xmlns:a16="http://schemas.microsoft.com/office/drawing/2014/main" id="{8DFF6D11-0B4D-2081-6E33-8491114FBFDB}"/>
                </a:ext>
              </a:extLst>
            </p:cNvPr>
            <p:cNvSpPr/>
            <p:nvPr/>
          </p:nvSpPr>
          <p:spPr>
            <a:xfrm>
              <a:off x="6981760" y="2274799"/>
              <a:ext cx="1209040" cy="1209040"/>
            </a:xfrm>
            <a:prstGeom prst="ellipse">
              <a:avLst/>
            </a:prstGeom>
            <a:solidFill>
              <a:srgbClr val="2B95B8"/>
            </a:solidFill>
            <a:ln>
              <a:noFill/>
            </a:ln>
            <a:effectLst>
              <a:outerShdw blurRad="3013" dist="14206" dir="2700000" sx="102000" sy="102000" algn="tl" rotWithShape="0">
                <a:prstClr val="black">
                  <a:alpha val="22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Google Shape;316;p60">
              <a:extLst>
                <a:ext uri="{FF2B5EF4-FFF2-40B4-BE49-F238E27FC236}">
                  <a16:creationId xmlns:a16="http://schemas.microsoft.com/office/drawing/2014/main" id="{42934E30-9A21-34B6-B5F9-6D6C6EA1C1CF}"/>
                </a:ext>
              </a:extLst>
            </p:cNvPr>
            <p:cNvSpPr txBox="1"/>
            <p:nvPr/>
          </p:nvSpPr>
          <p:spPr>
            <a:xfrm>
              <a:off x="6880512" y="2358996"/>
              <a:ext cx="1411536" cy="1146437"/>
            </a:xfrm>
            <a:prstGeom prst="rect">
              <a:avLst/>
            </a:prstGeom>
            <a:noFill/>
            <a:ln>
              <a:noFill/>
            </a:ln>
          </p:spPr>
          <p:txBody>
            <a:bodyPr spcFirstLastPara="1" wrap="square" lIns="91425" tIns="91425" rIns="91425" bIns="91425" rtlCol="0" anchor="ctr" anchorCtr="0">
              <a:spAutoFit/>
            </a:bodyPr>
            <a:lstStyle/>
            <a:p>
              <a:pPr lvl="0" indent="9525" algn="ctr" rtl="0">
                <a:lnSpc>
                  <a:spcPts val="2060"/>
                </a:lnSpc>
                <a:spcBef>
                  <a:spcPts val="0"/>
                </a:spcBef>
                <a:spcAft>
                  <a:spcPts val="1200"/>
                </a:spcAft>
                <a:buNone/>
              </a:pPr>
              <a:r>
                <a:rPr lang="fr-fr" sz="1800" b="1">
                  <a:solidFill>
                    <a:schemeClr val="bg1"/>
                  </a:solidFill>
                  <a:latin typeface="Lato Black" panose="020F0502020204030203" pitchFamily="34" charset="77"/>
                </a:rPr>
                <a:t>au </a:t>
              </a:r>
              <a:br>
                <a:rPr lang="en" sz="1800" b="1" dirty="0">
                  <a:solidFill>
                    <a:schemeClr val="bg1"/>
                  </a:solidFill>
                  <a:latin typeface="Lato Black" panose="020F0502020204030203" pitchFamily="34" charset="77"/>
                </a:rPr>
              </a:br>
              <a:r>
                <a:rPr lang="fr-fr" sz="1800" b="1">
                  <a:solidFill>
                    <a:schemeClr val="bg1"/>
                  </a:solidFill>
                  <a:latin typeface="Lato Black" panose="020F0502020204030203" pitchFamily="34" charset="77"/>
                </a:rPr>
                <a:t>point </a:t>
              </a:r>
              <a:br>
                <a:rPr lang="en" sz="1800" b="1" dirty="0">
                  <a:solidFill>
                    <a:schemeClr val="bg1"/>
                  </a:solidFill>
                  <a:latin typeface="Lato Black" panose="020F0502020204030203" pitchFamily="34" charset="77"/>
                </a:rPr>
              </a:br>
              <a:r>
                <a:rPr lang="fr-fr" sz="1800" b="1">
                  <a:solidFill>
                    <a:schemeClr val="bg1"/>
                  </a:solidFill>
                  <a:latin typeface="Lato Black" panose="020F0502020204030203" pitchFamily="34" charset="77"/>
                </a:rPr>
                <a:t>d’utilisation</a:t>
              </a:r>
              <a:endParaRPr sz="1800" b="1" dirty="0">
                <a:solidFill>
                  <a:schemeClr val="bg1"/>
                </a:solidFill>
                <a:latin typeface="Lato Black" panose="020F0502020204030203" pitchFamily="34" charset="77"/>
              </a:endParaRPr>
            </a:p>
          </p:txBody>
        </p:sp>
      </p:grpSp>
    </p:spTree>
    <p:custDataLst>
      <p:tags r:id="rId1"/>
    </p:custDataLst>
    <p:extLst>
      <p:ext uri="{BB962C8B-B14F-4D97-AF65-F5344CB8AC3E}">
        <p14:creationId xmlns:p14="http://schemas.microsoft.com/office/powerpoint/2010/main" val="180734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61"/>
          <p:cNvSpPr txBox="1">
            <a:spLocks noGrp="1"/>
          </p:cNvSpPr>
          <p:nvPr>
            <p:ph type="title"/>
          </p:nvPr>
        </p:nvSpPr>
        <p:spPr>
          <a:xfrm>
            <a:off x="540000" y="344058"/>
            <a:ext cx="7975320" cy="438551"/>
          </a:xfrm>
          <a:prstGeom prst="rect">
            <a:avLst/>
          </a:prstGeom>
        </p:spPr>
        <p:txBody>
          <a:bodyPr spcFirstLastPara="1" wrap="square" lIns="68575" tIns="34275" rIns="68575" bIns="34275" rtlCol="0" anchor="ctr" anchorCtr="0">
            <a:spAutoFit/>
          </a:bodyPr>
          <a:lstStyle/>
          <a:p>
            <a:pPr marL="0" lvl="0" indent="0" algn="l" rtl="0">
              <a:lnSpc>
                <a:spcPct val="100000"/>
              </a:lnSpc>
              <a:spcBef>
                <a:spcPts val="0"/>
              </a:spcBef>
              <a:spcAft>
                <a:spcPts val="0"/>
              </a:spcAft>
              <a:buNone/>
            </a:pPr>
            <a:r>
              <a:rPr lang="fr-fr" b="0" spc="30">
                <a:solidFill>
                  <a:srgbClr val="2B95B8"/>
                </a:solidFill>
                <a:latin typeface="Lato Black" panose="020F0502020204030203" pitchFamily="34" charset="77"/>
                <a:ea typeface="Lato"/>
                <a:cs typeface="Lato"/>
                <a:sym typeface="Lato"/>
              </a:rPr>
              <a:t>La recontamination de l’eau est un problème très répandu </a:t>
            </a:r>
            <a:r>
              <a:rPr lang="fr-fr" sz="1100">
                <a:solidFill>
                  <a:srgbClr val="2B95B8"/>
                </a:solidFill>
                <a:latin typeface="Lato Black" panose="020F0502020204030203" pitchFamily="34" charset="77"/>
                <a:ea typeface="Lato"/>
                <a:cs typeface="Lato"/>
                <a:sym typeface="Lato"/>
              </a:rPr>
              <a:t>[ 1/2 ]</a:t>
            </a:r>
            <a:endParaRPr sz="1100" b="0" spc="30" dirty="0">
              <a:solidFill>
                <a:srgbClr val="2B95B8"/>
              </a:solidFill>
              <a:latin typeface="Lato Black" panose="020F0502020204030203" pitchFamily="34" charset="77"/>
              <a:ea typeface="Lato"/>
              <a:cs typeface="Lato"/>
              <a:sym typeface="Lato"/>
            </a:endParaRPr>
          </a:p>
        </p:txBody>
      </p:sp>
      <p:sp>
        <p:nvSpPr>
          <p:cNvPr id="335" name="Google Shape;335;p61"/>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
        <p:nvSpPr>
          <p:cNvPr id="337" name="Google Shape;337;p61"/>
          <p:cNvSpPr txBox="1">
            <a:spLocks noGrp="1"/>
          </p:cNvSpPr>
          <p:nvPr>
            <p:ph type="title" idx="4294967295"/>
          </p:nvPr>
        </p:nvSpPr>
        <p:spPr>
          <a:xfrm>
            <a:off x="847238" y="1080000"/>
            <a:ext cx="8233932" cy="315441"/>
          </a:xfrm>
          <a:prstGeom prst="rect">
            <a:avLst/>
          </a:prstGeom>
        </p:spPr>
        <p:txBody>
          <a:bodyPr spcFirstLastPara="1" wrap="square" lIns="68575" tIns="34275" rIns="68575" bIns="34275" rtlCol="0" anchor="ctr" anchorCtr="0">
            <a:spAutoFit/>
          </a:bodyPr>
          <a:lstStyle/>
          <a:p>
            <a:pPr marL="0" lvl="0" indent="0" rtl="0">
              <a:spcBef>
                <a:spcPts val="0"/>
              </a:spcBef>
              <a:spcAft>
                <a:spcPts val="0"/>
              </a:spcAft>
              <a:buNone/>
            </a:pPr>
            <a:r>
              <a:rPr lang="fr-fr" sz="1600" b="1">
                <a:solidFill>
                  <a:schemeClr val="tx1">
                    <a:lumMod val="65000"/>
                    <a:lumOff val="35000"/>
                  </a:schemeClr>
                </a:solidFill>
                <a:latin typeface="Lato"/>
                <a:ea typeface="Lato"/>
                <a:cs typeface="Lato"/>
                <a:sym typeface="Lato"/>
              </a:rPr>
              <a:t>État d'avancement en matière d'eau de boisson à domicile, d'assainissement et d'hygiène - </a:t>
            </a:r>
            <a:r>
              <a:rPr lang="fr-fr" sz="1200" b="1" i="1">
                <a:solidFill>
                  <a:schemeClr val="tx1">
                    <a:lumMod val="65000"/>
                    <a:lumOff val="35000"/>
                  </a:schemeClr>
                </a:solidFill>
                <a:latin typeface="Lato"/>
                <a:ea typeface="Lato"/>
                <a:cs typeface="Lato"/>
                <a:sym typeface="Lato"/>
              </a:rPr>
              <a:t>JMP, 2025</a:t>
            </a:r>
            <a:endParaRPr sz="1200" b="1" i="1" dirty="0">
              <a:solidFill>
                <a:schemeClr val="tx1">
                  <a:lumMod val="65000"/>
                  <a:lumOff val="35000"/>
                </a:schemeClr>
              </a:solidFill>
              <a:latin typeface="Lato"/>
              <a:ea typeface="Lato"/>
              <a:cs typeface="Lato"/>
              <a:sym typeface="Lato"/>
            </a:endParaRPr>
          </a:p>
        </p:txBody>
      </p:sp>
      <p:pic>
        <p:nvPicPr>
          <p:cNvPr id="336" name="Google Shape;336;p6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8680" y="1607557"/>
            <a:ext cx="5022895" cy="3230614"/>
          </a:xfrm>
          <a:prstGeom prst="rect">
            <a:avLst/>
          </a:prstGeom>
          <a:noFill/>
          <a:ln>
            <a:noFill/>
          </a:ln>
        </p:spPr>
      </p:pic>
      <p:grpSp>
        <p:nvGrpSpPr>
          <p:cNvPr id="2" name="Group 1">
            <a:extLst>
              <a:ext uri="{FF2B5EF4-FFF2-40B4-BE49-F238E27FC236}">
                <a16:creationId xmlns:a16="http://schemas.microsoft.com/office/drawing/2014/main" id="{4461AC86-9D7D-EF40-130A-A385B20990F2}"/>
              </a:ext>
            </a:extLst>
          </p:cNvPr>
          <p:cNvGrpSpPr/>
          <p:nvPr/>
        </p:nvGrpSpPr>
        <p:grpSpPr>
          <a:xfrm>
            <a:off x="5953931" y="1676890"/>
            <a:ext cx="1664895" cy="2958019"/>
            <a:chOff x="5953931" y="1676890"/>
            <a:chExt cx="1664895" cy="2958019"/>
          </a:xfrm>
        </p:grpSpPr>
        <p:pic>
          <p:nvPicPr>
            <p:cNvPr id="338" name="Google Shape;338;p61"/>
            <p:cNvPicPr preferRelativeResize="0"/>
            <p:nvPr/>
          </p:nvPicPr>
          <p:blipFill>
            <a:blip r:embed="rId5">
              <a:alphaModFix/>
            </a:blip>
            <a:stretch>
              <a:fillRect/>
            </a:stretch>
          </p:blipFill>
          <p:spPr>
            <a:xfrm>
              <a:off x="5999651" y="2521653"/>
              <a:ext cx="971550" cy="381000"/>
            </a:xfrm>
            <a:prstGeom prst="rect">
              <a:avLst/>
            </a:prstGeom>
            <a:noFill/>
            <a:ln>
              <a:noFill/>
            </a:ln>
          </p:spPr>
        </p:pic>
        <p:pic>
          <p:nvPicPr>
            <p:cNvPr id="339" name="Google Shape;339;p61"/>
            <p:cNvPicPr preferRelativeResize="0"/>
            <p:nvPr/>
          </p:nvPicPr>
          <p:blipFill>
            <a:blip r:embed="rId6">
              <a:alphaModFix/>
            </a:blip>
            <a:stretch>
              <a:fillRect/>
            </a:stretch>
          </p:blipFill>
          <p:spPr>
            <a:xfrm>
              <a:off x="5972219" y="3031300"/>
              <a:ext cx="1514475" cy="314325"/>
            </a:xfrm>
            <a:prstGeom prst="rect">
              <a:avLst/>
            </a:prstGeom>
            <a:noFill/>
            <a:ln>
              <a:noFill/>
            </a:ln>
          </p:spPr>
        </p:pic>
        <p:pic>
          <p:nvPicPr>
            <p:cNvPr id="340" name="Google Shape;340;p61"/>
            <p:cNvPicPr preferRelativeResize="0"/>
            <p:nvPr/>
          </p:nvPicPr>
          <p:blipFill>
            <a:blip r:embed="rId7">
              <a:alphaModFix/>
            </a:blip>
            <a:stretch>
              <a:fillRect/>
            </a:stretch>
          </p:blipFill>
          <p:spPr>
            <a:xfrm>
              <a:off x="5981363" y="3474272"/>
              <a:ext cx="1295400" cy="295275"/>
            </a:xfrm>
            <a:prstGeom prst="rect">
              <a:avLst/>
            </a:prstGeom>
            <a:noFill/>
            <a:ln>
              <a:noFill/>
            </a:ln>
          </p:spPr>
        </p:pic>
        <p:pic>
          <p:nvPicPr>
            <p:cNvPr id="341" name="Google Shape;341;p61"/>
            <p:cNvPicPr preferRelativeResize="0"/>
            <p:nvPr/>
          </p:nvPicPr>
          <p:blipFill>
            <a:blip r:embed="rId8">
              <a:alphaModFix/>
            </a:blip>
            <a:stretch>
              <a:fillRect/>
            </a:stretch>
          </p:blipFill>
          <p:spPr>
            <a:xfrm>
              <a:off x="5963075" y="3898194"/>
              <a:ext cx="1552575" cy="323850"/>
            </a:xfrm>
            <a:prstGeom prst="rect">
              <a:avLst/>
            </a:prstGeom>
            <a:noFill/>
            <a:ln>
              <a:noFill/>
            </a:ln>
          </p:spPr>
        </p:pic>
        <p:pic>
          <p:nvPicPr>
            <p:cNvPr id="342" name="Google Shape;342;p61"/>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999651" y="4350692"/>
              <a:ext cx="1619175" cy="284217"/>
            </a:xfrm>
            <a:prstGeom prst="rect">
              <a:avLst/>
            </a:prstGeom>
            <a:noFill/>
            <a:ln>
              <a:noFill/>
            </a:ln>
          </p:spPr>
        </p:pic>
        <p:sp>
          <p:nvSpPr>
            <p:cNvPr id="343" name="Google Shape;343;p61"/>
            <p:cNvSpPr txBox="1"/>
            <p:nvPr/>
          </p:nvSpPr>
          <p:spPr>
            <a:xfrm>
              <a:off x="5953931" y="1676890"/>
              <a:ext cx="1514400" cy="714600"/>
            </a:xfrm>
            <a:prstGeom prst="rect">
              <a:avLst/>
            </a:prstGeom>
            <a:noFill/>
            <a:ln>
              <a:noFill/>
            </a:ln>
          </p:spPr>
          <p:txBody>
            <a:bodyPr spcFirstLastPara="1" wrap="square" lIns="91425" tIns="91425" rIns="91425" bIns="91425" rtlCol="0" anchor="t" anchorCtr="0">
              <a:noAutofit/>
            </a:bodyPr>
            <a:lstStyle/>
            <a:p>
              <a:pPr marL="0" lvl="0" indent="0" algn="l" rtl="0">
                <a:lnSpc>
                  <a:spcPts val="1640"/>
                </a:lnSpc>
                <a:spcBef>
                  <a:spcPts val="0"/>
                </a:spcBef>
                <a:spcAft>
                  <a:spcPts val="0"/>
                </a:spcAft>
                <a:buNone/>
              </a:pPr>
              <a:r>
                <a:rPr lang="fr-fr" sz="1200">
                  <a:solidFill>
                    <a:schemeClr val="tx1">
                      <a:lumMod val="65000"/>
                      <a:lumOff val="35000"/>
                    </a:schemeClr>
                  </a:solidFill>
                  <a:latin typeface="Lato"/>
                  <a:ea typeface="Lato"/>
                  <a:cs typeface="Lato"/>
                  <a:sym typeface="Lato"/>
                </a:rPr>
                <a:t>Niveaux de risques de contamination fécale (</a:t>
              </a:r>
              <a:r>
                <a:rPr lang="fr-fr" sz="1200" i="1">
                  <a:solidFill>
                    <a:schemeClr val="tx1">
                      <a:lumMod val="65000"/>
                      <a:lumOff val="35000"/>
                    </a:schemeClr>
                  </a:solidFill>
                  <a:latin typeface="Lato"/>
                  <a:ea typeface="Lato"/>
                  <a:cs typeface="Lato"/>
                  <a:sym typeface="Lato"/>
                </a:rPr>
                <a:t>E. coli</a:t>
              </a:r>
              <a:r>
                <a:rPr lang="fr-fr" sz="1200">
                  <a:solidFill>
                    <a:schemeClr val="tx1">
                      <a:lumMod val="65000"/>
                      <a:lumOff val="35000"/>
                    </a:schemeClr>
                  </a:solidFill>
                  <a:latin typeface="Lato"/>
                  <a:ea typeface="Lato"/>
                  <a:cs typeface="Lato"/>
                  <a:sym typeface="Lato"/>
                </a:rPr>
                <a:t> CFU/100 mL)</a:t>
              </a:r>
              <a:endParaRPr sz="1200" dirty="0">
                <a:solidFill>
                  <a:schemeClr val="tx1">
                    <a:lumMod val="65000"/>
                    <a:lumOff val="35000"/>
                  </a:schemeClr>
                </a:solidFill>
                <a:latin typeface="Lato"/>
                <a:ea typeface="Lato"/>
                <a:cs typeface="Lato"/>
                <a:sym typeface="Lato"/>
              </a:endParaRPr>
            </a:p>
          </p:txBody>
        </p:sp>
      </p:grpSp>
      <p:grpSp>
        <p:nvGrpSpPr>
          <p:cNvPr id="3" name="Group 2">
            <a:extLst>
              <a:ext uri="{FF2B5EF4-FFF2-40B4-BE49-F238E27FC236}">
                <a16:creationId xmlns:a16="http://schemas.microsoft.com/office/drawing/2014/main" id="{DC88B60C-19CB-622A-107A-CC00611A5952}"/>
              </a:ext>
            </a:extLst>
          </p:cNvPr>
          <p:cNvGrpSpPr/>
          <p:nvPr/>
        </p:nvGrpSpPr>
        <p:grpSpPr>
          <a:xfrm>
            <a:off x="575251" y="1099220"/>
            <a:ext cx="235566" cy="276999"/>
            <a:chOff x="717300" y="1568543"/>
            <a:chExt cx="235566" cy="276999"/>
          </a:xfrm>
        </p:grpSpPr>
        <p:sp>
          <p:nvSpPr>
            <p:cNvPr id="4" name="Rounded Rectangle 3">
              <a:extLst>
                <a:ext uri="{FF2B5EF4-FFF2-40B4-BE49-F238E27FC236}">
                  <a16:creationId xmlns:a16="http://schemas.microsoft.com/office/drawing/2014/main" id="{0CCD6609-0AA1-A11C-5959-D7DF16930E9C}"/>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6"/>
                </a:solidFill>
              </a:endParaRPr>
            </a:p>
          </p:txBody>
        </p:sp>
        <p:sp>
          <p:nvSpPr>
            <p:cNvPr id="5" name="TextBox 4">
              <a:extLst>
                <a:ext uri="{FF2B5EF4-FFF2-40B4-BE49-F238E27FC236}">
                  <a16:creationId xmlns:a16="http://schemas.microsoft.com/office/drawing/2014/main" id="{E6DE3C45-7257-AA4E-6D63-450BD2F21762}"/>
                </a:ext>
              </a:extLst>
            </p:cNvPr>
            <p:cNvSpPr txBox="1">
              <a:spLocks/>
            </p:cNvSpPr>
            <p:nvPr/>
          </p:nvSpPr>
          <p:spPr>
            <a:xfrm>
              <a:off x="717300" y="1568543"/>
              <a:ext cx="235566" cy="276999"/>
            </a:xfrm>
            <a:prstGeom prst="rect">
              <a:avLst/>
            </a:prstGeom>
            <a:noFill/>
          </p:spPr>
          <p:txBody>
            <a:bodyPr wrap="square" rtlCol="0">
              <a:spAutoFit/>
            </a:bodyPr>
            <a:lstStyle/>
            <a:p>
              <a:pPr algn="ctr" rtl="0"/>
              <a:r>
                <a:rPr lang="fr-fr" sz="1200" b="1">
                  <a:solidFill>
                    <a:schemeClr val="bg1"/>
                  </a:solidFill>
                  <a:latin typeface="Lato Black" panose="020F0502020204030203" pitchFamily="34" charset="77"/>
                </a:rPr>
                <a:t>1</a:t>
              </a:r>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WST">
      <a:dk1>
        <a:srgbClr val="000000"/>
      </a:dk1>
      <a:lt1>
        <a:srgbClr val="FFFFFF"/>
      </a:lt1>
      <a:dk2>
        <a:srgbClr val="0E2841"/>
      </a:dk2>
      <a:lt2>
        <a:srgbClr val="E8E8E8"/>
      </a:lt2>
      <a:accent1>
        <a:srgbClr val="005478"/>
      </a:accent1>
      <a:accent2>
        <a:srgbClr val="38C6F3"/>
      </a:accent2>
      <a:accent3>
        <a:srgbClr val="2B95B8"/>
      </a:accent3>
      <a:accent4>
        <a:srgbClr val="837770"/>
      </a:accent4>
      <a:accent5>
        <a:srgbClr val="F0512A"/>
      </a:accent5>
      <a:accent6>
        <a:srgbClr val="F78D37"/>
      </a:accent6>
      <a:hlink>
        <a:srgbClr val="FEC341"/>
      </a:hlink>
      <a:folHlink>
        <a:srgbClr val="DECE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1055</TotalTime>
  <Words>3615</Words>
  <Application>Microsoft Office PowerPoint</Application>
  <PresentationFormat>On-screen Show (16:9)</PresentationFormat>
  <Paragraphs>253</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Courier New</vt:lpstr>
      <vt:lpstr>Lato</vt:lpstr>
      <vt:lpstr>Calibri</vt:lpstr>
      <vt:lpstr>Lato Black</vt:lpstr>
      <vt:lpstr>Lato Semibold</vt:lpstr>
      <vt:lpstr>Office Theme</vt:lpstr>
      <vt:lpstr>PowerPoint Presentation</vt:lpstr>
      <vt:lpstr>Que révèlent les données ?</vt:lpstr>
      <vt:lpstr>Pour commencer, soulignons les progrès !</vt:lpstr>
      <vt:lpstr>Nous ne sommes pas en voie de garantir à tous des services d'eau gérés de manière sûre</vt:lpstr>
      <vt:lpstr>Qui progresse vers une couverture universelle de l’eau potable d’ici 2030 ?</vt:lpstr>
      <vt:lpstr>Qu'est-ce que l'eau gérée de manière sûre ?</vt:lpstr>
      <vt:lpstr>PowerPoint Presentation</vt:lpstr>
      <vt:lpstr>Qu'est-ce que l'eau gérée de manière sûre ?</vt:lpstr>
      <vt:lpstr>La recontamination de l’eau est un problème très répandu [ 1/2 ]</vt:lpstr>
      <vt:lpstr>La recontamination de l’eau est un problème très répandu [ 2/2 ]</vt:lpstr>
      <vt:lpstr>La recontamination de l’eau est un problème très répandu</vt:lpstr>
      <vt:lpstr>La recontamination de l’eau est un problème très répandu</vt:lpstr>
      <vt:lpstr>Nous ne touchons pas les plus vulnérables.</vt:lpstr>
      <vt:lpstr>Où considère t-on le traitement de l'eau à domicile comme une solution recommandée ?</vt:lpstr>
      <vt:lpstr>La CTED (Conservation et traitement de l'eau à domicile) maintenant représentée dans les publications WASH grand public</vt:lpstr>
      <vt:lpstr>La CTED (Conservation et traitement de l'eau à domicile) maintenant représentée dans les publications WASH grand public</vt:lpstr>
      <vt:lpstr>La CTED (Conservation et traitement de l'eau à domicile) maintenant représentée dans les publications WASH grand public</vt:lpstr>
      <vt:lpstr>La CTED (Conservation et traitement de l'eau à domicile) maintenant représentée dans les publications WASH grand public</vt:lpstr>
      <vt:lpstr>Résumé : l’accès à l’eau potable à domicile  n’est pas atteint  </vt:lpstr>
      <vt:lpstr>C’est l’opportunité de faire évoluer le secteur WASH :  il ne s’agit plus de choisir entre l’une ou l’autre des solutions, mais de les cumuler</vt:lpstr>
      <vt:lpstr>Opportunités</vt:lpstr>
      <vt:lpstr>Documentation supplémentaire : quelles sont les preuves de l’efficacité du traitement de l'eau à domicile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Millie Adam</dc:creator>
  <cp:lastModifiedBy>Dafne Hunt</cp:lastModifiedBy>
  <cp:revision>42</cp:revision>
  <dcterms:modified xsi:type="dcterms:W3CDTF">2026-05-12T20:03:20Z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82496096-4361-4A5F-8318-18D69DB1B357</vt:lpwstr>
  </property>
  <property fmtid="{D5CDD505-2E9C-101B-9397-08002B2CF9AE}" pid="3" name="ArticulatePath">
    <vt:lpwstr>Case for HWTS 2026_March11_Final_En</vt:lpwstr>
  </property>
</Properties>
</file>