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74" r:id="rId2"/>
    <p:sldId id="256" r:id="rId3"/>
    <p:sldId id="257" r:id="rId4"/>
    <p:sldId id="259" r:id="rId5"/>
    <p:sldId id="261" r:id="rId6"/>
    <p:sldId id="260" r:id="rId7"/>
    <p:sldId id="271" r:id="rId8"/>
    <p:sldId id="263" r:id="rId9"/>
    <p:sldId id="273" r:id="rId10"/>
    <p:sldId id="266" r:id="rId11"/>
    <p:sldId id="267" r:id="rId12"/>
    <p:sldId id="272" r:id="rId13"/>
    <p:sldId id="269" r:id="rId14"/>
    <p:sldId id="270"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lert" initials="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7870" autoAdjust="0"/>
  </p:normalViewPr>
  <p:slideViewPr>
    <p:cSldViewPr>
      <p:cViewPr varScale="1">
        <p:scale>
          <a:sx n="56" d="100"/>
          <a:sy n="56" d="100"/>
        </p:scale>
        <p:origin x="-17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A1A74-6C8E-40D9-8C94-49FED0A5DF5B}" type="datetimeFigureOut">
              <a:rPr lang="en-CA" smtClean="0"/>
              <a:t>27/05/2014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47F6B-101C-4178-BE8E-C130E7AFC2AB}" type="slidenum">
              <a:rPr lang="en-CA" smtClean="0"/>
              <a:t>‹#›</a:t>
            </a:fld>
            <a:endParaRPr lang="en-CA"/>
          </a:p>
        </p:txBody>
      </p:sp>
    </p:spTree>
    <p:extLst>
      <p:ext uri="{BB962C8B-B14F-4D97-AF65-F5344CB8AC3E}">
        <p14:creationId xmlns:p14="http://schemas.microsoft.com/office/powerpoint/2010/main" val="151683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83C8DC47-A447-435D-B31E-09F486250D12}" type="slidenum">
              <a:rPr/>
              <a:t>1</a:t>
            </a:fld>
            <a:endParaRPr/>
          </a:p>
        </p:txBody>
      </p:sp>
    </p:spTree>
    <p:extLst>
      <p:ext uri="{BB962C8B-B14F-4D97-AF65-F5344CB8AC3E}">
        <p14:creationId xmlns:p14="http://schemas.microsoft.com/office/powerpoint/2010/main" val="303258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A01F2AC-5F9D-47E1-8635-8B6D638262D4}" type="slidenum">
              <a:rPr/>
              <a:pPr rtl="0" eaLnBrk="1" hangingPunct="1"/>
              <a:t>12</a:t>
            </a:fld>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a:t>Equipo importante necesario para la filtración por membrana y a veces para los análisis de P-A y NMP. </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Distintos tipos de incubadoras fabricadas por distintos tipos de empresas. Algunas incubadoras son portátiles y usan una batería como alimentación eléctrica, mientras que con otras es necesario dejarlas en un lugar fijo y usar la red de suministro eléctrico. </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La temperatura de incubación es fundamental para garantizar que los resultados de los análisis microbiológicos sean precisos. Los distintos tipos de medio de cultivo precisan distintas temperaturas para que proliferen las bacterias indicadoras específicas. </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Es necesario calibrar las incubadoras periódicamente para asegurarse de que la temperatura sea precisa. </a:t>
            </a:r>
          </a:p>
        </p:txBody>
      </p:sp>
    </p:spTree>
    <p:extLst>
      <p:ext uri="{BB962C8B-B14F-4D97-AF65-F5344CB8AC3E}">
        <p14:creationId xmlns:p14="http://schemas.microsoft.com/office/powerpoint/2010/main" val="297617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8D99CE62-20C1-4A75-BA8E-E4590A42D330}" type="slidenum">
              <a:rPr/>
              <a:pPr rtl="0" eaLnBrk="1" hangingPunct="1"/>
              <a:t>13</a:t>
            </a:fld>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rtl="0" eaLnBrk="1" hangingPunct="1"/>
            <a:r>
              <a:rPr sz="1000">
                <a:latin typeface="Arial" panose="020B0604020202020204" pitchFamily="34" charset="0"/>
                <a:cs typeface="Arial" panose="020B0604020202020204" pitchFamily="34" charset="0"/>
              </a:rPr>
              <a:t>Una de las marcas es Nalgene, pero hay otras</a:t>
            </a:r>
          </a:p>
        </p:txBody>
      </p:sp>
    </p:spTree>
    <p:extLst>
      <p:ext uri="{BB962C8B-B14F-4D97-AF65-F5344CB8AC3E}">
        <p14:creationId xmlns:p14="http://schemas.microsoft.com/office/powerpoint/2010/main" val="305194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8DF09DC-46E2-497F-9F82-53E778BCAE2B}" type="slidenum">
              <a:rPr/>
              <a:pPr rtl="0" eaLnBrk="1" hangingPunct="1"/>
              <a:t>14</a:t>
            </a:fld>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baseline="0">
                <a:latin typeface="Arial" panose="020B0604020202020204" pitchFamily="34" charset="0"/>
                <a:cs typeface="Arial" panose="020B0604020202020204" pitchFamily="34" charset="0"/>
              </a:rPr>
              <a:t>Antes de tratar el tema, </a:t>
            </a:r>
            <a:r>
              <a:rPr sz="1000">
                <a:latin typeface="Arial" panose="020B0604020202020204" pitchFamily="34" charset="0"/>
                <a:cs typeface="Arial" panose="020B0604020202020204" pitchFamily="34" charset="0"/>
              </a:rPr>
              <a:t>pídales a los participantes</a:t>
            </a:r>
            <a:r>
              <a:rPr sz="1000" baseline="0">
                <a:latin typeface="Arial" panose="020B0604020202020204" pitchFamily="34" charset="0"/>
                <a:cs typeface="Arial" panose="020B0604020202020204" pitchFamily="34" charset="0"/>
              </a:rPr>
              <a:t> que mencionen ventajas y limitaciones.</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Ventajas del método de presencia-ausencia: 1. Simple de comprender y usar; 2. Resultados rápidos (dentro de 24 horas); 3. No requiere mucho equipamiento; 4. Portátil y duradero en el terreno; 5. Relativamente económico.</a:t>
            </a: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Desventajas del método de presencia-ausencia: 1. No muestra la cantidad de bacterias que hay en la muestra; 2. No recomendado por la OMS para analizar aguas superficiales y fuentes comunitarias de agua sin tratamiento; 3. No recomendado para analizar la eficacia de las tecnologías de tratamiento del agua a nivel domiciliario (p. ej., el filtro de bioarena).</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Ventajas del método del número más probable: 1. Resultados cuantitativos; 2. Simple de comprender y de usar; 3. Relativamente económico; 4. Puede utilizarse con agua turbia.</a:t>
            </a: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Desventajas del método del número más probable: 1. Es más trabajoso que el método de P-A; 2. Requiere algo de capacitación; 3. Se precisa contar con una incubadora y otros equipos; 4. Las bandejas descartables generan muchos desechos.</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Ventajas de la filtración por membrana: 1. Es posible contar la cantidad de bacterias; 2. Es el método de análisis más preciso; 3. Método reconocido a nivel internacional; 4. Capacidad para analizar varias muestras al mismo tiempo.</a:t>
            </a: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Desventajas de la filtración por membrana: 1. Es más trabajoso que el método del NMP y de P-A; 2. Requiere más capacitación; 3. Se necesitan más equipos; 4. Es posible que en muchos países el costo de los insumos sea elevado; 5. Más difícil de usar con agua turbia (se requiere dilución).</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44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5484AF99-9F1A-4E11-B2AA-56087A515E76}" type="slidenum">
              <a:rPr/>
              <a:pPr rtl="0" eaLnBrk="1" hangingPunct="1"/>
              <a:t>4</a:t>
            </a:fld>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a:t>Hay tres métodos para determinar</a:t>
            </a:r>
            <a:r>
              <a:rPr baseline="0"/>
              <a:t> la presencia de una bacteria indicadora en el agua de consumo.</a:t>
            </a:r>
          </a:p>
        </p:txBody>
      </p:sp>
    </p:spTree>
    <p:extLst>
      <p:ext uri="{BB962C8B-B14F-4D97-AF65-F5344CB8AC3E}">
        <p14:creationId xmlns:p14="http://schemas.microsoft.com/office/powerpoint/2010/main" val="18757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60B9EF4B-49E9-4F81-A70E-73079315073A}" type="slidenum">
              <a:rPr/>
              <a:pPr rtl="0" eaLnBrk="1" hangingPunct="1"/>
              <a:t>5</a:t>
            </a:fld>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marL="171450" indent="-171450" rtl="0" hangingPunct="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Hay distintos métodos de P-A que usan como indicadores a los coliformes totales y/o la bacteria </a:t>
            </a:r>
            <a:r>
              <a:rPr sz="1000" i="1" kern="1200">
                <a:solidFill>
                  <a:schemeClr val="tx1"/>
                </a:solidFill>
                <a:latin typeface="Arial" panose="020B0604020202020204" pitchFamily="34" charset="0"/>
                <a:ea typeface="+mn-ea"/>
                <a:cs typeface="Arial" panose="020B0604020202020204" pitchFamily="34" charset="0"/>
              </a:rPr>
              <a:t>E. coli</a:t>
            </a:r>
            <a:r>
              <a:rPr sz="1000" kern="1200">
                <a:solidFill>
                  <a:schemeClr val="tx1"/>
                </a:solidFill>
                <a:latin typeface="Arial" panose="020B0604020202020204" pitchFamily="34" charset="0"/>
                <a:ea typeface="+mn-ea"/>
                <a:cs typeface="Arial" panose="020B0604020202020204" pitchFamily="34" charset="0"/>
              </a:rPr>
              <a:t>. El proceso general de análisis es el siguiente:</a:t>
            </a:r>
          </a:p>
          <a:p>
            <a:pPr marL="628650" lvl="1" indent="-171450" rtl="0" hangingPunct="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Se agrega el polvo reactivo a la muestra de agua.</a:t>
            </a:r>
          </a:p>
          <a:p>
            <a:pPr marL="628650" lvl="1" indent="-171450" rtl="0" hangingPunct="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Se incuba la muestra durante 24-48 horas a 35</a:t>
            </a:r>
            <a:r>
              <a:rPr sz="1000" kern="1200" baseline="30000">
                <a:solidFill>
                  <a:schemeClr val="tx1"/>
                </a:solidFill>
                <a:latin typeface="Arial" panose="020B0604020202020204" pitchFamily="34" charset="0"/>
                <a:ea typeface="+mn-ea"/>
                <a:cs typeface="Arial" panose="020B0604020202020204" pitchFamily="34" charset="0"/>
              </a:rPr>
              <a:t>o</a:t>
            </a:r>
            <a:r>
              <a:rPr sz="1000" kern="1200">
                <a:solidFill>
                  <a:schemeClr val="tx1"/>
                </a:solidFill>
                <a:latin typeface="Arial" panose="020B0604020202020204" pitchFamily="34" charset="0"/>
                <a:ea typeface="+mn-ea"/>
                <a:cs typeface="Arial" panose="020B0604020202020204" pitchFamily="34" charset="0"/>
              </a:rPr>
              <a:t>C</a:t>
            </a:r>
          </a:p>
          <a:p>
            <a:pPr marL="628650" lvl="1" indent="-171450" rtl="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Se leen los resultados: Sin color = negativo; color = presencia de coliformes totales, fluorescente = presencia de </a:t>
            </a:r>
            <a:r>
              <a:rPr sz="1000" i="1" kern="1200">
                <a:solidFill>
                  <a:schemeClr val="tx1"/>
                </a:solidFill>
                <a:latin typeface="Arial" panose="020B0604020202020204" pitchFamily="34" charset="0"/>
                <a:ea typeface="+mn-ea"/>
                <a:cs typeface="Arial" panose="020B0604020202020204" pitchFamily="34" charset="0"/>
              </a:rPr>
              <a:t>E. coli</a:t>
            </a:r>
            <a:r>
              <a:rPr sz="1000" kern="1200">
                <a:solidFill>
                  <a:schemeClr val="tx1"/>
                </a:solidFill>
                <a:latin typeface="Arial" panose="020B0604020202020204" pitchFamily="34" charset="0"/>
                <a:ea typeface="+mn-ea"/>
                <a:cs typeface="Arial" panose="020B0604020202020204" pitchFamily="34" charset="0"/>
              </a:rPr>
              <a:t> (analizado con una lámpara UV)</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Hay distintos métodos de P-A, producidos por distintos fabricantes, que usan bacterias productoras de H</a:t>
            </a:r>
            <a:r>
              <a:rPr sz="1000" kern="1200" baseline="-25000">
                <a:solidFill>
                  <a:schemeClr val="tx1"/>
                </a:solidFill>
                <a:latin typeface="Arial" panose="020B0604020202020204" pitchFamily="34" charset="0"/>
                <a:ea typeface="+mn-ea"/>
                <a:cs typeface="Arial" panose="020B0604020202020204" pitchFamily="34" charset="0"/>
              </a:rPr>
              <a:t>2</a:t>
            </a:r>
            <a:r>
              <a:rPr sz="1000" kern="1200">
                <a:solidFill>
                  <a:schemeClr val="tx1"/>
                </a:solidFill>
                <a:latin typeface="Arial" panose="020B0604020202020204" pitchFamily="34" charset="0"/>
                <a:ea typeface="+mn-ea"/>
                <a:cs typeface="Arial" panose="020B0604020202020204" pitchFamily="34" charset="0"/>
              </a:rPr>
              <a:t>S. Por ejemplo, en el kit de P-A fabricado por ENPHO en Nepal, se coloca una tira de papel reactivo en la muestra. Si la tira se torna negra en un lapso de 24 horas, indica que se produjo H</a:t>
            </a:r>
            <a:r>
              <a:rPr sz="1000" kern="1200" baseline="-25000">
                <a:solidFill>
                  <a:schemeClr val="tx1"/>
                </a:solidFill>
                <a:latin typeface="Arial" panose="020B0604020202020204" pitchFamily="34" charset="0"/>
                <a:ea typeface="+mn-ea"/>
                <a:cs typeface="Arial" panose="020B0604020202020204" pitchFamily="34" charset="0"/>
              </a:rPr>
              <a:t>2</a:t>
            </a:r>
            <a:r>
              <a:rPr sz="1000" kern="1200">
                <a:solidFill>
                  <a:schemeClr val="tx1"/>
                </a:solidFill>
                <a:latin typeface="Arial" panose="020B0604020202020204" pitchFamily="34" charset="0"/>
                <a:ea typeface="+mn-ea"/>
                <a:cs typeface="Arial" panose="020B0604020202020204" pitchFamily="34" charset="0"/>
              </a:rPr>
              <a:t>S, lo cual significa que probablemente haya bacterias provenientes de las heces en la muestra de agua. </a:t>
            </a:r>
          </a:p>
          <a:p>
            <a:pPr eaLnBrk="1" hangingPunct="1"/>
            <a:endParaRPr lang="en-US" altLang="en-US" dirty="0" smtClean="0"/>
          </a:p>
        </p:txBody>
      </p:sp>
    </p:spTree>
    <p:extLst>
      <p:ext uri="{BB962C8B-B14F-4D97-AF65-F5344CB8AC3E}">
        <p14:creationId xmlns:p14="http://schemas.microsoft.com/office/powerpoint/2010/main" val="167978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C8EDC645-99DB-4A96-92D6-8ED7A7FC5223}" type="slidenum">
              <a:rPr/>
              <a:pPr rtl="0" eaLnBrk="1" hangingPunct="1"/>
              <a:t>6</a:t>
            </a:fld>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mn-lt"/>
                <a:ea typeface="+mn-ea"/>
                <a:cs typeface="+mn-cs"/>
              </a:rPr>
              <a:t>En general, los análisis de P-A solo son apropiados en circunstancias donde rara vez se hallan coliformes termotolerantes y cuando la contaminación es baja (p. ej., en pozos profundos).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800" dirty="0" smtClean="0">
              <a:latin typeface="Arial" panose="020B0604020202020204" pitchFamily="34" charset="0"/>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latin typeface="+mn-lt"/>
                <a:ea typeface="+mn-ea"/>
                <a:cs typeface="+mn-cs"/>
              </a:rPr>
              <a:t>El análisis de P-A no es apropiado para analizar la eficacia de las tecnologías de tratamiento a nivel domiciliario. Ya se sabe que muchas de estas tecnologías no son 100% eficaces para eliminar bacterias, por lo cual existe una posibilidad de que el análisis de P-A resulte positivo. </a:t>
            </a:r>
          </a:p>
        </p:txBody>
      </p:sp>
    </p:spTree>
    <p:extLst>
      <p:ext uri="{BB962C8B-B14F-4D97-AF65-F5344CB8AC3E}">
        <p14:creationId xmlns:p14="http://schemas.microsoft.com/office/powerpoint/2010/main" val="115046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F565697-F6F3-4CA6-A4D1-7A07D61FDC36}" type="slidenum">
              <a:rPr/>
              <a:pPr rtl="0" eaLnBrk="1" hangingPunct="1"/>
              <a:t>7</a:t>
            </a:fld>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a:t>Se realiza un cálculo aproximado de la cantidad de bacterias indicadoras que es más probable que haya en la muestra de agua. </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Se agregan muestras múltiples (1-10 ml) de la misma agua a un medio de cultivo en tubos esterilizados y se incuban a una temperatura determinada durante un tiempo fijo (en general, 24 horas). Comúnmente se usan entre tres y cinco tubos, aunque se podrían usar diez para tener más sensibilidad. </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Se está volviendo más común el uso de una bandeja desechable de múltiples pocillos en lugar del uso de múltiples tubos, pues hace el procedimiento más simple. </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Al contar la cantidad de tubos o pocillos positivos y compararlos con una tabla estándar, se realiza un cálculo estadístico del número más probable de bacterias. Los resultados se registran como NMP/100 ml.</a:t>
            </a:r>
          </a:p>
        </p:txBody>
      </p:sp>
    </p:spTree>
    <p:extLst>
      <p:ext uri="{BB962C8B-B14F-4D97-AF65-F5344CB8AC3E}">
        <p14:creationId xmlns:p14="http://schemas.microsoft.com/office/powerpoint/2010/main" val="133575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DED795C-7407-426E-AA86-D626789170E5}" type="slidenum">
              <a:rPr/>
              <a:pPr rtl="0" eaLnBrk="1" hangingPunct="1"/>
              <a:t>8</a:t>
            </a:fld>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En el análisis del número más probable (NMP), se realiza un cálculo aproximado de la cantidad de bacterias indicadoras que es </a:t>
            </a:r>
            <a:r>
              <a:rPr sz="1000" b="1" kern="1200">
                <a:solidFill>
                  <a:schemeClr val="tx1"/>
                </a:solidFill>
                <a:latin typeface="Arial" panose="020B0604020202020204" pitchFamily="34" charset="0"/>
                <a:ea typeface="+mn-ea"/>
                <a:cs typeface="Arial" panose="020B0604020202020204" pitchFamily="34" charset="0"/>
              </a:rPr>
              <a:t>más probable</a:t>
            </a:r>
            <a:r>
              <a:rPr sz="1000" kern="1200">
                <a:solidFill>
                  <a:schemeClr val="tx1"/>
                </a:solidFill>
                <a:latin typeface="Arial" panose="020B0604020202020204" pitchFamily="34" charset="0"/>
                <a:ea typeface="+mn-ea"/>
                <a:cs typeface="Arial" panose="020B0604020202020204" pitchFamily="34" charset="0"/>
              </a:rPr>
              <a:t> que haya en la muestra de agua. </a:t>
            </a:r>
          </a:p>
          <a:p>
            <a:pPr marL="171450" indent="-171450" fontAlgn="auto"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fontAlgn="auto"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Se agregan muestras múltiples (1-10 ml) de la misma agua a un medio de cultivo en tubos esterilizados y se incuban a una temperatura determinada durante un tiempo fijo (en general, 24 horas). Comúnmente se usan entre tres y cinco tubos, aunque se podrían usar diez para tener más sensibilidad. </a:t>
            </a:r>
          </a:p>
          <a:p>
            <a:pPr marL="171450" indent="-171450" fontAlgn="auto"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Se está volviendo más común el uso de una bandeja desechable de múltiples pocillos en lugar del uso de múltiples tubos, pues hace el procedimiento más simple. Al contar la cantidad de tubos o pocillos positivos y compararlos con una tabla estándar, se realiza un cálculo estadístico del número más probable de bacterias. </a:t>
            </a:r>
          </a:p>
          <a:p>
            <a:pPr marL="171450" indent="-171450">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Los resultados se registran como NMP/100 ml. </a:t>
            </a:r>
          </a:p>
        </p:txBody>
      </p:sp>
    </p:spTree>
    <p:extLst>
      <p:ext uri="{BB962C8B-B14F-4D97-AF65-F5344CB8AC3E}">
        <p14:creationId xmlns:p14="http://schemas.microsoft.com/office/powerpoint/2010/main" val="187554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9A2E888-0577-43E5-ABC9-073D33D9CB57}" type="slidenum">
              <a:rPr/>
              <a:pPr rtl="0" eaLnBrk="1" hangingPunct="1"/>
              <a:t>9</a:t>
            </a:fld>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0884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9A2E888-0577-43E5-ABC9-073D33D9CB57}" type="slidenum">
              <a:rPr/>
              <a:pPr rtl="0" eaLnBrk="1" hangingPunct="1"/>
              <a:t>10</a:t>
            </a:fld>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 filtración por membrana se puede realizar en un laboratorio o usando un kit portátil de análisis.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El tamaño y el color de las colonias dependen del tipo de bacteria y el medio de cultivo utilizado.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Se cuentan las colonias de bacterias para determinar la cantidad de unidades formadoras de colonias (UFC) cada 100 ml.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200" kern="1200">
                <a:solidFill>
                  <a:schemeClr val="tx1"/>
                </a:solidFill>
                <a:latin typeface="+mn-lt"/>
                <a:ea typeface="+mn-ea"/>
                <a:cs typeface="+mn-cs"/>
              </a:rPr>
              <a:t>El método de filtración por membrana tiene limitaciones, particularmente en aquellos casos en que el agua analizada tiene niveles altos de turbidez o gran cantidad de bacterias no coliformes. </a:t>
            </a:r>
          </a:p>
          <a:p>
            <a:pPr marL="171450" indent="-171450" eaLnBrk="1" hangingPunct="1">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rtl="0" eaLnBrk="1" hangingPunct="1">
              <a:buFont typeface="Arial" panose="020B0604020202020204" pitchFamily="34" charset="0"/>
              <a:buChar char="•"/>
            </a:pPr>
            <a:r>
              <a:rPr sz="1200" kern="1200">
                <a:solidFill>
                  <a:schemeClr val="tx1"/>
                </a:solidFill>
                <a:latin typeface="+mn-lt"/>
                <a:ea typeface="+mn-ea"/>
                <a:cs typeface="+mn-cs"/>
              </a:rPr>
              <a:t>La turbidez es causada por la presencia de algas o partículas en suspensión que pueden tapar la membrana y evitar que la bacteria indicadora prolifere en el papel filtro.  Es necesario </a:t>
            </a:r>
            <a:r>
              <a:rPr sz="1200" kern="1200" baseline="0">
                <a:solidFill>
                  <a:schemeClr val="tx1"/>
                </a:solidFill>
                <a:latin typeface="+mn-lt"/>
                <a:ea typeface="+mn-ea"/>
                <a:cs typeface="+mn-cs"/>
              </a:rPr>
              <a:t> diluir la muestra de agua.</a:t>
            </a:r>
          </a:p>
        </p:txBody>
      </p:sp>
    </p:spTree>
    <p:extLst>
      <p:ext uri="{BB962C8B-B14F-4D97-AF65-F5344CB8AC3E}">
        <p14:creationId xmlns:p14="http://schemas.microsoft.com/office/powerpoint/2010/main" val="369239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A01F2AC-5F9D-47E1-8635-8B6D638262D4}" type="slidenum">
              <a:rPr/>
              <a:pPr rtl="0" eaLnBrk="1" hangingPunct="1"/>
              <a:t>11</a:t>
            </a:fld>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rtl="0" eaLnBrk="1" hangingPunct="1"/>
            <a:r>
              <a:rPr sz="1000">
                <a:latin typeface="Arial" panose="020B0604020202020204" pitchFamily="34" charset="0"/>
                <a:cs typeface="Arial" panose="020B0604020202020204" pitchFamily="34" charset="0"/>
              </a:rPr>
              <a:t>Existen distintos</a:t>
            </a:r>
            <a:r>
              <a:rPr sz="1000" baseline="0">
                <a:latin typeface="Arial" panose="020B0604020202020204" pitchFamily="34" charset="0"/>
                <a:cs typeface="Arial" panose="020B0604020202020204" pitchFamily="34" charset="0"/>
              </a:rPr>
              <a:t> kits portátiles de análisis para la filtración por membrana, entre ellos:</a:t>
            </a:r>
          </a:p>
          <a:p>
            <a:pPr marL="171450" indent="-171450" rtl="0" eaLnBrk="1" hangingPunct="1">
              <a:buFont typeface="Arial" panose="020B0604020202020204" pitchFamily="34" charset="0"/>
              <a:buChar char="•"/>
            </a:pPr>
            <a:r>
              <a:rPr sz="1000" baseline="0">
                <a:latin typeface="Arial" panose="020B0604020202020204" pitchFamily="34" charset="0"/>
                <a:cs typeface="Arial" panose="020B0604020202020204" pitchFamily="34" charset="0"/>
              </a:rPr>
              <a:t>Kits Palintest (Wagtech) o Delagua</a:t>
            </a:r>
          </a:p>
        </p:txBody>
      </p:sp>
    </p:spTree>
    <p:extLst>
      <p:ext uri="{BB962C8B-B14F-4D97-AF65-F5344CB8AC3E}">
        <p14:creationId xmlns:p14="http://schemas.microsoft.com/office/powerpoint/2010/main" val="424857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7020272" y="6381328"/>
            <a:ext cx="2133600" cy="476250"/>
          </a:xfrm>
          <a:prstGeom prst="rect">
            <a:avLst/>
          </a:prstGeom>
        </p:spPr>
        <p:txBody>
          <a:bodyPr/>
          <a:lstStyle>
            <a:lvl1pPr algn="r">
              <a:defRPr sz="1400"/>
            </a:lvl1pPr>
          </a:lstStyle>
          <a:p>
            <a:fld id="{696D6939-B8AB-415C-8E07-37773906FC33}" type="slidenum">
              <a:rPr lang="en-US" smtClean="0"/>
              <a:pPr/>
              <a:t>‹#›</a:t>
            </a:fld>
            <a:endParaRPr lang="en-US" dirty="0"/>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tif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232475"/>
          </a:xfrm>
          <a:prstGeom prst="rect">
            <a:avLst/>
          </a:prstGeom>
          <a:noFill/>
        </p:spPr>
        <p:txBody>
          <a:bodyPr wrap="square" rtlCol="0">
            <a:spAutoFit/>
          </a:bodyPr>
          <a:lstStyle/>
          <a:p>
            <a:endParaRPr lang="es-SV" sz="1100" dirty="0" smtClean="0"/>
          </a:p>
          <a:p>
            <a:pPr algn="ctr" rtl="0">
              <a:tabLst>
                <a:tab pos="1196975" algn="l"/>
              </a:tabLst>
            </a:pPr>
            <a:r>
              <a:rPr lang="es-SV" sz="1100" dirty="0" smtClean="0"/>
              <a:t>12, 2916 – </a:t>
            </a:r>
            <a:r>
              <a:rPr lang="es-SV" sz="1100" dirty="0" err="1" smtClean="0"/>
              <a:t>5</a:t>
            </a:r>
            <a:r>
              <a:rPr lang="es-SV" sz="1100" baseline="30000" dirty="0" err="1" smtClean="0"/>
              <a:t>th</a:t>
            </a:r>
            <a:r>
              <a:rPr lang="es-SV" sz="1100" dirty="0" smtClean="0"/>
              <a:t> </a:t>
            </a:r>
            <a:r>
              <a:rPr lang="es-SV" sz="1100" dirty="0" err="1" smtClean="0"/>
              <a:t>Avenue</a:t>
            </a:r>
            <a:endParaRPr lang="es-SV" sz="1100" dirty="0" smtClean="0"/>
          </a:p>
          <a:p>
            <a:pPr algn="ctr" rtl="0">
              <a:tabLst>
                <a:tab pos="1196975" algn="l"/>
              </a:tabLst>
            </a:pPr>
            <a:r>
              <a:rPr lang="es-SV" sz="1100" dirty="0" smtClean="0"/>
              <a:t>Calgary, Alberta, </a:t>
            </a:r>
            <a:r>
              <a:rPr lang="es-SV" sz="1100" dirty="0" err="1" smtClean="0"/>
              <a:t>T2A</a:t>
            </a:r>
            <a:r>
              <a:rPr lang="es-SV" sz="1100" dirty="0" smtClean="0"/>
              <a:t> </a:t>
            </a:r>
            <a:r>
              <a:rPr lang="es-SV" sz="1100" dirty="0" err="1" smtClean="0"/>
              <a:t>6K4</a:t>
            </a:r>
            <a:r>
              <a:rPr lang="es-SV" sz="1100" dirty="0" smtClean="0"/>
              <a:t>, Canadá</a:t>
            </a:r>
          </a:p>
          <a:p>
            <a:pPr algn="ctr" rtl="0">
              <a:tabLst>
                <a:tab pos="1196975" algn="l"/>
              </a:tabLst>
            </a:pPr>
            <a:r>
              <a:rPr lang="es-SV" sz="1100" dirty="0" smtClean="0"/>
              <a:t>Teléfono: + 1 (403) 243-3285, fax: + 1 (403) 243-6199</a:t>
            </a:r>
          </a:p>
          <a:p>
            <a:pPr algn="ctr" rtl="0">
              <a:tabLst>
                <a:tab pos="1196975" algn="l"/>
              </a:tabLst>
            </a:pPr>
            <a:r>
              <a:rPr lang="es-SV" sz="1100" dirty="0" smtClean="0">
                <a:hlinkClick r:id="rId4"/>
              </a:rPr>
              <a:t>Correo electrónico: cawst@cawst.org, sitio web: </a:t>
            </a:r>
            <a:r>
              <a:rPr lang="es-SV" sz="1100" dirty="0" smtClean="0"/>
              <a:t>www.cawst.org</a:t>
            </a:r>
          </a:p>
          <a:p>
            <a:pPr algn="ctr">
              <a:tabLst>
                <a:tab pos="1196975" algn="l"/>
              </a:tabLst>
            </a:pPr>
            <a:endParaRPr lang="es-SV" sz="1100" dirty="0" smtClean="0"/>
          </a:p>
          <a:p>
            <a:pPr rtl="0"/>
            <a:r>
              <a:rPr lang="es-SV" sz="850" dirty="0" smtClean="0"/>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rtl="0"/>
            <a:r>
              <a:rPr lang="es-SV" sz="850" dirty="0" smtClean="0"/>
              <a:t> </a:t>
            </a:r>
          </a:p>
          <a:p>
            <a:pPr rtl="0"/>
            <a:r>
              <a:rPr lang="es-SV" sz="850" dirty="0" smtClean="0"/>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rtl="0"/>
            <a:r>
              <a:rPr lang="es-SV" sz="850" dirty="0" smtClean="0"/>
              <a:t> </a:t>
            </a:r>
          </a:p>
          <a:p>
            <a:pPr rtl="0"/>
            <a:r>
              <a:rPr lang="es-SV" sz="850" dirty="0" smtClean="0"/>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smtClean="0"/>
              <a:t>Second</a:t>
            </a:r>
            <a:r>
              <a:rPr lang="es-SV" sz="850" dirty="0" smtClean="0"/>
              <a:t> Street, Suite 300, San Francisco, California 94105, Estados Unidos. </a:t>
            </a:r>
          </a:p>
          <a:p>
            <a:pPr rtl="0"/>
            <a:r>
              <a:rPr lang="es-SV" sz="850" dirty="0" smtClean="0"/>
              <a:t> </a:t>
            </a:r>
          </a:p>
          <a:p>
            <a:pPr rtl="0"/>
            <a:r>
              <a:rPr lang="es-SV" sz="850" dirty="0" smtClean="0"/>
              <a:t>		Usted es libre de:</a:t>
            </a:r>
          </a:p>
          <a:p>
            <a:pPr marL="2000250" lvl="4" indent="-171450" rtl="0">
              <a:buFont typeface="Arial" pitchFamily="34" charset="0"/>
              <a:buChar char="•"/>
            </a:pPr>
            <a:r>
              <a:rPr lang="es-SV" sz="850" dirty="0" smtClean="0"/>
              <a:t>Compartir – copiar, distribuir y difundir este documento.</a:t>
            </a:r>
          </a:p>
          <a:p>
            <a:pPr marL="2000250" lvl="4" indent="-171450" rtl="0">
              <a:buFont typeface="Arial" pitchFamily="34" charset="0"/>
              <a:buChar char="•"/>
            </a:pPr>
            <a:r>
              <a:rPr lang="es-SV" sz="850" dirty="0" smtClean="0"/>
              <a:t>Editar – adaptar este documento.</a:t>
            </a:r>
          </a:p>
          <a:p>
            <a:pPr rtl="0"/>
            <a:r>
              <a:rPr lang="es-SV" sz="850" dirty="0" smtClean="0"/>
              <a:t> </a:t>
            </a:r>
          </a:p>
          <a:p>
            <a:pPr rtl="0"/>
            <a:r>
              <a:rPr lang="es-SV" sz="850" dirty="0" smtClean="0"/>
              <a:t>		Bajo las siguientes condiciones:</a:t>
            </a:r>
          </a:p>
          <a:p>
            <a:pPr marL="2000250" lvl="4" indent="-171450" rtl="0">
              <a:buFont typeface="Arial" pitchFamily="34" charset="0"/>
              <a:buChar char="•"/>
            </a:pPr>
            <a:r>
              <a:rPr lang="es-SV" sz="850" dirty="0" smtClean="0"/>
              <a:t>Atribución. Deberá atribuírsele a CAWST el crédito de ser la fuente original del documento. Por favor, incluya la dirección a nuestro sitio web: www.cawst.org.</a:t>
            </a:r>
          </a:p>
          <a:p>
            <a:pPr algn="ctr">
              <a:tabLst>
                <a:tab pos="1196975" algn="l"/>
              </a:tabLst>
            </a:pPr>
            <a:endParaRPr lang="es-SV" sz="700" dirty="0" smtClean="0"/>
          </a:p>
          <a:p>
            <a:pPr rtl="0">
              <a:tabLst>
                <a:tab pos="1196975" algn="l"/>
              </a:tabLst>
            </a:pPr>
            <a:r>
              <a:rPr lang="es-SV" sz="850" dirty="0" smtClean="0"/>
              <a:t>CAWST actualizará este documento periódicamente. Por ese motivo, no se recomienda que lo almacene para descargarlo desde su sitio web.</a:t>
            </a:r>
          </a:p>
          <a:p>
            <a:pPr>
              <a:tabLst>
                <a:tab pos="1196975" algn="l"/>
              </a:tabLst>
            </a:pPr>
            <a:endParaRPr lang="es-SV" sz="85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1050" dirty="0" smtClean="0"/>
          </a:p>
          <a:p>
            <a:pPr>
              <a:tabLst>
                <a:tab pos="1196975" algn="l"/>
              </a:tabLst>
            </a:pPr>
            <a:endParaRPr lang="es-SV" sz="900" dirty="0" smtClean="0"/>
          </a:p>
          <a:p>
            <a:pPr>
              <a:tabLst>
                <a:tab pos="1196975" algn="l"/>
              </a:tabLst>
            </a:pPr>
            <a:endParaRPr lang="es-SV" sz="12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rtl="0"/>
            <a:r>
              <a:rPr lang="es-SV" sz="900" b="1" dirty="0" smtClean="0"/>
              <a:t> </a:t>
            </a:r>
            <a:r>
              <a:rPr lang="es-SV" sz="900" dirty="0" smtClean="0"/>
              <a:t>CAWST y sus directores, empleados, contratistas y voluntarios no asumen ninguna responsabilidad ni dan ninguna garantía respecto de los resultados que puedan obtenerse a partir del uso de la información proporcionada.</a:t>
            </a:r>
            <a:endParaRPr lang="es-SV" sz="900" dirty="0"/>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1547664" y="4305137"/>
            <a:ext cx="6408712" cy="2062103"/>
          </a:xfrm>
          <a:prstGeom prst="rect">
            <a:avLst/>
          </a:prstGeom>
          <a:noFill/>
          <a:ln w="15875">
            <a:solidFill>
              <a:schemeClr val="tx1"/>
            </a:solidFill>
          </a:ln>
        </p:spPr>
        <p:txBody>
          <a:bodyPr wrap="square" rtlCol="0">
            <a:spAutoFit/>
          </a:bodyPr>
          <a:lstStyle/>
          <a:p>
            <a:pPr rtl="0"/>
            <a:r>
              <a:rPr b="1" dirty="0"/>
              <a:t> </a:t>
            </a:r>
            <a:r>
              <a:rPr sz="1100" b="1" dirty="0"/>
              <a:t> </a:t>
            </a:r>
            <a:r>
              <a:rPr sz="1100" b="1" dirty="0" err="1"/>
              <a:t>Manténgase</a:t>
            </a:r>
            <a:r>
              <a:rPr sz="1100" b="1" dirty="0"/>
              <a:t> </a:t>
            </a:r>
            <a:r>
              <a:rPr sz="1100" b="1" dirty="0" err="1"/>
              <a:t>actualizado</a:t>
            </a:r>
            <a:r>
              <a:rPr sz="1100" b="1" dirty="0"/>
              <a:t> y </a:t>
            </a:r>
            <a:r>
              <a:rPr sz="1100" b="1" dirty="0" err="1"/>
              <a:t>obtenga</a:t>
            </a:r>
            <a:r>
              <a:rPr sz="1100" b="1" dirty="0"/>
              <a:t> </a:t>
            </a:r>
            <a:r>
              <a:rPr sz="1100" b="1" dirty="0" err="1"/>
              <a:t>apoyo</a:t>
            </a:r>
            <a:r>
              <a:rPr sz="1100" b="1" dirty="0"/>
              <a:t>:</a:t>
            </a:r>
          </a:p>
          <a:p>
            <a:pPr marL="3028950" lvl="6" indent="-285750" rtl="0">
              <a:buFont typeface="Arial" pitchFamily="34" charset="0"/>
              <a:buChar char="•"/>
            </a:pPr>
            <a:r>
              <a:rPr sz="1100" dirty="0" err="1"/>
              <a:t>Últimas</a:t>
            </a:r>
            <a:r>
              <a:rPr sz="1100" dirty="0"/>
              <a:t> </a:t>
            </a:r>
            <a:r>
              <a:rPr sz="1100" dirty="0" err="1"/>
              <a:t>actualizaciones</a:t>
            </a:r>
            <a:r>
              <a:rPr sz="1100" dirty="0"/>
              <a:t> de </a:t>
            </a:r>
            <a:r>
              <a:rPr sz="1100" dirty="0" err="1"/>
              <a:t>este</a:t>
            </a:r>
            <a:r>
              <a:rPr sz="1100" dirty="0"/>
              <a:t> </a:t>
            </a:r>
            <a:r>
              <a:rPr sz="1100" dirty="0" err="1"/>
              <a:t>documento</a:t>
            </a:r>
            <a:r>
              <a:rPr sz="1100" dirty="0"/>
              <a:t>.</a:t>
            </a:r>
          </a:p>
          <a:p>
            <a:pPr marL="3028950" lvl="6" indent="-285750" rtl="0">
              <a:buFont typeface="Arial" pitchFamily="34" charset="0"/>
              <a:buChar char="•"/>
            </a:pPr>
            <a:r>
              <a:rPr sz="1100" dirty="0" err="1"/>
              <a:t>Otros</a:t>
            </a:r>
            <a:r>
              <a:rPr sz="1100" dirty="0"/>
              <a:t> </a:t>
            </a:r>
            <a:r>
              <a:rPr sz="1100" dirty="0" err="1"/>
              <a:t>talleres</a:t>
            </a:r>
            <a:r>
              <a:rPr sz="1100" dirty="0"/>
              <a:t> y </a:t>
            </a:r>
            <a:r>
              <a:rPr sz="1100" dirty="0" err="1"/>
              <a:t>recursos</a:t>
            </a:r>
            <a:r>
              <a:rPr sz="1100" dirty="0"/>
              <a:t> de </a:t>
            </a:r>
            <a:r>
              <a:rPr sz="1100" dirty="0" err="1"/>
              <a:t>capacitación</a:t>
            </a:r>
            <a:r>
              <a:rPr sz="1100" dirty="0"/>
              <a:t> </a:t>
            </a:r>
            <a:r>
              <a:rPr sz="1100" dirty="0" err="1"/>
              <a:t>relacionados</a:t>
            </a:r>
            <a:r>
              <a:rPr sz="1100" dirty="0"/>
              <a:t>.</a:t>
            </a:r>
          </a:p>
          <a:p>
            <a:pPr marL="3028950" lvl="6" indent="-285750" rtl="0">
              <a:buFont typeface="Arial" pitchFamily="34" charset="0"/>
              <a:buChar char="•"/>
            </a:pPr>
            <a:r>
              <a:rPr sz="1100" dirty="0" err="1"/>
              <a:t>Apoyo</a:t>
            </a:r>
            <a:r>
              <a:rPr sz="1100" dirty="0"/>
              <a:t> </a:t>
            </a:r>
            <a:r>
              <a:rPr sz="1100" dirty="0" err="1"/>
              <a:t>sobre</a:t>
            </a:r>
            <a:r>
              <a:rPr sz="1100" dirty="0"/>
              <a:t> el </a:t>
            </a:r>
            <a:r>
              <a:rPr sz="1100" dirty="0" err="1"/>
              <a:t>uso</a:t>
            </a:r>
            <a:r>
              <a:rPr sz="1100" dirty="0"/>
              <a:t> de </a:t>
            </a:r>
            <a:r>
              <a:rPr sz="1100" dirty="0" err="1"/>
              <a:t>este</a:t>
            </a:r>
            <a:r>
              <a:rPr sz="1100" dirty="0"/>
              <a:t> </a:t>
            </a:r>
            <a:r>
              <a:rPr sz="1100" dirty="0" err="1"/>
              <a:t>documento</a:t>
            </a:r>
            <a:r>
              <a:rPr sz="1100" dirty="0"/>
              <a:t> para </a:t>
            </a:r>
            <a:r>
              <a:rPr sz="1100" dirty="0" err="1"/>
              <a:t>su</a:t>
            </a:r>
            <a:r>
              <a:rPr sz="1100" dirty="0"/>
              <a:t> </a:t>
            </a:r>
            <a:r>
              <a:rPr sz="1100" dirty="0" err="1"/>
              <a:t>trabajo</a:t>
            </a:r>
            <a:r>
              <a:rPr sz="1100" dirty="0"/>
              <a:t>.</a:t>
            </a:r>
          </a:p>
          <a:p>
            <a:pPr rtl="0"/>
            <a:r>
              <a:rPr sz="1100" dirty="0"/>
              <a:t> </a:t>
            </a:r>
          </a:p>
          <a:p>
            <a:pPr rtl="0"/>
            <a:endParaRPr lang="en-GB" sz="1100" i="1" dirty="0" smtClean="0"/>
          </a:p>
          <a:p>
            <a:pPr rtl="0"/>
            <a:r>
              <a:rPr sz="1100" i="1" dirty="0" smtClean="0"/>
              <a:t>CAWST </a:t>
            </a:r>
            <a:r>
              <a:rPr sz="1100" i="1" dirty="0" err="1"/>
              <a:t>provee</a:t>
            </a:r>
            <a:r>
              <a:rPr sz="1100" i="1" dirty="0"/>
              <a:t> </a:t>
            </a:r>
            <a:r>
              <a:rPr sz="1100" i="1" dirty="0" err="1"/>
              <a:t>mentoría</a:t>
            </a:r>
            <a:r>
              <a:rPr sz="1100" i="1" dirty="0"/>
              <a:t> y</a:t>
            </a:r>
          </a:p>
          <a:p>
            <a:pPr rtl="0"/>
            <a:r>
              <a:rPr sz="1100" i="1" dirty="0" err="1"/>
              <a:t>asesoramiento</a:t>
            </a:r>
            <a:r>
              <a:rPr sz="1100" i="1" dirty="0"/>
              <a:t> </a:t>
            </a:r>
            <a:r>
              <a:rPr sz="1100" i="1" dirty="0" err="1"/>
              <a:t>sobre</a:t>
            </a:r>
            <a:r>
              <a:rPr sz="1100" i="1" dirty="0"/>
              <a:t> el </a:t>
            </a:r>
            <a:r>
              <a:rPr sz="1100" i="1" dirty="0" err="1"/>
              <a:t>uso</a:t>
            </a:r>
            <a:r>
              <a:rPr sz="1100" i="1" dirty="0"/>
              <a:t> de </a:t>
            </a:r>
            <a:r>
              <a:rPr sz="1100" i="1" dirty="0" err="1"/>
              <a:t>sus</a:t>
            </a:r>
            <a:r>
              <a:rPr sz="1100" i="1" dirty="0"/>
              <a:t> </a:t>
            </a:r>
            <a:r>
              <a:rPr sz="1100" i="1" dirty="0" err="1"/>
              <a:t>materiales</a:t>
            </a:r>
            <a:endParaRPr sz="1100" i="1" dirty="0"/>
          </a:p>
          <a:p>
            <a:pPr rtl="0"/>
            <a:r>
              <a:rPr sz="1100" i="1" dirty="0"/>
              <a:t>de </a:t>
            </a:r>
            <a:r>
              <a:rPr sz="1100" i="1" dirty="0" err="1"/>
              <a:t>capacitación</a:t>
            </a:r>
            <a:r>
              <a:rPr sz="1100" i="1" dirty="0"/>
              <a:t>.</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4635863"/>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76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67544" y="229582"/>
            <a:ext cx="8229600" cy="1143000"/>
          </a:xfrm>
        </p:spPr>
        <p:txBody>
          <a:bodyPr/>
          <a:lstStyle/>
          <a:p>
            <a:pPr rtl="0" eaLnBrk="1" hangingPunct="1"/>
            <a:r>
              <a:rPr sz="4000" b="1" dirty="0" err="1">
                <a:solidFill>
                  <a:schemeClr val="accent2"/>
                </a:solidFill>
              </a:rPr>
              <a:t>Filtración</a:t>
            </a:r>
            <a:r>
              <a:rPr sz="4000" b="1" dirty="0">
                <a:solidFill>
                  <a:schemeClr val="accent2"/>
                </a:solidFill>
              </a:rPr>
              <a:t> </a:t>
            </a:r>
            <a:r>
              <a:rPr sz="4000" b="1" dirty="0" err="1">
                <a:solidFill>
                  <a:schemeClr val="accent2"/>
                </a:solidFill>
              </a:rPr>
              <a:t>por</a:t>
            </a:r>
            <a:r>
              <a:rPr sz="4000" b="1" dirty="0">
                <a:solidFill>
                  <a:schemeClr val="accent2"/>
                </a:solidFill>
              </a:rPr>
              <a:t> </a:t>
            </a:r>
            <a:r>
              <a:rPr sz="4000" b="1" dirty="0" err="1">
                <a:solidFill>
                  <a:schemeClr val="accent2"/>
                </a:solidFill>
              </a:rPr>
              <a:t>membrana</a:t>
            </a:r>
            <a:r>
              <a:rPr sz="4000" b="1" dirty="0">
                <a:solidFill>
                  <a:schemeClr val="accent2"/>
                </a:solidFill>
              </a:rPr>
              <a:t> (FPM)</a:t>
            </a:r>
          </a:p>
        </p:txBody>
      </p:sp>
      <p:sp>
        <p:nvSpPr>
          <p:cNvPr id="27653" name="Rectangle 5"/>
          <p:cNvSpPr>
            <a:spLocks noGrp="1" noChangeArrowheads="1"/>
          </p:cNvSpPr>
          <p:nvPr>
            <p:ph type="body" idx="4294967295"/>
          </p:nvPr>
        </p:nvSpPr>
        <p:spPr>
          <a:xfrm>
            <a:off x="467544" y="1351309"/>
            <a:ext cx="8229600" cy="4525963"/>
          </a:xfrm>
          <a:noFill/>
        </p:spPr>
        <p:txBody>
          <a:bodyPr/>
          <a:lstStyle/>
          <a:p>
            <a:pPr rtl="0">
              <a:lnSpc>
                <a:spcPct val="80000"/>
              </a:lnSpc>
              <a:spcAft>
                <a:spcPts val="600"/>
              </a:spcAft>
            </a:pPr>
            <a:r>
              <a:rPr sz="2400" dirty="0" err="1"/>
              <a:t>Método</a:t>
            </a:r>
            <a:r>
              <a:rPr sz="2400" dirty="0"/>
              <a:t> </a:t>
            </a:r>
            <a:r>
              <a:rPr sz="2400" dirty="0" err="1"/>
              <a:t>más</a:t>
            </a:r>
            <a:r>
              <a:rPr sz="2400" dirty="0"/>
              <a:t> </a:t>
            </a:r>
            <a:r>
              <a:rPr sz="2400" dirty="0" err="1"/>
              <a:t>preciso</a:t>
            </a:r>
            <a:r>
              <a:rPr sz="2400" dirty="0"/>
              <a:t> y </a:t>
            </a:r>
            <a:r>
              <a:rPr sz="2400" dirty="0" err="1"/>
              <a:t>reconocido</a:t>
            </a:r>
            <a:r>
              <a:rPr sz="2400" dirty="0"/>
              <a:t> </a:t>
            </a:r>
            <a:r>
              <a:rPr sz="2400" dirty="0" err="1"/>
              <a:t>internacionalmente</a:t>
            </a:r>
            <a:r>
              <a:rPr sz="2400" dirty="0"/>
              <a:t> </a:t>
            </a:r>
          </a:p>
          <a:p>
            <a:pPr rtl="0">
              <a:lnSpc>
                <a:spcPct val="80000"/>
              </a:lnSpc>
              <a:spcAft>
                <a:spcPts val="600"/>
              </a:spcAft>
            </a:pPr>
            <a:r>
              <a:rPr sz="2400" dirty="0" err="1"/>
              <a:t>Procedimiento</a:t>
            </a:r>
            <a:r>
              <a:rPr sz="2400" dirty="0"/>
              <a:t>:</a:t>
            </a:r>
          </a:p>
          <a:p>
            <a:pPr lvl="1" rtl="0">
              <a:lnSpc>
                <a:spcPct val="80000"/>
              </a:lnSpc>
              <a:spcAft>
                <a:spcPts val="600"/>
              </a:spcAft>
            </a:pPr>
            <a:r>
              <a:rPr sz="2000" dirty="0"/>
              <a:t>Se </a:t>
            </a:r>
            <a:r>
              <a:rPr sz="2000" dirty="0" err="1"/>
              <a:t>filtran</a:t>
            </a:r>
            <a:r>
              <a:rPr sz="2000" dirty="0"/>
              <a:t> 100 ml de </a:t>
            </a:r>
            <a:r>
              <a:rPr sz="2000" dirty="0" err="1"/>
              <a:t>muestra</a:t>
            </a:r>
            <a:r>
              <a:rPr sz="2000" dirty="0"/>
              <a:t> de </a:t>
            </a:r>
            <a:r>
              <a:rPr sz="2000" dirty="0" err="1"/>
              <a:t>agua</a:t>
            </a:r>
            <a:endParaRPr sz="2000" dirty="0"/>
          </a:p>
          <a:p>
            <a:pPr lvl="1" rtl="0">
              <a:lnSpc>
                <a:spcPct val="80000"/>
              </a:lnSpc>
              <a:spcAft>
                <a:spcPts val="600"/>
              </a:spcAft>
            </a:pPr>
            <a:r>
              <a:rPr sz="2000" dirty="0"/>
              <a:t>Se </a:t>
            </a:r>
            <a:r>
              <a:rPr sz="2000" dirty="0" err="1"/>
              <a:t>agrega</a:t>
            </a:r>
            <a:r>
              <a:rPr sz="2000" dirty="0"/>
              <a:t> el </a:t>
            </a:r>
            <a:r>
              <a:rPr sz="2000" dirty="0" err="1"/>
              <a:t>medio</a:t>
            </a:r>
            <a:r>
              <a:rPr sz="2000" dirty="0"/>
              <a:t> de </a:t>
            </a:r>
            <a:r>
              <a:rPr sz="2000" dirty="0" err="1"/>
              <a:t>cultivo</a:t>
            </a:r>
            <a:r>
              <a:rPr sz="2000" dirty="0"/>
              <a:t> a </a:t>
            </a:r>
            <a:r>
              <a:rPr sz="2000" dirty="0" err="1"/>
              <a:t>una</a:t>
            </a:r>
            <a:r>
              <a:rPr sz="2000" dirty="0"/>
              <a:t> </a:t>
            </a:r>
            <a:r>
              <a:rPr sz="2000" dirty="0" err="1"/>
              <a:t>placa</a:t>
            </a:r>
            <a:r>
              <a:rPr sz="2000" dirty="0"/>
              <a:t> de Petri para </a:t>
            </a:r>
            <a:r>
              <a:rPr sz="2000" dirty="0" err="1"/>
              <a:t>que</a:t>
            </a:r>
            <a:r>
              <a:rPr sz="2000" dirty="0"/>
              <a:t> los </a:t>
            </a:r>
            <a:r>
              <a:rPr sz="2000" dirty="0" err="1"/>
              <a:t>organismos</a:t>
            </a:r>
            <a:r>
              <a:rPr sz="2000" dirty="0"/>
              <a:t> </a:t>
            </a:r>
            <a:r>
              <a:rPr sz="2000" dirty="0" err="1"/>
              <a:t>indicadores</a:t>
            </a:r>
            <a:r>
              <a:rPr sz="2000" dirty="0"/>
              <a:t> </a:t>
            </a:r>
            <a:r>
              <a:rPr sz="2000" dirty="0" err="1"/>
              <a:t>tengan</a:t>
            </a:r>
            <a:r>
              <a:rPr sz="2000" dirty="0"/>
              <a:t> </a:t>
            </a:r>
            <a:r>
              <a:rPr sz="2000" dirty="0" err="1"/>
              <a:t>nutrientes</a:t>
            </a:r>
            <a:r>
              <a:rPr sz="2000" dirty="0"/>
              <a:t> para </a:t>
            </a:r>
            <a:r>
              <a:rPr sz="2000" dirty="0" err="1"/>
              <a:t>proliferar</a:t>
            </a:r>
            <a:r>
              <a:rPr sz="2000" dirty="0"/>
              <a:t>.</a:t>
            </a:r>
          </a:p>
          <a:p>
            <a:pPr lvl="1" rtl="0">
              <a:lnSpc>
                <a:spcPct val="80000"/>
              </a:lnSpc>
              <a:spcAft>
                <a:spcPts val="600"/>
              </a:spcAft>
            </a:pPr>
            <a:r>
              <a:rPr sz="2000" dirty="0"/>
              <a:t>Se </a:t>
            </a:r>
            <a:r>
              <a:rPr sz="2000" dirty="0" err="1"/>
              <a:t>transfiere</a:t>
            </a:r>
            <a:r>
              <a:rPr sz="2000" dirty="0"/>
              <a:t> el </a:t>
            </a:r>
            <a:r>
              <a:rPr sz="2000" dirty="0" err="1"/>
              <a:t>papel</a:t>
            </a:r>
            <a:r>
              <a:rPr sz="2000" dirty="0"/>
              <a:t> </a:t>
            </a:r>
            <a:r>
              <a:rPr sz="2000" dirty="0" err="1"/>
              <a:t>filtro</a:t>
            </a:r>
            <a:r>
              <a:rPr sz="2000" dirty="0"/>
              <a:t> a la </a:t>
            </a:r>
            <a:r>
              <a:rPr sz="2000" dirty="0" err="1"/>
              <a:t>placa</a:t>
            </a:r>
            <a:r>
              <a:rPr sz="2000" dirty="0"/>
              <a:t> de Petri. </a:t>
            </a:r>
          </a:p>
          <a:p>
            <a:pPr lvl="1" rtl="0">
              <a:lnSpc>
                <a:spcPct val="80000"/>
              </a:lnSpc>
              <a:spcAft>
                <a:spcPts val="600"/>
              </a:spcAft>
            </a:pPr>
            <a:r>
              <a:rPr sz="2000" dirty="0"/>
              <a:t>Se </a:t>
            </a:r>
            <a:r>
              <a:rPr sz="2000" dirty="0" err="1"/>
              <a:t>incuba</a:t>
            </a:r>
            <a:r>
              <a:rPr sz="2000" dirty="0"/>
              <a:t> </a:t>
            </a:r>
            <a:r>
              <a:rPr sz="2000" dirty="0" err="1"/>
              <a:t>durante</a:t>
            </a:r>
            <a:r>
              <a:rPr sz="2000" dirty="0"/>
              <a:t> 24-48 </a:t>
            </a:r>
            <a:r>
              <a:rPr sz="2000" dirty="0" err="1"/>
              <a:t>horas</a:t>
            </a:r>
            <a:r>
              <a:rPr sz="2000" dirty="0"/>
              <a:t>.</a:t>
            </a:r>
          </a:p>
          <a:p>
            <a:pPr rtl="0">
              <a:lnSpc>
                <a:spcPct val="80000"/>
              </a:lnSpc>
              <a:spcAft>
                <a:spcPts val="600"/>
              </a:spcAft>
            </a:pPr>
            <a:r>
              <a:rPr sz="2400" dirty="0"/>
              <a:t>Las </a:t>
            </a:r>
            <a:r>
              <a:rPr sz="2400" dirty="0" err="1"/>
              <a:t>colonias</a:t>
            </a:r>
            <a:r>
              <a:rPr sz="2400" dirty="0"/>
              <a:t> </a:t>
            </a:r>
            <a:r>
              <a:rPr sz="2400" dirty="0" err="1"/>
              <a:t>aparecen</a:t>
            </a:r>
            <a:r>
              <a:rPr sz="2400" dirty="0"/>
              <a:t> en el </a:t>
            </a:r>
            <a:r>
              <a:rPr sz="2400" dirty="0" err="1"/>
              <a:t>papel</a:t>
            </a:r>
            <a:r>
              <a:rPr sz="2400" dirty="0"/>
              <a:t> </a:t>
            </a:r>
            <a:r>
              <a:rPr sz="2400" dirty="0" err="1"/>
              <a:t>filtro</a:t>
            </a:r>
            <a:r>
              <a:rPr sz="2400" dirty="0"/>
              <a:t> y se </a:t>
            </a:r>
            <a:r>
              <a:rPr sz="2400" dirty="0" err="1"/>
              <a:t>cuentan</a:t>
            </a:r>
            <a:endParaRPr sz="2400" dirty="0"/>
          </a:p>
          <a:p>
            <a:pPr rtl="0">
              <a:lnSpc>
                <a:spcPct val="80000"/>
              </a:lnSpc>
              <a:spcAft>
                <a:spcPts val="600"/>
              </a:spcAft>
            </a:pPr>
            <a:r>
              <a:rPr sz="2400" dirty="0"/>
              <a:t>Los </a:t>
            </a:r>
            <a:r>
              <a:rPr sz="2400" dirty="0" err="1"/>
              <a:t>resultados</a:t>
            </a:r>
            <a:r>
              <a:rPr sz="2400" dirty="0"/>
              <a:t> se </a:t>
            </a:r>
            <a:r>
              <a:rPr sz="2400" dirty="0" err="1"/>
              <a:t>registran</a:t>
            </a:r>
            <a:r>
              <a:rPr sz="2400" dirty="0"/>
              <a:t> </a:t>
            </a:r>
            <a:r>
              <a:rPr sz="2400" dirty="0" err="1"/>
              <a:t>como</a:t>
            </a:r>
            <a:r>
              <a:rPr sz="2400" dirty="0"/>
              <a:t> la </a:t>
            </a:r>
            <a:r>
              <a:rPr sz="2400" dirty="0" err="1"/>
              <a:t>cantidad</a:t>
            </a:r>
            <a:r>
              <a:rPr sz="2400" dirty="0"/>
              <a:t> de </a:t>
            </a:r>
            <a:r>
              <a:rPr sz="2400" dirty="0" err="1"/>
              <a:t>unidades</a:t>
            </a:r>
            <a:r>
              <a:rPr sz="2400" dirty="0"/>
              <a:t> </a:t>
            </a:r>
            <a:r>
              <a:rPr sz="2400" dirty="0" err="1"/>
              <a:t>formadoras</a:t>
            </a:r>
            <a:r>
              <a:rPr sz="2400" dirty="0"/>
              <a:t> de </a:t>
            </a:r>
            <a:r>
              <a:rPr sz="2400" dirty="0" err="1"/>
              <a:t>colonias</a:t>
            </a:r>
            <a:r>
              <a:rPr sz="2400" dirty="0"/>
              <a:t> </a:t>
            </a:r>
            <a:r>
              <a:rPr sz="2400" dirty="0" err="1"/>
              <a:t>cada</a:t>
            </a:r>
            <a:r>
              <a:rPr sz="2400" dirty="0"/>
              <a:t> 100 ml de </a:t>
            </a:r>
            <a:r>
              <a:rPr sz="2400" dirty="0" err="1"/>
              <a:t>muestra</a:t>
            </a:r>
            <a:r>
              <a:rPr sz="2400" dirty="0"/>
              <a:t> de </a:t>
            </a:r>
            <a:r>
              <a:rPr sz="2400" dirty="0" err="1"/>
              <a:t>agua</a:t>
            </a:r>
            <a:r>
              <a:rPr sz="2400" dirty="0"/>
              <a:t> (</a:t>
            </a:r>
            <a:r>
              <a:rPr sz="2400" dirty="0" err="1"/>
              <a:t>UFC</a:t>
            </a:r>
            <a:r>
              <a:rPr sz="2400" dirty="0"/>
              <a:t>/100 ml)</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10</a:t>
            </a:fld>
            <a:endParaRPr/>
          </a:p>
        </p:txBody>
      </p:sp>
    </p:spTree>
    <p:extLst>
      <p:ext uri="{BB962C8B-B14F-4D97-AF65-F5344CB8AC3E}">
        <p14:creationId xmlns:p14="http://schemas.microsoft.com/office/powerpoint/2010/main" val="412352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304800" y="152400"/>
            <a:ext cx="8382000" cy="1066800"/>
          </a:xfrm>
        </p:spPr>
        <p:txBody>
          <a:bodyPr/>
          <a:lstStyle/>
          <a:p>
            <a:pPr rtl="0" eaLnBrk="1" hangingPunct="1"/>
            <a:r>
              <a:rPr sz="2800" b="1" dirty="0"/>
              <a:t>Kits </a:t>
            </a:r>
            <a:r>
              <a:rPr sz="2800" b="1" dirty="0" err="1"/>
              <a:t>portátiles</a:t>
            </a:r>
            <a:r>
              <a:rPr sz="2800" b="1" dirty="0"/>
              <a:t> para </a:t>
            </a:r>
            <a:r>
              <a:rPr sz="2800" b="1" dirty="0" err="1"/>
              <a:t>análisis</a:t>
            </a:r>
            <a:r>
              <a:rPr sz="2800" b="1" dirty="0"/>
              <a:t> </a:t>
            </a:r>
            <a:r>
              <a:rPr sz="2800" b="1" dirty="0" err="1"/>
              <a:t>sobre</a:t>
            </a:r>
            <a:r>
              <a:rPr sz="2800" b="1" dirty="0"/>
              <a:t> el </a:t>
            </a:r>
            <a:r>
              <a:rPr sz="2800" b="1" dirty="0" err="1"/>
              <a:t>terreno</a:t>
            </a:r>
            <a:endParaRPr sz="2800" b="1" dirty="0"/>
          </a:p>
        </p:txBody>
      </p:sp>
      <p:pic>
        <p:nvPicPr>
          <p:cNvPr id="2867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47" t="4607" r="7895" b="7102"/>
          <a:stretch/>
        </p:blipFill>
        <p:spPr bwMode="auto">
          <a:xfrm>
            <a:off x="1615480" y="1052736"/>
            <a:ext cx="5760640" cy="494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11</a:t>
            </a:fld>
            <a:endParaRPr/>
          </a:p>
        </p:txBody>
      </p:sp>
      <p:sp>
        <p:nvSpPr>
          <p:cNvPr id="3" name="Rectangle 2"/>
          <p:cNvSpPr/>
          <p:nvPr/>
        </p:nvSpPr>
        <p:spPr>
          <a:xfrm>
            <a:off x="1615480" y="5627282"/>
            <a:ext cx="2432076" cy="338554"/>
          </a:xfrm>
          <a:prstGeom prst="rect">
            <a:avLst/>
          </a:prstGeom>
        </p:spPr>
        <p:txBody>
          <a:bodyPr wrap="none">
            <a:spAutoFit/>
          </a:bodyPr>
          <a:lstStyle/>
          <a:p>
            <a:pPr rtl="0"/>
            <a:r>
              <a:rPr sz="1600"/>
              <a:t>Fuente: Palintest, sin fecha</a:t>
            </a:r>
          </a:p>
        </p:txBody>
      </p:sp>
    </p:spTree>
    <p:extLst>
      <p:ext uri="{BB962C8B-B14F-4D97-AF65-F5344CB8AC3E}">
        <p14:creationId xmlns:p14="http://schemas.microsoft.com/office/powerpoint/2010/main" val="3504633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304800" y="152400"/>
            <a:ext cx="8382000" cy="1066800"/>
          </a:xfrm>
        </p:spPr>
        <p:txBody>
          <a:bodyPr/>
          <a:lstStyle/>
          <a:p>
            <a:pPr rtl="0" eaLnBrk="1" hangingPunct="1"/>
            <a:r>
              <a:rPr b="1"/>
              <a:t>Incubadora portátil</a:t>
            </a:r>
          </a:p>
        </p:txBody>
      </p:sp>
      <p:pic>
        <p:nvPicPr>
          <p:cNvPr id="2867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19672" y="1234583"/>
            <a:ext cx="5908998" cy="45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12</a:t>
            </a:fld>
            <a:endParaRPr/>
          </a:p>
        </p:txBody>
      </p:sp>
    </p:spTree>
    <p:extLst>
      <p:ext uri="{BB962C8B-B14F-4D97-AF65-F5344CB8AC3E}">
        <p14:creationId xmlns:p14="http://schemas.microsoft.com/office/powerpoint/2010/main" val="3338039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0" y="274638"/>
            <a:ext cx="9144000" cy="1143000"/>
          </a:xfrm>
        </p:spPr>
        <p:txBody>
          <a:bodyPr/>
          <a:lstStyle/>
          <a:p>
            <a:pPr rtl="0" eaLnBrk="1" hangingPunct="1"/>
            <a:r>
              <a:rPr b="1">
                <a:solidFill>
                  <a:schemeClr val="accent2"/>
                </a:solidFill>
              </a:rPr>
              <a:t>Equipo desechable </a:t>
            </a:r>
            <a:r>
              <a:rPr lang="en-US" altLang="en-US" b="1" dirty="0" smtClean="0">
                <a:solidFill>
                  <a:schemeClr val="accent2"/>
                </a:solidFill>
              </a:rPr>
              <a:t/>
            </a:r>
            <a:br>
              <a:rPr lang="en-US" altLang="en-US" b="1" dirty="0" smtClean="0">
                <a:solidFill>
                  <a:schemeClr val="accent2"/>
                </a:solidFill>
              </a:rPr>
            </a:br>
            <a:r>
              <a:rPr b="1">
                <a:solidFill>
                  <a:schemeClr val="accent2"/>
                </a:solidFill>
              </a:rPr>
              <a:t>de filtración por membrana</a:t>
            </a:r>
          </a:p>
        </p:txBody>
      </p:sp>
      <p:pic>
        <p:nvPicPr>
          <p:cNvPr id="30725" name="Picture 3" descr="3-0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57150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13</a:t>
            </a:fld>
            <a:endParaRPr/>
          </a:p>
        </p:txBody>
      </p:sp>
      <p:sp>
        <p:nvSpPr>
          <p:cNvPr id="3" name="Rectangle 2"/>
          <p:cNvSpPr/>
          <p:nvPr/>
        </p:nvSpPr>
        <p:spPr>
          <a:xfrm>
            <a:off x="1600200" y="5913438"/>
            <a:ext cx="3025187" cy="338554"/>
          </a:xfrm>
          <a:prstGeom prst="rect">
            <a:avLst/>
          </a:prstGeom>
        </p:spPr>
        <p:txBody>
          <a:bodyPr wrap="none">
            <a:spAutoFit/>
          </a:bodyPr>
          <a:lstStyle/>
          <a:p>
            <a:pPr rtl="0"/>
            <a:r>
              <a:rPr sz="1600"/>
              <a:t>Fuente: Micrology Labs, sin fecha</a:t>
            </a:r>
          </a:p>
        </p:txBody>
      </p:sp>
    </p:spTree>
    <p:extLst>
      <p:ext uri="{BB962C8B-B14F-4D97-AF65-F5344CB8AC3E}">
        <p14:creationId xmlns:p14="http://schemas.microsoft.com/office/powerpoint/2010/main" val="1096628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rtl="0" eaLnBrk="1" hangingPunct="1"/>
            <a:r>
              <a:rPr b="1">
                <a:solidFill>
                  <a:schemeClr val="accent2"/>
                </a:solidFill>
              </a:rPr>
              <a:t>¿Cuáles son las </a:t>
            </a:r>
            <a:r>
              <a:rPr lang="en-US" altLang="en-US" b="1" dirty="0" smtClean="0">
                <a:solidFill>
                  <a:schemeClr val="accent2"/>
                </a:solidFill>
              </a:rPr>
              <a:t/>
            </a:r>
            <a:br>
              <a:rPr lang="en-US" altLang="en-US" b="1" dirty="0" smtClean="0">
                <a:solidFill>
                  <a:schemeClr val="accent2"/>
                </a:solidFill>
              </a:rPr>
            </a:br>
            <a:r>
              <a:rPr b="1">
                <a:solidFill>
                  <a:schemeClr val="accent2"/>
                </a:solidFill>
              </a:rPr>
              <a:t>ventajas y limitaciones?</a:t>
            </a:r>
          </a:p>
        </p:txBody>
      </p:sp>
      <p:sp>
        <p:nvSpPr>
          <p:cNvPr id="31749" name="Rectangle 3"/>
          <p:cNvSpPr>
            <a:spLocks noGrp="1" noChangeArrowheads="1"/>
          </p:cNvSpPr>
          <p:nvPr>
            <p:ph type="body" idx="4294967295"/>
          </p:nvPr>
        </p:nvSpPr>
        <p:spPr>
          <a:xfrm>
            <a:off x="611560" y="1981586"/>
            <a:ext cx="8229600" cy="4525963"/>
          </a:xfrm>
        </p:spPr>
        <p:txBody>
          <a:bodyPr/>
          <a:lstStyle/>
          <a:p>
            <a:pPr rtl="0">
              <a:lnSpc>
                <a:spcPct val="110000"/>
              </a:lnSpc>
            </a:pPr>
            <a:r>
              <a:rPr/>
              <a:t>Presencia-ausencia (P-A)</a:t>
            </a:r>
          </a:p>
          <a:p>
            <a:pPr rtl="0">
              <a:lnSpc>
                <a:spcPct val="110000"/>
              </a:lnSpc>
            </a:pPr>
            <a:r>
              <a:rPr/>
              <a:t>Método del número más probable (NMP)</a:t>
            </a:r>
          </a:p>
          <a:p>
            <a:pPr rtl="0">
              <a:lnSpc>
                <a:spcPct val="110000"/>
              </a:lnSpc>
            </a:pPr>
            <a:r>
              <a:rPr/>
              <a:t>Filtración por membrana (FPM)</a:t>
            </a:r>
          </a:p>
          <a:p>
            <a:pPr>
              <a:lnSpc>
                <a:spcPct val="110000"/>
              </a:lnSpc>
            </a:pPr>
            <a:endParaRPr lang="en-US" altLang="en-US" sz="2800"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14</a:t>
            </a:fld>
            <a:endParaRPr/>
          </a:p>
        </p:txBody>
      </p:sp>
    </p:spTree>
    <p:extLst>
      <p:ext uri="{BB962C8B-B14F-4D97-AF65-F5344CB8AC3E}">
        <p14:creationId xmlns:p14="http://schemas.microsoft.com/office/powerpoint/2010/main" val="3143436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2" y="1268413"/>
            <a:ext cx="7483475" cy="3024683"/>
          </a:xfrm>
        </p:spPr>
        <p:txBody>
          <a:bodyPr/>
          <a:lstStyle/>
          <a:p>
            <a:pPr rtl="0"/>
            <a:r>
              <a:rPr b="1">
                <a:solidFill>
                  <a:schemeClr val="accent2"/>
                </a:solidFill>
              </a:rPr>
              <a:t>Introducción al análisis </a:t>
            </a:r>
            <a:r>
              <a:rPr lang="en-US" b="1" dirty="0" smtClean="0">
                <a:solidFill>
                  <a:schemeClr val="accent2"/>
                </a:solidFill>
              </a:rPr>
              <a:t/>
            </a:r>
            <a:br>
              <a:rPr lang="en-US" b="1" dirty="0" smtClean="0">
                <a:solidFill>
                  <a:schemeClr val="accent2"/>
                </a:solidFill>
              </a:rPr>
            </a:br>
            <a:r>
              <a:rPr b="1">
                <a:solidFill>
                  <a:schemeClr val="accent2"/>
                </a:solidFill>
              </a:rPr>
              <a:t>microbiológico</a:t>
            </a: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0"/>
            <a:r>
              <a:rPr b="1">
                <a:solidFill>
                  <a:schemeClr val="accent2"/>
                </a:solidFill>
              </a:rPr>
              <a:t>Expectativas de aprendizaje</a:t>
            </a:r>
          </a:p>
        </p:txBody>
      </p:sp>
      <p:sp>
        <p:nvSpPr>
          <p:cNvPr id="3075" name="Rectangle 3"/>
          <p:cNvSpPr>
            <a:spLocks noGrp="1" noChangeArrowheads="1"/>
          </p:cNvSpPr>
          <p:nvPr>
            <p:ph type="body" idx="1"/>
          </p:nvPr>
        </p:nvSpPr>
        <p:spPr/>
        <p:txBody>
          <a:bodyPr/>
          <a:lstStyle/>
          <a:p>
            <a:pPr marL="514350" lvl="0" indent="-514350" rtl="0">
              <a:buNone/>
            </a:pPr>
            <a:r>
              <a:rPr/>
              <a:t>1. Identificar los tres métodos de análisis microbiológico: presencia-ausencia, número más probable y filtración por membrana.</a:t>
            </a:r>
          </a:p>
          <a:p>
            <a:pPr marL="514350" lvl="0" indent="-514350" rtl="0">
              <a:buNone/>
            </a:pPr>
            <a:r>
              <a:rPr/>
              <a:t>2. Abordar las ventajas y limitaciones de los distintos métodos de análisis microbiológico. </a:t>
            </a:r>
          </a:p>
          <a:p>
            <a:pPr marL="514350" lvl="0" indent="-514350">
              <a:buNone/>
            </a:pPr>
            <a:endParaRPr lang="en-US"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rtl="0" eaLnBrk="1" hangingPunct="1"/>
            <a:r>
              <a:rPr sz="4000" b="1">
                <a:solidFill>
                  <a:schemeClr val="accent2"/>
                </a:solidFill>
              </a:rPr>
              <a:t>Métodos de análisis microbiológico</a:t>
            </a:r>
          </a:p>
        </p:txBody>
      </p:sp>
      <p:sp>
        <p:nvSpPr>
          <p:cNvPr id="20485" name="Rectangle 3"/>
          <p:cNvSpPr>
            <a:spLocks noGrp="1" noChangeArrowheads="1"/>
          </p:cNvSpPr>
          <p:nvPr>
            <p:ph type="body" idx="4294967295"/>
          </p:nvPr>
        </p:nvSpPr>
        <p:spPr>
          <a:xfrm>
            <a:off x="539552" y="1600200"/>
            <a:ext cx="8002587" cy="3557588"/>
          </a:xfrm>
        </p:spPr>
        <p:txBody>
          <a:bodyPr/>
          <a:lstStyle/>
          <a:p>
            <a:pPr rtl="0"/>
            <a:r>
              <a:rPr/>
              <a:t>Presencia-ausencia (P-A).</a:t>
            </a:r>
          </a:p>
          <a:p>
            <a:pPr rtl="0"/>
            <a:r>
              <a:rPr/>
              <a:t>Método del número más probable (NMP).</a:t>
            </a:r>
          </a:p>
          <a:p>
            <a:pPr rtl="0"/>
            <a:r>
              <a:rPr/>
              <a:t>Filtración por membrana (FPM).</a:t>
            </a:r>
          </a:p>
          <a:p>
            <a:pPr eaLnBrk="1" hangingPunct="1">
              <a:buFontTx/>
              <a:buNone/>
            </a:pPr>
            <a:endParaRPr lang="en-CA" altLang="en-US" dirty="0" smtClean="0">
              <a:latin typeface="Times New Roman" pitchFamily="18" charset="0"/>
            </a:endParaRP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4</a:t>
            </a:fld>
            <a:endParaRPr/>
          </a:p>
        </p:txBody>
      </p:sp>
    </p:spTree>
    <p:extLst>
      <p:ext uri="{BB962C8B-B14F-4D97-AF65-F5344CB8AC3E}">
        <p14:creationId xmlns:p14="http://schemas.microsoft.com/office/powerpoint/2010/main" val="332539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rtl="0"/>
            <a:r>
              <a:rPr b="1"/>
              <a:t>Presencia-ausencia (P-A)</a:t>
            </a:r>
          </a:p>
        </p:txBody>
      </p:sp>
      <p:sp>
        <p:nvSpPr>
          <p:cNvPr id="22534" name="Text Box 4"/>
          <p:cNvSpPr txBox="1">
            <a:spLocks noChangeArrowheads="1"/>
          </p:cNvSpPr>
          <p:nvPr/>
        </p:nvSpPr>
        <p:spPr bwMode="auto">
          <a:xfrm>
            <a:off x="5735883" y="3717032"/>
            <a:ext cx="17446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hangingPunct="1">
              <a:spcBef>
                <a:spcPts val="0"/>
              </a:spcBef>
            </a:pPr>
            <a:r>
              <a:rPr>
                <a:cs typeface="Arial" charset="0"/>
              </a:rPr>
              <a:t>Positivo para </a:t>
            </a:r>
          </a:p>
          <a:p>
            <a:pPr algn="ctr" rtl="0" eaLnBrk="1" hangingPunct="1">
              <a:spcBef>
                <a:spcPts val="0"/>
              </a:spcBef>
            </a:pPr>
            <a:r>
              <a:rPr i="1">
                <a:cs typeface="Arial" charset="0"/>
              </a:rPr>
              <a:t>E. coli</a:t>
            </a:r>
          </a:p>
        </p:txBody>
      </p:sp>
      <p:sp>
        <p:nvSpPr>
          <p:cNvPr id="22535" name="Text Box 5"/>
          <p:cNvSpPr txBox="1">
            <a:spLocks noChangeArrowheads="1"/>
          </p:cNvSpPr>
          <p:nvPr/>
        </p:nvSpPr>
        <p:spPr bwMode="auto">
          <a:xfrm>
            <a:off x="1763688" y="3717032"/>
            <a:ext cx="12241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a:cs typeface="Arial" charset="0"/>
              </a:rPr>
              <a:t>Negativo</a:t>
            </a:r>
          </a:p>
        </p:txBody>
      </p:sp>
      <p:sp>
        <p:nvSpPr>
          <p:cNvPr id="22536" name="Text Box 6"/>
          <p:cNvSpPr txBox="1">
            <a:spLocks noChangeArrowheads="1"/>
          </p:cNvSpPr>
          <p:nvPr/>
        </p:nvSpPr>
        <p:spPr bwMode="auto">
          <a:xfrm>
            <a:off x="3275856" y="3717032"/>
            <a:ext cx="182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hangingPunct="1">
              <a:spcBef>
                <a:spcPct val="50000"/>
              </a:spcBef>
            </a:pPr>
            <a:r>
              <a:rPr>
                <a:cs typeface="Arial" charset="0"/>
              </a:rPr>
              <a:t>Positivo para coliformes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124744"/>
            <a:ext cx="6595872" cy="2654808"/>
          </a:xfrm>
          <a:prstGeom prst="rect">
            <a:avLst/>
          </a:prstGeom>
        </p:spPr>
      </p:pic>
      <p:pic>
        <p:nvPicPr>
          <p:cNvPr id="11"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1730" y="4375110"/>
            <a:ext cx="4700510" cy="2086907"/>
          </a:xfrm>
          <a:prstGeom prst="rect">
            <a:avLst/>
          </a:prstGeom>
        </p:spPr>
      </p:pic>
      <p:sp>
        <p:nvSpPr>
          <p:cNvPr id="5" name="Rectangle 4"/>
          <p:cNvSpPr/>
          <p:nvPr/>
        </p:nvSpPr>
        <p:spPr>
          <a:xfrm>
            <a:off x="6728253" y="4581128"/>
            <a:ext cx="1872208" cy="1477328"/>
          </a:xfrm>
          <a:prstGeom prst="rect">
            <a:avLst/>
          </a:prstGeom>
        </p:spPr>
        <p:txBody>
          <a:bodyPr wrap="square">
            <a:spAutoFit/>
          </a:bodyPr>
          <a:lstStyle/>
          <a:p>
            <a:pPr rtl="0" hangingPunct="0"/>
            <a:r>
              <a:rPr dirty="0"/>
              <a:t>El </a:t>
            </a:r>
            <a:r>
              <a:rPr dirty="0" err="1"/>
              <a:t>agua</a:t>
            </a:r>
            <a:r>
              <a:rPr dirty="0"/>
              <a:t> </a:t>
            </a:r>
            <a:r>
              <a:rPr dirty="0" err="1"/>
              <a:t>negra</a:t>
            </a:r>
            <a:r>
              <a:rPr dirty="0"/>
              <a:t> </a:t>
            </a:r>
            <a:r>
              <a:rPr dirty="0" err="1"/>
              <a:t>resulta</a:t>
            </a:r>
            <a:r>
              <a:rPr dirty="0"/>
              <a:t> </a:t>
            </a:r>
            <a:r>
              <a:rPr dirty="0" err="1"/>
              <a:t>positiva</a:t>
            </a:r>
            <a:r>
              <a:rPr dirty="0"/>
              <a:t> para </a:t>
            </a:r>
            <a:r>
              <a:rPr dirty="0" err="1"/>
              <a:t>bacterias</a:t>
            </a:r>
            <a:r>
              <a:rPr dirty="0"/>
              <a:t> </a:t>
            </a:r>
            <a:r>
              <a:rPr dirty="0" err="1"/>
              <a:t>productoras</a:t>
            </a:r>
            <a:r>
              <a:rPr dirty="0"/>
              <a:t> de </a:t>
            </a:r>
            <a:r>
              <a:rPr dirty="0" err="1"/>
              <a:t>H</a:t>
            </a:r>
            <a:r>
              <a:rPr baseline="-25000" dirty="0" err="1"/>
              <a:t>2</a:t>
            </a:r>
            <a:r>
              <a:rPr dirty="0" err="1"/>
              <a:t>S</a:t>
            </a:r>
            <a:r>
              <a:rPr dirty="0"/>
              <a:t> y </a:t>
            </a:r>
            <a:r>
              <a:rPr dirty="0" err="1"/>
              <a:t>probablemente</a:t>
            </a:r>
            <a:r>
              <a:rPr dirty="0"/>
              <a:t> </a:t>
            </a:r>
            <a:r>
              <a:rPr dirty="0" err="1"/>
              <a:t>contaminación</a:t>
            </a:r>
            <a:r>
              <a:rPr dirty="0"/>
              <a:t> fecal.</a:t>
            </a:r>
          </a:p>
        </p:txBody>
      </p:sp>
      <p:cxnSp>
        <p:nvCxnSpPr>
          <p:cNvPr id="7" name="Straight Connector 6"/>
          <p:cNvCxnSpPr/>
          <p:nvPr/>
        </p:nvCxnSpPr>
        <p:spPr>
          <a:xfrm>
            <a:off x="1763688" y="4363363"/>
            <a:ext cx="58326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rtl="0"/>
            <a:fld id="{696D6939-B8AB-415C-8E07-37773906FC33}" type="slidenum">
              <a:rPr/>
              <a:pPr rtl="0"/>
              <a:t>5</a:t>
            </a:fld>
            <a:endParaRPr/>
          </a:p>
        </p:txBody>
      </p:sp>
    </p:spTree>
    <p:extLst>
      <p:ext uri="{BB962C8B-B14F-4D97-AF65-F5344CB8AC3E}">
        <p14:creationId xmlns:p14="http://schemas.microsoft.com/office/powerpoint/2010/main" val="3479102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rtl="0" eaLnBrk="1" hangingPunct="1"/>
            <a:r>
              <a:rPr b="1">
                <a:solidFill>
                  <a:schemeClr val="accent2"/>
                </a:solidFill>
              </a:rPr>
              <a:t>Presencia-ausencia (P-A)</a:t>
            </a:r>
          </a:p>
        </p:txBody>
      </p:sp>
      <p:sp>
        <p:nvSpPr>
          <p:cNvPr id="21509" name="Rectangle 3"/>
          <p:cNvSpPr>
            <a:spLocks noGrp="1" noChangeArrowheads="1"/>
          </p:cNvSpPr>
          <p:nvPr>
            <p:ph type="body" idx="4294967295"/>
          </p:nvPr>
        </p:nvSpPr>
        <p:spPr>
          <a:xfrm>
            <a:off x="446856" y="1556792"/>
            <a:ext cx="8707016" cy="4525963"/>
          </a:xfrm>
        </p:spPr>
        <p:txBody>
          <a:bodyPr/>
          <a:lstStyle/>
          <a:p>
            <a:pPr rtl="0" eaLnBrk="1" hangingPunct="1">
              <a:lnSpc>
                <a:spcPct val="90000"/>
              </a:lnSpc>
            </a:pPr>
            <a:r>
              <a:rPr/>
              <a:t>Es el método más simple.</a:t>
            </a:r>
          </a:p>
          <a:p>
            <a:pPr rtl="0" eaLnBrk="1" hangingPunct="1">
              <a:lnSpc>
                <a:spcPct val="90000"/>
              </a:lnSpc>
            </a:pPr>
            <a:r>
              <a:rPr/>
              <a:t>¡No indica la cantidad de bacterias!</a:t>
            </a:r>
          </a:p>
          <a:p>
            <a:pPr rtl="0" eaLnBrk="1" hangingPunct="1">
              <a:lnSpc>
                <a:spcPct val="90000"/>
              </a:lnSpc>
            </a:pPr>
            <a:r>
              <a:rPr/>
              <a:t>Si la muestra resulta positiva, se recomienda volver a analizarla usando el método de filtración por membrana para determinar la cantidad de bacterias.</a:t>
            </a:r>
          </a:p>
          <a:p>
            <a:pPr rtl="0" eaLnBrk="1" hangingPunct="1">
              <a:lnSpc>
                <a:spcPct val="90000"/>
              </a:lnSpc>
            </a:pPr>
            <a:r>
              <a:rPr/>
              <a:t>Método no recomendado para analizar la eficacia del tratamiento del agua a nivel domiciliario y su almacenamiento seguro.</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6</a:t>
            </a:fld>
            <a:endParaRPr/>
          </a:p>
        </p:txBody>
      </p:sp>
    </p:spTree>
    <p:extLst>
      <p:ext uri="{BB962C8B-B14F-4D97-AF65-F5344CB8AC3E}">
        <p14:creationId xmlns:p14="http://schemas.microsoft.com/office/powerpoint/2010/main" val="2593115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7200" y="228600"/>
            <a:ext cx="8229600" cy="1143000"/>
          </a:xfrm>
        </p:spPr>
        <p:txBody>
          <a:bodyPr/>
          <a:lstStyle/>
          <a:p>
            <a:pPr rtl="0" eaLnBrk="1" hangingPunct="1"/>
            <a:r>
              <a:rPr sz="3200" b="1" dirty="0" err="1">
                <a:solidFill>
                  <a:schemeClr val="accent2"/>
                </a:solidFill>
              </a:rPr>
              <a:t>Método</a:t>
            </a:r>
            <a:r>
              <a:rPr sz="3200" b="1" dirty="0">
                <a:solidFill>
                  <a:schemeClr val="accent2"/>
                </a:solidFill>
              </a:rPr>
              <a:t> del </a:t>
            </a:r>
            <a:r>
              <a:rPr sz="3200" b="1" dirty="0" err="1">
                <a:solidFill>
                  <a:schemeClr val="accent2"/>
                </a:solidFill>
              </a:rPr>
              <a:t>número</a:t>
            </a:r>
            <a:r>
              <a:rPr sz="3200" b="1" dirty="0">
                <a:solidFill>
                  <a:schemeClr val="accent2"/>
                </a:solidFill>
              </a:rPr>
              <a:t> </a:t>
            </a:r>
            <a:r>
              <a:rPr sz="3200" b="1" dirty="0" err="1">
                <a:solidFill>
                  <a:schemeClr val="accent2"/>
                </a:solidFill>
              </a:rPr>
              <a:t>más</a:t>
            </a:r>
            <a:r>
              <a:rPr sz="3200" b="1" dirty="0">
                <a:solidFill>
                  <a:schemeClr val="accent2"/>
                </a:solidFill>
              </a:rPr>
              <a:t> probable (</a:t>
            </a:r>
            <a:r>
              <a:rPr sz="3200" b="1" dirty="0" err="1">
                <a:solidFill>
                  <a:schemeClr val="accent2"/>
                </a:solidFill>
              </a:rPr>
              <a:t>NMP</a:t>
            </a:r>
            <a:r>
              <a:rPr sz="3200" b="1" dirty="0">
                <a:solidFill>
                  <a:schemeClr val="accent2"/>
                </a:solidFill>
              </a:rPr>
              <a:t>)</a:t>
            </a:r>
          </a:p>
        </p:txBody>
      </p:sp>
      <p:pic>
        <p:nvPicPr>
          <p:cNvPr id="25605" name="Picture 7"/>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92007" y="1420813"/>
            <a:ext cx="4351993" cy="24614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4880" name="Group 64"/>
          <p:cNvGraphicFramePr>
            <a:graphicFrameLocks noGrp="1"/>
          </p:cNvGraphicFramePr>
          <p:nvPr>
            <p:ph sz="half" idx="1"/>
            <p:extLst>
              <p:ext uri="{D42A27DB-BD31-4B8C-83A1-F6EECF244321}">
                <p14:modId xmlns:p14="http://schemas.microsoft.com/office/powerpoint/2010/main" val="3506472026"/>
              </p:ext>
            </p:extLst>
          </p:nvPr>
        </p:nvGraphicFramePr>
        <p:xfrm>
          <a:off x="815187" y="1600202"/>
          <a:ext cx="3697926" cy="5121273"/>
        </p:xfrm>
        <a:graphic>
          <a:graphicData uri="http://schemas.openxmlformats.org/drawingml/2006/table">
            <a:tbl>
              <a:tblPr/>
              <a:tblGrid>
                <a:gridCol w="1848963"/>
                <a:gridCol w="1848963"/>
              </a:tblGrid>
              <a:tr h="76209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1800" b="0" i="0" u="none" strike="noStrike" cap="none" normalizeH="0" baseline="0" dirty="0">
                          <a:ln>
                            <a:noFill/>
                          </a:ln>
                          <a:solidFill>
                            <a:schemeClr val="tx1"/>
                          </a:solidFill>
                          <a:latin typeface="Arial" charset="0"/>
                        </a:rPr>
                        <a:t>Cant. de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sz="1800" b="0" i="0" u="none" strike="noStrike" cap="none" normalizeH="0" baseline="0" dirty="0" err="1">
                          <a:ln>
                            <a:noFill/>
                          </a:ln>
                          <a:solidFill>
                            <a:schemeClr val="tx1"/>
                          </a:solidFill>
                          <a:latin typeface="Arial" charset="0"/>
                        </a:rPr>
                        <a:t>tubos</a:t>
                      </a:r>
                      <a:r>
                        <a:rPr kumimoji="0" sz="1800" b="0" i="0" u="none" strike="noStrike" cap="none" normalizeH="0" baseline="0" dirty="0">
                          <a:ln>
                            <a:noFill/>
                          </a:ln>
                          <a:solidFill>
                            <a:schemeClr val="tx1"/>
                          </a:solidFill>
                          <a:latin typeface="Arial" charset="0"/>
                        </a:rPr>
                        <a:t> </a:t>
                      </a:r>
                      <a:r>
                        <a:rPr kumimoji="0" sz="1800" b="0" i="0" u="none" strike="noStrike" cap="none" normalizeH="0" baseline="0" dirty="0" err="1">
                          <a:ln>
                            <a:noFill/>
                          </a:ln>
                          <a:solidFill>
                            <a:schemeClr val="tx1"/>
                          </a:solidFill>
                          <a:latin typeface="Arial" charset="0"/>
                        </a:rPr>
                        <a:t>positivos</a:t>
                      </a:r>
                      <a:endParaRPr kumimoji="0" sz="1800" b="0" i="0" u="none" strike="noStrike" cap="none" normalizeH="0" baseline="0" dirty="0">
                        <a:ln>
                          <a:noFill/>
                        </a:ln>
                        <a:solidFill>
                          <a:schemeClr val="tx1"/>
                        </a:solidFill>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1800" b="0" i="0" u="none" strike="noStrike" cap="none" normalizeH="0" baseline="0" dirty="0" err="1">
                          <a:ln>
                            <a:noFill/>
                          </a:ln>
                          <a:solidFill>
                            <a:schemeClr val="tx1"/>
                          </a:solidFill>
                          <a:latin typeface="Arial" charset="0"/>
                        </a:rPr>
                        <a:t>Índice</a:t>
                      </a:r>
                      <a:r>
                        <a:rPr kumimoji="0" sz="1800" b="0" i="0" u="none" strike="noStrike" cap="none" normalizeH="0" baseline="0" dirty="0">
                          <a:ln>
                            <a:noFill/>
                          </a:ln>
                          <a:solidFill>
                            <a:schemeClr val="tx1"/>
                          </a:solidFill>
                          <a:latin typeface="Arial" charset="0"/>
                        </a:rPr>
                        <a:t> de </a:t>
                      </a:r>
                      <a:r>
                        <a:rPr kumimoji="0" sz="1800" b="0" i="0" u="none" strike="noStrike" cap="none" normalizeH="0" baseline="0" dirty="0" err="1">
                          <a:ln>
                            <a:noFill/>
                          </a:ln>
                          <a:solidFill>
                            <a:schemeClr val="tx1"/>
                          </a:solidFill>
                          <a:latin typeface="Arial" charset="0"/>
                        </a:rPr>
                        <a:t>NMP</a:t>
                      </a:r>
                      <a:endParaRPr kumimoji="0" sz="1800" b="0" i="0" u="none" strike="noStrike" cap="none" normalizeH="0" baseline="0" dirty="0">
                        <a:ln>
                          <a:noFill/>
                        </a:ln>
                        <a:solidFill>
                          <a:schemeClr val="tx1"/>
                        </a:solidFill>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sz="1800" b="0" i="0" u="none" strike="noStrike" cap="none" normalizeH="0" baseline="0" dirty="0">
                          <a:ln>
                            <a:noFill/>
                          </a:ln>
                          <a:solidFill>
                            <a:schemeClr val="tx1"/>
                          </a:solidFill>
                          <a:latin typeface="Arial" charset="0"/>
                        </a:rPr>
                        <a:t>(</a:t>
                      </a:r>
                      <a:r>
                        <a:rPr kumimoji="0" sz="1800" b="0" i="0" u="none" strike="noStrike" cap="none" normalizeH="0" baseline="0" dirty="0" err="1">
                          <a:ln>
                            <a:noFill/>
                          </a:ln>
                          <a:solidFill>
                            <a:schemeClr val="tx1"/>
                          </a:solidFill>
                          <a:latin typeface="Arial" charset="0"/>
                        </a:rPr>
                        <a:t>UFC</a:t>
                      </a:r>
                      <a:r>
                        <a:rPr kumimoji="0" sz="1800" b="0" i="0" u="none" strike="noStrike" cap="none" normalizeH="0" baseline="0" dirty="0">
                          <a:ln>
                            <a:noFill/>
                          </a:ln>
                          <a:solidFill>
                            <a:schemeClr val="tx1"/>
                          </a:solidFill>
                          <a:latin typeface="Arial" charset="0"/>
                        </a:rPr>
                        <a:t>/100 ml)</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&lt;1,1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2,2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3,6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5,1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6,9</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9,2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12,0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16,1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23,0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000" b="0" i="0" u="none" strike="noStrike" cap="none" normalizeH="0" baseline="0">
                          <a:ln>
                            <a:noFill/>
                          </a:ln>
                          <a:solidFill>
                            <a:schemeClr val="tx1"/>
                          </a:solidFill>
                          <a:latin typeface="Arial" charset="0"/>
                        </a:rPr>
                        <a:t>&gt;23,0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7" name="Text Box 56"/>
          <p:cNvSpPr txBox="1">
            <a:spLocks noChangeArrowheads="1"/>
          </p:cNvSpPr>
          <p:nvPr/>
        </p:nvSpPr>
        <p:spPr bwMode="auto">
          <a:xfrm>
            <a:off x="457200" y="1140767"/>
            <a:ext cx="4762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2400"/>
              <a:t>Tabla de ejemplo para 10 tubos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1" y="3739084"/>
            <a:ext cx="1872208" cy="2348240"/>
          </a:xfrm>
          <a:prstGeom prst="rect">
            <a:avLst/>
          </a:prstGeom>
        </p:spPr>
      </p:pic>
      <p:sp>
        <p:nvSpPr>
          <p:cNvPr id="3" name="Rectangle 2"/>
          <p:cNvSpPr/>
          <p:nvPr/>
        </p:nvSpPr>
        <p:spPr>
          <a:xfrm>
            <a:off x="5638645" y="6100475"/>
            <a:ext cx="2866638" cy="584775"/>
          </a:xfrm>
          <a:prstGeom prst="rect">
            <a:avLst/>
          </a:prstGeom>
        </p:spPr>
        <p:txBody>
          <a:bodyPr wrap="square">
            <a:spAutoFit/>
          </a:bodyPr>
          <a:lstStyle/>
          <a:p>
            <a:pPr algn="ctr" rtl="0"/>
            <a:r>
              <a:rPr sz="1600" dirty="0" err="1"/>
              <a:t>Bandeja</a:t>
            </a:r>
            <a:r>
              <a:rPr sz="1600" dirty="0"/>
              <a:t> </a:t>
            </a:r>
            <a:r>
              <a:rPr sz="1600" dirty="0" err="1"/>
              <a:t>desechable</a:t>
            </a:r>
            <a:r>
              <a:rPr sz="1600" dirty="0"/>
              <a:t> de </a:t>
            </a:r>
          </a:p>
          <a:p>
            <a:pPr algn="ctr" rtl="0"/>
            <a:r>
              <a:rPr sz="1600" dirty="0" err="1"/>
              <a:t>múltiples</a:t>
            </a:r>
            <a:r>
              <a:rPr sz="1600" dirty="0"/>
              <a:t> </a:t>
            </a:r>
            <a:r>
              <a:rPr sz="1600" dirty="0" err="1"/>
              <a:t>pocillos</a:t>
            </a:r>
            <a:r>
              <a:rPr sz="1600" dirty="0"/>
              <a:t> (1 ml </a:t>
            </a:r>
            <a:r>
              <a:rPr sz="1600" dirty="0" err="1"/>
              <a:t>cada</a:t>
            </a:r>
            <a:r>
              <a:rPr sz="1600" dirty="0"/>
              <a:t> </a:t>
            </a:r>
            <a:r>
              <a:rPr sz="1600" dirty="0" err="1"/>
              <a:t>uno</a:t>
            </a:r>
            <a:r>
              <a:rPr sz="1600" dirty="0"/>
              <a:t>)</a:t>
            </a:r>
          </a:p>
        </p:txBody>
      </p:sp>
      <p:pic>
        <p:nvPicPr>
          <p:cNvPr id="8"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rtl="0"/>
            <a:fld id="{1208B727-11FE-4B81-8E9F-53EF06B85630}" type="slidenum">
              <a:rPr/>
              <a:pPr rtl="0"/>
              <a:t>7</a:t>
            </a:fld>
            <a:endParaRPr/>
          </a:p>
        </p:txBody>
      </p:sp>
    </p:spTree>
    <p:extLst>
      <p:ext uri="{BB962C8B-B14F-4D97-AF65-F5344CB8AC3E}">
        <p14:creationId xmlns:p14="http://schemas.microsoft.com/office/powerpoint/2010/main" val="434924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rtl="0" eaLnBrk="1" hangingPunct="1"/>
            <a:r>
              <a:rPr sz="3200" b="1" dirty="0" err="1">
                <a:solidFill>
                  <a:schemeClr val="accent2"/>
                </a:solidFill>
              </a:rPr>
              <a:t>Método</a:t>
            </a:r>
            <a:r>
              <a:rPr sz="3200" b="1" dirty="0">
                <a:solidFill>
                  <a:schemeClr val="accent2"/>
                </a:solidFill>
              </a:rPr>
              <a:t> del </a:t>
            </a:r>
            <a:r>
              <a:rPr sz="3200" b="1" dirty="0" err="1">
                <a:solidFill>
                  <a:schemeClr val="accent2"/>
                </a:solidFill>
              </a:rPr>
              <a:t>número</a:t>
            </a:r>
            <a:r>
              <a:rPr sz="3200" b="1" dirty="0">
                <a:solidFill>
                  <a:schemeClr val="accent2"/>
                </a:solidFill>
              </a:rPr>
              <a:t> </a:t>
            </a:r>
            <a:r>
              <a:rPr sz="3200" b="1" dirty="0" err="1">
                <a:solidFill>
                  <a:schemeClr val="accent2"/>
                </a:solidFill>
              </a:rPr>
              <a:t>más</a:t>
            </a:r>
            <a:r>
              <a:rPr sz="3200" b="1" dirty="0">
                <a:solidFill>
                  <a:schemeClr val="accent2"/>
                </a:solidFill>
              </a:rPr>
              <a:t> probable (</a:t>
            </a:r>
            <a:r>
              <a:rPr sz="3200" b="1" dirty="0" err="1">
                <a:solidFill>
                  <a:schemeClr val="accent2"/>
                </a:solidFill>
              </a:rPr>
              <a:t>NMP</a:t>
            </a:r>
            <a:r>
              <a:rPr sz="3200" b="1" dirty="0">
                <a:solidFill>
                  <a:schemeClr val="accent2"/>
                </a:solidFill>
              </a:rPr>
              <a:t>)</a:t>
            </a:r>
          </a:p>
        </p:txBody>
      </p:sp>
      <p:sp>
        <p:nvSpPr>
          <p:cNvPr id="24581" name="Rectangle 3"/>
          <p:cNvSpPr>
            <a:spLocks noGrp="1" noChangeArrowheads="1"/>
          </p:cNvSpPr>
          <p:nvPr>
            <p:ph type="body" idx="4294967295"/>
          </p:nvPr>
        </p:nvSpPr>
        <p:spPr>
          <a:xfrm>
            <a:off x="446856" y="1495325"/>
            <a:ext cx="8229600" cy="4525963"/>
          </a:xfrm>
        </p:spPr>
        <p:txBody>
          <a:bodyPr/>
          <a:lstStyle/>
          <a:p>
            <a:pPr rtl="0" eaLnBrk="1" hangingPunct="1">
              <a:lnSpc>
                <a:spcPct val="80000"/>
              </a:lnSpc>
              <a:spcAft>
                <a:spcPts val="600"/>
              </a:spcAft>
            </a:pPr>
            <a:r>
              <a:rPr/>
              <a:t>Indica la cantidad de bacterias que es más probable que haya en la muestra de agua.</a:t>
            </a:r>
          </a:p>
          <a:p>
            <a:pPr rtl="0">
              <a:lnSpc>
                <a:spcPct val="80000"/>
              </a:lnSpc>
              <a:spcAft>
                <a:spcPts val="600"/>
              </a:spcAft>
            </a:pPr>
            <a:r>
              <a:rPr/>
              <a:t>Procedimiento:</a:t>
            </a:r>
          </a:p>
          <a:p>
            <a:pPr lvl="1" rtl="0">
              <a:lnSpc>
                <a:spcPct val="80000"/>
              </a:lnSpc>
              <a:spcAft>
                <a:spcPts val="600"/>
              </a:spcAft>
            </a:pPr>
            <a:r>
              <a:rPr/>
              <a:t>Agregar la muestra de agua a 5-10 tubos de ensayo (o bandejas de 10-96 pocillos) que contienen el medio de cultivo. </a:t>
            </a:r>
          </a:p>
          <a:p>
            <a:pPr lvl="1" rtl="0">
              <a:lnSpc>
                <a:spcPct val="80000"/>
              </a:lnSpc>
              <a:spcAft>
                <a:spcPts val="600"/>
              </a:spcAft>
            </a:pPr>
            <a:r>
              <a:rPr/>
              <a:t>Incubar durante 24-48 horas.</a:t>
            </a:r>
          </a:p>
          <a:p>
            <a:pPr rtl="0">
              <a:lnSpc>
                <a:spcPct val="80000"/>
              </a:lnSpc>
              <a:spcAft>
                <a:spcPts val="600"/>
              </a:spcAft>
            </a:pPr>
            <a:r>
              <a:rPr/>
              <a:t>Método estadístico basado en la cantidad de tubos (o pocillos) positivos.</a:t>
            </a:r>
          </a:p>
          <a:p>
            <a:pPr lvl="1" rtl="0">
              <a:lnSpc>
                <a:spcPct val="80000"/>
              </a:lnSpc>
              <a:spcAft>
                <a:spcPts val="600"/>
              </a:spcAft>
            </a:pPr>
            <a:r>
              <a:rPr/>
              <a:t>Usando la tabla provista, se registra la cantidad de tubos positivos expresados en NMP/100 ml.</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8</a:t>
            </a:fld>
            <a:endParaRPr/>
          </a:p>
        </p:txBody>
      </p:sp>
    </p:spTree>
    <p:extLst>
      <p:ext uri="{BB962C8B-B14F-4D97-AF65-F5344CB8AC3E}">
        <p14:creationId xmlns:p14="http://schemas.microsoft.com/office/powerpoint/2010/main" val="1833624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rtl="0"/>
            <a:r>
              <a:rPr b="1">
                <a:solidFill>
                  <a:schemeClr val="accent2"/>
                </a:solidFill>
              </a:rPr>
              <a:t>Filtración</a:t>
            </a:r>
            <a:r>
              <a:rPr b="1"/>
              <a:t> por membrana (FPM)</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52876" y="1916832"/>
            <a:ext cx="8784976" cy="3148732"/>
            <a:chOff x="1611560" y="1864444"/>
            <a:chExt cx="5334000" cy="180022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585" y="2220044"/>
              <a:ext cx="15906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916832"/>
              <a:ext cx="1941512" cy="1512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1560" y="1864444"/>
              <a:ext cx="1212850" cy="18002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pPr rtl="0"/>
            <a:fld id="{696D6939-B8AB-415C-8E07-37773906FC33}" type="slidenum">
              <a:rPr/>
              <a:pPr rtl="0"/>
              <a:t>9</a:t>
            </a:fld>
            <a:endParaRPr/>
          </a:p>
        </p:txBody>
      </p:sp>
      <p:sp>
        <p:nvSpPr>
          <p:cNvPr id="4" name="Rectangle 3"/>
          <p:cNvSpPr/>
          <p:nvPr/>
        </p:nvSpPr>
        <p:spPr>
          <a:xfrm>
            <a:off x="216494" y="5205912"/>
            <a:ext cx="1919115" cy="338554"/>
          </a:xfrm>
          <a:prstGeom prst="rect">
            <a:avLst/>
          </a:prstGeom>
        </p:spPr>
        <p:txBody>
          <a:bodyPr wrap="none">
            <a:spAutoFit/>
          </a:bodyPr>
          <a:lstStyle/>
          <a:p>
            <a:pPr rtl="0"/>
            <a:r>
              <a:rPr sz="1600"/>
              <a:t>Fuente: OMS, 2007</a:t>
            </a:r>
          </a:p>
        </p:txBody>
      </p:sp>
    </p:spTree>
    <p:extLst>
      <p:ext uri="{BB962C8B-B14F-4D97-AF65-F5344CB8AC3E}">
        <p14:creationId xmlns:p14="http://schemas.microsoft.com/office/powerpoint/2010/main" val="3773722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7ab2810348bc118954dd338ca6085bf542171"/>
</p:tagLst>
</file>

<file path=ppt/theme/theme1.xml><?xml version="1.0" encoding="utf-8"?>
<a:theme xmlns:a="http://schemas.openxmlformats.org/drawingml/2006/main" name="Template_Powerpoint Presentation_2012">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Presentation_2012</Template>
  <TotalTime>85</TotalTime>
  <Words>1726</Words>
  <Application>Microsoft Office PowerPoint</Application>
  <PresentationFormat>On-screen Show (4:3)</PresentationFormat>
  <Paragraphs>197</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Template_Powerpoint Presentation_2012</vt:lpstr>
      <vt:lpstr>PowerPoint Presentation</vt:lpstr>
      <vt:lpstr>Introducción al análisis  microbiológico</vt:lpstr>
      <vt:lpstr>Expectativas de aprendizaje</vt:lpstr>
      <vt:lpstr>Métodos de análisis microbiológico</vt:lpstr>
      <vt:lpstr>Presencia-ausencia (P-A)</vt:lpstr>
      <vt:lpstr>Presencia-ausencia (P-A)</vt:lpstr>
      <vt:lpstr>Método del número más probable (NMP)</vt:lpstr>
      <vt:lpstr>Método del número más probable (NMP)</vt:lpstr>
      <vt:lpstr>Filtración por membrana (FPM)</vt:lpstr>
      <vt:lpstr>Filtración por membrana (FPM)</vt:lpstr>
      <vt:lpstr>Kits portátiles para análisis sobre el terreno</vt:lpstr>
      <vt:lpstr>Incubadora portátil</vt:lpstr>
      <vt:lpstr>Equipo desechable  de filtración por membrana</vt:lpstr>
      <vt:lpstr>¿Cuáles son las  ventajas y limitaciones?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Roachita</cp:lastModifiedBy>
  <cp:revision>28</cp:revision>
  <dcterms:created xsi:type="dcterms:W3CDTF">2013-08-20T06:11:05Z</dcterms:created>
  <dcterms:modified xsi:type="dcterms:W3CDTF">2014-05-28T02:55:16Z</dcterms:modified>
</cp:coreProperties>
</file>