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2" r:id="rId2"/>
    <p:sldId id="291" r:id="rId3"/>
    <p:sldId id="257" r:id="rId4"/>
    <p:sldId id="271" r:id="rId5"/>
    <p:sldId id="272" r:id="rId6"/>
    <p:sldId id="290" r:id="rId7"/>
    <p:sldId id="288" r:id="rId8"/>
    <p:sldId id="289" r:id="rId9"/>
    <p:sldId id="274" r:id="rId10"/>
    <p:sldId id="273" r:id="rId11"/>
    <p:sldId id="267" r:id="rId12"/>
    <p:sldId id="268" r:id="rId13"/>
    <p:sldId id="279" r:id="rId14"/>
    <p:sldId id="275" r:id="rId15"/>
    <p:sldId id="284" r:id="rId16"/>
    <p:sldId id="259" r:id="rId17"/>
    <p:sldId id="261" r:id="rId18"/>
    <p:sldId id="270" r:id="rId19"/>
    <p:sldId id="280" r:id="rId20"/>
    <p:sldId id="276" r:id="rId21"/>
    <p:sldId id="285" r:id="rId22"/>
    <p:sldId id="264" r:id="rId23"/>
    <p:sldId id="286" r:id="rId24"/>
    <p:sldId id="269" r:id="rId25"/>
    <p:sldId id="281" r:id="rId26"/>
    <p:sldId id="278" r:id="rId27"/>
    <p:sldId id="25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32" autoAdjust="0"/>
  </p:normalViewPr>
  <p:slideViewPr>
    <p:cSldViewPr>
      <p:cViewPr varScale="1">
        <p:scale>
          <a:sx n="72" d="100"/>
          <a:sy n="72" d="100"/>
        </p:scale>
        <p:origin x="1762"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898D94-8228-46B5-B2A9-60E0BCF540EB}" type="datetimeFigureOut">
              <a:rPr lang="en-US" smtClean="0"/>
              <a:t>8/31/2016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CEC106-0AB3-4C59-9E2D-D464A9063789}" type="slidenum">
              <a:rPr lang="en-US" smtClean="0"/>
              <a:t>‹#›</a:t>
            </a:fld>
            <a:endParaRPr lang="en-US"/>
          </a:p>
        </p:txBody>
      </p:sp>
    </p:spTree>
    <p:extLst>
      <p:ext uri="{BB962C8B-B14F-4D97-AF65-F5344CB8AC3E}">
        <p14:creationId xmlns:p14="http://schemas.microsoft.com/office/powerpoint/2010/main" val="3114301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how.com/about_4597764_childrens-immune-systems.html#ixzz16P6tk2ZQ"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a typeface="ＭＳ Ｐゴシック" panose="020B0600070205080204" pitchFamily="3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3450" eaLnBrk="0" hangingPunct="0">
              <a:spcBef>
                <a:spcPct val="30000"/>
              </a:spcBef>
              <a:defRPr sz="1200">
                <a:solidFill>
                  <a:schemeClr val="tx1"/>
                </a:solidFill>
                <a:latin typeface="Arial" panose="020B0604020202020204" pitchFamily="34" charset="0"/>
              </a:defRPr>
            </a:lvl1pPr>
            <a:lvl2pPr marL="760413" indent="-292100" algn="l" defTabSz="933450" eaLnBrk="0" hangingPunct="0">
              <a:spcBef>
                <a:spcPct val="30000"/>
              </a:spcBef>
              <a:defRPr sz="1200">
                <a:solidFill>
                  <a:schemeClr val="tx1"/>
                </a:solidFill>
                <a:latin typeface="Arial" panose="020B0604020202020204" pitchFamily="34" charset="0"/>
              </a:defRPr>
            </a:lvl2pPr>
            <a:lvl3pPr marL="1171575" indent="-233363" algn="l" defTabSz="933450" eaLnBrk="0" hangingPunct="0">
              <a:spcBef>
                <a:spcPct val="30000"/>
              </a:spcBef>
              <a:defRPr sz="1200">
                <a:solidFill>
                  <a:schemeClr val="tx1"/>
                </a:solidFill>
                <a:latin typeface="Arial" panose="020B0604020202020204" pitchFamily="34" charset="0"/>
              </a:defRPr>
            </a:lvl3pPr>
            <a:lvl4pPr marL="1639888" indent="-233363" algn="l" defTabSz="933450" eaLnBrk="0" hangingPunct="0">
              <a:spcBef>
                <a:spcPct val="30000"/>
              </a:spcBef>
              <a:defRPr sz="1200">
                <a:solidFill>
                  <a:schemeClr val="tx1"/>
                </a:solidFill>
                <a:latin typeface="Arial" panose="020B0604020202020204" pitchFamily="34" charset="0"/>
              </a:defRPr>
            </a:lvl4pPr>
            <a:lvl5pPr marL="2108200" indent="-233363" algn="l" defTabSz="933450" eaLnBrk="0" hangingPunct="0">
              <a:spcBef>
                <a:spcPct val="30000"/>
              </a:spcBef>
              <a:defRPr sz="1200">
                <a:solidFill>
                  <a:schemeClr val="tx1"/>
                </a:solidFill>
                <a:latin typeface="Arial" panose="020B0604020202020204" pitchFamily="34" charset="0"/>
              </a:defRPr>
            </a:lvl5pPr>
            <a:lvl6pPr marL="2565400" indent="-233363" defTabSz="933450" eaLnBrk="0" fontAlgn="base" hangingPunct="0">
              <a:spcBef>
                <a:spcPct val="30000"/>
              </a:spcBef>
              <a:spcAft>
                <a:spcPct val="0"/>
              </a:spcAft>
              <a:defRPr sz="1200">
                <a:solidFill>
                  <a:schemeClr val="tx1"/>
                </a:solidFill>
                <a:latin typeface="Arial" panose="020B0604020202020204" pitchFamily="34" charset="0"/>
              </a:defRPr>
            </a:lvl6pPr>
            <a:lvl7pPr marL="3022600" indent="-233363" defTabSz="933450" eaLnBrk="0" fontAlgn="base" hangingPunct="0">
              <a:spcBef>
                <a:spcPct val="30000"/>
              </a:spcBef>
              <a:spcAft>
                <a:spcPct val="0"/>
              </a:spcAft>
              <a:defRPr sz="1200">
                <a:solidFill>
                  <a:schemeClr val="tx1"/>
                </a:solidFill>
                <a:latin typeface="Arial" panose="020B0604020202020204" pitchFamily="34" charset="0"/>
              </a:defRPr>
            </a:lvl7pPr>
            <a:lvl8pPr marL="3479800" indent="-233363" defTabSz="933450" eaLnBrk="0" fontAlgn="base" hangingPunct="0">
              <a:spcBef>
                <a:spcPct val="30000"/>
              </a:spcBef>
              <a:spcAft>
                <a:spcPct val="0"/>
              </a:spcAft>
              <a:defRPr sz="1200">
                <a:solidFill>
                  <a:schemeClr val="tx1"/>
                </a:solidFill>
                <a:latin typeface="Arial" panose="020B0604020202020204" pitchFamily="34" charset="0"/>
              </a:defRPr>
            </a:lvl8pPr>
            <a:lvl9pPr marL="3937000" indent="-233363" defTabSz="93345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FE87437-87EB-453E-8022-BF388A403FC1}" type="slidenum">
              <a:rPr lang="en-CA" altLang="en-US">
                <a:solidFill>
                  <a:srgbClr val="000000"/>
                </a:solidFill>
                <a:cs typeface="Arial" panose="020B0604020202020204" pitchFamily="34" charset="0"/>
              </a:rPr>
              <a:pPr algn="r" eaLnBrk="1" hangingPunct="1">
                <a:spcBef>
                  <a:spcPct val="0"/>
                </a:spcBef>
              </a:pPr>
              <a:t>1</a:t>
            </a:fld>
            <a:endParaRPr lang="en-CA" altLang="en-US">
              <a:solidFill>
                <a:srgbClr val="000000"/>
              </a:solidFill>
              <a:cs typeface="Arial" panose="020B0604020202020204" pitchFamily="34" charset="0"/>
            </a:endParaRPr>
          </a:p>
        </p:txBody>
      </p:sp>
    </p:spTree>
    <p:extLst>
      <p:ext uri="{BB962C8B-B14F-4D97-AF65-F5344CB8AC3E}">
        <p14:creationId xmlns:p14="http://schemas.microsoft.com/office/powerpoint/2010/main" val="35394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rtl="0"/>
            <a:fld id="{BECEC106-0AB3-4C59-9E2D-D464A9063789}" type="slidenum">
              <a:rPr/>
              <a:t>14</a:t>
            </a:fld>
            <a:endParaRPr/>
          </a:p>
        </p:txBody>
      </p:sp>
    </p:spTree>
    <p:extLst>
      <p:ext uri="{BB962C8B-B14F-4D97-AF65-F5344CB8AC3E}">
        <p14:creationId xmlns:p14="http://schemas.microsoft.com/office/powerpoint/2010/main" val="2344317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DB0A2B14-DB7D-4EA2-A67B-503C71B8F329}" type="slidenum">
              <a:rPr/>
              <a:pPr rtl="0"/>
              <a:t>16</a:t>
            </a:fld>
            <a:endParaRPr/>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7943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5B905F52-A43A-47F2-BB57-50B2F7E73171}" type="slidenum">
              <a:rPr/>
              <a:pPr rtl="0"/>
              <a:t>17</a:t>
            </a:fld>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343400"/>
            <a:ext cx="5029200" cy="4114800"/>
          </a:xfrm>
        </p:spPr>
        <p:txBody>
          <a:bodyPr/>
          <a:lstStyle/>
          <a:p>
            <a:endParaRPr lang="en-US"/>
          </a:p>
        </p:txBody>
      </p:sp>
    </p:spTree>
    <p:extLst>
      <p:ext uri="{BB962C8B-B14F-4D97-AF65-F5344CB8AC3E}">
        <p14:creationId xmlns:p14="http://schemas.microsoft.com/office/powerpoint/2010/main" val="420167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5CC817AF-68E5-4687-B56A-E2C735EEF6B8}" type="slidenum">
              <a:rPr/>
              <a:pPr rtl="0"/>
              <a:t>18</a:t>
            </a:fld>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pPr rtl="0" eaLnBrk="1" hangingPunct="1">
              <a:spcBef>
                <a:spcPct val="20000"/>
              </a:spcBef>
              <a:buSzPct val="75000"/>
              <a:buFontTx/>
              <a:buNone/>
            </a:pPr>
            <a:r>
              <a:rPr sz="1200"/>
              <a:t>Les médicaments antirétroviraux (ARV) empêchent la réplication du VIH, renforcent l’immunité, et réduisent la vulnérabilité aux autres maladies.</a:t>
            </a:r>
          </a:p>
          <a:p>
            <a:pPr eaLnBrk="1" hangingPunct="1">
              <a:spcBef>
                <a:spcPct val="20000"/>
              </a:spcBef>
              <a:buSzPct val="75000"/>
            </a:pPr>
            <a:endParaRPr lang="en-US" sz="1200" dirty="0" smtClean="0"/>
          </a:p>
          <a:p>
            <a:pPr rtl="0" eaLnBrk="1" hangingPunct="1">
              <a:spcBef>
                <a:spcPct val="20000"/>
              </a:spcBef>
              <a:buSzPct val="75000"/>
              <a:buFontTx/>
              <a:buNone/>
            </a:pPr>
            <a:r>
              <a:rPr sz="1200"/>
              <a:t>Les médicaments anti-rétroviraux (ARV) sont mieux absorbés si les patients utilisent de </a:t>
            </a:r>
            <a:r>
              <a:rPr sz="1200" u="sng"/>
              <a:t>l'eau potable</a:t>
            </a:r>
          </a:p>
        </p:txBody>
      </p:sp>
    </p:spTree>
    <p:extLst>
      <p:ext uri="{BB962C8B-B14F-4D97-AF65-F5344CB8AC3E}">
        <p14:creationId xmlns:p14="http://schemas.microsoft.com/office/powerpoint/2010/main" val="3826438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rtl="0"/>
            <a:fld id="{BECEC106-0AB3-4C59-9E2D-D464A9063789}" type="slidenum">
              <a:rPr/>
              <a:t>19</a:t>
            </a:fld>
            <a:endParaRPr/>
          </a:p>
        </p:txBody>
      </p:sp>
    </p:spTree>
    <p:extLst>
      <p:ext uri="{BB962C8B-B14F-4D97-AF65-F5344CB8AC3E}">
        <p14:creationId xmlns:p14="http://schemas.microsoft.com/office/powerpoint/2010/main" val="160473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rtl="0"/>
            <a:fld id="{BECEC106-0AB3-4C59-9E2D-D464A9063789}" type="slidenum">
              <a:rPr/>
              <a:t>20</a:t>
            </a:fld>
            <a:endParaRPr/>
          </a:p>
        </p:txBody>
      </p:sp>
    </p:spTree>
    <p:extLst>
      <p:ext uri="{BB962C8B-B14F-4D97-AF65-F5344CB8AC3E}">
        <p14:creationId xmlns:p14="http://schemas.microsoft.com/office/powerpoint/2010/main" val="1172780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2654EAC5-990F-40D2-ABCD-A3DDCA83E664}" type="slidenum">
              <a:rPr/>
              <a:pPr rtl="0" eaLnBrk="1" hangingPunct="1"/>
              <a:t>21</a:t>
            </a:fld>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eaLnBrk="1" hangingPunct="1">
              <a:spcBef>
                <a:spcPct val="0"/>
              </a:spcBef>
              <a:buFontTx/>
              <a:buChar char="•"/>
            </a:pPr>
            <a:r>
              <a:rPr/>
              <a:t>Utiliser l'approche à barrières multiples est la meilleure façon de réduire le risque de boire de l'eau insalubre. </a:t>
            </a:r>
          </a:p>
          <a:p>
            <a:pPr rtl="0" eaLnBrk="1" hangingPunct="1">
              <a:spcBef>
                <a:spcPct val="0"/>
              </a:spcBef>
              <a:buFontTx/>
              <a:buChar char="•"/>
            </a:pPr>
            <a:r>
              <a:rPr/>
              <a:t>Chaque étape du processus, de la protection du point d'eau jusqu'au traitement de l'eau et à la conservation hygiénique, permet de réduire les risques pour la santé.</a:t>
            </a:r>
          </a:p>
        </p:txBody>
      </p:sp>
    </p:spTree>
    <p:extLst>
      <p:ext uri="{BB962C8B-B14F-4D97-AF65-F5344CB8AC3E}">
        <p14:creationId xmlns:p14="http://schemas.microsoft.com/office/powerpoint/2010/main" val="898881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656CB391-BB93-411E-9A65-6E9573825A3D}" type="slidenum">
              <a:rPr/>
              <a:pPr rtl="0"/>
              <a:t>22</a:t>
            </a:fld>
            <a:endParaRPr/>
          </a:p>
        </p:txBody>
      </p:sp>
      <p:sp>
        <p:nvSpPr>
          <p:cNvPr id="121858" name="Rectangle 2"/>
          <p:cNvSpPr>
            <a:spLocks noGrp="1" noRot="1" noChangeAspect="1" noChangeArrowheads="1" noTextEdit="1"/>
          </p:cNvSpPr>
          <p:nvPr>
            <p:ph type="sldImg"/>
          </p:nvPr>
        </p:nvSpPr>
        <p:spPr>
          <a:xfrm>
            <a:off x="1144588" y="684213"/>
            <a:ext cx="4572000" cy="3429000"/>
          </a:xfrm>
          <a:ln/>
        </p:spPr>
      </p:sp>
      <p:sp>
        <p:nvSpPr>
          <p:cNvPr id="121859" name="Rectangle 3"/>
          <p:cNvSpPr>
            <a:spLocks noGrp="1" noChangeArrowheads="1"/>
          </p:cNvSpPr>
          <p:nvPr>
            <p:ph type="body" idx="1"/>
          </p:nvPr>
        </p:nvSpPr>
        <p:spPr>
          <a:xfrm>
            <a:off x="685800" y="4343400"/>
            <a:ext cx="5486400" cy="4116388"/>
          </a:xfrm>
        </p:spPr>
        <p:txBody>
          <a:bodyPr/>
          <a:lstStyle/>
          <a:p>
            <a:endParaRPr lang="en-US"/>
          </a:p>
        </p:txBody>
      </p:sp>
    </p:spTree>
    <p:extLst>
      <p:ext uri="{BB962C8B-B14F-4D97-AF65-F5344CB8AC3E}">
        <p14:creationId xmlns:p14="http://schemas.microsoft.com/office/powerpoint/2010/main" val="2445526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fld id="{A36B0E02-1975-40A7-B9B1-C8CF713E9E3A}" type="slidenum">
              <a:rPr/>
              <a:pPr rtl="0" eaLnBrk="1" hangingPunct="1"/>
              <a:t>23</a:t>
            </a:fld>
            <a:endParaRPr/>
          </a:p>
        </p:txBody>
      </p:sp>
    </p:spTree>
    <p:extLst>
      <p:ext uri="{BB962C8B-B14F-4D97-AF65-F5344CB8AC3E}">
        <p14:creationId xmlns:p14="http://schemas.microsoft.com/office/powerpoint/2010/main" val="1960008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9466CF22-21CC-4D5C-89B6-DFDDF655FFA8}" type="slidenum">
              <a:rPr/>
              <a:pPr rtl="0"/>
              <a:t>24</a:t>
            </a:fld>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rtl="0"/>
            <a:r>
              <a:rPr/>
              <a:t>Les taux de survie des patients atteints du sida, avec et sans la maladie causée par </a:t>
            </a:r>
            <a:r>
              <a:rPr baseline="0"/>
              <a:t>Cryptosporidium.</a:t>
            </a:r>
            <a:r>
              <a:rPr/>
              <a:t> </a:t>
            </a:r>
          </a:p>
          <a:p>
            <a:endParaRPr lang="en-US" baseline="0" dirty="0" smtClean="0"/>
          </a:p>
          <a:p>
            <a:pPr rtl="0"/>
            <a:r>
              <a:rPr baseline="0"/>
              <a:t>Le cryptosporidium est un des agents pathogènes résistants au chlore. </a:t>
            </a:r>
          </a:p>
        </p:txBody>
      </p:sp>
    </p:spTree>
    <p:extLst>
      <p:ext uri="{BB962C8B-B14F-4D97-AF65-F5344CB8AC3E}">
        <p14:creationId xmlns:p14="http://schemas.microsoft.com/office/powerpoint/2010/main" val="2064907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rtl="0"/>
            <a:fld id="{BECEC106-0AB3-4C59-9E2D-D464A9063789}" type="slidenum">
              <a:rPr/>
              <a:t>3</a:t>
            </a:fld>
            <a:endParaRPr/>
          </a:p>
        </p:txBody>
      </p:sp>
    </p:spTree>
    <p:extLst>
      <p:ext uri="{BB962C8B-B14F-4D97-AF65-F5344CB8AC3E}">
        <p14:creationId xmlns:p14="http://schemas.microsoft.com/office/powerpoint/2010/main" val="3236348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a:t>L’utilisation de toutes les barrières </a:t>
            </a:r>
            <a:r>
              <a:rPr baseline="0"/>
              <a:t>réduit le risque que des agents pathogènes résistants aux traitements demeurent dans l’eau.</a:t>
            </a:r>
            <a:r>
              <a:rPr/>
              <a:t> </a:t>
            </a:r>
          </a:p>
        </p:txBody>
      </p:sp>
      <p:sp>
        <p:nvSpPr>
          <p:cNvPr id="4" name="Slide Number Placeholder 3"/>
          <p:cNvSpPr>
            <a:spLocks noGrp="1"/>
          </p:cNvSpPr>
          <p:nvPr>
            <p:ph type="sldNum" sz="quarter" idx="10"/>
          </p:nvPr>
        </p:nvSpPr>
        <p:spPr/>
        <p:txBody>
          <a:bodyPr/>
          <a:lstStyle/>
          <a:p>
            <a:pPr rtl="0"/>
            <a:fld id="{BECEC106-0AB3-4C59-9E2D-D464A9063789}" type="slidenum">
              <a:rPr/>
              <a:t>25</a:t>
            </a:fld>
            <a:endParaRPr/>
          </a:p>
        </p:txBody>
      </p:sp>
    </p:spTree>
    <p:extLst>
      <p:ext uri="{BB962C8B-B14F-4D97-AF65-F5344CB8AC3E}">
        <p14:creationId xmlns:p14="http://schemas.microsoft.com/office/powerpoint/2010/main" val="742336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rtl="0"/>
            <a:fld id="{BECEC106-0AB3-4C59-9E2D-D464A9063789}" type="slidenum">
              <a:rPr/>
              <a:t>26</a:t>
            </a:fld>
            <a:endParaRPr/>
          </a:p>
        </p:txBody>
      </p:sp>
    </p:spTree>
    <p:extLst>
      <p:ext uri="{BB962C8B-B14F-4D97-AF65-F5344CB8AC3E}">
        <p14:creationId xmlns:p14="http://schemas.microsoft.com/office/powerpoint/2010/main" val="32346793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rtl="0"/>
            <a:fld id="{BECEC106-0AB3-4C59-9E2D-D464A9063789}" type="slidenum">
              <a:rPr/>
              <a:t>27</a:t>
            </a:fld>
            <a:endParaRPr/>
          </a:p>
        </p:txBody>
      </p:sp>
    </p:spTree>
    <p:extLst>
      <p:ext uri="{BB962C8B-B14F-4D97-AF65-F5344CB8AC3E}">
        <p14:creationId xmlns:p14="http://schemas.microsoft.com/office/powerpoint/2010/main" val="364434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rtl="0"/>
            <a:fld id="{BECEC106-0AB3-4C59-9E2D-D464A9063789}" type="slidenum">
              <a:rPr/>
              <a:t>4</a:t>
            </a:fld>
            <a:endParaRPr/>
          </a:p>
        </p:txBody>
      </p:sp>
    </p:spTree>
    <p:extLst>
      <p:ext uri="{BB962C8B-B14F-4D97-AF65-F5344CB8AC3E}">
        <p14:creationId xmlns:p14="http://schemas.microsoft.com/office/powerpoint/2010/main" val="1674620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rtl="0"/>
            <a:fld id="{BECEC106-0AB3-4C59-9E2D-D464A9063789}" type="slidenum">
              <a:rPr/>
              <a:t>5</a:t>
            </a:fld>
            <a:endParaRPr/>
          </a:p>
        </p:txBody>
      </p:sp>
    </p:spTree>
    <p:extLst>
      <p:ext uri="{BB962C8B-B14F-4D97-AF65-F5344CB8AC3E}">
        <p14:creationId xmlns:p14="http://schemas.microsoft.com/office/powerpoint/2010/main" val="23048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a:t>Personnes âgées : </a:t>
            </a:r>
            <a:r>
              <a:rPr baseline="0"/>
              <a:t>elles ont une capacité réduite à combattre l'infection et la maladie, et sont donc plus vulnérables lorsqu'elles sont exposées. Cela est dû à une diminution de la réponse des lymphocytes T à l'infection et à la maladie. (Les cellules CD4 sont un type de cellules T) </a:t>
            </a:r>
          </a:p>
          <a:p>
            <a:endParaRPr lang="en-US" dirty="0" smtClean="0"/>
          </a:p>
          <a:p>
            <a:pPr rtl="0"/>
            <a:r>
              <a:rPr/>
              <a:t>"Une grande partie de la diminution de la réponse immunitaire observée dans les populations âgées est associée à des changements dans les réponses des lymphocytes T .... La perte d'activité immunitaire efficace est en grande partie due à des altérations dans le compartiment des cellules 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a:t>Source: </a:t>
            </a:r>
            <a:r>
              <a:rPr b="1"/>
              <a:t>The immune system in the elderly: II. Specific cellular immunity. Ginaldi, L. et al.</a:t>
            </a:r>
            <a:r>
              <a:rPr/>
              <a:t> </a:t>
            </a:r>
          </a:p>
          <a:p>
            <a:pPr marL="0" marR="0" indent="0" algn="l" defTabSz="914400" rtl="0" eaLnBrk="1" fontAlgn="auto" latinLnBrk="0" hangingPunct="1">
              <a:lnSpc>
                <a:spcPct val="100000"/>
              </a:lnSpc>
              <a:spcBef>
                <a:spcPts val="0"/>
              </a:spcBef>
              <a:spcAft>
                <a:spcPts val="0"/>
              </a:spcAft>
              <a:buClrTx/>
              <a:buSzTx/>
              <a:buFontTx/>
              <a:buNone/>
              <a:tabLst/>
              <a:defRPr/>
            </a:pPr>
            <a:r>
              <a:rPr b="0" baseline="0"/>
              <a:t>Disponible sur : http://www.ncbi.nlm.nih.gov/pubmed/10580636</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b="0" baseline="0"/>
              <a:t>Enfants : leurs capacités à combattre l'infection et la maladie sont sous-développés ; ils sont donc plus vulnérables lorsqu'ils sont exposés.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sz="1200" u="none" strike="noStrike" kern="1200">
                <a:solidFill>
                  <a:schemeClr val="tx1"/>
                </a:solidFill>
                <a:effectLst/>
                <a:latin typeface="+mn-lt"/>
                <a:ea typeface="+mn-ea"/>
                <a:cs typeface="+mn-cs"/>
              </a:rPr>
              <a:t>"La croissance et le développement des lymphocytes, un type de globules blancs essentiels au système immunitaire [ne sont pas complets chez les enfants] ... Ce système protège l'organisme contre les micro-organismes et les germes. Le système immunitaire des enfants n’est pas pleinement développé avant l'âge de 14”. </a:t>
            </a: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sz="1200" u="none" strike="noStrike" kern="1200">
                <a:solidFill>
                  <a:schemeClr val="tx1"/>
                </a:solidFill>
                <a:effectLst/>
                <a:latin typeface="+mn-lt"/>
                <a:ea typeface="+mn-ea"/>
                <a:cs typeface="+mn-cs"/>
              </a:rPr>
              <a:t>Source : </a:t>
            </a:r>
            <a:r>
              <a:rPr sz="1200" u="none" strike="noStrike" kern="1200">
                <a:solidFill>
                  <a:schemeClr val="tx1"/>
                </a:solidFill>
                <a:effectLst/>
                <a:latin typeface="+mn-lt"/>
                <a:ea typeface="+mn-ea"/>
                <a:cs typeface="+mn-cs"/>
                <a:hlinkClick r:id="rId3"/>
              </a:rPr>
              <a:t>About Children's Immune Systems | eHow.com</a:t>
            </a:r>
            <a:r>
              <a:rPr sz="1200" u="none" strike="noStrike" kern="1200">
                <a:solidFill>
                  <a:schemeClr val="tx1"/>
                </a:solidFill>
                <a:effectLst/>
                <a:latin typeface="+mn-lt"/>
                <a:ea typeface="+mn-ea"/>
                <a:cs typeface="+mn-cs"/>
              </a:rPr>
              <a:t> </a:t>
            </a:r>
            <a:r>
              <a:rPr sz="1200" u="none" strike="noStrike" kern="1200">
                <a:solidFill>
                  <a:schemeClr val="tx1"/>
                </a:solidFill>
                <a:effectLst/>
                <a:latin typeface="+mn-lt"/>
                <a:ea typeface="+mn-ea"/>
                <a:cs typeface="+mn-cs"/>
                <a:hlinkClick r:id="rId3"/>
              </a:rPr>
              <a:t>http://www.ehow.com/about_4597764_childrens-immune-systems.html#ixzz16P6tk2ZQ</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pPr rtl="0"/>
            <a:fld id="{BECEC106-0AB3-4C59-9E2D-D464A9063789}" type="slidenum">
              <a:rPr/>
              <a:t>9</a:t>
            </a:fld>
            <a:endParaRPr/>
          </a:p>
        </p:txBody>
      </p:sp>
    </p:spTree>
    <p:extLst>
      <p:ext uri="{BB962C8B-B14F-4D97-AF65-F5344CB8AC3E}">
        <p14:creationId xmlns:p14="http://schemas.microsoft.com/office/powerpoint/2010/main" val="139430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baseline="0"/>
              <a:t>Les cellules CD4 sont un type de cellule dans le corps qui est disponible pour combattre la maladie. Dans le cas du VIH, les cellules CD4 sont les cellules hôte du virus et lui permettent de se répliquer et d'envahir le corps. Au fil du temps le nombre de CD4 dans le corps diminue à mesure que le virus continue à infecter les cellules. Cela réduit la force du système immunitaire de la personne infectée. La personne infectée devient de plus en plus malade et plus vulnérable à d'autres maladies. </a:t>
            </a:r>
          </a:p>
          <a:p>
            <a:pPr rtl="0"/>
            <a:r>
              <a:rPr baseline="0"/>
              <a:t>Source : http://aids.about.com/od/newlydiagnosed/qt/cd4.htm</a:t>
            </a:r>
          </a:p>
          <a:p>
            <a:endParaRPr lang="en-US" dirty="0"/>
          </a:p>
        </p:txBody>
      </p:sp>
      <p:sp>
        <p:nvSpPr>
          <p:cNvPr id="4" name="Slide Number Placeholder 3"/>
          <p:cNvSpPr>
            <a:spLocks noGrp="1"/>
          </p:cNvSpPr>
          <p:nvPr>
            <p:ph type="sldNum" sz="quarter" idx="10"/>
          </p:nvPr>
        </p:nvSpPr>
        <p:spPr/>
        <p:txBody>
          <a:bodyPr/>
          <a:lstStyle/>
          <a:p>
            <a:pPr rtl="0"/>
            <a:fld id="{BECEC106-0AB3-4C59-9E2D-D464A9063789}" type="slidenum">
              <a:rPr/>
              <a:t>10</a:t>
            </a:fld>
            <a:endParaRPr/>
          </a:p>
        </p:txBody>
      </p:sp>
    </p:spTree>
    <p:extLst>
      <p:ext uri="{BB962C8B-B14F-4D97-AF65-F5344CB8AC3E}">
        <p14:creationId xmlns:p14="http://schemas.microsoft.com/office/powerpoint/2010/main" val="1394302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32BFC49B-FEB1-4408-9AEA-07BC50B003D9}" type="slidenum">
              <a:rPr/>
              <a:pPr rtl="0"/>
              <a:t>11</a:t>
            </a:fld>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pPr rtl="0"/>
            <a:r>
              <a:rPr baseline="0"/>
              <a:t>Un système immunitaire sain comprend 600-1200 cellules CD4 par microlitre (cellules</a:t>
            </a:r>
            <a:r>
              <a:rPr baseline="0">
                <a:sym typeface="Symbol"/>
              </a:rPr>
              <a:t>L).</a:t>
            </a:r>
          </a:p>
          <a:p>
            <a:endParaRPr lang="en-US" baseline="0" dirty="0" smtClean="0">
              <a:sym typeface="Symbol"/>
            </a:endParaRPr>
          </a:p>
          <a:p>
            <a:pPr rtl="0"/>
            <a:r>
              <a:rPr baseline="0">
                <a:sym typeface="Symbol"/>
              </a:rPr>
              <a:t>Si une personne est séropositive, un taux de CD4 de 350-600 est encore correct. </a:t>
            </a:r>
          </a:p>
          <a:p>
            <a:pPr rtl="0"/>
            <a:r>
              <a:rPr baseline="0">
                <a:sym typeface="Symbol"/>
              </a:rPr>
              <a:t>De 200-350, l'individu est à risque d'infection et de maladie. </a:t>
            </a:r>
          </a:p>
          <a:p>
            <a:pPr rtl="0"/>
            <a:r>
              <a:rPr baseline="0">
                <a:sym typeface="Symbol"/>
              </a:rPr>
              <a:t>Moins de 200, l'individu est à risque beaucoup plus grand pour les infections et les maladies. </a:t>
            </a:r>
          </a:p>
          <a:p>
            <a:pPr rtl="0"/>
            <a:r>
              <a:rPr sz="900" baseline="0">
                <a:sym typeface="Symbol"/>
              </a:rPr>
              <a:t>Source : http://aids.about.com/od/newlydiagnosed/qt/cd4.htm</a:t>
            </a:r>
          </a:p>
          <a:p>
            <a:endParaRPr lang="en-US" baseline="0" dirty="0" smtClean="0">
              <a:sym typeface="Symbol"/>
            </a:endParaRPr>
          </a:p>
          <a:p>
            <a:pPr rtl="0"/>
            <a:r>
              <a:rPr baseline="0">
                <a:sym typeface="Symbol"/>
              </a:rPr>
              <a:t>L'étude ci-dessus montre que :</a:t>
            </a:r>
          </a:p>
          <a:p>
            <a:pPr rtl="0"/>
            <a:r>
              <a:rPr baseline="0">
                <a:sym typeface="Symbol"/>
              </a:rPr>
              <a:t>De 500 à 500-200 unités, le pourcentage de personnes ayant la diarrhée double. </a:t>
            </a:r>
          </a:p>
          <a:p>
            <a:endParaRPr lang="en-US" baseline="0" dirty="0" smtClean="0">
              <a:sym typeface="Symbol"/>
            </a:endParaRPr>
          </a:p>
          <a:p>
            <a:pPr rtl="0"/>
            <a:r>
              <a:rPr baseline="0">
                <a:sym typeface="Symbol"/>
              </a:rPr>
              <a:t>De 200-500 à 200 unités, le pourcentage de personnes ayant la diarrhée double encore. </a:t>
            </a:r>
          </a:p>
          <a:p>
            <a:endParaRPr lang="en-US" baseline="0" dirty="0" smtClean="0">
              <a:sym typeface="Symbol"/>
            </a:endParaRPr>
          </a:p>
          <a:p>
            <a:endParaRPr lang="en-US" baseline="0" dirty="0" smtClean="0">
              <a:sym typeface="Symbol"/>
            </a:endParaRPr>
          </a:p>
          <a:p>
            <a:pPr rtl="0"/>
            <a:r>
              <a:rPr baseline="0">
                <a:sym typeface="Symbol"/>
              </a:rPr>
              <a:t>Conclusion : les individus ayant peu de CD4 ou un système immunitaire faible, comme les personnes malades, les personnes âgées et les enfants, sont plus vulnérables aux maladies diarrhéiques.</a:t>
            </a:r>
          </a:p>
          <a:p>
            <a:endParaRPr lang="en-US" dirty="0"/>
          </a:p>
        </p:txBody>
      </p:sp>
    </p:spTree>
    <p:extLst>
      <p:ext uri="{BB962C8B-B14F-4D97-AF65-F5344CB8AC3E}">
        <p14:creationId xmlns:p14="http://schemas.microsoft.com/office/powerpoint/2010/main" val="1403105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rtl="0"/>
            <a:fld id="{5C509669-7811-43C7-9B1C-1309E656DA83}" type="slidenum">
              <a:rPr/>
              <a:pPr rtl="0"/>
              <a:t>12</a:t>
            </a:fld>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pPr rtl="0"/>
            <a:r>
              <a:rPr/>
              <a:t>Parmi les 20.000</a:t>
            </a:r>
            <a:r>
              <a:rPr baseline="0"/>
              <a:t> décès dus au VIH / sida, 7 personnes sur 10 avaient la diarrhée.</a:t>
            </a:r>
            <a:r>
              <a:rPr/>
              <a:t> </a:t>
            </a:r>
          </a:p>
          <a:p>
            <a:endParaRPr lang="en-US" baseline="0" dirty="0" smtClean="0"/>
          </a:p>
          <a:p>
            <a:endParaRPr lang="en-US" dirty="0"/>
          </a:p>
        </p:txBody>
      </p:sp>
    </p:spTree>
    <p:extLst>
      <p:ext uri="{BB962C8B-B14F-4D97-AF65-F5344CB8AC3E}">
        <p14:creationId xmlns:p14="http://schemas.microsoft.com/office/powerpoint/2010/main" val="1649321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rtl="0"/>
            <a:fld id="{BECEC106-0AB3-4C59-9E2D-D464A9063789}" type="slidenum">
              <a:rPr/>
              <a:t>13</a:t>
            </a:fld>
            <a:endParaRPr/>
          </a:p>
        </p:txBody>
      </p:sp>
    </p:spTree>
    <p:extLst>
      <p:ext uri="{BB962C8B-B14F-4D97-AF65-F5344CB8AC3E}">
        <p14:creationId xmlns:p14="http://schemas.microsoft.com/office/powerpoint/2010/main" val="1351156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2092E8-9C90-44D0-816D-9C232EC6A556}"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1555044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092E8-9C90-44D0-816D-9C232EC6A556}"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223318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092E8-9C90-44D0-816D-9C232EC6A556}"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598530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2092E8-9C90-44D0-816D-9C232EC6A556}"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1858398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2092E8-9C90-44D0-816D-9C232EC6A556}" type="datetimeFigureOut">
              <a:rPr lang="en-US" smtClean="0"/>
              <a:t>8/31/2016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2263991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2092E8-9C90-44D0-816D-9C232EC6A556}" type="datetimeFigureOut">
              <a:rPr lang="en-US" smtClean="0"/>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175129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2092E8-9C90-44D0-816D-9C232EC6A556}" type="datetimeFigureOut">
              <a:rPr lang="en-US" smtClean="0"/>
              <a:t>8/31/2016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13321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2092E8-9C90-44D0-816D-9C232EC6A556}" type="datetimeFigureOut">
              <a:rPr lang="en-US" smtClean="0"/>
              <a:t>8/31/2016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403477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2092E8-9C90-44D0-816D-9C232EC6A556}" type="datetimeFigureOut">
              <a:rPr lang="en-US" smtClean="0"/>
              <a:t>8/31/2016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2959659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092E8-9C90-44D0-816D-9C232EC6A556}" type="datetimeFigureOut">
              <a:rPr lang="en-US" smtClean="0"/>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3581515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092E8-9C90-44D0-816D-9C232EC6A556}" type="datetimeFigureOut">
              <a:rPr lang="en-US" smtClean="0"/>
              <a:t>8/31/2016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FB74D-DDCF-4449-B37B-04C7477FAA91}" type="slidenum">
              <a:rPr lang="en-US" smtClean="0"/>
              <a:t>‹#›</a:t>
            </a:fld>
            <a:endParaRPr lang="en-US"/>
          </a:p>
        </p:txBody>
      </p:sp>
    </p:spTree>
    <p:extLst>
      <p:ext uri="{BB962C8B-B14F-4D97-AF65-F5344CB8AC3E}">
        <p14:creationId xmlns:p14="http://schemas.microsoft.com/office/powerpoint/2010/main" val="617230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092E8-9C90-44D0-816D-9C232EC6A556}" type="datetimeFigureOut">
              <a:rPr lang="en-US" smtClean="0"/>
              <a:t>8/31/2016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FB74D-DDCF-4449-B37B-04C7477FAA91}" type="slidenum">
              <a:rPr lang="en-US" smtClean="0"/>
              <a:t>‹#›</a:t>
            </a:fld>
            <a:endParaRPr lang="en-US"/>
          </a:p>
        </p:txBody>
      </p:sp>
    </p:spTree>
    <p:extLst>
      <p:ext uri="{BB962C8B-B14F-4D97-AF65-F5344CB8AC3E}">
        <p14:creationId xmlns:p14="http://schemas.microsoft.com/office/powerpoint/2010/main" val="1638522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8.tiff"/><Relationship Id="rId3" Type="http://schemas.openxmlformats.org/officeDocument/2006/relationships/image" Target="../media/image3.jpeg"/><Relationship Id="rId7"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33400" y="765175"/>
            <a:ext cx="8077200"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100">
              <a:solidFill>
                <a:srgbClr val="000000"/>
              </a:solidFill>
              <a:cs typeface="Arial" panose="020B0604020202020204" pitchFamily="34" charset="0"/>
            </a:endParaRPr>
          </a:p>
          <a:p>
            <a:pPr algn="ctr" eaLnBrk="1" hangingPunct="1">
              <a:spcBef>
                <a:spcPct val="0"/>
              </a:spcBef>
              <a:buFontTx/>
              <a:buNone/>
            </a:pPr>
            <a:r>
              <a:rPr lang="en-US" altLang="en-US" sz="1100">
                <a:solidFill>
                  <a:srgbClr val="000000"/>
                </a:solidFill>
                <a:cs typeface="Arial" panose="020B0604020202020204" pitchFamily="34" charset="0"/>
              </a:rPr>
              <a:t>12, 2916 – 5</a:t>
            </a:r>
            <a:r>
              <a:rPr lang="en-US" altLang="en-US" sz="1100" baseline="30000">
                <a:solidFill>
                  <a:srgbClr val="000000"/>
                </a:solidFill>
                <a:cs typeface="Arial" panose="020B0604020202020204" pitchFamily="34" charset="0"/>
              </a:rPr>
              <a:t>ème</a:t>
            </a:r>
            <a:r>
              <a:rPr lang="en-US" altLang="en-US" sz="1100">
                <a:solidFill>
                  <a:srgbClr val="000000"/>
                </a:solidFill>
                <a:cs typeface="Arial" panose="020B0604020202020204" pitchFamily="34" charset="0"/>
              </a:rPr>
              <a:t> Avenue</a:t>
            </a:r>
          </a:p>
          <a:p>
            <a:pPr algn="ctr" eaLnBrk="1" hangingPunct="1">
              <a:spcBef>
                <a:spcPct val="0"/>
              </a:spcBef>
              <a:buFontTx/>
              <a:buNone/>
            </a:pPr>
            <a:r>
              <a:rPr lang="en-US" altLang="en-US" sz="1100">
                <a:solidFill>
                  <a:srgbClr val="000000"/>
                </a:solidFill>
                <a:cs typeface="Arial" panose="020B0604020202020204" pitchFamily="34" charset="0"/>
              </a:rPr>
              <a:t>Calgary, Alberta, T2A 6K4, Canada</a:t>
            </a:r>
          </a:p>
          <a:p>
            <a:pPr algn="ctr" eaLnBrk="1" hangingPunct="1">
              <a:spcBef>
                <a:spcPct val="0"/>
              </a:spcBef>
              <a:buFontTx/>
              <a:buNone/>
            </a:pPr>
            <a:r>
              <a:rPr lang="fr-FR" altLang="en-US" sz="1100">
                <a:solidFill>
                  <a:srgbClr val="000000"/>
                </a:solidFill>
                <a:cs typeface="Arial" panose="020B0604020202020204" pitchFamily="34" charset="0"/>
              </a:rPr>
              <a:t>Phone: + 1 (403) 243-3285, Fax: + 1 (403) 243-6199</a:t>
            </a:r>
            <a:endParaRPr lang="en-US" altLang="en-US" sz="1100">
              <a:solidFill>
                <a:srgbClr val="000000"/>
              </a:solidFill>
              <a:cs typeface="Arial" panose="020B0604020202020204" pitchFamily="34" charset="0"/>
            </a:endParaRPr>
          </a:p>
          <a:p>
            <a:pPr algn="ctr" eaLnBrk="1" hangingPunct="1">
              <a:spcBef>
                <a:spcPct val="0"/>
              </a:spcBef>
              <a:buFontTx/>
              <a:buNone/>
            </a:pPr>
            <a:r>
              <a:rPr lang="fr-FR" altLang="en-US" sz="1100">
                <a:solidFill>
                  <a:srgbClr val="000000"/>
                </a:solidFill>
                <a:cs typeface="Arial" panose="020B0604020202020204" pitchFamily="34" charset="0"/>
              </a:rPr>
              <a:t>E-mail: cawst@cawst.org, </a:t>
            </a:r>
            <a:r>
              <a:rPr lang="en-US" altLang="en-US" sz="1100">
                <a:solidFill>
                  <a:srgbClr val="000000"/>
                </a:solidFill>
                <a:cs typeface="Arial" panose="020B0604020202020204" pitchFamily="34" charset="0"/>
              </a:rPr>
              <a:t>Website: www.cawst.org</a:t>
            </a:r>
          </a:p>
          <a:p>
            <a:pPr algn="ctr" eaLnBrk="1" hangingPunct="1">
              <a:spcBef>
                <a:spcPct val="0"/>
              </a:spcBef>
              <a:buFontTx/>
              <a:buNone/>
            </a:pPr>
            <a:r>
              <a:rPr lang="en-US" altLang="en-US" sz="1100">
                <a:solidFill>
                  <a:srgbClr val="000000"/>
                </a:solidFill>
                <a:cs typeface="Arial" panose="020B0604020202020204" pitchFamily="34" charset="0"/>
              </a:rPr>
              <a:t> </a:t>
            </a:r>
          </a:p>
          <a:p>
            <a:pPr algn="just" eaLnBrk="1" hangingPunct="1">
              <a:spcBef>
                <a:spcPct val="0"/>
              </a:spcBef>
              <a:buFontTx/>
              <a:buNone/>
            </a:pPr>
            <a:r>
              <a:rPr lang="en-GB" altLang="en-US" sz="1100">
                <a:solidFill>
                  <a:srgbClr val="000000"/>
                </a:solidFill>
                <a:cs typeface="Arial" panose="020B0604020202020204" pitchFamily="34" charset="0"/>
              </a:rPr>
              <a:t>CAWST est une organisation sans but lucratif canadienne  basée sur le principe que l’eau propre change de vies. L’eau potable et la sanitation de base sont les fondements nécessaires </a:t>
            </a:r>
            <a:r>
              <a:rPr lang="fr-CA" altLang="en-US" sz="1100">
                <a:solidFill>
                  <a:srgbClr val="000000"/>
                </a:solidFill>
                <a:cs typeface="Arial" panose="020B0604020202020204" pitchFamily="34" charset="0"/>
              </a:rPr>
              <a:t>pour renforcer la capacité des  plus pauvres du monde et de briser le cycle de la pauvreté.</a:t>
            </a:r>
            <a:r>
              <a:rPr lang="en-GB" altLang="en-US" sz="1100">
                <a:solidFill>
                  <a:srgbClr val="000000"/>
                </a:solidFill>
                <a:cs typeface="Arial" panose="020B0604020202020204" pitchFamily="34" charset="0"/>
              </a:rPr>
              <a:t> </a:t>
            </a:r>
            <a:r>
              <a:rPr lang="fr-CA" altLang="en-US" sz="1100">
                <a:solidFill>
                  <a:srgbClr val="000000"/>
                </a:solidFill>
                <a:cs typeface="Arial" panose="020B0604020202020204" pitchFamily="34" charset="0"/>
              </a:rPr>
              <a:t>CAWST estime que le point de départ est donner aux gens les compétences dont ils ont besoin pour avoir l'eau potable dans leurs foyers.</a:t>
            </a:r>
          </a:p>
          <a:p>
            <a:pPr algn="just" eaLnBrk="1" hangingPunct="1">
              <a:spcBef>
                <a:spcPct val="0"/>
              </a:spcBef>
              <a:buFontTx/>
              <a:buNone/>
            </a:pPr>
            <a:r>
              <a:rPr lang="en-GB" altLang="en-US" sz="1100">
                <a:solidFill>
                  <a:srgbClr val="000000"/>
                </a:solidFill>
                <a:cs typeface="Arial" panose="020B0604020202020204" pitchFamily="34" charset="0"/>
              </a:rPr>
              <a:t> </a:t>
            </a:r>
            <a:endParaRPr lang="en-US" altLang="en-US" sz="1100">
              <a:solidFill>
                <a:srgbClr val="000000"/>
              </a:solidFill>
              <a:cs typeface="Arial" panose="020B0604020202020204" pitchFamily="34" charset="0"/>
            </a:endParaRPr>
          </a:p>
          <a:p>
            <a:pPr algn="just" eaLnBrk="1" hangingPunct="1">
              <a:spcBef>
                <a:spcPct val="0"/>
              </a:spcBef>
              <a:buFontTx/>
              <a:buNone/>
            </a:pPr>
            <a:r>
              <a:rPr lang="fr-CA" altLang="en-US" sz="1100">
                <a:solidFill>
                  <a:srgbClr val="000000"/>
                </a:solidFill>
                <a:cs typeface="Arial" panose="020B0604020202020204" pitchFamily="34" charset="0"/>
              </a:rPr>
              <a:t>CAWST transfert des connaissances et des compétences à des organisations et des individus dans les pays en développement à travers l'éducation, la formation et des services de consultation. Ce réseau en pleine expansion peut motiver les ménages à prendre des mesures pour répondre à leurs propres besoins en eau et d'assainissement.</a:t>
            </a:r>
          </a:p>
          <a:p>
            <a:pPr algn="just" eaLnBrk="1" hangingPunct="1">
              <a:spcBef>
                <a:spcPct val="0"/>
              </a:spcBef>
              <a:buFontTx/>
              <a:buNone/>
            </a:pPr>
            <a:r>
              <a:rPr lang="en-US" altLang="en-US" sz="1100">
                <a:solidFill>
                  <a:srgbClr val="000000"/>
                </a:solidFill>
                <a:cs typeface="Arial" panose="020B0604020202020204" pitchFamily="34" charset="0"/>
              </a:rPr>
              <a:t> </a:t>
            </a:r>
          </a:p>
          <a:p>
            <a:pPr algn="just" eaLnBrk="1" hangingPunct="1">
              <a:spcBef>
                <a:spcPct val="0"/>
              </a:spcBef>
              <a:buFontTx/>
              <a:buNone/>
            </a:pPr>
            <a:r>
              <a:rPr lang="fr-CA" altLang="en-US" sz="1100">
                <a:solidFill>
                  <a:srgbClr val="000000"/>
                </a:solidFill>
                <a:cs typeface="Arial" panose="020B0604020202020204" pitchFamily="34" charset="0"/>
              </a:rPr>
              <a:t>L'une des stratégies fondamentales de CAWST est de rendre commune les connaissances sur l'eau. Ceci est réalisé, en partie, par le développement et la distribution gratuite du matériel éducatif en vue d'augmenter sa disponibilité pour ceux qui en ont le plus besoin. Vous devriez vous sentir libre de copier et distribuer ce document sous quelque forme imprimée ou électronique. Si vous souhaitez utiliser des parties de ce document dans la création de vos propres matériaux, s'il vous plaît assurez-vous que CAWST est correctement reconnu. S'il vous plaît inclure l'adresse de notre site Web </a:t>
            </a:r>
            <a:r>
              <a:rPr lang="en-US" altLang="en-US" sz="1100">
                <a:solidFill>
                  <a:srgbClr val="000000"/>
                </a:solidFill>
                <a:cs typeface="Arial" panose="020B0604020202020204" pitchFamily="34" charset="0"/>
              </a:rPr>
              <a:t>: www.cawst.org. </a:t>
            </a:r>
          </a:p>
          <a:p>
            <a:pPr algn="just" eaLnBrk="1" hangingPunct="1">
              <a:spcBef>
                <a:spcPct val="0"/>
              </a:spcBef>
              <a:buFontTx/>
              <a:buNone/>
            </a:pPr>
            <a:r>
              <a:rPr lang="en-US" altLang="en-US" sz="1100">
                <a:solidFill>
                  <a:srgbClr val="000000"/>
                </a:solidFill>
                <a:cs typeface="Arial" panose="020B0604020202020204" pitchFamily="34" charset="0"/>
              </a:rPr>
              <a:t> </a:t>
            </a:r>
          </a:p>
          <a:p>
            <a:pPr algn="just" eaLnBrk="1" hangingPunct="1">
              <a:spcBef>
                <a:spcPct val="0"/>
              </a:spcBef>
              <a:buFontTx/>
              <a:buNone/>
            </a:pPr>
            <a:r>
              <a:rPr lang="fr-CA" altLang="en-US" sz="1100">
                <a:solidFill>
                  <a:srgbClr val="000000"/>
                </a:solidFill>
                <a:cs typeface="Arial" panose="020B0604020202020204" pitchFamily="34" charset="0"/>
              </a:rPr>
              <a:t>N'hésitez pas à inclure un lien de votre site vers le site de CAWST. S'il vous plaît n'hébergez pas ce document pour téléchargement à partir de votre site Web car nous aurons versions mises à jour de temps en temps. S'il vous plaît envoyez-nous un courriel si vous avez des questions ou des commentaires.</a:t>
            </a:r>
          </a:p>
          <a:p>
            <a:pPr algn="just" eaLnBrk="1" hangingPunct="1">
              <a:spcBef>
                <a:spcPct val="0"/>
              </a:spcBef>
              <a:buFontTx/>
              <a:buNone/>
            </a:pPr>
            <a:r>
              <a:rPr lang="en-US" altLang="en-US" sz="1100">
                <a:solidFill>
                  <a:srgbClr val="000000"/>
                </a:solidFill>
                <a:cs typeface="Arial" panose="020B0604020202020204" pitchFamily="34" charset="0"/>
              </a:rPr>
              <a:t> </a:t>
            </a:r>
          </a:p>
          <a:p>
            <a:pPr algn="just" eaLnBrk="1" hangingPunct="1">
              <a:spcBef>
                <a:spcPct val="0"/>
              </a:spcBef>
              <a:buFontTx/>
              <a:buNone/>
            </a:pPr>
            <a:r>
              <a:rPr lang="fr-CA" altLang="en-US" sz="1100">
                <a:solidFill>
                  <a:srgbClr val="000000"/>
                </a:solidFill>
                <a:cs typeface="Arial" panose="020B0604020202020204" pitchFamily="34" charset="0"/>
              </a:rPr>
              <a:t>Ce document est un contenu ouvert et sous licence Creative Commons Attribution Works 3.0 unported. Pour consulter une copie de cette licence, visitez le site: </a:t>
            </a:r>
            <a:r>
              <a:rPr lang="en-US" altLang="en-US" sz="1100">
                <a:solidFill>
                  <a:srgbClr val="000000"/>
                </a:solidFill>
                <a:cs typeface="Arial" panose="020B0604020202020204" pitchFamily="34" charset="0"/>
              </a:rPr>
              <a:t>http://creativecommons.org/licenses/by/3.0</a:t>
            </a:r>
          </a:p>
          <a:p>
            <a:pPr algn="just" eaLnBrk="1" hangingPunct="1">
              <a:spcBef>
                <a:spcPct val="0"/>
              </a:spcBef>
              <a:buFontTx/>
              <a:buNone/>
            </a:pPr>
            <a:r>
              <a:rPr lang="en-US" altLang="en-US" sz="1100">
                <a:solidFill>
                  <a:srgbClr val="000000"/>
                </a:solidFill>
                <a:cs typeface="Arial" panose="020B0604020202020204" pitchFamily="34" charset="0"/>
              </a:rPr>
              <a:t> </a:t>
            </a:r>
          </a:p>
          <a:p>
            <a:pPr algn="just" eaLnBrk="1" hangingPunct="1">
              <a:spcBef>
                <a:spcPct val="0"/>
              </a:spcBef>
              <a:buFontTx/>
              <a:buNone/>
            </a:pPr>
            <a:r>
              <a:rPr lang="fr-CA" altLang="en-US" sz="1100">
                <a:solidFill>
                  <a:srgbClr val="000000"/>
                </a:solidFill>
                <a:cs typeface="Arial" panose="020B0604020202020204" pitchFamily="34" charset="0"/>
              </a:rPr>
              <a:t>Vous êtes libre de : </a:t>
            </a:r>
          </a:p>
          <a:p>
            <a:pPr algn="just" eaLnBrk="1" hangingPunct="1">
              <a:spcBef>
                <a:spcPct val="0"/>
              </a:spcBef>
              <a:buFontTx/>
              <a:buNone/>
            </a:pPr>
            <a:r>
              <a:rPr lang="fr-CA" altLang="en-US" sz="1100">
                <a:solidFill>
                  <a:srgbClr val="000000"/>
                </a:solidFill>
                <a:cs typeface="Arial" panose="020B0604020202020204" pitchFamily="34" charset="0"/>
              </a:rPr>
              <a:t>partager - de copier,  distribuer et communiquer ce document </a:t>
            </a:r>
          </a:p>
          <a:p>
            <a:pPr algn="just" eaLnBrk="1" hangingPunct="1">
              <a:spcBef>
                <a:spcPct val="0"/>
              </a:spcBef>
              <a:buFontTx/>
              <a:buNone/>
            </a:pPr>
            <a:r>
              <a:rPr lang="fr-CA" altLang="en-US" sz="1100">
                <a:solidFill>
                  <a:srgbClr val="000000"/>
                </a:solidFill>
                <a:cs typeface="Arial" panose="020B0604020202020204" pitchFamily="34" charset="0"/>
              </a:rPr>
              <a:t>- d'adapter ce document</a:t>
            </a:r>
            <a:r>
              <a:rPr lang="en-US" altLang="en-US" sz="1100">
                <a:solidFill>
                  <a:srgbClr val="000000"/>
                </a:solidFill>
                <a:cs typeface="Arial" panose="020B0604020202020204" pitchFamily="34" charset="0"/>
              </a:rPr>
              <a:t> </a:t>
            </a:r>
          </a:p>
          <a:p>
            <a:pPr algn="just" eaLnBrk="1" hangingPunct="1">
              <a:spcBef>
                <a:spcPct val="0"/>
              </a:spcBef>
              <a:buFontTx/>
              <a:buNone/>
            </a:pPr>
            <a:r>
              <a:rPr lang="fr-CA" altLang="en-US" sz="1100">
                <a:solidFill>
                  <a:srgbClr val="000000"/>
                </a:solidFill>
                <a:cs typeface="Arial" panose="020B0604020202020204" pitchFamily="34" charset="0"/>
              </a:rPr>
              <a:t>Sous les conditions suivantes: Paternité. Vous devez donner crédit à CAWST comme la source d'origine du document. </a:t>
            </a:r>
          </a:p>
          <a:p>
            <a:pPr algn="just" eaLnBrk="1" hangingPunct="1">
              <a:spcBef>
                <a:spcPct val="0"/>
              </a:spcBef>
              <a:buFontTx/>
              <a:buNone/>
            </a:pPr>
            <a:r>
              <a:rPr lang="fr-CA" altLang="en-US" sz="1100">
                <a:solidFill>
                  <a:srgbClr val="000000"/>
                </a:solidFill>
                <a:cs typeface="Arial" panose="020B0604020202020204" pitchFamily="34" charset="0"/>
              </a:rPr>
              <a:t>CAWST et ses administrateurs, employés, entrepreneurs et bénévoles n'assument aucune responsabilité et ne donnent aucune garantie en ce qui concerne les résultats qui peuvent être obtenus de l'utilisation des informations fournies.</a:t>
            </a:r>
          </a:p>
        </p:txBody>
      </p:sp>
      <p:pic>
        <p:nvPicPr>
          <p:cNvPr id="4099" name="Picture 2" descr="CAWST_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1113"/>
            <a:ext cx="3848100"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8838" y="5383213"/>
            <a:ext cx="1701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sz="3200">
                <a:solidFill>
                  <a:schemeClr val="tx1"/>
                </a:solidFill>
                <a:latin typeface="Arial" panose="020B0604020202020204" pitchFamily="34" charset="0"/>
              </a:defRPr>
            </a:lvl1pPr>
            <a:lvl2pPr marL="742950" indent="-285750" algn="l" eaLnBrk="0" hangingPunct="0">
              <a:spcBef>
                <a:spcPct val="20000"/>
              </a:spcBef>
              <a:buChar char="–"/>
              <a:defRPr sz="2800">
                <a:solidFill>
                  <a:schemeClr val="tx1"/>
                </a:solidFill>
                <a:latin typeface="Arial" panose="020B0604020202020204" pitchFamily="34" charset="0"/>
              </a:defRPr>
            </a:lvl2pPr>
            <a:lvl3pPr marL="1143000" indent="-228600" algn="l" eaLnBrk="0" hangingPunct="0">
              <a:spcBef>
                <a:spcPct val="20000"/>
              </a:spcBef>
              <a:buChar char="•"/>
              <a:defRPr sz="24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fld id="{60A9A5B8-E7F2-4F7D-B1C4-9936863F2F18}" type="slidenum">
              <a:rPr lang="en-CA" altLang="en-US" sz="1400">
                <a:solidFill>
                  <a:srgbClr val="000000"/>
                </a:solidFill>
                <a:cs typeface="Arial" panose="020B0604020202020204" pitchFamily="34" charset="0"/>
              </a:rPr>
              <a:pPr algn="r" eaLnBrk="1" hangingPunct="1">
                <a:spcBef>
                  <a:spcPct val="0"/>
                </a:spcBef>
                <a:buFontTx/>
                <a:buNone/>
              </a:pPr>
              <a:t>1</a:t>
            </a:fld>
            <a:endParaRPr lang="en-CA" altLang="en-US" sz="1400">
              <a:solidFill>
                <a:srgbClr val="000000"/>
              </a:solidFill>
              <a:cs typeface="Arial" panose="020B0604020202020204" pitchFamily="34" charset="0"/>
            </a:endParaRPr>
          </a:p>
        </p:txBody>
      </p:sp>
    </p:spTree>
    <p:extLst>
      <p:ext uri="{BB962C8B-B14F-4D97-AF65-F5344CB8AC3E}">
        <p14:creationId xmlns:p14="http://schemas.microsoft.com/office/powerpoint/2010/main" val="1046600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b="1">
                <a:solidFill>
                  <a:schemeClr val="tx2"/>
                </a:solidFill>
                <a:latin typeface="Arial" pitchFamily="34" charset="0"/>
                <a:cs typeface="Arial" pitchFamily="34" charset="0"/>
              </a:rPr>
              <a:t>Personnes vivant avec le VIH/sida</a:t>
            </a: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rtl="0">
              <a:buFont typeface="Arial" pitchFamily="34" charset="0"/>
              <a:buChar char="•"/>
            </a:pPr>
            <a:r>
              <a:rPr sz="3600">
                <a:latin typeface="Arial" pitchFamily="34" charset="0"/>
                <a:cs typeface="Arial" pitchFamily="34" charset="0"/>
              </a:rPr>
              <a:t>Les cellules CD4 sont l’hôte qui permet au virus du VIH de se répliquer et d’envahir l’organisme</a:t>
            </a:r>
          </a:p>
          <a:p>
            <a:endParaRPr lang="en-US" sz="3600" dirty="0">
              <a:latin typeface="Arial" pitchFamily="34" charset="0"/>
              <a:cs typeface="Arial" pitchFamily="34" charset="0"/>
            </a:endParaRPr>
          </a:p>
          <a:p>
            <a:pPr marL="571500" indent="-571500" algn="l" rtl="0">
              <a:buFont typeface="Arial" pitchFamily="34" charset="0"/>
              <a:buChar char="•"/>
            </a:pPr>
            <a:r>
              <a:rPr sz="3600">
                <a:latin typeface="Arial" pitchFamily="34" charset="0"/>
                <a:cs typeface="Arial" pitchFamily="34" charset="0"/>
              </a:rPr>
              <a:t>Diminution du nombre de CD4 dans le sang = plus vulnérables</a:t>
            </a:r>
          </a:p>
          <a:p>
            <a:pPr algn="l"/>
            <a:endParaRPr lang="en-US" dirty="0"/>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908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1"/>
          </p:nvPr>
        </p:nvSpPr>
        <p:spPr/>
        <p:txBody>
          <a:bodyPr/>
          <a:lstStyle/>
          <a:p>
            <a:pPr rtl="0"/>
            <a:fld id="{26260F7D-63ED-4293-934C-26F690A0D24D}" type="slidenum">
              <a:rPr/>
              <a:pPr rtl="0"/>
              <a:t>11</a:t>
            </a:fld>
            <a:endParaRPr/>
          </a:p>
        </p:txBody>
      </p:sp>
      <p:pic>
        <p:nvPicPr>
          <p:cNvPr id="118786" name="Picture 2"/>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917575" y="828675"/>
            <a:ext cx="7307263" cy="628650"/>
          </a:xfrm>
        </p:spPr>
      </p:pic>
      <p:sp>
        <p:nvSpPr>
          <p:cNvPr id="118787" name="Text Box 3"/>
          <p:cNvSpPr txBox="1">
            <a:spLocks noChangeArrowheads="1"/>
          </p:cNvSpPr>
          <p:nvPr/>
        </p:nvSpPr>
        <p:spPr bwMode="auto">
          <a:xfrm>
            <a:off x="2057400" y="5867400"/>
            <a:ext cx="6629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r>
              <a:rPr sz="1600"/>
              <a:t>(Sadraei et al., 2005. CD4+ Cell Counts and Opportunistic Protozoa in Indian HIV-Infected Patients. Parasitol Res 97: 270–273) </a:t>
            </a:r>
          </a:p>
        </p:txBody>
      </p:sp>
      <p:sp>
        <p:nvSpPr>
          <p:cNvPr id="118788" name="Oval 4"/>
          <p:cNvSpPr>
            <a:spLocks noChangeArrowheads="1"/>
          </p:cNvSpPr>
          <p:nvPr/>
        </p:nvSpPr>
        <p:spPr bwMode="auto">
          <a:xfrm>
            <a:off x="4191000" y="2133600"/>
            <a:ext cx="990600" cy="2819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8789" name="Picture 5"/>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990600" y="1752600"/>
            <a:ext cx="7467600" cy="4106863"/>
          </a:xfrm>
        </p:spPr>
      </p:pic>
      <p:sp>
        <p:nvSpPr>
          <p:cNvPr id="118790" name="Oval 6"/>
          <p:cNvSpPr>
            <a:spLocks noChangeArrowheads="1"/>
          </p:cNvSpPr>
          <p:nvPr/>
        </p:nvSpPr>
        <p:spPr bwMode="auto">
          <a:xfrm>
            <a:off x="6553200" y="3429000"/>
            <a:ext cx="2057400" cy="20574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791" name="Rectangle 7"/>
          <p:cNvSpPr>
            <a:spLocks noChangeArrowheads="1"/>
          </p:cNvSpPr>
          <p:nvPr/>
        </p:nvSpPr>
        <p:spPr bwMode="auto">
          <a:xfrm>
            <a:off x="381000" y="304800"/>
            <a:ext cx="1143000" cy="609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18792" name="Picture 8"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118793" name="Rectangle 9"/>
          <p:cNvSpPr>
            <a:spLocks noChangeArrowheads="1"/>
          </p:cNvSpPr>
          <p:nvPr/>
        </p:nvSpPr>
        <p:spPr bwMode="auto">
          <a:xfrm>
            <a:off x="685800" y="4343400"/>
            <a:ext cx="7620000" cy="381000"/>
          </a:xfrm>
          <a:prstGeom prst="rect">
            <a:avLst/>
          </a:prstGeom>
          <a:noFill/>
          <a:ln w="254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7372413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4"/>
          <p:cNvSpPr>
            <a:spLocks noGrp="1"/>
          </p:cNvSpPr>
          <p:nvPr>
            <p:ph type="sldNum" sz="quarter" idx="11"/>
          </p:nvPr>
        </p:nvSpPr>
        <p:spPr/>
        <p:txBody>
          <a:bodyPr/>
          <a:lstStyle/>
          <a:p>
            <a:pPr rtl="0"/>
            <a:fld id="{E5ECED13-A597-4A34-9868-8D78FC7A8CAB}" type="slidenum">
              <a:rPr/>
              <a:pPr rtl="0"/>
              <a:t>12</a:t>
            </a:fld>
            <a:endParaRPr/>
          </a:p>
        </p:txBody>
      </p:sp>
      <p:pic>
        <p:nvPicPr>
          <p:cNvPr id="130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762000"/>
            <a:ext cx="7543800" cy="5956300"/>
          </a:xfrm>
          <a:prstGeom prst="rect">
            <a:avLst/>
          </a:prstGeom>
          <a:noFill/>
          <a:extLst>
            <a:ext uri="{909E8E84-426E-40DD-AFC4-6F175D3DCCD1}">
              <a14:hiddenFill xmlns:a14="http://schemas.microsoft.com/office/drawing/2010/main">
                <a:solidFill>
                  <a:srgbClr val="FFFFFF"/>
                </a:solidFill>
              </a14:hiddenFill>
            </a:ext>
          </a:extLst>
        </p:spPr>
      </p:pic>
      <p:sp>
        <p:nvSpPr>
          <p:cNvPr id="130053" name="Text Box 5"/>
          <p:cNvSpPr txBox="1">
            <a:spLocks noChangeArrowheads="1"/>
          </p:cNvSpPr>
          <p:nvPr/>
        </p:nvSpPr>
        <p:spPr bwMode="auto">
          <a:xfrm>
            <a:off x="-38986" y="136526"/>
            <a:ext cx="9144000" cy="1260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rtl="0">
              <a:spcBef>
                <a:spcPct val="50000"/>
              </a:spcBef>
            </a:pPr>
            <a:r>
              <a:rPr sz="3600" b="1" dirty="0" err="1">
                <a:solidFill>
                  <a:srgbClr val="000066"/>
                </a:solidFill>
                <a:latin typeface="Arial" pitchFamily="34" charset="0"/>
                <a:cs typeface="Arial" pitchFamily="34" charset="0"/>
              </a:rPr>
              <a:t>Taux</a:t>
            </a:r>
            <a:r>
              <a:rPr sz="3600" b="1" dirty="0">
                <a:solidFill>
                  <a:srgbClr val="000066"/>
                </a:solidFill>
                <a:latin typeface="Arial" pitchFamily="34" charset="0"/>
                <a:cs typeface="Arial" pitchFamily="34" charset="0"/>
              </a:rPr>
              <a:t> de </a:t>
            </a:r>
            <a:r>
              <a:rPr sz="3600" b="1" dirty="0" err="1">
                <a:solidFill>
                  <a:srgbClr val="000066"/>
                </a:solidFill>
                <a:latin typeface="Arial" pitchFamily="34" charset="0"/>
                <a:cs typeface="Arial" pitchFamily="34" charset="0"/>
              </a:rPr>
              <a:t>mortalité</a:t>
            </a:r>
            <a:r>
              <a:rPr sz="3600" b="1" dirty="0">
                <a:solidFill>
                  <a:srgbClr val="000066"/>
                </a:solidFill>
                <a:latin typeface="Arial" pitchFamily="34" charset="0"/>
                <a:cs typeface="Arial" pitchFamily="34" charset="0"/>
              </a:rPr>
              <a:t> de 20.000 </a:t>
            </a:r>
            <a:r>
              <a:rPr sz="3600" b="1" dirty="0" err="1">
                <a:solidFill>
                  <a:srgbClr val="000066"/>
                </a:solidFill>
                <a:latin typeface="Arial" pitchFamily="34" charset="0"/>
                <a:cs typeface="Arial" pitchFamily="34" charset="0"/>
              </a:rPr>
              <a:t>adultes</a:t>
            </a:r>
            <a:r>
              <a:rPr sz="3600" b="1" dirty="0">
                <a:solidFill>
                  <a:srgbClr val="000066"/>
                </a:solidFill>
                <a:latin typeface="Arial" pitchFamily="34" charset="0"/>
                <a:cs typeface="Arial" pitchFamily="34" charset="0"/>
              </a:rPr>
              <a:t> </a:t>
            </a:r>
            <a:r>
              <a:rPr sz="3600" b="1" dirty="0" err="1">
                <a:solidFill>
                  <a:srgbClr val="000066"/>
                </a:solidFill>
                <a:latin typeface="Arial" pitchFamily="34" charset="0"/>
                <a:cs typeface="Arial" pitchFamily="34" charset="0"/>
              </a:rPr>
              <a:t>VIH</a:t>
            </a:r>
            <a:r>
              <a:rPr sz="3600" b="1" dirty="0" smtClean="0">
                <a:solidFill>
                  <a:srgbClr val="000066"/>
                </a:solidFill>
                <a:latin typeface="Arial" pitchFamily="34" charset="0"/>
                <a:cs typeface="Arial" pitchFamily="34" charset="0"/>
              </a:rPr>
              <a:t>+ </a:t>
            </a:r>
            <a:r>
              <a:rPr sz="3600" b="1" dirty="0" err="1">
                <a:solidFill>
                  <a:srgbClr val="000066"/>
                </a:solidFill>
                <a:latin typeface="Arial" pitchFamily="34" charset="0"/>
                <a:cs typeface="Arial" pitchFamily="34" charset="0"/>
              </a:rPr>
              <a:t>en</a:t>
            </a:r>
            <a:r>
              <a:rPr sz="3600" b="1" dirty="0">
                <a:solidFill>
                  <a:srgbClr val="000066"/>
                </a:solidFill>
                <a:latin typeface="Arial" pitchFamily="34" charset="0"/>
                <a:cs typeface="Arial" pitchFamily="34" charset="0"/>
              </a:rPr>
              <a:t> </a:t>
            </a:r>
            <a:r>
              <a:rPr sz="3600" b="1" dirty="0" err="1">
                <a:solidFill>
                  <a:srgbClr val="000066"/>
                </a:solidFill>
                <a:latin typeface="Arial" pitchFamily="34" charset="0"/>
                <a:cs typeface="Arial" pitchFamily="34" charset="0"/>
              </a:rPr>
              <a:t>Ouganda</a:t>
            </a:r>
            <a:endParaRPr sz="3600" b="1" dirty="0">
              <a:solidFill>
                <a:srgbClr val="000066"/>
              </a:solidFill>
              <a:latin typeface="Arial" pitchFamily="34" charset="0"/>
              <a:cs typeface="Arial" pitchFamily="34" charset="0"/>
            </a:endParaRPr>
          </a:p>
        </p:txBody>
      </p:sp>
      <p:sp>
        <p:nvSpPr>
          <p:cNvPr id="130054" name="Text Box 6"/>
          <p:cNvSpPr txBox="1">
            <a:spLocks noChangeArrowheads="1"/>
          </p:cNvSpPr>
          <p:nvPr/>
        </p:nvSpPr>
        <p:spPr bwMode="auto">
          <a:xfrm>
            <a:off x="3048000" y="1295400"/>
            <a:ext cx="30480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pic>
        <p:nvPicPr>
          <p:cNvPr id="130055" name="Picture 7"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
        <p:nvSpPr>
          <p:cNvPr id="130056" name="Rectangle 8"/>
          <p:cNvSpPr>
            <a:spLocks noChangeArrowheads="1"/>
          </p:cNvSpPr>
          <p:nvPr/>
        </p:nvSpPr>
        <p:spPr bwMode="auto">
          <a:xfrm>
            <a:off x="4267200" y="1447800"/>
            <a:ext cx="16002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57" name="Text Box 9"/>
          <p:cNvSpPr txBox="1">
            <a:spLocks noChangeArrowheads="1"/>
          </p:cNvSpPr>
          <p:nvPr/>
        </p:nvSpPr>
        <p:spPr bwMode="auto">
          <a:xfrm>
            <a:off x="7010400" y="2362200"/>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58" name="Text Box 10"/>
          <p:cNvSpPr txBox="1">
            <a:spLocks noChangeArrowheads="1"/>
          </p:cNvSpPr>
          <p:nvPr/>
        </p:nvSpPr>
        <p:spPr bwMode="auto">
          <a:xfrm>
            <a:off x="2209800" y="2362200"/>
            <a:ext cx="1219200" cy="32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59" name="Text Box 11"/>
          <p:cNvSpPr txBox="1">
            <a:spLocks noChangeArrowheads="1"/>
          </p:cNvSpPr>
          <p:nvPr/>
        </p:nvSpPr>
        <p:spPr bwMode="auto">
          <a:xfrm>
            <a:off x="2362200" y="22098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60" name="Text Box 12"/>
          <p:cNvSpPr txBox="1">
            <a:spLocks noChangeArrowheads="1"/>
          </p:cNvSpPr>
          <p:nvPr/>
        </p:nvSpPr>
        <p:spPr bwMode="auto">
          <a:xfrm>
            <a:off x="4572000" y="2286000"/>
            <a:ext cx="1752600" cy="2843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61" name="Text Box 13"/>
          <p:cNvSpPr txBox="1">
            <a:spLocks noChangeArrowheads="1"/>
          </p:cNvSpPr>
          <p:nvPr/>
        </p:nvSpPr>
        <p:spPr bwMode="auto">
          <a:xfrm>
            <a:off x="7239000" y="2209800"/>
            <a:ext cx="114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62" name="Text Box 14"/>
          <p:cNvSpPr txBox="1">
            <a:spLocks noChangeArrowheads="1"/>
          </p:cNvSpPr>
          <p:nvPr/>
        </p:nvSpPr>
        <p:spPr bwMode="auto">
          <a:xfrm>
            <a:off x="2286000" y="2590800"/>
            <a:ext cx="1143000" cy="2843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64" name="Text Box 16"/>
          <p:cNvSpPr txBox="1">
            <a:spLocks noChangeArrowheads="1"/>
          </p:cNvSpPr>
          <p:nvPr/>
        </p:nvSpPr>
        <p:spPr bwMode="auto">
          <a:xfrm>
            <a:off x="7239000" y="2286000"/>
            <a:ext cx="1295400" cy="28432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65" name="Text Box 17"/>
          <p:cNvSpPr txBox="1">
            <a:spLocks noChangeArrowheads="1"/>
          </p:cNvSpPr>
          <p:nvPr/>
        </p:nvSpPr>
        <p:spPr bwMode="auto">
          <a:xfrm>
            <a:off x="6096000" y="2286000"/>
            <a:ext cx="685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66" name="Text Box 18"/>
          <p:cNvSpPr txBox="1">
            <a:spLocks noChangeArrowheads="1"/>
          </p:cNvSpPr>
          <p:nvPr/>
        </p:nvSpPr>
        <p:spPr bwMode="auto">
          <a:xfrm>
            <a:off x="7696200" y="5029200"/>
            <a:ext cx="9144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p:txBody>
      </p:sp>
      <p:sp>
        <p:nvSpPr>
          <p:cNvPr id="130067" name="Text Box 19"/>
          <p:cNvSpPr txBox="1">
            <a:spLocks noChangeArrowheads="1"/>
          </p:cNvSpPr>
          <p:nvPr/>
        </p:nvSpPr>
        <p:spPr bwMode="auto">
          <a:xfrm>
            <a:off x="5867400" y="4343400"/>
            <a:ext cx="838200" cy="7794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p:txBody>
      </p:sp>
      <p:sp>
        <p:nvSpPr>
          <p:cNvPr id="130068" name="Text Box 20"/>
          <p:cNvSpPr txBox="1">
            <a:spLocks noChangeArrowheads="1"/>
          </p:cNvSpPr>
          <p:nvPr/>
        </p:nvSpPr>
        <p:spPr bwMode="auto">
          <a:xfrm>
            <a:off x="5257800" y="4953000"/>
            <a:ext cx="1066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0" name="Text Box 22"/>
          <p:cNvSpPr txBox="1">
            <a:spLocks noChangeArrowheads="1"/>
          </p:cNvSpPr>
          <p:nvPr/>
        </p:nvSpPr>
        <p:spPr bwMode="auto">
          <a:xfrm>
            <a:off x="5318125" y="5249863"/>
            <a:ext cx="854075"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1" name="Text Box 23"/>
          <p:cNvSpPr txBox="1">
            <a:spLocks noChangeArrowheads="1"/>
          </p:cNvSpPr>
          <p:nvPr/>
        </p:nvSpPr>
        <p:spPr bwMode="auto">
          <a:xfrm>
            <a:off x="6248400" y="5021263"/>
            <a:ext cx="685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2" name="Text Box 24"/>
          <p:cNvSpPr txBox="1">
            <a:spLocks noChangeArrowheads="1"/>
          </p:cNvSpPr>
          <p:nvPr/>
        </p:nvSpPr>
        <p:spPr bwMode="auto">
          <a:xfrm>
            <a:off x="5715000" y="3581400"/>
            <a:ext cx="914400" cy="16049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130073" name="Text Box 25"/>
          <p:cNvSpPr txBox="1">
            <a:spLocks noChangeArrowheads="1"/>
          </p:cNvSpPr>
          <p:nvPr/>
        </p:nvSpPr>
        <p:spPr bwMode="auto">
          <a:xfrm>
            <a:off x="4191000" y="5257800"/>
            <a:ext cx="4572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4" name="Text Box 26"/>
          <p:cNvSpPr txBox="1">
            <a:spLocks noChangeArrowheads="1"/>
          </p:cNvSpPr>
          <p:nvPr/>
        </p:nvSpPr>
        <p:spPr bwMode="auto">
          <a:xfrm>
            <a:off x="6324600" y="5029200"/>
            <a:ext cx="533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5" name="Text Box 27"/>
          <p:cNvSpPr txBox="1">
            <a:spLocks noChangeArrowheads="1"/>
          </p:cNvSpPr>
          <p:nvPr/>
        </p:nvSpPr>
        <p:spPr bwMode="auto">
          <a:xfrm>
            <a:off x="3352800" y="5257800"/>
            <a:ext cx="3048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30076" name="Oval 28"/>
          <p:cNvSpPr>
            <a:spLocks noChangeArrowheads="1"/>
          </p:cNvSpPr>
          <p:nvPr/>
        </p:nvSpPr>
        <p:spPr bwMode="auto">
          <a:xfrm>
            <a:off x="6248400" y="5029200"/>
            <a:ext cx="609600" cy="2286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77" name="Line 29"/>
          <p:cNvSpPr>
            <a:spLocks noChangeShapeType="1"/>
          </p:cNvSpPr>
          <p:nvPr/>
        </p:nvSpPr>
        <p:spPr bwMode="auto">
          <a:xfrm>
            <a:off x="2209800" y="4800600"/>
            <a:ext cx="510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78" name="Rectangle 30"/>
          <p:cNvSpPr>
            <a:spLocks noChangeArrowheads="1"/>
          </p:cNvSpPr>
          <p:nvPr/>
        </p:nvSpPr>
        <p:spPr bwMode="auto">
          <a:xfrm flipH="1">
            <a:off x="4114800" y="2743200"/>
            <a:ext cx="609600" cy="2057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79" name="Line 31"/>
          <p:cNvSpPr>
            <a:spLocks noChangeShapeType="1"/>
          </p:cNvSpPr>
          <p:nvPr/>
        </p:nvSpPr>
        <p:spPr bwMode="auto">
          <a:xfrm>
            <a:off x="3962400" y="2590800"/>
            <a:ext cx="609600" cy="2286000"/>
          </a:xfrm>
          <a:prstGeom prst="line">
            <a:avLst/>
          </a:prstGeom>
          <a:noFill/>
          <a:ln w="28575">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80" name="Line 32"/>
          <p:cNvSpPr>
            <a:spLocks noChangeShapeType="1"/>
          </p:cNvSpPr>
          <p:nvPr/>
        </p:nvSpPr>
        <p:spPr bwMode="auto">
          <a:xfrm>
            <a:off x="4419600" y="2667000"/>
            <a:ext cx="0" cy="2133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81" name="Oval 33"/>
          <p:cNvSpPr>
            <a:spLocks noChangeArrowheads="1"/>
          </p:cNvSpPr>
          <p:nvPr/>
        </p:nvSpPr>
        <p:spPr bwMode="auto">
          <a:xfrm>
            <a:off x="3505200" y="3124200"/>
            <a:ext cx="152400" cy="3810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82" name="Line 34"/>
          <p:cNvSpPr>
            <a:spLocks noChangeShapeType="1"/>
          </p:cNvSpPr>
          <p:nvPr/>
        </p:nvSpPr>
        <p:spPr bwMode="auto">
          <a:xfrm>
            <a:off x="3962400" y="2438400"/>
            <a:ext cx="762000" cy="3276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83" name="Line 35"/>
          <p:cNvSpPr>
            <a:spLocks noChangeShapeType="1"/>
          </p:cNvSpPr>
          <p:nvPr/>
        </p:nvSpPr>
        <p:spPr bwMode="auto">
          <a:xfrm flipH="1" flipV="1">
            <a:off x="3886200" y="2362200"/>
            <a:ext cx="838200" cy="3276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41368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tx2"/>
                </a:solidFill>
                <a:latin typeface="Arial" pitchFamily="34" charset="0"/>
                <a:cs typeface="Arial" pitchFamily="34" charset="0"/>
              </a:rPr>
              <a:t>Revue</a:t>
            </a: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rtl="0">
              <a:buFont typeface="Arial" pitchFamily="34" charset="0"/>
              <a:buChar char="•"/>
            </a:pPr>
            <a:r>
              <a:rPr sz="3600">
                <a:latin typeface="Arial" pitchFamily="34" charset="0"/>
                <a:cs typeface="Arial" pitchFamily="34" charset="0"/>
              </a:rPr>
              <a:t>Discutez des raisons pour lesquelles les maladies diarrhéiques ont un impact significatif sur les populations vulnérables </a:t>
            </a:r>
          </a:p>
          <a:p>
            <a:pPr algn="l"/>
            <a:endParaRPr lang="en-US" dirty="0"/>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52649"/>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795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tx2"/>
                </a:solidFill>
                <a:latin typeface="Arial" pitchFamily="34" charset="0"/>
                <a:cs typeface="Arial" pitchFamily="34" charset="0"/>
              </a:rPr>
              <a:t>Attente d’apprentissage n°2</a:t>
            </a: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rtl="0">
              <a:buFont typeface="Arial" pitchFamily="34" charset="0"/>
              <a:buChar char="•"/>
            </a:pPr>
            <a:r>
              <a:rPr sz="3600">
                <a:latin typeface="Arial" pitchFamily="34" charset="0"/>
                <a:cs typeface="Arial" pitchFamily="34" charset="0"/>
              </a:rPr>
              <a:t>L’importance d’une </a:t>
            </a:r>
            <a:r>
              <a:rPr sz="4000">
                <a:latin typeface="Arial" pitchFamily="34" charset="0"/>
                <a:cs typeface="Arial" pitchFamily="34" charset="0"/>
              </a:rPr>
              <a:t>eau potable</a:t>
            </a:r>
            <a:r>
              <a:rPr sz="3600">
                <a:latin typeface="Arial" pitchFamily="34" charset="0"/>
                <a:cs typeface="Arial" pitchFamily="34" charset="0"/>
              </a:rPr>
              <a:t> pour les populations vulnérables</a:t>
            </a:r>
          </a:p>
          <a:p>
            <a:pPr algn="l"/>
            <a:endParaRPr lang="en-US" dirty="0"/>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 y="5891689"/>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520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a:t>Photos d’enfants avec des verres d’eau</a:t>
            </a:r>
          </a:p>
        </p:txBody>
      </p:sp>
      <p:pic>
        <p:nvPicPr>
          <p:cNvPr id="3" name="Picture 8"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180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pPr rtl="0"/>
            <a:fld id="{1659C17D-E282-4CC9-A9DB-AD324DB3C364}" type="slidenum">
              <a:rPr/>
              <a:pPr rtl="0"/>
              <a:t>16</a:t>
            </a:fld>
            <a:endParaRPr/>
          </a:p>
        </p:txBody>
      </p:sp>
      <p:sp>
        <p:nvSpPr>
          <p:cNvPr id="22530" name="Rectangle 2"/>
          <p:cNvSpPr>
            <a:spLocks noGrp="1" noChangeArrowheads="1"/>
          </p:cNvSpPr>
          <p:nvPr>
            <p:ph type="title"/>
          </p:nvPr>
        </p:nvSpPr>
        <p:spPr/>
        <p:txBody>
          <a:bodyPr/>
          <a:lstStyle/>
          <a:p>
            <a:pPr rtl="0"/>
            <a:r>
              <a:rPr b="1">
                <a:solidFill>
                  <a:schemeClr val="tx2"/>
                </a:solidFill>
                <a:latin typeface="Arial" pitchFamily="34" charset="0"/>
                <a:cs typeface="Arial" pitchFamily="34" charset="0"/>
              </a:rPr>
              <a:t>L’eau potable et les PVVIH</a:t>
            </a:r>
          </a:p>
        </p:txBody>
      </p:sp>
      <p:sp>
        <p:nvSpPr>
          <p:cNvPr id="22531" name="Rectangle 3"/>
          <p:cNvSpPr>
            <a:spLocks noGrp="1" noChangeArrowheads="1"/>
          </p:cNvSpPr>
          <p:nvPr>
            <p:ph type="body" idx="1"/>
          </p:nvPr>
        </p:nvSpPr>
        <p:spPr>
          <a:ln/>
          <a:extLst>
            <a:ext uri="{91240B29-F687-4F45-9708-019B960494DF}">
              <a14:hiddenLine xmlns:a14="http://schemas.microsoft.com/office/drawing/2010/main" w="9525">
                <a:solidFill>
                  <a:srgbClr val="FF0000"/>
                </a:solidFill>
                <a:miter lim="800000"/>
                <a:headEnd/>
                <a:tailEnd/>
              </a14:hiddenLine>
            </a:ext>
          </a:extLst>
        </p:spPr>
        <p:txBody>
          <a:bodyPr/>
          <a:lstStyle/>
          <a:p>
            <a:pPr rtl="0">
              <a:lnSpc>
                <a:spcPct val="90000"/>
              </a:lnSpc>
              <a:buFont typeface="Wingdings" pitchFamily="2" charset="2"/>
              <a:buNone/>
            </a:pPr>
            <a:r>
              <a:rPr/>
              <a:t>   </a:t>
            </a:r>
          </a:p>
          <a:p>
            <a:pPr>
              <a:lnSpc>
                <a:spcPct val="90000"/>
              </a:lnSpc>
              <a:buFont typeface="Wingdings" pitchFamily="2" charset="2"/>
              <a:buNone/>
            </a:pPr>
            <a:endParaRPr lang="en-US" dirty="0"/>
          </a:p>
          <a:p>
            <a:pPr rtl="0">
              <a:lnSpc>
                <a:spcPct val="90000"/>
              </a:lnSpc>
              <a:buFont typeface="Wingdings" pitchFamily="2" charset="2"/>
              <a:buNone/>
            </a:pPr>
            <a:r>
              <a:rPr/>
              <a:t>"Les patients séropositifs sans accès à de </a:t>
            </a:r>
            <a:r>
              <a:rPr u="sng"/>
              <a:t>l’eau potable</a:t>
            </a:r>
            <a:r>
              <a:rPr/>
              <a:t> ont un risque plus important de subir l’invasion de pathogènes opportunistes".</a:t>
            </a:r>
          </a:p>
          <a:p>
            <a:pPr rtl="0">
              <a:lnSpc>
                <a:spcPct val="90000"/>
              </a:lnSpc>
              <a:buFont typeface="Wingdings" pitchFamily="2" charset="2"/>
              <a:buNone/>
            </a:pPr>
            <a:r>
              <a:rPr sz="1800" b="1"/>
              <a:t>      </a:t>
            </a:r>
          </a:p>
        </p:txBody>
      </p:sp>
      <p:sp>
        <p:nvSpPr>
          <p:cNvPr id="22532" name="Text Box 4"/>
          <p:cNvSpPr txBox="1">
            <a:spLocks noChangeArrowheads="1"/>
          </p:cNvSpPr>
          <p:nvPr/>
        </p:nvSpPr>
        <p:spPr bwMode="auto">
          <a:xfrm>
            <a:off x="2286000" y="4191000"/>
            <a:ext cx="6248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spcBef>
                <a:spcPct val="50000"/>
              </a:spcBef>
            </a:pPr>
            <a:r>
              <a:rPr sz="1600"/>
              <a:t>(Partners in Health, 2006. PIH Guide to the Community-Based Treatment of HIV in Resource-Poor Settings, 2ème édition)</a:t>
            </a:r>
          </a:p>
        </p:txBody>
      </p:sp>
      <p:pic>
        <p:nvPicPr>
          <p:cNvPr id="22533"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499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pPr rtl="0"/>
            <a:fld id="{E53D6495-63E6-4E56-914C-18C7A62A8CEA}" type="slidenum">
              <a:rPr/>
              <a:pPr rtl="0"/>
              <a:t>17</a:t>
            </a:fld>
            <a:endParaRPr/>
          </a:p>
        </p:txBody>
      </p:sp>
      <p:sp>
        <p:nvSpPr>
          <p:cNvPr id="30722" name="Rectangle 2"/>
          <p:cNvSpPr>
            <a:spLocks noGrp="1" noChangeArrowheads="1"/>
          </p:cNvSpPr>
          <p:nvPr>
            <p:ph type="title"/>
          </p:nvPr>
        </p:nvSpPr>
        <p:spPr/>
        <p:txBody>
          <a:bodyPr>
            <a:normAutofit fontScale="90000"/>
          </a:bodyPr>
          <a:lstStyle/>
          <a:p>
            <a:pPr rtl="0"/>
            <a:r>
              <a:rPr b="1">
                <a:solidFill>
                  <a:schemeClr val="tx2"/>
                </a:solidFill>
                <a:latin typeface="Arial" pitchFamily="34" charset="0"/>
                <a:cs typeface="Arial" pitchFamily="34" charset="0"/>
              </a:rPr>
              <a:t>L’eau potable et les antirétroviraux</a:t>
            </a:r>
          </a:p>
        </p:txBody>
      </p:sp>
      <p:sp>
        <p:nvSpPr>
          <p:cNvPr id="30723" name="Rectangle 3"/>
          <p:cNvSpPr>
            <a:spLocks noGrp="1" noChangeArrowheads="1"/>
          </p:cNvSpPr>
          <p:nvPr>
            <p:ph type="body" idx="1"/>
          </p:nvPr>
        </p:nvSpPr>
        <p:spPr>
          <a:ln/>
          <a:extLst>
            <a:ext uri="{91240B29-F687-4F45-9708-019B960494DF}">
              <a14:hiddenLine xmlns:a14="http://schemas.microsoft.com/office/drawing/2010/main" w="9525">
                <a:solidFill>
                  <a:srgbClr val="FF0000"/>
                </a:solidFill>
                <a:miter lim="800000"/>
                <a:headEnd/>
                <a:tailEnd/>
              </a14:hiddenLine>
            </a:ext>
          </a:extLst>
        </p:spPr>
        <p:txBody>
          <a:bodyPr/>
          <a:lstStyle/>
          <a:p>
            <a:pPr rtl="0">
              <a:lnSpc>
                <a:spcPct val="90000"/>
              </a:lnSpc>
              <a:buFont typeface="Wingdings" pitchFamily="2" charset="2"/>
              <a:buNone/>
            </a:pPr>
            <a:r>
              <a:rPr>
                <a:latin typeface="Swiss721BT-Light" charset="0"/>
              </a:rPr>
              <a:t>  </a:t>
            </a:r>
          </a:p>
          <a:p>
            <a:pPr>
              <a:lnSpc>
                <a:spcPct val="90000"/>
              </a:lnSpc>
              <a:buFont typeface="Wingdings" pitchFamily="2" charset="2"/>
              <a:buNone/>
            </a:pPr>
            <a:endParaRPr lang="en-US" dirty="0">
              <a:latin typeface="Swiss721BT-Light" charset="0"/>
            </a:endParaRPr>
          </a:p>
          <a:p>
            <a:pPr rtl="0">
              <a:lnSpc>
                <a:spcPct val="90000"/>
              </a:lnSpc>
              <a:buFont typeface="Wingdings" pitchFamily="2" charset="2"/>
              <a:buNone/>
            </a:pPr>
            <a:r>
              <a:rPr>
                <a:latin typeface="Swiss721BT-Light" charset="0"/>
              </a:rPr>
              <a:t> </a:t>
            </a:r>
            <a:r>
              <a:rPr/>
              <a:t>"L’accès à une </a:t>
            </a:r>
            <a:r>
              <a:rPr u="sng"/>
              <a:t>eau potable</a:t>
            </a:r>
            <a:r>
              <a:rPr/>
              <a:t> est essentiel aux personnes qui vivent avec le VIH/sida, car cela permet aux patients de prendre leurs médicaments et d’éviter les maladies diarrhéiques qui réduisent l’absorption des médicaments".</a:t>
            </a:r>
            <a:r>
              <a:rPr sz="2800"/>
              <a:t> </a:t>
            </a:r>
          </a:p>
        </p:txBody>
      </p:sp>
      <p:pic>
        <p:nvPicPr>
          <p:cNvPr id="30725" name="Picture 5"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1" y="5916931"/>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30726" name="Text Box 6"/>
          <p:cNvSpPr txBox="1">
            <a:spLocks noChangeArrowheads="1"/>
          </p:cNvSpPr>
          <p:nvPr/>
        </p:nvSpPr>
        <p:spPr bwMode="auto">
          <a:xfrm>
            <a:off x="2286000" y="5410200"/>
            <a:ext cx="640080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spcBef>
                <a:spcPct val="20000"/>
              </a:spcBef>
            </a:pPr>
            <a:r>
              <a:rPr sz="1600"/>
              <a:t>(OMS, 2008. Essential Prevention and Care Interventions for Adults and Adolescents Living with HIV in Resource-limited Settings)</a:t>
            </a:r>
          </a:p>
          <a:p>
            <a:pPr eaLnBrk="1" hangingPunct="1">
              <a:spcBef>
                <a:spcPct val="50000"/>
              </a:spcBef>
            </a:pPr>
            <a:endParaRPr lang="en-US" sz="1600"/>
          </a:p>
        </p:txBody>
      </p:sp>
    </p:spTree>
    <p:extLst>
      <p:ext uri="{BB962C8B-B14F-4D97-AF65-F5344CB8AC3E}">
        <p14:creationId xmlns:p14="http://schemas.microsoft.com/office/powerpoint/2010/main" val="1742879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1"/>
          </p:nvPr>
        </p:nvSpPr>
        <p:spPr/>
        <p:txBody>
          <a:bodyPr/>
          <a:lstStyle/>
          <a:p>
            <a:pPr rtl="0"/>
            <a:fld id="{0B6BC12C-005C-4FD5-BDC9-D5D4DF1FA798}" type="slidenum">
              <a:rPr/>
              <a:pPr rtl="0"/>
              <a:t>18</a:t>
            </a:fld>
            <a:endParaRPr/>
          </a:p>
        </p:txBody>
      </p:sp>
      <p:sp>
        <p:nvSpPr>
          <p:cNvPr id="81922" name="Rectangle 2"/>
          <p:cNvSpPr>
            <a:spLocks noGrp="1" noChangeArrowheads="1"/>
          </p:cNvSpPr>
          <p:nvPr>
            <p:ph type="title"/>
          </p:nvPr>
        </p:nvSpPr>
        <p:spPr/>
        <p:txBody>
          <a:bodyPr>
            <a:normAutofit fontScale="90000"/>
          </a:bodyPr>
          <a:lstStyle/>
          <a:p>
            <a:pPr rtl="0"/>
            <a:r>
              <a:rPr b="1">
                <a:solidFill>
                  <a:schemeClr val="tx2"/>
                </a:solidFill>
                <a:latin typeface="Arial" pitchFamily="34" charset="0"/>
                <a:cs typeface="Arial" pitchFamily="34" charset="0"/>
              </a:rPr>
              <a:t>Diarrhée et absorption des ARV</a:t>
            </a:r>
          </a:p>
        </p:txBody>
      </p:sp>
      <p:sp>
        <p:nvSpPr>
          <p:cNvPr id="81923" name="Rectangle 3"/>
          <p:cNvSpPr>
            <a:spLocks noGrp="1" noChangeArrowheads="1"/>
          </p:cNvSpPr>
          <p:nvPr>
            <p:ph type="body" idx="1"/>
          </p:nvPr>
        </p:nvSpPr>
        <p:spPr/>
        <p:txBody>
          <a:bodyPr/>
          <a:lstStyle/>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a:p>
            <a:pPr>
              <a:buFont typeface="Wingdings" pitchFamily="2" charset="2"/>
              <a:buNone/>
            </a:pPr>
            <a:endParaRPr lang="en-US" b="1"/>
          </a:p>
        </p:txBody>
      </p:sp>
      <p:pic>
        <p:nvPicPr>
          <p:cNvPr id="81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65288"/>
            <a:ext cx="8534400"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5" name="Text Box 5"/>
          <p:cNvSpPr txBox="1">
            <a:spLocks noChangeArrowheads="1"/>
          </p:cNvSpPr>
          <p:nvPr/>
        </p:nvSpPr>
        <p:spPr bwMode="auto">
          <a:xfrm>
            <a:off x="2971800" y="5867400"/>
            <a:ext cx="5715000" cy="31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lnSpc>
                <a:spcPct val="90000"/>
              </a:lnSpc>
              <a:spcBef>
                <a:spcPct val="20000"/>
              </a:spcBef>
            </a:pPr>
            <a:r>
              <a:rPr sz="1600"/>
              <a:t>(Brantley et al., 2003. British Journal of Infectious Diseases</a:t>
            </a:r>
          </a:p>
        </p:txBody>
      </p:sp>
      <p:sp>
        <p:nvSpPr>
          <p:cNvPr id="81926" name="Rectangle 6"/>
          <p:cNvSpPr>
            <a:spLocks noChangeArrowheads="1"/>
          </p:cNvSpPr>
          <p:nvPr/>
        </p:nvSpPr>
        <p:spPr bwMode="auto">
          <a:xfrm>
            <a:off x="5410200" y="5029200"/>
            <a:ext cx="13716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9" name="Rectangle 9"/>
          <p:cNvSpPr>
            <a:spLocks noChangeArrowheads="1"/>
          </p:cNvSpPr>
          <p:nvPr/>
        </p:nvSpPr>
        <p:spPr bwMode="auto">
          <a:xfrm>
            <a:off x="5562600" y="5181600"/>
            <a:ext cx="13716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30" name="Rectangle 10"/>
          <p:cNvSpPr>
            <a:spLocks noChangeArrowheads="1"/>
          </p:cNvSpPr>
          <p:nvPr/>
        </p:nvSpPr>
        <p:spPr bwMode="auto">
          <a:xfrm>
            <a:off x="3657600" y="1828800"/>
            <a:ext cx="1371600" cy="533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32" name="Text Box 12"/>
          <p:cNvSpPr txBox="1">
            <a:spLocks noChangeArrowheads="1"/>
          </p:cNvSpPr>
          <p:nvPr/>
        </p:nvSpPr>
        <p:spPr bwMode="auto">
          <a:xfrm>
            <a:off x="685800" y="2362200"/>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spcBef>
                <a:spcPct val="50000"/>
              </a:spcBef>
            </a:pPr>
            <a:r>
              <a:rPr/>
              <a:t>Niveau d'ARV dans le sang</a:t>
            </a:r>
          </a:p>
        </p:txBody>
      </p:sp>
      <p:pic>
        <p:nvPicPr>
          <p:cNvPr id="81933" name="Picture 13"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2"/>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697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tx2"/>
                </a:solidFill>
                <a:latin typeface="Arial" pitchFamily="34" charset="0"/>
                <a:cs typeface="Arial" pitchFamily="34" charset="0"/>
              </a:rPr>
              <a:t>Revue</a:t>
            </a: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rtl="0">
              <a:buFont typeface="Arial" pitchFamily="34" charset="0"/>
              <a:buChar char="•"/>
            </a:pPr>
            <a:r>
              <a:rPr sz="3600">
                <a:latin typeface="Arial" pitchFamily="34" charset="0"/>
                <a:cs typeface="Arial" pitchFamily="34" charset="0"/>
              </a:rPr>
              <a:t>Discutez de l’importance d’une eau potable pour les populations vulnérables </a:t>
            </a:r>
          </a:p>
          <a:p>
            <a:pPr algn="l"/>
            <a:endParaRPr lang="en-US" dirty="0"/>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759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1371600"/>
            <a:ext cx="6096000" cy="4228850"/>
          </a:xfrm>
          <a:prstGeom prst="rect">
            <a:avLst/>
          </a:prstGeom>
        </p:spPr>
        <p:txBody>
          <a:bodyPr wrap="square">
            <a:spAutoFit/>
          </a:bodyPr>
          <a:lstStyle/>
          <a:p>
            <a:pPr lvl="0" algn="ctr" rtl="0" fontAlgn="base">
              <a:spcBef>
                <a:spcPct val="20000"/>
              </a:spcBef>
              <a:spcAft>
                <a:spcPct val="0"/>
              </a:spcAft>
            </a:pPr>
            <a:r>
              <a:rPr sz="3200" kern="0">
                <a:solidFill>
                  <a:srgbClr val="000000"/>
                </a:solidFill>
                <a:latin typeface="Arial"/>
                <a:cs typeface="Arial"/>
              </a:rPr>
              <a:t>Cette présentation va de pair avec le plan de cours : TED pour les populations vulnérables</a:t>
            </a:r>
            <a:r>
              <a:rPr sz="3200" kern="0">
                <a:solidFill>
                  <a:srgbClr val="FF0000"/>
                </a:solidFill>
                <a:latin typeface="Arial"/>
                <a:cs typeface="Arial"/>
              </a:rPr>
              <a:t> </a:t>
            </a:r>
            <a:r>
              <a:rPr sz="3200" kern="0">
                <a:solidFill>
                  <a:srgbClr val="000000"/>
                </a:solidFill>
                <a:latin typeface="Arial"/>
                <a:cs typeface="Arial"/>
              </a:rPr>
              <a:t> du</a:t>
            </a:r>
            <a:r>
              <a:rPr sz="3200" kern="0">
                <a:latin typeface="Arial"/>
                <a:cs typeface="Arial"/>
              </a:rPr>
              <a:t>Manuel du formateur sur les personnes qui vivent avec le VIH/sida.</a:t>
            </a:r>
            <a:r>
              <a:rPr sz="3200" kern="0">
                <a:solidFill>
                  <a:srgbClr val="000000"/>
                </a:solidFill>
                <a:latin typeface="Arial"/>
                <a:cs typeface="Arial"/>
              </a:rPr>
              <a:t> </a:t>
            </a:r>
          </a:p>
          <a:p>
            <a:pPr lvl="0" fontAlgn="base">
              <a:spcBef>
                <a:spcPct val="20000"/>
              </a:spcBef>
              <a:spcAft>
                <a:spcPct val="0"/>
              </a:spcAft>
            </a:pPr>
            <a:endParaRPr lang="en-US" sz="3200" kern="0" dirty="0">
              <a:solidFill>
                <a:srgbClr val="000000"/>
              </a:solidFill>
              <a:latin typeface="Arial"/>
              <a:cs typeface="Arial"/>
            </a:endParaRPr>
          </a:p>
          <a:p>
            <a:pPr lvl="0" algn="ctr" rtl="0" fontAlgn="base">
              <a:spcBef>
                <a:spcPct val="20000"/>
              </a:spcBef>
              <a:spcAft>
                <a:spcPct val="0"/>
              </a:spcAft>
            </a:pPr>
            <a:r>
              <a:rPr sz="3200" kern="0">
                <a:solidFill>
                  <a:srgbClr val="000000"/>
                </a:solidFill>
                <a:latin typeface="Arial"/>
                <a:cs typeface="Arial"/>
              </a:rPr>
              <a:t>Celui-ci est disponible sur : </a:t>
            </a:r>
            <a:r>
              <a:rPr sz="3200" kern="0">
                <a:solidFill>
                  <a:srgbClr val="000000"/>
                </a:solidFill>
                <a:latin typeface="Arial"/>
                <a:cs typeface="Arial"/>
                <a:hlinkClick r:id="rId2"/>
              </a:rPr>
              <a:t>www.cawst.org/resources</a:t>
            </a:r>
          </a:p>
        </p:txBody>
      </p:sp>
      <p:pic>
        <p:nvPicPr>
          <p:cNvPr id="3"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917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tx2"/>
                </a:solidFill>
                <a:latin typeface="Arial" pitchFamily="34" charset="0"/>
                <a:cs typeface="Arial" pitchFamily="34" charset="0"/>
              </a:rPr>
              <a:t>Attente d’apprentissage n°3</a:t>
            </a: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rtl="0">
              <a:buFont typeface="Arial" pitchFamily="34" charset="0"/>
              <a:buChar char="•"/>
            </a:pPr>
            <a:r>
              <a:rPr sz="3600">
                <a:latin typeface="Arial" pitchFamily="34" charset="0"/>
                <a:cs typeface="Arial" pitchFamily="34" charset="0"/>
              </a:rPr>
              <a:t>Importance de l’approche à barrières multiples pour les populations vulnérables</a:t>
            </a:r>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268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0" y="274638"/>
            <a:ext cx="9144000" cy="1143000"/>
          </a:xfrm>
        </p:spPr>
        <p:txBody>
          <a:bodyPr>
            <a:normAutofit fontScale="90000"/>
          </a:bodyPr>
          <a:lstStyle/>
          <a:p>
            <a:pPr rtl="0"/>
            <a:r>
              <a:rPr sz="4000" b="1">
                <a:solidFill>
                  <a:schemeClr val="tx2"/>
                </a:solidFill>
                <a:latin typeface="Arial" pitchFamily="34" charset="0"/>
                <a:cs typeface="Arial" pitchFamily="34" charset="0"/>
              </a:rPr>
              <a:t>L’approche à barrières multiples pour une eau potable</a:t>
            </a:r>
          </a:p>
        </p:txBody>
      </p:sp>
      <p:grpSp>
        <p:nvGrpSpPr>
          <p:cNvPr id="2" name="Group 4"/>
          <p:cNvGrpSpPr>
            <a:grpSpLocks/>
          </p:cNvGrpSpPr>
          <p:nvPr/>
        </p:nvGrpSpPr>
        <p:grpSpPr bwMode="auto">
          <a:xfrm>
            <a:off x="228600" y="1295400"/>
            <a:ext cx="8610600" cy="1600200"/>
            <a:chOff x="1800" y="3423"/>
            <a:chExt cx="8228" cy="793"/>
          </a:xfrm>
        </p:grpSpPr>
        <p:grpSp>
          <p:nvGrpSpPr>
            <p:cNvPr id="46088" name="Group 5"/>
            <p:cNvGrpSpPr>
              <a:grpSpLocks/>
            </p:cNvGrpSpPr>
            <p:nvPr/>
          </p:nvGrpSpPr>
          <p:grpSpPr bwMode="auto">
            <a:xfrm>
              <a:off x="1800" y="3686"/>
              <a:ext cx="8228" cy="530"/>
              <a:chOff x="1800" y="3686"/>
              <a:chExt cx="8228" cy="530"/>
            </a:xfrm>
          </p:grpSpPr>
          <p:sp>
            <p:nvSpPr>
              <p:cNvPr id="46092" name="Line 6"/>
              <p:cNvSpPr>
                <a:spLocks noChangeShapeType="1"/>
              </p:cNvSpPr>
              <p:nvPr/>
            </p:nvSpPr>
            <p:spPr bwMode="auto">
              <a:xfrm>
                <a:off x="4979" y="3873"/>
                <a:ext cx="16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3" name="Line 7"/>
              <p:cNvSpPr>
                <a:spLocks noChangeShapeType="1"/>
              </p:cNvSpPr>
              <p:nvPr/>
            </p:nvSpPr>
            <p:spPr bwMode="auto">
              <a:xfrm>
                <a:off x="6662" y="3873"/>
                <a:ext cx="16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4" name="Line 8"/>
              <p:cNvSpPr>
                <a:spLocks noChangeShapeType="1"/>
              </p:cNvSpPr>
              <p:nvPr/>
            </p:nvSpPr>
            <p:spPr bwMode="auto">
              <a:xfrm>
                <a:off x="3296" y="3873"/>
                <a:ext cx="16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5" name="Line 9"/>
              <p:cNvSpPr>
                <a:spLocks noChangeShapeType="1"/>
              </p:cNvSpPr>
              <p:nvPr/>
            </p:nvSpPr>
            <p:spPr bwMode="auto">
              <a:xfrm>
                <a:off x="8345" y="3873"/>
                <a:ext cx="16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6096" name="Group 10"/>
              <p:cNvGrpSpPr>
                <a:grpSpLocks/>
              </p:cNvGrpSpPr>
              <p:nvPr/>
            </p:nvGrpSpPr>
            <p:grpSpPr bwMode="auto">
              <a:xfrm>
                <a:off x="1800" y="3686"/>
                <a:ext cx="8228" cy="530"/>
                <a:chOff x="1800" y="3686"/>
                <a:chExt cx="8228" cy="530"/>
              </a:xfrm>
            </p:grpSpPr>
            <p:sp>
              <p:nvSpPr>
                <p:cNvPr id="46097" name="Text Box 11"/>
                <p:cNvSpPr txBox="1">
                  <a:spLocks noChangeArrowheads="1"/>
                </p:cNvSpPr>
                <p:nvPr/>
              </p:nvSpPr>
              <p:spPr bwMode="auto">
                <a:xfrm>
                  <a:off x="3483" y="3686"/>
                  <a:ext cx="1496" cy="5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46800" bIns="180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CA" sz="200" b="1" dirty="0"/>
                </a:p>
                <a:p>
                  <a:pPr algn="ctr" rtl="0" eaLnBrk="1" hangingPunct="1"/>
                  <a:r>
                    <a:rPr sz="1400" b="1"/>
                    <a:t>Sédimentation</a:t>
                  </a:r>
                </a:p>
              </p:txBody>
            </p:sp>
            <p:sp>
              <p:nvSpPr>
                <p:cNvPr id="46098" name="Text Box 12"/>
                <p:cNvSpPr txBox="1">
                  <a:spLocks noChangeArrowheads="1"/>
                </p:cNvSpPr>
                <p:nvPr/>
              </p:nvSpPr>
              <p:spPr bwMode="auto">
                <a:xfrm>
                  <a:off x="5166" y="3686"/>
                  <a:ext cx="1496" cy="5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CA" sz="200" b="1" dirty="0"/>
                </a:p>
                <a:p>
                  <a:pPr algn="ctr" rtl="0" eaLnBrk="1" hangingPunct="1"/>
                  <a:r>
                    <a:rPr sz="1400" b="1"/>
                    <a:t>Filtration</a:t>
                  </a:r>
                </a:p>
              </p:txBody>
            </p:sp>
            <p:sp>
              <p:nvSpPr>
                <p:cNvPr id="46099" name="Text Box 13"/>
                <p:cNvSpPr txBox="1">
                  <a:spLocks noChangeArrowheads="1"/>
                </p:cNvSpPr>
                <p:nvPr/>
              </p:nvSpPr>
              <p:spPr bwMode="auto">
                <a:xfrm>
                  <a:off x="6849" y="3686"/>
                  <a:ext cx="1496" cy="5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CA" sz="200" b="1" dirty="0"/>
                </a:p>
                <a:p>
                  <a:pPr algn="ctr" rtl="0" eaLnBrk="1" hangingPunct="1"/>
                  <a:r>
                    <a:rPr sz="1400" b="1"/>
                    <a:t>Désinfection</a:t>
                  </a:r>
                </a:p>
              </p:txBody>
            </p:sp>
            <p:sp>
              <p:nvSpPr>
                <p:cNvPr id="46100" name="Text Box 14"/>
                <p:cNvSpPr txBox="1">
                  <a:spLocks noChangeArrowheads="1"/>
                </p:cNvSpPr>
                <p:nvPr/>
              </p:nvSpPr>
              <p:spPr bwMode="auto">
                <a:xfrm>
                  <a:off x="8532" y="3686"/>
                  <a:ext cx="1496" cy="5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CA" sz="200" b="1" dirty="0"/>
                </a:p>
                <a:p>
                  <a:pPr algn="ctr" rtl="0" eaLnBrk="1" hangingPunct="1"/>
                  <a:r>
                    <a:rPr sz="1400" b="1"/>
                    <a:t>Conservation hygiénique</a:t>
                  </a:r>
                </a:p>
              </p:txBody>
            </p:sp>
            <p:sp>
              <p:nvSpPr>
                <p:cNvPr id="46101" name="Text Box 15"/>
                <p:cNvSpPr txBox="1">
                  <a:spLocks noChangeArrowheads="1"/>
                </p:cNvSpPr>
                <p:nvPr/>
              </p:nvSpPr>
              <p:spPr bwMode="auto">
                <a:xfrm>
                  <a:off x="1800" y="3686"/>
                  <a:ext cx="1496" cy="53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tIns="46800" bIns="1800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CA" sz="200" b="1" dirty="0"/>
                </a:p>
                <a:p>
                  <a:pPr algn="ctr" rtl="0" eaLnBrk="1" hangingPunct="1"/>
                  <a:r>
                    <a:rPr sz="1400" b="1"/>
                    <a:t>Protection de la source</a:t>
                  </a:r>
                </a:p>
              </p:txBody>
            </p:sp>
          </p:grpSp>
        </p:grpSp>
        <p:sp>
          <p:nvSpPr>
            <p:cNvPr id="46089" name="Line 16"/>
            <p:cNvSpPr>
              <a:spLocks noChangeShapeType="1"/>
            </p:cNvSpPr>
            <p:nvPr/>
          </p:nvSpPr>
          <p:spPr bwMode="auto">
            <a:xfrm>
              <a:off x="4044" y="3423"/>
              <a:ext cx="355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0" name="Line 17"/>
            <p:cNvSpPr>
              <a:spLocks noChangeShapeType="1"/>
            </p:cNvSpPr>
            <p:nvPr/>
          </p:nvSpPr>
          <p:spPr bwMode="auto">
            <a:xfrm>
              <a:off x="4044" y="3423"/>
              <a:ext cx="0" cy="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091" name="Line 18"/>
            <p:cNvSpPr>
              <a:spLocks noChangeShapeType="1"/>
            </p:cNvSpPr>
            <p:nvPr/>
          </p:nvSpPr>
          <p:spPr bwMode="auto">
            <a:xfrm>
              <a:off x="7597" y="3423"/>
              <a:ext cx="0" cy="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0675" name="Text Box 19"/>
          <p:cNvSpPr txBox="1">
            <a:spLocks noChangeArrowheads="1"/>
          </p:cNvSpPr>
          <p:nvPr/>
        </p:nvSpPr>
        <p:spPr bwMode="auto">
          <a:xfrm>
            <a:off x="2895600" y="1295400"/>
            <a:ext cx="3276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spcBef>
                <a:spcPct val="50000"/>
              </a:spcBef>
            </a:pPr>
            <a:r>
              <a:rPr sz="1600" b="1" dirty="0" err="1"/>
              <a:t>Traitement</a:t>
            </a:r>
            <a:r>
              <a:rPr sz="1600" b="1" dirty="0"/>
              <a:t> de </a:t>
            </a:r>
            <a:r>
              <a:rPr sz="1600" b="1" dirty="0" err="1"/>
              <a:t>l’eau</a:t>
            </a:r>
            <a:r>
              <a:rPr sz="1600" b="1" dirty="0"/>
              <a:t> à domicile</a:t>
            </a:r>
          </a:p>
        </p:txBody>
      </p:sp>
      <p:sp>
        <p:nvSpPr>
          <p:cNvPr id="22" name="Rectangle 2"/>
          <p:cNvSpPr txBox="1">
            <a:spLocks noChangeArrowheads="1"/>
          </p:cNvSpPr>
          <p:nvPr/>
        </p:nvSpPr>
        <p:spPr bwMode="auto">
          <a:xfrm>
            <a:off x="1447141" y="5807075"/>
            <a:ext cx="74676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sz="3200" i="1" dirty="0" err="1">
                <a:solidFill>
                  <a:schemeClr val="tx2"/>
                </a:solidFill>
              </a:rPr>
              <a:t>Chaque</a:t>
            </a:r>
            <a:r>
              <a:rPr sz="3200" i="1" dirty="0">
                <a:solidFill>
                  <a:schemeClr val="tx2"/>
                </a:solidFill>
              </a:rPr>
              <a:t> </a:t>
            </a:r>
            <a:r>
              <a:rPr sz="3200" i="1" dirty="0" err="1">
                <a:solidFill>
                  <a:schemeClr val="tx2"/>
                </a:solidFill>
              </a:rPr>
              <a:t>étape</a:t>
            </a:r>
            <a:r>
              <a:rPr sz="3200" i="1" dirty="0">
                <a:solidFill>
                  <a:schemeClr val="tx2"/>
                </a:solidFill>
              </a:rPr>
              <a:t> </a:t>
            </a:r>
            <a:r>
              <a:rPr sz="3200" i="1" dirty="0" err="1">
                <a:solidFill>
                  <a:schemeClr val="tx2"/>
                </a:solidFill>
              </a:rPr>
              <a:t>fournit</a:t>
            </a:r>
            <a:r>
              <a:rPr sz="3200" i="1" dirty="0">
                <a:solidFill>
                  <a:schemeClr val="tx2"/>
                </a:solidFill>
              </a:rPr>
              <a:t> </a:t>
            </a:r>
            <a:r>
              <a:rPr sz="3200" i="1" dirty="0" err="1">
                <a:solidFill>
                  <a:schemeClr val="tx2"/>
                </a:solidFill>
              </a:rPr>
              <a:t>une</a:t>
            </a:r>
            <a:r>
              <a:rPr sz="3200" i="1" dirty="0">
                <a:solidFill>
                  <a:schemeClr val="tx2"/>
                </a:solidFill>
              </a:rPr>
              <a:t> </a:t>
            </a:r>
            <a:r>
              <a:rPr sz="3200" i="1" dirty="0" err="1">
                <a:solidFill>
                  <a:schemeClr val="tx2"/>
                </a:solidFill>
              </a:rPr>
              <a:t>réduction</a:t>
            </a:r>
            <a:r>
              <a:rPr sz="3200" i="1" dirty="0">
                <a:solidFill>
                  <a:schemeClr val="tx2"/>
                </a:solidFill>
              </a:rPr>
              <a:t> </a:t>
            </a:r>
            <a:r>
              <a:rPr sz="3200" i="1" dirty="0" err="1">
                <a:solidFill>
                  <a:schemeClr val="tx2"/>
                </a:solidFill>
              </a:rPr>
              <a:t>supplémentaire</a:t>
            </a:r>
            <a:r>
              <a:rPr sz="3200" i="1" dirty="0">
                <a:solidFill>
                  <a:schemeClr val="tx2"/>
                </a:solidFill>
              </a:rPr>
              <a:t> du </a:t>
            </a:r>
            <a:r>
              <a:rPr sz="3200" i="1" dirty="0" err="1">
                <a:solidFill>
                  <a:schemeClr val="tx2"/>
                </a:solidFill>
              </a:rPr>
              <a:t>risque</a:t>
            </a:r>
            <a:r>
              <a:rPr sz="3200" i="1" dirty="0">
                <a:solidFill>
                  <a:schemeClr val="tx2"/>
                </a:solidFill>
              </a:rPr>
              <a:t> pour la santé.</a:t>
            </a:r>
          </a:p>
        </p:txBody>
      </p:sp>
      <p:pic>
        <p:nvPicPr>
          <p:cNvPr id="23"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619" y="3048000"/>
            <a:ext cx="2173819" cy="1905000"/>
          </a:xfrm>
          <a:prstGeom prst="rect">
            <a:avLst/>
          </a:prstGeom>
          <a:noFill/>
          <a:ln>
            <a:noFill/>
          </a:ln>
        </p:spPr>
      </p:pic>
      <p:pic>
        <p:nvPicPr>
          <p:cNvPr id="25" name="Picture 2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12901" y="3421379"/>
            <a:ext cx="919480" cy="1075055"/>
          </a:xfrm>
          <a:prstGeom prst="rect">
            <a:avLst/>
          </a:prstGeom>
          <a:noFill/>
          <a:ln>
            <a:noFill/>
          </a:ln>
        </p:spPr>
      </p:pic>
      <p:pic>
        <p:nvPicPr>
          <p:cNvPr id="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7959" y="3268979"/>
            <a:ext cx="9144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6" descr="Version 10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03412" y="2971800"/>
            <a:ext cx="1077529" cy="251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p:nvPr/>
        </p:nvPicPr>
        <p:blipFill>
          <a:blip r:embed="rId8" cstate="print">
            <a:extLst>
              <a:ext uri="{28A0092B-C50C-407E-A947-70E740481C1C}">
                <a14:useLocalDpi xmlns:a14="http://schemas.microsoft.com/office/drawing/2010/main" val="0"/>
              </a:ext>
            </a:extLst>
          </a:blip>
          <a:stretch>
            <a:fillRect/>
          </a:stretch>
        </p:blipFill>
        <p:spPr>
          <a:xfrm>
            <a:off x="7493152" y="3268979"/>
            <a:ext cx="1346047" cy="1227455"/>
          </a:xfrm>
          <a:prstGeom prst="rect">
            <a:avLst/>
          </a:prstGeom>
        </p:spPr>
      </p:pic>
    </p:spTree>
    <p:extLst>
      <p:ext uri="{BB962C8B-B14F-4D97-AF65-F5344CB8AC3E}">
        <p14:creationId xmlns:p14="http://schemas.microsoft.com/office/powerpoint/2010/main" val="15705005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70675"/>
                                        </p:tgtEl>
                                        <p:attrNameLst>
                                          <p:attrName>style.visibility</p:attrName>
                                        </p:attrNameLst>
                                      </p:cBhvr>
                                      <p:to>
                                        <p:strVal val="visible"/>
                                      </p:to>
                                    </p:set>
                                    <p:animEffect transition="in" filter="fade">
                                      <p:cBhvr>
                                        <p:cTn id="11" dur="1000"/>
                                        <p:tgtEl>
                                          <p:spTgt spid="70675"/>
                                        </p:tgtEl>
                                      </p:cBhvr>
                                    </p:animEffect>
                                    <p:anim calcmode="lin" valueType="num">
                                      <p:cBhvr>
                                        <p:cTn id="12" dur="1000" fill="hold"/>
                                        <p:tgtEl>
                                          <p:spTgt spid="70675"/>
                                        </p:tgtEl>
                                        <p:attrNameLst>
                                          <p:attrName>ppt_x</p:attrName>
                                        </p:attrNameLst>
                                      </p:cBhvr>
                                      <p:tavLst>
                                        <p:tav tm="0">
                                          <p:val>
                                            <p:strVal val="#ppt_x"/>
                                          </p:val>
                                        </p:tav>
                                        <p:tav tm="100000">
                                          <p:val>
                                            <p:strVal val="#ppt_x"/>
                                          </p:val>
                                        </p:tav>
                                      </p:tavLst>
                                    </p:anim>
                                    <p:anim calcmode="lin" valueType="num">
                                      <p:cBhvr>
                                        <p:cTn id="13" dur="900" decel="100000" fill="hold"/>
                                        <p:tgtEl>
                                          <p:spTgt spid="7067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0675"/>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lide(fromBottom)">
                                      <p:cBhvr>
                                        <p:cTn id="19" dur="500"/>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75"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1"/>
          </p:nvPr>
        </p:nvSpPr>
        <p:spPr/>
        <p:txBody>
          <a:bodyPr/>
          <a:lstStyle/>
          <a:p>
            <a:pPr rtl="0"/>
            <a:fld id="{FB9763F2-E4B8-43BD-8568-CDF1BFA011D1}" type="slidenum">
              <a:rPr/>
              <a:pPr rtl="0"/>
              <a:t>22</a:t>
            </a:fld>
            <a:endParaRPr/>
          </a:p>
        </p:txBody>
      </p:sp>
      <p:sp>
        <p:nvSpPr>
          <p:cNvPr id="120834" name="Rectangle 2"/>
          <p:cNvSpPr>
            <a:spLocks noGrp="1" noChangeArrowheads="1"/>
          </p:cNvSpPr>
          <p:nvPr>
            <p:ph type="title"/>
          </p:nvPr>
        </p:nvSpPr>
        <p:spPr>
          <a:xfrm>
            <a:off x="0" y="152400"/>
            <a:ext cx="9144000" cy="1371600"/>
          </a:xfrm>
        </p:spPr>
        <p:txBody>
          <a:bodyPr>
            <a:normAutofit fontScale="90000"/>
          </a:bodyPr>
          <a:lstStyle/>
          <a:p>
            <a:pPr rtl="0"/>
            <a:r>
              <a:rPr b="1">
                <a:solidFill>
                  <a:schemeClr val="bg2"/>
                </a:solidFill>
              </a:rPr>
              <a:t> </a:t>
            </a:r>
            <a:r>
              <a:rPr b="1">
                <a:solidFill>
                  <a:schemeClr val="tx2"/>
                </a:solidFill>
                <a:latin typeface="Arial" pitchFamily="34" charset="0"/>
                <a:cs typeface="Arial" pitchFamily="34" charset="0"/>
              </a:rPr>
              <a:t>Résistance des agents pathogènes au chlore</a:t>
            </a:r>
          </a:p>
        </p:txBody>
      </p:sp>
      <p:sp>
        <p:nvSpPr>
          <p:cNvPr id="120835" name="Rectangle 3"/>
          <p:cNvSpPr>
            <a:spLocks noGrp="1" noChangeArrowheads="1"/>
          </p:cNvSpPr>
          <p:nvPr>
            <p:ph type="body" idx="1"/>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rtl="0">
              <a:lnSpc>
                <a:spcPct val="90000"/>
              </a:lnSpc>
            </a:pPr>
            <a:r>
              <a:rPr sz="2800"/>
              <a:t>La plupart des bactéries</a:t>
            </a:r>
          </a:p>
          <a:p>
            <a:pPr rtl="0">
              <a:lnSpc>
                <a:spcPct val="90000"/>
              </a:lnSpc>
              <a:buFont typeface="Wingdings" pitchFamily="2" charset="2"/>
              <a:buNone/>
            </a:pPr>
            <a:r>
              <a:rPr sz="2800"/>
              <a:t>		</a:t>
            </a:r>
          </a:p>
          <a:p>
            <a:pPr rtl="0">
              <a:lnSpc>
                <a:spcPct val="90000"/>
              </a:lnSpc>
            </a:pPr>
            <a:r>
              <a:rPr sz="2800"/>
              <a:t>Virus     </a:t>
            </a:r>
          </a:p>
          <a:p>
            <a:pPr>
              <a:lnSpc>
                <a:spcPct val="90000"/>
              </a:lnSpc>
              <a:buFont typeface="Wingdings" pitchFamily="2" charset="2"/>
              <a:buNone/>
            </a:pPr>
            <a:endParaRPr lang="en-US" sz="2800" dirty="0"/>
          </a:p>
          <a:p>
            <a:pPr rtl="0">
              <a:lnSpc>
                <a:spcPct val="90000"/>
              </a:lnSpc>
            </a:pPr>
            <a:r>
              <a:rPr sz="2800"/>
              <a:t>Mycobactéries</a:t>
            </a:r>
          </a:p>
          <a:p>
            <a:pPr rtl="0">
              <a:lnSpc>
                <a:spcPct val="90000"/>
              </a:lnSpc>
            </a:pPr>
            <a:r>
              <a:rPr sz="2800"/>
              <a:t>Protozoaires</a:t>
            </a:r>
          </a:p>
          <a:p>
            <a:pPr lvl="1" rtl="0">
              <a:lnSpc>
                <a:spcPct val="90000"/>
              </a:lnSpc>
            </a:pPr>
            <a:r>
              <a:rPr i="1"/>
              <a:t>Giardia</a:t>
            </a:r>
            <a:r>
              <a:rPr/>
              <a:t> </a:t>
            </a:r>
          </a:p>
          <a:p>
            <a:pPr lvl="1" rtl="0">
              <a:lnSpc>
                <a:spcPct val="90000"/>
              </a:lnSpc>
            </a:pPr>
            <a:r>
              <a:rPr b="1" i="1"/>
              <a:t>Cryptosporidium</a:t>
            </a:r>
          </a:p>
        </p:txBody>
      </p:sp>
      <p:sp>
        <p:nvSpPr>
          <p:cNvPr id="120836" name="AutoShape 4"/>
          <p:cNvSpPr>
            <a:spLocks noChangeArrowheads="1"/>
          </p:cNvSpPr>
          <p:nvPr/>
        </p:nvSpPr>
        <p:spPr bwMode="auto">
          <a:xfrm>
            <a:off x="5046663" y="2362200"/>
            <a:ext cx="338137" cy="2895600"/>
          </a:xfrm>
          <a:prstGeom prst="downArrow">
            <a:avLst>
              <a:gd name="adj1" fmla="val 50000"/>
              <a:gd name="adj2" fmla="val 214085"/>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837" name="Text Box 5"/>
          <p:cNvSpPr txBox="1">
            <a:spLocks noChangeArrowheads="1"/>
          </p:cNvSpPr>
          <p:nvPr/>
        </p:nvSpPr>
        <p:spPr bwMode="auto">
          <a:xfrm>
            <a:off x="4724400" y="1752600"/>
            <a:ext cx="10842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sz="2600" b="1">
                <a:latin typeface="Arial Narrow" pitchFamily="34" charset="0"/>
              </a:rPr>
              <a:t>Moins</a:t>
            </a:r>
          </a:p>
        </p:txBody>
      </p:sp>
      <p:sp>
        <p:nvSpPr>
          <p:cNvPr id="120838" name="Text Box 6"/>
          <p:cNvSpPr txBox="1">
            <a:spLocks noChangeArrowheads="1"/>
          </p:cNvSpPr>
          <p:nvPr/>
        </p:nvSpPr>
        <p:spPr bwMode="auto">
          <a:xfrm>
            <a:off x="4800600" y="5334000"/>
            <a:ext cx="9985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sz="2600" b="1">
                <a:latin typeface="Arial Narrow" pitchFamily="34" charset="0"/>
              </a:rPr>
              <a:t>Plus</a:t>
            </a:r>
          </a:p>
        </p:txBody>
      </p:sp>
      <p:sp>
        <p:nvSpPr>
          <p:cNvPr id="120839" name="Text Box 7"/>
          <p:cNvSpPr txBox="1">
            <a:spLocks noChangeArrowheads="1"/>
          </p:cNvSpPr>
          <p:nvPr/>
        </p:nvSpPr>
        <p:spPr bwMode="auto">
          <a:xfrm>
            <a:off x="5105400" y="6172200"/>
            <a:ext cx="365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spcBef>
                <a:spcPct val="50000"/>
              </a:spcBef>
            </a:pPr>
            <a:r>
              <a:rPr sz="2000"/>
              <a:t> (Adapté de Sobsey, UNC)</a:t>
            </a:r>
          </a:p>
        </p:txBody>
      </p:sp>
      <p:pic>
        <p:nvPicPr>
          <p:cNvPr id="120840"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38665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rtl="0" eaLnBrk="1" hangingPunct="1"/>
            <a:r>
              <a:rPr b="1">
                <a:solidFill>
                  <a:schemeClr val="tx2"/>
                </a:solidFill>
              </a:rPr>
              <a:t>Cryptosporidium</a:t>
            </a:r>
          </a:p>
        </p:txBody>
      </p:sp>
      <p:pic>
        <p:nvPicPr>
          <p:cNvPr id="34820" name="Picture 6" descr="cryptosporidiosi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350963"/>
            <a:ext cx="4084638" cy="428783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4821" name="TextBox 7"/>
          <p:cNvSpPr txBox="1">
            <a:spLocks noChangeArrowheads="1"/>
          </p:cNvSpPr>
          <p:nvPr/>
        </p:nvSpPr>
        <p:spPr bwMode="auto">
          <a:xfrm>
            <a:off x="5029200" y="5715000"/>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examiner.com</a:t>
            </a:r>
          </a:p>
        </p:txBody>
      </p:sp>
      <p:pic>
        <p:nvPicPr>
          <p:cNvPr id="34822" name="Picture 9" descr="cryptosporidio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276475"/>
            <a:ext cx="32861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Box 7"/>
          <p:cNvSpPr txBox="1">
            <a:spLocks noChangeArrowheads="1"/>
          </p:cNvSpPr>
          <p:nvPr/>
        </p:nvSpPr>
        <p:spPr bwMode="auto">
          <a:xfrm>
            <a:off x="1331913" y="4221163"/>
            <a:ext cx="1871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ecdc.europa.eu</a:t>
            </a:r>
          </a:p>
        </p:txBody>
      </p:sp>
      <p:pic>
        <p:nvPicPr>
          <p:cNvPr id="8" name="Picture 4"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730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1"/>
          </p:nvPr>
        </p:nvSpPr>
        <p:spPr/>
        <p:txBody>
          <a:bodyPr/>
          <a:lstStyle/>
          <a:p>
            <a:pPr rtl="0"/>
            <a:fld id="{1A6BDAE8-A8DB-4F6D-B239-C558DE108200}" type="slidenum">
              <a:rPr/>
              <a:pPr rtl="0"/>
              <a:t>24</a:t>
            </a:fld>
            <a:endParaRPr/>
          </a:p>
        </p:txBody>
      </p:sp>
      <p:sp>
        <p:nvSpPr>
          <p:cNvPr id="139266" name="Rectangle 2"/>
          <p:cNvSpPr>
            <a:spLocks noGrp="1" noChangeArrowheads="1"/>
          </p:cNvSpPr>
          <p:nvPr>
            <p:ph type="title"/>
          </p:nvPr>
        </p:nvSpPr>
        <p:spPr>
          <a:xfrm>
            <a:off x="-19493" y="-114300"/>
            <a:ext cx="9144000" cy="1828800"/>
          </a:xfrm>
        </p:spPr>
        <p:txBody>
          <a:bodyPr/>
          <a:lstStyle/>
          <a:p>
            <a:pPr algn="ctr" rtl="0">
              <a:tabLst>
                <a:tab pos="8912225" algn="l"/>
              </a:tabLst>
            </a:pPr>
            <a:r>
              <a:rPr sz="2800" b="1" dirty="0">
                <a:solidFill>
                  <a:schemeClr val="tx2"/>
                </a:solidFill>
                <a:latin typeface="Arial" pitchFamily="34" charset="0"/>
                <a:cs typeface="Arial" pitchFamily="34" charset="0"/>
              </a:rPr>
              <a:t>% de </a:t>
            </a:r>
            <a:r>
              <a:rPr sz="2800" b="1" dirty="0" err="1">
                <a:solidFill>
                  <a:schemeClr val="tx2"/>
                </a:solidFill>
                <a:latin typeface="Arial" pitchFamily="34" charset="0"/>
                <a:cs typeface="Arial" pitchFamily="34" charset="0"/>
              </a:rPr>
              <a:t>survie</a:t>
            </a:r>
            <a:r>
              <a:rPr sz="2800" b="1" dirty="0">
                <a:solidFill>
                  <a:schemeClr val="tx2"/>
                </a:solidFill>
                <a:latin typeface="Arial" pitchFamily="34" charset="0"/>
                <a:cs typeface="Arial" pitchFamily="34" charset="0"/>
              </a:rPr>
              <a:t> des patients </a:t>
            </a:r>
            <a:r>
              <a:rPr sz="2800" b="1" dirty="0" err="1">
                <a:solidFill>
                  <a:schemeClr val="tx2"/>
                </a:solidFill>
                <a:latin typeface="Arial" pitchFamily="34" charset="0"/>
                <a:cs typeface="Arial" pitchFamily="34" charset="0"/>
              </a:rPr>
              <a:t>atteints</a:t>
            </a:r>
            <a:r>
              <a:rPr sz="2800" b="1" dirty="0">
                <a:solidFill>
                  <a:schemeClr val="tx2"/>
                </a:solidFill>
                <a:latin typeface="Arial" pitchFamily="34" charset="0"/>
                <a:cs typeface="Arial" pitchFamily="34" charset="0"/>
              </a:rPr>
              <a:t> du </a:t>
            </a:r>
            <a:r>
              <a:rPr sz="2800" b="1" dirty="0" err="1">
                <a:solidFill>
                  <a:schemeClr val="tx2"/>
                </a:solidFill>
                <a:latin typeface="Arial" pitchFamily="34" charset="0"/>
                <a:cs typeface="Arial" pitchFamily="34" charset="0"/>
              </a:rPr>
              <a:t>sida</a:t>
            </a:r>
            <a:r>
              <a:rPr sz="2800" b="1" dirty="0">
                <a:solidFill>
                  <a:schemeClr val="tx2"/>
                </a:solidFill>
                <a:latin typeface="Arial" pitchFamily="34" charset="0"/>
                <a:cs typeface="Arial" pitchFamily="34" charset="0"/>
              </a:rPr>
              <a:t> et </a:t>
            </a:r>
            <a:r>
              <a:rPr sz="2800" b="1" i="1" dirty="0">
                <a:solidFill>
                  <a:schemeClr val="tx2"/>
                </a:solidFill>
                <a:latin typeface="Arial" pitchFamily="34" charset="0"/>
                <a:cs typeface="Arial" pitchFamily="34" charset="0"/>
              </a:rPr>
              <a:t>Cryptosporidium</a:t>
            </a:r>
          </a:p>
        </p:txBody>
      </p:sp>
      <p:pic>
        <p:nvPicPr>
          <p:cNvPr id="139267"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t="5324" b="10648"/>
          <a:stretch>
            <a:fillRect/>
          </a:stretch>
        </p:blipFill>
        <p:spPr>
          <a:xfrm>
            <a:off x="152400" y="1295400"/>
            <a:ext cx="8991600" cy="4648200"/>
          </a:xfrm>
          <a:noFill/>
          <a:ln w="38100">
            <a:solidFill>
              <a:schemeClr val="tx1"/>
            </a:solidFill>
            <a:miter lim="800000"/>
            <a:headEnd/>
            <a:tailEnd/>
          </a:ln>
        </p:spPr>
      </p:pic>
      <p:pic>
        <p:nvPicPr>
          <p:cNvPr id="139268"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
        <p:nvSpPr>
          <p:cNvPr id="139269" name="Text Box 5"/>
          <p:cNvSpPr txBox="1">
            <a:spLocks noChangeArrowheads="1"/>
          </p:cNvSpPr>
          <p:nvPr/>
        </p:nvSpPr>
        <p:spPr bwMode="auto">
          <a:xfrm>
            <a:off x="2362200" y="4343400"/>
            <a:ext cx="1981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spcBef>
                <a:spcPct val="50000"/>
              </a:spcBef>
            </a:pPr>
            <a:r>
              <a:rPr/>
              <a:t>Avec cryptosporidiose </a:t>
            </a:r>
          </a:p>
          <a:p>
            <a:pPr eaLnBrk="1" hangingPunct="1">
              <a:spcBef>
                <a:spcPct val="50000"/>
              </a:spcBef>
            </a:pPr>
            <a:endParaRPr lang="en-US"/>
          </a:p>
        </p:txBody>
      </p:sp>
      <p:sp>
        <p:nvSpPr>
          <p:cNvPr id="139270" name="Text Box 6"/>
          <p:cNvSpPr txBox="1">
            <a:spLocks noChangeArrowheads="1"/>
          </p:cNvSpPr>
          <p:nvPr/>
        </p:nvSpPr>
        <p:spPr bwMode="auto">
          <a:xfrm>
            <a:off x="6629400" y="62484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a:spcBef>
                <a:spcPct val="50000"/>
              </a:spcBef>
            </a:pPr>
            <a:r>
              <a:rPr sz="1600"/>
              <a:t>(Colford et al.)</a:t>
            </a:r>
          </a:p>
        </p:txBody>
      </p:sp>
      <p:sp>
        <p:nvSpPr>
          <p:cNvPr id="139271" name="Line 7"/>
          <p:cNvSpPr>
            <a:spLocks noChangeShapeType="1"/>
          </p:cNvSpPr>
          <p:nvPr/>
        </p:nvSpPr>
        <p:spPr bwMode="auto">
          <a:xfrm>
            <a:off x="-152400" y="4953000"/>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2" name="Text Box 8"/>
          <p:cNvSpPr txBox="1">
            <a:spLocks noChangeArrowheads="1"/>
          </p:cNvSpPr>
          <p:nvPr/>
        </p:nvSpPr>
        <p:spPr bwMode="auto">
          <a:xfrm>
            <a:off x="4572000" y="1752600"/>
            <a:ext cx="2895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0" eaLnBrk="1" hangingPunct="1">
              <a:spcBef>
                <a:spcPct val="50000"/>
              </a:spcBef>
            </a:pPr>
            <a:r>
              <a:rPr/>
              <a:t>Sans cryptosporidiose </a:t>
            </a:r>
          </a:p>
          <a:p>
            <a:pPr>
              <a:spcBef>
                <a:spcPct val="50000"/>
              </a:spcBef>
            </a:pPr>
            <a:endParaRPr lang="en-US"/>
          </a:p>
        </p:txBody>
      </p:sp>
      <p:sp>
        <p:nvSpPr>
          <p:cNvPr id="139275" name="Line 11"/>
          <p:cNvSpPr>
            <a:spLocks noChangeShapeType="1"/>
          </p:cNvSpPr>
          <p:nvPr/>
        </p:nvSpPr>
        <p:spPr bwMode="auto">
          <a:xfrm flipV="1">
            <a:off x="4191000" y="4419600"/>
            <a:ext cx="609600" cy="304800"/>
          </a:xfrm>
          <a:prstGeom prst="line">
            <a:avLst/>
          </a:prstGeom>
          <a:noFill/>
          <a:ln w="28575">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276" name="Line 12"/>
          <p:cNvSpPr>
            <a:spLocks noChangeShapeType="1"/>
          </p:cNvSpPr>
          <p:nvPr/>
        </p:nvSpPr>
        <p:spPr bwMode="auto">
          <a:xfrm flipH="1">
            <a:off x="4876800" y="2209800"/>
            <a:ext cx="381000" cy="12954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76773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tx2"/>
                </a:solidFill>
                <a:latin typeface="Arial" pitchFamily="34" charset="0"/>
                <a:cs typeface="Arial" pitchFamily="34" charset="0"/>
              </a:rPr>
              <a:t>Revue</a:t>
            </a:r>
          </a:p>
        </p:txBody>
      </p:sp>
      <p:sp>
        <p:nvSpPr>
          <p:cNvPr id="3" name="Title 1"/>
          <p:cNvSpPr txBox="1">
            <a:spLocks/>
          </p:cNvSpPr>
          <p:nvPr/>
        </p:nvSpPr>
        <p:spPr>
          <a:xfrm>
            <a:off x="457200" y="1524000"/>
            <a:ext cx="8229600" cy="3581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71500" indent="-571500" algn="l" rtl="0">
              <a:buFont typeface="Arial" pitchFamily="34" charset="0"/>
              <a:buChar char="•"/>
            </a:pPr>
            <a:r>
              <a:rPr sz="3600">
                <a:latin typeface="Arial" pitchFamily="34" charset="0"/>
                <a:cs typeface="Arial" pitchFamily="34" charset="0"/>
              </a:rPr>
              <a:t>Discutez de pourquoi l’approche à barrières multiples pour une eau potable est si importante pour les populations vulnérables.</a:t>
            </a:r>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411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tx2"/>
                </a:solidFill>
                <a:latin typeface="Arial" pitchFamily="34" charset="0"/>
                <a:cs typeface="Arial" pitchFamily="34" charset="0"/>
              </a:rPr>
              <a:t>Attentes d’apprentissage</a:t>
            </a: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42950" indent="-742950" algn="l" rtl="0">
              <a:buAutoNum type="arabicPeriod"/>
            </a:pPr>
            <a:r>
              <a:rPr sz="3600">
                <a:latin typeface="Arial" pitchFamily="34" charset="0"/>
                <a:cs typeface="Arial" pitchFamily="34" charset="0"/>
              </a:rPr>
              <a:t>Impact des maladies diarrhéiques sur les populations vulnérables</a:t>
            </a:r>
          </a:p>
          <a:p>
            <a:pPr marL="742950" indent="-742950" algn="l" rtl="0">
              <a:buAutoNum type="arabicPeriod"/>
            </a:pPr>
            <a:r>
              <a:rPr sz="3600">
                <a:latin typeface="Arial" pitchFamily="34" charset="0"/>
                <a:cs typeface="Arial" pitchFamily="34" charset="0"/>
              </a:rPr>
              <a:t>L’importance d’une eau potable pour les populations vulnérables</a:t>
            </a:r>
          </a:p>
          <a:p>
            <a:pPr marL="742950" indent="-742950" algn="l" rtl="0">
              <a:buAutoNum type="arabicPeriod"/>
            </a:pPr>
            <a:r>
              <a:rPr sz="3600">
                <a:latin typeface="Arial" pitchFamily="34" charset="0"/>
                <a:cs typeface="Arial" pitchFamily="34" charset="0"/>
              </a:rPr>
              <a:t>Importance de l’approche à barrières multiples pour les populations vulnérables</a:t>
            </a:r>
          </a:p>
          <a:p>
            <a:pPr marL="742950" indent="-742950" algn="l">
              <a:buAutoNum type="arabicPeriod"/>
            </a:pPr>
            <a:endParaRPr lang="en-US" dirty="0"/>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825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0"/>
            <a:r>
              <a:rPr b="1">
                <a:solidFill>
                  <a:schemeClr val="tx2"/>
                </a:solidFill>
                <a:latin typeface="Arial" pitchFamily="34" charset="0"/>
                <a:cs typeface="Arial" pitchFamily="34" charset="0"/>
              </a:rPr>
              <a:t>Des questions ?</a:t>
            </a:r>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7170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p:txBody>
          <a:bodyPr/>
          <a:lstStyle/>
          <a:p>
            <a:pPr rtl="0"/>
            <a:fld id="{0D2DA95F-91D8-4019-B15A-ABDB7E812E73}" type="slidenum">
              <a:rPr/>
              <a:pPr rtl="0"/>
              <a:t>3</a:t>
            </a:fld>
            <a:endParaRPr/>
          </a:p>
        </p:txBody>
      </p:sp>
      <p:sp>
        <p:nvSpPr>
          <p:cNvPr id="106500" name="Rectangle 4"/>
          <p:cNvSpPr>
            <a:spLocks noGrp="1" noChangeArrowheads="1"/>
          </p:cNvSpPr>
          <p:nvPr>
            <p:ph type="title"/>
          </p:nvPr>
        </p:nvSpPr>
        <p:spPr>
          <a:xfrm>
            <a:off x="457200" y="1676400"/>
            <a:ext cx="8229600" cy="1371600"/>
          </a:xfrm>
        </p:spPr>
        <p:txBody>
          <a:bodyPr>
            <a:normAutofit/>
          </a:bodyPr>
          <a:lstStyle/>
          <a:p>
            <a:pPr algn="ctr" rtl="0"/>
            <a:r>
              <a:rPr sz="4000" b="1">
                <a:solidFill>
                  <a:schemeClr val="tx2"/>
                </a:solidFill>
                <a:latin typeface="Arial" pitchFamily="34" charset="0"/>
                <a:cs typeface="Arial" pitchFamily="34" charset="0"/>
              </a:rPr>
              <a:t>Traitement de l’eau à domicile pour les populations vulnérables</a:t>
            </a:r>
          </a:p>
        </p:txBody>
      </p:sp>
      <p:pic>
        <p:nvPicPr>
          <p:cNvPr id="106501" name="Picture 5" descr="CAWST Colo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724400"/>
            <a:ext cx="7391400" cy="1952625"/>
          </a:xfrm>
          <a:prstGeom prst="rect">
            <a:avLst/>
          </a:prstGeom>
          <a:noFill/>
          <a:extLst>
            <a:ext uri="{909E8E84-426E-40DD-AFC4-6F175D3DCCD1}">
              <a14:hiddenFill xmlns:a14="http://schemas.microsoft.com/office/drawing/2010/main">
                <a:solidFill>
                  <a:srgbClr val="FFFFFF"/>
                </a:solidFill>
              </a14:hiddenFill>
            </a:ext>
          </a:extLst>
        </p:spPr>
      </p:pic>
      <p:sp>
        <p:nvSpPr>
          <p:cNvPr id="106502" name="Rectangle 6"/>
          <p:cNvSpPr>
            <a:spLocks noChangeArrowheads="1"/>
          </p:cNvSpPr>
          <p:nvPr/>
        </p:nvSpPr>
        <p:spPr bwMode="auto">
          <a:xfrm>
            <a:off x="1371600" y="32766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lnSpc>
                <a:spcPct val="90000"/>
              </a:lnSpc>
              <a:spcBef>
                <a:spcPct val="20000"/>
              </a:spcBef>
              <a:buClr>
                <a:schemeClr val="bg2"/>
              </a:buClr>
              <a:buSzPct val="75000"/>
              <a:buFont typeface="Wingdings" pitchFamily="2" charset="2"/>
              <a:buNone/>
            </a:pPr>
            <a:endParaRPr lang="en-US" sz="3000" b="1">
              <a:solidFill>
                <a:schemeClr val="accent2"/>
              </a:solidFill>
            </a:endParaRPr>
          </a:p>
        </p:txBody>
      </p:sp>
    </p:spTree>
    <p:extLst>
      <p:ext uri="{BB962C8B-B14F-4D97-AF65-F5344CB8AC3E}">
        <p14:creationId xmlns:p14="http://schemas.microsoft.com/office/powerpoint/2010/main" val="1987060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tx2"/>
                </a:solidFill>
                <a:latin typeface="Arial" pitchFamily="34" charset="0"/>
                <a:cs typeface="Arial" pitchFamily="34" charset="0"/>
              </a:rPr>
              <a:t>Attentes d’apprentissage</a:t>
            </a: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42950" indent="-742950" algn="l" rtl="0">
              <a:buAutoNum type="arabicPeriod"/>
            </a:pPr>
            <a:r>
              <a:rPr sz="3600">
                <a:latin typeface="Arial" pitchFamily="34" charset="0"/>
                <a:cs typeface="Arial" pitchFamily="34" charset="0"/>
              </a:rPr>
              <a:t>Impact des maladies diarrhéiques sur les populations vulnérables</a:t>
            </a:r>
          </a:p>
          <a:p>
            <a:pPr marL="742950" indent="-742950" algn="l">
              <a:buAutoNum type="arabicPeriod"/>
            </a:pPr>
            <a:endParaRPr lang="en-US" sz="3600" dirty="0" smtClean="0">
              <a:latin typeface="Arial" pitchFamily="34" charset="0"/>
              <a:cs typeface="Arial" pitchFamily="34" charset="0"/>
            </a:endParaRPr>
          </a:p>
          <a:p>
            <a:pPr marL="742950" indent="-742950" algn="l" rtl="0">
              <a:buAutoNum type="arabicPeriod"/>
            </a:pPr>
            <a:r>
              <a:rPr sz="3600">
                <a:latin typeface="Arial" pitchFamily="34" charset="0"/>
                <a:cs typeface="Arial" pitchFamily="34" charset="0"/>
              </a:rPr>
              <a:t>L’importance d’une eau potable pour les populations vulnérables</a:t>
            </a:r>
          </a:p>
          <a:p>
            <a:pPr marL="742950" indent="-742950" algn="l">
              <a:buAutoNum type="arabicPeriod"/>
            </a:pPr>
            <a:endParaRPr lang="en-US" sz="3600" dirty="0" smtClean="0">
              <a:latin typeface="Arial" pitchFamily="34" charset="0"/>
              <a:cs typeface="Arial" pitchFamily="34" charset="0"/>
            </a:endParaRPr>
          </a:p>
          <a:p>
            <a:pPr marL="742950" indent="-742950" algn="l" rtl="0">
              <a:buAutoNum type="arabicPeriod"/>
            </a:pPr>
            <a:r>
              <a:rPr sz="3600">
                <a:latin typeface="Arial" pitchFamily="34" charset="0"/>
                <a:cs typeface="Arial" pitchFamily="34" charset="0"/>
              </a:rPr>
              <a:t>Importance de l’approche à barrières multiples pour les populations vulnérables</a:t>
            </a:r>
          </a:p>
          <a:p>
            <a:pPr marL="742950" indent="-742950" algn="l">
              <a:buAutoNum type="arabicPeriod"/>
            </a:pPr>
            <a:endParaRPr lang="en-US" dirty="0"/>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797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tx2"/>
                </a:solidFill>
                <a:latin typeface="Arial" pitchFamily="34" charset="0"/>
                <a:cs typeface="Arial" pitchFamily="34" charset="0"/>
              </a:rPr>
              <a:t>Attente d’apprentissage n°1</a:t>
            </a: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rtl="0"/>
            <a:r>
              <a:rPr sz="3600">
                <a:latin typeface="Arial" pitchFamily="34" charset="0"/>
                <a:cs typeface="Arial" pitchFamily="34" charset="0"/>
              </a:rPr>
              <a:t>Impact des maladies diarrhéiques sur les populations vulnérables </a:t>
            </a:r>
          </a:p>
          <a:p>
            <a:pPr marL="1028700" lvl="1" indent="-571500" rtl="0">
              <a:buFont typeface="Arial" pitchFamily="34" charset="0"/>
              <a:buChar char="•"/>
            </a:pPr>
            <a:r>
              <a:rPr sz="3200">
                <a:latin typeface="Arial" pitchFamily="34" charset="0"/>
                <a:cs typeface="Arial" pitchFamily="34" charset="0"/>
              </a:rPr>
              <a:t>Personnes âgées</a:t>
            </a:r>
          </a:p>
          <a:p>
            <a:pPr marL="1028700" lvl="1" indent="-571500" rtl="0">
              <a:buFont typeface="Arial" pitchFamily="34" charset="0"/>
              <a:buChar char="•"/>
            </a:pPr>
            <a:r>
              <a:rPr sz="3200">
                <a:latin typeface="Arial" pitchFamily="34" charset="0"/>
                <a:cs typeface="Arial" pitchFamily="34" charset="0"/>
              </a:rPr>
              <a:t>Nourrissons et enfants</a:t>
            </a:r>
          </a:p>
          <a:p>
            <a:pPr marL="1028700" lvl="1" indent="-571500" rtl="0">
              <a:buFont typeface="Arial" pitchFamily="34" charset="0"/>
              <a:buChar char="•"/>
            </a:pPr>
            <a:r>
              <a:rPr sz="3200">
                <a:latin typeface="Arial" pitchFamily="34" charset="0"/>
                <a:cs typeface="Arial" pitchFamily="34" charset="0"/>
              </a:rPr>
              <a:t>Malades (ex : personnes vivant avec le VIH / sida)</a:t>
            </a:r>
          </a:p>
          <a:p>
            <a:pPr algn="l"/>
            <a:endParaRPr lang="en-US" dirty="0"/>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075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Personnes âgées </a:t>
            </a:r>
          </a:p>
        </p:txBody>
      </p:sp>
      <p:pic>
        <p:nvPicPr>
          <p:cNvPr id="3" name="Picture 8" descr="CAWST Colour - no tex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469231"/>
            <a:ext cx="3395773" cy="4157662"/>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640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Nourrissons et enfants </a:t>
            </a: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219199"/>
            <a:ext cx="2056421" cy="297180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6242513" y="4226270"/>
            <a:ext cx="1834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spcBef>
                <a:spcPct val="50000"/>
              </a:spcBef>
            </a:pPr>
            <a:r>
              <a:rPr sz="1000" b="1"/>
              <a:t>mtxtremist.blogspot.com </a:t>
            </a:r>
          </a:p>
        </p:txBody>
      </p:sp>
      <p:pic>
        <p:nvPicPr>
          <p:cNvPr id="5"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Documents and Settings\hfuller\Desktop\P10103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187012"/>
            <a:ext cx="4064000" cy="3048000"/>
          </a:xfrm>
          <a:prstGeom prst="rect">
            <a:avLst/>
          </a:prstGeom>
          <a:noFill/>
          <a:ln>
            <a:solidFill>
              <a:schemeClr val="tx1">
                <a:alpha val="96000"/>
              </a:schemeClr>
            </a:solidFill>
          </a:ln>
          <a:extLst>
            <a:ext uri="{909E8E84-426E-40DD-AFC4-6F175D3DCCD1}">
              <a14:hiddenFill xmlns:a14="http://schemas.microsoft.com/office/drawing/2010/main">
                <a:solidFill>
                  <a:srgbClr val="FFFFFF"/>
                </a:solidFill>
              </a14:hiddenFill>
            </a:ext>
          </a:extLst>
        </p:spPr>
      </p:pic>
      <p:pic>
        <p:nvPicPr>
          <p:cNvPr id="1027" name="Picture 3" descr="C:\Documents and Settings\hfuller\Desktop\IMGP018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820" y="1143121"/>
            <a:ext cx="3416380" cy="2267623"/>
          </a:xfrm>
          <a:prstGeom prst="rect">
            <a:avLst/>
          </a:prstGeom>
          <a:noFill/>
          <a:ln>
            <a:solidFill>
              <a:schemeClr val="tx1">
                <a:alpha val="67000"/>
              </a:schemeClr>
            </a:solidFill>
          </a:ln>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3842703" y="6270545"/>
            <a:ext cx="19230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spcBef>
                <a:spcPct val="50000"/>
              </a:spcBef>
            </a:pPr>
            <a:r>
              <a:rPr sz="1000" b="1"/>
              <a:t>Heidi Fuller - CAWST</a:t>
            </a:r>
          </a:p>
        </p:txBody>
      </p:sp>
      <p:sp>
        <p:nvSpPr>
          <p:cNvPr id="9" name="Text Box 5"/>
          <p:cNvSpPr txBox="1">
            <a:spLocks noChangeArrowheads="1"/>
          </p:cNvSpPr>
          <p:nvPr/>
        </p:nvSpPr>
        <p:spPr bwMode="auto">
          <a:xfrm>
            <a:off x="861061" y="3410744"/>
            <a:ext cx="110489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spcBef>
                <a:spcPct val="50000"/>
              </a:spcBef>
            </a:pPr>
            <a:r>
              <a:rPr sz="1000" b="1"/>
              <a:t>Greg Hamer – </a:t>
            </a:r>
          </a:p>
          <a:p>
            <a:pPr rtl="0" eaLnBrk="1" hangingPunct="1">
              <a:spcBef>
                <a:spcPct val="50000"/>
              </a:spcBef>
            </a:pPr>
            <a:r>
              <a:rPr sz="1000" b="1"/>
              <a:t>volontaire chez SHIP </a:t>
            </a:r>
          </a:p>
        </p:txBody>
      </p:sp>
    </p:spTree>
    <p:extLst>
      <p:ext uri="{BB962C8B-B14F-4D97-AF65-F5344CB8AC3E}">
        <p14:creationId xmlns:p14="http://schemas.microsoft.com/office/powerpoint/2010/main" val="2367419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a:t>Personnes malades</a:t>
            </a:r>
          </a:p>
        </p:txBody>
      </p:sp>
      <p:pic>
        <p:nvPicPr>
          <p:cNvPr id="3" name="Picture 7" descr="a112_choler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6350000" cy="4165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9"/>
          <p:cNvSpPr txBox="1">
            <a:spLocks noChangeArrowheads="1"/>
          </p:cNvSpPr>
          <p:nvPr/>
        </p:nvSpPr>
        <p:spPr bwMode="auto">
          <a:xfrm>
            <a:off x="5562600" y="5911056"/>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eaLnBrk="1" hangingPunct="1"/>
            <a:r>
              <a:rPr/>
              <a:t>Connect.in.com</a:t>
            </a:r>
          </a:p>
        </p:txBody>
      </p:sp>
      <p:pic>
        <p:nvPicPr>
          <p:cNvPr id="5"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898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tx2"/>
                </a:solidFill>
                <a:latin typeface="Arial" pitchFamily="34" charset="0"/>
                <a:cs typeface="Arial" pitchFamily="34" charset="0"/>
              </a:rPr>
              <a:t>Personnes âgées et enfants</a:t>
            </a:r>
          </a:p>
        </p:txBody>
      </p:sp>
      <p:sp>
        <p:nvSpPr>
          <p:cNvPr id="3" name="Title 1"/>
          <p:cNvSpPr txBox="1">
            <a:spLocks/>
          </p:cNvSpPr>
          <p:nvPr/>
        </p:nvSpPr>
        <p:spPr>
          <a:xfrm>
            <a:off x="457200" y="1524000"/>
            <a:ext cx="8229600" cy="426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rtl="0"/>
            <a:r>
              <a:rPr sz="3600">
                <a:latin typeface="Arial" pitchFamily="34" charset="0"/>
                <a:cs typeface="Arial" pitchFamily="34" charset="0"/>
              </a:rPr>
              <a:t>Capacité à lutter contre la maladie ou force du système immunitaire</a:t>
            </a:r>
          </a:p>
          <a:p>
            <a:endParaRPr lang="en-US" sz="3600" dirty="0" smtClean="0">
              <a:latin typeface="Arial" pitchFamily="34" charset="0"/>
              <a:cs typeface="Arial" pitchFamily="34" charset="0"/>
            </a:endParaRPr>
          </a:p>
          <a:p>
            <a:pPr rtl="0"/>
            <a:r>
              <a:rPr sz="3200">
                <a:latin typeface="Arial" pitchFamily="34" charset="0"/>
                <a:cs typeface="Arial" pitchFamily="34" charset="0"/>
              </a:rPr>
              <a:t>Personnes âgées – réduit = plus vulnérable</a:t>
            </a:r>
          </a:p>
          <a:p>
            <a:endParaRPr lang="en-US" sz="3200" dirty="0" smtClean="0">
              <a:latin typeface="Arial" pitchFamily="34" charset="0"/>
              <a:cs typeface="Arial" pitchFamily="34" charset="0"/>
            </a:endParaRPr>
          </a:p>
          <a:p>
            <a:pPr rtl="0"/>
            <a:r>
              <a:rPr sz="3200">
                <a:latin typeface="Arial" pitchFamily="34" charset="0"/>
                <a:cs typeface="Arial" pitchFamily="34" charset="0"/>
              </a:rPr>
              <a:t>Enfants – sous-développé = plus vulnérable</a:t>
            </a:r>
          </a:p>
          <a:p>
            <a:pPr algn="l"/>
            <a:endParaRPr lang="en-US" dirty="0"/>
          </a:p>
        </p:txBody>
      </p:sp>
      <p:pic>
        <p:nvPicPr>
          <p:cNvPr id="4" name="Picture 8"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7" cy="92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794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TotalTime>
  <Words>910</Words>
  <Application>Microsoft Office PowerPoint</Application>
  <PresentationFormat>On-screen Show (4:3)</PresentationFormat>
  <Paragraphs>213</Paragraphs>
  <Slides>27</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ＭＳ Ｐゴシック</vt:lpstr>
      <vt:lpstr>Arial</vt:lpstr>
      <vt:lpstr>Arial Narrow</vt:lpstr>
      <vt:lpstr>Calibri</vt:lpstr>
      <vt:lpstr>Swiss721BT-Light</vt:lpstr>
      <vt:lpstr>Symbol</vt:lpstr>
      <vt:lpstr>Wingdings</vt:lpstr>
      <vt:lpstr>Office Theme</vt:lpstr>
      <vt:lpstr>PowerPoint Presentation</vt:lpstr>
      <vt:lpstr>PowerPoint Presentation</vt:lpstr>
      <vt:lpstr>Traitement de l’eau à domicile pour les populations vulnérables</vt:lpstr>
      <vt:lpstr>Attentes d’apprentissage</vt:lpstr>
      <vt:lpstr>Attente d’apprentissage n°1</vt:lpstr>
      <vt:lpstr>Personnes âgées </vt:lpstr>
      <vt:lpstr>Nourrissons et enfants </vt:lpstr>
      <vt:lpstr>Personnes malades</vt:lpstr>
      <vt:lpstr>Personnes âgées et enfants</vt:lpstr>
      <vt:lpstr>Personnes vivant avec le VIH/sida</vt:lpstr>
      <vt:lpstr>PowerPoint Presentation</vt:lpstr>
      <vt:lpstr>PowerPoint Presentation</vt:lpstr>
      <vt:lpstr>Revue</vt:lpstr>
      <vt:lpstr>Attente d’apprentissage n°2</vt:lpstr>
      <vt:lpstr>Photos d’enfants avec des verres d’eau</vt:lpstr>
      <vt:lpstr>L’eau potable et les PVVIH</vt:lpstr>
      <vt:lpstr>L’eau potable et les antirétroviraux</vt:lpstr>
      <vt:lpstr>Diarrhée et absorption des ARV</vt:lpstr>
      <vt:lpstr>Revue</vt:lpstr>
      <vt:lpstr>Attente d’apprentissage n°3</vt:lpstr>
      <vt:lpstr>L’approche à barrières multiples pour une eau potable</vt:lpstr>
      <vt:lpstr> Résistance des agents pathogènes au chlore</vt:lpstr>
      <vt:lpstr>Cryptosporidium</vt:lpstr>
      <vt:lpstr>% de survie des patients atteints du sida et Cryptosporidium</vt:lpstr>
      <vt:lpstr>Revue</vt:lpstr>
      <vt:lpstr>Attentes d’apprentissage</vt:lpstr>
      <vt:lpstr>Des questions ?</vt:lpstr>
    </vt:vector>
  </TitlesOfParts>
  <Company>Acer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Safe Drinking Water for  People Living with HIV/AIDS</dc:title>
  <dc:creator>Valued Acer Customer</dc:creator>
  <cp:lastModifiedBy>Andrea Roach</cp:lastModifiedBy>
  <cp:revision>33</cp:revision>
  <dcterms:created xsi:type="dcterms:W3CDTF">2010-11-24T21:35:35Z</dcterms:created>
  <dcterms:modified xsi:type="dcterms:W3CDTF">2016-09-01T00:17:23Z</dcterms:modified>
</cp:coreProperties>
</file>