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70" r:id="rId4"/>
    <p:sldId id="259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4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bina Milapati" userId="b5f1fc6b-1ab6-458f-bdd8-b9a27f2ea051" providerId="ADAL" clId="{44D83029-04AC-441C-AC82-A346C7575034}"/>
    <pc:docChg chg="undo custSel modSld">
      <pc:chgData name="Rabina Milapati" userId="b5f1fc6b-1ab6-458f-bdd8-b9a27f2ea051" providerId="ADAL" clId="{44D83029-04AC-441C-AC82-A346C7575034}" dt="2024-08-05T06:40:02.471" v="60" actId="14100"/>
      <pc:docMkLst>
        <pc:docMk/>
      </pc:docMkLst>
      <pc:sldChg chg="addSp modSp mod">
        <pc:chgData name="Rabina Milapati" userId="b5f1fc6b-1ab6-458f-bdd8-b9a27f2ea051" providerId="ADAL" clId="{44D83029-04AC-441C-AC82-A346C7575034}" dt="2024-08-05T06:37:04.975" v="1" actId="1076"/>
        <pc:sldMkLst>
          <pc:docMk/>
          <pc:sldMk cId="936772086" sldId="259"/>
        </pc:sldMkLst>
        <pc:picChg chg="add mod">
          <ac:chgData name="Rabina Milapati" userId="b5f1fc6b-1ab6-458f-bdd8-b9a27f2ea051" providerId="ADAL" clId="{44D83029-04AC-441C-AC82-A346C7575034}" dt="2024-08-05T06:37:04.975" v="1" actId="1076"/>
          <ac:picMkLst>
            <pc:docMk/>
            <pc:sldMk cId="936772086" sldId="259"/>
            <ac:picMk id="4" creationId="{69630378-88DA-3221-03F3-100265A632DB}"/>
          </ac:picMkLst>
        </pc:picChg>
      </pc:sldChg>
      <pc:sldChg chg="addSp modSp mod">
        <pc:chgData name="Rabina Milapati" userId="b5f1fc6b-1ab6-458f-bdd8-b9a27f2ea051" providerId="ADAL" clId="{44D83029-04AC-441C-AC82-A346C7575034}" dt="2024-08-05T06:38:03.475" v="37" actId="20577"/>
        <pc:sldMkLst>
          <pc:docMk/>
          <pc:sldMk cId="1276112371" sldId="266"/>
        </pc:sldMkLst>
        <pc:spChg chg="mod">
          <ac:chgData name="Rabina Milapati" userId="b5f1fc6b-1ab6-458f-bdd8-b9a27f2ea051" providerId="ADAL" clId="{44D83029-04AC-441C-AC82-A346C7575034}" dt="2024-08-05T06:38:03.475" v="37" actId="20577"/>
          <ac:spMkLst>
            <pc:docMk/>
            <pc:sldMk cId="1276112371" sldId="266"/>
            <ac:spMk id="2" creationId="{2BCE1CA9-E86C-6683-E61C-D2D4CF48CFF2}"/>
          </ac:spMkLst>
        </pc:spChg>
        <pc:picChg chg="add mod">
          <ac:chgData name="Rabina Milapati" userId="b5f1fc6b-1ab6-458f-bdd8-b9a27f2ea051" providerId="ADAL" clId="{44D83029-04AC-441C-AC82-A346C7575034}" dt="2024-08-05T06:37:25.624" v="7" actId="1076"/>
          <ac:picMkLst>
            <pc:docMk/>
            <pc:sldMk cId="1276112371" sldId="266"/>
            <ac:picMk id="5" creationId="{5EDFF4CD-3FB6-66E8-CBA7-D46029E7B41B}"/>
          </ac:picMkLst>
        </pc:picChg>
      </pc:sldChg>
      <pc:sldChg chg="addSp modSp mod">
        <pc:chgData name="Rabina Milapati" userId="b5f1fc6b-1ab6-458f-bdd8-b9a27f2ea051" providerId="ADAL" clId="{44D83029-04AC-441C-AC82-A346C7575034}" dt="2024-08-05T06:39:00.519" v="52" actId="14100"/>
        <pc:sldMkLst>
          <pc:docMk/>
          <pc:sldMk cId="267887001" sldId="267"/>
        </pc:sldMkLst>
        <pc:spChg chg="mod">
          <ac:chgData name="Rabina Milapati" userId="b5f1fc6b-1ab6-458f-bdd8-b9a27f2ea051" providerId="ADAL" clId="{44D83029-04AC-441C-AC82-A346C7575034}" dt="2024-08-05T06:39:00.519" v="52" actId="14100"/>
          <ac:spMkLst>
            <pc:docMk/>
            <pc:sldMk cId="267887001" sldId="267"/>
            <ac:spMk id="2" creationId="{B72E6B02-76E7-849C-242D-DB19769CA9EC}"/>
          </ac:spMkLst>
        </pc:spChg>
        <pc:picChg chg="add mod">
          <ac:chgData name="Rabina Milapati" userId="b5f1fc6b-1ab6-458f-bdd8-b9a27f2ea051" providerId="ADAL" clId="{44D83029-04AC-441C-AC82-A346C7575034}" dt="2024-08-05T06:38:57.593" v="51" actId="1076"/>
          <ac:picMkLst>
            <pc:docMk/>
            <pc:sldMk cId="267887001" sldId="267"/>
            <ac:picMk id="5" creationId="{F19B2330-04D8-8659-8DBA-4335C8FE09A0}"/>
          </ac:picMkLst>
        </pc:picChg>
      </pc:sldChg>
      <pc:sldChg chg="addSp modSp mod">
        <pc:chgData name="Rabina Milapati" userId="b5f1fc6b-1ab6-458f-bdd8-b9a27f2ea051" providerId="ADAL" clId="{44D83029-04AC-441C-AC82-A346C7575034}" dt="2024-08-05T06:40:02.471" v="60" actId="14100"/>
        <pc:sldMkLst>
          <pc:docMk/>
          <pc:sldMk cId="3635797029" sldId="268"/>
        </pc:sldMkLst>
        <pc:spChg chg="mod">
          <ac:chgData name="Rabina Milapati" userId="b5f1fc6b-1ab6-458f-bdd8-b9a27f2ea051" providerId="ADAL" clId="{44D83029-04AC-441C-AC82-A346C7575034}" dt="2024-08-05T06:39:19.671" v="54" actId="20577"/>
          <ac:spMkLst>
            <pc:docMk/>
            <pc:sldMk cId="3635797029" sldId="268"/>
            <ac:spMk id="2" creationId="{2582C201-92DC-70B4-D5C3-DE3FE4F48486}"/>
          </ac:spMkLst>
        </pc:spChg>
        <pc:picChg chg="add mod">
          <ac:chgData name="Rabina Milapati" userId="b5f1fc6b-1ab6-458f-bdd8-b9a27f2ea051" providerId="ADAL" clId="{44D83029-04AC-441C-AC82-A346C7575034}" dt="2024-08-05T06:40:02.471" v="60" actId="14100"/>
          <ac:picMkLst>
            <pc:docMk/>
            <pc:sldMk cId="3635797029" sldId="268"/>
            <ac:picMk id="4" creationId="{51AFD9CC-FAA3-ED16-0C98-D6F22C9D9C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E2E2E-B3C0-4ADE-93C5-DEB11DD5F79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51949-C109-4FCE-B23D-C76DEA93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training includes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446F5-5D89-44A1-BC27-F723F0C4E8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4008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27DBD-BAEE-4A07-A63A-E3BAC745AC5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98D89-AC14-4E1F-947E-DC6C7DE9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5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2314"/>
            <a:ext cx="11038797" cy="7492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27DBD-BAEE-4A07-A63A-E3BAC745AC5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98D89-AC14-4E1F-947E-DC6C7DE9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9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27DBD-BAEE-4A07-A63A-E3BAC745AC5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98D89-AC14-4E1F-947E-DC6C7DE9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02C9CFA-2EDB-97D2-07C2-2881B8FC4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2"/>
            <a:ext cx="12192000" cy="68571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8758D4E-5779-C8D0-B1EB-440B4854FF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77" y="4840336"/>
            <a:ext cx="2381109" cy="1208026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EED60F7C-EDA6-00B4-0089-14BDDEF3EA0A}"/>
              </a:ext>
            </a:extLst>
          </p:cNvPr>
          <p:cNvSpPr txBox="1">
            <a:spLocks/>
          </p:cNvSpPr>
          <p:nvPr userDrawn="1"/>
        </p:nvSpPr>
        <p:spPr>
          <a:xfrm>
            <a:off x="6686311" y="1008098"/>
            <a:ext cx="5359093" cy="1143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accent5"/>
                </a:solidFill>
                <a:latin typeface="+mn-lt"/>
              </a:rPr>
              <a:t>Gender and Social Inclusion in Sanitation</a:t>
            </a:r>
            <a:endParaRPr lang="en-US" sz="3200" b="1" dirty="0">
              <a:solidFill>
                <a:schemeClr val="accent5"/>
              </a:solidFill>
              <a:latin typeface="+mn-lt"/>
            </a:endParaRPr>
          </a:p>
          <a:p>
            <a:br>
              <a:rPr lang="en-US" sz="3200" b="1">
                <a:solidFill>
                  <a:schemeClr val="accent5"/>
                </a:solidFill>
                <a:latin typeface="+mn-lt"/>
              </a:rPr>
            </a:br>
            <a:endParaRPr lang="en-US" sz="32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E040E8C-E1F4-55DB-D3E0-C85D7F7793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746800"/>
            <a:ext cx="624114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44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82DAF8F-94AF-20D8-ED88-3CE59CCF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2314"/>
            <a:ext cx="110387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2270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0722246-788A-6602-16F1-D428A758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2314"/>
            <a:ext cx="110514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3611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770C00B-F7F7-E720-AC2B-F5D85208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2314"/>
            <a:ext cx="110514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657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27DBD-BAEE-4A07-A63A-E3BAC745AC5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98D89-AC14-4E1F-947E-DC6C7DE9E7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920ED7-592B-C28B-AC76-3C4D3832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2314"/>
            <a:ext cx="110514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1232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82DAF8F-94AF-20D8-ED88-3CE59CCF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2314"/>
            <a:ext cx="110387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798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82DAF8F-94AF-20D8-ED88-3CE59CCF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2314"/>
            <a:ext cx="110387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048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35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0722246-788A-6602-16F1-D428A758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2314"/>
            <a:ext cx="110514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95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770C00B-F7F7-E720-AC2B-F5D85208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2314"/>
            <a:ext cx="110514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718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27DBD-BAEE-4A07-A63A-E3BAC745AC5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98D89-AC14-4E1F-947E-DC6C7DE9E7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920ED7-592B-C28B-AC76-3C4D3832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2314"/>
            <a:ext cx="110514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04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741CB0-882C-08DC-A7C7-43421138FAF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D1505D-8BE3-E856-D077-EF771F8CD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7867ED-7911-B097-F971-57F90CEA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509" y="5744511"/>
              <a:ext cx="1665190" cy="800572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5838E7BC-DBBF-1B34-B84D-6732CFA2864C}"/>
                </a:ext>
              </a:extLst>
            </p:cNvPr>
            <p:cNvSpPr txBox="1">
              <a:spLocks/>
            </p:cNvSpPr>
            <p:nvPr/>
          </p:nvSpPr>
          <p:spPr>
            <a:xfrm>
              <a:off x="2127863" y="5832809"/>
              <a:ext cx="7936274" cy="102519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b="1" dirty="0">
                  <a:solidFill>
                    <a:srgbClr val="3399FF"/>
                  </a:solidFill>
                  <a:latin typeface="+mn-lt"/>
                </a:rPr>
                <a:t>110/25 - </a:t>
              </a:r>
              <a:r>
                <a:rPr lang="en-US" sz="1400" b="1" dirty="0" err="1">
                  <a:solidFill>
                    <a:srgbClr val="3399FF"/>
                  </a:solidFill>
                  <a:latin typeface="+mn-lt"/>
                </a:rPr>
                <a:t>Aadarsha</a:t>
              </a:r>
              <a:r>
                <a:rPr lang="en-US" sz="1400" b="1" dirty="0">
                  <a:solidFill>
                    <a:srgbClr val="3399FF"/>
                  </a:solidFill>
                  <a:latin typeface="+mn-lt"/>
                </a:rPr>
                <a:t> Marg, New </a:t>
              </a:r>
              <a:r>
                <a:rPr lang="en-US" sz="1400" b="1" dirty="0" err="1">
                  <a:solidFill>
                    <a:srgbClr val="3399FF"/>
                  </a:solidFill>
                  <a:latin typeface="+mn-lt"/>
                </a:rPr>
                <a:t>Baneshwor</a:t>
              </a:r>
              <a:r>
                <a:rPr lang="en-US" sz="1400" b="1" dirty="0">
                  <a:solidFill>
                    <a:srgbClr val="3399FF"/>
                  </a:solidFill>
                  <a:latin typeface="+mn-lt"/>
                </a:rPr>
                <a:t>, </a:t>
              </a:r>
              <a:r>
                <a:rPr lang="en-US" sz="1400" b="1" dirty="0" err="1">
                  <a:solidFill>
                    <a:srgbClr val="3399FF"/>
                  </a:solidFill>
                  <a:latin typeface="+mn-lt"/>
                </a:rPr>
                <a:t>P.O.Box</a:t>
              </a:r>
              <a:r>
                <a:rPr lang="en-US" sz="1400" b="1" dirty="0">
                  <a:solidFill>
                    <a:srgbClr val="3399FF"/>
                  </a:solidFill>
                  <a:latin typeface="+mn-lt"/>
                </a:rPr>
                <a:t> : 4102 Kathmandu, Nepal</a:t>
              </a:r>
            </a:p>
            <a:p>
              <a:r>
                <a:rPr lang="en-US" sz="1400" b="1" dirty="0">
                  <a:solidFill>
                    <a:srgbClr val="3399FF"/>
                  </a:solidFill>
                  <a:latin typeface="+mn-lt"/>
                </a:rPr>
                <a:t>Phone No, : +977 - 5244051, 5244641, 5244609, Fax: +977 - 01 - 5244376</a:t>
              </a:r>
            </a:p>
            <a:p>
              <a:r>
                <a:rPr lang="en-US" sz="1400" b="1" dirty="0">
                  <a:solidFill>
                    <a:srgbClr val="3399FF"/>
                  </a:solidFill>
                  <a:latin typeface="+mn-lt"/>
                </a:rPr>
                <a:t>email: enpho@enpho.org, website: www.enpho.org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9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176DB8-7515-90BD-BB7B-68E0B26BAB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3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27DBD-BAEE-4A07-A63A-E3BAC745AC5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98D89-AC14-4E1F-947E-DC6C7DE9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B3C131-68EF-6AB1-C01B-7CBB195ED77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600" y="32314"/>
            <a:ext cx="11038797" cy="74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067904"/>
            <a:ext cx="10996054" cy="566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33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orms.office.com/r/2es4tu9bb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orms.office.com/r/chas2LaeJ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Closing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8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96B2CAD-A060-99A6-49AB-E5DDEE8E5BD9}"/>
              </a:ext>
            </a:extLst>
          </p:cNvPr>
          <p:cNvSpPr/>
          <p:nvPr/>
        </p:nvSpPr>
        <p:spPr>
          <a:xfrm>
            <a:off x="6952646" y="2615659"/>
            <a:ext cx="4464173" cy="76944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>
                <a:solidFill>
                  <a:schemeClr val="accent5"/>
                </a:solidFill>
              </a:rPr>
              <a:t>Training Closing</a:t>
            </a:r>
            <a:endParaRPr lang="en-US" sz="4400" b="1" dirty="0">
              <a:solidFill>
                <a:schemeClr val="accent5"/>
              </a:solidFill>
              <a:cs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A4F0E0C-82D4-D66B-DB41-F65EFAB5F87F}"/>
              </a:ext>
            </a:extLst>
          </p:cNvPr>
          <p:cNvSpPr/>
          <p:nvPr/>
        </p:nvSpPr>
        <p:spPr>
          <a:xfrm>
            <a:off x="7060473" y="3480329"/>
            <a:ext cx="4464173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200" b="1" dirty="0">
                <a:solidFill>
                  <a:schemeClr val="accent5"/>
                </a:solidFill>
              </a:rPr>
              <a:t>Resource Person</a:t>
            </a:r>
            <a:endParaRPr lang="en-US" sz="2200" b="1" dirty="0">
              <a:solidFill>
                <a:schemeClr val="accent5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561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6FA5-A5CF-BD03-72C7-947AF9BC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Structure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982E9A-780F-1236-218B-5577BF717229}"/>
              </a:ext>
            </a:extLst>
          </p:cNvPr>
          <p:cNvSpPr/>
          <p:nvPr/>
        </p:nvSpPr>
        <p:spPr bwMode="auto">
          <a:xfrm>
            <a:off x="6107541" y="2415098"/>
            <a:ext cx="598987" cy="607071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44000" anchor="ctr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rgbClr val="005B8E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3DF62-7614-1F34-343E-B70D60062542}"/>
              </a:ext>
            </a:extLst>
          </p:cNvPr>
          <p:cNvSpPr/>
          <p:nvPr/>
        </p:nvSpPr>
        <p:spPr bwMode="auto">
          <a:xfrm>
            <a:off x="7812538" y="2395107"/>
            <a:ext cx="649969" cy="607071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44000" anchor="ctr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rgbClr val="005B8E"/>
                </a:solidFill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7" name="Connecteur droit 9">
            <a:extLst>
              <a:ext uri="{FF2B5EF4-FFF2-40B4-BE49-F238E27FC236}">
                <a16:creationId xmlns:a16="http://schemas.microsoft.com/office/drawing/2014/main" id="{53A448EB-4804-4BF5-BFCF-754371F48D08}"/>
              </a:ext>
            </a:extLst>
          </p:cNvPr>
          <p:cNvCxnSpPr>
            <a:cxnSpLocks/>
          </p:cNvCxnSpPr>
          <p:nvPr/>
        </p:nvCxnSpPr>
        <p:spPr>
          <a:xfrm>
            <a:off x="736600" y="3717033"/>
            <a:ext cx="11150600" cy="0"/>
          </a:xfrm>
          <a:prstGeom prst="line">
            <a:avLst/>
          </a:prstGeom>
          <a:ln w="85725">
            <a:solidFill>
              <a:srgbClr val="005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97C93BF-3F62-5329-7B72-5FBE214265C5}"/>
              </a:ext>
            </a:extLst>
          </p:cNvPr>
          <p:cNvSpPr/>
          <p:nvPr/>
        </p:nvSpPr>
        <p:spPr>
          <a:xfrm>
            <a:off x="4250504" y="2385965"/>
            <a:ext cx="644366" cy="607071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44000" anchor="ctr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rgbClr val="005B8E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ZoneTexte 28">
            <a:extLst>
              <a:ext uri="{FF2B5EF4-FFF2-40B4-BE49-F238E27FC236}">
                <a16:creationId xmlns:a16="http://schemas.microsoft.com/office/drawing/2014/main" id="{4AB857B4-466A-6D38-EBD0-946FACE414D7}"/>
              </a:ext>
            </a:extLst>
          </p:cNvPr>
          <p:cNvSpPr>
            <a:spLocks noChangeAspect="1"/>
          </p:cNvSpPr>
          <p:nvPr/>
        </p:nvSpPr>
        <p:spPr bwMode="auto">
          <a:xfrm>
            <a:off x="9764651" y="3067856"/>
            <a:ext cx="289874" cy="41867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00000"/>
          </a:solidFill>
          <a:ln w="117475">
            <a:solidFill>
              <a:srgbClr val="31A3DD"/>
            </a:solidFill>
            <a:miter lim="800000"/>
            <a:headEnd/>
            <a:tailEnd/>
          </a:ln>
        </p:spPr>
        <p:txBody>
          <a:bodyPr lIns="180000" tIns="180000" rIns="180000"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dirty="0">
              <a:solidFill>
                <a:srgbClr val="FFFFFF"/>
              </a:solidFill>
              <a:latin typeface="+mn-lt"/>
              <a:ea typeface="Roboto Medium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1F9DFC-2F2F-8B80-6A94-4372399D22E8}"/>
              </a:ext>
            </a:extLst>
          </p:cNvPr>
          <p:cNvSpPr/>
          <p:nvPr/>
        </p:nvSpPr>
        <p:spPr bwMode="auto">
          <a:xfrm>
            <a:off x="9457243" y="2254794"/>
            <a:ext cx="899067" cy="685369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44000" anchor="ctr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rgbClr val="005B8E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3244BC-58A6-D07E-0821-AB61B2BA4D94}"/>
              </a:ext>
            </a:extLst>
          </p:cNvPr>
          <p:cNvSpPr/>
          <p:nvPr/>
        </p:nvSpPr>
        <p:spPr>
          <a:xfrm>
            <a:off x="571715" y="2337623"/>
            <a:ext cx="749426" cy="607071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44000" anchor="ctr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rgbClr val="005B8E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77A892-0F63-4122-B138-09B1E5461B54}"/>
              </a:ext>
            </a:extLst>
          </p:cNvPr>
          <p:cNvSpPr/>
          <p:nvPr/>
        </p:nvSpPr>
        <p:spPr>
          <a:xfrm>
            <a:off x="544015" y="3886200"/>
            <a:ext cx="848176" cy="1174774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Training Opening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52102A-DEFE-80FF-2D2D-D800B46A5F9F}"/>
              </a:ext>
            </a:extLst>
          </p:cNvPr>
          <p:cNvSpPr/>
          <p:nvPr/>
        </p:nvSpPr>
        <p:spPr>
          <a:xfrm>
            <a:off x="1748123" y="3886200"/>
            <a:ext cx="1595050" cy="1097424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Gender: Concept and its terminologies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E2DB06-1CE9-50A8-F7CD-96894BA0A732}"/>
              </a:ext>
            </a:extLst>
          </p:cNvPr>
          <p:cNvSpPr/>
          <p:nvPr/>
        </p:nvSpPr>
        <p:spPr>
          <a:xfrm>
            <a:off x="3699105" y="3886200"/>
            <a:ext cx="1271926" cy="1041007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Gender Mainstreaming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720CA1-B93B-2474-155A-60D10EC34345}"/>
              </a:ext>
            </a:extLst>
          </p:cNvPr>
          <p:cNvSpPr/>
          <p:nvPr/>
        </p:nvSpPr>
        <p:spPr>
          <a:xfrm>
            <a:off x="5270189" y="3886200"/>
            <a:ext cx="1782401" cy="1041007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Laws and Policies for gender mainstreaming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69D5AE-A632-A2E6-B0CB-664D1B7DCFFD}"/>
              </a:ext>
            </a:extLst>
          </p:cNvPr>
          <p:cNvSpPr/>
          <p:nvPr/>
        </p:nvSpPr>
        <p:spPr>
          <a:xfrm>
            <a:off x="7269445" y="3886200"/>
            <a:ext cx="1333487" cy="1041007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Gender Perspective in WASH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334FE5-F29A-A66C-A89E-3201EDE9E5E2}"/>
              </a:ext>
            </a:extLst>
          </p:cNvPr>
          <p:cNvSpPr/>
          <p:nvPr/>
        </p:nvSpPr>
        <p:spPr>
          <a:xfrm>
            <a:off x="8341370" y="3648049"/>
            <a:ext cx="1595050" cy="1041007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endParaRPr lang="en-US" sz="1200" b="1" dirty="0">
              <a:solidFill>
                <a:srgbClr val="31A3DD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389FEA8-AF44-1AF5-EE55-3FF94DA36278}"/>
              </a:ext>
            </a:extLst>
          </p:cNvPr>
          <p:cNvSpPr/>
          <p:nvPr/>
        </p:nvSpPr>
        <p:spPr>
          <a:xfrm>
            <a:off x="9137716" y="3886200"/>
            <a:ext cx="1333487" cy="1041007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Mainstreaming Gender in Project Cycle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3244BC-58A6-D07E-0821-AB61B2BA4D94}"/>
              </a:ext>
            </a:extLst>
          </p:cNvPr>
          <p:cNvSpPr/>
          <p:nvPr/>
        </p:nvSpPr>
        <p:spPr>
          <a:xfrm>
            <a:off x="11351046" y="2333092"/>
            <a:ext cx="749426" cy="607071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44000" anchor="ctr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rgbClr val="005B8E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89FEA8-AF44-1AF5-EE55-3FF94DA36278}"/>
              </a:ext>
            </a:extLst>
          </p:cNvPr>
          <p:cNvSpPr/>
          <p:nvPr/>
        </p:nvSpPr>
        <p:spPr>
          <a:xfrm>
            <a:off x="10890565" y="3886200"/>
            <a:ext cx="1333487" cy="1041007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135000" rIns="27000" bIns="0" rtlCol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Training</a:t>
            </a:r>
          </a:p>
          <a:p>
            <a:pPr algn="ctr"/>
            <a:r>
              <a:rPr lang="en-US" sz="1400" b="1" dirty="0">
                <a:solidFill>
                  <a:srgbClr val="31A3DD"/>
                </a:solidFill>
                <a:ea typeface="Roboto" panose="02000000000000000000" pitchFamily="2" charset="0"/>
                <a:cs typeface="Arial" panose="020B0604020202020204" pitchFamily="34" charset="0"/>
              </a:rPr>
              <a:t> Closing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D3DF62-7614-1F34-343E-B70D60062542}"/>
              </a:ext>
            </a:extLst>
          </p:cNvPr>
          <p:cNvSpPr/>
          <p:nvPr/>
        </p:nvSpPr>
        <p:spPr bwMode="auto">
          <a:xfrm>
            <a:off x="2369703" y="2368233"/>
            <a:ext cx="511984" cy="624803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144000" anchor="ctr">
            <a:spAutoFit/>
          </a:bodyPr>
          <a:lstStyle/>
          <a:p>
            <a:pPr algn="ctr">
              <a:defRPr/>
            </a:pPr>
            <a:r>
              <a:rPr lang="fr-FR" sz="3000" dirty="0">
                <a:solidFill>
                  <a:srgbClr val="005B8E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ZoneTexte 28">
            <a:extLst>
              <a:ext uri="{FF2B5EF4-FFF2-40B4-BE49-F238E27FC236}">
                <a16:creationId xmlns:a16="http://schemas.microsoft.com/office/drawing/2014/main" id="{4AB857B4-466A-6D38-EBD0-946FACE414D7}"/>
              </a:ext>
            </a:extLst>
          </p:cNvPr>
          <p:cNvSpPr>
            <a:spLocks noChangeAspect="1"/>
          </p:cNvSpPr>
          <p:nvPr/>
        </p:nvSpPr>
        <p:spPr bwMode="auto">
          <a:xfrm>
            <a:off x="4386671" y="3009759"/>
            <a:ext cx="289875" cy="43630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00000"/>
          </a:solidFill>
          <a:ln w="117475">
            <a:solidFill>
              <a:srgbClr val="31A3DD"/>
            </a:solidFill>
            <a:miter lim="800000"/>
            <a:headEnd/>
            <a:tailEnd/>
          </a:ln>
        </p:spPr>
        <p:txBody>
          <a:bodyPr lIns="180000" tIns="180000" rIns="180000"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dirty="0">
              <a:solidFill>
                <a:srgbClr val="FFFFFF"/>
              </a:solidFill>
              <a:latin typeface="+mn-lt"/>
              <a:ea typeface="Roboto Medium"/>
              <a:cs typeface="Arial" panose="020B0604020202020204" pitchFamily="34" charset="0"/>
            </a:endParaRPr>
          </a:p>
        </p:txBody>
      </p:sp>
      <p:sp>
        <p:nvSpPr>
          <p:cNvPr id="46" name="ZoneTexte 28">
            <a:extLst>
              <a:ext uri="{FF2B5EF4-FFF2-40B4-BE49-F238E27FC236}">
                <a16:creationId xmlns:a16="http://schemas.microsoft.com/office/drawing/2014/main" id="{4AB857B4-466A-6D38-EBD0-946FACE414D7}"/>
              </a:ext>
            </a:extLst>
          </p:cNvPr>
          <p:cNvSpPr>
            <a:spLocks noChangeAspect="1"/>
          </p:cNvSpPr>
          <p:nvPr/>
        </p:nvSpPr>
        <p:spPr bwMode="auto">
          <a:xfrm>
            <a:off x="11557309" y="3019880"/>
            <a:ext cx="289875" cy="43630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92D050"/>
          </a:solidFill>
          <a:ln w="117475">
            <a:solidFill>
              <a:srgbClr val="31A3DD"/>
            </a:solidFill>
            <a:miter lim="800000"/>
            <a:headEnd/>
            <a:tailEnd/>
          </a:ln>
        </p:spPr>
        <p:txBody>
          <a:bodyPr lIns="180000" tIns="180000" rIns="180000"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dirty="0">
              <a:solidFill>
                <a:srgbClr val="FFFFFF"/>
              </a:solidFill>
              <a:latin typeface="+mn-lt"/>
              <a:ea typeface="Roboto Medium"/>
              <a:cs typeface="Arial" panose="020B0604020202020204" pitchFamily="34" charset="0"/>
            </a:endParaRPr>
          </a:p>
        </p:txBody>
      </p:sp>
      <p:sp>
        <p:nvSpPr>
          <p:cNvPr id="53" name="ZoneTexte 28">
            <a:extLst>
              <a:ext uri="{FF2B5EF4-FFF2-40B4-BE49-F238E27FC236}">
                <a16:creationId xmlns:a16="http://schemas.microsoft.com/office/drawing/2014/main" id="{4AB857B4-466A-6D38-EBD0-946FACE414D7}"/>
              </a:ext>
            </a:extLst>
          </p:cNvPr>
          <p:cNvSpPr>
            <a:spLocks noChangeAspect="1"/>
          </p:cNvSpPr>
          <p:nvPr/>
        </p:nvSpPr>
        <p:spPr bwMode="auto">
          <a:xfrm>
            <a:off x="7971991" y="3009759"/>
            <a:ext cx="289875" cy="43630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00000"/>
          </a:solidFill>
          <a:ln w="117475">
            <a:solidFill>
              <a:srgbClr val="31A3DD"/>
            </a:solidFill>
            <a:miter lim="800000"/>
            <a:headEnd/>
            <a:tailEnd/>
          </a:ln>
        </p:spPr>
        <p:txBody>
          <a:bodyPr lIns="180000" tIns="180000" rIns="180000"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dirty="0">
              <a:solidFill>
                <a:srgbClr val="FFFFFF"/>
              </a:solidFill>
              <a:latin typeface="+mn-lt"/>
              <a:ea typeface="Roboto Medium"/>
              <a:cs typeface="Arial" panose="020B0604020202020204" pitchFamily="34" charset="0"/>
            </a:endParaRPr>
          </a:p>
        </p:txBody>
      </p:sp>
      <p:sp>
        <p:nvSpPr>
          <p:cNvPr id="54" name="ZoneTexte 28">
            <a:extLst>
              <a:ext uri="{FF2B5EF4-FFF2-40B4-BE49-F238E27FC236}">
                <a16:creationId xmlns:a16="http://schemas.microsoft.com/office/drawing/2014/main" id="{4AB857B4-466A-6D38-EBD0-946FACE414D7}"/>
              </a:ext>
            </a:extLst>
          </p:cNvPr>
          <p:cNvSpPr>
            <a:spLocks noChangeAspect="1"/>
          </p:cNvSpPr>
          <p:nvPr/>
        </p:nvSpPr>
        <p:spPr bwMode="auto">
          <a:xfrm>
            <a:off x="6179331" y="3045319"/>
            <a:ext cx="289875" cy="43630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00000"/>
          </a:solidFill>
          <a:ln w="117475">
            <a:solidFill>
              <a:srgbClr val="31A3DD"/>
            </a:solidFill>
            <a:miter lim="800000"/>
            <a:headEnd/>
            <a:tailEnd/>
          </a:ln>
        </p:spPr>
        <p:txBody>
          <a:bodyPr lIns="180000" tIns="180000" rIns="180000"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dirty="0">
              <a:solidFill>
                <a:srgbClr val="FFFFFF"/>
              </a:solidFill>
              <a:latin typeface="+mn-lt"/>
              <a:ea typeface="Roboto Medium"/>
              <a:cs typeface="Arial" panose="020B0604020202020204" pitchFamily="34" charset="0"/>
            </a:endParaRPr>
          </a:p>
        </p:txBody>
      </p:sp>
      <p:sp>
        <p:nvSpPr>
          <p:cNvPr id="30" name="ZoneTexte 28">
            <a:extLst>
              <a:ext uri="{FF2B5EF4-FFF2-40B4-BE49-F238E27FC236}">
                <a16:creationId xmlns:a16="http://schemas.microsoft.com/office/drawing/2014/main" id="{A288FA37-CA9A-CFA0-26CD-BD4BC3E3CDD4}"/>
              </a:ext>
            </a:extLst>
          </p:cNvPr>
          <p:cNvSpPr>
            <a:spLocks noChangeAspect="1"/>
          </p:cNvSpPr>
          <p:nvPr/>
        </p:nvSpPr>
        <p:spPr bwMode="auto">
          <a:xfrm>
            <a:off x="801630" y="3019873"/>
            <a:ext cx="289596" cy="436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00000"/>
          </a:solidFill>
          <a:ln w="117475">
            <a:solidFill>
              <a:srgbClr val="31A3DD"/>
            </a:solidFill>
            <a:miter lim="800000"/>
            <a:headEnd/>
            <a:tailEnd/>
          </a:ln>
        </p:spPr>
        <p:txBody>
          <a:bodyPr lIns="180000" tIns="180000" rIns="180000"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dirty="0">
              <a:solidFill>
                <a:srgbClr val="FFFFFF"/>
              </a:solidFill>
              <a:latin typeface="+mn-lt"/>
              <a:ea typeface="Roboto Medium"/>
              <a:cs typeface="Arial" panose="020B0604020202020204" pitchFamily="34" charset="0"/>
            </a:endParaRPr>
          </a:p>
        </p:txBody>
      </p:sp>
      <p:sp>
        <p:nvSpPr>
          <p:cNvPr id="32" name="ZoneTexte 28">
            <a:extLst>
              <a:ext uri="{FF2B5EF4-FFF2-40B4-BE49-F238E27FC236}">
                <a16:creationId xmlns:a16="http://schemas.microsoft.com/office/drawing/2014/main" id="{4AB857B4-466A-6D38-EBD0-946FACE414D7}"/>
              </a:ext>
            </a:extLst>
          </p:cNvPr>
          <p:cNvSpPr>
            <a:spLocks noChangeAspect="1"/>
          </p:cNvSpPr>
          <p:nvPr/>
        </p:nvSpPr>
        <p:spPr bwMode="auto">
          <a:xfrm>
            <a:off x="2594011" y="3050223"/>
            <a:ext cx="289875" cy="43630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00000"/>
          </a:solidFill>
          <a:ln w="117475">
            <a:solidFill>
              <a:srgbClr val="31A3DD"/>
            </a:solidFill>
            <a:miter lim="800000"/>
            <a:headEnd/>
            <a:tailEnd/>
          </a:ln>
        </p:spPr>
        <p:txBody>
          <a:bodyPr lIns="180000" tIns="180000" rIns="180000" bIns="18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n-US" dirty="0">
              <a:solidFill>
                <a:srgbClr val="FFFFFF"/>
              </a:solidFill>
              <a:latin typeface="+mn-lt"/>
              <a:ea typeface="Roboto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1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Revisiting Learning Expectation </a:t>
            </a:r>
          </a:p>
          <a:p>
            <a:endParaRPr lang="en-US"/>
          </a:p>
          <a:p>
            <a:r>
              <a:rPr lang="en-US"/>
              <a:t>Post </a:t>
            </a:r>
            <a:r>
              <a:rPr lang="en-US" dirty="0"/>
              <a:t>–test</a:t>
            </a:r>
          </a:p>
          <a:p>
            <a:endParaRPr lang="en-US"/>
          </a:p>
          <a:p>
            <a:r>
              <a:rPr lang="en-US"/>
              <a:t>Evaluation </a:t>
            </a:r>
            <a:r>
              <a:rPr lang="en-US" dirty="0"/>
              <a:t>sheet</a:t>
            </a:r>
          </a:p>
          <a:p>
            <a:endParaRPr lang="en-US"/>
          </a:p>
          <a:p>
            <a:r>
              <a:rPr lang="en-US"/>
              <a:t>Closing </a:t>
            </a:r>
            <a:r>
              <a:rPr lang="en-US" dirty="0"/>
              <a:t>Remarks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30378-88DA-3221-03F3-100265A63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" t="15079" r="39161" b="16409"/>
          <a:stretch/>
        </p:blipFill>
        <p:spPr>
          <a:xfrm>
            <a:off x="7315200" y="1676400"/>
            <a:ext cx="3844036" cy="32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7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ADAF4F-B9AF-CB75-6BEB-FC6905D48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A0B31F-0733-CADA-C3FC-15E342C1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Revisiting Learning Expectation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0162A5-D948-D736-5FB3-E09E4BB7376D}"/>
              </a:ext>
            </a:extLst>
          </p:cNvPr>
          <p:cNvGrpSpPr/>
          <p:nvPr/>
        </p:nvGrpSpPr>
        <p:grpSpPr>
          <a:xfrm>
            <a:off x="7179967" y="2087594"/>
            <a:ext cx="4173833" cy="3702502"/>
            <a:chOff x="7179967" y="2087594"/>
            <a:chExt cx="4173833" cy="3702502"/>
          </a:xfrm>
        </p:grpSpPr>
        <p:pic>
          <p:nvPicPr>
            <p:cNvPr id="5" name="Picture 2" descr="How to Learn to Draw: Stage One, Manual Skills">
              <a:extLst>
                <a:ext uri="{FF2B5EF4-FFF2-40B4-BE49-F238E27FC236}">
                  <a16:creationId xmlns:a16="http://schemas.microsoft.com/office/drawing/2014/main" id="{D554F190-4FF6-2F40-CFAB-5D8DD38438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0" t="7548" r="30724" b="23138"/>
            <a:stretch/>
          </p:blipFill>
          <p:spPr bwMode="auto">
            <a:xfrm>
              <a:off x="7179967" y="2087594"/>
              <a:ext cx="4173833" cy="370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FE2AA5-C9E4-DC6D-341D-BD500AAA6E2C}"/>
                </a:ext>
              </a:extLst>
            </p:cNvPr>
            <p:cNvSpPr txBox="1"/>
            <p:nvPr/>
          </p:nvSpPr>
          <p:spPr>
            <a:xfrm>
              <a:off x="9266883" y="2590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6">
                      <a:lumMod val="75000"/>
                    </a:schemeClr>
                  </a:solidFill>
                  <a:latin typeface="Gill Sans MT" panose="020B05020201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32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CE1CA9-E86C-6683-E61C-D2D4CF48C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067904"/>
            <a:ext cx="5359400" cy="5663096"/>
          </a:xfrm>
        </p:spPr>
        <p:txBody>
          <a:bodyPr/>
          <a:lstStyle/>
          <a:p>
            <a:r>
              <a:rPr lang="en-US"/>
              <a:t>Scan QR code </a:t>
            </a:r>
          </a:p>
          <a:p>
            <a:endParaRPr lang="en-US"/>
          </a:p>
          <a:p>
            <a:r>
              <a:rPr lang="en-US"/>
              <a:t>Or,</a:t>
            </a:r>
          </a:p>
          <a:p>
            <a:endParaRPr lang="en-US"/>
          </a:p>
          <a:p>
            <a:r>
              <a:rPr lang="en-US"/>
              <a:t>Click the link: </a:t>
            </a:r>
            <a:r>
              <a:rPr lang="en-US">
                <a:hlinkClick r:id="rId2"/>
              </a:rPr>
              <a:t>https://forms.office.com/r/2es4tu9bbN</a:t>
            </a:r>
            <a:endParaRPr lang="en-US"/>
          </a:p>
          <a:p>
            <a:r>
              <a:rPr lang="en-US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0622D7-40B4-1BB7-FF57-A7939DEB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FF4CD-3FB6-66E8-CBA7-D46029E7B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1373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1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2E6B02-76E7-849C-242D-DB19769CA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067904"/>
            <a:ext cx="5359400" cy="5663096"/>
          </a:xfrm>
        </p:spPr>
        <p:txBody>
          <a:bodyPr/>
          <a:lstStyle/>
          <a:p>
            <a:r>
              <a:rPr lang="en-US"/>
              <a:t>Scan QR code </a:t>
            </a:r>
          </a:p>
          <a:p>
            <a:endParaRPr lang="en-US"/>
          </a:p>
          <a:p>
            <a:r>
              <a:rPr lang="en-US"/>
              <a:t>Or,</a:t>
            </a:r>
          </a:p>
          <a:p>
            <a:endParaRPr lang="en-US"/>
          </a:p>
          <a:p>
            <a:r>
              <a:rPr lang="en-US"/>
              <a:t>Click the link: </a:t>
            </a:r>
            <a:r>
              <a:rPr lang="en-US">
                <a:hlinkClick r:id="rId2"/>
              </a:rPr>
              <a:t>https://forms.office.com/r/chas2LaeJS</a:t>
            </a:r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5AF48A-5962-4641-A597-5FDABAC0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B2330-04D8-8659-8DBA-4335C8FE0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87498"/>
            <a:ext cx="5526997" cy="55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82C201-92DC-70B4-D5C3-DE3FE4F48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Volunteer any two participant for remarks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6CA65E-A8A0-F6A0-6711-0DB939D2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 Remarks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FD9CC-FAA3-ED16-0C98-D6F22C9D9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734895"/>
            <a:ext cx="5181600" cy="486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9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48538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114</Words>
  <Application>Microsoft Office PowerPoint</Application>
  <PresentationFormat>Widescreen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Roboto</vt:lpstr>
      <vt:lpstr>2_Office Theme</vt:lpstr>
      <vt:lpstr>Training Closing</vt:lpstr>
      <vt:lpstr>PowerPoint Presentation</vt:lpstr>
      <vt:lpstr>Training Structure</vt:lpstr>
      <vt:lpstr>Presentation Outline</vt:lpstr>
      <vt:lpstr>Revisiting Learning Expectation</vt:lpstr>
      <vt:lpstr>Post-test</vt:lpstr>
      <vt:lpstr>Evaluation</vt:lpstr>
      <vt:lpstr>Closing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Closing</dc:title>
  <dc:creator>MY-PC</dc:creator>
  <cp:lastModifiedBy>Rabina Milapati</cp:lastModifiedBy>
  <cp:revision>3</cp:revision>
  <dcterms:created xsi:type="dcterms:W3CDTF">2006-08-16T00:00:00Z</dcterms:created>
  <dcterms:modified xsi:type="dcterms:W3CDTF">2024-08-05T06:40:07Z</dcterms:modified>
</cp:coreProperties>
</file>