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3"/>
  </p:notesMasterIdLst>
  <p:handoutMasterIdLst>
    <p:handoutMasterId r:id="rId14"/>
  </p:handoutMasterIdLst>
  <p:sldIdLst>
    <p:sldId id="390" r:id="rId2"/>
    <p:sldId id="381" r:id="rId3"/>
    <p:sldId id="371" r:id="rId4"/>
    <p:sldId id="380" r:id="rId5"/>
    <p:sldId id="382" r:id="rId6"/>
    <p:sldId id="383" r:id="rId7"/>
    <p:sldId id="384" r:id="rId8"/>
    <p:sldId id="385" r:id="rId9"/>
    <p:sldId id="386" r:id="rId10"/>
    <p:sldId id="387" r:id="rId11"/>
    <p:sldId id="389"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85949" autoAdjust="0"/>
  </p:normalViewPr>
  <p:slideViewPr>
    <p:cSldViewPr snapToGrid="0">
      <p:cViewPr varScale="1">
        <p:scale>
          <a:sx n="62" d="100"/>
          <a:sy n="62" d="100"/>
        </p:scale>
        <p:origin x="15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4/20/2017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4/20/2017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a:t>
            </a:fld>
            <a:endParaRPr lang="en-US"/>
          </a:p>
        </p:txBody>
      </p:sp>
    </p:spTree>
    <p:extLst>
      <p:ext uri="{BB962C8B-B14F-4D97-AF65-F5344CB8AC3E}">
        <p14:creationId xmlns:p14="http://schemas.microsoft.com/office/powerpoint/2010/main" val="179579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5</a:t>
            </a:fld>
            <a:endParaRPr/>
          </a:p>
        </p:txBody>
      </p:sp>
    </p:spTree>
    <p:extLst>
      <p:ext uri="{BB962C8B-B14F-4D97-AF65-F5344CB8AC3E}">
        <p14:creationId xmlns:p14="http://schemas.microsoft.com/office/powerpoint/2010/main" val="68318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baseline="0"/>
              <a:t>La ciudad de Durban en Sudáfrica es un ejemplo excelente de planificación integrada.</a:t>
            </a:r>
          </a:p>
          <a:p>
            <a:endParaRPr lang="de-CH" baseline="0" dirty="0"/>
          </a:p>
          <a:p>
            <a:pPr rtl="0"/>
            <a:r>
              <a:rPr baseline="0"/>
              <a:t>Durban es compleja. El municipio de eThekwini es responsable del suministro de agua y saneamiento de Durban y las ciudades aledañas, por lo que tiene que hacer frente a todos los niveles de saneamiento. El núcleo interno de Durban recibe suministro a través de un sistema con conexión al alcantarillado, a 5 km del centro de la ciudad se encuentran los asentamientos informales sin servicios y dentro de un radio 20 km de distancia están las áreas rurales. Un alcantarillado nunca podrá proporcionar suministro a esta gran área, con topografía diversa y asentamientos distribuidos. Además, el municipio está creciendo rápidamente. Su población ha aumentado rápidamente de 2,5 a 3,5 millones.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6</a:t>
            </a:fld>
            <a:endParaRPr/>
          </a:p>
        </p:txBody>
      </p:sp>
    </p:spTree>
    <p:extLst>
      <p:ext uri="{BB962C8B-B14F-4D97-AF65-F5344CB8AC3E}">
        <p14:creationId xmlns:p14="http://schemas.microsoft.com/office/powerpoint/2010/main" val="68318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sz="1200" kern="1200">
                <a:solidFill>
                  <a:schemeClr val="tx1"/>
                </a:solidFill>
                <a:effectLst/>
                <a:latin typeface="+mn-lt"/>
                <a:ea typeface="ＭＳ Ｐゴシック" charset="0"/>
                <a:cs typeface="ＭＳ Ｐゴシック" charset="0"/>
              </a:rPr>
              <a:t>Durban</a:t>
            </a:r>
            <a:r>
              <a:rPr sz="1200" kern="1200" baseline="0">
                <a:solidFill>
                  <a:schemeClr val="tx1"/>
                </a:solidFill>
                <a:effectLst/>
                <a:latin typeface="+mn-lt"/>
                <a:ea typeface="ＭＳ Ｐゴシック" charset="0"/>
                <a:cs typeface="ＭＳ Ｐゴシック" charset="0"/>
              </a:rPr>
              <a:t> incluye áreas periurbanas. ¿Cómo proporcionar un mejor saneamiento?</a:t>
            </a:r>
          </a:p>
          <a:p>
            <a:endParaRPr lang="de-CH" baseline="0" dirty="0"/>
          </a:p>
          <a:p>
            <a:pPr rtl="0"/>
            <a:r>
              <a:rPr baseline="0"/>
              <a:t>Durban es innovadora y flexible. Esto se puede demostrar con lo siguiente:</a:t>
            </a:r>
          </a:p>
          <a:p>
            <a:endParaRPr lang="de-CH" baseline="0" dirty="0"/>
          </a:p>
          <a:p>
            <a:pPr rtl="0"/>
            <a:r>
              <a:rPr sz="1200" kern="1200">
                <a:solidFill>
                  <a:schemeClr val="tx1"/>
                </a:solidFill>
                <a:effectLst/>
                <a:latin typeface="+mn-lt"/>
                <a:ea typeface="ＭＳ Ｐゴシック" charset="0"/>
                <a:cs typeface="ＭＳ Ｐゴシック" charset="0"/>
              </a:rPr>
              <a:t>Originalmente, el </a:t>
            </a:r>
            <a:r>
              <a:rPr baseline="0"/>
              <a:t>municipio de eThekwini construyó</a:t>
            </a:r>
            <a:r>
              <a:rPr sz="1200" kern="1200">
                <a:solidFill>
                  <a:schemeClr val="tx1"/>
                </a:solidFill>
                <a:effectLst/>
                <a:latin typeface="+mn-lt"/>
                <a:ea typeface="ＭＳ Ｐゴシック" charset="0"/>
                <a:cs typeface="ＭＳ Ｐゴシック" charset="0"/>
              </a:rPr>
              <a:t> 35.000 letrinas VIP, sin embargo, detuvo este enfoque porque las personas informaron que no estaban conformes. </a:t>
            </a:r>
          </a:p>
          <a:p>
            <a:pPr marL="0" marR="0" indent="0" algn="l" defTabSz="914400" rtl="0" eaLnBrk="0" fontAlgn="base" latinLnBrk="0" hangingPunct="0">
              <a:lnSpc>
                <a:spcPct val="100000"/>
              </a:lnSpc>
              <a:spcBef>
                <a:spcPct val="30000"/>
              </a:spcBef>
              <a:spcAft>
                <a:spcPct val="0"/>
              </a:spcAft>
              <a:buClrTx/>
              <a:buSzTx/>
              <a:buFontTx/>
              <a:buNone/>
              <a:tabLst/>
              <a:defRPr/>
            </a:pPr>
            <a:r>
              <a:rPr sz="1200" kern="1200">
                <a:solidFill>
                  <a:schemeClr val="tx1"/>
                </a:solidFill>
                <a:effectLst/>
                <a:latin typeface="+mn-lt"/>
                <a:ea typeface="ＭＳ Ｐゴシック" charset="0"/>
                <a:cs typeface="ＭＳ Ｐゴシック" charset="0"/>
              </a:rPr>
              <a:t>Uno de los objetivos más relevantes para eThekwini</a:t>
            </a:r>
            <a:r>
              <a:rPr sz="1200" kern="1200" baseline="0">
                <a:solidFill>
                  <a:schemeClr val="tx1"/>
                </a:solidFill>
                <a:effectLst/>
                <a:latin typeface="+mn-lt"/>
                <a:ea typeface="ＭＳ Ｐゴシック" charset="0"/>
                <a:cs typeface="ＭＳ Ｐゴシック" charset="0"/>
              </a:rPr>
              <a:t> al proporcionar servicios de saneamiento es la </a:t>
            </a:r>
            <a:r>
              <a:rPr sz="1200" kern="1200">
                <a:solidFill>
                  <a:schemeClr val="tx1"/>
                </a:solidFill>
                <a:effectLst/>
                <a:latin typeface="+mn-lt"/>
                <a:ea typeface="ＭＳ Ｐゴシック" charset="0"/>
                <a:cs typeface="ＭＳ Ｐゴシック" charset="0"/>
              </a:rPr>
              <a:t>importancia de proporcionar el mismo nivel de servicio a ricos y pobres. Por</a:t>
            </a:r>
            <a:r>
              <a:rPr sz="1200" kern="1200" baseline="0">
                <a:solidFill>
                  <a:schemeClr val="tx1"/>
                </a:solidFill>
                <a:effectLst/>
                <a:latin typeface="+mn-lt"/>
                <a:ea typeface="ＭＳ Ｐゴシック" charset="0"/>
                <a:cs typeface="ＭＳ Ｐゴシック" charset="0"/>
              </a:rPr>
              <a:t> un lado, las</a:t>
            </a:r>
            <a:r>
              <a:rPr sz="1200" kern="1200">
                <a:solidFill>
                  <a:schemeClr val="tx1"/>
                </a:solidFill>
                <a:effectLst/>
                <a:latin typeface="+mn-lt"/>
                <a:ea typeface="ＭＳ Ｐゴシック" charset="0"/>
                <a:cs typeface="ＭＳ Ｐゴシック" charset="0"/>
              </a:rPr>
              <a:t> soluciones de saneamiento domiciliarias</a:t>
            </a:r>
            <a:r>
              <a:rPr sz="1200" kern="1200" baseline="0">
                <a:solidFill>
                  <a:schemeClr val="tx1"/>
                </a:solidFill>
                <a:effectLst/>
                <a:latin typeface="+mn-lt"/>
                <a:ea typeface="ＭＳ Ｐゴシック" charset="0"/>
                <a:cs typeface="ＭＳ Ｐゴシック" charset="0"/>
              </a:rPr>
              <a:t> deben ser lo suficientemente buenas para que todos estén dispuestos a usarlas. Por otro lado,  si una solución </a:t>
            </a:r>
            <a:r>
              <a:rPr sz="1200" kern="1200">
                <a:solidFill>
                  <a:schemeClr val="tx1"/>
                </a:solidFill>
                <a:effectLst/>
                <a:latin typeface="+mn-lt"/>
                <a:ea typeface="ＭＳ Ｐゴシック" charset="0"/>
                <a:cs typeface="ＭＳ Ｐゴシック" charset="0"/>
              </a:rPr>
              <a:t>tuviera que ser perfecta desde el principio, nunca sucedería nada. Las soluciones se deben desarrollar y perfeccionar con el tiempo.</a:t>
            </a:r>
          </a:p>
          <a:p>
            <a:endParaRPr lang="en-US" sz="1200"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sz="1200" kern="1200">
                <a:solidFill>
                  <a:schemeClr val="tx1"/>
                </a:solidFill>
                <a:effectLst/>
                <a:latin typeface="+mn-lt"/>
                <a:ea typeface="ＭＳ Ｐゴシック" charset="0"/>
                <a:cs typeface="ＭＳ Ｐゴシック" charset="0"/>
              </a:rPr>
              <a:t>Reevaluaron</a:t>
            </a:r>
            <a:r>
              <a:rPr sz="1200" kern="1200" baseline="0">
                <a:solidFill>
                  <a:schemeClr val="tx1"/>
                </a:solidFill>
                <a:effectLst/>
                <a:latin typeface="+mn-lt"/>
                <a:ea typeface="ＭＳ Ｐゴシック" charset="0"/>
                <a:cs typeface="ＭＳ Ｐゴシック" charset="0"/>
              </a:rPr>
              <a:t> la solución y proporcionaron </a:t>
            </a:r>
            <a:r>
              <a:rPr sz="1200" kern="1200">
                <a:solidFill>
                  <a:schemeClr val="tx1"/>
                </a:solidFill>
                <a:effectLst/>
                <a:latin typeface="+mn-lt"/>
                <a:ea typeface="ＭＳ Ｐゴシック" charset="0"/>
                <a:cs typeface="ＭＳ Ｐゴシック" charset="0"/>
              </a:rPr>
              <a:t> </a:t>
            </a:r>
            <a:r>
              <a:rPr baseline="0"/>
              <a:t>una tecnología de saneamiento domiciliaria innovadora: inodoros con desvío de orina.</a:t>
            </a:r>
            <a:r>
              <a:rPr sz="1200" kern="1200">
                <a:solidFill>
                  <a:schemeClr val="tx1"/>
                </a:solidFill>
                <a:effectLst/>
                <a:latin typeface="+mn-lt"/>
                <a:ea typeface="ＭＳ Ｐゴシック" charset="0"/>
                <a:cs typeface="ＭＳ Ｐゴシック" charset="0"/>
              </a:rPr>
              <a:t> </a:t>
            </a:r>
            <a:r>
              <a:rPr sz="1200" kern="1200" baseline="0">
                <a:solidFill>
                  <a:schemeClr val="tx1"/>
                </a:solidFill>
                <a:effectLst/>
                <a:latin typeface="+mn-lt"/>
                <a:ea typeface="ＭＳ Ｐゴシック" charset="0"/>
                <a:cs typeface="ＭＳ Ｐゴシック" charset="0"/>
              </a:rPr>
              <a:t>Esto también significó que la gente podría vaciar y gestionar sus propios inodoros y lodos fecales, ya que el contenido se reduciría durante el almacenamiento.</a:t>
            </a:r>
            <a:r>
              <a:rPr sz="1200" kern="1200">
                <a:solidFill>
                  <a:schemeClr val="tx1"/>
                </a:solidFill>
                <a:effectLst/>
                <a:latin typeface="+mn-lt"/>
                <a:ea typeface="ＭＳ Ｐゴシック" charset="0"/>
                <a:cs typeface="ＭＳ Ｐゴシック" charset="0"/>
              </a:rPr>
              <a:t> Sin embargo, las personas tampoco estaban satisfechas con</a:t>
            </a:r>
            <a:r>
              <a:rPr sz="1200" kern="1200" baseline="0">
                <a:solidFill>
                  <a:schemeClr val="tx1"/>
                </a:solidFill>
                <a:effectLst/>
                <a:latin typeface="+mn-lt"/>
                <a:ea typeface="ＭＳ Ｐゴシック" charset="0"/>
                <a:cs typeface="ＭＳ Ｐゴシック" charset="0"/>
              </a:rPr>
              <a:t> esta solución. Las razones incluían</a:t>
            </a:r>
            <a:r>
              <a:rPr sz="1200" kern="1200">
                <a:solidFill>
                  <a:schemeClr val="tx1"/>
                </a:solidFill>
                <a:effectLst/>
                <a:latin typeface="+mn-lt"/>
                <a:ea typeface="ＭＳ Ｐゴシック" charset="0"/>
                <a:cs typeface="ＭＳ Ｐゴシック" charset="0"/>
              </a:rPr>
              <a:t> que tenían que vaciar los inodoros por sí mismos.</a:t>
            </a:r>
            <a:r>
              <a:rPr sz="1200" kern="1200" baseline="0">
                <a:solidFill>
                  <a:schemeClr val="tx1"/>
                </a:solidFill>
                <a:effectLst/>
                <a:latin typeface="+mn-lt"/>
                <a:ea typeface="ＭＳ Ｐゴシック" charset="0"/>
                <a:cs typeface="ＭＳ Ｐゴシック" charset="0"/>
              </a:rPr>
              <a:t> Además,</a:t>
            </a:r>
            <a:r>
              <a:rPr sz="1200" kern="1200">
                <a:solidFill>
                  <a:schemeClr val="tx1"/>
                </a:solidFill>
                <a:effectLst/>
                <a:latin typeface="+mn-lt"/>
                <a:ea typeface="ＭＳ Ｐゴシック" charset="0"/>
                <a:cs typeface="ＭＳ Ｐゴシック" charset="0"/>
              </a:rPr>
              <a:t> la investigación  encontró que permanecieron patógenos viables en los lodos, incluso después de dos años de almacenamiento, por lo que el riesgo para la salud se estaba transfiriendo a los hogares en lugar de los servicios profesionales de recolección. Para </a:t>
            </a:r>
            <a:r>
              <a:rPr sz="1200" kern="1200" baseline="0">
                <a:solidFill>
                  <a:schemeClr val="tx1"/>
                </a:solidFill>
                <a:effectLst/>
                <a:latin typeface="+mn-lt"/>
                <a:ea typeface="ＭＳ Ｐゴシック" charset="0"/>
                <a:cs typeface="ＭＳ Ｐゴシック" charset="0"/>
              </a:rPr>
              <a:t> hacer frente a esto,</a:t>
            </a:r>
            <a:r>
              <a:rPr sz="1200" kern="1200">
                <a:solidFill>
                  <a:schemeClr val="tx1"/>
                </a:solidFill>
                <a:effectLst/>
                <a:latin typeface="+mn-lt"/>
                <a:ea typeface="ＭＳ Ｐゴシック" charset="0"/>
                <a:cs typeface="ＭＳ Ｐゴシック" charset="0"/>
              </a:rPr>
              <a:t> Durban comenzó a proporcionar servicios de recolección,</a:t>
            </a:r>
            <a:r>
              <a:rPr sz="1200" kern="1200" baseline="0">
                <a:solidFill>
                  <a:schemeClr val="tx1"/>
                </a:solidFill>
                <a:effectLst/>
                <a:latin typeface="+mn-lt"/>
                <a:ea typeface="ＭＳ Ｐゴシック" charset="0"/>
                <a:cs typeface="ＭＳ Ｐゴシック" charset="0"/>
              </a:rPr>
              <a:t> transporte y tratamiento</a:t>
            </a:r>
            <a:r>
              <a:rPr sz="1200" kern="1200">
                <a:solidFill>
                  <a:schemeClr val="tx1"/>
                </a:solidFill>
                <a:effectLst/>
                <a:latin typeface="+mn-lt"/>
                <a:ea typeface="ＭＳ Ｐゴシック" charset="0"/>
                <a:cs typeface="ＭＳ Ｐゴシック" charset="0"/>
              </a:rPr>
              <a:t>. </a:t>
            </a:r>
          </a:p>
          <a:p>
            <a:endParaRPr lang="de-CH" baseline="0"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7</a:t>
            </a:fld>
            <a:endParaRPr/>
          </a:p>
        </p:txBody>
      </p:sp>
    </p:spTree>
    <p:extLst>
      <p:ext uri="{BB962C8B-B14F-4D97-AF65-F5344CB8AC3E}">
        <p14:creationId xmlns:p14="http://schemas.microsoft.com/office/powerpoint/2010/main" val="68318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baseline="0"/>
              <a:t>La planificación integrada de saneamiento en Durban implica la integración de diferentes grupos de interés en su programa como </a:t>
            </a:r>
            <a:r>
              <a:rPr sz="1200">
                <a:solidFill>
                  <a:schemeClr val="bg2">
                    <a:lumMod val="90000"/>
                    <a:lumOff val="10000"/>
                  </a:schemeClr>
                </a:solidFill>
                <a:latin typeface="Lato"/>
                <a:ea typeface="Tahoma" pitchFamily="34" charset="0"/>
                <a:cs typeface="Tahoma" pitchFamily="34" charset="0"/>
              </a:rPr>
              <a:t>la sociedad civil, universidades, instituciones de investigación y el sector privado. Esto trae innovación a la gestión de lodos fecales</a:t>
            </a:r>
            <a:r>
              <a:rPr sz="1200" baseline="0">
                <a:solidFill>
                  <a:schemeClr val="bg2">
                    <a:lumMod val="90000"/>
                    <a:lumOff val="10000"/>
                  </a:schemeClr>
                </a:solidFill>
                <a:latin typeface="Lato"/>
                <a:ea typeface="Tahoma" pitchFamily="34" charset="0"/>
                <a:cs typeface="Tahoma" pitchFamily="34" charset="0"/>
              </a:rPr>
              <a:t> como el tratamiento y la recuperación de recursos con la tecnología LaDePa y moscas soldado negras.</a:t>
            </a:r>
          </a:p>
          <a:p>
            <a:endParaRPr lang="en-US" baseline="0"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8</a:t>
            </a:fld>
            <a:endParaRPr/>
          </a:p>
        </p:txBody>
      </p:sp>
    </p:spTree>
    <p:extLst>
      <p:ext uri="{BB962C8B-B14F-4D97-AF65-F5344CB8AC3E}">
        <p14:creationId xmlns:p14="http://schemas.microsoft.com/office/powerpoint/2010/main" val="68318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Después</a:t>
            </a:r>
            <a:r>
              <a:rPr baseline="0"/>
              <a:t> de la construcción de los inodoros hubo un programa educativo para garantizar que las personas supieran cómo usar y mantener adecuadamente los inodoros con desvío de orina. Se está reconociendo que las áreas informales deben integrarse en la planificación de saneamiento. Se está investigando sobre las unidades sanitarias portátiles para prestar servicios a asentamientos informales densos sin servicios en el núcleo interno de Durban.</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9</a:t>
            </a:fld>
            <a:endParaRPr/>
          </a:p>
        </p:txBody>
      </p:sp>
    </p:spTree>
    <p:extLst>
      <p:ext uri="{BB962C8B-B14F-4D97-AF65-F5344CB8AC3E}">
        <p14:creationId xmlns:p14="http://schemas.microsoft.com/office/powerpoint/2010/main" val="68318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Este es otro ejemplo de Filipinas. </a:t>
            </a:r>
          </a:p>
          <a:p>
            <a:endParaRPr lang="de-CH" dirty="0"/>
          </a:p>
          <a:p>
            <a:pPr rtl="0"/>
            <a:r>
              <a:t>Esta diapositiva</a:t>
            </a:r>
            <a:r>
              <a:rPr baseline="0"/>
              <a:t> muestra tres áreas de servicio en Filipinas. Lo que es interesante es que cada ciudad tiene soluciones de gestión de lodos fecales completamente diferentes. Esto incluye arreglos de colaboración público-privados o completamente del sector público. Diferentes formas de cobrar los impuestos por el servicio de saneamiento. Las tecnologías de tratamiento también tienen una variedad de diferentes niveles de mecanización y cogestión de aguas residuales.</a:t>
            </a:r>
          </a:p>
          <a:p>
            <a:endParaRPr lang="de-CH" baseline="0" dirty="0"/>
          </a:p>
          <a:p>
            <a:pPr rtl="0"/>
            <a:r>
              <a:rPr baseline="0"/>
              <a:t>Lo importante es que se hayan dado cuenta y aceptado que no hay una sola forma de gestionar los lodos fecales y que están amoldando sus estrategias de gestión para adaptarse a cada contexto local.</a:t>
            </a:r>
          </a:p>
          <a:p>
            <a:endParaRPr lang="de-CH" baseline="0" dirty="0"/>
          </a:p>
          <a:p>
            <a:pPr rtl="0"/>
            <a:r>
              <a:rPr baseline="0"/>
              <a:t>Para obtener más información sobre este estudio de caso, consulte </a:t>
            </a:r>
          </a:p>
          <a:p>
            <a:pPr marL="0" marR="0" lvl="0" indent="0" algn="l" defTabSz="914400" rtl="0" eaLnBrk="0" fontAlgn="base" latinLnBrk="0" hangingPunct="0">
              <a:lnSpc>
                <a:spcPct val="100000"/>
              </a:lnSpc>
              <a:spcBef>
                <a:spcPct val="30000"/>
              </a:spcBef>
              <a:spcAft>
                <a:spcPct val="0"/>
              </a:spcAft>
              <a:buClrTx/>
              <a:buSzTx/>
              <a:buFontTx/>
              <a:buNone/>
              <a:tabLst/>
              <a:defRPr/>
            </a:pPr>
            <a:r>
              <a:rPr sz="1200" b="0" i="0" u="none" kern="1200">
                <a:solidFill>
                  <a:schemeClr val="tx1"/>
                </a:solidFill>
                <a:effectLst/>
                <a:latin typeface="+mn-lt"/>
                <a:ea typeface="ＭＳ Ｐゴシック" charset="0"/>
                <a:cs typeface="ＭＳ Ｐゴシック" charset="0"/>
              </a:rPr>
              <a:t>Robbins, D., Strande, L., Doczi, J. Opportunities in Fecal Sludge Management for Cities in Developing Countries: Experiences from the Philippines. Water 21, diciembre de 2012.</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10</a:t>
            </a:fld>
            <a:endParaRPr/>
          </a:p>
        </p:txBody>
      </p:sp>
    </p:spTree>
    <p:extLst>
      <p:ext uri="{BB962C8B-B14F-4D97-AF65-F5344CB8AC3E}">
        <p14:creationId xmlns:p14="http://schemas.microsoft.com/office/powerpoint/2010/main" val="683185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4/20/2017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reativecommons.org/licenses/by/4.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sandec.ch/" TargetMode="External"/><Relationship Id="rId4" Type="http://schemas.openxmlformats.org/officeDocument/2006/relationships/hyperlink" Target="http://www.cawst.org/"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Licencia</a:t>
            </a:r>
            <a:r>
              <a:rPr sz="2800" dirty="0"/>
              <a:t> de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574854" cy="5628207"/>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Este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contenido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abierto</a:t>
            </a:r>
            <a:r>
              <a:rPr sz="1400" dirty="0">
                <a:solidFill>
                  <a:schemeClr val="bg1"/>
                </a:solidFill>
                <a:latin typeface="Lato" panose="020F0502020204030203" pitchFamily="34" charset="0"/>
                <a:ea typeface="+mn-ea"/>
                <a:cs typeface="+mn-cs"/>
              </a:rPr>
              <a:t> y </a:t>
            </a:r>
            <a:r>
              <a:rPr sz="1400" dirty="0" err="1">
                <a:solidFill>
                  <a:schemeClr val="bg1"/>
                </a:solidFill>
                <a:latin typeface="Lato" panose="020F0502020204030203" pitchFamily="34" charset="0"/>
                <a:ea typeface="+mn-ea"/>
                <a:cs typeface="+mn-cs"/>
              </a:rPr>
              <a:t>está</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elaborado</a:t>
            </a:r>
            <a:r>
              <a:rPr sz="1400" dirty="0">
                <a:solidFill>
                  <a:schemeClr val="bg1"/>
                </a:solidFill>
                <a:latin typeface="Lato" panose="020F0502020204030203" pitchFamily="34" charset="0"/>
                <a:ea typeface="+mn-ea"/>
                <a:cs typeface="+mn-cs"/>
              </a:rPr>
              <a:t> bajo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endParaRPr lang="pt-BR" sz="1400" dirty="0">
              <a:solidFill>
                <a:schemeClr val="bg1"/>
              </a:solidFill>
              <a:latin typeface="Lato" panose="020F0502020204030203" pitchFamily="34" charset="0"/>
              <a:ea typeface="+mn-ea"/>
              <a:cs typeface="+mn-cs"/>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Creative Commons</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4.0 </a:t>
            </a:r>
            <a:r>
              <a:rPr sz="1400" dirty="0" err="1">
                <a:solidFill>
                  <a:schemeClr val="bg1"/>
                </a:solidFill>
                <a:latin typeface="Lato" panose="020F0502020204030203" pitchFamily="34" charset="0"/>
                <a:ea typeface="+mn-ea"/>
                <a:cs typeface="+mn-cs"/>
              </a:rPr>
              <a:t>Internacional</a:t>
            </a:r>
            <a:r>
              <a:rPr sz="1400" dirty="0">
                <a:solidFill>
                  <a:schemeClr val="bg1"/>
                </a:solidFill>
                <a:latin typeface="Lato" panose="020F0502020204030203" pitchFamily="34" charset="0"/>
                <a:ea typeface="+mn-ea"/>
                <a:cs typeface="+mn-cs"/>
              </a:rPr>
              <a:t>. </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Para </a:t>
            </a:r>
            <a:r>
              <a:rPr sz="1400" dirty="0" err="1">
                <a:solidFill>
                  <a:schemeClr val="bg1"/>
                </a:solidFill>
                <a:latin typeface="Lato" panose="020F0502020204030203" pitchFamily="34" charset="0"/>
                <a:ea typeface="+mn-ea"/>
                <a:cs typeface="+mn-cs"/>
              </a:rPr>
              <a:t>ver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copia</a:t>
            </a:r>
            <a:r>
              <a:rPr sz="1400" dirty="0">
                <a:solidFill>
                  <a:schemeClr val="bg1"/>
                </a:solidFill>
                <a:latin typeface="Lato" panose="020F0502020204030203" pitchFamily="34" charset="0"/>
                <a:ea typeface="+mn-ea"/>
                <a:cs typeface="+mn-cs"/>
              </a:rPr>
              <a:t> de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visite</a:t>
            </a:r>
            <a:r>
              <a:rPr sz="1400" dirty="0">
                <a:solidFill>
                  <a:schemeClr val="bg1"/>
                </a:solidFill>
                <a:latin typeface="Lato" panose="020F0502020204030203" pitchFamily="34" charset="0"/>
                <a:ea typeface="+mn-ea"/>
                <a:cs typeface="+mn-cs"/>
              </a:rPr>
              <a:t> </a:t>
            </a:r>
            <a:r>
              <a:rPr sz="1400" dirty="0">
                <a:solidFill>
                  <a:srgbClr val="24A4D6"/>
                </a:solidFill>
                <a:latin typeface="Lato" panose="020F0502020204030203" pitchFamily="34" charset="0"/>
                <a:ea typeface="+mn-ea"/>
                <a:cs typeface="+mn-cs"/>
                <a:hlinkClick r:id="rId3"/>
              </a:rPr>
              <a:t>http://creativecommons.org/licenses/by/4.0</a:t>
            </a:r>
          </a:p>
          <a:p>
            <a:pPr lvl="3" rtl="0" eaLnBrk="1" fontAlgn="auto" hangingPunct="1">
              <a:lnSpc>
                <a:spcPct val="120000"/>
              </a:lnSpc>
              <a:spcBef>
                <a:spcPts val="0"/>
              </a:spcBef>
              <a:spcAft>
                <a:spcPts val="0"/>
              </a:spcAft>
              <a:defRPr/>
            </a:pPr>
            <a:r>
              <a:rPr sz="1400" dirty="0" err="1">
                <a:solidFill>
                  <a:schemeClr val="bg2"/>
                </a:solidFill>
                <a:latin typeface="Lato" panose="020F0502020204030203" pitchFamily="34" charset="0"/>
              </a:rPr>
              <a:t>Usted</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puede</a:t>
            </a:r>
            <a:r>
              <a:rPr sz="1400" dirty="0">
                <a:solidFill>
                  <a:schemeClr val="bg2"/>
                </a:solidFill>
                <a:latin typeface="Lato" panose="020F0502020204030203" pitchFamily="34" charset="0"/>
              </a:rPr>
              <a:t>:</a:t>
            </a:r>
            <a:br>
              <a:rPr lang="en-US"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Compartir</a:t>
            </a:r>
            <a:r>
              <a:rPr sz="1600" b="1" dirty="0">
                <a:solidFill>
                  <a:schemeClr val="bg2"/>
                </a:solidFill>
                <a:latin typeface="Lato" panose="020F0502020204030203" pitchFamily="34" charset="0"/>
              </a:rPr>
              <a:t>: </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copiar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redistribuir</a:t>
            </a:r>
            <a:r>
              <a:rPr sz="1400" dirty="0">
                <a:solidFill>
                  <a:schemeClr val="bg2"/>
                </a:solidFill>
                <a:latin typeface="Lato" panose="020F0502020204030203" pitchFamily="34" charset="0"/>
              </a:rPr>
              <a:t> el material </a:t>
            </a:r>
            <a:r>
              <a:rPr sz="1400" dirty="0" err="1">
                <a:solidFill>
                  <a:schemeClr val="bg2"/>
                </a:solidFill>
                <a:latin typeface="Lato" panose="020F0502020204030203" pitchFamily="34" charset="0"/>
              </a:rPr>
              <a:t>en</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medio o </a:t>
            </a:r>
            <a:r>
              <a:rPr sz="1400" dirty="0" err="1">
                <a:solidFill>
                  <a:schemeClr val="bg2"/>
                </a:solidFill>
                <a:latin typeface="Lato" panose="020F0502020204030203" pitchFamily="34" charset="0"/>
              </a:rPr>
              <a:t>formato</a:t>
            </a:r>
            <a:br>
              <a:rPr lang="en-CA"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Editar</a:t>
            </a:r>
            <a:r>
              <a:rPr sz="1600" b="1" dirty="0">
                <a:solidFill>
                  <a:schemeClr val="bg2"/>
                </a:solidFill>
                <a:latin typeface="Lato" panose="020F0502020204030203" pitchFamily="34" charset="0"/>
              </a:rPr>
              <a:t>:</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remezclar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transformar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crear</a:t>
            </a:r>
            <a:r>
              <a:rPr sz="1400" dirty="0">
                <a:solidFill>
                  <a:schemeClr val="bg2"/>
                </a:solidFill>
                <a:latin typeface="Lato" panose="020F0502020204030203" pitchFamily="34" charset="0"/>
              </a:rPr>
              <a:t> a </a:t>
            </a:r>
            <a:r>
              <a:rPr sz="1400" dirty="0" err="1">
                <a:solidFill>
                  <a:schemeClr val="bg2"/>
                </a:solidFill>
                <a:latin typeface="Lato" panose="020F0502020204030203" pitchFamily="34" charset="0"/>
              </a:rPr>
              <a:t>partir</a:t>
            </a:r>
            <a:r>
              <a:rPr sz="1400" dirty="0">
                <a:solidFill>
                  <a:schemeClr val="bg2"/>
                </a:solidFill>
                <a:latin typeface="Lato" panose="020F0502020204030203" pitchFamily="34" charset="0"/>
              </a:rPr>
              <a:t> del material para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propósito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incluso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comercialmente</a:t>
            </a:r>
            <a:br>
              <a:rPr lang="en-CA" sz="1400" dirty="0">
                <a:solidFill>
                  <a:schemeClr val="bg2"/>
                </a:solidFill>
                <a:latin typeface="Lato" panose="020F0502020204030203" pitchFamily="34" charset="0"/>
              </a:rPr>
            </a:br>
            <a:endParaRPr lang="en-CA" sz="14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Bajo las </a:t>
            </a:r>
            <a:r>
              <a:rPr sz="1400" dirty="0" err="1">
                <a:solidFill>
                  <a:schemeClr val="bg1"/>
                </a:solidFill>
                <a:latin typeface="Lato" panose="020F0502020204030203" pitchFamily="34" charset="0"/>
                <a:ea typeface="+mn-ea"/>
                <a:cs typeface="+mn-cs"/>
              </a:rPr>
              <a:t>siguientes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condiciones</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600" b="1"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debe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atribuírsele</a:t>
            </a:r>
            <a:r>
              <a:rPr sz="1400" dirty="0">
                <a:solidFill>
                  <a:schemeClr val="bg1"/>
                </a:solidFill>
                <a:latin typeface="Lato" panose="020F0502020204030203" pitchFamily="34" charset="0"/>
                <a:ea typeface="+mn-ea"/>
                <a:cs typeface="+mn-cs"/>
              </a:rPr>
              <a:t> a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el </a:t>
            </a:r>
            <a:r>
              <a:rPr sz="1400" dirty="0" err="1">
                <a:solidFill>
                  <a:schemeClr val="bg1"/>
                </a:solidFill>
                <a:latin typeface="Lato" panose="020F0502020204030203" pitchFamily="34" charset="0"/>
                <a:ea typeface="+mn-ea"/>
                <a:cs typeface="+mn-cs"/>
              </a:rPr>
              <a:t>crédito</a:t>
            </a:r>
            <a:r>
              <a:rPr sz="1400" dirty="0">
                <a:solidFill>
                  <a:schemeClr val="bg1"/>
                </a:solidFill>
                <a:latin typeface="Lato" panose="020F0502020204030203" pitchFamily="34" charset="0"/>
                <a:ea typeface="+mn-ea"/>
                <a:cs typeface="+mn-cs"/>
              </a:rPr>
              <a:t> de forma </a:t>
            </a:r>
            <a:r>
              <a:rPr sz="1400" dirty="0" err="1">
                <a:solidFill>
                  <a:schemeClr val="bg1"/>
                </a:solidFill>
                <a:latin typeface="Lato" panose="020F0502020204030203" pitchFamily="34" charset="0"/>
                <a:ea typeface="+mn-ea"/>
                <a:cs typeface="+mn-cs"/>
              </a:rPr>
              <a:t>apropiada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proporcionar</a:t>
            </a:r>
            <a:r>
              <a:rPr sz="1400" dirty="0">
                <a:solidFill>
                  <a:schemeClr val="bg1"/>
                </a:solidFill>
                <a:latin typeface="Lato" panose="020F0502020204030203" pitchFamily="34" charset="0"/>
                <a:ea typeface="+mn-ea"/>
                <a:cs typeface="+mn-cs"/>
              </a:rPr>
              <a:t> un enlace a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e </a:t>
            </a:r>
            <a:r>
              <a:rPr sz="1400" dirty="0" err="1">
                <a:solidFill>
                  <a:schemeClr val="bg1"/>
                </a:solidFill>
                <a:latin typeface="Lato" panose="020F0502020204030203" pitchFamily="34" charset="0"/>
                <a:ea typeface="+mn-ea"/>
                <a:cs typeface="+mn-cs"/>
              </a:rPr>
              <a:t>indicar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a:t>
            </a:r>
            <a:r>
              <a:rPr sz="1400" dirty="0">
                <a:solidFill>
                  <a:schemeClr val="bg1"/>
                </a:solidFill>
                <a:latin typeface="Lato" panose="020F0502020204030203" pitchFamily="34" charset="0"/>
                <a:ea typeface="+mn-ea"/>
                <a:cs typeface="+mn-cs"/>
              </a:rPr>
              <a:t> se </a:t>
            </a:r>
            <a:r>
              <a:rPr sz="1400" dirty="0" err="1">
                <a:solidFill>
                  <a:schemeClr val="bg1"/>
                </a:solidFill>
                <a:latin typeface="Lato" panose="020F0502020204030203" pitchFamily="34" charset="0"/>
                <a:ea typeface="+mn-ea"/>
                <a:cs typeface="+mn-cs"/>
              </a:rPr>
              <a:t>realizaron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cambios</a:t>
            </a:r>
            <a:r>
              <a:rPr sz="1400" dirty="0">
                <a:solidFill>
                  <a:schemeClr val="bg1"/>
                </a:solidFill>
                <a:latin typeface="Lato" panose="020F0502020204030203" pitchFamily="34" charset="0"/>
                <a:ea typeface="+mn-ea"/>
                <a:cs typeface="+mn-cs"/>
              </a:rPr>
              <a:t>. Lo </a:t>
            </a:r>
            <a:r>
              <a:rPr sz="1400" dirty="0" err="1">
                <a:solidFill>
                  <a:schemeClr val="bg1"/>
                </a:solidFill>
                <a:latin typeface="Lato" panose="020F0502020204030203" pitchFamily="34" charset="0"/>
                <a:ea typeface="+mn-ea"/>
                <a:cs typeface="+mn-cs"/>
              </a:rPr>
              <a:t>puede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hacer</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cualquier</a:t>
            </a:r>
            <a:r>
              <a:rPr sz="1400" dirty="0">
                <a:solidFill>
                  <a:schemeClr val="bg1"/>
                </a:solidFill>
                <a:latin typeface="Lato" panose="020F0502020204030203" pitchFamily="34" charset="0"/>
                <a:ea typeface="+mn-ea"/>
                <a:cs typeface="+mn-cs"/>
              </a:rPr>
              <a:t> forma que sea </a:t>
            </a:r>
            <a:r>
              <a:rPr sz="1400" dirty="0" err="1">
                <a:solidFill>
                  <a:schemeClr val="bg1"/>
                </a:solidFill>
                <a:latin typeface="Lato" panose="020F0502020204030203" pitchFamily="34" charset="0"/>
                <a:ea typeface="+mn-ea"/>
                <a:cs typeface="+mn-cs"/>
              </a:rPr>
              <a:t>razonable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pero</a:t>
            </a:r>
            <a:r>
              <a:rPr sz="1400" dirty="0">
                <a:solidFill>
                  <a:schemeClr val="bg1"/>
                </a:solidFill>
                <a:latin typeface="Lato" panose="020F0502020204030203" pitchFamily="34" charset="0"/>
                <a:ea typeface="+mn-ea"/>
                <a:cs typeface="+mn-cs"/>
              </a:rPr>
              <a:t> no de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manera</a:t>
            </a:r>
            <a:r>
              <a:rPr sz="1400" dirty="0">
                <a:solidFill>
                  <a:schemeClr val="bg1"/>
                </a:solidFill>
                <a:latin typeface="Lato" panose="020F0502020204030203" pitchFamily="34" charset="0"/>
                <a:ea typeface="+mn-ea"/>
                <a:cs typeface="+mn-cs"/>
              </a:rPr>
              <a:t> que </a:t>
            </a:r>
            <a:r>
              <a:rPr sz="1400" dirty="0" err="1">
                <a:solidFill>
                  <a:schemeClr val="bg1"/>
                </a:solidFill>
                <a:latin typeface="Lato" panose="020F0502020204030203" pitchFamily="34" charset="0"/>
                <a:ea typeface="+mn-ea"/>
                <a:cs typeface="+mn-cs"/>
              </a:rPr>
              <a:t>sugiera</a:t>
            </a:r>
            <a:r>
              <a:rPr sz="1400" dirty="0">
                <a:solidFill>
                  <a:schemeClr val="bg1"/>
                </a:solidFill>
                <a:latin typeface="Lato" panose="020F0502020204030203" pitchFamily="34" charset="0"/>
                <a:ea typeface="+mn-ea"/>
                <a:cs typeface="+mn-cs"/>
              </a:rPr>
              <a:t> que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avalan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organización</a:t>
            </a:r>
            <a:r>
              <a:rPr sz="1400" dirty="0">
                <a:solidFill>
                  <a:schemeClr val="bg1"/>
                </a:solidFill>
                <a:latin typeface="Lato" panose="020F0502020204030203" pitchFamily="34" charset="0"/>
                <a:ea typeface="+mn-ea"/>
                <a:cs typeface="+mn-cs"/>
              </a:rPr>
              <a:t> o el </a:t>
            </a:r>
            <a:r>
              <a:rPr sz="1400" dirty="0" err="1">
                <a:solidFill>
                  <a:schemeClr val="bg1"/>
                </a:solidFill>
                <a:latin typeface="Lato" panose="020F0502020204030203" pitchFamily="34" charset="0"/>
                <a:ea typeface="+mn-ea"/>
                <a:cs typeface="+mn-cs"/>
              </a:rPr>
              <a:t>uso</a:t>
            </a:r>
            <a:r>
              <a:rPr sz="1400" dirty="0">
                <a:solidFill>
                  <a:schemeClr val="bg1"/>
                </a:solidFill>
                <a:latin typeface="Lato" panose="020F0502020204030203" pitchFamily="34" charset="0"/>
                <a:ea typeface="+mn-ea"/>
                <a:cs typeface="+mn-cs"/>
              </a:rPr>
              <a:t> que le ha dado al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Incluya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nuestros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sitios</a:t>
            </a:r>
            <a:r>
              <a:rPr sz="1400" dirty="0">
                <a:solidFill>
                  <a:schemeClr val="bg1"/>
                </a:solidFill>
                <a:latin typeface="Lato" panose="020F0502020204030203" pitchFamily="34" charset="0"/>
                <a:ea typeface="+mn-ea"/>
                <a:cs typeface="+mn-cs"/>
              </a:rPr>
              <a:t> web: </a:t>
            </a:r>
            <a:r>
              <a:rPr sz="1400" dirty="0">
                <a:solidFill>
                  <a:schemeClr val="bg1"/>
                </a:solidFill>
                <a:latin typeface="Lato" panose="020F0502020204030203" pitchFamily="34" charset="0"/>
                <a:ea typeface="+mn-ea"/>
                <a:cs typeface="+mn-cs"/>
                <a:hlinkClick r:id="rId4"/>
              </a:rPr>
              <a:t>www.cawst.org</a:t>
            </a:r>
            <a:r>
              <a:rPr sz="1400" dirty="0">
                <a:solidFill>
                  <a:schemeClr val="bg1"/>
                </a:solidFill>
                <a:latin typeface="Lato" panose="020F0502020204030203" pitchFamily="34" charset="0"/>
                <a:ea typeface="+mn-ea"/>
                <a:cs typeface="+mn-cs"/>
              </a:rPr>
              <a:t> y </a:t>
            </a:r>
            <a:r>
              <a:rPr sz="1400" dirty="0">
                <a:solidFill>
                  <a:schemeClr val="bg1"/>
                </a:solidFill>
                <a:latin typeface="Lato" panose="020F0502020204030203" pitchFamily="34" charset="0"/>
                <a:ea typeface="+mn-ea"/>
                <a:cs typeface="+mn-cs"/>
                <a:hlinkClick r:id="rId5"/>
              </a:rPr>
              <a:t>www.sandec.ch</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400" dirty="0">
                <a:solidFill>
                  <a:schemeClr val="bg1"/>
                </a:solidFill>
                <a:latin typeface="Lato" panose="020F0502020204030203" pitchFamily="34" charset="0"/>
                <a:ea typeface="+mn-ea"/>
                <a:cs typeface="+mn-cs"/>
              </a:rPr>
              <a:t>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actualizarán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este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periódicamente</a:t>
            </a:r>
            <a:r>
              <a:rPr sz="1400" dirty="0">
                <a:solidFill>
                  <a:schemeClr val="bg1"/>
                </a:solidFill>
                <a:latin typeface="Lato" panose="020F0502020204030203" pitchFamily="34" charset="0"/>
                <a:ea typeface="+mn-ea"/>
                <a:cs typeface="+mn-cs"/>
              </a:rPr>
              <a:t>. Por ese </a:t>
            </a:r>
            <a:r>
              <a:rPr sz="1400" dirty="0" err="1">
                <a:solidFill>
                  <a:schemeClr val="bg1"/>
                </a:solidFill>
                <a:latin typeface="Lato" panose="020F0502020204030203" pitchFamily="34" charset="0"/>
                <a:ea typeface="+mn-ea"/>
                <a:cs typeface="+mn-cs"/>
              </a:rPr>
              <a:t>motivo</a:t>
            </a:r>
            <a:r>
              <a:rPr sz="1400" dirty="0">
                <a:solidFill>
                  <a:schemeClr val="bg1"/>
                </a:solidFill>
                <a:latin typeface="Lato" panose="020F0502020204030203" pitchFamily="34" charset="0"/>
                <a:ea typeface="+mn-ea"/>
                <a:cs typeface="+mn-cs"/>
              </a:rPr>
              <a:t>, no se </a:t>
            </a:r>
            <a:r>
              <a:rPr sz="1400" dirty="0" err="1">
                <a:solidFill>
                  <a:schemeClr val="bg1"/>
                </a:solidFill>
                <a:latin typeface="Lato" panose="020F0502020204030203" pitchFamily="34" charset="0"/>
                <a:ea typeface="+mn-ea"/>
                <a:cs typeface="+mn-cs"/>
              </a:rPr>
              <a:t>recomienda</a:t>
            </a:r>
            <a:r>
              <a:rPr sz="1400" dirty="0">
                <a:solidFill>
                  <a:schemeClr val="bg1"/>
                </a:solidFill>
                <a:latin typeface="Lato" panose="020F0502020204030203" pitchFamily="34" charset="0"/>
                <a:ea typeface="+mn-ea"/>
                <a:cs typeface="+mn-cs"/>
              </a:rPr>
              <a:t> que lo </a:t>
            </a:r>
            <a:r>
              <a:rPr sz="1400" dirty="0" err="1">
                <a:solidFill>
                  <a:schemeClr val="bg1"/>
                </a:solidFill>
                <a:latin typeface="Lato" panose="020F0502020204030203" pitchFamily="34" charset="0"/>
                <a:ea typeface="+mn-ea"/>
                <a:cs typeface="+mn-cs"/>
              </a:rPr>
              <a:t>almacene</a:t>
            </a:r>
            <a:r>
              <a:rPr sz="1400" dirty="0">
                <a:solidFill>
                  <a:schemeClr val="bg1"/>
                </a:solidFill>
                <a:latin typeface="Lato" panose="020F0502020204030203" pitchFamily="34" charset="0"/>
                <a:ea typeface="+mn-ea"/>
                <a:cs typeface="+mn-cs"/>
              </a:rPr>
              <a:t> para </a:t>
            </a:r>
            <a:r>
              <a:rPr sz="1400" dirty="0" err="1">
                <a:solidFill>
                  <a:schemeClr val="bg1"/>
                </a:solidFill>
                <a:latin typeface="Lato" panose="020F0502020204030203" pitchFamily="34" charset="0"/>
                <a:ea typeface="+mn-ea"/>
                <a:cs typeface="+mn-cs"/>
              </a:rPr>
              <a:t>descargarlo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desde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a:t>
            </a:r>
            <a:r>
              <a:rPr sz="1400" dirty="0">
                <a:solidFill>
                  <a:schemeClr val="bg1"/>
                </a:solidFill>
                <a:latin typeface="Lato" panose="020F0502020204030203" pitchFamily="34" charset="0"/>
                <a:ea typeface="+mn-ea"/>
                <a:cs typeface="+mn-cs"/>
              </a:rPr>
              <a:t> web.</a:t>
            </a:r>
          </a:p>
          <a:p>
            <a:pPr marL="0" lvl="4" rtl="0" eaLnBrk="1" fontAlgn="auto" hangingPunct="1">
              <a:lnSpc>
                <a:spcPct val="120000"/>
              </a:lnSpc>
              <a:spcBef>
                <a:spcPts val="1000"/>
              </a:spcBef>
              <a:spcAft>
                <a:spcPts val="0"/>
              </a:spcAft>
              <a:defRPr/>
            </a:pPr>
            <a:r>
              <a:rPr sz="1400" dirty="0">
                <a:solidFill>
                  <a:schemeClr val="bg1"/>
                </a:solidFill>
                <a:latin typeface="Lato"/>
                <a:ea typeface="+mn-ea"/>
                <a:cs typeface="Arial" charset="0"/>
              </a:rPr>
              <a:t>CAWST y </a:t>
            </a:r>
            <a:r>
              <a:rPr sz="1400" dirty="0" err="1">
                <a:solidFill>
                  <a:schemeClr val="bg1"/>
                </a:solidFill>
                <a:latin typeface="Lato"/>
                <a:ea typeface="+mn-ea"/>
                <a:cs typeface="Arial" charset="0"/>
              </a:rPr>
              <a:t>Eawag-Sandec</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sus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directivos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empleados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contratistas</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voluntarios</a:t>
            </a:r>
            <a:r>
              <a:rPr sz="1400" dirty="0">
                <a:solidFill>
                  <a:schemeClr val="bg1"/>
                </a:solidFill>
                <a:latin typeface="Lato"/>
                <a:ea typeface="+mn-ea"/>
                <a:cs typeface="Arial" charset="0"/>
              </a:rPr>
              <a:t> no </a:t>
            </a:r>
            <a:r>
              <a:rPr sz="1400" dirty="0" err="1">
                <a:solidFill>
                  <a:schemeClr val="bg1"/>
                </a:solidFill>
                <a:latin typeface="Lato"/>
                <a:ea typeface="+mn-ea"/>
                <a:cs typeface="Arial" charset="0"/>
              </a:rPr>
              <a:t>asumen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ninguna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responsabilidad</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garantía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alguna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por</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los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resultados</a:t>
            </a:r>
            <a:r>
              <a:rPr sz="1400" dirty="0">
                <a:solidFill>
                  <a:schemeClr val="bg1"/>
                </a:solidFill>
                <a:latin typeface="Lato"/>
                <a:ea typeface="+mn-ea"/>
                <a:cs typeface="Arial" charset="0"/>
              </a:rPr>
              <a:t> que </a:t>
            </a:r>
            <a:r>
              <a:rPr sz="1400" dirty="0" err="1">
                <a:solidFill>
                  <a:schemeClr val="bg1"/>
                </a:solidFill>
                <a:latin typeface="Lato"/>
                <a:ea typeface="+mn-ea"/>
                <a:cs typeface="Arial" charset="0"/>
              </a:rPr>
              <a:t>puedan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obtenerse</a:t>
            </a:r>
            <a:r>
              <a:rPr sz="1400" dirty="0">
                <a:solidFill>
                  <a:schemeClr val="bg1"/>
                </a:solidFill>
                <a:latin typeface="Lato"/>
                <a:ea typeface="+mn-ea"/>
                <a:cs typeface="Arial" charset="0"/>
              </a:rPr>
              <a:t> a </a:t>
            </a:r>
            <a:r>
              <a:rPr sz="1400" dirty="0" err="1">
                <a:solidFill>
                  <a:schemeClr val="bg1"/>
                </a:solidFill>
                <a:latin typeface="Lato"/>
                <a:ea typeface="+mn-ea"/>
                <a:cs typeface="Arial" charset="0"/>
              </a:rPr>
              <a:t>partir</a:t>
            </a:r>
            <a:r>
              <a:rPr sz="1400" dirty="0">
                <a:solidFill>
                  <a:schemeClr val="bg1"/>
                </a:solidFill>
                <a:latin typeface="Lato"/>
                <a:ea typeface="+mn-ea"/>
                <a:cs typeface="Arial" charset="0"/>
              </a:rPr>
              <a:t> del </a:t>
            </a:r>
            <a:r>
              <a:rPr sz="1400" dirty="0" err="1">
                <a:solidFill>
                  <a:schemeClr val="bg1"/>
                </a:solidFill>
                <a:latin typeface="Lato"/>
                <a:ea typeface="+mn-ea"/>
                <a:cs typeface="Arial" charset="0"/>
              </a:rPr>
              <a:t>uso</a:t>
            </a:r>
            <a:r>
              <a:rPr sz="1400" dirty="0">
                <a:solidFill>
                  <a:schemeClr val="bg1"/>
                </a:solidFill>
                <a:latin typeface="Lato"/>
                <a:ea typeface="+mn-ea"/>
                <a:cs typeface="Arial" charset="0"/>
              </a:rPr>
              <a:t> de la </a:t>
            </a:r>
            <a:r>
              <a:rPr sz="1400" dirty="0" err="1">
                <a:solidFill>
                  <a:schemeClr val="bg1"/>
                </a:solidFill>
                <a:latin typeface="Lato"/>
                <a:ea typeface="+mn-ea"/>
                <a:cs typeface="Arial" charset="0"/>
              </a:rPr>
              <a:t>información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dada</a:t>
            </a:r>
            <a:r>
              <a:rPr sz="1400" dirty="0">
                <a:solidFill>
                  <a:srgbClr val="000000"/>
                </a:solidFill>
                <a:latin typeface="Lato"/>
                <a:ea typeface="+mn-ea"/>
                <a:cs typeface="Arial" charset="0"/>
              </a:rPr>
              <a:t>.</a:t>
            </a:r>
          </a:p>
        </p:txBody>
      </p:sp>
      <p:grpSp>
        <p:nvGrpSpPr>
          <p:cNvPr id="6" name="Group 5"/>
          <p:cNvGrpSpPr/>
          <p:nvPr/>
        </p:nvGrpSpPr>
        <p:grpSpPr>
          <a:xfrm>
            <a:off x="549449" y="2336469"/>
            <a:ext cx="986155" cy="835092"/>
            <a:chOff x="329372" y="2666906"/>
            <a:chExt cx="986155" cy="835092"/>
          </a:xfrm>
        </p:grpSpPr>
        <p:pic>
          <p:nvPicPr>
            <p:cNvPr id="17" name="Picture 16"/>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49021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8395" cy="410414"/>
          </a:xfrm>
        </p:spPr>
        <p:txBody>
          <a:bodyPr/>
          <a:lstStyle/>
          <a:p>
            <a:pPr rtl="0"/>
            <a:r>
              <a:t>Planificación integrada en Filipinas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grpSp>
        <p:nvGrpSpPr>
          <p:cNvPr id="13" name="Group 12"/>
          <p:cNvGrpSpPr/>
          <p:nvPr/>
        </p:nvGrpSpPr>
        <p:grpSpPr>
          <a:xfrm>
            <a:off x="76048" y="1378856"/>
            <a:ext cx="2771954" cy="4606243"/>
            <a:chOff x="380842" y="1422398"/>
            <a:chExt cx="2771954" cy="4606243"/>
          </a:xfrm>
        </p:grpSpPr>
        <p:pic>
          <p:nvPicPr>
            <p:cNvPr id="11"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43945" y1="49084" x2="43945" y2="49084"/>
                          <a14:foregroundMark x1="9343" y1="73931" x2="9343" y2="73931"/>
                          <a14:foregroundMark x1="59516" y1="60081" x2="59516" y2="60081"/>
                          <a14:foregroundMark x1="83045" y1="82077" x2="83045" y2="82077"/>
                          <a14:foregroundMark x1="59516" y1="69043" x2="59516" y2="69043"/>
                          <a14:foregroundMark x1="83737" y1="54582" x2="83737" y2="54582"/>
                          <a14:foregroundMark x1="81661" y1="60692" x2="81661" y2="60692"/>
                          <a14:foregroundMark x1="66090" y1="52546" x2="66090" y2="52546"/>
                          <a14:foregroundMark x1="75087" y1="43992" x2="75087" y2="43992"/>
                          <a14:foregroundMark x1="75087" y1="67617" x2="75087" y2="67617"/>
                          <a14:foregroundMark x1="71626" y1="63747" x2="71626" y2="63747"/>
                          <a14:foregroundMark x1="51903" y1="46640" x2="51903" y2="46640"/>
                          <a14:foregroundMark x1="58478" y1="52546" x2="58478" y2="52546"/>
                          <a14:foregroundMark x1="32526" y1="53971" x2="32526" y2="53971"/>
                          <a14:foregroundMark x1="51557" y1="37067" x2="51557" y2="37067"/>
                          <a14:foregroundMark x1="2422" y1="79837" x2="2422" y2="79837"/>
                          <a14:foregroundMark x1="5190" y1="77393" x2="5190" y2="77393"/>
                          <a14:foregroundMark x1="30796" y1="63951" x2="30796" y2="63951"/>
                          <a14:foregroundMark x1="53287" y1="87576" x2="53287" y2="87576"/>
                          <a14:foregroundMark x1="42561" y1="91039" x2="42561" y2="91039"/>
                          <a14:foregroundMark x1="33910" y1="95519" x2="33910" y2="95519"/>
                          <a14:foregroundMark x1="88581" y1="65580" x2="88581" y2="65580"/>
                          <a14:foregroundMark x1="93080" y1="67413" x2="93080" y2="67413"/>
                          <a14:foregroundMark x1="68512" y1="71894" x2="68512" y2="71894"/>
                          <a14:foregroundMark x1="79585" y1="71894" x2="79585" y2="71894"/>
                          <a14:foregroundMark x1="76817" y1="57637" x2="76817" y2="57637"/>
                          <a14:foregroundMark x1="76817" y1="63136" x2="76817" y2="63136"/>
                          <a14:foregroundMark x1="62976" y1="48676" x2="62976" y2="48676"/>
                          <a14:foregroundMark x1="69550" y1="51731" x2="69550" y2="51731"/>
                          <a14:foregroundMark x1="64360" y1="49898" x2="64360" y2="49898"/>
                          <a14:foregroundMark x1="34256" y1="44399" x2="34256" y2="44399"/>
                          <a14:foregroundMark x1="47059" y1="9776" x2="47059" y2="9776"/>
                          <a14:foregroundMark x1="51557" y1="12424" x2="51557" y2="12424"/>
                          <a14:foregroundMark x1="46021" y1="13035" x2="46021" y2="13035"/>
                          <a14:foregroundMark x1="44291" y1="11405" x2="44291" y2="11405"/>
                          <a14:foregroundMark x1="50865" y1="1018" x2="50865" y2="1018"/>
                          <a14:foregroundMark x1="50865" y1="3870" x2="50865" y2="3870"/>
                          <a14:foregroundMark x1="51903" y1="3259" x2="51903" y2="3259"/>
                          <a14:foregroundMark x1="52249" y1="8758" x2="52249" y2="8758"/>
                          <a14:foregroundMark x1="52595" y1="42363" x2="52595" y2="42363"/>
                          <a14:foregroundMark x1="40484" y1="93890" x2="40484" y2="93890"/>
                          <a14:foregroundMark x1="40484" y1="93075" x2="40484" y2="93075"/>
                          <a14:foregroundMark x1="84775" y1="67006" x2="84775" y2="67006"/>
                          <a14:foregroundMark x1="70588" y1="69857" x2="70588" y2="69857"/>
                          <a14:foregroundMark x1="52595" y1="53157" x2="52595" y2="53157"/>
                          <a14:foregroundMark x1="55017" y1="51731" x2="55017" y2="51731"/>
                          <a14:foregroundMark x1="42907" y1="53971" x2="42907" y2="53971"/>
                          <a14:foregroundMark x1="58824" y1="63747" x2="58824" y2="63747"/>
                          <a14:foregroundMark x1="44983" y1="91650" x2="44983" y2="91650"/>
                          <a14:foregroundMark x1="37716" y1="89409" x2="37716" y2="89409"/>
                          <a14:foregroundMark x1="26990" y1="98371" x2="26990" y2="98371"/>
                          <a14:foregroundMark x1="30104" y1="58248" x2="30104" y2="58248"/>
                          <a14:backgroundMark x1="43599" y1="40937" x2="43599" y2="40937"/>
                          <a14:backgroundMark x1="41869" y1="43585" x2="41869" y2="43585"/>
                          <a14:backgroundMark x1="51903" y1="42974" x2="51903" y2="42974"/>
                          <a14:backgroundMark x1="53287" y1="43177" x2="53287" y2="43177"/>
                          <a14:backgroundMark x1="74740" y1="80041" x2="74740" y2="80041"/>
                          <a14:backgroundMark x1="69204" y1="79226" x2="69204" y2="79226"/>
                        </a14:backgroundRemoval>
                      </a14:imgEffect>
                    </a14:imgLayer>
                  </a14:imgProps>
                </a:ext>
                <a:ext uri="{28A0092B-C50C-407E-A947-70E740481C1C}">
                  <a14:useLocalDpi xmlns:a14="http://schemas.microsoft.com/office/drawing/2010/main" val="0"/>
                </a:ext>
              </a:extLst>
            </a:blip>
            <a:srcRect/>
            <a:stretch>
              <a:fillRect/>
            </a:stretch>
          </p:blipFill>
          <p:spPr bwMode="auto">
            <a:xfrm>
              <a:off x="380842" y="1422398"/>
              <a:ext cx="2711211" cy="4606243"/>
            </a:xfrm>
            <a:prstGeom prst="rect">
              <a:avLst/>
            </a:prstGeom>
            <a:solidFill>
              <a:schemeClr val="accent1">
                <a:lumMod val="20000"/>
                <a:lumOff val="80000"/>
              </a:schemeClr>
            </a:solidFill>
            <a:ln>
              <a:noFill/>
            </a:ln>
          </p:spPr>
        </p:pic>
        <p:sp>
          <p:nvSpPr>
            <p:cNvPr id="8" name="TextBox 7"/>
            <p:cNvSpPr txBox="1"/>
            <p:nvPr/>
          </p:nvSpPr>
          <p:spPr>
            <a:xfrm>
              <a:off x="1045814" y="2859046"/>
              <a:ext cx="1874741" cy="338554"/>
            </a:xfrm>
            <a:prstGeom prst="rect">
              <a:avLst/>
            </a:prstGeom>
            <a:noFill/>
          </p:spPr>
          <p:txBody>
            <a:bodyPr wrap="square" rtlCol="0">
              <a:spAutoFit/>
            </a:bodyPr>
            <a:lstStyle/>
            <a:p>
              <a:pPr algn="ctr" rtl="0"/>
              <a:r>
                <a:rPr sz="1600" b="1">
                  <a:solidFill>
                    <a:schemeClr val="bg1"/>
                  </a:solidFill>
                  <a:latin typeface="Lato"/>
                </a:rPr>
                <a:t>San Salvador</a:t>
              </a:r>
            </a:p>
          </p:txBody>
        </p:sp>
        <p:sp>
          <p:nvSpPr>
            <p:cNvPr id="10" name="TextBox 9"/>
            <p:cNvSpPr txBox="1"/>
            <p:nvPr/>
          </p:nvSpPr>
          <p:spPr>
            <a:xfrm>
              <a:off x="601932" y="3169255"/>
              <a:ext cx="1192571" cy="338554"/>
            </a:xfrm>
            <a:prstGeom prst="rect">
              <a:avLst/>
            </a:prstGeom>
            <a:noFill/>
          </p:spPr>
          <p:txBody>
            <a:bodyPr wrap="square" rtlCol="0">
              <a:spAutoFit/>
            </a:bodyPr>
            <a:lstStyle/>
            <a:p>
              <a:pPr algn="ctr" rtl="0"/>
              <a:r>
                <a:rPr sz="1600" b="1">
                  <a:solidFill>
                    <a:schemeClr val="bg1"/>
                  </a:solidFill>
                  <a:latin typeface="Lato"/>
                </a:rPr>
                <a:t>Manila</a:t>
              </a:r>
            </a:p>
          </p:txBody>
        </p:sp>
        <p:sp>
          <p:nvSpPr>
            <p:cNvPr id="12" name="TextBox 11"/>
            <p:cNvSpPr txBox="1"/>
            <p:nvPr/>
          </p:nvSpPr>
          <p:spPr>
            <a:xfrm>
              <a:off x="1794504" y="4431053"/>
              <a:ext cx="1358292" cy="338554"/>
            </a:xfrm>
            <a:prstGeom prst="rect">
              <a:avLst/>
            </a:prstGeom>
            <a:noFill/>
          </p:spPr>
          <p:txBody>
            <a:bodyPr wrap="square" rtlCol="0">
              <a:spAutoFit/>
            </a:bodyPr>
            <a:lstStyle/>
            <a:p>
              <a:pPr algn="ctr" rtl="0"/>
              <a:r>
                <a:rPr sz="1600" b="1" dirty="0">
                  <a:solidFill>
                    <a:schemeClr val="bg1"/>
                  </a:solidFill>
                  <a:latin typeface="Lato"/>
                </a:rPr>
                <a:t>Dumaguete</a:t>
              </a:r>
            </a:p>
          </p:txBody>
        </p:sp>
      </p:grpSp>
      <p:graphicFrame>
        <p:nvGraphicFramePr>
          <p:cNvPr id="14" name="Table 13"/>
          <p:cNvGraphicFramePr>
            <a:graphicFrameLocks noGrp="1"/>
          </p:cNvGraphicFramePr>
          <p:nvPr>
            <p:extLst>
              <p:ext uri="{D42A27DB-BD31-4B8C-83A1-F6EECF244321}">
                <p14:modId xmlns:p14="http://schemas.microsoft.com/office/powerpoint/2010/main" val="2056545067"/>
              </p:ext>
            </p:extLst>
          </p:nvPr>
        </p:nvGraphicFramePr>
        <p:xfrm>
          <a:off x="2877030" y="1395977"/>
          <a:ext cx="6194398" cy="4677137"/>
        </p:xfrm>
        <a:graphic>
          <a:graphicData uri="http://schemas.openxmlformats.org/drawingml/2006/table">
            <a:tbl>
              <a:tblPr firstRow="1" bandRow="1">
                <a:tableStyleId>{5C22544A-7EE6-4342-B048-85BDC9FD1C3A}</a:tableStyleId>
              </a:tblPr>
              <a:tblGrid>
                <a:gridCol w="1238879">
                  <a:extLst>
                    <a:ext uri="{9D8B030D-6E8A-4147-A177-3AD203B41FA5}">
                      <a16:colId xmlns:a16="http://schemas.microsoft.com/office/drawing/2014/main" val="20000"/>
                    </a:ext>
                  </a:extLst>
                </a:gridCol>
                <a:gridCol w="1238879">
                  <a:extLst>
                    <a:ext uri="{9D8B030D-6E8A-4147-A177-3AD203B41FA5}">
                      <a16:colId xmlns:a16="http://schemas.microsoft.com/office/drawing/2014/main" val="20001"/>
                    </a:ext>
                  </a:extLst>
                </a:gridCol>
                <a:gridCol w="1238879">
                  <a:extLst>
                    <a:ext uri="{9D8B030D-6E8A-4147-A177-3AD203B41FA5}">
                      <a16:colId xmlns:a16="http://schemas.microsoft.com/office/drawing/2014/main" val="20002"/>
                    </a:ext>
                  </a:extLst>
                </a:gridCol>
                <a:gridCol w="657365">
                  <a:extLst>
                    <a:ext uri="{9D8B030D-6E8A-4147-A177-3AD203B41FA5}">
                      <a16:colId xmlns:a16="http://schemas.microsoft.com/office/drawing/2014/main" val="20003"/>
                    </a:ext>
                  </a:extLst>
                </a:gridCol>
                <a:gridCol w="1820396">
                  <a:extLst>
                    <a:ext uri="{9D8B030D-6E8A-4147-A177-3AD203B41FA5}">
                      <a16:colId xmlns:a16="http://schemas.microsoft.com/office/drawing/2014/main" val="20004"/>
                    </a:ext>
                  </a:extLst>
                </a:gridCol>
              </a:tblGrid>
              <a:tr h="550695">
                <a:tc>
                  <a:txBody>
                    <a:bodyPr/>
                    <a:lstStyle/>
                    <a:p>
                      <a:pPr algn="ctr" rtl="0"/>
                      <a:r>
                        <a:rPr sz="1200">
                          <a:solidFill>
                            <a:schemeClr val="bg1"/>
                          </a:solidFill>
                        </a:rPr>
                        <a:t>Ciudad</a:t>
                      </a:r>
                    </a:p>
                  </a:txBody>
                  <a:tcPr anchor="ctr"/>
                </a:tc>
                <a:tc>
                  <a:txBody>
                    <a:bodyPr/>
                    <a:lstStyle/>
                    <a:p>
                      <a:pPr algn="ctr" rtl="0"/>
                      <a:r>
                        <a:rPr sz="1200">
                          <a:solidFill>
                            <a:schemeClr val="bg1"/>
                          </a:solidFill>
                        </a:rPr>
                        <a:t>Arreglo institucional</a:t>
                      </a:r>
                    </a:p>
                  </a:txBody>
                  <a:tcPr anchor="ctr"/>
                </a:tc>
                <a:tc>
                  <a:txBody>
                    <a:bodyPr/>
                    <a:lstStyle/>
                    <a:p>
                      <a:pPr algn="ctr" rtl="0"/>
                      <a:r>
                        <a:rPr sz="1200">
                          <a:solidFill>
                            <a:schemeClr val="bg1"/>
                          </a:solidFill>
                        </a:rPr>
                        <a:t>Impuesto de saneamiento</a:t>
                      </a:r>
                    </a:p>
                  </a:txBody>
                  <a:tcPr anchor="ctr"/>
                </a:tc>
                <a:tc gridSpan="2">
                  <a:txBody>
                    <a:bodyPr/>
                    <a:lstStyle/>
                    <a:p>
                      <a:pPr algn="ctr" rtl="0"/>
                      <a:r>
                        <a:rPr sz="1200">
                          <a:solidFill>
                            <a:schemeClr val="bg1"/>
                          </a:solidFill>
                        </a:rPr>
                        <a:t>Tecnologías de tratamiento</a:t>
                      </a:r>
                    </a:p>
                  </a:txBody>
                  <a:tcPr anchor="ctr"/>
                </a:tc>
                <a:tc hMerge="1">
                  <a:txBody>
                    <a:bodyPr/>
                    <a:lstStyle/>
                    <a:p>
                      <a:endParaRPr lang="en-US" dirty="0">
                        <a:solidFill>
                          <a:schemeClr val="bg1"/>
                        </a:solidFill>
                      </a:endParaRPr>
                    </a:p>
                  </a:txBody>
                  <a:tcPr/>
                </a:tc>
                <a:extLst>
                  <a:ext uri="{0D108BD9-81ED-4DB2-BD59-A6C34878D82A}">
                    <a16:rowId xmlns:a16="http://schemas.microsoft.com/office/drawing/2014/main" val="10000"/>
                  </a:ext>
                </a:extLst>
              </a:tr>
              <a:tr h="917824">
                <a:tc>
                  <a:txBody>
                    <a:bodyPr/>
                    <a:lstStyle/>
                    <a:p>
                      <a:pPr algn="ctr" rtl="0"/>
                      <a:r>
                        <a:rPr sz="1200" b="1">
                          <a:solidFill>
                            <a:schemeClr val="bg1"/>
                          </a:solidFill>
                        </a:rPr>
                        <a:t>Dumaguete</a:t>
                      </a:r>
                    </a:p>
                    <a:p>
                      <a:pPr algn="ctr" rtl="0"/>
                      <a:r>
                        <a:rPr sz="1200" b="1">
                          <a:solidFill>
                            <a:schemeClr val="bg1"/>
                          </a:solidFill>
                        </a:rPr>
                        <a:t>(120.000 personas)</a:t>
                      </a:r>
                    </a:p>
                  </a:txBody>
                  <a:tcPr anchor="ctr"/>
                </a:tc>
                <a:tc>
                  <a:txBody>
                    <a:bodyPr/>
                    <a:lstStyle/>
                    <a:p>
                      <a:pPr algn="ctr" rtl="0"/>
                      <a:r>
                        <a:rPr sz="1200">
                          <a:solidFill>
                            <a:schemeClr val="bg1"/>
                          </a:solidFill>
                        </a:rPr>
                        <a:t>Colaboración del</a:t>
                      </a:r>
                      <a:r>
                        <a:rPr sz="1200" baseline="0">
                          <a:solidFill>
                            <a:schemeClr val="bg1"/>
                          </a:solidFill>
                        </a:rPr>
                        <a:t> sector público</a:t>
                      </a:r>
                    </a:p>
                  </a:txBody>
                  <a:tcPr anchor="ctr"/>
                </a:tc>
                <a:tc>
                  <a:txBody>
                    <a:bodyPr/>
                    <a:lstStyle/>
                    <a:p>
                      <a:pPr algn="ctr" rtl="0"/>
                      <a:r>
                        <a:rPr sz="1200">
                          <a:solidFill>
                            <a:schemeClr val="bg1"/>
                          </a:solidFill>
                        </a:rPr>
                        <a:t>0,02 USD/m</a:t>
                      </a:r>
                      <a:r>
                        <a:rPr sz="1200" baseline="30000">
                          <a:solidFill>
                            <a:schemeClr val="bg1"/>
                          </a:solidFill>
                        </a:rPr>
                        <a:t>3 </a:t>
                      </a:r>
                      <a:r>
                        <a:rPr sz="1200" baseline="0">
                          <a:solidFill>
                            <a:schemeClr val="bg1"/>
                          </a:solidFill>
                        </a:rPr>
                        <a:t>de agua</a:t>
                      </a:r>
                    </a:p>
                  </a:txBody>
                  <a:tcPr anchor="ctr"/>
                </a:tc>
                <a:tc>
                  <a:txBody>
                    <a:bodyPr/>
                    <a:lstStyle/>
                    <a:p>
                      <a:pPr algn="ctr" rtl="0"/>
                      <a:r>
                        <a:rPr sz="1200">
                          <a:solidFill>
                            <a:schemeClr val="bg1"/>
                          </a:solidFill>
                        </a:rPr>
                        <a:t>Lodos</a:t>
                      </a:r>
                      <a:r>
                        <a:rPr sz="1200" baseline="0">
                          <a:solidFill>
                            <a:schemeClr val="bg1"/>
                          </a:solidFill>
                        </a:rPr>
                        <a:t> fecales</a:t>
                      </a:r>
                    </a:p>
                  </a:txBody>
                  <a:tcPr anchor="ctr"/>
                </a:tc>
                <a:tc>
                  <a:txBody>
                    <a:bodyPr/>
                    <a:lstStyle/>
                    <a:p>
                      <a:pPr rtl="0"/>
                      <a:r>
                        <a:rPr sz="1200">
                          <a:solidFill>
                            <a:schemeClr val="bg1"/>
                          </a:solidFill>
                        </a:rPr>
                        <a:t>Espesamiento no mecanizado, lagunas y humedales</a:t>
                      </a:r>
                    </a:p>
                  </a:txBody>
                  <a:tcPr anchor="ctr"/>
                </a:tc>
                <a:extLst>
                  <a:ext uri="{0D108BD9-81ED-4DB2-BD59-A6C34878D82A}">
                    <a16:rowId xmlns:a16="http://schemas.microsoft.com/office/drawing/2014/main" val="10001"/>
                  </a:ext>
                </a:extLst>
              </a:tr>
              <a:tr h="917824">
                <a:tc>
                  <a:txBody>
                    <a:bodyPr/>
                    <a:lstStyle/>
                    <a:p>
                      <a:pPr algn="ctr" rtl="0"/>
                      <a:r>
                        <a:rPr sz="1200" b="1">
                          <a:solidFill>
                            <a:schemeClr val="bg1"/>
                          </a:solidFill>
                        </a:rPr>
                        <a:t>San Fernando</a:t>
                      </a:r>
                    </a:p>
                    <a:p>
                      <a:pPr algn="ctr" rtl="0"/>
                      <a:r>
                        <a:rPr sz="1200" b="1">
                          <a:solidFill>
                            <a:schemeClr val="bg1"/>
                          </a:solidFill>
                        </a:rPr>
                        <a:t>(250.000 personas)</a:t>
                      </a:r>
                    </a:p>
                  </a:txBody>
                  <a:tcPr anchor="ctr"/>
                </a:tc>
                <a:tc>
                  <a:txBody>
                    <a:bodyPr/>
                    <a:lstStyle/>
                    <a:p>
                      <a:pPr algn="ctr" rtl="0"/>
                      <a:r>
                        <a:rPr sz="1200">
                          <a:solidFill>
                            <a:schemeClr val="bg1"/>
                          </a:solidFill>
                        </a:rPr>
                        <a:t>Colaboración pública-privada</a:t>
                      </a:r>
                    </a:p>
                  </a:txBody>
                  <a:tcPr anchor="ctr"/>
                </a:tc>
                <a:tc>
                  <a:txBody>
                    <a:bodyPr/>
                    <a:lstStyle/>
                    <a:p>
                      <a:pPr algn="ctr" rtl="0"/>
                      <a:r>
                        <a:rPr sz="1200">
                          <a:solidFill>
                            <a:schemeClr val="bg1"/>
                          </a:solidFill>
                        </a:rPr>
                        <a:t>Impuesto </a:t>
                      </a:r>
                      <a:r>
                        <a:rPr sz="1200" baseline="0">
                          <a:solidFill>
                            <a:schemeClr val="bg1"/>
                          </a:solidFill>
                        </a:rPr>
                        <a:t> único por propiedad</a:t>
                      </a:r>
                    </a:p>
                  </a:txBody>
                  <a:tcPr anchor="ctr"/>
                </a:tc>
                <a:tc>
                  <a:txBody>
                    <a:bodyPr/>
                    <a:lstStyle/>
                    <a:p>
                      <a:pPr algn="ctr" rtl="0"/>
                      <a:r>
                        <a:rPr sz="1200">
                          <a:solidFill>
                            <a:schemeClr val="bg1"/>
                          </a:solidFill>
                        </a:rPr>
                        <a:t>Lodos fecales</a:t>
                      </a:r>
                    </a:p>
                  </a:txBody>
                  <a:tcPr anchor="ctr"/>
                </a:tc>
                <a:tc>
                  <a:txBody>
                    <a:bodyPr/>
                    <a:lstStyle/>
                    <a:p>
                      <a:pPr rtl="0"/>
                      <a:r>
                        <a:rPr sz="1200">
                          <a:solidFill>
                            <a:schemeClr val="bg1"/>
                          </a:solidFill>
                        </a:rPr>
                        <a:t>Espesamiento parcialmente mecanizado, reactor anaeróbico</a:t>
                      </a:r>
                      <a:r>
                        <a:rPr sz="1200" baseline="0">
                          <a:solidFill>
                            <a:schemeClr val="bg1"/>
                          </a:solidFill>
                        </a:rPr>
                        <a:t> con deflectores </a:t>
                      </a:r>
                      <a:r>
                        <a:rPr sz="1200">
                          <a:solidFill>
                            <a:schemeClr val="bg1"/>
                          </a:solidFill>
                        </a:rPr>
                        <a:t>y lagunas</a:t>
                      </a:r>
                    </a:p>
                  </a:txBody>
                  <a:tcPr anchor="ctr"/>
                </a:tc>
                <a:extLst>
                  <a:ext uri="{0D108BD9-81ED-4DB2-BD59-A6C34878D82A}">
                    <a16:rowId xmlns:a16="http://schemas.microsoft.com/office/drawing/2014/main" val="10002"/>
                  </a:ext>
                </a:extLst>
              </a:tr>
              <a:tr h="1284954">
                <a:tc>
                  <a:txBody>
                    <a:bodyPr/>
                    <a:lstStyle/>
                    <a:p>
                      <a:pPr algn="ctr" rtl="0"/>
                      <a:r>
                        <a:rPr sz="1200" b="1">
                          <a:solidFill>
                            <a:schemeClr val="bg1"/>
                          </a:solidFill>
                        </a:rPr>
                        <a:t>Manila Water – Dagat-Dagatan</a:t>
                      </a:r>
                    </a:p>
                    <a:p>
                      <a:pPr algn="ctr" rtl="0"/>
                      <a:r>
                        <a:rPr sz="1200" b="1">
                          <a:solidFill>
                            <a:schemeClr val="bg1"/>
                          </a:solidFill>
                        </a:rPr>
                        <a:t>(Más de 1,5</a:t>
                      </a:r>
                      <a:r>
                        <a:rPr sz="1200" b="1" baseline="0">
                          <a:solidFill>
                            <a:schemeClr val="bg1"/>
                          </a:solidFill>
                        </a:rPr>
                        <a:t> millones de personas)</a:t>
                      </a:r>
                    </a:p>
                  </a:txBody>
                  <a:tcPr anchor="ctr"/>
                </a:tc>
                <a:tc rowSpan="2">
                  <a:txBody>
                    <a:bodyPr/>
                    <a:lstStyle/>
                    <a:p>
                      <a:pPr algn="ctr" rtl="0"/>
                      <a:r>
                        <a:rPr sz="1200">
                          <a:solidFill>
                            <a:schemeClr val="bg1"/>
                          </a:solidFill>
                        </a:rPr>
                        <a:t>Empresa privada, en concesión</a:t>
                      </a:r>
                      <a:r>
                        <a:rPr sz="1200" baseline="0">
                          <a:solidFill>
                            <a:schemeClr val="bg1"/>
                          </a:solidFill>
                        </a:rPr>
                        <a:t> con el gobierno nacional</a:t>
                      </a:r>
                    </a:p>
                  </a:txBody>
                  <a:tcPr anchor="ctr"/>
                </a:tc>
                <a:tc rowSpan="2">
                  <a:txBody>
                    <a:bodyPr/>
                    <a:lstStyle/>
                    <a:p>
                      <a:pPr algn="ctr" rtl="0"/>
                      <a:r>
                        <a:rPr sz="1200">
                          <a:solidFill>
                            <a:schemeClr val="bg1"/>
                          </a:solidFill>
                        </a:rPr>
                        <a:t>20% de la factura de agua</a:t>
                      </a:r>
                    </a:p>
                  </a:txBody>
                  <a:tcPr anchor="ctr"/>
                </a:tc>
                <a:tc rowSpan="2">
                  <a:txBody>
                    <a:bodyPr/>
                    <a:lstStyle/>
                    <a:p>
                      <a:pPr algn="ctr" rtl="0"/>
                      <a:r>
                        <a:rPr sz="1200">
                          <a:solidFill>
                            <a:schemeClr val="bg1"/>
                          </a:solidFill>
                        </a:rPr>
                        <a:t>Lodos</a:t>
                      </a:r>
                      <a:r>
                        <a:rPr sz="1200" baseline="0">
                          <a:solidFill>
                            <a:schemeClr val="bg1"/>
                          </a:solidFill>
                        </a:rPr>
                        <a:t> fecales</a:t>
                      </a:r>
                      <a:r>
                        <a:rPr sz="1200">
                          <a:solidFill>
                            <a:schemeClr val="bg1"/>
                          </a:solidFill>
                        </a:rPr>
                        <a:t> y aguas residuales</a:t>
                      </a:r>
                    </a:p>
                  </a:txBody>
                  <a:tcPr anchor="ctr"/>
                </a:tc>
                <a:tc>
                  <a:txBody>
                    <a:bodyPr/>
                    <a:lstStyle/>
                    <a:p>
                      <a:pPr rtl="0"/>
                      <a:r>
                        <a:rPr sz="1200">
                          <a:solidFill>
                            <a:schemeClr val="bg1"/>
                          </a:solidFill>
                        </a:rPr>
                        <a:t>Espesamiento mecanizado, lagunas</a:t>
                      </a:r>
                      <a:r>
                        <a:rPr sz="1200" baseline="0">
                          <a:solidFill>
                            <a:schemeClr val="bg1"/>
                          </a:solidFill>
                        </a:rPr>
                        <a:t> y humedales</a:t>
                      </a:r>
                    </a:p>
                  </a:txBody>
                  <a:tcPr anchor="ctr"/>
                </a:tc>
                <a:extLst>
                  <a:ext uri="{0D108BD9-81ED-4DB2-BD59-A6C34878D82A}">
                    <a16:rowId xmlns:a16="http://schemas.microsoft.com/office/drawing/2014/main" val="10003"/>
                  </a:ext>
                </a:extLst>
              </a:tr>
              <a:tr h="917824">
                <a:tc>
                  <a:txBody>
                    <a:bodyPr/>
                    <a:lstStyle/>
                    <a:p>
                      <a:pPr algn="ctr" rtl="0"/>
                      <a:r>
                        <a:rPr sz="1200" b="1">
                          <a:solidFill>
                            <a:schemeClr val="bg1"/>
                          </a:solidFill>
                        </a:rPr>
                        <a:t>Manila Water – Sur</a:t>
                      </a:r>
                    </a:p>
                    <a:p>
                      <a:pPr algn="ctr" rtl="0"/>
                      <a:r>
                        <a:rPr sz="1200" b="1">
                          <a:solidFill>
                            <a:schemeClr val="bg1"/>
                          </a:solidFill>
                        </a:rPr>
                        <a:t>(Más de 1,5</a:t>
                      </a:r>
                      <a:r>
                        <a:rPr sz="1200" b="1" baseline="0">
                          <a:solidFill>
                            <a:schemeClr val="bg1"/>
                          </a:solidFill>
                        </a:rPr>
                        <a:t> millones de personas)</a:t>
                      </a:r>
                    </a:p>
                  </a:txBody>
                  <a:tcPr anchor="ct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rtl="0"/>
                      <a:r>
                        <a:rPr sz="1200">
                          <a:solidFill>
                            <a:schemeClr val="bg1"/>
                          </a:solidFill>
                        </a:rPr>
                        <a:t>Espesamiento mecanizado</a:t>
                      </a:r>
                      <a:r>
                        <a:rPr sz="1200" baseline="0">
                          <a:solidFill>
                            <a:schemeClr val="bg1"/>
                          </a:solidFill>
                        </a:rPr>
                        <a:t>, </a:t>
                      </a:r>
                      <a:r>
                        <a:rPr sz="1200">
                          <a:solidFill>
                            <a:schemeClr val="bg1"/>
                          </a:solidFill>
                        </a:rPr>
                        <a:t>lodos activados</a:t>
                      </a:r>
                    </a:p>
                  </a:txBody>
                  <a:tcPr anchor="ctr"/>
                </a:tc>
                <a:extLst>
                  <a:ext uri="{0D108BD9-81ED-4DB2-BD59-A6C34878D82A}">
                    <a16:rowId xmlns:a16="http://schemas.microsoft.com/office/drawing/2014/main" val="10004"/>
                  </a:ext>
                </a:extLst>
              </a:tr>
            </a:tbl>
          </a:graphicData>
        </a:graphic>
      </p:graphicFrame>
      <p:sp>
        <p:nvSpPr>
          <p:cNvPr id="15" name="TextBox 14"/>
          <p:cNvSpPr txBox="1"/>
          <p:nvPr/>
        </p:nvSpPr>
        <p:spPr>
          <a:xfrm>
            <a:off x="2813447" y="6018141"/>
            <a:ext cx="6191068" cy="400110"/>
          </a:xfrm>
          <a:prstGeom prst="rect">
            <a:avLst/>
          </a:prstGeom>
          <a:noFill/>
        </p:spPr>
        <p:txBody>
          <a:bodyPr wrap="square" rtlCol="0">
            <a:spAutoFit/>
          </a:bodyPr>
          <a:lstStyle/>
          <a:p>
            <a:pPr rtl="0"/>
            <a:r>
              <a:rPr sz="1000" dirty="0">
                <a:solidFill>
                  <a:schemeClr val="bg1"/>
                </a:solidFill>
                <a:latin typeface="Lato" panose="020F0502020204030203"/>
              </a:rPr>
              <a:t>Robbins, D., Strande, L., </a:t>
            </a:r>
            <a:r>
              <a:rPr sz="1000" dirty="0" err="1">
                <a:solidFill>
                  <a:schemeClr val="bg1"/>
                </a:solidFill>
                <a:latin typeface="Lato" panose="020F0502020204030203"/>
              </a:rPr>
              <a:t>Doczi</a:t>
            </a:r>
            <a:r>
              <a:rPr sz="1000" dirty="0">
                <a:solidFill>
                  <a:schemeClr val="bg1"/>
                </a:solidFill>
                <a:latin typeface="Lato" panose="020F0502020204030203"/>
              </a:rPr>
              <a:t>, J. Opportunities in Fecal Sludge Management for Cities in Developing Countries: Experiences from the Philippines. Water 21, </a:t>
            </a:r>
            <a:r>
              <a:rPr sz="1000" dirty="0" err="1">
                <a:solidFill>
                  <a:schemeClr val="bg1"/>
                </a:solidFill>
                <a:latin typeface="Lato" panose="020F0502020204030203"/>
              </a:rPr>
              <a:t>diciembre</a:t>
            </a:r>
            <a:r>
              <a:rPr sz="1000" dirty="0">
                <a:solidFill>
                  <a:schemeClr val="bg1"/>
                </a:solidFill>
                <a:latin typeface="Lato" panose="020F0502020204030203"/>
              </a:rPr>
              <a:t> de 2012.</a:t>
            </a:r>
          </a:p>
        </p:txBody>
      </p:sp>
    </p:spTree>
    <p:extLst>
      <p:ext uri="{BB962C8B-B14F-4D97-AF65-F5344CB8AC3E}">
        <p14:creationId xmlns:p14="http://schemas.microsoft.com/office/powerpoint/2010/main" val="428216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11</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¡Estamos a su disposición!</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Comuníquese con CAWST y Eawag-Sandec para obtener ayuda para usar y adaptar nuestros recursos de educación y capacitación para su trabajo</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Canadá</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Suiza</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Visite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y </a:t>
            </a:r>
            <a:r>
              <a:rPr sz="1600" kern="0">
                <a:solidFill>
                  <a:srgbClr val="5C5C5C"/>
                </a:solidFill>
                <a:latin typeface="Lato"/>
                <a:cs typeface="Arial" charset="0"/>
                <a:hlinkClick r:id="rId5"/>
              </a:rPr>
              <a:t>www.sandec.ch</a:t>
            </a:r>
            <a:r>
              <a:rPr sz="1600" kern="0">
                <a:solidFill>
                  <a:srgbClr val="5C5C5C"/>
                </a:solidFill>
                <a:latin typeface="Lato"/>
                <a:cs typeface="Arial" charset="0"/>
              </a:rPr>
              <a:t> para consultar:</a:t>
            </a:r>
          </a:p>
          <a:p>
            <a:pPr marL="285750" indent="-285750" rtl="0">
              <a:buFont typeface="Arial" pitchFamily="34" charset="0"/>
              <a:buChar char="•"/>
              <a:defRPr/>
            </a:pPr>
            <a:r>
              <a:rPr sz="1600" kern="0">
                <a:solidFill>
                  <a:srgbClr val="5C5C5C"/>
                </a:solidFill>
                <a:latin typeface="Lato"/>
                <a:cs typeface="Arial" charset="0"/>
              </a:rPr>
              <a:t>Últimas actualizaciones de este documento</a:t>
            </a:r>
          </a:p>
          <a:p>
            <a:pPr marL="285750" indent="-285750" rtl="0">
              <a:buFont typeface="Arial" pitchFamily="34" charset="0"/>
              <a:buChar char="•"/>
              <a:defRPr/>
            </a:pPr>
            <a:r>
              <a:rPr sz="1600" kern="0">
                <a:solidFill>
                  <a:srgbClr val="5C5C5C"/>
                </a:solidFill>
                <a:latin typeface="Lato"/>
                <a:cs typeface="Arial" charset="0"/>
              </a:rPr>
              <a:t>Otros talleres y recursos de capacitación relacionados</a:t>
            </a:r>
          </a:p>
        </p:txBody>
      </p:sp>
    </p:spTree>
    <p:extLst>
      <p:ext uri="{BB962C8B-B14F-4D97-AF65-F5344CB8AC3E}">
        <p14:creationId xmlns:p14="http://schemas.microsoft.com/office/powerpoint/2010/main" val="248857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752421" y="2374413"/>
            <a:ext cx="7663160"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a:solidFill>
                  <a:srgbClr val="5C5C5C"/>
                </a:solidFill>
                <a:latin typeface="Lato" charset="0"/>
                <a:ea typeface="Lato" charset="0"/>
                <a:cs typeface="Lato" charset="0"/>
              </a:rPr>
              <a:t>Esta presentación se usa con el plan de lección </a:t>
            </a:r>
            <a:br>
              <a:rPr lang="en-US" b="1" dirty="0">
                <a:solidFill>
                  <a:srgbClr val="5C5C5C"/>
                </a:solidFill>
                <a:latin typeface="Lato" charset="0"/>
                <a:ea typeface="Lato" charset="0"/>
                <a:cs typeface="Lato" charset="0"/>
              </a:rPr>
            </a:br>
            <a:r>
              <a:rPr b="1">
                <a:solidFill>
                  <a:srgbClr val="5C5C5C"/>
                </a:solidFill>
                <a:latin typeface="Lato" charset="0"/>
                <a:ea typeface="Lato" charset="0"/>
                <a:cs typeface="Lato" charset="0"/>
              </a:rPr>
              <a:t>Planificación integrada del manual del capacitador Introducción a la gestión de lodos fecales</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en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y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7762488" cy="807197"/>
          </a:xfrm>
        </p:spPr>
        <p:txBody>
          <a:bodyPr/>
          <a:lstStyle/>
          <a:p>
            <a:pPr rtl="0"/>
            <a:r>
              <a:rPr sz="2800"/>
              <a:t>Planificación integrada para la gestión de lodos fecales</a:t>
            </a:r>
          </a:p>
        </p:txBody>
      </p:sp>
      <p:sp>
        <p:nvSpPr>
          <p:cNvPr id="4" name="Text Placeholder 3"/>
          <p:cNvSpPr>
            <a:spLocks noGrp="1"/>
          </p:cNvSpPr>
          <p:nvPr>
            <p:ph type="body" sz="quarter" idx="27"/>
          </p:nvPr>
        </p:nvSpPr>
        <p:spPr/>
        <p:txBody>
          <a:bodyPr/>
          <a:lstStyle/>
          <a:p>
            <a:pPr rtl="0"/>
            <a:r>
              <a:t>JULIO</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Objetivos de aprendizaje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t>Discutir la importancia de la planificación integrada para la gestión de lodos fecales.</a:t>
            </a:r>
          </a:p>
          <a:p>
            <a:pPr lvl="0" rtl="0"/>
            <a:r>
              <a:t>Discutir qué incluye el proceso de planificación para la gestión de lodos fecales.</a:t>
            </a:r>
          </a:p>
          <a:p>
            <a:pPr lvl="0" rtl="0"/>
            <a:r>
              <a:t>Identificar tres características clave de un marco de planificación para la gestión de lodos fecales.</a:t>
            </a:r>
          </a:p>
          <a:p>
            <a:endParaRPr lang="en-US"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8395" cy="410414"/>
          </a:xfrm>
        </p:spPr>
        <p:txBody>
          <a:bodyPr/>
          <a:lstStyle/>
          <a:p>
            <a:pPr rtl="0"/>
            <a:r>
              <a:t>Planificación integrada en Sudáfrica y Filipinas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8388" y="1204023"/>
            <a:ext cx="7159410" cy="507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27705" y="5579390"/>
            <a:ext cx="1580425" cy="369332"/>
          </a:xfrm>
          <a:prstGeom prst="rect">
            <a:avLst/>
          </a:prstGeom>
          <a:noFill/>
        </p:spPr>
        <p:txBody>
          <a:bodyPr wrap="square" rtlCol="0">
            <a:spAutoFit/>
          </a:bodyPr>
          <a:lstStyle/>
          <a:p>
            <a:pPr rtl="0"/>
            <a:r>
              <a:rPr b="1">
                <a:solidFill>
                  <a:schemeClr val="bg1"/>
                </a:solidFill>
                <a:latin typeface="Lato"/>
              </a:rPr>
              <a:t>Sudáfrica</a:t>
            </a:r>
          </a:p>
        </p:txBody>
      </p:sp>
      <p:sp>
        <p:nvSpPr>
          <p:cNvPr id="8" name="TextBox 7"/>
          <p:cNvSpPr txBox="1"/>
          <p:nvPr/>
        </p:nvSpPr>
        <p:spPr>
          <a:xfrm>
            <a:off x="5824778" y="3961086"/>
            <a:ext cx="1580425" cy="369332"/>
          </a:xfrm>
          <a:prstGeom prst="rect">
            <a:avLst/>
          </a:prstGeom>
          <a:noFill/>
        </p:spPr>
        <p:txBody>
          <a:bodyPr wrap="square" rtlCol="0">
            <a:spAutoFit/>
          </a:bodyPr>
          <a:lstStyle/>
          <a:p>
            <a:pPr rtl="0"/>
            <a:r>
              <a:rPr b="1">
                <a:solidFill>
                  <a:schemeClr val="bg1"/>
                </a:solidFill>
                <a:latin typeface="Lato"/>
              </a:rPr>
              <a:t>Filipinas</a:t>
            </a:r>
          </a:p>
        </p:txBody>
      </p:sp>
    </p:spTree>
    <p:extLst>
      <p:ext uri="{BB962C8B-B14F-4D97-AF65-F5344CB8AC3E}">
        <p14:creationId xmlns:p14="http://schemas.microsoft.com/office/powerpoint/2010/main" val="256238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8395" cy="410414"/>
          </a:xfrm>
        </p:spPr>
        <p:txBody>
          <a:bodyPr/>
          <a:lstStyle/>
          <a:p>
            <a:pPr rtl="0"/>
            <a:r>
              <a:t>Planificación integrada en Sudáfrica</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sp>
        <p:nvSpPr>
          <p:cNvPr id="16" name="Content Placeholder 2"/>
          <p:cNvSpPr txBox="1">
            <a:spLocks/>
          </p:cNvSpPr>
          <p:nvPr/>
        </p:nvSpPr>
        <p:spPr>
          <a:xfrm>
            <a:off x="236120" y="1353850"/>
            <a:ext cx="4430029" cy="5299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fontAlgn="auto">
              <a:lnSpc>
                <a:spcPct val="120000"/>
              </a:lnSpc>
              <a:spcAft>
                <a:spcPts val="0"/>
              </a:spcAft>
              <a:buFont typeface="Wingdings" panose="05000000000000000000" pitchFamily="2" charset="2"/>
              <a:buChar char="§"/>
            </a:pPr>
            <a:r>
              <a:rPr sz="2200">
                <a:solidFill>
                  <a:schemeClr val="bg2">
                    <a:lumMod val="90000"/>
                    <a:lumOff val="10000"/>
                  </a:schemeClr>
                </a:solidFill>
                <a:latin typeface="Lato"/>
                <a:ea typeface="Tahoma" pitchFamily="34" charset="0"/>
                <a:cs typeface="Tahoma" pitchFamily="34" charset="0"/>
              </a:rPr>
              <a:t>Durban en Sudáfrica es muy compleja:</a:t>
            </a:r>
          </a:p>
          <a:p>
            <a:pPr lvl="1" rtl="0" fontAlgn="auto">
              <a:lnSpc>
                <a:spcPct val="120000"/>
              </a:lnSpc>
              <a:spcAft>
                <a:spcPts val="0"/>
              </a:spcAft>
              <a:buFont typeface="Wingdings" panose="05000000000000000000" pitchFamily="2" charset="2"/>
              <a:buChar char="§"/>
            </a:pPr>
            <a:r>
              <a:rPr sz="2000">
                <a:solidFill>
                  <a:schemeClr val="bg2">
                    <a:lumMod val="90000"/>
                    <a:lumOff val="10000"/>
                  </a:schemeClr>
                </a:solidFill>
                <a:latin typeface="Lato"/>
                <a:ea typeface="Tahoma" pitchFamily="34" charset="0"/>
                <a:cs typeface="Tahoma" pitchFamily="34" charset="0"/>
              </a:rPr>
              <a:t>Centro de la ciudad con conexión al alcantarillado</a:t>
            </a:r>
          </a:p>
          <a:p>
            <a:pPr lvl="1" rtl="0" fontAlgn="auto">
              <a:lnSpc>
                <a:spcPct val="120000"/>
              </a:lnSpc>
              <a:spcAft>
                <a:spcPts val="0"/>
              </a:spcAft>
              <a:buFont typeface="Wingdings" panose="05000000000000000000" pitchFamily="2" charset="2"/>
              <a:buChar char="§"/>
            </a:pPr>
            <a:r>
              <a:rPr sz="2000">
                <a:solidFill>
                  <a:schemeClr val="bg2">
                    <a:lumMod val="90000"/>
                    <a:lumOff val="10000"/>
                  </a:schemeClr>
                </a:solidFill>
                <a:latin typeface="Lato"/>
                <a:ea typeface="Tahoma" pitchFamily="34" charset="0"/>
                <a:cs typeface="Tahoma" pitchFamily="34" charset="0"/>
              </a:rPr>
              <a:t>Asentamientos informales dentro de un radio de 5 km del centro de la ciudad</a:t>
            </a:r>
          </a:p>
          <a:p>
            <a:pPr lvl="1" rtl="0" fontAlgn="auto">
              <a:lnSpc>
                <a:spcPct val="120000"/>
              </a:lnSpc>
              <a:spcAft>
                <a:spcPts val="0"/>
              </a:spcAft>
              <a:buFont typeface="Wingdings" panose="05000000000000000000" pitchFamily="2" charset="2"/>
              <a:buChar char="§"/>
            </a:pPr>
            <a:r>
              <a:rPr sz="2000">
                <a:solidFill>
                  <a:schemeClr val="bg2">
                    <a:lumMod val="90000"/>
                    <a:lumOff val="10000"/>
                  </a:schemeClr>
                </a:solidFill>
                <a:latin typeface="Lato"/>
                <a:ea typeface="Tahoma" pitchFamily="34" charset="0"/>
                <a:cs typeface="Tahoma" pitchFamily="34" charset="0"/>
              </a:rPr>
              <a:t>Áreas rurales dentro de un radio de 20 km de la ciudad</a:t>
            </a:r>
          </a:p>
          <a:p>
            <a:pPr lvl="1" rtl="0" fontAlgn="auto">
              <a:lnSpc>
                <a:spcPct val="120000"/>
              </a:lnSpc>
              <a:spcAft>
                <a:spcPts val="0"/>
              </a:spcAft>
              <a:buFont typeface="Wingdings" panose="05000000000000000000" pitchFamily="2" charset="2"/>
              <a:buChar char="§"/>
            </a:pPr>
            <a:r>
              <a:rPr sz="2000">
                <a:solidFill>
                  <a:schemeClr val="bg2">
                    <a:lumMod val="90000"/>
                    <a:lumOff val="10000"/>
                  </a:schemeClr>
                </a:solidFill>
                <a:latin typeface="Lato"/>
                <a:ea typeface="Tahoma" pitchFamily="34" charset="0"/>
                <a:cs typeface="Tahoma" pitchFamily="34" charset="0"/>
              </a:rPr>
              <a:t>Es un desafío proporcionar servicios de saneamiento para todos</a:t>
            </a: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Font typeface="Arial" pitchFamily="34" charset="0"/>
              <a:buNone/>
            </a:pPr>
            <a:endParaRPr lang="de-CH" sz="2200" b="1"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pPr>
            <a:endParaRPr lang="en-US" sz="2200" dirty="0">
              <a:solidFill>
                <a:schemeClr val="bg2">
                  <a:lumMod val="90000"/>
                  <a:lumOff val="10000"/>
                </a:schemeClr>
              </a:solidFill>
              <a:ea typeface="Tahoma" pitchFamily="34" charset="0"/>
              <a:cs typeface="Tahoma" pitchFamily="34" charset="0"/>
            </a:endParaRP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3522"/>
          <a:stretch>
            <a:fillRect/>
          </a:stretch>
        </p:blipFill>
        <p:spPr bwMode="auto">
          <a:xfrm>
            <a:off x="4666149" y="1297563"/>
            <a:ext cx="3443287" cy="256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DSC00528"/>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666148" y="4003531"/>
            <a:ext cx="3443287" cy="232273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66148" y="6412383"/>
            <a:ext cx="3443288" cy="400110"/>
          </a:xfrm>
          <a:prstGeom prst="rect">
            <a:avLst/>
          </a:prstGeom>
          <a:noFill/>
        </p:spPr>
        <p:txBody>
          <a:bodyPr wrap="square" rtlCol="0">
            <a:spAutoFit/>
          </a:bodyPr>
          <a:lstStyle/>
          <a:p>
            <a:pPr rtl="0"/>
            <a:r>
              <a:rPr sz="1000">
                <a:solidFill>
                  <a:schemeClr val="bg1"/>
                </a:solidFill>
                <a:latin typeface="Lato"/>
              </a:rPr>
              <a:t>Fuente del contenido y las fotos: Teddy Gounden, gerente de Agua y saneamiento del municipio de eThekwini. </a:t>
            </a:r>
          </a:p>
        </p:txBody>
      </p:sp>
    </p:spTree>
    <p:extLst>
      <p:ext uri="{BB962C8B-B14F-4D97-AF65-F5344CB8AC3E}">
        <p14:creationId xmlns:p14="http://schemas.microsoft.com/office/powerpoint/2010/main" val="378675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8395" cy="410414"/>
          </a:xfrm>
        </p:spPr>
        <p:txBody>
          <a:bodyPr/>
          <a:lstStyle/>
          <a:p>
            <a:pPr rtl="0"/>
            <a:r>
              <a:t>Planificación integrada en Sudáfrica</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sp>
        <p:nvSpPr>
          <p:cNvPr id="16" name="Content Placeholder 2"/>
          <p:cNvSpPr txBox="1">
            <a:spLocks/>
          </p:cNvSpPr>
          <p:nvPr/>
        </p:nvSpPr>
        <p:spPr>
          <a:xfrm>
            <a:off x="236120" y="1353850"/>
            <a:ext cx="4430029" cy="5299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fontAlgn="auto">
              <a:lnSpc>
                <a:spcPct val="120000"/>
              </a:lnSpc>
              <a:spcAft>
                <a:spcPts val="0"/>
              </a:spcAft>
              <a:buNone/>
            </a:pPr>
            <a:r>
              <a:rPr sz="2200" b="1" u="sng">
                <a:solidFill>
                  <a:schemeClr val="bg2">
                    <a:lumMod val="90000"/>
                    <a:lumOff val="10000"/>
                  </a:schemeClr>
                </a:solidFill>
                <a:latin typeface="Lato"/>
                <a:ea typeface="Tahoma" pitchFamily="34" charset="0"/>
                <a:cs typeface="Tahoma" pitchFamily="34" charset="0"/>
              </a:rPr>
              <a:t>Durban es innovadora</a:t>
            </a:r>
          </a:p>
          <a:p>
            <a:pPr rtl="0" fontAlgn="auto">
              <a:lnSpc>
                <a:spcPct val="120000"/>
              </a:lnSpc>
              <a:spcAft>
                <a:spcPts val="0"/>
              </a:spcAft>
              <a:buFont typeface="Wingdings" panose="05000000000000000000" pitchFamily="2" charset="2"/>
              <a:buChar char="§"/>
            </a:pPr>
            <a:r>
              <a:rPr sz="2200">
                <a:solidFill>
                  <a:schemeClr val="bg2">
                    <a:lumMod val="90000"/>
                    <a:lumOff val="10000"/>
                  </a:schemeClr>
                </a:solidFill>
                <a:latin typeface="Lato"/>
                <a:ea typeface="Tahoma" pitchFamily="34" charset="0"/>
                <a:cs typeface="Tahoma" pitchFamily="34" charset="0"/>
              </a:rPr>
              <a:t>Inodoros de deshidratación con desvío de orina (UDDT)</a:t>
            </a: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marL="0" indent="0" rtl="0" fontAlgn="auto">
              <a:lnSpc>
                <a:spcPct val="120000"/>
              </a:lnSpc>
              <a:spcAft>
                <a:spcPts val="0"/>
              </a:spcAft>
              <a:buNone/>
            </a:pPr>
            <a:r>
              <a:rPr sz="2200" b="1" u="sng">
                <a:solidFill>
                  <a:schemeClr val="bg2">
                    <a:lumMod val="90000"/>
                    <a:lumOff val="10000"/>
                  </a:schemeClr>
                </a:solidFill>
                <a:latin typeface="Lato"/>
                <a:ea typeface="Tahoma" pitchFamily="34" charset="0"/>
                <a:cs typeface="Tahoma" pitchFamily="34" charset="0"/>
              </a:rPr>
              <a:t>Durban es flexible</a:t>
            </a:r>
          </a:p>
          <a:p>
            <a:pPr rtl="0" fontAlgn="auto">
              <a:lnSpc>
                <a:spcPct val="120000"/>
              </a:lnSpc>
              <a:spcAft>
                <a:spcPts val="0"/>
              </a:spcAft>
              <a:buFont typeface="Wingdings" panose="05000000000000000000" pitchFamily="2" charset="2"/>
              <a:buChar char="§"/>
            </a:pPr>
            <a:r>
              <a:rPr sz="2200">
                <a:solidFill>
                  <a:schemeClr val="bg2">
                    <a:lumMod val="90000"/>
                    <a:lumOff val="10000"/>
                  </a:schemeClr>
                </a:solidFill>
                <a:latin typeface="Lato"/>
                <a:ea typeface="Tahoma" pitchFamily="34" charset="0"/>
                <a:cs typeface="Tahoma" pitchFamily="34" charset="0"/>
              </a:rPr>
              <a:t>Comprensión de que los lodos fecales de los UDDT y las letrinas de fosa requieren gestión</a:t>
            </a: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Font typeface="Arial" pitchFamily="34" charset="0"/>
              <a:buNone/>
            </a:pPr>
            <a:endParaRPr lang="de-CH" sz="2200" b="1"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pPr>
            <a:endParaRPr lang="en-US" sz="2200" dirty="0">
              <a:solidFill>
                <a:schemeClr val="bg2">
                  <a:lumMod val="90000"/>
                  <a:lumOff val="10000"/>
                </a:schemeClr>
              </a:solidFill>
              <a:ea typeface="Tahoma" pitchFamily="34" charset="0"/>
              <a:cs typeface="Tahoma" pitchFamily="34" charset="0"/>
            </a:endParaRPr>
          </a:p>
        </p:txBody>
      </p:sp>
      <p:sp>
        <p:nvSpPr>
          <p:cNvPr id="5" name="TextBox 4"/>
          <p:cNvSpPr txBox="1"/>
          <p:nvPr/>
        </p:nvSpPr>
        <p:spPr>
          <a:xfrm>
            <a:off x="4666148" y="6412383"/>
            <a:ext cx="3443288" cy="400110"/>
          </a:xfrm>
          <a:prstGeom prst="rect">
            <a:avLst/>
          </a:prstGeom>
          <a:noFill/>
        </p:spPr>
        <p:txBody>
          <a:bodyPr wrap="square" rtlCol="0">
            <a:spAutoFit/>
          </a:bodyPr>
          <a:lstStyle/>
          <a:p>
            <a:pPr rtl="0"/>
            <a:r>
              <a:rPr sz="1000">
                <a:solidFill>
                  <a:schemeClr val="bg1"/>
                </a:solidFill>
                <a:latin typeface="Lato"/>
              </a:rPr>
              <a:t>Fuente del contenido y las fotos: Teddy Gounden, gerente de Agua y saneamiento del municipio de eThekwini. </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18231" y="1264355"/>
            <a:ext cx="3378188" cy="265209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13212" y="4119150"/>
            <a:ext cx="3788227" cy="2129393"/>
          </a:xfrm>
          <a:prstGeom prst="rect">
            <a:avLst/>
          </a:prstGeom>
        </p:spPr>
      </p:pic>
    </p:spTree>
    <p:extLst>
      <p:ext uri="{BB962C8B-B14F-4D97-AF65-F5344CB8AC3E}">
        <p14:creationId xmlns:p14="http://schemas.microsoft.com/office/powerpoint/2010/main" val="107315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8395" cy="410414"/>
          </a:xfrm>
        </p:spPr>
        <p:txBody>
          <a:bodyPr/>
          <a:lstStyle/>
          <a:p>
            <a:pPr rtl="0"/>
            <a:r>
              <a:t>Planificación integrada en Sudáfrica</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sp>
        <p:nvSpPr>
          <p:cNvPr id="16" name="Content Placeholder 2"/>
          <p:cNvSpPr txBox="1">
            <a:spLocks/>
          </p:cNvSpPr>
          <p:nvPr/>
        </p:nvSpPr>
        <p:spPr>
          <a:xfrm>
            <a:off x="0" y="950459"/>
            <a:ext cx="4767750" cy="5299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fontAlgn="auto">
              <a:lnSpc>
                <a:spcPct val="120000"/>
              </a:lnSpc>
              <a:spcAft>
                <a:spcPts val="0"/>
              </a:spcAft>
              <a:buNone/>
            </a:pPr>
            <a:r>
              <a:rPr sz="2200" b="1" u="sng" dirty="0">
                <a:solidFill>
                  <a:schemeClr val="bg2">
                    <a:lumMod val="90000"/>
                    <a:lumOff val="10000"/>
                  </a:schemeClr>
                </a:solidFill>
                <a:latin typeface="Lato"/>
                <a:ea typeface="Tahoma" pitchFamily="34" charset="0"/>
                <a:cs typeface="Tahoma" pitchFamily="34" charset="0"/>
              </a:rPr>
              <a:t>Durban </a:t>
            </a:r>
            <a:r>
              <a:rPr sz="2200" b="1" u="sng" dirty="0" err="1">
                <a:solidFill>
                  <a:schemeClr val="bg2">
                    <a:lumMod val="90000"/>
                    <a:lumOff val="10000"/>
                  </a:schemeClr>
                </a:solidFill>
                <a:latin typeface="Lato"/>
                <a:ea typeface="Tahoma" pitchFamily="34" charset="0"/>
                <a:cs typeface="Tahoma" pitchFamily="34" charset="0"/>
              </a:rPr>
              <a:t>es</a:t>
            </a:r>
            <a:r>
              <a:rPr sz="2200" b="1" u="sng" dirty="0">
                <a:solidFill>
                  <a:schemeClr val="bg2">
                    <a:lumMod val="90000"/>
                    <a:lumOff val="10000"/>
                  </a:schemeClr>
                </a:solidFill>
                <a:latin typeface="Lato"/>
                <a:ea typeface="Tahoma" pitchFamily="34" charset="0"/>
                <a:cs typeface="Tahoma" pitchFamily="34" charset="0"/>
              </a:rPr>
              <a:t> </a:t>
            </a:r>
            <a:r>
              <a:rPr sz="2200" b="1" u="sng" dirty="0" err="1">
                <a:solidFill>
                  <a:schemeClr val="bg2">
                    <a:lumMod val="90000"/>
                    <a:lumOff val="10000"/>
                  </a:schemeClr>
                </a:solidFill>
                <a:latin typeface="Lato"/>
                <a:ea typeface="Tahoma" pitchFamily="34" charset="0"/>
                <a:cs typeface="Tahoma" pitchFamily="34" charset="0"/>
              </a:rPr>
              <a:t>integradora</a:t>
            </a:r>
            <a:endParaRPr sz="2200" b="1" u="sng" dirty="0">
              <a:solidFill>
                <a:schemeClr val="bg2">
                  <a:lumMod val="90000"/>
                  <a:lumOff val="10000"/>
                </a:schemeClr>
              </a:solidFill>
              <a:latin typeface="Lato"/>
              <a:ea typeface="Tahoma" pitchFamily="34" charset="0"/>
              <a:cs typeface="Tahoma" pitchFamily="34" charset="0"/>
            </a:endParaRPr>
          </a:p>
          <a:p>
            <a:pPr rtl="0" fontAlgn="auto">
              <a:lnSpc>
                <a:spcPct val="120000"/>
              </a:lnSpc>
              <a:spcAft>
                <a:spcPts val="0"/>
              </a:spcAft>
              <a:buFont typeface="Wingdings" panose="05000000000000000000" pitchFamily="2" charset="2"/>
              <a:buChar char="§"/>
            </a:pPr>
            <a:r>
              <a:rPr sz="2200" dirty="0" err="1">
                <a:solidFill>
                  <a:schemeClr val="bg2">
                    <a:lumMod val="90000"/>
                    <a:lumOff val="10000"/>
                  </a:schemeClr>
                </a:solidFill>
                <a:latin typeface="Lato"/>
                <a:ea typeface="Tahoma" pitchFamily="34" charset="0"/>
                <a:cs typeface="Tahoma" pitchFamily="34" charset="0"/>
              </a:rPr>
              <a:t>Integración</a:t>
            </a:r>
            <a:r>
              <a:rPr sz="2200" dirty="0">
                <a:solidFill>
                  <a:schemeClr val="bg2">
                    <a:lumMod val="90000"/>
                    <a:lumOff val="10000"/>
                  </a:schemeClr>
                </a:solidFill>
                <a:latin typeface="Lato"/>
                <a:ea typeface="Tahoma" pitchFamily="34" charset="0"/>
                <a:cs typeface="Tahoma" pitchFamily="34" charset="0"/>
              </a:rPr>
              <a:t> de la </a:t>
            </a:r>
            <a:r>
              <a:rPr sz="2200" dirty="0" err="1">
                <a:solidFill>
                  <a:schemeClr val="bg2">
                    <a:lumMod val="90000"/>
                    <a:lumOff val="10000"/>
                  </a:schemeClr>
                </a:solidFill>
                <a:latin typeface="Lato"/>
                <a:ea typeface="Tahoma" pitchFamily="34" charset="0"/>
                <a:cs typeface="Tahoma" pitchFamily="34" charset="0"/>
              </a:rPr>
              <a:t>sociedad</a:t>
            </a:r>
            <a:r>
              <a:rPr sz="2200" dirty="0">
                <a:solidFill>
                  <a:schemeClr val="bg2">
                    <a:lumMod val="90000"/>
                    <a:lumOff val="10000"/>
                  </a:schemeClr>
                </a:solidFill>
                <a:latin typeface="Lato"/>
                <a:ea typeface="Tahoma" pitchFamily="34" charset="0"/>
                <a:cs typeface="Tahoma" pitchFamily="34" charset="0"/>
              </a:rPr>
              <a:t> civil, </a:t>
            </a:r>
            <a:r>
              <a:rPr sz="2200" dirty="0" err="1">
                <a:solidFill>
                  <a:schemeClr val="bg2">
                    <a:lumMod val="90000"/>
                    <a:lumOff val="10000"/>
                  </a:schemeClr>
                </a:solidFill>
                <a:latin typeface="Lato"/>
                <a:ea typeface="Tahoma" pitchFamily="34" charset="0"/>
                <a:cs typeface="Tahoma" pitchFamily="34" charset="0"/>
              </a:rPr>
              <a:t>universidades</a:t>
            </a:r>
            <a:r>
              <a:rPr sz="2200" dirty="0">
                <a:solidFill>
                  <a:schemeClr val="bg2">
                    <a:lumMod val="90000"/>
                    <a:lumOff val="10000"/>
                  </a:schemeClr>
                </a:solidFill>
                <a:latin typeface="Lato"/>
                <a:ea typeface="Tahoma" pitchFamily="34" charset="0"/>
                <a:cs typeface="Tahoma" pitchFamily="34" charset="0"/>
              </a:rPr>
              <a:t>, </a:t>
            </a:r>
            <a:r>
              <a:rPr sz="2200" dirty="0" err="1">
                <a:solidFill>
                  <a:schemeClr val="bg2">
                    <a:lumMod val="90000"/>
                    <a:lumOff val="10000"/>
                  </a:schemeClr>
                </a:solidFill>
                <a:latin typeface="Lato"/>
                <a:ea typeface="Tahoma" pitchFamily="34" charset="0"/>
                <a:cs typeface="Tahoma" pitchFamily="34" charset="0"/>
              </a:rPr>
              <a:t>institutos</a:t>
            </a:r>
            <a:r>
              <a:rPr sz="2200" dirty="0">
                <a:solidFill>
                  <a:schemeClr val="bg2">
                    <a:lumMod val="90000"/>
                    <a:lumOff val="10000"/>
                  </a:schemeClr>
                </a:solidFill>
                <a:latin typeface="Lato"/>
                <a:ea typeface="Tahoma" pitchFamily="34" charset="0"/>
                <a:cs typeface="Tahoma" pitchFamily="34" charset="0"/>
              </a:rPr>
              <a:t> de </a:t>
            </a:r>
            <a:r>
              <a:rPr sz="2200" dirty="0" err="1">
                <a:solidFill>
                  <a:schemeClr val="bg2">
                    <a:lumMod val="90000"/>
                    <a:lumOff val="10000"/>
                  </a:schemeClr>
                </a:solidFill>
                <a:latin typeface="Lato"/>
                <a:ea typeface="Tahoma" pitchFamily="34" charset="0"/>
                <a:cs typeface="Tahoma" pitchFamily="34" charset="0"/>
              </a:rPr>
              <a:t>investigación</a:t>
            </a:r>
            <a:r>
              <a:rPr sz="2200" dirty="0">
                <a:solidFill>
                  <a:schemeClr val="bg2">
                    <a:lumMod val="90000"/>
                    <a:lumOff val="10000"/>
                  </a:schemeClr>
                </a:solidFill>
                <a:latin typeface="Lato"/>
                <a:ea typeface="Tahoma" pitchFamily="34" charset="0"/>
                <a:cs typeface="Tahoma" pitchFamily="34" charset="0"/>
              </a:rPr>
              <a:t> y el sector </a:t>
            </a:r>
            <a:r>
              <a:rPr sz="2200" dirty="0" err="1">
                <a:solidFill>
                  <a:schemeClr val="bg2">
                    <a:lumMod val="90000"/>
                    <a:lumOff val="10000"/>
                  </a:schemeClr>
                </a:solidFill>
                <a:latin typeface="Lato"/>
                <a:ea typeface="Tahoma" pitchFamily="34" charset="0"/>
                <a:cs typeface="Tahoma" pitchFamily="34" charset="0"/>
              </a:rPr>
              <a:t>privado</a:t>
            </a:r>
            <a:r>
              <a:rPr sz="2200" dirty="0">
                <a:solidFill>
                  <a:schemeClr val="bg2">
                    <a:lumMod val="90000"/>
                    <a:lumOff val="10000"/>
                  </a:schemeClr>
                </a:solidFill>
                <a:latin typeface="Lato"/>
                <a:ea typeface="Tahoma" pitchFamily="34" charset="0"/>
                <a:cs typeface="Tahoma" pitchFamily="34" charset="0"/>
              </a:rPr>
              <a:t>.</a:t>
            </a:r>
          </a:p>
          <a:p>
            <a:pPr marL="0" indent="0" rtl="0" fontAlgn="auto">
              <a:lnSpc>
                <a:spcPct val="120000"/>
              </a:lnSpc>
              <a:spcAft>
                <a:spcPts val="0"/>
              </a:spcAft>
              <a:buNone/>
            </a:pPr>
            <a:r>
              <a:rPr sz="2200" b="1" u="sng" dirty="0">
                <a:solidFill>
                  <a:schemeClr val="bg2">
                    <a:lumMod val="90000"/>
                    <a:lumOff val="10000"/>
                  </a:schemeClr>
                </a:solidFill>
                <a:latin typeface="Lato"/>
                <a:ea typeface="Tahoma" pitchFamily="34" charset="0"/>
                <a:cs typeface="Tahoma" pitchFamily="34" charset="0"/>
              </a:rPr>
              <a:t>Durban </a:t>
            </a:r>
            <a:r>
              <a:rPr sz="2200" b="1" u="sng" dirty="0" err="1">
                <a:solidFill>
                  <a:schemeClr val="bg2">
                    <a:lumMod val="90000"/>
                    <a:lumOff val="10000"/>
                  </a:schemeClr>
                </a:solidFill>
                <a:latin typeface="Lato"/>
                <a:ea typeface="Tahoma" pitchFamily="34" charset="0"/>
                <a:cs typeface="Tahoma" pitchFamily="34" charset="0"/>
              </a:rPr>
              <a:t>es</a:t>
            </a:r>
            <a:r>
              <a:rPr sz="2200" b="1" u="sng" dirty="0">
                <a:solidFill>
                  <a:schemeClr val="bg2">
                    <a:lumMod val="90000"/>
                    <a:lumOff val="10000"/>
                  </a:schemeClr>
                </a:solidFill>
                <a:latin typeface="Lato"/>
                <a:ea typeface="Tahoma" pitchFamily="34" charset="0"/>
                <a:cs typeface="Tahoma" pitchFamily="34" charset="0"/>
              </a:rPr>
              <a:t> </a:t>
            </a:r>
            <a:r>
              <a:rPr sz="2200" b="1" u="sng" dirty="0" err="1">
                <a:solidFill>
                  <a:schemeClr val="bg2">
                    <a:lumMod val="90000"/>
                    <a:lumOff val="10000"/>
                  </a:schemeClr>
                </a:solidFill>
                <a:latin typeface="Lato"/>
                <a:ea typeface="Tahoma" pitchFamily="34" charset="0"/>
                <a:cs typeface="Tahoma" pitchFamily="34" charset="0"/>
              </a:rPr>
              <a:t>innovadora</a:t>
            </a:r>
            <a:endParaRPr sz="2200" b="1" u="sng" dirty="0">
              <a:solidFill>
                <a:schemeClr val="bg2">
                  <a:lumMod val="90000"/>
                  <a:lumOff val="10000"/>
                </a:schemeClr>
              </a:solidFill>
              <a:latin typeface="Lato"/>
              <a:ea typeface="Tahoma" pitchFamily="34" charset="0"/>
              <a:cs typeface="Tahoma" pitchFamily="34" charset="0"/>
            </a:endParaRPr>
          </a:p>
          <a:p>
            <a:pPr rtl="0" fontAlgn="auto">
              <a:lnSpc>
                <a:spcPct val="110000"/>
              </a:lnSpc>
              <a:spcAft>
                <a:spcPts val="0"/>
              </a:spcAft>
              <a:buFont typeface="Wingdings" panose="05000000000000000000" pitchFamily="2" charset="2"/>
              <a:buChar char="§"/>
            </a:pPr>
            <a:r>
              <a:rPr sz="2200" dirty="0" err="1">
                <a:solidFill>
                  <a:schemeClr val="bg2">
                    <a:lumMod val="90000"/>
                    <a:lumOff val="10000"/>
                  </a:schemeClr>
                </a:solidFill>
                <a:latin typeface="Lato"/>
                <a:ea typeface="Tahoma" pitchFamily="34" charset="0"/>
                <a:cs typeface="Tahoma" pitchFamily="34" charset="0"/>
              </a:rPr>
              <a:t>Modelos</a:t>
            </a:r>
            <a:r>
              <a:rPr sz="2200" dirty="0">
                <a:solidFill>
                  <a:schemeClr val="bg2">
                    <a:lumMod val="90000"/>
                    <a:lumOff val="10000"/>
                  </a:schemeClr>
                </a:solidFill>
                <a:latin typeface="Lato"/>
                <a:ea typeface="Tahoma" pitchFamily="34" charset="0"/>
                <a:cs typeface="Tahoma" pitchFamily="34" charset="0"/>
              </a:rPr>
              <a:t> de </a:t>
            </a:r>
            <a:r>
              <a:rPr sz="2200" dirty="0" err="1">
                <a:solidFill>
                  <a:schemeClr val="bg2">
                    <a:lumMod val="90000"/>
                    <a:lumOff val="10000"/>
                  </a:schemeClr>
                </a:solidFill>
                <a:latin typeface="Lato"/>
                <a:ea typeface="Tahoma" pitchFamily="34" charset="0"/>
                <a:cs typeface="Tahoma" pitchFamily="34" charset="0"/>
              </a:rPr>
              <a:t>recolección</a:t>
            </a:r>
            <a:r>
              <a:rPr sz="2200" dirty="0">
                <a:solidFill>
                  <a:schemeClr val="bg2">
                    <a:lumMod val="90000"/>
                    <a:lumOff val="10000"/>
                  </a:schemeClr>
                </a:solidFill>
                <a:latin typeface="Lato"/>
                <a:ea typeface="Tahoma" pitchFamily="34" charset="0"/>
                <a:cs typeface="Tahoma" pitchFamily="34" charset="0"/>
              </a:rPr>
              <a:t> y </a:t>
            </a:r>
            <a:r>
              <a:rPr sz="2200" dirty="0" err="1">
                <a:solidFill>
                  <a:schemeClr val="bg2">
                    <a:lumMod val="90000"/>
                    <a:lumOff val="10000"/>
                  </a:schemeClr>
                </a:solidFill>
                <a:latin typeface="Lato"/>
                <a:ea typeface="Tahoma" pitchFamily="34" charset="0"/>
                <a:cs typeface="Tahoma" pitchFamily="34" charset="0"/>
              </a:rPr>
              <a:t>transporte</a:t>
            </a:r>
            <a:r>
              <a:rPr sz="2200" dirty="0">
                <a:solidFill>
                  <a:schemeClr val="bg2">
                    <a:lumMod val="90000"/>
                    <a:lumOff val="10000"/>
                  </a:schemeClr>
                </a:solidFill>
                <a:latin typeface="Lato"/>
                <a:ea typeface="Tahoma" pitchFamily="34" charset="0"/>
                <a:cs typeface="Tahoma" pitchFamily="34" charset="0"/>
              </a:rPr>
              <a:t> de </a:t>
            </a:r>
            <a:r>
              <a:rPr sz="2200" dirty="0" err="1">
                <a:solidFill>
                  <a:schemeClr val="bg2">
                    <a:lumMod val="90000"/>
                    <a:lumOff val="10000"/>
                  </a:schemeClr>
                </a:solidFill>
                <a:latin typeface="Lato"/>
                <a:ea typeface="Tahoma" pitchFamily="34" charset="0"/>
                <a:cs typeface="Tahoma" pitchFamily="34" charset="0"/>
              </a:rPr>
              <a:t>lodos</a:t>
            </a:r>
            <a:r>
              <a:rPr sz="2200" dirty="0">
                <a:solidFill>
                  <a:schemeClr val="bg2">
                    <a:lumMod val="90000"/>
                    <a:lumOff val="10000"/>
                  </a:schemeClr>
                </a:solidFill>
                <a:latin typeface="Lato"/>
                <a:ea typeface="Tahoma" pitchFamily="34" charset="0"/>
                <a:cs typeface="Tahoma" pitchFamily="34" charset="0"/>
              </a:rPr>
              <a:t> </a:t>
            </a:r>
            <a:r>
              <a:rPr sz="2200" dirty="0" err="1">
                <a:solidFill>
                  <a:schemeClr val="bg2">
                    <a:lumMod val="90000"/>
                    <a:lumOff val="10000"/>
                  </a:schemeClr>
                </a:solidFill>
                <a:latin typeface="Lato"/>
                <a:ea typeface="Tahoma" pitchFamily="34" charset="0"/>
                <a:cs typeface="Tahoma" pitchFamily="34" charset="0"/>
              </a:rPr>
              <a:t>fecales</a:t>
            </a:r>
            <a:r>
              <a:rPr sz="2200" dirty="0">
                <a:solidFill>
                  <a:schemeClr val="bg2">
                    <a:lumMod val="90000"/>
                    <a:lumOff val="10000"/>
                  </a:schemeClr>
                </a:solidFill>
                <a:latin typeface="Lato"/>
                <a:ea typeface="Tahoma" pitchFamily="34" charset="0"/>
                <a:cs typeface="Tahoma" pitchFamily="34" charset="0"/>
              </a:rPr>
              <a:t> y </a:t>
            </a:r>
            <a:r>
              <a:rPr sz="2200" dirty="0" err="1">
                <a:solidFill>
                  <a:schemeClr val="bg2">
                    <a:lumMod val="90000"/>
                    <a:lumOff val="10000"/>
                  </a:schemeClr>
                </a:solidFill>
                <a:latin typeface="Lato"/>
                <a:ea typeface="Tahoma" pitchFamily="34" charset="0"/>
                <a:cs typeface="Tahoma" pitchFamily="34" charset="0"/>
              </a:rPr>
              <a:t>orina</a:t>
            </a:r>
            <a:endParaRPr sz="2200" dirty="0">
              <a:solidFill>
                <a:schemeClr val="bg2">
                  <a:lumMod val="90000"/>
                  <a:lumOff val="10000"/>
                </a:schemeClr>
              </a:solidFill>
              <a:latin typeface="Lato"/>
              <a:ea typeface="Tahoma" pitchFamily="34" charset="0"/>
              <a:cs typeface="Tahoma" pitchFamily="34" charset="0"/>
            </a:endParaRPr>
          </a:p>
          <a:p>
            <a:pPr rtl="0" fontAlgn="auto">
              <a:lnSpc>
                <a:spcPct val="110000"/>
              </a:lnSpc>
              <a:spcAft>
                <a:spcPts val="0"/>
              </a:spcAft>
              <a:buFont typeface="Wingdings" panose="05000000000000000000" pitchFamily="2" charset="2"/>
              <a:buChar char="§"/>
            </a:pPr>
            <a:r>
              <a:rPr sz="2200" dirty="0" err="1">
                <a:solidFill>
                  <a:schemeClr val="bg2">
                    <a:lumMod val="90000"/>
                    <a:lumOff val="10000"/>
                  </a:schemeClr>
                </a:solidFill>
                <a:latin typeface="Lato"/>
                <a:ea typeface="Tahoma" pitchFamily="34" charset="0"/>
                <a:cs typeface="Tahoma" pitchFamily="34" charset="0"/>
              </a:rPr>
              <a:t>Prueba</a:t>
            </a:r>
            <a:r>
              <a:rPr sz="2200" dirty="0">
                <a:solidFill>
                  <a:schemeClr val="bg2">
                    <a:lumMod val="90000"/>
                    <a:lumOff val="10000"/>
                  </a:schemeClr>
                </a:solidFill>
                <a:latin typeface="Lato"/>
                <a:ea typeface="Tahoma" pitchFamily="34" charset="0"/>
                <a:cs typeface="Tahoma" pitchFamily="34" charset="0"/>
              </a:rPr>
              <a:t> de </a:t>
            </a:r>
            <a:r>
              <a:rPr sz="2200" dirty="0" err="1">
                <a:solidFill>
                  <a:schemeClr val="bg2">
                    <a:lumMod val="90000"/>
                    <a:lumOff val="10000"/>
                  </a:schemeClr>
                </a:solidFill>
                <a:latin typeface="Lato"/>
                <a:ea typeface="Tahoma" pitchFamily="34" charset="0"/>
                <a:cs typeface="Tahoma" pitchFamily="34" charset="0"/>
              </a:rPr>
              <a:t>tecnologías</a:t>
            </a:r>
            <a:r>
              <a:rPr sz="2200" dirty="0">
                <a:solidFill>
                  <a:schemeClr val="bg2">
                    <a:lumMod val="90000"/>
                    <a:lumOff val="10000"/>
                  </a:schemeClr>
                </a:solidFill>
                <a:latin typeface="Lato"/>
                <a:ea typeface="Tahoma" pitchFamily="34" charset="0"/>
                <a:cs typeface="Tahoma" pitchFamily="34" charset="0"/>
              </a:rPr>
              <a:t> de </a:t>
            </a:r>
            <a:r>
              <a:rPr sz="2200" dirty="0" err="1">
                <a:solidFill>
                  <a:schemeClr val="bg2">
                    <a:lumMod val="90000"/>
                    <a:lumOff val="10000"/>
                  </a:schemeClr>
                </a:solidFill>
                <a:latin typeface="Lato"/>
                <a:ea typeface="Tahoma" pitchFamily="34" charset="0"/>
                <a:cs typeface="Tahoma" pitchFamily="34" charset="0"/>
              </a:rPr>
              <a:t>tratamiento</a:t>
            </a:r>
            <a:r>
              <a:rPr sz="2200" dirty="0">
                <a:solidFill>
                  <a:schemeClr val="bg2">
                    <a:lumMod val="90000"/>
                    <a:lumOff val="10000"/>
                  </a:schemeClr>
                </a:solidFill>
                <a:latin typeface="Lato"/>
                <a:ea typeface="Tahoma" pitchFamily="34" charset="0"/>
                <a:cs typeface="Tahoma" pitchFamily="34" charset="0"/>
              </a:rPr>
              <a:t> y </a:t>
            </a:r>
            <a:r>
              <a:rPr sz="2200" dirty="0" err="1">
                <a:solidFill>
                  <a:schemeClr val="bg2">
                    <a:lumMod val="90000"/>
                    <a:lumOff val="10000"/>
                  </a:schemeClr>
                </a:solidFill>
                <a:latin typeface="Lato"/>
                <a:ea typeface="Tahoma" pitchFamily="34" charset="0"/>
                <a:cs typeface="Tahoma" pitchFamily="34" charset="0"/>
              </a:rPr>
              <a:t>opciones</a:t>
            </a:r>
            <a:r>
              <a:rPr sz="2200" dirty="0">
                <a:solidFill>
                  <a:schemeClr val="bg2">
                    <a:lumMod val="90000"/>
                    <a:lumOff val="10000"/>
                  </a:schemeClr>
                </a:solidFill>
                <a:latin typeface="Lato"/>
                <a:ea typeface="Tahoma" pitchFamily="34" charset="0"/>
                <a:cs typeface="Tahoma" pitchFamily="34" charset="0"/>
              </a:rPr>
              <a:t> de </a:t>
            </a:r>
            <a:r>
              <a:rPr sz="2200" dirty="0" err="1">
                <a:solidFill>
                  <a:schemeClr val="bg2">
                    <a:lumMod val="90000"/>
                    <a:lumOff val="10000"/>
                  </a:schemeClr>
                </a:solidFill>
                <a:latin typeface="Lato"/>
                <a:ea typeface="Tahoma" pitchFamily="34" charset="0"/>
                <a:cs typeface="Tahoma" pitchFamily="34" charset="0"/>
              </a:rPr>
              <a:t>uso</a:t>
            </a:r>
            <a:r>
              <a:rPr sz="2200" dirty="0">
                <a:solidFill>
                  <a:schemeClr val="bg2">
                    <a:lumMod val="90000"/>
                    <a:lumOff val="10000"/>
                  </a:schemeClr>
                </a:solidFill>
                <a:latin typeface="Lato"/>
                <a:ea typeface="Tahoma" pitchFamily="34" charset="0"/>
                <a:cs typeface="Tahoma" pitchFamily="34" charset="0"/>
              </a:rPr>
              <a:t> </a:t>
            </a:r>
            <a:r>
              <a:rPr sz="2200" dirty="0" err="1">
                <a:solidFill>
                  <a:schemeClr val="bg2">
                    <a:lumMod val="90000"/>
                    <a:lumOff val="10000"/>
                  </a:schemeClr>
                </a:solidFill>
                <a:latin typeface="Lato"/>
                <a:ea typeface="Tahoma" pitchFamily="34" charset="0"/>
                <a:cs typeface="Tahoma" pitchFamily="34" charset="0"/>
              </a:rPr>
              <a:t>nuevas</a:t>
            </a:r>
            <a:r>
              <a:rPr sz="2200" dirty="0">
                <a:solidFill>
                  <a:schemeClr val="bg2">
                    <a:lumMod val="90000"/>
                    <a:lumOff val="10000"/>
                  </a:schemeClr>
                </a:solidFill>
                <a:latin typeface="Lato"/>
                <a:ea typeface="Tahoma" pitchFamily="34" charset="0"/>
                <a:cs typeface="Tahoma" pitchFamily="34" charset="0"/>
              </a:rPr>
              <a:t> para </a:t>
            </a:r>
            <a:r>
              <a:rPr sz="2200" dirty="0" err="1">
                <a:solidFill>
                  <a:schemeClr val="bg2">
                    <a:lumMod val="90000"/>
                    <a:lumOff val="10000"/>
                  </a:schemeClr>
                </a:solidFill>
                <a:latin typeface="Lato"/>
                <a:ea typeface="Tahoma" pitchFamily="34" charset="0"/>
                <a:cs typeface="Tahoma" pitchFamily="34" charset="0"/>
              </a:rPr>
              <a:t>los</a:t>
            </a:r>
            <a:r>
              <a:rPr sz="2200" dirty="0">
                <a:solidFill>
                  <a:schemeClr val="bg2">
                    <a:lumMod val="90000"/>
                    <a:lumOff val="10000"/>
                  </a:schemeClr>
                </a:solidFill>
                <a:latin typeface="Lato"/>
                <a:ea typeface="Tahoma" pitchFamily="34" charset="0"/>
                <a:cs typeface="Tahoma" pitchFamily="34" charset="0"/>
              </a:rPr>
              <a:t> </a:t>
            </a:r>
            <a:r>
              <a:rPr sz="2200" dirty="0" err="1">
                <a:solidFill>
                  <a:schemeClr val="bg2">
                    <a:lumMod val="90000"/>
                    <a:lumOff val="10000"/>
                  </a:schemeClr>
                </a:solidFill>
                <a:latin typeface="Lato"/>
                <a:ea typeface="Tahoma" pitchFamily="34" charset="0"/>
                <a:cs typeface="Tahoma" pitchFamily="34" charset="0"/>
              </a:rPr>
              <a:t>lodos</a:t>
            </a:r>
            <a:r>
              <a:rPr sz="2200" dirty="0">
                <a:solidFill>
                  <a:schemeClr val="bg2">
                    <a:lumMod val="90000"/>
                    <a:lumOff val="10000"/>
                  </a:schemeClr>
                </a:solidFill>
                <a:latin typeface="Lato"/>
                <a:ea typeface="Tahoma" pitchFamily="34" charset="0"/>
                <a:cs typeface="Tahoma" pitchFamily="34" charset="0"/>
              </a:rPr>
              <a:t> </a:t>
            </a:r>
            <a:r>
              <a:rPr sz="2200" dirty="0" err="1">
                <a:solidFill>
                  <a:schemeClr val="bg2">
                    <a:lumMod val="90000"/>
                    <a:lumOff val="10000"/>
                  </a:schemeClr>
                </a:solidFill>
                <a:latin typeface="Lato"/>
                <a:ea typeface="Tahoma" pitchFamily="34" charset="0"/>
                <a:cs typeface="Tahoma" pitchFamily="34" charset="0"/>
              </a:rPr>
              <a:t>fecales</a:t>
            </a:r>
            <a:endParaRPr sz="2200" dirty="0">
              <a:solidFill>
                <a:schemeClr val="bg2">
                  <a:lumMod val="90000"/>
                  <a:lumOff val="10000"/>
                </a:schemeClr>
              </a:solidFill>
              <a:latin typeface="Lato"/>
              <a:ea typeface="Tahoma" pitchFamily="34" charset="0"/>
              <a:cs typeface="Tahoma" pitchFamily="34" charset="0"/>
            </a:endParaRPr>
          </a:p>
          <a:p>
            <a:pPr lvl="1" rtl="0" fontAlgn="auto">
              <a:lnSpc>
                <a:spcPct val="110000"/>
              </a:lnSpc>
              <a:spcAft>
                <a:spcPts val="0"/>
              </a:spcAft>
              <a:buFont typeface="Wingdings" panose="05000000000000000000" pitchFamily="2" charset="2"/>
              <a:buChar char="§"/>
            </a:pPr>
            <a:r>
              <a:rPr sz="1800" dirty="0" err="1">
                <a:solidFill>
                  <a:schemeClr val="bg2">
                    <a:lumMod val="90000"/>
                    <a:lumOff val="10000"/>
                  </a:schemeClr>
                </a:solidFill>
                <a:latin typeface="Lato"/>
                <a:ea typeface="Tahoma" pitchFamily="34" charset="0"/>
                <a:cs typeface="Tahoma" pitchFamily="34" charset="0"/>
              </a:rPr>
              <a:t>LaDePa</a:t>
            </a:r>
            <a:r>
              <a:rPr sz="1800" dirty="0">
                <a:solidFill>
                  <a:schemeClr val="bg2">
                    <a:lumMod val="90000"/>
                    <a:lumOff val="10000"/>
                  </a:schemeClr>
                </a:solidFill>
                <a:latin typeface="Lato"/>
                <a:ea typeface="Tahoma" pitchFamily="34" charset="0"/>
                <a:cs typeface="Tahoma" pitchFamily="34" charset="0"/>
              </a:rPr>
              <a:t> </a:t>
            </a:r>
          </a:p>
          <a:p>
            <a:pPr lvl="1" rtl="0" fontAlgn="auto">
              <a:lnSpc>
                <a:spcPct val="110000"/>
              </a:lnSpc>
              <a:spcAft>
                <a:spcPts val="0"/>
              </a:spcAft>
              <a:buFont typeface="Wingdings" panose="05000000000000000000" pitchFamily="2" charset="2"/>
              <a:buChar char="§"/>
            </a:pPr>
            <a:r>
              <a:rPr sz="1800" dirty="0" err="1">
                <a:solidFill>
                  <a:schemeClr val="bg2">
                    <a:lumMod val="90000"/>
                    <a:lumOff val="10000"/>
                  </a:schemeClr>
                </a:solidFill>
                <a:latin typeface="Lato"/>
                <a:ea typeface="Tahoma" pitchFamily="34" charset="0"/>
                <a:cs typeface="Tahoma" pitchFamily="34" charset="0"/>
              </a:rPr>
              <a:t>Larvas</a:t>
            </a:r>
            <a:r>
              <a:rPr sz="1800" dirty="0">
                <a:solidFill>
                  <a:schemeClr val="bg2">
                    <a:lumMod val="90000"/>
                    <a:lumOff val="10000"/>
                  </a:schemeClr>
                </a:solidFill>
                <a:latin typeface="Lato"/>
                <a:ea typeface="Tahoma" pitchFamily="34" charset="0"/>
                <a:cs typeface="Tahoma" pitchFamily="34" charset="0"/>
              </a:rPr>
              <a:t> de </a:t>
            </a:r>
            <a:r>
              <a:rPr sz="1800" dirty="0" err="1">
                <a:solidFill>
                  <a:schemeClr val="bg2">
                    <a:lumMod val="90000"/>
                    <a:lumOff val="10000"/>
                  </a:schemeClr>
                </a:solidFill>
                <a:latin typeface="Lato"/>
                <a:ea typeface="Tahoma" pitchFamily="34" charset="0"/>
                <a:cs typeface="Tahoma" pitchFamily="34" charset="0"/>
              </a:rPr>
              <a:t>mosca</a:t>
            </a:r>
            <a:r>
              <a:rPr sz="1800" dirty="0">
                <a:solidFill>
                  <a:schemeClr val="bg2">
                    <a:lumMod val="90000"/>
                    <a:lumOff val="10000"/>
                  </a:schemeClr>
                </a:solidFill>
                <a:latin typeface="Lato"/>
                <a:ea typeface="Tahoma" pitchFamily="34" charset="0"/>
                <a:cs typeface="Tahoma" pitchFamily="34" charset="0"/>
              </a:rPr>
              <a:t> </a:t>
            </a:r>
            <a:r>
              <a:rPr sz="1800" dirty="0" err="1">
                <a:solidFill>
                  <a:schemeClr val="bg2">
                    <a:lumMod val="90000"/>
                    <a:lumOff val="10000"/>
                  </a:schemeClr>
                </a:solidFill>
                <a:latin typeface="Lato"/>
                <a:ea typeface="Tahoma" pitchFamily="34" charset="0"/>
                <a:cs typeface="Tahoma" pitchFamily="34" charset="0"/>
              </a:rPr>
              <a:t>soldado</a:t>
            </a:r>
            <a:r>
              <a:rPr sz="1800" dirty="0">
                <a:solidFill>
                  <a:schemeClr val="bg2">
                    <a:lumMod val="90000"/>
                    <a:lumOff val="10000"/>
                  </a:schemeClr>
                </a:solidFill>
                <a:latin typeface="Lato"/>
                <a:ea typeface="Tahoma" pitchFamily="34" charset="0"/>
                <a:cs typeface="Tahoma" pitchFamily="34" charset="0"/>
              </a:rPr>
              <a:t> </a:t>
            </a:r>
            <a:r>
              <a:rPr sz="1800" dirty="0" err="1">
                <a:solidFill>
                  <a:schemeClr val="bg2">
                    <a:lumMod val="90000"/>
                    <a:lumOff val="10000"/>
                  </a:schemeClr>
                </a:solidFill>
                <a:latin typeface="Lato"/>
                <a:ea typeface="Tahoma" pitchFamily="34" charset="0"/>
                <a:cs typeface="Tahoma" pitchFamily="34" charset="0"/>
              </a:rPr>
              <a:t>negra</a:t>
            </a:r>
            <a:endParaRPr sz="18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Font typeface="Arial" pitchFamily="34" charset="0"/>
              <a:buNone/>
            </a:pPr>
            <a:endParaRPr lang="de-CH" sz="2200" b="1"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pPr>
            <a:endParaRPr lang="en-US" sz="2200" dirty="0">
              <a:solidFill>
                <a:schemeClr val="bg2">
                  <a:lumMod val="90000"/>
                  <a:lumOff val="10000"/>
                </a:schemeClr>
              </a:solidFill>
              <a:ea typeface="Tahoma" pitchFamily="34" charset="0"/>
              <a:cs typeface="Tahoma" pitchFamily="34" charset="0"/>
            </a:endParaRPr>
          </a:p>
        </p:txBody>
      </p:sp>
      <p:sp>
        <p:nvSpPr>
          <p:cNvPr id="5" name="TextBox 4"/>
          <p:cNvSpPr txBox="1"/>
          <p:nvPr/>
        </p:nvSpPr>
        <p:spPr>
          <a:xfrm>
            <a:off x="4666148" y="6412383"/>
            <a:ext cx="3443288" cy="400110"/>
          </a:xfrm>
          <a:prstGeom prst="rect">
            <a:avLst/>
          </a:prstGeom>
          <a:noFill/>
        </p:spPr>
        <p:txBody>
          <a:bodyPr wrap="square" rtlCol="0">
            <a:spAutoFit/>
          </a:bodyPr>
          <a:lstStyle/>
          <a:p>
            <a:pPr rtl="0"/>
            <a:r>
              <a:rPr sz="1000">
                <a:solidFill>
                  <a:schemeClr val="bg1"/>
                </a:solidFill>
                <a:latin typeface="Lato"/>
              </a:rPr>
              <a:t>Fuente del contenido y las fotos: Teddy Gounden, gerente de Agua y saneamiento del municipio de eThekwini. </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11929" b="2503"/>
          <a:stretch/>
        </p:blipFill>
        <p:spPr>
          <a:xfrm>
            <a:off x="4767750" y="1153453"/>
            <a:ext cx="3507206" cy="5258929"/>
          </a:xfrm>
          <a:prstGeom prst="rect">
            <a:avLst/>
          </a:prstGeom>
        </p:spPr>
      </p:pic>
    </p:spTree>
    <p:extLst>
      <p:ext uri="{BB962C8B-B14F-4D97-AF65-F5344CB8AC3E}">
        <p14:creationId xmlns:p14="http://schemas.microsoft.com/office/powerpoint/2010/main" val="172076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8395" cy="410414"/>
          </a:xfrm>
        </p:spPr>
        <p:txBody>
          <a:bodyPr/>
          <a:lstStyle/>
          <a:p>
            <a:pPr rtl="0"/>
            <a:r>
              <a:t>Planificación integrada en Sudáfrica</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sp>
        <p:nvSpPr>
          <p:cNvPr id="16" name="Content Placeholder 2"/>
          <p:cNvSpPr txBox="1">
            <a:spLocks/>
          </p:cNvSpPr>
          <p:nvPr/>
        </p:nvSpPr>
        <p:spPr>
          <a:xfrm>
            <a:off x="236120" y="1353850"/>
            <a:ext cx="8135654" cy="5299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fontAlgn="auto">
              <a:lnSpc>
                <a:spcPct val="120000"/>
              </a:lnSpc>
              <a:spcAft>
                <a:spcPts val="0"/>
              </a:spcAft>
              <a:buNone/>
            </a:pPr>
            <a:r>
              <a:rPr sz="2200" b="1" u="sng">
                <a:solidFill>
                  <a:schemeClr val="bg2">
                    <a:lumMod val="90000"/>
                    <a:lumOff val="10000"/>
                  </a:schemeClr>
                </a:solidFill>
                <a:latin typeface="Lato"/>
                <a:ea typeface="Tahoma" pitchFamily="34" charset="0"/>
                <a:cs typeface="Tahoma" pitchFamily="34" charset="0"/>
              </a:rPr>
              <a:t>Durban es integradora</a:t>
            </a:r>
          </a:p>
          <a:p>
            <a:pPr rtl="0" fontAlgn="auto">
              <a:lnSpc>
                <a:spcPct val="120000"/>
              </a:lnSpc>
              <a:spcAft>
                <a:spcPts val="0"/>
              </a:spcAft>
              <a:buFont typeface="Wingdings" panose="05000000000000000000" pitchFamily="2" charset="2"/>
              <a:buChar char="§"/>
            </a:pPr>
            <a:r>
              <a:rPr sz="2400">
                <a:solidFill>
                  <a:schemeClr val="bg2">
                    <a:lumMod val="90000"/>
                    <a:lumOff val="10000"/>
                  </a:schemeClr>
                </a:solidFill>
                <a:latin typeface="Lato"/>
                <a:ea typeface="Tahoma" pitchFamily="34" charset="0"/>
                <a:cs typeface="Tahoma" pitchFamily="34" charset="0"/>
              </a:rPr>
              <a:t>La prestación de servicios equitativos para todos requiere la participación de la comunidad, educación y una variedad de soluciones</a:t>
            </a:r>
          </a:p>
          <a:p>
            <a:pPr lvl="1" rtl="0" fontAlgn="auto">
              <a:lnSpc>
                <a:spcPct val="120000"/>
              </a:lnSpc>
              <a:spcAft>
                <a:spcPts val="0"/>
              </a:spcAft>
              <a:buFont typeface="Wingdings" panose="05000000000000000000" pitchFamily="2" charset="2"/>
              <a:buChar char="§"/>
            </a:pPr>
            <a:r>
              <a:rPr sz="2000">
                <a:solidFill>
                  <a:schemeClr val="bg2">
                    <a:lumMod val="90000"/>
                    <a:lumOff val="10000"/>
                  </a:schemeClr>
                </a:solidFill>
                <a:latin typeface="Lato"/>
                <a:ea typeface="Tahoma" pitchFamily="34" charset="0"/>
                <a:cs typeface="Tahoma" pitchFamily="34" charset="0"/>
              </a:rPr>
              <a:t>Unidades sanitarias portátiles para asentamientos informales densos</a:t>
            </a: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buFont typeface="Wingdings" panose="05000000000000000000" pitchFamily="2" charset="2"/>
              <a:buChar char="§"/>
            </a:pPr>
            <a:endParaRPr lang="de-CH"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None/>
            </a:pPr>
            <a:endParaRPr lang="en-US" sz="2200" dirty="0">
              <a:solidFill>
                <a:schemeClr val="bg2">
                  <a:lumMod val="90000"/>
                  <a:lumOff val="10000"/>
                </a:schemeClr>
              </a:solidFill>
              <a:latin typeface="Lato"/>
              <a:ea typeface="Tahoma" pitchFamily="34" charset="0"/>
              <a:cs typeface="Tahoma" pitchFamily="34" charset="0"/>
            </a:endParaRPr>
          </a:p>
          <a:p>
            <a:pPr marL="0" indent="0" fontAlgn="auto">
              <a:lnSpc>
                <a:spcPct val="120000"/>
              </a:lnSpc>
              <a:spcAft>
                <a:spcPts val="0"/>
              </a:spcAft>
              <a:buFont typeface="Arial" pitchFamily="34" charset="0"/>
              <a:buNone/>
            </a:pPr>
            <a:endParaRPr lang="de-CH" sz="2200" b="1" dirty="0">
              <a:solidFill>
                <a:schemeClr val="bg2">
                  <a:lumMod val="90000"/>
                  <a:lumOff val="10000"/>
                </a:schemeClr>
              </a:solidFill>
              <a:latin typeface="Lato"/>
              <a:ea typeface="Tahoma" pitchFamily="34" charset="0"/>
              <a:cs typeface="Tahoma" pitchFamily="34" charset="0"/>
            </a:endParaRPr>
          </a:p>
          <a:p>
            <a:pPr fontAlgn="auto">
              <a:lnSpc>
                <a:spcPct val="120000"/>
              </a:lnSpc>
              <a:spcAft>
                <a:spcPts val="0"/>
              </a:spcAft>
            </a:pPr>
            <a:endParaRPr lang="en-US" sz="2200" dirty="0">
              <a:solidFill>
                <a:schemeClr val="bg2">
                  <a:lumMod val="90000"/>
                  <a:lumOff val="10000"/>
                </a:schemeClr>
              </a:solidFill>
              <a:ea typeface="Tahoma" pitchFamily="34" charset="0"/>
              <a:cs typeface="Tahoma" pitchFamily="34" charset="0"/>
            </a:endParaRPr>
          </a:p>
        </p:txBody>
      </p:sp>
      <p:sp>
        <p:nvSpPr>
          <p:cNvPr id="5" name="TextBox 4"/>
          <p:cNvSpPr txBox="1"/>
          <p:nvPr/>
        </p:nvSpPr>
        <p:spPr>
          <a:xfrm>
            <a:off x="4666148" y="6412383"/>
            <a:ext cx="3443288" cy="400110"/>
          </a:xfrm>
          <a:prstGeom prst="rect">
            <a:avLst/>
          </a:prstGeom>
          <a:noFill/>
        </p:spPr>
        <p:txBody>
          <a:bodyPr wrap="square" rtlCol="0">
            <a:spAutoFit/>
          </a:bodyPr>
          <a:lstStyle/>
          <a:p>
            <a:pPr rtl="0"/>
            <a:r>
              <a:rPr sz="1000">
                <a:solidFill>
                  <a:schemeClr val="bg1"/>
                </a:solidFill>
                <a:latin typeface="Lato"/>
              </a:rPr>
              <a:t>Fuente del contenido y las fotos: Teddy Gounden, gerente de Agua y saneamiento del municipio de eThekwini. </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16482" b="556"/>
          <a:stretch/>
        </p:blipFill>
        <p:spPr>
          <a:xfrm>
            <a:off x="4738391" y="3381352"/>
            <a:ext cx="4130708" cy="2570218"/>
          </a:xfrm>
          <a:prstGeom prst="rect">
            <a:avLst/>
          </a:prstGeom>
        </p:spPr>
      </p:pic>
      <p:pic>
        <p:nvPicPr>
          <p:cNvPr id="9"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35" y="3381351"/>
            <a:ext cx="4241998" cy="2570218"/>
          </a:xfrm>
          <a:prstGeom prst="rect">
            <a:avLst/>
          </a:prstGeom>
        </p:spPr>
      </p:pic>
    </p:spTree>
    <p:extLst>
      <p:ext uri="{BB962C8B-B14F-4D97-AF65-F5344CB8AC3E}">
        <p14:creationId xmlns:p14="http://schemas.microsoft.com/office/powerpoint/2010/main" val="43997892"/>
      </p:ext>
    </p:extLst>
  </p:cSld>
  <p:clrMapOvr>
    <a:masterClrMapping/>
  </p:clrMapOvr>
</p:sld>
</file>

<file path=ppt/theme/theme1.xml><?xml version="1.0" encoding="utf-8"?>
<a:theme xmlns:a="http://schemas.openxmlformats.org/drawingml/2006/main" name="EPD_CAWST_EAWAG_PowerPoint_Template--Mar_2016">
  <a:themeElements>
    <a:clrScheme name="Custom 9">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5F5F5F"/>
      </a:hlink>
      <a:folHlink>
        <a:srgbClr val="5F5F5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15</TotalTime>
  <Words>1112</Words>
  <Application>Microsoft Office PowerPoint</Application>
  <PresentationFormat>On-screen Show (4:3)</PresentationFormat>
  <Paragraphs>149</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Calibri</vt:lpstr>
      <vt:lpstr>Calibri Light</vt:lpstr>
      <vt:lpstr>Lato</vt:lpstr>
      <vt:lpstr>Tahoma</vt:lpstr>
      <vt:lpstr>Wingdings</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16_Integrated Planning</dc:title>
  <dc:creator>Sterenn Philippe</dc:creator>
  <cp:lastModifiedBy>Andrea Roach</cp:lastModifiedBy>
  <cp:revision>13</cp:revision>
  <dcterms:created xsi:type="dcterms:W3CDTF">2016-03-18T15:54:05Z</dcterms:created>
  <dcterms:modified xsi:type="dcterms:W3CDTF">2017-04-20T21:49:42Z</dcterms:modified>
</cp:coreProperties>
</file>