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93" r:id="rId2"/>
    <p:sldId id="267" r:id="rId3"/>
    <p:sldId id="273" r:id="rId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0859" autoAdjust="0"/>
  </p:normalViewPr>
  <p:slideViewPr>
    <p:cSldViewPr>
      <p:cViewPr varScale="1">
        <p:scale>
          <a:sx n="84" d="100"/>
          <a:sy n="84" d="100"/>
        </p:scale>
        <p:origin x="-66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229AE62-C5DD-42EE-B6D5-118279B1A1E0}" type="datetimeFigureOut">
              <a:rPr lang="en-US"/>
              <a:pPr>
                <a:defRPr/>
              </a:pPr>
              <a:t>9/10/2012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A5C0755-F8BA-448E-9D1A-A307A01409BB}" type="slidenum">
              <a:rPr lang="en-US"/>
              <a:pPr>
                <a:defRPr/>
              </a:pPr>
              <a:t>‹#›</a:t>
            </a:fld>
            <a:endParaRPr lang="en-US"/>
          </a:p>
        </p:txBody>
      </p:sp>
    </p:spTree>
    <p:extLst>
      <p:ext uri="{BB962C8B-B14F-4D97-AF65-F5344CB8AC3E}">
        <p14:creationId xmlns:p14="http://schemas.microsoft.com/office/powerpoint/2010/main" val="3333363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smtClean="0">
              <a:ea typeface="ＭＳ Ｐゴシック" pitchFamily="34" charset="-128"/>
            </a:endParaRPr>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defRPr>
            </a:lvl1pPr>
            <a:lvl2pPr marL="742950" indent="-285750" eaLnBrk="0" hangingPunct="0">
              <a:defRPr>
                <a:solidFill>
                  <a:schemeClr val="tx1"/>
                </a:solidFill>
                <a:latin typeface="Calibri" pitchFamily="34" charset="0"/>
              </a:defRPr>
            </a:lvl2pPr>
            <a:lvl3pPr marL="1143000" indent="-228600" eaLnBrk="0" hangingPunct="0">
              <a:defRPr>
                <a:solidFill>
                  <a:schemeClr val="tx1"/>
                </a:solidFill>
                <a:latin typeface="Calibri" pitchFamily="34" charset="0"/>
              </a:defRPr>
            </a:lvl3pPr>
            <a:lvl4pPr marL="1600200" indent="-228600" eaLnBrk="0" hangingPunct="0">
              <a:defRPr>
                <a:solidFill>
                  <a:schemeClr val="tx1"/>
                </a:solidFill>
                <a:latin typeface="Calibri" pitchFamily="34" charset="0"/>
              </a:defRPr>
            </a:lvl4pPr>
            <a:lvl5pPr marL="2057400" indent="-228600" eaLnBrk="0" hangingPunct="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eaLnBrk="1" fontAlgn="base" hangingPunct="1">
              <a:spcBef>
                <a:spcPct val="0"/>
              </a:spcBef>
              <a:spcAft>
                <a:spcPct val="0"/>
              </a:spcAft>
            </a:pPr>
            <a:fld id="{90008EA7-2269-46B7-8811-65A27784D7FB}" type="slidenum">
              <a:rPr lang="en-US" smtClean="0">
                <a:latin typeface="Arial" charset="0"/>
                <a:cs typeface="Arial" charset="0"/>
              </a:rPr>
              <a:pPr eaLnBrk="1" fontAlgn="base" hangingPunct="1">
                <a:spcBef>
                  <a:spcPct val="0"/>
                </a:spcBef>
                <a:spcAft>
                  <a:spcPct val="0"/>
                </a:spcAft>
              </a:pPr>
              <a:t>3</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8B3424C-D46E-42EB-A8DB-15C7AC4C96AC}" type="datetimeFigureOut">
              <a:rPr lang="en-US"/>
              <a:pPr>
                <a:defRPr/>
              </a:pPr>
              <a:t>9/10/2012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06EF46-C134-4D87-9B34-28F1E4A3B630}" type="slidenum">
              <a:rPr lang="en-US"/>
              <a:pPr>
                <a:defRPr/>
              </a:pPr>
              <a:t>‹#›</a:t>
            </a:fld>
            <a:endParaRPr lang="en-US"/>
          </a:p>
        </p:txBody>
      </p:sp>
    </p:spTree>
    <p:extLst>
      <p:ext uri="{BB962C8B-B14F-4D97-AF65-F5344CB8AC3E}">
        <p14:creationId xmlns:p14="http://schemas.microsoft.com/office/powerpoint/2010/main" val="2523088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65C4115-E90F-4EC3-99C9-A1D75E5FC230}" type="datetimeFigureOut">
              <a:rPr lang="en-US"/>
              <a:pPr>
                <a:defRPr/>
              </a:pPr>
              <a:t>9/10/2012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1C958B2-A006-4E31-A12E-8622C11737A8}" type="slidenum">
              <a:rPr lang="en-US"/>
              <a:pPr>
                <a:defRPr/>
              </a:pPr>
              <a:t>‹#›</a:t>
            </a:fld>
            <a:endParaRPr lang="en-US"/>
          </a:p>
        </p:txBody>
      </p:sp>
    </p:spTree>
    <p:extLst>
      <p:ext uri="{BB962C8B-B14F-4D97-AF65-F5344CB8AC3E}">
        <p14:creationId xmlns:p14="http://schemas.microsoft.com/office/powerpoint/2010/main" val="1743884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C2A6E09-C6FE-4D55-AAC0-B67748CA0C9C}" type="datetimeFigureOut">
              <a:rPr lang="en-US"/>
              <a:pPr>
                <a:defRPr/>
              </a:pPr>
              <a:t>9/10/2012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72ACBB8-9104-428F-9E9D-D63F941BA7F9}" type="slidenum">
              <a:rPr lang="en-US"/>
              <a:pPr>
                <a:defRPr/>
              </a:pPr>
              <a:t>‹#›</a:t>
            </a:fld>
            <a:endParaRPr lang="en-US"/>
          </a:p>
        </p:txBody>
      </p:sp>
    </p:spTree>
    <p:extLst>
      <p:ext uri="{BB962C8B-B14F-4D97-AF65-F5344CB8AC3E}">
        <p14:creationId xmlns:p14="http://schemas.microsoft.com/office/powerpoint/2010/main" val="3949315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95C9F85-9542-48EF-AE39-89B114DAD28E}" type="datetimeFigureOut">
              <a:rPr lang="en-US"/>
              <a:pPr>
                <a:defRPr/>
              </a:pPr>
              <a:t>9/10/2012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DC681D9-A5E6-4943-8F5C-DE260AA3195B}" type="slidenum">
              <a:rPr lang="en-US"/>
              <a:pPr>
                <a:defRPr/>
              </a:pPr>
              <a:t>‹#›</a:t>
            </a:fld>
            <a:endParaRPr lang="en-US"/>
          </a:p>
        </p:txBody>
      </p:sp>
    </p:spTree>
    <p:extLst>
      <p:ext uri="{BB962C8B-B14F-4D97-AF65-F5344CB8AC3E}">
        <p14:creationId xmlns:p14="http://schemas.microsoft.com/office/powerpoint/2010/main" val="1079109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C69BD83-613D-4567-A058-F35DC50609CF}" type="datetimeFigureOut">
              <a:rPr lang="en-US"/>
              <a:pPr>
                <a:defRPr/>
              </a:pPr>
              <a:t>9/10/2012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AA0895-5858-4BD1-98E4-722EA187D7CE}" type="slidenum">
              <a:rPr lang="en-US"/>
              <a:pPr>
                <a:defRPr/>
              </a:pPr>
              <a:t>‹#›</a:t>
            </a:fld>
            <a:endParaRPr lang="en-US"/>
          </a:p>
        </p:txBody>
      </p:sp>
    </p:spTree>
    <p:extLst>
      <p:ext uri="{BB962C8B-B14F-4D97-AF65-F5344CB8AC3E}">
        <p14:creationId xmlns:p14="http://schemas.microsoft.com/office/powerpoint/2010/main" val="3748851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F635867-FD97-4264-AD69-D21548C92E0F}" type="datetimeFigureOut">
              <a:rPr lang="en-US"/>
              <a:pPr>
                <a:defRPr/>
              </a:pPr>
              <a:t>9/10/2012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DB5716B-CD92-4F62-BEB4-7680C34CFAA1}" type="slidenum">
              <a:rPr lang="en-US"/>
              <a:pPr>
                <a:defRPr/>
              </a:pPr>
              <a:t>‹#›</a:t>
            </a:fld>
            <a:endParaRPr lang="en-US"/>
          </a:p>
        </p:txBody>
      </p:sp>
    </p:spTree>
    <p:extLst>
      <p:ext uri="{BB962C8B-B14F-4D97-AF65-F5344CB8AC3E}">
        <p14:creationId xmlns:p14="http://schemas.microsoft.com/office/powerpoint/2010/main" val="1481687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B12D939-CC21-4E78-90EB-AA56D14F201E}" type="datetimeFigureOut">
              <a:rPr lang="en-US"/>
              <a:pPr>
                <a:defRPr/>
              </a:pPr>
              <a:t>9/10/2012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085BDB4-2B64-4688-A052-7D68C34299E0}" type="slidenum">
              <a:rPr lang="en-US"/>
              <a:pPr>
                <a:defRPr/>
              </a:pPr>
              <a:t>‹#›</a:t>
            </a:fld>
            <a:endParaRPr lang="en-US"/>
          </a:p>
        </p:txBody>
      </p:sp>
    </p:spTree>
    <p:extLst>
      <p:ext uri="{BB962C8B-B14F-4D97-AF65-F5344CB8AC3E}">
        <p14:creationId xmlns:p14="http://schemas.microsoft.com/office/powerpoint/2010/main" val="54711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0FF7D17-967C-409C-B421-24EBB2149E92}" type="datetimeFigureOut">
              <a:rPr lang="en-US"/>
              <a:pPr>
                <a:defRPr/>
              </a:pPr>
              <a:t>9/10/2012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4C19918-9B4B-47CE-AAC3-BC478EF02588}" type="slidenum">
              <a:rPr lang="en-US"/>
              <a:pPr>
                <a:defRPr/>
              </a:pPr>
              <a:t>‹#›</a:t>
            </a:fld>
            <a:endParaRPr lang="en-US"/>
          </a:p>
        </p:txBody>
      </p:sp>
    </p:spTree>
    <p:extLst>
      <p:ext uri="{BB962C8B-B14F-4D97-AF65-F5344CB8AC3E}">
        <p14:creationId xmlns:p14="http://schemas.microsoft.com/office/powerpoint/2010/main" val="558976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213146D-8239-470C-991A-870BE4822DC8}" type="datetimeFigureOut">
              <a:rPr lang="en-US"/>
              <a:pPr>
                <a:defRPr/>
              </a:pPr>
              <a:t>9/10/2012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C05F16D-6A8B-43DA-970C-4C26DFD664BF}" type="slidenum">
              <a:rPr lang="en-US"/>
              <a:pPr>
                <a:defRPr/>
              </a:pPr>
              <a:t>‹#›</a:t>
            </a:fld>
            <a:endParaRPr lang="en-US"/>
          </a:p>
        </p:txBody>
      </p:sp>
    </p:spTree>
    <p:extLst>
      <p:ext uri="{BB962C8B-B14F-4D97-AF65-F5344CB8AC3E}">
        <p14:creationId xmlns:p14="http://schemas.microsoft.com/office/powerpoint/2010/main" val="58253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503CC16-A95C-4F42-A05A-D6A65860B7D1}" type="datetimeFigureOut">
              <a:rPr lang="en-US"/>
              <a:pPr>
                <a:defRPr/>
              </a:pPr>
              <a:t>9/10/2012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AFEB14C-E9BF-4D18-9AC3-9BD428961F2F}" type="slidenum">
              <a:rPr lang="en-US"/>
              <a:pPr>
                <a:defRPr/>
              </a:pPr>
              <a:t>‹#›</a:t>
            </a:fld>
            <a:endParaRPr lang="en-US"/>
          </a:p>
        </p:txBody>
      </p:sp>
    </p:spTree>
    <p:extLst>
      <p:ext uri="{BB962C8B-B14F-4D97-AF65-F5344CB8AC3E}">
        <p14:creationId xmlns:p14="http://schemas.microsoft.com/office/powerpoint/2010/main" val="3583713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0F726C-E950-47DA-B2C5-9C1A65F1B03B}" type="datetimeFigureOut">
              <a:rPr lang="en-US"/>
              <a:pPr>
                <a:defRPr/>
              </a:pPr>
              <a:t>9/10/2012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1B9E91A-4107-4FEA-943D-384D79E1D8EB}" type="slidenum">
              <a:rPr lang="en-US"/>
              <a:pPr>
                <a:defRPr/>
              </a:pPr>
              <a:t>‹#›</a:t>
            </a:fld>
            <a:endParaRPr lang="en-US"/>
          </a:p>
        </p:txBody>
      </p:sp>
    </p:spTree>
    <p:extLst>
      <p:ext uri="{BB962C8B-B14F-4D97-AF65-F5344CB8AC3E}">
        <p14:creationId xmlns:p14="http://schemas.microsoft.com/office/powerpoint/2010/main" val="226337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140FA5E4-2565-4998-9327-778E6ABEF930}" type="datetimeFigureOut">
              <a:rPr lang="en-US"/>
              <a:pPr>
                <a:defRPr/>
              </a:pPr>
              <a:t>9/10/2012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44D47AE-89E6-4307-BA61-0C462303586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wst.org/" TargetMode="Externa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8.emf"/><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AWST_2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47950" y="11377"/>
            <a:ext cx="3848100" cy="110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671264" y="677882"/>
            <a:ext cx="8077200" cy="6093976"/>
          </a:xfrm>
          <a:prstGeom prst="rect">
            <a:avLst/>
          </a:prstGeom>
          <a:noFill/>
        </p:spPr>
        <p:txBody>
          <a:bodyPr wrap="square" rtlCol="0">
            <a:spAutoFit/>
          </a:bodyPr>
          <a:lstStyle/>
          <a:p>
            <a:endParaRPr lang="en-US" sz="1100" dirty="0"/>
          </a:p>
          <a:p>
            <a:pPr algn="ctr">
              <a:tabLst>
                <a:tab pos="1196975" algn="l"/>
              </a:tabLst>
            </a:pPr>
            <a:r>
              <a:rPr lang="en-US" sz="1100" dirty="0"/>
              <a:t>12, 2916 – 5</a:t>
            </a:r>
            <a:r>
              <a:rPr lang="en-US" sz="1100" baseline="30000" dirty="0"/>
              <a:t>th</a:t>
            </a:r>
            <a:r>
              <a:rPr lang="en-US" sz="1100" dirty="0"/>
              <a:t> Avenue</a:t>
            </a:r>
          </a:p>
          <a:p>
            <a:pPr algn="ctr">
              <a:tabLst>
                <a:tab pos="1196975" algn="l"/>
              </a:tabLst>
            </a:pPr>
            <a:r>
              <a:rPr lang="en-US" sz="1100" dirty="0" smtClean="0"/>
              <a:t>Calgary, Alberta, T2A 6K4, Canada</a:t>
            </a:r>
          </a:p>
          <a:p>
            <a:pPr algn="ctr">
              <a:tabLst>
                <a:tab pos="1196975" algn="l"/>
              </a:tabLst>
            </a:pPr>
            <a:r>
              <a:rPr lang="fr-FR" sz="1100" dirty="0" smtClean="0"/>
              <a:t>Phone: + 1 (403) 243-3285, Fax: + 1 (403) 243-6199</a:t>
            </a:r>
            <a:endParaRPr lang="en-US" sz="1100" dirty="0" smtClean="0"/>
          </a:p>
          <a:p>
            <a:pPr algn="ctr">
              <a:tabLst>
                <a:tab pos="1196975" algn="l"/>
              </a:tabLst>
            </a:pPr>
            <a:r>
              <a:rPr lang="fr-FR" sz="1100" dirty="0" smtClean="0"/>
              <a:t>E-mail: cawst@cawst.org, </a:t>
            </a:r>
            <a:r>
              <a:rPr lang="en-US" sz="1100" dirty="0" smtClean="0"/>
              <a:t>Website: </a:t>
            </a:r>
            <a:r>
              <a:rPr lang="en-US" sz="1100" dirty="0" smtClean="0">
                <a:hlinkClick r:id="rId3"/>
              </a:rPr>
              <a:t>www.cawst.org</a:t>
            </a:r>
            <a:endParaRPr lang="en-US" sz="1100" dirty="0" smtClean="0"/>
          </a:p>
          <a:p>
            <a:pPr algn="ctr">
              <a:tabLst>
                <a:tab pos="1196975" algn="l"/>
              </a:tabLst>
            </a:pPr>
            <a:endParaRPr lang="en-US" sz="1100" dirty="0"/>
          </a:p>
          <a:p>
            <a:r>
              <a:rPr lang="en-US" sz="900" dirty="0"/>
              <a:t>CAWST, the Centre for Affordable Water and Sanitation Technology, is a nonprofit organization that provides training and consulting to organizations working directly with populations in developing countries who lack access to clean water and basic sanitation.</a:t>
            </a:r>
          </a:p>
          <a:p>
            <a:r>
              <a:rPr lang="en-US" sz="900" dirty="0"/>
              <a:t> </a:t>
            </a:r>
          </a:p>
          <a:p>
            <a:r>
              <a:rPr lang="en-US" sz="900" dirty="0"/>
              <a:t>One of CAWST’s core strategies is to make knowledge about water common knowledge. This is achieved, in part, by developing and freely distributing education materials with the intent of increasing the availability of information to those who need it most.</a:t>
            </a:r>
          </a:p>
          <a:p>
            <a:r>
              <a:rPr lang="en-US" sz="900" dirty="0"/>
              <a:t> </a:t>
            </a:r>
          </a:p>
          <a:p>
            <a:r>
              <a:rPr lang="en-US" sz="900" dirty="0"/>
              <a:t>This document is open content and licensed under the Creative Commons Attribution Works 3.0 </a:t>
            </a:r>
            <a:r>
              <a:rPr lang="en-US" sz="900" dirty="0" err="1"/>
              <a:t>Unported</a:t>
            </a:r>
            <a:r>
              <a:rPr lang="en-US" sz="900" dirty="0"/>
              <a:t> License. To view a copy of this license, visit http://creativecommons.org/licenses/by/3.0 or send a letter to Creative Commons, 171 Second Street, Suite 300, San Francisco, California 94105, USA. </a:t>
            </a:r>
          </a:p>
          <a:p>
            <a:r>
              <a:rPr lang="en-US" sz="900" dirty="0"/>
              <a:t> </a:t>
            </a:r>
          </a:p>
          <a:p>
            <a:r>
              <a:rPr lang="en-US" sz="900" dirty="0" smtClean="0"/>
              <a:t>		You </a:t>
            </a:r>
            <a:r>
              <a:rPr lang="en-US" sz="900" dirty="0"/>
              <a:t>are free to:</a:t>
            </a:r>
          </a:p>
          <a:p>
            <a:pPr marL="2000250" lvl="4" indent="-171450">
              <a:buFont typeface="Arial" pitchFamily="34" charset="0"/>
              <a:buChar char="•"/>
            </a:pPr>
            <a:r>
              <a:rPr lang="en-US" sz="900" dirty="0"/>
              <a:t>Share – to copy, distribute and transmit this document</a:t>
            </a:r>
          </a:p>
          <a:p>
            <a:pPr marL="2000250" lvl="4" indent="-171450">
              <a:buFont typeface="Arial" pitchFamily="34" charset="0"/>
              <a:buChar char="•"/>
            </a:pPr>
            <a:r>
              <a:rPr lang="en-US" sz="900" dirty="0"/>
              <a:t>Remix – to adapt this document</a:t>
            </a:r>
          </a:p>
          <a:p>
            <a:r>
              <a:rPr lang="en-US" sz="900" dirty="0"/>
              <a:t> </a:t>
            </a:r>
          </a:p>
          <a:p>
            <a:r>
              <a:rPr lang="en-US" sz="900" dirty="0" smtClean="0"/>
              <a:t>		Under </a:t>
            </a:r>
            <a:r>
              <a:rPr lang="en-US" sz="900" dirty="0"/>
              <a:t>the following conditions:</a:t>
            </a:r>
          </a:p>
          <a:p>
            <a:pPr marL="2000250" lvl="4" indent="-171450">
              <a:buFont typeface="Arial" pitchFamily="34" charset="0"/>
              <a:buChar char="•"/>
            </a:pPr>
            <a:r>
              <a:rPr lang="en-US" sz="900" dirty="0" smtClean="0"/>
              <a:t>Attribution</a:t>
            </a:r>
            <a:r>
              <a:rPr lang="en-US" sz="900" dirty="0"/>
              <a:t>. You must give credit to CAWST as the original source of the document. Please include our website:  www.cawst.org</a:t>
            </a:r>
          </a:p>
          <a:p>
            <a:pPr algn="ctr">
              <a:tabLst>
                <a:tab pos="1196975" algn="l"/>
              </a:tabLst>
            </a:pPr>
            <a:endParaRPr lang="en-US" sz="900" dirty="0" smtClean="0"/>
          </a:p>
          <a:p>
            <a:pPr>
              <a:tabLst>
                <a:tab pos="1196975" algn="l"/>
              </a:tabLst>
            </a:pPr>
            <a:r>
              <a:rPr lang="en-US" sz="900" dirty="0"/>
              <a:t>CAWST will produce updated versions of this document periodically. For this reason, we do not recommend hosting this document to download from your website</a:t>
            </a:r>
            <a:r>
              <a:rPr lang="en-US" sz="900" dirty="0" smtClean="0"/>
              <a:t>.</a:t>
            </a:r>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pPr>
              <a:tabLst>
                <a:tab pos="1196975" algn="l"/>
              </a:tabLst>
            </a:pPr>
            <a:endParaRPr lang="en-US" sz="900" dirty="0" smtClean="0"/>
          </a:p>
          <a:p>
            <a:pPr>
              <a:tabLst>
                <a:tab pos="1196975" algn="l"/>
              </a:tabLst>
            </a:pPr>
            <a:endParaRPr lang="en-US" sz="900" dirty="0"/>
          </a:p>
          <a:p>
            <a:r>
              <a:rPr lang="en-US" sz="900" b="1" dirty="0"/>
              <a:t> </a:t>
            </a:r>
            <a:r>
              <a:rPr lang="en-US" sz="900" dirty="0"/>
              <a:t>CAWST and its directors, employees, contractors, and volunteers do not assume any responsibility for and make no warranty with respect to the results that may be obtained from the use of the information provided</a:t>
            </a:r>
            <a:r>
              <a:rPr lang="en-US" sz="900" dirty="0" smtClean="0"/>
              <a:t>.</a:t>
            </a:r>
            <a:endParaRPr lang="en-US" sz="900" dirty="0"/>
          </a:p>
        </p:txBody>
      </p:sp>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171092" y="3111252"/>
            <a:ext cx="1080120" cy="288032"/>
          </a:xfrm>
          <a:prstGeom prst="rect">
            <a:avLst/>
          </a:prstGeom>
        </p:spPr>
      </p:pic>
      <p:pic>
        <p:nvPicPr>
          <p:cNvPr id="6" name="Picture 5"/>
          <p:cNvPicPr/>
          <p:nvPr/>
        </p:nvPicPr>
        <p:blipFill>
          <a:blip r:embed="rId5" cstate="print">
            <a:extLst>
              <a:ext uri="{28A0092B-C50C-407E-A947-70E740481C1C}">
                <a14:useLocalDpi xmlns:a14="http://schemas.microsoft.com/office/drawing/2010/main" val="0"/>
              </a:ext>
            </a:extLst>
          </a:blip>
          <a:stretch>
            <a:fillRect/>
          </a:stretch>
        </p:blipFill>
        <p:spPr>
          <a:xfrm>
            <a:off x="1243100" y="3544850"/>
            <a:ext cx="936104" cy="360040"/>
          </a:xfrm>
          <a:prstGeom prst="rect">
            <a:avLst/>
          </a:prstGeom>
        </p:spPr>
      </p:pic>
      <p:sp>
        <p:nvSpPr>
          <p:cNvPr id="3" name="TextBox 2"/>
          <p:cNvSpPr txBox="1"/>
          <p:nvPr/>
        </p:nvSpPr>
        <p:spPr>
          <a:xfrm>
            <a:off x="2045568" y="4305137"/>
            <a:ext cx="5328592" cy="1892826"/>
          </a:xfrm>
          <a:prstGeom prst="rect">
            <a:avLst/>
          </a:prstGeom>
          <a:noFill/>
          <a:ln w="15875">
            <a:solidFill>
              <a:schemeClr val="tx1"/>
            </a:solidFill>
          </a:ln>
        </p:spPr>
        <p:txBody>
          <a:bodyPr wrap="square" rtlCol="0">
            <a:spAutoFit/>
          </a:bodyPr>
          <a:lstStyle/>
          <a:p>
            <a:r>
              <a:rPr lang="en-US" b="1" dirty="0"/>
              <a:t> </a:t>
            </a:r>
            <a:r>
              <a:rPr lang="en-US" sz="1100" b="1" dirty="0" smtClean="0"/>
              <a:t>			Stay </a:t>
            </a:r>
            <a:r>
              <a:rPr lang="en-US" sz="1100" b="1" dirty="0"/>
              <a:t>up-to-date and get support:</a:t>
            </a:r>
            <a:endParaRPr lang="en-US" sz="1100" dirty="0"/>
          </a:p>
          <a:p>
            <a:pPr marL="3028950" lvl="6" indent="-285750">
              <a:buFont typeface="Arial" pitchFamily="34" charset="0"/>
              <a:buChar char="•"/>
            </a:pPr>
            <a:r>
              <a:rPr lang="en-US" sz="1100" dirty="0" smtClean="0"/>
              <a:t>Latest </a:t>
            </a:r>
            <a:r>
              <a:rPr lang="en-US" sz="1100" dirty="0"/>
              <a:t>updates to this document</a:t>
            </a:r>
          </a:p>
          <a:p>
            <a:pPr marL="3028950" lvl="6" indent="-285750">
              <a:buFont typeface="Arial" pitchFamily="34" charset="0"/>
              <a:buChar char="•"/>
            </a:pPr>
            <a:r>
              <a:rPr lang="en-US" sz="1100" dirty="0"/>
              <a:t>Other workshop &amp; training related resources</a:t>
            </a:r>
          </a:p>
          <a:p>
            <a:pPr marL="3028950" lvl="6" indent="-285750">
              <a:buFont typeface="Arial" pitchFamily="34" charset="0"/>
              <a:buChar char="•"/>
            </a:pPr>
            <a:r>
              <a:rPr lang="en-US" sz="1100" dirty="0"/>
              <a:t>Support on using this document in your work</a:t>
            </a:r>
          </a:p>
          <a:p>
            <a:r>
              <a:rPr lang="en-US" sz="1100" dirty="0"/>
              <a:t> </a:t>
            </a:r>
          </a:p>
          <a:p>
            <a:r>
              <a:rPr lang="en-US" sz="1100" i="1" dirty="0" smtClean="0"/>
              <a:t>CAWST provides mentorship and</a:t>
            </a:r>
          </a:p>
          <a:p>
            <a:r>
              <a:rPr lang="en-US" sz="1100" i="1" dirty="0" smtClean="0"/>
              <a:t>coaching on the use of its education</a:t>
            </a:r>
          </a:p>
          <a:p>
            <a:r>
              <a:rPr lang="en-US" sz="1100" i="1" dirty="0" smtClean="0"/>
              <a:t>and training resources.</a:t>
            </a:r>
            <a:endParaRPr lang="en-US" sz="1100" dirty="0"/>
          </a:p>
        </p:txBody>
      </p:sp>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83768" y="4365104"/>
            <a:ext cx="4680520" cy="156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525031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457200" y="1676400"/>
            <a:ext cx="8229600" cy="1371600"/>
          </a:xfrm>
        </p:spPr>
        <p:txBody>
          <a:bodyPr/>
          <a:lstStyle/>
          <a:p>
            <a:pPr eaLnBrk="1" hangingPunct="1"/>
            <a:r>
              <a:rPr lang="en-US" b="1" dirty="0" smtClean="0">
                <a:solidFill>
                  <a:schemeClr val="tx2"/>
                </a:solidFill>
                <a:latin typeface="Arial" charset="0"/>
                <a:cs typeface="Arial" charset="0"/>
              </a:rPr>
              <a:t>Biosand Filter </a:t>
            </a:r>
            <a:br>
              <a:rPr lang="en-US" b="1" dirty="0" smtClean="0">
                <a:solidFill>
                  <a:schemeClr val="tx2"/>
                </a:solidFill>
                <a:latin typeface="Arial" charset="0"/>
                <a:cs typeface="Arial" charset="0"/>
              </a:rPr>
            </a:br>
            <a:r>
              <a:rPr lang="en-US" b="1" dirty="0" smtClean="0">
                <a:solidFill>
                  <a:schemeClr val="tx2"/>
                </a:solidFill>
                <a:latin typeface="Arial" charset="0"/>
                <a:cs typeface="Arial" charset="0"/>
              </a:rPr>
              <a:t>Mold </a:t>
            </a:r>
            <a:r>
              <a:rPr lang="en-US" b="1" dirty="0" smtClean="0">
                <a:solidFill>
                  <a:schemeClr val="tx2"/>
                </a:solidFill>
                <a:latin typeface="Arial" charset="0"/>
                <a:cs typeface="Arial" charset="0"/>
              </a:rPr>
              <a:t>Versions</a:t>
            </a:r>
            <a:endParaRPr lang="en-US" b="1" dirty="0" smtClean="0">
              <a:solidFill>
                <a:schemeClr val="tx2"/>
              </a:solidFill>
              <a:latin typeface="Arial" charset="0"/>
              <a:cs typeface="Arial" charset="0"/>
            </a:endParaRPr>
          </a:p>
        </p:txBody>
      </p:sp>
      <p:sp>
        <p:nvSpPr>
          <p:cNvPr id="5" name="Slide Number Placeholder 3"/>
          <p:cNvSpPr>
            <a:spLocks noGrp="1"/>
          </p:cNvSpPr>
          <p:nvPr>
            <p:ph type="sldNum" sz="quarter" idx="12"/>
          </p:nvPr>
        </p:nvSpPr>
        <p:spPr>
          <a:xfrm>
            <a:off x="3124200" y="6356350"/>
            <a:ext cx="2895600" cy="365125"/>
          </a:xfrm>
        </p:spPr>
        <p:txBody>
          <a:bodyPr/>
          <a:lstStyle/>
          <a:p>
            <a:pPr algn="ctr">
              <a:defRPr/>
            </a:pPr>
            <a:fld id="{8DC965FB-AEA7-44E5-9417-C806FA1864D9}" type="slidenum">
              <a:rPr lang="en-US"/>
              <a:pPr algn="ctr">
                <a:defRPr/>
              </a:pPr>
              <a:t>2</a:t>
            </a:fld>
            <a:endParaRPr lang="en-US"/>
          </a:p>
        </p:txBody>
      </p:sp>
      <p:pic>
        <p:nvPicPr>
          <p:cNvPr id="3076" name="Picture 5" descr="CAWST Colo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13" y="4724400"/>
            <a:ext cx="7391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Rectangle 6"/>
          <p:cNvSpPr>
            <a:spLocks noChangeArrowheads="1"/>
          </p:cNvSpPr>
          <p:nvPr/>
        </p:nvSpPr>
        <p:spPr bwMode="auto">
          <a:xfrm>
            <a:off x="1371600" y="3276600"/>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nSpc>
                <a:spcPct val="90000"/>
              </a:lnSpc>
              <a:spcBef>
                <a:spcPct val="20000"/>
              </a:spcBef>
              <a:buClr>
                <a:schemeClr val="bg2"/>
              </a:buClr>
              <a:buSzPct val="75000"/>
              <a:buFont typeface="Wingdings" pitchFamily="2" charset="2"/>
              <a:buNone/>
            </a:pPr>
            <a:endParaRPr lang="en-US" sz="3000" b="1">
              <a:solidFill>
                <a:schemeClr val="accent2"/>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smtClean="0">
                <a:solidFill>
                  <a:schemeClr val="tx2"/>
                </a:solidFill>
                <a:latin typeface="Arial" charset="0"/>
                <a:cs typeface="Arial" charset="0"/>
              </a:rPr>
              <a:t>Biosand Filter Molds</a:t>
            </a:r>
            <a:endParaRPr lang="en-US" b="1" dirty="0" smtClean="0">
              <a:solidFill>
                <a:schemeClr val="tx2"/>
              </a:solidFill>
              <a:latin typeface="Arial" charset="0"/>
              <a:cs typeface="Arial" charset="0"/>
            </a:endParaRPr>
          </a:p>
        </p:txBody>
      </p:sp>
      <p:pic>
        <p:nvPicPr>
          <p:cNvPr id="4099" name="Picture 4" descr="CAWST Colour - no text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393656"/>
            <a:ext cx="743745" cy="464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p:nvPr/>
        </p:nvPicPr>
        <p:blipFill rotWithShape="1">
          <a:blip r:embed="rId4">
            <a:extLst>
              <a:ext uri="{28A0092B-C50C-407E-A947-70E740481C1C}">
                <a14:useLocalDpi xmlns:a14="http://schemas.microsoft.com/office/drawing/2010/main" val="0"/>
              </a:ext>
            </a:extLst>
          </a:blip>
          <a:srcRect t="8543" r="35088" b="9166"/>
          <a:stretch/>
        </p:blipFill>
        <p:spPr bwMode="auto">
          <a:xfrm>
            <a:off x="3506773" y="1524000"/>
            <a:ext cx="2205134" cy="3524250"/>
          </a:xfrm>
          <a:prstGeom prst="rect">
            <a:avLst/>
          </a:prstGeom>
          <a:ln>
            <a:noFill/>
          </a:ln>
          <a:extLst>
            <a:ext uri="{53640926-AAD7-44D8-BBD7-CCE9431645EC}">
              <a14:shadowObscured xmlns:a14="http://schemas.microsoft.com/office/drawing/2010/main"/>
            </a:ext>
          </a:extLst>
        </p:spPr>
      </p:pic>
      <p:sp>
        <p:nvSpPr>
          <p:cNvPr id="7" name="Text Box 2"/>
          <p:cNvSpPr txBox="1">
            <a:spLocks noChangeArrowheads="1"/>
          </p:cNvSpPr>
          <p:nvPr/>
        </p:nvSpPr>
        <p:spPr bwMode="auto">
          <a:xfrm>
            <a:off x="3759799" y="5181600"/>
            <a:ext cx="1699083" cy="50609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CA" b="1" dirty="0">
                <a:solidFill>
                  <a:srgbClr val="000000"/>
                </a:solidFill>
                <a:effectLst/>
                <a:latin typeface="Arial"/>
                <a:ea typeface="Times New Roman"/>
                <a:cs typeface="Arial"/>
              </a:rPr>
              <a:t>Version 10 </a:t>
            </a:r>
            <a:br>
              <a:rPr lang="en-CA" b="1" dirty="0">
                <a:solidFill>
                  <a:srgbClr val="000000"/>
                </a:solidFill>
                <a:effectLst/>
                <a:latin typeface="Arial"/>
                <a:ea typeface="Times New Roman"/>
                <a:cs typeface="Arial"/>
              </a:rPr>
            </a:br>
            <a:r>
              <a:rPr lang="en-CA" b="1" dirty="0">
                <a:solidFill>
                  <a:srgbClr val="000000"/>
                </a:solidFill>
                <a:effectLst/>
                <a:latin typeface="Arial"/>
                <a:ea typeface="Times New Roman"/>
                <a:cs typeface="Arial"/>
              </a:rPr>
              <a:t>(With Ledge)</a:t>
            </a:r>
            <a:br>
              <a:rPr lang="en-CA" b="1" dirty="0">
                <a:solidFill>
                  <a:srgbClr val="000000"/>
                </a:solidFill>
                <a:effectLst/>
                <a:latin typeface="Arial"/>
                <a:ea typeface="Times New Roman"/>
                <a:cs typeface="Arial"/>
              </a:rPr>
            </a:br>
            <a:r>
              <a:rPr lang="en-CA" b="1" dirty="0">
                <a:solidFill>
                  <a:srgbClr val="000000"/>
                </a:solidFill>
                <a:effectLst/>
                <a:latin typeface="Arial"/>
                <a:ea typeface="Times New Roman"/>
                <a:cs typeface="Arial"/>
              </a:rPr>
              <a:t>Mold</a:t>
            </a:r>
            <a:endParaRPr lang="en-CA" dirty="0">
              <a:solidFill>
                <a:srgbClr val="000000"/>
              </a:solidFill>
              <a:effectLst/>
              <a:latin typeface="Arial"/>
              <a:ea typeface="Times New Roman"/>
              <a:cs typeface="Times New Roman"/>
            </a:endParaRPr>
          </a:p>
        </p:txBody>
      </p:sp>
      <p:sp>
        <p:nvSpPr>
          <p:cNvPr id="8" name="Text Box 2"/>
          <p:cNvSpPr txBox="1">
            <a:spLocks noChangeArrowheads="1"/>
          </p:cNvSpPr>
          <p:nvPr/>
        </p:nvSpPr>
        <p:spPr bwMode="auto">
          <a:xfrm>
            <a:off x="1127376" y="5181600"/>
            <a:ext cx="1626782" cy="49657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CA" b="1" dirty="0">
                <a:solidFill>
                  <a:srgbClr val="000000"/>
                </a:solidFill>
                <a:effectLst/>
                <a:latin typeface="Arial"/>
                <a:ea typeface="Times New Roman"/>
                <a:cs typeface="Arial"/>
              </a:rPr>
              <a:t>Version 10</a:t>
            </a:r>
            <a:br>
              <a:rPr lang="en-CA" b="1" dirty="0">
                <a:solidFill>
                  <a:srgbClr val="000000"/>
                </a:solidFill>
                <a:effectLst/>
                <a:latin typeface="Arial"/>
                <a:ea typeface="Times New Roman"/>
                <a:cs typeface="Arial"/>
              </a:rPr>
            </a:br>
            <a:r>
              <a:rPr lang="en-CA" b="1" dirty="0">
                <a:solidFill>
                  <a:srgbClr val="000000"/>
                </a:solidFill>
                <a:effectLst/>
                <a:latin typeface="Arial"/>
                <a:ea typeface="Times New Roman"/>
                <a:cs typeface="Arial"/>
              </a:rPr>
              <a:t>(No Ledge)</a:t>
            </a:r>
            <a:br>
              <a:rPr lang="en-CA" b="1" dirty="0">
                <a:solidFill>
                  <a:srgbClr val="000000"/>
                </a:solidFill>
                <a:effectLst/>
                <a:latin typeface="Arial"/>
                <a:ea typeface="Times New Roman"/>
                <a:cs typeface="Arial"/>
              </a:rPr>
            </a:br>
            <a:r>
              <a:rPr lang="en-CA" b="1" dirty="0">
                <a:solidFill>
                  <a:srgbClr val="000000"/>
                </a:solidFill>
                <a:effectLst/>
                <a:latin typeface="Arial"/>
                <a:ea typeface="Times New Roman"/>
                <a:cs typeface="Arial"/>
              </a:rPr>
              <a:t>Mold</a:t>
            </a:r>
            <a:endParaRPr lang="en-CA" dirty="0">
              <a:solidFill>
                <a:srgbClr val="000000"/>
              </a:solidFill>
              <a:effectLst/>
              <a:latin typeface="Arial"/>
              <a:ea typeface="Times New Roman"/>
              <a:cs typeface="Times New Roman"/>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7790" y="1397860"/>
            <a:ext cx="2669010" cy="3936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Box 2"/>
          <p:cNvSpPr txBox="1">
            <a:spLocks noChangeArrowheads="1"/>
          </p:cNvSpPr>
          <p:nvPr/>
        </p:nvSpPr>
        <p:spPr bwMode="auto">
          <a:xfrm>
            <a:off x="6221856" y="5181600"/>
            <a:ext cx="1699083" cy="50609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CA" b="1" dirty="0">
                <a:solidFill>
                  <a:srgbClr val="000000"/>
                </a:solidFill>
                <a:effectLst/>
                <a:latin typeface="Arial"/>
                <a:ea typeface="Times New Roman"/>
                <a:cs typeface="Arial"/>
              </a:rPr>
              <a:t>Version </a:t>
            </a:r>
            <a:r>
              <a:rPr lang="en-CA" b="1" dirty="0" smtClean="0">
                <a:solidFill>
                  <a:srgbClr val="000000"/>
                </a:solidFill>
                <a:effectLst/>
                <a:latin typeface="Arial"/>
                <a:ea typeface="Times New Roman"/>
                <a:cs typeface="Arial"/>
              </a:rPr>
              <a:t>9 (With </a:t>
            </a:r>
            <a:r>
              <a:rPr lang="en-CA" b="1" dirty="0">
                <a:solidFill>
                  <a:srgbClr val="000000"/>
                </a:solidFill>
                <a:effectLst/>
                <a:latin typeface="Arial"/>
                <a:ea typeface="Times New Roman"/>
                <a:cs typeface="Arial"/>
              </a:rPr>
              <a:t>Ledge)</a:t>
            </a:r>
            <a:br>
              <a:rPr lang="en-CA" b="1" dirty="0">
                <a:solidFill>
                  <a:srgbClr val="000000"/>
                </a:solidFill>
                <a:effectLst/>
                <a:latin typeface="Arial"/>
                <a:ea typeface="Times New Roman"/>
                <a:cs typeface="Arial"/>
              </a:rPr>
            </a:br>
            <a:r>
              <a:rPr lang="en-CA" b="1" dirty="0">
                <a:solidFill>
                  <a:srgbClr val="000000"/>
                </a:solidFill>
                <a:effectLst/>
                <a:latin typeface="Arial"/>
                <a:ea typeface="Times New Roman"/>
                <a:cs typeface="Arial"/>
              </a:rPr>
              <a:t>Mold</a:t>
            </a:r>
            <a:endParaRPr lang="en-CA" dirty="0">
              <a:solidFill>
                <a:srgbClr val="000000"/>
              </a:solidFill>
              <a:effectLst/>
              <a:latin typeface="Arial"/>
              <a:ea typeface="Times New Roman"/>
              <a:cs typeface="Times New Roman"/>
            </a:endParaRPr>
          </a:p>
        </p:txBody>
      </p:sp>
      <p:pic>
        <p:nvPicPr>
          <p:cNvPr id="102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7957" y="1562530"/>
            <a:ext cx="2025620" cy="352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219</TotalTime>
  <Words>94</Words>
  <Application>Microsoft Office PowerPoint</Application>
  <PresentationFormat>On-screen Show (4:3)</PresentationFormat>
  <Paragraphs>51</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Biosand Filter  Mold Versions</vt:lpstr>
      <vt:lpstr>Biosand Filter Molds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mforan</dc:creator>
  <cp:lastModifiedBy>Sandy Davis</cp:lastModifiedBy>
  <cp:revision>32</cp:revision>
  <dcterms:created xsi:type="dcterms:W3CDTF">2010-11-22T18:37:35Z</dcterms:created>
  <dcterms:modified xsi:type="dcterms:W3CDTF">2012-09-10T21:36:45Z</dcterms:modified>
</cp:coreProperties>
</file>