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5" r:id="rId2"/>
    <p:sldId id="768" r:id="rId3"/>
    <p:sldId id="776" r:id="rId4"/>
    <p:sldId id="270" r:id="rId5"/>
    <p:sldId id="257" r:id="rId6"/>
    <p:sldId id="274" r:id="rId7"/>
    <p:sldId id="777" r:id="rId8"/>
    <p:sldId id="260" r:id="rId9"/>
    <p:sldId id="276" r:id="rId10"/>
    <p:sldId id="273" r:id="rId11"/>
    <p:sldId id="778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422" autoAdjust="0"/>
  </p:normalViewPr>
  <p:slideViewPr>
    <p:cSldViewPr>
      <p:cViewPr varScale="1">
        <p:scale>
          <a:sx n="49" d="100"/>
          <a:sy n="49" d="100"/>
        </p:scale>
        <p:origin x="1248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bina Milapati" userId="b5f1fc6b-1ab6-458f-bdd8-b9a27f2ea051" providerId="ADAL" clId="{32563EC1-F3A4-4E3F-AD33-C883F3AAF65B}"/>
    <pc:docChg chg="custSel addSld modSld">
      <pc:chgData name="Rabina Milapati" userId="b5f1fc6b-1ab6-458f-bdd8-b9a27f2ea051" providerId="ADAL" clId="{32563EC1-F3A4-4E3F-AD33-C883F3AAF65B}" dt="2024-08-12T05:11:13.815" v="170" actId="20577"/>
      <pc:docMkLst>
        <pc:docMk/>
      </pc:docMkLst>
      <pc:sldChg chg="addSp modSp mod">
        <pc:chgData name="Rabina Milapati" userId="b5f1fc6b-1ab6-458f-bdd8-b9a27f2ea051" providerId="ADAL" clId="{32563EC1-F3A4-4E3F-AD33-C883F3AAF65B}" dt="2024-08-05T06:33:28.297" v="15" actId="1076"/>
        <pc:sldMkLst>
          <pc:docMk/>
          <pc:sldMk cId="4211415585" sldId="270"/>
        </pc:sldMkLst>
        <pc:picChg chg="add mod">
          <ac:chgData name="Rabina Milapati" userId="b5f1fc6b-1ab6-458f-bdd8-b9a27f2ea051" providerId="ADAL" clId="{32563EC1-F3A4-4E3F-AD33-C883F3AAF65B}" dt="2024-08-05T06:33:28.297" v="15" actId="1076"/>
          <ac:picMkLst>
            <pc:docMk/>
            <pc:sldMk cId="4211415585" sldId="270"/>
            <ac:picMk id="4" creationId="{834BEEFB-46B5-361D-4F8E-6A843F54AED3}"/>
          </ac:picMkLst>
        </pc:picChg>
      </pc:sldChg>
      <pc:sldChg chg="addSp modSp mod modNotesTx">
        <pc:chgData name="Rabina Milapati" userId="b5f1fc6b-1ab6-458f-bdd8-b9a27f2ea051" providerId="ADAL" clId="{32563EC1-F3A4-4E3F-AD33-C883F3AAF65B}" dt="2024-08-12T05:10:31.951" v="109" actId="1076"/>
        <pc:sldMkLst>
          <pc:docMk/>
          <pc:sldMk cId="736071422" sldId="273"/>
        </pc:sldMkLst>
        <pc:spChg chg="add mod">
          <ac:chgData name="Rabina Milapati" userId="b5f1fc6b-1ab6-458f-bdd8-b9a27f2ea051" providerId="ADAL" clId="{32563EC1-F3A4-4E3F-AD33-C883F3AAF65B}" dt="2024-08-12T05:10:31.951" v="109" actId="1076"/>
          <ac:spMkLst>
            <pc:docMk/>
            <pc:sldMk cId="736071422" sldId="273"/>
            <ac:spMk id="5" creationId="{B50331BB-1E39-CDE9-0CDA-7FA499F38329}"/>
          </ac:spMkLst>
        </pc:spChg>
        <pc:picChg chg="add mod">
          <ac:chgData name="Rabina Milapati" userId="b5f1fc6b-1ab6-458f-bdd8-b9a27f2ea051" providerId="ADAL" clId="{32563EC1-F3A4-4E3F-AD33-C883F3AAF65B}" dt="2024-08-12T05:09:45.068" v="97" actId="1076"/>
          <ac:picMkLst>
            <pc:docMk/>
            <pc:sldMk cId="736071422" sldId="273"/>
            <ac:picMk id="1026" creationId="{682D85B9-5F6C-0C5D-B558-60D1404215F8}"/>
          </ac:picMkLst>
        </pc:picChg>
      </pc:sldChg>
      <pc:sldChg chg="addSp modSp mod modNotesTx">
        <pc:chgData name="Rabina Milapati" userId="b5f1fc6b-1ab6-458f-bdd8-b9a27f2ea051" providerId="ADAL" clId="{32563EC1-F3A4-4E3F-AD33-C883F3AAF65B}" dt="2024-08-12T05:11:13.815" v="170" actId="20577"/>
        <pc:sldMkLst>
          <pc:docMk/>
          <pc:sldMk cId="2127555378" sldId="277"/>
        </pc:sldMkLst>
        <pc:spChg chg="mod">
          <ac:chgData name="Rabina Milapati" userId="b5f1fc6b-1ab6-458f-bdd8-b9a27f2ea051" providerId="ADAL" clId="{32563EC1-F3A4-4E3F-AD33-C883F3AAF65B}" dt="2024-08-05T06:34:46.443" v="47" actId="20577"/>
          <ac:spMkLst>
            <pc:docMk/>
            <pc:sldMk cId="2127555378" sldId="277"/>
            <ac:spMk id="2" creationId="{C1EF9CF5-1321-71D1-1E48-C9B2C5026472}"/>
          </ac:spMkLst>
        </pc:spChg>
        <pc:picChg chg="add mod">
          <ac:chgData name="Rabina Milapati" userId="b5f1fc6b-1ab6-458f-bdd8-b9a27f2ea051" providerId="ADAL" clId="{32563EC1-F3A4-4E3F-AD33-C883F3AAF65B}" dt="2024-08-05T06:34:04.037" v="18" actId="1076"/>
          <ac:picMkLst>
            <pc:docMk/>
            <pc:sldMk cId="2127555378" sldId="277"/>
            <ac:picMk id="5" creationId="{A6046CE8-BDF8-8827-06CD-AD63D830E548}"/>
          </ac:picMkLst>
        </pc:picChg>
      </pc:sldChg>
      <pc:sldChg chg="modSp mod modAnim">
        <pc:chgData name="Rabina Milapati" userId="b5f1fc6b-1ab6-458f-bdd8-b9a27f2ea051" providerId="ADAL" clId="{32563EC1-F3A4-4E3F-AD33-C883F3AAF65B}" dt="2024-08-05T06:32:50.671" v="12" actId="14100"/>
        <pc:sldMkLst>
          <pc:docMk/>
          <pc:sldMk cId="2849020971" sldId="776"/>
        </pc:sldMkLst>
        <pc:spChg chg="mod">
          <ac:chgData name="Rabina Milapati" userId="b5f1fc6b-1ab6-458f-bdd8-b9a27f2ea051" providerId="ADAL" clId="{32563EC1-F3A4-4E3F-AD33-C883F3AAF65B}" dt="2024-08-05T06:32:50.671" v="12" actId="14100"/>
          <ac:spMkLst>
            <pc:docMk/>
            <pc:sldMk cId="2849020971" sldId="776"/>
            <ac:spMk id="5" creationId="{3058845E-F579-45A8-44DF-771BF5B80AB7}"/>
          </ac:spMkLst>
        </pc:spChg>
      </pc:sldChg>
      <pc:sldChg chg="addSp modSp new mod modShow">
        <pc:chgData name="Rabina Milapati" userId="b5f1fc6b-1ab6-458f-bdd8-b9a27f2ea051" providerId="ADAL" clId="{32563EC1-F3A4-4E3F-AD33-C883F3AAF65B}" dt="2024-08-05T06:36:34.135" v="95" actId="1076"/>
        <pc:sldMkLst>
          <pc:docMk/>
          <pc:sldMk cId="2026795041" sldId="778"/>
        </pc:sldMkLst>
        <pc:spChg chg="mod">
          <ac:chgData name="Rabina Milapati" userId="b5f1fc6b-1ab6-458f-bdd8-b9a27f2ea051" providerId="ADAL" clId="{32563EC1-F3A4-4E3F-AD33-C883F3AAF65B}" dt="2024-08-05T06:36:07.824" v="74" actId="20577"/>
          <ac:spMkLst>
            <pc:docMk/>
            <pc:sldMk cId="2026795041" sldId="778"/>
            <ac:spMk id="2" creationId="{60514B6E-B941-6E95-875E-075D1F69B57D}"/>
          </ac:spMkLst>
        </pc:spChg>
        <pc:spChg chg="mod">
          <ac:chgData name="Rabina Milapati" userId="b5f1fc6b-1ab6-458f-bdd8-b9a27f2ea051" providerId="ADAL" clId="{32563EC1-F3A4-4E3F-AD33-C883F3AAF65B}" dt="2024-08-05T06:36:13.110" v="89" actId="20577"/>
          <ac:spMkLst>
            <pc:docMk/>
            <pc:sldMk cId="2026795041" sldId="778"/>
            <ac:spMk id="3" creationId="{098E0A04-FA2C-1F09-7A83-F3384EFBDAD6}"/>
          </ac:spMkLst>
        </pc:spChg>
        <pc:picChg chg="add mod">
          <ac:chgData name="Rabina Milapati" userId="b5f1fc6b-1ab6-458f-bdd8-b9a27f2ea051" providerId="ADAL" clId="{32563EC1-F3A4-4E3F-AD33-C883F3AAF65B}" dt="2024-08-05T06:36:34.135" v="95" actId="1076"/>
          <ac:picMkLst>
            <pc:docMk/>
            <pc:sldMk cId="2026795041" sldId="778"/>
            <ac:picMk id="4" creationId="{3D6C3BEA-71D5-373B-0E10-AB29A09D46E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E48D4-6642-4A73-962D-B7E34D4FFB19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34E5-2972-4F2C-8690-8A131BD03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6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446F5-5D89-44A1-BC27-F723F0C4E8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9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 the objectives of the training.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446F5-5D89-44A1-BC27-F723F0C4E8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training includes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446F5-5D89-44A1-BC27-F723F0C4E8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ighlight>
                  <a:srgbClr val="FFFF00"/>
                </a:highlight>
              </a:rPr>
              <a:t>Trainer Note: conclusion of the activity?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734E5-2972-4F2C-8690-8A131BD03C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72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734E5-2972-4F2C-8690-8A131BD03C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5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Replace this link and QR code for each new training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734E5-2972-4F2C-8690-8A131BD03C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5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488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27DBD-BAEE-4A07-A63A-E3BAC745AC5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98D89-AC14-4E1F-947E-DC6C7DE9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6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32314"/>
            <a:ext cx="11038797" cy="7492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27DBD-BAEE-4A07-A63A-E3BAC745AC5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98D89-AC14-4E1F-947E-DC6C7DE9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00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27DBD-BAEE-4A07-A63A-E3BAC745AC5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98D89-AC14-4E1F-947E-DC6C7DE9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68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02C9CFA-2EDB-97D2-07C2-2881B8FC4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8758D4E-5779-C8D0-B1EB-440B4854FF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77" y="4840336"/>
            <a:ext cx="2381109" cy="1208026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EED60F7C-EDA6-00B4-0089-14BDDEF3EA0A}"/>
              </a:ext>
            </a:extLst>
          </p:cNvPr>
          <p:cNvSpPr txBox="1">
            <a:spLocks/>
          </p:cNvSpPr>
          <p:nvPr userDrawn="1"/>
        </p:nvSpPr>
        <p:spPr>
          <a:xfrm>
            <a:off x="6686311" y="1008098"/>
            <a:ext cx="5359093" cy="1143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accent5"/>
                </a:solidFill>
                <a:latin typeface="+mn-lt"/>
              </a:rPr>
              <a:t>Gender and Social Inclusion in Sanitation</a:t>
            </a:r>
            <a:endParaRPr lang="en-US" sz="3200" b="1" dirty="0">
              <a:solidFill>
                <a:schemeClr val="accent5"/>
              </a:solidFill>
              <a:latin typeface="+mn-lt"/>
            </a:endParaRPr>
          </a:p>
          <a:p>
            <a:br>
              <a:rPr lang="en-US" sz="3200" b="1">
                <a:solidFill>
                  <a:schemeClr val="accent5"/>
                </a:solidFill>
                <a:latin typeface="+mn-lt"/>
              </a:rPr>
            </a:br>
            <a:endParaRPr lang="en-US" sz="3200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E040E8C-E1F4-55DB-D3E0-C85D7F7793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746800"/>
            <a:ext cx="624114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50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82DAF8F-94AF-20D8-ED88-3CE59CCF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2314"/>
            <a:ext cx="11038797" cy="74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470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0722246-788A-6602-16F1-D428A758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2314"/>
            <a:ext cx="11051497" cy="74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5856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770C00B-F7F7-E720-AC2B-F5D852081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2314"/>
            <a:ext cx="11051497" cy="74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215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27DBD-BAEE-4A07-A63A-E3BAC745AC5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98D89-AC14-4E1F-947E-DC6C7DE9E7D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8920ED7-592B-C28B-AC76-3C4D3832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2314"/>
            <a:ext cx="11051497" cy="74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490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82DAF8F-94AF-20D8-ED88-3CE59CCF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2314"/>
            <a:ext cx="11038797" cy="74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710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82DAF8F-94AF-20D8-ED88-3CE59CCF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2314"/>
            <a:ext cx="11038797" cy="74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337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23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0722246-788A-6602-16F1-D428A758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2314"/>
            <a:ext cx="11051497" cy="74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729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770C00B-F7F7-E720-AC2B-F5D852081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2314"/>
            <a:ext cx="11051497" cy="74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678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27DBD-BAEE-4A07-A63A-E3BAC745AC5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98D89-AC14-4E1F-947E-DC6C7DE9E7D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8920ED7-592B-C28B-AC76-3C4D3832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2314"/>
            <a:ext cx="11051497" cy="74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19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741CB0-882C-08DC-A7C7-43421138FAF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D1505D-8BE3-E856-D077-EF771F8CD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7867ED-7911-B097-F971-57F90CEA5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509" y="5744511"/>
              <a:ext cx="1665190" cy="800572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5838E7BC-DBBF-1B34-B84D-6732CFA2864C}"/>
                </a:ext>
              </a:extLst>
            </p:cNvPr>
            <p:cNvSpPr txBox="1">
              <a:spLocks/>
            </p:cNvSpPr>
            <p:nvPr/>
          </p:nvSpPr>
          <p:spPr>
            <a:xfrm>
              <a:off x="2127863" y="5832809"/>
              <a:ext cx="7936274" cy="102519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b="1" dirty="0">
                  <a:solidFill>
                    <a:srgbClr val="3399FF"/>
                  </a:solidFill>
                  <a:latin typeface="+mn-lt"/>
                </a:rPr>
                <a:t>110/25 - </a:t>
              </a:r>
              <a:r>
                <a:rPr lang="en-US" sz="1400" b="1" dirty="0" err="1">
                  <a:solidFill>
                    <a:srgbClr val="3399FF"/>
                  </a:solidFill>
                  <a:latin typeface="+mn-lt"/>
                </a:rPr>
                <a:t>Aadarsha</a:t>
              </a:r>
              <a:r>
                <a:rPr lang="en-US" sz="1400" b="1" dirty="0">
                  <a:solidFill>
                    <a:srgbClr val="3399FF"/>
                  </a:solidFill>
                  <a:latin typeface="+mn-lt"/>
                </a:rPr>
                <a:t> Marg, New </a:t>
              </a:r>
              <a:r>
                <a:rPr lang="en-US" sz="1400" b="1" dirty="0" err="1">
                  <a:solidFill>
                    <a:srgbClr val="3399FF"/>
                  </a:solidFill>
                  <a:latin typeface="+mn-lt"/>
                </a:rPr>
                <a:t>Baneshwor</a:t>
              </a:r>
              <a:r>
                <a:rPr lang="en-US" sz="1400" b="1" dirty="0">
                  <a:solidFill>
                    <a:srgbClr val="3399FF"/>
                  </a:solidFill>
                  <a:latin typeface="+mn-lt"/>
                </a:rPr>
                <a:t>, </a:t>
              </a:r>
              <a:r>
                <a:rPr lang="en-US" sz="1400" b="1" dirty="0" err="1">
                  <a:solidFill>
                    <a:srgbClr val="3399FF"/>
                  </a:solidFill>
                  <a:latin typeface="+mn-lt"/>
                </a:rPr>
                <a:t>P.O.Box</a:t>
              </a:r>
              <a:r>
                <a:rPr lang="en-US" sz="1400" b="1" dirty="0">
                  <a:solidFill>
                    <a:srgbClr val="3399FF"/>
                  </a:solidFill>
                  <a:latin typeface="+mn-lt"/>
                </a:rPr>
                <a:t> : 4102 Kathmandu, Nepal</a:t>
              </a:r>
            </a:p>
            <a:p>
              <a:r>
                <a:rPr lang="en-US" sz="1400" b="1" dirty="0">
                  <a:solidFill>
                    <a:srgbClr val="3399FF"/>
                  </a:solidFill>
                  <a:latin typeface="+mn-lt"/>
                </a:rPr>
                <a:t>Phone No, : +977 - 5244051, 5244641, 5244609, Fax: +977 - 01 - 5244376</a:t>
              </a:r>
            </a:p>
            <a:p>
              <a:r>
                <a:rPr lang="en-US" sz="1400" b="1" dirty="0">
                  <a:solidFill>
                    <a:srgbClr val="3399FF"/>
                  </a:solidFill>
                  <a:latin typeface="+mn-lt"/>
                </a:rPr>
                <a:t>email: enpho@enpho.org, website: www.enpho.org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96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176DB8-7515-90BD-BB7B-68E0B26BAB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4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27DBD-BAEE-4A07-A63A-E3BAC745AC5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98D89-AC14-4E1F-947E-DC6C7DE9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5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B3C131-68EF-6AB1-C01B-7CBB195ED77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600" y="32314"/>
            <a:ext cx="11038797" cy="74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067904"/>
            <a:ext cx="10996054" cy="566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812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euEqSVAW9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96B2CAD-A060-99A6-49AB-E5DDEE8E5BD9}"/>
              </a:ext>
            </a:extLst>
          </p:cNvPr>
          <p:cNvSpPr/>
          <p:nvPr/>
        </p:nvSpPr>
        <p:spPr>
          <a:xfrm>
            <a:off x="6952646" y="2615659"/>
            <a:ext cx="4464173" cy="76944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 dirty="0">
                <a:solidFill>
                  <a:schemeClr val="accent5"/>
                </a:solidFill>
              </a:rPr>
              <a:t>Training Opening</a:t>
            </a:r>
            <a:endParaRPr lang="en-US" sz="4400" b="1" dirty="0">
              <a:solidFill>
                <a:schemeClr val="accent5"/>
              </a:solidFill>
              <a:cs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A4F0E0C-82D4-D66B-DB41-F65EFAB5F87F}"/>
              </a:ext>
            </a:extLst>
          </p:cNvPr>
          <p:cNvSpPr/>
          <p:nvPr/>
        </p:nvSpPr>
        <p:spPr>
          <a:xfrm>
            <a:off x="7060473" y="3480329"/>
            <a:ext cx="4464173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200" b="1" dirty="0">
                <a:solidFill>
                  <a:schemeClr val="accent5"/>
                </a:solidFill>
              </a:rPr>
              <a:t>Resource Person</a:t>
            </a:r>
            <a:endParaRPr lang="en-US" sz="2200" b="1" dirty="0">
              <a:solidFill>
                <a:schemeClr val="accent5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11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6329E-6482-B880-4DF8-F330FD424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ABF59-0CAD-0F99-06A6-6A62FA93B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Agreement</a:t>
            </a:r>
          </a:p>
        </p:txBody>
      </p:sp>
      <p:pic>
        <p:nvPicPr>
          <p:cNvPr id="1026" name="Picture 2" descr="The importance of creating (and actually using!) group agreements">
            <a:extLst>
              <a:ext uri="{FF2B5EF4-FFF2-40B4-BE49-F238E27FC236}">
                <a16:creationId xmlns:a16="http://schemas.microsoft.com/office/drawing/2014/main" id="{682D85B9-5F6C-0C5D-B558-60D14042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6194677" cy="304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0331BB-1E39-CDE9-0CDA-7FA499F38329}"/>
              </a:ext>
            </a:extLst>
          </p:cNvPr>
          <p:cNvSpPr txBox="1"/>
          <p:nvPr/>
        </p:nvSpPr>
        <p:spPr>
          <a:xfrm>
            <a:off x="736600" y="1260526"/>
            <a:ext cx="5054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Attentive in the training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Keeping mobile in silent mode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Give respect and take respect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Taking turns to put the ideas one by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Avoiding side talks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Respect time </a:t>
            </a:r>
          </a:p>
        </p:txBody>
      </p:sp>
    </p:spTree>
    <p:extLst>
      <p:ext uri="{BB962C8B-B14F-4D97-AF65-F5344CB8AC3E}">
        <p14:creationId xmlns:p14="http://schemas.microsoft.com/office/powerpoint/2010/main" val="73607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514B6E-B941-6E95-875E-075D1F69B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Attentive in the training session</a:t>
            </a:r>
          </a:p>
          <a:p>
            <a:endParaRPr lang="en-US"/>
          </a:p>
          <a:p>
            <a:r>
              <a:rPr lang="en-US"/>
              <a:t>Keeping mobile in silent mode</a:t>
            </a:r>
          </a:p>
          <a:p>
            <a:endParaRPr lang="en-US"/>
          </a:p>
          <a:p>
            <a:r>
              <a:rPr lang="en-US"/>
              <a:t>Give respect and take respect</a:t>
            </a:r>
          </a:p>
          <a:p>
            <a:endParaRPr lang="en-US"/>
          </a:p>
          <a:p>
            <a:r>
              <a:rPr lang="en-US"/>
              <a:t>Taking turns to put the ideas one by one</a:t>
            </a:r>
          </a:p>
          <a:p>
            <a:endParaRPr lang="en-US"/>
          </a:p>
          <a:p>
            <a:r>
              <a:rPr lang="en-US"/>
              <a:t>Avoiding side talks</a:t>
            </a:r>
          </a:p>
          <a:p>
            <a:endParaRPr lang="en-US"/>
          </a:p>
          <a:p>
            <a:r>
              <a:rPr lang="en-US"/>
              <a:t>Respect time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8E0A04-FA2C-1F09-7A83-F3384EFB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Agreement</a:t>
            </a:r>
          </a:p>
        </p:txBody>
      </p:sp>
      <p:pic>
        <p:nvPicPr>
          <p:cNvPr id="4" name="Picture 2" descr="The importance of creating (and actually using!) group agreements">
            <a:extLst>
              <a:ext uri="{FF2B5EF4-FFF2-40B4-BE49-F238E27FC236}">
                <a16:creationId xmlns:a16="http://schemas.microsoft.com/office/drawing/2014/main" id="{3D6C3BEA-71D5-373B-0E10-AB29A09D4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19300"/>
            <a:ext cx="573741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79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EF9CF5-1321-71D1-1E48-C9B2C5026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067904"/>
            <a:ext cx="4368800" cy="5663096"/>
          </a:xfrm>
        </p:spPr>
        <p:txBody>
          <a:bodyPr/>
          <a:lstStyle/>
          <a:p>
            <a:r>
              <a:rPr lang="en-US"/>
              <a:t>Scan the QR code</a:t>
            </a:r>
          </a:p>
          <a:p>
            <a:endParaRPr lang="en-US"/>
          </a:p>
          <a:p>
            <a:r>
              <a:rPr lang="en-US"/>
              <a:t>Or,</a:t>
            </a:r>
          </a:p>
          <a:p>
            <a:endParaRPr lang="en-US"/>
          </a:p>
          <a:p>
            <a:r>
              <a:rPr lang="en-US"/>
              <a:t>Click the link: </a:t>
            </a:r>
            <a:r>
              <a:rPr lang="en-US">
                <a:hlinkClick r:id="rId3"/>
              </a:rPr>
              <a:t>https://forms.office.com/r/euEqSVAW9S</a:t>
            </a:r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42A3AE-DAA9-2065-C8ED-3AEA4C00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46CE8-BDF8-8827-06CD-AD63D830E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67904"/>
            <a:ext cx="541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55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87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round, flower, plant&#10;&#10;Description automatically generated">
            <a:extLst>
              <a:ext uri="{FF2B5EF4-FFF2-40B4-BE49-F238E27FC236}">
                <a16:creationId xmlns:a16="http://schemas.microsoft.com/office/drawing/2014/main" id="{F5802C29-465C-9967-9570-1B0F53CAD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40" y="1959994"/>
            <a:ext cx="3943588" cy="236615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58845E-F579-45A8-44DF-771BF5B80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17" y="1079499"/>
            <a:ext cx="7672936" cy="5131519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i="1" dirty="0"/>
              <a:t>Covers detailed topics related </a:t>
            </a:r>
            <a:r>
              <a:rPr lang="en-US" i="1"/>
              <a:t>to Gender and Social Inclusion in Sanitation</a:t>
            </a:r>
            <a:endParaRPr lang="en-US" dirty="0"/>
          </a:p>
          <a:p>
            <a:pPr lvl="1"/>
            <a:endParaRPr lang="en-US" i="1" dirty="0"/>
          </a:p>
          <a:p>
            <a:pPr lvl="1"/>
            <a:r>
              <a:rPr lang="en-US" i="1" dirty="0"/>
              <a:t>Target audiences:</a:t>
            </a:r>
          </a:p>
          <a:p>
            <a:pPr lvl="2"/>
            <a:r>
              <a:rPr lang="en-US" i="1"/>
              <a:t>Municipal sanitation officials</a:t>
            </a:r>
          </a:p>
          <a:p>
            <a:pPr lvl="2"/>
            <a:r>
              <a:rPr lang="en-US" i="1"/>
              <a:t>Officials from development partners</a:t>
            </a:r>
          </a:p>
          <a:p>
            <a:pPr lvl="2"/>
            <a:r>
              <a:rPr lang="en-US" i="1"/>
              <a:t>Sanitation professionals &amp; researchers</a:t>
            </a:r>
          </a:p>
          <a:p>
            <a:pPr lvl="2"/>
            <a:endParaRPr lang="en-US" i="1" dirty="0"/>
          </a:p>
          <a:p>
            <a:pPr lvl="1"/>
            <a:endParaRPr lang="en-US" i="1" dirty="0"/>
          </a:p>
          <a:p>
            <a:pPr lvl="1"/>
            <a:r>
              <a:rPr lang="en-US" i="1" dirty="0"/>
              <a:t>This training is participatory with different types of group activities. </a:t>
            </a:r>
            <a:endParaRPr lang="en-US" dirty="0"/>
          </a:p>
          <a:p>
            <a:pPr lvl="1"/>
            <a:endParaRPr lang="en-US" i="1" dirty="0"/>
          </a:p>
          <a:p>
            <a:pPr lvl="1"/>
            <a:r>
              <a:rPr lang="en-US" i="1" dirty="0"/>
              <a:t>The training will be an informal event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88F70D4-9A91-BB1F-A915-6E0B3FB99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Introduction</a:t>
            </a:r>
          </a:p>
        </p:txBody>
      </p:sp>
    </p:spTree>
    <p:extLst>
      <p:ext uri="{BB962C8B-B14F-4D97-AF65-F5344CB8AC3E}">
        <p14:creationId xmlns:p14="http://schemas.microsoft.com/office/powerpoint/2010/main" val="714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58845E-F579-45A8-44DF-771BF5B80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17" y="1079498"/>
            <a:ext cx="11154256" cy="574618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l">
              <a:buNone/>
            </a:pPr>
            <a:r>
              <a:rPr lang="en-US" b="1">
                <a:solidFill>
                  <a:srgbClr val="242424"/>
                </a:solidFill>
                <a:effectLst/>
              </a:rPr>
              <a:t>General</a:t>
            </a:r>
          </a:p>
          <a:p>
            <a:pPr marL="0" indent="0">
              <a:buNone/>
            </a:pPr>
            <a:r>
              <a:rPr lang="en-US"/>
              <a:t>To introduce gender perspective in the practical implementation of urban sanitation projects or programs along with key interventions</a:t>
            </a:r>
            <a:endParaRPr lang="en-US" b="1" dirty="0">
              <a:solidFill>
                <a:srgbClr val="242424"/>
              </a:solidFill>
              <a:effectLst/>
            </a:endParaRP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Specific Objectives</a:t>
            </a:r>
          </a:p>
          <a:p>
            <a:pPr lvl="0"/>
            <a:r>
              <a:rPr lang="en-US"/>
              <a:t>To introduce the basic knowledge on Gender, Gender Equality and Social Inclusion (GEDSI), and interlink between gender and urban sanitation</a:t>
            </a:r>
          </a:p>
          <a:p>
            <a:pPr lvl="0"/>
            <a:endParaRPr lang="en-US"/>
          </a:p>
          <a:p>
            <a:pPr lvl="0"/>
            <a:r>
              <a:rPr lang="en-US"/>
              <a:t>To identify the necessity of mainstreaming gender in the project</a:t>
            </a:r>
          </a:p>
          <a:p>
            <a:pPr lvl="0"/>
            <a:endParaRPr lang="en-US"/>
          </a:p>
          <a:p>
            <a:pPr lvl="0"/>
            <a:r>
              <a:rPr lang="en-US"/>
              <a:t>To familiarize with the gender perspective in urban sanitation</a:t>
            </a:r>
          </a:p>
          <a:p>
            <a:pPr lvl="0"/>
            <a:endParaRPr lang="en-US"/>
          </a:p>
          <a:p>
            <a:pPr lvl="0"/>
            <a:r>
              <a:rPr lang="en-US"/>
              <a:t>To incorporate and implement gender in existing and new project cycle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122422-A6C3-91E4-BBF9-69092519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84902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of host, trainers</a:t>
            </a:r>
          </a:p>
          <a:p>
            <a:endParaRPr lang="en-US"/>
          </a:p>
          <a:p>
            <a:r>
              <a:rPr lang="en-US"/>
              <a:t>Approach </a:t>
            </a:r>
            <a:r>
              <a:rPr lang="en-US" dirty="0"/>
              <a:t>of training</a:t>
            </a:r>
          </a:p>
          <a:p>
            <a:endParaRPr lang="en-US"/>
          </a:p>
          <a:p>
            <a:r>
              <a:rPr lang="en-US"/>
              <a:t>Introduction </a:t>
            </a:r>
            <a:r>
              <a:rPr lang="en-US" dirty="0"/>
              <a:t>of participants</a:t>
            </a:r>
          </a:p>
          <a:p>
            <a:endParaRPr lang="en-US"/>
          </a:p>
          <a:p>
            <a:r>
              <a:rPr lang="en-US"/>
              <a:t>Learning </a:t>
            </a:r>
            <a:r>
              <a:rPr lang="en-US" dirty="0"/>
              <a:t>Expectation</a:t>
            </a:r>
          </a:p>
          <a:p>
            <a:endParaRPr lang="en-US"/>
          </a:p>
          <a:p>
            <a:r>
              <a:rPr lang="en-US"/>
              <a:t>Pre-test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 Outline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BEEFB-46B5-361D-4F8E-6A843F54A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" t="15079" r="39161" b="16409"/>
          <a:stretch/>
        </p:blipFill>
        <p:spPr>
          <a:xfrm>
            <a:off x="7239000" y="1819223"/>
            <a:ext cx="3844036" cy="32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1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A</a:t>
            </a:r>
            <a:r>
              <a:rPr lang="en-US"/>
              <a:t>pproach </a:t>
            </a:r>
            <a:r>
              <a:rPr lang="en-US" dirty="0"/>
              <a:t>of training </a:t>
            </a:r>
            <a:r>
              <a:rPr lang="en-US"/>
              <a:t>and learning</a:t>
            </a:r>
            <a:endParaRPr lang="en-US" dirty="0"/>
          </a:p>
          <a:p>
            <a:pPr lvl="0"/>
            <a:endParaRPr lang="en-US"/>
          </a:p>
          <a:p>
            <a:pPr lvl="0"/>
            <a:r>
              <a:rPr lang="en-US"/>
              <a:t>Experiential</a:t>
            </a:r>
            <a:r>
              <a:rPr lang="en-US" dirty="0"/>
              <a:t>, hands-on and learning by doing </a:t>
            </a:r>
          </a:p>
          <a:p>
            <a:pPr lvl="0"/>
            <a:endParaRPr lang="en-US"/>
          </a:p>
          <a:p>
            <a:pPr lvl="0"/>
            <a:r>
              <a:rPr lang="en-US"/>
              <a:t>Individual </a:t>
            </a:r>
            <a:r>
              <a:rPr lang="en-US" dirty="0"/>
              <a:t>and group activities </a:t>
            </a:r>
          </a:p>
          <a:p>
            <a:pPr lvl="0"/>
            <a:endParaRPr lang="en-US"/>
          </a:p>
          <a:p>
            <a:pPr lvl="0"/>
            <a:r>
              <a:rPr lang="en-US"/>
              <a:t>Case </a:t>
            </a:r>
            <a:r>
              <a:rPr lang="en-US" dirty="0"/>
              <a:t>studies and learning from others’ experience </a:t>
            </a:r>
          </a:p>
          <a:p>
            <a:pPr lvl="0"/>
            <a:endParaRPr lang="en-US"/>
          </a:p>
          <a:p>
            <a:pPr lvl="0"/>
            <a:r>
              <a:rPr lang="en-US"/>
              <a:t>Powerpoint </a:t>
            </a:r>
            <a:r>
              <a:rPr lang="en-US" dirty="0"/>
              <a:t>presentations</a:t>
            </a:r>
          </a:p>
          <a:p>
            <a:pPr lvl="0"/>
            <a:endParaRPr lang="en-US"/>
          </a:p>
          <a:p>
            <a:pPr lvl="0"/>
            <a:r>
              <a:rPr lang="en-US"/>
              <a:t>Open </a:t>
            </a:r>
            <a:r>
              <a:rPr lang="en-US" dirty="0"/>
              <a:t>discussion, questions and answers </a:t>
            </a:r>
          </a:p>
          <a:p>
            <a:pPr lvl="0"/>
            <a:endParaRPr lang="en-US"/>
          </a:p>
          <a:p>
            <a:pPr lvl="0"/>
            <a:r>
              <a:rPr lang="en-US"/>
              <a:t>Develop </a:t>
            </a:r>
            <a:r>
              <a:rPr lang="en-US" dirty="0"/>
              <a:t>a sense of community and network within </a:t>
            </a:r>
            <a:r>
              <a:rPr lang="en-US"/>
              <a:t>the group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of Training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120215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0D774-A7FB-634E-0058-2192775FA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Toilet</a:t>
            </a:r>
          </a:p>
          <a:p>
            <a:endParaRPr lang="en-US"/>
          </a:p>
          <a:p>
            <a:r>
              <a:rPr lang="en-US"/>
              <a:t>Emergency exit</a:t>
            </a:r>
          </a:p>
          <a:p>
            <a:endParaRPr lang="en-US"/>
          </a:p>
          <a:p>
            <a:r>
              <a:rPr lang="en-US"/>
              <a:t>Driniking water</a:t>
            </a:r>
          </a:p>
          <a:p>
            <a:endParaRPr lang="en-US"/>
          </a:p>
          <a:p>
            <a:r>
              <a:rPr lang="en-US"/>
              <a:t>First aid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855A3-1BEF-74CF-C801-654019EF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Layout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5E11B83-8B4A-7577-D679-A8F629088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1"/>
          <a:stretch/>
        </p:blipFill>
        <p:spPr>
          <a:xfrm>
            <a:off x="5627766" y="1285874"/>
            <a:ext cx="6100407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5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C6FA5-A5CF-BD03-72C7-947AF9BC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Structure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982E9A-780F-1236-218B-5577BF717229}"/>
              </a:ext>
            </a:extLst>
          </p:cNvPr>
          <p:cNvSpPr/>
          <p:nvPr/>
        </p:nvSpPr>
        <p:spPr bwMode="auto">
          <a:xfrm>
            <a:off x="6107541" y="2415098"/>
            <a:ext cx="598987" cy="607071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144000" anchor="ctr">
            <a:spAutoFit/>
          </a:bodyPr>
          <a:lstStyle/>
          <a:p>
            <a:pPr algn="ctr">
              <a:defRPr/>
            </a:pPr>
            <a:r>
              <a:rPr lang="fr-FR" sz="3000" dirty="0">
                <a:solidFill>
                  <a:srgbClr val="005B8E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D3DF62-7614-1F34-343E-B70D60062542}"/>
              </a:ext>
            </a:extLst>
          </p:cNvPr>
          <p:cNvSpPr/>
          <p:nvPr/>
        </p:nvSpPr>
        <p:spPr bwMode="auto">
          <a:xfrm>
            <a:off x="7812538" y="2395107"/>
            <a:ext cx="649969" cy="607071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144000" anchor="ctr">
            <a:spAutoFit/>
          </a:bodyPr>
          <a:lstStyle/>
          <a:p>
            <a:pPr algn="ctr">
              <a:defRPr/>
            </a:pPr>
            <a:r>
              <a:rPr lang="fr-FR" sz="3000" dirty="0">
                <a:solidFill>
                  <a:srgbClr val="005B8E"/>
                </a:solidFill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7" name="Connecteur droit 9">
            <a:extLst>
              <a:ext uri="{FF2B5EF4-FFF2-40B4-BE49-F238E27FC236}">
                <a16:creationId xmlns:a16="http://schemas.microsoft.com/office/drawing/2014/main" id="{53A448EB-4804-4BF5-BFCF-754371F48D08}"/>
              </a:ext>
            </a:extLst>
          </p:cNvPr>
          <p:cNvCxnSpPr>
            <a:cxnSpLocks/>
          </p:cNvCxnSpPr>
          <p:nvPr/>
        </p:nvCxnSpPr>
        <p:spPr>
          <a:xfrm>
            <a:off x="736600" y="3717033"/>
            <a:ext cx="11150600" cy="0"/>
          </a:xfrm>
          <a:prstGeom prst="line">
            <a:avLst/>
          </a:prstGeom>
          <a:ln w="85725">
            <a:solidFill>
              <a:srgbClr val="005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97C93BF-3F62-5329-7B72-5FBE214265C5}"/>
              </a:ext>
            </a:extLst>
          </p:cNvPr>
          <p:cNvSpPr/>
          <p:nvPr/>
        </p:nvSpPr>
        <p:spPr>
          <a:xfrm>
            <a:off x="4250504" y="2385965"/>
            <a:ext cx="644366" cy="607071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144000" anchor="ctr">
            <a:spAutoFit/>
          </a:bodyPr>
          <a:lstStyle/>
          <a:p>
            <a:pPr algn="ctr">
              <a:defRPr/>
            </a:pPr>
            <a:r>
              <a:rPr lang="fr-FR" sz="3000" dirty="0">
                <a:solidFill>
                  <a:srgbClr val="005B8E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ZoneTexte 28">
            <a:extLst>
              <a:ext uri="{FF2B5EF4-FFF2-40B4-BE49-F238E27FC236}">
                <a16:creationId xmlns:a16="http://schemas.microsoft.com/office/drawing/2014/main" id="{4AB857B4-466A-6D38-EBD0-946FACE414D7}"/>
              </a:ext>
            </a:extLst>
          </p:cNvPr>
          <p:cNvSpPr>
            <a:spLocks noChangeAspect="1"/>
          </p:cNvSpPr>
          <p:nvPr/>
        </p:nvSpPr>
        <p:spPr bwMode="auto">
          <a:xfrm>
            <a:off x="9764651" y="3067856"/>
            <a:ext cx="289874" cy="41867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117475">
            <a:solidFill>
              <a:srgbClr val="31A3DD"/>
            </a:solidFill>
            <a:miter lim="800000"/>
            <a:headEnd/>
            <a:tailEnd/>
          </a:ln>
        </p:spPr>
        <p:txBody>
          <a:bodyPr lIns="180000" tIns="180000" rIns="180000"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n-US" dirty="0">
              <a:solidFill>
                <a:srgbClr val="FFFFFF"/>
              </a:solidFill>
              <a:latin typeface="+mn-lt"/>
              <a:ea typeface="Roboto Medium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1F9DFC-2F2F-8B80-6A94-4372399D22E8}"/>
              </a:ext>
            </a:extLst>
          </p:cNvPr>
          <p:cNvSpPr/>
          <p:nvPr/>
        </p:nvSpPr>
        <p:spPr bwMode="auto">
          <a:xfrm>
            <a:off x="9457243" y="2254794"/>
            <a:ext cx="899067" cy="685369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144000" anchor="ctr">
            <a:spAutoFit/>
          </a:bodyPr>
          <a:lstStyle/>
          <a:p>
            <a:pPr algn="ctr">
              <a:defRPr/>
            </a:pPr>
            <a:r>
              <a:rPr lang="fr-FR" sz="3000" dirty="0">
                <a:solidFill>
                  <a:srgbClr val="005B8E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3244BC-58A6-D07E-0821-AB61B2BA4D94}"/>
              </a:ext>
            </a:extLst>
          </p:cNvPr>
          <p:cNvSpPr/>
          <p:nvPr/>
        </p:nvSpPr>
        <p:spPr>
          <a:xfrm>
            <a:off x="571715" y="2337623"/>
            <a:ext cx="749426" cy="607071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144000" anchor="ctr">
            <a:spAutoFit/>
          </a:bodyPr>
          <a:lstStyle/>
          <a:p>
            <a:pPr algn="ctr">
              <a:defRPr/>
            </a:pPr>
            <a:r>
              <a:rPr lang="fr-FR" sz="3000" dirty="0">
                <a:solidFill>
                  <a:srgbClr val="005B8E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277A892-0F63-4122-B138-09B1E5461B54}"/>
              </a:ext>
            </a:extLst>
          </p:cNvPr>
          <p:cNvSpPr/>
          <p:nvPr/>
        </p:nvSpPr>
        <p:spPr>
          <a:xfrm>
            <a:off x="544015" y="3886200"/>
            <a:ext cx="848176" cy="1174774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135000" rIns="27000" bIns="0" rtlCol="0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31A3DD"/>
                </a:solidFill>
                <a:ea typeface="Roboto" panose="02000000000000000000" pitchFamily="2" charset="0"/>
                <a:cs typeface="Arial" panose="020B0604020202020204" pitchFamily="34" charset="0"/>
              </a:rPr>
              <a:t>Training Opening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52102A-DEFE-80FF-2D2D-D800B46A5F9F}"/>
              </a:ext>
            </a:extLst>
          </p:cNvPr>
          <p:cNvSpPr/>
          <p:nvPr/>
        </p:nvSpPr>
        <p:spPr>
          <a:xfrm>
            <a:off x="1748123" y="3886200"/>
            <a:ext cx="1595050" cy="1097424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135000" rIns="27000" bIns="0" rtlCol="0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31A3DD"/>
                </a:solidFill>
                <a:ea typeface="Roboto" panose="02000000000000000000" pitchFamily="2" charset="0"/>
                <a:cs typeface="Arial" panose="020B0604020202020204" pitchFamily="34" charset="0"/>
              </a:rPr>
              <a:t>Gender: Concept and its terminologies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E2DB06-1CE9-50A8-F7CD-96894BA0A732}"/>
              </a:ext>
            </a:extLst>
          </p:cNvPr>
          <p:cNvSpPr/>
          <p:nvPr/>
        </p:nvSpPr>
        <p:spPr>
          <a:xfrm>
            <a:off x="3699105" y="3886200"/>
            <a:ext cx="1271926" cy="1041007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135000" rIns="27000" bIns="0" rtlCol="0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31A3DD"/>
                </a:solidFill>
                <a:ea typeface="Roboto" panose="02000000000000000000" pitchFamily="2" charset="0"/>
                <a:cs typeface="Arial" panose="020B0604020202020204" pitchFamily="34" charset="0"/>
              </a:rPr>
              <a:t>Gender Mainstreaming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9720CA1-B93B-2474-155A-60D10EC34345}"/>
              </a:ext>
            </a:extLst>
          </p:cNvPr>
          <p:cNvSpPr/>
          <p:nvPr/>
        </p:nvSpPr>
        <p:spPr>
          <a:xfrm>
            <a:off x="5270189" y="3886200"/>
            <a:ext cx="1782401" cy="1041007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135000" rIns="27000" bIns="0" rtlCol="0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31A3DD"/>
                </a:solidFill>
                <a:ea typeface="Roboto" panose="02000000000000000000" pitchFamily="2" charset="0"/>
                <a:cs typeface="Arial" panose="020B0604020202020204" pitchFamily="34" charset="0"/>
              </a:rPr>
              <a:t>Laws and Policies for gender mainstreaming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69D5AE-A632-A2E6-B0CB-664D1B7DCFFD}"/>
              </a:ext>
            </a:extLst>
          </p:cNvPr>
          <p:cNvSpPr/>
          <p:nvPr/>
        </p:nvSpPr>
        <p:spPr>
          <a:xfrm>
            <a:off x="7269445" y="3886200"/>
            <a:ext cx="1333487" cy="1041007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135000" rIns="27000" bIns="0" rtlCol="0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31A3DD"/>
                </a:solidFill>
                <a:ea typeface="Roboto" panose="02000000000000000000" pitchFamily="2" charset="0"/>
                <a:cs typeface="Arial" panose="020B0604020202020204" pitchFamily="34" charset="0"/>
              </a:rPr>
              <a:t>Gender Perspective in WASH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334FE5-F29A-A66C-A89E-3201EDE9E5E2}"/>
              </a:ext>
            </a:extLst>
          </p:cNvPr>
          <p:cNvSpPr/>
          <p:nvPr/>
        </p:nvSpPr>
        <p:spPr>
          <a:xfrm>
            <a:off x="8341370" y="3648049"/>
            <a:ext cx="1595050" cy="1041007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135000" rIns="27000" bIns="0" rtlCol="0" anchor="t" anchorCtr="0">
            <a:noAutofit/>
          </a:bodyPr>
          <a:lstStyle/>
          <a:p>
            <a:pPr algn="ctr"/>
            <a:endParaRPr lang="en-US" sz="1200" b="1" dirty="0">
              <a:solidFill>
                <a:srgbClr val="31A3DD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389FEA8-AF44-1AF5-EE55-3FF94DA36278}"/>
              </a:ext>
            </a:extLst>
          </p:cNvPr>
          <p:cNvSpPr/>
          <p:nvPr/>
        </p:nvSpPr>
        <p:spPr>
          <a:xfrm>
            <a:off x="9137716" y="3886200"/>
            <a:ext cx="1333487" cy="1041007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135000" rIns="27000" bIns="0" rtlCol="0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31A3DD"/>
                </a:solidFill>
                <a:ea typeface="Roboto" panose="02000000000000000000" pitchFamily="2" charset="0"/>
                <a:cs typeface="Arial" panose="020B0604020202020204" pitchFamily="34" charset="0"/>
              </a:rPr>
              <a:t>Mainstreaming Gender in Project Cycle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3244BC-58A6-D07E-0821-AB61B2BA4D94}"/>
              </a:ext>
            </a:extLst>
          </p:cNvPr>
          <p:cNvSpPr/>
          <p:nvPr/>
        </p:nvSpPr>
        <p:spPr>
          <a:xfrm>
            <a:off x="11351046" y="2333092"/>
            <a:ext cx="749426" cy="607071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144000" anchor="ctr">
            <a:spAutoFit/>
          </a:bodyPr>
          <a:lstStyle/>
          <a:p>
            <a:pPr algn="ctr">
              <a:defRPr/>
            </a:pPr>
            <a:r>
              <a:rPr lang="fr-FR" sz="3000" dirty="0">
                <a:solidFill>
                  <a:srgbClr val="005B8E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389FEA8-AF44-1AF5-EE55-3FF94DA36278}"/>
              </a:ext>
            </a:extLst>
          </p:cNvPr>
          <p:cNvSpPr/>
          <p:nvPr/>
        </p:nvSpPr>
        <p:spPr>
          <a:xfrm>
            <a:off x="10890565" y="3886200"/>
            <a:ext cx="1333487" cy="1041007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135000" rIns="27000" bIns="0" rtlCol="0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31A3DD"/>
                </a:solidFill>
                <a:ea typeface="Roboto" panose="02000000000000000000" pitchFamily="2" charset="0"/>
                <a:cs typeface="Arial" panose="020B0604020202020204" pitchFamily="34" charset="0"/>
              </a:rPr>
              <a:t>Training</a:t>
            </a:r>
          </a:p>
          <a:p>
            <a:pPr algn="ctr"/>
            <a:r>
              <a:rPr lang="en-US" sz="1400" b="1" dirty="0">
                <a:solidFill>
                  <a:srgbClr val="31A3DD"/>
                </a:solidFill>
                <a:ea typeface="Roboto" panose="02000000000000000000" pitchFamily="2" charset="0"/>
                <a:cs typeface="Arial" panose="020B0604020202020204" pitchFamily="34" charset="0"/>
              </a:rPr>
              <a:t> Closing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7D3DF62-7614-1F34-343E-B70D60062542}"/>
              </a:ext>
            </a:extLst>
          </p:cNvPr>
          <p:cNvSpPr/>
          <p:nvPr/>
        </p:nvSpPr>
        <p:spPr bwMode="auto">
          <a:xfrm>
            <a:off x="2369703" y="2368233"/>
            <a:ext cx="511984" cy="624803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144000" anchor="ctr">
            <a:spAutoFit/>
          </a:bodyPr>
          <a:lstStyle/>
          <a:p>
            <a:pPr algn="ctr">
              <a:defRPr/>
            </a:pPr>
            <a:r>
              <a:rPr lang="fr-FR" sz="3000" dirty="0">
                <a:solidFill>
                  <a:srgbClr val="005B8E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ZoneTexte 28">
            <a:extLst>
              <a:ext uri="{FF2B5EF4-FFF2-40B4-BE49-F238E27FC236}">
                <a16:creationId xmlns:a16="http://schemas.microsoft.com/office/drawing/2014/main" id="{4AB857B4-466A-6D38-EBD0-946FACE414D7}"/>
              </a:ext>
            </a:extLst>
          </p:cNvPr>
          <p:cNvSpPr>
            <a:spLocks noChangeAspect="1"/>
          </p:cNvSpPr>
          <p:nvPr/>
        </p:nvSpPr>
        <p:spPr bwMode="auto">
          <a:xfrm>
            <a:off x="4386671" y="3009759"/>
            <a:ext cx="289875" cy="43630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117475">
            <a:solidFill>
              <a:srgbClr val="31A3DD"/>
            </a:solidFill>
            <a:miter lim="800000"/>
            <a:headEnd/>
            <a:tailEnd/>
          </a:ln>
        </p:spPr>
        <p:txBody>
          <a:bodyPr lIns="180000" tIns="180000" rIns="180000"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n-US" dirty="0">
              <a:solidFill>
                <a:srgbClr val="FFFFFF"/>
              </a:solidFill>
              <a:latin typeface="+mn-lt"/>
              <a:ea typeface="Roboto Medium"/>
              <a:cs typeface="Arial" panose="020B0604020202020204" pitchFamily="34" charset="0"/>
            </a:endParaRPr>
          </a:p>
        </p:txBody>
      </p:sp>
      <p:sp>
        <p:nvSpPr>
          <p:cNvPr id="46" name="ZoneTexte 28">
            <a:extLst>
              <a:ext uri="{FF2B5EF4-FFF2-40B4-BE49-F238E27FC236}">
                <a16:creationId xmlns:a16="http://schemas.microsoft.com/office/drawing/2014/main" id="{4AB857B4-466A-6D38-EBD0-946FACE414D7}"/>
              </a:ext>
            </a:extLst>
          </p:cNvPr>
          <p:cNvSpPr>
            <a:spLocks noChangeAspect="1"/>
          </p:cNvSpPr>
          <p:nvPr/>
        </p:nvSpPr>
        <p:spPr bwMode="auto">
          <a:xfrm>
            <a:off x="11557309" y="3019880"/>
            <a:ext cx="289875" cy="43630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117475">
            <a:solidFill>
              <a:srgbClr val="31A3DD"/>
            </a:solidFill>
            <a:miter lim="800000"/>
            <a:headEnd/>
            <a:tailEnd/>
          </a:ln>
        </p:spPr>
        <p:txBody>
          <a:bodyPr lIns="180000" tIns="180000" rIns="180000"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n-US" dirty="0">
              <a:solidFill>
                <a:srgbClr val="FFFFFF"/>
              </a:solidFill>
              <a:latin typeface="+mn-lt"/>
              <a:ea typeface="Roboto Medium"/>
              <a:cs typeface="Arial" panose="020B0604020202020204" pitchFamily="34" charset="0"/>
            </a:endParaRPr>
          </a:p>
        </p:txBody>
      </p:sp>
      <p:sp>
        <p:nvSpPr>
          <p:cNvPr id="53" name="ZoneTexte 28">
            <a:extLst>
              <a:ext uri="{FF2B5EF4-FFF2-40B4-BE49-F238E27FC236}">
                <a16:creationId xmlns:a16="http://schemas.microsoft.com/office/drawing/2014/main" id="{4AB857B4-466A-6D38-EBD0-946FACE414D7}"/>
              </a:ext>
            </a:extLst>
          </p:cNvPr>
          <p:cNvSpPr>
            <a:spLocks noChangeAspect="1"/>
          </p:cNvSpPr>
          <p:nvPr/>
        </p:nvSpPr>
        <p:spPr bwMode="auto">
          <a:xfrm>
            <a:off x="7971991" y="3009759"/>
            <a:ext cx="289875" cy="43630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117475">
            <a:solidFill>
              <a:srgbClr val="31A3DD"/>
            </a:solidFill>
            <a:miter lim="800000"/>
            <a:headEnd/>
            <a:tailEnd/>
          </a:ln>
        </p:spPr>
        <p:txBody>
          <a:bodyPr lIns="180000" tIns="180000" rIns="180000"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n-US" dirty="0">
              <a:solidFill>
                <a:srgbClr val="FFFFFF"/>
              </a:solidFill>
              <a:latin typeface="+mn-lt"/>
              <a:ea typeface="Roboto Medium"/>
              <a:cs typeface="Arial" panose="020B0604020202020204" pitchFamily="34" charset="0"/>
            </a:endParaRPr>
          </a:p>
        </p:txBody>
      </p:sp>
      <p:sp>
        <p:nvSpPr>
          <p:cNvPr id="54" name="ZoneTexte 28">
            <a:extLst>
              <a:ext uri="{FF2B5EF4-FFF2-40B4-BE49-F238E27FC236}">
                <a16:creationId xmlns:a16="http://schemas.microsoft.com/office/drawing/2014/main" id="{4AB857B4-466A-6D38-EBD0-946FACE414D7}"/>
              </a:ext>
            </a:extLst>
          </p:cNvPr>
          <p:cNvSpPr>
            <a:spLocks noChangeAspect="1"/>
          </p:cNvSpPr>
          <p:nvPr/>
        </p:nvSpPr>
        <p:spPr bwMode="auto">
          <a:xfrm>
            <a:off x="6179331" y="3045319"/>
            <a:ext cx="289875" cy="43630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117475">
            <a:solidFill>
              <a:srgbClr val="31A3DD"/>
            </a:solidFill>
            <a:miter lim="800000"/>
            <a:headEnd/>
            <a:tailEnd/>
          </a:ln>
        </p:spPr>
        <p:txBody>
          <a:bodyPr lIns="180000" tIns="180000" rIns="180000"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n-US" dirty="0">
              <a:solidFill>
                <a:srgbClr val="FFFFFF"/>
              </a:solidFill>
              <a:latin typeface="+mn-lt"/>
              <a:ea typeface="Roboto Medium"/>
              <a:cs typeface="Arial" panose="020B0604020202020204" pitchFamily="34" charset="0"/>
            </a:endParaRPr>
          </a:p>
        </p:txBody>
      </p:sp>
      <p:sp>
        <p:nvSpPr>
          <p:cNvPr id="30" name="ZoneTexte 28">
            <a:extLst>
              <a:ext uri="{FF2B5EF4-FFF2-40B4-BE49-F238E27FC236}">
                <a16:creationId xmlns:a16="http://schemas.microsoft.com/office/drawing/2014/main" id="{A288FA37-CA9A-CFA0-26CD-BD4BC3E3CDD4}"/>
              </a:ext>
            </a:extLst>
          </p:cNvPr>
          <p:cNvSpPr>
            <a:spLocks noChangeAspect="1"/>
          </p:cNvSpPr>
          <p:nvPr/>
        </p:nvSpPr>
        <p:spPr bwMode="auto">
          <a:xfrm>
            <a:off x="801630" y="3019873"/>
            <a:ext cx="289596" cy="436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92D050"/>
          </a:solidFill>
          <a:ln w="117475">
            <a:solidFill>
              <a:srgbClr val="31A3DD"/>
            </a:solidFill>
            <a:miter lim="800000"/>
            <a:headEnd/>
            <a:tailEnd/>
          </a:ln>
        </p:spPr>
        <p:txBody>
          <a:bodyPr lIns="180000" tIns="180000" rIns="180000"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n-US" dirty="0">
              <a:solidFill>
                <a:srgbClr val="FFFFFF"/>
              </a:solidFill>
              <a:latin typeface="+mn-lt"/>
              <a:ea typeface="Roboto Medium"/>
              <a:cs typeface="Arial" panose="020B0604020202020204" pitchFamily="34" charset="0"/>
            </a:endParaRPr>
          </a:p>
        </p:txBody>
      </p:sp>
      <p:sp>
        <p:nvSpPr>
          <p:cNvPr id="32" name="ZoneTexte 28">
            <a:extLst>
              <a:ext uri="{FF2B5EF4-FFF2-40B4-BE49-F238E27FC236}">
                <a16:creationId xmlns:a16="http://schemas.microsoft.com/office/drawing/2014/main" id="{4AB857B4-466A-6D38-EBD0-946FACE414D7}"/>
              </a:ext>
            </a:extLst>
          </p:cNvPr>
          <p:cNvSpPr>
            <a:spLocks noChangeAspect="1"/>
          </p:cNvSpPr>
          <p:nvPr/>
        </p:nvSpPr>
        <p:spPr bwMode="auto">
          <a:xfrm>
            <a:off x="2594011" y="3050223"/>
            <a:ext cx="289875" cy="43630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117475">
            <a:solidFill>
              <a:srgbClr val="31A3DD"/>
            </a:solidFill>
            <a:miter lim="800000"/>
            <a:headEnd/>
            <a:tailEnd/>
          </a:ln>
        </p:spPr>
        <p:txBody>
          <a:bodyPr lIns="180000" tIns="180000" rIns="180000"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n-US" dirty="0">
              <a:solidFill>
                <a:srgbClr val="FFFFFF"/>
              </a:solidFill>
              <a:latin typeface="+mn-lt"/>
              <a:ea typeface="Roboto Mediu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4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Introduce themselves </a:t>
            </a:r>
            <a:r>
              <a:rPr lang="en-US"/>
              <a:t>with their</a:t>
            </a:r>
            <a:endParaRPr lang="en-US" dirty="0"/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Address</a:t>
            </a:r>
          </a:p>
          <a:p>
            <a:pPr lvl="1"/>
            <a:r>
              <a:rPr lang="en-US" dirty="0"/>
              <a:t>Enrolled organization</a:t>
            </a:r>
          </a:p>
          <a:p>
            <a:pPr lvl="1"/>
            <a:r>
              <a:rPr lang="en-US" dirty="0"/>
              <a:t>Roles and responsibilities in organization</a:t>
            </a:r>
          </a:p>
          <a:p>
            <a:pPr lvl="1"/>
            <a:r>
              <a:rPr lang="en-US" dirty="0"/>
              <a:t>Roles in household works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Icebreaker</a:t>
            </a:r>
          </a:p>
        </p:txBody>
      </p:sp>
      <p:sp>
        <p:nvSpPr>
          <p:cNvPr id="4" name="Oval 3"/>
          <p:cNvSpPr/>
          <p:nvPr/>
        </p:nvSpPr>
        <p:spPr>
          <a:xfrm>
            <a:off x="9243454" y="1638852"/>
            <a:ext cx="2489200" cy="2209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But, there is twist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4419600"/>
            <a:ext cx="84582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Pretend </a:t>
            </a:r>
            <a:r>
              <a:rPr lang="en-US" sz="2400" dirty="0"/>
              <a:t>as you were born with opposite sex than you are now,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What </a:t>
            </a:r>
            <a:r>
              <a:rPr lang="en-US" sz="2400" dirty="0"/>
              <a:t>would be your name?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would be your roles in household and organization</a:t>
            </a:r>
          </a:p>
        </p:txBody>
      </p:sp>
    </p:spTree>
    <p:extLst>
      <p:ext uri="{BB962C8B-B14F-4D97-AF65-F5344CB8AC3E}">
        <p14:creationId xmlns:p14="http://schemas.microsoft.com/office/powerpoint/2010/main" val="166161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1B654B-A0FF-EEAF-2A6A-B9458CDD3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One expectation from a participant in meta card</a:t>
            </a:r>
          </a:p>
          <a:p>
            <a:endParaRPr lang="en-US"/>
          </a:p>
          <a:p>
            <a:r>
              <a:rPr lang="en-US"/>
              <a:t>Read and paste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551020-659D-FDC1-22E6-ABA43AAB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Expectation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C62D58-220B-7E92-0BA6-515619EFD7BA}"/>
              </a:ext>
            </a:extLst>
          </p:cNvPr>
          <p:cNvGrpSpPr/>
          <p:nvPr/>
        </p:nvGrpSpPr>
        <p:grpSpPr>
          <a:xfrm>
            <a:off x="7179967" y="2087594"/>
            <a:ext cx="4173833" cy="3702502"/>
            <a:chOff x="7179967" y="2087594"/>
            <a:chExt cx="4173833" cy="3702502"/>
          </a:xfrm>
        </p:grpSpPr>
        <p:pic>
          <p:nvPicPr>
            <p:cNvPr id="4" name="Picture 2" descr="How to Learn to Draw: Stage One, Manual Skills">
              <a:extLst>
                <a:ext uri="{FF2B5EF4-FFF2-40B4-BE49-F238E27FC236}">
                  <a16:creationId xmlns:a16="http://schemas.microsoft.com/office/drawing/2014/main" id="{D324A602-C8E2-B6B3-9BB2-D640FA3E67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0" t="7548" r="30724" b="23138"/>
            <a:stretch/>
          </p:blipFill>
          <p:spPr bwMode="auto">
            <a:xfrm>
              <a:off x="7179967" y="2087594"/>
              <a:ext cx="4173833" cy="3702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045D42-BAD3-4715-D174-C5557D469A5E}"/>
                </a:ext>
              </a:extLst>
            </p:cNvPr>
            <p:cNvSpPr txBox="1"/>
            <p:nvPr/>
          </p:nvSpPr>
          <p:spPr>
            <a:xfrm>
              <a:off x="9266883" y="2590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6">
                      <a:lumMod val="75000"/>
                    </a:schemeClr>
                  </a:solidFill>
                  <a:latin typeface="Gill Sans MT" panose="020B0502020104020203" pitchFamily="34" charset="0"/>
                </a:rPr>
                <a:t>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106464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417</Words>
  <Application>Microsoft Office PowerPoint</Application>
  <PresentationFormat>Widescreen</PresentationFormat>
  <Paragraphs>134</Paragraphs>
  <Slides>13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Roboto</vt:lpstr>
      <vt:lpstr>2_Office Theme</vt:lpstr>
      <vt:lpstr>PowerPoint Presentation</vt:lpstr>
      <vt:lpstr>Training Introduction</vt:lpstr>
      <vt:lpstr>Objectives</vt:lpstr>
      <vt:lpstr>Presentation Outline</vt:lpstr>
      <vt:lpstr>Approach of Training and Learning</vt:lpstr>
      <vt:lpstr>Building Layout</vt:lpstr>
      <vt:lpstr>Training Structure</vt:lpstr>
      <vt:lpstr>Icebreaker</vt:lpstr>
      <vt:lpstr>Learning Expectation</vt:lpstr>
      <vt:lpstr>Group Agreement</vt:lpstr>
      <vt:lpstr>Group Agreement</vt:lpstr>
      <vt:lpstr>Pre-test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Opening</dc:title>
  <dc:creator>MY-PC</dc:creator>
  <cp:lastModifiedBy>Rabina Milapati</cp:lastModifiedBy>
  <cp:revision>10</cp:revision>
  <dcterms:created xsi:type="dcterms:W3CDTF">2006-08-16T00:00:00Z</dcterms:created>
  <dcterms:modified xsi:type="dcterms:W3CDTF">2024-08-12T05:11:23Z</dcterms:modified>
</cp:coreProperties>
</file>