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8"/>
  </p:notesMasterIdLst>
  <p:sldIdLst>
    <p:sldId id="305" r:id="rId2"/>
    <p:sldId id="304" r:id="rId3"/>
    <p:sldId id="289" r:id="rId4"/>
    <p:sldId id="257" r:id="rId5"/>
    <p:sldId id="282" r:id="rId6"/>
    <p:sldId id="264" r:id="rId7"/>
    <p:sldId id="266" r:id="rId8"/>
    <p:sldId id="292" r:id="rId9"/>
    <p:sldId id="268" r:id="rId10"/>
    <p:sldId id="274" r:id="rId11"/>
    <p:sldId id="273" r:id="rId12"/>
    <p:sldId id="303" r:id="rId13"/>
    <p:sldId id="300" r:id="rId14"/>
    <p:sldId id="277" r:id="rId15"/>
    <p:sldId id="302" r:id="rId16"/>
    <p:sldId id="299" r:id="rId1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uelert" initials="S"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429" autoAdjust="0"/>
  </p:normalViewPr>
  <p:slideViewPr>
    <p:cSldViewPr snapToGrid="0">
      <p:cViewPr varScale="1">
        <p:scale>
          <a:sx n="67" d="100"/>
          <a:sy n="67" d="100"/>
        </p:scale>
        <p:origin x="1906" y="5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109" charset="0"/>
                <a:ea typeface="Arial" pitchFamily="-109" charset="0"/>
                <a:cs typeface="Arial" pitchFamily="-109"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fld id="{D0A5049D-9F4D-4F2D-8E8D-58922C1D1860}" type="datetime1">
              <a:rPr lang="en-US"/>
              <a:pPr>
                <a:defRPr/>
              </a:pPr>
              <a:t>9/9/2015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CA" noProof="0" smtClean="0"/>
              <a:t>Click to edit Master text styles</a:t>
            </a:r>
          </a:p>
          <a:p>
            <a:pPr lvl="1"/>
            <a:r>
              <a:rPr lang="en-CA" noProof="0" smtClean="0"/>
              <a:t>Second level</a:t>
            </a:r>
          </a:p>
          <a:p>
            <a:pPr lvl="2"/>
            <a:r>
              <a:rPr lang="en-CA" noProof="0" smtClean="0"/>
              <a:t>Third level</a:t>
            </a:r>
          </a:p>
          <a:p>
            <a:pPr lvl="3"/>
            <a:r>
              <a:rPr lang="en-CA" noProof="0" smtClean="0"/>
              <a:t>Fourth level</a:t>
            </a:r>
          </a:p>
          <a:p>
            <a:pPr lvl="4"/>
            <a:r>
              <a:rPr lang="en-CA" noProof="0" smtClean="0"/>
              <a:t>Fifth level</a:t>
            </a:r>
            <a:endParaRPr lang="en-US"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109" charset="0"/>
                <a:ea typeface="Arial" pitchFamily="-109" charset="0"/>
                <a:cs typeface="Arial" pitchFamily="-109"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008A54D-09C8-4156-8D3E-DE483C7290AD}" type="slidenum">
              <a:rPr lang="en-US"/>
              <a:pPr/>
              <a:t>‹#›</a:t>
            </a:fld>
            <a:endParaRPr lang="en-US"/>
          </a:p>
        </p:txBody>
      </p:sp>
    </p:spTree>
    <p:extLst>
      <p:ext uri="{BB962C8B-B14F-4D97-AF65-F5344CB8AC3E}">
        <p14:creationId xmlns:p14="http://schemas.microsoft.com/office/powerpoint/2010/main" val="398631534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9"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9"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9"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9"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smtClean="0">
              <a:ea typeface="ＭＳ Ｐゴシック" panose="020B0600070205080204" pitchFamily="34" charset="-128"/>
            </a:endParaRP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fld id="{8DD0E21F-E397-4DC9-9317-9CCB92B418DB}" type="slidenum">
              <a:rPr/>
              <a:pPr rtl="0" eaLnBrk="1" hangingPunct="1"/>
              <a:t>4</a:t>
            </a:fld>
            <a:endParaRPr/>
          </a:p>
        </p:txBody>
      </p:sp>
    </p:spTree>
    <p:extLst>
      <p:ext uri="{BB962C8B-B14F-4D97-AF65-F5344CB8AC3E}">
        <p14:creationId xmlns:p14="http://schemas.microsoft.com/office/powerpoint/2010/main" val="811589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eaLnBrk="1" hangingPunct="1">
              <a:spcBef>
                <a:spcPct val="0"/>
              </a:spcBef>
            </a:pPr>
            <a:r>
              <a:rPr>
                <a:ea typeface="ＭＳ Ｐゴシック" panose="020B0600070205080204" pitchFamily="34" charset="-128"/>
              </a:rPr>
              <a:t>Propagation de maladies = mauvaise santé = impossibilité d’aller à l’école = incapacité à travailler = manque de productivité = manque de croissance économique = pauvreté. </a:t>
            </a: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fld id="{B3E174ED-BA60-4295-AC19-AAD60BC4A7A7}" type="slidenum">
              <a:rPr/>
              <a:pPr rtl="0" eaLnBrk="1" hangingPunct="1"/>
              <a:t>14</a:t>
            </a:fld>
            <a:endParaRPr/>
          </a:p>
        </p:txBody>
      </p:sp>
    </p:spTree>
    <p:extLst>
      <p:ext uri="{BB962C8B-B14F-4D97-AF65-F5344CB8AC3E}">
        <p14:creationId xmlns:p14="http://schemas.microsoft.com/office/powerpoint/2010/main" val="1445995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rtl="0">
              <a:buFont typeface="Arial" panose="020B0604020202020204" pitchFamily="34" charset="0"/>
              <a:buChar char="•"/>
            </a:pPr>
            <a:r>
              <a:rPr baseline="0"/>
              <a:t>La défécation à l'air libre contamine l'eau de boisson et provoque des maladies.</a:t>
            </a:r>
          </a:p>
          <a:p>
            <a:pPr marL="171450" indent="-171450" rtl="0">
              <a:buFont typeface="Arial" panose="020B0604020202020204" pitchFamily="34" charset="0"/>
              <a:buChar char="•"/>
            </a:pPr>
            <a:r>
              <a:rPr>
                <a:latin typeface="Tahoma" pitchFamily="34" charset="0"/>
                <a:ea typeface="Tahoma" pitchFamily="34" charset="0"/>
                <a:cs typeface="Tahoma" pitchFamily="34" charset="0"/>
              </a:rPr>
              <a:t>Les enfants de moins de cinq ans sont particulièrement sensibles aux maladies liées à l'eau.</a:t>
            </a:r>
          </a:p>
          <a:p>
            <a:pPr marL="171450" indent="-171450" rtl="0">
              <a:buFont typeface="Arial" panose="020B0604020202020204" pitchFamily="34" charset="0"/>
              <a:buChar char="•"/>
            </a:pPr>
            <a:r>
              <a:rPr>
                <a:latin typeface="Tahoma" pitchFamily="34" charset="0"/>
                <a:ea typeface="Tahoma" pitchFamily="34" charset="0"/>
                <a:cs typeface="Tahoma" pitchFamily="34" charset="0"/>
              </a:rPr>
              <a:t>Les enfants malades ne peuvent aller à l'école. </a:t>
            </a:r>
          </a:p>
          <a:p>
            <a:pPr marL="171450" indent="-171450" rtl="0">
              <a:buFont typeface="Arial" panose="020B0604020202020204" pitchFamily="34" charset="0"/>
              <a:buChar char="•"/>
            </a:pPr>
            <a:r>
              <a:rPr>
                <a:latin typeface="Tahoma" pitchFamily="34" charset="0"/>
                <a:ea typeface="Tahoma" pitchFamily="34" charset="0"/>
                <a:cs typeface="Tahoma" pitchFamily="34" charset="0"/>
              </a:rPr>
              <a:t>Les adultes non éduqués sont pauvres et en mauvaise santé.  </a:t>
            </a:r>
          </a:p>
          <a:p>
            <a:endParaRPr lang="en-US" dirty="0" smtClean="0">
              <a:latin typeface="Tahoma" pitchFamily="34" charset="0"/>
              <a:ea typeface="Tahoma" pitchFamily="34" charset="0"/>
              <a:cs typeface="Tahoma" pitchFamily="34" charset="0"/>
            </a:endParaRP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rtl="0"/>
            <a:fld id="{43A1F16D-8FF3-4EF0-9809-404AE9B5DC7B}" type="slidenum">
              <a:rPr/>
              <a:t>15</a:t>
            </a:fld>
            <a:endParaRPr/>
          </a:p>
        </p:txBody>
      </p:sp>
    </p:spTree>
    <p:extLst>
      <p:ext uri="{BB962C8B-B14F-4D97-AF65-F5344CB8AC3E}">
        <p14:creationId xmlns:p14="http://schemas.microsoft.com/office/powerpoint/2010/main" val="2905074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rtl="0" eaLnBrk="1" hangingPunct="1">
              <a:lnSpc>
                <a:spcPct val="90000"/>
              </a:lnSpc>
              <a:spcBef>
                <a:spcPct val="0"/>
              </a:spcBef>
              <a:buFont typeface="Arial" panose="020B0604020202020204" pitchFamily="34" charset="0"/>
              <a:buChar char="•"/>
            </a:pPr>
            <a:r>
              <a:rPr>
                <a:ea typeface="ＭＳ Ｐゴシック" panose="020B0600070205080204" pitchFamily="34" charset="-128"/>
              </a:rPr>
              <a:t>Demandez aux participants de constituer deux rangées face-à-face afin que que chacun ait un partenaire. Une rangée sera la rangée A et l’autre, la rangée B. </a:t>
            </a:r>
          </a:p>
          <a:p>
            <a:pPr marL="171450" indent="-171450" eaLnBrk="1" hangingPunct="1">
              <a:lnSpc>
                <a:spcPct val="90000"/>
              </a:lnSpc>
              <a:spcBef>
                <a:spcPct val="0"/>
              </a:spcBef>
              <a:buFont typeface="Arial" panose="020B0604020202020204" pitchFamily="34" charset="0"/>
              <a:buChar char="•"/>
            </a:pPr>
            <a:endParaRPr lang="en-CA" dirty="0" smtClean="0">
              <a:ea typeface="ＭＳ Ｐゴシック" panose="020B0600070205080204" pitchFamily="34" charset="-128"/>
            </a:endParaRPr>
          </a:p>
          <a:p>
            <a:pPr marL="171450" indent="-171450" rtl="0" eaLnBrk="1" hangingPunct="1">
              <a:lnSpc>
                <a:spcPct val="90000"/>
              </a:lnSpc>
              <a:spcBef>
                <a:spcPct val="0"/>
              </a:spcBef>
              <a:buFont typeface="Arial" panose="020B0604020202020204" pitchFamily="34" charset="0"/>
              <a:buChar char="•"/>
            </a:pPr>
            <a:r>
              <a:rPr>
                <a:ea typeface="ＭＳ Ｐゴシック" panose="020B0600070205080204" pitchFamily="34" charset="-128"/>
              </a:rPr>
              <a:t>Demandez à la rangée A d'expliquer rapidement certains problèmes liés à l'assainissement aux niveaux local et mondial. Après 1 minute, demandez aux participants de la rangée A de se décaler d'une personne vers la droite. Les participants de la rangée B vont maintenant parler du même sujet avec leur nouveau partenaire pendant 1 minute. </a:t>
            </a:r>
          </a:p>
          <a:p>
            <a:pPr marL="171450" indent="-171450" eaLnBrk="1" hangingPunct="1">
              <a:lnSpc>
                <a:spcPct val="90000"/>
              </a:lnSpc>
              <a:spcBef>
                <a:spcPct val="0"/>
              </a:spcBef>
              <a:buFont typeface="Arial" panose="020B0604020202020204" pitchFamily="34" charset="0"/>
              <a:buChar char="•"/>
            </a:pPr>
            <a:endParaRPr lang="en-CA" dirty="0" smtClean="0">
              <a:ea typeface="ＭＳ Ｐゴシック" panose="020B0600070205080204" pitchFamily="34" charset="-128"/>
            </a:endParaRPr>
          </a:p>
          <a:p>
            <a:pPr marL="171450" indent="-171450" rtl="0" eaLnBrk="1" hangingPunct="1">
              <a:lnSpc>
                <a:spcPct val="90000"/>
              </a:lnSpc>
              <a:spcBef>
                <a:spcPct val="0"/>
              </a:spcBef>
              <a:buFont typeface="Arial" panose="020B0604020202020204" pitchFamily="34" charset="0"/>
              <a:buChar char="•"/>
            </a:pPr>
            <a:r>
              <a:rPr>
                <a:ea typeface="ＭＳ Ｐゴシック" panose="020B0600070205080204" pitchFamily="34" charset="-128"/>
              </a:rPr>
              <a:t>Demandez aux participants de la ligne A d'expliquer brièvement le lien entre un assainissement déficient et le cycle de la pauvreté, et pourquoi il le fait perdurer. Après 1 minute, demandez aux participants de la rangée A de se décaler d'une personne vers la droite. Les participants de la rangée B vont maintenant parler du même sujet avec leur nouveau partenaire pendant 1 minute.</a:t>
            </a:r>
          </a:p>
          <a:p>
            <a:pPr marL="171450" indent="-171450" eaLnBrk="1" hangingPunct="1">
              <a:lnSpc>
                <a:spcPct val="90000"/>
              </a:lnSpc>
              <a:spcBef>
                <a:spcPct val="0"/>
              </a:spcBef>
              <a:buFont typeface="Arial" panose="020B0604020202020204" pitchFamily="34" charset="0"/>
              <a:buChar char="•"/>
            </a:pPr>
            <a:endParaRPr lang="en-CA" dirty="0" smtClean="0">
              <a:ea typeface="ＭＳ Ｐゴシック" panose="020B0600070205080204" pitchFamily="34" charset="-128"/>
            </a:endParaRPr>
          </a:p>
          <a:p>
            <a:pPr eaLnBrk="1" hangingPunct="1">
              <a:lnSpc>
                <a:spcPct val="90000"/>
              </a:lnSpc>
              <a:spcBef>
                <a:spcPct val="0"/>
              </a:spcBef>
            </a:pPr>
            <a:endParaRPr lang="en-US" dirty="0" smtClean="0">
              <a:ea typeface="ＭＳ Ｐゴシック" panose="020B0600070205080204" pitchFamily="34" charset="-128"/>
            </a:endParaRP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fld id="{E7BB4230-6794-4721-A0B8-DFF70F768D18}" type="slidenum">
              <a:rPr/>
              <a:pPr rtl="0" eaLnBrk="1" hangingPunct="1"/>
              <a:t>16</a:t>
            </a:fld>
            <a:endParaRPr/>
          </a:p>
        </p:txBody>
      </p:sp>
    </p:spTree>
    <p:extLst>
      <p:ext uri="{BB962C8B-B14F-4D97-AF65-F5344CB8AC3E}">
        <p14:creationId xmlns:p14="http://schemas.microsoft.com/office/powerpoint/2010/main" val="336837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rtl="0" eaLnBrk="1" hangingPunct="1"/>
            <a:r>
              <a:rPr>
                <a:ea typeface="ＭＳ Ｐゴシック" panose="020B0600070205080204" pitchFamily="34" charset="-128"/>
              </a:rPr>
              <a:t>A propos des OMD :</a:t>
            </a:r>
          </a:p>
          <a:p>
            <a:pPr eaLnBrk="1" hangingPunct="1"/>
            <a:endParaRPr lang="en-CA" dirty="0" smtClean="0">
              <a:ea typeface="ＭＳ Ｐゴシック" panose="020B0600070205080204" pitchFamily="34" charset="-128"/>
            </a:endParaRPr>
          </a:p>
          <a:p>
            <a:pPr rtl="0" eaLnBrk="1" hangingPunct="1"/>
            <a:r>
              <a:rPr>
                <a:ea typeface="ＭＳ Ｐゴシック" panose="020B0600070205080204" pitchFamily="34" charset="-128"/>
              </a:rPr>
              <a:t>En Septembre 2000, 189 chefs d'Etat ont adopté la Déclaration du Millénaire des Nations Unies et approuvé un cadre pour le développement. </a:t>
            </a:r>
          </a:p>
          <a:p>
            <a:pPr eaLnBrk="1" hangingPunct="1"/>
            <a:endParaRPr lang="en-CA" dirty="0" smtClean="0">
              <a:ea typeface="ＭＳ Ｐゴシック" panose="020B0600070205080204" pitchFamily="34" charset="-128"/>
            </a:endParaRPr>
          </a:p>
          <a:p>
            <a:pPr rtl="0" eaLnBrk="1" hangingPunct="1"/>
            <a:r>
              <a:rPr>
                <a:ea typeface="ＭＳ Ｐゴシック" panose="020B0600070205080204" pitchFamily="34" charset="-128"/>
              </a:rPr>
              <a:t>Le plan a été conçu pour que les pays et les partenaires du développement travaillent ensemble, dans le but d’améliorer l’accès aux ressources nécessaires pour diminuer la pauvreté et la faim, s’attaquer aux maladies, aux inégalités entre les sexes, au manque d’éducation et au manque d’accès à l’eau potable, et assurer la viabilité de l'environnement.</a:t>
            </a:r>
          </a:p>
          <a:p>
            <a:pPr eaLnBrk="1" hangingPunct="1"/>
            <a:endParaRPr lang="en-CA" dirty="0" smtClean="0">
              <a:ea typeface="ＭＳ Ｐゴシック" panose="020B0600070205080204" pitchFamily="34" charset="-128"/>
            </a:endParaRPr>
          </a:p>
          <a:p>
            <a:pPr rtl="0" eaLnBrk="1" hangingPunct="1"/>
            <a:r>
              <a:rPr>
                <a:ea typeface="ＭＳ Ｐゴシック" panose="020B0600070205080204" pitchFamily="34" charset="-128"/>
              </a:rPr>
              <a:t>Ils ont défini huit OMD pour 2015 et ont identifié divers indicateurs pour suivre les progrès, dont certains sont directement liés à la santé. </a:t>
            </a:r>
          </a:p>
          <a:p>
            <a:pPr eaLnBrk="1" hangingPunct="1"/>
            <a:endParaRPr lang="en-CA" dirty="0" smtClean="0">
              <a:ea typeface="ＭＳ Ｐゴシック" panose="020B0600070205080204" pitchFamily="34" charset="-128"/>
            </a:endParaRPr>
          </a:p>
          <a:p>
            <a:pPr rtl="0" eaLnBrk="1" hangingPunct="1"/>
            <a:r>
              <a:rPr>
                <a:ea typeface="ＭＳ Ｐゴシック" panose="020B0600070205080204" pitchFamily="34" charset="-128"/>
              </a:rPr>
              <a:t>Tous les objectifs sont mesurés en termes de progrès par rapport à 1990. Les évaluations des progrès concernant les OMD ont souligné l'importance de travailler en collaboration avec les pays concernés pour produire des données plus fiables et en temps opportun. Les données actuellement disponibles montrent que si certains pays ont fait un effort important vis-à-vis des objectifs liés à la santé, d'autres sont à la traîne. Les pays qui font le moins progrès sont souvent ceux qui sont les plus touchés par le VIH et le SIDA, par des difficultés économiques ou par des conflits.</a:t>
            </a:r>
          </a:p>
          <a:p>
            <a:pPr eaLnBrk="1" hangingPunct="1"/>
            <a:endParaRPr lang="en-CA" dirty="0" smtClean="0">
              <a:ea typeface="ＭＳ Ｐゴシック" panose="020B0600070205080204" pitchFamily="34" charset="-128"/>
            </a:endParaRP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fld id="{C9796290-D4AA-44A8-B998-31ACD322DA77}" type="slidenum">
              <a:rPr/>
              <a:pPr rtl="0" eaLnBrk="1" hangingPunct="1"/>
              <a:t>5</a:t>
            </a:fld>
            <a:endParaRPr/>
          </a:p>
        </p:txBody>
      </p:sp>
    </p:spTree>
    <p:extLst>
      <p:ext uri="{BB962C8B-B14F-4D97-AF65-F5344CB8AC3E}">
        <p14:creationId xmlns:p14="http://schemas.microsoft.com/office/powerpoint/2010/main" val="767070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rtl="0" eaLnBrk="1" hangingPunct="1">
              <a:buFont typeface="Arial" panose="020B0604020202020204" pitchFamily="34" charset="0"/>
              <a:buChar char="•"/>
            </a:pPr>
            <a:r>
              <a:rPr>
                <a:ea typeface="ＭＳ Ｐゴシック" panose="020B0600070205080204" pitchFamily="34" charset="-128"/>
              </a:rPr>
              <a:t>Les Objectifs du Millénaire pour le Développement (OMD) sont une initiative des Nations Unies pour promouvoir le développement en réduisant la pauvreté, en atteignant l’éducation primaire universelle, en améliorant l’accès à l’eau et à l’assainissement, etc. </a:t>
            </a:r>
          </a:p>
          <a:p>
            <a:pPr marL="171450" indent="-171450" eaLnBrk="1" hangingPunct="1">
              <a:buFont typeface="Arial" panose="020B0604020202020204" pitchFamily="34" charset="0"/>
              <a:buChar char="•"/>
            </a:pPr>
            <a:endParaRPr lang="en-CA" dirty="0" smtClean="0">
              <a:ea typeface="ＭＳ Ｐゴシック" panose="020B0600070205080204" pitchFamily="34" charset="-128"/>
            </a:endParaRPr>
          </a:p>
          <a:p>
            <a:pPr marL="171450" indent="-171450" rtl="0" eaLnBrk="1" hangingPunct="1">
              <a:buFont typeface="Arial" panose="020B0604020202020204" pitchFamily="34" charset="0"/>
              <a:buChar char="•"/>
            </a:pPr>
            <a:r>
              <a:rPr>
                <a:ea typeface="ＭＳ Ｐゴシック" panose="020B0600070205080204" pitchFamily="34" charset="-128"/>
              </a:rPr>
              <a:t>Huit objectifs doivent être atteints d'ici 2015. Ils seront remplacés par les Objectifs pour le Développement Durable en 2016.</a:t>
            </a: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fld id="{5837EE2C-4407-4BFB-9F6B-B90483924CCA}" type="slidenum">
              <a:rPr/>
              <a:pPr rtl="0" eaLnBrk="1" hangingPunct="1"/>
              <a:t>6</a:t>
            </a:fld>
            <a:endParaRPr/>
          </a:p>
        </p:txBody>
      </p:sp>
    </p:spTree>
    <p:extLst>
      <p:ext uri="{BB962C8B-B14F-4D97-AF65-F5344CB8AC3E}">
        <p14:creationId xmlns:p14="http://schemas.microsoft.com/office/powerpoint/2010/main" val="146315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rtl="0" eaLnBrk="1" hangingPunct="1">
              <a:buFont typeface="Arial" panose="020B0604020202020204" pitchFamily="34" charset="0"/>
              <a:buChar char="•"/>
            </a:pPr>
            <a:r>
              <a:rPr>
                <a:ea typeface="ＭＳ Ｐゴシック" panose="020B0600070205080204" pitchFamily="34" charset="-128"/>
              </a:rPr>
              <a:t>L'accès à l'assainissement de base est mesuré à l'aide d'un indicateur de substitution : la proportion de personnes qui utilisent des services d'assainissement amélioré.</a:t>
            </a:r>
          </a:p>
          <a:p>
            <a:pPr marL="171450" indent="-171450" eaLnBrk="1" hangingPunct="1">
              <a:buFont typeface="Arial" panose="020B0604020202020204" pitchFamily="34" charset="0"/>
              <a:buChar char="•"/>
            </a:pPr>
            <a:endParaRPr lang="en-CA" dirty="0" smtClean="0">
              <a:ea typeface="ＭＳ Ｐゴシック" panose="020B0600070205080204" pitchFamily="34" charset="-128"/>
            </a:endParaRPr>
          </a:p>
          <a:p>
            <a:pPr marL="171450" indent="-171450" rtl="0" eaLnBrk="1" hangingPunct="1">
              <a:buFont typeface="Arial" panose="020B0604020202020204" pitchFamily="34" charset="0"/>
              <a:buChar char="•"/>
            </a:pPr>
            <a:r>
              <a:rPr>
                <a:ea typeface="ＭＳ Ｐゴシック" panose="020B0600070205080204" pitchFamily="34" charset="-128"/>
              </a:rPr>
              <a:t>L’assainissement amélioré permet d’empêcher de manière hygiénique le contact entre les personnes et les excréments humains. </a:t>
            </a:r>
          </a:p>
          <a:p>
            <a:pPr marL="171450" indent="-171450" eaLnBrk="1" hangingPunct="1">
              <a:buFont typeface="Arial" panose="020B0604020202020204" pitchFamily="34" charset="0"/>
              <a:buChar char="•"/>
            </a:pPr>
            <a:endParaRPr lang="en-CA" dirty="0" smtClean="0">
              <a:ea typeface="ＭＳ Ｐゴシック" panose="020B0600070205080204" pitchFamily="34" charset="-128"/>
            </a:endParaRPr>
          </a:p>
          <a:p>
            <a:pPr marL="171450" indent="-171450" rtl="0" eaLnBrk="1" hangingPunct="1">
              <a:buFont typeface="Arial" panose="020B0604020202020204" pitchFamily="34" charset="0"/>
              <a:buChar char="•"/>
            </a:pPr>
            <a:r>
              <a:rPr>
                <a:ea typeface="ＭＳ Ｐゴシック" panose="020B0600070205080204" pitchFamily="34" charset="-128"/>
              </a:rPr>
              <a:t>Ce terme a été élaboré par le Programme commun de surveillance de l'eau et de l'assainissement (JMP) mené par l'Organisation Mondiale de la Santé (OMS) et le Fonds des Nations Unies pour l'Enfance (UNICEF). Il sert à mesurer les progrès accomplis vers l'atteinte de l'OMD n° 7 C de réduire de moitié la proportion de personnes sans accès durable à un assainissement de base d'ici 2015 (UNICEF et OMS, 2013). </a:t>
            </a:r>
          </a:p>
          <a:p>
            <a:pPr eaLnBrk="1" hangingPunct="1"/>
            <a:endParaRPr lang="en-CA" dirty="0" smtClean="0">
              <a:ea typeface="ＭＳ Ｐゴシック" panose="020B0600070205080204" pitchFamily="34" charset="-128"/>
            </a:endParaRPr>
          </a:p>
          <a:p>
            <a:pPr eaLnBrk="1" hangingPunct="1"/>
            <a:endParaRPr lang="en-CA" dirty="0" smtClean="0">
              <a:ea typeface="ＭＳ Ｐゴシック" panose="020B0600070205080204" pitchFamily="34" charset="-128"/>
            </a:endParaRP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fld id="{4B6DC672-B4F4-46C2-B438-A478B598F89C}" type="slidenum">
              <a:rPr/>
              <a:pPr rtl="0" eaLnBrk="1" hangingPunct="1"/>
              <a:t>7</a:t>
            </a:fld>
            <a:endParaRPr/>
          </a:p>
        </p:txBody>
      </p:sp>
    </p:spTree>
    <p:extLst>
      <p:ext uri="{BB962C8B-B14F-4D97-AF65-F5344CB8AC3E}">
        <p14:creationId xmlns:p14="http://schemas.microsoft.com/office/powerpoint/2010/main" val="4246661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eaLnBrk="1" hangingPunct="1">
              <a:spcBef>
                <a:spcPct val="0"/>
              </a:spcBef>
            </a:pPr>
            <a:r>
              <a:rPr>
                <a:ea typeface="ＭＳ Ｐゴシック" panose="020B0600070205080204" pitchFamily="34" charset="-128"/>
              </a:rPr>
              <a:t>Les installations d'assainissement non améliorées n’assurent pas une séparation hygiénique des excréments humains en écartant tout risque de contact avec les gens.</a:t>
            </a:r>
          </a:p>
          <a:p>
            <a:pPr eaLnBrk="1" hangingPunct="1">
              <a:spcBef>
                <a:spcPct val="0"/>
              </a:spcBef>
            </a:pPr>
            <a:endParaRPr lang="en-US" dirty="0" smtClean="0">
              <a:ea typeface="ＭＳ Ｐゴシック" panose="020B0600070205080204" pitchFamily="34" charset="-128"/>
            </a:endParaRP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fld id="{992B85D6-1072-4ACB-B1FC-7F4142763129}" type="slidenum">
              <a:rPr/>
              <a:pPr rtl="0" eaLnBrk="1" hangingPunct="1"/>
              <a:t>9</a:t>
            </a:fld>
            <a:endParaRPr/>
          </a:p>
        </p:txBody>
      </p:sp>
    </p:spTree>
    <p:extLst>
      <p:ext uri="{BB962C8B-B14F-4D97-AF65-F5344CB8AC3E}">
        <p14:creationId xmlns:p14="http://schemas.microsoft.com/office/powerpoint/2010/main" val="3945794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rtl="0" eaLnBrk="1" hangingPunct="1">
              <a:spcBef>
                <a:spcPct val="0"/>
              </a:spcBef>
              <a:buFont typeface="Arial" panose="020B0604020202020204" pitchFamily="34" charset="0"/>
              <a:buChar char="•"/>
            </a:pPr>
            <a:r>
              <a:rPr>
                <a:ea typeface="ＭＳ Ｐゴシック" panose="020B0600070205080204" pitchFamily="34" charset="-128"/>
              </a:rPr>
              <a:t>Au 2012, environ 2,5 milliards de personnes n’ont pas accès à un assainissement correct (UNICEF et OMS, 2014)</a:t>
            </a:r>
          </a:p>
          <a:p>
            <a:pPr marL="171450" indent="-171450" eaLnBrk="1" hangingPunct="1">
              <a:spcBef>
                <a:spcPct val="0"/>
              </a:spcBef>
              <a:buFont typeface="Arial" panose="020B0604020202020204" pitchFamily="34" charset="0"/>
              <a:buChar char="•"/>
            </a:pPr>
            <a:endParaRPr lang="en-CA" dirty="0" smtClean="0">
              <a:ea typeface="ＭＳ Ｐゴシック" panose="020B0600070205080204" pitchFamily="34" charset="-128"/>
            </a:endParaRPr>
          </a:p>
          <a:p>
            <a:pPr marL="171450" indent="-171450" rtl="0" eaLnBrk="1" hangingPunct="1">
              <a:spcBef>
                <a:spcPct val="0"/>
              </a:spcBef>
              <a:buFont typeface="Arial" panose="020B0604020202020204" pitchFamily="34" charset="0"/>
              <a:buChar char="•"/>
            </a:pPr>
            <a:r>
              <a:rPr>
                <a:ea typeface="ＭＳ Ｐゴシック" panose="020B0600070205080204" pitchFamily="34" charset="-128"/>
              </a:rPr>
              <a:t>784 millions de personnes utilisaient des équipements d'assainissement publics ou partagés. </a:t>
            </a:r>
          </a:p>
          <a:p>
            <a:pPr marL="171450" indent="-171450" eaLnBrk="1" hangingPunct="1">
              <a:spcBef>
                <a:spcPct val="0"/>
              </a:spcBef>
              <a:buFont typeface="Arial" panose="020B0604020202020204" pitchFamily="34" charset="0"/>
              <a:buChar char="•"/>
            </a:pPr>
            <a:endParaRPr lang="en-CA" dirty="0" smtClean="0">
              <a:ea typeface="ＭＳ Ｐゴシック" panose="020B0600070205080204" pitchFamily="34" charset="-128"/>
            </a:endParaRPr>
          </a:p>
          <a:p>
            <a:pPr marL="171450" indent="-171450" rtl="0" eaLnBrk="1" hangingPunct="1">
              <a:spcBef>
                <a:spcPct val="0"/>
              </a:spcBef>
              <a:buFont typeface="Arial" panose="020B0604020202020204" pitchFamily="34" charset="0"/>
              <a:buChar char="•"/>
            </a:pPr>
            <a:r>
              <a:rPr>
                <a:ea typeface="ＭＳ Ｐゴシック" panose="020B0600070205080204" pitchFamily="34" charset="-128"/>
              </a:rPr>
              <a:t>732 millions de personnes utilisaient des installations d'assainissement non améliorées qui n'écartent pas tout risque de contact avec les excréments humains de manière hygiénique.</a:t>
            </a:r>
          </a:p>
          <a:p>
            <a:pPr marL="171450" indent="-171450" eaLnBrk="1" hangingPunct="1">
              <a:spcBef>
                <a:spcPct val="0"/>
              </a:spcBef>
              <a:buFont typeface="Arial" panose="020B0604020202020204" pitchFamily="34" charset="0"/>
              <a:buChar char="•"/>
            </a:pPr>
            <a:endParaRPr lang="en-CA" dirty="0" smtClean="0">
              <a:ea typeface="ＭＳ Ｐゴシック" panose="020B0600070205080204" pitchFamily="34" charset="-128"/>
            </a:endParaRPr>
          </a:p>
          <a:p>
            <a:pPr marL="171450" indent="-171450" rtl="0" eaLnBrk="1" hangingPunct="1">
              <a:spcBef>
                <a:spcPct val="0"/>
              </a:spcBef>
              <a:buFont typeface="Arial" panose="020B0604020202020204" pitchFamily="34" charset="0"/>
              <a:buChar char="•"/>
            </a:pPr>
            <a:r>
              <a:rPr>
                <a:ea typeface="ＭＳ Ｐゴシック" panose="020B0600070205080204" pitchFamily="34" charset="-128"/>
              </a:rPr>
              <a:t>Les pauvres en milieu rural constituent le groupe qui a le plus besoin d'un assainissement amélioré</a:t>
            </a:r>
          </a:p>
          <a:p>
            <a:pPr marL="171450" indent="-171450" eaLnBrk="1" hangingPunct="1">
              <a:spcBef>
                <a:spcPct val="0"/>
              </a:spcBef>
              <a:buFont typeface="Arial" panose="020B0604020202020204" pitchFamily="34" charset="0"/>
              <a:buChar char="•"/>
            </a:pPr>
            <a:endParaRPr lang="en-US" dirty="0" smtClean="0">
              <a:ea typeface="ＭＳ Ｐゴシック" panose="020B0600070205080204" pitchFamily="34" charset="-128"/>
            </a:endParaRP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fld id="{F44F5BFC-9965-42FC-832E-6EDEC738698C}" type="slidenum">
              <a:rPr/>
              <a:pPr rtl="0" eaLnBrk="1" hangingPunct="1"/>
              <a:t>10</a:t>
            </a:fld>
            <a:endParaRPr/>
          </a:p>
        </p:txBody>
      </p:sp>
    </p:spTree>
    <p:extLst>
      <p:ext uri="{BB962C8B-B14F-4D97-AF65-F5344CB8AC3E}">
        <p14:creationId xmlns:p14="http://schemas.microsoft.com/office/powerpoint/2010/main" val="488404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rtl="0" eaLnBrk="1" hangingPunct="1">
              <a:spcBef>
                <a:spcPct val="0"/>
              </a:spcBef>
              <a:buFont typeface="Arial" panose="020B0604020202020204" pitchFamily="34" charset="0"/>
              <a:buChar char="•"/>
            </a:pPr>
            <a:r>
              <a:rPr>
                <a:ea typeface="ＭＳ Ｐゴシック" panose="020B0600070205080204" pitchFamily="34" charset="-128"/>
              </a:rPr>
              <a:t>1 milliard de personnes, soit 14% de la population mondiale défèquent à l'air libre.</a:t>
            </a:r>
          </a:p>
          <a:p>
            <a:pPr marL="171450" indent="-171450" rtl="0" eaLnBrk="1" hangingPunct="1">
              <a:spcBef>
                <a:spcPct val="0"/>
              </a:spcBef>
              <a:buFont typeface="Arial" panose="020B0604020202020204" pitchFamily="34" charset="0"/>
              <a:buChar char="•"/>
            </a:pPr>
            <a:r>
              <a:rPr>
                <a:ea typeface="ＭＳ Ｐゴシック" panose="020B0600070205080204" pitchFamily="34" charset="-128"/>
              </a:rPr>
              <a:t>La majorité (70%) des personnes dépourvues d'assainissement vivent en zone rurale, où a lieu 90% de la défécation en plein air.</a:t>
            </a:r>
          </a:p>
          <a:p>
            <a:pPr marL="171450" indent="-171450" eaLnBrk="1" hangingPunct="1">
              <a:spcBef>
                <a:spcPct val="0"/>
              </a:spcBef>
              <a:buFont typeface="Arial" panose="020B0604020202020204" pitchFamily="34" charset="0"/>
              <a:buChar char="•"/>
            </a:pPr>
            <a:endParaRPr lang="en-US" dirty="0" smtClean="0">
              <a:ea typeface="ＭＳ Ｐゴシック" panose="020B0600070205080204" pitchFamily="34" charset="-128"/>
            </a:endParaRPr>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fld id="{C3071792-4497-455B-AFE7-FB076EE9B03B}" type="slidenum">
              <a:rPr/>
              <a:pPr rtl="0" eaLnBrk="1" hangingPunct="1"/>
              <a:t>11</a:t>
            </a:fld>
            <a:endParaRPr/>
          </a:p>
        </p:txBody>
      </p:sp>
    </p:spTree>
    <p:extLst>
      <p:ext uri="{BB962C8B-B14F-4D97-AF65-F5344CB8AC3E}">
        <p14:creationId xmlns:p14="http://schemas.microsoft.com/office/powerpoint/2010/main" val="177045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a:t>•</a:t>
            </a:r>
            <a:r>
              <a:rPr baseline="0"/>
              <a:t> </a:t>
            </a:r>
            <a:r>
              <a:rPr/>
              <a:t>Depuis 1990, près de 2 milliards de personnes ont bénéficié de l'accès à une installation d'assainissement amélioré, et la part de la population ayant recours à la défécation à l'air libre a reculé de 24 % à 14 %. </a:t>
            </a:r>
          </a:p>
        </p:txBody>
      </p:sp>
      <p:sp>
        <p:nvSpPr>
          <p:cNvPr id="4" name="Slide Number Placeholder 3"/>
          <p:cNvSpPr>
            <a:spLocks noGrp="1"/>
          </p:cNvSpPr>
          <p:nvPr>
            <p:ph type="sldNum" sz="quarter" idx="10"/>
          </p:nvPr>
        </p:nvSpPr>
        <p:spPr/>
        <p:txBody>
          <a:bodyPr/>
          <a:lstStyle/>
          <a:p>
            <a:pPr rtl="0"/>
            <a:fld id="{6008A54D-09C8-4156-8D3E-DE483C7290AD}" type="slidenum">
              <a:rPr/>
              <a:pPr rtl="0"/>
              <a:t>12</a:t>
            </a:fld>
            <a:endParaRPr/>
          </a:p>
        </p:txBody>
      </p:sp>
    </p:spTree>
    <p:extLst>
      <p:ext uri="{BB962C8B-B14F-4D97-AF65-F5344CB8AC3E}">
        <p14:creationId xmlns:p14="http://schemas.microsoft.com/office/powerpoint/2010/main" val="1693778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rtl="0" eaLnBrk="1" hangingPunct="1">
              <a:spcBef>
                <a:spcPct val="0"/>
              </a:spcBef>
              <a:buFont typeface="Arial" panose="020B0604020202020204" pitchFamily="34" charset="0"/>
              <a:buChar char="•"/>
            </a:pPr>
            <a:r>
              <a:rPr>
                <a:ea typeface="ＭＳ Ｐゴシック" panose="020B0600070205080204" pitchFamily="34" charset="-128"/>
              </a:rPr>
              <a:t>Ajoutez</a:t>
            </a:r>
            <a:r>
              <a:rPr baseline="0">
                <a:ea typeface="ＭＳ Ｐゴシック" panose="020B0600070205080204" pitchFamily="34" charset="-128"/>
              </a:rPr>
              <a:t> des données nationales ou régionales sur l'accès à l'assainissement amélioré.</a:t>
            </a:r>
          </a:p>
          <a:p>
            <a:pPr marL="171450" indent="-171450" eaLnBrk="1" hangingPunct="1">
              <a:spcBef>
                <a:spcPct val="0"/>
              </a:spcBef>
              <a:buFont typeface="Arial" panose="020B0604020202020204" pitchFamily="34" charset="0"/>
              <a:buChar char="•"/>
            </a:pPr>
            <a:endParaRPr lang="en-US" baseline="0" dirty="0" smtClean="0">
              <a:ea typeface="ＭＳ Ｐゴシック" panose="020B0600070205080204" pitchFamily="34" charset="-128"/>
            </a:endParaRPr>
          </a:p>
          <a:p>
            <a:pPr marL="171450" indent="-171450" rtl="0" eaLnBrk="1" hangingPunct="1">
              <a:spcBef>
                <a:spcPct val="0"/>
              </a:spcBef>
              <a:buFont typeface="Arial" panose="020B0604020202020204" pitchFamily="34" charset="0"/>
              <a:buChar char="•"/>
            </a:pPr>
            <a:r>
              <a:rPr baseline="0">
                <a:ea typeface="ＭＳ Ｐゴシック" panose="020B0600070205080204" pitchFamily="34" charset="-128"/>
              </a:rPr>
              <a:t>Des informations nationales et régionales sont disponibles auprès des sources suivantes :</a:t>
            </a:r>
          </a:p>
          <a:p>
            <a:pPr marL="171450" indent="-171450" eaLnBrk="1" hangingPunct="1">
              <a:spcBef>
                <a:spcPct val="0"/>
              </a:spcBef>
              <a:buFont typeface="Arial" panose="020B0604020202020204" pitchFamily="34" charset="0"/>
              <a:buChar char="•"/>
            </a:pPr>
            <a:endParaRPr lang="en-US" baseline="0" dirty="0" smtClean="0">
              <a:ea typeface="ＭＳ Ｐゴシック" panose="020B0600070205080204" pitchFamily="34" charset="-128"/>
            </a:endParaRPr>
          </a:p>
          <a:p>
            <a:pPr marL="0" indent="0" rtl="0" eaLnBrk="1" hangingPunct="1">
              <a:spcBef>
                <a:spcPct val="0"/>
              </a:spcBef>
              <a:buFont typeface="Arial" panose="020B0604020202020204" pitchFamily="34" charset="0"/>
              <a:buNone/>
            </a:pPr>
            <a:r>
              <a:rPr>
                <a:ea typeface="ＭＳ Ｐゴシック" panose="020B0600070205080204" pitchFamily="34" charset="-128"/>
              </a:rPr>
              <a:t>OMS et UNICEF (2015) Progress on Sanitation and Drinking Water: 2015 Update and MDG Assessment. Programme Commun OMS/UNICEF de surveillance de l'approvisionnement en eau et de l'assainissement. UNICEF, New York, États-Unis et OMS, Genève, Suisse. Available at: www.wssinfo.org/fileadmin/user_upload/resources/JMP-Update-report-2015_English.pdf</a:t>
            </a:r>
          </a:p>
          <a:p>
            <a:pPr marL="171450" indent="-171450" eaLnBrk="1" hangingPunct="1">
              <a:spcBef>
                <a:spcPct val="0"/>
              </a:spcBef>
              <a:buFont typeface="Arial" panose="020B0604020202020204" pitchFamily="34" charset="0"/>
              <a:buChar char="•"/>
            </a:pPr>
            <a:endParaRPr lang="en-US" dirty="0" smtClean="0">
              <a:ea typeface="ＭＳ Ｐゴシック" panose="020B0600070205080204" pitchFamily="34" charset="-128"/>
            </a:endParaRPr>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fld id="{C3071792-4497-455B-AFE7-FB076EE9B03B}" type="slidenum">
              <a:rPr/>
              <a:pPr rtl="0" eaLnBrk="1" hangingPunct="1"/>
              <a:t>13</a:t>
            </a:fld>
            <a:endParaRPr/>
          </a:p>
        </p:txBody>
      </p:sp>
    </p:spTree>
    <p:extLst>
      <p:ext uri="{BB962C8B-B14F-4D97-AF65-F5344CB8AC3E}">
        <p14:creationId xmlns:p14="http://schemas.microsoft.com/office/powerpoint/2010/main" val="1083713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348663" y="6245225"/>
            <a:ext cx="338137" cy="476250"/>
          </a:xfrm>
        </p:spPr>
        <p:txBody>
          <a:bodyPr/>
          <a:lstStyle>
            <a:lvl1pPr>
              <a:defRPr/>
            </a:lvl1pPr>
          </a:lstStyle>
          <a:p>
            <a:fld id="{B6788843-B78F-4F7B-B413-452F8CA8C308}" type="slidenum">
              <a:rPr lang="en-US"/>
              <a:pPr/>
              <a:t>‹#›</a:t>
            </a:fld>
            <a:endParaRPr lang="en-US"/>
          </a:p>
        </p:txBody>
      </p:sp>
    </p:spTree>
    <p:extLst>
      <p:ext uri="{BB962C8B-B14F-4D97-AF65-F5344CB8AC3E}">
        <p14:creationId xmlns:p14="http://schemas.microsoft.com/office/powerpoint/2010/main" val="744683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0EDE4F9-9E2F-4188-A347-66DB0C635311}" type="slidenum">
              <a:rPr lang="en-US"/>
              <a:pPr/>
              <a:t>‹#›</a:t>
            </a:fld>
            <a:endParaRPr lang="en-US"/>
          </a:p>
        </p:txBody>
      </p:sp>
    </p:spTree>
    <p:extLst>
      <p:ext uri="{BB962C8B-B14F-4D97-AF65-F5344CB8AC3E}">
        <p14:creationId xmlns:p14="http://schemas.microsoft.com/office/powerpoint/2010/main" val="1169734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88C466F-B978-43E0-BFA6-41B46FA020FE}" type="slidenum">
              <a:rPr lang="en-US"/>
              <a:pPr/>
              <a:t>‹#›</a:t>
            </a:fld>
            <a:endParaRPr lang="en-US"/>
          </a:p>
        </p:txBody>
      </p:sp>
    </p:spTree>
    <p:extLst>
      <p:ext uri="{BB962C8B-B14F-4D97-AF65-F5344CB8AC3E}">
        <p14:creationId xmlns:p14="http://schemas.microsoft.com/office/powerpoint/2010/main" val="1745794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264525" y="6245225"/>
            <a:ext cx="422275" cy="476250"/>
          </a:xfrm>
        </p:spPr>
        <p:txBody>
          <a:bodyPr/>
          <a:lstStyle>
            <a:lvl1pPr>
              <a:defRPr/>
            </a:lvl1pPr>
          </a:lstStyle>
          <a:p>
            <a:fld id="{3D556FCE-E6F8-418C-BBBA-8D4EAC6EDA62}" type="slidenum">
              <a:rPr lang="en-US"/>
              <a:pPr/>
              <a:t>‹#›</a:t>
            </a:fld>
            <a:endParaRPr lang="en-US"/>
          </a:p>
        </p:txBody>
      </p:sp>
    </p:spTree>
    <p:extLst>
      <p:ext uri="{BB962C8B-B14F-4D97-AF65-F5344CB8AC3E}">
        <p14:creationId xmlns:p14="http://schemas.microsoft.com/office/powerpoint/2010/main" val="1318697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A05DB83-7597-4954-9238-CD43A91DC6D4}" type="slidenum">
              <a:rPr lang="en-US"/>
              <a:pPr/>
              <a:t>‹#›</a:t>
            </a:fld>
            <a:endParaRPr lang="en-US"/>
          </a:p>
        </p:txBody>
      </p:sp>
    </p:spTree>
    <p:extLst>
      <p:ext uri="{BB962C8B-B14F-4D97-AF65-F5344CB8AC3E}">
        <p14:creationId xmlns:p14="http://schemas.microsoft.com/office/powerpoint/2010/main" val="1024212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6CD574F-4256-4C3F-93C7-B49050590DF2}" type="slidenum">
              <a:rPr lang="en-US"/>
              <a:pPr/>
              <a:t>‹#›</a:t>
            </a:fld>
            <a:endParaRPr lang="en-US"/>
          </a:p>
        </p:txBody>
      </p:sp>
    </p:spTree>
    <p:extLst>
      <p:ext uri="{BB962C8B-B14F-4D97-AF65-F5344CB8AC3E}">
        <p14:creationId xmlns:p14="http://schemas.microsoft.com/office/powerpoint/2010/main" val="2160034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BA0B5FA2-6BBD-4A5C-8D8B-4CF742A98110}" type="slidenum">
              <a:rPr lang="en-US"/>
              <a:pPr/>
              <a:t>‹#›</a:t>
            </a:fld>
            <a:endParaRPr lang="en-US"/>
          </a:p>
        </p:txBody>
      </p:sp>
    </p:spTree>
    <p:extLst>
      <p:ext uri="{BB962C8B-B14F-4D97-AF65-F5344CB8AC3E}">
        <p14:creationId xmlns:p14="http://schemas.microsoft.com/office/powerpoint/2010/main" val="1247732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A46F3A7-31E5-4DCB-809C-5D7B73C7ACF1}" type="slidenum">
              <a:rPr lang="en-US"/>
              <a:pPr/>
              <a:t>‹#›</a:t>
            </a:fld>
            <a:endParaRPr lang="en-US"/>
          </a:p>
        </p:txBody>
      </p:sp>
    </p:spTree>
    <p:extLst>
      <p:ext uri="{BB962C8B-B14F-4D97-AF65-F5344CB8AC3E}">
        <p14:creationId xmlns:p14="http://schemas.microsoft.com/office/powerpoint/2010/main" val="4229174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3475D16-677F-4D91-992F-9D67AB17F2DB}" type="slidenum">
              <a:rPr lang="en-US"/>
              <a:pPr/>
              <a:t>‹#›</a:t>
            </a:fld>
            <a:endParaRPr lang="en-US"/>
          </a:p>
        </p:txBody>
      </p:sp>
    </p:spTree>
    <p:extLst>
      <p:ext uri="{BB962C8B-B14F-4D97-AF65-F5344CB8AC3E}">
        <p14:creationId xmlns:p14="http://schemas.microsoft.com/office/powerpoint/2010/main" val="426510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9251208-FE90-45D4-8D96-BB03D2A8F130}" type="slidenum">
              <a:rPr lang="en-US"/>
              <a:pPr/>
              <a:t>‹#›</a:t>
            </a:fld>
            <a:endParaRPr lang="en-US"/>
          </a:p>
        </p:txBody>
      </p:sp>
    </p:spTree>
    <p:extLst>
      <p:ext uri="{BB962C8B-B14F-4D97-AF65-F5344CB8AC3E}">
        <p14:creationId xmlns:p14="http://schemas.microsoft.com/office/powerpoint/2010/main" val="3333615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ECF96D3-D532-4AF4-B1A2-47AD7D5A3DE7}" type="slidenum">
              <a:rPr lang="en-US"/>
              <a:pPr/>
              <a:t>‹#›</a:t>
            </a:fld>
            <a:endParaRPr lang="en-US"/>
          </a:p>
        </p:txBody>
      </p:sp>
    </p:spTree>
    <p:extLst>
      <p:ext uri="{BB962C8B-B14F-4D97-AF65-F5344CB8AC3E}">
        <p14:creationId xmlns:p14="http://schemas.microsoft.com/office/powerpoint/2010/main" val="4198202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9" charset="0"/>
                <a:cs typeface="Arial" pitchFamily="-109"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9" charset="0"/>
                <a:cs typeface="Arial" pitchFamily="-109"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CDBC3B9-EBAE-47B4-ACAF-C0E9D8FDAA1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Arial" pitchFamily="-109" charset="0"/>
          <a:cs typeface="Arial" pitchFamily="-109" charset="0"/>
        </a:defRPr>
      </a:lvl2pPr>
      <a:lvl3pPr algn="ctr" rtl="0" eaLnBrk="0" fontAlgn="base" hangingPunct="0">
        <a:spcBef>
          <a:spcPct val="0"/>
        </a:spcBef>
        <a:spcAft>
          <a:spcPct val="0"/>
        </a:spcAft>
        <a:defRPr sz="4400">
          <a:solidFill>
            <a:schemeClr val="tx2"/>
          </a:solidFill>
          <a:latin typeface="Arial" pitchFamily="-109" charset="0"/>
          <a:ea typeface="Arial" pitchFamily="-109" charset="0"/>
          <a:cs typeface="Arial" pitchFamily="-109" charset="0"/>
        </a:defRPr>
      </a:lvl3pPr>
      <a:lvl4pPr algn="ctr" rtl="0" eaLnBrk="0" fontAlgn="base" hangingPunct="0">
        <a:spcBef>
          <a:spcPct val="0"/>
        </a:spcBef>
        <a:spcAft>
          <a:spcPct val="0"/>
        </a:spcAft>
        <a:defRPr sz="4400">
          <a:solidFill>
            <a:schemeClr val="tx2"/>
          </a:solidFill>
          <a:latin typeface="Arial" pitchFamily="-109" charset="0"/>
          <a:ea typeface="Arial" pitchFamily="-109" charset="0"/>
          <a:cs typeface="Arial" pitchFamily="-109" charset="0"/>
        </a:defRPr>
      </a:lvl4pPr>
      <a:lvl5pPr algn="ctr" rtl="0" eaLnBrk="0" fontAlgn="base" hangingPunct="0">
        <a:spcBef>
          <a:spcPct val="0"/>
        </a:spcBef>
        <a:spcAft>
          <a:spcPct val="0"/>
        </a:spcAft>
        <a:defRPr sz="4400">
          <a:solidFill>
            <a:schemeClr val="tx2"/>
          </a:solidFill>
          <a:latin typeface="Arial" pitchFamily="-109" charset="0"/>
          <a:ea typeface="Arial" pitchFamily="-109" charset="0"/>
          <a:cs typeface="Arial" pitchFamily="-109" charset="0"/>
        </a:defRPr>
      </a:lvl5pPr>
      <a:lvl6pPr marL="457200" algn="ctr" rtl="0" fontAlgn="base">
        <a:spcBef>
          <a:spcPct val="0"/>
        </a:spcBef>
        <a:spcAft>
          <a:spcPct val="0"/>
        </a:spcAft>
        <a:defRPr sz="4400">
          <a:solidFill>
            <a:schemeClr val="tx2"/>
          </a:solidFill>
          <a:latin typeface="Arial" pitchFamily="-109" charset="0"/>
          <a:ea typeface="Arial" pitchFamily="-109" charset="0"/>
          <a:cs typeface="Arial" pitchFamily="-109" charset="0"/>
        </a:defRPr>
      </a:lvl6pPr>
      <a:lvl7pPr marL="914400" algn="ctr" rtl="0" fontAlgn="base">
        <a:spcBef>
          <a:spcPct val="0"/>
        </a:spcBef>
        <a:spcAft>
          <a:spcPct val="0"/>
        </a:spcAft>
        <a:defRPr sz="4400">
          <a:solidFill>
            <a:schemeClr val="tx2"/>
          </a:solidFill>
          <a:latin typeface="Arial" pitchFamily="-109" charset="0"/>
          <a:ea typeface="Arial" pitchFamily="-109" charset="0"/>
          <a:cs typeface="Arial" pitchFamily="-109" charset="0"/>
        </a:defRPr>
      </a:lvl7pPr>
      <a:lvl8pPr marL="1371600" algn="ctr" rtl="0" fontAlgn="base">
        <a:spcBef>
          <a:spcPct val="0"/>
        </a:spcBef>
        <a:spcAft>
          <a:spcPct val="0"/>
        </a:spcAft>
        <a:defRPr sz="4400">
          <a:solidFill>
            <a:schemeClr val="tx2"/>
          </a:solidFill>
          <a:latin typeface="Arial" pitchFamily="-109" charset="0"/>
          <a:ea typeface="Arial" pitchFamily="-109" charset="0"/>
          <a:cs typeface="Arial" pitchFamily="-109" charset="0"/>
        </a:defRPr>
      </a:lvl8pPr>
      <a:lvl9pPr marL="1828800" algn="ctr" rtl="0" fontAlgn="base">
        <a:spcBef>
          <a:spcPct val="0"/>
        </a:spcBef>
        <a:spcAft>
          <a:spcPct val="0"/>
        </a:spcAft>
        <a:defRPr sz="4400">
          <a:solidFill>
            <a:schemeClr val="tx2"/>
          </a:solidFill>
          <a:latin typeface="Arial" pitchFamily="-109" charset="0"/>
          <a:ea typeface="Arial" pitchFamily="-109" charset="0"/>
          <a:cs typeface="Arial" pitchFamily="-10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1.emf"/></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4.JP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www.cawst.org/resources"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undp.org/mdg/goal1.s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hyperlink" Target="http://www.undp.org/mdg/goal3.shtml" TargetMode="External"/><Relationship Id="rId4" Type="http://schemas.openxmlformats.org/officeDocument/2006/relationships/hyperlink" Target="http://www.undp.org/mdg/goal2.s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2743200" y="0"/>
            <a:ext cx="3633122" cy="1143000"/>
          </a:xfrm>
          <a:prstGeom prst="rect">
            <a:avLst/>
          </a:prstGeom>
          <a:noFill/>
          <a:ln>
            <a:noFill/>
          </a:ln>
        </p:spPr>
      </p:pic>
      <p:sp>
        <p:nvSpPr>
          <p:cNvPr id="4" name="TextBox 3"/>
          <p:cNvSpPr txBox="1"/>
          <p:nvPr/>
        </p:nvSpPr>
        <p:spPr>
          <a:xfrm>
            <a:off x="671264" y="677882"/>
            <a:ext cx="8077200" cy="6340197"/>
          </a:xfrm>
          <a:prstGeom prst="rect">
            <a:avLst/>
          </a:prstGeom>
          <a:noFill/>
        </p:spPr>
        <p:txBody>
          <a:bodyPr wrap="square" rtlCol="0">
            <a:spAutoFit/>
          </a:bodyPr>
          <a:lstStyle/>
          <a:p>
            <a:pPr algn="ctr" rtl="0">
              <a:tabLst>
                <a:tab pos="1196975" algn="l"/>
              </a:tabLst>
            </a:pPr>
            <a:r>
              <a:rPr lang="fr-FR" sz="1100" dirty="0" smtClean="0"/>
              <a:t>424 Aviation Road NE</a:t>
            </a:r>
          </a:p>
          <a:p>
            <a:pPr algn="ctr" rtl="0">
              <a:tabLst>
                <a:tab pos="1196975" algn="l"/>
              </a:tabLst>
            </a:pPr>
            <a:r>
              <a:rPr lang="fr-FR" sz="1100" dirty="0" smtClean="0"/>
              <a:t>Calgary, Alberta, T2E 8H6, Canada</a:t>
            </a:r>
          </a:p>
          <a:p>
            <a:pPr algn="ctr" rtl="0">
              <a:tabLst>
                <a:tab pos="1196975" algn="l"/>
              </a:tabLst>
            </a:pPr>
            <a:r>
              <a:rPr lang="fr-FR" sz="1100" dirty="0" smtClean="0"/>
              <a:t>Tél. : + 1 (403) 243-3285, Fax : + 1 (403) 243-6199</a:t>
            </a:r>
          </a:p>
          <a:p>
            <a:pPr algn="ctr" rtl="0">
              <a:tabLst>
                <a:tab pos="1196975" algn="l"/>
              </a:tabLst>
            </a:pPr>
            <a:r>
              <a:rPr lang="fr-FR" sz="1100" dirty="0" smtClean="0"/>
              <a:t>Courriel : resources@cawst.org, Site Internet : www.cawst.org</a:t>
            </a:r>
          </a:p>
          <a:p>
            <a:pPr algn="ctr">
              <a:tabLst>
                <a:tab pos="1196975" algn="l"/>
              </a:tabLst>
            </a:pPr>
            <a:endParaRPr lang="fr-FR" sz="1100" dirty="0" smtClean="0"/>
          </a:p>
          <a:p>
            <a:pPr rtl="0"/>
            <a:r>
              <a:rPr lang="fr-FR" sz="900" dirty="0" smtClean="0"/>
              <a:t>CAWST (Centre for </a:t>
            </a:r>
            <a:r>
              <a:rPr lang="fr-FR" sz="900" dirty="0" err="1" smtClean="0"/>
              <a:t>Affordable</a:t>
            </a:r>
            <a:r>
              <a:rPr lang="fr-FR" sz="900" dirty="0" smtClean="0"/>
              <a:t> Water and </a:t>
            </a:r>
            <a:r>
              <a:rPr lang="fr-FR" sz="900" dirty="0" err="1" smtClean="0"/>
              <a:t>Sanitation</a:t>
            </a:r>
            <a:r>
              <a:rPr lang="fr-FR" sz="900" dirty="0" smtClean="0"/>
              <a:t> </a:t>
            </a:r>
            <a:r>
              <a:rPr lang="fr-FR" sz="900" dirty="0" err="1" smtClean="0"/>
              <a:t>Technology</a:t>
            </a:r>
            <a:r>
              <a:rPr lang="fr-FR" sz="900" dirty="0" smtClean="0"/>
              <a:t>) est un organisme à but non lucratif qui propose des services de formation et de conseil aux organisations qui travaillent directement avec les populations des pays en développement n'ayant pas accès à l'eau potable et à un assainissement de base.</a:t>
            </a:r>
          </a:p>
          <a:p>
            <a:pPr rtl="0"/>
            <a:endParaRPr lang="fr-FR" sz="800" dirty="0" smtClean="0"/>
          </a:p>
          <a:p>
            <a:pPr rtl="0"/>
            <a:r>
              <a:rPr lang="fr-FR" sz="900" dirty="0" smtClean="0"/>
              <a:t>L'une des stratégies fondamentales de CAWST est de rendre les connaissances dans le domaine de l'eau accessibles à tous. Ceci peut être réalisé, en partie, par le développement et la distribution gratuite de supports éducatifs dans le but de rendre l'information facilement disponible à ceux qui en ont le plus besoin.</a:t>
            </a:r>
          </a:p>
          <a:p>
            <a:pPr rtl="0"/>
            <a:endParaRPr lang="fr-FR" sz="800" dirty="0" smtClean="0"/>
          </a:p>
          <a:p>
            <a:pPr rtl="0"/>
            <a:r>
              <a:rPr lang="fr-FR" sz="900" dirty="0" smtClean="0"/>
              <a:t>Le contenu de ce document est libre et sous licence </a:t>
            </a:r>
            <a:r>
              <a:rPr lang="fr-FR" sz="900" dirty="0" err="1" smtClean="0"/>
              <a:t>Creative</a:t>
            </a:r>
            <a:r>
              <a:rPr lang="fr-FR" sz="900" dirty="0" smtClean="0"/>
              <a:t> Commons Attribution Works 3.0 </a:t>
            </a:r>
            <a:r>
              <a:rPr lang="fr-FR" sz="900" dirty="0" err="1" smtClean="0"/>
              <a:t>Unported</a:t>
            </a:r>
            <a:r>
              <a:rPr lang="fr-FR" sz="900" dirty="0" smtClean="0"/>
              <a:t>. Il est possible de consulter une copie de cette autorisation à l'adresse suivante : http://creativecommons.org/licenses/by/3.0, ou en écrivant à </a:t>
            </a:r>
            <a:r>
              <a:rPr lang="fr-FR" sz="900" dirty="0" err="1" smtClean="0"/>
              <a:t>Creative</a:t>
            </a:r>
            <a:r>
              <a:rPr lang="fr-FR" sz="900" dirty="0" smtClean="0"/>
              <a:t> Commons : 171 Second Street, Suite 300, San Francisco, </a:t>
            </a:r>
            <a:r>
              <a:rPr lang="fr-FR" sz="900" dirty="0" err="1" smtClean="0"/>
              <a:t>California</a:t>
            </a:r>
            <a:r>
              <a:rPr lang="fr-FR" sz="900" dirty="0" smtClean="0"/>
              <a:t> 94105, USA. </a:t>
            </a:r>
          </a:p>
          <a:p>
            <a:pPr rtl="0"/>
            <a:r>
              <a:rPr lang="fr-FR" sz="900" dirty="0" smtClean="0"/>
              <a:t> </a:t>
            </a:r>
          </a:p>
          <a:p>
            <a:pPr rtl="0"/>
            <a:r>
              <a:rPr lang="fr-FR" sz="900" dirty="0" smtClean="0"/>
              <a:t>		Vous êtes libre de :</a:t>
            </a:r>
          </a:p>
          <a:p>
            <a:pPr marL="2000250" lvl="4" indent="-171450" rtl="0">
              <a:buFont typeface="Arial" pitchFamily="34" charset="0"/>
              <a:buChar char="•"/>
            </a:pPr>
            <a:r>
              <a:rPr lang="fr-FR" sz="900" dirty="0" smtClean="0"/>
              <a:t>Partager – copier, distribuer et transmettre ce document</a:t>
            </a:r>
          </a:p>
          <a:p>
            <a:pPr marL="2000250" lvl="4" indent="-171450" rtl="0">
              <a:buFont typeface="Arial" pitchFamily="34" charset="0"/>
              <a:buChar char="•"/>
            </a:pPr>
            <a:r>
              <a:rPr lang="fr-FR" sz="900" dirty="0" smtClean="0"/>
              <a:t>Modifier : adapter ce document</a:t>
            </a:r>
          </a:p>
          <a:p>
            <a:pPr rtl="0"/>
            <a:r>
              <a:rPr lang="fr-FR" sz="900" dirty="0" smtClean="0"/>
              <a:t> </a:t>
            </a:r>
          </a:p>
          <a:p>
            <a:pPr rtl="0"/>
            <a:r>
              <a:rPr lang="fr-FR" sz="900" dirty="0" smtClean="0"/>
              <a:t>		Aux conditions suivantes :</a:t>
            </a:r>
          </a:p>
          <a:p>
            <a:pPr marL="2000250" lvl="4" indent="-171450" rtl="0">
              <a:buFont typeface="Arial" pitchFamily="34" charset="0"/>
              <a:buChar char="•"/>
            </a:pPr>
            <a:r>
              <a:rPr lang="fr-FR" sz="900" dirty="0" smtClean="0"/>
              <a:t>d'en indiquer l'origine. Vous devez indiquer que CAWST est l'auteur original de ce document. Veuillez mentionner notre site internet : www.cawst.org</a:t>
            </a:r>
          </a:p>
          <a:p>
            <a:pPr algn="ctr">
              <a:tabLst>
                <a:tab pos="1196975" algn="l"/>
              </a:tabLst>
            </a:pPr>
            <a:endParaRPr lang="fr-FR" sz="900" dirty="0" smtClean="0"/>
          </a:p>
          <a:p>
            <a:pPr rtl="0">
              <a:tabLst>
                <a:tab pos="1196975" algn="l"/>
              </a:tabLst>
            </a:pPr>
            <a:r>
              <a:rPr lang="fr-FR" sz="900" dirty="0" smtClean="0"/>
              <a:t>CAWST publiera périodiquement des mises à jour de ce document. Pour cette raison, nous ne recommandons pas que vous proposiez ce document en téléchargement sur votre site web.</a:t>
            </a:r>
          </a:p>
          <a:p>
            <a:pPr>
              <a:tabLst>
                <a:tab pos="1196975" algn="l"/>
              </a:tabLst>
            </a:pPr>
            <a:endParaRPr lang="fr-FR" sz="900" dirty="0" smtClean="0"/>
          </a:p>
          <a:p>
            <a:pPr>
              <a:tabLst>
                <a:tab pos="1196975" algn="l"/>
              </a:tabLst>
            </a:pPr>
            <a:endParaRPr lang="fr-FR" sz="900" dirty="0" smtClean="0"/>
          </a:p>
          <a:p>
            <a:pPr>
              <a:tabLst>
                <a:tab pos="1196975" algn="l"/>
              </a:tabLst>
            </a:pPr>
            <a:endParaRPr lang="fr-FR" sz="900" dirty="0" smtClean="0"/>
          </a:p>
          <a:p>
            <a:pPr>
              <a:tabLst>
                <a:tab pos="1196975" algn="l"/>
              </a:tabLst>
            </a:pPr>
            <a:endParaRPr lang="fr-FR" sz="900" dirty="0" smtClean="0"/>
          </a:p>
          <a:p>
            <a:pPr>
              <a:tabLst>
                <a:tab pos="1196975" algn="l"/>
              </a:tabLst>
            </a:pPr>
            <a:endParaRPr lang="fr-FR" sz="900" dirty="0" smtClean="0"/>
          </a:p>
          <a:p>
            <a:pPr>
              <a:tabLst>
                <a:tab pos="1196975" algn="l"/>
              </a:tabLst>
            </a:pPr>
            <a:endParaRPr lang="fr-FR" sz="900" dirty="0" smtClean="0"/>
          </a:p>
          <a:p>
            <a:pPr>
              <a:tabLst>
                <a:tab pos="1196975" algn="l"/>
              </a:tabLst>
            </a:pPr>
            <a:endParaRPr lang="fr-FR" sz="900" dirty="0" smtClean="0"/>
          </a:p>
          <a:p>
            <a:pPr>
              <a:tabLst>
                <a:tab pos="1196975" algn="l"/>
              </a:tabLst>
            </a:pPr>
            <a:endParaRPr lang="fr-FR" sz="900" dirty="0" smtClean="0"/>
          </a:p>
          <a:p>
            <a:pPr>
              <a:tabLst>
                <a:tab pos="1196975" algn="l"/>
              </a:tabLst>
            </a:pPr>
            <a:endParaRPr lang="fr-FR" sz="900" dirty="0" smtClean="0"/>
          </a:p>
          <a:p>
            <a:pPr>
              <a:tabLst>
                <a:tab pos="1196975" algn="l"/>
              </a:tabLst>
            </a:pPr>
            <a:endParaRPr lang="fr-FR" sz="900" dirty="0" smtClean="0"/>
          </a:p>
          <a:p>
            <a:pPr>
              <a:tabLst>
                <a:tab pos="1196975" algn="l"/>
              </a:tabLst>
            </a:pPr>
            <a:endParaRPr lang="fr-FR" sz="900" dirty="0" smtClean="0"/>
          </a:p>
          <a:p>
            <a:pPr>
              <a:tabLst>
                <a:tab pos="1196975" algn="l"/>
              </a:tabLst>
            </a:pPr>
            <a:endParaRPr lang="fr-FR" sz="900" dirty="0" smtClean="0"/>
          </a:p>
          <a:p>
            <a:pPr>
              <a:tabLst>
                <a:tab pos="1196975" algn="l"/>
              </a:tabLst>
            </a:pPr>
            <a:endParaRPr lang="fr-FR" sz="900" dirty="0" smtClean="0"/>
          </a:p>
          <a:p>
            <a:pPr>
              <a:tabLst>
                <a:tab pos="1196975" algn="l"/>
              </a:tabLst>
            </a:pPr>
            <a:endParaRPr lang="fr-FR" sz="900" dirty="0" smtClean="0"/>
          </a:p>
          <a:p>
            <a:pPr rtl="0"/>
            <a:r>
              <a:rPr lang="fr-FR" sz="900" b="1" dirty="0" smtClean="0"/>
              <a:t>CAWST et ses administrateurs, employés, entrepreneurs et bénévoles n'assument aucune responsabilité et ne donnent aucune garantie en ce qui concerne les résultats qui peuvent être obtenus de l'utilisation des informations fournies.</a:t>
            </a:r>
            <a:endParaRPr lang="fr-FR" sz="900" b="1" dirty="0"/>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1171092" y="3111252"/>
            <a:ext cx="1080120" cy="288032"/>
          </a:xfrm>
          <a:prstGeom prst="rect">
            <a:avLst/>
          </a:prstGeom>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1243100" y="3544850"/>
            <a:ext cx="936104" cy="360040"/>
          </a:xfrm>
          <a:prstGeom prst="rect">
            <a:avLst/>
          </a:prstGeom>
        </p:spPr>
      </p:pic>
      <p:sp>
        <p:nvSpPr>
          <p:cNvPr id="3" name="TextBox 2"/>
          <p:cNvSpPr txBox="1"/>
          <p:nvPr/>
        </p:nvSpPr>
        <p:spPr>
          <a:xfrm>
            <a:off x="1971582" y="4572612"/>
            <a:ext cx="5193432" cy="1892826"/>
          </a:xfrm>
          <a:prstGeom prst="rect">
            <a:avLst/>
          </a:prstGeom>
          <a:noFill/>
          <a:ln w="15875">
            <a:solidFill>
              <a:schemeClr val="tx1"/>
            </a:solidFill>
          </a:ln>
        </p:spPr>
        <p:txBody>
          <a:bodyPr wrap="square" rtlCol="0">
            <a:spAutoFit/>
          </a:bodyPr>
          <a:lstStyle/>
          <a:p>
            <a:pPr rtl="0"/>
            <a:r>
              <a:rPr lang="fr-FR" b="1" dirty="0" smtClean="0"/>
              <a:t> </a:t>
            </a:r>
            <a:r>
              <a:rPr lang="fr-FR" sz="1100" b="1" dirty="0" smtClean="0"/>
              <a:t> Tenez-vous informé et bénéficiez de soutien :</a:t>
            </a:r>
          </a:p>
          <a:p>
            <a:pPr marL="3028950" lvl="6" indent="-285750" rtl="0">
              <a:buFont typeface="Arial" pitchFamily="34" charset="0"/>
              <a:buChar char="•"/>
            </a:pPr>
            <a:r>
              <a:rPr lang="fr-FR" sz="1100" dirty="0" smtClean="0"/>
              <a:t>Dernières mises à jour de document</a:t>
            </a:r>
          </a:p>
          <a:p>
            <a:pPr marL="3028950" lvl="6" indent="-285750" rtl="0">
              <a:buFont typeface="Arial" pitchFamily="34" charset="0"/>
              <a:buChar char="•"/>
            </a:pPr>
            <a:r>
              <a:rPr lang="fr-FR" sz="1100" dirty="0" smtClean="0"/>
              <a:t>Autres documents de formation</a:t>
            </a:r>
          </a:p>
          <a:p>
            <a:pPr marL="3028950" lvl="6" indent="-285750" rtl="0">
              <a:buFont typeface="Arial" pitchFamily="34" charset="0"/>
              <a:buChar char="•"/>
            </a:pPr>
            <a:r>
              <a:rPr lang="fr-FR" sz="1100" dirty="0" smtClean="0"/>
              <a:t>Soutien pour utiliser ce document dans votre travail</a:t>
            </a:r>
          </a:p>
          <a:p>
            <a:pPr rtl="0"/>
            <a:r>
              <a:rPr lang="fr-FR" sz="1100" dirty="0" smtClean="0"/>
              <a:t> </a:t>
            </a:r>
          </a:p>
          <a:p>
            <a:pPr rtl="0"/>
            <a:r>
              <a:rPr lang="fr-FR" sz="1100" i="1" dirty="0" smtClean="0"/>
              <a:t>CAWST fournit un tutorat et</a:t>
            </a:r>
          </a:p>
          <a:p>
            <a:pPr rtl="0"/>
            <a:r>
              <a:rPr lang="fr-FR" sz="1100" i="1" dirty="0" smtClean="0"/>
              <a:t>un accompagnement lors de la </a:t>
            </a:r>
          </a:p>
          <a:p>
            <a:pPr rtl="0"/>
            <a:r>
              <a:rPr lang="fr-FR" sz="1100" i="1" dirty="0" smtClean="0"/>
              <a:t>mise en œuvre de ses enseignements et outils de formation.</a:t>
            </a:r>
            <a:endParaRPr lang="fr-FR" sz="1100" i="1" dirty="0"/>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4876800"/>
            <a:ext cx="3861722" cy="1288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41195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rtl="0"/>
            <a:r>
              <a:rPr b="1">
                <a:solidFill>
                  <a:schemeClr val="accent2"/>
                </a:solidFill>
              </a:rPr>
              <a:t>45 pays ont une couverture </a:t>
            </a:r>
            <a:r>
              <a:rPr lang="en-CA" b="1" dirty="0" smtClean="0">
                <a:solidFill>
                  <a:schemeClr val="accent2"/>
                </a:solidFill>
              </a:rPr>
              <a:t/>
            </a:r>
            <a:br>
              <a:rPr lang="en-CA" b="1" dirty="0" smtClean="0">
                <a:solidFill>
                  <a:schemeClr val="accent2"/>
                </a:solidFill>
              </a:rPr>
            </a:br>
            <a:r>
              <a:rPr b="1">
                <a:solidFill>
                  <a:schemeClr val="accent2"/>
                </a:solidFill>
              </a:rPr>
              <a:t>inférieure à 50% .</a:t>
            </a:r>
          </a:p>
        </p:txBody>
      </p:sp>
      <p:pic>
        <p:nvPicPr>
          <p:cNvPr id="31748" name="Picture 4" descr="CAWST Colour - no tex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29313"/>
            <a:ext cx="148748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Box 7"/>
          <p:cNvSpPr txBox="1">
            <a:spLocks noChangeArrowheads="1"/>
          </p:cNvSpPr>
          <p:nvPr/>
        </p:nvSpPr>
        <p:spPr bwMode="auto">
          <a:xfrm>
            <a:off x="5796951" y="5937250"/>
            <a:ext cx="292477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r>
              <a:rPr sz="1400"/>
              <a:t>(Crédit : UNICEF et OMS, 2014) </a:t>
            </a:r>
          </a:p>
        </p:txBody>
      </p:sp>
      <p:pic>
        <p:nvPicPr>
          <p:cNvPr id="2" name="Picture 1"/>
          <p:cNvPicPr>
            <a:picLocks noChangeAspect="1"/>
          </p:cNvPicPr>
          <p:nvPr/>
        </p:nvPicPr>
        <p:blipFill>
          <a:blip r:embed="rId4"/>
          <a:stretch>
            <a:fillRect/>
          </a:stretch>
        </p:blipFill>
        <p:spPr>
          <a:xfrm>
            <a:off x="0" y="1747970"/>
            <a:ext cx="9144000" cy="4181343"/>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rtl="0"/>
            <a:r>
              <a:rPr b="1">
                <a:solidFill>
                  <a:schemeClr val="accent2"/>
                </a:solidFill>
              </a:rPr>
              <a:t>Défécation en plein air</a:t>
            </a:r>
          </a:p>
        </p:txBody>
      </p:sp>
      <p:pic>
        <p:nvPicPr>
          <p:cNvPr id="30725" name="Picture 4" descr="CAWST Colour - no tex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29313"/>
            <a:ext cx="148748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TextBox 5"/>
          <p:cNvSpPr txBox="1">
            <a:spLocks noChangeArrowheads="1"/>
          </p:cNvSpPr>
          <p:nvPr/>
        </p:nvSpPr>
        <p:spPr bwMode="auto">
          <a:xfrm>
            <a:off x="5727940" y="5999162"/>
            <a:ext cx="29588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r>
              <a:rPr sz="1400"/>
              <a:t>(Crédit : UNICEF et OMS, 2014) </a:t>
            </a:r>
          </a:p>
        </p:txBody>
      </p:sp>
      <p:pic>
        <p:nvPicPr>
          <p:cNvPr id="2" name="Picture 1"/>
          <p:cNvPicPr>
            <a:picLocks noChangeAspect="1"/>
          </p:cNvPicPr>
          <p:nvPr/>
        </p:nvPicPr>
        <p:blipFill>
          <a:blip r:embed="rId4"/>
          <a:stretch>
            <a:fillRect/>
          </a:stretch>
        </p:blipFill>
        <p:spPr>
          <a:xfrm>
            <a:off x="0" y="1417638"/>
            <a:ext cx="9144000" cy="4276513"/>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p:nvPr>
        </p:nvSpPr>
        <p:spPr>
          <a:xfrm>
            <a:off x="457200" y="274638"/>
            <a:ext cx="8229600" cy="1143000"/>
          </a:xfrm>
        </p:spPr>
        <p:txBody>
          <a:bodyPr/>
          <a:lstStyle/>
          <a:p>
            <a:pPr rtl="0"/>
            <a:r>
              <a:rPr b="1">
                <a:solidFill>
                  <a:schemeClr val="accent2"/>
                </a:solidFill>
              </a:rPr>
              <a:t>Accès + Utilisation = Bénéfices </a:t>
            </a:r>
          </a:p>
        </p:txBody>
      </p:sp>
      <p:sp>
        <p:nvSpPr>
          <p:cNvPr id="8" name="Rectangle 3"/>
          <p:cNvSpPr txBox="1">
            <a:spLocks noChangeArrowheads="1"/>
          </p:cNvSpPr>
          <p:nvPr/>
        </p:nvSpPr>
        <p:spPr>
          <a:xfrm>
            <a:off x="457199" y="1600200"/>
            <a:ext cx="8497019"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a:lnSpc>
                <a:spcPct val="80000"/>
              </a:lnSpc>
            </a:pPr>
            <a:r>
              <a:rPr lang="fr-FR" dirty="0"/>
              <a:t>L'accès seul n'est pas suffisant </a:t>
            </a:r>
            <a:r>
              <a:rPr lang="fr-FR" dirty="0" smtClean="0"/>
              <a:t>!</a:t>
            </a:r>
          </a:p>
          <a:p>
            <a:pPr>
              <a:lnSpc>
                <a:spcPct val="80000"/>
              </a:lnSpc>
            </a:pPr>
            <a:endParaRPr lang="en-CA" kern="0" dirty="0" smtClean="0"/>
          </a:p>
          <a:p>
            <a:pPr rtl="0">
              <a:lnSpc>
                <a:spcPct val="80000"/>
              </a:lnSpc>
            </a:pPr>
            <a:r>
              <a:rPr kern="0" dirty="0"/>
              <a:t>De </a:t>
            </a:r>
            <a:r>
              <a:rPr kern="0" dirty="0" err="1"/>
              <a:t>nombreuses</a:t>
            </a:r>
            <a:r>
              <a:rPr kern="0" dirty="0"/>
              <a:t> </a:t>
            </a:r>
            <a:r>
              <a:rPr kern="0" dirty="0" err="1"/>
              <a:t>personnes</a:t>
            </a:r>
            <a:r>
              <a:rPr kern="0" dirty="0"/>
              <a:t> </a:t>
            </a:r>
            <a:r>
              <a:rPr kern="0" dirty="0" err="1"/>
              <a:t>ont</a:t>
            </a:r>
            <a:r>
              <a:rPr kern="0" dirty="0"/>
              <a:t> </a:t>
            </a:r>
            <a:r>
              <a:rPr kern="0" dirty="0" err="1"/>
              <a:t>bénéficié</a:t>
            </a:r>
            <a:r>
              <a:rPr kern="0" dirty="0"/>
              <a:t> d'un </a:t>
            </a:r>
            <a:r>
              <a:rPr kern="0" dirty="0" err="1"/>
              <a:t>accès</a:t>
            </a:r>
            <a:r>
              <a:rPr kern="0" dirty="0"/>
              <a:t> à des latrines </a:t>
            </a:r>
            <a:r>
              <a:rPr kern="0" dirty="0" err="1"/>
              <a:t>mais</a:t>
            </a:r>
            <a:r>
              <a:rPr kern="0" dirty="0"/>
              <a:t> ne les </a:t>
            </a:r>
            <a:r>
              <a:rPr kern="0" dirty="0" err="1"/>
              <a:t>ont</a:t>
            </a:r>
            <a:r>
              <a:rPr kern="0" dirty="0"/>
              <a:t> pas </a:t>
            </a:r>
            <a:r>
              <a:rPr kern="0" dirty="0" err="1"/>
              <a:t>utilisées</a:t>
            </a:r>
            <a:r>
              <a:rPr kern="0" dirty="0"/>
              <a:t> !</a:t>
            </a:r>
          </a:p>
          <a:p>
            <a:pPr marL="0" indent="0" rtl="0">
              <a:lnSpc>
                <a:spcPct val="80000"/>
              </a:lnSpc>
              <a:buNone/>
            </a:pPr>
            <a:r>
              <a:rPr kern="0" dirty="0"/>
              <a:t> </a:t>
            </a:r>
          </a:p>
        </p:txBody>
      </p:sp>
      <p:pic>
        <p:nvPicPr>
          <p:cNvPr id="5" name="Picture 4" descr="CAWST Colour - no tex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29313"/>
            <a:ext cx="148748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56759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rtl="0"/>
            <a:r>
              <a:rPr b="1">
                <a:solidFill>
                  <a:schemeClr val="accent2"/>
                </a:solidFill>
              </a:rPr>
              <a:t>Et localement ?</a:t>
            </a:r>
          </a:p>
        </p:txBody>
      </p:sp>
      <p:sp>
        <p:nvSpPr>
          <p:cNvPr id="4" name="Content Placeholder 3"/>
          <p:cNvSpPr>
            <a:spLocks noGrp="1"/>
          </p:cNvSpPr>
          <p:nvPr>
            <p:ph idx="1"/>
          </p:nvPr>
        </p:nvSpPr>
        <p:spPr/>
        <p:txBody>
          <a:bodyPr/>
          <a:lstStyle/>
          <a:p>
            <a:pPr rtl="0"/>
            <a:r>
              <a:rPr>
                <a:solidFill>
                  <a:srgbClr val="FF0000"/>
                </a:solidFill>
              </a:rPr>
              <a:t>% </a:t>
            </a:r>
            <a:r>
              <a:rPr/>
              <a:t>de la population urbaine utilise un assainissement amélioré</a:t>
            </a:r>
          </a:p>
          <a:p>
            <a:pPr rtl="0"/>
            <a:r>
              <a:rPr>
                <a:solidFill>
                  <a:srgbClr val="FF0000"/>
                </a:solidFill>
              </a:rPr>
              <a:t>% </a:t>
            </a:r>
            <a:r>
              <a:rPr/>
              <a:t>de la population rurale utilise un assainissement amélioré</a:t>
            </a:r>
          </a:p>
          <a:p>
            <a:pPr rtl="0"/>
            <a:r>
              <a:rPr>
                <a:solidFill>
                  <a:srgbClr val="FF0000"/>
                </a:solidFill>
              </a:rPr>
              <a:t>% </a:t>
            </a:r>
            <a:r>
              <a:rPr/>
              <a:t>de la population totale utilise un assainissement amélioré</a:t>
            </a:r>
          </a:p>
          <a:p>
            <a:pPr rtl="0"/>
            <a:r>
              <a:rPr>
                <a:solidFill>
                  <a:srgbClr val="FF0000"/>
                </a:solidFill>
              </a:rPr>
              <a:t>% </a:t>
            </a:r>
            <a:r>
              <a:rPr/>
              <a:t>de la population totale pratique la défécation en plein air</a:t>
            </a:r>
          </a:p>
          <a:p>
            <a:endParaRPr lang="en-CA" dirty="0"/>
          </a:p>
        </p:txBody>
      </p:sp>
      <p:pic>
        <p:nvPicPr>
          <p:cNvPr id="30725" name="Picture 4" descr="CAWST Colour - no tex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29313"/>
            <a:ext cx="148748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63632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rtl="0" eaLnBrk="1" hangingPunct="1"/>
            <a:r>
              <a:rPr b="1">
                <a:solidFill>
                  <a:schemeClr val="accent2"/>
                </a:solidFill>
              </a:rPr>
              <a:t>Cycle de la pauvreté</a:t>
            </a:r>
          </a:p>
        </p:txBody>
      </p:sp>
      <p:sp>
        <p:nvSpPr>
          <p:cNvPr id="37891" name="Rectangle 3"/>
          <p:cNvSpPr>
            <a:spLocks noGrp="1" noChangeArrowheads="1"/>
          </p:cNvSpPr>
          <p:nvPr>
            <p:ph type="body" idx="1"/>
          </p:nvPr>
        </p:nvSpPr>
        <p:spPr/>
        <p:txBody>
          <a:bodyPr/>
          <a:lstStyle/>
          <a:p>
            <a:pPr rtl="0" eaLnBrk="1" hangingPunct="1"/>
            <a:r>
              <a:rPr sz="3600"/>
              <a:t>Comment un assainissement déficient est-il lié au cycle de la pauvreté, et comment le fait-il perdurer ?</a:t>
            </a:r>
          </a:p>
        </p:txBody>
      </p:sp>
      <p:pic>
        <p:nvPicPr>
          <p:cNvPr id="37892" name="Picture 4" descr="CAWST Colour - no tex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29313"/>
            <a:ext cx="148748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702974" y="2437658"/>
            <a:ext cx="2288614" cy="207402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74064" y="277320"/>
            <a:ext cx="8229600" cy="1143000"/>
          </a:xfrm>
        </p:spPr>
        <p:txBody>
          <a:bodyPr>
            <a:noAutofit/>
          </a:bodyPr>
          <a:lstStyle/>
          <a:p>
            <a:pPr rtl="0"/>
            <a:r>
              <a:rPr b="1">
                <a:solidFill>
                  <a:schemeClr val="accent2"/>
                </a:solidFill>
                <a:latin typeface="+mn-lt"/>
                <a:ea typeface="Tahoma" pitchFamily="34" charset="0"/>
                <a:cs typeface="Tahoma" pitchFamily="34" charset="0"/>
              </a:rPr>
              <a:t>Cycle de la pauvreté</a:t>
            </a:r>
          </a:p>
        </p:txBody>
      </p:sp>
      <p:sp>
        <p:nvSpPr>
          <p:cNvPr id="9" name="Right Arrow 8"/>
          <p:cNvSpPr/>
          <p:nvPr/>
        </p:nvSpPr>
        <p:spPr>
          <a:xfrm rot="19670913">
            <a:off x="5481797" y="1850318"/>
            <a:ext cx="826596" cy="530817"/>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612439" y="1486372"/>
            <a:ext cx="1312882" cy="646331"/>
          </a:xfrm>
          <a:prstGeom prst="rect">
            <a:avLst/>
          </a:prstGeom>
          <a:noFill/>
        </p:spPr>
        <p:txBody>
          <a:bodyPr wrap="square" rtlCol="0">
            <a:spAutoFit/>
          </a:bodyPr>
          <a:lstStyle/>
          <a:p>
            <a:pPr rtl="0"/>
            <a:r>
              <a:rPr/>
              <a:t>Famille en bonne santé</a:t>
            </a:r>
          </a:p>
        </p:txBody>
      </p:sp>
      <p:sp>
        <p:nvSpPr>
          <p:cNvPr id="12" name="Right Arrow 11"/>
          <p:cNvSpPr/>
          <p:nvPr/>
        </p:nvSpPr>
        <p:spPr>
          <a:xfrm rot="3157765">
            <a:off x="7719175" y="1964037"/>
            <a:ext cx="826596" cy="530817"/>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7862431" y="2727085"/>
            <a:ext cx="1281569" cy="646331"/>
          </a:xfrm>
          <a:prstGeom prst="rect">
            <a:avLst/>
          </a:prstGeom>
          <a:noFill/>
        </p:spPr>
        <p:txBody>
          <a:bodyPr wrap="square" rtlCol="0">
            <a:spAutoFit/>
          </a:bodyPr>
          <a:lstStyle/>
          <a:p>
            <a:pPr rtl="0"/>
            <a:r>
              <a:rPr/>
              <a:t>École et éducation</a:t>
            </a:r>
          </a:p>
        </p:txBody>
      </p:sp>
      <p:sp>
        <p:nvSpPr>
          <p:cNvPr id="15" name="TextBox 14"/>
          <p:cNvSpPr txBox="1"/>
          <p:nvPr/>
        </p:nvSpPr>
        <p:spPr>
          <a:xfrm>
            <a:off x="7440151" y="4482840"/>
            <a:ext cx="1595309" cy="369332"/>
          </a:xfrm>
          <a:prstGeom prst="rect">
            <a:avLst/>
          </a:prstGeom>
          <a:noFill/>
        </p:spPr>
        <p:txBody>
          <a:bodyPr wrap="none" rtlCol="0">
            <a:spAutoFit/>
          </a:bodyPr>
          <a:lstStyle/>
          <a:p>
            <a:pPr rtl="0"/>
            <a:r>
              <a:rPr/>
              <a:t>Travail et revenus</a:t>
            </a:r>
          </a:p>
        </p:txBody>
      </p:sp>
      <p:sp>
        <p:nvSpPr>
          <p:cNvPr id="16" name="Right Arrow 15"/>
          <p:cNvSpPr/>
          <p:nvPr/>
        </p:nvSpPr>
        <p:spPr>
          <a:xfrm rot="5400000">
            <a:off x="8089917" y="3694757"/>
            <a:ext cx="826596" cy="530817"/>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Arrow 17"/>
          <p:cNvSpPr/>
          <p:nvPr/>
        </p:nvSpPr>
        <p:spPr>
          <a:xfrm rot="7255185">
            <a:off x="7733378" y="4998957"/>
            <a:ext cx="826596" cy="530817"/>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7010400" y="5660524"/>
            <a:ext cx="1556836" cy="369332"/>
          </a:xfrm>
          <a:prstGeom prst="rect">
            <a:avLst/>
          </a:prstGeom>
          <a:noFill/>
        </p:spPr>
        <p:txBody>
          <a:bodyPr wrap="none" rtlCol="0">
            <a:spAutoFit/>
          </a:bodyPr>
          <a:lstStyle/>
          <a:p>
            <a:pPr rtl="0"/>
            <a:r>
              <a:rPr/>
              <a:t>Opportunités</a:t>
            </a:r>
          </a:p>
        </p:txBody>
      </p:sp>
      <p:sp>
        <p:nvSpPr>
          <p:cNvPr id="21" name="Right Arrow 20"/>
          <p:cNvSpPr/>
          <p:nvPr/>
        </p:nvSpPr>
        <p:spPr>
          <a:xfrm rot="13197110">
            <a:off x="6246161" y="5285536"/>
            <a:ext cx="826596" cy="530817"/>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5474242" y="4610593"/>
            <a:ext cx="1662201" cy="646331"/>
          </a:xfrm>
          <a:prstGeom prst="rect">
            <a:avLst/>
          </a:prstGeom>
          <a:noFill/>
        </p:spPr>
        <p:txBody>
          <a:bodyPr wrap="square" rtlCol="0">
            <a:spAutoFit/>
          </a:bodyPr>
          <a:lstStyle/>
          <a:p>
            <a:pPr rtl="0"/>
            <a:r>
              <a:rPr/>
              <a:t>Société forte et sure</a:t>
            </a:r>
          </a:p>
        </p:txBody>
      </p:sp>
      <p:pic>
        <p:nvPicPr>
          <p:cNvPr id="1026" name="Picture 2" descr="C:\Users\bstrumm\AppData\Local\Temp\RS24844_IMG_2523-lpr.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95147" y="2740529"/>
            <a:ext cx="2318706" cy="16463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1" name="Right Arrow 30"/>
          <p:cNvSpPr/>
          <p:nvPr/>
        </p:nvSpPr>
        <p:spPr>
          <a:xfrm rot="13133164">
            <a:off x="2677977" y="1754779"/>
            <a:ext cx="826596" cy="530817"/>
          </a:xfrm>
          <a:prstGeom prst="rightArrow">
            <a:avLst/>
          </a:prstGeom>
          <a:solidFill>
            <a:srgbClr val="FF993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1912803" y="1554136"/>
            <a:ext cx="1035054" cy="646331"/>
          </a:xfrm>
          <a:prstGeom prst="rect">
            <a:avLst/>
          </a:prstGeom>
          <a:noFill/>
        </p:spPr>
        <p:txBody>
          <a:bodyPr wrap="square" rtlCol="0">
            <a:spAutoFit/>
          </a:bodyPr>
          <a:lstStyle/>
          <a:p>
            <a:pPr rtl="0"/>
            <a:r>
              <a:rPr/>
              <a:t>Famille malade</a:t>
            </a:r>
          </a:p>
        </p:txBody>
      </p:sp>
      <p:sp>
        <p:nvSpPr>
          <p:cNvPr id="33" name="TextBox 32"/>
          <p:cNvSpPr txBox="1"/>
          <p:nvPr/>
        </p:nvSpPr>
        <p:spPr>
          <a:xfrm>
            <a:off x="192687" y="2237208"/>
            <a:ext cx="1573209" cy="646331"/>
          </a:xfrm>
          <a:prstGeom prst="rect">
            <a:avLst/>
          </a:prstGeom>
          <a:noFill/>
        </p:spPr>
        <p:txBody>
          <a:bodyPr wrap="square" rtlCol="0">
            <a:spAutoFit/>
          </a:bodyPr>
          <a:lstStyle/>
          <a:p>
            <a:pPr rtl="0"/>
            <a:r>
              <a:rPr/>
              <a:t>Dépenses d'argent pour la santé</a:t>
            </a:r>
          </a:p>
        </p:txBody>
      </p:sp>
      <p:sp>
        <p:nvSpPr>
          <p:cNvPr id="35" name="TextBox 34"/>
          <p:cNvSpPr txBox="1"/>
          <p:nvPr/>
        </p:nvSpPr>
        <p:spPr>
          <a:xfrm>
            <a:off x="84174" y="4267200"/>
            <a:ext cx="966931" cy="369332"/>
          </a:xfrm>
          <a:prstGeom prst="rect">
            <a:avLst/>
          </a:prstGeom>
          <a:noFill/>
        </p:spPr>
        <p:txBody>
          <a:bodyPr wrap="none" rtlCol="0">
            <a:spAutoFit/>
          </a:bodyPr>
          <a:lstStyle/>
          <a:p>
            <a:pPr rtl="0"/>
            <a:r>
              <a:rPr/>
              <a:t>Pauvreté</a:t>
            </a:r>
          </a:p>
        </p:txBody>
      </p:sp>
      <p:sp>
        <p:nvSpPr>
          <p:cNvPr id="37" name="TextBox 36"/>
          <p:cNvSpPr txBox="1"/>
          <p:nvPr/>
        </p:nvSpPr>
        <p:spPr>
          <a:xfrm>
            <a:off x="844109" y="5602069"/>
            <a:ext cx="1758840" cy="646331"/>
          </a:xfrm>
          <a:prstGeom prst="rect">
            <a:avLst/>
          </a:prstGeom>
          <a:noFill/>
        </p:spPr>
        <p:txBody>
          <a:bodyPr wrap="square" rtlCol="0">
            <a:spAutoFit/>
          </a:bodyPr>
          <a:lstStyle/>
          <a:p>
            <a:pPr rtl="0"/>
            <a:r>
              <a:rPr/>
              <a:t>Perte de dignité</a:t>
            </a:r>
          </a:p>
          <a:p>
            <a:pPr rtl="0"/>
            <a:r>
              <a:rPr/>
              <a:t>Dépression</a:t>
            </a:r>
          </a:p>
        </p:txBody>
      </p:sp>
      <p:sp>
        <p:nvSpPr>
          <p:cNvPr id="30" name="Right Arrow 29"/>
          <p:cNvSpPr/>
          <p:nvPr/>
        </p:nvSpPr>
        <p:spPr>
          <a:xfrm rot="9169314">
            <a:off x="913796" y="1607274"/>
            <a:ext cx="826596" cy="530817"/>
          </a:xfrm>
          <a:prstGeom prst="rightArrow">
            <a:avLst/>
          </a:prstGeom>
          <a:solidFill>
            <a:srgbClr val="FF993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ight Arrow 38"/>
          <p:cNvSpPr/>
          <p:nvPr/>
        </p:nvSpPr>
        <p:spPr>
          <a:xfrm rot="5171017">
            <a:off x="43023" y="3284867"/>
            <a:ext cx="826596" cy="530817"/>
          </a:xfrm>
          <a:prstGeom prst="rightArrow">
            <a:avLst/>
          </a:prstGeom>
          <a:solidFill>
            <a:srgbClr val="FF993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ight Arrow 41"/>
          <p:cNvSpPr/>
          <p:nvPr/>
        </p:nvSpPr>
        <p:spPr>
          <a:xfrm rot="2752648">
            <a:off x="480041" y="4815728"/>
            <a:ext cx="826596" cy="530817"/>
          </a:xfrm>
          <a:prstGeom prst="rightArrow">
            <a:avLst/>
          </a:prstGeom>
          <a:solidFill>
            <a:srgbClr val="FF993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ight Arrow 42"/>
          <p:cNvSpPr/>
          <p:nvPr/>
        </p:nvSpPr>
        <p:spPr>
          <a:xfrm rot="20058394">
            <a:off x="2157004" y="4926371"/>
            <a:ext cx="826596" cy="530817"/>
          </a:xfrm>
          <a:prstGeom prst="rightArrow">
            <a:avLst/>
          </a:prstGeom>
          <a:solidFill>
            <a:srgbClr val="FF993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2909799" y="4572000"/>
            <a:ext cx="1662201" cy="923330"/>
          </a:xfrm>
          <a:prstGeom prst="rect">
            <a:avLst/>
          </a:prstGeom>
          <a:noFill/>
        </p:spPr>
        <p:txBody>
          <a:bodyPr wrap="square" rtlCol="0">
            <a:spAutoFit/>
          </a:bodyPr>
          <a:lstStyle/>
          <a:p>
            <a:pPr rtl="0"/>
            <a:r>
              <a:rPr/>
              <a:t>Société faible et vulnérable</a:t>
            </a: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50242" t="27030" r="20176" b="30143"/>
          <a:stretch/>
        </p:blipFill>
        <p:spPr>
          <a:xfrm>
            <a:off x="3482131" y="2551470"/>
            <a:ext cx="1918388" cy="1820844"/>
          </a:xfrm>
          <a:prstGeom prst="rect">
            <a:avLst/>
          </a:prstGeom>
          <a:ln>
            <a:solidFill>
              <a:schemeClr val="tx1"/>
            </a:solidFill>
          </a:ln>
        </p:spPr>
      </p:pic>
    </p:spTree>
    <p:extLst>
      <p:ext uri="{BB962C8B-B14F-4D97-AF65-F5344CB8AC3E}">
        <p14:creationId xmlns:p14="http://schemas.microsoft.com/office/powerpoint/2010/main" val="377903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500"/>
                                        <p:tgtEl>
                                          <p:spTgt spid="1026"/>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childTnLst>
                          </p:cTn>
                        </p:par>
                        <p:par>
                          <p:cTn id="32" fill="hold">
                            <p:stCondLst>
                              <p:cond delay="4500"/>
                            </p:stCondLst>
                            <p:childTnLst>
                              <p:par>
                                <p:cTn id="33" presetID="10" presetClass="entr" presetSubtype="0" fill="hold" grpId="0" nodeType="after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500"/>
                                        <p:tgtEl>
                                          <p:spTgt spid="42"/>
                                        </p:tgtEl>
                                      </p:cBhvr>
                                    </p:animEffect>
                                  </p:childTnLst>
                                </p:cTn>
                              </p:par>
                            </p:childTnLst>
                          </p:cTn>
                        </p:par>
                        <p:par>
                          <p:cTn id="36" fill="hold">
                            <p:stCondLst>
                              <p:cond delay="5000"/>
                            </p:stCondLst>
                            <p:childTnLst>
                              <p:par>
                                <p:cTn id="37" presetID="10" presetClass="entr" presetSubtype="0"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childTnLst>
                          </p:cTn>
                        </p:par>
                        <p:par>
                          <p:cTn id="40" fill="hold">
                            <p:stCondLst>
                              <p:cond delay="5500"/>
                            </p:stCondLst>
                            <p:childTnLst>
                              <p:par>
                                <p:cTn id="41" presetID="10" presetClass="entr" presetSubtype="0" fill="hold" grpId="0" nodeType="after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childTnLst>
                                </p:cTn>
                              </p:par>
                            </p:childTnLst>
                          </p:cTn>
                        </p:par>
                        <p:par>
                          <p:cTn id="44" fill="hold">
                            <p:stCondLst>
                              <p:cond delay="6000"/>
                            </p:stCondLst>
                            <p:childTnLst>
                              <p:par>
                                <p:cTn id="45" presetID="10" presetClass="entr" presetSubtype="0" fill="hold" grpId="0" nodeType="after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500"/>
                                        <p:tgtEl>
                                          <p:spTgt spid="3"/>
                                        </p:tgtEl>
                                      </p:cBhvr>
                                    </p:animEffect>
                                  </p:childTnLst>
                                </p:cTn>
                              </p:par>
                            </p:childTnLst>
                          </p:cTn>
                        </p:par>
                        <p:par>
                          <p:cTn id="53" fill="hold">
                            <p:stCondLst>
                              <p:cond delay="1500"/>
                            </p:stCondLst>
                            <p:childTnLst>
                              <p:par>
                                <p:cTn id="54" presetID="10" presetClass="entr" presetSubtype="0"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cTn>
                              </p:par>
                            </p:childTnLst>
                          </p:cTn>
                        </p:par>
                        <p:par>
                          <p:cTn id="57" fill="hold">
                            <p:stCondLst>
                              <p:cond delay="2000"/>
                            </p:stCondLst>
                            <p:childTnLst>
                              <p:par>
                                <p:cTn id="58" presetID="10" presetClass="entr" presetSubtype="0" fill="hold" grpId="0" nodeType="after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500"/>
                                        <p:tgtEl>
                                          <p:spTgt spid="10"/>
                                        </p:tgtEl>
                                      </p:cBhvr>
                                    </p:animEffect>
                                  </p:childTnLst>
                                </p:cTn>
                              </p:par>
                            </p:childTnLst>
                          </p:cTn>
                        </p:par>
                        <p:par>
                          <p:cTn id="61" fill="hold">
                            <p:stCondLst>
                              <p:cond delay="2500"/>
                            </p:stCondLst>
                            <p:childTnLst>
                              <p:par>
                                <p:cTn id="62" presetID="10" presetClass="entr" presetSubtype="0"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500"/>
                                        <p:tgtEl>
                                          <p:spTgt spid="12"/>
                                        </p:tgtEl>
                                      </p:cBhvr>
                                    </p:animEffect>
                                  </p:childTnLst>
                                </p:cTn>
                              </p:par>
                            </p:childTnLst>
                          </p:cTn>
                        </p:par>
                        <p:par>
                          <p:cTn id="65" fill="hold">
                            <p:stCondLst>
                              <p:cond delay="3000"/>
                            </p:stCondLst>
                            <p:childTnLst>
                              <p:par>
                                <p:cTn id="66" presetID="10" presetClass="entr" presetSubtype="0" fill="hold" grpId="0" nodeType="after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cTn>
                              </p:par>
                            </p:childTnLst>
                          </p:cTn>
                        </p:par>
                        <p:par>
                          <p:cTn id="69" fill="hold">
                            <p:stCondLst>
                              <p:cond delay="3500"/>
                            </p:stCondLst>
                            <p:childTnLst>
                              <p:par>
                                <p:cTn id="70" presetID="10" presetClass="entr" presetSubtype="0" fill="hold" grpId="0" nodeType="after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500"/>
                                        <p:tgtEl>
                                          <p:spTgt spid="16"/>
                                        </p:tgtEl>
                                      </p:cBhvr>
                                    </p:animEffect>
                                  </p:childTnLst>
                                </p:cTn>
                              </p:par>
                            </p:childTnLst>
                          </p:cTn>
                        </p:par>
                        <p:par>
                          <p:cTn id="73" fill="hold">
                            <p:stCondLst>
                              <p:cond delay="4000"/>
                            </p:stCondLst>
                            <p:childTnLst>
                              <p:par>
                                <p:cTn id="74" presetID="10" presetClass="entr" presetSubtype="0" fill="hold" grpId="0" nodeType="after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fade">
                                      <p:cBhvr>
                                        <p:cTn id="76" dur="500"/>
                                        <p:tgtEl>
                                          <p:spTgt spid="15"/>
                                        </p:tgtEl>
                                      </p:cBhvr>
                                    </p:animEffect>
                                  </p:childTnLst>
                                </p:cTn>
                              </p:par>
                            </p:childTnLst>
                          </p:cTn>
                        </p:par>
                        <p:par>
                          <p:cTn id="77" fill="hold">
                            <p:stCondLst>
                              <p:cond delay="4500"/>
                            </p:stCondLst>
                            <p:childTnLst>
                              <p:par>
                                <p:cTn id="78" presetID="10" presetClass="entr" presetSubtype="0" fill="hold" grpId="0" nodeType="after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500"/>
                                        <p:tgtEl>
                                          <p:spTgt spid="18"/>
                                        </p:tgtEl>
                                      </p:cBhvr>
                                    </p:animEffect>
                                  </p:childTnLst>
                                </p:cTn>
                              </p:par>
                            </p:childTnLst>
                          </p:cTn>
                        </p:par>
                        <p:par>
                          <p:cTn id="81" fill="hold">
                            <p:stCondLst>
                              <p:cond delay="5000"/>
                            </p:stCondLst>
                            <p:childTnLst>
                              <p:par>
                                <p:cTn id="82" presetID="10" presetClass="entr" presetSubtype="0" fill="hold" grpId="0" nodeType="after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fade">
                                      <p:cBhvr>
                                        <p:cTn id="84" dur="500"/>
                                        <p:tgtEl>
                                          <p:spTgt spid="19"/>
                                        </p:tgtEl>
                                      </p:cBhvr>
                                    </p:animEffect>
                                  </p:childTnLst>
                                </p:cTn>
                              </p:par>
                            </p:childTnLst>
                          </p:cTn>
                        </p:par>
                        <p:par>
                          <p:cTn id="85" fill="hold">
                            <p:stCondLst>
                              <p:cond delay="5500"/>
                            </p:stCondLst>
                            <p:childTnLst>
                              <p:par>
                                <p:cTn id="86" presetID="10" presetClass="entr" presetSubtype="0" fill="hold" grpId="0" nodeType="afterEffect">
                                  <p:stCondLst>
                                    <p:cond delay="0"/>
                                  </p:stCondLst>
                                  <p:childTnLst>
                                    <p:set>
                                      <p:cBhvr>
                                        <p:cTn id="87" dur="1" fill="hold">
                                          <p:stCondLst>
                                            <p:cond delay="0"/>
                                          </p:stCondLst>
                                        </p:cTn>
                                        <p:tgtEl>
                                          <p:spTgt spid="21"/>
                                        </p:tgtEl>
                                        <p:attrNameLst>
                                          <p:attrName>style.visibility</p:attrName>
                                        </p:attrNameLst>
                                      </p:cBhvr>
                                      <p:to>
                                        <p:strVal val="visible"/>
                                      </p:to>
                                    </p:set>
                                    <p:animEffect transition="in" filter="fade">
                                      <p:cBhvr>
                                        <p:cTn id="88" dur="500"/>
                                        <p:tgtEl>
                                          <p:spTgt spid="21"/>
                                        </p:tgtEl>
                                      </p:cBhvr>
                                    </p:animEffect>
                                  </p:childTnLst>
                                </p:cTn>
                              </p:par>
                            </p:childTnLst>
                          </p:cTn>
                        </p:par>
                        <p:par>
                          <p:cTn id="89" fill="hold">
                            <p:stCondLst>
                              <p:cond delay="6000"/>
                            </p:stCondLst>
                            <p:childTnLst>
                              <p:par>
                                <p:cTn id="90" presetID="10" presetClass="entr" presetSubtype="0" fill="hold" grpId="0" nodeType="after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fade">
                                      <p:cBhvr>
                                        <p:cTn id="9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2" grpId="0" animBg="1"/>
      <p:bldP spid="13" grpId="0"/>
      <p:bldP spid="15" grpId="0"/>
      <p:bldP spid="16" grpId="0" animBg="1"/>
      <p:bldP spid="18" grpId="0" animBg="1"/>
      <p:bldP spid="19" grpId="0"/>
      <p:bldP spid="21" grpId="0" animBg="1"/>
      <p:bldP spid="22" grpId="0"/>
      <p:bldP spid="31" grpId="0" animBg="1"/>
      <p:bldP spid="29" grpId="0"/>
      <p:bldP spid="33" grpId="0"/>
      <p:bldP spid="35" grpId="0"/>
      <p:bldP spid="37" grpId="0"/>
      <p:bldP spid="30" grpId="0" animBg="1"/>
      <p:bldP spid="39" grpId="0" animBg="1"/>
      <p:bldP spid="42" grpId="0" animBg="1"/>
      <p:bldP spid="43" grpId="0" animBg="1"/>
      <p:bldP spid="4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rtl="0" eaLnBrk="1" hangingPunct="1"/>
            <a:r>
              <a:rPr b="1">
                <a:solidFill>
                  <a:schemeClr val="accent2"/>
                </a:solidFill>
              </a:rPr>
              <a:t> Révision</a:t>
            </a:r>
          </a:p>
        </p:txBody>
      </p:sp>
      <p:sp>
        <p:nvSpPr>
          <p:cNvPr id="14339" name="Rectangle 3"/>
          <p:cNvSpPr>
            <a:spLocks noGrp="1" noChangeArrowheads="1"/>
          </p:cNvSpPr>
          <p:nvPr>
            <p:ph type="body" idx="1"/>
          </p:nvPr>
        </p:nvSpPr>
        <p:spPr/>
        <p:txBody>
          <a:bodyPr/>
          <a:lstStyle/>
          <a:p>
            <a:pPr rtl="0" eaLnBrk="1" hangingPunct="1"/>
            <a:r>
              <a:rPr/>
              <a:t>Citez quelques exemples de problèmes liés à l'eau et à l'assainissement à l'échelle locale et à l'échelle mondiale.</a:t>
            </a:r>
          </a:p>
          <a:p>
            <a:pPr rtl="0" eaLnBrk="1" hangingPunct="1"/>
            <a:r>
              <a:rPr/>
              <a:t>Comment un assainissement déficient est-il lié au cycle de la pauvreté, et comment le fait-il perdurer ?</a:t>
            </a:r>
          </a:p>
        </p:txBody>
      </p:sp>
      <p:pic>
        <p:nvPicPr>
          <p:cNvPr id="40964" name="Picture 4" descr="CAWST Colour - no tex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29313"/>
            <a:ext cx="148748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772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7033" y="1484313"/>
            <a:ext cx="8626415" cy="3736407"/>
          </a:xfrm>
          <a:prstGeom prst="rect">
            <a:avLst/>
          </a:prstGeom>
        </p:spPr>
        <p:txBody>
          <a:bodyPr wrap="square">
            <a:spAutoFit/>
          </a:bodyPr>
          <a:lstStyle/>
          <a:p>
            <a:pPr algn="ctr" rtl="0">
              <a:spcBef>
                <a:spcPct val="20000"/>
              </a:spcBef>
              <a:defRPr/>
            </a:pPr>
            <a:r>
              <a:rPr sz="3200" kern="0" dirty="0" err="1">
                <a:solidFill>
                  <a:srgbClr val="000000"/>
                </a:solidFill>
                <a:latin typeface="Arial"/>
                <a:ea typeface="+mn-ea"/>
                <a:cs typeface="Arial"/>
              </a:rPr>
              <a:t>Cette</a:t>
            </a:r>
            <a:r>
              <a:rPr sz="3200" kern="0" dirty="0">
                <a:solidFill>
                  <a:srgbClr val="000000"/>
                </a:solidFill>
                <a:latin typeface="Arial"/>
                <a:ea typeface="+mn-ea"/>
                <a:cs typeface="Arial"/>
              </a:rPr>
              <a:t> </a:t>
            </a:r>
            <a:r>
              <a:rPr sz="3200" kern="0" dirty="0" err="1">
                <a:solidFill>
                  <a:srgbClr val="000000"/>
                </a:solidFill>
                <a:latin typeface="Arial"/>
                <a:ea typeface="+mn-ea"/>
                <a:cs typeface="Arial"/>
              </a:rPr>
              <a:t>présentation</a:t>
            </a:r>
            <a:r>
              <a:rPr sz="3200" kern="0" dirty="0">
                <a:solidFill>
                  <a:srgbClr val="000000"/>
                </a:solidFill>
                <a:latin typeface="Arial"/>
                <a:ea typeface="+mn-ea"/>
                <a:cs typeface="Arial"/>
              </a:rPr>
              <a:t> </a:t>
            </a:r>
            <a:r>
              <a:rPr sz="3200" kern="0" dirty="0" err="1">
                <a:solidFill>
                  <a:srgbClr val="000000"/>
                </a:solidFill>
                <a:latin typeface="Arial"/>
                <a:ea typeface="+mn-ea"/>
                <a:cs typeface="Arial"/>
              </a:rPr>
              <a:t>est</a:t>
            </a:r>
            <a:r>
              <a:rPr sz="3200" kern="0" dirty="0">
                <a:solidFill>
                  <a:srgbClr val="000000"/>
                </a:solidFill>
                <a:latin typeface="Arial"/>
                <a:ea typeface="+mn-ea"/>
                <a:cs typeface="Arial"/>
              </a:rPr>
              <a:t> </a:t>
            </a:r>
            <a:r>
              <a:rPr sz="3200" kern="0" dirty="0" err="1">
                <a:solidFill>
                  <a:srgbClr val="000000"/>
                </a:solidFill>
                <a:latin typeface="Arial"/>
                <a:ea typeface="+mn-ea"/>
                <a:cs typeface="Arial"/>
              </a:rPr>
              <a:t>liée</a:t>
            </a:r>
            <a:r>
              <a:rPr sz="3200" kern="0" dirty="0">
                <a:solidFill>
                  <a:srgbClr val="000000"/>
                </a:solidFill>
                <a:latin typeface="Arial"/>
                <a:ea typeface="+mn-ea"/>
                <a:cs typeface="Arial"/>
              </a:rPr>
              <a:t> au plan de </a:t>
            </a:r>
            <a:r>
              <a:rPr sz="3200" kern="0" dirty="0" err="1">
                <a:solidFill>
                  <a:srgbClr val="000000"/>
                </a:solidFill>
                <a:latin typeface="Arial"/>
                <a:ea typeface="+mn-ea"/>
                <a:cs typeface="Arial"/>
              </a:rPr>
              <a:t>cours</a:t>
            </a:r>
            <a:r>
              <a:rPr sz="3200" kern="0" dirty="0">
                <a:solidFill>
                  <a:srgbClr val="000000"/>
                </a:solidFill>
                <a:latin typeface="Arial"/>
                <a:ea typeface="+mn-ea"/>
                <a:cs typeface="Arial"/>
              </a:rPr>
              <a:t> n° 4 : </a:t>
            </a:r>
            <a:r>
              <a:rPr sz="3200" kern="0" dirty="0" smtClean="0">
                <a:solidFill>
                  <a:srgbClr val="000000"/>
                </a:solidFill>
                <a:latin typeface="Arial"/>
                <a:ea typeface="+mn-ea"/>
                <a:cs typeface="Arial"/>
              </a:rPr>
              <a:t>"</a:t>
            </a:r>
            <a:r>
              <a:rPr sz="3200" kern="0" dirty="0" err="1" smtClean="0">
                <a:solidFill>
                  <a:srgbClr val="000000"/>
                </a:solidFill>
                <a:latin typeface="Arial"/>
                <a:ea typeface="+mn-ea"/>
                <a:cs typeface="Arial"/>
              </a:rPr>
              <a:t>Problèmes</a:t>
            </a:r>
            <a:r>
              <a:rPr sz="3200" kern="0" dirty="0" smtClean="0">
                <a:solidFill>
                  <a:srgbClr val="000000"/>
                </a:solidFill>
                <a:latin typeface="Arial"/>
                <a:ea typeface="+mn-ea"/>
                <a:cs typeface="Arial"/>
              </a:rPr>
              <a:t> </a:t>
            </a:r>
            <a:r>
              <a:rPr sz="3200" kern="0" dirty="0" err="1">
                <a:solidFill>
                  <a:srgbClr val="000000"/>
                </a:solidFill>
                <a:latin typeface="Arial"/>
                <a:ea typeface="+mn-ea"/>
                <a:cs typeface="Arial"/>
              </a:rPr>
              <a:t>locaux</a:t>
            </a:r>
            <a:r>
              <a:rPr sz="3200" kern="0" dirty="0">
                <a:solidFill>
                  <a:srgbClr val="000000"/>
                </a:solidFill>
                <a:latin typeface="Arial"/>
                <a:ea typeface="+mn-ea"/>
                <a:cs typeface="Arial"/>
              </a:rPr>
              <a:t> et </a:t>
            </a:r>
            <a:r>
              <a:rPr sz="3200" kern="0" dirty="0" err="1" smtClean="0">
                <a:solidFill>
                  <a:srgbClr val="000000"/>
                </a:solidFill>
                <a:latin typeface="Arial"/>
                <a:ea typeface="+mn-ea"/>
                <a:cs typeface="Arial"/>
              </a:rPr>
              <a:t>mondiaux</a:t>
            </a:r>
            <a:r>
              <a:rPr sz="3200" kern="0" dirty="0" smtClean="0">
                <a:solidFill>
                  <a:srgbClr val="000000"/>
                </a:solidFill>
                <a:latin typeface="Arial"/>
                <a:ea typeface="+mn-ea"/>
                <a:cs typeface="Arial"/>
              </a:rPr>
              <a:t>" </a:t>
            </a:r>
            <a:r>
              <a:rPr sz="3200" kern="0" dirty="0">
                <a:solidFill>
                  <a:srgbClr val="000000"/>
                </a:solidFill>
                <a:latin typeface="Arial"/>
                <a:ea typeface="+mn-ea"/>
                <a:cs typeface="Arial"/>
              </a:rPr>
              <a:t>du </a:t>
            </a:r>
            <a:r>
              <a:rPr sz="3200" kern="0" dirty="0" smtClean="0">
                <a:solidFill>
                  <a:srgbClr val="000000"/>
                </a:solidFill>
                <a:latin typeface="Arial"/>
                <a:ea typeface="+mn-ea"/>
                <a:cs typeface="Arial"/>
              </a:rPr>
              <a:t>"Manuel </a:t>
            </a:r>
            <a:r>
              <a:rPr sz="3200" kern="0" dirty="0">
                <a:solidFill>
                  <a:srgbClr val="000000"/>
                </a:solidFill>
                <a:latin typeface="Arial"/>
                <a:ea typeface="+mn-ea"/>
                <a:cs typeface="Arial"/>
              </a:rPr>
              <a:t>du </a:t>
            </a:r>
            <a:r>
              <a:rPr sz="3200" kern="0" dirty="0" err="1">
                <a:solidFill>
                  <a:srgbClr val="000000"/>
                </a:solidFill>
                <a:latin typeface="Arial"/>
                <a:ea typeface="+mn-ea"/>
                <a:cs typeface="Arial"/>
              </a:rPr>
              <a:t>formateur</a:t>
            </a:r>
            <a:r>
              <a:rPr sz="3200" kern="0" dirty="0">
                <a:solidFill>
                  <a:srgbClr val="000000"/>
                </a:solidFill>
                <a:latin typeface="Arial"/>
                <a:ea typeface="+mn-ea"/>
                <a:cs typeface="Arial"/>
              </a:rPr>
              <a:t> : introduction à </a:t>
            </a:r>
            <a:r>
              <a:rPr sz="3200" kern="0" dirty="0" err="1">
                <a:solidFill>
                  <a:srgbClr val="000000"/>
                </a:solidFill>
                <a:latin typeface="Arial"/>
                <a:ea typeface="+mn-ea"/>
                <a:cs typeface="Arial"/>
              </a:rPr>
              <a:t>l'assainissement</a:t>
            </a:r>
            <a:r>
              <a:rPr sz="3200" kern="0" dirty="0">
                <a:solidFill>
                  <a:srgbClr val="000000"/>
                </a:solidFill>
                <a:latin typeface="Arial"/>
                <a:ea typeface="+mn-ea"/>
                <a:cs typeface="Arial"/>
              </a:rPr>
              <a:t> </a:t>
            </a:r>
            <a:r>
              <a:rPr sz="3200" kern="0" dirty="0" err="1" smtClean="0">
                <a:solidFill>
                  <a:srgbClr val="000000"/>
                </a:solidFill>
                <a:latin typeface="Arial"/>
                <a:ea typeface="+mn-ea"/>
                <a:cs typeface="Arial"/>
              </a:rPr>
              <a:t>environnemental</a:t>
            </a:r>
            <a:r>
              <a:rPr sz="3200" kern="0" dirty="0" smtClean="0">
                <a:solidFill>
                  <a:srgbClr val="000000"/>
                </a:solidFill>
                <a:latin typeface="Arial"/>
                <a:ea typeface="+mn-ea"/>
                <a:cs typeface="Arial"/>
              </a:rPr>
              <a:t>".  </a:t>
            </a:r>
            <a:endParaRPr sz="3200" kern="0" dirty="0">
              <a:solidFill>
                <a:srgbClr val="000000"/>
              </a:solidFill>
              <a:latin typeface="Arial"/>
              <a:ea typeface="+mn-ea"/>
              <a:cs typeface="Arial"/>
            </a:endParaRPr>
          </a:p>
          <a:p>
            <a:pPr>
              <a:spcBef>
                <a:spcPct val="20000"/>
              </a:spcBef>
              <a:defRPr/>
            </a:pPr>
            <a:endParaRPr lang="en-US" sz="3200" kern="0" dirty="0">
              <a:solidFill>
                <a:srgbClr val="000000"/>
              </a:solidFill>
              <a:latin typeface="Arial"/>
              <a:ea typeface="+mn-ea"/>
              <a:cs typeface="Arial"/>
            </a:endParaRPr>
          </a:p>
          <a:p>
            <a:pPr algn="ctr" rtl="0">
              <a:spcBef>
                <a:spcPct val="20000"/>
              </a:spcBef>
              <a:defRPr/>
            </a:pPr>
            <a:r>
              <a:rPr sz="3200" kern="0" dirty="0" err="1">
                <a:solidFill>
                  <a:srgbClr val="000000"/>
                </a:solidFill>
                <a:latin typeface="Arial"/>
                <a:ea typeface="+mn-ea"/>
                <a:cs typeface="Arial"/>
              </a:rPr>
              <a:t>Celui</a:t>
            </a:r>
            <a:r>
              <a:rPr sz="3200" kern="0" dirty="0">
                <a:solidFill>
                  <a:srgbClr val="000000"/>
                </a:solidFill>
                <a:latin typeface="Arial"/>
                <a:ea typeface="+mn-ea"/>
                <a:cs typeface="Arial"/>
              </a:rPr>
              <a:t>-ci </a:t>
            </a:r>
            <a:r>
              <a:rPr sz="3200" kern="0" dirty="0" err="1">
                <a:solidFill>
                  <a:srgbClr val="000000"/>
                </a:solidFill>
                <a:latin typeface="Arial"/>
                <a:ea typeface="+mn-ea"/>
                <a:cs typeface="Arial"/>
              </a:rPr>
              <a:t>est</a:t>
            </a:r>
            <a:r>
              <a:rPr sz="3200" kern="0" dirty="0">
                <a:solidFill>
                  <a:srgbClr val="000000"/>
                </a:solidFill>
                <a:latin typeface="Arial"/>
                <a:ea typeface="+mn-ea"/>
                <a:cs typeface="Arial"/>
              </a:rPr>
              <a:t> </a:t>
            </a:r>
            <a:r>
              <a:rPr sz="3200" kern="0" dirty="0" err="1">
                <a:solidFill>
                  <a:srgbClr val="000000"/>
                </a:solidFill>
                <a:latin typeface="Arial"/>
                <a:ea typeface="+mn-ea"/>
                <a:cs typeface="Arial"/>
              </a:rPr>
              <a:t>disponible</a:t>
            </a:r>
            <a:r>
              <a:rPr sz="3200" kern="0" dirty="0">
                <a:solidFill>
                  <a:srgbClr val="000000"/>
                </a:solidFill>
                <a:latin typeface="Arial"/>
                <a:ea typeface="+mn-ea"/>
                <a:cs typeface="Arial"/>
              </a:rPr>
              <a:t> sur : </a:t>
            </a:r>
            <a:r>
              <a:rPr sz="3200" kern="0" dirty="0">
                <a:solidFill>
                  <a:srgbClr val="000000"/>
                </a:solidFill>
                <a:latin typeface="Arial"/>
                <a:ea typeface="+mn-ea"/>
                <a:cs typeface="Arial"/>
                <a:hlinkClick r:id="rId2"/>
              </a:rPr>
              <a:t>www.cawst.org/resources</a:t>
            </a:r>
          </a:p>
        </p:txBody>
      </p:sp>
      <p:pic>
        <p:nvPicPr>
          <p:cNvPr id="14339" name="Picture 4" descr="CAWST Colour - no tex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29313"/>
            <a:ext cx="148748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2712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2293938"/>
            <a:ext cx="9144000" cy="1470025"/>
          </a:xfrm>
        </p:spPr>
        <p:txBody>
          <a:bodyPr/>
          <a:lstStyle/>
          <a:p>
            <a:pPr rtl="0"/>
            <a:r>
              <a:rPr b="1">
                <a:solidFill>
                  <a:schemeClr val="accent2"/>
                </a:solidFill>
              </a:rPr>
              <a:t>Problématiques de l’assainissement au niveau mondial et local</a:t>
            </a:r>
            <a:r>
              <a:rPr lang="en-US" b="1" dirty="0" smtClean="0">
                <a:solidFill>
                  <a:schemeClr val="accent2"/>
                </a:solidFill>
              </a:rPr>
              <a:t/>
            </a:r>
            <a:br>
              <a:rPr lang="en-US" b="1" dirty="0" smtClean="0">
                <a:solidFill>
                  <a:schemeClr val="accent2"/>
                </a:solidFill>
              </a:rPr>
            </a:br>
            <a:endParaRPr lang="en-US" b="1" dirty="0" smtClean="0">
              <a:solidFill>
                <a:schemeClr val="accent2"/>
              </a:solidFill>
            </a:endParaRP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009350" y="4429524"/>
            <a:ext cx="7140358" cy="2428476"/>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rtl="0" eaLnBrk="1" hangingPunct="1"/>
            <a:r>
              <a:rPr b="1">
                <a:solidFill>
                  <a:schemeClr val="accent2"/>
                </a:solidFill>
              </a:rPr>
              <a:t>Résultats d'apprentissage</a:t>
            </a:r>
          </a:p>
        </p:txBody>
      </p:sp>
      <p:sp>
        <p:nvSpPr>
          <p:cNvPr id="14339" name="Rectangle 3"/>
          <p:cNvSpPr>
            <a:spLocks noGrp="1" noChangeArrowheads="1"/>
          </p:cNvSpPr>
          <p:nvPr>
            <p:ph type="body" idx="1"/>
          </p:nvPr>
        </p:nvSpPr>
        <p:spPr/>
        <p:txBody>
          <a:bodyPr/>
          <a:lstStyle/>
          <a:p>
            <a:pPr marL="514350" indent="-514350" rtl="0" eaLnBrk="1" hangingPunct="1">
              <a:buFontTx/>
              <a:buAutoNum type="arabicPeriod"/>
            </a:pPr>
            <a:r>
              <a:rPr/>
              <a:t>Discuter des problèmes liés à l'accès aux installations sanitaires de base aux niveaux local et mondial. </a:t>
            </a:r>
          </a:p>
          <a:p>
            <a:pPr marL="514350" indent="-514350" rtl="0" eaLnBrk="1" hangingPunct="1">
              <a:buFontTx/>
              <a:buAutoNum type="arabicPeriod"/>
            </a:pPr>
            <a:r>
              <a:rPr/>
              <a:t>Débattre sur le lien entre l'absence d'installations sanitaires correctes et le cycle de la pauvreté, et pourquoi cette absence fait perdurer le cycle de la pauvreté.</a:t>
            </a:r>
          </a:p>
        </p:txBody>
      </p:sp>
      <p:pic>
        <p:nvPicPr>
          <p:cNvPr id="6148" name="Picture 4" descr="CAWST Colour - no tex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29313"/>
            <a:ext cx="148748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125730"/>
            <a:ext cx="8229600" cy="1143000"/>
          </a:xfrm>
        </p:spPr>
        <p:txBody>
          <a:bodyPr/>
          <a:lstStyle/>
          <a:p>
            <a:pPr rtl="0" eaLnBrk="1" hangingPunct="1"/>
            <a:r>
              <a:rPr b="1" dirty="0" err="1">
                <a:solidFill>
                  <a:schemeClr val="accent2"/>
                </a:solidFill>
              </a:rPr>
              <a:t>Réfléchissez</a:t>
            </a:r>
            <a:endParaRPr b="1" dirty="0">
              <a:solidFill>
                <a:schemeClr val="accent2"/>
              </a:solidFill>
            </a:endParaRPr>
          </a:p>
        </p:txBody>
      </p:sp>
      <p:sp>
        <p:nvSpPr>
          <p:cNvPr id="14339" name="Rectangle 3"/>
          <p:cNvSpPr>
            <a:spLocks noGrp="1" noChangeArrowheads="1"/>
          </p:cNvSpPr>
          <p:nvPr>
            <p:ph type="body" idx="1"/>
          </p:nvPr>
        </p:nvSpPr>
        <p:spPr>
          <a:xfrm>
            <a:off x="457200" y="1085850"/>
            <a:ext cx="8229600" cy="4525963"/>
          </a:xfrm>
        </p:spPr>
        <p:txBody>
          <a:bodyPr/>
          <a:lstStyle/>
          <a:p>
            <a:pPr rtl="0" eaLnBrk="1" hangingPunct="1"/>
            <a:r>
              <a:rPr sz="2800" dirty="0" err="1"/>
              <a:t>Qu'est-ce</a:t>
            </a:r>
            <a:r>
              <a:rPr sz="2800" dirty="0"/>
              <a:t> qui </a:t>
            </a:r>
            <a:r>
              <a:rPr sz="2800" dirty="0" err="1"/>
              <a:t>est</a:t>
            </a:r>
            <a:r>
              <a:rPr sz="2800" dirty="0"/>
              <a:t> fait pour </a:t>
            </a:r>
            <a:r>
              <a:rPr sz="2800" dirty="0" err="1"/>
              <a:t>répondre</a:t>
            </a:r>
            <a:r>
              <a:rPr sz="2800" dirty="0"/>
              <a:t> aux </a:t>
            </a:r>
            <a:r>
              <a:rPr sz="2800" dirty="0" err="1"/>
              <a:t>besoins</a:t>
            </a:r>
            <a:r>
              <a:rPr sz="2800" dirty="0"/>
              <a:t> des plus </a:t>
            </a:r>
            <a:r>
              <a:rPr sz="2800" dirty="0" err="1"/>
              <a:t>pauvres</a:t>
            </a:r>
            <a:r>
              <a:rPr sz="2800" dirty="0"/>
              <a:t> ?</a:t>
            </a:r>
          </a:p>
          <a:p>
            <a:pPr rtl="0" eaLnBrk="1" hangingPunct="1"/>
            <a:r>
              <a:rPr sz="2800" dirty="0"/>
              <a:t>Les </a:t>
            </a:r>
            <a:r>
              <a:rPr sz="2800" dirty="0" err="1"/>
              <a:t>Objectifs</a:t>
            </a:r>
            <a:r>
              <a:rPr sz="2800" dirty="0"/>
              <a:t> du </a:t>
            </a:r>
            <a:r>
              <a:rPr sz="2800" dirty="0" err="1"/>
              <a:t>Millénaire</a:t>
            </a:r>
            <a:r>
              <a:rPr sz="2800" dirty="0"/>
              <a:t> pour le </a:t>
            </a:r>
            <a:r>
              <a:rPr sz="2800" dirty="0" err="1"/>
              <a:t>Développement</a:t>
            </a:r>
            <a:r>
              <a:rPr sz="2800" dirty="0"/>
              <a:t> (OMD) des Nations </a:t>
            </a:r>
            <a:r>
              <a:rPr sz="2800" dirty="0" err="1"/>
              <a:t>Unies</a:t>
            </a:r>
            <a:r>
              <a:rPr sz="2800" dirty="0"/>
              <a:t> </a:t>
            </a:r>
          </a:p>
          <a:p>
            <a:pPr lvl="1" rtl="0" eaLnBrk="1" hangingPunct="1"/>
            <a:r>
              <a:rPr sz="2400" dirty="0" err="1"/>
              <a:t>Réduire</a:t>
            </a:r>
            <a:r>
              <a:rPr sz="2400" dirty="0"/>
              <a:t> la </a:t>
            </a:r>
            <a:r>
              <a:rPr sz="2400" dirty="0" err="1"/>
              <a:t>pauvreté</a:t>
            </a:r>
            <a:r>
              <a:rPr sz="2400" dirty="0"/>
              <a:t> et la </a:t>
            </a:r>
            <a:r>
              <a:rPr sz="2400" dirty="0" err="1"/>
              <a:t>faim</a:t>
            </a:r>
            <a:endParaRPr sz="2400" dirty="0"/>
          </a:p>
          <a:p>
            <a:pPr lvl="1" rtl="0" eaLnBrk="1" hangingPunct="1"/>
            <a:r>
              <a:rPr sz="2400" dirty="0" err="1"/>
              <a:t>S’attaquer</a:t>
            </a:r>
            <a:r>
              <a:rPr sz="2400" dirty="0"/>
              <a:t> aux maladies</a:t>
            </a:r>
          </a:p>
          <a:p>
            <a:pPr lvl="1" rtl="0" eaLnBrk="1" hangingPunct="1"/>
            <a:r>
              <a:rPr sz="2400" dirty="0" err="1"/>
              <a:t>Lutter</a:t>
            </a:r>
            <a:r>
              <a:rPr sz="2400" dirty="0"/>
              <a:t> </a:t>
            </a:r>
            <a:r>
              <a:rPr sz="2400" dirty="0" err="1"/>
              <a:t>contre</a:t>
            </a:r>
            <a:r>
              <a:rPr sz="2400" dirty="0"/>
              <a:t> les </a:t>
            </a:r>
            <a:r>
              <a:rPr sz="2400" dirty="0" err="1"/>
              <a:t>inégalités</a:t>
            </a:r>
            <a:r>
              <a:rPr sz="2400" dirty="0"/>
              <a:t> entre les hommes et les femmes</a:t>
            </a:r>
          </a:p>
          <a:p>
            <a:pPr lvl="1" rtl="0" eaLnBrk="1" hangingPunct="1"/>
            <a:r>
              <a:rPr sz="2400" dirty="0" err="1"/>
              <a:t>Améliorer</a:t>
            </a:r>
            <a:r>
              <a:rPr sz="2400" dirty="0"/>
              <a:t> </a:t>
            </a:r>
            <a:r>
              <a:rPr sz="2400" dirty="0" err="1"/>
              <a:t>l'éducation</a:t>
            </a:r>
            <a:endParaRPr sz="2400" dirty="0"/>
          </a:p>
          <a:p>
            <a:pPr lvl="1" rtl="0" eaLnBrk="1" hangingPunct="1"/>
            <a:r>
              <a:rPr sz="2400" dirty="0" err="1"/>
              <a:t>Résoudre</a:t>
            </a:r>
            <a:r>
              <a:rPr sz="2400" dirty="0"/>
              <a:t> le </a:t>
            </a:r>
            <a:r>
              <a:rPr sz="2400" dirty="0" err="1"/>
              <a:t>problème</a:t>
            </a:r>
            <a:r>
              <a:rPr sz="2400" dirty="0"/>
              <a:t> de </a:t>
            </a:r>
            <a:r>
              <a:rPr sz="2400" dirty="0" err="1"/>
              <a:t>l'approvisionnement</a:t>
            </a:r>
            <a:r>
              <a:rPr sz="2400" dirty="0"/>
              <a:t> </a:t>
            </a:r>
            <a:r>
              <a:rPr sz="2400" dirty="0" err="1"/>
              <a:t>en</a:t>
            </a:r>
            <a:r>
              <a:rPr sz="2400" dirty="0"/>
              <a:t> eau potable et de </a:t>
            </a:r>
            <a:r>
              <a:rPr sz="2400" dirty="0" err="1"/>
              <a:t>l'accès</a:t>
            </a:r>
            <a:r>
              <a:rPr sz="2400" dirty="0"/>
              <a:t> à un </a:t>
            </a:r>
            <a:r>
              <a:rPr sz="2400" dirty="0" err="1"/>
              <a:t>assainissement</a:t>
            </a:r>
            <a:r>
              <a:rPr sz="2400" dirty="0"/>
              <a:t> correct.</a:t>
            </a:r>
          </a:p>
          <a:p>
            <a:pPr eaLnBrk="1" hangingPunct="1"/>
            <a:endParaRPr lang="en-US" sz="2800" i="1" dirty="0" smtClean="0"/>
          </a:p>
        </p:txBody>
      </p:sp>
      <p:pic>
        <p:nvPicPr>
          <p:cNvPr id="9220" name="Picture 4" descr="CAWST Colour - no tex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29313"/>
            <a:ext cx="148748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3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39">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3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339">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33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229600" cy="1143000"/>
          </a:xfrm>
        </p:spPr>
        <p:txBody>
          <a:bodyPr/>
          <a:lstStyle/>
          <a:p>
            <a:pPr rtl="0" eaLnBrk="1" hangingPunct="1"/>
            <a:r>
              <a:rPr b="1" dirty="0">
                <a:solidFill>
                  <a:schemeClr val="accent2"/>
                </a:solidFill>
              </a:rPr>
              <a:t>Les 8 OMD pour 2015</a:t>
            </a:r>
          </a:p>
        </p:txBody>
      </p:sp>
      <p:sp>
        <p:nvSpPr>
          <p:cNvPr id="11267" name="Rectangle 3"/>
          <p:cNvSpPr>
            <a:spLocks noGrp="1" noChangeArrowheads="1"/>
          </p:cNvSpPr>
          <p:nvPr>
            <p:ph type="body" idx="1"/>
          </p:nvPr>
        </p:nvSpPr>
        <p:spPr>
          <a:xfrm>
            <a:off x="457200" y="988060"/>
            <a:ext cx="8229600" cy="4678363"/>
          </a:xfrm>
        </p:spPr>
        <p:txBody>
          <a:bodyPr/>
          <a:lstStyle/>
          <a:p>
            <a:pPr rtl="0">
              <a:spcBef>
                <a:spcPct val="50000"/>
              </a:spcBef>
              <a:buFontTx/>
              <a:buNone/>
            </a:pPr>
            <a:r>
              <a:rPr sz="1800" dirty="0" err="1"/>
              <a:t>Objectif</a:t>
            </a:r>
            <a:r>
              <a:rPr sz="1800" dirty="0"/>
              <a:t> 1 : </a:t>
            </a:r>
            <a:r>
              <a:rPr sz="1800" dirty="0" err="1"/>
              <a:t>réduire</a:t>
            </a:r>
            <a:r>
              <a:rPr sz="1800" dirty="0"/>
              <a:t> </a:t>
            </a:r>
            <a:r>
              <a:rPr sz="1800" dirty="0" err="1"/>
              <a:t>l’extrême</a:t>
            </a:r>
            <a:r>
              <a:rPr sz="1800" dirty="0"/>
              <a:t> </a:t>
            </a:r>
            <a:r>
              <a:rPr sz="1800" dirty="0" err="1"/>
              <a:t>pauvreté</a:t>
            </a:r>
            <a:r>
              <a:rPr sz="1800" dirty="0"/>
              <a:t> et la </a:t>
            </a:r>
            <a:r>
              <a:rPr sz="1800" dirty="0" err="1"/>
              <a:t>faim</a:t>
            </a:r>
            <a:r>
              <a:rPr sz="1800" dirty="0">
                <a:hlinkClick r:id="rId3"/>
              </a:rPr>
              <a:t> </a:t>
            </a:r>
          </a:p>
          <a:p>
            <a:pPr rtl="0">
              <a:spcBef>
                <a:spcPct val="50000"/>
              </a:spcBef>
              <a:buFontTx/>
              <a:buNone/>
            </a:pPr>
            <a:r>
              <a:rPr sz="1800" dirty="0" err="1"/>
              <a:t>Objectif</a:t>
            </a:r>
            <a:r>
              <a:rPr sz="1800" dirty="0"/>
              <a:t> 2 : assurer </a:t>
            </a:r>
            <a:r>
              <a:rPr sz="1800" dirty="0" err="1"/>
              <a:t>l’éducation</a:t>
            </a:r>
            <a:r>
              <a:rPr sz="1800" dirty="0"/>
              <a:t> </a:t>
            </a:r>
            <a:r>
              <a:rPr sz="1800" dirty="0" err="1"/>
              <a:t>primaire</a:t>
            </a:r>
            <a:r>
              <a:rPr sz="1800" dirty="0"/>
              <a:t> pour </a:t>
            </a:r>
            <a:r>
              <a:rPr sz="1800" dirty="0" err="1"/>
              <a:t>tous</a:t>
            </a:r>
            <a:r>
              <a:rPr sz="1800" dirty="0">
                <a:hlinkClick r:id="rId4"/>
              </a:rPr>
              <a:t> </a:t>
            </a:r>
          </a:p>
          <a:p>
            <a:pPr rtl="0">
              <a:spcBef>
                <a:spcPct val="50000"/>
              </a:spcBef>
              <a:buFontTx/>
              <a:buNone/>
            </a:pPr>
            <a:r>
              <a:rPr sz="1800" dirty="0" err="1"/>
              <a:t>Objectif</a:t>
            </a:r>
            <a:r>
              <a:rPr sz="1800" dirty="0"/>
              <a:t> 3 : </a:t>
            </a:r>
            <a:r>
              <a:rPr sz="1800" dirty="0" err="1"/>
              <a:t>promouvoir</a:t>
            </a:r>
            <a:r>
              <a:rPr sz="1800" dirty="0"/>
              <a:t> </a:t>
            </a:r>
            <a:r>
              <a:rPr sz="1800" dirty="0" err="1"/>
              <a:t>l’égalité</a:t>
            </a:r>
            <a:r>
              <a:rPr sz="1800" dirty="0"/>
              <a:t> des sexes et </a:t>
            </a:r>
            <a:r>
              <a:rPr sz="1800" dirty="0" err="1"/>
              <a:t>l’autonomisation</a:t>
            </a:r>
            <a:r>
              <a:rPr sz="1800" dirty="0"/>
              <a:t> des femmes</a:t>
            </a:r>
            <a:r>
              <a:rPr sz="1800" dirty="0">
                <a:hlinkClick r:id="rId5"/>
              </a:rPr>
              <a:t> </a:t>
            </a:r>
          </a:p>
          <a:p>
            <a:pPr rtl="0">
              <a:spcBef>
                <a:spcPct val="50000"/>
              </a:spcBef>
              <a:buFontTx/>
              <a:buNone/>
            </a:pPr>
            <a:r>
              <a:rPr sz="1800" dirty="0" err="1"/>
              <a:t>Objectif</a:t>
            </a:r>
            <a:r>
              <a:rPr sz="1800" dirty="0"/>
              <a:t> 4 : </a:t>
            </a:r>
            <a:r>
              <a:rPr sz="1800" dirty="0" err="1"/>
              <a:t>réduire</a:t>
            </a:r>
            <a:r>
              <a:rPr sz="1800" dirty="0"/>
              <a:t> la </a:t>
            </a:r>
            <a:r>
              <a:rPr sz="1800" dirty="0" err="1"/>
              <a:t>mortalité</a:t>
            </a:r>
            <a:r>
              <a:rPr sz="1800" dirty="0"/>
              <a:t> infantile </a:t>
            </a:r>
          </a:p>
          <a:p>
            <a:pPr rtl="0">
              <a:spcBef>
                <a:spcPct val="50000"/>
              </a:spcBef>
              <a:buFontTx/>
              <a:buNone/>
            </a:pPr>
            <a:r>
              <a:rPr sz="1800" dirty="0" err="1"/>
              <a:t>Objectif</a:t>
            </a:r>
            <a:r>
              <a:rPr sz="1800" dirty="0"/>
              <a:t> 5 : </a:t>
            </a:r>
            <a:r>
              <a:rPr sz="1800" dirty="0" err="1"/>
              <a:t>améliorer</a:t>
            </a:r>
            <a:r>
              <a:rPr sz="1800" dirty="0"/>
              <a:t> la santé </a:t>
            </a:r>
            <a:r>
              <a:rPr sz="1800" dirty="0" err="1"/>
              <a:t>maternelle</a:t>
            </a:r>
            <a:r>
              <a:rPr sz="1800" dirty="0"/>
              <a:t> </a:t>
            </a:r>
          </a:p>
          <a:p>
            <a:pPr rtl="0">
              <a:spcBef>
                <a:spcPct val="50000"/>
              </a:spcBef>
              <a:buFontTx/>
              <a:buNone/>
            </a:pPr>
            <a:r>
              <a:rPr sz="1800" dirty="0" err="1"/>
              <a:t>Objectif</a:t>
            </a:r>
            <a:r>
              <a:rPr sz="1800" dirty="0"/>
              <a:t> 6 : </a:t>
            </a:r>
            <a:r>
              <a:rPr sz="1800" dirty="0" err="1"/>
              <a:t>combattre</a:t>
            </a:r>
            <a:r>
              <a:rPr sz="1800" dirty="0"/>
              <a:t> le </a:t>
            </a:r>
            <a:r>
              <a:rPr sz="1800" dirty="0" err="1"/>
              <a:t>VIH</a:t>
            </a:r>
            <a:r>
              <a:rPr sz="1800" dirty="0"/>
              <a:t>/</a:t>
            </a:r>
            <a:r>
              <a:rPr sz="1800" dirty="0" err="1"/>
              <a:t>SIDA</a:t>
            </a:r>
            <a:r>
              <a:rPr sz="1800" dirty="0"/>
              <a:t>, le </a:t>
            </a:r>
            <a:r>
              <a:rPr sz="1800" dirty="0" err="1"/>
              <a:t>paludisme</a:t>
            </a:r>
            <a:r>
              <a:rPr sz="1800" dirty="0"/>
              <a:t> et </a:t>
            </a:r>
            <a:r>
              <a:rPr sz="1800" dirty="0" err="1"/>
              <a:t>d'autres</a:t>
            </a:r>
            <a:r>
              <a:rPr sz="1800" dirty="0"/>
              <a:t> maladies </a:t>
            </a:r>
          </a:p>
          <a:p>
            <a:pPr rtl="0">
              <a:spcBef>
                <a:spcPct val="50000"/>
              </a:spcBef>
              <a:buFontTx/>
              <a:buNone/>
            </a:pPr>
            <a:r>
              <a:rPr sz="2400" b="1" dirty="0" err="1"/>
              <a:t>Objectif</a:t>
            </a:r>
            <a:r>
              <a:rPr sz="2400" b="1" dirty="0"/>
              <a:t> 7 : </a:t>
            </a:r>
            <a:r>
              <a:rPr sz="2400" b="1" dirty="0" err="1"/>
              <a:t>préserver</a:t>
            </a:r>
            <a:r>
              <a:rPr sz="2400" b="1" dirty="0"/>
              <a:t> </a:t>
            </a:r>
            <a:r>
              <a:rPr sz="2400" b="1" dirty="0" err="1"/>
              <a:t>l'environnement</a:t>
            </a:r>
            <a:endParaRPr sz="2400" b="1" dirty="0"/>
          </a:p>
          <a:p>
            <a:pPr lvl="1" rtl="0">
              <a:spcBef>
                <a:spcPct val="50000"/>
              </a:spcBef>
            </a:pPr>
            <a:r>
              <a:rPr sz="2400" b="1" dirty="0" err="1"/>
              <a:t>Réduire</a:t>
            </a:r>
            <a:r>
              <a:rPr sz="2400" b="1" dirty="0"/>
              <a:t> de </a:t>
            </a:r>
            <a:r>
              <a:rPr sz="2400" b="1" dirty="0" err="1"/>
              <a:t>moitié</a:t>
            </a:r>
            <a:r>
              <a:rPr sz="2400" b="1" dirty="0"/>
              <a:t>, </a:t>
            </a:r>
            <a:r>
              <a:rPr sz="2400" b="1" dirty="0" err="1"/>
              <a:t>d’ici</a:t>
            </a:r>
            <a:r>
              <a:rPr sz="2400" b="1" dirty="0"/>
              <a:t> à 2015, le </a:t>
            </a:r>
            <a:r>
              <a:rPr sz="2400" b="1" dirty="0" err="1"/>
              <a:t>pourcentage</a:t>
            </a:r>
            <a:r>
              <a:rPr sz="2400" b="1" dirty="0"/>
              <a:t> de la population qui </a:t>
            </a:r>
            <a:r>
              <a:rPr sz="2400" b="1" dirty="0" err="1"/>
              <a:t>n’a</a:t>
            </a:r>
            <a:r>
              <a:rPr sz="2400" b="1" dirty="0"/>
              <a:t> pas </a:t>
            </a:r>
            <a:r>
              <a:rPr sz="2400" b="1" dirty="0" err="1"/>
              <a:t>accès</a:t>
            </a:r>
            <a:r>
              <a:rPr sz="2400" b="1" dirty="0"/>
              <a:t> à un </a:t>
            </a:r>
            <a:r>
              <a:rPr sz="2400" b="1" dirty="0" err="1"/>
              <a:t>approvisionnement</a:t>
            </a:r>
            <a:r>
              <a:rPr sz="2400" b="1" dirty="0"/>
              <a:t> </a:t>
            </a:r>
            <a:r>
              <a:rPr sz="2400" b="1" dirty="0" err="1"/>
              <a:t>en</a:t>
            </a:r>
            <a:r>
              <a:rPr sz="2400" b="1" dirty="0"/>
              <a:t> eau potable </a:t>
            </a:r>
            <a:r>
              <a:rPr sz="2400" b="1" dirty="0" err="1"/>
              <a:t>ni</a:t>
            </a:r>
            <a:r>
              <a:rPr sz="2400" b="1" dirty="0"/>
              <a:t> à des services </a:t>
            </a:r>
            <a:r>
              <a:rPr sz="2400" b="1" dirty="0" err="1"/>
              <a:t>d’assainissement</a:t>
            </a:r>
            <a:r>
              <a:rPr sz="2400" b="1" dirty="0"/>
              <a:t> de base </a:t>
            </a:r>
          </a:p>
          <a:p>
            <a:pPr rtl="0">
              <a:spcBef>
                <a:spcPct val="50000"/>
              </a:spcBef>
              <a:buFontTx/>
              <a:buNone/>
            </a:pPr>
            <a:r>
              <a:rPr sz="1800" dirty="0" err="1"/>
              <a:t>Objectif</a:t>
            </a:r>
            <a:r>
              <a:rPr sz="1800" dirty="0"/>
              <a:t> 8 : </a:t>
            </a:r>
            <a:r>
              <a:rPr sz="1800" dirty="0" err="1"/>
              <a:t>mettre</a:t>
            </a:r>
            <a:r>
              <a:rPr sz="1800" dirty="0"/>
              <a:t> </a:t>
            </a:r>
            <a:r>
              <a:rPr sz="1800" dirty="0" err="1"/>
              <a:t>en</a:t>
            </a:r>
            <a:r>
              <a:rPr sz="1800" dirty="0"/>
              <a:t> place un </a:t>
            </a:r>
            <a:r>
              <a:rPr sz="1800" dirty="0" err="1"/>
              <a:t>partenariat</a:t>
            </a:r>
            <a:r>
              <a:rPr sz="1800" dirty="0"/>
              <a:t> </a:t>
            </a:r>
            <a:r>
              <a:rPr sz="1800" dirty="0" err="1"/>
              <a:t>mondial</a:t>
            </a:r>
            <a:r>
              <a:rPr sz="1800" dirty="0"/>
              <a:t> pour le </a:t>
            </a:r>
            <a:r>
              <a:rPr sz="1800" dirty="0" err="1"/>
              <a:t>développement</a:t>
            </a:r>
            <a:r>
              <a:rPr sz="1800" b="1" dirty="0">
                <a:solidFill>
                  <a:srgbClr val="0066CC"/>
                </a:solidFill>
              </a:rPr>
              <a:t> </a:t>
            </a:r>
          </a:p>
          <a:p>
            <a:pPr eaLnBrk="1" hangingPunct="1"/>
            <a:endParaRPr lang="en-US" dirty="0" smtClean="0"/>
          </a:p>
        </p:txBody>
      </p:sp>
      <p:pic>
        <p:nvPicPr>
          <p:cNvPr id="11268" name="Picture 4" descr="CAWST Colour - no text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929313"/>
            <a:ext cx="148748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274638"/>
            <a:ext cx="8229600" cy="799782"/>
          </a:xfrm>
        </p:spPr>
        <p:txBody>
          <a:bodyPr/>
          <a:lstStyle/>
          <a:p>
            <a:pPr rtl="0" eaLnBrk="1" hangingPunct="1"/>
            <a:r>
              <a:rPr sz="3600" b="1" dirty="0" err="1">
                <a:solidFill>
                  <a:schemeClr val="accent2"/>
                </a:solidFill>
              </a:rPr>
              <a:t>Accès</a:t>
            </a:r>
            <a:r>
              <a:rPr sz="3600" b="1" dirty="0">
                <a:solidFill>
                  <a:schemeClr val="accent2"/>
                </a:solidFill>
              </a:rPr>
              <a:t> à </a:t>
            </a:r>
            <a:r>
              <a:rPr sz="3600" b="1" dirty="0" err="1">
                <a:solidFill>
                  <a:schemeClr val="accent2"/>
                </a:solidFill>
              </a:rPr>
              <a:t>l’assainissement</a:t>
            </a:r>
            <a:r>
              <a:rPr sz="3600" b="1" dirty="0">
                <a:solidFill>
                  <a:schemeClr val="accent2"/>
                </a:solidFill>
              </a:rPr>
              <a:t> de base</a:t>
            </a:r>
          </a:p>
        </p:txBody>
      </p:sp>
      <p:sp>
        <p:nvSpPr>
          <p:cNvPr id="25603" name="Rectangle 3"/>
          <p:cNvSpPr>
            <a:spLocks noGrp="1" noChangeArrowheads="1"/>
          </p:cNvSpPr>
          <p:nvPr>
            <p:ph type="body" idx="1"/>
          </p:nvPr>
        </p:nvSpPr>
        <p:spPr>
          <a:xfrm>
            <a:off x="457200" y="1074420"/>
            <a:ext cx="8229600" cy="4525963"/>
          </a:xfrm>
        </p:spPr>
        <p:txBody>
          <a:bodyPr/>
          <a:lstStyle/>
          <a:p>
            <a:pPr rtl="0" eaLnBrk="1" hangingPunct="1"/>
            <a:r>
              <a:rPr sz="2800" dirty="0" err="1"/>
              <a:t>Qu’est-ce</a:t>
            </a:r>
            <a:r>
              <a:rPr sz="2800" dirty="0"/>
              <a:t> que </a:t>
            </a:r>
            <a:r>
              <a:rPr sz="2800" dirty="0" err="1"/>
              <a:t>cela</a:t>
            </a:r>
            <a:r>
              <a:rPr sz="2800" dirty="0"/>
              <a:t> </a:t>
            </a:r>
            <a:r>
              <a:rPr sz="2800" dirty="0" err="1"/>
              <a:t>veut</a:t>
            </a:r>
            <a:r>
              <a:rPr sz="2800" dirty="0"/>
              <a:t> dire ?</a:t>
            </a:r>
          </a:p>
          <a:p>
            <a:pPr rtl="0" eaLnBrk="1" hangingPunct="1"/>
            <a:r>
              <a:rPr sz="2800" dirty="0" err="1"/>
              <a:t>L’assainissement</a:t>
            </a:r>
            <a:r>
              <a:rPr sz="2800" dirty="0"/>
              <a:t> </a:t>
            </a:r>
            <a:r>
              <a:rPr sz="2800" dirty="0" err="1"/>
              <a:t>amélioré</a:t>
            </a:r>
            <a:r>
              <a:rPr sz="2800" dirty="0"/>
              <a:t> </a:t>
            </a:r>
            <a:r>
              <a:rPr sz="2800" dirty="0" err="1"/>
              <a:t>permet</a:t>
            </a:r>
            <a:r>
              <a:rPr sz="2800" dirty="0"/>
              <a:t> </a:t>
            </a:r>
            <a:r>
              <a:rPr sz="2800" dirty="0" err="1"/>
              <a:t>d’empêcher</a:t>
            </a:r>
            <a:r>
              <a:rPr sz="2800" dirty="0"/>
              <a:t> de </a:t>
            </a:r>
            <a:r>
              <a:rPr sz="2800" dirty="0" err="1"/>
              <a:t>manière</a:t>
            </a:r>
            <a:r>
              <a:rPr sz="2800" dirty="0"/>
              <a:t> </a:t>
            </a:r>
            <a:r>
              <a:rPr sz="2800" dirty="0" err="1"/>
              <a:t>hygiénique</a:t>
            </a:r>
            <a:r>
              <a:rPr sz="2800" dirty="0"/>
              <a:t> le contact entre les </a:t>
            </a:r>
            <a:r>
              <a:rPr sz="2800" dirty="0" err="1"/>
              <a:t>personnes</a:t>
            </a:r>
            <a:r>
              <a:rPr sz="2800" dirty="0"/>
              <a:t> et les </a:t>
            </a:r>
            <a:r>
              <a:rPr sz="2800" dirty="0" err="1"/>
              <a:t>excréments</a:t>
            </a:r>
            <a:r>
              <a:rPr sz="2800" dirty="0"/>
              <a:t> </a:t>
            </a:r>
            <a:r>
              <a:rPr sz="2800" dirty="0" err="1"/>
              <a:t>humains</a:t>
            </a:r>
            <a:r>
              <a:rPr sz="2800" dirty="0"/>
              <a:t>.</a:t>
            </a:r>
          </a:p>
          <a:p>
            <a:pPr lvl="1" rtl="0" eaLnBrk="1" hangingPunct="1"/>
            <a:r>
              <a:rPr sz="2400" dirty="0" err="1"/>
              <a:t>Raccordement</a:t>
            </a:r>
            <a:r>
              <a:rPr sz="2400" dirty="0"/>
              <a:t> au tout à </a:t>
            </a:r>
            <a:r>
              <a:rPr sz="2400" dirty="0" err="1"/>
              <a:t>l'égout</a:t>
            </a:r>
            <a:r>
              <a:rPr sz="2400" dirty="0"/>
              <a:t> </a:t>
            </a:r>
            <a:r>
              <a:rPr sz="2400" dirty="0" err="1"/>
              <a:t>ou</a:t>
            </a:r>
            <a:r>
              <a:rPr sz="2400" dirty="0"/>
              <a:t> à </a:t>
            </a:r>
            <a:r>
              <a:rPr sz="2400" dirty="0" err="1"/>
              <a:t>une</a:t>
            </a:r>
            <a:r>
              <a:rPr sz="2400" dirty="0"/>
              <a:t> fosse </a:t>
            </a:r>
            <a:r>
              <a:rPr sz="2400" dirty="0" err="1"/>
              <a:t>septique</a:t>
            </a:r>
            <a:endParaRPr sz="2400" dirty="0"/>
          </a:p>
          <a:p>
            <a:pPr lvl="1" rtl="0" eaLnBrk="1" hangingPunct="1"/>
            <a:r>
              <a:rPr sz="2400" dirty="0"/>
              <a:t>Latrine à fosse avec </a:t>
            </a:r>
            <a:r>
              <a:rPr sz="2400" dirty="0" err="1"/>
              <a:t>dalle</a:t>
            </a:r>
            <a:endParaRPr sz="2400" dirty="0"/>
          </a:p>
          <a:p>
            <a:pPr lvl="1" rtl="0" eaLnBrk="1" hangingPunct="1"/>
            <a:r>
              <a:rPr sz="2400" dirty="0"/>
              <a:t>Latrine à chasse </a:t>
            </a:r>
            <a:r>
              <a:rPr sz="2400" dirty="0" err="1"/>
              <a:t>d’eau</a:t>
            </a:r>
            <a:endParaRPr sz="2400" dirty="0"/>
          </a:p>
          <a:p>
            <a:pPr lvl="1" rtl="0" eaLnBrk="1" hangingPunct="1"/>
            <a:r>
              <a:rPr sz="2400" dirty="0"/>
              <a:t>Latrine </a:t>
            </a:r>
            <a:r>
              <a:rPr sz="2400" dirty="0" err="1"/>
              <a:t>améliorée</a:t>
            </a:r>
            <a:r>
              <a:rPr sz="2400" dirty="0"/>
              <a:t> à fosse </a:t>
            </a:r>
            <a:r>
              <a:rPr sz="2400" dirty="0" err="1"/>
              <a:t>ventilée</a:t>
            </a:r>
            <a:r>
              <a:rPr sz="2400" dirty="0"/>
              <a:t> (VIP)</a:t>
            </a:r>
          </a:p>
          <a:p>
            <a:pPr lvl="1" rtl="0" eaLnBrk="1" hangingPunct="1"/>
            <a:r>
              <a:rPr sz="2400" dirty="0"/>
              <a:t>Latrine à </a:t>
            </a:r>
            <a:r>
              <a:rPr sz="2400" dirty="0" err="1"/>
              <a:t>compostage</a:t>
            </a:r>
            <a:endParaRPr sz="2400" dirty="0"/>
          </a:p>
        </p:txBody>
      </p:sp>
      <p:pic>
        <p:nvPicPr>
          <p:cNvPr id="25604" name="Picture 4" descr="CAWST Colour - no tex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29313"/>
            <a:ext cx="148748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60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60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6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CAWST Colour - no tex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29313"/>
            <a:ext cx="148748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Box 2"/>
          <p:cNvSpPr txBox="1">
            <a:spLocks noChangeArrowheads="1"/>
          </p:cNvSpPr>
          <p:nvPr/>
        </p:nvSpPr>
        <p:spPr bwMode="auto">
          <a:xfrm>
            <a:off x="1336239" y="6188074"/>
            <a:ext cx="3741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r>
              <a:rPr dirty="0"/>
              <a:t>Latrine à simple fosse </a:t>
            </a:r>
            <a:r>
              <a:rPr dirty="0" err="1"/>
              <a:t>en</a:t>
            </a:r>
            <a:r>
              <a:rPr dirty="0"/>
              <a:t> </a:t>
            </a:r>
            <a:r>
              <a:rPr dirty="0" err="1"/>
              <a:t>Zambie</a:t>
            </a:r>
            <a:endParaRPr dirty="0"/>
          </a:p>
        </p:txBody>
      </p:sp>
      <p:sp>
        <p:nvSpPr>
          <p:cNvPr id="27654" name="TextBox 8"/>
          <p:cNvSpPr txBox="1">
            <a:spLocks noChangeArrowheads="1"/>
          </p:cNvSpPr>
          <p:nvPr/>
        </p:nvSpPr>
        <p:spPr bwMode="auto">
          <a:xfrm>
            <a:off x="5658927" y="6208712"/>
            <a:ext cx="3741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r>
              <a:rPr dirty="0"/>
              <a:t>Latrine à chasse </a:t>
            </a:r>
            <a:r>
              <a:rPr dirty="0" err="1"/>
              <a:t>manuelle</a:t>
            </a:r>
            <a:r>
              <a:rPr dirty="0"/>
              <a:t> au </a:t>
            </a:r>
            <a:r>
              <a:rPr dirty="0" err="1"/>
              <a:t>Népal</a:t>
            </a:r>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338" y="1264923"/>
            <a:ext cx="3658678" cy="4878237"/>
          </a:xfrm>
          <a:prstGeom prst="rect">
            <a:avLst/>
          </a:prstGeom>
          <a:ln>
            <a:solidFill>
              <a:schemeClr val="tx1"/>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7977" y="1211330"/>
            <a:ext cx="3282861" cy="4924292"/>
          </a:xfrm>
          <a:prstGeom prst="rect">
            <a:avLst/>
          </a:prstGeom>
          <a:ln>
            <a:solidFill>
              <a:schemeClr val="tx1"/>
            </a:solidFill>
          </a:ln>
        </p:spPr>
      </p:pic>
      <p:sp>
        <p:nvSpPr>
          <p:cNvPr id="4" name="Title 3"/>
          <p:cNvSpPr>
            <a:spLocks noGrp="1"/>
          </p:cNvSpPr>
          <p:nvPr>
            <p:ph type="title"/>
          </p:nvPr>
        </p:nvSpPr>
        <p:spPr>
          <a:xfrm>
            <a:off x="0" y="274638"/>
            <a:ext cx="8983980" cy="1143000"/>
          </a:xfrm>
        </p:spPr>
        <p:txBody>
          <a:bodyPr/>
          <a:lstStyle/>
          <a:p>
            <a:pPr rtl="0"/>
            <a:r>
              <a:rPr sz="3200" b="1" dirty="0">
                <a:solidFill>
                  <a:schemeClr val="accent2"/>
                </a:solidFill>
              </a:rPr>
              <a:t>Installations </a:t>
            </a:r>
            <a:r>
              <a:rPr sz="3200" b="1" dirty="0" err="1">
                <a:solidFill>
                  <a:schemeClr val="accent2"/>
                </a:solidFill>
              </a:rPr>
              <a:t>d'assainissement</a:t>
            </a:r>
            <a:r>
              <a:rPr sz="3200" b="1" dirty="0">
                <a:solidFill>
                  <a:schemeClr val="accent2"/>
                </a:solidFill>
              </a:rPr>
              <a:t> </a:t>
            </a:r>
            <a:r>
              <a:rPr sz="3200" b="1" dirty="0" err="1">
                <a:solidFill>
                  <a:schemeClr val="accent2"/>
                </a:solidFill>
              </a:rPr>
              <a:t>améliorées</a:t>
            </a:r>
            <a:endParaRPr sz="3200" b="1" dirty="0">
              <a:solidFill>
                <a:schemeClr val="accent2"/>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274638"/>
            <a:ext cx="8229600" cy="1319722"/>
          </a:xfrm>
        </p:spPr>
        <p:txBody>
          <a:bodyPr/>
          <a:lstStyle/>
          <a:p>
            <a:pPr rtl="0" eaLnBrk="1" hangingPunct="1"/>
            <a:r>
              <a:rPr sz="4000" b="1" dirty="0">
                <a:solidFill>
                  <a:schemeClr val="accent2"/>
                </a:solidFill>
              </a:rPr>
              <a:t>Installations </a:t>
            </a:r>
            <a:r>
              <a:rPr sz="4000" b="1" dirty="0" err="1">
                <a:solidFill>
                  <a:schemeClr val="accent2"/>
                </a:solidFill>
              </a:rPr>
              <a:t>d'assainissement</a:t>
            </a:r>
            <a:r>
              <a:rPr sz="4000" b="1" dirty="0">
                <a:solidFill>
                  <a:schemeClr val="accent2"/>
                </a:solidFill>
              </a:rPr>
              <a:t> non </a:t>
            </a:r>
            <a:r>
              <a:rPr sz="4000" b="1" dirty="0" err="1" smtClean="0">
                <a:solidFill>
                  <a:schemeClr val="accent2"/>
                </a:solidFill>
              </a:rPr>
              <a:t>améliorées</a:t>
            </a:r>
            <a:endParaRPr lang="en-US" sz="4000" b="1" dirty="0" smtClean="0">
              <a:solidFill>
                <a:schemeClr val="accent2"/>
              </a:solidFill>
            </a:endParaRPr>
          </a:p>
        </p:txBody>
      </p:sp>
      <p:sp>
        <p:nvSpPr>
          <p:cNvPr id="28675" name="Rectangle 3"/>
          <p:cNvSpPr>
            <a:spLocks noGrp="1" noChangeArrowheads="1"/>
          </p:cNvSpPr>
          <p:nvPr>
            <p:ph type="body" idx="1"/>
          </p:nvPr>
        </p:nvSpPr>
        <p:spPr>
          <a:xfrm>
            <a:off x="457200" y="1600200"/>
            <a:ext cx="5648145" cy="4525963"/>
          </a:xfrm>
        </p:spPr>
        <p:txBody>
          <a:bodyPr/>
          <a:lstStyle/>
          <a:p>
            <a:pPr rtl="0">
              <a:lnSpc>
                <a:spcPct val="80000"/>
              </a:lnSpc>
            </a:pPr>
            <a:r>
              <a:rPr dirty="0"/>
              <a:t>Latrine à fosse sans </a:t>
            </a:r>
            <a:r>
              <a:rPr dirty="0" err="1"/>
              <a:t>dalle</a:t>
            </a:r>
            <a:r>
              <a:rPr dirty="0"/>
              <a:t> </a:t>
            </a:r>
            <a:r>
              <a:rPr dirty="0" err="1"/>
              <a:t>ou</a:t>
            </a:r>
            <a:r>
              <a:rPr dirty="0"/>
              <a:t> fosse </a:t>
            </a:r>
            <a:r>
              <a:rPr dirty="0" err="1"/>
              <a:t>ouverte</a:t>
            </a:r>
            <a:endParaRPr dirty="0"/>
          </a:p>
          <a:p>
            <a:pPr rtl="0">
              <a:lnSpc>
                <a:spcPct val="80000"/>
              </a:lnSpc>
            </a:pPr>
            <a:r>
              <a:rPr dirty="0" err="1"/>
              <a:t>Seau</a:t>
            </a:r>
            <a:endParaRPr dirty="0"/>
          </a:p>
          <a:p>
            <a:pPr rtl="0">
              <a:lnSpc>
                <a:spcPct val="80000"/>
              </a:lnSpc>
            </a:pPr>
            <a:r>
              <a:rPr dirty="0"/>
              <a:t>Latrine </a:t>
            </a:r>
            <a:r>
              <a:rPr dirty="0" err="1"/>
              <a:t>suspendue</a:t>
            </a:r>
            <a:endParaRPr dirty="0"/>
          </a:p>
          <a:p>
            <a:pPr rtl="0">
              <a:lnSpc>
                <a:spcPct val="80000"/>
              </a:lnSpc>
            </a:pPr>
            <a:r>
              <a:rPr dirty="0"/>
              <a:t>Chasse </a:t>
            </a:r>
            <a:r>
              <a:rPr dirty="0" err="1"/>
              <a:t>d’eau</a:t>
            </a:r>
            <a:r>
              <a:rPr dirty="0"/>
              <a:t> </a:t>
            </a:r>
            <a:r>
              <a:rPr dirty="0" err="1"/>
              <a:t>ou</a:t>
            </a:r>
            <a:r>
              <a:rPr dirty="0"/>
              <a:t> chasse </a:t>
            </a:r>
            <a:r>
              <a:rPr dirty="0" err="1"/>
              <a:t>manuelle</a:t>
            </a:r>
            <a:r>
              <a:rPr dirty="0"/>
              <a:t> avec </a:t>
            </a:r>
            <a:r>
              <a:rPr dirty="0" err="1"/>
              <a:t>rejet</a:t>
            </a:r>
            <a:r>
              <a:rPr dirty="0"/>
              <a:t> </a:t>
            </a:r>
            <a:r>
              <a:rPr dirty="0" err="1"/>
              <a:t>extérieur</a:t>
            </a:r>
            <a:endParaRPr dirty="0"/>
          </a:p>
          <a:p>
            <a:pPr rtl="0">
              <a:lnSpc>
                <a:spcPct val="80000"/>
              </a:lnSpc>
            </a:pPr>
            <a:r>
              <a:rPr dirty="0"/>
              <a:t>Installations communes de tout type</a:t>
            </a:r>
          </a:p>
          <a:p>
            <a:pPr rtl="0">
              <a:lnSpc>
                <a:spcPct val="80000"/>
              </a:lnSpc>
            </a:pPr>
            <a:r>
              <a:rPr dirty="0" err="1"/>
              <a:t>Défécation</a:t>
            </a:r>
            <a:r>
              <a:rPr dirty="0"/>
              <a:t> </a:t>
            </a:r>
            <a:r>
              <a:rPr dirty="0" err="1"/>
              <a:t>en</a:t>
            </a:r>
            <a:r>
              <a:rPr dirty="0"/>
              <a:t> </a:t>
            </a:r>
            <a:r>
              <a:rPr dirty="0" err="1"/>
              <a:t>plein</a:t>
            </a:r>
            <a:r>
              <a:rPr dirty="0"/>
              <a:t> air </a:t>
            </a:r>
          </a:p>
        </p:txBody>
      </p:sp>
      <p:pic>
        <p:nvPicPr>
          <p:cNvPr id="28676" name="Picture 4" descr="CAWST Colour - no tex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29313"/>
            <a:ext cx="148748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5345" y="1600200"/>
            <a:ext cx="2581455" cy="3441940"/>
          </a:xfrm>
          <a:prstGeom prst="rect">
            <a:avLst/>
          </a:prstGeom>
          <a:ln>
            <a:solidFill>
              <a:schemeClr val="tx1"/>
            </a:solidFill>
          </a:ln>
        </p:spPr>
      </p:pic>
      <p:sp>
        <p:nvSpPr>
          <p:cNvPr id="6" name="TextBox 2"/>
          <p:cNvSpPr txBox="1">
            <a:spLocks noChangeArrowheads="1"/>
          </p:cNvSpPr>
          <p:nvPr/>
        </p:nvSpPr>
        <p:spPr bwMode="auto">
          <a:xfrm>
            <a:off x="5525203" y="5047980"/>
            <a:ext cx="3741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r>
              <a:rPr/>
              <a:t>Latrine à fosse sans dalle en Zambie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plate_PowerPoint Presentation">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Template_PowerPoint Presentation.pot</Template>
  <TotalTime>531</TotalTime>
  <Words>1527</Words>
  <Application>Microsoft Office PowerPoint</Application>
  <PresentationFormat>On-screen Show (4:3)</PresentationFormat>
  <Paragraphs>173</Paragraphs>
  <Slides>16</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ＭＳ Ｐゴシック</vt:lpstr>
      <vt:lpstr>Arial</vt:lpstr>
      <vt:lpstr>Calibri</vt:lpstr>
      <vt:lpstr>Tahoma</vt:lpstr>
      <vt:lpstr>Template_PowerPoint Presentation</vt:lpstr>
      <vt:lpstr>PowerPoint Presentation</vt:lpstr>
      <vt:lpstr>PowerPoint Presentation</vt:lpstr>
      <vt:lpstr>Problématiques de l’assainissement au niveau mondial et local </vt:lpstr>
      <vt:lpstr>Résultats d'apprentissage</vt:lpstr>
      <vt:lpstr>Réfléchissez</vt:lpstr>
      <vt:lpstr>Les 8 OMD pour 2015</vt:lpstr>
      <vt:lpstr>Accès à l’assainissement de base</vt:lpstr>
      <vt:lpstr>Installations d'assainissement améliorées</vt:lpstr>
      <vt:lpstr>Installations d'assainissement non améliorées</vt:lpstr>
      <vt:lpstr>45 pays ont une couverture  inférieure à 50% .</vt:lpstr>
      <vt:lpstr>Défécation en plein air</vt:lpstr>
      <vt:lpstr>Accès + Utilisation = Bénéfices </vt:lpstr>
      <vt:lpstr>Et localement ?</vt:lpstr>
      <vt:lpstr>Cycle de la pauvreté</vt:lpstr>
      <vt:lpstr>Cycle de la pauvreté</vt:lpstr>
      <vt:lpstr> Révision</vt:lpstr>
    </vt:vector>
  </TitlesOfParts>
  <Company>CMH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CAWST</dc:creator>
  <cp:lastModifiedBy>Andrea Roach</cp:lastModifiedBy>
  <cp:revision>60</cp:revision>
  <dcterms:created xsi:type="dcterms:W3CDTF">2010-03-19T16:16:47Z</dcterms:created>
  <dcterms:modified xsi:type="dcterms:W3CDTF">2015-09-09T22:06:32Z</dcterms:modified>
</cp:coreProperties>
</file>