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87" r:id="rId2"/>
    <p:sldMasterId id="2147483688" r:id="rId3"/>
    <p:sldMasterId id="2147483689" r:id="rId4"/>
  </p:sldMasterIdLst>
  <p:notesMasterIdLst>
    <p:notesMasterId r:id="rId4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Lst>
  <p:sldSz cx="9144000" cy="5143500" type="screen16x9"/>
  <p:notesSz cx="7315200" cy="9601200"/>
  <p:embeddedFontLst>
    <p:embeddedFont>
      <p:font typeface="Georgia" panose="02040502050405020303" pitchFamily="18" charset="0"/>
      <p:regular r:id="rId45"/>
      <p:bold r:id="rId46"/>
      <p:italic r:id="rId47"/>
      <p:boldItalic r:id="rId48"/>
    </p:embeddedFont>
    <p:embeddedFont>
      <p:font typeface="Lato Light" panose="020B0604020202020204" charset="0"/>
      <p:regular r:id="rId49"/>
      <p:bold r:id="rId50"/>
      <p:italic r:id="rId51"/>
      <p:boldItalic r:id="rId52"/>
    </p:embeddedFont>
    <p:embeddedFont>
      <p:font typeface="Calibri" panose="020F0502020204030204" pitchFamily="34" charset="0"/>
      <p:regular r:id="rId53"/>
      <p:bold r:id="rId54"/>
      <p:italic r:id="rId55"/>
      <p:boldItalic r:id="rId56"/>
    </p:embeddedFont>
    <p:embeddedFont>
      <p:font typeface="Lato" panose="020B0604020202020204" charset="0"/>
      <p:regular r:id="rId57"/>
      <p:bold r:id="rId58"/>
      <p:italic r:id="rId59"/>
      <p:boldItalic r:id="rId60"/>
    </p:embeddedFont>
    <p:embeddedFont>
      <p:font typeface="Merriweather" panose="020B060402020202020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955700E-F6D7-4AD9-92D9-E8DA3A1DCAFA}">
  <a:tblStyle styleId="{3955700E-F6D7-4AD9-92D9-E8DA3A1DCAF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9" d="100"/>
          <a:sy n="139" d="100"/>
        </p:scale>
        <p:origin x="726"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font" Target="fonts/font19.fntdata"/><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font" Target="fonts/font1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8" Type="http://schemas.openxmlformats.org/officeDocument/2006/relationships/slide" Target="slides/slide4.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0.fntdata"/><Relationship Id="rId62"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www.ecdc.europa.eu/sites/default/files/documents/RRA-sixth-update-Outbreak-of-novel-coronavirus-disease-2019-COVID-19.pdf" TargetMode="External"/><Relationship Id="rId3" Type="http://schemas.openxmlformats.org/officeDocument/2006/relationships/hyperlink" Target="https://www.canada.ca/en/public-health/services/diseases/2019-novel-coronavirus-infection/health-professionals/assumptions.html#fn1" TargetMode="External"/><Relationship Id="rId7" Type="http://schemas.openxmlformats.org/officeDocument/2006/relationships/hyperlink" Target="https://www.cdc.gov/mmwr/volumes/69/wr/mm6912e3.htm?s_cid=mm6912e3_w"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cdc.gov/mmwr/volumes/69/wr/mm6914e1.htm?s_cid=mm6914e1_w" TargetMode="External"/><Relationship Id="rId5" Type="http://schemas.openxmlformats.org/officeDocument/2006/relationships/hyperlink" Target="https://www.latimes.com/world-nation/story/2020-03-29/coronavirus-choir-outbreak" TargetMode="External"/><Relationship Id="rId4" Type="http://schemas.openxmlformats.org/officeDocument/2006/relationships/hyperlink" Target="https://www.canada.ca/en/public-health/services/diseases/2019-novel-coronavirus-infection/health-professionals/assumptions.html"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lbertahealthservices.ca/topics/Page16997.aspx"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cdc.gov/coronavirus/2019-ncov/symptoms-testing/symptoms.html" TargetMode="External"/><Relationship Id="rId5" Type="http://schemas.openxmlformats.org/officeDocument/2006/relationships/hyperlink" Target="https://journals.lww.com/ajg/Documents/COVID_Digestive_Symptoms_AJG_Preproof.pdf" TargetMode="External"/><Relationship Id="rId4" Type="http://schemas.openxmlformats.org/officeDocument/2006/relationships/hyperlink" Target="https://journals.lww.com/ajg/Documents/COVID19_Han_et_al_AJG_Preproof.pdf"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ecdc.europa.eu/en/covid-19/questions-answers"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thelancet.com/journals/lanres/article/PIIS2213-2600(20)30161-2/fulltext" TargetMode="External"/><Relationship Id="rId5" Type="http://schemas.openxmlformats.org/officeDocument/2006/relationships/hyperlink" Target="https://www.webmd.com/lung/covid-recovery-overview#1" TargetMode="External"/><Relationship Id="rId4" Type="http://schemas.openxmlformats.org/officeDocument/2006/relationships/hyperlink" Target="https://www.healthline.com/health-news/what-its-like-to-survive-covid-19" TargetMode="Externa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en.wikipedia.org/wiki/Human_homeostasis" TargetMode="External"/><Relationship Id="rId13" Type="http://schemas.openxmlformats.org/officeDocument/2006/relationships/hyperlink" Target="https://www.theguardian.com/world/2020/apr/07/the-road-to-recovery-for-covid-19-patients" TargetMode="External"/><Relationship Id="rId3" Type="http://schemas.openxmlformats.org/officeDocument/2006/relationships/hyperlink" Target="http://www.health.harvard.edu/diseases-and-conditions/treatments-for-covid-19" TargetMode="External"/><Relationship Id="rId7" Type="http://schemas.openxmlformats.org/officeDocument/2006/relationships/hyperlink" Target="https://en.wikipedia.org/wiki/Medical_emergency" TargetMode="External"/><Relationship Id="rId12" Type="http://schemas.openxmlformats.org/officeDocument/2006/relationships/hyperlink" Target="https://en.wikipedia.org/wiki/Intensive_care_unit"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thelancet.com/journals/lanres/article/PIIS2213-2600(20)30161-2/fulltext" TargetMode="External"/><Relationship Id="rId11" Type="http://schemas.openxmlformats.org/officeDocument/2006/relationships/hyperlink" Target="https://en.wikipedia.org/wiki/Respiratory_therapists" TargetMode="External"/><Relationship Id="rId5" Type="http://schemas.openxmlformats.org/officeDocument/2006/relationships/hyperlink" Target="https://www.ctvnews.ca/health/coronavirus/why-ventilators-are-so-crucial-in-treating-covid-19-patients-1.4877810" TargetMode="External"/><Relationship Id="rId10" Type="http://schemas.openxmlformats.org/officeDocument/2006/relationships/hyperlink" Target="https://en.wikipedia.org/wiki/Critical_care_nursing" TargetMode="External"/><Relationship Id="rId4" Type="http://schemas.openxmlformats.org/officeDocument/2006/relationships/hyperlink" Target="http://www.who.int" TargetMode="External"/><Relationship Id="rId9" Type="http://schemas.openxmlformats.org/officeDocument/2006/relationships/hyperlink" Target="https://en.wikipedia.org/wiki/Intensivist" TargetMode="External"/><Relationship Id="rId14" Type="http://schemas.openxmlformats.org/officeDocument/2006/relationships/hyperlink" Target="https://www.healthline.com/health-news/what-we-know-about-the-long-term-effects-of-covid-19"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ronavirus.jhu.edu/map.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ourworldindata.org/grapher/total-confirmed-cases-of-covid-19-per-million-people?time=0..65"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news.un.org/en/story/2020/04/1061322"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statista.com/page/covid-19-coronavirus" TargetMode="External"/><Relationship Id="rId5" Type="http://schemas.openxmlformats.org/officeDocument/2006/relationships/hyperlink" Target="https://www.ilo.org/global/about-the-ilo/newsroom/news/WCMS_738742/lang--en/index.htm" TargetMode="External"/><Relationship Id="rId4" Type="http://schemas.openxmlformats.org/officeDocument/2006/relationships/hyperlink" Target="http://www.statista.com/chart/21235/change-in-global-labor-income-due-to-covid-19/"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pandemic.internationalsos.com/2019-ncov/ncov-travel-restrictions-flight-operations-and-screening"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skift.com/2020/04/12/what-shape-would-the-travel-industry-recovery-look-like/" TargetMode="External"/><Relationship Id="rId4" Type="http://schemas.openxmlformats.org/officeDocument/2006/relationships/hyperlink" Target="https://data.worldbank.org/indicator/st.int.rcpt.cd"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africacenter.org/spotlight/mapping-risk-factors-spread-covid-19-africa/"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news.pindula.co.zw/2020/03/23/watch-were-not-closing-churches-corona-cant-survive-in-jesus-body-tanzania-president-magufuli/" TargetMode="External"/><Relationship Id="rId5" Type="http://schemas.openxmlformats.org/officeDocument/2006/relationships/hyperlink" Target="https://www.bloomberg.com/news/articles/2020-03-22/tanzanian-president-under-fire-for-worship-meetings-amid-virus" TargetMode="External"/><Relationship Id="rId4" Type="http://schemas.openxmlformats.org/officeDocument/2006/relationships/hyperlink" Target="https://twitter.com/nicolashaque/status/1241088722571079681"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dkv.global/covid"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africacenter.org/spotlight/mapping-risk-factors-spread-covid-19-africa/#composit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ashdata.or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globalhandwashing.org/putting-equality-inclusion-and-rights-at-the-centre-of-a-covid-19-water-sanitation-and-hygiene-response/"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latimes.com/science/story/2020-03-21/why-is-the-coronavirus-more-deadly-for-men-than-for-women" TargetMode="External"/><Relationship Id="rId5" Type="http://schemas.openxmlformats.org/officeDocument/2006/relationships/hyperlink" Target="https://www150.statcan.gc.ca/n1/daily-quotidien/200408/dq200408c-eng.htm" TargetMode="External"/><Relationship Id="rId4" Type="http://schemas.openxmlformats.org/officeDocument/2006/relationships/hyperlink" Target="https://www.thelancet.com/journals/lancet/article/PIIS0140-6736(20)30526-2/fulltext"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oxfamblogs.org/fp2p/how-is-covid-playing-out-in-fragile-and-conflict-affected-settings/?utm_source=feedburner&amp;utm_medium=feed&amp;utm_campaign=Feed%3A+FromPovertyToPower+%28From+Poverty+to+Power+%3A+Duncan+Green%29"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npr.org/sections/health-shots/2020/03/10/814129534/how-the-painstaking-work-of-contact-tracing-can-slow-the-spread-of-an-outbreak"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www.bsg.ox.ac.uk/research/research-projects/coronavirus-government-response-tracker" TargetMode="External"/><Relationship Id="rId5" Type="http://schemas.openxmlformats.org/officeDocument/2006/relationships/hyperlink" Target="https://www.hrw.org/news/2020/03/19/human-rights-dimensions-covid-19-response" TargetMode="External"/><Relationship Id="rId4" Type="http://schemas.openxmlformats.org/officeDocument/2006/relationships/hyperlink" Target="https://news.un.org/en/story/2020/04/1061322"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who.int/emergencies/diseases/novel-coronavirus-2019/advice-for-public"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apps.who.int/iris/rest/bitstreams/1274280/retriev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hhs.gov/answers/public-health-and-safety/what-is-the-difference-between-isolation-and-quarantine/index.html"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google.com/url?sa=t&amp;rct=j&amp;q=&amp;esrc=s&amp;source=web&amp;cd=1&amp;ved=2ahUKEwi_gJrTvtfoAhUOo54KHcvGCUwQFjAAegQIARAB&amp;url=https%3A%2F%2Fwww.publichealthontario.ca%2F-%2Fmedia%2Fdocuments%2Fncov%2Ffactsheet-covid-19-how-to-self-isolate.pdf%3Fla%3Den&amp;usg=AOvVaw2yPcN_W83Vv8hcXxs1p3y1"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who.int/docs/default-source/coronaviruse/advice-for-workplace-clean-19-03-2020.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who.int/docs/default-source/coronaviruse/advice-for-workplace-clean-19-03-2020.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alberta.ca/assets/documents/covid-19-workplace-guidance-for-business-owners.pdf"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washmatters.wateraid.org/blog/putting-equality-inclusion-and-rights-at-centre-of-covid-19-water-sanitation-and-hygiene-response" TargetMode="External"/><Relationship Id="rId4" Type="http://schemas.openxmlformats.org/officeDocument/2006/relationships/hyperlink" Target="https://www.ccohs.ca/oshanswers/hsprograms/planning_pandemic.html"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globalhandwashing.org/putting-equality-inclusion-and-rights-at-the-centre-of-a-covid-19-water-sanitation-and-hygiene-response/"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ciencealert.com/how-should-you-prepare-for-a-pandemic"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www.sciencealert.com/coronavirus" TargetMode="External"/><Relationship Id="rId4" Type="http://schemas.openxmlformats.org/officeDocument/2006/relationships/hyperlink" Target="https://www.sciencealert.com/this-is-what-the-covid-19-virus-looks-like-under-electron-microscope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www.who.int/news-room/fact-sheets/detail/middle-east-respiratory-syndrome-coronavirus-(mers-cov)" TargetMode="External"/><Relationship Id="rId3" Type="http://schemas.openxmlformats.org/officeDocument/2006/relationships/hyperlink" Target="https://www.sciencealert.com/this-online-dashboard-tracks-the-global-spread-of-the-wuhan-coronavirus-in-real-time" TargetMode="External"/><Relationship Id="rId7" Type="http://schemas.openxmlformats.org/officeDocument/2006/relationships/hyperlink" Target="https://www.cdc.gov/sars/about/faq.html"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who.int/ith/diseases/sars/en/" TargetMode="External"/><Relationship Id="rId5" Type="http://schemas.openxmlformats.org/officeDocument/2006/relationships/hyperlink" Target="https://www.sciencealert.com/more-evidence-suggests-pangolins-may-have-passed-coronavirus-from-bats-to-humans" TargetMode="External"/><Relationship Id="rId4" Type="http://schemas.openxmlformats.org/officeDocument/2006/relationships/hyperlink" Target="https://gisanddata.maps.arcgis.com/apps/opsdashboard/index.html#/bda7594740fd40299423467b48e9ecf6" TargetMode="External"/><Relationship Id="rId9" Type="http://schemas.openxmlformats.org/officeDocument/2006/relationships/hyperlink" Target="https://www.who.int/emergencies/mers-cov/en/"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c.cdc.gov/eid/article/26/7/20-0282_article"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cebm.net/covid-19/when-will-it-be-over-an-introduction-to-viral-reproduction-numbers-r0-and-re/"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www.cdc.gov/mmwr/volumes/69/wr/mm6912e3.htm?s_cid=mm6912e3_w" TargetMode="External"/><Relationship Id="rId3" Type="http://schemas.openxmlformats.org/officeDocument/2006/relationships/hyperlink" Target="https://www.canada.ca/en/public-health/services/diseases/2019-novel-coronavirus-infection/health-professionals/assumptions.html" TargetMode="External"/><Relationship Id="rId7" Type="http://schemas.openxmlformats.org/officeDocument/2006/relationships/hyperlink" Target="https://doi.org/10.1053/j.gastro.2020.02.054"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doi.org/10.1053/j.gastro.2020.02.055" TargetMode="External"/><Relationship Id="rId5" Type="http://schemas.openxmlformats.org/officeDocument/2006/relationships/hyperlink" Target="https://www.nejm.org/doi/10.1056/NEJMoa032867" TargetMode="External"/><Relationship Id="rId4" Type="http://schemas.openxmlformats.org/officeDocument/2006/relationships/hyperlink" Target="https://www.nejm.org/doi/full/10.1056/NEJMc2004973" TargetMode="External"/><Relationship Id="rId9" Type="http://schemas.openxmlformats.org/officeDocument/2006/relationships/hyperlink" Target="https://www.who.int/news-room/commentaries/detail/modes-of-transmission-of-virus-causing-covid-19-implications-for-ipc-precaution-recommendation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57fdc67d0f_6_7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g57fdc67d0f_6_79: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0" indent="0">
              <a:buNone/>
            </a:pPr>
            <a:r>
              <a:rPr lang="en"/>
              <a:t>Animated gif</a:t>
            </a:r>
            <a:endParaRPr/>
          </a:p>
        </p:txBody>
      </p:sp>
      <p:sp>
        <p:nvSpPr>
          <p:cNvPr id="260" name="Google Shape;260;g57fdc67d0f_6_79: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algn="r"/>
            <a:fld id="{00000000-1234-1234-1234-123412341234}" type="slidenum">
              <a:rPr lang="en"/>
              <a:pPr algn="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8310e23d3c_1_10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g8310e23d3c_1_102:notes"/>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noAutofit/>
          </a:bodyPr>
          <a:lstStyle/>
          <a:p>
            <a:pPr marL="0" indent="0">
              <a:buNone/>
            </a:pPr>
            <a:r>
              <a:rPr lang="en" sz="1300">
                <a:solidFill>
                  <a:schemeClr val="dk1"/>
                </a:solidFill>
                <a:latin typeface="Lato"/>
                <a:ea typeface="Lato"/>
                <a:cs typeface="Lato"/>
                <a:sym typeface="Lato"/>
              </a:rPr>
              <a:t>WHO and other health authorities are assessing ongoing research on this subject and the implications for the control of the pandemic.</a:t>
            </a:r>
            <a:endParaRPr sz="1300">
              <a:solidFill>
                <a:schemeClr val="dk1"/>
              </a:solidFill>
              <a:latin typeface="Lato"/>
              <a:ea typeface="Lato"/>
              <a:cs typeface="Lato"/>
              <a:sym typeface="Lato"/>
            </a:endParaRPr>
          </a:p>
          <a:p>
            <a:pPr marL="483306" indent="-315491">
              <a:lnSpc>
                <a:spcPct val="115000"/>
              </a:lnSpc>
              <a:spcBef>
                <a:spcPts val="1057"/>
              </a:spcBef>
            </a:pPr>
            <a:r>
              <a:rPr lang="en"/>
              <a:t>Symptomatic cases of COVID-19 are causing the majority of transmission</a:t>
            </a:r>
            <a:r>
              <a:rPr lang="en" u="sng" baseline="30000">
                <a:solidFill>
                  <a:schemeClr val="hlink"/>
                </a:solidFill>
                <a:hlinkClick r:id="rId3"/>
              </a:rPr>
              <a:t>Footnote 1</a:t>
            </a:r>
            <a:r>
              <a:rPr lang="en"/>
              <a:t>; however many people with COVID-19 have only mild symptoms, especially at the early stage of the disease, and can still transmit to other people.</a:t>
            </a:r>
            <a:endParaRPr/>
          </a:p>
          <a:p>
            <a:pPr marL="483306" indent="-315491">
              <a:lnSpc>
                <a:spcPct val="115000"/>
              </a:lnSpc>
            </a:pPr>
            <a:r>
              <a:rPr lang="en"/>
              <a:t>Asymptomatic and presymptomatic transmission of COVID-19 is occurring; however, it remains unclear if it is a major driver of transmission.</a:t>
            </a:r>
            <a:endParaRPr/>
          </a:p>
          <a:p>
            <a:pPr marL="0" indent="0">
              <a:buSzPts val="1400"/>
              <a:buNone/>
            </a:pPr>
            <a:r>
              <a:rPr lang="en" u="sng">
                <a:solidFill>
                  <a:schemeClr val="hlink"/>
                </a:solidFill>
                <a:hlinkClick r:id="rId4"/>
              </a:rPr>
              <a:t>https://www.canada.ca/en/public-health/services/diseases/2019-novel-coronavirus-infection/health-professionals/assumptions.html</a:t>
            </a:r>
            <a:endParaRPr/>
          </a:p>
          <a:p>
            <a:pPr marL="0" indent="0">
              <a:buSzPts val="1400"/>
              <a:buNone/>
            </a:pPr>
            <a:endParaRPr/>
          </a:p>
          <a:p>
            <a:pPr marL="0" indent="0">
              <a:buSzPts val="1400"/>
              <a:buNone/>
            </a:pPr>
            <a:endParaRPr/>
          </a:p>
          <a:p>
            <a:pPr marL="0" indent="0">
              <a:buSzPts val="1400"/>
              <a:buNone/>
            </a:pPr>
            <a:r>
              <a:rPr lang="en" u="sng"/>
              <a:t>Pre- / Asymptomatic transmission example</a:t>
            </a:r>
            <a:endParaRPr u="sng"/>
          </a:p>
          <a:p>
            <a:pPr marL="0" indent="0">
              <a:buSzPts val="1400"/>
              <a:buNone/>
            </a:pPr>
            <a:r>
              <a:rPr lang="en"/>
              <a:t>Choir in Washington State.  60 people attended a choir rehearsal.  Precautions were taken, no physical contact, hand hygiene, some spacing of people (distance unclear ~1m).  Nobody had any obvious symptoms, 45 from the 60 people at rehearsal became ill.  Singing creates and expels a lot of droplets - could be aerosols?</a:t>
            </a:r>
            <a:endParaRPr/>
          </a:p>
          <a:p>
            <a:pPr marL="0" indent="0">
              <a:buSzPts val="1400"/>
              <a:buNone/>
            </a:pPr>
            <a:r>
              <a:rPr lang="en" u="sng">
                <a:solidFill>
                  <a:schemeClr val="hlink"/>
                </a:solidFill>
                <a:hlinkClick r:id="rId5"/>
              </a:rPr>
              <a:t>https://www.latimes.com/world-nation/story/2020-03-29/coronavirus-choir-outbreak</a:t>
            </a:r>
            <a:endParaRPr/>
          </a:p>
          <a:p>
            <a:pPr marL="0" indent="0">
              <a:buSzPts val="1400"/>
              <a:buNone/>
            </a:pPr>
            <a:endParaRPr/>
          </a:p>
          <a:p>
            <a:pPr marL="0" indent="0">
              <a:lnSpc>
                <a:spcPct val="115000"/>
              </a:lnSpc>
              <a:buNone/>
            </a:pPr>
            <a:r>
              <a:rPr lang="en" u="sng"/>
              <a:t>P</a:t>
            </a:r>
            <a:r>
              <a:rPr lang="en" u="sng">
                <a:solidFill>
                  <a:srgbClr val="000000"/>
                </a:solidFill>
                <a:latin typeface="Arial"/>
                <a:ea typeface="Arial"/>
                <a:cs typeface="Arial"/>
                <a:sym typeface="Arial"/>
              </a:rPr>
              <a:t>resymptomatic Transmission of SARS-CoV-2 — Singapore, January 23–March 16, 2020  </a:t>
            </a:r>
            <a:r>
              <a:rPr lang="en" u="sng">
                <a:solidFill>
                  <a:schemeClr val="hlink"/>
                </a:solidFill>
                <a:hlinkClick r:id="rId6"/>
              </a:rPr>
              <a:t>https://www.cdc.gov/mmwr/volumes/69/wr/mm6914e1.htm?s_cid=mm6914e1_w</a:t>
            </a:r>
            <a:endParaRPr u="sng">
              <a:solidFill>
                <a:srgbClr val="000000"/>
              </a:solidFill>
              <a:latin typeface="Arial"/>
              <a:ea typeface="Arial"/>
              <a:cs typeface="Arial"/>
              <a:sym typeface="Arial"/>
            </a:endParaRPr>
          </a:p>
          <a:p>
            <a:pPr marL="0" indent="0">
              <a:buNone/>
            </a:pPr>
            <a:r>
              <a:rPr lang="en" b="1"/>
              <a:t>Summary</a:t>
            </a:r>
            <a:r>
              <a:rPr lang="en"/>
              <a:t>: 2 tourists with no symptoms visited a church in Singapore, they developed symptoms 3 and 5 days later.  3 other people attended the church later that day and became ill.  CCTV showed that they occupied the same seats or were nearby.  Virus present on surfaces?  Virus aerosols suspended in air?</a:t>
            </a:r>
            <a:endParaRPr/>
          </a:p>
          <a:p>
            <a:pPr marL="0" indent="0">
              <a:buClr>
                <a:schemeClr val="dk1"/>
              </a:buClr>
              <a:buNone/>
            </a:pPr>
            <a:endParaRPr/>
          </a:p>
          <a:p>
            <a:pPr marL="0" indent="0">
              <a:buClr>
                <a:schemeClr val="dk1"/>
              </a:buClr>
              <a:buNone/>
            </a:pPr>
            <a:r>
              <a:rPr lang="en" b="1">
                <a:solidFill>
                  <a:srgbClr val="000000"/>
                </a:solidFill>
                <a:latin typeface="Arial"/>
                <a:ea typeface="Arial"/>
                <a:cs typeface="Arial"/>
                <a:sym typeface="Arial"/>
              </a:rPr>
              <a:t>Cluster A.</a:t>
            </a:r>
            <a:r>
              <a:rPr lang="en">
                <a:solidFill>
                  <a:srgbClr val="000000"/>
                </a:solidFill>
                <a:latin typeface="Arial"/>
                <a:ea typeface="Arial"/>
                <a:cs typeface="Arial"/>
                <a:sym typeface="Arial"/>
              </a:rPr>
              <a:t> A woman aged 55 years (patient A1) and a man aged 56 years (patient A2) were tourists from Wuhan, China, who arrived in Singapore on January 19. They visited a local church the same day and had symptom onset on January 22 (patient A1) and January 24 (patient A2). Three other persons, a man aged 53 years (patient A3), a woman aged 39 years (patient A4), and a woman aged 52 years (patient A5) attended the same church that day and subsequently developed symptoms on January 23, January 30, and February 3, respectively. Patient A5 occupied the same seat in the church that patients A1 and A2 had occupied earlier that day (captured by closed-circuit camera) (</a:t>
            </a:r>
            <a:r>
              <a:rPr lang="en" i="1">
                <a:solidFill>
                  <a:srgbClr val="000000"/>
                </a:solidFill>
                <a:latin typeface="Arial"/>
                <a:ea typeface="Arial"/>
                <a:cs typeface="Arial"/>
                <a:sym typeface="Arial"/>
              </a:rPr>
              <a:t>5</a:t>
            </a:r>
            <a:r>
              <a:rPr lang="en">
                <a:solidFill>
                  <a:srgbClr val="000000"/>
                </a:solidFill>
                <a:latin typeface="Arial"/>
                <a:ea typeface="Arial"/>
                <a:cs typeface="Arial"/>
                <a:sym typeface="Arial"/>
              </a:rPr>
              <a:t>). Investigations of other attendees did not reveal any other symptomatic persons who attended the church that day.</a:t>
            </a:r>
            <a:endParaRPr>
              <a:solidFill>
                <a:srgbClr val="000000"/>
              </a:solidFill>
              <a:latin typeface="Arial"/>
              <a:ea typeface="Arial"/>
              <a:cs typeface="Arial"/>
              <a:sym typeface="Arial"/>
            </a:endParaRPr>
          </a:p>
          <a:p>
            <a:pPr marL="0" indent="0">
              <a:buNone/>
            </a:pPr>
            <a:endParaRPr>
              <a:solidFill>
                <a:schemeClr val="dk1"/>
              </a:solidFill>
            </a:endParaRPr>
          </a:p>
          <a:p>
            <a:pPr marL="0" indent="0">
              <a:buNone/>
            </a:pPr>
            <a:r>
              <a:rPr lang="en">
                <a:solidFill>
                  <a:schemeClr val="dk1"/>
                </a:solidFill>
              </a:rPr>
              <a:t>CDC Diamond Princess study: demonstrated a high proportion (46.5%) of pre and asymptomatic infections at the time of testing. </a:t>
            </a:r>
            <a:endParaRPr>
              <a:solidFill>
                <a:schemeClr val="dk1"/>
              </a:solidFill>
            </a:endParaRPr>
          </a:p>
          <a:p>
            <a:pPr marL="0" indent="0">
              <a:buNone/>
            </a:pPr>
            <a:r>
              <a:rPr lang="en" u="sng">
                <a:solidFill>
                  <a:schemeClr val="hlink"/>
                </a:solidFill>
                <a:hlinkClick r:id="rId7"/>
              </a:rPr>
              <a:t>https://www.cdc.gov/mmwr/volumes/69/wr/mm6912e3.htm?s_cid=mm6912e3_w</a:t>
            </a:r>
            <a:endParaRPr>
              <a:solidFill>
                <a:schemeClr val="dk1"/>
              </a:solidFill>
            </a:endParaRPr>
          </a:p>
          <a:p>
            <a:pPr marL="483306" indent="0">
              <a:buNone/>
            </a:pPr>
            <a:endParaRPr>
              <a:solidFill>
                <a:schemeClr val="dk1"/>
              </a:solidFill>
            </a:endParaRPr>
          </a:p>
          <a:p>
            <a:pPr marL="483306" indent="-315491">
              <a:buClr>
                <a:schemeClr val="dk1"/>
              </a:buClr>
            </a:pPr>
            <a:r>
              <a:rPr lang="en">
                <a:solidFill>
                  <a:schemeClr val="dk1"/>
                </a:solidFill>
              </a:rPr>
              <a:t>Italy: 44% of confirmed cases studied were asymptomatic</a:t>
            </a:r>
            <a:endParaRPr>
              <a:solidFill>
                <a:schemeClr val="dk1"/>
              </a:solidFill>
            </a:endParaRPr>
          </a:p>
          <a:p>
            <a:pPr marL="483306" indent="-315491">
              <a:buClr>
                <a:schemeClr val="dk1"/>
              </a:buClr>
            </a:pPr>
            <a:r>
              <a:rPr lang="en">
                <a:solidFill>
                  <a:schemeClr val="dk1"/>
                </a:solidFill>
              </a:rPr>
              <a:t>Japan: 0.06% were asymptomatic</a:t>
            </a:r>
            <a:endParaRPr>
              <a:solidFill>
                <a:schemeClr val="dk1"/>
              </a:solidFill>
            </a:endParaRPr>
          </a:p>
          <a:p>
            <a:pPr marL="483306" indent="-315491">
              <a:buClr>
                <a:schemeClr val="dk1"/>
              </a:buClr>
            </a:pPr>
            <a:r>
              <a:rPr lang="en">
                <a:solidFill>
                  <a:schemeClr val="dk1"/>
                </a:solidFill>
              </a:rPr>
              <a:t>China: up to 75% of initially asymptomatic cases progress to clinical disease;  up to 12.6% of transmissions could have occurred before symptom onset.</a:t>
            </a:r>
            <a:endParaRPr>
              <a:solidFill>
                <a:schemeClr val="dk1"/>
              </a:solidFill>
            </a:endParaRPr>
          </a:p>
          <a:p>
            <a:pPr marL="483306" indent="-315491">
              <a:buClr>
                <a:schemeClr val="dk1"/>
              </a:buClr>
            </a:pPr>
            <a:r>
              <a:rPr lang="en">
                <a:solidFill>
                  <a:schemeClr val="dk1"/>
                </a:solidFill>
              </a:rPr>
              <a:t>Singapore: Presymptomatic transmission caused seven clusters of cases</a:t>
            </a:r>
            <a:endParaRPr>
              <a:solidFill>
                <a:schemeClr val="dk1"/>
              </a:solidFill>
            </a:endParaRPr>
          </a:p>
          <a:p>
            <a:pPr marL="0" indent="0">
              <a:buNone/>
            </a:pPr>
            <a:r>
              <a:rPr lang="en">
                <a:solidFill>
                  <a:schemeClr val="dk1"/>
                </a:solidFill>
              </a:rPr>
              <a:t>These proportions based on nationally notified cases likely reflect laboratory testing algorithms rather than true estimates of asymptomatic infections.</a:t>
            </a:r>
            <a:endParaRPr>
              <a:solidFill>
                <a:schemeClr val="dk1"/>
              </a:solidFill>
            </a:endParaRPr>
          </a:p>
          <a:p>
            <a:pPr marL="0" indent="0">
              <a:buNone/>
            </a:pPr>
            <a:r>
              <a:rPr lang="en" u="sng">
                <a:solidFill>
                  <a:schemeClr val="hlink"/>
                </a:solidFill>
                <a:hlinkClick r:id="rId8"/>
              </a:rPr>
              <a:t>https://www.ecdc.europa.eu/sites/default/files/documents/RRA-sixth-update-Outbreak-of-novel-coronavirus-disease-2019-COVID-19.pdf</a:t>
            </a:r>
            <a:endParaRPr>
              <a:solidFill>
                <a:schemeClr val="dk1"/>
              </a:solidFill>
            </a:endParaRPr>
          </a:p>
          <a:p>
            <a:pPr marL="0" indent="0">
              <a:buNone/>
            </a:pPr>
            <a:endParaRPr>
              <a:solidFill>
                <a:schemeClr val="dk1"/>
              </a:solidFill>
            </a:endParaRPr>
          </a:p>
          <a:p>
            <a:pPr marL="0" indent="0">
              <a:buClr>
                <a:schemeClr val="dk1"/>
              </a:buClr>
              <a:buNone/>
            </a:pPr>
            <a:r>
              <a:rPr lang="en">
                <a:solidFill>
                  <a:schemeClr val="dk1"/>
                </a:solidFill>
              </a:rPr>
              <a:t>European Centre for Disease Prevention and Control. Novel coronavirus disease 2019 (COVID-19) pandemic:</a:t>
            </a:r>
            <a:endParaRPr>
              <a:solidFill>
                <a:schemeClr val="dk1"/>
              </a:solidFill>
            </a:endParaRPr>
          </a:p>
          <a:p>
            <a:pPr marL="0" indent="0">
              <a:buClr>
                <a:schemeClr val="dk1"/>
              </a:buClr>
              <a:buNone/>
            </a:pPr>
            <a:r>
              <a:rPr lang="en">
                <a:solidFill>
                  <a:schemeClr val="dk1"/>
                </a:solidFill>
              </a:rPr>
              <a:t>increased transmission in the EU/EEA and the UK – sixth update – 12 March 2020. Stockholm: ECDC; 2020.</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8310e23d3c_1_10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8310e23d3c_1_107: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 sz="1300"/>
              <a:t>COVID-19 symptoms are similar to influenza and other respiratory illnesses</a:t>
            </a:r>
            <a:endParaRPr sz="1300">
              <a:solidFill>
                <a:schemeClr val="dk1"/>
              </a:solidFill>
            </a:endParaRPr>
          </a:p>
          <a:p>
            <a:pPr marL="0" indent="0">
              <a:buNone/>
            </a:pPr>
            <a:endParaRPr sz="1300">
              <a:solidFill>
                <a:schemeClr val="dk1"/>
              </a:solidFill>
            </a:endParaRPr>
          </a:p>
          <a:p>
            <a:pPr marL="0" indent="0">
              <a:buNone/>
            </a:pPr>
            <a:r>
              <a:rPr lang="en" sz="1300">
                <a:solidFill>
                  <a:schemeClr val="dk1"/>
                </a:solidFill>
              </a:rPr>
              <a:t>Absence of a particular “common” symptom does not indicate absence of the disease!</a:t>
            </a:r>
            <a:endParaRPr sz="1300">
              <a:solidFill>
                <a:schemeClr val="dk1"/>
              </a:solidFill>
            </a:endParaRPr>
          </a:p>
          <a:p>
            <a:pPr marL="0" indent="0">
              <a:buNone/>
            </a:pPr>
            <a:r>
              <a:rPr lang="en" sz="1300" u="sng">
                <a:solidFill>
                  <a:schemeClr val="hlink"/>
                </a:solidFill>
                <a:hlinkClick r:id="rId3"/>
              </a:rPr>
              <a:t>https://www.albertahealthservices.ca/topics/Page16997.aspx</a:t>
            </a:r>
            <a:endParaRPr sz="1300">
              <a:solidFill>
                <a:schemeClr val="dk1"/>
              </a:solidFill>
            </a:endParaRPr>
          </a:p>
          <a:p>
            <a:pPr marL="0" indent="0">
              <a:buNone/>
            </a:pPr>
            <a:endParaRPr sz="1300">
              <a:solidFill>
                <a:schemeClr val="dk1"/>
              </a:solidFill>
            </a:endParaRPr>
          </a:p>
          <a:p>
            <a:pPr marL="0" indent="0">
              <a:buNone/>
            </a:pPr>
            <a:r>
              <a:rPr lang="en" sz="1300">
                <a:solidFill>
                  <a:schemeClr val="dk1"/>
                </a:solidFill>
              </a:rPr>
              <a:t>Covid toes or hands - </a:t>
            </a:r>
            <a:r>
              <a:rPr lang="en"/>
              <a:t>Some are calling the phenomenon “COVID toes” or “COVID hands,” according to Dr. Kerri Purdy, president of the Canadian Dermatology Association.</a:t>
            </a:r>
            <a:endParaRPr/>
          </a:p>
          <a:p>
            <a:pPr marL="0" indent="0">
              <a:buNone/>
            </a:pPr>
            <a:r>
              <a:rPr lang="en"/>
              <a:t>“They’re these painful red and purple bumps that tend to occur at the tips of the toes or on the tops of the feet, or on the tops of the fingers or tips of the fingers,” she said.</a:t>
            </a:r>
            <a:endParaRPr/>
          </a:p>
          <a:p>
            <a:pPr marL="0" indent="0">
              <a:buNone/>
            </a:pPr>
            <a:r>
              <a:rPr lang="en"/>
              <a:t>Seems to occur more frequently in younger people, sometimes the only “symptom”.</a:t>
            </a:r>
            <a:endParaRPr/>
          </a:p>
          <a:p>
            <a:pPr marL="0" indent="0">
              <a:buNone/>
            </a:pPr>
            <a:endParaRPr/>
          </a:p>
          <a:p>
            <a:pPr marL="0" indent="0">
              <a:buNone/>
            </a:pPr>
            <a:r>
              <a:rPr lang="en" sz="1300">
                <a:solidFill>
                  <a:schemeClr val="dk1"/>
                </a:solidFill>
              </a:rPr>
              <a:t>Digestive Symptoms</a:t>
            </a:r>
            <a:endParaRPr sz="1300">
              <a:solidFill>
                <a:schemeClr val="dk1"/>
              </a:solidFill>
            </a:endParaRPr>
          </a:p>
          <a:p>
            <a:pPr marL="0" indent="0">
              <a:buNone/>
            </a:pPr>
            <a:r>
              <a:rPr lang="en" sz="1300" u="sng">
                <a:solidFill>
                  <a:schemeClr val="hlink"/>
                </a:solidFill>
                <a:hlinkClick r:id="rId4"/>
              </a:rPr>
              <a:t>https://journals.lww.com/ajg/Documents/COVID19_Han_et_al_AJG_Preproof.pdf</a:t>
            </a:r>
            <a:endParaRPr sz="1300">
              <a:solidFill>
                <a:schemeClr val="dk1"/>
              </a:solidFill>
            </a:endParaRPr>
          </a:p>
          <a:p>
            <a:pPr marL="0" indent="0">
              <a:buNone/>
            </a:pPr>
            <a:r>
              <a:rPr lang="en" sz="1300" u="sng">
                <a:solidFill>
                  <a:schemeClr val="hlink"/>
                </a:solidFill>
                <a:hlinkClick r:id="rId5"/>
              </a:rPr>
              <a:t>https://journals.lww.com/ajg/Documents/COVID_Digestive_Symptoms_AJG_Preproof.pdf</a:t>
            </a:r>
            <a:endParaRPr sz="1300">
              <a:solidFill>
                <a:schemeClr val="dk1"/>
              </a:solidFill>
            </a:endParaRPr>
          </a:p>
          <a:p>
            <a:pPr marL="0" indent="0">
              <a:buNone/>
            </a:pPr>
            <a:endParaRPr sz="1300">
              <a:solidFill>
                <a:schemeClr val="dk1"/>
              </a:solidFill>
            </a:endParaRPr>
          </a:p>
          <a:p>
            <a:pPr marL="0" indent="0">
              <a:buNone/>
            </a:pPr>
            <a:r>
              <a:rPr lang="en" sz="1300">
                <a:solidFill>
                  <a:schemeClr val="dk1"/>
                </a:solidFill>
              </a:rPr>
              <a:t>Centers for Disease Control &amp; Prevention, USA Symptoms of Coronavirus</a:t>
            </a:r>
            <a:endParaRPr sz="1300">
              <a:solidFill>
                <a:schemeClr val="dk1"/>
              </a:solidFill>
            </a:endParaRPr>
          </a:p>
          <a:p>
            <a:pPr marL="0" indent="0">
              <a:buNone/>
            </a:pPr>
            <a:r>
              <a:rPr lang="en" u="sng">
                <a:solidFill>
                  <a:schemeClr val="hlink"/>
                </a:solidFill>
                <a:hlinkClick r:id="rId6"/>
              </a:rPr>
              <a:t>https://www.cdc.gov/coronavirus/2019-ncov/symptoms-testing/symptoms.html</a:t>
            </a:r>
            <a:endParaRPr sz="1300">
              <a:solidFill>
                <a:schemeClr val="dk1"/>
              </a:solidFill>
            </a:endParaRPr>
          </a:p>
          <a:p>
            <a:pPr marL="0" indent="0">
              <a:buNone/>
            </a:pPr>
            <a:endParaRPr sz="1300">
              <a:solidFill>
                <a:schemeClr val="dk1"/>
              </a:solidFill>
            </a:endParaRPr>
          </a:p>
          <a:p>
            <a:pPr marL="0" indent="0">
              <a:buNone/>
            </a:pPr>
            <a:endParaRPr sz="1300">
              <a:solidFill>
                <a:schemeClr val="dk1"/>
              </a:solidFill>
            </a:endParaRPr>
          </a:p>
          <a:p>
            <a:pPr marL="0" indent="0">
              <a:buNone/>
            </a:pPr>
            <a:endParaRPr sz="190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8310e23d3c_1_11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8310e23d3c_1_112: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
              <a:t>Incuba</a:t>
            </a:r>
            <a:r>
              <a:rPr lang="en" sz="1300"/>
              <a:t>tion - </a:t>
            </a:r>
            <a:r>
              <a:rPr lang="en" sz="1300">
                <a:solidFill>
                  <a:schemeClr val="dk1"/>
                </a:solidFill>
              </a:rPr>
              <a:t>possible range 1-14 days</a:t>
            </a:r>
            <a:endParaRPr sz="1300">
              <a:solidFill>
                <a:schemeClr val="dk1"/>
              </a:solidFill>
            </a:endParaRPr>
          </a:p>
          <a:p>
            <a:pPr marL="0" indent="0">
              <a:buNone/>
            </a:pPr>
            <a:endParaRPr sz="1300">
              <a:solidFill>
                <a:schemeClr val="dk1"/>
              </a:solidFill>
            </a:endParaRPr>
          </a:p>
          <a:p>
            <a:pPr marL="483306" indent="-315491"/>
            <a:r>
              <a:rPr lang="en"/>
              <a:t>Critical to understand this to inform isolation guidance and for modeling outbreak progression</a:t>
            </a:r>
            <a:endParaRPr sz="1300">
              <a:solidFill>
                <a:schemeClr val="dk1"/>
              </a:solidFill>
            </a:endParaRPr>
          </a:p>
          <a:p>
            <a:pPr marL="0" indent="0">
              <a:buNone/>
            </a:pPr>
            <a:endParaRPr sz="1300">
              <a:solidFill>
                <a:schemeClr val="dk1"/>
              </a:solidFill>
            </a:endParaRPr>
          </a:p>
          <a:p>
            <a:pPr marL="0" indent="0">
              <a:buNone/>
            </a:pPr>
            <a:r>
              <a:rPr lang="en" sz="1300" u="sng">
                <a:solidFill>
                  <a:schemeClr val="hlink"/>
                </a:solidFill>
                <a:hlinkClick r:id="rId3"/>
              </a:rPr>
              <a:t>https://www.ecdc.europa.eu/en/covid-19/questions-answers</a:t>
            </a:r>
            <a:endParaRPr/>
          </a:p>
          <a:p>
            <a:pPr marL="0" indent="0">
              <a:buNone/>
            </a:pPr>
            <a:endParaRPr/>
          </a:p>
          <a:p>
            <a:pPr marL="0" indent="0">
              <a:buNone/>
            </a:pPr>
            <a:endParaRPr/>
          </a:p>
          <a:p>
            <a:pPr marL="0" indent="0">
              <a:buNone/>
            </a:pPr>
            <a:r>
              <a:rPr lang="en" sz="1300">
                <a:solidFill>
                  <a:schemeClr val="dk1"/>
                </a:solidFill>
              </a:rPr>
              <a:t>When people talk about mild or moderate cases this can still be very unpleasant.</a:t>
            </a:r>
            <a:endParaRPr sz="1300">
              <a:solidFill>
                <a:schemeClr val="dk1"/>
              </a:solidFill>
            </a:endParaRPr>
          </a:p>
          <a:p>
            <a:pPr marL="0" indent="0">
              <a:buNone/>
            </a:pPr>
            <a:r>
              <a:rPr lang="en" sz="1300"/>
              <a:t>Severe cases require hospitalisation and sometimes intensive care.</a:t>
            </a:r>
            <a:endParaRPr sz="1300"/>
          </a:p>
          <a:p>
            <a:pPr marL="0" indent="0">
              <a:buNone/>
            </a:pPr>
            <a:r>
              <a:rPr lang="en" sz="1300" u="sng">
                <a:solidFill>
                  <a:schemeClr val="hlink"/>
                </a:solidFill>
                <a:hlinkClick r:id="rId4"/>
              </a:rPr>
              <a:t>https://www.healthline.com/health-news/what-its-like-to-survive-covid-19</a:t>
            </a:r>
            <a:endParaRPr sz="1300">
              <a:solidFill>
                <a:schemeClr val="dk1"/>
              </a:solidFill>
            </a:endParaRPr>
          </a:p>
          <a:p>
            <a:pPr marL="0" indent="0">
              <a:buNone/>
            </a:pPr>
            <a:r>
              <a:rPr lang="en" sz="1300" u="sng">
                <a:solidFill>
                  <a:schemeClr val="hlink"/>
                </a:solidFill>
                <a:hlinkClick r:id="rId5"/>
              </a:rPr>
              <a:t>https://www.webmd.com/lung/covid-recovery-overview#1</a:t>
            </a:r>
            <a:endParaRPr sz="1300">
              <a:solidFill>
                <a:schemeClr val="dk1"/>
              </a:solidFill>
            </a:endParaRPr>
          </a:p>
          <a:p>
            <a:pPr marL="0" indent="0">
              <a:buNone/>
            </a:pPr>
            <a:endParaRPr sz="1300" b="1">
              <a:solidFill>
                <a:schemeClr val="dk1"/>
              </a:solidFill>
            </a:endParaRPr>
          </a:p>
          <a:p>
            <a:pPr marL="0" indent="0">
              <a:buNone/>
            </a:pPr>
            <a:r>
              <a:rPr lang="en" sz="1300" b="1">
                <a:solidFill>
                  <a:schemeClr val="dk1"/>
                </a:solidFill>
              </a:rPr>
              <a:t>Severe and critical cases</a:t>
            </a:r>
            <a:endParaRPr sz="1300" b="1">
              <a:solidFill>
                <a:schemeClr val="dk1"/>
              </a:solidFill>
            </a:endParaRPr>
          </a:p>
          <a:p>
            <a:pPr marL="0" indent="0">
              <a:buNone/>
            </a:pPr>
            <a:r>
              <a:rPr lang="en"/>
              <a:t>Require breathing and rehydration support - many require intensive care.</a:t>
            </a:r>
            <a:endParaRPr/>
          </a:p>
          <a:p>
            <a:pPr marL="0" indent="0">
              <a:buNone/>
            </a:pPr>
            <a:r>
              <a:rPr lang="en"/>
              <a:t>In a review by the WHO-China Joint Mission of 55 924 laboratory-confirmed cases in China. </a:t>
            </a:r>
            <a:endParaRPr/>
          </a:p>
          <a:p>
            <a:pPr marL="0" indent="0">
              <a:buNone/>
            </a:pPr>
            <a:r>
              <a:rPr lang="en"/>
              <a:t>6·1% were classified as critical (respiratory failure, shock, and multiple organ dysfunction or failure) </a:t>
            </a:r>
            <a:endParaRPr/>
          </a:p>
          <a:p>
            <a:pPr marL="0" indent="0">
              <a:buNone/>
            </a:pPr>
            <a:r>
              <a:rPr lang="en"/>
              <a:t>13·8% as severe (dyspnoea, respiratory rate ≥30 breaths per min, oxygen saturation ≤93%, partial pressure of arterial oxygen to fraction of inspired oxygen [PaO</a:t>
            </a:r>
            <a:r>
              <a:rPr lang="en" baseline="-25000"/>
              <a:t>2</a:t>
            </a:r>
            <a:r>
              <a:rPr lang="en"/>
              <a:t>/FiO</a:t>
            </a:r>
            <a:r>
              <a:rPr lang="en" baseline="-25000"/>
              <a:t>2</a:t>
            </a:r>
            <a:r>
              <a:rPr lang="en"/>
              <a:t>] ratio &lt;300 mm Hg, and increase in lung infiltrates &gt;50% within 24–48 h)</a:t>
            </a:r>
            <a:endParaRPr/>
          </a:p>
          <a:p>
            <a:pPr marL="0" indent="0">
              <a:buNone/>
            </a:pPr>
            <a:r>
              <a:rPr lang="en" u="sng">
                <a:solidFill>
                  <a:schemeClr val="hlink"/>
                </a:solidFill>
                <a:hlinkClick r:id="rId6"/>
              </a:rPr>
              <a:t>https://www.thelancet.com/journals/lanres/article/PIIS2213-2600(20)30161-2/fulltext</a:t>
            </a:r>
            <a:endParaRPr/>
          </a:p>
          <a:p>
            <a:pPr marL="0" indent="0">
              <a:buNone/>
            </a:pPr>
            <a:endParaRPr/>
          </a:p>
          <a:p>
            <a:pPr marL="0" indent="0">
              <a:buNone/>
            </a:pPr>
            <a:endParaRPr/>
          </a:p>
          <a:p>
            <a:pPr marL="0" indent="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8310e23d3c_1_11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8310e23d3c_1_118: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 sz="1300" b="1">
                <a:solidFill>
                  <a:schemeClr val="dk1"/>
                </a:solidFill>
                <a:latin typeface="Lato"/>
                <a:ea typeface="Lato"/>
                <a:cs typeface="Lato"/>
                <a:sym typeface="Lato"/>
              </a:rPr>
              <a:t>Treatment</a:t>
            </a:r>
            <a:endParaRPr sz="1300" b="1">
              <a:solidFill>
                <a:schemeClr val="dk1"/>
              </a:solidFill>
              <a:latin typeface="Lato"/>
              <a:ea typeface="Lato"/>
              <a:cs typeface="Lato"/>
              <a:sym typeface="Lato"/>
            </a:endParaRPr>
          </a:p>
          <a:p>
            <a:pPr marL="483306" indent="-322204">
              <a:spcBef>
                <a:spcPts val="1057"/>
              </a:spcBef>
              <a:buClr>
                <a:schemeClr val="dk1"/>
              </a:buClr>
              <a:buSzPts val="1200"/>
              <a:buFont typeface="Lato"/>
              <a:buChar char="●"/>
            </a:pPr>
            <a:r>
              <a:rPr lang="en" sz="1300">
                <a:solidFill>
                  <a:schemeClr val="dk1"/>
                </a:solidFill>
                <a:latin typeface="Lato"/>
                <a:ea typeface="Lato"/>
                <a:cs typeface="Lato"/>
                <a:sym typeface="Lato"/>
              </a:rPr>
              <a:t>Therapies that are under investigation include drugs that have been used to treat malaria and autoimmune diseases; antiviral drugs developed for other viruses, and antibodies from people who have recovered from COVID-19.  </a:t>
            </a:r>
            <a:r>
              <a:rPr lang="en" sz="1300" u="sng">
                <a:solidFill>
                  <a:schemeClr val="hlink"/>
                </a:solidFill>
                <a:latin typeface="Lato"/>
                <a:ea typeface="Lato"/>
                <a:cs typeface="Lato"/>
                <a:sym typeface="Lato"/>
                <a:hlinkClick r:id="rId3"/>
              </a:rPr>
              <a:t>www.health.harvard.edu/diseases-and-conditions/treatments-for-covid-19</a:t>
            </a:r>
            <a:r>
              <a:rPr lang="en" sz="1300">
                <a:latin typeface="Lato"/>
                <a:ea typeface="Lato"/>
                <a:cs typeface="Lato"/>
                <a:sym typeface="Lato"/>
              </a:rPr>
              <a:t>     </a:t>
            </a:r>
            <a:r>
              <a:rPr lang="en" sz="1300" u="sng">
                <a:solidFill>
                  <a:schemeClr val="hlink"/>
                </a:solidFill>
                <a:latin typeface="Lato"/>
                <a:ea typeface="Lato"/>
                <a:cs typeface="Lato"/>
                <a:sym typeface="Lato"/>
                <a:hlinkClick r:id="rId4"/>
              </a:rPr>
              <a:t>www.who.int</a:t>
            </a:r>
            <a:endParaRPr sz="1300">
              <a:solidFill>
                <a:schemeClr val="dk1"/>
              </a:solidFill>
              <a:latin typeface="Lato"/>
              <a:ea typeface="Lato"/>
              <a:cs typeface="Lato"/>
              <a:sym typeface="Lato"/>
            </a:endParaRPr>
          </a:p>
          <a:p>
            <a:pPr marL="483306" indent="-322204">
              <a:buClr>
                <a:schemeClr val="dk1"/>
              </a:buClr>
              <a:buSzPts val="1200"/>
              <a:buFont typeface="Lato"/>
              <a:buChar char="●"/>
            </a:pPr>
            <a:r>
              <a:rPr lang="en" sz="1300">
                <a:solidFill>
                  <a:schemeClr val="dk1"/>
                </a:solidFill>
                <a:latin typeface="Lato"/>
                <a:ea typeface="Lato"/>
                <a:cs typeface="Lato"/>
                <a:sym typeface="Lato"/>
              </a:rPr>
              <a:t>Symptomatic therapies for mild cases</a:t>
            </a:r>
            <a:endParaRPr sz="1300">
              <a:solidFill>
                <a:schemeClr val="dk1"/>
              </a:solidFill>
              <a:latin typeface="Lato"/>
              <a:ea typeface="Lato"/>
              <a:cs typeface="Lato"/>
              <a:sym typeface="Lato"/>
            </a:endParaRPr>
          </a:p>
          <a:p>
            <a:pPr marL="966612" lvl="1" indent="-322204">
              <a:buClr>
                <a:schemeClr val="dk1"/>
              </a:buClr>
              <a:buSzPts val="1200"/>
              <a:buFont typeface="Lato"/>
              <a:buChar char="○"/>
            </a:pPr>
            <a:r>
              <a:rPr lang="en" sz="1300">
                <a:solidFill>
                  <a:schemeClr val="dk1"/>
                </a:solidFill>
                <a:latin typeface="Lato"/>
                <a:ea typeface="Lato"/>
                <a:cs typeface="Lato"/>
                <a:sym typeface="Lato"/>
              </a:rPr>
              <a:t>Rest and hydration</a:t>
            </a:r>
            <a:endParaRPr sz="1300">
              <a:solidFill>
                <a:schemeClr val="dk1"/>
              </a:solidFill>
              <a:latin typeface="Lato"/>
              <a:ea typeface="Lato"/>
              <a:cs typeface="Lato"/>
              <a:sym typeface="Lato"/>
            </a:endParaRPr>
          </a:p>
          <a:p>
            <a:pPr marL="966612" lvl="1" indent="-322204">
              <a:buClr>
                <a:schemeClr val="dk1"/>
              </a:buClr>
              <a:buSzPts val="1200"/>
              <a:buFont typeface="Lato"/>
              <a:buChar char="○"/>
            </a:pPr>
            <a:r>
              <a:rPr lang="en" sz="1300">
                <a:solidFill>
                  <a:schemeClr val="dk1"/>
                </a:solidFill>
                <a:latin typeface="Lato"/>
                <a:ea typeface="Lato"/>
                <a:cs typeface="Lato"/>
                <a:sym typeface="Lato"/>
              </a:rPr>
              <a:t>Medications to relieve fever, aches and muscle pains (paracetamol / acetaminophen and ibuprofen)</a:t>
            </a:r>
            <a:endParaRPr sz="1300">
              <a:solidFill>
                <a:schemeClr val="dk1"/>
              </a:solidFill>
              <a:latin typeface="Lato"/>
              <a:ea typeface="Lato"/>
              <a:cs typeface="Lato"/>
              <a:sym typeface="Lato"/>
            </a:endParaRPr>
          </a:p>
          <a:p>
            <a:pPr marL="483306" indent="-322204">
              <a:buClr>
                <a:schemeClr val="dk1"/>
              </a:buClr>
              <a:buSzPts val="1200"/>
              <a:buFont typeface="Lato"/>
              <a:buChar char="●"/>
            </a:pPr>
            <a:r>
              <a:rPr lang="en" sz="1300">
                <a:solidFill>
                  <a:schemeClr val="dk1"/>
                </a:solidFill>
                <a:latin typeface="Lato"/>
                <a:ea typeface="Lato"/>
                <a:cs typeface="Lato"/>
                <a:sym typeface="Lato"/>
              </a:rPr>
              <a:t>Breathing support for more severe cases - may require intensive care setting and other therapies</a:t>
            </a:r>
            <a:endParaRPr sz="1300">
              <a:solidFill>
                <a:schemeClr val="dk1"/>
              </a:solidFill>
              <a:latin typeface="Lato"/>
              <a:ea typeface="Lato"/>
              <a:cs typeface="Lato"/>
              <a:sym typeface="Lato"/>
            </a:endParaRPr>
          </a:p>
          <a:p>
            <a:pPr marL="966612" lvl="1" indent="-322204">
              <a:buClr>
                <a:schemeClr val="dk1"/>
              </a:buClr>
              <a:buSzPts val="1200"/>
              <a:buFont typeface="Lato"/>
              <a:buChar char="○"/>
            </a:pPr>
            <a:r>
              <a:rPr lang="en" sz="1300">
                <a:solidFill>
                  <a:schemeClr val="dk1"/>
                </a:solidFill>
                <a:latin typeface="Lato"/>
                <a:ea typeface="Lato"/>
                <a:cs typeface="Lato"/>
                <a:sym typeface="Lato"/>
              </a:rPr>
              <a:t>Nasal canula - provides additional oxygen, patient breathing independently </a:t>
            </a:r>
            <a:endParaRPr sz="1300">
              <a:solidFill>
                <a:schemeClr val="dk1"/>
              </a:solidFill>
              <a:latin typeface="Lato"/>
              <a:ea typeface="Lato"/>
              <a:cs typeface="Lato"/>
              <a:sym typeface="Lato"/>
            </a:endParaRPr>
          </a:p>
          <a:p>
            <a:pPr marL="966612" lvl="1" indent="-322204">
              <a:buClr>
                <a:schemeClr val="dk1"/>
              </a:buClr>
              <a:buSzPts val="1200"/>
              <a:buFont typeface="Lato"/>
              <a:buChar char="○"/>
            </a:pPr>
            <a:r>
              <a:rPr lang="en" sz="1300">
                <a:solidFill>
                  <a:schemeClr val="dk1"/>
                </a:solidFill>
                <a:latin typeface="Lato"/>
                <a:ea typeface="Lato"/>
                <a:cs typeface="Lato"/>
                <a:sym typeface="Lato"/>
              </a:rPr>
              <a:t>Ventilator and mask - breathing is assisted with ventilator, patient may be sedated</a:t>
            </a:r>
            <a:endParaRPr sz="1300">
              <a:solidFill>
                <a:schemeClr val="dk1"/>
              </a:solidFill>
              <a:latin typeface="Lato"/>
              <a:ea typeface="Lato"/>
              <a:cs typeface="Lato"/>
              <a:sym typeface="Lato"/>
            </a:endParaRPr>
          </a:p>
          <a:p>
            <a:pPr marL="966612" lvl="1" indent="-322204">
              <a:buClr>
                <a:schemeClr val="dk1"/>
              </a:buClr>
              <a:buSzPts val="1200"/>
              <a:buFont typeface="Lato"/>
              <a:buChar char="○"/>
            </a:pPr>
            <a:r>
              <a:rPr lang="en" sz="1300">
                <a:solidFill>
                  <a:schemeClr val="dk1"/>
                </a:solidFill>
                <a:latin typeface="Lato"/>
                <a:ea typeface="Lato"/>
                <a:cs typeface="Lato"/>
                <a:sym typeface="Lato"/>
              </a:rPr>
              <a:t>Ventilator and intubation - tube inserted into airway breathing is controlled by ventilator, patient may be sedated</a:t>
            </a:r>
            <a:endParaRPr sz="1300">
              <a:solidFill>
                <a:schemeClr val="dk1"/>
              </a:solidFill>
              <a:latin typeface="Lato"/>
              <a:ea typeface="Lato"/>
              <a:cs typeface="Lato"/>
              <a:sym typeface="Lato"/>
            </a:endParaRPr>
          </a:p>
          <a:p>
            <a:pPr marL="966612" indent="0">
              <a:buNone/>
            </a:pPr>
            <a:r>
              <a:rPr lang="en" sz="1300">
                <a:solidFill>
                  <a:schemeClr val="dk1"/>
                </a:solidFill>
                <a:latin typeface="Lato"/>
                <a:ea typeface="Lato"/>
                <a:cs typeface="Lato"/>
                <a:sym typeface="Lato"/>
              </a:rPr>
              <a:t> </a:t>
            </a:r>
            <a:endParaRPr sz="1300">
              <a:solidFill>
                <a:schemeClr val="dk1"/>
              </a:solidFill>
              <a:latin typeface="Lato"/>
              <a:ea typeface="Lato"/>
              <a:cs typeface="Lato"/>
              <a:sym typeface="Lato"/>
            </a:endParaRPr>
          </a:p>
          <a:p>
            <a:pPr marL="0" indent="0">
              <a:buNone/>
            </a:pPr>
            <a:r>
              <a:rPr lang="en" sz="1300" u="sng">
                <a:solidFill>
                  <a:schemeClr val="hlink"/>
                </a:solidFill>
                <a:latin typeface="Lato"/>
                <a:ea typeface="Lato"/>
                <a:cs typeface="Lato"/>
                <a:sym typeface="Lato"/>
                <a:hlinkClick r:id="rId5"/>
              </a:rPr>
              <a:t>https://www.ctvnews.ca/health/coronavirus/why-ventilators-are-so-crucial-in-treating-covid-19-patients-1.4877810</a:t>
            </a:r>
            <a:endParaRPr sz="1300">
              <a:latin typeface="Lato"/>
              <a:ea typeface="Lato"/>
              <a:cs typeface="Lato"/>
              <a:sym typeface="Lato"/>
            </a:endParaRPr>
          </a:p>
          <a:p>
            <a:pPr marL="0" indent="0">
              <a:buNone/>
            </a:pPr>
            <a:endParaRPr sz="1300">
              <a:latin typeface="Lato"/>
              <a:ea typeface="Lato"/>
              <a:cs typeface="Lato"/>
              <a:sym typeface="Lato"/>
            </a:endParaRPr>
          </a:p>
          <a:p>
            <a:pPr marL="0" indent="0">
              <a:buNone/>
            </a:pPr>
            <a:r>
              <a:rPr lang="en" sz="1300" u="sng">
                <a:solidFill>
                  <a:schemeClr val="hlink"/>
                </a:solidFill>
                <a:latin typeface="Lato"/>
                <a:ea typeface="Lato"/>
                <a:cs typeface="Lato"/>
                <a:sym typeface="Lato"/>
                <a:hlinkClick r:id="rId6"/>
              </a:rPr>
              <a:t>Intensive care management of coronavirus disease 2019 (COVID-19): challenges and recommendations</a:t>
            </a:r>
            <a:endParaRPr sz="1300">
              <a:latin typeface="Lato"/>
              <a:ea typeface="Lato"/>
              <a:cs typeface="Lato"/>
              <a:sym typeface="Lato"/>
            </a:endParaRPr>
          </a:p>
          <a:p>
            <a:pPr marL="0" indent="0">
              <a:buNone/>
            </a:pPr>
            <a:endParaRPr sz="1300">
              <a:latin typeface="Lato"/>
              <a:ea typeface="Lato"/>
              <a:cs typeface="Lato"/>
              <a:sym typeface="Lato"/>
            </a:endParaRPr>
          </a:p>
          <a:p>
            <a:pPr marL="0" indent="0">
              <a:buNone/>
            </a:pPr>
            <a:r>
              <a:rPr lang="en"/>
              <a:t>Intensive care units cater to patients with</a:t>
            </a:r>
            <a:r>
              <a:rPr lang="en">
                <a:uFill>
                  <a:noFill/>
                </a:uFill>
                <a:hlinkClick r:id="rId7"/>
              </a:rPr>
              <a:t> </a:t>
            </a:r>
            <a:r>
              <a:rPr lang="en" u="sng">
                <a:solidFill>
                  <a:schemeClr val="hlink"/>
                </a:solidFill>
                <a:hlinkClick r:id="rId7"/>
              </a:rPr>
              <a:t>severe or life-threatening</a:t>
            </a:r>
            <a:r>
              <a:rPr lang="en"/>
              <a:t> illnesses and injuries, which require constant care, close supervision from life support equipment and medication in order to ensure</a:t>
            </a:r>
            <a:r>
              <a:rPr lang="en">
                <a:uFill>
                  <a:noFill/>
                </a:uFill>
                <a:hlinkClick r:id="rId8"/>
              </a:rPr>
              <a:t> </a:t>
            </a:r>
            <a:r>
              <a:rPr lang="en" u="sng">
                <a:solidFill>
                  <a:schemeClr val="hlink"/>
                </a:solidFill>
                <a:hlinkClick r:id="rId8"/>
              </a:rPr>
              <a:t>normal bodily functions</a:t>
            </a:r>
            <a:r>
              <a:rPr lang="en"/>
              <a:t>. They are staffed by highly trained</a:t>
            </a:r>
            <a:r>
              <a:rPr lang="en">
                <a:uFill>
                  <a:noFill/>
                </a:uFill>
                <a:hlinkClick r:id="rId9"/>
              </a:rPr>
              <a:t> </a:t>
            </a:r>
            <a:r>
              <a:rPr lang="en" u="sng">
                <a:solidFill>
                  <a:schemeClr val="hlink"/>
                </a:solidFill>
                <a:hlinkClick r:id="rId9"/>
              </a:rPr>
              <a:t>physicians</a:t>
            </a:r>
            <a:r>
              <a:rPr lang="en"/>
              <a:t>,</a:t>
            </a:r>
            <a:r>
              <a:rPr lang="en">
                <a:uFill>
                  <a:noFill/>
                </a:uFill>
                <a:hlinkClick r:id="rId10"/>
              </a:rPr>
              <a:t> </a:t>
            </a:r>
            <a:r>
              <a:rPr lang="en" u="sng">
                <a:solidFill>
                  <a:schemeClr val="hlink"/>
                </a:solidFill>
                <a:hlinkClick r:id="rId10"/>
              </a:rPr>
              <a:t>nurses</a:t>
            </a:r>
            <a:r>
              <a:rPr lang="en"/>
              <a:t> and</a:t>
            </a:r>
            <a:r>
              <a:rPr lang="en">
                <a:uFill>
                  <a:noFill/>
                </a:uFill>
                <a:hlinkClick r:id="rId11"/>
              </a:rPr>
              <a:t> </a:t>
            </a:r>
            <a:r>
              <a:rPr lang="en" u="sng">
                <a:solidFill>
                  <a:schemeClr val="hlink"/>
                </a:solidFill>
                <a:hlinkClick r:id="rId11"/>
              </a:rPr>
              <a:t>respiratory therapists</a:t>
            </a:r>
            <a:r>
              <a:rPr lang="en"/>
              <a:t> who specialize in caring for critically ill patients. ICUs are also distinguished from general hospital wards by a higher staff-to-patient ratio and access to advanced medical resources and equipment that is not routinely available elsewhere. Common conditions that are treated within ICUs include acute (or adult) respiratory distress syndrome, hypertension, metastases and other life-threatening conditions. </a:t>
            </a:r>
            <a:r>
              <a:rPr lang="en" u="sng">
                <a:solidFill>
                  <a:schemeClr val="hlink"/>
                </a:solidFill>
                <a:hlinkClick r:id="rId12"/>
              </a:rPr>
              <a:t>https://en.wikipedia.org/wiki/Intensive_care_unit</a:t>
            </a:r>
            <a:endParaRPr/>
          </a:p>
          <a:p>
            <a:pPr marL="0" indent="0">
              <a:buNone/>
            </a:pPr>
            <a:endParaRPr/>
          </a:p>
          <a:p>
            <a:pPr marL="0" indent="0">
              <a:lnSpc>
                <a:spcPct val="115000"/>
              </a:lnSpc>
              <a:spcBef>
                <a:spcPts val="1269"/>
              </a:spcBef>
              <a:buNone/>
            </a:pPr>
            <a:r>
              <a:rPr lang="en" sz="1300" b="1">
                <a:latin typeface="Lato"/>
                <a:ea typeface="Lato"/>
                <a:cs typeface="Lato"/>
                <a:sym typeface="Lato"/>
              </a:rPr>
              <a:t>Recovery</a:t>
            </a:r>
            <a:endParaRPr sz="1300" b="1">
              <a:latin typeface="Lato"/>
              <a:ea typeface="Lato"/>
              <a:cs typeface="Lato"/>
              <a:sym typeface="Lato"/>
            </a:endParaRPr>
          </a:p>
          <a:p>
            <a:pPr marL="483306" indent="-322204">
              <a:buClr>
                <a:schemeClr val="dk1"/>
              </a:buClr>
              <a:buSzPts val="1200"/>
              <a:buFont typeface="Lato"/>
              <a:buChar char="●"/>
            </a:pPr>
            <a:r>
              <a:rPr lang="en" sz="1300">
                <a:solidFill>
                  <a:schemeClr val="dk1"/>
                </a:solidFill>
                <a:latin typeface="Lato"/>
                <a:ea typeface="Lato"/>
                <a:cs typeface="Lato"/>
                <a:sym typeface="Lato"/>
              </a:rPr>
              <a:t>Fatigue and breathing problems can last weeks or months depending on severity  </a:t>
            </a:r>
            <a:r>
              <a:rPr lang="en" sz="1300" u="sng">
                <a:solidFill>
                  <a:schemeClr val="hlink"/>
                </a:solidFill>
                <a:latin typeface="Lato"/>
                <a:ea typeface="Lato"/>
                <a:cs typeface="Lato"/>
                <a:sym typeface="Lato"/>
                <a:hlinkClick r:id="rId13"/>
              </a:rPr>
              <a:t>https://www.theguardian.com/world/2020/apr/07/the-road-to-recovery-for-covid-19-patients</a:t>
            </a:r>
            <a:endParaRPr sz="1300">
              <a:solidFill>
                <a:schemeClr val="dk1"/>
              </a:solidFill>
              <a:latin typeface="Lato"/>
              <a:ea typeface="Lato"/>
              <a:cs typeface="Lato"/>
              <a:sym typeface="Lato"/>
            </a:endParaRPr>
          </a:p>
          <a:p>
            <a:pPr marL="0" indent="0">
              <a:lnSpc>
                <a:spcPct val="115000"/>
              </a:lnSpc>
              <a:spcBef>
                <a:spcPts val="1057"/>
              </a:spcBef>
              <a:buNone/>
            </a:pPr>
            <a:r>
              <a:rPr lang="en" sz="1300" b="1">
                <a:latin typeface="Lato"/>
                <a:ea typeface="Lato"/>
                <a:cs typeface="Lato"/>
                <a:sym typeface="Lato"/>
              </a:rPr>
              <a:t>Long term effects</a:t>
            </a:r>
            <a:endParaRPr sz="1300" b="1">
              <a:latin typeface="Lato"/>
              <a:ea typeface="Lato"/>
              <a:cs typeface="Lato"/>
              <a:sym typeface="Lato"/>
            </a:endParaRPr>
          </a:p>
          <a:p>
            <a:pPr marL="483306" indent="-322204">
              <a:lnSpc>
                <a:spcPct val="115000"/>
              </a:lnSpc>
              <a:buSzPts val="1200"/>
              <a:buFont typeface="Lato"/>
              <a:buChar char="●"/>
            </a:pPr>
            <a:r>
              <a:rPr lang="en" sz="1300">
                <a:latin typeface="Lato"/>
                <a:ea typeface="Lato"/>
                <a:cs typeface="Lato"/>
                <a:sym typeface="Lato"/>
              </a:rPr>
              <a:t>Patients with COVID-19 who developed acute respiratory distress syndrome (ARDS) could have a greater risk of long-term health issues.</a:t>
            </a:r>
            <a:endParaRPr sz="1300">
              <a:latin typeface="Lato"/>
              <a:ea typeface="Lato"/>
              <a:cs typeface="Lato"/>
              <a:sym typeface="Lato"/>
            </a:endParaRPr>
          </a:p>
          <a:p>
            <a:pPr marL="483306" indent="-322204">
              <a:lnSpc>
                <a:spcPct val="115000"/>
              </a:lnSpc>
              <a:buSzPts val="1200"/>
              <a:buFont typeface="Lato"/>
              <a:buChar char="●"/>
            </a:pPr>
            <a:r>
              <a:rPr lang="en" sz="1300">
                <a:latin typeface="Lato"/>
                <a:ea typeface="Lato"/>
                <a:cs typeface="Lato"/>
                <a:sym typeface="Lato"/>
              </a:rPr>
              <a:t>Additionally, people requiring intensive care are at increased risk for mental health issues like post-traumatic stress disorder (PTSD), anxiety, and depression.</a:t>
            </a:r>
            <a:endParaRPr sz="1300">
              <a:latin typeface="Lato"/>
              <a:ea typeface="Lato"/>
              <a:cs typeface="Lato"/>
              <a:sym typeface="Lato"/>
            </a:endParaRPr>
          </a:p>
          <a:p>
            <a:pPr marL="483306" indent="-322204">
              <a:lnSpc>
                <a:spcPct val="115000"/>
              </a:lnSpc>
              <a:buSzPts val="1200"/>
              <a:buFont typeface="Lato"/>
              <a:buChar char="●"/>
            </a:pPr>
            <a:r>
              <a:rPr lang="en" sz="1300">
                <a:latin typeface="Lato"/>
                <a:ea typeface="Lato"/>
                <a:cs typeface="Lato"/>
                <a:sym typeface="Lato"/>
              </a:rPr>
              <a:t>Impaired lung function from SARS-CoV-2 infection can negatively affect other organs like the heart, kidneys, and brain, with significant health impacts that may last after getting over the infection.</a:t>
            </a:r>
            <a:endParaRPr sz="1300">
              <a:latin typeface="Lato"/>
              <a:ea typeface="Lato"/>
              <a:cs typeface="Lato"/>
              <a:sym typeface="Lato"/>
            </a:endParaRPr>
          </a:p>
          <a:p>
            <a:pPr marL="0" indent="0">
              <a:spcBef>
                <a:spcPts val="1269"/>
              </a:spcBef>
              <a:buNone/>
            </a:pPr>
            <a:r>
              <a:rPr lang="en" u="sng">
                <a:solidFill>
                  <a:schemeClr val="hlink"/>
                </a:solidFill>
                <a:hlinkClick r:id="rId14"/>
              </a:rPr>
              <a:t>https://www.healthline.com/health-news/what-we-know-about-the-long-term-effects-of-covid-19</a:t>
            </a:r>
            <a:endParaRPr/>
          </a:p>
          <a:p>
            <a:pPr marL="0" indent="0">
              <a:buNone/>
            </a:pPr>
            <a:endParaRPr/>
          </a:p>
          <a:p>
            <a:pPr marL="0" indent="0">
              <a:buNone/>
            </a:pPr>
            <a:endParaRPr/>
          </a:p>
          <a:p>
            <a:pPr marL="0" indent="0">
              <a:buNone/>
            </a:pPr>
            <a:endParaRPr/>
          </a:p>
          <a:p>
            <a:pPr marL="0" indent="0">
              <a:buNone/>
            </a:pPr>
            <a:endParaRPr/>
          </a:p>
          <a:p>
            <a:pPr marL="0" indent="0">
              <a:buNone/>
            </a:pPr>
            <a:endParaRPr/>
          </a:p>
          <a:p>
            <a:pPr marL="0" indent="0">
              <a:buNone/>
            </a:pPr>
            <a:endParaRPr/>
          </a:p>
          <a:p>
            <a:pPr marL="0" indent="0">
              <a:buNone/>
            </a:pPr>
            <a:endParaRPr/>
          </a:p>
          <a:p>
            <a:pPr marL="0" indent="0">
              <a:buNone/>
            </a:pPr>
            <a:endParaRPr/>
          </a:p>
          <a:p>
            <a:pPr marL="0" indent="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8310e23d3c_0_35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8310e23d3c_0_352: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8310e23d3c_0_3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8310e23d3c_0_38: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 sz="1300"/>
              <a:t>Update slide!  </a:t>
            </a:r>
            <a:endParaRPr sz="1300"/>
          </a:p>
          <a:p>
            <a:pPr marL="483306" indent="-322204">
              <a:buSzPts val="1200"/>
              <a:buAutoNum type="arabicPeriod"/>
            </a:pPr>
            <a:r>
              <a:rPr lang="en" sz="1300"/>
              <a:t>Visit webpage, </a:t>
            </a:r>
            <a:r>
              <a:rPr lang="en" sz="1300" i="1" u="sng">
                <a:solidFill>
                  <a:schemeClr val="hlink"/>
                </a:solidFill>
                <a:latin typeface="Lato"/>
                <a:ea typeface="Lato"/>
                <a:cs typeface="Lato"/>
                <a:sym typeface="Lato"/>
                <a:hlinkClick r:id="rId3"/>
              </a:rPr>
              <a:t>https://coronavirus.jhu.edu/map.html</a:t>
            </a:r>
            <a:endParaRPr sz="1300"/>
          </a:p>
          <a:p>
            <a:pPr marL="483306" indent="-322204">
              <a:buSzPts val="1200"/>
              <a:buAutoNum type="arabicPeriod"/>
            </a:pPr>
            <a:r>
              <a:rPr lang="en" sz="1300"/>
              <a:t>Copy map using “snipping tool”, paste into slide. </a:t>
            </a:r>
            <a:endParaRPr sz="1300"/>
          </a:p>
          <a:p>
            <a:pPr marL="483306" indent="-322204">
              <a:buSzPts val="1200"/>
              <a:buAutoNum type="arabicPeriod"/>
            </a:pPr>
            <a:r>
              <a:rPr lang="en" sz="1300"/>
              <a:t>Update figures for confirmed cases, deaths, recovered.</a:t>
            </a:r>
            <a:endParaRPr sz="1300"/>
          </a:p>
          <a:p>
            <a:pPr marL="0" indent="0">
              <a:buNone/>
            </a:pPr>
            <a:endParaRPr sz="1300"/>
          </a:p>
          <a:p>
            <a:pPr marL="0" indent="0">
              <a:buNone/>
            </a:pPr>
            <a:endParaRPr/>
          </a:p>
          <a:p>
            <a:pPr marL="483306" indent="-322204">
              <a:lnSpc>
                <a:spcPct val="150000"/>
              </a:lnSpc>
              <a:buClr>
                <a:schemeClr val="dk1"/>
              </a:buClr>
              <a:buSzPts val="1200"/>
            </a:pPr>
            <a:r>
              <a:rPr lang="en" sz="1300">
                <a:solidFill>
                  <a:schemeClr val="dk1"/>
                </a:solidFill>
              </a:rPr>
              <a:t>Majority of confirmed cases appear to be in China, Europe and USA.  </a:t>
            </a:r>
            <a:endParaRPr sz="1300">
              <a:solidFill>
                <a:schemeClr val="dk1"/>
              </a:solidFill>
            </a:endParaRPr>
          </a:p>
          <a:p>
            <a:pPr marL="483306" indent="-322204">
              <a:lnSpc>
                <a:spcPct val="150000"/>
              </a:lnSpc>
              <a:buClr>
                <a:schemeClr val="dk1"/>
              </a:buClr>
              <a:buSzPts val="1200"/>
            </a:pPr>
            <a:r>
              <a:rPr lang="en" sz="1300">
                <a:solidFill>
                  <a:schemeClr val="dk1"/>
                </a:solidFill>
              </a:rPr>
              <a:t>This likely reflects a combination of actual COVID-19 cases and the availability of testing and surveillance services.  </a:t>
            </a:r>
            <a:endParaRPr sz="1300">
              <a:solidFill>
                <a:schemeClr val="dk1"/>
              </a:solidFill>
            </a:endParaRPr>
          </a:p>
          <a:p>
            <a:pPr marL="483306" indent="-322204">
              <a:lnSpc>
                <a:spcPct val="150000"/>
              </a:lnSpc>
              <a:buClr>
                <a:schemeClr val="dk1"/>
              </a:buClr>
              <a:buSzPts val="1200"/>
            </a:pPr>
            <a:r>
              <a:rPr lang="en" sz="1300">
                <a:solidFill>
                  <a:schemeClr val="dk1"/>
                </a:solidFill>
              </a:rPr>
              <a:t>Numbers of cases in other parts of the world may be higher but are not reported due to limited access to testing.</a:t>
            </a:r>
            <a:endParaRPr sz="1300">
              <a:solidFill>
                <a:schemeClr val="dk1"/>
              </a:solidFill>
            </a:endParaRPr>
          </a:p>
          <a:p>
            <a:pPr marL="483306" indent="-322204">
              <a:lnSpc>
                <a:spcPct val="150000"/>
              </a:lnSpc>
              <a:buClr>
                <a:schemeClr val="dk1"/>
              </a:buClr>
              <a:buSzPts val="1200"/>
            </a:pPr>
            <a:r>
              <a:rPr lang="en" sz="1300">
                <a:solidFill>
                  <a:schemeClr val="dk1"/>
                </a:solidFill>
              </a:rPr>
              <a:t>Case Fatality Rate 181235/2611182 = ~7%  but varies widely from 0.1% to 14.6%</a:t>
            </a:r>
            <a:endParaRPr sz="1300">
              <a:solidFill>
                <a:schemeClr val="dk1"/>
              </a:solidFill>
            </a:endParaRPr>
          </a:p>
          <a:p>
            <a:pPr marL="483306" indent="-241653">
              <a:lnSpc>
                <a:spcPct val="150000"/>
              </a:lnSpc>
              <a:buNone/>
            </a:pPr>
            <a:r>
              <a:rPr lang="en" sz="1300">
                <a:solidFill>
                  <a:schemeClr val="dk1"/>
                </a:solidFill>
              </a:rPr>
              <a:t>Differences in mortality numbers can be caused by:</a:t>
            </a:r>
            <a:endParaRPr sz="1300">
              <a:solidFill>
                <a:schemeClr val="dk1"/>
              </a:solidFill>
            </a:endParaRPr>
          </a:p>
          <a:p>
            <a:pPr marL="483306" indent="-315491">
              <a:lnSpc>
                <a:spcPct val="115000"/>
              </a:lnSpc>
              <a:spcBef>
                <a:spcPts val="1269"/>
              </a:spcBef>
            </a:pPr>
            <a:r>
              <a:rPr lang="en" sz="1300">
                <a:solidFill>
                  <a:schemeClr val="dk1"/>
                </a:solidFill>
              </a:rPr>
              <a:t>Differences in the number of people tested: With more testing, more people with milder cases are identified. This lowers the case-fatality ratio.</a:t>
            </a:r>
            <a:endParaRPr sz="1300">
              <a:solidFill>
                <a:schemeClr val="dk1"/>
              </a:solidFill>
            </a:endParaRPr>
          </a:p>
          <a:p>
            <a:pPr marL="483306" indent="-315491">
              <a:lnSpc>
                <a:spcPct val="115000"/>
              </a:lnSpc>
            </a:pPr>
            <a:r>
              <a:rPr lang="en" sz="1300">
                <a:solidFill>
                  <a:schemeClr val="dk1"/>
                </a:solidFill>
              </a:rPr>
              <a:t>Demographics: For example, mortality tends to be higher in older populations.</a:t>
            </a:r>
            <a:endParaRPr sz="1300">
              <a:solidFill>
                <a:schemeClr val="dk1"/>
              </a:solidFill>
            </a:endParaRPr>
          </a:p>
          <a:p>
            <a:pPr marL="483306" indent="-315491">
              <a:lnSpc>
                <a:spcPct val="115000"/>
              </a:lnSpc>
            </a:pPr>
            <a:r>
              <a:rPr lang="en" sz="1300">
                <a:solidFill>
                  <a:schemeClr val="dk1"/>
                </a:solidFill>
              </a:rPr>
              <a:t>Characteristics of the healthcare system: For example, mortality may rise as hospitals become overwhelmed and have fewer resources.</a:t>
            </a:r>
            <a:endParaRPr sz="1300">
              <a:solidFill>
                <a:schemeClr val="dk1"/>
              </a:solidFill>
            </a:endParaRPr>
          </a:p>
          <a:p>
            <a:pPr marL="483306" indent="-315491">
              <a:lnSpc>
                <a:spcPct val="115000"/>
              </a:lnSpc>
            </a:pPr>
            <a:r>
              <a:rPr lang="en" sz="1300">
                <a:solidFill>
                  <a:schemeClr val="dk1"/>
                </a:solidFill>
              </a:rPr>
              <a:t>Other factors, many of which remain unknown.</a:t>
            </a:r>
            <a:endParaRPr sz="1300">
              <a:solidFill>
                <a:schemeClr val="dk1"/>
              </a:solidFill>
            </a:endParaRPr>
          </a:p>
          <a:p>
            <a:pPr marL="0" indent="0">
              <a:spcBef>
                <a:spcPts val="1269"/>
              </a:spcBef>
              <a:buNone/>
            </a:pPr>
            <a:endParaRPr sz="13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8310e23d3c_0_4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8310e23d3c_0_44: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 sz="1300"/>
              <a:t>Update slide!  </a:t>
            </a:r>
            <a:endParaRPr sz="1300"/>
          </a:p>
          <a:p>
            <a:pPr marL="483306" indent="-322204">
              <a:buSzPts val="1200"/>
              <a:buAutoNum type="arabicPeriod"/>
            </a:pPr>
            <a:r>
              <a:rPr lang="en" sz="1300"/>
              <a:t>Visit webpage </a:t>
            </a:r>
            <a:r>
              <a:rPr lang="en" u="sng">
                <a:solidFill>
                  <a:schemeClr val="hlink"/>
                </a:solidFill>
                <a:hlinkClick r:id="rId3"/>
              </a:rPr>
              <a:t>https://ourworldindata.org/grapher/total-confirmed-cases-of-covid-19-per-million-people?time=0..65</a:t>
            </a:r>
            <a:endParaRPr sz="1300"/>
          </a:p>
          <a:p>
            <a:pPr marL="483306" indent="-322204">
              <a:buSzPts val="1200"/>
              <a:buAutoNum type="arabicPeriod"/>
            </a:pPr>
            <a:r>
              <a:rPr lang="en" sz="1300"/>
              <a:t>Download image as png file (button at bottom right of map), and insert into slide.</a:t>
            </a:r>
            <a:endParaRPr sz="1300"/>
          </a:p>
          <a:p>
            <a:pPr marL="483306" indent="-322204">
              <a:buSzPts val="1200"/>
              <a:buAutoNum type="arabicPeriod"/>
            </a:pPr>
            <a:r>
              <a:rPr lang="en" sz="1300"/>
              <a:t>Or copy map using “snipping tool”, paste into slide.</a:t>
            </a:r>
            <a:endParaRPr sz="1300"/>
          </a:p>
          <a:p>
            <a:pPr marL="0" indent="0">
              <a:buNone/>
            </a:pPr>
            <a:endParaRPr/>
          </a:p>
          <a:p>
            <a:pPr marL="0" indent="0">
              <a:buNone/>
            </a:pPr>
            <a:r>
              <a:rPr lang="en"/>
              <a:t>Many factors play into the differences in the number of cases including: testing availability, control measures put in place, speed of reaction, how people live, etc.</a:t>
            </a:r>
            <a:endParaRPr/>
          </a:p>
          <a:p>
            <a:pPr marL="0" indent="0">
              <a:buNone/>
            </a:pPr>
            <a:endParaRPr/>
          </a:p>
          <a:p>
            <a:pPr marL="0" indent="0">
              <a:buNone/>
            </a:pPr>
            <a:r>
              <a:rPr lang="en"/>
              <a:t>Play animation (link in slide)</a:t>
            </a:r>
            <a:endParaRPr/>
          </a:p>
          <a:p>
            <a:pPr marL="0" indent="0">
              <a:buNone/>
            </a:pPr>
            <a:r>
              <a:rPr lang="en"/>
              <a:t>Until Feb 21 only really China affected</a:t>
            </a:r>
            <a:endParaRPr/>
          </a:p>
          <a:p>
            <a:pPr marL="0" indent="0">
              <a:buNone/>
            </a:pPr>
            <a:r>
              <a:rPr lang="en"/>
              <a:t>February 27th - Italy starts turning</a:t>
            </a:r>
            <a:endParaRPr/>
          </a:p>
          <a:p>
            <a:pPr marL="0" indent="0">
              <a:buNone/>
            </a:pPr>
            <a:r>
              <a:rPr lang="en"/>
              <a:t>End of March -  Europe and N. America</a:t>
            </a:r>
            <a:endParaRPr/>
          </a:p>
          <a:p>
            <a:pPr marL="0" indent="0">
              <a:buNone/>
            </a:pPr>
            <a:r>
              <a:rPr lang="en"/>
              <a:t>Today April 22 - US, Spain, Italy, Holland with highest rates of confirmed cases</a:t>
            </a:r>
            <a:endParaRPr/>
          </a:p>
          <a:p>
            <a:pPr marL="0" indent="0">
              <a:buNone/>
            </a:pPr>
            <a:endParaRPr/>
          </a:p>
          <a:p>
            <a:pPr marL="0" indent="0">
              <a:buNone/>
            </a:pPr>
            <a:r>
              <a:rPr lang="en"/>
              <a:t>It took 8 weeks for this virus to spread across the globe.</a:t>
            </a:r>
            <a:endParaRPr/>
          </a:p>
          <a:p>
            <a:pPr marL="0" indent="0">
              <a:buNone/>
            </a:pPr>
            <a:endParaRPr/>
          </a:p>
          <a:p>
            <a:pPr marL="0" indent="0">
              <a:buNone/>
            </a:pPr>
            <a:r>
              <a:rPr lang="en" u="sng">
                <a:solidFill>
                  <a:schemeClr val="hlink"/>
                </a:solidFill>
                <a:hlinkClick r:id="rId3"/>
              </a:rPr>
              <a:t>https://ourworldindata.org/grapher/total-confirmed-cases-of-covid-19-per-million-people?time=0..65</a:t>
            </a:r>
            <a:endParaRPr/>
          </a:p>
          <a:p>
            <a:pPr marL="0" indent="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8310e23d3c_0_5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8310e23d3c_0_50: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 sz="1200">
                <a:solidFill>
                  <a:srgbClr val="666666"/>
                </a:solidFill>
                <a:highlight>
                  <a:srgbClr val="FFFFFF"/>
                </a:highlight>
                <a:latin typeface="Lato"/>
                <a:ea typeface="Lato"/>
                <a:cs typeface="Lato"/>
                <a:sym typeface="Lato"/>
              </a:rPr>
              <a:t>Which sectors have been hit hardest</a:t>
            </a:r>
            <a:endParaRPr sz="1200">
              <a:solidFill>
                <a:srgbClr val="666666"/>
              </a:solidFill>
              <a:highlight>
                <a:srgbClr val="FFFFFF"/>
              </a:highlight>
              <a:latin typeface="Lato"/>
              <a:ea typeface="Lato"/>
              <a:cs typeface="Lato"/>
              <a:sym typeface="Lato"/>
            </a:endParaRPr>
          </a:p>
          <a:p>
            <a:pPr marL="0" indent="0">
              <a:buNone/>
            </a:pPr>
            <a:endParaRPr sz="1200">
              <a:solidFill>
                <a:srgbClr val="666666"/>
              </a:solidFill>
              <a:highlight>
                <a:srgbClr val="FFFFFF"/>
              </a:highlight>
              <a:latin typeface="Lato"/>
              <a:ea typeface="Lato"/>
              <a:cs typeface="Lato"/>
              <a:sym typeface="Lato"/>
            </a:endParaRPr>
          </a:p>
          <a:p>
            <a:pPr marL="0" indent="0">
              <a:buNone/>
            </a:pPr>
            <a:r>
              <a:rPr lang="en" sz="1200">
                <a:solidFill>
                  <a:srgbClr val="666666"/>
                </a:solidFill>
                <a:highlight>
                  <a:srgbClr val="FFFFFF"/>
                </a:highlight>
                <a:latin typeface="Lato"/>
                <a:ea typeface="Lato"/>
                <a:cs typeface="Lato"/>
                <a:sym typeface="Lato"/>
              </a:rPr>
              <a:t>“Worst affected sectors”</a:t>
            </a:r>
            <a:endParaRPr sz="1200">
              <a:solidFill>
                <a:srgbClr val="666666"/>
              </a:solidFill>
              <a:highlight>
                <a:srgbClr val="FFFFFF"/>
              </a:highlight>
              <a:latin typeface="Lato"/>
              <a:ea typeface="Lato"/>
              <a:cs typeface="Lato"/>
              <a:sym typeface="Lato"/>
            </a:endParaRPr>
          </a:p>
          <a:p>
            <a:pPr marL="0" indent="0">
              <a:buNone/>
            </a:pPr>
            <a:r>
              <a:rPr lang="en" sz="1200">
                <a:solidFill>
                  <a:srgbClr val="666666"/>
                </a:solidFill>
                <a:highlight>
                  <a:srgbClr val="FFFFFF"/>
                </a:highlight>
                <a:latin typeface="Lato"/>
                <a:ea typeface="Lato"/>
                <a:cs typeface="Lato"/>
                <a:sym typeface="Lato"/>
              </a:rPr>
              <a:t>retail and wholesale (482 million); </a:t>
            </a:r>
            <a:endParaRPr sz="1200">
              <a:solidFill>
                <a:srgbClr val="666666"/>
              </a:solidFill>
              <a:highlight>
                <a:srgbClr val="FFFFFF"/>
              </a:highlight>
              <a:latin typeface="Lato"/>
              <a:ea typeface="Lato"/>
              <a:cs typeface="Lato"/>
              <a:sym typeface="Lato"/>
            </a:endParaRPr>
          </a:p>
          <a:p>
            <a:pPr marL="0" indent="0">
              <a:buNone/>
            </a:pPr>
            <a:r>
              <a:rPr lang="en" sz="1200">
                <a:solidFill>
                  <a:srgbClr val="666666"/>
                </a:solidFill>
                <a:highlight>
                  <a:srgbClr val="FFFFFF"/>
                </a:highlight>
                <a:latin typeface="Lato"/>
                <a:ea typeface="Lato"/>
                <a:cs typeface="Lato"/>
                <a:sym typeface="Lato"/>
              </a:rPr>
              <a:t>manufacturing (463 million)</a:t>
            </a:r>
            <a:endParaRPr sz="1200">
              <a:solidFill>
                <a:srgbClr val="666666"/>
              </a:solidFill>
              <a:highlight>
                <a:srgbClr val="FFFFFF"/>
              </a:highlight>
              <a:latin typeface="Lato"/>
              <a:ea typeface="Lato"/>
              <a:cs typeface="Lato"/>
              <a:sym typeface="Lato"/>
            </a:endParaRPr>
          </a:p>
          <a:p>
            <a:pPr marL="0" indent="0">
              <a:buNone/>
            </a:pPr>
            <a:r>
              <a:rPr lang="en" sz="1200">
                <a:solidFill>
                  <a:srgbClr val="666666"/>
                </a:solidFill>
                <a:highlight>
                  <a:srgbClr val="FFFFFF"/>
                </a:highlight>
                <a:latin typeface="Lato"/>
                <a:ea typeface="Lato"/>
                <a:cs typeface="Lato"/>
                <a:sym typeface="Lato"/>
              </a:rPr>
              <a:t>business services and administration (157 million); and </a:t>
            </a:r>
            <a:endParaRPr sz="1200">
              <a:solidFill>
                <a:srgbClr val="666666"/>
              </a:solidFill>
              <a:highlight>
                <a:srgbClr val="FFFFFF"/>
              </a:highlight>
              <a:latin typeface="Lato"/>
              <a:ea typeface="Lato"/>
              <a:cs typeface="Lato"/>
              <a:sym typeface="Lato"/>
            </a:endParaRPr>
          </a:p>
          <a:p>
            <a:pPr marL="0" indent="0">
              <a:buNone/>
            </a:pPr>
            <a:r>
              <a:rPr lang="en" sz="1200">
                <a:solidFill>
                  <a:srgbClr val="666666"/>
                </a:solidFill>
                <a:highlight>
                  <a:srgbClr val="FFFFFF"/>
                </a:highlight>
                <a:latin typeface="Lato"/>
                <a:ea typeface="Lato"/>
                <a:cs typeface="Lato"/>
                <a:sym typeface="Lato"/>
              </a:rPr>
              <a:t>food and accommodation (144 million workers), </a:t>
            </a:r>
            <a:endParaRPr sz="1200">
              <a:solidFill>
                <a:srgbClr val="666666"/>
              </a:solidFill>
              <a:highlight>
                <a:srgbClr val="FFFFFF"/>
              </a:highlight>
              <a:latin typeface="Lato"/>
              <a:ea typeface="Lato"/>
              <a:cs typeface="Lato"/>
              <a:sym typeface="Lato"/>
            </a:endParaRPr>
          </a:p>
          <a:p>
            <a:pPr marL="0" indent="0">
              <a:buNone/>
            </a:pPr>
            <a:r>
              <a:rPr lang="en" u="sng">
                <a:solidFill>
                  <a:schemeClr val="hlink"/>
                </a:solidFill>
                <a:hlinkClick r:id="rId3"/>
              </a:rPr>
              <a:t>https://news.un.org/en/story/2020/04/1061322</a:t>
            </a:r>
            <a:endParaRPr sz="1200">
              <a:solidFill>
                <a:srgbClr val="666666"/>
              </a:solidFill>
              <a:highlight>
                <a:srgbClr val="FFFFFF"/>
              </a:highlight>
              <a:latin typeface="Lato"/>
              <a:ea typeface="Lato"/>
              <a:cs typeface="Lato"/>
              <a:sym typeface="Lato"/>
            </a:endParaRPr>
          </a:p>
          <a:p>
            <a:pPr marL="0" indent="0">
              <a:buNone/>
            </a:pPr>
            <a:endParaRPr sz="1200">
              <a:solidFill>
                <a:srgbClr val="666666"/>
              </a:solidFill>
              <a:highlight>
                <a:srgbClr val="FFFFFF"/>
              </a:highlight>
              <a:latin typeface="Lato"/>
              <a:ea typeface="Lato"/>
              <a:cs typeface="Lato"/>
              <a:sym typeface="Lato"/>
            </a:endParaRPr>
          </a:p>
          <a:p>
            <a:pPr marL="0" indent="0">
              <a:lnSpc>
                <a:spcPct val="115000"/>
              </a:lnSpc>
              <a:spcBef>
                <a:spcPts val="1269"/>
              </a:spcBef>
              <a:buNone/>
            </a:pPr>
            <a:r>
              <a:rPr lang="en">
                <a:solidFill>
                  <a:schemeClr val="dk1"/>
                </a:solidFill>
              </a:rPr>
              <a:t>/</a:t>
            </a:r>
            <a:r>
              <a:rPr lang="en" u="sng">
                <a:solidFill>
                  <a:schemeClr val="hlink"/>
                </a:solidFill>
                <a:hlinkClick r:id="rId4"/>
              </a:rPr>
              <a:t>www.statista.com/chart/21235/change-in-global-labor-income-due-to-covid-19/</a:t>
            </a:r>
            <a:endParaRPr>
              <a:solidFill>
                <a:schemeClr val="dk1"/>
              </a:solidFill>
            </a:endParaRPr>
          </a:p>
          <a:p>
            <a:pPr marL="0" indent="0">
              <a:lnSpc>
                <a:spcPct val="115000"/>
              </a:lnSpc>
              <a:spcBef>
                <a:spcPts val="1269"/>
              </a:spcBef>
              <a:buClr>
                <a:schemeClr val="dk1"/>
              </a:buClr>
              <a:buNone/>
            </a:pPr>
            <a:r>
              <a:rPr lang="en">
                <a:solidFill>
                  <a:schemeClr val="dk1"/>
                </a:solidFill>
              </a:rPr>
              <a:t>While it’s still impossible to predict the economic fallout of the coronavirus pandemic and the measures currently taken to contain it, it’s becoming increasingly clear that the toll on the world economy will be heavy, possibly heavier than what we’ve seen during the financial crisis of 2007-2009.</a:t>
            </a:r>
            <a:endParaRPr>
              <a:solidFill>
                <a:schemeClr val="dk1"/>
              </a:solidFill>
            </a:endParaRPr>
          </a:p>
          <a:p>
            <a:pPr marL="0" indent="0">
              <a:lnSpc>
                <a:spcPct val="115000"/>
              </a:lnSpc>
              <a:spcBef>
                <a:spcPts val="1269"/>
              </a:spcBef>
              <a:buClr>
                <a:schemeClr val="dk1"/>
              </a:buClr>
              <a:buNone/>
            </a:pPr>
            <a:r>
              <a:rPr lang="en">
                <a:solidFill>
                  <a:schemeClr val="dk1"/>
                </a:solidFill>
              </a:rPr>
              <a:t>According to a</a:t>
            </a:r>
            <a:r>
              <a:rPr lang="en">
                <a:solidFill>
                  <a:schemeClr val="dk1"/>
                </a:solidFill>
                <a:uFill>
                  <a:noFill/>
                </a:uFill>
                <a:hlinkClick r:id="rId5"/>
              </a:rPr>
              <a:t> </a:t>
            </a:r>
            <a:r>
              <a:rPr lang="en" u="sng">
                <a:solidFill>
                  <a:schemeClr val="hlink"/>
                </a:solidFill>
                <a:hlinkClick r:id="rId5"/>
              </a:rPr>
              <a:t>preliminary assessment by the International Labour Organization</a:t>
            </a:r>
            <a:r>
              <a:rPr lang="en">
                <a:solidFill>
                  <a:schemeClr val="dk1"/>
                </a:solidFill>
              </a:rPr>
              <a:t> (ILO), the</a:t>
            </a:r>
            <a:r>
              <a:rPr lang="en">
                <a:solidFill>
                  <a:schemeClr val="dk1"/>
                </a:solidFill>
                <a:uFill>
                  <a:noFill/>
                </a:uFill>
                <a:hlinkClick r:id="rId6"/>
              </a:rPr>
              <a:t> </a:t>
            </a:r>
            <a:r>
              <a:rPr lang="en" u="sng">
                <a:solidFill>
                  <a:schemeClr val="hlink"/>
                </a:solidFill>
                <a:hlinkClick r:id="rId6"/>
              </a:rPr>
              <a:t>COVID-19 pandemic</a:t>
            </a:r>
            <a:r>
              <a:rPr lang="en">
                <a:solidFill>
                  <a:schemeClr val="dk1"/>
                </a:solidFill>
              </a:rPr>
              <a:t> will have a significant effect on labor markets around the world, with unemployment rising by up to 24.7 million people compared to a baseline scenario, depending on how badly global economic activity is impacted. Assuming a 2 percent decline in global GDP for 2020, the ILO expects global unemployment to increase by 5.3 million, while a 4 percent drop in GDP would result in 13 million additional jobless people. The worst-case scenario sees global economic activity disrupted heavily, global GDP dropping by 8 percent and an increase in global unemployment of 24.7 million.</a:t>
            </a:r>
            <a:endParaRPr>
              <a:solidFill>
                <a:schemeClr val="dk1"/>
              </a:solidFill>
            </a:endParaRPr>
          </a:p>
          <a:p>
            <a:pPr marL="0" indent="0">
              <a:lnSpc>
                <a:spcPct val="115000"/>
              </a:lnSpc>
              <a:spcBef>
                <a:spcPts val="1269"/>
              </a:spcBef>
              <a:buClr>
                <a:schemeClr val="dk1"/>
              </a:buClr>
              <a:buNone/>
            </a:pPr>
            <a:r>
              <a:rPr lang="en">
                <a:solidFill>
                  <a:schemeClr val="dk1"/>
                </a:solidFill>
              </a:rPr>
              <a:t>While these numbers are alarming on their own, it’s important to consider the implications of such a steep increase in unemployment around the world. When people lose their job, they lose their primary income, which translates into lower consumption of goods and services and thus exacerbates economic weakness.</a:t>
            </a:r>
            <a:endParaRPr>
              <a:solidFill>
                <a:schemeClr val="dk1"/>
              </a:solidFill>
            </a:endParaRPr>
          </a:p>
          <a:p>
            <a:pPr marL="0" indent="0">
              <a:lnSpc>
                <a:spcPct val="115000"/>
              </a:lnSpc>
              <a:spcBef>
                <a:spcPts val="1269"/>
              </a:spcBef>
              <a:buClr>
                <a:schemeClr val="dk1"/>
              </a:buClr>
              <a:buNone/>
            </a:pPr>
            <a:r>
              <a:rPr lang="en">
                <a:solidFill>
                  <a:schemeClr val="dk1"/>
                </a:solidFill>
              </a:rPr>
              <a:t>According to the ILO’s estimates, workers could lose between $860 billion and $3.4 trillion in labor income this year alone, which will likely prolong the negative effects of current lockdowns and make recovery from this crisis even harder.</a:t>
            </a:r>
            <a:endParaRPr>
              <a:solidFill>
                <a:schemeClr val="dk1"/>
              </a:solidFill>
            </a:endParaRPr>
          </a:p>
          <a:p>
            <a:pPr marL="0" indent="0">
              <a:spcBef>
                <a:spcPts val="1269"/>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8310e23d3c_0_6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8310e23d3c_0_6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 sz="1200">
                <a:solidFill>
                  <a:srgbClr val="666666"/>
                </a:solidFill>
                <a:highlight>
                  <a:srgbClr val="FFFFFF"/>
                </a:highlight>
                <a:latin typeface="Lato"/>
                <a:ea typeface="Lato"/>
                <a:cs typeface="Lato"/>
                <a:sym typeface="Lato"/>
              </a:rPr>
              <a:t>Travel and tourism have been hard hit by the pandemic and the measures put in place to stop the spread.</a:t>
            </a:r>
            <a:endParaRPr sz="1200">
              <a:solidFill>
                <a:srgbClr val="666666"/>
              </a:solidFill>
              <a:highlight>
                <a:srgbClr val="FFFFFF"/>
              </a:highlight>
              <a:latin typeface="Lato"/>
              <a:ea typeface="Lato"/>
              <a:cs typeface="Lato"/>
              <a:sym typeface="Lato"/>
            </a:endParaRPr>
          </a:p>
          <a:p>
            <a:pPr marL="0" indent="0">
              <a:buNone/>
            </a:pPr>
            <a:r>
              <a:rPr lang="en" sz="1200">
                <a:solidFill>
                  <a:srgbClr val="666666"/>
                </a:solidFill>
                <a:highlight>
                  <a:srgbClr val="FFFFFF"/>
                </a:highlight>
                <a:latin typeface="Lato"/>
                <a:ea typeface="Lato"/>
                <a:cs typeface="Lato"/>
                <a:sym typeface="Lato"/>
              </a:rPr>
              <a:t>Every country in the world has put in place travel controls at borders, and implemented closures to foriegn nationals, and/or strict quarantine measures for arrivals.  </a:t>
            </a:r>
            <a:r>
              <a:rPr lang="en" sz="1200" u="sng">
                <a:solidFill>
                  <a:schemeClr val="hlink"/>
                </a:solidFill>
                <a:highlight>
                  <a:srgbClr val="FFFFFF"/>
                </a:highlight>
                <a:latin typeface="Lato"/>
                <a:ea typeface="Lato"/>
                <a:cs typeface="Lato"/>
                <a:sym typeface="Lato"/>
                <a:hlinkClick r:id="rId3"/>
              </a:rPr>
              <a:t>https://pandemic.internationalsos.com/2019-ncov/ncov-travel-restrictions-flight-operations-and-screening</a:t>
            </a:r>
            <a:endParaRPr sz="1200">
              <a:solidFill>
                <a:srgbClr val="666666"/>
              </a:solidFill>
              <a:highlight>
                <a:srgbClr val="FFFFFF"/>
              </a:highlight>
              <a:latin typeface="Lato"/>
              <a:ea typeface="Lato"/>
              <a:cs typeface="Lato"/>
              <a:sym typeface="Lato"/>
            </a:endParaRPr>
          </a:p>
          <a:p>
            <a:pPr marL="0" indent="0">
              <a:buNone/>
            </a:pPr>
            <a:endParaRPr sz="1200">
              <a:solidFill>
                <a:srgbClr val="666666"/>
              </a:solidFill>
              <a:highlight>
                <a:srgbClr val="FFFFFF"/>
              </a:highlight>
              <a:latin typeface="Lato"/>
              <a:ea typeface="Lato"/>
              <a:cs typeface="Lato"/>
              <a:sym typeface="Lato"/>
            </a:endParaRPr>
          </a:p>
          <a:p>
            <a:pPr marL="0" indent="0">
              <a:buNone/>
            </a:pPr>
            <a:r>
              <a:rPr lang="en" sz="1200">
                <a:solidFill>
                  <a:srgbClr val="666666"/>
                </a:solidFill>
                <a:highlight>
                  <a:srgbClr val="FFFFFF"/>
                </a:highlight>
                <a:latin typeface="Lato"/>
                <a:ea typeface="Lato"/>
                <a:cs typeface="Lato"/>
                <a:sym typeface="Lato"/>
              </a:rPr>
              <a:t>Some low and middle income countries rely on travel and tourism as important parts of their economies, and this has been increasing in recent years..</a:t>
            </a:r>
            <a:endParaRPr sz="1200">
              <a:solidFill>
                <a:srgbClr val="666666"/>
              </a:solidFill>
              <a:highlight>
                <a:srgbClr val="FFFFFF"/>
              </a:highlight>
              <a:latin typeface="Lato"/>
              <a:ea typeface="Lato"/>
              <a:cs typeface="Lato"/>
              <a:sym typeface="Lato"/>
            </a:endParaRPr>
          </a:p>
          <a:p>
            <a:pPr marL="0" indent="0">
              <a:buNone/>
            </a:pPr>
            <a:r>
              <a:rPr lang="en" sz="1200">
                <a:solidFill>
                  <a:srgbClr val="666666"/>
                </a:solidFill>
                <a:highlight>
                  <a:srgbClr val="FFFFFF"/>
                </a:highlight>
                <a:latin typeface="Lato"/>
                <a:ea typeface="Lato"/>
                <a:cs typeface="Lato"/>
                <a:sym typeface="Lato"/>
              </a:rPr>
              <a:t>Thailand $65billion</a:t>
            </a:r>
            <a:endParaRPr sz="1200">
              <a:solidFill>
                <a:srgbClr val="666666"/>
              </a:solidFill>
              <a:highlight>
                <a:srgbClr val="FFFFFF"/>
              </a:highlight>
              <a:latin typeface="Lato"/>
              <a:ea typeface="Lato"/>
              <a:cs typeface="Lato"/>
              <a:sym typeface="Lato"/>
            </a:endParaRPr>
          </a:p>
          <a:p>
            <a:pPr marL="0" indent="0">
              <a:buNone/>
            </a:pPr>
            <a:r>
              <a:rPr lang="en" sz="1200">
                <a:solidFill>
                  <a:srgbClr val="666666"/>
                </a:solidFill>
                <a:highlight>
                  <a:srgbClr val="FFFFFF"/>
                </a:highlight>
                <a:latin typeface="Lato"/>
                <a:ea typeface="Lato"/>
                <a:cs typeface="Lato"/>
                <a:sym typeface="Lato"/>
              </a:rPr>
              <a:t>China $40billion</a:t>
            </a:r>
            <a:endParaRPr sz="1200">
              <a:solidFill>
                <a:srgbClr val="666666"/>
              </a:solidFill>
              <a:highlight>
                <a:srgbClr val="FFFFFF"/>
              </a:highlight>
              <a:latin typeface="Lato"/>
              <a:ea typeface="Lato"/>
              <a:cs typeface="Lato"/>
              <a:sym typeface="Lato"/>
            </a:endParaRPr>
          </a:p>
          <a:p>
            <a:pPr marL="0" indent="0">
              <a:buNone/>
            </a:pPr>
            <a:r>
              <a:rPr lang="en" sz="1200">
                <a:solidFill>
                  <a:srgbClr val="666666"/>
                </a:solidFill>
                <a:highlight>
                  <a:srgbClr val="FFFFFF"/>
                </a:highlight>
                <a:latin typeface="Lato"/>
                <a:ea typeface="Lato"/>
                <a:cs typeface="Lato"/>
                <a:sym typeface="Lato"/>
              </a:rPr>
              <a:t>India $30billion</a:t>
            </a:r>
            <a:endParaRPr sz="1200">
              <a:solidFill>
                <a:srgbClr val="666666"/>
              </a:solidFill>
              <a:highlight>
                <a:srgbClr val="FFFFFF"/>
              </a:highlight>
              <a:latin typeface="Lato"/>
              <a:ea typeface="Lato"/>
              <a:cs typeface="Lato"/>
              <a:sym typeface="Lato"/>
            </a:endParaRPr>
          </a:p>
          <a:p>
            <a:pPr marL="0" indent="0">
              <a:buNone/>
            </a:pPr>
            <a:r>
              <a:rPr lang="en" sz="1200" u="sng">
                <a:solidFill>
                  <a:schemeClr val="hlink"/>
                </a:solidFill>
                <a:highlight>
                  <a:srgbClr val="FFFFFF"/>
                </a:highlight>
                <a:latin typeface="Lato"/>
                <a:ea typeface="Lato"/>
                <a:cs typeface="Lato"/>
                <a:sym typeface="Lato"/>
                <a:hlinkClick r:id="rId4"/>
              </a:rPr>
              <a:t>https://data.worldbank.org/indicator/st.int.rcpt.cd</a:t>
            </a:r>
            <a:endParaRPr sz="1200">
              <a:solidFill>
                <a:srgbClr val="666666"/>
              </a:solidFill>
              <a:highlight>
                <a:srgbClr val="FFFFFF"/>
              </a:highlight>
              <a:latin typeface="Lato"/>
              <a:ea typeface="Lato"/>
              <a:cs typeface="Lato"/>
              <a:sym typeface="Lato"/>
            </a:endParaRPr>
          </a:p>
          <a:p>
            <a:pPr marL="0" indent="0">
              <a:buNone/>
            </a:pPr>
            <a:endParaRPr sz="1200">
              <a:solidFill>
                <a:srgbClr val="666666"/>
              </a:solidFill>
              <a:highlight>
                <a:srgbClr val="FFFFFF"/>
              </a:highlight>
              <a:latin typeface="Lato"/>
              <a:ea typeface="Lato"/>
              <a:cs typeface="Lato"/>
              <a:sym typeface="Lato"/>
            </a:endParaRPr>
          </a:p>
          <a:p>
            <a:pPr marL="0" indent="0">
              <a:buNone/>
            </a:pPr>
            <a:r>
              <a:rPr lang="en" sz="1200">
                <a:solidFill>
                  <a:srgbClr val="666666"/>
                </a:solidFill>
                <a:highlight>
                  <a:srgbClr val="FFFFFF"/>
                </a:highlight>
                <a:latin typeface="Lato"/>
                <a:ea typeface="Lato"/>
                <a:cs typeface="Lato"/>
                <a:sym typeface="Lato"/>
              </a:rPr>
              <a:t>Recovery will take several years, 5 years has been suggested based on previous experiences, including 9/11, the 2008 financial crisis. </a:t>
            </a:r>
            <a:r>
              <a:rPr lang="en" sz="1200" u="sng">
                <a:solidFill>
                  <a:schemeClr val="hlink"/>
                </a:solidFill>
                <a:highlight>
                  <a:srgbClr val="FFFFFF"/>
                </a:highlight>
                <a:latin typeface="Lato"/>
                <a:ea typeface="Lato"/>
                <a:cs typeface="Lato"/>
                <a:sym typeface="Lato"/>
                <a:hlinkClick r:id="rId5"/>
              </a:rPr>
              <a:t>https://skift.com/2020/04/12/what-shape-would-the-travel-industry-recovery-look-like/</a:t>
            </a:r>
            <a:endParaRPr sz="1200">
              <a:solidFill>
                <a:srgbClr val="666666"/>
              </a:solidFill>
              <a:highlight>
                <a:srgbClr val="FFFFFF"/>
              </a:highlight>
              <a:latin typeface="Lato"/>
              <a:ea typeface="Lato"/>
              <a:cs typeface="Lato"/>
              <a:sym typeface="Lato"/>
            </a:endParaRPr>
          </a:p>
          <a:p>
            <a:pPr marL="0" indent="0">
              <a:buNone/>
            </a:pPr>
            <a:r>
              <a:rPr lang="en" sz="1200">
                <a:solidFill>
                  <a:srgbClr val="666666"/>
                </a:solidFill>
                <a:highlight>
                  <a:srgbClr val="FFFFFF"/>
                </a:highlight>
                <a:latin typeface="Lato"/>
                <a:ea typeface="Lato"/>
                <a:cs typeface="Lato"/>
                <a:sym typeface="Lato"/>
              </a:rPr>
              <a:t>Re-employment of all the people who have lost their jobs in the industry will be similar.</a:t>
            </a:r>
            <a:endParaRPr sz="1200">
              <a:solidFill>
                <a:srgbClr val="666666"/>
              </a:solidFill>
              <a:highlight>
                <a:srgbClr val="FFFFFF"/>
              </a:highlight>
              <a:latin typeface="Lato"/>
              <a:ea typeface="Lato"/>
              <a:cs typeface="Lato"/>
              <a:sym typeface="Lato"/>
            </a:endParaRPr>
          </a:p>
          <a:p>
            <a:pPr marL="0" indent="0">
              <a:buNone/>
            </a:pPr>
            <a:endParaRPr sz="1200">
              <a:solidFill>
                <a:srgbClr val="666666"/>
              </a:solidFill>
              <a:highlight>
                <a:srgbClr val="FFFFFF"/>
              </a:highlight>
              <a:latin typeface="Lato"/>
              <a:ea typeface="Lato"/>
              <a:cs typeface="Lato"/>
              <a:sym typeface="Lato"/>
            </a:endParaRPr>
          </a:p>
          <a:p>
            <a:pPr marL="0" indent="0">
              <a:buNone/>
            </a:pPr>
            <a:endParaRPr sz="1200">
              <a:solidFill>
                <a:srgbClr val="666666"/>
              </a:solidFill>
              <a:highlight>
                <a:srgbClr val="FFFFFF"/>
              </a:highlight>
              <a:latin typeface="Lato"/>
              <a:ea typeface="Lato"/>
              <a:cs typeface="Lato"/>
              <a:sym typeface="Lato"/>
            </a:endParaRPr>
          </a:p>
          <a:p>
            <a:pPr marL="0" indent="0">
              <a:buNone/>
            </a:pPr>
            <a:r>
              <a:rPr lang="en" sz="1200">
                <a:solidFill>
                  <a:srgbClr val="666666"/>
                </a:solidFill>
                <a:highlight>
                  <a:srgbClr val="FFFFFF"/>
                </a:highlight>
                <a:latin typeface="Lato"/>
                <a:ea typeface="Lato"/>
                <a:cs typeface="Lato"/>
                <a:sym typeface="Lato"/>
              </a:rPr>
              <a:t> </a:t>
            </a:r>
            <a:endParaRPr sz="1200">
              <a:solidFill>
                <a:srgbClr val="666666"/>
              </a:solidFill>
              <a:highlight>
                <a:srgbClr val="FFFFFF"/>
              </a:highlight>
              <a:latin typeface="Lato"/>
              <a:ea typeface="Lato"/>
              <a:cs typeface="Lato"/>
              <a:sym typeface="Lato"/>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8310e23d3c_0_30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8310e23d3c_0_305: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
              <a:t>Risk Factors apply everywhere, low, middle and high income countries.</a:t>
            </a:r>
            <a:endParaRPr/>
          </a:p>
          <a:p>
            <a:pPr marL="0" indent="0">
              <a:buNone/>
            </a:pPr>
            <a:r>
              <a:rPr lang="en"/>
              <a:t> </a:t>
            </a:r>
            <a:endParaRPr/>
          </a:p>
          <a:p>
            <a:pPr marL="0" indent="0">
              <a:buNone/>
            </a:pPr>
            <a:r>
              <a:rPr lang="en" u="sng">
                <a:solidFill>
                  <a:schemeClr val="hlink"/>
                </a:solidFill>
                <a:hlinkClick r:id="rId3"/>
              </a:rPr>
              <a:t>https://africacenter.org/spotlight/mapping-risk-factors-spread-covid-19-africa/</a:t>
            </a:r>
            <a:endParaRPr/>
          </a:p>
          <a:p>
            <a:pPr marL="0" indent="0">
              <a:lnSpc>
                <a:spcPct val="115000"/>
              </a:lnSpc>
              <a:spcBef>
                <a:spcPts val="951"/>
              </a:spcBef>
              <a:buNone/>
            </a:pPr>
            <a:r>
              <a:rPr lang="en" sz="1000"/>
              <a:t>World Economic Forum, 30 Mar 2020</a:t>
            </a:r>
            <a:endParaRPr sz="1000"/>
          </a:p>
          <a:p>
            <a:pPr marL="0" indent="0">
              <a:spcBef>
                <a:spcPts val="951"/>
              </a:spcBef>
              <a:buNone/>
            </a:pPr>
            <a:r>
              <a:rPr lang="en"/>
              <a:t>There are many factors that contribute to the spread or control of outbreaks.</a:t>
            </a:r>
            <a:endParaRPr/>
          </a:p>
          <a:p>
            <a:pPr marL="0" indent="0">
              <a:buNone/>
            </a:pPr>
            <a:r>
              <a:rPr lang="en" b="1"/>
              <a:t>Healthcare system</a:t>
            </a:r>
            <a:endParaRPr b="1"/>
          </a:p>
          <a:p>
            <a:pPr marL="483306" indent="-315491">
              <a:buChar char="-"/>
            </a:pPr>
            <a:r>
              <a:rPr lang="en"/>
              <a:t>The strength or weaknesses of health care systems: ability to identify cases, manage surges of infected patients, testing, ramp up supply of PPE, etc. </a:t>
            </a:r>
            <a:endParaRPr/>
          </a:p>
          <a:p>
            <a:pPr marL="483306" indent="-315491">
              <a:buChar char="-"/>
            </a:pPr>
            <a:r>
              <a:rPr lang="en"/>
              <a:t>Access to the health system: insurance, affordability, equitable access to care, rural vs urban, etc.</a:t>
            </a:r>
            <a:endParaRPr/>
          </a:p>
          <a:p>
            <a:pPr marL="483306" indent="-315491">
              <a:buChar char="-"/>
            </a:pPr>
            <a:r>
              <a:rPr lang="en"/>
              <a:t>Healthcare system already strained due to malnutrition and disease.</a:t>
            </a:r>
            <a:endParaRPr/>
          </a:p>
          <a:p>
            <a:pPr marL="483306" indent="-315491">
              <a:buChar char="-"/>
            </a:pPr>
            <a:r>
              <a:rPr lang="en"/>
              <a:t>Many countries have history and experience of dealing with regular infectious disease outbreaks</a:t>
            </a:r>
            <a:endParaRPr/>
          </a:p>
          <a:p>
            <a:pPr marL="0" indent="0">
              <a:buNone/>
            </a:pPr>
            <a:r>
              <a:rPr lang="en" b="1"/>
              <a:t>Population density</a:t>
            </a:r>
            <a:endParaRPr b="1"/>
          </a:p>
          <a:p>
            <a:pPr marL="483306" indent="-315491">
              <a:buChar char="-"/>
            </a:pPr>
            <a:r>
              <a:rPr lang="en"/>
              <a:t>Higher densities are more likely to enable transmission</a:t>
            </a:r>
            <a:endParaRPr/>
          </a:p>
          <a:p>
            <a:pPr marL="483306" indent="-315491">
              <a:buChar char="-"/>
            </a:pPr>
            <a:r>
              <a:rPr lang="en"/>
              <a:t>Housing style, how people live together, etc.</a:t>
            </a:r>
            <a:endParaRPr/>
          </a:p>
          <a:p>
            <a:pPr marL="483306" indent="-315491">
              <a:buChar char="-"/>
            </a:pPr>
            <a:r>
              <a:rPr lang="en"/>
              <a:t>Physical distancing may be harder to implement</a:t>
            </a:r>
            <a:endParaRPr/>
          </a:p>
          <a:p>
            <a:pPr marL="0" indent="0">
              <a:buNone/>
            </a:pPr>
            <a:r>
              <a:rPr lang="en" b="1"/>
              <a:t>Conflict</a:t>
            </a:r>
            <a:r>
              <a:rPr lang="en"/>
              <a:t> - affects all functions in society, coupled with disease outbreaks, even more of a disaster</a:t>
            </a:r>
            <a:endParaRPr/>
          </a:p>
          <a:p>
            <a:pPr marL="0" indent="0">
              <a:buNone/>
            </a:pPr>
            <a:r>
              <a:rPr lang="en" b="1"/>
              <a:t>Displacement</a:t>
            </a:r>
            <a:endParaRPr b="1"/>
          </a:p>
          <a:p>
            <a:pPr marL="483306" indent="-315491">
              <a:buChar char="-"/>
            </a:pPr>
            <a:r>
              <a:rPr lang="en"/>
              <a:t>IDPs and refugees are vulnerable, higher densities and overcrowding in camps, limited access to health care, and to food, cash, and other needs.   </a:t>
            </a:r>
            <a:endParaRPr/>
          </a:p>
          <a:p>
            <a:pPr marL="483306" indent="-315491">
              <a:buChar char="-"/>
            </a:pPr>
            <a:r>
              <a:rPr lang="en"/>
              <a:t>Conversely, in well managed camps, there could be better healthcare than in surrounding communities, food supplies centrally managed.  </a:t>
            </a:r>
            <a:endParaRPr/>
          </a:p>
          <a:p>
            <a:pPr marL="0" indent="0">
              <a:buNone/>
            </a:pPr>
            <a:r>
              <a:rPr lang="en" b="1"/>
              <a:t>International exposure</a:t>
            </a:r>
            <a:endParaRPr b="1"/>
          </a:p>
          <a:p>
            <a:pPr marL="483306" indent="-315491">
              <a:buChar char="-"/>
            </a:pPr>
            <a:r>
              <a:rPr lang="en"/>
              <a:t>The virus was carried around the world by travelers: tourists, business, people, migrant workers, etc.</a:t>
            </a:r>
            <a:endParaRPr/>
          </a:p>
          <a:p>
            <a:pPr marL="483306" indent="-315491">
              <a:buChar char="-"/>
            </a:pPr>
            <a:r>
              <a:rPr lang="en"/>
              <a:t>Countries that have less international travel into and out of the country may fare better, at least in the beginning of the outbreak.</a:t>
            </a:r>
            <a:endParaRPr/>
          </a:p>
          <a:p>
            <a:pPr marL="483306" indent="-315491">
              <a:buChar char="-"/>
            </a:pPr>
            <a:r>
              <a:rPr lang="en"/>
              <a:t>Initially probably introduced to urban centres.  Migrant workers, if not quarantined upon return, could potentially carry the virus to rural populations.</a:t>
            </a:r>
            <a:endParaRPr/>
          </a:p>
          <a:p>
            <a:pPr marL="0" indent="0">
              <a:buNone/>
            </a:pPr>
            <a:endParaRPr/>
          </a:p>
          <a:p>
            <a:pPr marL="0" indent="0">
              <a:buNone/>
            </a:pPr>
            <a:r>
              <a:rPr lang="en" b="1"/>
              <a:t>Age of populations</a:t>
            </a:r>
            <a:endParaRPr b="1"/>
          </a:p>
          <a:p>
            <a:pPr marL="483306" indent="-315491">
              <a:buChar char="+"/>
            </a:pPr>
            <a:r>
              <a:rPr lang="en"/>
              <a:t>younger populations might be better off, potentially fewer severe cases and more mild to moderate.  The median age of the 1.3 billion population in Africa is 19.7 years, China-38.4, Europe-43.1 years</a:t>
            </a:r>
            <a:endParaRPr/>
          </a:p>
          <a:p>
            <a:pPr marL="483306" indent="-315491">
              <a:buChar char="+"/>
            </a:pPr>
            <a:r>
              <a:rPr lang="en"/>
              <a:t>older tend to be hit worse, more likely to overwhelm the health system with more severe cases</a:t>
            </a:r>
            <a:endParaRPr/>
          </a:p>
          <a:p>
            <a:pPr marL="0" indent="0">
              <a:buNone/>
            </a:pPr>
            <a:r>
              <a:rPr lang="en" b="1"/>
              <a:t>Climate - hot, humid. </a:t>
            </a:r>
            <a:r>
              <a:rPr lang="en"/>
              <a:t> </a:t>
            </a:r>
            <a:endParaRPr/>
          </a:p>
          <a:p>
            <a:pPr marL="483306" indent="-315491">
              <a:buChar char="+"/>
            </a:pPr>
            <a:r>
              <a:rPr lang="en"/>
              <a:t>Still to be seen, but hot weather and humid conditions tend to inactivate coronaviruses</a:t>
            </a:r>
            <a:endParaRPr/>
          </a:p>
          <a:p>
            <a:pPr marL="483306" indent="-315491">
              <a:buChar char="+"/>
            </a:pPr>
            <a:r>
              <a:rPr lang="en"/>
              <a:t>Coronaviruses appear to survive better in cooler, dryer conditions</a:t>
            </a:r>
            <a:endParaRPr/>
          </a:p>
          <a:p>
            <a:pPr marL="0" indent="0">
              <a:buNone/>
            </a:pPr>
            <a:endParaRPr/>
          </a:p>
          <a:p>
            <a:pPr marL="0" indent="0">
              <a:lnSpc>
                <a:spcPct val="115000"/>
              </a:lnSpc>
              <a:spcBef>
                <a:spcPts val="1903"/>
              </a:spcBef>
              <a:buNone/>
            </a:pPr>
            <a:r>
              <a:rPr lang="en"/>
              <a:t>United Nations University Institute for Water, Environment and Health</a:t>
            </a:r>
            <a:endParaRPr/>
          </a:p>
          <a:p>
            <a:pPr marL="0" indent="0">
              <a:lnSpc>
                <a:spcPct val="115000"/>
              </a:lnSpc>
              <a:spcBef>
                <a:spcPts val="423"/>
              </a:spcBef>
              <a:buNone/>
            </a:pPr>
            <a:r>
              <a:rPr lang="en"/>
              <a:t>Collateral Damage: Mass vaccination campaigns being suspended.  Global Polio Eradication Initiative suspended - resources being shifted to COVID-19 fight</a:t>
            </a:r>
            <a:endParaRPr/>
          </a:p>
          <a:p>
            <a:pPr marL="0" indent="0">
              <a:lnSpc>
                <a:spcPct val="115000"/>
              </a:lnSpc>
              <a:buNone/>
            </a:pPr>
            <a:endParaRPr/>
          </a:p>
          <a:p>
            <a:pPr marL="0" indent="0">
              <a:lnSpc>
                <a:spcPct val="115000"/>
              </a:lnSpc>
              <a:buNone/>
            </a:pPr>
            <a:r>
              <a:rPr lang="en"/>
              <a:t>COVID-19 is one more disease crisis layered on top of other WASH related diseases, whether malaria, cholera, shigella, trachoma, etc..  </a:t>
            </a:r>
            <a:endParaRPr/>
          </a:p>
          <a:p>
            <a:pPr marL="0" indent="0">
              <a:lnSpc>
                <a:spcPct val="115000"/>
              </a:lnSpc>
              <a:buNone/>
            </a:pPr>
            <a:r>
              <a:rPr lang="en"/>
              <a:t>These have not gone away, and may become worse as scarce resources are dedicated to dealing with COVID-19.</a:t>
            </a:r>
            <a:endParaRPr/>
          </a:p>
          <a:p>
            <a:pPr marL="483306" indent="-322204">
              <a:lnSpc>
                <a:spcPct val="115000"/>
              </a:lnSpc>
              <a:spcBef>
                <a:spcPts val="1269"/>
              </a:spcBef>
              <a:buClr>
                <a:schemeClr val="dk1"/>
              </a:buClr>
              <a:buSzPts val="1200"/>
              <a:buChar char="-"/>
            </a:pPr>
            <a:r>
              <a:rPr lang="en">
                <a:solidFill>
                  <a:schemeClr val="dk1"/>
                </a:solidFill>
                <a:latin typeface="Calibri"/>
                <a:ea typeface="Calibri"/>
                <a:cs typeface="Calibri"/>
                <a:sym typeface="Calibri"/>
              </a:rPr>
              <a:t>malnutrition, anemia, malaria, HIV/AIDs, and tuberculosis</a:t>
            </a:r>
            <a:endParaRPr>
              <a:solidFill>
                <a:schemeClr val="dk1"/>
              </a:solidFill>
              <a:latin typeface="Calibri"/>
              <a:ea typeface="Calibri"/>
              <a:cs typeface="Calibri"/>
              <a:sym typeface="Calibri"/>
            </a:endParaRPr>
          </a:p>
          <a:p>
            <a:pPr marL="483306" indent="-322204">
              <a:lnSpc>
                <a:spcPct val="115000"/>
              </a:lnSpc>
              <a:buClr>
                <a:schemeClr val="dk1"/>
              </a:buClr>
              <a:buSzPts val="1200"/>
              <a:buFont typeface="Calibri"/>
              <a:buChar char="-"/>
            </a:pPr>
            <a:r>
              <a:rPr lang="en">
                <a:solidFill>
                  <a:schemeClr val="dk1"/>
                </a:solidFill>
                <a:latin typeface="Calibri"/>
                <a:ea typeface="Calibri"/>
                <a:cs typeface="Calibri"/>
                <a:sym typeface="Calibri"/>
              </a:rPr>
              <a:t>ICU very limited.  </a:t>
            </a:r>
            <a:r>
              <a:rPr lang="en"/>
              <a:t>T</a:t>
            </a:r>
            <a:r>
              <a:rPr lang="en">
                <a:solidFill>
                  <a:schemeClr val="dk1"/>
                </a:solidFill>
                <a:latin typeface="Calibri"/>
                <a:ea typeface="Calibri"/>
                <a:cs typeface="Calibri"/>
                <a:sym typeface="Calibri"/>
              </a:rPr>
              <a:t>he capacity </a:t>
            </a:r>
            <a:r>
              <a:rPr lang="en"/>
              <a:t>for most African countries to </a:t>
            </a:r>
            <a:r>
              <a:rPr lang="en">
                <a:solidFill>
                  <a:schemeClr val="dk1"/>
                </a:solidFill>
                <a:latin typeface="Calibri"/>
                <a:ea typeface="Calibri"/>
                <a:cs typeface="Calibri"/>
                <a:sym typeface="Calibri"/>
              </a:rPr>
              <a:t>provide critical care is the lowest in the world. </a:t>
            </a:r>
            <a:endParaRPr>
              <a:solidFill>
                <a:schemeClr val="dk1"/>
              </a:solidFill>
              <a:latin typeface="Calibri"/>
              <a:ea typeface="Calibri"/>
              <a:cs typeface="Calibri"/>
              <a:sym typeface="Calibri"/>
            </a:endParaRPr>
          </a:p>
          <a:p>
            <a:pPr marL="483306" indent="-335629">
              <a:lnSpc>
                <a:spcPct val="115000"/>
              </a:lnSpc>
              <a:buClr>
                <a:schemeClr val="dk1"/>
              </a:buClr>
              <a:buSzPts val="1400"/>
              <a:buFont typeface="Calibri"/>
              <a:buChar char="-"/>
            </a:pPr>
            <a:r>
              <a:rPr lang="en">
                <a:latin typeface="Lato"/>
                <a:ea typeface="Lato"/>
                <a:cs typeface="Lato"/>
                <a:sym typeface="Lato"/>
              </a:rPr>
              <a:t>Ability to do physical distancing: many people rely on daily incomes, importance of cultural and social gatherings: church, mosque, celebrations, etc.</a:t>
            </a:r>
            <a:endParaRPr>
              <a:latin typeface="Lato"/>
              <a:ea typeface="Lato"/>
              <a:cs typeface="Lato"/>
              <a:sym typeface="Lato"/>
            </a:endParaRPr>
          </a:p>
          <a:p>
            <a:pPr marL="483306" indent="-335629">
              <a:lnSpc>
                <a:spcPct val="115000"/>
              </a:lnSpc>
              <a:buClr>
                <a:schemeClr val="dk1"/>
              </a:buClr>
              <a:buSzPts val="1400"/>
              <a:buFont typeface="Calibri"/>
              <a:buChar char="-"/>
            </a:pPr>
            <a:r>
              <a:rPr lang="en">
                <a:solidFill>
                  <a:schemeClr val="dk1"/>
                </a:solidFill>
              </a:rPr>
              <a:t>Third, social cohesion and social gatherings are of great importance in Africa. For example, weekly attendance of a religious service is highest in Africa with rates as high as 82% in Uganda and Ethiopia. As a result, measures to impose social and physical distancing may prove to be more challenging, as demonstrated by the</a:t>
            </a:r>
            <a:r>
              <a:rPr lang="en">
                <a:solidFill>
                  <a:schemeClr val="dk1"/>
                </a:solidFill>
                <a:uFill>
                  <a:noFill/>
                </a:uFill>
                <a:hlinkClick r:id="rId4"/>
              </a:rPr>
              <a:t> </a:t>
            </a:r>
            <a:r>
              <a:rPr lang="en" u="sng">
                <a:solidFill>
                  <a:schemeClr val="hlink"/>
                </a:solidFill>
                <a:hlinkClick r:id="rId4"/>
              </a:rPr>
              <a:t>protests that broke out on 20 March 2020 in Senegal</a:t>
            </a:r>
            <a:r>
              <a:rPr lang="en">
                <a:solidFill>
                  <a:schemeClr val="dk1"/>
                </a:solidFill>
              </a:rPr>
              <a:t> after public gatherings, including gatherings at mosques were banned as cases of COVID-19 rose. Earlier this week,</a:t>
            </a:r>
            <a:r>
              <a:rPr lang="en">
                <a:solidFill>
                  <a:schemeClr val="dk1"/>
                </a:solidFill>
                <a:uFill>
                  <a:noFill/>
                </a:uFill>
                <a:hlinkClick r:id="rId5"/>
              </a:rPr>
              <a:t> </a:t>
            </a:r>
            <a:r>
              <a:rPr lang="en" u="sng">
                <a:solidFill>
                  <a:schemeClr val="hlink"/>
                </a:solidFill>
                <a:hlinkClick r:id="rId5"/>
              </a:rPr>
              <a:t>Tanzania came under scrutiny</a:t>
            </a:r>
            <a:r>
              <a:rPr lang="en">
                <a:solidFill>
                  <a:schemeClr val="dk1"/>
                </a:solidFill>
              </a:rPr>
              <a:t> when it was announced that the country will not close places of worship.</a:t>
            </a:r>
            <a:endParaRPr>
              <a:solidFill>
                <a:schemeClr val="dk1"/>
              </a:solidFill>
            </a:endParaRPr>
          </a:p>
          <a:p>
            <a:pPr marL="483306" indent="-322204">
              <a:lnSpc>
                <a:spcPct val="115000"/>
              </a:lnSpc>
              <a:buSzPts val="1200"/>
              <a:buChar char="-"/>
            </a:pPr>
            <a:r>
              <a:rPr lang="en"/>
              <a:t>Migrant workers being laid off and returning to unaffected rural areas.</a:t>
            </a:r>
            <a:endParaRPr/>
          </a:p>
          <a:p>
            <a:pPr marL="483306" indent="-322204">
              <a:lnSpc>
                <a:spcPct val="115000"/>
              </a:lnSpc>
              <a:buSzPts val="1200"/>
              <a:buChar char="-"/>
            </a:pPr>
            <a:r>
              <a:rPr lang="en">
                <a:highlight>
                  <a:schemeClr val="lt1"/>
                </a:highlight>
              </a:rPr>
              <a:t>For aggressive preventive measures to work, we will need the full support of populations. Full support of populations can only be achieved with community engagement and strong health leadership. </a:t>
            </a:r>
            <a:endParaRPr>
              <a:solidFill>
                <a:schemeClr val="dk1"/>
              </a:solidFill>
              <a:highlight>
                <a:schemeClr val="lt1"/>
              </a:highlight>
            </a:endParaRPr>
          </a:p>
          <a:p>
            <a:pPr marL="0" indent="0">
              <a:buSzPts val="1400"/>
              <a:buNone/>
            </a:pPr>
            <a:r>
              <a:rPr lang="en">
                <a:solidFill>
                  <a:schemeClr val="dk1"/>
                </a:solidFill>
                <a:highlight>
                  <a:schemeClr val="lt1"/>
                </a:highlight>
              </a:rPr>
              <a:t>On March 23, Tanzanian President John Magufuli was widely criticized for </a:t>
            </a:r>
            <a:r>
              <a:rPr lang="en" u="sng">
                <a:solidFill>
                  <a:srgbClr val="005596"/>
                </a:solidFill>
                <a:highlight>
                  <a:schemeClr val="lt1"/>
                </a:highlight>
                <a:hlinkClick r:id="rId5"/>
              </a:rPr>
              <a:t>encouraging</a:t>
            </a:r>
            <a:r>
              <a:rPr lang="en">
                <a:solidFill>
                  <a:schemeClr val="dk1"/>
                </a:solidFill>
                <a:highlight>
                  <a:schemeClr val="lt1"/>
                </a:highlight>
              </a:rPr>
              <a:t> the public to continue to attend places of worship, rather than imposing stringent restrictions to mitigate the spread of the COVID-19 outbreak. Explaining his decision, the president </a:t>
            </a:r>
            <a:r>
              <a:rPr lang="en" u="sng">
                <a:solidFill>
                  <a:srgbClr val="005596"/>
                </a:solidFill>
                <a:highlight>
                  <a:schemeClr val="lt1"/>
                </a:highlight>
                <a:hlinkClick r:id="rId6"/>
              </a:rPr>
              <a:t>stated</a:t>
            </a:r>
            <a:r>
              <a:rPr lang="en">
                <a:solidFill>
                  <a:schemeClr val="dk1"/>
                </a:solidFill>
                <a:highlight>
                  <a:schemeClr val="lt1"/>
                </a:highlight>
              </a:rPr>
              <a:t>, “We are not closing places of worship. That’s where there is true healing. Corona is the devil and it cannot survive in the body of Jesus.”</a:t>
            </a:r>
            <a:endParaRPr/>
          </a:p>
          <a:p>
            <a:pPr marL="0" indent="0">
              <a:buNone/>
            </a:pPr>
            <a:endParaRPr/>
          </a:p>
          <a:p>
            <a:pPr marL="0" indent="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844bcea0b3_0_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844bcea0b3_0_8: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8417031b13_1_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8417031b13_1_0: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lnSpc>
                <a:spcPct val="115000"/>
              </a:lnSpc>
              <a:spcBef>
                <a:spcPts val="1269"/>
              </a:spcBef>
              <a:buNone/>
            </a:pPr>
            <a:r>
              <a:rPr lang="en" i="1">
                <a:highlight>
                  <a:srgbClr val="FCFCFC"/>
                </a:highlight>
              </a:rPr>
              <a:t>Deep Knowledge Group </a:t>
            </a:r>
            <a:r>
              <a:rPr lang="en" i="1" u="sng">
                <a:solidFill>
                  <a:schemeClr val="hlink"/>
                </a:solidFill>
                <a:highlight>
                  <a:srgbClr val="FCFCFC"/>
                </a:highlight>
                <a:hlinkClick r:id="rId3"/>
              </a:rPr>
              <a:t>https://www.dkv.global/covid</a:t>
            </a:r>
            <a:endParaRPr i="1">
              <a:highlight>
                <a:srgbClr val="FCFCFC"/>
              </a:highlight>
            </a:endParaRPr>
          </a:p>
          <a:p>
            <a:pPr marL="0" indent="0">
              <a:lnSpc>
                <a:spcPct val="115000"/>
              </a:lnSpc>
              <a:spcBef>
                <a:spcPts val="1269"/>
              </a:spcBef>
              <a:buNone/>
            </a:pPr>
            <a:r>
              <a:rPr lang="en"/>
              <a:t>The </a:t>
            </a:r>
            <a:r>
              <a:rPr lang="en" b="1" i="1"/>
              <a:t>COVID-19 Risk Ranking Framework</a:t>
            </a:r>
            <a:r>
              <a:rPr lang="en" i="1"/>
              <a:t> </a:t>
            </a:r>
            <a:r>
              <a:rPr lang="en"/>
              <a:t>conducts benchmarking of countries according to their levels of risk according to a variety of medical and non-medical factors, including risk of infection, hospitalization, death and lasting health conditions, as well as the country’s risk of negative economic, quality-of-life and geopolitical issues resulting from the pandemic. The framework is used to provide information on which countries where citizens will have the greatest likelihood of positive outcomes during the global COVID-19 pandemic, across the full-scope of factors impacting general safety, wellness and quality of life. It utilizes 24 specific parameters grouped into 4 distinct categories: Infection Spread Risk, Government Management, Healthcare Efficiency and Regional Specific Risks.</a:t>
            </a:r>
            <a:endParaRPr/>
          </a:p>
          <a:p>
            <a:pPr marL="0" indent="0">
              <a:lnSpc>
                <a:spcPct val="115000"/>
              </a:lnSpc>
              <a:spcBef>
                <a:spcPts val="1269"/>
              </a:spcBef>
              <a:buNone/>
            </a:pPr>
            <a:r>
              <a:rPr lang="en"/>
              <a:t>The framework features 24 parameters grouped into 4 major categories:</a:t>
            </a:r>
            <a:endParaRPr/>
          </a:p>
          <a:p>
            <a:pPr marL="483306" indent="-315491">
              <a:lnSpc>
                <a:spcPct val="115000"/>
              </a:lnSpc>
              <a:spcBef>
                <a:spcPts val="1269"/>
              </a:spcBef>
              <a:buAutoNum type="arabicPeriod"/>
            </a:pPr>
            <a:r>
              <a:rPr lang="en" b="1"/>
              <a:t>Infection Spread Risk</a:t>
            </a:r>
            <a:endParaRPr b="1"/>
          </a:p>
          <a:p>
            <a:pPr marL="483306" indent="-315491">
              <a:lnSpc>
                <a:spcPct val="115000"/>
              </a:lnSpc>
              <a:buAutoNum type="arabicPeriod"/>
            </a:pPr>
            <a:r>
              <a:rPr lang="en" b="1"/>
              <a:t>Government Management</a:t>
            </a:r>
            <a:endParaRPr b="1"/>
          </a:p>
          <a:p>
            <a:pPr marL="483306" indent="-315491">
              <a:lnSpc>
                <a:spcPct val="115000"/>
              </a:lnSpc>
              <a:buAutoNum type="arabicPeriod"/>
            </a:pPr>
            <a:r>
              <a:rPr lang="en" b="1"/>
              <a:t>Healthcare Efficiency</a:t>
            </a:r>
            <a:endParaRPr b="1"/>
          </a:p>
          <a:p>
            <a:pPr marL="483306" indent="-315491">
              <a:lnSpc>
                <a:spcPct val="115000"/>
              </a:lnSpc>
              <a:buAutoNum type="arabicPeriod"/>
            </a:pPr>
            <a:r>
              <a:rPr lang="en" b="1"/>
              <a:t>Regional Specific Risks</a:t>
            </a:r>
            <a:endParaRPr b="1"/>
          </a:p>
          <a:p>
            <a:pPr marL="0" indent="0">
              <a:spcBef>
                <a:spcPts val="1269"/>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8310e23d3c_0_31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8310e23d3c_0_313: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 i="1"/>
              <a:t>Africa specific, you can choose to delete and/or replace with context/regional specific info.</a:t>
            </a:r>
            <a:endParaRPr i="1"/>
          </a:p>
          <a:p>
            <a:pPr marL="0" indent="0">
              <a:buNone/>
            </a:pPr>
            <a:endParaRPr i="1"/>
          </a:p>
          <a:p>
            <a:pPr marL="0" indent="0">
              <a:buNone/>
            </a:pPr>
            <a:r>
              <a:rPr lang="en" u="sng">
                <a:solidFill>
                  <a:schemeClr val="hlink"/>
                </a:solidFill>
                <a:hlinkClick r:id="rId3"/>
              </a:rPr>
              <a:t>https://africacenter.org/spotlight/mapping-risk-factors-spread-covid-19-africa/#composite</a:t>
            </a:r>
            <a:endParaRPr/>
          </a:p>
          <a:p>
            <a:pPr marL="0" indent="0">
              <a:buNone/>
            </a:pPr>
            <a:endParaRPr/>
          </a:p>
          <a:p>
            <a:pPr marL="0" indent="0">
              <a:buNone/>
            </a:pPr>
            <a:r>
              <a:rPr lang="en"/>
              <a:t>What’s missing on this list? </a:t>
            </a:r>
            <a:endParaRPr/>
          </a:p>
          <a:p>
            <a:pPr marL="483306" indent="-315491">
              <a:buChar char="-"/>
            </a:pPr>
            <a:r>
              <a:rPr lang="en"/>
              <a:t>Chronic and infectious diseases - health and wellbeing</a:t>
            </a:r>
            <a:endParaRPr/>
          </a:p>
          <a:p>
            <a:pPr marL="483306" indent="-315491">
              <a:buChar char="-"/>
            </a:pPr>
            <a:r>
              <a:rPr lang="en"/>
              <a:t>WASH</a:t>
            </a:r>
            <a:endParaRPr/>
          </a:p>
          <a:p>
            <a:pPr marL="483306" indent="-315491">
              <a:buChar char="-"/>
            </a:pPr>
            <a:r>
              <a:rPr lang="en"/>
              <a:t>Experience responding to outbreaks</a:t>
            </a:r>
            <a:endParaRPr/>
          </a:p>
          <a:p>
            <a:pPr marL="483306" indent="0">
              <a:buNone/>
            </a:pPr>
            <a:endParaRPr/>
          </a:p>
          <a:p>
            <a:pPr marL="362480" indent="-275216">
              <a:lnSpc>
                <a:spcPct val="115000"/>
              </a:lnSpc>
              <a:spcBef>
                <a:spcPts val="951"/>
              </a:spcBef>
              <a:buClr>
                <a:schemeClr val="dk1"/>
              </a:buClr>
              <a:buSzPts val="1500"/>
              <a:buChar char="-"/>
            </a:pPr>
            <a:r>
              <a:rPr lang="en" sz="1600">
                <a:solidFill>
                  <a:schemeClr val="dk1"/>
                </a:solidFill>
                <a:latin typeface="Lato"/>
                <a:ea typeface="Lato"/>
                <a:cs typeface="Lato"/>
                <a:sym typeface="Lato"/>
              </a:rPr>
              <a:t>Migrant workers returning home, often from urban to rural areas.</a:t>
            </a:r>
            <a:endParaRPr sz="700">
              <a:solidFill>
                <a:schemeClr val="dk1"/>
              </a:solidFill>
              <a:latin typeface="Lato"/>
              <a:ea typeface="Lato"/>
              <a:cs typeface="Lato"/>
              <a:sym typeface="Lato"/>
            </a:endParaRPr>
          </a:p>
          <a:p>
            <a:pPr marL="362480" indent="-268503">
              <a:lnSpc>
                <a:spcPct val="115000"/>
              </a:lnSpc>
              <a:buClr>
                <a:schemeClr val="dk1"/>
              </a:buClr>
              <a:buSzPts val="1400"/>
              <a:buChar char="+"/>
            </a:pPr>
            <a:r>
              <a:rPr lang="en" sz="1600">
                <a:solidFill>
                  <a:schemeClr val="dk1"/>
                </a:solidFill>
                <a:latin typeface="Lato"/>
                <a:ea typeface="Lato"/>
                <a:cs typeface="Lato"/>
                <a:sym typeface="Lato"/>
              </a:rPr>
              <a:t>The median age of the 1.3 billion population in Africa is 19.7 years, China-38.4, Europe-43.1 years</a:t>
            </a:r>
            <a:endParaRPr sz="1600">
              <a:solidFill>
                <a:schemeClr val="dk1"/>
              </a:solidFill>
              <a:latin typeface="Lato"/>
              <a:ea typeface="Lato"/>
              <a:cs typeface="Lato"/>
              <a:sym typeface="Lato"/>
            </a:endParaRPr>
          </a:p>
          <a:p>
            <a:pPr marL="362480" indent="-268503">
              <a:lnSpc>
                <a:spcPct val="115000"/>
              </a:lnSpc>
              <a:buClr>
                <a:schemeClr val="dk1"/>
              </a:buClr>
              <a:buSzPts val="1400"/>
              <a:buChar char="+"/>
            </a:pPr>
            <a:r>
              <a:rPr lang="en" sz="1600">
                <a:solidFill>
                  <a:schemeClr val="dk1"/>
                </a:solidFill>
                <a:latin typeface="Lato"/>
                <a:ea typeface="Lato"/>
                <a:cs typeface="Lato"/>
                <a:sym typeface="Lato"/>
              </a:rPr>
              <a:t>Many countries in Africa have history of dealing with infectious disease outbreaks</a:t>
            </a:r>
            <a:endParaRPr sz="1600">
              <a:solidFill>
                <a:schemeClr val="dk1"/>
              </a:solidFill>
              <a:latin typeface="Lato"/>
              <a:ea typeface="Lato"/>
              <a:cs typeface="Lato"/>
              <a:sym typeface="Lato"/>
            </a:endParaRPr>
          </a:p>
          <a:p>
            <a:pPr marL="0" indent="0">
              <a:lnSpc>
                <a:spcPct val="115000"/>
              </a:lnSpc>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310e23d3c_0_32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310e23d3c_0_323: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 u="sng">
                <a:solidFill>
                  <a:schemeClr val="hlink"/>
                </a:solidFill>
                <a:hlinkClick r:id="rId3"/>
              </a:rPr>
              <a:t>https://washdata.org/</a:t>
            </a:r>
            <a:endParaRPr/>
          </a:p>
          <a:p>
            <a:pPr marL="0" indent="0">
              <a:buNone/>
            </a:pPr>
            <a:endParaRPr/>
          </a:p>
          <a:p>
            <a:pPr marL="0" indent="0">
              <a:buNone/>
            </a:pPr>
            <a:r>
              <a:rPr lang="en" sz="1200">
                <a:solidFill>
                  <a:srgbClr val="666666"/>
                </a:solidFill>
                <a:highlight>
                  <a:srgbClr val="FFFFFF"/>
                </a:highlight>
                <a:latin typeface="Lato"/>
                <a:ea typeface="Lato"/>
                <a:cs typeface="Lato"/>
                <a:sym typeface="Lato"/>
              </a:rPr>
              <a:t>It doesn’t look good!</a:t>
            </a:r>
            <a:endParaRPr sz="1200">
              <a:solidFill>
                <a:srgbClr val="666666"/>
              </a:solidFill>
              <a:highlight>
                <a:srgbClr val="FFFFFF"/>
              </a:highlight>
              <a:latin typeface="Lato"/>
              <a:ea typeface="Lato"/>
              <a:cs typeface="Lato"/>
              <a:sym typeface="Lato"/>
            </a:endParaRPr>
          </a:p>
          <a:p>
            <a:pPr marL="0" indent="0">
              <a:buNone/>
            </a:pPr>
            <a:r>
              <a:rPr lang="en" sz="1200">
                <a:solidFill>
                  <a:srgbClr val="666666"/>
                </a:solidFill>
                <a:highlight>
                  <a:srgbClr val="FFFFFF"/>
                </a:highlight>
                <a:latin typeface="Lato"/>
                <a:ea typeface="Lato"/>
                <a:cs typeface="Lato"/>
                <a:sym typeface="Lato"/>
              </a:rPr>
              <a:t>Physical distancing, respiratory hygiene, and </a:t>
            </a:r>
            <a:r>
              <a:rPr lang="en" sz="1200" b="1">
                <a:solidFill>
                  <a:srgbClr val="666666"/>
                </a:solidFill>
                <a:highlight>
                  <a:srgbClr val="FFFFFF"/>
                </a:highlight>
                <a:latin typeface="Lato"/>
                <a:ea typeface="Lato"/>
                <a:cs typeface="Lato"/>
                <a:sym typeface="Lato"/>
              </a:rPr>
              <a:t>hand hygiene</a:t>
            </a:r>
            <a:r>
              <a:rPr lang="en" sz="1200">
                <a:solidFill>
                  <a:srgbClr val="666666"/>
                </a:solidFill>
                <a:highlight>
                  <a:srgbClr val="FFFFFF"/>
                </a:highlight>
                <a:latin typeface="Lato"/>
                <a:ea typeface="Lato"/>
                <a:cs typeface="Lato"/>
                <a:sym typeface="Lato"/>
              </a:rPr>
              <a:t> are the three most important ways to control COVID-19.</a:t>
            </a:r>
            <a:endParaRPr sz="1200">
              <a:solidFill>
                <a:srgbClr val="666666"/>
              </a:solidFill>
              <a:highlight>
                <a:srgbClr val="FFFFFF"/>
              </a:highlight>
              <a:latin typeface="Lato"/>
              <a:ea typeface="Lato"/>
              <a:cs typeface="Lato"/>
              <a:sym typeface="Lato"/>
            </a:endParaRPr>
          </a:p>
          <a:p>
            <a:pPr marL="0" indent="0">
              <a:buNone/>
            </a:pPr>
            <a:r>
              <a:rPr lang="en" sz="1200">
                <a:solidFill>
                  <a:srgbClr val="666666"/>
                </a:solidFill>
                <a:highlight>
                  <a:srgbClr val="FFFFFF"/>
                </a:highlight>
                <a:latin typeface="Lato"/>
                <a:ea typeface="Lato"/>
                <a:cs typeface="Lato"/>
                <a:sym typeface="Lato"/>
              </a:rPr>
              <a:t>Half of schools don’t have soap and water.</a:t>
            </a:r>
            <a:endParaRPr sz="1200">
              <a:solidFill>
                <a:srgbClr val="666666"/>
              </a:solidFill>
              <a:highlight>
                <a:srgbClr val="FFFFFF"/>
              </a:highlight>
              <a:latin typeface="Lato"/>
              <a:ea typeface="Lato"/>
              <a:cs typeface="Lato"/>
              <a:sym typeface="Lato"/>
            </a:endParaRPr>
          </a:p>
          <a:p>
            <a:pPr marL="0" indent="0">
              <a:buNone/>
            </a:pPr>
            <a:r>
              <a:rPr lang="en" sz="1200">
                <a:solidFill>
                  <a:srgbClr val="666666"/>
                </a:solidFill>
                <a:highlight>
                  <a:srgbClr val="FFFFFF"/>
                </a:highlight>
                <a:latin typeface="Lato"/>
                <a:ea typeface="Lato"/>
                <a:cs typeface="Lato"/>
                <a:sym typeface="Lato"/>
              </a:rPr>
              <a:t>40% of homes and health facilities don’t have soap and water or hand sanitizer.</a:t>
            </a:r>
            <a:endParaRPr sz="1200">
              <a:solidFill>
                <a:srgbClr val="666666"/>
              </a:solidFill>
              <a:highlight>
                <a:srgbClr val="FFFFFF"/>
              </a:highlight>
              <a:latin typeface="Lato"/>
              <a:ea typeface="Lato"/>
              <a:cs typeface="Lato"/>
              <a:sym typeface="Lato"/>
            </a:endParaRPr>
          </a:p>
          <a:p>
            <a:pPr marL="0" indent="0">
              <a:buNone/>
            </a:pPr>
            <a:r>
              <a:rPr lang="en" sz="1200">
                <a:solidFill>
                  <a:srgbClr val="666666"/>
                </a:solidFill>
                <a:highlight>
                  <a:srgbClr val="FFFFFF"/>
                </a:highlight>
                <a:latin typeface="Lato"/>
                <a:ea typeface="Lato"/>
                <a:cs typeface="Lato"/>
                <a:sym typeface="Lato"/>
              </a:rPr>
              <a:t>Schools in many countries are closed, but reopening of schools requires attention to hand hygiene and other prevention measures.</a:t>
            </a:r>
            <a:endParaRPr sz="1200">
              <a:solidFill>
                <a:srgbClr val="666666"/>
              </a:solidFill>
              <a:highlight>
                <a:srgbClr val="FFFFFF"/>
              </a:highlight>
              <a:latin typeface="Lato"/>
              <a:ea typeface="Lato"/>
              <a:cs typeface="Lato"/>
              <a:sym typeface="Lato"/>
            </a:endParaRPr>
          </a:p>
          <a:p>
            <a:pPr marL="0" indent="0">
              <a:buNone/>
            </a:pPr>
            <a:r>
              <a:rPr lang="en" sz="1200">
                <a:solidFill>
                  <a:srgbClr val="666666"/>
                </a:solidFill>
                <a:highlight>
                  <a:srgbClr val="FFFFFF"/>
                </a:highlight>
                <a:latin typeface="Lato"/>
                <a:ea typeface="Lato"/>
                <a:cs typeface="Lato"/>
                <a:sym typeface="Lato"/>
              </a:rPr>
              <a:t>Urgent action is required NOW to address hand hygiene in health facilities, for all people using the facilities - medical and support staff, in-patients, out-patients, attendants, and visitors</a:t>
            </a:r>
            <a:endParaRPr sz="1200">
              <a:solidFill>
                <a:srgbClr val="666666"/>
              </a:solidFill>
              <a:highlight>
                <a:srgbClr val="FFFFFF"/>
              </a:highlight>
              <a:latin typeface="Lato"/>
              <a:ea typeface="Lato"/>
              <a:cs typeface="Lato"/>
              <a:sym typeface="Lato"/>
            </a:endParaRPr>
          </a:p>
          <a:p>
            <a:pPr marL="0" indent="0">
              <a:buNone/>
            </a:pPr>
            <a:endParaRPr sz="1200">
              <a:solidFill>
                <a:srgbClr val="666666"/>
              </a:solidFill>
              <a:highlight>
                <a:srgbClr val="FFFFFF"/>
              </a:highlight>
              <a:latin typeface="Lato"/>
              <a:ea typeface="Lato"/>
              <a:cs typeface="Lato"/>
              <a:sym typeface="Lato"/>
            </a:endParaRPr>
          </a:p>
          <a:p>
            <a:pPr marL="0" indent="0">
              <a:buNone/>
            </a:pPr>
            <a:endParaRPr sz="1200">
              <a:solidFill>
                <a:srgbClr val="666666"/>
              </a:solidFill>
              <a:highlight>
                <a:srgbClr val="FFFFFF"/>
              </a:highlight>
              <a:latin typeface="Lato"/>
              <a:ea typeface="Lato"/>
              <a:cs typeface="Lato"/>
              <a:sym typeface="Lato"/>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8310e23d3c_0_73: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8310e23d3c_0_73: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 u="sng">
                <a:solidFill>
                  <a:schemeClr val="hlink"/>
                </a:solidFill>
                <a:hlinkClick r:id="rId3"/>
              </a:rPr>
              <a:t>https://globalhandwashing.org/putting-equality-inclusion-and-rights-at-the-centre-of-a-covid-19-water-sanitation-and-hygiene-response/</a:t>
            </a:r>
            <a:endParaRPr/>
          </a:p>
          <a:p>
            <a:pPr marL="0" indent="0">
              <a:buNone/>
            </a:pPr>
            <a:r>
              <a:rPr lang="en" u="sng">
                <a:solidFill>
                  <a:schemeClr val="hlink"/>
                </a:solidFill>
                <a:hlinkClick r:id="rId4"/>
              </a:rPr>
              <a:t>https://www.thelancet.com/journals/lancet/article/PIIS0140-6736(20)30526-2/fulltext</a:t>
            </a:r>
            <a:endParaRPr/>
          </a:p>
          <a:p>
            <a:pPr marL="0" indent="0">
              <a:buNone/>
            </a:pPr>
            <a:endParaRPr/>
          </a:p>
          <a:p>
            <a:pPr marL="0" indent="0">
              <a:buNone/>
            </a:pPr>
            <a:r>
              <a:rPr lang="en"/>
              <a:t>Outcomes and risks will be different based on different individual factors</a:t>
            </a:r>
            <a:endParaRPr/>
          </a:p>
          <a:p>
            <a:pPr marL="0" indent="0">
              <a:buNone/>
            </a:pPr>
            <a:endParaRPr/>
          </a:p>
          <a:p>
            <a:pPr marL="483306" indent="-315491"/>
            <a:r>
              <a:rPr lang="en"/>
              <a:t>Women are responsible for water collection and caregiving</a:t>
            </a:r>
            <a:endParaRPr/>
          </a:p>
          <a:p>
            <a:pPr marL="483306" indent="-315491"/>
            <a:r>
              <a:rPr lang="en"/>
              <a:t>Front-line workers are disproportionately women ~70%</a:t>
            </a:r>
            <a:endParaRPr/>
          </a:p>
          <a:p>
            <a:pPr marL="483306" indent="-315491"/>
            <a:r>
              <a:rPr lang="en"/>
              <a:t>Increase risk of violence against women</a:t>
            </a:r>
            <a:endParaRPr/>
          </a:p>
          <a:p>
            <a:pPr marL="966612" lvl="1" indent="-315491"/>
            <a:r>
              <a:rPr lang="en"/>
              <a:t>One in 10 women in Canada is very or extremely concerned about the possibility of violence in the home (Stats Canada Poll)</a:t>
            </a:r>
            <a:endParaRPr/>
          </a:p>
          <a:p>
            <a:pPr marL="966612" lvl="1" indent="-315491"/>
            <a:r>
              <a:rPr lang="en" u="sng">
                <a:solidFill>
                  <a:schemeClr val="hlink"/>
                </a:solidFill>
                <a:hlinkClick r:id="rId5"/>
              </a:rPr>
              <a:t>https://www150.statcan.gc.ca/n1/daily-quotidien/200408/dq200408c-eng.htm</a:t>
            </a:r>
            <a:endParaRPr/>
          </a:p>
          <a:p>
            <a:pPr marL="483306" indent="-315491"/>
            <a:r>
              <a:rPr lang="en"/>
              <a:t>Men may be more likely to die of COVID-19 </a:t>
            </a:r>
            <a:endParaRPr/>
          </a:p>
          <a:p>
            <a:pPr marL="966612" lvl="1" indent="-315491"/>
            <a:r>
              <a:rPr lang="en"/>
              <a:t>Men tend to smoke more</a:t>
            </a:r>
            <a:endParaRPr/>
          </a:p>
          <a:p>
            <a:pPr marL="966612" lvl="1" indent="-315491"/>
            <a:r>
              <a:rPr lang="en"/>
              <a:t>Estrogen may be protective</a:t>
            </a:r>
            <a:endParaRPr/>
          </a:p>
          <a:p>
            <a:pPr marL="966612" lvl="1" indent="-315491"/>
            <a:r>
              <a:rPr lang="en" u="sng">
                <a:solidFill>
                  <a:schemeClr val="hlink"/>
                </a:solidFill>
                <a:hlinkClick r:id="rId6"/>
              </a:rPr>
              <a:t>https://www.latimes.com/science/story/2020-03-21/why-is-the-coronavirus-more-deadly-for-men-than-for-women</a:t>
            </a:r>
            <a:endParaRPr/>
          </a:p>
          <a:p>
            <a:pPr marL="0" indent="0">
              <a:buNone/>
            </a:pPr>
            <a:endParaRPr/>
          </a:p>
          <a:p>
            <a:pPr marL="0" indent="0">
              <a:buNone/>
            </a:pPr>
            <a:r>
              <a:rPr lang="en"/>
              <a:t>Wealth - particularly those reliant on a daily wage - more likely to work and increase possible exposure</a:t>
            </a:r>
            <a:endParaRPr/>
          </a:p>
          <a:p>
            <a:pPr marL="0" indent="0">
              <a:buNone/>
            </a:pPr>
            <a:endParaRPr/>
          </a:p>
          <a:p>
            <a:pPr marL="0" indent="0">
              <a:buNone/>
            </a:pPr>
            <a:r>
              <a:rPr lang="en"/>
              <a:t>Vulnerable people / disadvantaged groups / marginalized groups</a:t>
            </a:r>
            <a:endParaRPr/>
          </a:p>
          <a:p>
            <a:pPr marL="483306" indent="-315491"/>
            <a:r>
              <a:rPr lang="en"/>
              <a:t>People with chronic health issues</a:t>
            </a:r>
            <a:endParaRPr/>
          </a:p>
          <a:p>
            <a:pPr marL="483306" indent="-315491"/>
            <a:r>
              <a:rPr lang="en"/>
              <a:t>People living with disabilities</a:t>
            </a:r>
            <a:endParaRPr/>
          </a:p>
          <a:p>
            <a:pPr marL="483306" indent="-315491"/>
            <a:r>
              <a:rPr lang="en"/>
              <a:t>People reliant on a daily wage</a:t>
            </a:r>
            <a:endParaRPr/>
          </a:p>
          <a:p>
            <a:pPr marL="483306" indent="-315491"/>
            <a:r>
              <a:rPr lang="en"/>
              <a:t>People living in informal settlements, refugee and IDP camps</a:t>
            </a:r>
            <a:endParaRPr/>
          </a:p>
          <a:p>
            <a:pPr marL="0" indent="0">
              <a:buNone/>
            </a:pPr>
            <a:endParaRPr/>
          </a:p>
          <a:p>
            <a:pPr marL="0" indent="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8310e23d3c_0_8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8310e23d3c_0_88: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 u="sng">
                <a:solidFill>
                  <a:schemeClr val="hlink"/>
                </a:solidFill>
                <a:hlinkClick r:id="rId3"/>
              </a:rPr>
              <a:t>https://oxfamblogs.org/fp2p/how-is-covid-playing-out-in-fragile-and-conflict-affected-settings/?utm_source=feedburner&amp;utm_medium=feed&amp;utm_campaign=Feed%3A+FromPovertyToPower+%28From+Poverty+to+Power+%3A+Duncan+Green%29</a:t>
            </a:r>
            <a:endParaRPr/>
          </a:p>
          <a:p>
            <a:pPr marL="0" indent="0">
              <a:buNone/>
            </a:pPr>
            <a:endParaRPr/>
          </a:p>
          <a:p>
            <a:pPr marL="0" indent="0">
              <a:buNone/>
            </a:pPr>
            <a:r>
              <a:rPr lang="en"/>
              <a:t>We can work to reduce the potential negative impacts to people’s mental health and wellbeing.</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8310e23d3c_0_358: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8310e23d3c_0_358: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8310e23d3c_0_364: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8310e23d3c_0_364: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83f0479eda_0_5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83f0479eda_0_55: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483306" indent="-315491"/>
            <a:r>
              <a:rPr lang="en"/>
              <a:t>Most governments around the world have responded to the pandemic and implemented closures, restrictions, public health orders, and other measures to try to control the spread of the disease.</a:t>
            </a:r>
            <a:endParaRPr/>
          </a:p>
          <a:p>
            <a:pPr marL="483306" indent="-315491"/>
            <a:r>
              <a:rPr lang="en"/>
              <a:t>Public health actions including testing, isolation of cases, and contact tracing are critical to slow down and control transmission.  Testing and contact tracing are key to understand how the disease is spreading in the community in order to prioritize and allocate resources efficiently and effectively.  </a:t>
            </a:r>
            <a:r>
              <a:rPr lang="en" u="sng">
                <a:solidFill>
                  <a:schemeClr val="hlink"/>
                </a:solidFill>
                <a:hlinkClick r:id="rId3"/>
              </a:rPr>
              <a:t>https://www.npr.org/sections/health-shots/2020/03/10/814129534/how-the-painstaking-work-of-contact-tracing-can-slow-the-spread-of-an-outbreak</a:t>
            </a:r>
            <a:endParaRPr/>
          </a:p>
          <a:p>
            <a:pPr marL="483306" indent="-315491"/>
            <a:r>
              <a:rPr lang="en"/>
              <a:t>All of these measures come at a price.  </a:t>
            </a:r>
            <a:r>
              <a:rPr lang="en" u="sng">
                <a:solidFill>
                  <a:schemeClr val="hlink"/>
                </a:solidFill>
                <a:hlinkClick r:id="rId4"/>
              </a:rPr>
              <a:t>https://news.un.org/en/story/2020/04/1061322</a:t>
            </a:r>
            <a:endParaRPr/>
          </a:p>
          <a:p>
            <a:pPr marL="483306" indent="-315491"/>
            <a:r>
              <a:rPr lang="en"/>
              <a:t>There are concerns that some governments will use the pandemic to drive through unpopular reforms, curtail their citizens rights, and further marginalize some groups. </a:t>
            </a:r>
            <a:r>
              <a:rPr lang="en" u="sng">
                <a:solidFill>
                  <a:schemeClr val="hlink"/>
                </a:solidFill>
                <a:hlinkClick r:id="rId5"/>
              </a:rPr>
              <a:t>https://www.hrw.org/news/2020/03/19/human-rights-dimensions-covid-19-response</a:t>
            </a:r>
            <a:endParaRPr/>
          </a:p>
          <a:p>
            <a:pPr marL="0" indent="0">
              <a:buNone/>
            </a:pPr>
            <a:endParaRPr/>
          </a:p>
          <a:p>
            <a:pPr marL="0" indent="0">
              <a:buNone/>
            </a:pPr>
            <a:r>
              <a:rPr lang="en"/>
              <a:t>Government responses</a:t>
            </a:r>
            <a:endParaRPr/>
          </a:p>
          <a:p>
            <a:pPr marL="0" indent="0">
              <a:buNone/>
            </a:pPr>
            <a:r>
              <a:rPr lang="en" u="sng">
                <a:solidFill>
                  <a:schemeClr val="hlink"/>
                </a:solidFill>
                <a:hlinkClick r:id="rId6"/>
              </a:rPr>
              <a:t>https://www.bsg.ox.ac.uk/research/research-projects/coronavirus-government-response-tracker</a:t>
            </a:r>
            <a:endParaRPr/>
          </a:p>
          <a:p>
            <a:pPr marL="0" indent="0">
              <a:buNone/>
            </a:pPr>
            <a:endParaRPr/>
          </a:p>
          <a:p>
            <a:pPr marL="0" indent="0">
              <a:buNone/>
            </a:pPr>
            <a:r>
              <a:rPr lang="en"/>
              <a:t>Blue map - Government Responses to COVID-19 shows how severe or stringent the measures are that have been put in place.  Darker blue color is more stringent (indicators used are below).</a:t>
            </a:r>
            <a:endParaRPr/>
          </a:p>
          <a:p>
            <a:pPr marL="0" indent="0">
              <a:buNone/>
            </a:pPr>
            <a:r>
              <a:rPr lang="en"/>
              <a:t>Purple map - School Closures in response to COVID-19 shows how quickly a country put in place school closures after 1st case identified. Lighter colors show more rapid response.  Green means closures were done before first case.</a:t>
            </a:r>
            <a:endParaRPr/>
          </a:p>
          <a:p>
            <a:pPr marL="0" indent="0">
              <a:buNone/>
            </a:pPr>
            <a:endParaRPr b="1"/>
          </a:p>
          <a:p>
            <a:pPr marL="0" indent="0">
              <a:buNone/>
            </a:pPr>
            <a:r>
              <a:rPr lang="en" b="1"/>
              <a:t>Stringency Indicators</a:t>
            </a:r>
            <a:endParaRPr b="1"/>
          </a:p>
          <a:p>
            <a:pPr marL="0" indent="0">
              <a:buNone/>
            </a:pPr>
            <a:r>
              <a:rPr lang="en"/>
              <a:t>S1_School closing,</a:t>
            </a:r>
            <a:endParaRPr/>
          </a:p>
          <a:p>
            <a:pPr marL="0" indent="0">
              <a:buNone/>
            </a:pPr>
            <a:r>
              <a:rPr lang="en"/>
              <a:t>S2_Workplace closing,</a:t>
            </a:r>
            <a:endParaRPr/>
          </a:p>
          <a:p>
            <a:pPr marL="0" indent="0">
              <a:buNone/>
            </a:pPr>
            <a:r>
              <a:rPr lang="en"/>
              <a:t>S3_Cancel public events</a:t>
            </a:r>
            <a:endParaRPr/>
          </a:p>
          <a:p>
            <a:pPr marL="0" indent="0">
              <a:buNone/>
            </a:pPr>
            <a:r>
              <a:rPr lang="en"/>
              <a:t>S4_Close public transport</a:t>
            </a:r>
            <a:endParaRPr/>
          </a:p>
          <a:p>
            <a:pPr marL="0" indent="0">
              <a:buNone/>
            </a:pPr>
            <a:r>
              <a:rPr lang="en"/>
              <a:t>S5_Public information campaigns</a:t>
            </a:r>
            <a:endParaRPr/>
          </a:p>
          <a:p>
            <a:pPr marL="0" indent="0">
              <a:buNone/>
            </a:pPr>
            <a:r>
              <a:rPr lang="en"/>
              <a:t>S6_Restrictions on internal movement</a:t>
            </a:r>
            <a:endParaRPr/>
          </a:p>
          <a:p>
            <a:pPr marL="0" indent="0">
              <a:buNone/>
            </a:pPr>
            <a:r>
              <a:rPr lang="en"/>
              <a:t>S7_International travel controls</a:t>
            </a:r>
            <a:endParaRPr/>
          </a:p>
          <a:p>
            <a:pPr marL="0" indent="0">
              <a:buNone/>
            </a:pPr>
            <a:r>
              <a:rPr lang="en"/>
              <a:t>S8_Fiscal measures</a:t>
            </a:r>
            <a:endParaRPr/>
          </a:p>
          <a:p>
            <a:pPr marL="0" indent="0">
              <a:buNone/>
            </a:pPr>
            <a:r>
              <a:rPr lang="en"/>
              <a:t>S9_Monetary measures</a:t>
            </a:r>
            <a:endParaRPr/>
          </a:p>
          <a:p>
            <a:pPr marL="0" indent="0">
              <a:buNone/>
            </a:pPr>
            <a:r>
              <a:rPr lang="en"/>
              <a:t>S10_Emergency investment in health care</a:t>
            </a:r>
            <a:endParaRPr/>
          </a:p>
          <a:p>
            <a:pPr marL="0" indent="0">
              <a:buNone/>
            </a:pPr>
            <a:r>
              <a:rPr lang="en"/>
              <a:t>S11_Investment in Vaccines</a:t>
            </a:r>
            <a:endParaRPr/>
          </a:p>
          <a:p>
            <a:pPr marL="0" indent="0">
              <a:buNone/>
            </a:pPr>
            <a:r>
              <a:rPr lang="en"/>
              <a:t>S12_Testing framework</a:t>
            </a:r>
            <a:endParaRPr/>
          </a:p>
          <a:p>
            <a:pPr marL="0" indent="0">
              <a:buNone/>
            </a:pPr>
            <a:r>
              <a:rPr lang="en"/>
              <a:t>S13_Contact tracing</a:t>
            </a:r>
            <a:endParaRPr/>
          </a:p>
          <a:p>
            <a:pPr marL="0" indent="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8417031b13_5_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8417031b13_5_7: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
              <a:t>1919 Flu Pandemic, also known as Spanish Flu.  </a:t>
            </a:r>
            <a:endParaRPr/>
          </a:p>
          <a:p>
            <a:pPr marL="0" indent="0">
              <a:buNone/>
            </a:pPr>
            <a:r>
              <a:rPr lang="en"/>
              <a:t>January 1918 to December 1920 (3 years!)</a:t>
            </a:r>
            <a:endParaRPr/>
          </a:p>
          <a:p>
            <a:pPr marL="0" indent="0">
              <a:buNone/>
            </a:pPr>
            <a:r>
              <a:rPr lang="en"/>
              <a:t>Notice from 1918 in the Kelowna Capital newspaper, Kelowna, BC, Canada</a:t>
            </a:r>
            <a:endParaRPr/>
          </a:p>
          <a:p>
            <a:pPr marL="0" indent="0">
              <a:buNone/>
            </a:pPr>
            <a:r>
              <a:rPr lang="en"/>
              <a:t>Public Health restrictions put in place - very similar today. </a:t>
            </a:r>
            <a:endParaRPr/>
          </a:p>
          <a:p>
            <a:pPr marL="0" indent="0">
              <a:buNone/>
            </a:pPr>
            <a:r>
              <a:rPr lang="en"/>
              <a:t>Social and physical distancing are tried and tested measures.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8310e23d3c_0_15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8310e23d3c_0_15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 u="sng">
                <a:solidFill>
                  <a:schemeClr val="hlink"/>
                </a:solidFill>
                <a:hlinkClick r:id="rId3"/>
              </a:rPr>
              <a:t>https://www.who.int/emergencies/diseases/novel-coronavirus-2019/advice-for-public</a:t>
            </a:r>
            <a:endParaRPr/>
          </a:p>
          <a:p>
            <a:pPr marL="0" indent="0">
              <a:buNone/>
            </a:pPr>
            <a:endParaRPr/>
          </a:p>
          <a:p>
            <a:pPr marL="0" indent="0">
              <a:buClr>
                <a:schemeClr val="dk1"/>
              </a:buClr>
              <a:buNone/>
            </a:pPr>
            <a:r>
              <a:rPr lang="en" sz="1400" b="1">
                <a:solidFill>
                  <a:schemeClr val="dk1"/>
                </a:solidFill>
              </a:rPr>
              <a:t>Wash your hands frequently</a:t>
            </a:r>
            <a:endParaRPr sz="1400" b="1">
              <a:solidFill>
                <a:schemeClr val="dk1"/>
              </a:solidFill>
            </a:endParaRPr>
          </a:p>
          <a:p>
            <a:pPr marL="483306" indent="-315491">
              <a:buClr>
                <a:schemeClr val="dk1"/>
              </a:buClr>
            </a:pPr>
            <a:r>
              <a:rPr lang="en">
                <a:solidFill>
                  <a:schemeClr val="dk1"/>
                </a:solidFill>
              </a:rPr>
              <a:t>Regularly and thoroughly clean your hands with an alcohol-based hand rub or wash them with soap and water.</a:t>
            </a:r>
            <a:endParaRPr>
              <a:solidFill>
                <a:schemeClr val="dk1"/>
              </a:solidFill>
            </a:endParaRPr>
          </a:p>
          <a:p>
            <a:pPr marL="483306" indent="-315491">
              <a:buClr>
                <a:schemeClr val="dk1"/>
              </a:buClr>
            </a:pPr>
            <a:r>
              <a:rPr lang="en" b="1">
                <a:solidFill>
                  <a:schemeClr val="dk1"/>
                </a:solidFill>
              </a:rPr>
              <a:t>Why?</a:t>
            </a:r>
            <a:r>
              <a:rPr lang="en">
                <a:solidFill>
                  <a:schemeClr val="dk1"/>
                </a:solidFill>
              </a:rPr>
              <a:t> Washing your hands with soap and water or using alcohol-based hand rub kills viruses that may be on your hands.</a:t>
            </a:r>
            <a:endParaRPr>
              <a:solidFill>
                <a:schemeClr val="dk1"/>
              </a:solidFill>
            </a:endParaRPr>
          </a:p>
          <a:p>
            <a:pPr marL="0" indent="0">
              <a:buClr>
                <a:schemeClr val="dk1"/>
              </a:buClr>
              <a:buNone/>
            </a:pPr>
            <a:r>
              <a:rPr lang="en" sz="1400" b="1">
                <a:solidFill>
                  <a:schemeClr val="dk1"/>
                </a:solidFill>
              </a:rPr>
              <a:t>Maintain social distancing</a:t>
            </a:r>
            <a:endParaRPr sz="1400" b="1">
              <a:solidFill>
                <a:schemeClr val="dk1"/>
              </a:solidFill>
            </a:endParaRPr>
          </a:p>
          <a:p>
            <a:pPr marL="483306" indent="-315491">
              <a:buClr>
                <a:schemeClr val="dk1"/>
              </a:buClr>
            </a:pPr>
            <a:r>
              <a:rPr lang="en">
                <a:solidFill>
                  <a:schemeClr val="dk1"/>
                </a:solidFill>
              </a:rPr>
              <a:t>Maintain at least 1 metre (3 feet) distance between yourself and anyone who is coughing or sneezing. (2m or 6 feet is better)</a:t>
            </a:r>
            <a:endParaRPr>
              <a:solidFill>
                <a:schemeClr val="dk1"/>
              </a:solidFill>
            </a:endParaRPr>
          </a:p>
          <a:p>
            <a:pPr marL="483306" indent="-315491">
              <a:buClr>
                <a:schemeClr val="dk1"/>
              </a:buClr>
            </a:pPr>
            <a:r>
              <a:rPr lang="en" b="1">
                <a:solidFill>
                  <a:schemeClr val="dk1"/>
                </a:solidFill>
              </a:rPr>
              <a:t>Why?</a:t>
            </a:r>
            <a:r>
              <a:rPr lang="en">
                <a:solidFill>
                  <a:schemeClr val="dk1"/>
                </a:solidFill>
              </a:rPr>
              <a:t> When someone coughs or sneezes they spray small liquid droplets from their nose or mouth which may contain virus. If you are too close, you can breathe in the droplets, including the COVID-19 virus if the person coughing has the disease.</a:t>
            </a:r>
            <a:endParaRPr>
              <a:solidFill>
                <a:schemeClr val="dk1"/>
              </a:solidFill>
            </a:endParaRPr>
          </a:p>
          <a:p>
            <a:pPr marL="0" indent="0">
              <a:buClr>
                <a:schemeClr val="dk1"/>
              </a:buClr>
              <a:buNone/>
            </a:pPr>
            <a:r>
              <a:rPr lang="en" sz="1400" b="1">
                <a:solidFill>
                  <a:schemeClr val="dk1"/>
                </a:solidFill>
              </a:rPr>
              <a:t>Avoid touching eyes, nose and mouth</a:t>
            </a:r>
            <a:endParaRPr sz="1400" b="1">
              <a:solidFill>
                <a:schemeClr val="dk1"/>
              </a:solidFill>
            </a:endParaRPr>
          </a:p>
          <a:p>
            <a:pPr marL="483306" indent="-315491">
              <a:buClr>
                <a:schemeClr val="dk1"/>
              </a:buClr>
            </a:pPr>
            <a:r>
              <a:rPr lang="en" b="1">
                <a:solidFill>
                  <a:schemeClr val="dk1"/>
                </a:solidFill>
              </a:rPr>
              <a:t>Why? </a:t>
            </a:r>
            <a:r>
              <a:rPr lang="en">
                <a:solidFill>
                  <a:schemeClr val="dk1"/>
                </a:solidFill>
              </a:rPr>
              <a:t>Hands can transfer the virus to your eyes, nose or mouth. From there, the virus can enter your body and can make you sick.</a:t>
            </a:r>
            <a:endParaRPr>
              <a:solidFill>
                <a:schemeClr val="dk1"/>
              </a:solidFill>
            </a:endParaRPr>
          </a:p>
          <a:p>
            <a:pPr marL="0" indent="0">
              <a:buClr>
                <a:schemeClr val="dk1"/>
              </a:buClr>
              <a:buNone/>
            </a:pPr>
            <a:r>
              <a:rPr lang="en" sz="1400" b="1">
                <a:solidFill>
                  <a:schemeClr val="dk1"/>
                </a:solidFill>
              </a:rPr>
              <a:t>Practice respiratory hygiene</a:t>
            </a:r>
            <a:endParaRPr sz="1400" b="1">
              <a:solidFill>
                <a:schemeClr val="dk1"/>
              </a:solidFill>
            </a:endParaRPr>
          </a:p>
          <a:p>
            <a:pPr marL="483306" indent="-315491">
              <a:buClr>
                <a:schemeClr val="dk1"/>
              </a:buClr>
            </a:pPr>
            <a:r>
              <a:rPr lang="en">
                <a:solidFill>
                  <a:schemeClr val="dk1"/>
                </a:solidFill>
              </a:rPr>
              <a:t>Make sure you, and the people around you, follow good respiratory hygiene. This means covering your mouth and nose with your bent elbow or tissue when you cough or sneeze. Then dispose of the used tissue immediately.</a:t>
            </a:r>
            <a:endParaRPr>
              <a:solidFill>
                <a:schemeClr val="dk1"/>
              </a:solidFill>
            </a:endParaRPr>
          </a:p>
          <a:p>
            <a:pPr marL="483306" indent="-315491">
              <a:buClr>
                <a:schemeClr val="dk1"/>
              </a:buClr>
            </a:pPr>
            <a:r>
              <a:rPr lang="en" b="1">
                <a:solidFill>
                  <a:schemeClr val="dk1"/>
                </a:solidFill>
              </a:rPr>
              <a:t>Why?</a:t>
            </a:r>
            <a:r>
              <a:rPr lang="en">
                <a:solidFill>
                  <a:schemeClr val="dk1"/>
                </a:solidFill>
              </a:rPr>
              <a:t> Droplets spread virus. By following good respiratory hygiene you protect the people around you from viruses such as cold, flu and COVID-19.</a:t>
            </a:r>
            <a:endParaRPr>
              <a:solidFill>
                <a:schemeClr val="dk1"/>
              </a:solidFill>
            </a:endParaRPr>
          </a:p>
          <a:p>
            <a:pPr marL="0" indent="0">
              <a:buClr>
                <a:schemeClr val="dk1"/>
              </a:buClr>
              <a:buNone/>
            </a:pPr>
            <a:r>
              <a:rPr lang="en" sz="1400" b="1">
                <a:solidFill>
                  <a:schemeClr val="dk1"/>
                </a:solidFill>
              </a:rPr>
              <a:t>If you have fever, cough and difficulty breathing, seek medical care early</a:t>
            </a:r>
            <a:endParaRPr sz="1400" b="1">
              <a:solidFill>
                <a:schemeClr val="dk1"/>
              </a:solidFill>
            </a:endParaRPr>
          </a:p>
          <a:p>
            <a:pPr marL="483306" indent="-315491">
              <a:buClr>
                <a:schemeClr val="dk1"/>
              </a:buClr>
            </a:pPr>
            <a:r>
              <a:rPr lang="en">
                <a:solidFill>
                  <a:schemeClr val="dk1"/>
                </a:solidFill>
              </a:rPr>
              <a:t>Stay home if you feel unwell. If you have a fever, cough and difficulty breathing, seek medical attention and call in advance. Follow the directions of your local health authority.</a:t>
            </a:r>
            <a:endParaRPr>
              <a:solidFill>
                <a:schemeClr val="dk1"/>
              </a:solidFill>
            </a:endParaRPr>
          </a:p>
          <a:p>
            <a:pPr marL="483306" indent="-315491">
              <a:buClr>
                <a:schemeClr val="dk1"/>
              </a:buClr>
            </a:pPr>
            <a:r>
              <a:rPr lang="en" b="1">
                <a:solidFill>
                  <a:schemeClr val="dk1"/>
                </a:solidFill>
              </a:rPr>
              <a:t>Why?</a:t>
            </a:r>
            <a:r>
              <a:rPr lang="en">
                <a:solidFill>
                  <a:schemeClr val="dk1"/>
                </a:solidFill>
              </a:rPr>
              <a:t> National and local authorities will have the most up to date information on the situation in your area. Calling in advance will allow your health care provider to quickly direct you to the right health facility. This will also protect you and help prevent spread of viruses and other infections.</a:t>
            </a:r>
            <a:endParaRPr>
              <a:solidFill>
                <a:schemeClr val="dk1"/>
              </a:solidFill>
            </a:endParaRPr>
          </a:p>
          <a:p>
            <a:pPr marL="483306" indent="-315491">
              <a:buClr>
                <a:schemeClr val="dk1"/>
              </a:buClr>
            </a:pPr>
            <a:r>
              <a:rPr lang="en">
                <a:solidFill>
                  <a:schemeClr val="dk1"/>
                </a:solidFill>
              </a:rPr>
              <a:t>&amp;amp;amp;nbsp;</a:t>
            </a:r>
            <a:endParaRPr>
              <a:solidFill>
                <a:schemeClr val="dk1"/>
              </a:solidFill>
            </a:endParaRPr>
          </a:p>
          <a:p>
            <a:pPr marL="0" indent="0">
              <a:buClr>
                <a:schemeClr val="dk1"/>
              </a:buClr>
              <a:buNone/>
            </a:pPr>
            <a:r>
              <a:rPr lang="en" sz="1400" b="1">
                <a:solidFill>
                  <a:schemeClr val="dk1"/>
                </a:solidFill>
              </a:rPr>
              <a:t>Stay informed and follow advice given by your healthcare provider</a:t>
            </a:r>
            <a:endParaRPr sz="1400" b="1">
              <a:solidFill>
                <a:schemeClr val="dk1"/>
              </a:solidFill>
            </a:endParaRPr>
          </a:p>
          <a:p>
            <a:pPr marL="0" indent="0">
              <a:buClr>
                <a:schemeClr val="dk1"/>
              </a:buClr>
              <a:buNone/>
            </a:pPr>
            <a:r>
              <a:rPr lang="en">
                <a:solidFill>
                  <a:schemeClr val="dk1"/>
                </a:solidFill>
              </a:rPr>
              <a:t>Stay informed on the latest developments about COVID-19. Follow advice given by your healthcare provider, your national and local public health authority or your employer on how to protect yourself and others from COVID-19.</a:t>
            </a:r>
            <a:endParaRPr>
              <a:solidFill>
                <a:schemeClr val="dk1"/>
              </a:solidFill>
            </a:endParaRPr>
          </a:p>
          <a:p>
            <a:pPr marL="0" indent="0">
              <a:buClr>
                <a:schemeClr val="dk1"/>
              </a:buClr>
              <a:buNone/>
            </a:pPr>
            <a:r>
              <a:rPr lang="en" b="1">
                <a:solidFill>
                  <a:schemeClr val="dk1"/>
                </a:solidFill>
              </a:rPr>
              <a:t>Why?</a:t>
            </a:r>
            <a:r>
              <a:rPr lang="en">
                <a:solidFill>
                  <a:schemeClr val="dk1"/>
                </a:solidFill>
              </a:rPr>
              <a:t> National and local authorities will have the most up to date information on whether COVID-19 is spreading in your area. They are best placed to advise on what people in your area should be doing to protect themselves.</a:t>
            </a:r>
            <a:endParaRPr>
              <a:solidFill>
                <a:schemeClr val="dk1"/>
              </a:solidFill>
            </a:endParaRPr>
          </a:p>
          <a:p>
            <a:pPr marL="0" indent="0">
              <a:buClr>
                <a:schemeClr val="dk1"/>
              </a:buClr>
              <a:buNone/>
            </a:pPr>
            <a:r>
              <a:rPr lang="en">
                <a:solidFill>
                  <a:schemeClr val="dk1"/>
                </a:solidFill>
              </a:rPr>
              <a: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8310e23d3c_0_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8310e23d3c_0_8:notes"/>
          <p:cNvSpPr txBox="1">
            <a:spLocks noGrp="1"/>
          </p:cNvSpPr>
          <p:nvPr>
            <p:ph type="body" idx="1"/>
          </p:nvPr>
        </p:nvSpPr>
        <p:spPr>
          <a:xfrm>
            <a:off x="731520" y="4620578"/>
            <a:ext cx="5852160" cy="3780630"/>
          </a:xfrm>
          <a:prstGeom prst="rect">
            <a:avLst/>
          </a:prstGeom>
        </p:spPr>
        <p:txBody>
          <a:bodyPr spcFirstLastPara="1" wrap="square" lIns="96645" tIns="96645" rIns="96645" bIns="96645" anchor="t" anchorCtr="0">
            <a:noAutofit/>
          </a:bodyPr>
          <a:lstStyle/>
          <a:p>
            <a:pPr marL="0" indent="0">
              <a:buNone/>
            </a:pPr>
            <a:r>
              <a:rPr lang="en" i="1"/>
              <a:t>Delete and replace images of people more relevant to your audience.</a:t>
            </a:r>
            <a:endParaRPr i="1"/>
          </a:p>
          <a:p>
            <a:pPr marL="0" indent="0">
              <a:buNone/>
            </a:pPr>
            <a:endParaRPr i="1"/>
          </a:p>
          <a:p>
            <a:pPr marL="0" indent="0">
              <a:buNone/>
            </a:pPr>
            <a:r>
              <a:rPr lang="en"/>
              <a:t>COVID-19 is reported continuously in the news and on social media.</a:t>
            </a:r>
            <a:endParaRPr/>
          </a:p>
          <a:p>
            <a:pPr marL="0" indent="0">
              <a:buNone/>
            </a:pPr>
            <a:r>
              <a:rPr lang="en"/>
              <a:t>Stories can be solid and reliable based on facts and verified reporting.  </a:t>
            </a:r>
            <a:endParaRPr/>
          </a:p>
          <a:p>
            <a:pPr marL="0" indent="0">
              <a:buNone/>
            </a:pPr>
            <a:r>
              <a:rPr lang="en"/>
              <a:t>Stories can also be inaccurate or misleading, based on conjecture, catastrophizing and overly sensationalised.</a:t>
            </a:r>
            <a:endParaRPr/>
          </a:p>
          <a:p>
            <a:pPr marL="0" indent="0">
              <a:buNone/>
            </a:pPr>
            <a:endParaRPr/>
          </a:p>
          <a:p>
            <a:pPr marL="0" indent="0">
              <a:buNone/>
            </a:pPr>
            <a:r>
              <a:rPr lang="en"/>
              <a:t>Navigating the flood of information and knowing what to trust and what to question is not easy.</a:t>
            </a:r>
            <a:endParaRPr/>
          </a:p>
          <a:p>
            <a:pPr marL="0" indent="0">
              <a:buNone/>
            </a:pPr>
            <a:r>
              <a:rPr lang="en"/>
              <a:t>In this presentation we have tried to collect and share reliable information that CAWST has gathered, and answer some of the questions that we have been hearing from staff and clients.</a:t>
            </a:r>
            <a:endParaRPr/>
          </a:p>
          <a:p>
            <a:pPr marL="0" indent="0">
              <a:buNone/>
            </a:pPr>
            <a:endParaRPr/>
          </a:p>
          <a:p>
            <a:pPr marL="0" indent="0">
              <a:buNone/>
            </a:pPr>
            <a:r>
              <a:rPr lang="en"/>
              <a:t>This is a dynamic and fluid situation, and official guidance and information are evolving as knowledge and understanding of COVID-19 grow.  </a:t>
            </a:r>
            <a:endParaRPr/>
          </a:p>
          <a:p>
            <a:pPr marL="0" indent="0">
              <a:buNone/>
            </a:pPr>
            <a:endParaRPr i="1"/>
          </a:p>
          <a:p>
            <a:pPr marL="0" indent="0">
              <a:buNone/>
            </a:pPr>
            <a:r>
              <a:rPr lang="en"/>
              <a:t>Familiar faces- Images from Internet</a:t>
            </a:r>
            <a:endParaRPr/>
          </a:p>
          <a:p>
            <a:pPr marL="483306" indent="-315491"/>
            <a:r>
              <a:rPr lang="en"/>
              <a:t>Tedros Adhanom, Director-General of the World Health Organization</a:t>
            </a:r>
            <a:endParaRPr/>
          </a:p>
          <a:p>
            <a:pPr marL="483306" indent="-315491"/>
            <a:r>
              <a:rPr lang="en"/>
              <a:t>Dr. Deena Hinshaw, Chief Medical Officer of Health, Alberta</a:t>
            </a:r>
            <a:endParaRPr/>
          </a:p>
          <a:p>
            <a:pPr marL="483306" indent="-315491">
              <a:lnSpc>
                <a:spcPct val="115000"/>
              </a:lnSpc>
            </a:pPr>
            <a:r>
              <a:rPr lang="en"/>
              <a:t>Dr Mike Ryan, Executive Director, WHO Health Emergencies Programme</a:t>
            </a:r>
            <a:endParaRPr/>
          </a:p>
          <a:p>
            <a:pPr marL="483306" indent="-315491"/>
            <a:r>
              <a:rPr lang="en"/>
              <a:t>Justin Trudeau, Prime Minister of Canada</a:t>
            </a:r>
            <a:endParaRPr/>
          </a:p>
          <a:p>
            <a:pPr marL="0" indent="0">
              <a:buNone/>
            </a:pPr>
            <a:endParaRPr/>
          </a:p>
        </p:txBody>
      </p:sp>
      <p:sp>
        <p:nvSpPr>
          <p:cNvPr id="276" name="Google Shape;276;g8310e23d3c_0_8:notes"/>
          <p:cNvSpPr txBox="1">
            <a:spLocks noGrp="1"/>
          </p:cNvSpPr>
          <p:nvPr>
            <p:ph type="sldNum" idx="12"/>
          </p:nvPr>
        </p:nvSpPr>
        <p:spPr>
          <a:xfrm>
            <a:off x="4143587" y="9119474"/>
            <a:ext cx="3169920" cy="481635"/>
          </a:xfrm>
          <a:prstGeom prst="rect">
            <a:avLst/>
          </a:prstGeom>
          <a:noFill/>
          <a:ln>
            <a:noFill/>
          </a:ln>
        </p:spPr>
        <p:txBody>
          <a:bodyPr spcFirstLastPara="1" wrap="square" lIns="96645" tIns="96645" rIns="96645" bIns="96645" anchor="ctr" anchorCtr="0">
            <a:noAutofit/>
          </a:bodyPr>
          <a:lstStyle/>
          <a:p>
            <a:fld id="{00000000-1234-1234-1234-123412341234}" type="slidenum">
              <a:rPr lang="en"/>
              <a:pP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8310e23d3c_0_15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8310e23d3c_0_156: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483306" indent="-322204">
              <a:buClr>
                <a:schemeClr val="dk1"/>
              </a:buClr>
              <a:buSzPts val="1200"/>
            </a:pPr>
            <a:r>
              <a:rPr lang="en" sz="1300">
                <a:solidFill>
                  <a:schemeClr val="dk1"/>
                </a:solidFill>
              </a:rPr>
              <a:t>WHO does not recommend the use of masks by the general public, but does provide guidance to those who are considering this.</a:t>
            </a:r>
            <a:endParaRPr sz="1300">
              <a:solidFill>
                <a:schemeClr val="dk1"/>
              </a:solidFill>
            </a:endParaRPr>
          </a:p>
          <a:p>
            <a:pPr marL="483306" indent="-322204">
              <a:buClr>
                <a:schemeClr val="dk1"/>
              </a:buClr>
              <a:buSzPts val="1200"/>
            </a:pPr>
            <a:r>
              <a:rPr lang="en" sz="1300">
                <a:solidFill>
                  <a:schemeClr val="dk1"/>
                </a:solidFill>
              </a:rPr>
              <a:t>“There is limited evidence that wearing a medical mask by healthy individuals in the households or among contacts of a sick patient, or among attendees of mass gatherings may be beneficial as a preventive measure. However, there is currently no evidence that wearing a mask (whether medical or other types) by healthy persons in the wider community setting, including universal community masking, can prevent them from infection with respiratory viruses, including COVID-19.  </a:t>
            </a:r>
            <a:r>
              <a:rPr lang="en" sz="1300" u="sng">
                <a:solidFill>
                  <a:schemeClr val="hlink"/>
                </a:solidFill>
                <a:hlinkClick r:id="rId3"/>
              </a:rPr>
              <a:t>Advice on the use of masks in the context of COVID-19</a:t>
            </a:r>
            <a:endParaRPr sz="1300">
              <a:solidFill>
                <a:schemeClr val="dk1"/>
              </a:solidFill>
            </a:endParaRPr>
          </a:p>
          <a:p>
            <a:pPr marL="483306" indent="-322204">
              <a:buClr>
                <a:schemeClr val="dk1"/>
              </a:buClr>
              <a:buSzPts val="1200"/>
            </a:pPr>
            <a:r>
              <a:rPr lang="en" sz="1300">
                <a:solidFill>
                  <a:schemeClr val="dk1"/>
                </a:solidFill>
              </a:rPr>
              <a:t>However, WHO has said, “We can certainly see circumstances in which the use of masks, both home-made and cloth masks, at the community level may help with an overall comprehensive response to this disease,” Dr. Michael Ryan, executive director of the WHO’s health emergencies program. </a:t>
            </a:r>
            <a:endParaRPr sz="1300">
              <a:solidFill>
                <a:schemeClr val="dk1"/>
              </a:solidFill>
            </a:endParaRPr>
          </a:p>
          <a:p>
            <a:pPr marL="483306" indent="-322204">
              <a:buClr>
                <a:schemeClr val="dk1"/>
              </a:buClr>
              <a:buSzPts val="1200"/>
            </a:pPr>
            <a:r>
              <a:rPr lang="en" sz="1300">
                <a:solidFill>
                  <a:schemeClr val="dk1"/>
                </a:solidFill>
              </a:rPr>
              <a:t>A major concern is that medical masks are diverted from health care workers who need them to do their job and stay safe.</a:t>
            </a:r>
            <a:endParaRPr sz="1300">
              <a:solidFill>
                <a:schemeClr val="dk1"/>
              </a:solidFill>
            </a:endParaRPr>
          </a:p>
          <a:p>
            <a:pPr marL="483306" indent="0">
              <a:spcBef>
                <a:spcPts val="1057"/>
              </a:spcBef>
              <a:buNone/>
            </a:pPr>
            <a:endParaRPr sz="1300">
              <a:solidFill>
                <a:schemeClr val="dk1"/>
              </a:solidFill>
            </a:endParaRPr>
          </a:p>
          <a:p>
            <a:pPr marL="483306" indent="-322204">
              <a:spcBef>
                <a:spcPts val="1057"/>
              </a:spcBef>
              <a:buClr>
                <a:schemeClr val="dk1"/>
              </a:buClr>
              <a:buSzPts val="1200"/>
              <a:buFont typeface="Lato"/>
              <a:buChar char="●"/>
            </a:pPr>
            <a:r>
              <a:rPr lang="en" sz="1300">
                <a:solidFill>
                  <a:schemeClr val="dk1"/>
                </a:solidFill>
                <a:latin typeface="Lato"/>
                <a:ea typeface="Lato"/>
                <a:cs typeface="Lato"/>
                <a:sym typeface="Lato"/>
              </a:rPr>
              <a:t>Wearing a mask or face covering may be helpful in protecting others.</a:t>
            </a:r>
            <a:endParaRPr sz="1300">
              <a:solidFill>
                <a:schemeClr val="dk1"/>
              </a:solidFill>
              <a:latin typeface="Lato"/>
              <a:ea typeface="Lato"/>
              <a:cs typeface="Lato"/>
              <a:sym typeface="Lato"/>
            </a:endParaRPr>
          </a:p>
          <a:p>
            <a:pPr marL="483306" indent="-322204">
              <a:spcBef>
                <a:spcPts val="1057"/>
              </a:spcBef>
              <a:buClr>
                <a:schemeClr val="dk1"/>
              </a:buClr>
              <a:buSzPts val="1200"/>
              <a:buFont typeface="Lato"/>
              <a:buChar char="●"/>
            </a:pPr>
            <a:r>
              <a:rPr lang="en" sz="1300">
                <a:solidFill>
                  <a:schemeClr val="dk1"/>
                </a:solidFill>
                <a:latin typeface="Lato"/>
                <a:ea typeface="Lato"/>
                <a:cs typeface="Lato"/>
                <a:sym typeface="Lato"/>
              </a:rPr>
              <a:t>Masks are a way to cover your mouth and nose to prevent respiratory droplets from contaminating other people or surfaces. </a:t>
            </a:r>
            <a:endParaRPr sz="1300">
              <a:solidFill>
                <a:schemeClr val="dk1"/>
              </a:solidFill>
              <a:latin typeface="Lato"/>
              <a:ea typeface="Lato"/>
              <a:cs typeface="Lato"/>
              <a:sym typeface="Lato"/>
            </a:endParaRPr>
          </a:p>
          <a:p>
            <a:pPr marL="483306" indent="-322204">
              <a:spcBef>
                <a:spcPts val="1057"/>
              </a:spcBef>
              <a:buClr>
                <a:schemeClr val="dk1"/>
              </a:buClr>
              <a:buSzPts val="1200"/>
              <a:buFont typeface="Lato"/>
              <a:buChar char="●"/>
            </a:pPr>
            <a:r>
              <a:rPr lang="en" sz="1300">
                <a:solidFill>
                  <a:schemeClr val="dk1"/>
                </a:solidFill>
                <a:latin typeface="Lato"/>
                <a:ea typeface="Lato"/>
                <a:cs typeface="Lato"/>
                <a:sym typeface="Lato"/>
              </a:rPr>
              <a:t>Wearing a mask may stop you from touching your nose and mouth.</a:t>
            </a:r>
            <a:endParaRPr sz="1300">
              <a:solidFill>
                <a:schemeClr val="dk1"/>
              </a:solidFill>
              <a:latin typeface="Lato"/>
              <a:ea typeface="Lato"/>
              <a:cs typeface="Lato"/>
              <a:sym typeface="Lato"/>
            </a:endParaRPr>
          </a:p>
          <a:p>
            <a:pPr marL="483306" indent="-322204">
              <a:lnSpc>
                <a:spcPct val="115000"/>
              </a:lnSpc>
              <a:spcBef>
                <a:spcPts val="1057"/>
              </a:spcBef>
              <a:buClr>
                <a:schemeClr val="dk1"/>
              </a:buClr>
              <a:buSzPts val="1200"/>
              <a:buFont typeface="Lato"/>
              <a:buChar char="●"/>
            </a:pPr>
            <a:r>
              <a:rPr lang="en" sz="1300">
                <a:solidFill>
                  <a:schemeClr val="dk1"/>
                </a:solidFill>
                <a:latin typeface="Lato"/>
                <a:ea typeface="Lato"/>
                <a:cs typeface="Lato"/>
                <a:sym typeface="Lato"/>
              </a:rPr>
              <a:t>BUT Wearing a mask can be uncomfortable and can actually increase touching of the face.</a:t>
            </a:r>
            <a:endParaRPr sz="1300">
              <a:solidFill>
                <a:schemeClr val="dk1"/>
              </a:solidFill>
              <a:latin typeface="Lato"/>
              <a:ea typeface="Lato"/>
              <a:cs typeface="Lato"/>
              <a:sym typeface="Lato"/>
            </a:endParaRPr>
          </a:p>
          <a:p>
            <a:pPr marL="483306" indent="-322204">
              <a:lnSpc>
                <a:spcPct val="115000"/>
              </a:lnSpc>
              <a:buClr>
                <a:schemeClr val="dk1"/>
              </a:buClr>
              <a:buSzPts val="1200"/>
              <a:buFont typeface="Lato"/>
              <a:buChar char="●"/>
            </a:pPr>
            <a:r>
              <a:rPr lang="en" sz="1300">
                <a:solidFill>
                  <a:schemeClr val="dk1"/>
                </a:solidFill>
                <a:latin typeface="Lato"/>
                <a:ea typeface="Lato"/>
                <a:cs typeface="Lato"/>
                <a:sym typeface="Lato"/>
              </a:rPr>
              <a:t>Masks can be useful when physical distancing is difficult to fully achieve e.g. shopping, public transport, work place</a:t>
            </a:r>
            <a:endParaRPr sz="1300">
              <a:solidFill>
                <a:schemeClr val="dk1"/>
              </a:solidFill>
              <a:latin typeface="Lato"/>
              <a:ea typeface="Lato"/>
              <a:cs typeface="Lato"/>
              <a:sym typeface="Lato"/>
            </a:endParaRPr>
          </a:p>
          <a:p>
            <a:pPr marL="0" indent="0">
              <a:lnSpc>
                <a:spcPct val="115000"/>
              </a:lnSpc>
              <a:spcBef>
                <a:spcPts val="1269"/>
              </a:spcBef>
              <a:spcAft>
                <a:spcPts val="1269"/>
              </a:spcAft>
              <a:buNone/>
            </a:pPr>
            <a:endParaRPr sz="1300">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8310e23d3c_0_16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8310e23d3c_0_165: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lnSpc>
                <a:spcPct val="115000"/>
              </a:lnSpc>
              <a:buClr>
                <a:schemeClr val="dk1"/>
              </a:buClr>
              <a:buNone/>
            </a:pPr>
            <a:r>
              <a:rPr lang="en" sz="1500">
                <a:solidFill>
                  <a:schemeClr val="dk1"/>
                </a:solidFill>
              </a:rPr>
              <a:t>Dos and don’ts sourced from Dr. Deena Hinshaw’s Twitter.</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8310e23d3c_0_17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8310e23d3c_0_175: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lnSpc>
                <a:spcPct val="115000"/>
              </a:lnSpc>
              <a:buNone/>
            </a:pPr>
            <a:r>
              <a:rPr lang="en">
                <a:latin typeface="Lato"/>
                <a:ea typeface="Lato"/>
                <a:cs typeface="Lato"/>
                <a:sym typeface="Lato"/>
              </a:rPr>
              <a:t>Isolation and quarantine are public health practices used to protect the public by preventing exposure to people who have or may have a contagious disease.</a:t>
            </a:r>
            <a:endParaRPr>
              <a:latin typeface="Lato"/>
              <a:ea typeface="Lato"/>
              <a:cs typeface="Lato"/>
              <a:sym typeface="Lato"/>
            </a:endParaRPr>
          </a:p>
          <a:p>
            <a:pPr marL="0" indent="0">
              <a:lnSpc>
                <a:spcPct val="115000"/>
              </a:lnSpc>
              <a:spcBef>
                <a:spcPts val="1269"/>
              </a:spcBef>
              <a:buNone/>
            </a:pPr>
            <a:r>
              <a:rPr lang="en">
                <a:latin typeface="Lato"/>
                <a:ea typeface="Lato"/>
                <a:cs typeface="Lato"/>
                <a:sym typeface="Lato"/>
              </a:rPr>
              <a:t>It can be confusing to understand the difference, because “isolation” and “quarantine” are often used interchangeably. These are the </a:t>
            </a:r>
            <a:r>
              <a:rPr lang="en" u="sng">
                <a:solidFill>
                  <a:srgbClr val="1155CC"/>
                </a:solidFill>
                <a:latin typeface="Lato"/>
                <a:ea typeface="Lato"/>
                <a:cs typeface="Lato"/>
                <a:sym typeface="Lato"/>
                <a:hlinkClick r:id="rId3"/>
              </a:rPr>
              <a:t>definitions </a:t>
            </a:r>
            <a:r>
              <a:rPr lang="en">
                <a:latin typeface="Lato"/>
                <a:ea typeface="Lato"/>
                <a:cs typeface="Lato"/>
                <a:sym typeface="Lato"/>
              </a:rPr>
              <a:t>from the U.S. Department of Health &amp; Human Services.</a:t>
            </a:r>
            <a:endParaRPr b="1">
              <a:latin typeface="Lato"/>
              <a:ea typeface="Lato"/>
              <a:cs typeface="Lato"/>
              <a:sym typeface="Lato"/>
            </a:endParaRPr>
          </a:p>
          <a:p>
            <a:pPr marL="0" indent="0">
              <a:lnSpc>
                <a:spcPct val="115000"/>
              </a:lnSpc>
              <a:buNone/>
            </a:pPr>
            <a:r>
              <a:rPr lang="en" b="1">
                <a:latin typeface="Lato"/>
                <a:ea typeface="Lato"/>
                <a:cs typeface="Lato"/>
                <a:sym typeface="Lato"/>
              </a:rPr>
              <a:t>Isolation</a:t>
            </a:r>
            <a:r>
              <a:rPr lang="en">
                <a:latin typeface="Lato"/>
                <a:ea typeface="Lato"/>
                <a:cs typeface="Lato"/>
                <a:sym typeface="Lato"/>
              </a:rPr>
              <a:t> separates sick people with a contagious disease from people who are not sick.</a:t>
            </a:r>
            <a:endParaRPr>
              <a:latin typeface="Lato"/>
              <a:ea typeface="Lato"/>
              <a:cs typeface="Lato"/>
              <a:sym typeface="Lato"/>
            </a:endParaRPr>
          </a:p>
          <a:p>
            <a:pPr marL="0" indent="0">
              <a:lnSpc>
                <a:spcPct val="115000"/>
              </a:lnSpc>
              <a:buNone/>
            </a:pPr>
            <a:r>
              <a:rPr lang="en" b="1">
                <a:latin typeface="Lato"/>
                <a:ea typeface="Lato"/>
                <a:cs typeface="Lato"/>
                <a:sym typeface="Lato"/>
              </a:rPr>
              <a:t>Quarantine</a:t>
            </a:r>
            <a:r>
              <a:rPr lang="en">
                <a:latin typeface="Lato"/>
                <a:ea typeface="Lato"/>
                <a:cs typeface="Lato"/>
                <a:sym typeface="Lato"/>
              </a:rPr>
              <a:t> is a measure that separates and restricts the movement of people who were exposed to a contagious disease to see if they become sick. These people may have been exposed to a disease and do not know it, or they may have the disease, but do not show symptoms.</a:t>
            </a:r>
            <a:endParaRPr>
              <a:latin typeface="Lato"/>
              <a:ea typeface="Lato"/>
              <a:cs typeface="Lato"/>
              <a:sym typeface="Lato"/>
            </a:endParaRPr>
          </a:p>
          <a:p>
            <a:pPr marL="0" indent="0">
              <a:lnSpc>
                <a:spcPct val="115000"/>
              </a:lnSpc>
              <a:spcBef>
                <a:spcPts val="1269"/>
              </a:spcBef>
              <a:buNone/>
            </a:pPr>
            <a:r>
              <a:rPr lang="en">
                <a:latin typeface="Lato"/>
                <a:ea typeface="Lato"/>
                <a:cs typeface="Lato"/>
                <a:sym typeface="Lato"/>
              </a:rPr>
              <a:t>Isolation and quarantine can be voluntary or mandatory. Mandatory isolation or quarantine is when a health authority or government issues an order requiring people to isolate or quarantine themselves for a period of time. Voluntary or Self-Isolation / Quarantine is when a person has not been ordered into quarantine but, out of caution, chooses to do so at home.</a:t>
            </a:r>
            <a:endParaRPr>
              <a:latin typeface="Lato"/>
              <a:ea typeface="Lato"/>
              <a:cs typeface="Lato"/>
              <a:sym typeface="Lato"/>
            </a:endParaRPr>
          </a:p>
          <a:p>
            <a:pPr marL="0" indent="0">
              <a:lnSpc>
                <a:spcPct val="115000"/>
              </a:lnSpc>
              <a:spcBef>
                <a:spcPts val="1269"/>
              </a:spcBef>
              <a:buNone/>
            </a:pPr>
            <a:r>
              <a:rPr lang="en">
                <a:solidFill>
                  <a:schemeClr val="dk1"/>
                </a:solidFill>
                <a:latin typeface="Lato"/>
                <a:ea typeface="Lato"/>
                <a:cs typeface="Lato"/>
                <a:sym typeface="Lato"/>
              </a:rPr>
              <a:t>Self Isolation</a:t>
            </a:r>
            <a:endParaRPr>
              <a:solidFill>
                <a:schemeClr val="dk1"/>
              </a:solidFill>
              <a:latin typeface="Lato"/>
              <a:ea typeface="Lato"/>
              <a:cs typeface="Lato"/>
              <a:sym typeface="Lato"/>
            </a:endParaRPr>
          </a:p>
          <a:p>
            <a:pPr marL="0" indent="0">
              <a:lnSpc>
                <a:spcPct val="115000"/>
              </a:lnSpc>
              <a:spcBef>
                <a:spcPts val="1269"/>
              </a:spcBef>
              <a:buNone/>
            </a:pPr>
            <a:r>
              <a:rPr lang="en" b="1">
                <a:solidFill>
                  <a:schemeClr val="dk1"/>
                </a:solidFill>
                <a:latin typeface="Lato"/>
                <a:ea typeface="Lato"/>
                <a:cs typeface="Lato"/>
                <a:sym typeface="Lato"/>
              </a:rPr>
              <a:t>Stay home</a:t>
            </a:r>
            <a:endParaRPr b="1">
              <a:solidFill>
                <a:schemeClr val="dk1"/>
              </a:solidFill>
              <a:latin typeface="Lato"/>
              <a:ea typeface="Lato"/>
              <a:cs typeface="Lato"/>
              <a:sym typeface="Lato"/>
            </a:endParaRPr>
          </a:p>
          <a:p>
            <a:pPr marL="0" indent="0">
              <a:lnSpc>
                <a:spcPct val="115000"/>
              </a:lnSpc>
              <a:buNone/>
            </a:pPr>
            <a:r>
              <a:rPr lang="en">
                <a:solidFill>
                  <a:schemeClr val="dk1"/>
                </a:solidFill>
                <a:latin typeface="Lato"/>
                <a:ea typeface="Lato"/>
                <a:cs typeface="Lato"/>
                <a:sym typeface="Lato"/>
              </a:rPr>
              <a:t>• Do not use public transportation, taxis or rideshares.</a:t>
            </a:r>
            <a:endParaRPr>
              <a:solidFill>
                <a:schemeClr val="dk1"/>
              </a:solidFill>
              <a:latin typeface="Lato"/>
              <a:ea typeface="Lato"/>
              <a:cs typeface="Lato"/>
              <a:sym typeface="Lato"/>
            </a:endParaRPr>
          </a:p>
          <a:p>
            <a:pPr marL="0" indent="0">
              <a:lnSpc>
                <a:spcPct val="115000"/>
              </a:lnSpc>
              <a:buNone/>
            </a:pPr>
            <a:r>
              <a:rPr lang="en">
                <a:solidFill>
                  <a:schemeClr val="dk1"/>
                </a:solidFill>
                <a:latin typeface="Lato"/>
                <a:ea typeface="Lato"/>
                <a:cs typeface="Lato"/>
                <a:sym typeface="Lato"/>
              </a:rPr>
              <a:t>• Do not go to work, school or other public places.</a:t>
            </a:r>
            <a:endParaRPr>
              <a:solidFill>
                <a:schemeClr val="dk1"/>
              </a:solidFill>
              <a:latin typeface="Lato"/>
              <a:ea typeface="Lato"/>
              <a:cs typeface="Lato"/>
              <a:sym typeface="Lato"/>
            </a:endParaRPr>
          </a:p>
          <a:p>
            <a:pPr marL="0" indent="0">
              <a:lnSpc>
                <a:spcPct val="115000"/>
              </a:lnSpc>
              <a:buNone/>
            </a:pPr>
            <a:r>
              <a:rPr lang="en" b="1">
                <a:solidFill>
                  <a:schemeClr val="dk1"/>
                </a:solidFill>
                <a:latin typeface="Lato"/>
                <a:ea typeface="Lato"/>
                <a:cs typeface="Lato"/>
                <a:sym typeface="Lato"/>
              </a:rPr>
              <a:t>Avoid contact with others</a:t>
            </a:r>
            <a:endParaRPr b="1">
              <a:solidFill>
                <a:schemeClr val="dk1"/>
              </a:solidFill>
              <a:latin typeface="Lato"/>
              <a:ea typeface="Lato"/>
              <a:cs typeface="Lato"/>
              <a:sym typeface="Lato"/>
            </a:endParaRPr>
          </a:p>
          <a:p>
            <a:pPr marL="0" indent="0">
              <a:lnSpc>
                <a:spcPct val="115000"/>
              </a:lnSpc>
              <a:buNone/>
            </a:pPr>
            <a:r>
              <a:rPr lang="en">
                <a:solidFill>
                  <a:schemeClr val="dk1"/>
                </a:solidFill>
                <a:latin typeface="Lato"/>
                <a:ea typeface="Lato"/>
                <a:cs typeface="Lato"/>
                <a:sym typeface="Lato"/>
              </a:rPr>
              <a:t>• No visitors unless essential (e.g. care providers)</a:t>
            </a:r>
            <a:endParaRPr>
              <a:solidFill>
                <a:schemeClr val="dk1"/>
              </a:solidFill>
              <a:latin typeface="Lato"/>
              <a:ea typeface="Lato"/>
              <a:cs typeface="Lato"/>
              <a:sym typeface="Lato"/>
            </a:endParaRPr>
          </a:p>
          <a:p>
            <a:pPr marL="0" indent="0">
              <a:lnSpc>
                <a:spcPct val="115000"/>
              </a:lnSpc>
              <a:buNone/>
            </a:pPr>
            <a:r>
              <a:rPr lang="en">
                <a:solidFill>
                  <a:schemeClr val="dk1"/>
                </a:solidFill>
                <a:latin typeface="Lato"/>
                <a:ea typeface="Lato"/>
                <a:cs typeface="Lato"/>
                <a:sym typeface="Lato"/>
              </a:rPr>
              <a:t>• Stay away from seniors and people with chronic medical conditions (e.g. diabetes, lung problems, immune deficiency).</a:t>
            </a:r>
            <a:endParaRPr>
              <a:solidFill>
                <a:schemeClr val="dk1"/>
              </a:solidFill>
              <a:latin typeface="Lato"/>
              <a:ea typeface="Lato"/>
              <a:cs typeface="Lato"/>
              <a:sym typeface="Lato"/>
            </a:endParaRPr>
          </a:p>
          <a:p>
            <a:pPr marL="0" indent="0">
              <a:lnSpc>
                <a:spcPct val="115000"/>
              </a:lnSpc>
              <a:buNone/>
            </a:pPr>
            <a:r>
              <a:rPr lang="en">
                <a:solidFill>
                  <a:schemeClr val="dk1"/>
                </a:solidFill>
                <a:latin typeface="Lato"/>
                <a:ea typeface="Lato"/>
                <a:cs typeface="Lato"/>
                <a:sym typeface="Lato"/>
              </a:rPr>
              <a:t>• As much as possible, stay in a separate room away from other people in your home and use a separate bathroom if you have one.</a:t>
            </a:r>
            <a:endParaRPr>
              <a:solidFill>
                <a:schemeClr val="dk1"/>
              </a:solidFill>
              <a:latin typeface="Lato"/>
              <a:ea typeface="Lato"/>
              <a:cs typeface="Lato"/>
              <a:sym typeface="Lato"/>
            </a:endParaRPr>
          </a:p>
          <a:p>
            <a:pPr marL="0" indent="0">
              <a:lnSpc>
                <a:spcPct val="115000"/>
              </a:lnSpc>
              <a:buNone/>
            </a:pPr>
            <a:r>
              <a:rPr lang="en">
                <a:solidFill>
                  <a:schemeClr val="dk1"/>
                </a:solidFill>
                <a:latin typeface="Lato"/>
                <a:ea typeface="Lato"/>
                <a:cs typeface="Lato"/>
                <a:sym typeface="Lato"/>
              </a:rPr>
              <a:t>• Make sure that shared rooms have good airflow (e.g. open windows).</a:t>
            </a:r>
            <a:endParaRPr>
              <a:solidFill>
                <a:schemeClr val="dk1"/>
              </a:solidFill>
              <a:latin typeface="Lato"/>
              <a:ea typeface="Lato"/>
              <a:cs typeface="Lato"/>
              <a:sym typeface="Lato"/>
            </a:endParaRPr>
          </a:p>
          <a:p>
            <a:pPr marL="0" indent="0">
              <a:lnSpc>
                <a:spcPct val="115000"/>
              </a:lnSpc>
              <a:buNone/>
            </a:pPr>
            <a:r>
              <a:rPr lang="en">
                <a:solidFill>
                  <a:schemeClr val="dk1"/>
                </a:solidFill>
                <a:latin typeface="Lato"/>
                <a:ea typeface="Lato"/>
                <a:cs typeface="Lato"/>
                <a:sym typeface="Lato"/>
              </a:rPr>
              <a:t>• If these steps are not possible, keep a distance of at least two metres from others at all times.</a:t>
            </a:r>
            <a:endParaRPr>
              <a:solidFill>
                <a:schemeClr val="dk1"/>
              </a:solidFill>
              <a:latin typeface="Lato"/>
              <a:ea typeface="Lato"/>
              <a:cs typeface="Lato"/>
              <a:sym typeface="Lato"/>
            </a:endParaRPr>
          </a:p>
          <a:p>
            <a:pPr marL="0" indent="0">
              <a:lnSpc>
                <a:spcPct val="115000"/>
              </a:lnSpc>
              <a:buNone/>
            </a:pPr>
            <a:r>
              <a:rPr lang="en" b="1">
                <a:solidFill>
                  <a:schemeClr val="dk1"/>
                </a:solidFill>
                <a:latin typeface="Lato"/>
                <a:ea typeface="Lato"/>
                <a:cs typeface="Lato"/>
                <a:sym typeface="Lato"/>
              </a:rPr>
              <a:t>Keep your distance</a:t>
            </a:r>
            <a:endParaRPr b="1">
              <a:solidFill>
                <a:schemeClr val="dk1"/>
              </a:solidFill>
              <a:latin typeface="Lato"/>
              <a:ea typeface="Lato"/>
              <a:cs typeface="Lato"/>
              <a:sym typeface="Lato"/>
            </a:endParaRPr>
          </a:p>
          <a:p>
            <a:pPr marL="0" indent="0">
              <a:lnSpc>
                <a:spcPct val="115000"/>
              </a:lnSpc>
              <a:buNone/>
            </a:pPr>
            <a:r>
              <a:rPr lang="en">
                <a:solidFill>
                  <a:schemeClr val="dk1"/>
                </a:solidFill>
                <a:latin typeface="Lato"/>
                <a:ea typeface="Lato"/>
                <a:cs typeface="Lato"/>
                <a:sym typeface="Lato"/>
              </a:rPr>
              <a:t>• If you are in a room with other people, keep a distance of at least two metres and wear a mask that covers your nose and mouth.</a:t>
            </a:r>
            <a:endParaRPr>
              <a:solidFill>
                <a:schemeClr val="dk1"/>
              </a:solidFill>
              <a:latin typeface="Lato"/>
              <a:ea typeface="Lato"/>
              <a:cs typeface="Lato"/>
              <a:sym typeface="Lato"/>
            </a:endParaRPr>
          </a:p>
          <a:p>
            <a:pPr marL="0" indent="0">
              <a:lnSpc>
                <a:spcPct val="115000"/>
              </a:lnSpc>
              <a:buNone/>
            </a:pPr>
            <a:r>
              <a:rPr lang="en">
                <a:solidFill>
                  <a:schemeClr val="dk1"/>
                </a:solidFill>
                <a:latin typeface="Lato"/>
                <a:ea typeface="Lato"/>
                <a:cs typeface="Lato"/>
                <a:sym typeface="Lato"/>
              </a:rPr>
              <a:t>• If you cannot wear a mask, people should wear a mask when they are in the same room as you.</a:t>
            </a:r>
            <a:endParaRPr>
              <a:solidFill>
                <a:schemeClr val="dk1"/>
              </a:solidFill>
              <a:latin typeface="Lato"/>
              <a:ea typeface="Lato"/>
              <a:cs typeface="Lato"/>
              <a:sym typeface="Lato"/>
            </a:endParaRPr>
          </a:p>
          <a:p>
            <a:pPr marL="0" indent="0">
              <a:lnSpc>
                <a:spcPct val="115000"/>
              </a:lnSpc>
              <a:buNone/>
            </a:pPr>
            <a:r>
              <a:rPr lang="en" b="1">
                <a:solidFill>
                  <a:schemeClr val="dk1"/>
                </a:solidFill>
                <a:latin typeface="Lato"/>
                <a:ea typeface="Lato"/>
                <a:cs typeface="Lato"/>
                <a:sym typeface="Lato"/>
              </a:rPr>
              <a:t>Wash your hands</a:t>
            </a:r>
            <a:endParaRPr b="1">
              <a:solidFill>
                <a:schemeClr val="dk1"/>
              </a:solidFill>
              <a:latin typeface="Lato"/>
              <a:ea typeface="Lato"/>
              <a:cs typeface="Lato"/>
              <a:sym typeface="Lato"/>
            </a:endParaRPr>
          </a:p>
          <a:p>
            <a:pPr marL="0" indent="0">
              <a:lnSpc>
                <a:spcPct val="115000"/>
              </a:lnSpc>
              <a:buNone/>
            </a:pPr>
            <a:r>
              <a:rPr lang="en">
                <a:solidFill>
                  <a:schemeClr val="dk1"/>
                </a:solidFill>
                <a:latin typeface="Lato"/>
                <a:ea typeface="Lato"/>
                <a:cs typeface="Lato"/>
                <a:sym typeface="Lato"/>
              </a:rPr>
              <a:t>• Wash your hands often with soap and water.</a:t>
            </a:r>
            <a:endParaRPr>
              <a:solidFill>
                <a:schemeClr val="dk1"/>
              </a:solidFill>
              <a:latin typeface="Lato"/>
              <a:ea typeface="Lato"/>
              <a:cs typeface="Lato"/>
              <a:sym typeface="Lato"/>
            </a:endParaRPr>
          </a:p>
          <a:p>
            <a:pPr marL="0" indent="0">
              <a:lnSpc>
                <a:spcPct val="115000"/>
              </a:lnSpc>
              <a:buNone/>
            </a:pPr>
            <a:r>
              <a:rPr lang="en">
                <a:solidFill>
                  <a:schemeClr val="dk1"/>
                </a:solidFill>
                <a:latin typeface="Lato"/>
                <a:ea typeface="Lato"/>
                <a:cs typeface="Lato"/>
                <a:sym typeface="Lato"/>
              </a:rPr>
              <a:t>• Dry your hands with a paper towel or with cloth towel that no one else will share.</a:t>
            </a:r>
            <a:endParaRPr>
              <a:solidFill>
                <a:schemeClr val="dk1"/>
              </a:solidFill>
              <a:latin typeface="Lato"/>
              <a:ea typeface="Lato"/>
              <a:cs typeface="Lato"/>
              <a:sym typeface="Lato"/>
            </a:endParaRPr>
          </a:p>
          <a:p>
            <a:pPr marL="0" indent="0">
              <a:lnSpc>
                <a:spcPct val="115000"/>
              </a:lnSpc>
              <a:buNone/>
            </a:pPr>
            <a:r>
              <a:rPr lang="en">
                <a:solidFill>
                  <a:schemeClr val="dk1"/>
                </a:solidFill>
                <a:latin typeface="Lato"/>
                <a:ea typeface="Lato"/>
                <a:cs typeface="Lato"/>
                <a:sym typeface="Lato"/>
              </a:rPr>
              <a:t>• Use an alcohol-based hand sanitizer if soap and water are not available.</a:t>
            </a:r>
            <a:endParaRPr>
              <a:solidFill>
                <a:schemeClr val="dk1"/>
              </a:solidFill>
              <a:latin typeface="Lato"/>
              <a:ea typeface="Lato"/>
              <a:cs typeface="Lato"/>
              <a:sym typeface="Lato"/>
            </a:endParaRPr>
          </a:p>
          <a:p>
            <a:pPr marL="0" indent="0">
              <a:lnSpc>
                <a:spcPct val="115000"/>
              </a:lnSpc>
              <a:buNone/>
            </a:pPr>
            <a:r>
              <a:rPr lang="en" b="1">
                <a:solidFill>
                  <a:schemeClr val="dk1"/>
                </a:solidFill>
                <a:latin typeface="Lato"/>
                <a:ea typeface="Lato"/>
                <a:cs typeface="Lato"/>
                <a:sym typeface="Lato"/>
              </a:rPr>
              <a:t>Cover your coughs and sneezes</a:t>
            </a:r>
            <a:endParaRPr b="1">
              <a:solidFill>
                <a:schemeClr val="dk1"/>
              </a:solidFill>
              <a:latin typeface="Lato"/>
              <a:ea typeface="Lato"/>
              <a:cs typeface="Lato"/>
              <a:sym typeface="Lato"/>
            </a:endParaRPr>
          </a:p>
          <a:p>
            <a:pPr marL="0" indent="0">
              <a:lnSpc>
                <a:spcPct val="115000"/>
              </a:lnSpc>
              <a:buNone/>
            </a:pPr>
            <a:r>
              <a:rPr lang="en">
                <a:solidFill>
                  <a:schemeClr val="dk1"/>
                </a:solidFill>
                <a:latin typeface="Lato"/>
                <a:ea typeface="Lato"/>
                <a:cs typeface="Lato"/>
                <a:sym typeface="Lato"/>
              </a:rPr>
              <a:t>• Cover your mouth and nose with a tissue when you cough or sneeze.</a:t>
            </a:r>
            <a:endParaRPr>
              <a:solidFill>
                <a:schemeClr val="dk1"/>
              </a:solidFill>
              <a:latin typeface="Lato"/>
              <a:ea typeface="Lato"/>
              <a:cs typeface="Lato"/>
              <a:sym typeface="Lato"/>
            </a:endParaRPr>
          </a:p>
          <a:p>
            <a:pPr marL="0" indent="0">
              <a:lnSpc>
                <a:spcPct val="115000"/>
              </a:lnSpc>
              <a:buNone/>
            </a:pPr>
            <a:r>
              <a:rPr lang="en">
                <a:solidFill>
                  <a:schemeClr val="dk1"/>
                </a:solidFill>
                <a:latin typeface="Lato"/>
                <a:ea typeface="Lato"/>
                <a:cs typeface="Lato"/>
                <a:sym typeface="Lato"/>
              </a:rPr>
              <a:t>• Cough or sneeze into your upper sleeve or elbow, not your hand.</a:t>
            </a:r>
            <a:endParaRPr>
              <a:solidFill>
                <a:schemeClr val="dk1"/>
              </a:solidFill>
              <a:latin typeface="Lato"/>
              <a:ea typeface="Lato"/>
              <a:cs typeface="Lato"/>
              <a:sym typeface="Lato"/>
            </a:endParaRPr>
          </a:p>
          <a:p>
            <a:pPr marL="0" indent="0">
              <a:lnSpc>
                <a:spcPct val="115000"/>
              </a:lnSpc>
              <a:buNone/>
            </a:pPr>
            <a:r>
              <a:rPr lang="en">
                <a:solidFill>
                  <a:schemeClr val="dk1"/>
                </a:solidFill>
                <a:latin typeface="Lato"/>
                <a:ea typeface="Lato"/>
                <a:cs typeface="Lato"/>
                <a:sym typeface="Lato"/>
              </a:rPr>
              <a:t>• Throw used tissues in a lined wastebasket, and wash your hands. Lining the wastebasket with a plastic bag makes waste disposal safer.</a:t>
            </a:r>
            <a:endParaRPr>
              <a:solidFill>
                <a:schemeClr val="dk1"/>
              </a:solidFill>
              <a:latin typeface="Lato"/>
              <a:ea typeface="Lato"/>
              <a:cs typeface="Lato"/>
              <a:sym typeface="Lato"/>
            </a:endParaRPr>
          </a:p>
          <a:p>
            <a:pPr marL="0" indent="0">
              <a:lnSpc>
                <a:spcPct val="115000"/>
              </a:lnSpc>
              <a:buNone/>
            </a:pPr>
            <a:r>
              <a:rPr lang="en">
                <a:solidFill>
                  <a:schemeClr val="dk1"/>
                </a:solidFill>
                <a:latin typeface="Lato"/>
                <a:ea typeface="Lato"/>
                <a:cs typeface="Lato"/>
                <a:sym typeface="Lato"/>
              </a:rPr>
              <a:t>• Clean your hands after emptying the wastebasket.</a:t>
            </a:r>
            <a:endParaRPr>
              <a:solidFill>
                <a:schemeClr val="dk1"/>
              </a:solidFill>
              <a:latin typeface="Lato"/>
              <a:ea typeface="Lato"/>
              <a:cs typeface="Lato"/>
              <a:sym typeface="Lato"/>
            </a:endParaRPr>
          </a:p>
          <a:p>
            <a:pPr marL="0" indent="0">
              <a:lnSpc>
                <a:spcPct val="115000"/>
              </a:lnSpc>
              <a:buNone/>
            </a:pPr>
            <a:r>
              <a:rPr lang="en" b="1">
                <a:solidFill>
                  <a:schemeClr val="dk1"/>
                </a:solidFill>
                <a:latin typeface="Lato"/>
                <a:ea typeface="Lato"/>
                <a:cs typeface="Lato"/>
                <a:sym typeface="Lato"/>
              </a:rPr>
              <a:t>Wear a mask over your nose and mouth</a:t>
            </a:r>
            <a:endParaRPr b="1">
              <a:solidFill>
                <a:schemeClr val="dk1"/>
              </a:solidFill>
              <a:latin typeface="Lato"/>
              <a:ea typeface="Lato"/>
              <a:cs typeface="Lato"/>
              <a:sym typeface="Lato"/>
            </a:endParaRPr>
          </a:p>
          <a:p>
            <a:pPr marL="0" indent="0">
              <a:lnSpc>
                <a:spcPct val="115000"/>
              </a:lnSpc>
              <a:buNone/>
            </a:pPr>
            <a:r>
              <a:rPr lang="en">
                <a:solidFill>
                  <a:schemeClr val="dk1"/>
                </a:solidFill>
                <a:latin typeface="Lato"/>
                <a:ea typeface="Lato"/>
                <a:cs typeface="Lato"/>
                <a:sym typeface="Lato"/>
              </a:rPr>
              <a:t>• Wear a mask if you must leave your house to see a health care provider.</a:t>
            </a:r>
            <a:endParaRPr>
              <a:solidFill>
                <a:schemeClr val="dk1"/>
              </a:solidFill>
              <a:latin typeface="Lato"/>
              <a:ea typeface="Lato"/>
              <a:cs typeface="Lato"/>
              <a:sym typeface="Lato"/>
            </a:endParaRPr>
          </a:p>
          <a:p>
            <a:pPr marL="0" indent="0">
              <a:lnSpc>
                <a:spcPct val="115000"/>
              </a:lnSpc>
              <a:buClr>
                <a:schemeClr val="dk1"/>
              </a:buClr>
              <a:buNone/>
            </a:pPr>
            <a:r>
              <a:rPr lang="en">
                <a:solidFill>
                  <a:schemeClr val="dk1"/>
                </a:solidFill>
                <a:latin typeface="Lato"/>
                <a:ea typeface="Lato"/>
                <a:cs typeface="Lato"/>
                <a:sym typeface="Lato"/>
              </a:rPr>
              <a:t>• Wear a mask when you are within two metres of other people, or stay in a separate room.</a:t>
            </a:r>
            <a:endParaRPr>
              <a:solidFill>
                <a:schemeClr val="dk1"/>
              </a:solidFill>
              <a:latin typeface="Lato"/>
              <a:ea typeface="Lato"/>
              <a:cs typeface="Lato"/>
              <a:sym typeface="Lato"/>
            </a:endParaRPr>
          </a:p>
          <a:p>
            <a:pPr marL="0" indent="0">
              <a:lnSpc>
                <a:spcPct val="115000"/>
              </a:lnSpc>
              <a:spcBef>
                <a:spcPts val="1269"/>
              </a:spcBef>
              <a:buNone/>
            </a:pPr>
            <a:r>
              <a:rPr lang="en" b="1">
                <a:solidFill>
                  <a:schemeClr val="dk1"/>
                </a:solidFill>
                <a:latin typeface="Lato"/>
                <a:ea typeface="Lato"/>
                <a:cs typeface="Lato"/>
                <a:sym typeface="Lato"/>
              </a:rPr>
              <a:t>How to Self-Isolate: Public Health Ontario.  </a:t>
            </a:r>
            <a:r>
              <a:rPr lang="en" b="1" u="sng">
                <a:solidFill>
                  <a:schemeClr val="hlink"/>
                </a:solidFill>
                <a:latin typeface="Lato"/>
                <a:ea typeface="Lato"/>
                <a:cs typeface="Lato"/>
                <a:sym typeface="Lato"/>
                <a:hlinkClick r:id="rId4"/>
              </a:rPr>
              <a:t>https://www.google.com/url?sa=t&amp;rct=j&amp;q=&amp;esrc=s&amp;source=web&amp;cd=1&amp;ved=2ahUKEwi_gJrTvtfoAhUOo54KHcvGCUwQFjAAegQIARAB&amp;url=https%3A%2F%2Fwww.publichealthontario.ca%2F-%2Fmedia%2Fdocuments%2Fncov%2Ffactsheet-covid-19-how-to-self-isolate.pdf%3Fla%3Den&amp;usg=AOvVaw2yPcN_W83Vv8hcXxs1p3y1</a:t>
            </a:r>
            <a:endParaRPr b="1">
              <a:solidFill>
                <a:schemeClr val="dk1"/>
              </a:solidFill>
              <a:latin typeface="Lato"/>
              <a:ea typeface="Lato"/>
              <a:cs typeface="Lato"/>
              <a:sym typeface="Lato"/>
            </a:endParaRPr>
          </a:p>
          <a:p>
            <a:pPr marL="0" indent="0">
              <a:lnSpc>
                <a:spcPct val="115000"/>
              </a:lnSpc>
              <a:spcBef>
                <a:spcPts val="1269"/>
              </a:spcBef>
              <a:buClr>
                <a:schemeClr val="dk1"/>
              </a:buClr>
              <a:buNone/>
            </a:pPr>
            <a:endParaRPr>
              <a:solidFill>
                <a:schemeClr val="dk1"/>
              </a:solidFill>
              <a:latin typeface="Lato"/>
              <a:ea typeface="Lato"/>
              <a:cs typeface="Lato"/>
              <a:sym typeface="Lato"/>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8310e23d3c_0_18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8310e23d3c_0_180: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
                <a:solidFill>
                  <a:schemeClr val="dk1"/>
                </a:solidFill>
              </a:rPr>
              <a:t>Getting your workplace ready for COVID-19, WHO </a:t>
            </a:r>
            <a:r>
              <a:rPr lang="en" u="sng">
                <a:solidFill>
                  <a:schemeClr val="hlink"/>
                </a:solidFill>
                <a:hlinkClick r:id="rId3"/>
              </a:rPr>
              <a:t>https://www.who.int/docs/default-source/coronaviruse/advice-for-workplace-clean-19-03-2020.pdf</a:t>
            </a:r>
            <a:endParaRPr>
              <a:solidFill>
                <a:schemeClr val="dk1"/>
              </a:solidFill>
            </a:endParaRPr>
          </a:p>
          <a:p>
            <a:pPr marL="0" indent="0">
              <a:buNone/>
            </a:pPr>
            <a:endParaRPr>
              <a:solidFill>
                <a:schemeClr val="dk1"/>
              </a:solidFill>
            </a:endParaRPr>
          </a:p>
          <a:p>
            <a:pPr marL="483306" indent="-322204">
              <a:buClr>
                <a:schemeClr val="dk1"/>
              </a:buClr>
              <a:buSzPts val="1200"/>
            </a:pPr>
            <a:r>
              <a:rPr lang="en" sz="1300">
                <a:solidFill>
                  <a:schemeClr val="dk1"/>
                </a:solidFill>
                <a:latin typeface="Lato"/>
                <a:ea typeface="Lato"/>
                <a:cs typeface="Lato"/>
                <a:sym typeface="Lato"/>
              </a:rPr>
              <a:t>Make sure your workplaces are clean and hygienic: </a:t>
            </a:r>
            <a:endParaRPr sz="1300">
              <a:solidFill>
                <a:schemeClr val="dk1"/>
              </a:solidFill>
              <a:latin typeface="Lato"/>
              <a:ea typeface="Lato"/>
              <a:cs typeface="Lato"/>
              <a:sym typeface="Lato"/>
            </a:endParaRPr>
          </a:p>
          <a:p>
            <a:pPr marL="966612" lvl="1" indent="-322204">
              <a:buClr>
                <a:schemeClr val="dk1"/>
              </a:buClr>
              <a:buSzPts val="1200"/>
            </a:pPr>
            <a:r>
              <a:rPr lang="en" sz="1300">
                <a:solidFill>
                  <a:schemeClr val="dk1"/>
                </a:solidFill>
                <a:latin typeface="Lato"/>
                <a:ea typeface="Lato"/>
                <a:cs typeface="Lato"/>
                <a:sym typeface="Lato"/>
              </a:rPr>
              <a:t>regularly disinfect surfaces and frequently handled objects</a:t>
            </a:r>
            <a:endParaRPr sz="1300">
              <a:solidFill>
                <a:schemeClr val="dk1"/>
              </a:solidFill>
              <a:latin typeface="Lato"/>
              <a:ea typeface="Lato"/>
              <a:cs typeface="Lato"/>
              <a:sym typeface="Lato"/>
            </a:endParaRPr>
          </a:p>
          <a:p>
            <a:pPr marL="966612" lvl="1" indent="-322204">
              <a:buClr>
                <a:schemeClr val="dk1"/>
              </a:buClr>
              <a:buSzPts val="1200"/>
            </a:pPr>
            <a:r>
              <a:rPr lang="en" sz="1300">
                <a:solidFill>
                  <a:schemeClr val="dk1"/>
                </a:solidFill>
                <a:latin typeface="Lato"/>
                <a:ea typeface="Lato"/>
                <a:cs typeface="Lato"/>
                <a:sym typeface="Lato"/>
              </a:rPr>
              <a:t>pay attention to desks, tables, door handles, keyboards, etc.</a:t>
            </a:r>
            <a:endParaRPr sz="1300">
              <a:solidFill>
                <a:schemeClr val="dk1"/>
              </a:solidFill>
              <a:latin typeface="Lato"/>
              <a:ea typeface="Lato"/>
              <a:cs typeface="Lato"/>
              <a:sym typeface="Lato"/>
            </a:endParaRPr>
          </a:p>
          <a:p>
            <a:pPr marL="483306" indent="-322204">
              <a:buClr>
                <a:schemeClr val="dk1"/>
              </a:buClr>
              <a:buSzPts val="1200"/>
              <a:buFont typeface="Lato"/>
              <a:buChar char="●"/>
            </a:pPr>
            <a:r>
              <a:rPr lang="en" sz="1300">
                <a:solidFill>
                  <a:schemeClr val="dk1"/>
                </a:solidFill>
                <a:latin typeface="Lato"/>
                <a:ea typeface="Lato"/>
                <a:cs typeface="Lato"/>
                <a:sym typeface="Lato"/>
              </a:rPr>
              <a:t>Promote regular and thorough hand-washing: </a:t>
            </a:r>
            <a:endParaRPr sz="1300">
              <a:solidFill>
                <a:schemeClr val="dk1"/>
              </a:solidFill>
              <a:latin typeface="Lato"/>
              <a:ea typeface="Lato"/>
              <a:cs typeface="Lato"/>
              <a:sym typeface="Lato"/>
            </a:endParaRPr>
          </a:p>
          <a:p>
            <a:pPr marL="966612" lvl="1" indent="-322204">
              <a:buClr>
                <a:schemeClr val="dk1"/>
              </a:buClr>
              <a:buSzPts val="1200"/>
            </a:pPr>
            <a:r>
              <a:rPr lang="en" sz="1300">
                <a:solidFill>
                  <a:schemeClr val="dk1"/>
                </a:solidFill>
                <a:latin typeface="Lato"/>
                <a:ea typeface="Lato"/>
                <a:cs typeface="Lato"/>
                <a:sym typeface="Lato"/>
              </a:rPr>
              <a:t>provide hand sanitiser, or water and soap to allow hand washing.</a:t>
            </a:r>
            <a:endParaRPr sz="1300">
              <a:solidFill>
                <a:schemeClr val="dk1"/>
              </a:solidFill>
              <a:latin typeface="Lato"/>
              <a:ea typeface="Lato"/>
              <a:cs typeface="Lato"/>
              <a:sym typeface="Lato"/>
            </a:endParaRPr>
          </a:p>
          <a:p>
            <a:pPr marL="966612" lvl="1" indent="-322204">
              <a:buClr>
                <a:schemeClr val="dk1"/>
              </a:buClr>
              <a:buSzPts val="1200"/>
              <a:buFont typeface="Lato"/>
              <a:buChar char="○"/>
            </a:pPr>
            <a:r>
              <a:rPr lang="en" sz="1300">
                <a:solidFill>
                  <a:schemeClr val="dk1"/>
                </a:solidFill>
                <a:latin typeface="Lato"/>
                <a:ea typeface="Lato"/>
                <a:cs typeface="Lato"/>
                <a:sym typeface="Lato"/>
              </a:rPr>
              <a:t>make it easy for people to wash their hands anywhere in the workspace,( not just in the toilets).</a:t>
            </a:r>
            <a:endParaRPr sz="1300">
              <a:solidFill>
                <a:schemeClr val="dk1"/>
              </a:solidFill>
              <a:latin typeface="Lato"/>
              <a:ea typeface="Lato"/>
              <a:cs typeface="Lato"/>
              <a:sym typeface="Lato"/>
            </a:endParaRPr>
          </a:p>
          <a:p>
            <a:pPr marL="483306" indent="-322204">
              <a:buClr>
                <a:schemeClr val="dk1"/>
              </a:buClr>
              <a:buSzPts val="1200"/>
            </a:pPr>
            <a:r>
              <a:rPr lang="en" sz="1300">
                <a:solidFill>
                  <a:schemeClr val="dk1"/>
                </a:solidFill>
                <a:latin typeface="Lato"/>
                <a:ea typeface="Lato"/>
                <a:cs typeface="Lato"/>
                <a:sym typeface="Lato"/>
              </a:rPr>
              <a:t>Display posters promoting hand-washing, respiratory hygiene, and to stay home if sick: </a:t>
            </a:r>
            <a:endParaRPr sz="1300">
              <a:solidFill>
                <a:schemeClr val="dk1"/>
              </a:solidFill>
              <a:latin typeface="Lato"/>
              <a:ea typeface="Lato"/>
              <a:cs typeface="Lato"/>
              <a:sym typeface="Lato"/>
            </a:endParaRPr>
          </a:p>
          <a:p>
            <a:pPr marL="966612" lvl="1" indent="-322204">
              <a:buClr>
                <a:schemeClr val="dk1"/>
              </a:buClr>
              <a:buSzPts val="1200"/>
            </a:pPr>
            <a:r>
              <a:rPr lang="en" sz="1300">
                <a:solidFill>
                  <a:schemeClr val="dk1"/>
                </a:solidFill>
                <a:latin typeface="Lato"/>
                <a:ea typeface="Lato"/>
                <a:cs typeface="Lato"/>
                <a:sym typeface="Lato"/>
              </a:rPr>
              <a:t>ask your local health authority for these or consult www.WHO.int</a:t>
            </a:r>
            <a:endParaRPr sz="1300">
              <a:solidFill>
                <a:schemeClr val="dk1"/>
              </a:solidFill>
              <a:latin typeface="Lato"/>
              <a:ea typeface="Lato"/>
              <a:cs typeface="Lato"/>
              <a:sym typeface="Lato"/>
            </a:endParaRPr>
          </a:p>
          <a:p>
            <a:pPr marL="483306" indent="-322204">
              <a:buClr>
                <a:schemeClr val="dk1"/>
              </a:buClr>
              <a:buSzPts val="1200"/>
            </a:pPr>
            <a:r>
              <a:rPr lang="en" sz="1300">
                <a:solidFill>
                  <a:schemeClr val="dk1"/>
                </a:solidFill>
                <a:latin typeface="Lato"/>
                <a:ea typeface="Lato"/>
                <a:cs typeface="Lato"/>
                <a:sym typeface="Lato"/>
              </a:rPr>
              <a:t>Modify procedures to enable physical distancing and other measures</a:t>
            </a:r>
            <a:endParaRPr sz="1300">
              <a:solidFill>
                <a:schemeClr val="dk1"/>
              </a:solidFill>
              <a:latin typeface="Lato"/>
              <a:ea typeface="Lato"/>
              <a:cs typeface="Lato"/>
              <a:sym typeface="Lato"/>
            </a:endParaRPr>
          </a:p>
          <a:p>
            <a:pPr marL="966612" lvl="1" indent="-322204">
              <a:buClr>
                <a:schemeClr val="dk1"/>
              </a:buClr>
              <a:buSzPts val="1200"/>
              <a:buFont typeface="Lato"/>
              <a:buChar char="○"/>
            </a:pPr>
            <a:r>
              <a:rPr lang="en" sz="1300">
                <a:solidFill>
                  <a:schemeClr val="dk1"/>
                </a:solidFill>
                <a:latin typeface="Lato"/>
                <a:ea typeface="Lato"/>
                <a:cs typeface="Lato"/>
                <a:sym typeface="Lato"/>
              </a:rPr>
              <a:t>Assess everything that you do</a:t>
            </a:r>
            <a:endParaRPr sz="1300">
              <a:solidFill>
                <a:schemeClr val="dk1"/>
              </a:solidFill>
              <a:latin typeface="Lato"/>
              <a:ea typeface="Lato"/>
              <a:cs typeface="Lato"/>
              <a:sym typeface="Lato"/>
            </a:endParaRPr>
          </a:p>
          <a:p>
            <a:pPr marL="966612" lvl="1" indent="-322204">
              <a:buClr>
                <a:schemeClr val="dk1"/>
              </a:buClr>
              <a:buSzPts val="1200"/>
              <a:buFont typeface="Lato"/>
              <a:buChar char="○"/>
            </a:pPr>
            <a:r>
              <a:rPr lang="en" sz="1300">
                <a:solidFill>
                  <a:schemeClr val="dk1"/>
                </a:solidFill>
                <a:latin typeface="Lato"/>
                <a:ea typeface="Lato"/>
                <a:cs typeface="Lato"/>
                <a:sym typeface="Lato"/>
              </a:rPr>
              <a:t>Identify the risk points, implement changes that reduce risks </a:t>
            </a:r>
            <a:endParaRPr sz="1300">
              <a:solidFill>
                <a:schemeClr val="dk1"/>
              </a:solidFill>
              <a:latin typeface="Lato"/>
              <a:ea typeface="Lato"/>
              <a:cs typeface="Lato"/>
              <a:sym typeface="Lato"/>
            </a:endParaRPr>
          </a:p>
          <a:p>
            <a:pPr marL="483306" indent="-322204">
              <a:buClr>
                <a:schemeClr val="dk1"/>
              </a:buClr>
              <a:buSzPts val="1200"/>
            </a:pPr>
            <a:r>
              <a:rPr lang="en" sz="1300">
                <a:solidFill>
                  <a:schemeClr val="dk1"/>
                </a:solidFill>
                <a:latin typeface="Lato"/>
                <a:ea typeface="Lato"/>
                <a:cs typeface="Lato"/>
                <a:sym typeface="Lato"/>
              </a:rPr>
              <a:t>Limit number and size of face-to-face meetings.  </a:t>
            </a:r>
            <a:endParaRPr sz="1300">
              <a:solidFill>
                <a:schemeClr val="dk1"/>
              </a:solidFill>
              <a:latin typeface="Lato"/>
              <a:ea typeface="Lato"/>
              <a:cs typeface="Lato"/>
              <a:sym typeface="Lato"/>
            </a:endParaRPr>
          </a:p>
          <a:p>
            <a:pPr marL="966612" lvl="1" indent="-322204">
              <a:buClr>
                <a:schemeClr val="dk1"/>
              </a:buClr>
              <a:buSzPts val="1200"/>
              <a:buFont typeface="Lato"/>
              <a:buChar char="○"/>
            </a:pPr>
            <a:r>
              <a:rPr lang="en" sz="1300">
                <a:solidFill>
                  <a:schemeClr val="dk1"/>
                </a:solidFill>
                <a:latin typeface="Lato"/>
                <a:ea typeface="Lato"/>
                <a:cs typeface="Lato"/>
                <a:sym typeface="Lato"/>
              </a:rPr>
              <a:t>Are they necessary?</a:t>
            </a:r>
            <a:endParaRPr sz="1300">
              <a:solidFill>
                <a:schemeClr val="dk1"/>
              </a:solidFill>
              <a:latin typeface="Lato"/>
              <a:ea typeface="Lato"/>
              <a:cs typeface="Lato"/>
              <a:sym typeface="Lato"/>
            </a:endParaRPr>
          </a:p>
          <a:p>
            <a:pPr marL="966612" lvl="1" indent="-322204">
              <a:buClr>
                <a:schemeClr val="dk1"/>
              </a:buClr>
              <a:buSzPts val="1200"/>
              <a:buFont typeface="Lato"/>
              <a:buChar char="○"/>
            </a:pPr>
            <a:r>
              <a:rPr lang="en" sz="1300">
                <a:solidFill>
                  <a:schemeClr val="dk1"/>
                </a:solidFill>
                <a:latin typeface="Lato"/>
                <a:ea typeface="Lato"/>
                <a:cs typeface="Lato"/>
                <a:sym typeface="Lato"/>
              </a:rPr>
              <a:t>If so, organize the meetings and logistics so that all preventive measures can be done</a:t>
            </a:r>
            <a:endParaRPr sz="1300">
              <a:solidFill>
                <a:schemeClr val="dk1"/>
              </a:solidFill>
              <a:latin typeface="Lato"/>
              <a:ea typeface="Lato"/>
              <a:cs typeface="Lato"/>
              <a:sym typeface="Lato"/>
            </a:endParaRPr>
          </a:p>
          <a:p>
            <a:pPr marL="483306" indent="-322204">
              <a:buClr>
                <a:schemeClr val="dk1"/>
              </a:buClr>
              <a:buSzPts val="1200"/>
            </a:pPr>
            <a:r>
              <a:rPr lang="en" sz="1300">
                <a:solidFill>
                  <a:schemeClr val="dk1"/>
                </a:solidFill>
                <a:latin typeface="Lato"/>
                <a:ea typeface="Lato"/>
                <a:cs typeface="Lato"/>
                <a:sym typeface="Lato"/>
              </a:rPr>
              <a:t>Follow local guidelines and limitations on gatherings.</a:t>
            </a:r>
            <a:endParaRPr sz="1300">
              <a:solidFill>
                <a:schemeClr val="dk1"/>
              </a:solidFill>
              <a:latin typeface="Lato"/>
              <a:ea typeface="Lato"/>
              <a:cs typeface="Lato"/>
              <a:sym typeface="Lato"/>
            </a:endParaRPr>
          </a:p>
          <a:p>
            <a:pPr marL="966612" lvl="1" indent="-322204">
              <a:buClr>
                <a:schemeClr val="dk1"/>
              </a:buClr>
              <a:buSzPts val="1200"/>
              <a:buFont typeface="Lato"/>
              <a:buChar char="○"/>
            </a:pPr>
            <a:r>
              <a:rPr lang="en" sz="1300">
                <a:solidFill>
                  <a:schemeClr val="dk1"/>
                </a:solidFill>
                <a:latin typeface="Lato"/>
                <a:ea typeface="Lato"/>
                <a:cs typeface="Lato"/>
                <a:sym typeface="Lato"/>
              </a:rPr>
              <a:t>If it is not allowed, don’t do it.</a:t>
            </a:r>
            <a:endParaRPr sz="1300">
              <a:solidFill>
                <a:schemeClr val="dk1"/>
              </a:solidFill>
              <a:latin typeface="Lato"/>
              <a:ea typeface="Lato"/>
              <a:cs typeface="Lato"/>
              <a:sym typeface="Lato"/>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8310e23d3c_0_18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8310e23d3c_0_185: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
                <a:solidFill>
                  <a:schemeClr val="dk1"/>
                </a:solidFill>
              </a:rPr>
              <a:t>Getting your workplace ready for COVID-19, WHO </a:t>
            </a:r>
            <a:r>
              <a:rPr lang="en" u="sng">
                <a:solidFill>
                  <a:schemeClr val="hlink"/>
                </a:solidFill>
                <a:hlinkClick r:id="rId3"/>
              </a:rPr>
              <a:t>https://www.who.int/docs/default-source/coronaviruse/advice-for-workplace-clean-19-03-2020.pdf</a:t>
            </a:r>
            <a:endParaRPr>
              <a:solidFill>
                <a:schemeClr val="dk1"/>
              </a:solidFill>
            </a:endParaRPr>
          </a:p>
          <a:p>
            <a:pPr marL="483306" indent="-315491">
              <a:buClr>
                <a:schemeClr val="dk1"/>
              </a:buClr>
            </a:pPr>
            <a:r>
              <a:rPr lang="en">
                <a:solidFill>
                  <a:schemeClr val="dk1"/>
                </a:solidFill>
              </a:rPr>
              <a:t>Plan for what to do if someone becomes ill with suspected COVID-19 at your workplace</a:t>
            </a:r>
            <a:endParaRPr>
              <a:solidFill>
                <a:schemeClr val="dk1"/>
              </a:solidFill>
            </a:endParaRPr>
          </a:p>
          <a:p>
            <a:pPr marL="966612" lvl="1" indent="-315491">
              <a:buClr>
                <a:schemeClr val="dk1"/>
              </a:buClr>
            </a:pPr>
            <a:r>
              <a:rPr lang="en">
                <a:solidFill>
                  <a:schemeClr val="dk1"/>
                </a:solidFill>
              </a:rPr>
              <a:t>Identify and prepare a room or area that can be used to accommodate and isolate the staff member until they can be moved to their home or to a health facility</a:t>
            </a:r>
            <a:endParaRPr>
              <a:solidFill>
                <a:schemeClr val="dk1"/>
              </a:solidFill>
            </a:endParaRPr>
          </a:p>
          <a:p>
            <a:pPr marL="966612" lvl="1" indent="-315491">
              <a:buClr>
                <a:schemeClr val="dk1"/>
              </a:buClr>
            </a:pPr>
            <a:r>
              <a:rPr lang="en">
                <a:solidFill>
                  <a:schemeClr val="dk1"/>
                </a:solidFill>
              </a:rPr>
              <a:t>Identify who to call.  Doctor? Health authority? Hospital? Relative?</a:t>
            </a:r>
            <a:endParaRPr>
              <a:solidFill>
                <a:schemeClr val="dk1"/>
              </a:solidFill>
            </a:endParaRPr>
          </a:p>
          <a:p>
            <a:pPr marL="966612" lvl="1" indent="-315491">
              <a:buClr>
                <a:schemeClr val="dk1"/>
              </a:buClr>
            </a:pPr>
            <a:r>
              <a:rPr lang="en">
                <a:solidFill>
                  <a:schemeClr val="dk1"/>
                </a:solidFill>
              </a:rPr>
              <a:t>Plan for how you will clean and sanitize the space afterwards</a:t>
            </a:r>
            <a:endParaRPr>
              <a:solidFill>
                <a:schemeClr val="dk1"/>
              </a:solidFill>
            </a:endParaRPr>
          </a:p>
          <a:p>
            <a:pPr marL="483306" indent="-315491">
              <a:buClr>
                <a:schemeClr val="dk1"/>
              </a:buClr>
            </a:pPr>
            <a:r>
              <a:rPr lang="en">
                <a:solidFill>
                  <a:schemeClr val="dk1"/>
                </a:solidFill>
              </a:rPr>
              <a:t>With planning and foresight, many activities can be adjusted to be made safe, and reduce risk of transmission.</a:t>
            </a:r>
            <a:endParaRPr>
              <a:solidFill>
                <a:schemeClr val="dk1"/>
              </a:solidFill>
            </a:endParaRPr>
          </a:p>
          <a:p>
            <a:pPr marL="966612" lvl="1" indent="-315491">
              <a:buClr>
                <a:schemeClr val="dk1"/>
              </a:buClr>
            </a:pPr>
            <a:r>
              <a:rPr lang="en">
                <a:solidFill>
                  <a:schemeClr val="dk1"/>
                </a:solidFill>
              </a:rPr>
              <a:t>When planning, assume that anybody can be asymptomatic and spread the disease unknowingly.  </a:t>
            </a:r>
            <a:endParaRPr>
              <a:solidFill>
                <a:schemeClr val="dk1"/>
              </a:solidFill>
            </a:endParaRPr>
          </a:p>
          <a:p>
            <a:pPr marL="966612" lvl="1" indent="-315491">
              <a:buClr>
                <a:schemeClr val="dk1"/>
              </a:buClr>
            </a:pPr>
            <a:r>
              <a:rPr lang="en">
                <a:solidFill>
                  <a:schemeClr val="dk1"/>
                </a:solidFill>
              </a:rPr>
              <a:t>What do you do to prevent that?</a:t>
            </a:r>
            <a:endParaRPr>
              <a:solidFill>
                <a:schemeClr val="dk1"/>
              </a:solidFill>
            </a:endParaRPr>
          </a:p>
          <a:p>
            <a:pPr marL="483306" indent="0">
              <a:buNone/>
            </a:pPr>
            <a:endParaRPr>
              <a:solidFill>
                <a:schemeClr val="dk1"/>
              </a:solidFill>
            </a:endParaRPr>
          </a:p>
          <a:p>
            <a:pPr marL="0" indent="0">
              <a:buNone/>
            </a:pPr>
            <a:endParaRPr>
              <a:solidFill>
                <a:schemeClr val="dk1"/>
              </a:solidFill>
            </a:endParaRPr>
          </a:p>
          <a:p>
            <a:pPr marL="0" indent="0">
              <a:buNone/>
            </a:pPr>
            <a:r>
              <a:rPr lang="en">
                <a:solidFill>
                  <a:schemeClr val="dk1"/>
                </a:solidFill>
              </a:rPr>
              <a:t>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8310e23d3c_0_19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8310e23d3c_0_190: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
              <a:t>Employers should consider their business continuity plans and how COVID-19 could impact their workplace. To prepare, make plans to:</a:t>
            </a:r>
            <a:endParaRPr/>
          </a:p>
          <a:p>
            <a:pPr marL="483306" indent="-315491"/>
            <a:r>
              <a:rPr lang="en"/>
              <a:t>protect employees</a:t>
            </a:r>
            <a:endParaRPr/>
          </a:p>
          <a:p>
            <a:pPr marL="483306" indent="-315491"/>
            <a:r>
              <a:rPr lang="en"/>
              <a:t>limit spread in workplaces</a:t>
            </a:r>
            <a:endParaRPr/>
          </a:p>
          <a:p>
            <a:pPr marL="483306" indent="-315491"/>
            <a:r>
              <a:rPr lang="en"/>
              <a:t>ensure continuity of critical services if staff are ill or self-isolating</a:t>
            </a:r>
            <a:endParaRPr/>
          </a:p>
          <a:p>
            <a:pPr marL="483306" indent="-315491"/>
            <a:r>
              <a:rPr lang="en"/>
              <a:t>explore alternate working arrangements, such as: 	</a:t>
            </a:r>
            <a:endParaRPr/>
          </a:p>
          <a:p>
            <a:pPr marL="966612" lvl="1" indent="-315491"/>
            <a:r>
              <a:rPr lang="en"/>
              <a:t>working from home or remotely</a:t>
            </a:r>
            <a:endParaRPr/>
          </a:p>
          <a:p>
            <a:pPr marL="966612" lvl="1" indent="-315491"/>
            <a:r>
              <a:rPr lang="en"/>
              <a:t>doing work that doesn't require contact with other people</a:t>
            </a:r>
            <a:endParaRPr/>
          </a:p>
          <a:p>
            <a:pPr marL="0" indent="0">
              <a:buNone/>
            </a:pPr>
            <a:endParaRPr/>
          </a:p>
          <a:p>
            <a:pPr marL="0" indent="0">
              <a:buNone/>
            </a:pPr>
            <a:r>
              <a:rPr lang="en" u="sng">
                <a:solidFill>
                  <a:schemeClr val="hlink"/>
                </a:solidFill>
                <a:hlinkClick r:id="rId3"/>
              </a:rPr>
              <a:t>https://www.alberta.ca/assets/documents/covid-19-workplace-guidance-for-business-owners.pdf</a:t>
            </a:r>
            <a:endParaRPr/>
          </a:p>
          <a:p>
            <a:pPr marL="0" indent="0">
              <a:buNone/>
            </a:pPr>
            <a:endParaRPr/>
          </a:p>
          <a:p>
            <a:pPr marL="0" indent="0">
              <a:buNone/>
            </a:pPr>
            <a:r>
              <a:rPr lang="en" u="sng">
                <a:solidFill>
                  <a:schemeClr val="hlink"/>
                </a:solidFill>
                <a:hlinkClick r:id="rId4"/>
              </a:rPr>
              <a:t>https://www.ccohs.ca/oshanswers/hsprograms/planning_pandemic.html</a:t>
            </a:r>
            <a:endParaRPr/>
          </a:p>
          <a:p>
            <a:pPr marL="0" indent="0">
              <a:buNone/>
            </a:pPr>
            <a:endParaRPr/>
          </a:p>
          <a:p>
            <a:pPr marL="0" indent="0">
              <a:buNone/>
            </a:pPr>
            <a:r>
              <a:rPr lang="en"/>
              <a:t>WaterAid: </a:t>
            </a:r>
            <a:r>
              <a:rPr lang="en" u="sng">
                <a:solidFill>
                  <a:schemeClr val="hlink"/>
                </a:solidFill>
                <a:hlinkClick r:id="rId5"/>
              </a:rPr>
              <a:t>https://washmatters.wateraid.org/blog/putting-equality-inclusion-and-rights-at-centre-of-covid-19-water-sanitation-and-hygiene-response</a:t>
            </a:r>
            <a:endParaRPr/>
          </a:p>
          <a:p>
            <a:pPr marL="0" indent="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8310e23d3c_0_20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8310e23d3c_0_202: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lnSpc>
                <a:spcPct val="90000"/>
              </a:lnSpc>
              <a:buNone/>
            </a:pPr>
            <a:r>
              <a:rPr lang="en" u="sng">
                <a:solidFill>
                  <a:schemeClr val="hlink"/>
                </a:solidFill>
                <a:latin typeface="Lato Light"/>
                <a:ea typeface="Lato Light"/>
                <a:cs typeface="Lato Light"/>
                <a:sym typeface="Lato Light"/>
                <a:hlinkClick r:id="rId3"/>
              </a:rPr>
              <a:t>https://globalhandwashing.org/putting-equality-inclusion-and-rights-at-the-centre-of-a-covid-19-water-sanitation-and-hygiene-response/</a:t>
            </a:r>
            <a:endParaRPr/>
          </a:p>
          <a:p>
            <a:pPr marL="0" indent="0">
              <a:lnSpc>
                <a:spcPct val="90000"/>
              </a:lnSpc>
              <a:buNone/>
            </a:pPr>
            <a:endParaRPr/>
          </a:p>
          <a:p>
            <a:pPr marL="0" indent="0">
              <a:lnSpc>
                <a:spcPct val="150000"/>
              </a:lnSpc>
              <a:spcBef>
                <a:spcPts val="846"/>
              </a:spcBef>
              <a:buNone/>
            </a:pPr>
            <a:r>
              <a:rPr lang="en" sz="1600">
                <a:solidFill>
                  <a:schemeClr val="dk1"/>
                </a:solidFill>
                <a:latin typeface="Lato"/>
                <a:ea typeface="Lato"/>
                <a:cs typeface="Lato"/>
                <a:sym typeface="Lato"/>
              </a:rPr>
              <a:t>WaterAid Policy piece</a:t>
            </a:r>
            <a:endParaRPr sz="1600">
              <a:solidFill>
                <a:schemeClr val="dk1"/>
              </a:solidFill>
              <a:latin typeface="Lato"/>
              <a:ea typeface="Lato"/>
              <a:cs typeface="Lato"/>
              <a:sym typeface="Lato"/>
            </a:endParaRPr>
          </a:p>
          <a:p>
            <a:pPr marL="483306" marR="147677" indent="-322204">
              <a:lnSpc>
                <a:spcPct val="150000"/>
              </a:lnSpc>
              <a:spcBef>
                <a:spcPts val="846"/>
              </a:spcBef>
              <a:buClr>
                <a:srgbClr val="414042"/>
              </a:buClr>
              <a:buSzPts val="1200"/>
              <a:buFont typeface="Times New Roman"/>
              <a:buAutoNum type="arabicPeriod"/>
            </a:pPr>
            <a:r>
              <a:rPr lang="en" sz="1300">
                <a:solidFill>
                  <a:srgbClr val="414042"/>
                </a:solidFill>
              </a:rPr>
              <a:t>Support governments and other WASH actors to </a:t>
            </a:r>
            <a:r>
              <a:rPr lang="en" sz="1300" b="1">
                <a:solidFill>
                  <a:srgbClr val="414042"/>
                </a:solidFill>
              </a:rPr>
              <a:t>deliver the human right to water and sanitation as a central part of response efforts</a:t>
            </a:r>
            <a:r>
              <a:rPr lang="en" sz="1300">
                <a:solidFill>
                  <a:srgbClr val="414042"/>
                </a:solidFill>
              </a:rPr>
              <a:t>, provided in a way that is non-discriminatory and accessible to all.</a:t>
            </a:r>
            <a:endParaRPr sz="1300">
              <a:solidFill>
                <a:srgbClr val="414042"/>
              </a:solidFill>
            </a:endParaRPr>
          </a:p>
          <a:p>
            <a:pPr marL="483306" marR="147677" indent="-322204">
              <a:lnSpc>
                <a:spcPct val="150000"/>
              </a:lnSpc>
              <a:buClr>
                <a:srgbClr val="414042"/>
              </a:buClr>
              <a:buSzPts val="1200"/>
              <a:buFont typeface="Times New Roman"/>
              <a:buAutoNum type="arabicPeriod"/>
            </a:pPr>
            <a:r>
              <a:rPr lang="en" sz="1300" b="1">
                <a:solidFill>
                  <a:srgbClr val="414042"/>
                </a:solidFill>
              </a:rPr>
              <a:t>Develop crisis responses alongside the affected communities </a:t>
            </a:r>
            <a:r>
              <a:rPr lang="en" sz="1300">
                <a:solidFill>
                  <a:srgbClr val="414042"/>
                </a:solidFill>
              </a:rPr>
              <a:t>rather than for them, to ensure solutions meet cultural, social and religious challenges. Disability rights, women’s rights and indigenous rights groups, to name a few, are best placed to help us shape our response in a way that is empowering, does no harm and responds to real requirements.</a:t>
            </a:r>
            <a:endParaRPr sz="1300">
              <a:solidFill>
                <a:srgbClr val="414042"/>
              </a:solidFill>
            </a:endParaRPr>
          </a:p>
          <a:p>
            <a:pPr marL="483306" marR="147677" indent="-322204">
              <a:lnSpc>
                <a:spcPct val="150000"/>
              </a:lnSpc>
              <a:buClr>
                <a:srgbClr val="414042"/>
              </a:buClr>
              <a:buSzPts val="1200"/>
              <a:buFont typeface="Times New Roman"/>
              <a:buAutoNum type="arabicPeriod"/>
            </a:pPr>
            <a:r>
              <a:rPr lang="en" sz="1300" b="1">
                <a:solidFill>
                  <a:srgbClr val="414042"/>
                </a:solidFill>
              </a:rPr>
              <a:t>Tackle and confront any discrimination and stigmatisation</a:t>
            </a:r>
            <a:r>
              <a:rPr lang="en" sz="1300">
                <a:solidFill>
                  <a:srgbClr val="414042"/>
                </a:solidFill>
              </a:rPr>
              <a:t> in response efforts, related to factors such as age, gender, race, ethnicity, socio-economic status, livelihood type and caste. We must closely monitor our messaging, images and approaches to ensure they are not inadvertently fuelling discrimination.</a:t>
            </a:r>
            <a:endParaRPr sz="1300">
              <a:solidFill>
                <a:srgbClr val="414042"/>
              </a:solidFill>
            </a:endParaRPr>
          </a:p>
          <a:p>
            <a:pPr marL="483306" marR="147677" indent="-322204">
              <a:lnSpc>
                <a:spcPct val="150000"/>
              </a:lnSpc>
              <a:buClr>
                <a:srgbClr val="414042"/>
              </a:buClr>
              <a:buSzPts val="1200"/>
              <a:buFont typeface="Times New Roman"/>
              <a:buAutoNum type="arabicPeriod"/>
            </a:pPr>
            <a:r>
              <a:rPr lang="en" sz="1300">
                <a:solidFill>
                  <a:srgbClr val="414042"/>
                </a:solidFill>
              </a:rPr>
              <a:t>Promote collection of water, cleanliness of water and sanitation facilities and practising of hygiene as </a:t>
            </a:r>
            <a:r>
              <a:rPr lang="en" sz="1300" b="1">
                <a:solidFill>
                  <a:srgbClr val="414042"/>
                </a:solidFill>
              </a:rPr>
              <a:t>the responsibility of all – not just women</a:t>
            </a:r>
            <a:r>
              <a:rPr lang="en" sz="1300">
                <a:solidFill>
                  <a:srgbClr val="414042"/>
                </a:solidFill>
              </a:rPr>
              <a:t>.</a:t>
            </a:r>
            <a:endParaRPr sz="1300">
              <a:solidFill>
                <a:srgbClr val="414042"/>
              </a:solidFill>
            </a:endParaRPr>
          </a:p>
          <a:p>
            <a:pPr marL="483306" marR="147677" indent="-322204">
              <a:lnSpc>
                <a:spcPct val="150000"/>
              </a:lnSpc>
              <a:buClr>
                <a:srgbClr val="414042"/>
              </a:buClr>
              <a:buSzPts val="1200"/>
              <a:buFont typeface="Times New Roman"/>
              <a:buAutoNum type="arabicPeriod"/>
            </a:pPr>
            <a:r>
              <a:rPr lang="en" sz="1300">
                <a:solidFill>
                  <a:srgbClr val="414042"/>
                </a:solidFill>
              </a:rPr>
              <a:t>Recognise the </a:t>
            </a:r>
            <a:r>
              <a:rPr lang="en" sz="1300" b="1">
                <a:solidFill>
                  <a:srgbClr val="414042"/>
                </a:solidFill>
              </a:rPr>
              <a:t>obligations and responsibility of government and sector actors to respond</a:t>
            </a:r>
            <a:r>
              <a:rPr lang="en" sz="1300">
                <a:solidFill>
                  <a:srgbClr val="414042"/>
                </a:solidFill>
              </a:rPr>
              <a:t>; do not make this an issue of individual action or responsibility.</a:t>
            </a:r>
            <a:endParaRPr sz="1300">
              <a:solidFill>
                <a:srgbClr val="414042"/>
              </a:solidFill>
            </a:endParaRPr>
          </a:p>
          <a:p>
            <a:pPr marL="483306" marR="147677" indent="-322204">
              <a:lnSpc>
                <a:spcPct val="150000"/>
              </a:lnSpc>
              <a:buClr>
                <a:srgbClr val="414042"/>
              </a:buClr>
              <a:buSzPts val="1200"/>
              <a:buFont typeface="Times New Roman"/>
              <a:buAutoNum type="arabicPeriod"/>
            </a:pPr>
            <a:r>
              <a:rPr lang="en" sz="1300">
                <a:solidFill>
                  <a:srgbClr val="414042"/>
                </a:solidFill>
              </a:rPr>
              <a:t>Ensure we are </a:t>
            </a:r>
            <a:r>
              <a:rPr lang="en" sz="1300" b="1">
                <a:solidFill>
                  <a:srgbClr val="414042"/>
                </a:solidFill>
              </a:rPr>
              <a:t>collecting and disaggregating data</a:t>
            </a:r>
            <a:r>
              <a:rPr lang="en" sz="1300">
                <a:solidFill>
                  <a:srgbClr val="414042"/>
                </a:solidFill>
              </a:rPr>
              <a:t> to understand differing impacts on all parts of the population. At minimum age, disability, gender and location disaggregation is needed.</a:t>
            </a:r>
            <a:endParaRPr sz="1300">
              <a:solidFill>
                <a:srgbClr val="414042"/>
              </a:solidFill>
            </a:endParaRPr>
          </a:p>
          <a:p>
            <a:pPr marL="0" indent="0">
              <a:spcBef>
                <a:spcPts val="634"/>
              </a:spcBef>
              <a:buNone/>
            </a:pPr>
            <a:endParaRPr sz="1500">
              <a:latin typeface="Lato"/>
              <a:ea typeface="Lato"/>
              <a:cs typeface="Lato"/>
              <a:sym typeface="Lato"/>
            </a:endParaRPr>
          </a:p>
          <a:p>
            <a:pPr marL="0" indent="0">
              <a:lnSpc>
                <a:spcPct val="90000"/>
              </a:lnSpc>
              <a:buNone/>
            </a:pPr>
            <a:endParaRPr/>
          </a:p>
          <a:p>
            <a:pPr marL="0" indent="0">
              <a:lnSpc>
                <a:spcPct val="90000"/>
              </a:lnSpc>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8310e23d3c_0_297:notes"/>
          <p:cNvSpPr txBox="1">
            <a:spLocks noGrp="1"/>
          </p:cNvSpPr>
          <p:nvPr>
            <p:ph type="body" idx="1"/>
          </p:nvPr>
        </p:nvSpPr>
        <p:spPr>
          <a:xfrm>
            <a:off x="731520" y="4620578"/>
            <a:ext cx="5852160" cy="3780630"/>
          </a:xfrm>
          <a:prstGeom prst="rect">
            <a:avLst/>
          </a:prstGeom>
        </p:spPr>
        <p:txBody>
          <a:bodyPr spcFirstLastPara="1" wrap="square" lIns="96645" tIns="96645" rIns="96645" bIns="96645" anchor="t" anchorCtr="0">
            <a:noAutofit/>
          </a:bodyPr>
          <a:lstStyle/>
          <a:p>
            <a:pPr marL="0" indent="0">
              <a:buNone/>
            </a:pPr>
            <a:r>
              <a:rPr lang="en"/>
              <a:t>There is no such thing as a silly question.</a:t>
            </a:r>
            <a:endParaRPr/>
          </a:p>
          <a:p>
            <a:pPr marL="0" indent="0">
              <a:buNone/>
            </a:pPr>
            <a:r>
              <a:rPr lang="en"/>
              <a:t>There is a lot of confusing information out there.  If there is something you have heard that you are not sure about, please ask.</a:t>
            </a:r>
            <a:endParaRPr/>
          </a:p>
          <a:p>
            <a:pPr marL="0" indent="0">
              <a:buNone/>
            </a:pPr>
            <a:endParaRPr/>
          </a:p>
          <a:p>
            <a:pPr marL="0" indent="0">
              <a:buNone/>
            </a:pPr>
            <a:r>
              <a:rPr lang="en"/>
              <a:t>Raise hands</a:t>
            </a:r>
            <a:endParaRPr/>
          </a:p>
          <a:p>
            <a:pPr marL="0" indent="0">
              <a:buNone/>
            </a:pPr>
            <a:r>
              <a:rPr lang="en"/>
              <a:t>Write in the chat box</a:t>
            </a:r>
            <a:endParaRPr/>
          </a:p>
          <a:p>
            <a:pPr marL="0" indent="0">
              <a:buNone/>
            </a:pPr>
            <a:endParaRPr/>
          </a:p>
          <a:p>
            <a:pPr marL="0" indent="0">
              <a:buNone/>
            </a:pPr>
            <a:r>
              <a:rPr lang="en"/>
              <a:t>what if health authorities are not saying anything/much yet we know there is a high risk</a:t>
            </a:r>
            <a:endParaRPr/>
          </a:p>
          <a:p>
            <a:pPr marL="0" indent="0">
              <a:buNone/>
            </a:pPr>
            <a:r>
              <a:rPr lang="en"/>
              <a:t>How to clean your mask</a:t>
            </a:r>
            <a:endParaRPr/>
          </a:p>
          <a:p>
            <a:pPr marL="0" indent="0">
              <a:buNone/>
            </a:pPr>
            <a:r>
              <a:rPr lang="en"/>
              <a:t>Chronic disease list - immunocompromised HIV/AIDS</a:t>
            </a:r>
            <a:endParaRPr/>
          </a:p>
          <a:p>
            <a:pPr marL="0" indent="0">
              <a:buNone/>
            </a:pPr>
            <a:endParaRPr/>
          </a:p>
          <a:p>
            <a:pPr marL="0" indent="0">
              <a:buNone/>
            </a:pPr>
            <a:endParaRPr/>
          </a:p>
        </p:txBody>
      </p:sp>
      <p:sp>
        <p:nvSpPr>
          <p:cNvPr id="582" name="Google Shape;582;g8310e23d3c_0_297: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57fdc67d0f_2_218:notes"/>
          <p:cNvSpPr txBox="1">
            <a:spLocks noGrp="1"/>
          </p:cNvSpPr>
          <p:nvPr>
            <p:ph type="body" idx="1"/>
          </p:nvPr>
        </p:nvSpPr>
        <p:spPr>
          <a:xfrm>
            <a:off x="731520" y="4620577"/>
            <a:ext cx="5852160" cy="3780473"/>
          </a:xfrm>
          <a:prstGeom prst="rect">
            <a:avLst/>
          </a:prstGeom>
        </p:spPr>
        <p:txBody>
          <a:bodyPr spcFirstLastPara="1" wrap="square" lIns="96645" tIns="96645" rIns="96645" bIns="96645" anchor="t" anchorCtr="0">
            <a:noAutofit/>
          </a:bodyPr>
          <a:lstStyle/>
          <a:p>
            <a:pPr marL="0" indent="0">
              <a:buNone/>
            </a:pPr>
            <a:endParaRPr/>
          </a:p>
        </p:txBody>
      </p:sp>
      <p:sp>
        <p:nvSpPr>
          <p:cNvPr id="589" name="Google Shape;589;g57fdc67d0f_2_21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57fdc67d0f_6_9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g57fdc67d0f_6_90: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0" indent="0">
              <a:buNone/>
            </a:pPr>
            <a:endParaRPr/>
          </a:p>
        </p:txBody>
      </p:sp>
      <p:sp>
        <p:nvSpPr>
          <p:cNvPr id="597" name="Google Shape;597;g57fdc67d0f_6_90:notes"/>
          <p:cNvSpPr txBox="1">
            <a:spLocks noGrp="1"/>
          </p:cNvSpPr>
          <p:nvPr>
            <p:ph type="sldNum" idx="12"/>
          </p:nvPr>
        </p:nvSpPr>
        <p:spPr>
          <a:xfrm>
            <a:off x="4143587" y="9119474"/>
            <a:ext cx="3169920" cy="481726"/>
          </a:xfrm>
          <a:prstGeom prst="rect">
            <a:avLst/>
          </a:prstGeom>
          <a:noFill/>
          <a:ln>
            <a:noFill/>
          </a:ln>
        </p:spPr>
        <p:txBody>
          <a:bodyPr spcFirstLastPara="1" wrap="square" lIns="96645" tIns="48309" rIns="96645" bIns="48309" anchor="b" anchorCtr="0">
            <a:noAutofit/>
          </a:bodyPr>
          <a:lstStyle/>
          <a:p>
            <a:pPr algn="r"/>
            <a:fld id="{00000000-1234-1234-1234-123412341234}" type="slidenum">
              <a:rPr lang="en"/>
              <a:pPr algn="r"/>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8310e23d3c_0_34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8310e23d3c_0_347: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lnSpc>
                <a:spcPct val="150000"/>
              </a:lnSpc>
              <a:spcBef>
                <a:spcPts val="846"/>
              </a:spcBef>
              <a:buNone/>
            </a:pPr>
            <a:r>
              <a:rPr lang="en" sz="1600">
                <a:solidFill>
                  <a:schemeClr val="dk1"/>
                </a:solidFill>
                <a:latin typeface="Lato"/>
                <a:ea typeface="Lato"/>
                <a:cs typeface="Lato"/>
                <a:sym typeface="Lato"/>
              </a:rPr>
              <a:t>Learning Outcomes</a:t>
            </a:r>
            <a:endParaRPr sz="1600">
              <a:solidFill>
                <a:schemeClr val="dk1"/>
              </a:solidFill>
              <a:latin typeface="Lato"/>
              <a:ea typeface="Lato"/>
              <a:cs typeface="Lato"/>
              <a:sym typeface="Lato"/>
            </a:endParaRPr>
          </a:p>
          <a:p>
            <a:pPr marL="483306" indent="-342342">
              <a:lnSpc>
                <a:spcPct val="150000"/>
              </a:lnSpc>
              <a:spcBef>
                <a:spcPts val="846"/>
              </a:spcBef>
              <a:buClr>
                <a:schemeClr val="dk1"/>
              </a:buClr>
              <a:buSzPts val="1500"/>
              <a:buFont typeface="Lato"/>
              <a:buAutoNum type="arabicPeriod"/>
            </a:pPr>
            <a:r>
              <a:rPr lang="en" sz="1600">
                <a:solidFill>
                  <a:schemeClr val="dk1"/>
                </a:solidFill>
                <a:latin typeface="Lato"/>
                <a:ea typeface="Lato"/>
                <a:cs typeface="Lato"/>
                <a:sym typeface="Lato"/>
              </a:rPr>
              <a:t>Describe the basic microbiology of the novel coronavirus [SARS CoV2]. </a:t>
            </a:r>
            <a:endParaRPr sz="1600">
              <a:solidFill>
                <a:schemeClr val="dk1"/>
              </a:solidFill>
              <a:latin typeface="Lato"/>
              <a:ea typeface="Lato"/>
              <a:cs typeface="Lato"/>
              <a:sym typeface="Lato"/>
            </a:endParaRPr>
          </a:p>
          <a:p>
            <a:pPr marL="483306" indent="-342342">
              <a:lnSpc>
                <a:spcPct val="150000"/>
              </a:lnSpc>
              <a:buClr>
                <a:schemeClr val="dk1"/>
              </a:buClr>
              <a:buSzPts val="1500"/>
              <a:buFont typeface="Lato"/>
              <a:buAutoNum type="arabicPeriod"/>
            </a:pPr>
            <a:r>
              <a:rPr lang="en" sz="1600">
                <a:solidFill>
                  <a:schemeClr val="dk1"/>
                </a:solidFill>
                <a:latin typeface="Lato"/>
                <a:ea typeface="Lato"/>
                <a:cs typeface="Lato"/>
                <a:sym typeface="Lato"/>
              </a:rPr>
              <a:t>Describe the global impact of COVID-19 to date.</a:t>
            </a:r>
            <a:endParaRPr sz="1600">
              <a:solidFill>
                <a:schemeClr val="dk1"/>
              </a:solidFill>
              <a:latin typeface="Lato"/>
              <a:ea typeface="Lato"/>
              <a:cs typeface="Lato"/>
              <a:sym typeface="Lato"/>
            </a:endParaRPr>
          </a:p>
          <a:p>
            <a:pPr marL="483306" indent="-342342">
              <a:lnSpc>
                <a:spcPct val="150000"/>
              </a:lnSpc>
              <a:buClr>
                <a:schemeClr val="dk1"/>
              </a:buClr>
              <a:buSzPts val="1500"/>
              <a:buFont typeface="Lato"/>
              <a:buAutoNum type="arabicPeriod"/>
            </a:pPr>
            <a:r>
              <a:rPr lang="en" sz="1600">
                <a:solidFill>
                  <a:schemeClr val="dk1"/>
                </a:solidFill>
                <a:latin typeface="Lato"/>
                <a:ea typeface="Lato"/>
                <a:cs typeface="Lato"/>
                <a:sym typeface="Lato"/>
              </a:rPr>
              <a:t>Describe the distribution and risk factors of COVID-19 spread.</a:t>
            </a:r>
            <a:endParaRPr sz="1600">
              <a:solidFill>
                <a:schemeClr val="dk1"/>
              </a:solidFill>
              <a:latin typeface="Lato"/>
              <a:ea typeface="Lato"/>
              <a:cs typeface="Lato"/>
              <a:sym typeface="Lato"/>
            </a:endParaRPr>
          </a:p>
          <a:p>
            <a:pPr marL="966612" lvl="1" indent="-342342">
              <a:lnSpc>
                <a:spcPct val="150000"/>
              </a:lnSpc>
              <a:buClr>
                <a:schemeClr val="dk1"/>
              </a:buClr>
              <a:buSzPts val="1500"/>
              <a:buFont typeface="Lato"/>
              <a:buAutoNum type="alphaLcPeriod"/>
            </a:pPr>
            <a:r>
              <a:rPr lang="en" sz="1600">
                <a:solidFill>
                  <a:schemeClr val="dk1"/>
                </a:solidFill>
                <a:latin typeface="Lato"/>
                <a:ea typeface="Lato"/>
                <a:cs typeface="Lato"/>
                <a:sym typeface="Lato"/>
              </a:rPr>
              <a:t>Describe methods to reduce transmission of COVID-19. </a:t>
            </a:r>
            <a:endParaRPr sz="1600">
              <a:solidFill>
                <a:schemeClr val="dk1"/>
              </a:solidFill>
              <a:latin typeface="Lato"/>
              <a:ea typeface="Lato"/>
              <a:cs typeface="Lato"/>
              <a:sym typeface="Lato"/>
            </a:endParaRPr>
          </a:p>
          <a:p>
            <a:pPr marL="483306" indent="-342342">
              <a:lnSpc>
                <a:spcPct val="150000"/>
              </a:lnSpc>
              <a:buClr>
                <a:schemeClr val="dk1"/>
              </a:buClr>
              <a:buSzPts val="1500"/>
              <a:buFont typeface="Lato"/>
              <a:buAutoNum type="arabicPeriod"/>
            </a:pPr>
            <a:r>
              <a:rPr lang="en" sz="1600">
                <a:solidFill>
                  <a:schemeClr val="dk1"/>
                </a:solidFill>
                <a:latin typeface="Lato"/>
                <a:ea typeface="Lato"/>
                <a:cs typeface="Lato"/>
                <a:sym typeface="Lato"/>
              </a:rPr>
              <a:t>Discuss strategies to support clients with programming to reduce the impact of COVID-19.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8310e23d3c_1_65: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8310e23d3c_1_65: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lnSpc>
                <a:spcPct val="115000"/>
              </a:lnSpc>
              <a:spcBef>
                <a:spcPts val="2537"/>
              </a:spcBef>
              <a:buNone/>
            </a:pPr>
            <a:r>
              <a:rPr lang="en" sz="1500" b="1"/>
              <a:t>What Is a Coronavirus?</a:t>
            </a:r>
            <a:endParaRPr sz="1500" b="1"/>
          </a:p>
          <a:p>
            <a:pPr marL="0" indent="0">
              <a:lnSpc>
                <a:spcPct val="115000"/>
              </a:lnSpc>
              <a:spcBef>
                <a:spcPts val="1269"/>
              </a:spcBef>
              <a:buNone/>
            </a:pPr>
            <a:r>
              <a:rPr lang="en" b="1"/>
              <a:t>Coronaviruses</a:t>
            </a:r>
            <a:r>
              <a:rPr lang="en"/>
              <a:t> are a family of viruses known for containing strains that cause potentially deadly diseases in mammals and birds. </a:t>
            </a:r>
            <a:endParaRPr/>
          </a:p>
          <a:p>
            <a:pPr marL="0" indent="0">
              <a:lnSpc>
                <a:spcPct val="115000"/>
              </a:lnSpc>
              <a:spcBef>
                <a:spcPts val="1269"/>
              </a:spcBef>
              <a:buNone/>
            </a:pPr>
            <a:r>
              <a:rPr lang="en"/>
              <a:t>In humans they're typically spread via</a:t>
            </a:r>
            <a:r>
              <a:rPr lang="en">
                <a:uFill>
                  <a:noFill/>
                </a:uFill>
                <a:hlinkClick r:id="rId3"/>
              </a:rPr>
              <a:t> </a:t>
            </a:r>
            <a:r>
              <a:rPr lang="en"/>
              <a:t>droplets of fluid produced by infected individuals.</a:t>
            </a:r>
            <a:endParaRPr/>
          </a:p>
          <a:p>
            <a:pPr marL="0" indent="0">
              <a:lnSpc>
                <a:spcPct val="115000"/>
              </a:lnSpc>
              <a:spcBef>
                <a:spcPts val="1269"/>
              </a:spcBef>
              <a:buNone/>
            </a:pPr>
            <a:r>
              <a:rPr lang="en"/>
              <a:t>Some rare but notable strains, including SARS-CoV-2 (responsible for COVID-19), and those responsible for severe acute respiratory syndrome (SARS) and Middle East respiratory syndrome (MERS), can cause death in humans.</a:t>
            </a:r>
            <a:endParaRPr/>
          </a:p>
          <a:p>
            <a:pPr marL="0" indent="0">
              <a:lnSpc>
                <a:spcPct val="115000"/>
              </a:lnSpc>
              <a:spcBef>
                <a:spcPts val="1269"/>
              </a:spcBef>
              <a:buNone/>
            </a:pPr>
            <a:r>
              <a:rPr lang="en"/>
              <a:t>First described in detail in the 1960s, the coronavirus gets its name from a distinctive corona or</a:t>
            </a:r>
            <a:r>
              <a:rPr lang="en">
                <a:uFill>
                  <a:noFill/>
                </a:uFill>
                <a:hlinkClick r:id="rId4"/>
              </a:rPr>
              <a:t> </a:t>
            </a:r>
            <a:r>
              <a:rPr lang="en" u="sng">
                <a:solidFill>
                  <a:schemeClr val="hlink"/>
                </a:solidFill>
                <a:hlinkClick r:id="rId4"/>
              </a:rPr>
              <a:t>'crown' of sugary-proteins</a:t>
            </a:r>
            <a:r>
              <a:rPr lang="en"/>
              <a:t> that projects from the envelope surrounding the particle. Encoding the virus's make-up is the longest genome of any RNA-based virus – a single strand of nucleic acid roughly 26,000 to 32,000 bases long. </a:t>
            </a:r>
            <a:endParaRPr/>
          </a:p>
          <a:p>
            <a:pPr marL="0" indent="0">
              <a:lnSpc>
                <a:spcPct val="115000"/>
              </a:lnSpc>
              <a:spcBef>
                <a:spcPts val="1269"/>
              </a:spcBef>
              <a:buNone/>
            </a:pPr>
            <a:r>
              <a:rPr lang="en"/>
              <a:t>There are four known genuses in the family, named </a:t>
            </a:r>
            <a:r>
              <a:rPr lang="en" i="1"/>
              <a:t>Alphacoronavirus</a:t>
            </a:r>
            <a:r>
              <a:rPr lang="en"/>
              <a:t>, </a:t>
            </a:r>
            <a:r>
              <a:rPr lang="en" i="1"/>
              <a:t>Betacoronavirus</a:t>
            </a:r>
            <a:r>
              <a:rPr lang="en"/>
              <a:t>, </a:t>
            </a:r>
            <a:r>
              <a:rPr lang="en" i="1"/>
              <a:t>Gammacoronavirus</a:t>
            </a:r>
            <a:r>
              <a:rPr lang="en"/>
              <a:t>, and </a:t>
            </a:r>
            <a:r>
              <a:rPr lang="en" i="1"/>
              <a:t>Deltacoronavirus</a:t>
            </a:r>
            <a:r>
              <a:rPr lang="en"/>
              <a:t>. The first two only infect mammals, including bats, pigs, cats, and humans. </a:t>
            </a:r>
            <a:r>
              <a:rPr lang="en" i="1"/>
              <a:t>Gammacoronavirus </a:t>
            </a:r>
            <a:r>
              <a:rPr lang="en"/>
              <a:t>mostly infects birds such as poultry, while </a:t>
            </a:r>
            <a:r>
              <a:rPr lang="en" i="1"/>
              <a:t>Deltacoronavirus</a:t>
            </a:r>
            <a:r>
              <a:rPr lang="en"/>
              <a:t> can infect both birds and mammals.</a:t>
            </a:r>
            <a:endParaRPr/>
          </a:p>
          <a:p>
            <a:pPr marL="0" indent="0">
              <a:spcBef>
                <a:spcPts val="1269"/>
              </a:spcBef>
              <a:buNone/>
            </a:pPr>
            <a:endParaRPr sz="1300">
              <a:solidFill>
                <a:schemeClr val="dk1"/>
              </a:solidFill>
            </a:endParaRPr>
          </a:p>
          <a:p>
            <a:pPr marL="0" indent="0">
              <a:buNone/>
            </a:pPr>
            <a:r>
              <a:rPr lang="en" sz="1300">
                <a:solidFill>
                  <a:schemeClr val="dk1"/>
                </a:solidFill>
              </a:rPr>
              <a:t>Sources</a:t>
            </a:r>
            <a:endParaRPr sz="1300">
              <a:solidFill>
                <a:schemeClr val="dk1"/>
              </a:solidFill>
            </a:endParaRPr>
          </a:p>
          <a:p>
            <a:pPr marL="483306" indent="-322204">
              <a:buClr>
                <a:schemeClr val="dk1"/>
              </a:buClr>
              <a:buSzPts val="1200"/>
            </a:pPr>
            <a:r>
              <a:rPr lang="en" sz="1300" u="sng">
                <a:solidFill>
                  <a:schemeClr val="hlink"/>
                </a:solidFill>
                <a:hlinkClick r:id="rId5"/>
              </a:rPr>
              <a:t>www.sciencealert.com/coronavirus</a:t>
            </a:r>
            <a:endParaRPr sz="190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8310e23d3c_1_71: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8310e23d3c_1_71: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 sz="1300">
                <a:solidFill>
                  <a:schemeClr val="dk1"/>
                </a:solidFill>
              </a:rPr>
              <a:t>Clarify:</a:t>
            </a:r>
            <a:endParaRPr sz="1300">
              <a:solidFill>
                <a:schemeClr val="dk1"/>
              </a:solidFill>
            </a:endParaRPr>
          </a:p>
          <a:p>
            <a:pPr marL="483306" indent="-322204">
              <a:buClr>
                <a:schemeClr val="dk1"/>
              </a:buClr>
              <a:buSzPts val="1200"/>
              <a:buAutoNum type="arabicPeriod"/>
            </a:pPr>
            <a:r>
              <a:rPr lang="en" sz="1300">
                <a:solidFill>
                  <a:schemeClr val="dk1"/>
                </a:solidFill>
              </a:rPr>
              <a:t>SARS-CoV2 is the name given to the virus</a:t>
            </a:r>
            <a:endParaRPr sz="1300">
              <a:solidFill>
                <a:schemeClr val="dk1"/>
              </a:solidFill>
            </a:endParaRPr>
          </a:p>
          <a:p>
            <a:pPr marL="483306" indent="-322204">
              <a:buClr>
                <a:schemeClr val="dk1"/>
              </a:buClr>
              <a:buSzPts val="1200"/>
              <a:buAutoNum type="arabicPeriod"/>
            </a:pPr>
            <a:r>
              <a:rPr lang="en" sz="1300">
                <a:solidFill>
                  <a:schemeClr val="dk1"/>
                </a:solidFill>
              </a:rPr>
              <a:t>COVID-19 is the disease caused by the virus</a:t>
            </a:r>
            <a:endParaRPr sz="1300">
              <a:solidFill>
                <a:schemeClr val="dk1"/>
              </a:solidFill>
            </a:endParaRPr>
          </a:p>
          <a:p>
            <a:pPr marL="483306" indent="-322204">
              <a:buClr>
                <a:schemeClr val="dk1"/>
              </a:buClr>
              <a:buSzPts val="1200"/>
              <a:buAutoNum type="arabicPeriod"/>
            </a:pPr>
            <a:r>
              <a:rPr lang="en" sz="1300">
                <a:solidFill>
                  <a:schemeClr val="dk1"/>
                </a:solidFill>
              </a:rPr>
              <a:t>Novel coronavirus (nCoV) is a provisional name given to a new strain that has not been previously identified in humans, before a name is decided on.</a:t>
            </a:r>
            <a:endParaRPr sz="13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8310e23d3c_1_79: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8310e23d3c_1_79: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0" indent="0">
              <a:buNone/>
            </a:pPr>
            <a:r>
              <a:rPr lang="en"/>
              <a:t>This slide compares what is known about the recent Coronavirus outbreaks.  It also illustrates how our understanding has grown about COVID-19.</a:t>
            </a:r>
            <a:endParaRPr/>
          </a:p>
          <a:p>
            <a:pPr marL="0" indent="0">
              <a:buNone/>
            </a:pPr>
            <a:r>
              <a:rPr lang="en"/>
              <a:t>Information from ISOS presentation on 26 March, for every 100 people infected, the virus has killed 2 people.</a:t>
            </a:r>
            <a:endParaRPr/>
          </a:p>
          <a:p>
            <a:pPr marL="0" indent="0">
              <a:buNone/>
            </a:pPr>
            <a:r>
              <a:rPr lang="en"/>
              <a:t>1 month later (April 22), numbers of infected are more than 2.6 million</a:t>
            </a:r>
            <a:r>
              <a:rPr lang="en" u="sng">
                <a:solidFill>
                  <a:schemeClr val="hlink"/>
                </a:solidFill>
                <a:hlinkClick r:id="rId3"/>
              </a:rPr>
              <a:t> </a:t>
            </a:r>
            <a:r>
              <a:rPr lang="en"/>
              <a:t>with a global mortality rate of closer to 7% on average. (0.1% - 15%)</a:t>
            </a:r>
            <a:endParaRPr/>
          </a:p>
          <a:p>
            <a:pPr marL="0" indent="0">
              <a:buNone/>
            </a:pPr>
            <a:r>
              <a:rPr lang="en"/>
              <a:t>MERS - 2494 cases, 858 deaths</a:t>
            </a:r>
            <a:endParaRPr/>
          </a:p>
          <a:p>
            <a:pPr marL="0" indent="0">
              <a:buNone/>
            </a:pPr>
            <a:r>
              <a:rPr lang="en"/>
              <a:t>SARS - 8437 cases, 813 deaths</a:t>
            </a:r>
            <a:endParaRPr/>
          </a:p>
          <a:p>
            <a:pPr marL="0" indent="0">
              <a:buNone/>
            </a:pPr>
            <a:endParaRPr/>
          </a:p>
          <a:p>
            <a:pPr marL="0" indent="0">
              <a:buNone/>
            </a:pPr>
            <a:r>
              <a:rPr lang="en"/>
              <a:t>COVID-19</a:t>
            </a:r>
            <a:endParaRPr/>
          </a:p>
          <a:p>
            <a:pPr marL="483306" indent="-315491"/>
            <a:r>
              <a:rPr lang="en"/>
              <a:t>more easily transmitted than SARS or MERS</a:t>
            </a:r>
            <a:endParaRPr/>
          </a:p>
          <a:p>
            <a:pPr marL="483306" indent="-315491"/>
            <a:r>
              <a:rPr lang="en"/>
              <a:t>lower case fatality rate</a:t>
            </a:r>
            <a:endParaRPr/>
          </a:p>
          <a:p>
            <a:pPr marL="483306" indent="-315491"/>
            <a:r>
              <a:rPr lang="en"/>
              <a:t>total number of deaths will far exceed SARS and MERS due to widespread infections and larger number of cases</a:t>
            </a:r>
            <a:endParaRPr/>
          </a:p>
          <a:p>
            <a:pPr marL="0" indent="0">
              <a:buNone/>
            </a:pPr>
            <a:endParaRPr/>
          </a:p>
          <a:p>
            <a:pPr marL="0" indent="0">
              <a:lnSpc>
                <a:spcPct val="115000"/>
              </a:lnSpc>
              <a:spcBef>
                <a:spcPts val="1903"/>
              </a:spcBef>
              <a:buNone/>
            </a:pPr>
            <a:r>
              <a:rPr lang="en" sz="1300" b="1">
                <a:solidFill>
                  <a:schemeClr val="dk1"/>
                </a:solidFill>
              </a:rPr>
              <a:t>COVID-19 (SARS-CoV-2)</a:t>
            </a:r>
            <a:endParaRPr sz="1300" b="1">
              <a:solidFill>
                <a:schemeClr val="dk1"/>
              </a:solidFill>
            </a:endParaRPr>
          </a:p>
          <a:p>
            <a:pPr marL="0" indent="0">
              <a:lnSpc>
                <a:spcPct val="115000"/>
              </a:lnSpc>
              <a:spcBef>
                <a:spcPts val="423"/>
              </a:spcBef>
              <a:buNone/>
            </a:pPr>
            <a:r>
              <a:rPr lang="en" sz="1300" b="1">
                <a:solidFill>
                  <a:schemeClr val="dk1"/>
                </a:solidFill>
              </a:rPr>
              <a:t>SARS-CoV-2</a:t>
            </a:r>
            <a:r>
              <a:rPr lang="en" sz="1300">
                <a:solidFill>
                  <a:schemeClr val="dk1"/>
                </a:solidFill>
              </a:rPr>
              <a:t> was first identified in the Chinese city of Wuhan in December 2019. It has now spread around the globe.</a:t>
            </a:r>
            <a:endParaRPr sz="1300">
              <a:solidFill>
                <a:schemeClr val="dk1"/>
              </a:solidFill>
            </a:endParaRPr>
          </a:p>
          <a:p>
            <a:pPr marL="0" indent="0">
              <a:lnSpc>
                <a:spcPct val="115000"/>
              </a:lnSpc>
              <a:buNone/>
            </a:pPr>
            <a:r>
              <a:rPr lang="en" sz="1300">
                <a:solidFill>
                  <a:schemeClr val="dk1"/>
                </a:solidFill>
              </a:rPr>
              <a:t>At the time of writing (April 22), numbers of infected are more than 2.6 million</a:t>
            </a:r>
            <a:r>
              <a:rPr lang="en" sz="1300">
                <a:solidFill>
                  <a:schemeClr val="dk1"/>
                </a:solidFill>
                <a:uFill>
                  <a:noFill/>
                </a:uFill>
                <a:hlinkClick r:id="rId3"/>
              </a:rPr>
              <a:t> </a:t>
            </a:r>
            <a:r>
              <a:rPr lang="en" sz="1300">
                <a:solidFill>
                  <a:schemeClr val="dk1"/>
                </a:solidFill>
              </a:rPr>
              <a:t>with a global mortality rate of closer to 7% on average. </a:t>
            </a:r>
            <a:r>
              <a:rPr lang="en" sz="1300" u="sng">
                <a:solidFill>
                  <a:schemeClr val="hlink"/>
                </a:solidFill>
                <a:hlinkClick r:id="rId4"/>
              </a:rPr>
              <a:t>Coronavirus COVID-19 (2019-nCoV)</a:t>
            </a:r>
            <a:endParaRPr sz="1300">
              <a:solidFill>
                <a:schemeClr val="dk1"/>
              </a:solidFill>
            </a:endParaRPr>
          </a:p>
          <a:p>
            <a:pPr marL="0" indent="0">
              <a:lnSpc>
                <a:spcPct val="115000"/>
              </a:lnSpc>
              <a:buNone/>
            </a:pPr>
            <a:r>
              <a:rPr lang="en" sz="1300">
                <a:solidFill>
                  <a:schemeClr val="dk1"/>
                </a:solidFill>
              </a:rPr>
              <a:t>As of April 2020, the search for the animal origin of COVID-19 is ongoing, however </a:t>
            </a:r>
            <a:r>
              <a:rPr lang="en" sz="1300" u="sng">
                <a:solidFill>
                  <a:schemeClr val="hlink"/>
                </a:solidFill>
                <a:hlinkClick r:id="rId5"/>
              </a:rPr>
              <a:t>more evidence suggests pangolins may have passed Coronavirus from bats to humans</a:t>
            </a:r>
            <a:r>
              <a:rPr lang="en" sz="1300">
                <a:solidFill>
                  <a:schemeClr val="dk1"/>
                </a:solidFill>
              </a:rPr>
              <a:t>. Pangolins acted as the intermediary host.</a:t>
            </a:r>
            <a:endParaRPr sz="1300">
              <a:solidFill>
                <a:schemeClr val="dk1"/>
              </a:solidFill>
            </a:endParaRPr>
          </a:p>
          <a:p>
            <a:pPr marL="0" indent="0">
              <a:lnSpc>
                <a:spcPct val="115000"/>
              </a:lnSpc>
              <a:spcBef>
                <a:spcPts val="1903"/>
              </a:spcBef>
              <a:buNone/>
            </a:pPr>
            <a:r>
              <a:rPr lang="en" sz="1300" b="1">
                <a:solidFill>
                  <a:schemeClr val="dk1"/>
                </a:solidFill>
              </a:rPr>
              <a:t>Severe acute respiratory syndrome (</a:t>
            </a:r>
            <a:r>
              <a:rPr lang="en" sz="1300" b="1" u="sng">
                <a:solidFill>
                  <a:schemeClr val="hlink"/>
                </a:solidFill>
                <a:hlinkClick r:id="rId6"/>
              </a:rPr>
              <a:t>SARS-CoV</a:t>
            </a:r>
            <a:r>
              <a:rPr lang="en" sz="1300" b="1">
                <a:solidFill>
                  <a:schemeClr val="dk1"/>
                </a:solidFill>
              </a:rPr>
              <a:t>)</a:t>
            </a:r>
            <a:endParaRPr sz="1300" b="1">
              <a:solidFill>
                <a:schemeClr val="dk1"/>
              </a:solidFill>
            </a:endParaRPr>
          </a:p>
          <a:p>
            <a:pPr marL="0" indent="0">
              <a:lnSpc>
                <a:spcPct val="115000"/>
              </a:lnSpc>
              <a:spcBef>
                <a:spcPts val="1269"/>
              </a:spcBef>
              <a:buNone/>
            </a:pPr>
            <a:r>
              <a:rPr lang="en" sz="1300" b="1">
                <a:solidFill>
                  <a:schemeClr val="dk1"/>
                </a:solidFill>
              </a:rPr>
              <a:t>SARS</a:t>
            </a:r>
            <a:r>
              <a:rPr lang="en" sz="1300">
                <a:solidFill>
                  <a:schemeClr val="dk1"/>
                </a:solidFill>
              </a:rPr>
              <a:t> was first recognised as a distinct strain of coronavirus in 2003. The source of the virus has never been clear, though the first human infections can be traced back to the Chinese province of Guangdong in 2002.  The virus then became a pandemic, causing more than 8,000 infections of an influenza-like disease in 26 countries with</a:t>
            </a:r>
            <a:r>
              <a:rPr lang="en" sz="1300">
                <a:solidFill>
                  <a:schemeClr val="dk1"/>
                </a:solidFill>
                <a:uFill>
                  <a:noFill/>
                </a:uFill>
                <a:hlinkClick r:id="rId7"/>
              </a:rPr>
              <a:t> </a:t>
            </a:r>
            <a:r>
              <a:rPr lang="en" sz="1300" u="sng">
                <a:solidFill>
                  <a:schemeClr val="hlink"/>
                </a:solidFill>
                <a:hlinkClick r:id="rId7"/>
              </a:rPr>
              <a:t>close to 800 deaths</a:t>
            </a:r>
            <a:r>
              <a:rPr lang="en" sz="1300">
                <a:solidFill>
                  <a:schemeClr val="dk1"/>
                </a:solidFill>
              </a:rPr>
              <a:t>.</a:t>
            </a:r>
            <a:endParaRPr sz="1300">
              <a:solidFill>
                <a:schemeClr val="dk1"/>
              </a:solidFill>
            </a:endParaRPr>
          </a:p>
          <a:p>
            <a:pPr marL="0" indent="0">
              <a:lnSpc>
                <a:spcPct val="115000"/>
              </a:lnSpc>
              <a:spcBef>
                <a:spcPts val="1903"/>
              </a:spcBef>
              <a:buNone/>
            </a:pPr>
            <a:r>
              <a:rPr lang="en" sz="1300" b="1">
                <a:solidFill>
                  <a:schemeClr val="dk1"/>
                </a:solidFill>
              </a:rPr>
              <a:t>Middle East respiratory syndrome (</a:t>
            </a:r>
            <a:r>
              <a:rPr lang="en" sz="1300" b="1" u="sng">
                <a:solidFill>
                  <a:schemeClr val="hlink"/>
                </a:solidFill>
                <a:hlinkClick r:id="rId8"/>
              </a:rPr>
              <a:t>MERS-CoV</a:t>
            </a:r>
            <a:r>
              <a:rPr lang="en" sz="1300" b="1">
                <a:solidFill>
                  <a:schemeClr val="dk1"/>
                </a:solidFill>
              </a:rPr>
              <a:t>)</a:t>
            </a:r>
            <a:endParaRPr sz="1300" b="1">
              <a:solidFill>
                <a:schemeClr val="dk1"/>
              </a:solidFill>
            </a:endParaRPr>
          </a:p>
          <a:p>
            <a:pPr marL="0" indent="0">
              <a:lnSpc>
                <a:spcPct val="115000"/>
              </a:lnSpc>
              <a:spcBef>
                <a:spcPts val="1269"/>
              </a:spcBef>
              <a:buNone/>
            </a:pPr>
            <a:r>
              <a:rPr lang="en" sz="1300" b="1">
                <a:solidFill>
                  <a:schemeClr val="dk1"/>
                </a:solidFill>
              </a:rPr>
              <a:t>MERS</a:t>
            </a:r>
            <a:r>
              <a:rPr lang="en" sz="1300">
                <a:solidFill>
                  <a:schemeClr val="dk1"/>
                </a:solidFill>
              </a:rPr>
              <a:t> was first identified in Saudi Arabia in 2012 in people displaying symptoms of fever, cough, shortness of breath and occasionally gastrointestinal problems such as diarrhoea. An animal source for the virus has never been officially confirmed, though evidence points to dromedary camels as a potential reservoir of infection.  The</a:t>
            </a:r>
            <a:r>
              <a:rPr lang="en" sz="1300">
                <a:solidFill>
                  <a:schemeClr val="dk1"/>
                </a:solidFill>
                <a:uFill>
                  <a:noFill/>
                </a:uFill>
                <a:hlinkClick r:id="rId9"/>
              </a:rPr>
              <a:t> </a:t>
            </a:r>
            <a:r>
              <a:rPr lang="en" sz="1300" u="sng">
                <a:solidFill>
                  <a:schemeClr val="hlink"/>
                </a:solidFill>
                <a:hlinkClick r:id="rId9"/>
              </a:rPr>
              <a:t>World Health Organisation</a:t>
            </a:r>
            <a:r>
              <a:rPr lang="en" sz="1300">
                <a:solidFill>
                  <a:schemeClr val="dk1"/>
                </a:solidFill>
              </a:rPr>
              <a:t> has identified around 2,500 cases of infection in 27 countries since initial outbreaks, resulting in nearly 860 deaths.</a:t>
            </a:r>
            <a:endParaRPr sz="1300">
              <a:solidFill>
                <a:schemeClr val="dk1"/>
              </a:solidFill>
            </a:endParaRPr>
          </a:p>
          <a:p>
            <a:pPr marL="0" indent="0">
              <a:spcBef>
                <a:spcPts val="1269"/>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8310e23d3c_1_8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8310e23d3c_1_86:notes"/>
          <p:cNvSpPr txBox="1">
            <a:spLocks noGrp="1"/>
          </p:cNvSpPr>
          <p:nvPr>
            <p:ph type="body" idx="1"/>
          </p:nvPr>
        </p:nvSpPr>
        <p:spPr>
          <a:xfrm>
            <a:off x="731520" y="4620578"/>
            <a:ext cx="5852160" cy="3780630"/>
          </a:xfrm>
          <a:prstGeom prst="rect">
            <a:avLst/>
          </a:prstGeom>
        </p:spPr>
        <p:txBody>
          <a:bodyPr spcFirstLastPara="1" wrap="square" lIns="96645" tIns="96645" rIns="96645" bIns="96645" anchor="t" anchorCtr="0">
            <a:noAutofit/>
          </a:bodyPr>
          <a:lstStyle/>
          <a:p>
            <a:pPr marL="483306" indent="-322204">
              <a:buClr>
                <a:schemeClr val="dk1"/>
              </a:buClr>
              <a:buSzPts val="1200"/>
              <a:buFont typeface="Lato"/>
              <a:buChar char="●"/>
            </a:pPr>
            <a:r>
              <a:rPr lang="en" sz="1300">
                <a:solidFill>
                  <a:schemeClr val="dk1"/>
                </a:solidFill>
                <a:latin typeface="Lato"/>
                <a:ea typeface="Lato"/>
                <a:cs typeface="Lato"/>
                <a:sym typeface="Lato"/>
              </a:rPr>
              <a:t>Reproduction number is an estimate of how many people each sick person will infect.  R0 is pronounced “R-zero” or “R-naught” </a:t>
            </a:r>
            <a:endParaRPr sz="1300">
              <a:solidFill>
                <a:schemeClr val="dk1"/>
              </a:solidFill>
              <a:latin typeface="Lato"/>
              <a:ea typeface="Lato"/>
              <a:cs typeface="Lato"/>
              <a:sym typeface="Lato"/>
            </a:endParaRPr>
          </a:p>
          <a:p>
            <a:pPr marL="483306" indent="-322204">
              <a:buClr>
                <a:schemeClr val="dk1"/>
              </a:buClr>
              <a:buSzPts val="1200"/>
              <a:buFont typeface="Lato"/>
              <a:buChar char="●"/>
            </a:pPr>
            <a:r>
              <a:rPr lang="en" sz="1300">
                <a:solidFill>
                  <a:schemeClr val="dk1"/>
                </a:solidFill>
                <a:latin typeface="Lato"/>
                <a:ea typeface="Lato"/>
                <a:cs typeface="Lato"/>
                <a:sym typeface="Lato"/>
              </a:rPr>
              <a:t>Assumes all population is susceptible, i.e. nobody is immune, nobody is vaccinated, no preventive measures in place.</a:t>
            </a:r>
            <a:endParaRPr sz="1300">
              <a:solidFill>
                <a:schemeClr val="dk1"/>
              </a:solidFill>
              <a:latin typeface="Lato"/>
              <a:ea typeface="Lato"/>
              <a:cs typeface="Lato"/>
              <a:sym typeface="Lato"/>
            </a:endParaRPr>
          </a:p>
          <a:p>
            <a:pPr marL="483306" indent="-322204">
              <a:buClr>
                <a:schemeClr val="dk1"/>
              </a:buClr>
              <a:buSzPts val="1200"/>
              <a:buFont typeface="Lato"/>
              <a:buChar char="●"/>
            </a:pPr>
            <a:r>
              <a:rPr lang="en" sz="1300">
                <a:solidFill>
                  <a:schemeClr val="dk1"/>
                </a:solidFill>
                <a:latin typeface="Lato"/>
                <a:ea typeface="Lato"/>
                <a:cs typeface="Lato"/>
                <a:sym typeface="Lato"/>
              </a:rPr>
              <a:t>The 2.5 R0 number for COVID-19 is an estimate based on available epidemiological information.  The R0 number can vary by population and location.  Recent modeling suggests that at the start of the outbreak in Wuhan, the Reproduction Number was 5.7 (95% CI 3.8–8.95).  </a:t>
            </a:r>
            <a:r>
              <a:rPr lang="en" sz="1300" u="sng">
                <a:solidFill>
                  <a:schemeClr val="hlink"/>
                </a:solidFill>
                <a:latin typeface="Lato"/>
                <a:ea typeface="Lato"/>
                <a:cs typeface="Lato"/>
                <a:sym typeface="Lato"/>
                <a:hlinkClick r:id="rId3"/>
              </a:rPr>
              <a:t>https://wwwnc.cdc.gov/eid/article/26/7/20-0282_article</a:t>
            </a:r>
            <a:endParaRPr sz="1300">
              <a:solidFill>
                <a:schemeClr val="dk1"/>
              </a:solidFill>
              <a:latin typeface="Lato"/>
              <a:ea typeface="Lato"/>
              <a:cs typeface="Lato"/>
              <a:sym typeface="Lato"/>
            </a:endParaRPr>
          </a:p>
          <a:p>
            <a:pPr marL="483306" indent="-322204">
              <a:buClr>
                <a:schemeClr val="dk1"/>
              </a:buClr>
              <a:buSzPts val="1200"/>
              <a:buFont typeface="Lato"/>
              <a:buChar char="●"/>
            </a:pPr>
            <a:r>
              <a:rPr lang="en" sz="1300">
                <a:solidFill>
                  <a:schemeClr val="dk1"/>
                </a:solidFill>
                <a:latin typeface="Lato"/>
                <a:ea typeface="Lato"/>
                <a:cs typeface="Lato"/>
                <a:sym typeface="Lato"/>
              </a:rPr>
              <a:t>It remains to be seen what the R0 will be for other parts of the world.</a:t>
            </a:r>
            <a:endParaRPr sz="1300">
              <a:solidFill>
                <a:schemeClr val="dk1"/>
              </a:solidFill>
              <a:latin typeface="Lato"/>
              <a:ea typeface="Lato"/>
              <a:cs typeface="Lato"/>
              <a:sym typeface="Lato"/>
            </a:endParaRPr>
          </a:p>
          <a:p>
            <a:pPr marL="483306" indent="-322204">
              <a:buClr>
                <a:schemeClr val="dk1"/>
              </a:buClr>
              <a:buSzPts val="1200"/>
              <a:buFont typeface="Lato"/>
              <a:buChar char="●"/>
            </a:pPr>
            <a:r>
              <a:rPr lang="en" sz="1300">
                <a:solidFill>
                  <a:schemeClr val="dk1"/>
                </a:solidFill>
                <a:latin typeface="Lato"/>
                <a:ea typeface="Lato"/>
                <a:cs typeface="Lato"/>
                <a:sym typeface="Lato"/>
              </a:rPr>
              <a:t>Public health interventions aim to stop the spread of a disease and reduce the R0 number to &lt;1, such as physical distancing, infection control, isolation, vaccination</a:t>
            </a:r>
            <a:endParaRPr sz="1300">
              <a:solidFill>
                <a:schemeClr val="dk1"/>
              </a:solidFill>
              <a:latin typeface="Lato"/>
              <a:ea typeface="Lato"/>
              <a:cs typeface="Lato"/>
              <a:sym typeface="Lato"/>
            </a:endParaRPr>
          </a:p>
          <a:p>
            <a:pPr marL="483306" indent="-322204">
              <a:buClr>
                <a:schemeClr val="dk1"/>
              </a:buClr>
              <a:buSzPts val="1200"/>
              <a:buFont typeface="Lato"/>
              <a:buChar char="●"/>
            </a:pPr>
            <a:r>
              <a:rPr lang="en" sz="1300">
                <a:solidFill>
                  <a:schemeClr val="dk1"/>
                </a:solidFill>
                <a:latin typeface="Lato"/>
                <a:ea typeface="Lato"/>
                <a:cs typeface="Lato"/>
                <a:sym typeface="Lato"/>
              </a:rPr>
              <a:t>When the R0 is less than 1, the epidemic will eventually die out.</a:t>
            </a:r>
            <a:endParaRPr sz="1300">
              <a:solidFill>
                <a:schemeClr val="dk1"/>
              </a:solidFill>
              <a:latin typeface="Lato"/>
              <a:ea typeface="Lato"/>
              <a:cs typeface="Lato"/>
              <a:sym typeface="Lato"/>
            </a:endParaRPr>
          </a:p>
          <a:p>
            <a:pPr marL="0" indent="0">
              <a:buNone/>
            </a:pPr>
            <a:r>
              <a:rPr lang="en" sz="1300" u="sng">
                <a:solidFill>
                  <a:schemeClr val="hlink"/>
                </a:solidFill>
                <a:latin typeface="Lato"/>
                <a:ea typeface="Lato"/>
                <a:cs typeface="Lato"/>
                <a:sym typeface="Lato"/>
                <a:hlinkClick r:id="rId4"/>
              </a:rPr>
              <a:t>https://www.cebm.net/covid-19/when-will-it-be-over-an-introduction-to-viral-reproduction-numbers-r0-and-re/</a:t>
            </a:r>
            <a:endParaRPr sz="1300">
              <a:solidFill>
                <a:schemeClr val="dk1"/>
              </a:solidFill>
              <a:latin typeface="Lato"/>
              <a:ea typeface="Lato"/>
              <a:cs typeface="Lato"/>
              <a:sym typeface="Lato"/>
            </a:endParaRPr>
          </a:p>
          <a:p>
            <a:pPr marL="483306" indent="0">
              <a:spcAft>
                <a:spcPts val="1057"/>
              </a:spcAft>
              <a:buNone/>
            </a:pPr>
            <a:endParaRPr sz="1300">
              <a:solidFill>
                <a:schemeClr val="dk1"/>
              </a:solidFill>
              <a:latin typeface="Lato"/>
              <a:ea typeface="Lato"/>
              <a:cs typeface="Lato"/>
              <a:sym typeface="Lato"/>
            </a:endParaRPr>
          </a:p>
        </p:txBody>
      </p:sp>
      <p:sp>
        <p:nvSpPr>
          <p:cNvPr id="329" name="Google Shape;329;g8310e23d3c_1_86:notes"/>
          <p:cNvSpPr txBox="1">
            <a:spLocks noGrp="1"/>
          </p:cNvSpPr>
          <p:nvPr>
            <p:ph type="sldNum" idx="12"/>
          </p:nvPr>
        </p:nvSpPr>
        <p:spPr>
          <a:xfrm>
            <a:off x="4143587" y="9119474"/>
            <a:ext cx="3169920" cy="481635"/>
          </a:xfrm>
          <a:prstGeom prst="rect">
            <a:avLst/>
          </a:prstGeom>
          <a:noFill/>
          <a:ln>
            <a:noFill/>
          </a:ln>
        </p:spPr>
        <p:txBody>
          <a:bodyPr spcFirstLastPara="1" wrap="square" lIns="96645" tIns="96645" rIns="96645" bIns="96645" anchor="ctr" anchorCtr="0">
            <a:noAutofit/>
          </a:bodyPr>
          <a:lstStyle/>
          <a:p>
            <a:fld id="{00000000-1234-1234-1234-123412341234}" type="slidenum">
              <a:rPr lang="en"/>
              <a:pP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8310e23d3c_1_97: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8310e23d3c_1_97: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483306" indent="-315491"/>
            <a:r>
              <a:rPr lang="en"/>
              <a:t>The virus enters a person's body by large respiratory droplets containing the virus that adhere to mucous membranes of a person's eyes, nose or mouth, or by touching a surface or an object contaminated with the virus and then proceeding to touching one's eyes, nose and mouth.  </a:t>
            </a:r>
            <a:r>
              <a:rPr lang="en" u="sng">
                <a:solidFill>
                  <a:schemeClr val="hlink"/>
                </a:solidFill>
                <a:hlinkClick r:id="rId3"/>
              </a:rPr>
              <a:t>https://www.canada.ca/en/public-health/services/diseases/2019-novel-coronavirus-infection/health-professionals/assumptions.html</a:t>
            </a:r>
            <a:endParaRPr/>
          </a:p>
          <a:p>
            <a:pPr marL="483306" indent="-315491"/>
            <a:r>
              <a:rPr lang="en"/>
              <a:t>Mucous membranes are susceptible areas for virus transmission.</a:t>
            </a:r>
            <a:endParaRPr/>
          </a:p>
          <a:p>
            <a:pPr marL="483306" indent="0">
              <a:buNone/>
            </a:pPr>
            <a:endParaRPr/>
          </a:p>
          <a:p>
            <a:pPr marL="483306" indent="-315491"/>
            <a:r>
              <a:rPr lang="en"/>
              <a:t>Survival on surfaces varies, seems to survive best on hard, impermeable materials.  </a:t>
            </a:r>
            <a:r>
              <a:rPr lang="en">
                <a:solidFill>
                  <a:schemeClr val="dk1"/>
                </a:solidFill>
                <a:latin typeface="Calibri"/>
                <a:ea typeface="Calibri"/>
                <a:cs typeface="Calibri"/>
                <a:sym typeface="Calibri"/>
              </a:rPr>
              <a:t>New England Journal of Medicine: </a:t>
            </a:r>
            <a:r>
              <a:rPr lang="en" u="sng">
                <a:solidFill>
                  <a:schemeClr val="hlink"/>
                </a:solidFill>
                <a:latin typeface="Calibri"/>
                <a:ea typeface="Calibri"/>
                <a:cs typeface="Calibri"/>
                <a:sym typeface="Calibri"/>
                <a:hlinkClick r:id="rId4"/>
              </a:rPr>
              <a:t>https://www.nejm.org/doi/full/10.1056/NEJMc2004973</a:t>
            </a:r>
            <a:endParaRPr b="1"/>
          </a:p>
          <a:p>
            <a:pPr marL="966612" lvl="1" indent="-315491"/>
            <a:r>
              <a:rPr lang="en"/>
              <a:t>Study did not determine time period when the virus present on the surfaces was infective, only the time until the virus was no longer detectable.</a:t>
            </a:r>
            <a:endParaRPr/>
          </a:p>
          <a:p>
            <a:pPr marL="483306" indent="-315491">
              <a:buClr>
                <a:schemeClr val="dk1"/>
              </a:buClr>
            </a:pPr>
            <a:r>
              <a:rPr lang="en">
                <a:solidFill>
                  <a:schemeClr val="dk1"/>
                </a:solidFill>
              </a:rPr>
              <a:t>Aerosols are being studied as a possible route of transmission</a:t>
            </a:r>
            <a:endParaRPr>
              <a:solidFill>
                <a:schemeClr val="dk1"/>
              </a:solidFill>
            </a:endParaRPr>
          </a:p>
          <a:p>
            <a:pPr marL="966612" lvl="1" indent="-315491">
              <a:buClr>
                <a:schemeClr val="dk1"/>
              </a:buClr>
            </a:pPr>
            <a:r>
              <a:rPr lang="en">
                <a:solidFill>
                  <a:schemeClr val="dk1"/>
                </a:solidFill>
              </a:rPr>
              <a:t>Aerosols are very fine droplets that can be emitted when a person coughs or sneezes. </a:t>
            </a:r>
            <a:endParaRPr>
              <a:solidFill>
                <a:schemeClr val="dk1"/>
              </a:solidFill>
            </a:endParaRPr>
          </a:p>
          <a:p>
            <a:pPr marL="966612" lvl="1" indent="-315491">
              <a:buClr>
                <a:schemeClr val="dk1"/>
              </a:buClr>
            </a:pPr>
            <a:r>
              <a:rPr lang="en">
                <a:solidFill>
                  <a:schemeClr val="dk1"/>
                </a:solidFill>
              </a:rPr>
              <a:t>They can remain suspended in the air for longer periods of time.</a:t>
            </a:r>
            <a:endParaRPr/>
          </a:p>
          <a:p>
            <a:pPr marL="483306" indent="-315491">
              <a:buClr>
                <a:schemeClr val="dk1"/>
              </a:buClr>
            </a:pPr>
            <a:r>
              <a:rPr lang="en">
                <a:solidFill>
                  <a:schemeClr val="dk1"/>
                </a:solidFill>
              </a:rPr>
              <a:t>In an analysis of 75,465 COVID-19 cases in China, airborne transmission was not reported.  Ong SW, Tan YK, Chia PY, Lee TH, Ng OT, Wong MS, et al. Air, surface environmental, and personal protective equipment contamination by severe acute respiratory syndrome coronavirus 2 (SARS-CoV-2) from a symptomatic patient. JAMA. 2020 Mar 4 [Epub ahead of print].</a:t>
            </a:r>
            <a:endParaRPr>
              <a:solidFill>
                <a:srgbClr val="5C5C5C"/>
              </a:solidFill>
              <a:latin typeface="Calibri"/>
              <a:ea typeface="Calibri"/>
              <a:cs typeface="Calibri"/>
              <a:sym typeface="Calibri"/>
            </a:endParaRPr>
          </a:p>
          <a:p>
            <a:pPr marL="483306" indent="-315491">
              <a:buClr>
                <a:schemeClr val="dk1"/>
              </a:buClr>
            </a:pPr>
            <a:r>
              <a:rPr lang="en"/>
              <a:t>Airborne transmission is different from droplet transmission as it refers to the presence of microbes within droplet nuclei, which are generally considered to be particles &lt;5μm in diameter, can remain in the air for long periods of time and be transmitted to others over distances greater than 1 m. Like measles.</a:t>
            </a:r>
            <a:endParaRPr/>
          </a:p>
          <a:p>
            <a:pPr marL="0" indent="0">
              <a:buNone/>
            </a:pPr>
            <a:endParaRPr/>
          </a:p>
          <a:p>
            <a:pPr marL="483306" indent="-315491"/>
            <a:r>
              <a:rPr lang="en">
                <a:solidFill>
                  <a:schemeClr val="dk1"/>
                </a:solidFill>
              </a:rPr>
              <a:t>The potential of transmission via feces is concerning.  The SARS-CoV-1 virus was shown to have spread via aerosolization of fecal matter contaminated with the virus. </a:t>
            </a:r>
            <a:r>
              <a:rPr lang="en" u="sng">
                <a:solidFill>
                  <a:schemeClr val="hlink"/>
                </a:solidFill>
                <a:hlinkClick r:id="rId5"/>
              </a:rPr>
              <a:t>https://www.nejm.org/doi/10.1056/NEJMoa032867</a:t>
            </a:r>
            <a:endParaRPr>
              <a:solidFill>
                <a:schemeClr val="dk1"/>
              </a:solidFill>
            </a:endParaRPr>
          </a:p>
          <a:p>
            <a:pPr marL="483306" indent="-315491">
              <a:buClr>
                <a:schemeClr val="dk1"/>
              </a:buClr>
            </a:pPr>
            <a:r>
              <a:rPr lang="en">
                <a:solidFill>
                  <a:schemeClr val="dk1"/>
                </a:solidFill>
              </a:rPr>
              <a:t>There is some evidence that COVID-19 infection may lead to intestinal infection and be present in feces. However, to date only one study has cultured the SARS-CoV-2 virus from a single stool specimen.</a:t>
            </a:r>
            <a:r>
              <a:rPr lang="en" baseline="30000">
                <a:solidFill>
                  <a:schemeClr val="dk1"/>
                </a:solidFill>
              </a:rPr>
              <a:t>9</a:t>
            </a:r>
            <a:r>
              <a:rPr lang="en">
                <a:solidFill>
                  <a:schemeClr val="dk1"/>
                </a:solidFill>
              </a:rPr>
              <a:t>  There have been no reports of fecal−oral transmission of the COVID-19 virus to date. </a:t>
            </a:r>
            <a:r>
              <a:rPr lang="en" u="sng">
                <a:solidFill>
                  <a:schemeClr val="hlink"/>
                </a:solidFill>
                <a:hlinkClick r:id="rId6"/>
              </a:rPr>
              <a:t>https://doi.org/10.1053/j.gastro.2020.02.055</a:t>
            </a:r>
            <a:r>
              <a:rPr lang="en">
                <a:solidFill>
                  <a:schemeClr val="dk1"/>
                </a:solidFill>
              </a:rPr>
              <a:t>  </a:t>
            </a:r>
            <a:r>
              <a:rPr lang="en" u="sng">
                <a:solidFill>
                  <a:schemeClr val="hlink"/>
                </a:solidFill>
                <a:hlinkClick r:id="rId7"/>
              </a:rPr>
              <a:t>https://doi.org/10.1053/j.gastro.2020.02.054</a:t>
            </a:r>
            <a:endParaRPr>
              <a:solidFill>
                <a:schemeClr val="dk1"/>
              </a:solidFill>
            </a:endParaRPr>
          </a:p>
          <a:p>
            <a:pPr marL="0" indent="0">
              <a:buNone/>
            </a:pPr>
            <a:endParaRPr>
              <a:solidFill>
                <a:schemeClr val="dk1"/>
              </a:solidFill>
            </a:endParaRPr>
          </a:p>
          <a:p>
            <a:pPr marL="0" indent="0">
              <a:buNone/>
            </a:pPr>
            <a:r>
              <a:rPr lang="en" sz="1300">
                <a:solidFill>
                  <a:schemeClr val="dk1"/>
                </a:solidFill>
                <a:latin typeface="Calibri"/>
                <a:ea typeface="Calibri"/>
                <a:cs typeface="Calibri"/>
                <a:sym typeface="Calibri"/>
              </a:rPr>
              <a:t>Cruise ships: </a:t>
            </a:r>
            <a:r>
              <a:rPr lang="en" sz="1300" u="sng">
                <a:solidFill>
                  <a:schemeClr val="hlink"/>
                </a:solidFill>
                <a:latin typeface="Calibri"/>
                <a:ea typeface="Calibri"/>
                <a:cs typeface="Calibri"/>
                <a:sym typeface="Calibri"/>
                <a:hlinkClick r:id="rId8"/>
              </a:rPr>
              <a:t>https://www.cdc.gov/mmwr/volumes/69/wr/mm6912e3.htm?s_cid=mm6912e3_w</a:t>
            </a:r>
            <a:endParaRPr sz="1300">
              <a:solidFill>
                <a:schemeClr val="dk1"/>
              </a:solidFill>
              <a:latin typeface="Calibri"/>
              <a:ea typeface="Calibri"/>
              <a:cs typeface="Calibri"/>
              <a:sym typeface="Calibri"/>
            </a:endParaRPr>
          </a:p>
          <a:p>
            <a:pPr marL="0" indent="0">
              <a:buNone/>
            </a:pPr>
            <a:r>
              <a:rPr lang="en" sz="1300">
                <a:solidFill>
                  <a:schemeClr val="dk1"/>
                </a:solidFill>
                <a:latin typeface="Calibri"/>
                <a:ea typeface="Calibri"/>
                <a:cs typeface="Calibri"/>
                <a:sym typeface="Calibri"/>
              </a:rPr>
              <a:t>Transmission: </a:t>
            </a:r>
            <a:r>
              <a:rPr lang="en" sz="1300" u="sng">
                <a:solidFill>
                  <a:schemeClr val="hlink"/>
                </a:solidFill>
                <a:latin typeface="Calibri"/>
                <a:ea typeface="Calibri"/>
                <a:cs typeface="Calibri"/>
                <a:sym typeface="Calibri"/>
                <a:hlinkClick r:id="rId9"/>
              </a:rPr>
              <a:t>https://www.who.int/news-room/commentaries/detail/modes-of-transmission-of-virus-causing-covid-19-implications-for-ipc-precaution-recommendations</a:t>
            </a:r>
            <a:endParaRPr sz="1300">
              <a:solidFill>
                <a:srgbClr val="5C5C5C"/>
              </a:solidFill>
              <a:latin typeface="Calibri"/>
              <a:ea typeface="Calibri"/>
              <a:cs typeface="Calibri"/>
              <a:sym typeface="Calibri"/>
            </a:endParaRPr>
          </a:p>
          <a:p>
            <a:pPr marL="0" indent="0">
              <a:buClr>
                <a:srgbClr val="5C5C5C"/>
              </a:buClr>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5"/>
        <p:cNvGrpSpPr/>
        <p:nvPr/>
      </p:nvGrpSpPr>
      <p:grpSpPr>
        <a:xfrm>
          <a:off x="0" y="0"/>
          <a:ext cx="0" cy="0"/>
          <a:chOff x="0" y="0"/>
          <a:chExt cx="0" cy="0"/>
        </a:xfrm>
      </p:grpSpPr>
      <p:sp>
        <p:nvSpPr>
          <p:cNvPr id="56" name="Google Shape;56;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ull Image Slide">
  <p:cSld name="Full Image Slide">
    <p:spTree>
      <p:nvGrpSpPr>
        <p:cNvPr id="1" name="Shape 57"/>
        <p:cNvGrpSpPr/>
        <p:nvPr/>
      </p:nvGrpSpPr>
      <p:grpSpPr>
        <a:xfrm>
          <a:off x="0" y="0"/>
          <a:ext cx="0" cy="0"/>
          <a:chOff x="0" y="0"/>
          <a:chExt cx="0" cy="0"/>
        </a:xfrm>
      </p:grpSpPr>
      <p:sp>
        <p:nvSpPr>
          <p:cNvPr id="58" name="Google Shape;58;p15"/>
          <p:cNvSpPr>
            <a:spLocks noGrp="1"/>
          </p:cNvSpPr>
          <p:nvPr>
            <p:ph type="pic" idx="2"/>
          </p:nvPr>
        </p:nvSpPr>
        <p:spPr>
          <a:xfrm>
            <a:off x="0" y="0"/>
            <a:ext cx="9144000" cy="5143500"/>
          </a:xfrm>
          <a:prstGeom prst="rect">
            <a:avLst/>
          </a:prstGeom>
          <a:noFill/>
          <a:ln>
            <a:noFill/>
          </a:ln>
        </p:spPr>
        <p:txBody>
          <a:bodyPr spcFirstLastPara="1" wrap="square" lIns="68575" tIns="34275" rIns="68575" bIns="34275" anchor="t" anchorCtr="0">
            <a:noAutofit/>
          </a:bodyPr>
          <a:lstStyle>
            <a:lvl1pPr marR="0" lvl="0" algn="l" rtl="0">
              <a:lnSpc>
                <a:spcPct val="150000"/>
              </a:lnSpc>
              <a:spcBef>
                <a:spcPts val="8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1pPr>
            <a:lvl2pPr marR="0" lvl="1"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2pPr>
            <a:lvl3pPr marR="0" lvl="2"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3pPr>
            <a:lvl4pPr marR="0" lvl="3"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4pPr>
            <a:lvl5pPr marR="0" lvl="4"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9" name="Google Shape;59;p15"/>
          <p:cNvSpPr txBox="1">
            <a:spLocks noGrp="1"/>
          </p:cNvSpPr>
          <p:nvPr>
            <p:ph type="body" idx="1"/>
          </p:nvPr>
        </p:nvSpPr>
        <p:spPr>
          <a:xfrm>
            <a:off x="628650" y="4767262"/>
            <a:ext cx="7886700" cy="274586"/>
          </a:xfrm>
          <a:prstGeom prst="rect">
            <a:avLst/>
          </a:prstGeom>
          <a:noFill/>
          <a:ln>
            <a:noFill/>
          </a:ln>
        </p:spPr>
        <p:txBody>
          <a:bodyPr spcFirstLastPara="1" wrap="square" lIns="68575" tIns="34275" rIns="68575" bIns="34275" anchor="t" anchorCtr="0">
            <a:noAutofit/>
          </a:bodyPr>
          <a:lstStyle>
            <a:lvl1pPr marL="457200" lvl="0" indent="-228600" algn="l">
              <a:lnSpc>
                <a:spcPct val="120000"/>
              </a:lnSpc>
              <a:spcBef>
                <a:spcPts val="800"/>
              </a:spcBef>
              <a:spcAft>
                <a:spcPts val="0"/>
              </a:spcAft>
              <a:buClr>
                <a:schemeClr val="lt1"/>
              </a:buClr>
              <a:buSzPts val="1100"/>
              <a:buNone/>
              <a:defRPr sz="1100" b="0" i="1">
                <a:solidFill>
                  <a:schemeClr val="lt1"/>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Half Image Slide Horizontal">
  <p:cSld name="Half Image Slide Horizontal">
    <p:spTree>
      <p:nvGrpSpPr>
        <p:cNvPr id="1" name="Shape 60"/>
        <p:cNvGrpSpPr/>
        <p:nvPr/>
      </p:nvGrpSpPr>
      <p:grpSpPr>
        <a:xfrm>
          <a:off x="0" y="0"/>
          <a:ext cx="0" cy="0"/>
          <a:chOff x="0" y="0"/>
          <a:chExt cx="0" cy="0"/>
        </a:xfrm>
      </p:grpSpPr>
      <p:sp>
        <p:nvSpPr>
          <p:cNvPr id="61" name="Google Shape;61;p16"/>
          <p:cNvSpPr>
            <a:spLocks noGrp="1"/>
          </p:cNvSpPr>
          <p:nvPr>
            <p:ph type="pic" idx="2"/>
          </p:nvPr>
        </p:nvSpPr>
        <p:spPr>
          <a:xfrm>
            <a:off x="0" y="1"/>
            <a:ext cx="9144000" cy="2571750"/>
          </a:xfrm>
          <a:prstGeom prst="rect">
            <a:avLst/>
          </a:prstGeom>
          <a:noFill/>
          <a:ln>
            <a:noFill/>
          </a:ln>
        </p:spPr>
        <p:txBody>
          <a:bodyPr spcFirstLastPara="1" wrap="square" lIns="68575" tIns="34275" rIns="68575" bIns="34275" anchor="t" anchorCtr="0">
            <a:noAutofit/>
          </a:bodyPr>
          <a:lstStyle>
            <a:lvl1pPr marR="0" lvl="0" algn="l" rtl="0">
              <a:lnSpc>
                <a:spcPct val="150000"/>
              </a:lnSpc>
              <a:spcBef>
                <a:spcPts val="8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1pPr>
            <a:lvl2pPr marR="0" lvl="1"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2pPr>
            <a:lvl3pPr marR="0" lvl="2"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3pPr>
            <a:lvl4pPr marR="0" lvl="3"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4pPr>
            <a:lvl5pPr marR="0" lvl="4"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2" name="Google Shape;62;p16"/>
          <p:cNvSpPr/>
          <p:nvPr/>
        </p:nvSpPr>
        <p:spPr>
          <a:xfrm>
            <a:off x="4427934" y="2740392"/>
            <a:ext cx="288131" cy="26194"/>
          </a:xfrm>
          <a:prstGeom prst="rect">
            <a:avLst/>
          </a:prstGeom>
          <a:solidFill>
            <a:srgbClr val="3BC7F4"/>
          </a:solidFill>
          <a:ln>
            <a:noFill/>
          </a:ln>
        </p:spPr>
        <p:txBody>
          <a:bodyPr spcFirstLastPara="1" wrap="square" lIns="51425" tIns="25700" rIns="51425" bIns="25700" anchor="t" anchorCtr="0">
            <a:noAutofit/>
          </a:bodyPr>
          <a:lstStyle/>
          <a:p>
            <a:pPr marL="0" marR="0" lvl="0" indent="0" algn="ctr" rtl="0">
              <a:spcBef>
                <a:spcPts val="0"/>
              </a:spcBef>
              <a:spcAft>
                <a:spcPts val="0"/>
              </a:spcAft>
              <a:buNone/>
            </a:pPr>
            <a:endParaRPr sz="1000" b="0" i="0" u="none" strike="noStrike" cap="none">
              <a:solidFill>
                <a:schemeClr val="dk1"/>
              </a:solidFill>
              <a:latin typeface="Calibri"/>
              <a:ea typeface="Calibri"/>
              <a:cs typeface="Calibri"/>
              <a:sym typeface="Calibri"/>
            </a:endParaRPr>
          </a:p>
        </p:txBody>
      </p:sp>
      <p:sp>
        <p:nvSpPr>
          <p:cNvPr id="63" name="Google Shape;63;p16"/>
          <p:cNvSpPr txBox="1">
            <a:spLocks noGrp="1"/>
          </p:cNvSpPr>
          <p:nvPr>
            <p:ph type="body" idx="1"/>
          </p:nvPr>
        </p:nvSpPr>
        <p:spPr>
          <a:xfrm>
            <a:off x="1080000" y="3297270"/>
            <a:ext cx="6984900" cy="766914"/>
          </a:xfrm>
          <a:prstGeom prst="rect">
            <a:avLst/>
          </a:prstGeom>
          <a:noFill/>
          <a:ln>
            <a:noFill/>
          </a:ln>
        </p:spPr>
        <p:txBody>
          <a:bodyPr spcFirstLastPara="1" wrap="square" lIns="68575" tIns="34275" rIns="68575" bIns="34275" anchor="t" anchorCtr="0">
            <a:noAutofit/>
          </a:bodyPr>
          <a:lstStyle>
            <a:lvl1pPr marL="457200" lvl="0" indent="-228600" algn="l">
              <a:lnSpc>
                <a:spcPct val="150000"/>
              </a:lnSpc>
              <a:spcBef>
                <a:spcPts val="800"/>
              </a:spcBef>
              <a:spcAft>
                <a:spcPts val="0"/>
              </a:spcAft>
              <a:buClr>
                <a:srgbClr val="5C5C5C"/>
              </a:buClr>
              <a:buSzPts val="1500"/>
              <a:buNone/>
              <a:defRPr sz="1500">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4" name="Google Shape;64;p16"/>
          <p:cNvSpPr txBox="1">
            <a:spLocks noGrp="1"/>
          </p:cNvSpPr>
          <p:nvPr>
            <p:ph type="body" idx="3"/>
          </p:nvPr>
        </p:nvSpPr>
        <p:spPr>
          <a:xfrm>
            <a:off x="1080000" y="2935347"/>
            <a:ext cx="6984900" cy="358748"/>
          </a:xfrm>
          <a:prstGeom prst="rect">
            <a:avLst/>
          </a:prstGeom>
          <a:noFill/>
          <a:ln>
            <a:noFill/>
          </a:ln>
        </p:spPr>
        <p:txBody>
          <a:bodyPr spcFirstLastPara="1" wrap="square" lIns="68575" tIns="34275" rIns="68575" bIns="34275" anchor="t" anchorCtr="0">
            <a:noAutofit/>
          </a:bodyPr>
          <a:lstStyle>
            <a:lvl1pPr marL="457200" marR="0" lvl="0" indent="-228600" algn="l">
              <a:lnSpc>
                <a:spcPct val="90000"/>
              </a:lnSpc>
              <a:spcBef>
                <a:spcPts val="800"/>
              </a:spcBef>
              <a:spcAft>
                <a:spcPts val="0"/>
              </a:spcAft>
              <a:buClr>
                <a:srgbClr val="5C5C5C"/>
              </a:buClr>
              <a:buSzPts val="2100"/>
              <a:buFont typeface="Arial"/>
              <a:buNone/>
              <a:defRPr sz="2100" b="1">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5" name="Google Shape;65;p16"/>
          <p:cNvSpPr txBox="1">
            <a:spLocks noGrp="1"/>
          </p:cNvSpPr>
          <p:nvPr>
            <p:ph type="body" idx="4"/>
          </p:nvPr>
        </p:nvSpPr>
        <p:spPr>
          <a:xfrm>
            <a:off x="1080000" y="4154261"/>
            <a:ext cx="6984900" cy="265579"/>
          </a:xfrm>
          <a:prstGeom prst="rect">
            <a:avLst/>
          </a:prstGeom>
          <a:noFill/>
          <a:ln>
            <a:noFill/>
          </a:ln>
        </p:spPr>
        <p:txBody>
          <a:bodyPr spcFirstLastPara="1" wrap="square" lIns="68575" tIns="34275" rIns="68575" bIns="34275" anchor="t" anchorCtr="0">
            <a:noAutofit/>
          </a:bodyPr>
          <a:lstStyle>
            <a:lvl1pPr marL="457200" lvl="0" indent="-228600" algn="l">
              <a:lnSpc>
                <a:spcPct val="120000"/>
              </a:lnSpc>
              <a:spcBef>
                <a:spcPts val="800"/>
              </a:spcBef>
              <a:spcAft>
                <a:spcPts val="0"/>
              </a:spcAft>
              <a:buClr>
                <a:srgbClr val="5C5C5C"/>
              </a:buClr>
              <a:buSzPts val="1100"/>
              <a:buNone/>
              <a:defRPr sz="1100" b="0" i="1">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6" name="Google Shape;66;p1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Half Image Slide Vertical">
  <p:cSld name="Half Image Slide Vertical">
    <p:spTree>
      <p:nvGrpSpPr>
        <p:cNvPr id="1" name="Shape 67"/>
        <p:cNvGrpSpPr/>
        <p:nvPr/>
      </p:nvGrpSpPr>
      <p:grpSpPr>
        <a:xfrm>
          <a:off x="0" y="0"/>
          <a:ext cx="0" cy="0"/>
          <a:chOff x="0" y="0"/>
          <a:chExt cx="0" cy="0"/>
        </a:xfrm>
      </p:grpSpPr>
      <p:sp>
        <p:nvSpPr>
          <p:cNvPr id="68" name="Google Shape;68;p17"/>
          <p:cNvSpPr>
            <a:spLocks noGrp="1"/>
          </p:cNvSpPr>
          <p:nvPr>
            <p:ph type="pic" idx="2"/>
          </p:nvPr>
        </p:nvSpPr>
        <p:spPr>
          <a:xfrm>
            <a:off x="4590000" y="0"/>
            <a:ext cx="4554000" cy="5143499"/>
          </a:xfrm>
          <a:prstGeom prst="rect">
            <a:avLst/>
          </a:prstGeom>
          <a:noFill/>
          <a:ln>
            <a:noFill/>
          </a:ln>
        </p:spPr>
        <p:txBody>
          <a:bodyPr spcFirstLastPara="1" wrap="square" lIns="68575" tIns="34275" rIns="68575" bIns="34275" anchor="t" anchorCtr="0">
            <a:noAutofit/>
          </a:bodyPr>
          <a:lstStyle>
            <a:lvl1pPr marR="0" lvl="0" algn="l" rtl="0">
              <a:lnSpc>
                <a:spcPct val="150000"/>
              </a:lnSpc>
              <a:spcBef>
                <a:spcPts val="8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1pPr>
            <a:lvl2pPr marR="0" lvl="1"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2pPr>
            <a:lvl3pPr marR="0" lvl="2"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3pPr>
            <a:lvl4pPr marR="0" lvl="3"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4pPr>
            <a:lvl5pPr marR="0" lvl="4"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9" name="Google Shape;69;p17"/>
          <p:cNvSpPr txBox="1">
            <a:spLocks noGrp="1"/>
          </p:cNvSpPr>
          <p:nvPr>
            <p:ph type="body" idx="1"/>
          </p:nvPr>
        </p:nvSpPr>
        <p:spPr>
          <a:xfrm>
            <a:off x="4729784" y="4767262"/>
            <a:ext cx="4308613" cy="274586"/>
          </a:xfrm>
          <a:prstGeom prst="rect">
            <a:avLst/>
          </a:prstGeom>
          <a:noFill/>
          <a:ln>
            <a:noFill/>
          </a:ln>
        </p:spPr>
        <p:txBody>
          <a:bodyPr spcFirstLastPara="1" wrap="square" lIns="68575" tIns="34275" rIns="68575" bIns="34275" anchor="t" anchorCtr="0">
            <a:noAutofit/>
          </a:bodyPr>
          <a:lstStyle>
            <a:lvl1pPr marL="457200" lvl="0" indent="-228600" algn="l">
              <a:lnSpc>
                <a:spcPct val="120000"/>
              </a:lnSpc>
              <a:spcBef>
                <a:spcPts val="800"/>
              </a:spcBef>
              <a:spcAft>
                <a:spcPts val="0"/>
              </a:spcAft>
              <a:buClr>
                <a:schemeClr val="lt1"/>
              </a:buClr>
              <a:buSzPts val="1100"/>
              <a:buNone/>
              <a:defRPr sz="1100" b="0" i="1">
                <a:solidFill>
                  <a:schemeClr val="lt1"/>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0" name="Google Shape;70;p17"/>
          <p:cNvSpPr txBox="1">
            <a:spLocks noGrp="1"/>
          </p:cNvSpPr>
          <p:nvPr>
            <p:ph type="title"/>
          </p:nvPr>
        </p:nvSpPr>
        <p:spPr>
          <a:xfrm>
            <a:off x="628650" y="273844"/>
            <a:ext cx="36450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5C5C5C"/>
              </a:buClr>
              <a:buSzPts val="3000"/>
              <a:buFont typeface="Lato"/>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1" name="Google Shape;71;p17"/>
          <p:cNvSpPr txBox="1">
            <a:spLocks noGrp="1"/>
          </p:cNvSpPr>
          <p:nvPr>
            <p:ph type="body" idx="3"/>
          </p:nvPr>
        </p:nvSpPr>
        <p:spPr>
          <a:xfrm>
            <a:off x="628650" y="1503759"/>
            <a:ext cx="3645000" cy="3263503"/>
          </a:xfrm>
          <a:prstGeom prst="rect">
            <a:avLst/>
          </a:prstGeom>
          <a:noFill/>
          <a:ln>
            <a:noFill/>
          </a:ln>
        </p:spPr>
        <p:txBody>
          <a:bodyPr spcFirstLastPara="1" wrap="square" lIns="68575" tIns="34275" rIns="68575" bIns="34275" anchor="t" anchorCtr="0">
            <a:noAutofit/>
          </a:bodyPr>
          <a:lstStyle>
            <a:lvl1pPr marL="457200" lvl="0" indent="-228600" algn="l">
              <a:lnSpc>
                <a:spcPct val="150000"/>
              </a:lnSpc>
              <a:spcBef>
                <a:spcPts val="800"/>
              </a:spcBef>
              <a:spcAft>
                <a:spcPts val="0"/>
              </a:spcAft>
              <a:buClr>
                <a:srgbClr val="5C5C5C"/>
              </a:buClr>
              <a:buSzPts val="1500"/>
              <a:buNone/>
              <a:defRPr sz="1500">
                <a:solidFill>
                  <a:srgbClr val="5C5C5C"/>
                </a:solidFill>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6x4 Image Slide">
  <p:cSld name="6x4 Image Slide">
    <p:spTree>
      <p:nvGrpSpPr>
        <p:cNvPr id="1" name="Shape 72"/>
        <p:cNvGrpSpPr/>
        <p:nvPr/>
      </p:nvGrpSpPr>
      <p:grpSpPr>
        <a:xfrm>
          <a:off x="0" y="0"/>
          <a:ext cx="0" cy="0"/>
          <a:chOff x="0" y="0"/>
          <a:chExt cx="0" cy="0"/>
        </a:xfrm>
      </p:grpSpPr>
      <p:sp>
        <p:nvSpPr>
          <p:cNvPr id="73" name="Google Shape;73;p18"/>
          <p:cNvSpPr>
            <a:spLocks noGrp="1"/>
          </p:cNvSpPr>
          <p:nvPr>
            <p:ph type="pic" idx="2"/>
          </p:nvPr>
        </p:nvSpPr>
        <p:spPr>
          <a:xfrm>
            <a:off x="2802523" y="165538"/>
            <a:ext cx="3538955" cy="2359304"/>
          </a:xfrm>
          <a:prstGeom prst="rect">
            <a:avLst/>
          </a:prstGeom>
          <a:noFill/>
          <a:ln>
            <a:noFill/>
          </a:ln>
        </p:spPr>
        <p:txBody>
          <a:bodyPr spcFirstLastPara="1" wrap="square" lIns="68575" tIns="34275" rIns="68575" bIns="34275" anchor="t" anchorCtr="0">
            <a:noAutofit/>
          </a:bodyPr>
          <a:lstStyle>
            <a:lvl1pPr marR="0" lvl="0" algn="l" rtl="0">
              <a:lnSpc>
                <a:spcPct val="150000"/>
              </a:lnSpc>
              <a:spcBef>
                <a:spcPts val="8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1pPr>
            <a:lvl2pPr marR="0" lvl="1"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2pPr>
            <a:lvl3pPr marR="0" lvl="2"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3pPr>
            <a:lvl4pPr marR="0" lvl="3"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4pPr>
            <a:lvl5pPr marR="0" lvl="4"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4" name="Google Shape;74;p18"/>
          <p:cNvSpPr/>
          <p:nvPr/>
        </p:nvSpPr>
        <p:spPr>
          <a:xfrm>
            <a:off x="4427934" y="2740392"/>
            <a:ext cx="288131" cy="26194"/>
          </a:xfrm>
          <a:prstGeom prst="rect">
            <a:avLst/>
          </a:prstGeom>
          <a:solidFill>
            <a:srgbClr val="3BC7F4"/>
          </a:solidFill>
          <a:ln>
            <a:noFill/>
          </a:ln>
        </p:spPr>
        <p:txBody>
          <a:bodyPr spcFirstLastPara="1" wrap="square" lIns="51425" tIns="25700" rIns="51425" bIns="25700" anchor="t" anchorCtr="0">
            <a:noAutofit/>
          </a:bodyPr>
          <a:lstStyle/>
          <a:p>
            <a:pPr marL="0" marR="0" lvl="0" indent="0" algn="ctr" rtl="0">
              <a:spcBef>
                <a:spcPts val="0"/>
              </a:spcBef>
              <a:spcAft>
                <a:spcPts val="0"/>
              </a:spcAft>
              <a:buNone/>
            </a:pPr>
            <a:endParaRPr sz="1000" b="0" i="0" u="none" strike="noStrike" cap="none">
              <a:solidFill>
                <a:schemeClr val="dk1"/>
              </a:solidFill>
              <a:latin typeface="Calibri"/>
              <a:ea typeface="Calibri"/>
              <a:cs typeface="Calibri"/>
              <a:sym typeface="Calibri"/>
            </a:endParaRPr>
          </a:p>
        </p:txBody>
      </p:sp>
      <p:sp>
        <p:nvSpPr>
          <p:cNvPr id="75" name="Google Shape;75;p18"/>
          <p:cNvSpPr txBox="1">
            <a:spLocks noGrp="1"/>
          </p:cNvSpPr>
          <p:nvPr>
            <p:ph type="body" idx="1"/>
          </p:nvPr>
        </p:nvSpPr>
        <p:spPr>
          <a:xfrm>
            <a:off x="1080000" y="3297270"/>
            <a:ext cx="6984900" cy="766914"/>
          </a:xfrm>
          <a:prstGeom prst="rect">
            <a:avLst/>
          </a:prstGeom>
          <a:noFill/>
          <a:ln>
            <a:noFill/>
          </a:ln>
        </p:spPr>
        <p:txBody>
          <a:bodyPr spcFirstLastPara="1" wrap="square" lIns="68575" tIns="34275" rIns="68575" bIns="34275" anchor="t" anchorCtr="0">
            <a:noAutofit/>
          </a:bodyPr>
          <a:lstStyle>
            <a:lvl1pPr marL="457200" lvl="0" indent="-228600" algn="l">
              <a:lnSpc>
                <a:spcPct val="150000"/>
              </a:lnSpc>
              <a:spcBef>
                <a:spcPts val="800"/>
              </a:spcBef>
              <a:spcAft>
                <a:spcPts val="0"/>
              </a:spcAft>
              <a:buClr>
                <a:srgbClr val="5C5C5C"/>
              </a:buClr>
              <a:buSzPts val="1500"/>
              <a:buNone/>
              <a:defRPr sz="1500">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6" name="Google Shape;76;p18"/>
          <p:cNvSpPr txBox="1">
            <a:spLocks noGrp="1"/>
          </p:cNvSpPr>
          <p:nvPr>
            <p:ph type="body" idx="3"/>
          </p:nvPr>
        </p:nvSpPr>
        <p:spPr>
          <a:xfrm>
            <a:off x="1080000" y="2935347"/>
            <a:ext cx="6984900" cy="358748"/>
          </a:xfrm>
          <a:prstGeom prst="rect">
            <a:avLst/>
          </a:prstGeom>
          <a:noFill/>
          <a:ln>
            <a:noFill/>
          </a:ln>
        </p:spPr>
        <p:txBody>
          <a:bodyPr spcFirstLastPara="1" wrap="square" lIns="68575" tIns="34275" rIns="68575" bIns="34275" anchor="t" anchorCtr="0">
            <a:noAutofit/>
          </a:bodyPr>
          <a:lstStyle>
            <a:lvl1pPr marL="457200" marR="0" lvl="0" indent="-228600" algn="l">
              <a:lnSpc>
                <a:spcPct val="90000"/>
              </a:lnSpc>
              <a:spcBef>
                <a:spcPts val="800"/>
              </a:spcBef>
              <a:spcAft>
                <a:spcPts val="0"/>
              </a:spcAft>
              <a:buClr>
                <a:srgbClr val="5C5C5C"/>
              </a:buClr>
              <a:buSzPts val="2100"/>
              <a:buFont typeface="Arial"/>
              <a:buNone/>
              <a:defRPr sz="2100" b="1">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7" name="Google Shape;77;p18"/>
          <p:cNvSpPr txBox="1">
            <a:spLocks noGrp="1"/>
          </p:cNvSpPr>
          <p:nvPr>
            <p:ph type="body" idx="4"/>
          </p:nvPr>
        </p:nvSpPr>
        <p:spPr>
          <a:xfrm>
            <a:off x="1080000" y="4154261"/>
            <a:ext cx="6984900" cy="265579"/>
          </a:xfrm>
          <a:prstGeom prst="rect">
            <a:avLst/>
          </a:prstGeom>
          <a:noFill/>
          <a:ln>
            <a:noFill/>
          </a:ln>
        </p:spPr>
        <p:txBody>
          <a:bodyPr spcFirstLastPara="1" wrap="square" lIns="68575" tIns="34275" rIns="68575" bIns="34275" anchor="t" anchorCtr="0">
            <a:noAutofit/>
          </a:bodyPr>
          <a:lstStyle>
            <a:lvl1pPr marL="457200" lvl="0" indent="-228600" algn="l">
              <a:lnSpc>
                <a:spcPct val="120000"/>
              </a:lnSpc>
              <a:spcBef>
                <a:spcPts val="800"/>
              </a:spcBef>
              <a:spcAft>
                <a:spcPts val="0"/>
              </a:spcAft>
              <a:buClr>
                <a:srgbClr val="5C5C5C"/>
              </a:buClr>
              <a:buSzPts val="1100"/>
              <a:buNone/>
              <a:defRPr sz="1100" b="0" i="1">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8" name="Google Shape;78;p1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 Image Slide">
  <p:cSld name="3 Image Slide">
    <p:spTree>
      <p:nvGrpSpPr>
        <p:cNvPr id="1" name="Shape 79"/>
        <p:cNvGrpSpPr/>
        <p:nvPr/>
      </p:nvGrpSpPr>
      <p:grpSpPr>
        <a:xfrm>
          <a:off x="0" y="0"/>
          <a:ext cx="0" cy="0"/>
          <a:chOff x="0" y="0"/>
          <a:chExt cx="0" cy="0"/>
        </a:xfrm>
      </p:grpSpPr>
      <p:sp>
        <p:nvSpPr>
          <p:cNvPr id="80" name="Google Shape;80;p1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5C5C5C"/>
              </a:buClr>
              <a:buSzPts val="3000"/>
              <a:buFont typeface="Lato"/>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1" name="Google Shape;81;p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82" name="Google Shape;82;p19"/>
          <p:cNvSpPr>
            <a:spLocks noGrp="1"/>
          </p:cNvSpPr>
          <p:nvPr>
            <p:ph type="pic" idx="2"/>
          </p:nvPr>
        </p:nvSpPr>
        <p:spPr>
          <a:xfrm>
            <a:off x="3627000" y="1626750"/>
            <a:ext cx="1890000" cy="1890000"/>
          </a:xfrm>
          <a:prstGeom prst="rect">
            <a:avLst/>
          </a:prstGeom>
          <a:noFill/>
          <a:ln>
            <a:noFill/>
          </a:ln>
        </p:spPr>
        <p:txBody>
          <a:bodyPr spcFirstLastPara="1" wrap="square" lIns="68575" tIns="34275" rIns="68575" bIns="34275" anchor="t" anchorCtr="0">
            <a:noAutofit/>
          </a:bodyPr>
          <a:lstStyle>
            <a:lvl1pPr marR="0" lvl="0" algn="l" rtl="0">
              <a:lnSpc>
                <a:spcPct val="150000"/>
              </a:lnSpc>
              <a:spcBef>
                <a:spcPts val="8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1pPr>
            <a:lvl2pPr marR="0" lvl="1"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2pPr>
            <a:lvl3pPr marR="0" lvl="2"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3pPr>
            <a:lvl4pPr marR="0" lvl="3"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4pPr>
            <a:lvl5pPr marR="0" lvl="4"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3" name="Google Shape;83;p19"/>
          <p:cNvSpPr>
            <a:spLocks noGrp="1"/>
          </p:cNvSpPr>
          <p:nvPr>
            <p:ph type="pic" idx="3"/>
          </p:nvPr>
        </p:nvSpPr>
        <p:spPr>
          <a:xfrm>
            <a:off x="6210000" y="1626750"/>
            <a:ext cx="1890000" cy="1890000"/>
          </a:xfrm>
          <a:prstGeom prst="rect">
            <a:avLst/>
          </a:prstGeom>
          <a:noFill/>
          <a:ln>
            <a:noFill/>
          </a:ln>
        </p:spPr>
        <p:txBody>
          <a:bodyPr spcFirstLastPara="1" wrap="square" lIns="68575" tIns="34275" rIns="68575" bIns="34275" anchor="t" anchorCtr="0">
            <a:noAutofit/>
          </a:bodyPr>
          <a:lstStyle>
            <a:lvl1pPr marR="0" lvl="0" algn="l" rtl="0">
              <a:lnSpc>
                <a:spcPct val="150000"/>
              </a:lnSpc>
              <a:spcBef>
                <a:spcPts val="8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1pPr>
            <a:lvl2pPr marR="0" lvl="1"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2pPr>
            <a:lvl3pPr marR="0" lvl="2"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3pPr>
            <a:lvl4pPr marR="0" lvl="3"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4pPr>
            <a:lvl5pPr marR="0" lvl="4"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4" name="Google Shape;84;p19"/>
          <p:cNvSpPr>
            <a:spLocks noGrp="1"/>
          </p:cNvSpPr>
          <p:nvPr>
            <p:ph type="pic" idx="4"/>
          </p:nvPr>
        </p:nvSpPr>
        <p:spPr>
          <a:xfrm>
            <a:off x="1080000" y="1626750"/>
            <a:ext cx="1890000" cy="1890000"/>
          </a:xfrm>
          <a:prstGeom prst="rect">
            <a:avLst/>
          </a:prstGeom>
          <a:noFill/>
          <a:ln>
            <a:noFill/>
          </a:ln>
        </p:spPr>
        <p:txBody>
          <a:bodyPr spcFirstLastPara="1" wrap="square" lIns="68575" tIns="34275" rIns="68575" bIns="34275" anchor="t" anchorCtr="0">
            <a:noAutofit/>
          </a:bodyPr>
          <a:lstStyle>
            <a:lvl1pPr marR="0" lvl="0" algn="l" rtl="0">
              <a:lnSpc>
                <a:spcPct val="150000"/>
              </a:lnSpc>
              <a:spcBef>
                <a:spcPts val="8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1pPr>
            <a:lvl2pPr marR="0" lvl="1"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2pPr>
            <a:lvl3pPr marR="0" lvl="2"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3pPr>
            <a:lvl4pPr marR="0" lvl="3"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4pPr>
            <a:lvl5pPr marR="0" lvl="4"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5" name="Google Shape;85;p19"/>
          <p:cNvSpPr txBox="1">
            <a:spLocks noGrp="1"/>
          </p:cNvSpPr>
          <p:nvPr>
            <p:ph type="body" idx="1"/>
          </p:nvPr>
        </p:nvSpPr>
        <p:spPr>
          <a:xfrm>
            <a:off x="1080000" y="3781371"/>
            <a:ext cx="1890000" cy="712217"/>
          </a:xfrm>
          <a:prstGeom prst="rect">
            <a:avLst/>
          </a:prstGeom>
          <a:noFill/>
          <a:ln>
            <a:noFill/>
          </a:ln>
        </p:spPr>
        <p:txBody>
          <a:bodyPr spcFirstLastPara="1" wrap="square" lIns="68575" tIns="34275" rIns="68575" bIns="34275" anchor="t" anchorCtr="0">
            <a:noAutofit/>
          </a:bodyPr>
          <a:lstStyle>
            <a:lvl1pPr marL="457200" lvl="0" indent="-228600" algn="l">
              <a:lnSpc>
                <a:spcPct val="150000"/>
              </a:lnSpc>
              <a:spcBef>
                <a:spcPts val="800"/>
              </a:spcBef>
              <a:spcAft>
                <a:spcPts val="0"/>
              </a:spcAft>
              <a:buClr>
                <a:srgbClr val="5C5C5C"/>
              </a:buClr>
              <a:buSzPts val="1400"/>
              <a:buNone/>
              <a:defRPr sz="1400">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6" name="Google Shape;86;p19"/>
          <p:cNvSpPr txBox="1">
            <a:spLocks noGrp="1"/>
          </p:cNvSpPr>
          <p:nvPr>
            <p:ph type="body" idx="5"/>
          </p:nvPr>
        </p:nvSpPr>
        <p:spPr>
          <a:xfrm>
            <a:off x="1080000" y="3484854"/>
            <a:ext cx="1890000" cy="264621"/>
          </a:xfrm>
          <a:prstGeom prst="rect">
            <a:avLst/>
          </a:prstGeom>
          <a:noFill/>
          <a:ln>
            <a:noFill/>
          </a:ln>
        </p:spPr>
        <p:txBody>
          <a:bodyPr spcFirstLastPara="1" wrap="square" lIns="68575" tIns="34275" rIns="68575" bIns="34275" anchor="t" anchorCtr="0">
            <a:noAutofit/>
          </a:bodyPr>
          <a:lstStyle>
            <a:lvl1pPr marL="457200" lvl="0" indent="-228600" algn="l">
              <a:lnSpc>
                <a:spcPct val="150000"/>
              </a:lnSpc>
              <a:spcBef>
                <a:spcPts val="800"/>
              </a:spcBef>
              <a:spcAft>
                <a:spcPts val="0"/>
              </a:spcAft>
              <a:buClr>
                <a:srgbClr val="5C5C5C"/>
              </a:buClr>
              <a:buSzPts val="1400"/>
              <a:buNone/>
              <a:defRPr sz="1400" b="1">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7" name="Google Shape;87;p19"/>
          <p:cNvSpPr txBox="1">
            <a:spLocks noGrp="1"/>
          </p:cNvSpPr>
          <p:nvPr>
            <p:ph type="body" idx="6"/>
          </p:nvPr>
        </p:nvSpPr>
        <p:spPr>
          <a:xfrm>
            <a:off x="3627000" y="3781371"/>
            <a:ext cx="1890000" cy="712217"/>
          </a:xfrm>
          <a:prstGeom prst="rect">
            <a:avLst/>
          </a:prstGeom>
          <a:noFill/>
          <a:ln>
            <a:noFill/>
          </a:ln>
        </p:spPr>
        <p:txBody>
          <a:bodyPr spcFirstLastPara="1" wrap="square" lIns="68575" tIns="34275" rIns="68575" bIns="34275" anchor="t" anchorCtr="0">
            <a:noAutofit/>
          </a:bodyPr>
          <a:lstStyle>
            <a:lvl1pPr marL="457200" lvl="0" indent="-228600" algn="l">
              <a:lnSpc>
                <a:spcPct val="150000"/>
              </a:lnSpc>
              <a:spcBef>
                <a:spcPts val="800"/>
              </a:spcBef>
              <a:spcAft>
                <a:spcPts val="0"/>
              </a:spcAft>
              <a:buClr>
                <a:srgbClr val="5C5C5C"/>
              </a:buClr>
              <a:buSzPts val="1400"/>
              <a:buNone/>
              <a:defRPr sz="1400">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8" name="Google Shape;88;p19"/>
          <p:cNvSpPr txBox="1">
            <a:spLocks noGrp="1"/>
          </p:cNvSpPr>
          <p:nvPr>
            <p:ph type="body" idx="7"/>
          </p:nvPr>
        </p:nvSpPr>
        <p:spPr>
          <a:xfrm>
            <a:off x="3627000" y="3484854"/>
            <a:ext cx="1890000" cy="264621"/>
          </a:xfrm>
          <a:prstGeom prst="rect">
            <a:avLst/>
          </a:prstGeom>
          <a:noFill/>
          <a:ln>
            <a:noFill/>
          </a:ln>
        </p:spPr>
        <p:txBody>
          <a:bodyPr spcFirstLastPara="1" wrap="square" lIns="68575" tIns="34275" rIns="68575" bIns="34275" anchor="t" anchorCtr="0">
            <a:noAutofit/>
          </a:bodyPr>
          <a:lstStyle>
            <a:lvl1pPr marL="457200" lvl="0" indent="-228600" algn="l">
              <a:lnSpc>
                <a:spcPct val="150000"/>
              </a:lnSpc>
              <a:spcBef>
                <a:spcPts val="800"/>
              </a:spcBef>
              <a:spcAft>
                <a:spcPts val="0"/>
              </a:spcAft>
              <a:buClr>
                <a:srgbClr val="5C5C5C"/>
              </a:buClr>
              <a:buSzPts val="1400"/>
              <a:buNone/>
              <a:defRPr sz="1400" b="1">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9" name="Google Shape;89;p19"/>
          <p:cNvSpPr txBox="1">
            <a:spLocks noGrp="1"/>
          </p:cNvSpPr>
          <p:nvPr>
            <p:ph type="body" idx="8"/>
          </p:nvPr>
        </p:nvSpPr>
        <p:spPr>
          <a:xfrm>
            <a:off x="6210000" y="3781371"/>
            <a:ext cx="1890000" cy="712217"/>
          </a:xfrm>
          <a:prstGeom prst="rect">
            <a:avLst/>
          </a:prstGeom>
          <a:noFill/>
          <a:ln>
            <a:noFill/>
          </a:ln>
        </p:spPr>
        <p:txBody>
          <a:bodyPr spcFirstLastPara="1" wrap="square" lIns="68575" tIns="34275" rIns="68575" bIns="34275" anchor="t" anchorCtr="0">
            <a:noAutofit/>
          </a:bodyPr>
          <a:lstStyle>
            <a:lvl1pPr marL="457200" lvl="0" indent="-228600" algn="l">
              <a:lnSpc>
                <a:spcPct val="150000"/>
              </a:lnSpc>
              <a:spcBef>
                <a:spcPts val="800"/>
              </a:spcBef>
              <a:spcAft>
                <a:spcPts val="0"/>
              </a:spcAft>
              <a:buClr>
                <a:srgbClr val="5C5C5C"/>
              </a:buClr>
              <a:buSzPts val="1400"/>
              <a:buNone/>
              <a:defRPr sz="1400">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0" name="Google Shape;90;p19"/>
          <p:cNvSpPr txBox="1">
            <a:spLocks noGrp="1"/>
          </p:cNvSpPr>
          <p:nvPr>
            <p:ph type="body" idx="9"/>
          </p:nvPr>
        </p:nvSpPr>
        <p:spPr>
          <a:xfrm>
            <a:off x="6210000" y="3484854"/>
            <a:ext cx="1890000" cy="264621"/>
          </a:xfrm>
          <a:prstGeom prst="rect">
            <a:avLst/>
          </a:prstGeom>
          <a:noFill/>
          <a:ln>
            <a:noFill/>
          </a:ln>
        </p:spPr>
        <p:txBody>
          <a:bodyPr spcFirstLastPara="1" wrap="square" lIns="68575" tIns="34275" rIns="68575" bIns="34275" anchor="t" anchorCtr="0">
            <a:noAutofit/>
          </a:bodyPr>
          <a:lstStyle>
            <a:lvl1pPr marL="457200" lvl="0" indent="-228600" algn="l">
              <a:lnSpc>
                <a:spcPct val="150000"/>
              </a:lnSpc>
              <a:spcBef>
                <a:spcPts val="800"/>
              </a:spcBef>
              <a:spcAft>
                <a:spcPts val="0"/>
              </a:spcAft>
              <a:buClr>
                <a:srgbClr val="5C5C5C"/>
              </a:buClr>
              <a:buSzPts val="1400"/>
              <a:buNone/>
              <a:defRPr sz="1400" b="1">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ext Slide">
  <p:cSld name="Text Slide">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5C5C5C"/>
              </a:buClr>
              <a:buSzPts val="3000"/>
              <a:buFont typeface="Lato"/>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3" name="Google Shape;93;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94" name="Google Shape;94;p20"/>
          <p:cNvSpPr txBox="1">
            <a:spLocks noGrp="1"/>
          </p:cNvSpPr>
          <p:nvPr>
            <p:ph type="body" idx="1"/>
          </p:nvPr>
        </p:nvSpPr>
        <p:spPr>
          <a:xfrm>
            <a:off x="1080000" y="1356122"/>
            <a:ext cx="7020000" cy="3268265"/>
          </a:xfrm>
          <a:prstGeom prst="rect">
            <a:avLst/>
          </a:prstGeom>
          <a:noFill/>
          <a:ln>
            <a:noFill/>
          </a:ln>
        </p:spPr>
        <p:txBody>
          <a:bodyPr spcFirstLastPara="1" wrap="square" lIns="68575" tIns="34275" rIns="68575" bIns="34275" anchor="t" anchorCtr="0">
            <a:noAutofit/>
          </a:bodyPr>
          <a:lstStyle>
            <a:lvl1pPr marL="457200" lvl="0" indent="-228600" algn="l">
              <a:lnSpc>
                <a:spcPct val="150000"/>
              </a:lnSpc>
              <a:spcBef>
                <a:spcPts val="800"/>
              </a:spcBef>
              <a:spcAft>
                <a:spcPts val="0"/>
              </a:spcAft>
              <a:buClr>
                <a:srgbClr val="5C5C5C"/>
              </a:buClr>
              <a:buSzPts val="1500"/>
              <a:buNone/>
              <a:defRPr sz="1500"/>
            </a:lvl1pPr>
            <a:lvl2pPr marL="914400" lvl="1" indent="-228600" algn="l">
              <a:lnSpc>
                <a:spcPct val="150000"/>
              </a:lnSpc>
              <a:spcBef>
                <a:spcPts val="400"/>
              </a:spcBef>
              <a:spcAft>
                <a:spcPts val="0"/>
              </a:spcAft>
              <a:buClr>
                <a:srgbClr val="5C5C5C"/>
              </a:buClr>
              <a:buSzPts val="1500"/>
              <a:buNone/>
              <a:defRPr sz="1500"/>
            </a:lvl2pPr>
            <a:lvl3pPr marL="1371600" lvl="2" indent="-228600" algn="l">
              <a:lnSpc>
                <a:spcPct val="150000"/>
              </a:lnSpc>
              <a:spcBef>
                <a:spcPts val="400"/>
              </a:spcBef>
              <a:spcAft>
                <a:spcPts val="0"/>
              </a:spcAft>
              <a:buClr>
                <a:srgbClr val="5C5C5C"/>
              </a:buClr>
              <a:buSzPts val="1500"/>
              <a:buNone/>
              <a:defRPr sz="1500"/>
            </a:lvl3pPr>
            <a:lvl4pPr marL="1828800" lvl="3" indent="-228600" algn="l">
              <a:lnSpc>
                <a:spcPct val="150000"/>
              </a:lnSpc>
              <a:spcBef>
                <a:spcPts val="400"/>
              </a:spcBef>
              <a:spcAft>
                <a:spcPts val="0"/>
              </a:spcAft>
              <a:buClr>
                <a:srgbClr val="5C5C5C"/>
              </a:buClr>
              <a:buSzPts val="1500"/>
              <a:buNone/>
              <a:defRPr sz="1500"/>
            </a:lvl4pPr>
            <a:lvl5pPr marL="2286000" lvl="4" indent="-228600" algn="l">
              <a:lnSpc>
                <a:spcPct val="150000"/>
              </a:lnSpc>
              <a:spcBef>
                <a:spcPts val="400"/>
              </a:spcBef>
              <a:spcAft>
                <a:spcPts val="0"/>
              </a:spcAft>
              <a:buClr>
                <a:srgbClr val="5C5C5C"/>
              </a:buClr>
              <a:buSzPts val="1500"/>
              <a:buNone/>
              <a:defRPr sz="15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95"/>
        <p:cNvGrpSpPr/>
        <p:nvPr/>
      </p:nvGrpSpPr>
      <p:grpSpPr>
        <a:xfrm>
          <a:off x="0" y="0"/>
          <a:ext cx="0" cy="0"/>
          <a:chOff x="0" y="0"/>
          <a:chExt cx="0" cy="0"/>
        </a:xfrm>
      </p:grpSpPr>
      <p:sp>
        <p:nvSpPr>
          <p:cNvPr id="96" name="Google Shape;96;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97" name="Google Shape;97;p21"/>
          <p:cNvSpPr/>
          <p:nvPr/>
        </p:nvSpPr>
        <p:spPr>
          <a:xfrm>
            <a:off x="1064052" y="757819"/>
            <a:ext cx="7020000" cy="3510000"/>
          </a:xfrm>
          <a:prstGeom prst="rect">
            <a:avLst/>
          </a:prstGeom>
          <a:solidFill>
            <a:schemeClr val="accent1"/>
          </a:solidFill>
          <a:ln w="12700" cap="flat" cmpd="sng">
            <a:solidFill>
              <a:srgbClr val="003D57"/>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98" name="Google Shape;98;p21"/>
          <p:cNvSpPr txBox="1"/>
          <p:nvPr/>
        </p:nvSpPr>
        <p:spPr>
          <a:xfrm>
            <a:off x="808860" y="171454"/>
            <a:ext cx="1352208" cy="353173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2500" b="0" i="0" u="none" strike="noStrike" cap="none">
                <a:solidFill>
                  <a:schemeClr val="lt1"/>
                </a:solidFill>
                <a:latin typeface="Georgia"/>
                <a:ea typeface="Georgia"/>
                <a:cs typeface="Georgia"/>
                <a:sym typeface="Georgia"/>
              </a:rPr>
              <a:t>“</a:t>
            </a:r>
            <a:endParaRPr sz="1100"/>
          </a:p>
        </p:txBody>
      </p:sp>
      <p:sp>
        <p:nvSpPr>
          <p:cNvPr id="99" name="Google Shape;99;p21"/>
          <p:cNvSpPr txBox="1"/>
          <p:nvPr/>
        </p:nvSpPr>
        <p:spPr>
          <a:xfrm>
            <a:off x="7020933" y="-717697"/>
            <a:ext cx="1352208" cy="6994223"/>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2500">
                <a:solidFill>
                  <a:schemeClr val="lt1"/>
                </a:solidFill>
                <a:latin typeface="Georgia"/>
                <a:ea typeface="Georgia"/>
                <a:cs typeface="Georgia"/>
                <a:sym typeface="Georgia"/>
              </a:rPr>
              <a:t>“”</a:t>
            </a:r>
            <a:endParaRPr sz="1100"/>
          </a:p>
        </p:txBody>
      </p:sp>
      <p:sp>
        <p:nvSpPr>
          <p:cNvPr id="100" name="Google Shape;100;p21"/>
          <p:cNvSpPr txBox="1">
            <a:spLocks noGrp="1"/>
          </p:cNvSpPr>
          <p:nvPr>
            <p:ph type="body" idx="1"/>
          </p:nvPr>
        </p:nvSpPr>
        <p:spPr>
          <a:xfrm>
            <a:off x="1507166" y="1602856"/>
            <a:ext cx="6132329" cy="1905204"/>
          </a:xfrm>
          <a:prstGeom prst="rect">
            <a:avLst/>
          </a:prstGeom>
          <a:noFill/>
          <a:ln>
            <a:noFill/>
          </a:ln>
        </p:spPr>
        <p:txBody>
          <a:bodyPr spcFirstLastPara="1" wrap="square" lIns="68575" tIns="34275" rIns="68575" bIns="34275" anchor="t" anchorCtr="0">
            <a:noAutofit/>
          </a:bodyPr>
          <a:lstStyle>
            <a:lvl1pPr marL="457200" lvl="0" indent="-228600" algn="l">
              <a:lnSpc>
                <a:spcPct val="150000"/>
              </a:lnSpc>
              <a:spcBef>
                <a:spcPts val="800"/>
              </a:spcBef>
              <a:spcAft>
                <a:spcPts val="0"/>
              </a:spcAft>
              <a:buClr>
                <a:schemeClr val="lt1"/>
              </a:buClr>
              <a:buSzPts val="1500"/>
              <a:buNone/>
              <a:defRPr sz="1500">
                <a:solidFill>
                  <a:schemeClr val="lt1"/>
                </a:solidFill>
              </a:defRPr>
            </a:lvl1pPr>
            <a:lvl2pPr marL="914400" lvl="1" indent="-228600" algn="l">
              <a:lnSpc>
                <a:spcPct val="150000"/>
              </a:lnSpc>
              <a:spcBef>
                <a:spcPts val="400"/>
              </a:spcBef>
              <a:spcAft>
                <a:spcPts val="0"/>
              </a:spcAft>
              <a:buClr>
                <a:schemeClr val="lt1"/>
              </a:buClr>
              <a:buSzPts val="1500"/>
              <a:buNone/>
              <a:defRPr sz="1500">
                <a:solidFill>
                  <a:schemeClr val="lt1"/>
                </a:solidFill>
              </a:defRPr>
            </a:lvl2pPr>
            <a:lvl3pPr marL="1371600" lvl="2" indent="-228600" algn="l">
              <a:lnSpc>
                <a:spcPct val="150000"/>
              </a:lnSpc>
              <a:spcBef>
                <a:spcPts val="400"/>
              </a:spcBef>
              <a:spcAft>
                <a:spcPts val="0"/>
              </a:spcAft>
              <a:buClr>
                <a:schemeClr val="lt1"/>
              </a:buClr>
              <a:buSzPts val="1500"/>
              <a:buNone/>
              <a:defRPr sz="1500">
                <a:solidFill>
                  <a:schemeClr val="lt1"/>
                </a:solidFill>
              </a:defRPr>
            </a:lvl3pPr>
            <a:lvl4pPr marL="1828800" lvl="3" indent="-228600" algn="l">
              <a:lnSpc>
                <a:spcPct val="150000"/>
              </a:lnSpc>
              <a:spcBef>
                <a:spcPts val="400"/>
              </a:spcBef>
              <a:spcAft>
                <a:spcPts val="0"/>
              </a:spcAft>
              <a:buClr>
                <a:schemeClr val="lt1"/>
              </a:buClr>
              <a:buSzPts val="1500"/>
              <a:buNone/>
              <a:defRPr sz="1500">
                <a:solidFill>
                  <a:schemeClr val="lt1"/>
                </a:solidFill>
              </a:defRPr>
            </a:lvl4pPr>
            <a:lvl5pPr marL="2286000" lvl="4" indent="-228600" algn="l">
              <a:lnSpc>
                <a:spcPct val="150000"/>
              </a:lnSpc>
              <a:spcBef>
                <a:spcPts val="400"/>
              </a:spcBef>
              <a:spcAft>
                <a:spcPts val="0"/>
              </a:spcAft>
              <a:buClr>
                <a:schemeClr val="lt1"/>
              </a:buClr>
              <a:buSzPts val="1500"/>
              <a:buNone/>
              <a:defRPr sz="1500">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1" name="Google Shape;101;p21"/>
          <p:cNvSpPr txBox="1">
            <a:spLocks noGrp="1"/>
          </p:cNvSpPr>
          <p:nvPr>
            <p:ph type="body" idx="2"/>
          </p:nvPr>
        </p:nvSpPr>
        <p:spPr>
          <a:xfrm>
            <a:off x="1802091" y="3354354"/>
            <a:ext cx="2291953" cy="414337"/>
          </a:xfrm>
          <a:prstGeom prst="rect">
            <a:avLst/>
          </a:prstGeom>
          <a:noFill/>
          <a:ln>
            <a:noFill/>
          </a:ln>
        </p:spPr>
        <p:txBody>
          <a:bodyPr spcFirstLastPara="1" wrap="square" lIns="68575" tIns="34275" rIns="68575" bIns="34275" anchor="t" anchorCtr="0">
            <a:noAutofit/>
          </a:bodyPr>
          <a:lstStyle>
            <a:lvl1pPr marL="457200" lvl="0" indent="-228600" algn="l">
              <a:lnSpc>
                <a:spcPct val="150000"/>
              </a:lnSpc>
              <a:spcBef>
                <a:spcPts val="800"/>
              </a:spcBef>
              <a:spcAft>
                <a:spcPts val="0"/>
              </a:spcAft>
              <a:buClr>
                <a:schemeClr val="lt1"/>
              </a:buClr>
              <a:buSzPts val="1200"/>
              <a:buNone/>
              <a:defRPr sz="1200" i="1">
                <a:solidFill>
                  <a:schemeClr val="lt1"/>
                </a:solidFill>
              </a:defRPr>
            </a:lvl1pPr>
            <a:lvl2pPr marL="914400" lvl="1" indent="-228600" algn="l">
              <a:lnSpc>
                <a:spcPct val="150000"/>
              </a:lnSpc>
              <a:spcBef>
                <a:spcPts val="400"/>
              </a:spcBef>
              <a:spcAft>
                <a:spcPts val="0"/>
              </a:spcAft>
              <a:buClr>
                <a:schemeClr val="lt1"/>
              </a:buClr>
              <a:buSzPts val="1200"/>
              <a:buNone/>
              <a:defRPr sz="1200">
                <a:solidFill>
                  <a:schemeClr val="lt1"/>
                </a:solidFill>
              </a:defRPr>
            </a:lvl2pPr>
            <a:lvl3pPr marL="1371600" lvl="2" indent="-228600" algn="l">
              <a:lnSpc>
                <a:spcPct val="150000"/>
              </a:lnSpc>
              <a:spcBef>
                <a:spcPts val="400"/>
              </a:spcBef>
              <a:spcAft>
                <a:spcPts val="0"/>
              </a:spcAft>
              <a:buClr>
                <a:schemeClr val="lt1"/>
              </a:buClr>
              <a:buSzPts val="1200"/>
              <a:buNone/>
              <a:defRPr sz="1200">
                <a:solidFill>
                  <a:schemeClr val="lt1"/>
                </a:solidFill>
              </a:defRPr>
            </a:lvl3pPr>
            <a:lvl4pPr marL="1828800" lvl="3" indent="-228600" algn="l">
              <a:lnSpc>
                <a:spcPct val="90000"/>
              </a:lnSpc>
              <a:spcBef>
                <a:spcPts val="400"/>
              </a:spcBef>
              <a:spcAft>
                <a:spcPts val="0"/>
              </a:spcAft>
              <a:buClr>
                <a:schemeClr val="lt1"/>
              </a:buClr>
              <a:buSzPts val="1200"/>
              <a:buNone/>
              <a:defRPr sz="1200">
                <a:solidFill>
                  <a:schemeClr val="lt1"/>
                </a:solidFill>
              </a:defRPr>
            </a:lvl4pPr>
            <a:lvl5pPr marL="2286000" lvl="4" indent="-228600" algn="l">
              <a:lnSpc>
                <a:spcPct val="90000"/>
              </a:lnSpc>
              <a:spcBef>
                <a:spcPts val="400"/>
              </a:spcBef>
              <a:spcAft>
                <a:spcPts val="0"/>
              </a:spcAft>
              <a:buClr>
                <a:schemeClr val="lt1"/>
              </a:buClr>
              <a:buSzPts val="1200"/>
              <a:buNone/>
              <a:defRPr sz="1200">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44">
          <p15:clr>
            <a:srgbClr val="FBAE40"/>
          </p15:clr>
        </p15:guide>
        <p15:guide id="4" pos="99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6 Point Slide">
  <p:cSld name="1_6 Point Slide">
    <p:spTree>
      <p:nvGrpSpPr>
        <p:cNvPr id="1" name="Shape 102"/>
        <p:cNvGrpSpPr/>
        <p:nvPr/>
      </p:nvGrpSpPr>
      <p:grpSpPr>
        <a:xfrm>
          <a:off x="0" y="0"/>
          <a:ext cx="0" cy="0"/>
          <a:chOff x="0" y="0"/>
          <a:chExt cx="0" cy="0"/>
        </a:xfrm>
      </p:grpSpPr>
      <p:sp>
        <p:nvSpPr>
          <p:cNvPr id="103" name="Google Shape;103;p2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5C5C5C"/>
              </a:buClr>
              <a:buSzPts val="3000"/>
              <a:buFont typeface="Lato"/>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4" name="Google Shape;104;p22"/>
          <p:cNvSpPr txBox="1">
            <a:spLocks noGrp="1"/>
          </p:cNvSpPr>
          <p:nvPr>
            <p:ph type="body" idx="1"/>
          </p:nvPr>
        </p:nvSpPr>
        <p:spPr>
          <a:xfrm>
            <a:off x="1232343" y="1866459"/>
            <a:ext cx="3053526" cy="702272"/>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rgbClr val="5C5C5C"/>
              </a:buClr>
              <a:buSzPts val="1500"/>
              <a:buFont typeface="Arial"/>
              <a:buNone/>
              <a:defRPr sz="1500">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5" name="Google Shape;105;p22"/>
          <p:cNvSpPr txBox="1">
            <a:spLocks noGrp="1"/>
          </p:cNvSpPr>
          <p:nvPr>
            <p:ph type="body" idx="2"/>
          </p:nvPr>
        </p:nvSpPr>
        <p:spPr>
          <a:xfrm>
            <a:off x="1232343" y="1601838"/>
            <a:ext cx="3053526" cy="264621"/>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rgbClr val="5C5C5C"/>
              </a:buClr>
              <a:buSzPts val="1500"/>
              <a:buNone/>
              <a:defRPr sz="1500" b="1">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6" name="Google Shape;106;p22"/>
          <p:cNvSpPr txBox="1">
            <a:spLocks noGrp="1"/>
          </p:cNvSpPr>
          <p:nvPr>
            <p:ph type="body" idx="3"/>
          </p:nvPr>
        </p:nvSpPr>
        <p:spPr>
          <a:xfrm>
            <a:off x="1232343" y="2571144"/>
            <a:ext cx="3053526" cy="264621"/>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rgbClr val="5C5C5C"/>
              </a:buClr>
              <a:buSzPts val="1500"/>
              <a:buNone/>
              <a:defRPr sz="1500" b="1">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7" name="Google Shape;107;p22"/>
          <p:cNvSpPr txBox="1">
            <a:spLocks noGrp="1"/>
          </p:cNvSpPr>
          <p:nvPr>
            <p:ph type="body" idx="4"/>
          </p:nvPr>
        </p:nvSpPr>
        <p:spPr>
          <a:xfrm>
            <a:off x="1232343" y="3537488"/>
            <a:ext cx="3053526" cy="264621"/>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rgbClr val="5C5C5C"/>
              </a:buClr>
              <a:buSzPts val="1500"/>
              <a:buNone/>
              <a:defRPr sz="1500" b="1">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8" name="Google Shape;108;p22"/>
          <p:cNvSpPr txBox="1">
            <a:spLocks noGrp="1"/>
          </p:cNvSpPr>
          <p:nvPr>
            <p:ph type="body" idx="5"/>
          </p:nvPr>
        </p:nvSpPr>
        <p:spPr>
          <a:xfrm>
            <a:off x="5172758" y="1602387"/>
            <a:ext cx="3053526" cy="264621"/>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rgbClr val="5C5C5C"/>
              </a:buClr>
              <a:buSzPts val="1500"/>
              <a:buNone/>
              <a:defRPr sz="1500" b="1">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9" name="Google Shape;109;p22"/>
          <p:cNvSpPr txBox="1">
            <a:spLocks noGrp="1"/>
          </p:cNvSpPr>
          <p:nvPr>
            <p:ph type="body" idx="6"/>
          </p:nvPr>
        </p:nvSpPr>
        <p:spPr>
          <a:xfrm>
            <a:off x="5172758" y="2571144"/>
            <a:ext cx="3053526" cy="264621"/>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rgbClr val="5C5C5C"/>
              </a:buClr>
              <a:buSzPts val="1500"/>
              <a:buNone/>
              <a:defRPr sz="1500" b="1">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0" name="Google Shape;110;p22"/>
          <p:cNvSpPr txBox="1">
            <a:spLocks noGrp="1"/>
          </p:cNvSpPr>
          <p:nvPr>
            <p:ph type="body" idx="7"/>
          </p:nvPr>
        </p:nvSpPr>
        <p:spPr>
          <a:xfrm>
            <a:off x="5172758" y="3537488"/>
            <a:ext cx="3053526" cy="264621"/>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rgbClr val="5C5C5C"/>
              </a:buClr>
              <a:buSzPts val="1500"/>
              <a:buNone/>
              <a:defRPr sz="1500" b="1">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1" name="Google Shape;111;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12" name="Google Shape;112;p22"/>
          <p:cNvSpPr txBox="1">
            <a:spLocks noGrp="1"/>
          </p:cNvSpPr>
          <p:nvPr>
            <p:ph type="body" idx="8"/>
          </p:nvPr>
        </p:nvSpPr>
        <p:spPr>
          <a:xfrm>
            <a:off x="1232343" y="2835599"/>
            <a:ext cx="3053526" cy="702272"/>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rgbClr val="5C5C5C"/>
              </a:buClr>
              <a:buSzPts val="1500"/>
              <a:buFont typeface="Arial"/>
              <a:buNone/>
              <a:defRPr sz="1500">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3" name="Google Shape;113;p22"/>
          <p:cNvSpPr txBox="1">
            <a:spLocks noGrp="1"/>
          </p:cNvSpPr>
          <p:nvPr>
            <p:ph type="body" idx="9"/>
          </p:nvPr>
        </p:nvSpPr>
        <p:spPr>
          <a:xfrm>
            <a:off x="1232343" y="3801943"/>
            <a:ext cx="3053526" cy="702272"/>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rgbClr val="5C5C5C"/>
              </a:buClr>
              <a:buSzPts val="1500"/>
              <a:buFont typeface="Arial"/>
              <a:buNone/>
              <a:defRPr sz="1500">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4" name="Google Shape;114;p22"/>
          <p:cNvSpPr txBox="1">
            <a:spLocks noGrp="1"/>
          </p:cNvSpPr>
          <p:nvPr>
            <p:ph type="body" idx="13"/>
          </p:nvPr>
        </p:nvSpPr>
        <p:spPr>
          <a:xfrm>
            <a:off x="5172758" y="1866459"/>
            <a:ext cx="3053526" cy="702272"/>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rgbClr val="5C5C5C"/>
              </a:buClr>
              <a:buSzPts val="1500"/>
              <a:buFont typeface="Arial"/>
              <a:buNone/>
              <a:defRPr sz="1500">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5" name="Google Shape;115;p22"/>
          <p:cNvSpPr txBox="1">
            <a:spLocks noGrp="1"/>
          </p:cNvSpPr>
          <p:nvPr>
            <p:ph type="body" idx="14"/>
          </p:nvPr>
        </p:nvSpPr>
        <p:spPr>
          <a:xfrm>
            <a:off x="5172758" y="2835599"/>
            <a:ext cx="3053526" cy="702272"/>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rgbClr val="5C5C5C"/>
              </a:buClr>
              <a:buSzPts val="1500"/>
              <a:buFont typeface="Arial"/>
              <a:buNone/>
              <a:defRPr sz="1500">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 name="Google Shape;116;p22"/>
          <p:cNvSpPr txBox="1">
            <a:spLocks noGrp="1"/>
          </p:cNvSpPr>
          <p:nvPr>
            <p:ph type="body" idx="15"/>
          </p:nvPr>
        </p:nvSpPr>
        <p:spPr>
          <a:xfrm>
            <a:off x="5172758" y="3801943"/>
            <a:ext cx="3053526" cy="702272"/>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rgbClr val="5C5C5C"/>
              </a:buClr>
              <a:buSzPts val="1500"/>
              <a:buFont typeface="Arial"/>
              <a:buNone/>
              <a:defRPr sz="1500">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7" name="Google Shape;117;p22"/>
          <p:cNvSpPr/>
          <p:nvPr/>
        </p:nvSpPr>
        <p:spPr>
          <a:xfrm>
            <a:off x="863593" y="1663023"/>
            <a:ext cx="161925" cy="163115"/>
          </a:xfrm>
          <a:prstGeom prst="ellipse">
            <a:avLst/>
          </a:prstGeom>
          <a:solidFill>
            <a:srgbClr val="005478"/>
          </a:solidFill>
          <a:ln>
            <a:noFill/>
          </a:ln>
        </p:spPr>
        <p:txBody>
          <a:bodyPr spcFirstLastPara="1" wrap="square" lIns="51425" tIns="25700" rIns="51425" bIns="25700" anchor="t" anchorCtr="0">
            <a:noAutofit/>
          </a:bodyPr>
          <a:lstStyle/>
          <a:p>
            <a:pPr marL="0" marR="0" lvl="0" indent="0" algn="ctr" rtl="0">
              <a:spcBef>
                <a:spcPts val="0"/>
              </a:spcBef>
              <a:spcAft>
                <a:spcPts val="0"/>
              </a:spcAft>
              <a:buNone/>
            </a:pPr>
            <a:endParaRPr sz="1000">
              <a:solidFill>
                <a:schemeClr val="dk1"/>
              </a:solidFill>
              <a:latin typeface="Calibri"/>
              <a:ea typeface="Calibri"/>
              <a:cs typeface="Calibri"/>
              <a:sym typeface="Calibri"/>
            </a:endParaRPr>
          </a:p>
        </p:txBody>
      </p:sp>
      <p:sp>
        <p:nvSpPr>
          <p:cNvPr id="118" name="Google Shape;118;p22"/>
          <p:cNvSpPr/>
          <p:nvPr/>
        </p:nvSpPr>
        <p:spPr>
          <a:xfrm>
            <a:off x="863593" y="2609077"/>
            <a:ext cx="161925" cy="161925"/>
          </a:xfrm>
          <a:prstGeom prst="ellipse">
            <a:avLst/>
          </a:prstGeom>
          <a:solidFill>
            <a:srgbClr val="27808E"/>
          </a:solidFill>
          <a:ln>
            <a:noFill/>
          </a:ln>
        </p:spPr>
        <p:txBody>
          <a:bodyPr spcFirstLastPara="1" wrap="square" lIns="51425" tIns="25700" rIns="51425" bIns="25700" anchor="t" anchorCtr="0">
            <a:noAutofit/>
          </a:bodyPr>
          <a:lstStyle/>
          <a:p>
            <a:pPr marL="0" marR="0" lvl="0" indent="0" algn="ctr" rtl="0">
              <a:spcBef>
                <a:spcPts val="0"/>
              </a:spcBef>
              <a:spcAft>
                <a:spcPts val="0"/>
              </a:spcAft>
              <a:buNone/>
            </a:pPr>
            <a:endParaRPr sz="1000">
              <a:solidFill>
                <a:schemeClr val="dk1"/>
              </a:solidFill>
              <a:latin typeface="Calibri"/>
              <a:ea typeface="Calibri"/>
              <a:cs typeface="Calibri"/>
              <a:sym typeface="Calibri"/>
            </a:endParaRPr>
          </a:p>
        </p:txBody>
      </p:sp>
      <p:sp>
        <p:nvSpPr>
          <p:cNvPr id="119" name="Google Shape;119;p22"/>
          <p:cNvSpPr/>
          <p:nvPr/>
        </p:nvSpPr>
        <p:spPr>
          <a:xfrm>
            <a:off x="863593" y="3576563"/>
            <a:ext cx="161925" cy="163115"/>
          </a:xfrm>
          <a:prstGeom prst="ellipse">
            <a:avLst/>
          </a:prstGeom>
          <a:solidFill>
            <a:srgbClr val="24A4D6"/>
          </a:solidFill>
          <a:ln>
            <a:noFill/>
          </a:ln>
        </p:spPr>
        <p:txBody>
          <a:bodyPr spcFirstLastPara="1" wrap="square" lIns="51425" tIns="25700" rIns="51425" bIns="25700" anchor="t" anchorCtr="0">
            <a:noAutofit/>
          </a:bodyPr>
          <a:lstStyle/>
          <a:p>
            <a:pPr marL="0" marR="0" lvl="0" indent="0" algn="ctr" rtl="0">
              <a:spcBef>
                <a:spcPts val="0"/>
              </a:spcBef>
              <a:spcAft>
                <a:spcPts val="0"/>
              </a:spcAft>
              <a:buNone/>
            </a:pPr>
            <a:endParaRPr sz="1000">
              <a:solidFill>
                <a:schemeClr val="dk1"/>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hart Slide">
  <p:cSld name="Chart Slide">
    <p:spTree>
      <p:nvGrpSpPr>
        <p:cNvPr id="1" name="Shape 120"/>
        <p:cNvGrpSpPr/>
        <p:nvPr/>
      </p:nvGrpSpPr>
      <p:grpSpPr>
        <a:xfrm>
          <a:off x="0" y="0"/>
          <a:ext cx="0" cy="0"/>
          <a:chOff x="0" y="0"/>
          <a:chExt cx="0" cy="0"/>
        </a:xfrm>
      </p:grpSpPr>
      <p:sp>
        <p:nvSpPr>
          <p:cNvPr id="121" name="Google Shape;121;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22" name="Google Shape;122;p2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5C5C5C"/>
              </a:buClr>
              <a:buSzPts val="3000"/>
              <a:buFont typeface="Lato"/>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3" name="Google Shape;123;p23"/>
          <p:cNvSpPr>
            <a:spLocks noGrp="1"/>
          </p:cNvSpPr>
          <p:nvPr>
            <p:ph type="chart" idx="2"/>
          </p:nvPr>
        </p:nvSpPr>
        <p:spPr>
          <a:xfrm>
            <a:off x="628650" y="1369219"/>
            <a:ext cx="7886700" cy="3263503"/>
          </a:xfrm>
          <a:prstGeom prst="rect">
            <a:avLst/>
          </a:prstGeom>
          <a:noFill/>
          <a:ln>
            <a:noFill/>
          </a:ln>
        </p:spPr>
        <p:txBody>
          <a:bodyPr spcFirstLastPara="1" wrap="square" lIns="68575" tIns="34275" rIns="68575" bIns="34275" anchor="t" anchorCtr="0">
            <a:noAutofit/>
          </a:bodyPr>
          <a:lstStyle>
            <a:lvl1pPr marR="0" lvl="0" algn="l" rtl="0">
              <a:lnSpc>
                <a:spcPct val="150000"/>
              </a:lnSpc>
              <a:spcBef>
                <a:spcPts val="8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1pPr>
            <a:lvl2pPr marR="0" lvl="1"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2pPr>
            <a:lvl3pPr marR="0" lvl="2"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3pPr>
            <a:lvl4pPr marR="0" lvl="3"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4pPr>
            <a:lvl5pPr marR="0" lvl="4"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hart With Text Slide">
  <p:cSld name="Chart With Text Slide">
    <p:spTree>
      <p:nvGrpSpPr>
        <p:cNvPr id="1" name="Shape 124"/>
        <p:cNvGrpSpPr/>
        <p:nvPr/>
      </p:nvGrpSpPr>
      <p:grpSpPr>
        <a:xfrm>
          <a:off x="0" y="0"/>
          <a:ext cx="0" cy="0"/>
          <a:chOff x="0" y="0"/>
          <a:chExt cx="0" cy="0"/>
        </a:xfrm>
      </p:grpSpPr>
      <p:sp>
        <p:nvSpPr>
          <p:cNvPr id="125" name="Google Shape;125;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26" name="Google Shape;126;p24"/>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5C5C5C"/>
              </a:buClr>
              <a:buSzPts val="3000"/>
              <a:buFont typeface="Lato"/>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7" name="Google Shape;127;p24"/>
          <p:cNvSpPr>
            <a:spLocks noGrp="1"/>
          </p:cNvSpPr>
          <p:nvPr>
            <p:ph type="chart" idx="2"/>
          </p:nvPr>
        </p:nvSpPr>
        <p:spPr>
          <a:xfrm>
            <a:off x="628650" y="1369219"/>
            <a:ext cx="5400000" cy="3263503"/>
          </a:xfrm>
          <a:prstGeom prst="rect">
            <a:avLst/>
          </a:prstGeom>
          <a:noFill/>
          <a:ln>
            <a:noFill/>
          </a:ln>
        </p:spPr>
        <p:txBody>
          <a:bodyPr spcFirstLastPara="1" wrap="square" lIns="68575" tIns="34275" rIns="68575" bIns="34275" anchor="t" anchorCtr="0">
            <a:noAutofit/>
          </a:bodyPr>
          <a:lstStyle>
            <a:lvl1pPr marR="0" lvl="0" algn="l" rtl="0">
              <a:lnSpc>
                <a:spcPct val="150000"/>
              </a:lnSpc>
              <a:spcBef>
                <a:spcPts val="8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1pPr>
            <a:lvl2pPr marR="0" lvl="1"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2pPr>
            <a:lvl3pPr marR="0" lvl="2"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3pPr>
            <a:lvl4pPr marR="0" lvl="3"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4pPr>
            <a:lvl5pPr marR="0" lvl="4"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8" name="Google Shape;128;p24"/>
          <p:cNvSpPr txBox="1">
            <a:spLocks noGrp="1"/>
          </p:cNvSpPr>
          <p:nvPr>
            <p:ph type="body" idx="1"/>
          </p:nvPr>
        </p:nvSpPr>
        <p:spPr>
          <a:xfrm>
            <a:off x="6151093" y="1369218"/>
            <a:ext cx="2351700" cy="3263503"/>
          </a:xfrm>
          <a:prstGeom prst="rect">
            <a:avLst/>
          </a:prstGeom>
          <a:noFill/>
          <a:ln>
            <a:noFill/>
          </a:ln>
        </p:spPr>
        <p:txBody>
          <a:bodyPr spcFirstLastPara="1" wrap="square" lIns="68575" tIns="34275" rIns="68575" bIns="34275" anchor="t" anchorCtr="0">
            <a:noAutofit/>
          </a:bodyPr>
          <a:lstStyle>
            <a:lvl1pPr marL="457200" lvl="0" indent="-228600" algn="l">
              <a:lnSpc>
                <a:spcPct val="150000"/>
              </a:lnSpc>
              <a:spcBef>
                <a:spcPts val="800"/>
              </a:spcBef>
              <a:spcAft>
                <a:spcPts val="0"/>
              </a:spcAft>
              <a:buClr>
                <a:srgbClr val="5C5C5C"/>
              </a:buClr>
              <a:buSzPts val="1500"/>
              <a:buNone/>
              <a:defRPr sz="1500">
                <a:solidFill>
                  <a:srgbClr val="5C5C5C"/>
                </a:solidFill>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30"/>
        <p:cNvGrpSpPr/>
        <p:nvPr/>
      </p:nvGrpSpPr>
      <p:grpSpPr>
        <a:xfrm>
          <a:off x="0" y="0"/>
          <a:ext cx="0" cy="0"/>
          <a:chOff x="0" y="0"/>
          <a:chExt cx="0" cy="0"/>
        </a:xfrm>
      </p:grpSpPr>
      <p:cxnSp>
        <p:nvCxnSpPr>
          <p:cNvPr id="131" name="Google Shape;131;p26"/>
          <p:cNvCxnSpPr/>
          <p:nvPr/>
        </p:nvCxnSpPr>
        <p:spPr>
          <a:xfrm>
            <a:off x="1560263" y="3040042"/>
            <a:ext cx="0" cy="264338"/>
          </a:xfrm>
          <a:prstGeom prst="straightConnector1">
            <a:avLst/>
          </a:prstGeom>
          <a:noFill/>
          <a:ln w="22225" cap="flat" cmpd="sng">
            <a:solidFill>
              <a:srgbClr val="5C5C5C"/>
            </a:solidFill>
            <a:prstDash val="solid"/>
            <a:miter lim="800000"/>
            <a:headEnd type="none" w="sm" len="sm"/>
            <a:tailEnd type="none" w="sm" len="sm"/>
          </a:ln>
        </p:spPr>
      </p:cxnSp>
      <p:pic>
        <p:nvPicPr>
          <p:cNvPr id="132" name="Google Shape;132;p26" descr="cawst_logo--high_res_full_name--colour.png"/>
          <p:cNvPicPr preferRelativeResize="0"/>
          <p:nvPr/>
        </p:nvPicPr>
        <p:blipFill rotWithShape="1">
          <a:blip r:embed="rId2">
            <a:alphaModFix/>
          </a:blip>
          <a:srcRect/>
          <a:stretch/>
        </p:blipFill>
        <p:spPr>
          <a:xfrm>
            <a:off x="5227455" y="1932352"/>
            <a:ext cx="3088778" cy="1111101"/>
          </a:xfrm>
          <a:prstGeom prst="rect">
            <a:avLst/>
          </a:prstGeom>
          <a:noFill/>
          <a:ln>
            <a:noFill/>
          </a:ln>
        </p:spPr>
      </p:pic>
      <p:sp>
        <p:nvSpPr>
          <p:cNvPr id="133" name="Google Shape;133;p26"/>
          <p:cNvSpPr txBox="1">
            <a:spLocks noGrp="1"/>
          </p:cNvSpPr>
          <p:nvPr>
            <p:ph type="body" idx="1"/>
          </p:nvPr>
        </p:nvSpPr>
        <p:spPr>
          <a:xfrm>
            <a:off x="978775" y="1908472"/>
            <a:ext cx="4049999" cy="663278"/>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50000"/>
              </a:lnSpc>
              <a:spcBef>
                <a:spcPts val="800"/>
              </a:spcBef>
              <a:spcAft>
                <a:spcPts val="0"/>
              </a:spcAft>
              <a:buClr>
                <a:srgbClr val="5C5C5C"/>
              </a:buClr>
              <a:buSzPts val="2400"/>
              <a:buFont typeface="Arial"/>
              <a:buNone/>
              <a:defRPr sz="2400" b="1" i="0" u="none" strike="noStrike" cap="none">
                <a:solidFill>
                  <a:srgbClr val="5C5C5C"/>
                </a:solidFill>
                <a:latin typeface="Lato"/>
                <a:ea typeface="Lato"/>
                <a:cs typeface="Lato"/>
                <a:sym typeface="Lato"/>
              </a:defRPr>
            </a:lvl1pPr>
            <a:lvl2pPr marL="914400" marR="0" lvl="1" indent="-228600"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2pPr>
            <a:lvl3pPr marL="1371600" marR="0" lvl="2" indent="-228600"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3pPr>
            <a:lvl4pPr marL="1828800" marR="0" lvl="3" indent="-228600"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4pPr>
            <a:lvl5pPr marL="2286000" marR="0" lvl="4" indent="-228600"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4" name="Google Shape;134;p26"/>
          <p:cNvSpPr txBox="1">
            <a:spLocks noGrp="1"/>
          </p:cNvSpPr>
          <p:nvPr>
            <p:ph type="body" idx="2"/>
          </p:nvPr>
        </p:nvSpPr>
        <p:spPr>
          <a:xfrm>
            <a:off x="978773" y="2354245"/>
            <a:ext cx="4050000" cy="651679"/>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50000"/>
              </a:lnSpc>
              <a:spcBef>
                <a:spcPts val="800"/>
              </a:spcBef>
              <a:spcAft>
                <a:spcPts val="0"/>
              </a:spcAft>
              <a:buClr>
                <a:srgbClr val="5C5C5C"/>
              </a:buClr>
              <a:buSzPts val="1400"/>
              <a:buFont typeface="Arial"/>
              <a:buNone/>
              <a:defRPr sz="1400" b="0" i="0" u="none" strike="noStrike" cap="none">
                <a:solidFill>
                  <a:srgbClr val="5C5C5C"/>
                </a:solidFill>
                <a:latin typeface="Lato"/>
                <a:ea typeface="Lato"/>
                <a:cs typeface="Lato"/>
                <a:sym typeface="Lato"/>
              </a:defRPr>
            </a:lvl1pPr>
            <a:lvl2pPr marL="914400" marR="0" lvl="1" indent="-228600"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2pPr>
            <a:lvl3pPr marL="1371600" marR="0" lvl="2" indent="-228600"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3pPr>
            <a:lvl4pPr marL="1828800" marR="0" lvl="3" indent="-228600"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4pPr>
            <a:lvl5pPr marL="2286000" marR="0" lvl="4" indent="-228600"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5" name="Google Shape;135;p26"/>
          <p:cNvSpPr txBox="1">
            <a:spLocks noGrp="1"/>
          </p:cNvSpPr>
          <p:nvPr>
            <p:ph type="body" idx="3"/>
          </p:nvPr>
        </p:nvSpPr>
        <p:spPr>
          <a:xfrm>
            <a:off x="978773" y="2972259"/>
            <a:ext cx="563434" cy="41165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50000"/>
              </a:lnSpc>
              <a:spcBef>
                <a:spcPts val="800"/>
              </a:spcBef>
              <a:spcAft>
                <a:spcPts val="0"/>
              </a:spcAft>
              <a:buClr>
                <a:srgbClr val="5C5C5C"/>
              </a:buClr>
              <a:buSzPts val="1400"/>
              <a:buFont typeface="Arial"/>
              <a:buNone/>
              <a:defRPr sz="1400" b="1" i="0" u="none" strike="noStrike" cap="none">
                <a:solidFill>
                  <a:srgbClr val="5C5C5C"/>
                </a:solidFill>
                <a:latin typeface="Lato"/>
                <a:ea typeface="Lato"/>
                <a:cs typeface="Lato"/>
                <a:sym typeface="Lato"/>
              </a:defRPr>
            </a:lvl1pPr>
            <a:lvl2pPr marL="914400" marR="0" lvl="1" indent="-228600"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2pPr>
            <a:lvl3pPr marL="1371600" marR="0" lvl="2" indent="-228600"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3pPr>
            <a:lvl4pPr marL="1828800" marR="0" lvl="3" indent="-228600"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4pPr>
            <a:lvl5pPr marL="2286000" marR="0" lvl="4" indent="-228600"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6" name="Google Shape;136;p26"/>
          <p:cNvSpPr txBox="1">
            <a:spLocks noGrp="1"/>
          </p:cNvSpPr>
          <p:nvPr>
            <p:ph type="body" idx="4"/>
          </p:nvPr>
        </p:nvSpPr>
        <p:spPr>
          <a:xfrm>
            <a:off x="1608028" y="2972259"/>
            <a:ext cx="841755" cy="411656"/>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50000"/>
              </a:lnSpc>
              <a:spcBef>
                <a:spcPts val="800"/>
              </a:spcBef>
              <a:spcAft>
                <a:spcPts val="0"/>
              </a:spcAft>
              <a:buClr>
                <a:srgbClr val="5C5C5C"/>
              </a:buClr>
              <a:buSzPts val="1400"/>
              <a:buFont typeface="Arial"/>
              <a:buNone/>
              <a:defRPr sz="1400" b="1" i="0" u="none" strike="noStrike" cap="none">
                <a:solidFill>
                  <a:srgbClr val="5C5C5C"/>
                </a:solidFill>
                <a:latin typeface="Lato"/>
                <a:ea typeface="Lato"/>
                <a:cs typeface="Lato"/>
                <a:sym typeface="Lato"/>
              </a:defRPr>
            </a:lvl1pPr>
            <a:lvl2pPr marL="914400" marR="0" lvl="1" indent="-228600"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2pPr>
            <a:lvl3pPr marL="1371600" marR="0" lvl="2" indent="-228600"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3pPr>
            <a:lvl4pPr marL="1828800" marR="0" lvl="3" indent="-228600"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4pPr>
            <a:lvl5pPr marL="2286000" marR="0" lvl="4" indent="-228600"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246">
          <p15:clr>
            <a:srgbClr val="FBAE40"/>
          </p15:clr>
        </p15:guide>
        <p15:guide id="2" pos="2880">
          <p15:clr>
            <a:srgbClr val="FBAE40"/>
          </p15:clr>
        </p15:guide>
        <p15:guide id="3" orient="horz" pos="1892">
          <p15:clr>
            <a:srgbClr val="FBAE40"/>
          </p15:clr>
        </p15:guide>
        <p15:guide id="4" orient="horz" pos="162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End Slide">
  <p:cSld name="End Slide">
    <p:spTree>
      <p:nvGrpSpPr>
        <p:cNvPr id="1" name="Shape 137"/>
        <p:cNvGrpSpPr/>
        <p:nvPr/>
      </p:nvGrpSpPr>
      <p:grpSpPr>
        <a:xfrm>
          <a:off x="0" y="0"/>
          <a:ext cx="0" cy="0"/>
          <a:chOff x="0" y="0"/>
          <a:chExt cx="0" cy="0"/>
        </a:xfrm>
      </p:grpSpPr>
      <p:sp>
        <p:nvSpPr>
          <p:cNvPr id="138" name="Google Shape;138;p27"/>
          <p:cNvSpPr txBox="1"/>
          <p:nvPr/>
        </p:nvSpPr>
        <p:spPr>
          <a:xfrm>
            <a:off x="3294138" y="3402502"/>
            <a:ext cx="2558654" cy="536972"/>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3000" b="1">
                <a:solidFill>
                  <a:srgbClr val="5C5C5C"/>
                </a:solidFill>
                <a:latin typeface="Lato"/>
                <a:ea typeface="Lato"/>
                <a:cs typeface="Lato"/>
                <a:sym typeface="Lato"/>
              </a:rPr>
              <a:t>THANK YOU!</a:t>
            </a:r>
            <a:endParaRPr sz="1100"/>
          </a:p>
        </p:txBody>
      </p:sp>
      <p:grpSp>
        <p:nvGrpSpPr>
          <p:cNvPr id="139" name="Google Shape;139;p27"/>
          <p:cNvGrpSpPr/>
          <p:nvPr/>
        </p:nvGrpSpPr>
        <p:grpSpPr>
          <a:xfrm>
            <a:off x="1483637" y="1599486"/>
            <a:ext cx="2414266" cy="1079697"/>
            <a:chOff x="1978182" y="2241986"/>
            <a:chExt cx="3219022" cy="1439596"/>
          </a:xfrm>
        </p:grpSpPr>
        <p:sp>
          <p:nvSpPr>
            <p:cNvPr id="140" name="Google Shape;140;p27"/>
            <p:cNvSpPr/>
            <p:nvPr/>
          </p:nvSpPr>
          <p:spPr>
            <a:xfrm>
              <a:off x="1978182" y="2700218"/>
              <a:ext cx="246063" cy="246063"/>
            </a:xfrm>
            <a:custGeom>
              <a:avLst/>
              <a:gdLst/>
              <a:ahLst/>
              <a:cxnLst/>
              <a:rect l="l" t="t" r="r" b="b"/>
              <a:pathLst>
                <a:path w="380" h="380" extrusionOk="0">
                  <a:moveTo>
                    <a:pt x="190" y="0"/>
                  </a:moveTo>
                  <a:cubicBezTo>
                    <a:pt x="85" y="0"/>
                    <a:pt x="0" y="85"/>
                    <a:pt x="0" y="190"/>
                  </a:cubicBezTo>
                  <a:cubicBezTo>
                    <a:pt x="0" y="295"/>
                    <a:pt x="85" y="380"/>
                    <a:pt x="190" y="380"/>
                  </a:cubicBezTo>
                  <a:cubicBezTo>
                    <a:pt x="295" y="380"/>
                    <a:pt x="380" y="295"/>
                    <a:pt x="380" y="190"/>
                  </a:cubicBezTo>
                  <a:cubicBezTo>
                    <a:pt x="380" y="85"/>
                    <a:pt x="295" y="0"/>
                    <a:pt x="190" y="0"/>
                  </a:cubicBezTo>
                  <a:close/>
                  <a:moveTo>
                    <a:pt x="178" y="74"/>
                  </a:moveTo>
                  <a:cubicBezTo>
                    <a:pt x="189" y="95"/>
                    <a:pt x="197" y="128"/>
                    <a:pt x="171" y="138"/>
                  </a:cubicBezTo>
                  <a:cubicBezTo>
                    <a:pt x="164" y="118"/>
                    <a:pt x="147" y="60"/>
                    <a:pt x="147" y="60"/>
                  </a:cubicBezTo>
                  <a:cubicBezTo>
                    <a:pt x="147" y="60"/>
                    <a:pt x="168" y="53"/>
                    <a:pt x="178" y="74"/>
                  </a:cubicBezTo>
                  <a:close/>
                  <a:moveTo>
                    <a:pt x="197" y="303"/>
                  </a:moveTo>
                  <a:cubicBezTo>
                    <a:pt x="180" y="290"/>
                    <a:pt x="145" y="253"/>
                    <a:pt x="124" y="201"/>
                  </a:cubicBezTo>
                  <a:cubicBezTo>
                    <a:pt x="112" y="173"/>
                    <a:pt x="109" y="142"/>
                    <a:pt x="109" y="107"/>
                  </a:cubicBezTo>
                  <a:cubicBezTo>
                    <a:pt x="110" y="76"/>
                    <a:pt x="123" y="67"/>
                    <a:pt x="136" y="63"/>
                  </a:cubicBezTo>
                  <a:cubicBezTo>
                    <a:pt x="161" y="140"/>
                    <a:pt x="161" y="140"/>
                    <a:pt x="161" y="140"/>
                  </a:cubicBezTo>
                  <a:cubicBezTo>
                    <a:pt x="161" y="140"/>
                    <a:pt x="144" y="146"/>
                    <a:pt x="151" y="168"/>
                  </a:cubicBezTo>
                  <a:cubicBezTo>
                    <a:pt x="151" y="168"/>
                    <a:pt x="157" y="206"/>
                    <a:pt x="188" y="243"/>
                  </a:cubicBezTo>
                  <a:cubicBezTo>
                    <a:pt x="192" y="250"/>
                    <a:pt x="199" y="250"/>
                    <a:pt x="208" y="243"/>
                  </a:cubicBezTo>
                  <a:cubicBezTo>
                    <a:pt x="214" y="260"/>
                    <a:pt x="244" y="314"/>
                    <a:pt x="244" y="314"/>
                  </a:cubicBezTo>
                  <a:cubicBezTo>
                    <a:pt x="244" y="314"/>
                    <a:pt x="225" y="322"/>
                    <a:pt x="197" y="303"/>
                  </a:cubicBezTo>
                  <a:close/>
                  <a:moveTo>
                    <a:pt x="257" y="309"/>
                  </a:moveTo>
                  <a:cubicBezTo>
                    <a:pt x="219" y="239"/>
                    <a:pt x="219" y="239"/>
                    <a:pt x="219" y="239"/>
                  </a:cubicBezTo>
                  <a:cubicBezTo>
                    <a:pt x="241" y="227"/>
                    <a:pt x="251" y="242"/>
                    <a:pt x="251" y="242"/>
                  </a:cubicBezTo>
                  <a:cubicBezTo>
                    <a:pt x="251" y="242"/>
                    <a:pt x="261" y="262"/>
                    <a:pt x="269" y="277"/>
                  </a:cubicBezTo>
                  <a:cubicBezTo>
                    <a:pt x="278" y="293"/>
                    <a:pt x="257" y="309"/>
                    <a:pt x="257" y="309"/>
                  </a:cubicBezTo>
                  <a:close/>
                </a:path>
              </a:pathLst>
            </a:custGeom>
            <a:solidFill>
              <a:srgbClr val="3BC7F4"/>
            </a:solidFill>
            <a:ln>
              <a:noFill/>
            </a:ln>
          </p:spPr>
          <p:txBody>
            <a:bodyPr spcFirstLastPara="1" wrap="square" lIns="51425" tIns="25700" rIns="51425" bIns="25700" anchor="t" anchorCtr="0">
              <a:noAutofit/>
            </a:bodyPr>
            <a:lstStyle/>
            <a:p>
              <a:pPr marL="0" marR="0" lvl="0" indent="0" algn="l" rtl="0">
                <a:spcBef>
                  <a:spcPts val="0"/>
                </a:spcBef>
                <a:spcAft>
                  <a:spcPts val="0"/>
                </a:spcAft>
                <a:buNone/>
              </a:pPr>
              <a:endParaRPr sz="1000">
                <a:solidFill>
                  <a:srgbClr val="FEFEFE"/>
                </a:solidFill>
                <a:latin typeface="Lato"/>
                <a:ea typeface="Lato"/>
                <a:cs typeface="Lato"/>
                <a:sym typeface="Lato"/>
              </a:endParaRPr>
            </a:p>
          </p:txBody>
        </p:sp>
        <p:sp>
          <p:nvSpPr>
            <p:cNvPr id="141" name="Google Shape;141;p27"/>
            <p:cNvSpPr/>
            <p:nvPr/>
          </p:nvSpPr>
          <p:spPr>
            <a:xfrm>
              <a:off x="1978182" y="3065373"/>
              <a:ext cx="246063" cy="244475"/>
            </a:xfrm>
            <a:custGeom>
              <a:avLst/>
              <a:gdLst/>
              <a:ahLst/>
              <a:cxnLst/>
              <a:rect l="l" t="t" r="r" b="b"/>
              <a:pathLst>
                <a:path w="380" h="380" extrusionOk="0">
                  <a:moveTo>
                    <a:pt x="190" y="0"/>
                  </a:moveTo>
                  <a:cubicBezTo>
                    <a:pt x="85" y="0"/>
                    <a:pt x="0" y="85"/>
                    <a:pt x="0" y="190"/>
                  </a:cubicBezTo>
                  <a:cubicBezTo>
                    <a:pt x="0" y="295"/>
                    <a:pt x="85" y="380"/>
                    <a:pt x="190" y="380"/>
                  </a:cubicBezTo>
                  <a:cubicBezTo>
                    <a:pt x="295" y="380"/>
                    <a:pt x="380" y="295"/>
                    <a:pt x="380" y="190"/>
                  </a:cubicBezTo>
                  <a:cubicBezTo>
                    <a:pt x="380" y="85"/>
                    <a:pt x="295" y="0"/>
                    <a:pt x="190" y="0"/>
                  </a:cubicBezTo>
                  <a:close/>
                  <a:moveTo>
                    <a:pt x="275" y="274"/>
                  </a:moveTo>
                  <a:cubicBezTo>
                    <a:pt x="249" y="274"/>
                    <a:pt x="122" y="274"/>
                    <a:pt x="122" y="274"/>
                  </a:cubicBezTo>
                  <a:cubicBezTo>
                    <a:pt x="122" y="274"/>
                    <a:pt x="115" y="274"/>
                    <a:pt x="108" y="270"/>
                  </a:cubicBezTo>
                  <a:cubicBezTo>
                    <a:pt x="167" y="204"/>
                    <a:pt x="167" y="204"/>
                    <a:pt x="167" y="204"/>
                  </a:cubicBezTo>
                  <a:cubicBezTo>
                    <a:pt x="192" y="224"/>
                    <a:pt x="192" y="224"/>
                    <a:pt x="192" y="224"/>
                  </a:cubicBezTo>
                  <a:cubicBezTo>
                    <a:pt x="218" y="205"/>
                    <a:pt x="218" y="205"/>
                    <a:pt x="218" y="205"/>
                  </a:cubicBezTo>
                  <a:cubicBezTo>
                    <a:pt x="280" y="273"/>
                    <a:pt x="280" y="273"/>
                    <a:pt x="280" y="273"/>
                  </a:cubicBezTo>
                  <a:cubicBezTo>
                    <a:pt x="278" y="273"/>
                    <a:pt x="277" y="274"/>
                    <a:pt x="275" y="274"/>
                  </a:cubicBezTo>
                  <a:close/>
                  <a:moveTo>
                    <a:pt x="137" y="167"/>
                  </a:moveTo>
                  <a:cubicBezTo>
                    <a:pt x="137" y="149"/>
                    <a:pt x="137" y="149"/>
                    <a:pt x="137" y="149"/>
                  </a:cubicBezTo>
                  <a:cubicBezTo>
                    <a:pt x="252" y="148"/>
                    <a:pt x="252" y="148"/>
                    <a:pt x="252" y="148"/>
                  </a:cubicBezTo>
                  <a:cubicBezTo>
                    <a:pt x="252" y="170"/>
                    <a:pt x="252" y="170"/>
                    <a:pt x="252" y="170"/>
                  </a:cubicBezTo>
                  <a:cubicBezTo>
                    <a:pt x="193" y="211"/>
                    <a:pt x="193" y="211"/>
                    <a:pt x="193" y="211"/>
                  </a:cubicBezTo>
                  <a:lnTo>
                    <a:pt x="137" y="167"/>
                  </a:lnTo>
                  <a:close/>
                  <a:moveTo>
                    <a:pt x="292" y="262"/>
                  </a:moveTo>
                  <a:cubicBezTo>
                    <a:pt x="232" y="195"/>
                    <a:pt x="232" y="195"/>
                    <a:pt x="232" y="195"/>
                  </a:cubicBezTo>
                  <a:cubicBezTo>
                    <a:pt x="285" y="158"/>
                    <a:pt x="285" y="158"/>
                    <a:pt x="285" y="158"/>
                  </a:cubicBezTo>
                  <a:cubicBezTo>
                    <a:pt x="194" y="83"/>
                    <a:pt x="194" y="83"/>
                    <a:pt x="194" y="83"/>
                  </a:cubicBezTo>
                  <a:cubicBezTo>
                    <a:pt x="105" y="158"/>
                    <a:pt x="105" y="158"/>
                    <a:pt x="105" y="158"/>
                  </a:cubicBezTo>
                  <a:cubicBezTo>
                    <a:pt x="154" y="194"/>
                    <a:pt x="154" y="194"/>
                    <a:pt x="154" y="194"/>
                  </a:cubicBezTo>
                  <a:cubicBezTo>
                    <a:pt x="97" y="258"/>
                    <a:pt x="97" y="258"/>
                    <a:pt x="97" y="258"/>
                  </a:cubicBezTo>
                  <a:cubicBezTo>
                    <a:pt x="95" y="254"/>
                    <a:pt x="95" y="251"/>
                    <a:pt x="95" y="246"/>
                  </a:cubicBezTo>
                  <a:cubicBezTo>
                    <a:pt x="95" y="218"/>
                    <a:pt x="95" y="156"/>
                    <a:pt x="95" y="156"/>
                  </a:cubicBezTo>
                  <a:cubicBezTo>
                    <a:pt x="182" y="81"/>
                    <a:pt x="182" y="81"/>
                    <a:pt x="182" y="81"/>
                  </a:cubicBezTo>
                  <a:cubicBezTo>
                    <a:pt x="182" y="81"/>
                    <a:pt x="194" y="68"/>
                    <a:pt x="207" y="81"/>
                  </a:cubicBezTo>
                  <a:cubicBezTo>
                    <a:pt x="222" y="96"/>
                    <a:pt x="294" y="154"/>
                    <a:pt x="294" y="154"/>
                  </a:cubicBezTo>
                  <a:cubicBezTo>
                    <a:pt x="294" y="248"/>
                    <a:pt x="294" y="248"/>
                    <a:pt x="294" y="248"/>
                  </a:cubicBezTo>
                  <a:cubicBezTo>
                    <a:pt x="294" y="248"/>
                    <a:pt x="295" y="256"/>
                    <a:pt x="292" y="262"/>
                  </a:cubicBezTo>
                  <a:close/>
                </a:path>
              </a:pathLst>
            </a:custGeom>
            <a:solidFill>
              <a:srgbClr val="3BC7F4"/>
            </a:solidFill>
            <a:ln>
              <a:noFill/>
            </a:ln>
          </p:spPr>
          <p:txBody>
            <a:bodyPr spcFirstLastPara="1" wrap="square" lIns="51425" tIns="25700" rIns="51425" bIns="25700" anchor="t" anchorCtr="0">
              <a:noAutofit/>
            </a:bodyPr>
            <a:lstStyle/>
            <a:p>
              <a:pPr marL="0" marR="0" lvl="0" indent="0" algn="l" rtl="0">
                <a:spcBef>
                  <a:spcPts val="0"/>
                </a:spcBef>
                <a:spcAft>
                  <a:spcPts val="0"/>
                </a:spcAft>
                <a:buNone/>
              </a:pPr>
              <a:endParaRPr sz="1000">
                <a:solidFill>
                  <a:srgbClr val="FEFEFE"/>
                </a:solidFill>
                <a:latin typeface="Lato"/>
                <a:ea typeface="Lato"/>
                <a:cs typeface="Lato"/>
                <a:sym typeface="Lato"/>
              </a:endParaRPr>
            </a:p>
          </p:txBody>
        </p:sp>
        <p:grpSp>
          <p:nvGrpSpPr>
            <p:cNvPr id="142" name="Google Shape;142;p27"/>
            <p:cNvGrpSpPr/>
            <p:nvPr/>
          </p:nvGrpSpPr>
          <p:grpSpPr>
            <a:xfrm>
              <a:off x="1978182" y="3433932"/>
              <a:ext cx="246461" cy="247650"/>
              <a:chOff x="882651" y="3267075"/>
              <a:chExt cx="328613" cy="330200"/>
            </a:xfrm>
          </p:grpSpPr>
          <p:sp>
            <p:nvSpPr>
              <p:cNvPr id="143" name="Google Shape;143;p27"/>
              <p:cNvSpPr/>
              <p:nvPr/>
            </p:nvSpPr>
            <p:spPr>
              <a:xfrm>
                <a:off x="1052513" y="3335338"/>
                <a:ext cx="1588" cy="1587"/>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lose/>
                  </a:path>
                </a:pathLst>
              </a:custGeom>
              <a:solidFill>
                <a:srgbClr val="3BC7F4"/>
              </a:solidFill>
              <a:ln>
                <a:noFill/>
              </a:ln>
            </p:spPr>
            <p:txBody>
              <a:bodyPr spcFirstLastPara="1" wrap="square" lIns="51425" tIns="25700" rIns="51425" bIns="25700" anchor="t" anchorCtr="0">
                <a:noAutofit/>
              </a:bodyPr>
              <a:lstStyle/>
              <a:p>
                <a:pPr marL="0" marR="0" lvl="0" indent="0" algn="l" rtl="0">
                  <a:spcBef>
                    <a:spcPts val="0"/>
                  </a:spcBef>
                  <a:spcAft>
                    <a:spcPts val="0"/>
                  </a:spcAft>
                  <a:buNone/>
                </a:pPr>
                <a:endParaRPr sz="1000">
                  <a:solidFill>
                    <a:srgbClr val="FEFEFE"/>
                  </a:solidFill>
                  <a:latin typeface="Lato"/>
                  <a:ea typeface="Lato"/>
                  <a:cs typeface="Lato"/>
                  <a:sym typeface="Lato"/>
                </a:endParaRPr>
              </a:p>
            </p:txBody>
          </p:sp>
          <p:sp>
            <p:nvSpPr>
              <p:cNvPr id="144" name="Google Shape;144;p27"/>
              <p:cNvSpPr/>
              <p:nvPr/>
            </p:nvSpPr>
            <p:spPr>
              <a:xfrm>
                <a:off x="1003301" y="3387725"/>
                <a:ext cx="39688" cy="38100"/>
              </a:xfrm>
              <a:custGeom>
                <a:avLst/>
                <a:gdLst/>
                <a:ahLst/>
                <a:cxnLst/>
                <a:rect l="l" t="t" r="r" b="b"/>
                <a:pathLst>
                  <a:path w="47" h="44" extrusionOk="0">
                    <a:moveTo>
                      <a:pt x="0" y="44"/>
                    </a:moveTo>
                    <a:cubicBezTo>
                      <a:pt x="47" y="44"/>
                      <a:pt x="47" y="44"/>
                      <a:pt x="47" y="44"/>
                    </a:cubicBezTo>
                    <a:cubicBezTo>
                      <a:pt x="47" y="5"/>
                      <a:pt x="47" y="5"/>
                      <a:pt x="47" y="5"/>
                    </a:cubicBezTo>
                    <a:cubicBezTo>
                      <a:pt x="30" y="5"/>
                      <a:pt x="17" y="3"/>
                      <a:pt x="6" y="0"/>
                    </a:cubicBezTo>
                    <a:cubicBezTo>
                      <a:pt x="2" y="12"/>
                      <a:pt x="0" y="27"/>
                      <a:pt x="0" y="44"/>
                    </a:cubicBezTo>
                    <a:close/>
                  </a:path>
                </a:pathLst>
              </a:custGeom>
              <a:solidFill>
                <a:srgbClr val="3BC7F4"/>
              </a:solidFill>
              <a:ln>
                <a:noFill/>
              </a:ln>
            </p:spPr>
            <p:txBody>
              <a:bodyPr spcFirstLastPara="1" wrap="square" lIns="51425" tIns="25700" rIns="51425" bIns="25700" anchor="t" anchorCtr="0">
                <a:noAutofit/>
              </a:bodyPr>
              <a:lstStyle/>
              <a:p>
                <a:pPr marL="0" marR="0" lvl="0" indent="0" algn="l" rtl="0">
                  <a:spcBef>
                    <a:spcPts val="0"/>
                  </a:spcBef>
                  <a:spcAft>
                    <a:spcPts val="0"/>
                  </a:spcAft>
                  <a:buNone/>
                </a:pPr>
                <a:endParaRPr sz="1000">
                  <a:solidFill>
                    <a:srgbClr val="FEFEFE"/>
                  </a:solidFill>
                  <a:latin typeface="Lato"/>
                  <a:ea typeface="Lato"/>
                  <a:cs typeface="Lato"/>
                  <a:sym typeface="Lato"/>
                </a:endParaRPr>
              </a:p>
            </p:txBody>
          </p:sp>
          <p:sp>
            <p:nvSpPr>
              <p:cNvPr id="145" name="Google Shape;145;p27"/>
              <p:cNvSpPr/>
              <p:nvPr/>
            </p:nvSpPr>
            <p:spPr>
              <a:xfrm>
                <a:off x="1003301" y="3435350"/>
                <a:ext cx="39688" cy="36512"/>
              </a:xfrm>
              <a:custGeom>
                <a:avLst/>
                <a:gdLst/>
                <a:ahLst/>
                <a:cxnLst/>
                <a:rect l="l" t="t" r="r" b="b"/>
                <a:pathLst>
                  <a:path w="47" h="42" extrusionOk="0">
                    <a:moveTo>
                      <a:pt x="6" y="42"/>
                    </a:moveTo>
                    <a:cubicBezTo>
                      <a:pt x="18" y="38"/>
                      <a:pt x="31" y="36"/>
                      <a:pt x="47" y="35"/>
                    </a:cubicBezTo>
                    <a:cubicBezTo>
                      <a:pt x="47" y="0"/>
                      <a:pt x="47" y="0"/>
                      <a:pt x="47" y="0"/>
                    </a:cubicBezTo>
                    <a:cubicBezTo>
                      <a:pt x="0" y="0"/>
                      <a:pt x="0" y="0"/>
                      <a:pt x="0" y="0"/>
                    </a:cubicBezTo>
                    <a:cubicBezTo>
                      <a:pt x="0" y="8"/>
                      <a:pt x="2" y="24"/>
                      <a:pt x="6" y="42"/>
                    </a:cubicBezTo>
                    <a:close/>
                  </a:path>
                </a:pathLst>
              </a:custGeom>
              <a:solidFill>
                <a:srgbClr val="3BC7F4"/>
              </a:solidFill>
              <a:ln>
                <a:noFill/>
              </a:ln>
            </p:spPr>
            <p:txBody>
              <a:bodyPr spcFirstLastPara="1" wrap="square" lIns="51425" tIns="25700" rIns="51425" bIns="25700" anchor="t" anchorCtr="0">
                <a:noAutofit/>
              </a:bodyPr>
              <a:lstStyle/>
              <a:p>
                <a:pPr marL="0" marR="0" lvl="0" indent="0" algn="l" rtl="0">
                  <a:spcBef>
                    <a:spcPts val="0"/>
                  </a:spcBef>
                  <a:spcAft>
                    <a:spcPts val="0"/>
                  </a:spcAft>
                  <a:buNone/>
                </a:pPr>
                <a:endParaRPr sz="1000">
                  <a:solidFill>
                    <a:srgbClr val="FEFEFE"/>
                  </a:solidFill>
                  <a:latin typeface="Lato"/>
                  <a:ea typeface="Lato"/>
                  <a:cs typeface="Lato"/>
                  <a:sym typeface="Lato"/>
                </a:endParaRPr>
              </a:p>
            </p:txBody>
          </p:sp>
          <p:sp>
            <p:nvSpPr>
              <p:cNvPr id="146" name="Google Shape;146;p27"/>
              <p:cNvSpPr/>
              <p:nvPr/>
            </p:nvSpPr>
            <p:spPr>
              <a:xfrm>
                <a:off x="1065213" y="3335338"/>
                <a:ext cx="47625" cy="42862"/>
              </a:xfrm>
              <a:custGeom>
                <a:avLst/>
                <a:gdLst/>
                <a:ahLst/>
                <a:cxnLst/>
                <a:rect l="l" t="t" r="r" b="b"/>
                <a:pathLst>
                  <a:path w="55" h="48" extrusionOk="0">
                    <a:moveTo>
                      <a:pt x="32" y="48"/>
                    </a:moveTo>
                    <a:cubicBezTo>
                      <a:pt x="47" y="42"/>
                      <a:pt x="53" y="35"/>
                      <a:pt x="55" y="32"/>
                    </a:cubicBezTo>
                    <a:cubicBezTo>
                      <a:pt x="40" y="16"/>
                      <a:pt x="21" y="5"/>
                      <a:pt x="0" y="0"/>
                    </a:cubicBezTo>
                    <a:cubicBezTo>
                      <a:pt x="9" y="8"/>
                      <a:pt x="23" y="23"/>
                      <a:pt x="32" y="48"/>
                    </a:cubicBezTo>
                    <a:close/>
                  </a:path>
                </a:pathLst>
              </a:custGeom>
              <a:solidFill>
                <a:srgbClr val="3BC7F4"/>
              </a:solidFill>
              <a:ln>
                <a:noFill/>
              </a:ln>
            </p:spPr>
            <p:txBody>
              <a:bodyPr spcFirstLastPara="1" wrap="square" lIns="51425" tIns="25700" rIns="51425" bIns="25700" anchor="t" anchorCtr="0">
                <a:noAutofit/>
              </a:bodyPr>
              <a:lstStyle/>
              <a:p>
                <a:pPr marL="0" marR="0" lvl="0" indent="0" algn="l" rtl="0">
                  <a:spcBef>
                    <a:spcPts val="0"/>
                  </a:spcBef>
                  <a:spcAft>
                    <a:spcPts val="0"/>
                  </a:spcAft>
                  <a:buNone/>
                </a:pPr>
                <a:endParaRPr sz="1000">
                  <a:solidFill>
                    <a:srgbClr val="FEFEFE"/>
                  </a:solidFill>
                  <a:latin typeface="Lato"/>
                  <a:ea typeface="Lato"/>
                  <a:cs typeface="Lato"/>
                  <a:sym typeface="Lato"/>
                </a:endParaRPr>
              </a:p>
            </p:txBody>
          </p:sp>
          <p:sp>
            <p:nvSpPr>
              <p:cNvPr id="147" name="Google Shape;147;p27"/>
              <p:cNvSpPr/>
              <p:nvPr/>
            </p:nvSpPr>
            <p:spPr>
              <a:xfrm>
                <a:off x="1009651" y="3335338"/>
                <a:ext cx="33338" cy="47625"/>
              </a:xfrm>
              <a:custGeom>
                <a:avLst/>
                <a:gdLst/>
                <a:ahLst/>
                <a:cxnLst/>
                <a:rect l="l" t="t" r="r" b="b"/>
                <a:pathLst>
                  <a:path w="38" h="55" extrusionOk="0">
                    <a:moveTo>
                      <a:pt x="37" y="4"/>
                    </a:moveTo>
                    <a:cubicBezTo>
                      <a:pt x="36" y="5"/>
                      <a:pt x="14" y="16"/>
                      <a:pt x="0" y="51"/>
                    </a:cubicBezTo>
                    <a:cubicBezTo>
                      <a:pt x="10" y="53"/>
                      <a:pt x="23" y="55"/>
                      <a:pt x="38" y="55"/>
                    </a:cubicBezTo>
                    <a:cubicBezTo>
                      <a:pt x="38" y="0"/>
                      <a:pt x="38" y="0"/>
                      <a:pt x="38" y="0"/>
                    </a:cubicBezTo>
                    <a:cubicBezTo>
                      <a:pt x="37" y="0"/>
                      <a:pt x="36" y="0"/>
                      <a:pt x="35" y="0"/>
                    </a:cubicBezTo>
                    <a:lnTo>
                      <a:pt x="37" y="4"/>
                    </a:lnTo>
                    <a:close/>
                  </a:path>
                </a:pathLst>
              </a:custGeom>
              <a:solidFill>
                <a:srgbClr val="3BC7F4"/>
              </a:solidFill>
              <a:ln>
                <a:noFill/>
              </a:ln>
            </p:spPr>
            <p:txBody>
              <a:bodyPr spcFirstLastPara="1" wrap="square" lIns="51425" tIns="25700" rIns="51425" bIns="25700" anchor="t" anchorCtr="0">
                <a:noAutofit/>
              </a:bodyPr>
              <a:lstStyle/>
              <a:p>
                <a:pPr marL="0" marR="0" lvl="0" indent="0" algn="l" rtl="0">
                  <a:spcBef>
                    <a:spcPts val="0"/>
                  </a:spcBef>
                  <a:spcAft>
                    <a:spcPts val="0"/>
                  </a:spcAft>
                  <a:buNone/>
                </a:pPr>
                <a:endParaRPr sz="1000">
                  <a:solidFill>
                    <a:srgbClr val="FEFEFE"/>
                  </a:solidFill>
                  <a:latin typeface="Lato"/>
                  <a:ea typeface="Lato"/>
                  <a:cs typeface="Lato"/>
                  <a:sym typeface="Lato"/>
                </a:endParaRPr>
              </a:p>
            </p:txBody>
          </p:sp>
          <p:sp>
            <p:nvSpPr>
              <p:cNvPr id="148" name="Google Shape;148;p27"/>
              <p:cNvSpPr/>
              <p:nvPr/>
            </p:nvSpPr>
            <p:spPr>
              <a:xfrm>
                <a:off x="957263" y="3435350"/>
                <a:ext cx="41275" cy="52387"/>
              </a:xfrm>
              <a:custGeom>
                <a:avLst/>
                <a:gdLst/>
                <a:ahLst/>
                <a:cxnLst/>
                <a:rect l="l" t="t" r="r" b="b"/>
                <a:pathLst>
                  <a:path w="48" h="60" extrusionOk="0">
                    <a:moveTo>
                      <a:pt x="41" y="0"/>
                    </a:moveTo>
                    <a:cubicBezTo>
                      <a:pt x="0" y="0"/>
                      <a:pt x="0" y="0"/>
                      <a:pt x="0" y="0"/>
                    </a:cubicBezTo>
                    <a:cubicBezTo>
                      <a:pt x="1" y="22"/>
                      <a:pt x="8" y="43"/>
                      <a:pt x="20" y="60"/>
                    </a:cubicBezTo>
                    <a:cubicBezTo>
                      <a:pt x="24" y="57"/>
                      <a:pt x="34" y="51"/>
                      <a:pt x="48" y="45"/>
                    </a:cubicBezTo>
                    <a:cubicBezTo>
                      <a:pt x="43" y="26"/>
                      <a:pt x="41" y="9"/>
                      <a:pt x="41" y="0"/>
                    </a:cubicBezTo>
                    <a:close/>
                  </a:path>
                </a:pathLst>
              </a:custGeom>
              <a:solidFill>
                <a:srgbClr val="3BC7F4"/>
              </a:solidFill>
              <a:ln>
                <a:noFill/>
              </a:ln>
            </p:spPr>
            <p:txBody>
              <a:bodyPr spcFirstLastPara="1" wrap="square" lIns="51425" tIns="25700" rIns="51425" bIns="25700" anchor="t" anchorCtr="0">
                <a:noAutofit/>
              </a:bodyPr>
              <a:lstStyle/>
              <a:p>
                <a:pPr marL="0" marR="0" lvl="0" indent="0" algn="l" rtl="0">
                  <a:spcBef>
                    <a:spcPts val="0"/>
                  </a:spcBef>
                  <a:spcAft>
                    <a:spcPts val="0"/>
                  </a:spcAft>
                  <a:buNone/>
                </a:pPr>
                <a:endParaRPr sz="1000">
                  <a:solidFill>
                    <a:srgbClr val="FEFEFE"/>
                  </a:solidFill>
                  <a:latin typeface="Lato"/>
                  <a:ea typeface="Lato"/>
                  <a:cs typeface="Lato"/>
                  <a:sym typeface="Lato"/>
                </a:endParaRPr>
              </a:p>
            </p:txBody>
          </p:sp>
          <p:sp>
            <p:nvSpPr>
              <p:cNvPr id="149" name="Google Shape;149;p27"/>
              <p:cNvSpPr/>
              <p:nvPr/>
            </p:nvSpPr>
            <p:spPr>
              <a:xfrm>
                <a:off x="1009651" y="3475038"/>
                <a:ext cx="33338" cy="49212"/>
              </a:xfrm>
              <a:custGeom>
                <a:avLst/>
                <a:gdLst/>
                <a:ahLst/>
                <a:cxnLst/>
                <a:rect l="l" t="t" r="r" b="b"/>
                <a:pathLst>
                  <a:path w="38" h="57" extrusionOk="0">
                    <a:moveTo>
                      <a:pt x="38" y="57"/>
                    </a:moveTo>
                    <a:cubicBezTo>
                      <a:pt x="38" y="0"/>
                      <a:pt x="38" y="0"/>
                      <a:pt x="38" y="0"/>
                    </a:cubicBezTo>
                    <a:cubicBezTo>
                      <a:pt x="23" y="1"/>
                      <a:pt x="11" y="3"/>
                      <a:pt x="0" y="6"/>
                    </a:cubicBezTo>
                    <a:cubicBezTo>
                      <a:pt x="7" y="27"/>
                      <a:pt x="18" y="48"/>
                      <a:pt x="38" y="57"/>
                    </a:cubicBezTo>
                    <a:close/>
                  </a:path>
                </a:pathLst>
              </a:custGeom>
              <a:solidFill>
                <a:srgbClr val="3BC7F4"/>
              </a:solidFill>
              <a:ln>
                <a:noFill/>
              </a:ln>
            </p:spPr>
            <p:txBody>
              <a:bodyPr spcFirstLastPara="1" wrap="square" lIns="51425" tIns="25700" rIns="51425" bIns="25700" anchor="t" anchorCtr="0">
                <a:noAutofit/>
              </a:bodyPr>
              <a:lstStyle/>
              <a:p>
                <a:pPr marL="0" marR="0" lvl="0" indent="0" algn="l" rtl="0">
                  <a:spcBef>
                    <a:spcPts val="0"/>
                  </a:spcBef>
                  <a:spcAft>
                    <a:spcPts val="0"/>
                  </a:spcAft>
                  <a:buNone/>
                </a:pPr>
                <a:endParaRPr sz="1000">
                  <a:solidFill>
                    <a:srgbClr val="FEFEFE"/>
                  </a:solidFill>
                  <a:latin typeface="Lato"/>
                  <a:ea typeface="Lato"/>
                  <a:cs typeface="Lato"/>
                  <a:sym typeface="Lato"/>
                </a:endParaRPr>
              </a:p>
            </p:txBody>
          </p:sp>
          <p:sp>
            <p:nvSpPr>
              <p:cNvPr id="150" name="Google Shape;150;p27"/>
              <p:cNvSpPr/>
              <p:nvPr/>
            </p:nvSpPr>
            <p:spPr>
              <a:xfrm>
                <a:off x="957263" y="3373438"/>
                <a:ext cx="41275" cy="52387"/>
              </a:xfrm>
              <a:custGeom>
                <a:avLst/>
                <a:gdLst/>
                <a:ahLst/>
                <a:cxnLst/>
                <a:rect l="l" t="t" r="r" b="b"/>
                <a:pathLst>
                  <a:path w="48" h="61" extrusionOk="0">
                    <a:moveTo>
                      <a:pt x="48" y="14"/>
                    </a:moveTo>
                    <a:cubicBezTo>
                      <a:pt x="33" y="9"/>
                      <a:pt x="25" y="4"/>
                      <a:pt x="20" y="0"/>
                    </a:cubicBezTo>
                    <a:cubicBezTo>
                      <a:pt x="8" y="17"/>
                      <a:pt x="1" y="38"/>
                      <a:pt x="0" y="61"/>
                    </a:cubicBezTo>
                    <a:cubicBezTo>
                      <a:pt x="41" y="61"/>
                      <a:pt x="41" y="61"/>
                      <a:pt x="41" y="61"/>
                    </a:cubicBezTo>
                    <a:cubicBezTo>
                      <a:pt x="41" y="43"/>
                      <a:pt x="44" y="27"/>
                      <a:pt x="48" y="14"/>
                    </a:cubicBezTo>
                    <a:close/>
                  </a:path>
                </a:pathLst>
              </a:custGeom>
              <a:solidFill>
                <a:srgbClr val="3BC7F4"/>
              </a:solidFill>
              <a:ln>
                <a:noFill/>
              </a:ln>
            </p:spPr>
            <p:txBody>
              <a:bodyPr spcFirstLastPara="1" wrap="square" lIns="51425" tIns="25700" rIns="51425" bIns="25700" anchor="t" anchorCtr="0">
                <a:noAutofit/>
              </a:bodyPr>
              <a:lstStyle/>
              <a:p>
                <a:pPr marL="0" marR="0" lvl="0" indent="0" algn="l" rtl="0">
                  <a:spcBef>
                    <a:spcPts val="0"/>
                  </a:spcBef>
                  <a:spcAft>
                    <a:spcPts val="0"/>
                  </a:spcAft>
                  <a:buNone/>
                </a:pPr>
                <a:endParaRPr sz="1000">
                  <a:solidFill>
                    <a:srgbClr val="FEFEFE"/>
                  </a:solidFill>
                  <a:latin typeface="Lato"/>
                  <a:ea typeface="Lato"/>
                  <a:cs typeface="Lato"/>
                  <a:sym typeface="Lato"/>
                </a:endParaRPr>
              </a:p>
            </p:txBody>
          </p:sp>
          <p:sp>
            <p:nvSpPr>
              <p:cNvPr id="151" name="Google Shape;151;p27"/>
              <p:cNvSpPr/>
              <p:nvPr/>
            </p:nvSpPr>
            <p:spPr>
              <a:xfrm>
                <a:off x="979488" y="3482975"/>
                <a:ext cx="46038" cy="39687"/>
              </a:xfrm>
              <a:custGeom>
                <a:avLst/>
                <a:gdLst/>
                <a:ahLst/>
                <a:cxnLst/>
                <a:rect l="l" t="t" r="r" b="b"/>
                <a:pathLst>
                  <a:path w="52" h="46" extrusionOk="0">
                    <a:moveTo>
                      <a:pt x="0" y="13"/>
                    </a:moveTo>
                    <a:cubicBezTo>
                      <a:pt x="14" y="29"/>
                      <a:pt x="32" y="41"/>
                      <a:pt x="52" y="46"/>
                    </a:cubicBezTo>
                    <a:cubicBezTo>
                      <a:pt x="39" y="34"/>
                      <a:pt x="31" y="17"/>
                      <a:pt x="25" y="0"/>
                    </a:cubicBezTo>
                    <a:cubicBezTo>
                      <a:pt x="12" y="4"/>
                      <a:pt x="4" y="10"/>
                      <a:pt x="0" y="13"/>
                    </a:cubicBezTo>
                    <a:close/>
                  </a:path>
                </a:pathLst>
              </a:custGeom>
              <a:solidFill>
                <a:srgbClr val="3BC7F4"/>
              </a:solidFill>
              <a:ln>
                <a:noFill/>
              </a:ln>
            </p:spPr>
            <p:txBody>
              <a:bodyPr spcFirstLastPara="1" wrap="square" lIns="51425" tIns="25700" rIns="51425" bIns="25700" anchor="t" anchorCtr="0">
                <a:noAutofit/>
              </a:bodyPr>
              <a:lstStyle/>
              <a:p>
                <a:pPr marL="0" marR="0" lvl="0" indent="0" algn="l" rtl="0">
                  <a:spcBef>
                    <a:spcPts val="0"/>
                  </a:spcBef>
                  <a:spcAft>
                    <a:spcPts val="0"/>
                  </a:spcAft>
                  <a:buNone/>
                </a:pPr>
                <a:endParaRPr sz="1000">
                  <a:solidFill>
                    <a:srgbClr val="FEFEFE"/>
                  </a:solidFill>
                  <a:latin typeface="Lato"/>
                  <a:ea typeface="Lato"/>
                  <a:cs typeface="Lato"/>
                  <a:sym typeface="Lato"/>
                </a:endParaRPr>
              </a:p>
            </p:txBody>
          </p:sp>
          <p:sp>
            <p:nvSpPr>
              <p:cNvPr id="152" name="Google Shape;152;p27"/>
              <p:cNvSpPr/>
              <p:nvPr/>
            </p:nvSpPr>
            <p:spPr>
              <a:xfrm>
                <a:off x="981076" y="3336925"/>
                <a:ext cx="47625" cy="39687"/>
              </a:xfrm>
              <a:custGeom>
                <a:avLst/>
                <a:gdLst/>
                <a:ahLst/>
                <a:cxnLst/>
                <a:rect l="l" t="t" r="r" b="b"/>
                <a:pathLst>
                  <a:path w="55" h="46" extrusionOk="0">
                    <a:moveTo>
                      <a:pt x="55" y="0"/>
                    </a:moveTo>
                    <a:cubicBezTo>
                      <a:pt x="33" y="5"/>
                      <a:pt x="14" y="17"/>
                      <a:pt x="0" y="34"/>
                    </a:cubicBezTo>
                    <a:cubicBezTo>
                      <a:pt x="3" y="36"/>
                      <a:pt x="10" y="41"/>
                      <a:pt x="24" y="46"/>
                    </a:cubicBezTo>
                    <a:cubicBezTo>
                      <a:pt x="33" y="22"/>
                      <a:pt x="45" y="8"/>
                      <a:pt x="55" y="0"/>
                    </a:cubicBezTo>
                    <a:close/>
                  </a:path>
                </a:pathLst>
              </a:custGeom>
              <a:solidFill>
                <a:srgbClr val="3BC7F4"/>
              </a:solidFill>
              <a:ln>
                <a:noFill/>
              </a:ln>
            </p:spPr>
            <p:txBody>
              <a:bodyPr spcFirstLastPara="1" wrap="square" lIns="51425" tIns="25700" rIns="51425" bIns="25700" anchor="t" anchorCtr="0">
                <a:noAutofit/>
              </a:bodyPr>
              <a:lstStyle/>
              <a:p>
                <a:pPr marL="0" marR="0" lvl="0" indent="0" algn="l" rtl="0">
                  <a:spcBef>
                    <a:spcPts val="0"/>
                  </a:spcBef>
                  <a:spcAft>
                    <a:spcPts val="0"/>
                  </a:spcAft>
                  <a:buNone/>
                </a:pPr>
                <a:endParaRPr sz="1000">
                  <a:solidFill>
                    <a:srgbClr val="FEFEFE"/>
                  </a:solidFill>
                  <a:latin typeface="Lato"/>
                  <a:ea typeface="Lato"/>
                  <a:cs typeface="Lato"/>
                  <a:sym typeface="Lato"/>
                </a:endParaRPr>
              </a:p>
            </p:txBody>
          </p:sp>
          <p:sp>
            <p:nvSpPr>
              <p:cNvPr id="153" name="Google Shape;153;p27"/>
              <p:cNvSpPr/>
              <p:nvPr/>
            </p:nvSpPr>
            <p:spPr>
              <a:xfrm>
                <a:off x="1095376" y="3370263"/>
                <a:ext cx="42863" cy="55562"/>
              </a:xfrm>
              <a:custGeom>
                <a:avLst/>
                <a:gdLst/>
                <a:ahLst/>
                <a:cxnLst/>
                <a:rect l="l" t="t" r="r" b="b"/>
                <a:pathLst>
                  <a:path w="50" h="64" extrusionOk="0">
                    <a:moveTo>
                      <a:pt x="6" y="64"/>
                    </a:moveTo>
                    <a:cubicBezTo>
                      <a:pt x="50" y="64"/>
                      <a:pt x="50" y="64"/>
                      <a:pt x="50" y="64"/>
                    </a:cubicBezTo>
                    <a:cubicBezTo>
                      <a:pt x="49" y="40"/>
                      <a:pt x="41" y="18"/>
                      <a:pt x="27" y="0"/>
                    </a:cubicBezTo>
                    <a:cubicBezTo>
                      <a:pt x="23" y="5"/>
                      <a:pt x="15" y="12"/>
                      <a:pt x="0" y="18"/>
                    </a:cubicBezTo>
                    <a:cubicBezTo>
                      <a:pt x="4" y="31"/>
                      <a:pt x="6" y="46"/>
                      <a:pt x="6" y="64"/>
                    </a:cubicBezTo>
                    <a:close/>
                  </a:path>
                </a:pathLst>
              </a:custGeom>
              <a:solidFill>
                <a:srgbClr val="3BC7F4"/>
              </a:solidFill>
              <a:ln>
                <a:noFill/>
              </a:ln>
            </p:spPr>
            <p:txBody>
              <a:bodyPr spcFirstLastPara="1" wrap="square" lIns="51425" tIns="25700" rIns="51425" bIns="25700" anchor="t" anchorCtr="0">
                <a:noAutofit/>
              </a:bodyPr>
              <a:lstStyle/>
              <a:p>
                <a:pPr marL="0" marR="0" lvl="0" indent="0" algn="l" rtl="0">
                  <a:spcBef>
                    <a:spcPts val="0"/>
                  </a:spcBef>
                  <a:spcAft>
                    <a:spcPts val="0"/>
                  </a:spcAft>
                  <a:buNone/>
                </a:pPr>
                <a:endParaRPr sz="1000">
                  <a:solidFill>
                    <a:srgbClr val="FEFEFE"/>
                  </a:solidFill>
                  <a:latin typeface="Lato"/>
                  <a:ea typeface="Lato"/>
                  <a:cs typeface="Lato"/>
                  <a:sym typeface="Lato"/>
                </a:endParaRPr>
              </a:p>
            </p:txBody>
          </p:sp>
          <p:sp>
            <p:nvSpPr>
              <p:cNvPr id="154" name="Google Shape;154;p27"/>
              <p:cNvSpPr/>
              <p:nvPr/>
            </p:nvSpPr>
            <p:spPr>
              <a:xfrm>
                <a:off x="1095376" y="3435350"/>
                <a:ext cx="42863" cy="53975"/>
              </a:xfrm>
              <a:custGeom>
                <a:avLst/>
                <a:gdLst/>
                <a:ahLst/>
                <a:cxnLst/>
                <a:rect l="l" t="t" r="r" b="b"/>
                <a:pathLst>
                  <a:path w="50" h="62" extrusionOk="0">
                    <a:moveTo>
                      <a:pt x="0" y="45"/>
                    </a:moveTo>
                    <a:cubicBezTo>
                      <a:pt x="16" y="51"/>
                      <a:pt x="25" y="59"/>
                      <a:pt x="28" y="62"/>
                    </a:cubicBezTo>
                    <a:cubicBezTo>
                      <a:pt x="41" y="45"/>
                      <a:pt x="49" y="23"/>
                      <a:pt x="50" y="0"/>
                    </a:cubicBezTo>
                    <a:cubicBezTo>
                      <a:pt x="6" y="0"/>
                      <a:pt x="6" y="0"/>
                      <a:pt x="6" y="0"/>
                    </a:cubicBezTo>
                    <a:cubicBezTo>
                      <a:pt x="6" y="8"/>
                      <a:pt x="4" y="26"/>
                      <a:pt x="0" y="45"/>
                    </a:cubicBezTo>
                    <a:close/>
                  </a:path>
                </a:pathLst>
              </a:custGeom>
              <a:solidFill>
                <a:srgbClr val="3BC7F4"/>
              </a:solidFill>
              <a:ln>
                <a:noFill/>
              </a:ln>
            </p:spPr>
            <p:txBody>
              <a:bodyPr spcFirstLastPara="1" wrap="square" lIns="51425" tIns="25700" rIns="51425" bIns="25700" anchor="t" anchorCtr="0">
                <a:noAutofit/>
              </a:bodyPr>
              <a:lstStyle/>
              <a:p>
                <a:pPr marL="0" marR="0" lvl="0" indent="0" algn="l" rtl="0">
                  <a:spcBef>
                    <a:spcPts val="0"/>
                  </a:spcBef>
                  <a:spcAft>
                    <a:spcPts val="0"/>
                  </a:spcAft>
                  <a:buNone/>
                </a:pPr>
                <a:endParaRPr sz="1000">
                  <a:solidFill>
                    <a:srgbClr val="FEFEFE"/>
                  </a:solidFill>
                  <a:latin typeface="Lato"/>
                  <a:ea typeface="Lato"/>
                  <a:cs typeface="Lato"/>
                  <a:sym typeface="Lato"/>
                </a:endParaRPr>
              </a:p>
            </p:txBody>
          </p:sp>
          <p:sp>
            <p:nvSpPr>
              <p:cNvPr id="155" name="Google Shape;155;p27"/>
              <p:cNvSpPr/>
              <p:nvPr/>
            </p:nvSpPr>
            <p:spPr>
              <a:xfrm>
                <a:off x="1066801" y="3482975"/>
                <a:ext cx="47625" cy="41275"/>
              </a:xfrm>
              <a:custGeom>
                <a:avLst/>
                <a:gdLst/>
                <a:ahLst/>
                <a:cxnLst/>
                <a:rect l="l" t="t" r="r" b="b"/>
                <a:pathLst>
                  <a:path w="54" h="48" extrusionOk="0">
                    <a:moveTo>
                      <a:pt x="0" y="48"/>
                    </a:moveTo>
                    <a:cubicBezTo>
                      <a:pt x="21" y="43"/>
                      <a:pt x="39" y="32"/>
                      <a:pt x="54" y="16"/>
                    </a:cubicBezTo>
                    <a:cubicBezTo>
                      <a:pt x="52" y="14"/>
                      <a:pt x="44" y="7"/>
                      <a:pt x="29" y="0"/>
                    </a:cubicBezTo>
                    <a:cubicBezTo>
                      <a:pt x="23" y="18"/>
                      <a:pt x="14" y="36"/>
                      <a:pt x="0" y="48"/>
                    </a:cubicBezTo>
                    <a:close/>
                  </a:path>
                </a:pathLst>
              </a:custGeom>
              <a:solidFill>
                <a:srgbClr val="3BC7F4"/>
              </a:solidFill>
              <a:ln>
                <a:noFill/>
              </a:ln>
            </p:spPr>
            <p:txBody>
              <a:bodyPr spcFirstLastPara="1" wrap="square" lIns="51425" tIns="25700" rIns="51425" bIns="25700" anchor="t" anchorCtr="0">
                <a:noAutofit/>
              </a:bodyPr>
              <a:lstStyle/>
              <a:p>
                <a:pPr marL="0" marR="0" lvl="0" indent="0" algn="l" rtl="0">
                  <a:spcBef>
                    <a:spcPts val="0"/>
                  </a:spcBef>
                  <a:spcAft>
                    <a:spcPts val="0"/>
                  </a:spcAft>
                  <a:buNone/>
                </a:pPr>
                <a:endParaRPr sz="1000">
                  <a:solidFill>
                    <a:srgbClr val="FEFEFE"/>
                  </a:solidFill>
                  <a:latin typeface="Lato"/>
                  <a:ea typeface="Lato"/>
                  <a:cs typeface="Lato"/>
                  <a:sym typeface="Lato"/>
                </a:endParaRPr>
              </a:p>
            </p:txBody>
          </p:sp>
          <p:sp>
            <p:nvSpPr>
              <p:cNvPr id="156" name="Google Shape;156;p27"/>
              <p:cNvSpPr/>
              <p:nvPr/>
            </p:nvSpPr>
            <p:spPr>
              <a:xfrm>
                <a:off x="882651" y="3267075"/>
                <a:ext cx="328613" cy="330200"/>
              </a:xfrm>
              <a:custGeom>
                <a:avLst/>
                <a:gdLst/>
                <a:ahLst/>
                <a:cxnLst/>
                <a:rect l="l" t="t" r="r" b="b"/>
                <a:pathLst>
                  <a:path w="380" h="381" extrusionOk="0">
                    <a:moveTo>
                      <a:pt x="190" y="0"/>
                    </a:moveTo>
                    <a:cubicBezTo>
                      <a:pt x="85" y="0"/>
                      <a:pt x="0" y="85"/>
                      <a:pt x="0" y="190"/>
                    </a:cubicBezTo>
                    <a:cubicBezTo>
                      <a:pt x="0" y="295"/>
                      <a:pt x="85" y="381"/>
                      <a:pt x="190" y="381"/>
                    </a:cubicBezTo>
                    <a:cubicBezTo>
                      <a:pt x="295" y="381"/>
                      <a:pt x="380" y="295"/>
                      <a:pt x="380" y="190"/>
                    </a:cubicBezTo>
                    <a:cubicBezTo>
                      <a:pt x="380" y="85"/>
                      <a:pt x="295" y="0"/>
                      <a:pt x="190" y="0"/>
                    </a:cubicBezTo>
                    <a:close/>
                    <a:moveTo>
                      <a:pt x="190" y="310"/>
                    </a:moveTo>
                    <a:cubicBezTo>
                      <a:pt x="127" y="310"/>
                      <a:pt x="75" y="256"/>
                      <a:pt x="75" y="189"/>
                    </a:cubicBezTo>
                    <a:cubicBezTo>
                      <a:pt x="75" y="121"/>
                      <a:pt x="127" y="67"/>
                      <a:pt x="190" y="67"/>
                    </a:cubicBezTo>
                    <a:cubicBezTo>
                      <a:pt x="254" y="67"/>
                      <a:pt x="306" y="121"/>
                      <a:pt x="306" y="189"/>
                    </a:cubicBezTo>
                    <a:cubicBezTo>
                      <a:pt x="306" y="256"/>
                      <a:pt x="254" y="310"/>
                      <a:pt x="190" y="310"/>
                    </a:cubicBezTo>
                    <a:close/>
                  </a:path>
                </a:pathLst>
              </a:custGeom>
              <a:solidFill>
                <a:srgbClr val="3BC7F4"/>
              </a:solidFill>
              <a:ln>
                <a:noFill/>
              </a:ln>
            </p:spPr>
            <p:txBody>
              <a:bodyPr spcFirstLastPara="1" wrap="square" lIns="51425" tIns="25700" rIns="51425" bIns="25700" anchor="t" anchorCtr="0">
                <a:noAutofit/>
              </a:bodyPr>
              <a:lstStyle/>
              <a:p>
                <a:pPr marL="0" marR="0" lvl="0" indent="0" algn="l" rtl="0">
                  <a:spcBef>
                    <a:spcPts val="0"/>
                  </a:spcBef>
                  <a:spcAft>
                    <a:spcPts val="0"/>
                  </a:spcAft>
                  <a:buNone/>
                </a:pPr>
                <a:endParaRPr sz="1000">
                  <a:solidFill>
                    <a:srgbClr val="FEFEFE"/>
                  </a:solidFill>
                  <a:latin typeface="Lato"/>
                  <a:ea typeface="Lato"/>
                  <a:cs typeface="Lato"/>
                  <a:sym typeface="Lato"/>
                </a:endParaRPr>
              </a:p>
            </p:txBody>
          </p:sp>
          <p:sp>
            <p:nvSpPr>
              <p:cNvPr id="157" name="Google Shape;157;p27"/>
              <p:cNvSpPr/>
              <p:nvPr/>
            </p:nvSpPr>
            <p:spPr>
              <a:xfrm>
                <a:off x="1052513" y="3340100"/>
                <a:ext cx="30163" cy="42862"/>
              </a:xfrm>
              <a:custGeom>
                <a:avLst/>
                <a:gdLst/>
                <a:ahLst/>
                <a:cxnLst/>
                <a:rect l="l" t="t" r="r" b="b"/>
                <a:pathLst>
                  <a:path w="35" h="51" extrusionOk="0">
                    <a:moveTo>
                      <a:pt x="0" y="0"/>
                    </a:moveTo>
                    <a:cubicBezTo>
                      <a:pt x="0" y="51"/>
                      <a:pt x="0" y="51"/>
                      <a:pt x="0" y="51"/>
                    </a:cubicBezTo>
                    <a:cubicBezTo>
                      <a:pt x="14" y="50"/>
                      <a:pt x="26" y="49"/>
                      <a:pt x="35" y="47"/>
                    </a:cubicBezTo>
                    <a:cubicBezTo>
                      <a:pt x="24" y="16"/>
                      <a:pt x="6" y="3"/>
                      <a:pt x="0" y="0"/>
                    </a:cubicBezTo>
                    <a:close/>
                  </a:path>
                </a:pathLst>
              </a:custGeom>
              <a:solidFill>
                <a:srgbClr val="3BC7F4"/>
              </a:solidFill>
              <a:ln>
                <a:noFill/>
              </a:ln>
            </p:spPr>
            <p:txBody>
              <a:bodyPr spcFirstLastPara="1" wrap="square" lIns="51425" tIns="25700" rIns="51425" bIns="25700" anchor="t" anchorCtr="0">
                <a:noAutofit/>
              </a:bodyPr>
              <a:lstStyle/>
              <a:p>
                <a:pPr marL="0" marR="0" lvl="0" indent="0" algn="l" rtl="0">
                  <a:spcBef>
                    <a:spcPts val="0"/>
                  </a:spcBef>
                  <a:spcAft>
                    <a:spcPts val="0"/>
                  </a:spcAft>
                  <a:buNone/>
                </a:pPr>
                <a:endParaRPr sz="1000">
                  <a:solidFill>
                    <a:srgbClr val="FEFEFE"/>
                  </a:solidFill>
                  <a:latin typeface="Lato"/>
                  <a:ea typeface="Lato"/>
                  <a:cs typeface="Lato"/>
                  <a:sym typeface="Lato"/>
                </a:endParaRPr>
              </a:p>
            </p:txBody>
          </p:sp>
          <p:sp>
            <p:nvSpPr>
              <p:cNvPr id="158" name="Google Shape;158;p27"/>
              <p:cNvSpPr/>
              <p:nvPr/>
            </p:nvSpPr>
            <p:spPr>
              <a:xfrm>
                <a:off x="1052513" y="3389313"/>
                <a:ext cx="39688" cy="36512"/>
              </a:xfrm>
              <a:custGeom>
                <a:avLst/>
                <a:gdLst/>
                <a:ahLst/>
                <a:cxnLst/>
                <a:rect l="l" t="t" r="r" b="b"/>
                <a:pathLst>
                  <a:path w="45" h="43" extrusionOk="0">
                    <a:moveTo>
                      <a:pt x="39" y="0"/>
                    </a:moveTo>
                    <a:cubicBezTo>
                      <a:pt x="28" y="3"/>
                      <a:pt x="16" y="4"/>
                      <a:pt x="0" y="4"/>
                    </a:cubicBezTo>
                    <a:cubicBezTo>
                      <a:pt x="0" y="43"/>
                      <a:pt x="0" y="43"/>
                      <a:pt x="0" y="43"/>
                    </a:cubicBezTo>
                    <a:cubicBezTo>
                      <a:pt x="45" y="43"/>
                      <a:pt x="45" y="43"/>
                      <a:pt x="45" y="43"/>
                    </a:cubicBezTo>
                    <a:cubicBezTo>
                      <a:pt x="44" y="26"/>
                      <a:pt x="42" y="12"/>
                      <a:pt x="39" y="0"/>
                    </a:cubicBezTo>
                    <a:close/>
                  </a:path>
                </a:pathLst>
              </a:custGeom>
              <a:solidFill>
                <a:srgbClr val="3BC7F4"/>
              </a:solidFill>
              <a:ln>
                <a:noFill/>
              </a:ln>
            </p:spPr>
            <p:txBody>
              <a:bodyPr spcFirstLastPara="1" wrap="square" lIns="51425" tIns="25700" rIns="51425" bIns="25700" anchor="t" anchorCtr="0">
                <a:noAutofit/>
              </a:bodyPr>
              <a:lstStyle/>
              <a:p>
                <a:pPr marL="0" marR="0" lvl="0" indent="0" algn="l" rtl="0">
                  <a:spcBef>
                    <a:spcPts val="0"/>
                  </a:spcBef>
                  <a:spcAft>
                    <a:spcPts val="0"/>
                  </a:spcAft>
                  <a:buNone/>
                </a:pPr>
                <a:endParaRPr sz="1000">
                  <a:solidFill>
                    <a:srgbClr val="FEFEFE"/>
                  </a:solidFill>
                  <a:latin typeface="Lato"/>
                  <a:ea typeface="Lato"/>
                  <a:cs typeface="Lato"/>
                  <a:sym typeface="Lato"/>
                </a:endParaRPr>
              </a:p>
            </p:txBody>
          </p:sp>
          <p:sp>
            <p:nvSpPr>
              <p:cNvPr id="159" name="Google Shape;159;p27"/>
              <p:cNvSpPr/>
              <p:nvPr/>
            </p:nvSpPr>
            <p:spPr>
              <a:xfrm>
                <a:off x="1052513" y="3435350"/>
                <a:ext cx="38100" cy="34925"/>
              </a:xfrm>
              <a:custGeom>
                <a:avLst/>
                <a:gdLst/>
                <a:ahLst/>
                <a:cxnLst/>
                <a:rect l="l" t="t" r="r" b="b"/>
                <a:pathLst>
                  <a:path w="44" h="41" extrusionOk="0">
                    <a:moveTo>
                      <a:pt x="44" y="0"/>
                    </a:moveTo>
                    <a:cubicBezTo>
                      <a:pt x="0" y="0"/>
                      <a:pt x="0" y="0"/>
                      <a:pt x="0" y="0"/>
                    </a:cubicBezTo>
                    <a:cubicBezTo>
                      <a:pt x="0" y="35"/>
                      <a:pt x="0" y="35"/>
                      <a:pt x="0" y="35"/>
                    </a:cubicBezTo>
                    <a:cubicBezTo>
                      <a:pt x="15" y="36"/>
                      <a:pt x="28" y="38"/>
                      <a:pt x="38" y="41"/>
                    </a:cubicBezTo>
                    <a:cubicBezTo>
                      <a:pt x="42" y="24"/>
                      <a:pt x="44" y="8"/>
                      <a:pt x="44" y="0"/>
                    </a:cubicBezTo>
                    <a:close/>
                  </a:path>
                </a:pathLst>
              </a:custGeom>
              <a:solidFill>
                <a:srgbClr val="3BC7F4"/>
              </a:solidFill>
              <a:ln>
                <a:noFill/>
              </a:ln>
            </p:spPr>
            <p:txBody>
              <a:bodyPr spcFirstLastPara="1" wrap="square" lIns="51425" tIns="25700" rIns="51425" bIns="25700" anchor="t" anchorCtr="0">
                <a:noAutofit/>
              </a:bodyPr>
              <a:lstStyle/>
              <a:p>
                <a:pPr marL="0" marR="0" lvl="0" indent="0" algn="l" rtl="0">
                  <a:spcBef>
                    <a:spcPts val="0"/>
                  </a:spcBef>
                  <a:spcAft>
                    <a:spcPts val="0"/>
                  </a:spcAft>
                  <a:buNone/>
                </a:pPr>
                <a:endParaRPr sz="1000">
                  <a:solidFill>
                    <a:srgbClr val="FEFEFE"/>
                  </a:solidFill>
                  <a:latin typeface="Lato"/>
                  <a:ea typeface="Lato"/>
                  <a:cs typeface="Lato"/>
                  <a:sym typeface="Lato"/>
                </a:endParaRPr>
              </a:p>
            </p:txBody>
          </p:sp>
          <p:sp>
            <p:nvSpPr>
              <p:cNvPr id="160" name="Google Shape;160;p27"/>
              <p:cNvSpPr/>
              <p:nvPr/>
            </p:nvSpPr>
            <p:spPr>
              <a:xfrm>
                <a:off x="1052513" y="3475038"/>
                <a:ext cx="30163" cy="47625"/>
              </a:xfrm>
              <a:custGeom>
                <a:avLst/>
                <a:gdLst/>
                <a:ahLst/>
                <a:cxnLst/>
                <a:rect l="l" t="t" r="r" b="b"/>
                <a:pathLst>
                  <a:path w="35" h="56" extrusionOk="0">
                    <a:moveTo>
                      <a:pt x="0" y="0"/>
                    </a:moveTo>
                    <a:cubicBezTo>
                      <a:pt x="0" y="56"/>
                      <a:pt x="0" y="56"/>
                      <a:pt x="0" y="56"/>
                    </a:cubicBezTo>
                    <a:cubicBezTo>
                      <a:pt x="18" y="46"/>
                      <a:pt x="29" y="26"/>
                      <a:pt x="35" y="5"/>
                    </a:cubicBezTo>
                    <a:cubicBezTo>
                      <a:pt x="26" y="2"/>
                      <a:pt x="14" y="0"/>
                      <a:pt x="0" y="0"/>
                    </a:cubicBezTo>
                    <a:close/>
                  </a:path>
                </a:pathLst>
              </a:custGeom>
              <a:solidFill>
                <a:srgbClr val="3BC7F4"/>
              </a:solidFill>
              <a:ln>
                <a:noFill/>
              </a:ln>
            </p:spPr>
            <p:txBody>
              <a:bodyPr spcFirstLastPara="1" wrap="square" lIns="51425" tIns="25700" rIns="51425" bIns="25700" anchor="t" anchorCtr="0">
                <a:noAutofit/>
              </a:bodyPr>
              <a:lstStyle/>
              <a:p>
                <a:pPr marL="0" marR="0" lvl="0" indent="0" algn="l" rtl="0">
                  <a:spcBef>
                    <a:spcPts val="0"/>
                  </a:spcBef>
                  <a:spcAft>
                    <a:spcPts val="0"/>
                  </a:spcAft>
                  <a:buNone/>
                </a:pPr>
                <a:endParaRPr sz="1000">
                  <a:solidFill>
                    <a:srgbClr val="FEFEFE"/>
                  </a:solidFill>
                  <a:latin typeface="Lato"/>
                  <a:ea typeface="Lato"/>
                  <a:cs typeface="Lato"/>
                  <a:sym typeface="Lato"/>
                </a:endParaRPr>
              </a:p>
            </p:txBody>
          </p:sp>
        </p:grpSp>
        <p:sp>
          <p:nvSpPr>
            <p:cNvPr id="161" name="Google Shape;161;p27"/>
            <p:cNvSpPr/>
            <p:nvPr/>
          </p:nvSpPr>
          <p:spPr>
            <a:xfrm>
              <a:off x="1978182" y="2330992"/>
              <a:ext cx="246063" cy="247650"/>
            </a:xfrm>
            <a:custGeom>
              <a:avLst/>
              <a:gdLst/>
              <a:ahLst/>
              <a:cxnLst/>
              <a:rect l="l" t="t" r="r" b="b"/>
              <a:pathLst>
                <a:path w="381" h="381" extrusionOk="0">
                  <a:moveTo>
                    <a:pt x="191" y="0"/>
                  </a:moveTo>
                  <a:cubicBezTo>
                    <a:pt x="86" y="0"/>
                    <a:pt x="0" y="85"/>
                    <a:pt x="0" y="191"/>
                  </a:cubicBezTo>
                  <a:cubicBezTo>
                    <a:pt x="0" y="296"/>
                    <a:pt x="86" y="381"/>
                    <a:pt x="191" y="381"/>
                  </a:cubicBezTo>
                  <a:cubicBezTo>
                    <a:pt x="296" y="381"/>
                    <a:pt x="381" y="296"/>
                    <a:pt x="381" y="191"/>
                  </a:cubicBezTo>
                  <a:cubicBezTo>
                    <a:pt x="381" y="85"/>
                    <a:pt x="296" y="0"/>
                    <a:pt x="191" y="0"/>
                  </a:cubicBezTo>
                  <a:close/>
                  <a:moveTo>
                    <a:pt x="221" y="287"/>
                  </a:moveTo>
                  <a:cubicBezTo>
                    <a:pt x="221" y="235"/>
                    <a:pt x="221" y="235"/>
                    <a:pt x="221" y="235"/>
                  </a:cubicBezTo>
                  <a:cubicBezTo>
                    <a:pt x="163" y="235"/>
                    <a:pt x="163" y="235"/>
                    <a:pt x="163" y="235"/>
                  </a:cubicBezTo>
                  <a:cubicBezTo>
                    <a:pt x="162" y="287"/>
                    <a:pt x="162" y="287"/>
                    <a:pt x="162" y="287"/>
                  </a:cubicBezTo>
                  <a:cubicBezTo>
                    <a:pt x="162" y="287"/>
                    <a:pt x="109" y="288"/>
                    <a:pt x="109" y="259"/>
                  </a:cubicBezTo>
                  <a:cubicBezTo>
                    <a:pt x="109" y="229"/>
                    <a:pt x="109" y="205"/>
                    <a:pt x="109" y="205"/>
                  </a:cubicBezTo>
                  <a:cubicBezTo>
                    <a:pt x="189" y="126"/>
                    <a:pt x="189" y="126"/>
                    <a:pt x="189" y="126"/>
                  </a:cubicBezTo>
                  <a:cubicBezTo>
                    <a:pt x="273" y="206"/>
                    <a:pt x="273" y="206"/>
                    <a:pt x="273" y="206"/>
                  </a:cubicBezTo>
                  <a:cubicBezTo>
                    <a:pt x="273" y="260"/>
                    <a:pt x="273" y="260"/>
                    <a:pt x="273" y="260"/>
                  </a:cubicBezTo>
                  <a:cubicBezTo>
                    <a:pt x="273" y="260"/>
                    <a:pt x="279" y="288"/>
                    <a:pt x="221" y="287"/>
                  </a:cubicBezTo>
                  <a:close/>
                  <a:moveTo>
                    <a:pt x="292" y="201"/>
                  </a:moveTo>
                  <a:cubicBezTo>
                    <a:pt x="189" y="104"/>
                    <a:pt x="189" y="104"/>
                    <a:pt x="189" y="104"/>
                  </a:cubicBezTo>
                  <a:cubicBezTo>
                    <a:pt x="89" y="201"/>
                    <a:pt x="89" y="201"/>
                    <a:pt x="89" y="201"/>
                  </a:cubicBezTo>
                  <a:cubicBezTo>
                    <a:pt x="67" y="183"/>
                    <a:pt x="87" y="165"/>
                    <a:pt x="87" y="165"/>
                  </a:cubicBezTo>
                  <a:cubicBezTo>
                    <a:pt x="87" y="165"/>
                    <a:pt x="153" y="102"/>
                    <a:pt x="171" y="86"/>
                  </a:cubicBezTo>
                  <a:cubicBezTo>
                    <a:pt x="188" y="71"/>
                    <a:pt x="208" y="86"/>
                    <a:pt x="208" y="86"/>
                  </a:cubicBezTo>
                  <a:cubicBezTo>
                    <a:pt x="208" y="86"/>
                    <a:pt x="287" y="158"/>
                    <a:pt x="301" y="174"/>
                  </a:cubicBezTo>
                  <a:cubicBezTo>
                    <a:pt x="315" y="189"/>
                    <a:pt x="292" y="201"/>
                    <a:pt x="292" y="201"/>
                  </a:cubicBezTo>
                  <a:close/>
                </a:path>
              </a:pathLst>
            </a:custGeom>
            <a:solidFill>
              <a:srgbClr val="3BC7F4"/>
            </a:solidFill>
            <a:ln>
              <a:noFill/>
            </a:ln>
          </p:spPr>
          <p:txBody>
            <a:bodyPr spcFirstLastPara="1" wrap="square" lIns="51425" tIns="25700" rIns="51425" bIns="25700" anchor="t" anchorCtr="0">
              <a:noAutofit/>
            </a:bodyPr>
            <a:lstStyle/>
            <a:p>
              <a:pPr marL="0" marR="0" lvl="0" indent="0" algn="l" rtl="0">
                <a:spcBef>
                  <a:spcPts val="0"/>
                </a:spcBef>
                <a:spcAft>
                  <a:spcPts val="0"/>
                </a:spcAft>
                <a:buNone/>
              </a:pPr>
              <a:endParaRPr sz="1000">
                <a:solidFill>
                  <a:srgbClr val="FEFEFE"/>
                </a:solidFill>
                <a:latin typeface="Lato"/>
                <a:ea typeface="Lato"/>
                <a:cs typeface="Lato"/>
                <a:sym typeface="Lato"/>
              </a:endParaRPr>
            </a:p>
          </p:txBody>
        </p:sp>
        <p:sp>
          <p:nvSpPr>
            <p:cNvPr id="162" name="Google Shape;162;p27"/>
            <p:cNvSpPr txBox="1"/>
            <p:nvPr/>
          </p:nvSpPr>
          <p:spPr>
            <a:xfrm>
              <a:off x="2317204" y="2241986"/>
              <a:ext cx="2880000" cy="425700"/>
            </a:xfrm>
            <a:prstGeom prst="rect">
              <a:avLst/>
            </a:prstGeom>
            <a:noFill/>
            <a:ln>
              <a:noFill/>
            </a:ln>
          </p:spPr>
          <p:txBody>
            <a:bodyPr spcFirstLastPara="1" wrap="square" lIns="68575" tIns="34275" rIns="68575" bIns="34275" anchor="t" anchorCtr="0">
              <a:noAutofit/>
            </a:bodyPr>
            <a:lstStyle/>
            <a:p>
              <a:pPr marL="0" marR="0" lvl="0" indent="0" algn="l" rtl="0">
                <a:lnSpc>
                  <a:spcPct val="161250"/>
                </a:lnSpc>
                <a:spcBef>
                  <a:spcPts val="0"/>
                </a:spcBef>
                <a:spcAft>
                  <a:spcPts val="0"/>
                </a:spcAft>
                <a:buNone/>
              </a:pPr>
              <a:r>
                <a:rPr lang="en">
                  <a:solidFill>
                    <a:srgbClr val="5C5C5C"/>
                  </a:solidFill>
                  <a:latin typeface="Lato"/>
                  <a:ea typeface="Lato"/>
                  <a:cs typeface="Lato"/>
                  <a:sym typeface="Lato"/>
                </a:rPr>
                <a:t>Calgary </a:t>
              </a:r>
              <a:r>
                <a:rPr lang="en" b="0" i="0">
                  <a:solidFill>
                    <a:schemeClr val="dk1"/>
                  </a:solidFill>
                  <a:latin typeface="Lato"/>
                  <a:ea typeface="Lato"/>
                  <a:cs typeface="Lato"/>
                  <a:sym typeface="Lato"/>
                </a:rPr>
                <a:t>· </a:t>
              </a:r>
              <a:r>
                <a:rPr lang="en">
                  <a:solidFill>
                    <a:srgbClr val="5C5C5C"/>
                  </a:solidFill>
                  <a:latin typeface="Lato"/>
                  <a:ea typeface="Lato"/>
                  <a:cs typeface="Lato"/>
                  <a:sym typeface="Lato"/>
                </a:rPr>
                <a:t>Alberta</a:t>
              </a:r>
              <a:r>
                <a:rPr lang="en" b="0" i="0">
                  <a:solidFill>
                    <a:schemeClr val="dk1"/>
                  </a:solidFill>
                  <a:latin typeface="Lato"/>
                  <a:ea typeface="Lato"/>
                  <a:cs typeface="Lato"/>
                  <a:sym typeface="Lato"/>
                </a:rPr>
                <a:t> ·</a:t>
              </a:r>
              <a:r>
                <a:rPr lang="en">
                  <a:solidFill>
                    <a:srgbClr val="5C5C5C"/>
                  </a:solidFill>
                  <a:latin typeface="Lato"/>
                  <a:ea typeface="Lato"/>
                  <a:cs typeface="Lato"/>
                  <a:sym typeface="Lato"/>
                </a:rPr>
                <a:t> Canada</a:t>
              </a:r>
              <a:endParaRPr/>
            </a:p>
          </p:txBody>
        </p:sp>
      </p:grpSp>
      <p:pic>
        <p:nvPicPr>
          <p:cNvPr id="163" name="Google Shape;163;p27" descr="cawst_logo--high_res_full_name--colour.png"/>
          <p:cNvPicPr preferRelativeResize="0"/>
          <p:nvPr/>
        </p:nvPicPr>
        <p:blipFill rotWithShape="1">
          <a:blip r:embed="rId2">
            <a:alphaModFix/>
          </a:blip>
          <a:srcRect/>
          <a:stretch/>
        </p:blipFill>
        <p:spPr>
          <a:xfrm>
            <a:off x="4893088" y="1447857"/>
            <a:ext cx="3088778" cy="1111101"/>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105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69"/>
        <p:cNvGrpSpPr/>
        <p:nvPr/>
      </p:nvGrpSpPr>
      <p:grpSpPr>
        <a:xfrm>
          <a:off x="0" y="0"/>
          <a:ext cx="0" cy="0"/>
          <a:chOff x="0" y="0"/>
          <a:chExt cx="0" cy="0"/>
        </a:xfrm>
      </p:grpSpPr>
      <p:sp>
        <p:nvSpPr>
          <p:cNvPr id="170" name="Google Shape;170;p2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ext Slide">
  <p:cSld name="Text Slide">
    <p:spTree>
      <p:nvGrpSpPr>
        <p:cNvPr id="1" name="Shape 171"/>
        <p:cNvGrpSpPr/>
        <p:nvPr/>
      </p:nvGrpSpPr>
      <p:grpSpPr>
        <a:xfrm>
          <a:off x="0" y="0"/>
          <a:ext cx="0" cy="0"/>
          <a:chOff x="0" y="0"/>
          <a:chExt cx="0" cy="0"/>
        </a:xfrm>
      </p:grpSpPr>
      <p:sp>
        <p:nvSpPr>
          <p:cNvPr id="172" name="Google Shape;172;p3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5C5C5C"/>
              </a:buClr>
              <a:buSzPts val="3000"/>
              <a:buFont typeface="Lato Light"/>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3" name="Google Shape;173;p3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74" name="Google Shape;174;p30"/>
          <p:cNvSpPr txBox="1">
            <a:spLocks noGrp="1"/>
          </p:cNvSpPr>
          <p:nvPr>
            <p:ph type="body" idx="1"/>
          </p:nvPr>
        </p:nvSpPr>
        <p:spPr>
          <a:xfrm>
            <a:off x="1080000" y="1356122"/>
            <a:ext cx="7020000" cy="3268265"/>
          </a:xfrm>
          <a:prstGeom prst="rect">
            <a:avLst/>
          </a:prstGeom>
          <a:noFill/>
          <a:ln>
            <a:noFill/>
          </a:ln>
        </p:spPr>
        <p:txBody>
          <a:bodyPr spcFirstLastPara="1" wrap="square" lIns="68575" tIns="34275" rIns="68575" bIns="34275" anchor="t" anchorCtr="0">
            <a:noAutofit/>
          </a:bodyPr>
          <a:lstStyle>
            <a:lvl1pPr marL="457200" lvl="0" indent="-228600" algn="l">
              <a:lnSpc>
                <a:spcPct val="150000"/>
              </a:lnSpc>
              <a:spcBef>
                <a:spcPts val="800"/>
              </a:spcBef>
              <a:spcAft>
                <a:spcPts val="0"/>
              </a:spcAft>
              <a:buClr>
                <a:srgbClr val="5C5C5C"/>
              </a:buClr>
              <a:buSzPts val="1500"/>
              <a:buNone/>
              <a:defRPr sz="1500"/>
            </a:lvl1pPr>
            <a:lvl2pPr marL="914400" lvl="1" indent="-228600" algn="l">
              <a:lnSpc>
                <a:spcPct val="150000"/>
              </a:lnSpc>
              <a:spcBef>
                <a:spcPts val="400"/>
              </a:spcBef>
              <a:spcAft>
                <a:spcPts val="0"/>
              </a:spcAft>
              <a:buClr>
                <a:srgbClr val="5C5C5C"/>
              </a:buClr>
              <a:buSzPts val="1500"/>
              <a:buNone/>
              <a:defRPr sz="1500"/>
            </a:lvl2pPr>
            <a:lvl3pPr marL="1371600" lvl="2" indent="-228600" algn="l">
              <a:lnSpc>
                <a:spcPct val="150000"/>
              </a:lnSpc>
              <a:spcBef>
                <a:spcPts val="400"/>
              </a:spcBef>
              <a:spcAft>
                <a:spcPts val="0"/>
              </a:spcAft>
              <a:buClr>
                <a:srgbClr val="5C5C5C"/>
              </a:buClr>
              <a:buSzPts val="1500"/>
              <a:buNone/>
              <a:defRPr sz="1500"/>
            </a:lvl3pPr>
            <a:lvl4pPr marL="1828800" lvl="3" indent="-228600" algn="l">
              <a:lnSpc>
                <a:spcPct val="150000"/>
              </a:lnSpc>
              <a:spcBef>
                <a:spcPts val="400"/>
              </a:spcBef>
              <a:spcAft>
                <a:spcPts val="0"/>
              </a:spcAft>
              <a:buClr>
                <a:srgbClr val="5C5C5C"/>
              </a:buClr>
              <a:buSzPts val="1500"/>
              <a:buNone/>
              <a:defRPr sz="1500"/>
            </a:lvl4pPr>
            <a:lvl5pPr marL="2286000" lvl="4" indent="-228600" algn="l">
              <a:lnSpc>
                <a:spcPct val="150000"/>
              </a:lnSpc>
              <a:spcBef>
                <a:spcPts val="400"/>
              </a:spcBef>
              <a:spcAft>
                <a:spcPts val="0"/>
              </a:spcAft>
              <a:buClr>
                <a:srgbClr val="5C5C5C"/>
              </a:buClr>
              <a:buSzPts val="1500"/>
              <a:buNone/>
              <a:defRPr sz="1500"/>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 Image Slide">
  <p:cSld name="3 Image Slide">
    <p:spTree>
      <p:nvGrpSpPr>
        <p:cNvPr id="1" name="Shape 175"/>
        <p:cNvGrpSpPr/>
        <p:nvPr/>
      </p:nvGrpSpPr>
      <p:grpSpPr>
        <a:xfrm>
          <a:off x="0" y="0"/>
          <a:ext cx="0" cy="0"/>
          <a:chOff x="0" y="0"/>
          <a:chExt cx="0" cy="0"/>
        </a:xfrm>
      </p:grpSpPr>
      <p:sp>
        <p:nvSpPr>
          <p:cNvPr id="176" name="Google Shape;176;p3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5C5C5C"/>
              </a:buClr>
              <a:buSzPts val="3000"/>
              <a:buFont typeface="Lato Light"/>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7" name="Google Shape;177;p3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78" name="Google Shape;178;p31"/>
          <p:cNvSpPr>
            <a:spLocks noGrp="1"/>
          </p:cNvSpPr>
          <p:nvPr>
            <p:ph type="pic" idx="2"/>
          </p:nvPr>
        </p:nvSpPr>
        <p:spPr>
          <a:xfrm>
            <a:off x="3627000" y="1626750"/>
            <a:ext cx="1890000" cy="1890000"/>
          </a:xfrm>
          <a:prstGeom prst="rect">
            <a:avLst/>
          </a:prstGeom>
          <a:noFill/>
          <a:ln>
            <a:noFill/>
          </a:ln>
        </p:spPr>
        <p:txBody>
          <a:bodyPr spcFirstLastPara="1" wrap="square" lIns="68575" tIns="34275" rIns="68575" bIns="34275" anchor="t" anchorCtr="0">
            <a:noAutofit/>
          </a:bodyPr>
          <a:lstStyle>
            <a:lvl1pPr marR="0" lvl="0" algn="l" rtl="0">
              <a:lnSpc>
                <a:spcPct val="150000"/>
              </a:lnSpc>
              <a:spcBef>
                <a:spcPts val="8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1pPr>
            <a:lvl2pPr marR="0" lvl="1"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2pPr>
            <a:lvl3pPr marR="0" lvl="2"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3pPr>
            <a:lvl4pPr marR="0" lvl="3"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4pPr>
            <a:lvl5pPr marR="0" lvl="4"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79" name="Google Shape;179;p31"/>
          <p:cNvSpPr>
            <a:spLocks noGrp="1"/>
          </p:cNvSpPr>
          <p:nvPr>
            <p:ph type="pic" idx="3"/>
          </p:nvPr>
        </p:nvSpPr>
        <p:spPr>
          <a:xfrm>
            <a:off x="6210000" y="1626750"/>
            <a:ext cx="1890000" cy="1890000"/>
          </a:xfrm>
          <a:prstGeom prst="rect">
            <a:avLst/>
          </a:prstGeom>
          <a:noFill/>
          <a:ln>
            <a:noFill/>
          </a:ln>
        </p:spPr>
        <p:txBody>
          <a:bodyPr spcFirstLastPara="1" wrap="square" lIns="68575" tIns="34275" rIns="68575" bIns="34275" anchor="t" anchorCtr="0">
            <a:noAutofit/>
          </a:bodyPr>
          <a:lstStyle>
            <a:lvl1pPr marR="0" lvl="0" algn="l" rtl="0">
              <a:lnSpc>
                <a:spcPct val="150000"/>
              </a:lnSpc>
              <a:spcBef>
                <a:spcPts val="8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1pPr>
            <a:lvl2pPr marR="0" lvl="1"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2pPr>
            <a:lvl3pPr marR="0" lvl="2"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3pPr>
            <a:lvl4pPr marR="0" lvl="3"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4pPr>
            <a:lvl5pPr marR="0" lvl="4"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80" name="Google Shape;180;p31"/>
          <p:cNvSpPr>
            <a:spLocks noGrp="1"/>
          </p:cNvSpPr>
          <p:nvPr>
            <p:ph type="pic" idx="4"/>
          </p:nvPr>
        </p:nvSpPr>
        <p:spPr>
          <a:xfrm>
            <a:off x="1080000" y="1626750"/>
            <a:ext cx="1890000" cy="1890000"/>
          </a:xfrm>
          <a:prstGeom prst="rect">
            <a:avLst/>
          </a:prstGeom>
          <a:noFill/>
          <a:ln>
            <a:noFill/>
          </a:ln>
        </p:spPr>
        <p:txBody>
          <a:bodyPr spcFirstLastPara="1" wrap="square" lIns="68575" tIns="34275" rIns="68575" bIns="34275" anchor="t" anchorCtr="0">
            <a:noAutofit/>
          </a:bodyPr>
          <a:lstStyle>
            <a:lvl1pPr marR="0" lvl="0" algn="l" rtl="0">
              <a:lnSpc>
                <a:spcPct val="150000"/>
              </a:lnSpc>
              <a:spcBef>
                <a:spcPts val="8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1pPr>
            <a:lvl2pPr marR="0" lvl="1"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2pPr>
            <a:lvl3pPr marR="0" lvl="2"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3pPr>
            <a:lvl4pPr marR="0" lvl="3"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4pPr>
            <a:lvl5pPr marR="0" lvl="4"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81" name="Google Shape;181;p31"/>
          <p:cNvSpPr txBox="1">
            <a:spLocks noGrp="1"/>
          </p:cNvSpPr>
          <p:nvPr>
            <p:ph type="body" idx="1"/>
          </p:nvPr>
        </p:nvSpPr>
        <p:spPr>
          <a:xfrm>
            <a:off x="1080000" y="3781371"/>
            <a:ext cx="1890000" cy="712217"/>
          </a:xfrm>
          <a:prstGeom prst="rect">
            <a:avLst/>
          </a:prstGeom>
          <a:noFill/>
          <a:ln>
            <a:noFill/>
          </a:ln>
        </p:spPr>
        <p:txBody>
          <a:bodyPr spcFirstLastPara="1" wrap="square" lIns="68575" tIns="34275" rIns="68575" bIns="34275" anchor="t" anchorCtr="0">
            <a:noAutofit/>
          </a:bodyPr>
          <a:lstStyle>
            <a:lvl1pPr marL="457200" lvl="0" indent="-228600" algn="l">
              <a:lnSpc>
                <a:spcPct val="150000"/>
              </a:lnSpc>
              <a:spcBef>
                <a:spcPts val="800"/>
              </a:spcBef>
              <a:spcAft>
                <a:spcPts val="0"/>
              </a:spcAft>
              <a:buClr>
                <a:srgbClr val="5C5C5C"/>
              </a:buClr>
              <a:buSzPts val="1400"/>
              <a:buNone/>
              <a:defRPr sz="1400">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2" name="Google Shape;182;p31"/>
          <p:cNvSpPr txBox="1">
            <a:spLocks noGrp="1"/>
          </p:cNvSpPr>
          <p:nvPr>
            <p:ph type="body" idx="5"/>
          </p:nvPr>
        </p:nvSpPr>
        <p:spPr>
          <a:xfrm>
            <a:off x="1080000" y="3484854"/>
            <a:ext cx="1890000" cy="264621"/>
          </a:xfrm>
          <a:prstGeom prst="rect">
            <a:avLst/>
          </a:prstGeom>
          <a:noFill/>
          <a:ln>
            <a:noFill/>
          </a:ln>
        </p:spPr>
        <p:txBody>
          <a:bodyPr spcFirstLastPara="1" wrap="square" lIns="68575" tIns="34275" rIns="68575" bIns="34275" anchor="t" anchorCtr="0">
            <a:noAutofit/>
          </a:bodyPr>
          <a:lstStyle>
            <a:lvl1pPr marL="457200" lvl="0" indent="-228600" algn="l">
              <a:lnSpc>
                <a:spcPct val="150000"/>
              </a:lnSpc>
              <a:spcBef>
                <a:spcPts val="800"/>
              </a:spcBef>
              <a:spcAft>
                <a:spcPts val="0"/>
              </a:spcAft>
              <a:buClr>
                <a:srgbClr val="5C5C5C"/>
              </a:buClr>
              <a:buSzPts val="1400"/>
              <a:buNone/>
              <a:defRPr sz="1400" b="1">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3" name="Google Shape;183;p31"/>
          <p:cNvSpPr txBox="1">
            <a:spLocks noGrp="1"/>
          </p:cNvSpPr>
          <p:nvPr>
            <p:ph type="body" idx="6"/>
          </p:nvPr>
        </p:nvSpPr>
        <p:spPr>
          <a:xfrm>
            <a:off x="3627000" y="3781371"/>
            <a:ext cx="1890000" cy="712217"/>
          </a:xfrm>
          <a:prstGeom prst="rect">
            <a:avLst/>
          </a:prstGeom>
          <a:noFill/>
          <a:ln>
            <a:noFill/>
          </a:ln>
        </p:spPr>
        <p:txBody>
          <a:bodyPr spcFirstLastPara="1" wrap="square" lIns="68575" tIns="34275" rIns="68575" bIns="34275" anchor="t" anchorCtr="0">
            <a:noAutofit/>
          </a:bodyPr>
          <a:lstStyle>
            <a:lvl1pPr marL="457200" lvl="0" indent="-228600" algn="l">
              <a:lnSpc>
                <a:spcPct val="150000"/>
              </a:lnSpc>
              <a:spcBef>
                <a:spcPts val="800"/>
              </a:spcBef>
              <a:spcAft>
                <a:spcPts val="0"/>
              </a:spcAft>
              <a:buClr>
                <a:srgbClr val="5C5C5C"/>
              </a:buClr>
              <a:buSzPts val="1400"/>
              <a:buNone/>
              <a:defRPr sz="1400">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4" name="Google Shape;184;p31"/>
          <p:cNvSpPr txBox="1">
            <a:spLocks noGrp="1"/>
          </p:cNvSpPr>
          <p:nvPr>
            <p:ph type="body" idx="7"/>
          </p:nvPr>
        </p:nvSpPr>
        <p:spPr>
          <a:xfrm>
            <a:off x="3627000" y="3484854"/>
            <a:ext cx="1890000" cy="264621"/>
          </a:xfrm>
          <a:prstGeom prst="rect">
            <a:avLst/>
          </a:prstGeom>
          <a:noFill/>
          <a:ln>
            <a:noFill/>
          </a:ln>
        </p:spPr>
        <p:txBody>
          <a:bodyPr spcFirstLastPara="1" wrap="square" lIns="68575" tIns="34275" rIns="68575" bIns="34275" anchor="t" anchorCtr="0">
            <a:noAutofit/>
          </a:bodyPr>
          <a:lstStyle>
            <a:lvl1pPr marL="457200" lvl="0" indent="-228600" algn="l">
              <a:lnSpc>
                <a:spcPct val="150000"/>
              </a:lnSpc>
              <a:spcBef>
                <a:spcPts val="800"/>
              </a:spcBef>
              <a:spcAft>
                <a:spcPts val="0"/>
              </a:spcAft>
              <a:buClr>
                <a:srgbClr val="5C5C5C"/>
              </a:buClr>
              <a:buSzPts val="1400"/>
              <a:buNone/>
              <a:defRPr sz="1400" b="1">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5" name="Google Shape;185;p31"/>
          <p:cNvSpPr txBox="1">
            <a:spLocks noGrp="1"/>
          </p:cNvSpPr>
          <p:nvPr>
            <p:ph type="body" idx="8"/>
          </p:nvPr>
        </p:nvSpPr>
        <p:spPr>
          <a:xfrm>
            <a:off x="6210000" y="3781371"/>
            <a:ext cx="1890000" cy="712217"/>
          </a:xfrm>
          <a:prstGeom prst="rect">
            <a:avLst/>
          </a:prstGeom>
          <a:noFill/>
          <a:ln>
            <a:noFill/>
          </a:ln>
        </p:spPr>
        <p:txBody>
          <a:bodyPr spcFirstLastPara="1" wrap="square" lIns="68575" tIns="34275" rIns="68575" bIns="34275" anchor="t" anchorCtr="0">
            <a:noAutofit/>
          </a:bodyPr>
          <a:lstStyle>
            <a:lvl1pPr marL="457200" lvl="0" indent="-228600" algn="l">
              <a:lnSpc>
                <a:spcPct val="150000"/>
              </a:lnSpc>
              <a:spcBef>
                <a:spcPts val="800"/>
              </a:spcBef>
              <a:spcAft>
                <a:spcPts val="0"/>
              </a:spcAft>
              <a:buClr>
                <a:srgbClr val="5C5C5C"/>
              </a:buClr>
              <a:buSzPts val="1400"/>
              <a:buNone/>
              <a:defRPr sz="1400">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86" name="Google Shape;186;p31"/>
          <p:cNvSpPr txBox="1">
            <a:spLocks noGrp="1"/>
          </p:cNvSpPr>
          <p:nvPr>
            <p:ph type="body" idx="9"/>
          </p:nvPr>
        </p:nvSpPr>
        <p:spPr>
          <a:xfrm>
            <a:off x="6210000" y="3484854"/>
            <a:ext cx="1890000" cy="264621"/>
          </a:xfrm>
          <a:prstGeom prst="rect">
            <a:avLst/>
          </a:prstGeom>
          <a:noFill/>
          <a:ln>
            <a:noFill/>
          </a:ln>
        </p:spPr>
        <p:txBody>
          <a:bodyPr spcFirstLastPara="1" wrap="square" lIns="68575" tIns="34275" rIns="68575" bIns="34275" anchor="t" anchorCtr="0">
            <a:noAutofit/>
          </a:bodyPr>
          <a:lstStyle>
            <a:lvl1pPr marL="457200" lvl="0" indent="-228600" algn="l">
              <a:lnSpc>
                <a:spcPct val="150000"/>
              </a:lnSpc>
              <a:spcBef>
                <a:spcPts val="800"/>
              </a:spcBef>
              <a:spcAft>
                <a:spcPts val="0"/>
              </a:spcAft>
              <a:buClr>
                <a:srgbClr val="5C5C5C"/>
              </a:buClr>
              <a:buSzPts val="1400"/>
              <a:buNone/>
              <a:defRPr sz="1400" b="1">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Full Image Slide">
  <p:cSld name="Full Image Slide">
    <p:spTree>
      <p:nvGrpSpPr>
        <p:cNvPr id="1" name="Shape 187"/>
        <p:cNvGrpSpPr/>
        <p:nvPr/>
      </p:nvGrpSpPr>
      <p:grpSpPr>
        <a:xfrm>
          <a:off x="0" y="0"/>
          <a:ext cx="0" cy="0"/>
          <a:chOff x="0" y="0"/>
          <a:chExt cx="0" cy="0"/>
        </a:xfrm>
      </p:grpSpPr>
      <p:sp>
        <p:nvSpPr>
          <p:cNvPr id="188" name="Google Shape;188;p32"/>
          <p:cNvSpPr>
            <a:spLocks noGrp="1"/>
          </p:cNvSpPr>
          <p:nvPr>
            <p:ph type="pic" idx="2"/>
          </p:nvPr>
        </p:nvSpPr>
        <p:spPr>
          <a:xfrm>
            <a:off x="0" y="0"/>
            <a:ext cx="9144000" cy="5143500"/>
          </a:xfrm>
          <a:prstGeom prst="rect">
            <a:avLst/>
          </a:prstGeom>
          <a:noFill/>
          <a:ln>
            <a:noFill/>
          </a:ln>
        </p:spPr>
        <p:txBody>
          <a:bodyPr spcFirstLastPara="1" wrap="square" lIns="68575" tIns="34275" rIns="68575" bIns="34275" anchor="t" anchorCtr="0">
            <a:noAutofit/>
          </a:bodyPr>
          <a:lstStyle>
            <a:lvl1pPr marR="0" lvl="0" algn="l" rtl="0">
              <a:lnSpc>
                <a:spcPct val="150000"/>
              </a:lnSpc>
              <a:spcBef>
                <a:spcPts val="8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1pPr>
            <a:lvl2pPr marR="0" lvl="1"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2pPr>
            <a:lvl3pPr marR="0" lvl="2"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3pPr>
            <a:lvl4pPr marR="0" lvl="3"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4pPr>
            <a:lvl5pPr marR="0" lvl="4"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89" name="Google Shape;189;p32"/>
          <p:cNvSpPr txBox="1">
            <a:spLocks noGrp="1"/>
          </p:cNvSpPr>
          <p:nvPr>
            <p:ph type="body" idx="1"/>
          </p:nvPr>
        </p:nvSpPr>
        <p:spPr>
          <a:xfrm>
            <a:off x="628650" y="4767262"/>
            <a:ext cx="7886700" cy="274586"/>
          </a:xfrm>
          <a:prstGeom prst="rect">
            <a:avLst/>
          </a:prstGeom>
          <a:noFill/>
          <a:ln>
            <a:noFill/>
          </a:ln>
        </p:spPr>
        <p:txBody>
          <a:bodyPr spcFirstLastPara="1" wrap="square" lIns="68575" tIns="34275" rIns="68575" bIns="34275" anchor="t" anchorCtr="0">
            <a:noAutofit/>
          </a:bodyPr>
          <a:lstStyle>
            <a:lvl1pPr marL="457200" lvl="0" indent="-228600" algn="l">
              <a:lnSpc>
                <a:spcPct val="120000"/>
              </a:lnSpc>
              <a:spcBef>
                <a:spcPts val="800"/>
              </a:spcBef>
              <a:spcAft>
                <a:spcPts val="0"/>
              </a:spcAft>
              <a:buClr>
                <a:schemeClr val="lt1"/>
              </a:buClr>
              <a:buSzPts val="1100"/>
              <a:buNone/>
              <a:defRPr sz="1100" b="0" i="1">
                <a:solidFill>
                  <a:schemeClr val="lt1"/>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Half Image Slide Horizontal">
  <p:cSld name="Half Image Slide Horizontal">
    <p:spTree>
      <p:nvGrpSpPr>
        <p:cNvPr id="1" name="Shape 190"/>
        <p:cNvGrpSpPr/>
        <p:nvPr/>
      </p:nvGrpSpPr>
      <p:grpSpPr>
        <a:xfrm>
          <a:off x="0" y="0"/>
          <a:ext cx="0" cy="0"/>
          <a:chOff x="0" y="0"/>
          <a:chExt cx="0" cy="0"/>
        </a:xfrm>
      </p:grpSpPr>
      <p:sp>
        <p:nvSpPr>
          <p:cNvPr id="191" name="Google Shape;191;p33"/>
          <p:cNvSpPr>
            <a:spLocks noGrp="1"/>
          </p:cNvSpPr>
          <p:nvPr>
            <p:ph type="pic" idx="2"/>
          </p:nvPr>
        </p:nvSpPr>
        <p:spPr>
          <a:xfrm>
            <a:off x="0" y="1"/>
            <a:ext cx="9144000" cy="2571750"/>
          </a:xfrm>
          <a:prstGeom prst="rect">
            <a:avLst/>
          </a:prstGeom>
          <a:noFill/>
          <a:ln>
            <a:noFill/>
          </a:ln>
        </p:spPr>
        <p:txBody>
          <a:bodyPr spcFirstLastPara="1" wrap="square" lIns="68575" tIns="34275" rIns="68575" bIns="34275" anchor="t" anchorCtr="0">
            <a:noAutofit/>
          </a:bodyPr>
          <a:lstStyle>
            <a:lvl1pPr marR="0" lvl="0" algn="l" rtl="0">
              <a:lnSpc>
                <a:spcPct val="150000"/>
              </a:lnSpc>
              <a:spcBef>
                <a:spcPts val="8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1pPr>
            <a:lvl2pPr marR="0" lvl="1"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2pPr>
            <a:lvl3pPr marR="0" lvl="2"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3pPr>
            <a:lvl4pPr marR="0" lvl="3"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4pPr>
            <a:lvl5pPr marR="0" lvl="4"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92" name="Google Shape;192;p33"/>
          <p:cNvSpPr/>
          <p:nvPr/>
        </p:nvSpPr>
        <p:spPr>
          <a:xfrm>
            <a:off x="4427934" y="2740392"/>
            <a:ext cx="288131" cy="26194"/>
          </a:xfrm>
          <a:prstGeom prst="rect">
            <a:avLst/>
          </a:prstGeom>
          <a:solidFill>
            <a:srgbClr val="3BC7F4"/>
          </a:solidFill>
          <a:ln>
            <a:noFill/>
          </a:ln>
        </p:spPr>
        <p:txBody>
          <a:bodyPr spcFirstLastPara="1" wrap="square" lIns="51425" tIns="25700" rIns="51425" bIns="25700" anchor="t" anchorCtr="0">
            <a:noAutofit/>
          </a:bodyPr>
          <a:lstStyle/>
          <a:p>
            <a:pPr marL="0" marR="0" lvl="0" indent="0" algn="ctr" rtl="0">
              <a:spcBef>
                <a:spcPts val="0"/>
              </a:spcBef>
              <a:spcAft>
                <a:spcPts val="0"/>
              </a:spcAft>
              <a:buNone/>
            </a:pPr>
            <a:endParaRPr sz="1000">
              <a:solidFill>
                <a:schemeClr val="dk1"/>
              </a:solidFill>
              <a:latin typeface="Calibri"/>
              <a:ea typeface="Calibri"/>
              <a:cs typeface="Calibri"/>
              <a:sym typeface="Calibri"/>
            </a:endParaRPr>
          </a:p>
        </p:txBody>
      </p:sp>
      <p:sp>
        <p:nvSpPr>
          <p:cNvPr id="193" name="Google Shape;193;p33"/>
          <p:cNvSpPr txBox="1">
            <a:spLocks noGrp="1"/>
          </p:cNvSpPr>
          <p:nvPr>
            <p:ph type="body" idx="1"/>
          </p:nvPr>
        </p:nvSpPr>
        <p:spPr>
          <a:xfrm>
            <a:off x="1080000" y="3297270"/>
            <a:ext cx="6984900" cy="766914"/>
          </a:xfrm>
          <a:prstGeom prst="rect">
            <a:avLst/>
          </a:prstGeom>
          <a:noFill/>
          <a:ln>
            <a:noFill/>
          </a:ln>
        </p:spPr>
        <p:txBody>
          <a:bodyPr spcFirstLastPara="1" wrap="square" lIns="68575" tIns="34275" rIns="68575" bIns="34275" anchor="t" anchorCtr="0">
            <a:noAutofit/>
          </a:bodyPr>
          <a:lstStyle>
            <a:lvl1pPr marL="457200" lvl="0" indent="-228600" algn="l">
              <a:lnSpc>
                <a:spcPct val="150000"/>
              </a:lnSpc>
              <a:spcBef>
                <a:spcPts val="800"/>
              </a:spcBef>
              <a:spcAft>
                <a:spcPts val="0"/>
              </a:spcAft>
              <a:buClr>
                <a:srgbClr val="5C5C5C"/>
              </a:buClr>
              <a:buSzPts val="1500"/>
              <a:buNone/>
              <a:defRPr sz="1500">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4" name="Google Shape;194;p33"/>
          <p:cNvSpPr txBox="1">
            <a:spLocks noGrp="1"/>
          </p:cNvSpPr>
          <p:nvPr>
            <p:ph type="body" idx="3"/>
          </p:nvPr>
        </p:nvSpPr>
        <p:spPr>
          <a:xfrm>
            <a:off x="1080000" y="2935347"/>
            <a:ext cx="6984900" cy="358748"/>
          </a:xfrm>
          <a:prstGeom prst="rect">
            <a:avLst/>
          </a:prstGeom>
          <a:noFill/>
          <a:ln>
            <a:noFill/>
          </a:ln>
        </p:spPr>
        <p:txBody>
          <a:bodyPr spcFirstLastPara="1" wrap="square" lIns="68575" tIns="34275" rIns="68575" bIns="34275" anchor="t" anchorCtr="0">
            <a:noAutofit/>
          </a:bodyPr>
          <a:lstStyle>
            <a:lvl1pPr marL="457200" marR="0" lvl="0" indent="-228600" algn="l">
              <a:lnSpc>
                <a:spcPct val="90000"/>
              </a:lnSpc>
              <a:spcBef>
                <a:spcPts val="800"/>
              </a:spcBef>
              <a:spcAft>
                <a:spcPts val="0"/>
              </a:spcAft>
              <a:buClr>
                <a:srgbClr val="5C5C5C"/>
              </a:buClr>
              <a:buSzPts val="2100"/>
              <a:buFont typeface="Arial"/>
              <a:buNone/>
              <a:defRPr sz="2100" b="1">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5" name="Google Shape;195;p33"/>
          <p:cNvSpPr txBox="1">
            <a:spLocks noGrp="1"/>
          </p:cNvSpPr>
          <p:nvPr>
            <p:ph type="body" idx="4"/>
          </p:nvPr>
        </p:nvSpPr>
        <p:spPr>
          <a:xfrm>
            <a:off x="1080000" y="4154261"/>
            <a:ext cx="6984900" cy="265579"/>
          </a:xfrm>
          <a:prstGeom prst="rect">
            <a:avLst/>
          </a:prstGeom>
          <a:noFill/>
          <a:ln>
            <a:noFill/>
          </a:ln>
        </p:spPr>
        <p:txBody>
          <a:bodyPr spcFirstLastPara="1" wrap="square" lIns="68575" tIns="34275" rIns="68575" bIns="34275" anchor="t" anchorCtr="0">
            <a:noAutofit/>
          </a:bodyPr>
          <a:lstStyle>
            <a:lvl1pPr marL="457200" lvl="0" indent="-228600" algn="l">
              <a:lnSpc>
                <a:spcPct val="120000"/>
              </a:lnSpc>
              <a:spcBef>
                <a:spcPts val="800"/>
              </a:spcBef>
              <a:spcAft>
                <a:spcPts val="0"/>
              </a:spcAft>
              <a:buClr>
                <a:srgbClr val="5C5C5C"/>
              </a:buClr>
              <a:buSzPts val="1100"/>
              <a:buNone/>
              <a:defRPr sz="1100" b="0" i="1">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6" name="Google Shape;196;p3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Half Image Slide Vertical">
  <p:cSld name="Half Image Slide Vertical">
    <p:spTree>
      <p:nvGrpSpPr>
        <p:cNvPr id="1" name="Shape 197"/>
        <p:cNvGrpSpPr/>
        <p:nvPr/>
      </p:nvGrpSpPr>
      <p:grpSpPr>
        <a:xfrm>
          <a:off x="0" y="0"/>
          <a:ext cx="0" cy="0"/>
          <a:chOff x="0" y="0"/>
          <a:chExt cx="0" cy="0"/>
        </a:xfrm>
      </p:grpSpPr>
      <p:sp>
        <p:nvSpPr>
          <p:cNvPr id="198" name="Google Shape;198;p34"/>
          <p:cNvSpPr>
            <a:spLocks noGrp="1"/>
          </p:cNvSpPr>
          <p:nvPr>
            <p:ph type="pic" idx="2"/>
          </p:nvPr>
        </p:nvSpPr>
        <p:spPr>
          <a:xfrm>
            <a:off x="4590000" y="0"/>
            <a:ext cx="4554000" cy="5143499"/>
          </a:xfrm>
          <a:prstGeom prst="rect">
            <a:avLst/>
          </a:prstGeom>
          <a:noFill/>
          <a:ln>
            <a:noFill/>
          </a:ln>
        </p:spPr>
        <p:txBody>
          <a:bodyPr spcFirstLastPara="1" wrap="square" lIns="68575" tIns="34275" rIns="68575" bIns="34275" anchor="t" anchorCtr="0">
            <a:noAutofit/>
          </a:bodyPr>
          <a:lstStyle>
            <a:lvl1pPr marR="0" lvl="0" algn="l" rtl="0">
              <a:lnSpc>
                <a:spcPct val="150000"/>
              </a:lnSpc>
              <a:spcBef>
                <a:spcPts val="8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1pPr>
            <a:lvl2pPr marR="0" lvl="1"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2pPr>
            <a:lvl3pPr marR="0" lvl="2"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3pPr>
            <a:lvl4pPr marR="0" lvl="3"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4pPr>
            <a:lvl5pPr marR="0" lvl="4"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99" name="Google Shape;199;p34"/>
          <p:cNvSpPr txBox="1">
            <a:spLocks noGrp="1"/>
          </p:cNvSpPr>
          <p:nvPr>
            <p:ph type="body" idx="1"/>
          </p:nvPr>
        </p:nvSpPr>
        <p:spPr>
          <a:xfrm>
            <a:off x="4729784" y="4767262"/>
            <a:ext cx="4308613" cy="274586"/>
          </a:xfrm>
          <a:prstGeom prst="rect">
            <a:avLst/>
          </a:prstGeom>
          <a:noFill/>
          <a:ln>
            <a:noFill/>
          </a:ln>
        </p:spPr>
        <p:txBody>
          <a:bodyPr spcFirstLastPara="1" wrap="square" lIns="68575" tIns="34275" rIns="68575" bIns="34275" anchor="t" anchorCtr="0">
            <a:noAutofit/>
          </a:bodyPr>
          <a:lstStyle>
            <a:lvl1pPr marL="457200" lvl="0" indent="-228600" algn="l">
              <a:lnSpc>
                <a:spcPct val="120000"/>
              </a:lnSpc>
              <a:spcBef>
                <a:spcPts val="800"/>
              </a:spcBef>
              <a:spcAft>
                <a:spcPts val="0"/>
              </a:spcAft>
              <a:buClr>
                <a:schemeClr val="lt1"/>
              </a:buClr>
              <a:buSzPts val="1100"/>
              <a:buNone/>
              <a:defRPr sz="1100" b="0" i="1">
                <a:solidFill>
                  <a:schemeClr val="lt1"/>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0" name="Google Shape;200;p34"/>
          <p:cNvSpPr txBox="1">
            <a:spLocks noGrp="1"/>
          </p:cNvSpPr>
          <p:nvPr>
            <p:ph type="title"/>
          </p:nvPr>
        </p:nvSpPr>
        <p:spPr>
          <a:xfrm>
            <a:off x="628650" y="273844"/>
            <a:ext cx="36450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5C5C5C"/>
              </a:buClr>
              <a:buSzPts val="3000"/>
              <a:buFont typeface="Lato Light"/>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01" name="Google Shape;201;p34"/>
          <p:cNvSpPr txBox="1">
            <a:spLocks noGrp="1"/>
          </p:cNvSpPr>
          <p:nvPr>
            <p:ph type="body" idx="3"/>
          </p:nvPr>
        </p:nvSpPr>
        <p:spPr>
          <a:xfrm>
            <a:off x="628650" y="1503759"/>
            <a:ext cx="3645000" cy="3263503"/>
          </a:xfrm>
          <a:prstGeom prst="rect">
            <a:avLst/>
          </a:prstGeom>
          <a:noFill/>
          <a:ln>
            <a:noFill/>
          </a:ln>
        </p:spPr>
        <p:txBody>
          <a:bodyPr spcFirstLastPara="1" wrap="square" lIns="68575" tIns="34275" rIns="68575" bIns="34275" anchor="t" anchorCtr="0">
            <a:noAutofit/>
          </a:bodyPr>
          <a:lstStyle>
            <a:lvl1pPr marL="457200" lvl="0" indent="-228600" algn="l">
              <a:lnSpc>
                <a:spcPct val="150000"/>
              </a:lnSpc>
              <a:spcBef>
                <a:spcPts val="800"/>
              </a:spcBef>
              <a:spcAft>
                <a:spcPts val="0"/>
              </a:spcAft>
              <a:buClr>
                <a:srgbClr val="5C5C5C"/>
              </a:buClr>
              <a:buSzPts val="1500"/>
              <a:buNone/>
              <a:defRPr sz="1500">
                <a:solidFill>
                  <a:srgbClr val="5C5C5C"/>
                </a:solidFill>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6x4 Image Slide">
  <p:cSld name="6x4 Image Slide">
    <p:spTree>
      <p:nvGrpSpPr>
        <p:cNvPr id="1" name="Shape 202"/>
        <p:cNvGrpSpPr/>
        <p:nvPr/>
      </p:nvGrpSpPr>
      <p:grpSpPr>
        <a:xfrm>
          <a:off x="0" y="0"/>
          <a:ext cx="0" cy="0"/>
          <a:chOff x="0" y="0"/>
          <a:chExt cx="0" cy="0"/>
        </a:xfrm>
      </p:grpSpPr>
      <p:sp>
        <p:nvSpPr>
          <p:cNvPr id="203" name="Google Shape;203;p35"/>
          <p:cNvSpPr>
            <a:spLocks noGrp="1"/>
          </p:cNvSpPr>
          <p:nvPr>
            <p:ph type="pic" idx="2"/>
          </p:nvPr>
        </p:nvSpPr>
        <p:spPr>
          <a:xfrm>
            <a:off x="2802523" y="165538"/>
            <a:ext cx="3538955" cy="2359304"/>
          </a:xfrm>
          <a:prstGeom prst="rect">
            <a:avLst/>
          </a:prstGeom>
          <a:noFill/>
          <a:ln>
            <a:noFill/>
          </a:ln>
        </p:spPr>
        <p:txBody>
          <a:bodyPr spcFirstLastPara="1" wrap="square" lIns="68575" tIns="34275" rIns="68575" bIns="34275" anchor="t" anchorCtr="0">
            <a:noAutofit/>
          </a:bodyPr>
          <a:lstStyle>
            <a:lvl1pPr marR="0" lvl="0" algn="l" rtl="0">
              <a:lnSpc>
                <a:spcPct val="150000"/>
              </a:lnSpc>
              <a:spcBef>
                <a:spcPts val="8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1pPr>
            <a:lvl2pPr marR="0" lvl="1"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2pPr>
            <a:lvl3pPr marR="0" lvl="2"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3pPr>
            <a:lvl4pPr marR="0" lvl="3"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4pPr>
            <a:lvl5pPr marR="0" lvl="4"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04" name="Google Shape;204;p35"/>
          <p:cNvSpPr/>
          <p:nvPr/>
        </p:nvSpPr>
        <p:spPr>
          <a:xfrm>
            <a:off x="4427934" y="2740392"/>
            <a:ext cx="288131" cy="26194"/>
          </a:xfrm>
          <a:prstGeom prst="rect">
            <a:avLst/>
          </a:prstGeom>
          <a:solidFill>
            <a:srgbClr val="3BC7F4"/>
          </a:solidFill>
          <a:ln>
            <a:noFill/>
          </a:ln>
        </p:spPr>
        <p:txBody>
          <a:bodyPr spcFirstLastPara="1" wrap="square" lIns="51425" tIns="25700" rIns="51425" bIns="25700" anchor="t" anchorCtr="0">
            <a:noAutofit/>
          </a:bodyPr>
          <a:lstStyle/>
          <a:p>
            <a:pPr marL="0" marR="0" lvl="0" indent="0" algn="ctr" rtl="0">
              <a:spcBef>
                <a:spcPts val="0"/>
              </a:spcBef>
              <a:spcAft>
                <a:spcPts val="0"/>
              </a:spcAft>
              <a:buNone/>
            </a:pPr>
            <a:endParaRPr sz="1000">
              <a:solidFill>
                <a:schemeClr val="dk1"/>
              </a:solidFill>
              <a:latin typeface="Calibri"/>
              <a:ea typeface="Calibri"/>
              <a:cs typeface="Calibri"/>
              <a:sym typeface="Calibri"/>
            </a:endParaRPr>
          </a:p>
        </p:txBody>
      </p:sp>
      <p:sp>
        <p:nvSpPr>
          <p:cNvPr id="205" name="Google Shape;205;p35"/>
          <p:cNvSpPr txBox="1">
            <a:spLocks noGrp="1"/>
          </p:cNvSpPr>
          <p:nvPr>
            <p:ph type="body" idx="1"/>
          </p:nvPr>
        </p:nvSpPr>
        <p:spPr>
          <a:xfrm>
            <a:off x="1080000" y="3297270"/>
            <a:ext cx="6984900" cy="766914"/>
          </a:xfrm>
          <a:prstGeom prst="rect">
            <a:avLst/>
          </a:prstGeom>
          <a:noFill/>
          <a:ln>
            <a:noFill/>
          </a:ln>
        </p:spPr>
        <p:txBody>
          <a:bodyPr spcFirstLastPara="1" wrap="square" lIns="68575" tIns="34275" rIns="68575" bIns="34275" anchor="t" anchorCtr="0">
            <a:noAutofit/>
          </a:bodyPr>
          <a:lstStyle>
            <a:lvl1pPr marL="457200" lvl="0" indent="-228600" algn="l">
              <a:lnSpc>
                <a:spcPct val="150000"/>
              </a:lnSpc>
              <a:spcBef>
                <a:spcPts val="800"/>
              </a:spcBef>
              <a:spcAft>
                <a:spcPts val="0"/>
              </a:spcAft>
              <a:buClr>
                <a:srgbClr val="5C5C5C"/>
              </a:buClr>
              <a:buSzPts val="1500"/>
              <a:buNone/>
              <a:defRPr sz="1500">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6" name="Google Shape;206;p35"/>
          <p:cNvSpPr txBox="1">
            <a:spLocks noGrp="1"/>
          </p:cNvSpPr>
          <p:nvPr>
            <p:ph type="body" idx="3"/>
          </p:nvPr>
        </p:nvSpPr>
        <p:spPr>
          <a:xfrm>
            <a:off x="1080000" y="2935347"/>
            <a:ext cx="6984900" cy="358748"/>
          </a:xfrm>
          <a:prstGeom prst="rect">
            <a:avLst/>
          </a:prstGeom>
          <a:noFill/>
          <a:ln>
            <a:noFill/>
          </a:ln>
        </p:spPr>
        <p:txBody>
          <a:bodyPr spcFirstLastPara="1" wrap="square" lIns="68575" tIns="34275" rIns="68575" bIns="34275" anchor="t" anchorCtr="0">
            <a:noAutofit/>
          </a:bodyPr>
          <a:lstStyle>
            <a:lvl1pPr marL="457200" marR="0" lvl="0" indent="-228600" algn="l">
              <a:lnSpc>
                <a:spcPct val="90000"/>
              </a:lnSpc>
              <a:spcBef>
                <a:spcPts val="800"/>
              </a:spcBef>
              <a:spcAft>
                <a:spcPts val="0"/>
              </a:spcAft>
              <a:buClr>
                <a:srgbClr val="5C5C5C"/>
              </a:buClr>
              <a:buSzPts val="2100"/>
              <a:buFont typeface="Arial"/>
              <a:buNone/>
              <a:defRPr sz="2100" b="1">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7" name="Google Shape;207;p35"/>
          <p:cNvSpPr txBox="1">
            <a:spLocks noGrp="1"/>
          </p:cNvSpPr>
          <p:nvPr>
            <p:ph type="body" idx="4"/>
          </p:nvPr>
        </p:nvSpPr>
        <p:spPr>
          <a:xfrm>
            <a:off x="1080000" y="4154261"/>
            <a:ext cx="6984900" cy="265579"/>
          </a:xfrm>
          <a:prstGeom prst="rect">
            <a:avLst/>
          </a:prstGeom>
          <a:noFill/>
          <a:ln>
            <a:noFill/>
          </a:ln>
        </p:spPr>
        <p:txBody>
          <a:bodyPr spcFirstLastPara="1" wrap="square" lIns="68575" tIns="34275" rIns="68575" bIns="34275" anchor="t" anchorCtr="0">
            <a:noAutofit/>
          </a:bodyPr>
          <a:lstStyle>
            <a:lvl1pPr marL="457200" lvl="0" indent="-228600" algn="l">
              <a:lnSpc>
                <a:spcPct val="120000"/>
              </a:lnSpc>
              <a:spcBef>
                <a:spcPts val="800"/>
              </a:spcBef>
              <a:spcAft>
                <a:spcPts val="0"/>
              </a:spcAft>
              <a:buClr>
                <a:srgbClr val="5C5C5C"/>
              </a:buClr>
              <a:buSzPts val="1100"/>
              <a:buNone/>
              <a:defRPr sz="1100" b="0" i="1">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8" name="Google Shape;208;p3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209"/>
        <p:cNvGrpSpPr/>
        <p:nvPr/>
      </p:nvGrpSpPr>
      <p:grpSpPr>
        <a:xfrm>
          <a:off x="0" y="0"/>
          <a:ext cx="0" cy="0"/>
          <a:chOff x="0" y="0"/>
          <a:chExt cx="0" cy="0"/>
        </a:xfrm>
      </p:grpSpPr>
      <p:sp>
        <p:nvSpPr>
          <p:cNvPr id="210" name="Google Shape;210;p3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11" name="Google Shape;211;p36"/>
          <p:cNvSpPr/>
          <p:nvPr/>
        </p:nvSpPr>
        <p:spPr>
          <a:xfrm>
            <a:off x="1064052" y="546497"/>
            <a:ext cx="7020000" cy="3721321"/>
          </a:xfrm>
          <a:prstGeom prst="rect">
            <a:avLst/>
          </a:prstGeom>
          <a:solidFill>
            <a:srgbClr val="38C6F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12" name="Google Shape;212;p36"/>
          <p:cNvSpPr txBox="1"/>
          <p:nvPr/>
        </p:nvSpPr>
        <p:spPr>
          <a:xfrm>
            <a:off x="808860" y="232688"/>
            <a:ext cx="1352208" cy="353173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2500">
                <a:solidFill>
                  <a:schemeClr val="lt1"/>
                </a:solidFill>
                <a:latin typeface="Georgia"/>
                <a:ea typeface="Georgia"/>
                <a:cs typeface="Georgia"/>
                <a:sym typeface="Georgia"/>
              </a:rPr>
              <a:t>“</a:t>
            </a:r>
            <a:endParaRPr sz="1100"/>
          </a:p>
        </p:txBody>
      </p:sp>
      <p:sp>
        <p:nvSpPr>
          <p:cNvPr id="213" name="Google Shape;213;p36"/>
          <p:cNvSpPr txBox="1"/>
          <p:nvPr/>
        </p:nvSpPr>
        <p:spPr>
          <a:xfrm>
            <a:off x="7020933" y="-901399"/>
            <a:ext cx="1352208" cy="6994223"/>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2500">
                <a:solidFill>
                  <a:schemeClr val="lt1"/>
                </a:solidFill>
                <a:latin typeface="Georgia"/>
                <a:ea typeface="Georgia"/>
                <a:cs typeface="Georgia"/>
                <a:sym typeface="Georgia"/>
              </a:rPr>
              <a:t>“”</a:t>
            </a:r>
            <a:endParaRPr sz="1100"/>
          </a:p>
        </p:txBody>
      </p:sp>
      <p:sp>
        <p:nvSpPr>
          <p:cNvPr id="214" name="Google Shape;214;p36"/>
          <p:cNvSpPr txBox="1">
            <a:spLocks noGrp="1"/>
          </p:cNvSpPr>
          <p:nvPr>
            <p:ph type="body" idx="1"/>
          </p:nvPr>
        </p:nvSpPr>
        <p:spPr>
          <a:xfrm>
            <a:off x="1507166" y="1602856"/>
            <a:ext cx="6132329" cy="1905204"/>
          </a:xfrm>
          <a:prstGeom prst="rect">
            <a:avLst/>
          </a:prstGeom>
          <a:noFill/>
          <a:ln>
            <a:noFill/>
          </a:ln>
        </p:spPr>
        <p:txBody>
          <a:bodyPr spcFirstLastPara="1" wrap="square" lIns="68575" tIns="34275" rIns="68575" bIns="34275" anchor="t" anchorCtr="0">
            <a:noAutofit/>
          </a:bodyPr>
          <a:lstStyle>
            <a:lvl1pPr marL="457200" lvl="0" indent="-228600" algn="l">
              <a:lnSpc>
                <a:spcPct val="150000"/>
              </a:lnSpc>
              <a:spcBef>
                <a:spcPts val="800"/>
              </a:spcBef>
              <a:spcAft>
                <a:spcPts val="0"/>
              </a:spcAft>
              <a:buClr>
                <a:schemeClr val="lt1"/>
              </a:buClr>
              <a:buSzPts val="1500"/>
              <a:buNone/>
              <a:defRPr sz="1500">
                <a:solidFill>
                  <a:schemeClr val="lt1"/>
                </a:solidFill>
              </a:defRPr>
            </a:lvl1pPr>
            <a:lvl2pPr marL="914400" lvl="1" indent="-228600" algn="l">
              <a:lnSpc>
                <a:spcPct val="150000"/>
              </a:lnSpc>
              <a:spcBef>
                <a:spcPts val="400"/>
              </a:spcBef>
              <a:spcAft>
                <a:spcPts val="0"/>
              </a:spcAft>
              <a:buClr>
                <a:schemeClr val="lt1"/>
              </a:buClr>
              <a:buSzPts val="1500"/>
              <a:buNone/>
              <a:defRPr sz="1500">
                <a:solidFill>
                  <a:schemeClr val="lt1"/>
                </a:solidFill>
              </a:defRPr>
            </a:lvl2pPr>
            <a:lvl3pPr marL="1371600" lvl="2" indent="-228600" algn="l">
              <a:lnSpc>
                <a:spcPct val="150000"/>
              </a:lnSpc>
              <a:spcBef>
                <a:spcPts val="400"/>
              </a:spcBef>
              <a:spcAft>
                <a:spcPts val="0"/>
              </a:spcAft>
              <a:buClr>
                <a:schemeClr val="lt1"/>
              </a:buClr>
              <a:buSzPts val="1500"/>
              <a:buNone/>
              <a:defRPr sz="1500">
                <a:solidFill>
                  <a:schemeClr val="lt1"/>
                </a:solidFill>
              </a:defRPr>
            </a:lvl3pPr>
            <a:lvl4pPr marL="1828800" lvl="3" indent="-228600" algn="l">
              <a:lnSpc>
                <a:spcPct val="150000"/>
              </a:lnSpc>
              <a:spcBef>
                <a:spcPts val="400"/>
              </a:spcBef>
              <a:spcAft>
                <a:spcPts val="0"/>
              </a:spcAft>
              <a:buClr>
                <a:schemeClr val="lt1"/>
              </a:buClr>
              <a:buSzPts val="1500"/>
              <a:buNone/>
              <a:defRPr sz="1500">
                <a:solidFill>
                  <a:schemeClr val="lt1"/>
                </a:solidFill>
              </a:defRPr>
            </a:lvl4pPr>
            <a:lvl5pPr marL="2286000" lvl="4" indent="-228600" algn="l">
              <a:lnSpc>
                <a:spcPct val="150000"/>
              </a:lnSpc>
              <a:spcBef>
                <a:spcPts val="400"/>
              </a:spcBef>
              <a:spcAft>
                <a:spcPts val="0"/>
              </a:spcAft>
              <a:buClr>
                <a:schemeClr val="lt1"/>
              </a:buClr>
              <a:buSzPts val="1500"/>
              <a:buNone/>
              <a:defRPr sz="1500">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15" name="Google Shape;215;p36"/>
          <p:cNvSpPr txBox="1">
            <a:spLocks noGrp="1"/>
          </p:cNvSpPr>
          <p:nvPr>
            <p:ph type="body" idx="2"/>
          </p:nvPr>
        </p:nvSpPr>
        <p:spPr>
          <a:xfrm>
            <a:off x="1802091" y="3354354"/>
            <a:ext cx="2291953" cy="414337"/>
          </a:xfrm>
          <a:prstGeom prst="rect">
            <a:avLst/>
          </a:prstGeom>
          <a:noFill/>
          <a:ln>
            <a:noFill/>
          </a:ln>
        </p:spPr>
        <p:txBody>
          <a:bodyPr spcFirstLastPara="1" wrap="square" lIns="68575" tIns="34275" rIns="68575" bIns="34275" anchor="t" anchorCtr="0">
            <a:noAutofit/>
          </a:bodyPr>
          <a:lstStyle>
            <a:lvl1pPr marL="457200" lvl="0" indent="-228600" algn="l">
              <a:lnSpc>
                <a:spcPct val="150000"/>
              </a:lnSpc>
              <a:spcBef>
                <a:spcPts val="800"/>
              </a:spcBef>
              <a:spcAft>
                <a:spcPts val="0"/>
              </a:spcAft>
              <a:buClr>
                <a:schemeClr val="lt1"/>
              </a:buClr>
              <a:buSzPts val="1200"/>
              <a:buNone/>
              <a:defRPr sz="1200" i="1">
                <a:solidFill>
                  <a:schemeClr val="lt1"/>
                </a:solidFill>
              </a:defRPr>
            </a:lvl1pPr>
            <a:lvl2pPr marL="914400" lvl="1" indent="-228600" algn="l">
              <a:lnSpc>
                <a:spcPct val="150000"/>
              </a:lnSpc>
              <a:spcBef>
                <a:spcPts val="400"/>
              </a:spcBef>
              <a:spcAft>
                <a:spcPts val="0"/>
              </a:spcAft>
              <a:buClr>
                <a:schemeClr val="lt1"/>
              </a:buClr>
              <a:buSzPts val="1200"/>
              <a:buNone/>
              <a:defRPr sz="1200">
                <a:solidFill>
                  <a:schemeClr val="lt1"/>
                </a:solidFill>
              </a:defRPr>
            </a:lvl2pPr>
            <a:lvl3pPr marL="1371600" lvl="2" indent="-228600" algn="l">
              <a:lnSpc>
                <a:spcPct val="150000"/>
              </a:lnSpc>
              <a:spcBef>
                <a:spcPts val="400"/>
              </a:spcBef>
              <a:spcAft>
                <a:spcPts val="0"/>
              </a:spcAft>
              <a:buClr>
                <a:schemeClr val="lt1"/>
              </a:buClr>
              <a:buSzPts val="1200"/>
              <a:buNone/>
              <a:defRPr sz="1200">
                <a:solidFill>
                  <a:schemeClr val="lt1"/>
                </a:solidFill>
              </a:defRPr>
            </a:lvl3pPr>
            <a:lvl4pPr marL="1828800" lvl="3" indent="-228600" algn="l">
              <a:lnSpc>
                <a:spcPct val="90000"/>
              </a:lnSpc>
              <a:spcBef>
                <a:spcPts val="400"/>
              </a:spcBef>
              <a:spcAft>
                <a:spcPts val="0"/>
              </a:spcAft>
              <a:buClr>
                <a:schemeClr val="lt1"/>
              </a:buClr>
              <a:buSzPts val="1200"/>
              <a:buNone/>
              <a:defRPr sz="1200">
                <a:solidFill>
                  <a:schemeClr val="lt1"/>
                </a:solidFill>
              </a:defRPr>
            </a:lvl4pPr>
            <a:lvl5pPr marL="2286000" lvl="4" indent="-228600" algn="l">
              <a:lnSpc>
                <a:spcPct val="90000"/>
              </a:lnSpc>
              <a:spcBef>
                <a:spcPts val="400"/>
              </a:spcBef>
              <a:spcAft>
                <a:spcPts val="0"/>
              </a:spcAft>
              <a:buClr>
                <a:schemeClr val="lt1"/>
              </a:buClr>
              <a:buSzPts val="1200"/>
              <a:buNone/>
              <a:defRPr sz="1200">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44">
          <p15:clr>
            <a:srgbClr val="FBAE40"/>
          </p15:clr>
        </p15:guide>
        <p15:guide id="4" pos="99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6 Point Slide">
  <p:cSld name="1_6 Point Slide">
    <p:spTree>
      <p:nvGrpSpPr>
        <p:cNvPr id="1" name="Shape 216"/>
        <p:cNvGrpSpPr/>
        <p:nvPr/>
      </p:nvGrpSpPr>
      <p:grpSpPr>
        <a:xfrm>
          <a:off x="0" y="0"/>
          <a:ext cx="0" cy="0"/>
          <a:chOff x="0" y="0"/>
          <a:chExt cx="0" cy="0"/>
        </a:xfrm>
      </p:grpSpPr>
      <p:sp>
        <p:nvSpPr>
          <p:cNvPr id="217" name="Google Shape;217;p3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5C5C5C"/>
              </a:buClr>
              <a:buSzPts val="3000"/>
              <a:buFont typeface="Lato Light"/>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8" name="Google Shape;218;p37"/>
          <p:cNvSpPr txBox="1">
            <a:spLocks noGrp="1"/>
          </p:cNvSpPr>
          <p:nvPr>
            <p:ph type="body" idx="1"/>
          </p:nvPr>
        </p:nvSpPr>
        <p:spPr>
          <a:xfrm>
            <a:off x="1232343" y="1866459"/>
            <a:ext cx="3053526" cy="702272"/>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rgbClr val="5C5C5C"/>
              </a:buClr>
              <a:buSzPts val="1500"/>
              <a:buFont typeface="Arial"/>
              <a:buNone/>
              <a:defRPr sz="1500">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19" name="Google Shape;219;p37"/>
          <p:cNvSpPr txBox="1">
            <a:spLocks noGrp="1"/>
          </p:cNvSpPr>
          <p:nvPr>
            <p:ph type="body" idx="2"/>
          </p:nvPr>
        </p:nvSpPr>
        <p:spPr>
          <a:xfrm>
            <a:off x="1232343" y="1601838"/>
            <a:ext cx="3053526" cy="264621"/>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rgbClr val="5C5C5C"/>
              </a:buClr>
              <a:buSzPts val="1500"/>
              <a:buNone/>
              <a:defRPr sz="1500" b="1">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0" name="Google Shape;220;p37"/>
          <p:cNvSpPr txBox="1">
            <a:spLocks noGrp="1"/>
          </p:cNvSpPr>
          <p:nvPr>
            <p:ph type="body" idx="3"/>
          </p:nvPr>
        </p:nvSpPr>
        <p:spPr>
          <a:xfrm>
            <a:off x="1232343" y="2571144"/>
            <a:ext cx="3053526" cy="264621"/>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rgbClr val="5C5C5C"/>
              </a:buClr>
              <a:buSzPts val="1500"/>
              <a:buNone/>
              <a:defRPr sz="1500" b="1">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1" name="Google Shape;221;p37"/>
          <p:cNvSpPr txBox="1">
            <a:spLocks noGrp="1"/>
          </p:cNvSpPr>
          <p:nvPr>
            <p:ph type="body" idx="4"/>
          </p:nvPr>
        </p:nvSpPr>
        <p:spPr>
          <a:xfrm>
            <a:off x="1232343" y="3537488"/>
            <a:ext cx="3053526" cy="264621"/>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rgbClr val="5C5C5C"/>
              </a:buClr>
              <a:buSzPts val="1500"/>
              <a:buNone/>
              <a:defRPr sz="1500" b="1">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2" name="Google Shape;222;p37"/>
          <p:cNvSpPr txBox="1">
            <a:spLocks noGrp="1"/>
          </p:cNvSpPr>
          <p:nvPr>
            <p:ph type="body" idx="5"/>
          </p:nvPr>
        </p:nvSpPr>
        <p:spPr>
          <a:xfrm>
            <a:off x="5172758" y="1602387"/>
            <a:ext cx="3053526" cy="264621"/>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rgbClr val="5C5C5C"/>
              </a:buClr>
              <a:buSzPts val="1500"/>
              <a:buNone/>
              <a:defRPr sz="1500" b="1">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3" name="Google Shape;223;p37"/>
          <p:cNvSpPr txBox="1">
            <a:spLocks noGrp="1"/>
          </p:cNvSpPr>
          <p:nvPr>
            <p:ph type="body" idx="6"/>
          </p:nvPr>
        </p:nvSpPr>
        <p:spPr>
          <a:xfrm>
            <a:off x="5172758" y="2571144"/>
            <a:ext cx="3053526" cy="264621"/>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rgbClr val="5C5C5C"/>
              </a:buClr>
              <a:buSzPts val="1500"/>
              <a:buNone/>
              <a:defRPr sz="1500" b="1">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4" name="Google Shape;224;p37"/>
          <p:cNvSpPr txBox="1">
            <a:spLocks noGrp="1"/>
          </p:cNvSpPr>
          <p:nvPr>
            <p:ph type="body" idx="7"/>
          </p:nvPr>
        </p:nvSpPr>
        <p:spPr>
          <a:xfrm>
            <a:off x="5172758" y="3537488"/>
            <a:ext cx="3053526" cy="264621"/>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rgbClr val="5C5C5C"/>
              </a:buClr>
              <a:buSzPts val="1500"/>
              <a:buNone/>
              <a:defRPr sz="1500" b="1">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5" name="Google Shape;225;p3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26" name="Google Shape;226;p37"/>
          <p:cNvSpPr txBox="1">
            <a:spLocks noGrp="1"/>
          </p:cNvSpPr>
          <p:nvPr>
            <p:ph type="body" idx="8"/>
          </p:nvPr>
        </p:nvSpPr>
        <p:spPr>
          <a:xfrm>
            <a:off x="1232343" y="2835599"/>
            <a:ext cx="3053526" cy="702272"/>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rgbClr val="5C5C5C"/>
              </a:buClr>
              <a:buSzPts val="1500"/>
              <a:buFont typeface="Arial"/>
              <a:buNone/>
              <a:defRPr sz="1500">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7" name="Google Shape;227;p37"/>
          <p:cNvSpPr txBox="1">
            <a:spLocks noGrp="1"/>
          </p:cNvSpPr>
          <p:nvPr>
            <p:ph type="body" idx="9"/>
          </p:nvPr>
        </p:nvSpPr>
        <p:spPr>
          <a:xfrm>
            <a:off x="1232343" y="3801943"/>
            <a:ext cx="3053526" cy="702272"/>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rgbClr val="5C5C5C"/>
              </a:buClr>
              <a:buSzPts val="1500"/>
              <a:buFont typeface="Arial"/>
              <a:buNone/>
              <a:defRPr sz="1500">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8" name="Google Shape;228;p37"/>
          <p:cNvSpPr txBox="1">
            <a:spLocks noGrp="1"/>
          </p:cNvSpPr>
          <p:nvPr>
            <p:ph type="body" idx="13"/>
          </p:nvPr>
        </p:nvSpPr>
        <p:spPr>
          <a:xfrm>
            <a:off x="5172758" y="1866459"/>
            <a:ext cx="3053526" cy="702272"/>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rgbClr val="5C5C5C"/>
              </a:buClr>
              <a:buSzPts val="1500"/>
              <a:buFont typeface="Arial"/>
              <a:buNone/>
              <a:defRPr sz="1500">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9" name="Google Shape;229;p37"/>
          <p:cNvSpPr txBox="1">
            <a:spLocks noGrp="1"/>
          </p:cNvSpPr>
          <p:nvPr>
            <p:ph type="body" idx="14"/>
          </p:nvPr>
        </p:nvSpPr>
        <p:spPr>
          <a:xfrm>
            <a:off x="5172758" y="2835599"/>
            <a:ext cx="3053526" cy="702272"/>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rgbClr val="5C5C5C"/>
              </a:buClr>
              <a:buSzPts val="1500"/>
              <a:buFont typeface="Arial"/>
              <a:buNone/>
              <a:defRPr sz="1500">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30" name="Google Shape;230;p37"/>
          <p:cNvSpPr txBox="1">
            <a:spLocks noGrp="1"/>
          </p:cNvSpPr>
          <p:nvPr>
            <p:ph type="body" idx="15"/>
          </p:nvPr>
        </p:nvSpPr>
        <p:spPr>
          <a:xfrm>
            <a:off x="5172758" y="3801943"/>
            <a:ext cx="3053526" cy="702272"/>
          </a:xfrm>
          <a:prstGeom prst="rect">
            <a:avLst/>
          </a:prstGeom>
          <a:noFill/>
          <a:ln>
            <a:noFill/>
          </a:ln>
        </p:spPr>
        <p:txBody>
          <a:bodyPr spcFirstLastPara="1" wrap="square" lIns="68575" tIns="34275" rIns="68575" bIns="34275" anchor="t" anchorCtr="0">
            <a:noAutofit/>
          </a:bodyPr>
          <a:lstStyle>
            <a:lvl1pPr marL="457200" lvl="0" indent="-228600" algn="l">
              <a:lnSpc>
                <a:spcPct val="100000"/>
              </a:lnSpc>
              <a:spcBef>
                <a:spcPts val="800"/>
              </a:spcBef>
              <a:spcAft>
                <a:spcPts val="0"/>
              </a:spcAft>
              <a:buClr>
                <a:srgbClr val="5C5C5C"/>
              </a:buClr>
              <a:buSzPts val="1500"/>
              <a:buFont typeface="Arial"/>
              <a:buNone/>
              <a:defRPr sz="1500">
                <a:solidFill>
                  <a:srgbClr val="5C5C5C"/>
                </a:solidFill>
                <a:latin typeface="Lato"/>
                <a:ea typeface="Lato"/>
                <a:cs typeface="Lato"/>
                <a:sym typeface="Lato"/>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31" name="Google Shape;231;p37"/>
          <p:cNvSpPr/>
          <p:nvPr/>
        </p:nvSpPr>
        <p:spPr>
          <a:xfrm>
            <a:off x="863593" y="1663023"/>
            <a:ext cx="161925" cy="163115"/>
          </a:xfrm>
          <a:prstGeom prst="ellipse">
            <a:avLst/>
          </a:prstGeom>
          <a:solidFill>
            <a:srgbClr val="005478"/>
          </a:solidFill>
          <a:ln>
            <a:noFill/>
          </a:ln>
        </p:spPr>
        <p:txBody>
          <a:bodyPr spcFirstLastPara="1" wrap="square" lIns="51425" tIns="25700" rIns="51425" bIns="25700" anchor="t" anchorCtr="0">
            <a:noAutofit/>
          </a:bodyPr>
          <a:lstStyle/>
          <a:p>
            <a:pPr marL="0" marR="0" lvl="0" indent="0" algn="ctr" rtl="0">
              <a:spcBef>
                <a:spcPts val="0"/>
              </a:spcBef>
              <a:spcAft>
                <a:spcPts val="0"/>
              </a:spcAft>
              <a:buNone/>
            </a:pPr>
            <a:endParaRPr sz="1000">
              <a:solidFill>
                <a:schemeClr val="dk1"/>
              </a:solidFill>
              <a:latin typeface="Calibri"/>
              <a:ea typeface="Calibri"/>
              <a:cs typeface="Calibri"/>
              <a:sym typeface="Calibri"/>
            </a:endParaRPr>
          </a:p>
        </p:txBody>
      </p:sp>
      <p:sp>
        <p:nvSpPr>
          <p:cNvPr id="232" name="Google Shape;232;p37"/>
          <p:cNvSpPr/>
          <p:nvPr/>
        </p:nvSpPr>
        <p:spPr>
          <a:xfrm>
            <a:off x="863593" y="2609077"/>
            <a:ext cx="161925" cy="161925"/>
          </a:xfrm>
          <a:prstGeom prst="ellipse">
            <a:avLst/>
          </a:prstGeom>
          <a:solidFill>
            <a:srgbClr val="27808E"/>
          </a:solidFill>
          <a:ln>
            <a:noFill/>
          </a:ln>
        </p:spPr>
        <p:txBody>
          <a:bodyPr spcFirstLastPara="1" wrap="square" lIns="51425" tIns="25700" rIns="51425" bIns="25700" anchor="t" anchorCtr="0">
            <a:noAutofit/>
          </a:bodyPr>
          <a:lstStyle/>
          <a:p>
            <a:pPr marL="0" marR="0" lvl="0" indent="0" algn="ctr" rtl="0">
              <a:spcBef>
                <a:spcPts val="0"/>
              </a:spcBef>
              <a:spcAft>
                <a:spcPts val="0"/>
              </a:spcAft>
              <a:buNone/>
            </a:pPr>
            <a:endParaRPr sz="1000">
              <a:solidFill>
                <a:schemeClr val="dk1"/>
              </a:solidFill>
              <a:latin typeface="Calibri"/>
              <a:ea typeface="Calibri"/>
              <a:cs typeface="Calibri"/>
              <a:sym typeface="Calibri"/>
            </a:endParaRPr>
          </a:p>
        </p:txBody>
      </p:sp>
      <p:sp>
        <p:nvSpPr>
          <p:cNvPr id="233" name="Google Shape;233;p37"/>
          <p:cNvSpPr/>
          <p:nvPr/>
        </p:nvSpPr>
        <p:spPr>
          <a:xfrm>
            <a:off x="863593" y="3576563"/>
            <a:ext cx="161925" cy="163115"/>
          </a:xfrm>
          <a:prstGeom prst="ellipse">
            <a:avLst/>
          </a:prstGeom>
          <a:solidFill>
            <a:srgbClr val="24A4D6"/>
          </a:solidFill>
          <a:ln>
            <a:noFill/>
          </a:ln>
        </p:spPr>
        <p:txBody>
          <a:bodyPr spcFirstLastPara="1" wrap="square" lIns="51425" tIns="25700" rIns="51425" bIns="25700" anchor="t" anchorCtr="0">
            <a:noAutofit/>
          </a:bodyPr>
          <a:lstStyle/>
          <a:p>
            <a:pPr marL="0" marR="0" lvl="0" indent="0" algn="ctr" rtl="0">
              <a:spcBef>
                <a:spcPts val="0"/>
              </a:spcBef>
              <a:spcAft>
                <a:spcPts val="0"/>
              </a:spcAft>
              <a:buNone/>
            </a:pPr>
            <a:endParaRPr sz="1000">
              <a:solidFill>
                <a:schemeClr val="dk1"/>
              </a:solidFill>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hart Slide">
  <p:cSld name="Chart Slide">
    <p:spTree>
      <p:nvGrpSpPr>
        <p:cNvPr id="1" name="Shape 234"/>
        <p:cNvGrpSpPr/>
        <p:nvPr/>
      </p:nvGrpSpPr>
      <p:grpSpPr>
        <a:xfrm>
          <a:off x="0" y="0"/>
          <a:ext cx="0" cy="0"/>
          <a:chOff x="0" y="0"/>
          <a:chExt cx="0" cy="0"/>
        </a:xfrm>
      </p:grpSpPr>
      <p:sp>
        <p:nvSpPr>
          <p:cNvPr id="235" name="Google Shape;235;p3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36" name="Google Shape;236;p3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5C5C5C"/>
              </a:buClr>
              <a:buSzPts val="3000"/>
              <a:buFont typeface="Lato Light"/>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37" name="Google Shape;237;p38"/>
          <p:cNvSpPr>
            <a:spLocks noGrp="1"/>
          </p:cNvSpPr>
          <p:nvPr>
            <p:ph type="chart" idx="2"/>
          </p:nvPr>
        </p:nvSpPr>
        <p:spPr>
          <a:xfrm>
            <a:off x="628650" y="1369219"/>
            <a:ext cx="7886700" cy="3263503"/>
          </a:xfrm>
          <a:prstGeom prst="rect">
            <a:avLst/>
          </a:prstGeom>
          <a:noFill/>
          <a:ln>
            <a:noFill/>
          </a:ln>
        </p:spPr>
        <p:txBody>
          <a:bodyPr spcFirstLastPara="1" wrap="square" lIns="68575" tIns="34275" rIns="68575" bIns="34275" anchor="t" anchorCtr="0">
            <a:noAutofit/>
          </a:bodyPr>
          <a:lstStyle>
            <a:lvl1pPr marR="0" lvl="0" algn="l" rtl="0">
              <a:lnSpc>
                <a:spcPct val="150000"/>
              </a:lnSpc>
              <a:spcBef>
                <a:spcPts val="8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1pPr>
            <a:lvl2pPr marR="0" lvl="1"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2pPr>
            <a:lvl3pPr marR="0" lvl="2"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3pPr>
            <a:lvl4pPr marR="0" lvl="3"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4pPr>
            <a:lvl5pPr marR="0" lvl="4"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hart With Text Slide">
  <p:cSld name="Chart With Text Slide">
    <p:spTree>
      <p:nvGrpSpPr>
        <p:cNvPr id="1" name="Shape 238"/>
        <p:cNvGrpSpPr/>
        <p:nvPr/>
      </p:nvGrpSpPr>
      <p:grpSpPr>
        <a:xfrm>
          <a:off x="0" y="0"/>
          <a:ext cx="0" cy="0"/>
          <a:chOff x="0" y="0"/>
          <a:chExt cx="0" cy="0"/>
        </a:xfrm>
      </p:grpSpPr>
      <p:sp>
        <p:nvSpPr>
          <p:cNvPr id="239" name="Google Shape;239;p3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40" name="Google Shape;240;p3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5C5C5C"/>
              </a:buClr>
              <a:buSzPts val="3000"/>
              <a:buFont typeface="Lato Light"/>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41" name="Google Shape;241;p39"/>
          <p:cNvSpPr>
            <a:spLocks noGrp="1"/>
          </p:cNvSpPr>
          <p:nvPr>
            <p:ph type="chart" idx="2"/>
          </p:nvPr>
        </p:nvSpPr>
        <p:spPr>
          <a:xfrm>
            <a:off x="628650" y="1369219"/>
            <a:ext cx="5400000" cy="3263503"/>
          </a:xfrm>
          <a:prstGeom prst="rect">
            <a:avLst/>
          </a:prstGeom>
          <a:noFill/>
          <a:ln>
            <a:noFill/>
          </a:ln>
        </p:spPr>
        <p:txBody>
          <a:bodyPr spcFirstLastPara="1" wrap="square" lIns="68575" tIns="34275" rIns="68575" bIns="34275" anchor="t" anchorCtr="0">
            <a:noAutofit/>
          </a:bodyPr>
          <a:lstStyle>
            <a:lvl1pPr marR="0" lvl="0" algn="l" rtl="0">
              <a:lnSpc>
                <a:spcPct val="150000"/>
              </a:lnSpc>
              <a:spcBef>
                <a:spcPts val="8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1pPr>
            <a:lvl2pPr marR="0" lvl="1"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2pPr>
            <a:lvl3pPr marR="0" lvl="2"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3pPr>
            <a:lvl4pPr marR="0" lvl="3"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4pPr>
            <a:lvl5pPr marR="0" lvl="4"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42" name="Google Shape;242;p39"/>
          <p:cNvSpPr txBox="1">
            <a:spLocks noGrp="1"/>
          </p:cNvSpPr>
          <p:nvPr>
            <p:ph type="body" idx="1"/>
          </p:nvPr>
        </p:nvSpPr>
        <p:spPr>
          <a:xfrm>
            <a:off x="6151093" y="1369218"/>
            <a:ext cx="2351700" cy="3263503"/>
          </a:xfrm>
          <a:prstGeom prst="rect">
            <a:avLst/>
          </a:prstGeom>
          <a:noFill/>
          <a:ln>
            <a:noFill/>
          </a:ln>
        </p:spPr>
        <p:txBody>
          <a:bodyPr spcFirstLastPara="1" wrap="square" lIns="68575" tIns="34275" rIns="68575" bIns="34275" anchor="t" anchorCtr="0">
            <a:noAutofit/>
          </a:bodyPr>
          <a:lstStyle>
            <a:lvl1pPr marL="457200" lvl="0" indent="-228600" algn="l">
              <a:lnSpc>
                <a:spcPct val="150000"/>
              </a:lnSpc>
              <a:spcBef>
                <a:spcPts val="800"/>
              </a:spcBef>
              <a:spcAft>
                <a:spcPts val="0"/>
              </a:spcAft>
              <a:buClr>
                <a:srgbClr val="5C5C5C"/>
              </a:buClr>
              <a:buSzPts val="1500"/>
              <a:buNone/>
              <a:defRPr sz="1500">
                <a:solidFill>
                  <a:srgbClr val="5C5C5C"/>
                </a:solidFill>
              </a:defRPr>
            </a:lvl1pPr>
            <a:lvl2pPr marL="914400" lvl="1" indent="-228600" algn="l">
              <a:lnSpc>
                <a:spcPct val="150000"/>
              </a:lnSpc>
              <a:spcBef>
                <a:spcPts val="400"/>
              </a:spcBef>
              <a:spcAft>
                <a:spcPts val="0"/>
              </a:spcAft>
              <a:buClr>
                <a:srgbClr val="5C5C5C"/>
              </a:buClr>
              <a:buSzPts val="1400"/>
              <a:buNone/>
              <a:defRPr/>
            </a:lvl2pPr>
            <a:lvl3pPr marL="1371600" lvl="2" indent="-228600" algn="l">
              <a:lnSpc>
                <a:spcPct val="150000"/>
              </a:lnSpc>
              <a:spcBef>
                <a:spcPts val="400"/>
              </a:spcBef>
              <a:spcAft>
                <a:spcPts val="0"/>
              </a:spcAft>
              <a:buClr>
                <a:srgbClr val="5C5C5C"/>
              </a:buClr>
              <a:buSzPts val="1400"/>
              <a:buNone/>
              <a:defRPr/>
            </a:lvl3pPr>
            <a:lvl4pPr marL="1828800" lvl="3" indent="-228600" algn="l">
              <a:lnSpc>
                <a:spcPct val="90000"/>
              </a:lnSpc>
              <a:spcBef>
                <a:spcPts val="400"/>
              </a:spcBef>
              <a:spcAft>
                <a:spcPts val="0"/>
              </a:spcAft>
              <a:buClr>
                <a:srgbClr val="5C5C5C"/>
              </a:buClr>
              <a:buSzPts val="1400"/>
              <a:buNone/>
              <a:defRPr/>
            </a:lvl4pPr>
            <a:lvl5pPr marL="2286000" lvl="4" indent="-228600" algn="l">
              <a:lnSpc>
                <a:spcPct val="90000"/>
              </a:lnSpc>
              <a:spcBef>
                <a:spcPts val="400"/>
              </a:spcBef>
              <a:spcAft>
                <a:spcPts val="0"/>
              </a:spcAft>
              <a:buClr>
                <a:srgbClr val="5C5C5C"/>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3"/>
        <p:cNvGrpSpPr/>
        <p:nvPr/>
      </p:nvGrpSpPr>
      <p:grpSpPr>
        <a:xfrm>
          <a:off x="0" y="0"/>
          <a:ext cx="0" cy="0"/>
          <a:chOff x="0" y="0"/>
          <a:chExt cx="0" cy="0"/>
        </a:xfrm>
      </p:grpSpPr>
      <p:sp>
        <p:nvSpPr>
          <p:cNvPr id="244" name="Google Shape;244;p40"/>
          <p:cNvSpPr txBox="1">
            <a:spLocks noGrp="1"/>
          </p:cNvSpPr>
          <p:nvPr>
            <p:ph type="ctrTitle"/>
          </p:nvPr>
        </p:nvSpPr>
        <p:spPr>
          <a:xfrm>
            <a:off x="311708" y="744575"/>
            <a:ext cx="8520600" cy="2052600"/>
          </a:xfrm>
          <a:prstGeom prst="rect">
            <a:avLst/>
          </a:prstGeom>
        </p:spPr>
        <p:txBody>
          <a:bodyPr spcFirstLastPara="1" wrap="square" lIns="68575" tIns="34275" rIns="68575" bIns="3427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45" name="Google Shape;245;p40"/>
          <p:cNvSpPr txBox="1">
            <a:spLocks noGrp="1"/>
          </p:cNvSpPr>
          <p:nvPr>
            <p:ph type="subTitle" idx="1"/>
          </p:nvPr>
        </p:nvSpPr>
        <p:spPr>
          <a:xfrm>
            <a:off x="311700" y="2834125"/>
            <a:ext cx="8520600" cy="792600"/>
          </a:xfrm>
          <a:prstGeom prst="rect">
            <a:avLst/>
          </a:prstGeom>
        </p:spPr>
        <p:txBody>
          <a:bodyPr spcFirstLastPara="1" wrap="square" lIns="68575" tIns="34275" rIns="68575" bIns="34275" anchor="t" anchorCtr="0">
            <a:noAutofit/>
          </a:bodyPr>
          <a:lstStyle>
            <a:lvl1pPr lvl="0" algn="ctr" rtl="0">
              <a:lnSpc>
                <a:spcPct val="100000"/>
              </a:lnSpc>
              <a:spcBef>
                <a:spcPts val="800"/>
              </a:spcBef>
              <a:spcAft>
                <a:spcPts val="0"/>
              </a:spcAft>
              <a:buSzPts val="2800"/>
              <a:buNone/>
              <a:defRPr sz="2800"/>
            </a:lvl1pPr>
            <a:lvl2pPr lvl="1" algn="ctr" rtl="0">
              <a:lnSpc>
                <a:spcPct val="100000"/>
              </a:lnSpc>
              <a:spcBef>
                <a:spcPts val="400"/>
              </a:spcBef>
              <a:spcAft>
                <a:spcPts val="0"/>
              </a:spcAft>
              <a:buSzPts val="2800"/>
              <a:buNone/>
              <a:defRPr sz="2800"/>
            </a:lvl2pPr>
            <a:lvl3pPr lvl="2" algn="ctr" rtl="0">
              <a:lnSpc>
                <a:spcPct val="100000"/>
              </a:lnSpc>
              <a:spcBef>
                <a:spcPts val="400"/>
              </a:spcBef>
              <a:spcAft>
                <a:spcPts val="0"/>
              </a:spcAft>
              <a:buSzPts val="2800"/>
              <a:buNone/>
              <a:defRPr sz="2800"/>
            </a:lvl3pPr>
            <a:lvl4pPr lvl="3" algn="ctr" rtl="0">
              <a:lnSpc>
                <a:spcPct val="100000"/>
              </a:lnSpc>
              <a:spcBef>
                <a:spcPts val="400"/>
              </a:spcBef>
              <a:spcAft>
                <a:spcPts val="0"/>
              </a:spcAft>
              <a:buSzPts val="2800"/>
              <a:buNone/>
              <a:defRPr sz="2800"/>
            </a:lvl4pPr>
            <a:lvl5pPr lvl="4" algn="ctr" rtl="0">
              <a:lnSpc>
                <a:spcPct val="100000"/>
              </a:lnSpc>
              <a:spcBef>
                <a:spcPts val="400"/>
              </a:spcBef>
              <a:spcAft>
                <a:spcPts val="0"/>
              </a:spcAft>
              <a:buSzPts val="2800"/>
              <a:buNone/>
              <a:defRPr sz="2800"/>
            </a:lvl5pPr>
            <a:lvl6pPr lvl="5" algn="ctr" rtl="0">
              <a:lnSpc>
                <a:spcPct val="100000"/>
              </a:lnSpc>
              <a:spcBef>
                <a:spcPts val="400"/>
              </a:spcBef>
              <a:spcAft>
                <a:spcPts val="0"/>
              </a:spcAft>
              <a:buSzPts val="2800"/>
              <a:buNone/>
              <a:defRPr sz="2800"/>
            </a:lvl6pPr>
            <a:lvl7pPr lvl="6" algn="ctr" rtl="0">
              <a:lnSpc>
                <a:spcPct val="100000"/>
              </a:lnSpc>
              <a:spcBef>
                <a:spcPts val="400"/>
              </a:spcBef>
              <a:spcAft>
                <a:spcPts val="0"/>
              </a:spcAft>
              <a:buSzPts val="2800"/>
              <a:buNone/>
              <a:defRPr sz="2800"/>
            </a:lvl7pPr>
            <a:lvl8pPr lvl="7" algn="ctr" rtl="0">
              <a:lnSpc>
                <a:spcPct val="100000"/>
              </a:lnSpc>
              <a:spcBef>
                <a:spcPts val="400"/>
              </a:spcBef>
              <a:spcAft>
                <a:spcPts val="0"/>
              </a:spcAft>
              <a:buSzPts val="2800"/>
              <a:buNone/>
              <a:defRPr sz="2800"/>
            </a:lvl8pPr>
            <a:lvl9pPr lvl="8" algn="ctr" rtl="0">
              <a:lnSpc>
                <a:spcPct val="100000"/>
              </a:lnSpc>
              <a:spcBef>
                <a:spcPts val="400"/>
              </a:spcBef>
              <a:spcAft>
                <a:spcPts val="0"/>
              </a:spcAft>
              <a:buSzPts val="2800"/>
              <a:buNone/>
              <a:defRPr sz="2800"/>
            </a:lvl9pPr>
          </a:lstStyle>
          <a:p>
            <a:endParaRPr/>
          </a:p>
        </p:txBody>
      </p:sp>
      <p:sp>
        <p:nvSpPr>
          <p:cNvPr id="246" name="Google Shape;246;p40"/>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7"/>
        <p:cNvGrpSpPr/>
        <p:nvPr/>
      </p:nvGrpSpPr>
      <p:grpSpPr>
        <a:xfrm>
          <a:off x="0" y="0"/>
          <a:ext cx="0" cy="0"/>
          <a:chOff x="0" y="0"/>
          <a:chExt cx="0" cy="0"/>
        </a:xfrm>
      </p:grpSpPr>
      <p:sp>
        <p:nvSpPr>
          <p:cNvPr id="248" name="Google Shape;248;p4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9" name="Google Shape;249;p4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400"/>
              <a:buNone/>
              <a:defRPr/>
            </a:lvl1pPr>
            <a:lvl2pPr marL="914400" lvl="1" indent="-228600" algn="l" rtl="0">
              <a:lnSpc>
                <a:spcPct val="90000"/>
              </a:lnSpc>
              <a:spcBef>
                <a:spcPts val="400"/>
              </a:spcBef>
              <a:spcAft>
                <a:spcPts val="0"/>
              </a:spcAft>
              <a:buClr>
                <a:schemeClr val="dk1"/>
              </a:buClr>
              <a:buSzPts val="1400"/>
              <a:buNone/>
              <a:defRPr/>
            </a:lvl2pPr>
            <a:lvl3pPr marL="1371600" lvl="2" indent="-228600" algn="l" rtl="0">
              <a:lnSpc>
                <a:spcPct val="90000"/>
              </a:lnSpc>
              <a:spcBef>
                <a:spcPts val="400"/>
              </a:spcBef>
              <a:spcAft>
                <a:spcPts val="0"/>
              </a:spcAft>
              <a:buClr>
                <a:schemeClr val="dk1"/>
              </a:buClr>
              <a:buSzPts val="1400"/>
              <a:buNone/>
              <a:defRPr/>
            </a:lvl3pPr>
            <a:lvl4pPr marL="1828800" lvl="3" indent="-228600" algn="l" rtl="0">
              <a:lnSpc>
                <a:spcPct val="90000"/>
              </a:lnSpc>
              <a:spcBef>
                <a:spcPts val="400"/>
              </a:spcBef>
              <a:spcAft>
                <a:spcPts val="0"/>
              </a:spcAft>
              <a:buClr>
                <a:schemeClr val="dk1"/>
              </a:buClr>
              <a:buSzPts val="1400"/>
              <a:buNone/>
              <a:defRPr/>
            </a:lvl4pPr>
            <a:lvl5pPr marL="2286000" lvl="4" indent="-228600" algn="l" rtl="0">
              <a:lnSpc>
                <a:spcPct val="90000"/>
              </a:lnSpc>
              <a:spcBef>
                <a:spcPts val="400"/>
              </a:spcBef>
              <a:spcAft>
                <a:spcPts val="0"/>
              </a:spcAft>
              <a:buClr>
                <a:schemeClr val="dk1"/>
              </a:buClr>
              <a:buSzPts val="1400"/>
              <a:buNone/>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50" name="Google Shape;250;p4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51" name="Google Shape;251;p4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52" name="Google Shape;252;p4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98989"/>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3"/>
        <p:cNvGrpSpPr/>
        <p:nvPr/>
      </p:nvGrpSpPr>
      <p:grpSpPr>
        <a:xfrm>
          <a:off x="0" y="0"/>
          <a:ext cx="0" cy="0"/>
          <a:chOff x="0" y="0"/>
          <a:chExt cx="0" cy="0"/>
        </a:xfrm>
      </p:grpSpPr>
      <p:sp>
        <p:nvSpPr>
          <p:cNvPr id="254" name="Google Shape;254;p42"/>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lvl1pPr lvl="0" rtl="0">
              <a:spcBef>
                <a:spcPts val="0"/>
              </a:spcBef>
              <a:spcAft>
                <a:spcPts val="0"/>
              </a:spcAft>
              <a:buSzPts val="30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55" name="Google Shape;255;p42"/>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lvl1pPr marL="457200" lvl="0" indent="-228600" rtl="0">
              <a:spcBef>
                <a:spcPts val="800"/>
              </a:spcBef>
              <a:spcAft>
                <a:spcPts val="0"/>
              </a:spcAft>
              <a:buSzPts val="1500"/>
              <a:buNone/>
              <a:defRPr/>
            </a:lvl1pPr>
            <a:lvl2pPr marL="914400" lvl="1" indent="-228600" rtl="0">
              <a:spcBef>
                <a:spcPts val="400"/>
              </a:spcBef>
              <a:spcAft>
                <a:spcPts val="0"/>
              </a:spcAft>
              <a:buSzPts val="1500"/>
              <a:buNone/>
              <a:defRPr/>
            </a:lvl2pPr>
            <a:lvl3pPr marL="1371600" lvl="2" indent="-228600" rtl="0">
              <a:spcBef>
                <a:spcPts val="400"/>
              </a:spcBef>
              <a:spcAft>
                <a:spcPts val="0"/>
              </a:spcAft>
              <a:buSzPts val="1500"/>
              <a:buNone/>
              <a:defRPr/>
            </a:lvl3pPr>
            <a:lvl4pPr marL="1828800" lvl="3" indent="-228600" rtl="0">
              <a:spcBef>
                <a:spcPts val="400"/>
              </a:spcBef>
              <a:spcAft>
                <a:spcPts val="0"/>
              </a:spcAft>
              <a:buSzPts val="1800"/>
              <a:buNone/>
              <a:defRPr/>
            </a:lvl4pPr>
            <a:lvl5pPr marL="2286000" lvl="4" indent="-228600" rtl="0">
              <a:spcBef>
                <a:spcPts val="400"/>
              </a:spcBef>
              <a:spcAft>
                <a:spcPts val="0"/>
              </a:spcAft>
              <a:buSzPts val="1800"/>
              <a:buNone/>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256" name="Google Shape;256;p42"/>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1.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4.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rgbClr val="5C5C5C"/>
              </a:buClr>
              <a:buSzPts val="3000"/>
              <a:buFont typeface="Lato"/>
              <a:buNone/>
              <a:defRPr sz="3000" b="0" i="0" u="none" strike="noStrike" cap="none">
                <a:solidFill>
                  <a:srgbClr val="5C5C5C"/>
                </a:solidFill>
                <a:latin typeface="Lato"/>
                <a:ea typeface="Lato"/>
                <a:cs typeface="Lato"/>
                <a:sym typeface="Lato"/>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50000"/>
              </a:lnSpc>
              <a:spcBef>
                <a:spcPts val="8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1pPr>
            <a:lvl2pPr marL="914400" marR="0" lvl="1" indent="-228600"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2pPr>
            <a:lvl3pPr marL="1371600" marR="0" lvl="2" indent="-228600"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3pPr>
            <a:lvl4pPr marL="1828800" marR="0" lvl="3" indent="-228600"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4pPr>
            <a:lvl5pPr marL="2286000" marR="0" lvl="4" indent="-228600"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98989"/>
                </a:solidFill>
                <a:latin typeface="Lato"/>
                <a:ea typeface="Lato"/>
                <a:cs typeface="Lato"/>
                <a:sym typeface="Lato"/>
              </a:defRPr>
            </a:lvl1pPr>
            <a:lvl2pPr marL="0" marR="0" lvl="1" indent="0" algn="r" rtl="0">
              <a:spcBef>
                <a:spcPts val="0"/>
              </a:spcBef>
              <a:buNone/>
              <a:defRPr sz="900" b="0" i="0" u="none" strike="noStrike" cap="none">
                <a:solidFill>
                  <a:srgbClr val="898989"/>
                </a:solidFill>
                <a:latin typeface="Lato"/>
                <a:ea typeface="Lato"/>
                <a:cs typeface="Lato"/>
                <a:sym typeface="Lato"/>
              </a:defRPr>
            </a:lvl2pPr>
            <a:lvl3pPr marL="0" marR="0" lvl="2" indent="0" algn="r" rtl="0">
              <a:spcBef>
                <a:spcPts val="0"/>
              </a:spcBef>
              <a:buNone/>
              <a:defRPr sz="900" b="0" i="0" u="none" strike="noStrike" cap="none">
                <a:solidFill>
                  <a:srgbClr val="898989"/>
                </a:solidFill>
                <a:latin typeface="Lato"/>
                <a:ea typeface="Lato"/>
                <a:cs typeface="Lato"/>
                <a:sym typeface="Lato"/>
              </a:defRPr>
            </a:lvl3pPr>
            <a:lvl4pPr marL="0" marR="0" lvl="3" indent="0" algn="r" rtl="0">
              <a:spcBef>
                <a:spcPts val="0"/>
              </a:spcBef>
              <a:buNone/>
              <a:defRPr sz="900" b="0" i="0" u="none" strike="noStrike" cap="none">
                <a:solidFill>
                  <a:srgbClr val="898989"/>
                </a:solidFill>
                <a:latin typeface="Lato"/>
                <a:ea typeface="Lato"/>
                <a:cs typeface="Lato"/>
                <a:sym typeface="Lato"/>
              </a:defRPr>
            </a:lvl4pPr>
            <a:lvl5pPr marL="0" marR="0" lvl="4" indent="0" algn="r" rtl="0">
              <a:spcBef>
                <a:spcPts val="0"/>
              </a:spcBef>
              <a:buNone/>
              <a:defRPr sz="900" b="0" i="0" u="none" strike="noStrike" cap="none">
                <a:solidFill>
                  <a:srgbClr val="898989"/>
                </a:solidFill>
                <a:latin typeface="Lato"/>
                <a:ea typeface="Lato"/>
                <a:cs typeface="Lato"/>
                <a:sym typeface="Lato"/>
              </a:defRPr>
            </a:lvl5pPr>
            <a:lvl6pPr marL="0" marR="0" lvl="5" indent="0" algn="r" rtl="0">
              <a:spcBef>
                <a:spcPts val="0"/>
              </a:spcBef>
              <a:buNone/>
              <a:defRPr sz="900" b="0" i="0" u="none" strike="noStrike" cap="none">
                <a:solidFill>
                  <a:srgbClr val="898989"/>
                </a:solidFill>
                <a:latin typeface="Lato"/>
                <a:ea typeface="Lato"/>
                <a:cs typeface="Lato"/>
                <a:sym typeface="Lato"/>
              </a:defRPr>
            </a:lvl6pPr>
            <a:lvl7pPr marL="0" marR="0" lvl="6" indent="0" algn="r" rtl="0">
              <a:spcBef>
                <a:spcPts val="0"/>
              </a:spcBef>
              <a:buNone/>
              <a:defRPr sz="900" b="0" i="0" u="none" strike="noStrike" cap="none">
                <a:solidFill>
                  <a:srgbClr val="898989"/>
                </a:solidFill>
                <a:latin typeface="Lato"/>
                <a:ea typeface="Lato"/>
                <a:cs typeface="Lato"/>
                <a:sym typeface="Lato"/>
              </a:defRPr>
            </a:lvl7pPr>
            <a:lvl8pPr marL="0" marR="0" lvl="7" indent="0" algn="r" rtl="0">
              <a:spcBef>
                <a:spcPts val="0"/>
              </a:spcBef>
              <a:buNone/>
              <a:defRPr sz="900" b="0" i="0" u="none" strike="noStrike" cap="none">
                <a:solidFill>
                  <a:srgbClr val="898989"/>
                </a:solidFill>
                <a:latin typeface="Lato"/>
                <a:ea typeface="Lato"/>
                <a:cs typeface="Lato"/>
                <a:sym typeface="Lato"/>
              </a:defRPr>
            </a:lvl8pPr>
            <a:lvl9pPr marL="0" marR="0" lvl="8" indent="0" algn="r" rtl="0">
              <a:spcBef>
                <a:spcPts val="0"/>
              </a:spcBef>
              <a:buNone/>
              <a:defRPr sz="900" b="0" i="0" u="none" strike="noStrike" cap="none">
                <a:solidFill>
                  <a:srgbClr val="898989"/>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pic>
        <p:nvPicPr>
          <p:cNvPr id="54" name="Google Shape;54;p13"/>
          <p:cNvPicPr preferRelativeResize="0"/>
          <p:nvPr/>
        </p:nvPicPr>
        <p:blipFill rotWithShape="1">
          <a:blip r:embed="rId13">
            <a:alphaModFix/>
          </a:blip>
          <a:srcRect/>
          <a:stretch/>
        </p:blipFill>
        <p:spPr>
          <a:xfrm>
            <a:off x="0" y="546142"/>
            <a:ext cx="164605" cy="40793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0" r:id="rId1"/>
    <p:sldLayoutId id="214748367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4"/>
        <p:cNvGrpSpPr/>
        <p:nvPr/>
      </p:nvGrpSpPr>
      <p:grpSpPr>
        <a:xfrm>
          <a:off x="0" y="0"/>
          <a:ext cx="0" cy="0"/>
          <a:chOff x="0" y="0"/>
          <a:chExt cx="0" cy="0"/>
        </a:xfrm>
      </p:grpSpPr>
      <p:sp>
        <p:nvSpPr>
          <p:cNvPr id="165" name="Google Shape;165;p2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rgbClr val="5C5C5C"/>
              </a:buClr>
              <a:buSzPts val="3000"/>
              <a:buFont typeface="Lato Light"/>
              <a:buNone/>
              <a:defRPr sz="3000" b="0" i="0" u="none" strike="noStrike" cap="none">
                <a:solidFill>
                  <a:srgbClr val="5C5C5C"/>
                </a:solidFill>
                <a:latin typeface="Lato Light"/>
                <a:ea typeface="Lato Light"/>
                <a:cs typeface="Lato Light"/>
                <a:sym typeface="Lato Light"/>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66" name="Google Shape;166;p28"/>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228600" algn="l" rtl="0">
              <a:lnSpc>
                <a:spcPct val="150000"/>
              </a:lnSpc>
              <a:spcBef>
                <a:spcPts val="8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1pPr>
            <a:lvl2pPr marL="914400" marR="0" lvl="1" indent="-228600"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2pPr>
            <a:lvl3pPr marL="1371600" marR="0" lvl="2" indent="-228600" algn="l" rtl="0">
              <a:lnSpc>
                <a:spcPct val="150000"/>
              </a:lnSpc>
              <a:spcBef>
                <a:spcPts val="400"/>
              </a:spcBef>
              <a:spcAft>
                <a:spcPts val="0"/>
              </a:spcAft>
              <a:buClr>
                <a:srgbClr val="5C5C5C"/>
              </a:buClr>
              <a:buSzPts val="1500"/>
              <a:buFont typeface="Arial"/>
              <a:buNone/>
              <a:defRPr sz="1500" b="0" i="0" u="none" strike="noStrike" cap="none">
                <a:solidFill>
                  <a:srgbClr val="5C5C5C"/>
                </a:solidFill>
                <a:latin typeface="Lato"/>
                <a:ea typeface="Lato"/>
                <a:cs typeface="Lato"/>
                <a:sym typeface="Lato"/>
              </a:defRPr>
            </a:lvl3pPr>
            <a:lvl4pPr marL="1828800" marR="0" lvl="3" indent="-228600"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4pPr>
            <a:lvl5pPr marL="2286000" marR="0" lvl="4" indent="-228600" algn="l" rtl="0">
              <a:lnSpc>
                <a:spcPct val="90000"/>
              </a:lnSpc>
              <a:spcBef>
                <a:spcPts val="400"/>
              </a:spcBef>
              <a:spcAft>
                <a:spcPts val="0"/>
              </a:spcAft>
              <a:buClr>
                <a:srgbClr val="5C5C5C"/>
              </a:buClr>
              <a:buSzPts val="1800"/>
              <a:buFont typeface="Arial"/>
              <a:buNone/>
              <a:defRPr sz="1800" b="0" i="0" u="none" strike="noStrike" cap="none">
                <a:solidFill>
                  <a:srgbClr val="5C5C5C"/>
                </a:solidFill>
                <a:latin typeface="Lato"/>
                <a:ea typeface="Lato"/>
                <a:cs typeface="Lato"/>
                <a:sym typeface="Lato"/>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7" name="Google Shape;167;p2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98989"/>
                </a:solidFill>
                <a:latin typeface="Lato"/>
                <a:ea typeface="Lato"/>
                <a:cs typeface="Lato"/>
                <a:sym typeface="Lato"/>
              </a:defRPr>
            </a:lvl1pPr>
            <a:lvl2pPr marL="0" marR="0" lvl="1" indent="0" algn="r" rtl="0">
              <a:spcBef>
                <a:spcPts val="0"/>
              </a:spcBef>
              <a:buNone/>
              <a:defRPr sz="900" b="0" i="0" u="none" strike="noStrike" cap="none">
                <a:solidFill>
                  <a:srgbClr val="898989"/>
                </a:solidFill>
                <a:latin typeface="Lato"/>
                <a:ea typeface="Lato"/>
                <a:cs typeface="Lato"/>
                <a:sym typeface="Lato"/>
              </a:defRPr>
            </a:lvl2pPr>
            <a:lvl3pPr marL="0" marR="0" lvl="2" indent="0" algn="r" rtl="0">
              <a:spcBef>
                <a:spcPts val="0"/>
              </a:spcBef>
              <a:buNone/>
              <a:defRPr sz="900" b="0" i="0" u="none" strike="noStrike" cap="none">
                <a:solidFill>
                  <a:srgbClr val="898989"/>
                </a:solidFill>
                <a:latin typeface="Lato"/>
                <a:ea typeface="Lato"/>
                <a:cs typeface="Lato"/>
                <a:sym typeface="Lato"/>
              </a:defRPr>
            </a:lvl3pPr>
            <a:lvl4pPr marL="0" marR="0" lvl="3" indent="0" algn="r" rtl="0">
              <a:spcBef>
                <a:spcPts val="0"/>
              </a:spcBef>
              <a:buNone/>
              <a:defRPr sz="900" b="0" i="0" u="none" strike="noStrike" cap="none">
                <a:solidFill>
                  <a:srgbClr val="898989"/>
                </a:solidFill>
                <a:latin typeface="Lato"/>
                <a:ea typeface="Lato"/>
                <a:cs typeface="Lato"/>
                <a:sym typeface="Lato"/>
              </a:defRPr>
            </a:lvl4pPr>
            <a:lvl5pPr marL="0" marR="0" lvl="4" indent="0" algn="r" rtl="0">
              <a:spcBef>
                <a:spcPts val="0"/>
              </a:spcBef>
              <a:buNone/>
              <a:defRPr sz="900" b="0" i="0" u="none" strike="noStrike" cap="none">
                <a:solidFill>
                  <a:srgbClr val="898989"/>
                </a:solidFill>
                <a:latin typeface="Lato"/>
                <a:ea typeface="Lato"/>
                <a:cs typeface="Lato"/>
                <a:sym typeface="Lato"/>
              </a:defRPr>
            </a:lvl5pPr>
            <a:lvl6pPr marL="0" marR="0" lvl="5" indent="0" algn="r" rtl="0">
              <a:spcBef>
                <a:spcPts val="0"/>
              </a:spcBef>
              <a:buNone/>
              <a:defRPr sz="900" b="0" i="0" u="none" strike="noStrike" cap="none">
                <a:solidFill>
                  <a:srgbClr val="898989"/>
                </a:solidFill>
                <a:latin typeface="Lato"/>
                <a:ea typeface="Lato"/>
                <a:cs typeface="Lato"/>
                <a:sym typeface="Lato"/>
              </a:defRPr>
            </a:lvl6pPr>
            <a:lvl7pPr marL="0" marR="0" lvl="6" indent="0" algn="r" rtl="0">
              <a:spcBef>
                <a:spcPts val="0"/>
              </a:spcBef>
              <a:buNone/>
              <a:defRPr sz="900" b="0" i="0" u="none" strike="noStrike" cap="none">
                <a:solidFill>
                  <a:srgbClr val="898989"/>
                </a:solidFill>
                <a:latin typeface="Lato"/>
                <a:ea typeface="Lato"/>
                <a:cs typeface="Lato"/>
                <a:sym typeface="Lato"/>
              </a:defRPr>
            </a:lvl7pPr>
            <a:lvl8pPr marL="0" marR="0" lvl="7" indent="0" algn="r" rtl="0">
              <a:spcBef>
                <a:spcPts val="0"/>
              </a:spcBef>
              <a:buNone/>
              <a:defRPr sz="900" b="0" i="0" u="none" strike="noStrike" cap="none">
                <a:solidFill>
                  <a:srgbClr val="898989"/>
                </a:solidFill>
                <a:latin typeface="Lato"/>
                <a:ea typeface="Lato"/>
                <a:cs typeface="Lato"/>
                <a:sym typeface="Lato"/>
              </a:defRPr>
            </a:lvl8pPr>
            <a:lvl9pPr marL="0" marR="0" lvl="8" indent="0" algn="r" rtl="0">
              <a:spcBef>
                <a:spcPts val="0"/>
              </a:spcBef>
              <a:buNone/>
              <a:defRPr sz="900" b="0" i="0" u="none" strike="noStrike" cap="none">
                <a:solidFill>
                  <a:srgbClr val="898989"/>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pic>
        <p:nvPicPr>
          <p:cNvPr id="168" name="Google Shape;168;p28"/>
          <p:cNvPicPr preferRelativeResize="0"/>
          <p:nvPr/>
        </p:nvPicPr>
        <p:blipFill rotWithShape="1">
          <a:blip r:embed="rId16">
            <a:alphaModFix/>
          </a:blip>
          <a:srcRect/>
          <a:stretch/>
        </p:blipFill>
        <p:spPr>
          <a:xfrm>
            <a:off x="0" y="546142"/>
            <a:ext cx="164605" cy="40793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hyperlink" Target="https://coronavirus.jhu.edu/map.html" TargetMode="External"/><Relationship Id="rId2" Type="http://schemas.openxmlformats.org/officeDocument/2006/relationships/notesSlide" Target="../notesSlides/notesSlide15.xml"/><Relationship Id="rId1" Type="http://schemas.openxmlformats.org/officeDocument/2006/relationships/slideLayout" Target="../slideLayouts/slideLayout38.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hyperlink" Target="https://ourworldindata.org/grapher/total-confirmed-cases-of-covid-19-per-million-people?time=0..65" TargetMode="External"/><Relationship Id="rId2" Type="http://schemas.openxmlformats.org/officeDocument/2006/relationships/notesSlide" Target="../notesSlides/notesSlide16.xml"/><Relationship Id="rId1" Type="http://schemas.openxmlformats.org/officeDocument/2006/relationships/slideLayout" Target="../slideLayouts/slideLayout38.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8.xml"/><Relationship Id="rId6" Type="http://schemas.openxmlformats.org/officeDocument/2006/relationships/hyperlink" Target="https://www.statista.com/page/covid-19-coronavirus" TargetMode="External"/><Relationship Id="rId5" Type="http://schemas.openxmlformats.org/officeDocument/2006/relationships/hyperlink" Target="https://www.ilo.org/global/about-the-ilo/newsroom/news/WCMS_738742/lang--en/index.htm" TargetMode="Externa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38.xml"/><Relationship Id="rId6" Type="http://schemas.openxmlformats.org/officeDocument/2006/relationships/hyperlink" Target="https://www.ilo.org/global/about-the-ilo/newsroom/news/WCMS_738742/lang--en/index.htm" TargetMode="External"/><Relationship Id="rId5" Type="http://schemas.openxmlformats.org/officeDocument/2006/relationships/hyperlink" Target="https://unctad.org/en/pages/newsdetails.aspx?OriginalVersionID=2300" TargetMode="Externa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8.xml"/><Relationship Id="rId4" Type="http://schemas.openxmlformats.org/officeDocument/2006/relationships/hyperlink" Target="https://washdata.or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3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5.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38.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38.xml"/><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38.xml"/><Relationship Id="rId5" Type="http://schemas.openxmlformats.org/officeDocument/2006/relationships/hyperlink" Target="https://thespinoff.co.nz/wp-content/uploads/2020/04/Covid-19-Masks-working-04.gif" TargetMode="Externa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7.xml"/><Relationship Id="rId5" Type="http://schemas.openxmlformats.org/officeDocument/2006/relationships/image" Target="../media/image12.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43"/>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263" name="Google Shape;263;p43"/>
          <p:cNvPicPr preferRelativeResize="0"/>
          <p:nvPr/>
        </p:nvPicPr>
        <p:blipFill rotWithShape="1">
          <a:blip r:embed="rId4">
            <a:alphaModFix/>
          </a:blip>
          <a:srcRect/>
          <a:stretch/>
        </p:blipFill>
        <p:spPr>
          <a:xfrm>
            <a:off x="5274964" y="1956421"/>
            <a:ext cx="3088778" cy="1079096"/>
          </a:xfrm>
          <a:prstGeom prst="rect">
            <a:avLst/>
          </a:prstGeom>
          <a:noFill/>
          <a:ln>
            <a:noFill/>
          </a:ln>
        </p:spPr>
      </p:pic>
      <p:cxnSp>
        <p:nvCxnSpPr>
          <p:cNvPr id="264" name="Google Shape;264;p43"/>
          <p:cNvCxnSpPr/>
          <p:nvPr/>
        </p:nvCxnSpPr>
        <p:spPr>
          <a:xfrm>
            <a:off x="1350964" y="2792029"/>
            <a:ext cx="0" cy="264338"/>
          </a:xfrm>
          <a:prstGeom prst="straightConnector1">
            <a:avLst/>
          </a:prstGeom>
          <a:noFill/>
          <a:ln w="22225" cap="flat" cmpd="sng">
            <a:solidFill>
              <a:schemeClr val="lt1"/>
            </a:solidFill>
            <a:prstDash val="solid"/>
            <a:miter lim="800000"/>
            <a:headEnd type="none" w="sm" len="sm"/>
            <a:tailEnd type="none" w="sm" len="sm"/>
          </a:ln>
        </p:spPr>
      </p:cxnSp>
      <p:sp>
        <p:nvSpPr>
          <p:cNvPr id="265" name="Google Shape;265;p43"/>
          <p:cNvSpPr txBox="1"/>
          <p:nvPr/>
        </p:nvSpPr>
        <p:spPr>
          <a:xfrm>
            <a:off x="793978" y="1976341"/>
            <a:ext cx="4050000" cy="6633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lt1"/>
              </a:buClr>
              <a:buSzPts val="2400"/>
              <a:buFont typeface="Arial"/>
              <a:buNone/>
            </a:pPr>
            <a:r>
              <a:rPr lang="en" sz="2400" b="1">
                <a:solidFill>
                  <a:schemeClr val="lt1"/>
                </a:solidFill>
                <a:latin typeface="Calibri"/>
                <a:ea typeface="Calibri"/>
                <a:cs typeface="Calibri"/>
                <a:sym typeface="Calibri"/>
              </a:rPr>
              <a:t>COVID-19 - Impact and Response Strategies</a:t>
            </a:r>
            <a:endParaRPr sz="2400" b="1" i="0" u="none" strike="noStrike" cap="none">
              <a:solidFill>
                <a:schemeClr val="lt1"/>
              </a:solidFill>
              <a:latin typeface="Calibri"/>
              <a:ea typeface="Calibri"/>
              <a:cs typeface="Calibri"/>
              <a:sym typeface="Calibri"/>
            </a:endParaRPr>
          </a:p>
        </p:txBody>
      </p:sp>
      <p:sp>
        <p:nvSpPr>
          <p:cNvPr id="266" name="Google Shape;266;p43"/>
          <p:cNvSpPr txBox="1"/>
          <p:nvPr/>
        </p:nvSpPr>
        <p:spPr>
          <a:xfrm>
            <a:off x="793967" y="2724247"/>
            <a:ext cx="524815" cy="411656"/>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lt1"/>
              </a:buClr>
              <a:buSzPts val="1400"/>
              <a:buFont typeface="Arial"/>
              <a:buNone/>
            </a:pPr>
            <a:r>
              <a:rPr lang="en" b="1">
                <a:solidFill>
                  <a:schemeClr val="lt1"/>
                </a:solidFill>
                <a:latin typeface="Calibri"/>
                <a:ea typeface="Calibri"/>
                <a:cs typeface="Calibri"/>
                <a:sym typeface="Calibri"/>
              </a:rPr>
              <a:t>2020</a:t>
            </a:r>
            <a:endParaRPr sz="1400" b="1" i="0" u="none" strike="noStrike" cap="none">
              <a:solidFill>
                <a:schemeClr val="lt1"/>
              </a:solidFill>
              <a:latin typeface="Calibri"/>
              <a:ea typeface="Calibri"/>
              <a:cs typeface="Calibri"/>
              <a:sym typeface="Calibri"/>
            </a:endParaRPr>
          </a:p>
        </p:txBody>
      </p:sp>
      <p:sp>
        <p:nvSpPr>
          <p:cNvPr id="267" name="Google Shape;267;p43"/>
          <p:cNvSpPr txBox="1"/>
          <p:nvPr/>
        </p:nvSpPr>
        <p:spPr>
          <a:xfrm>
            <a:off x="1423222" y="2724247"/>
            <a:ext cx="841755" cy="411656"/>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lt1"/>
              </a:buClr>
              <a:buSzPts val="1400"/>
              <a:buFont typeface="Arial"/>
              <a:buNone/>
            </a:pPr>
            <a:r>
              <a:rPr lang="en" b="1">
                <a:solidFill>
                  <a:schemeClr val="lt1"/>
                </a:solidFill>
                <a:latin typeface="Calibri"/>
                <a:ea typeface="Calibri"/>
                <a:cs typeface="Calibri"/>
                <a:sym typeface="Calibri"/>
              </a:rPr>
              <a:t>APR 28</a:t>
            </a:r>
            <a:endParaRPr sz="1400" b="1" i="0" u="none" strike="noStrike" cap="non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2"/>
          <p:cNvSpPr txBox="1">
            <a:spLocks noGrp="1"/>
          </p:cNvSpPr>
          <p:nvPr>
            <p:ph type="title"/>
          </p:nvPr>
        </p:nvSpPr>
        <p:spPr>
          <a:xfrm>
            <a:off x="628650" y="160200"/>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SzPts val="1400"/>
              <a:buNone/>
            </a:pPr>
            <a:r>
              <a:rPr lang="en"/>
              <a:t>Asymptomatic Infections &amp; Transmission</a:t>
            </a:r>
            <a:endParaRPr/>
          </a:p>
        </p:txBody>
      </p:sp>
      <p:sp>
        <p:nvSpPr>
          <p:cNvPr id="361" name="Google Shape;361;p52"/>
          <p:cNvSpPr txBox="1"/>
          <p:nvPr/>
        </p:nvSpPr>
        <p:spPr>
          <a:xfrm>
            <a:off x="255324" y="1154475"/>
            <a:ext cx="7516200" cy="3989100"/>
          </a:xfrm>
          <a:prstGeom prst="rect">
            <a:avLst/>
          </a:prstGeom>
          <a:noFill/>
          <a:ln>
            <a:noFill/>
          </a:ln>
        </p:spPr>
        <p:txBody>
          <a:bodyPr spcFirstLastPara="1" wrap="square" lIns="68575" tIns="68575" rIns="68575" bIns="68575" anchor="t" anchorCtr="0">
            <a:noAutofit/>
          </a:bodyPr>
          <a:lstStyle/>
          <a:p>
            <a:pPr marL="457200" marR="0" lvl="0" indent="-342900" algn="l" rtl="0">
              <a:lnSpc>
                <a:spcPct val="100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Asymptomatic: People are infected but do not develop any symptoms and do not feel unwell.  </a:t>
            </a:r>
            <a:endParaRPr sz="1800">
              <a:solidFill>
                <a:schemeClr val="dk1"/>
              </a:solidFill>
              <a:latin typeface="Lato"/>
              <a:ea typeface="Lato"/>
              <a:cs typeface="Lato"/>
              <a:sym typeface="Lato"/>
            </a:endParaRPr>
          </a:p>
          <a:p>
            <a:pPr marL="457200" marR="0" lvl="0" indent="-342900" algn="l" rtl="0">
              <a:lnSpc>
                <a:spcPct val="100000"/>
              </a:lnSpc>
              <a:spcBef>
                <a:spcPts val="1000"/>
              </a:spcBef>
              <a:spcAft>
                <a:spcPts val="0"/>
              </a:spcAft>
              <a:buClr>
                <a:schemeClr val="dk1"/>
              </a:buClr>
              <a:buSzPts val="1800"/>
              <a:buFont typeface="Lato"/>
              <a:buChar char="●"/>
            </a:pPr>
            <a:r>
              <a:rPr lang="en" sz="1800">
                <a:solidFill>
                  <a:schemeClr val="dk1"/>
                </a:solidFill>
                <a:latin typeface="Lato"/>
                <a:ea typeface="Lato"/>
                <a:cs typeface="Lato"/>
                <a:sym typeface="Lato"/>
              </a:rPr>
              <a:t>Pre-symptomatic: People are infected but do not display symptoms until later in the illness ~2 days (or more).</a:t>
            </a:r>
            <a:endParaRPr sz="1800">
              <a:solidFill>
                <a:schemeClr val="dk1"/>
              </a:solidFill>
              <a:latin typeface="Lato"/>
              <a:ea typeface="Lato"/>
              <a:cs typeface="Lato"/>
              <a:sym typeface="Lato"/>
            </a:endParaRPr>
          </a:p>
          <a:p>
            <a:pPr marL="457200" marR="0" lvl="0" indent="-342900" algn="l" rtl="0">
              <a:lnSpc>
                <a:spcPct val="100000"/>
              </a:lnSpc>
              <a:spcBef>
                <a:spcPts val="1000"/>
              </a:spcBef>
              <a:spcAft>
                <a:spcPts val="0"/>
              </a:spcAft>
              <a:buClr>
                <a:schemeClr val="dk1"/>
              </a:buClr>
              <a:buSzPts val="1800"/>
              <a:buFont typeface="Lato"/>
              <a:buChar char="●"/>
            </a:pPr>
            <a:r>
              <a:rPr lang="en" sz="1800">
                <a:solidFill>
                  <a:schemeClr val="dk1"/>
                </a:solidFill>
                <a:latin typeface="Lato"/>
                <a:ea typeface="Lato"/>
                <a:cs typeface="Lato"/>
                <a:sym typeface="Lato"/>
              </a:rPr>
              <a:t>Pre-symptomatic and asymptomatic infections appear to be common.</a:t>
            </a:r>
            <a:endParaRPr sz="1800">
              <a:solidFill>
                <a:schemeClr val="dk1"/>
              </a:solidFill>
              <a:latin typeface="Lato"/>
              <a:ea typeface="Lato"/>
              <a:cs typeface="Lato"/>
              <a:sym typeface="Lato"/>
            </a:endParaRPr>
          </a:p>
          <a:p>
            <a:pPr marL="457200" marR="0" lvl="0" indent="-342900" algn="l" rtl="0">
              <a:lnSpc>
                <a:spcPct val="100000"/>
              </a:lnSpc>
              <a:spcBef>
                <a:spcPts val="1000"/>
              </a:spcBef>
              <a:spcAft>
                <a:spcPts val="0"/>
              </a:spcAft>
              <a:buClr>
                <a:schemeClr val="dk1"/>
              </a:buClr>
              <a:buSzPts val="1800"/>
              <a:buFont typeface="Lato"/>
              <a:buChar char="●"/>
            </a:pPr>
            <a:r>
              <a:rPr lang="en" sz="1800">
                <a:solidFill>
                  <a:schemeClr val="dk1"/>
                </a:solidFill>
                <a:latin typeface="Lato"/>
                <a:ea typeface="Lato"/>
                <a:cs typeface="Lato"/>
                <a:sym typeface="Lato"/>
              </a:rPr>
              <a:t>Evidence is growing that  transmission occurs in these cases, and that this might be an important pathway of transmission.</a:t>
            </a:r>
            <a:endParaRPr sz="1800">
              <a:solidFill>
                <a:schemeClr val="dk1"/>
              </a:solidFill>
              <a:latin typeface="Lato"/>
              <a:ea typeface="Lato"/>
              <a:cs typeface="Lato"/>
              <a:sym typeface="Lato"/>
            </a:endParaRPr>
          </a:p>
          <a:p>
            <a:pPr marL="0" marR="0" lvl="0" indent="0" algn="l" rtl="0">
              <a:lnSpc>
                <a:spcPct val="100000"/>
              </a:lnSpc>
              <a:spcBef>
                <a:spcPts val="1000"/>
              </a:spcBef>
              <a:spcAft>
                <a:spcPts val="0"/>
              </a:spcAft>
              <a:buNone/>
            </a:pPr>
            <a:endParaRPr sz="1800">
              <a:solidFill>
                <a:schemeClr val="dk1"/>
              </a:solidFill>
              <a:latin typeface="Lato"/>
              <a:ea typeface="Lato"/>
              <a:cs typeface="Lato"/>
              <a:sym typeface="Lato"/>
            </a:endParaRPr>
          </a:p>
          <a:p>
            <a:pPr marL="0" marR="0" lvl="0" indent="0" algn="l" rtl="0">
              <a:lnSpc>
                <a:spcPct val="100000"/>
              </a:lnSpc>
              <a:spcBef>
                <a:spcPts val="1000"/>
              </a:spcBef>
              <a:spcAft>
                <a:spcPts val="1000"/>
              </a:spcAft>
              <a:buNone/>
            </a:pPr>
            <a:r>
              <a:rPr lang="en" sz="1800">
                <a:solidFill>
                  <a:schemeClr val="dk1"/>
                </a:solidFill>
                <a:latin typeface="Lato"/>
                <a:ea typeface="Lato"/>
                <a:cs typeface="Lato"/>
                <a:sym typeface="Lato"/>
              </a:rPr>
              <a:t>Highlights the need for rigorous hygiene practices including physical distancing, handwashing, and respiratory hygiene.</a:t>
            </a:r>
            <a:endParaRPr sz="1800">
              <a:solidFill>
                <a:schemeClr val="dk1"/>
              </a:solidFill>
              <a:latin typeface="Lato"/>
              <a:ea typeface="Lato"/>
              <a:cs typeface="Lato"/>
              <a:sym typeface="Lato"/>
            </a:endParaRPr>
          </a:p>
        </p:txBody>
      </p:sp>
      <p:grpSp>
        <p:nvGrpSpPr>
          <p:cNvPr id="362" name="Google Shape;362;p52"/>
          <p:cNvGrpSpPr/>
          <p:nvPr/>
        </p:nvGrpSpPr>
        <p:grpSpPr>
          <a:xfrm>
            <a:off x="7858931" y="1487019"/>
            <a:ext cx="1132662" cy="2628900"/>
            <a:chOff x="7858931" y="1487019"/>
            <a:chExt cx="1132662" cy="2628900"/>
          </a:xfrm>
        </p:grpSpPr>
        <p:pic>
          <p:nvPicPr>
            <p:cNvPr id="363" name="Google Shape;363;p52"/>
            <p:cNvPicPr preferRelativeResize="0"/>
            <p:nvPr/>
          </p:nvPicPr>
          <p:blipFill rotWithShape="1">
            <a:blip r:embed="rId3">
              <a:alphaModFix/>
            </a:blip>
            <a:srcRect l="39470" r="37950"/>
            <a:stretch/>
          </p:blipFill>
          <p:spPr>
            <a:xfrm>
              <a:off x="7858931" y="1487019"/>
              <a:ext cx="989275" cy="2628900"/>
            </a:xfrm>
            <a:prstGeom prst="rect">
              <a:avLst/>
            </a:prstGeom>
            <a:noFill/>
            <a:ln>
              <a:noFill/>
            </a:ln>
          </p:spPr>
        </p:pic>
        <p:sp>
          <p:nvSpPr>
            <p:cNvPr id="364" name="Google Shape;364;p52"/>
            <p:cNvSpPr txBox="1"/>
            <p:nvPr/>
          </p:nvSpPr>
          <p:spPr>
            <a:xfrm rot="-5400000">
              <a:off x="8511294" y="2491331"/>
              <a:ext cx="664800" cy="29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latin typeface="Lato"/>
                  <a:ea typeface="Lato"/>
                  <a:cs typeface="Lato"/>
                  <a:sym typeface="Lato"/>
                </a:rPr>
                <a:t>guardian.com</a:t>
              </a:r>
              <a:endParaRPr sz="600">
                <a:latin typeface="Lato"/>
                <a:ea typeface="Lato"/>
                <a:cs typeface="Lato"/>
                <a:sym typeface="Lato"/>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53"/>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Symptoms and Severity of Illness</a:t>
            </a:r>
            <a:endParaRPr/>
          </a:p>
        </p:txBody>
      </p:sp>
      <p:sp>
        <p:nvSpPr>
          <p:cNvPr id="370" name="Google Shape;370;p53"/>
          <p:cNvSpPr txBox="1">
            <a:spLocks noGrp="1"/>
          </p:cNvSpPr>
          <p:nvPr>
            <p:ph type="body" idx="1"/>
          </p:nvPr>
        </p:nvSpPr>
        <p:spPr>
          <a:xfrm>
            <a:off x="311700" y="1143500"/>
            <a:ext cx="2918700" cy="38391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solidFill>
                  <a:schemeClr val="dk1"/>
                </a:solidFill>
              </a:rPr>
              <a:t>Common symptoms include: </a:t>
            </a:r>
            <a:endParaRPr>
              <a:solidFill>
                <a:schemeClr val="dk1"/>
              </a:solidFill>
            </a:endParaRPr>
          </a:p>
          <a:p>
            <a:pPr marL="457200" lvl="0" indent="-323850" algn="l" rtl="0">
              <a:spcBef>
                <a:spcPts val="0"/>
              </a:spcBef>
              <a:spcAft>
                <a:spcPts val="0"/>
              </a:spcAft>
              <a:buClr>
                <a:schemeClr val="dk1"/>
              </a:buClr>
              <a:buSzPts val="1500"/>
              <a:buChar char="●"/>
            </a:pPr>
            <a:r>
              <a:rPr lang="en">
                <a:solidFill>
                  <a:schemeClr val="dk1"/>
                </a:solidFill>
              </a:rPr>
              <a:t>cough</a:t>
            </a:r>
            <a:endParaRPr>
              <a:solidFill>
                <a:schemeClr val="dk1"/>
              </a:solidFill>
            </a:endParaRPr>
          </a:p>
          <a:p>
            <a:pPr marL="457200" lvl="0" indent="-323850" algn="l" rtl="0">
              <a:spcBef>
                <a:spcPts val="0"/>
              </a:spcBef>
              <a:spcAft>
                <a:spcPts val="0"/>
              </a:spcAft>
              <a:buClr>
                <a:schemeClr val="dk1"/>
              </a:buClr>
              <a:buSzPts val="1500"/>
              <a:buChar char="●"/>
            </a:pPr>
            <a:r>
              <a:rPr lang="en">
                <a:solidFill>
                  <a:schemeClr val="dk1"/>
                </a:solidFill>
              </a:rPr>
              <a:t>fever</a:t>
            </a:r>
            <a:endParaRPr>
              <a:solidFill>
                <a:schemeClr val="dk1"/>
              </a:solidFill>
            </a:endParaRPr>
          </a:p>
          <a:p>
            <a:pPr marL="457200" lvl="0" indent="-323850" algn="l" rtl="0">
              <a:spcBef>
                <a:spcPts val="0"/>
              </a:spcBef>
              <a:spcAft>
                <a:spcPts val="0"/>
              </a:spcAft>
              <a:buClr>
                <a:schemeClr val="dk1"/>
              </a:buClr>
              <a:buSzPts val="1500"/>
              <a:buChar char="●"/>
            </a:pPr>
            <a:r>
              <a:rPr lang="en">
                <a:solidFill>
                  <a:schemeClr val="dk1"/>
                </a:solidFill>
              </a:rPr>
              <a:t>shortness of breath </a:t>
            </a:r>
            <a:endParaRPr>
              <a:solidFill>
                <a:schemeClr val="dk1"/>
              </a:solidFill>
            </a:endParaRPr>
          </a:p>
          <a:p>
            <a:pPr marL="457200" lvl="0" indent="-323850" algn="l" rtl="0">
              <a:spcBef>
                <a:spcPts val="0"/>
              </a:spcBef>
              <a:spcAft>
                <a:spcPts val="0"/>
              </a:spcAft>
              <a:buClr>
                <a:schemeClr val="dk1"/>
              </a:buClr>
              <a:buSzPts val="1500"/>
              <a:buChar char="●"/>
            </a:pPr>
            <a:r>
              <a:rPr lang="en">
                <a:solidFill>
                  <a:schemeClr val="dk1"/>
                </a:solidFill>
              </a:rPr>
              <a:t>runny nose</a:t>
            </a:r>
            <a:endParaRPr>
              <a:solidFill>
                <a:schemeClr val="dk1"/>
              </a:solidFill>
            </a:endParaRPr>
          </a:p>
          <a:p>
            <a:pPr marL="457200" lvl="0" indent="-323850" algn="l" rtl="0">
              <a:spcBef>
                <a:spcPts val="0"/>
              </a:spcBef>
              <a:spcAft>
                <a:spcPts val="0"/>
              </a:spcAft>
              <a:buClr>
                <a:schemeClr val="dk1"/>
              </a:buClr>
              <a:buSzPts val="1500"/>
              <a:buChar char="●"/>
            </a:pPr>
            <a:r>
              <a:rPr lang="en">
                <a:solidFill>
                  <a:schemeClr val="dk1"/>
                </a:solidFill>
              </a:rPr>
              <a:t>sore throat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Symptom of serious illness: </a:t>
            </a:r>
            <a:endParaRPr>
              <a:solidFill>
                <a:schemeClr val="dk1"/>
              </a:solidFill>
            </a:endParaRPr>
          </a:p>
          <a:p>
            <a:pPr marL="457200" lvl="0" indent="-323850" algn="l" rtl="0">
              <a:spcBef>
                <a:spcPts val="0"/>
              </a:spcBef>
              <a:spcAft>
                <a:spcPts val="0"/>
              </a:spcAft>
              <a:buClr>
                <a:schemeClr val="dk1"/>
              </a:buClr>
              <a:buSzPts val="1500"/>
              <a:buChar char="●"/>
            </a:pPr>
            <a:r>
              <a:rPr lang="en">
                <a:solidFill>
                  <a:schemeClr val="dk1"/>
                </a:solidFill>
              </a:rPr>
              <a:t>difficulty breathing</a:t>
            </a:r>
            <a:endParaRPr>
              <a:solidFill>
                <a:schemeClr val="dk1"/>
              </a:solidFill>
            </a:endParaRPr>
          </a:p>
          <a:p>
            <a:pPr marL="457200" lvl="0" indent="-323850" algn="l" rtl="0">
              <a:spcBef>
                <a:spcPts val="0"/>
              </a:spcBef>
              <a:spcAft>
                <a:spcPts val="0"/>
              </a:spcAft>
              <a:buClr>
                <a:schemeClr val="dk1"/>
              </a:buClr>
              <a:buSzPts val="1500"/>
              <a:buChar char="●"/>
            </a:pPr>
            <a:r>
              <a:rPr lang="en">
                <a:solidFill>
                  <a:schemeClr val="dk1"/>
                </a:solidFill>
              </a:rPr>
              <a:t>pneumonia</a:t>
            </a:r>
            <a:endParaRPr>
              <a:solidFill>
                <a:srgbClr val="000000"/>
              </a:solidFill>
            </a:endParaRPr>
          </a:p>
          <a:p>
            <a:pPr marL="0" lvl="0" indent="0" algn="l" rtl="0">
              <a:spcBef>
                <a:spcPts val="0"/>
              </a:spcBef>
              <a:spcAft>
                <a:spcPts val="0"/>
              </a:spcAft>
              <a:buNone/>
            </a:pPr>
            <a:endParaRPr>
              <a:solidFill>
                <a:schemeClr val="dk1"/>
              </a:solidFill>
            </a:endParaRPr>
          </a:p>
        </p:txBody>
      </p:sp>
      <p:sp>
        <p:nvSpPr>
          <p:cNvPr id="371" name="Google Shape;371;p53"/>
          <p:cNvSpPr txBox="1">
            <a:spLocks noGrp="1"/>
          </p:cNvSpPr>
          <p:nvPr>
            <p:ph type="body" idx="1"/>
          </p:nvPr>
        </p:nvSpPr>
        <p:spPr>
          <a:xfrm>
            <a:off x="4687675" y="1143500"/>
            <a:ext cx="4260300" cy="2030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None/>
            </a:pPr>
            <a:r>
              <a:rPr lang="en">
                <a:solidFill>
                  <a:schemeClr val="dk1"/>
                </a:solidFill>
              </a:rPr>
              <a:t>Other symptoms include: </a:t>
            </a:r>
            <a:endParaRPr>
              <a:solidFill>
                <a:schemeClr val="dk1"/>
              </a:solidFill>
            </a:endParaRPr>
          </a:p>
          <a:p>
            <a:pPr marL="457200" lvl="0" indent="-323850" algn="l" rtl="0">
              <a:spcBef>
                <a:spcPts val="0"/>
              </a:spcBef>
              <a:spcAft>
                <a:spcPts val="0"/>
              </a:spcAft>
              <a:buClr>
                <a:schemeClr val="dk1"/>
              </a:buClr>
              <a:buSzPts val="1500"/>
              <a:buChar char="●"/>
            </a:pPr>
            <a:r>
              <a:rPr lang="en">
                <a:solidFill>
                  <a:schemeClr val="dk1"/>
                </a:solidFill>
              </a:rPr>
              <a:t>fatigue</a:t>
            </a:r>
            <a:endParaRPr>
              <a:solidFill>
                <a:schemeClr val="dk1"/>
              </a:solidFill>
            </a:endParaRPr>
          </a:p>
          <a:p>
            <a:pPr marL="457200" lvl="0" indent="-323850" algn="l" rtl="0">
              <a:spcBef>
                <a:spcPts val="0"/>
              </a:spcBef>
              <a:spcAft>
                <a:spcPts val="0"/>
              </a:spcAft>
              <a:buClr>
                <a:schemeClr val="dk1"/>
              </a:buClr>
              <a:buSzPts val="1500"/>
              <a:buChar char="●"/>
            </a:pPr>
            <a:r>
              <a:rPr lang="en">
                <a:solidFill>
                  <a:schemeClr val="dk1"/>
                </a:solidFill>
              </a:rPr>
              <a:t>muscle pain (aches)</a:t>
            </a:r>
            <a:endParaRPr>
              <a:solidFill>
                <a:schemeClr val="dk1"/>
              </a:solidFill>
            </a:endParaRPr>
          </a:p>
          <a:p>
            <a:pPr marL="457200" lvl="0" indent="-323850" algn="l" rtl="0">
              <a:spcBef>
                <a:spcPts val="0"/>
              </a:spcBef>
              <a:spcAft>
                <a:spcPts val="0"/>
              </a:spcAft>
              <a:buClr>
                <a:schemeClr val="dk1"/>
              </a:buClr>
              <a:buSzPts val="1500"/>
              <a:buChar char="●"/>
            </a:pPr>
            <a:r>
              <a:rPr lang="en">
                <a:solidFill>
                  <a:schemeClr val="dk1"/>
                </a:solidFill>
              </a:rPr>
              <a:t>chills</a:t>
            </a:r>
            <a:endParaRPr>
              <a:solidFill>
                <a:schemeClr val="dk1"/>
              </a:solidFill>
            </a:endParaRPr>
          </a:p>
          <a:p>
            <a:pPr marL="457200" lvl="0" indent="-323850" algn="l" rtl="0">
              <a:spcBef>
                <a:spcPts val="0"/>
              </a:spcBef>
              <a:spcAft>
                <a:spcPts val="0"/>
              </a:spcAft>
              <a:buClr>
                <a:schemeClr val="dk1"/>
              </a:buClr>
              <a:buSzPts val="1500"/>
              <a:buChar char="●"/>
            </a:pPr>
            <a:r>
              <a:rPr lang="en">
                <a:solidFill>
                  <a:schemeClr val="dk1"/>
                </a:solidFill>
              </a:rPr>
              <a:t>sudden loss of taste or smell</a:t>
            </a:r>
            <a:endParaRPr>
              <a:solidFill>
                <a:schemeClr val="dk1"/>
              </a:solidFill>
            </a:endParaRPr>
          </a:p>
          <a:p>
            <a:pPr marL="457200" lvl="0" indent="-323850" algn="l" rtl="0">
              <a:spcBef>
                <a:spcPts val="0"/>
              </a:spcBef>
              <a:spcAft>
                <a:spcPts val="0"/>
              </a:spcAft>
              <a:buClr>
                <a:schemeClr val="dk1"/>
              </a:buClr>
              <a:buSzPts val="1500"/>
              <a:buChar char="●"/>
            </a:pPr>
            <a:r>
              <a:rPr lang="en">
                <a:solidFill>
                  <a:schemeClr val="dk1"/>
                </a:solidFill>
              </a:rPr>
              <a:t>nausea and diarrhea</a:t>
            </a:r>
            <a:endParaRPr>
              <a:solidFill>
                <a:schemeClr val="dk1"/>
              </a:solidFill>
            </a:endParaRPr>
          </a:p>
          <a:p>
            <a:pPr marL="457200" lvl="0" indent="-323850" algn="l" rtl="0">
              <a:spcBef>
                <a:spcPts val="0"/>
              </a:spcBef>
              <a:spcAft>
                <a:spcPts val="0"/>
              </a:spcAft>
              <a:buClr>
                <a:schemeClr val="dk1"/>
              </a:buClr>
              <a:buSzPts val="1500"/>
              <a:buChar char="●"/>
            </a:pPr>
            <a:r>
              <a:rPr lang="en">
                <a:solidFill>
                  <a:schemeClr val="dk1"/>
                </a:solidFill>
              </a:rPr>
              <a:t>headache</a:t>
            </a:r>
            <a:endParaRPr>
              <a:solidFill>
                <a:schemeClr val="dk1"/>
              </a:solidFill>
            </a:endParaRPr>
          </a:p>
        </p:txBody>
      </p:sp>
      <p:sp>
        <p:nvSpPr>
          <p:cNvPr id="372" name="Google Shape;372;p53"/>
          <p:cNvSpPr txBox="1"/>
          <p:nvPr/>
        </p:nvSpPr>
        <p:spPr>
          <a:xfrm>
            <a:off x="3333475" y="3599650"/>
            <a:ext cx="5614500" cy="14463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b="1">
                <a:solidFill>
                  <a:schemeClr val="dk1"/>
                </a:solidFill>
                <a:latin typeface="Lato"/>
                <a:ea typeface="Lato"/>
                <a:cs typeface="Lato"/>
                <a:sym typeface="Lato"/>
              </a:rPr>
              <a:t>Most people (about 80%) recover from this disease without needing special treatment.</a:t>
            </a:r>
            <a:endParaRPr b="1">
              <a:solidFill>
                <a:schemeClr val="dk1"/>
              </a:solidFill>
              <a:latin typeface="Lato"/>
              <a:ea typeface="Lato"/>
              <a:cs typeface="Lato"/>
              <a:sym typeface="Lato"/>
            </a:endParaRPr>
          </a:p>
          <a:p>
            <a:pPr marL="0" lvl="0" indent="0" algn="ctr" rtl="0">
              <a:lnSpc>
                <a:spcPct val="150000"/>
              </a:lnSpc>
              <a:spcBef>
                <a:spcPts val="0"/>
              </a:spcBef>
              <a:spcAft>
                <a:spcPts val="0"/>
              </a:spcAft>
              <a:buNone/>
            </a:pPr>
            <a:endParaRPr sz="600" b="1">
              <a:solidFill>
                <a:schemeClr val="dk1"/>
              </a:solidFill>
              <a:latin typeface="Lato"/>
              <a:ea typeface="Lato"/>
              <a:cs typeface="Lato"/>
              <a:sym typeface="Lato"/>
            </a:endParaRPr>
          </a:p>
          <a:p>
            <a:pPr marL="0" lvl="0" indent="0" algn="ctr" rtl="0">
              <a:lnSpc>
                <a:spcPct val="150000"/>
              </a:lnSpc>
              <a:spcBef>
                <a:spcPts val="0"/>
              </a:spcBef>
              <a:spcAft>
                <a:spcPts val="0"/>
              </a:spcAft>
              <a:buNone/>
            </a:pPr>
            <a:r>
              <a:rPr lang="en" b="1">
                <a:solidFill>
                  <a:schemeClr val="dk1"/>
                </a:solidFill>
                <a:latin typeface="Lato"/>
                <a:ea typeface="Lato"/>
                <a:cs typeface="Lato"/>
                <a:sym typeface="Lato"/>
              </a:rPr>
              <a:t>Those who are older, and those with other medical problems are more likely to develop serious illness.</a:t>
            </a:r>
            <a:endParaRPr b="1">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54"/>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Incubation &amp; Duration of Illness</a:t>
            </a:r>
            <a:endParaRPr/>
          </a:p>
        </p:txBody>
      </p:sp>
      <p:sp>
        <p:nvSpPr>
          <p:cNvPr id="378" name="Google Shape;378;p54"/>
          <p:cNvSpPr txBox="1">
            <a:spLocks noGrp="1"/>
          </p:cNvSpPr>
          <p:nvPr>
            <p:ph type="body" idx="1"/>
          </p:nvPr>
        </p:nvSpPr>
        <p:spPr>
          <a:xfrm>
            <a:off x="311700" y="1081100"/>
            <a:ext cx="4831800" cy="3750600"/>
          </a:xfrm>
          <a:prstGeom prst="rect">
            <a:avLst/>
          </a:prstGeom>
        </p:spPr>
        <p:txBody>
          <a:bodyPr spcFirstLastPara="1" wrap="square" lIns="68575" tIns="34275" rIns="68575" bIns="34275" anchor="t" anchorCtr="0">
            <a:noAutofit/>
          </a:bodyPr>
          <a:lstStyle/>
          <a:p>
            <a:pPr marL="0" marR="0" lvl="0" indent="0" algn="l" rtl="0">
              <a:lnSpc>
                <a:spcPct val="150000"/>
              </a:lnSpc>
              <a:spcBef>
                <a:spcPts val="1200"/>
              </a:spcBef>
              <a:spcAft>
                <a:spcPts val="0"/>
              </a:spcAft>
              <a:buNone/>
            </a:pPr>
            <a:r>
              <a:rPr lang="en" b="1">
                <a:solidFill>
                  <a:schemeClr val="dk1"/>
                </a:solidFill>
              </a:rPr>
              <a:t>Incubation Period</a:t>
            </a:r>
            <a:endParaRPr b="1">
              <a:solidFill>
                <a:schemeClr val="dk1"/>
              </a:solidFill>
            </a:endParaRPr>
          </a:p>
          <a:p>
            <a:pPr marL="457200" marR="0" lvl="0" indent="-323850" algn="l" rtl="0">
              <a:lnSpc>
                <a:spcPct val="150000"/>
              </a:lnSpc>
              <a:spcBef>
                <a:spcPts val="1200"/>
              </a:spcBef>
              <a:spcAft>
                <a:spcPts val="0"/>
              </a:spcAft>
              <a:buClr>
                <a:schemeClr val="dk1"/>
              </a:buClr>
              <a:buSzPts val="1500"/>
              <a:buChar char="●"/>
            </a:pPr>
            <a:r>
              <a:rPr lang="en">
                <a:solidFill>
                  <a:schemeClr val="dk1"/>
                </a:solidFill>
              </a:rPr>
              <a:t>median 5.1 days</a:t>
            </a:r>
            <a:endParaRPr>
              <a:solidFill>
                <a:schemeClr val="dk1"/>
              </a:solidFill>
            </a:endParaRPr>
          </a:p>
          <a:p>
            <a:pPr marL="457200" marR="0" lvl="0" indent="-323850" algn="l" rtl="0">
              <a:lnSpc>
                <a:spcPct val="150000"/>
              </a:lnSpc>
              <a:spcBef>
                <a:spcPts val="0"/>
              </a:spcBef>
              <a:spcAft>
                <a:spcPts val="0"/>
              </a:spcAft>
              <a:buClr>
                <a:schemeClr val="dk1"/>
              </a:buClr>
              <a:buSzPts val="1500"/>
              <a:buChar char="●"/>
            </a:pPr>
            <a:r>
              <a:rPr lang="en">
                <a:solidFill>
                  <a:schemeClr val="dk1"/>
                </a:solidFill>
              </a:rPr>
              <a:t>commonly 3 - 11.5 days</a:t>
            </a:r>
            <a:endParaRPr>
              <a:solidFill>
                <a:schemeClr val="dk1"/>
              </a:solidFill>
            </a:endParaRPr>
          </a:p>
          <a:p>
            <a:pPr marL="457200" marR="0" lvl="0" indent="-323850" algn="l" rtl="0">
              <a:lnSpc>
                <a:spcPct val="150000"/>
              </a:lnSpc>
              <a:spcBef>
                <a:spcPts val="0"/>
              </a:spcBef>
              <a:spcAft>
                <a:spcPts val="0"/>
              </a:spcAft>
              <a:buClr>
                <a:schemeClr val="dk1"/>
              </a:buClr>
              <a:buSzPts val="1500"/>
              <a:buChar char="●"/>
            </a:pPr>
            <a:r>
              <a:rPr lang="en">
                <a:solidFill>
                  <a:schemeClr val="dk1"/>
                </a:solidFill>
              </a:rPr>
              <a:t>wide range in observed incubation periods</a:t>
            </a:r>
            <a:endParaRPr>
              <a:solidFill>
                <a:schemeClr val="dk1"/>
              </a:solidFill>
            </a:endParaRPr>
          </a:p>
          <a:p>
            <a:pPr marL="0" marR="0" lvl="0" indent="0" algn="l" rtl="0">
              <a:lnSpc>
                <a:spcPct val="150000"/>
              </a:lnSpc>
              <a:spcBef>
                <a:spcPts val="1200"/>
              </a:spcBef>
              <a:spcAft>
                <a:spcPts val="0"/>
              </a:spcAft>
              <a:buNone/>
            </a:pPr>
            <a:endParaRPr>
              <a:solidFill>
                <a:schemeClr val="dk1"/>
              </a:solidFill>
            </a:endParaRPr>
          </a:p>
          <a:p>
            <a:pPr marL="0" marR="0" lvl="0" indent="0" algn="l" rtl="0">
              <a:lnSpc>
                <a:spcPct val="150000"/>
              </a:lnSpc>
              <a:spcBef>
                <a:spcPts val="1200"/>
              </a:spcBef>
              <a:spcAft>
                <a:spcPts val="0"/>
              </a:spcAft>
              <a:buNone/>
            </a:pPr>
            <a:r>
              <a:rPr lang="en" b="1">
                <a:solidFill>
                  <a:schemeClr val="dk1"/>
                </a:solidFill>
              </a:rPr>
              <a:t>Duration of illness:</a:t>
            </a:r>
            <a:endParaRPr b="1">
              <a:solidFill>
                <a:schemeClr val="dk1"/>
              </a:solidFill>
            </a:endParaRPr>
          </a:p>
          <a:p>
            <a:pPr marL="457200" marR="0" lvl="0" indent="-323850" algn="l" rtl="0">
              <a:lnSpc>
                <a:spcPct val="150000"/>
              </a:lnSpc>
              <a:spcBef>
                <a:spcPts val="1200"/>
              </a:spcBef>
              <a:spcAft>
                <a:spcPts val="0"/>
              </a:spcAft>
              <a:buClr>
                <a:schemeClr val="dk1"/>
              </a:buClr>
              <a:buSzPts val="1500"/>
              <a:buChar char="●"/>
            </a:pPr>
            <a:r>
              <a:rPr lang="en">
                <a:solidFill>
                  <a:schemeClr val="dk1"/>
                </a:solidFill>
              </a:rPr>
              <a:t>Mild cases 1-2 weeks</a:t>
            </a:r>
            <a:endParaRPr>
              <a:solidFill>
                <a:schemeClr val="dk1"/>
              </a:solidFill>
            </a:endParaRPr>
          </a:p>
          <a:p>
            <a:pPr marL="457200" marR="0" lvl="0" indent="-323850" algn="l" rtl="0">
              <a:lnSpc>
                <a:spcPct val="150000"/>
              </a:lnSpc>
              <a:spcBef>
                <a:spcPts val="0"/>
              </a:spcBef>
              <a:spcAft>
                <a:spcPts val="0"/>
              </a:spcAft>
              <a:buClr>
                <a:schemeClr val="dk1"/>
              </a:buClr>
              <a:buSzPts val="1500"/>
              <a:buChar char="●"/>
            </a:pPr>
            <a:r>
              <a:rPr lang="en">
                <a:solidFill>
                  <a:schemeClr val="dk1"/>
                </a:solidFill>
              </a:rPr>
              <a:t>Severe cases 3-6 weeks or longer</a:t>
            </a:r>
            <a:endParaRPr>
              <a:solidFill>
                <a:schemeClr val="dk1"/>
              </a:solidFill>
            </a:endParaRPr>
          </a:p>
        </p:txBody>
      </p:sp>
      <p:grpSp>
        <p:nvGrpSpPr>
          <p:cNvPr id="379" name="Google Shape;379;p54"/>
          <p:cNvGrpSpPr/>
          <p:nvPr/>
        </p:nvGrpSpPr>
        <p:grpSpPr>
          <a:xfrm>
            <a:off x="5000700" y="1359575"/>
            <a:ext cx="3396351" cy="3193650"/>
            <a:chOff x="5016650" y="1114425"/>
            <a:chExt cx="3396351" cy="3193650"/>
          </a:xfrm>
        </p:grpSpPr>
        <p:pic>
          <p:nvPicPr>
            <p:cNvPr id="380" name="Google Shape;380;p54"/>
            <p:cNvPicPr preferRelativeResize="0"/>
            <p:nvPr/>
          </p:nvPicPr>
          <p:blipFill rotWithShape="1">
            <a:blip r:embed="rId3">
              <a:alphaModFix/>
            </a:blip>
            <a:srcRect l="9295" r="10985"/>
            <a:stretch/>
          </p:blipFill>
          <p:spPr>
            <a:xfrm>
              <a:off x="5016650" y="1114425"/>
              <a:ext cx="3396351" cy="2914650"/>
            </a:xfrm>
            <a:prstGeom prst="rect">
              <a:avLst/>
            </a:prstGeom>
            <a:noFill/>
            <a:ln w="9525" cap="flat" cmpd="sng">
              <a:solidFill>
                <a:srgbClr val="000000"/>
              </a:solidFill>
              <a:prstDash val="solid"/>
              <a:round/>
              <a:headEnd type="none" w="sm" len="sm"/>
              <a:tailEnd type="none" w="sm" len="sm"/>
            </a:ln>
          </p:spPr>
        </p:pic>
        <p:sp>
          <p:nvSpPr>
            <p:cNvPr id="381" name="Google Shape;381;p54"/>
            <p:cNvSpPr txBox="1"/>
            <p:nvPr/>
          </p:nvSpPr>
          <p:spPr>
            <a:xfrm>
              <a:off x="5757975" y="4029075"/>
              <a:ext cx="1913700" cy="2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latin typeface="Lato"/>
                  <a:ea typeface="Lato"/>
                  <a:cs typeface="Lato"/>
                  <a:sym typeface="Lato"/>
                </a:rPr>
                <a:t>Source: South China Morning Post - SCMP Graphics</a:t>
              </a:r>
              <a:endParaRPr sz="600">
                <a:latin typeface="Lato"/>
                <a:ea typeface="Lato"/>
                <a:cs typeface="Lato"/>
                <a:sym typeface="Lato"/>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5"/>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Treatment and Recovery</a:t>
            </a:r>
            <a:endParaRPr/>
          </a:p>
        </p:txBody>
      </p:sp>
      <p:sp>
        <p:nvSpPr>
          <p:cNvPr id="387" name="Google Shape;387;p55"/>
          <p:cNvSpPr txBox="1">
            <a:spLocks noGrp="1"/>
          </p:cNvSpPr>
          <p:nvPr>
            <p:ph type="body" idx="1"/>
          </p:nvPr>
        </p:nvSpPr>
        <p:spPr>
          <a:xfrm>
            <a:off x="628650" y="1369225"/>
            <a:ext cx="7886700" cy="3774300"/>
          </a:xfrm>
          <a:prstGeom prst="rect">
            <a:avLst/>
          </a:prstGeom>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1800" b="1">
                <a:solidFill>
                  <a:schemeClr val="dk1"/>
                </a:solidFill>
              </a:rPr>
              <a:t>Treatment</a:t>
            </a:r>
            <a:endParaRPr sz="1800" b="1">
              <a:solidFill>
                <a:schemeClr val="dk1"/>
              </a:solidFill>
            </a:endParaRPr>
          </a:p>
          <a:p>
            <a:pPr marL="457200" marR="0" lvl="0" indent="-342900" algn="l" rtl="0">
              <a:lnSpc>
                <a:spcPct val="100000"/>
              </a:lnSpc>
              <a:spcBef>
                <a:spcPts val="1000"/>
              </a:spcBef>
              <a:spcAft>
                <a:spcPts val="0"/>
              </a:spcAft>
              <a:buClr>
                <a:schemeClr val="dk1"/>
              </a:buClr>
              <a:buSzPts val="1800"/>
              <a:buChar char="●"/>
            </a:pPr>
            <a:r>
              <a:rPr lang="en" sz="1800">
                <a:solidFill>
                  <a:schemeClr val="dk1"/>
                </a:solidFill>
              </a:rPr>
              <a:t>No specific treatment or cure for COVID-19 at present time</a:t>
            </a:r>
            <a:endParaRPr sz="1800">
              <a:solidFill>
                <a:schemeClr val="dk1"/>
              </a:solidFill>
            </a:endParaRPr>
          </a:p>
          <a:p>
            <a:pPr marL="457200" marR="0" lvl="0" indent="-342900" algn="l" rtl="0">
              <a:lnSpc>
                <a:spcPct val="100000"/>
              </a:lnSpc>
              <a:spcBef>
                <a:spcPts val="0"/>
              </a:spcBef>
              <a:spcAft>
                <a:spcPts val="0"/>
              </a:spcAft>
              <a:buClr>
                <a:schemeClr val="dk1"/>
              </a:buClr>
              <a:buSzPts val="1800"/>
              <a:buChar char="●"/>
            </a:pPr>
            <a:r>
              <a:rPr lang="en" sz="1800">
                <a:solidFill>
                  <a:schemeClr val="dk1"/>
                </a:solidFill>
              </a:rPr>
              <a:t>Several treatments under investigation.</a:t>
            </a:r>
            <a:endParaRPr sz="1800">
              <a:solidFill>
                <a:schemeClr val="dk1"/>
              </a:solidFill>
            </a:endParaRPr>
          </a:p>
          <a:p>
            <a:pPr marL="457200" marR="0" lvl="0" indent="-342900" algn="l" rtl="0">
              <a:lnSpc>
                <a:spcPct val="100000"/>
              </a:lnSpc>
              <a:spcBef>
                <a:spcPts val="0"/>
              </a:spcBef>
              <a:spcAft>
                <a:spcPts val="0"/>
              </a:spcAft>
              <a:buClr>
                <a:schemeClr val="dk1"/>
              </a:buClr>
              <a:buSzPts val="1800"/>
              <a:buChar char="●"/>
            </a:pPr>
            <a:r>
              <a:rPr lang="en" sz="1800">
                <a:solidFill>
                  <a:schemeClr val="dk1"/>
                </a:solidFill>
              </a:rPr>
              <a:t>Symptomatic therapies for mild cases</a:t>
            </a:r>
            <a:endParaRPr sz="1800">
              <a:solidFill>
                <a:schemeClr val="dk1"/>
              </a:solidFill>
            </a:endParaRPr>
          </a:p>
          <a:p>
            <a:pPr marL="457200" marR="0" lvl="0" indent="-342900" algn="l" rtl="0">
              <a:lnSpc>
                <a:spcPct val="100000"/>
              </a:lnSpc>
              <a:spcBef>
                <a:spcPts val="0"/>
              </a:spcBef>
              <a:spcAft>
                <a:spcPts val="0"/>
              </a:spcAft>
              <a:buClr>
                <a:schemeClr val="dk1"/>
              </a:buClr>
              <a:buSzPts val="1800"/>
              <a:buChar char="●"/>
            </a:pPr>
            <a:r>
              <a:rPr lang="en" sz="1800">
                <a:solidFill>
                  <a:schemeClr val="dk1"/>
                </a:solidFill>
              </a:rPr>
              <a:t>Breathing and rehydration support for more severe cases</a:t>
            </a:r>
            <a:endParaRPr sz="1800">
              <a:solidFill>
                <a:schemeClr val="dk1"/>
              </a:solidFill>
            </a:endParaRPr>
          </a:p>
          <a:p>
            <a:pPr marL="0" marR="0" lvl="0" indent="0" algn="l" rtl="0">
              <a:lnSpc>
                <a:spcPct val="100000"/>
              </a:lnSpc>
              <a:spcBef>
                <a:spcPts val="1000"/>
              </a:spcBef>
              <a:spcAft>
                <a:spcPts val="0"/>
              </a:spcAft>
              <a:buNone/>
            </a:pPr>
            <a:endParaRPr sz="1800">
              <a:solidFill>
                <a:schemeClr val="dk1"/>
              </a:solidFill>
            </a:endParaRPr>
          </a:p>
          <a:p>
            <a:pPr marL="0" marR="0" lvl="0" indent="0" algn="l" rtl="0">
              <a:lnSpc>
                <a:spcPct val="100000"/>
              </a:lnSpc>
              <a:spcBef>
                <a:spcPts val="1000"/>
              </a:spcBef>
              <a:spcAft>
                <a:spcPts val="0"/>
              </a:spcAft>
              <a:buNone/>
            </a:pPr>
            <a:r>
              <a:rPr lang="en" sz="1800" b="1">
                <a:solidFill>
                  <a:schemeClr val="dk1"/>
                </a:solidFill>
              </a:rPr>
              <a:t>Recovery</a:t>
            </a:r>
            <a:endParaRPr sz="1800" b="1">
              <a:solidFill>
                <a:schemeClr val="dk1"/>
              </a:solidFill>
            </a:endParaRPr>
          </a:p>
          <a:p>
            <a:pPr marL="457200" marR="0" lvl="0" indent="-342900" algn="l" rtl="0">
              <a:lnSpc>
                <a:spcPct val="100000"/>
              </a:lnSpc>
              <a:spcBef>
                <a:spcPts val="1000"/>
              </a:spcBef>
              <a:spcAft>
                <a:spcPts val="0"/>
              </a:spcAft>
              <a:buClr>
                <a:schemeClr val="dk1"/>
              </a:buClr>
              <a:buSzPts val="1800"/>
              <a:buChar char="●"/>
            </a:pPr>
            <a:r>
              <a:rPr lang="en" sz="1800">
                <a:solidFill>
                  <a:schemeClr val="dk1"/>
                </a:solidFill>
              </a:rPr>
              <a:t>Can be lengthy convalescence</a:t>
            </a:r>
            <a:endParaRPr sz="1800">
              <a:solidFill>
                <a:schemeClr val="dk1"/>
              </a:solidFill>
            </a:endParaRPr>
          </a:p>
          <a:p>
            <a:pPr marL="457200" marR="0" lvl="0" indent="-342900" algn="l" rtl="0">
              <a:lnSpc>
                <a:spcPct val="100000"/>
              </a:lnSpc>
              <a:spcBef>
                <a:spcPts val="0"/>
              </a:spcBef>
              <a:spcAft>
                <a:spcPts val="0"/>
              </a:spcAft>
              <a:buClr>
                <a:schemeClr val="dk1"/>
              </a:buClr>
              <a:buSzPts val="1800"/>
              <a:buChar char="●"/>
            </a:pPr>
            <a:r>
              <a:rPr lang="en" sz="1800">
                <a:solidFill>
                  <a:schemeClr val="dk1"/>
                </a:solidFill>
              </a:rPr>
              <a:t>Concern that there may be long term health impacts</a:t>
            </a:r>
            <a:endParaRPr sz="1800">
              <a:solidFill>
                <a:schemeClr val="dk1"/>
              </a:solidFill>
            </a:endParaRPr>
          </a:p>
          <a:p>
            <a:pPr marL="0" lvl="0" indent="0" algn="l" rtl="0">
              <a:spcBef>
                <a:spcPts val="1000"/>
              </a:spcBef>
              <a:spcAft>
                <a:spcPts val="0"/>
              </a:spcAft>
              <a:buNone/>
            </a:pPr>
            <a:endParaRPr sz="18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6"/>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Questions? </a:t>
            </a:r>
            <a:endParaRPr/>
          </a:p>
        </p:txBody>
      </p:sp>
      <p:grpSp>
        <p:nvGrpSpPr>
          <p:cNvPr id="393" name="Google Shape;393;p56"/>
          <p:cNvGrpSpPr/>
          <p:nvPr/>
        </p:nvGrpSpPr>
        <p:grpSpPr>
          <a:xfrm>
            <a:off x="2745755" y="1056736"/>
            <a:ext cx="3652484" cy="3652484"/>
            <a:chOff x="2920638" y="1268050"/>
            <a:chExt cx="3302726" cy="3302726"/>
          </a:xfrm>
        </p:grpSpPr>
        <p:pic>
          <p:nvPicPr>
            <p:cNvPr id="394" name="Google Shape;394;p56"/>
            <p:cNvPicPr preferRelativeResize="0"/>
            <p:nvPr/>
          </p:nvPicPr>
          <p:blipFill>
            <a:blip r:embed="rId3">
              <a:alphaModFix/>
            </a:blip>
            <a:stretch>
              <a:fillRect/>
            </a:stretch>
          </p:blipFill>
          <p:spPr>
            <a:xfrm>
              <a:off x="2920637" y="1268050"/>
              <a:ext cx="3302726" cy="3302726"/>
            </a:xfrm>
            <a:prstGeom prst="rect">
              <a:avLst/>
            </a:prstGeom>
            <a:noFill/>
            <a:ln>
              <a:noFill/>
            </a:ln>
          </p:spPr>
        </p:pic>
        <p:sp>
          <p:nvSpPr>
            <p:cNvPr id="395" name="Google Shape;395;p56"/>
            <p:cNvSpPr txBox="1"/>
            <p:nvPr/>
          </p:nvSpPr>
          <p:spPr>
            <a:xfrm>
              <a:off x="3737400" y="4287875"/>
              <a:ext cx="1669200" cy="28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t>Source: CDC Public Health Image Library.  Alissa Eckert, MS; Dan Higgins, MAMS</a:t>
              </a:r>
              <a:endParaRPr sz="600"/>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7"/>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b="1">
                <a:solidFill>
                  <a:srgbClr val="5C5C5C"/>
                </a:solidFill>
                <a:latin typeface="Lato"/>
                <a:ea typeface="Lato"/>
                <a:cs typeface="Lato"/>
                <a:sym typeface="Lato"/>
              </a:rPr>
              <a:t>COVID-19 Cumulative Confirmed Cases </a:t>
            </a:r>
            <a:endParaRPr/>
          </a:p>
        </p:txBody>
      </p:sp>
      <p:sp>
        <p:nvSpPr>
          <p:cNvPr id="401" name="Google Shape;401;p57"/>
          <p:cNvSpPr txBox="1">
            <a:spLocks noGrp="1"/>
          </p:cNvSpPr>
          <p:nvPr>
            <p:ph type="body" idx="1"/>
          </p:nvPr>
        </p:nvSpPr>
        <p:spPr>
          <a:xfrm>
            <a:off x="311700" y="3816525"/>
            <a:ext cx="8520600" cy="1028100"/>
          </a:xfrm>
          <a:prstGeom prst="rect">
            <a:avLst/>
          </a:prstGeom>
        </p:spPr>
        <p:txBody>
          <a:bodyPr spcFirstLastPara="1" wrap="square" lIns="68575" tIns="34275" rIns="68575" bIns="34275" anchor="t" anchorCtr="0">
            <a:noAutofit/>
          </a:bodyPr>
          <a:lstStyle/>
          <a:p>
            <a:pPr marL="0" lvl="0" indent="0" algn="l" rtl="0">
              <a:lnSpc>
                <a:spcPct val="150000"/>
              </a:lnSpc>
              <a:spcBef>
                <a:spcPts val="1000"/>
              </a:spcBef>
              <a:spcAft>
                <a:spcPts val="0"/>
              </a:spcAft>
              <a:buClr>
                <a:schemeClr val="dk1"/>
              </a:buClr>
              <a:buSzPts val="1100"/>
              <a:buFont typeface="Arial"/>
              <a:buNone/>
            </a:pPr>
            <a:endParaRPr sz="1200">
              <a:solidFill>
                <a:srgbClr val="5C5C5C"/>
              </a:solidFill>
              <a:latin typeface="Lato"/>
              <a:ea typeface="Lato"/>
              <a:cs typeface="Lato"/>
              <a:sym typeface="Lato"/>
            </a:endParaRPr>
          </a:p>
          <a:p>
            <a:pPr marL="0" lvl="0" indent="0" algn="l" rtl="0">
              <a:spcBef>
                <a:spcPts val="800"/>
              </a:spcBef>
              <a:spcAft>
                <a:spcPts val="0"/>
              </a:spcAft>
              <a:buNone/>
            </a:pPr>
            <a:endParaRPr/>
          </a:p>
        </p:txBody>
      </p:sp>
      <p:sp>
        <p:nvSpPr>
          <p:cNvPr id="402" name="Google Shape;402;p57"/>
          <p:cNvSpPr txBox="1"/>
          <p:nvPr/>
        </p:nvSpPr>
        <p:spPr>
          <a:xfrm>
            <a:off x="519125" y="4806400"/>
            <a:ext cx="8520600" cy="3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i="1">
                <a:solidFill>
                  <a:srgbClr val="5C5C5C"/>
                </a:solidFill>
                <a:latin typeface="Lato"/>
                <a:ea typeface="Lato"/>
                <a:cs typeface="Lato"/>
                <a:sym typeface="Lato"/>
              </a:rPr>
              <a:t>Source: Johns Hopkins University</a:t>
            </a:r>
            <a:r>
              <a:rPr lang="en" sz="800" i="1">
                <a:solidFill>
                  <a:srgbClr val="5C5C5C"/>
                </a:solidFill>
                <a:uFill>
                  <a:noFill/>
                </a:uFill>
                <a:latin typeface="Lato"/>
                <a:ea typeface="Lato"/>
                <a:cs typeface="Lato"/>
                <a:sym typeface="Lato"/>
                <a:hlinkClick r:id="rId3"/>
              </a:rPr>
              <a:t> </a:t>
            </a:r>
            <a:r>
              <a:rPr lang="en" sz="800" i="1" u="sng">
                <a:solidFill>
                  <a:schemeClr val="hlink"/>
                </a:solidFill>
                <a:latin typeface="Lato"/>
                <a:ea typeface="Lato"/>
                <a:cs typeface="Lato"/>
                <a:sym typeface="Lato"/>
                <a:hlinkClick r:id="rId3"/>
              </a:rPr>
              <a:t>https://coronavirus.jhu.edu/map.html</a:t>
            </a:r>
            <a:endParaRPr sz="800"/>
          </a:p>
        </p:txBody>
      </p:sp>
      <p:sp>
        <p:nvSpPr>
          <p:cNvPr id="403" name="Google Shape;403;p57"/>
          <p:cNvSpPr txBox="1"/>
          <p:nvPr/>
        </p:nvSpPr>
        <p:spPr>
          <a:xfrm>
            <a:off x="6530800" y="1242900"/>
            <a:ext cx="2539800" cy="210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i="1">
                <a:latin typeface="Lato"/>
                <a:ea typeface="Lato"/>
                <a:cs typeface="Lato"/>
                <a:sym typeface="Lato"/>
              </a:rPr>
              <a:t>28 April, 2020</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Confirmed cases = 3,062,557</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Deaths = 212,221</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en">
                <a:latin typeface="Lato"/>
                <a:ea typeface="Lato"/>
                <a:cs typeface="Lato"/>
                <a:sym typeface="Lato"/>
              </a:rPr>
              <a:t>Recovered =  906,022</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endParaRPr b="1">
              <a:latin typeface="Lato"/>
              <a:ea typeface="Lato"/>
              <a:cs typeface="Lato"/>
              <a:sym typeface="Lato"/>
            </a:endParaRPr>
          </a:p>
        </p:txBody>
      </p:sp>
      <p:pic>
        <p:nvPicPr>
          <p:cNvPr id="404" name="Google Shape;404;p57"/>
          <p:cNvPicPr preferRelativeResize="0"/>
          <p:nvPr/>
        </p:nvPicPr>
        <p:blipFill>
          <a:blip r:embed="rId4">
            <a:alphaModFix/>
          </a:blip>
          <a:stretch>
            <a:fillRect/>
          </a:stretch>
        </p:blipFill>
        <p:spPr>
          <a:xfrm>
            <a:off x="152400" y="1170125"/>
            <a:ext cx="6118597" cy="346403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8"/>
          <p:cNvSpPr txBox="1"/>
          <p:nvPr/>
        </p:nvSpPr>
        <p:spPr>
          <a:xfrm>
            <a:off x="0" y="4351400"/>
            <a:ext cx="1039200" cy="40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latin typeface="Lato"/>
                <a:ea typeface="Lato"/>
                <a:cs typeface="Lato"/>
                <a:sym typeface="Lato"/>
                <a:hlinkClick r:id="rId3"/>
              </a:rPr>
              <a:t>Animation</a:t>
            </a:r>
            <a:endParaRPr>
              <a:latin typeface="Lato"/>
              <a:ea typeface="Lato"/>
              <a:cs typeface="Lato"/>
              <a:sym typeface="Lato"/>
            </a:endParaRPr>
          </a:p>
        </p:txBody>
      </p:sp>
      <p:pic>
        <p:nvPicPr>
          <p:cNvPr id="410" name="Google Shape;410;p58"/>
          <p:cNvPicPr preferRelativeResize="0"/>
          <p:nvPr/>
        </p:nvPicPr>
        <p:blipFill>
          <a:blip r:embed="rId4">
            <a:alphaModFix/>
          </a:blip>
          <a:stretch>
            <a:fillRect/>
          </a:stretch>
        </p:blipFill>
        <p:spPr>
          <a:xfrm>
            <a:off x="1191600" y="152400"/>
            <a:ext cx="6854825" cy="4838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9"/>
          <p:cNvSpPr txBox="1">
            <a:spLocks noGrp="1"/>
          </p:cNvSpPr>
          <p:nvPr>
            <p:ph type="title"/>
          </p:nvPr>
        </p:nvSpPr>
        <p:spPr>
          <a:xfrm>
            <a:off x="311700" y="2359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Impact on Economies</a:t>
            </a:r>
            <a:endParaRPr/>
          </a:p>
        </p:txBody>
      </p:sp>
      <p:grpSp>
        <p:nvGrpSpPr>
          <p:cNvPr id="416" name="Google Shape;416;p59"/>
          <p:cNvGrpSpPr/>
          <p:nvPr/>
        </p:nvGrpSpPr>
        <p:grpSpPr>
          <a:xfrm>
            <a:off x="5714075" y="920000"/>
            <a:ext cx="3429926" cy="2947900"/>
            <a:chOff x="5310775" y="1513800"/>
            <a:chExt cx="3429926" cy="2947900"/>
          </a:xfrm>
        </p:grpSpPr>
        <p:pic>
          <p:nvPicPr>
            <p:cNvPr id="417" name="Google Shape;417;p59"/>
            <p:cNvPicPr preferRelativeResize="0"/>
            <p:nvPr/>
          </p:nvPicPr>
          <p:blipFill>
            <a:blip r:embed="rId3">
              <a:alphaModFix/>
            </a:blip>
            <a:stretch>
              <a:fillRect/>
            </a:stretch>
          </p:blipFill>
          <p:spPr>
            <a:xfrm>
              <a:off x="5310775" y="1990500"/>
              <a:ext cx="3429926" cy="2178700"/>
            </a:xfrm>
            <a:prstGeom prst="rect">
              <a:avLst/>
            </a:prstGeom>
            <a:noFill/>
            <a:ln>
              <a:noFill/>
            </a:ln>
          </p:spPr>
        </p:pic>
        <p:sp>
          <p:nvSpPr>
            <p:cNvPr id="418" name="Google Shape;418;p59"/>
            <p:cNvSpPr txBox="1"/>
            <p:nvPr/>
          </p:nvSpPr>
          <p:spPr>
            <a:xfrm>
              <a:off x="5310775" y="1513800"/>
              <a:ext cx="3429900" cy="476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400"/>
                </a:spcAft>
                <a:buNone/>
              </a:pPr>
              <a:r>
                <a:rPr lang="en" sz="800" b="1">
                  <a:solidFill>
                    <a:schemeClr val="dk1"/>
                  </a:solidFill>
                </a:rPr>
                <a:t>Year-over-year daily change in seated restaurant diners due to the coronavirus (COVID-19)</a:t>
              </a:r>
              <a:endParaRPr sz="800" b="1">
                <a:solidFill>
                  <a:schemeClr val="dk1"/>
                </a:solidFill>
              </a:endParaRPr>
            </a:p>
          </p:txBody>
        </p:sp>
        <p:sp>
          <p:nvSpPr>
            <p:cNvPr id="419" name="Google Shape;419;p59"/>
            <p:cNvSpPr txBox="1"/>
            <p:nvPr/>
          </p:nvSpPr>
          <p:spPr>
            <a:xfrm>
              <a:off x="7311950" y="4169200"/>
              <a:ext cx="1428600" cy="292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400"/>
                </a:spcAft>
                <a:buNone/>
              </a:pPr>
              <a:r>
                <a:rPr lang="en" sz="800">
                  <a:solidFill>
                    <a:schemeClr val="dk1"/>
                  </a:solidFill>
                </a:rPr>
                <a:t>Source www.statista.com</a:t>
              </a:r>
              <a:endParaRPr/>
            </a:p>
          </p:txBody>
        </p:sp>
      </p:grpSp>
      <p:sp>
        <p:nvSpPr>
          <p:cNvPr id="420" name="Google Shape;420;p59"/>
          <p:cNvSpPr txBox="1"/>
          <p:nvPr/>
        </p:nvSpPr>
        <p:spPr>
          <a:xfrm>
            <a:off x="5544900" y="3979275"/>
            <a:ext cx="3599100" cy="111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t>The pandemic is causing increasing damage to the global restaurant industry. Due to measures of social distancing and general caution in public places, consumers have been dining out less and less. </a:t>
            </a:r>
            <a:endParaRPr sz="1200"/>
          </a:p>
        </p:txBody>
      </p:sp>
      <p:pic>
        <p:nvPicPr>
          <p:cNvPr id="421" name="Google Shape;421;p59"/>
          <p:cNvPicPr preferRelativeResize="0"/>
          <p:nvPr/>
        </p:nvPicPr>
        <p:blipFill>
          <a:blip r:embed="rId4">
            <a:alphaModFix/>
          </a:blip>
          <a:stretch>
            <a:fillRect/>
          </a:stretch>
        </p:blipFill>
        <p:spPr>
          <a:xfrm>
            <a:off x="856425" y="1002450"/>
            <a:ext cx="3115657" cy="2976824"/>
          </a:xfrm>
          <a:prstGeom prst="rect">
            <a:avLst/>
          </a:prstGeom>
          <a:noFill/>
          <a:ln>
            <a:noFill/>
          </a:ln>
        </p:spPr>
      </p:pic>
      <p:sp>
        <p:nvSpPr>
          <p:cNvPr id="422" name="Google Shape;422;p59"/>
          <p:cNvSpPr txBox="1"/>
          <p:nvPr/>
        </p:nvSpPr>
        <p:spPr>
          <a:xfrm>
            <a:off x="256500" y="4065225"/>
            <a:ext cx="4315500" cy="94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According to a</a:t>
            </a:r>
            <a:r>
              <a:rPr lang="en" sz="1200">
                <a:solidFill>
                  <a:schemeClr val="dk1"/>
                </a:solidFill>
                <a:uFill>
                  <a:noFill/>
                </a:uFill>
                <a:hlinkClick r:id="rId5"/>
              </a:rPr>
              <a:t> </a:t>
            </a:r>
            <a:r>
              <a:rPr lang="en" sz="1200" u="sng">
                <a:solidFill>
                  <a:schemeClr val="hlink"/>
                </a:solidFill>
                <a:hlinkClick r:id="rId5"/>
              </a:rPr>
              <a:t>preliminary assessment by the International Labour Organization</a:t>
            </a:r>
            <a:r>
              <a:rPr lang="en" sz="1200">
                <a:solidFill>
                  <a:schemeClr val="dk1"/>
                </a:solidFill>
              </a:rPr>
              <a:t> (ILO), the</a:t>
            </a:r>
            <a:r>
              <a:rPr lang="en" sz="1200">
                <a:solidFill>
                  <a:schemeClr val="dk1"/>
                </a:solidFill>
                <a:uFill>
                  <a:noFill/>
                </a:uFill>
                <a:hlinkClick r:id="rId6"/>
              </a:rPr>
              <a:t> </a:t>
            </a:r>
            <a:r>
              <a:rPr lang="en" sz="1200" u="sng">
                <a:solidFill>
                  <a:schemeClr val="hlink"/>
                </a:solidFill>
                <a:hlinkClick r:id="rId6"/>
              </a:rPr>
              <a:t>COVID-19 pandemic</a:t>
            </a:r>
            <a:r>
              <a:rPr lang="en" sz="1200">
                <a:solidFill>
                  <a:schemeClr val="dk1"/>
                </a:solidFill>
              </a:rPr>
              <a:t> will have a significant effect on labor markets around the world, with unemployment rising by up to 24.7 million people</a:t>
            </a:r>
            <a:endParaRPr sz="12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60"/>
          <p:cNvSpPr txBox="1">
            <a:spLocks noGrp="1"/>
          </p:cNvSpPr>
          <p:nvPr>
            <p:ph type="title"/>
          </p:nvPr>
        </p:nvSpPr>
        <p:spPr>
          <a:xfrm>
            <a:off x="311700" y="219200"/>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Impact on Global Travel</a:t>
            </a:r>
            <a:endParaRPr/>
          </a:p>
        </p:txBody>
      </p:sp>
      <p:grpSp>
        <p:nvGrpSpPr>
          <p:cNvPr id="428" name="Google Shape;428;p60"/>
          <p:cNvGrpSpPr/>
          <p:nvPr/>
        </p:nvGrpSpPr>
        <p:grpSpPr>
          <a:xfrm>
            <a:off x="225893" y="974327"/>
            <a:ext cx="4123363" cy="3194858"/>
            <a:chOff x="2393825" y="1221850"/>
            <a:chExt cx="4823775" cy="3737550"/>
          </a:xfrm>
        </p:grpSpPr>
        <p:pic>
          <p:nvPicPr>
            <p:cNvPr id="429" name="Google Shape;429;p60"/>
            <p:cNvPicPr preferRelativeResize="0"/>
            <p:nvPr/>
          </p:nvPicPr>
          <p:blipFill rotWithShape="1">
            <a:blip r:embed="rId3">
              <a:alphaModFix/>
            </a:blip>
            <a:srcRect b="20590"/>
            <a:stretch/>
          </p:blipFill>
          <p:spPr>
            <a:xfrm>
              <a:off x="2393825" y="1221850"/>
              <a:ext cx="4823774" cy="3411450"/>
            </a:xfrm>
            <a:prstGeom prst="rect">
              <a:avLst/>
            </a:prstGeom>
            <a:noFill/>
            <a:ln>
              <a:noFill/>
            </a:ln>
          </p:spPr>
        </p:pic>
        <p:sp>
          <p:nvSpPr>
            <p:cNvPr id="430" name="Google Shape;430;p60"/>
            <p:cNvSpPr txBox="1"/>
            <p:nvPr/>
          </p:nvSpPr>
          <p:spPr>
            <a:xfrm>
              <a:off x="5143700" y="4633300"/>
              <a:ext cx="2073900" cy="32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Pew Research Centre, March 31</a:t>
              </a:r>
              <a:endParaRPr sz="800"/>
            </a:p>
          </p:txBody>
        </p:sp>
      </p:grpSp>
      <p:grpSp>
        <p:nvGrpSpPr>
          <p:cNvPr id="431" name="Google Shape;431;p60"/>
          <p:cNvGrpSpPr/>
          <p:nvPr/>
        </p:nvGrpSpPr>
        <p:grpSpPr>
          <a:xfrm>
            <a:off x="4786576" y="907472"/>
            <a:ext cx="4357416" cy="3261646"/>
            <a:chOff x="4652024" y="865816"/>
            <a:chExt cx="4447250" cy="3455134"/>
          </a:xfrm>
        </p:grpSpPr>
        <p:pic>
          <p:nvPicPr>
            <p:cNvPr id="432" name="Google Shape;432;p60"/>
            <p:cNvPicPr preferRelativeResize="0"/>
            <p:nvPr/>
          </p:nvPicPr>
          <p:blipFill>
            <a:blip r:embed="rId4">
              <a:alphaModFix/>
            </a:blip>
            <a:stretch>
              <a:fillRect/>
            </a:stretch>
          </p:blipFill>
          <p:spPr>
            <a:xfrm>
              <a:off x="4652024" y="1171238"/>
              <a:ext cx="4447250" cy="2851224"/>
            </a:xfrm>
            <a:prstGeom prst="rect">
              <a:avLst/>
            </a:prstGeom>
            <a:noFill/>
            <a:ln>
              <a:noFill/>
            </a:ln>
          </p:spPr>
        </p:pic>
        <p:sp>
          <p:nvSpPr>
            <p:cNvPr id="433" name="Google Shape;433;p60"/>
            <p:cNvSpPr txBox="1"/>
            <p:nvPr/>
          </p:nvSpPr>
          <p:spPr>
            <a:xfrm>
              <a:off x="4909474" y="865816"/>
              <a:ext cx="4189800" cy="447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000" b="1"/>
                <a:t>Predicted employment loss in the travel and tourism industry </a:t>
              </a:r>
              <a:endParaRPr sz="1000" b="1"/>
            </a:p>
            <a:p>
              <a:pPr marL="0" lvl="0" indent="0" algn="l" rtl="0">
                <a:lnSpc>
                  <a:spcPct val="100000"/>
                </a:lnSpc>
                <a:spcBef>
                  <a:spcPts val="0"/>
                </a:spcBef>
                <a:spcAft>
                  <a:spcPts val="0"/>
                </a:spcAft>
                <a:buNone/>
              </a:pPr>
              <a:r>
                <a:rPr lang="en" sz="1000" b="1"/>
                <a:t>(millions)</a:t>
              </a:r>
              <a:endParaRPr sz="1000" b="1"/>
            </a:p>
          </p:txBody>
        </p:sp>
        <p:sp>
          <p:nvSpPr>
            <p:cNvPr id="434" name="Google Shape;434;p60"/>
            <p:cNvSpPr txBox="1"/>
            <p:nvPr/>
          </p:nvSpPr>
          <p:spPr>
            <a:xfrm>
              <a:off x="7544400" y="4022450"/>
              <a:ext cx="1287900" cy="29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www.statista.com</a:t>
              </a:r>
              <a:endParaRPr sz="1000"/>
            </a:p>
          </p:txBody>
        </p:sp>
      </p:grpSp>
      <p:sp>
        <p:nvSpPr>
          <p:cNvPr id="435" name="Google Shape;435;p60"/>
          <p:cNvSpPr txBox="1"/>
          <p:nvPr/>
        </p:nvSpPr>
        <p:spPr>
          <a:xfrm>
            <a:off x="167275" y="4507325"/>
            <a:ext cx="8890200" cy="510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a:solidFill>
                  <a:schemeClr val="dk1"/>
                </a:solidFill>
              </a:rPr>
              <a:t>Current estimates predict between</a:t>
            </a:r>
            <a:r>
              <a:rPr lang="en" sz="1100">
                <a:solidFill>
                  <a:schemeClr val="dk1"/>
                </a:solidFill>
                <a:uFill>
                  <a:noFill/>
                </a:uFill>
                <a:hlinkClick r:id="rId5"/>
              </a:rPr>
              <a:t> </a:t>
            </a:r>
            <a:r>
              <a:rPr lang="en" sz="1100" u="sng">
                <a:solidFill>
                  <a:srgbClr val="1155CC"/>
                </a:solidFill>
                <a:hlinkClick r:id="rId5"/>
              </a:rPr>
              <a:t>US$2 trillion</a:t>
            </a:r>
            <a:r>
              <a:rPr lang="en" sz="1100">
                <a:solidFill>
                  <a:schemeClr val="dk1"/>
                </a:solidFill>
              </a:rPr>
              <a:t> to</a:t>
            </a:r>
            <a:r>
              <a:rPr lang="en" sz="1100">
                <a:solidFill>
                  <a:schemeClr val="dk1"/>
                </a:solidFill>
                <a:uFill>
                  <a:noFill/>
                </a:uFill>
                <a:hlinkClick r:id="rId6"/>
              </a:rPr>
              <a:t> </a:t>
            </a:r>
            <a:r>
              <a:rPr lang="en" sz="1100" u="sng">
                <a:solidFill>
                  <a:srgbClr val="1155CC"/>
                </a:solidFill>
                <a:hlinkClick r:id="rId6"/>
              </a:rPr>
              <a:t>$3.4 trillion of income loss and 25 million job cuts</a:t>
            </a:r>
            <a:r>
              <a:rPr lang="en" sz="1100">
                <a:solidFill>
                  <a:schemeClr val="dk1"/>
                </a:solidFill>
              </a:rPr>
              <a:t>. For one sector, the impact is particularly catastrophic: Tourism.  Isabelle Durant, UNCTAD Deputy Secretary-General. UN Conference on Trade and Development unctad.org</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61"/>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Country Risk Factors</a:t>
            </a:r>
            <a:endParaRPr/>
          </a:p>
        </p:txBody>
      </p:sp>
      <p:sp>
        <p:nvSpPr>
          <p:cNvPr id="441" name="Google Shape;441;p61"/>
          <p:cNvSpPr txBox="1">
            <a:spLocks noGrp="1"/>
          </p:cNvSpPr>
          <p:nvPr>
            <p:ph type="body" idx="1"/>
          </p:nvPr>
        </p:nvSpPr>
        <p:spPr>
          <a:xfrm>
            <a:off x="311700" y="1152475"/>
            <a:ext cx="3924000" cy="3416400"/>
          </a:xfrm>
          <a:prstGeom prst="rect">
            <a:avLst/>
          </a:prstGeom>
        </p:spPr>
        <p:txBody>
          <a:bodyPr spcFirstLastPara="1" wrap="square" lIns="68575" tIns="34275" rIns="68575" bIns="34275" anchor="t" anchorCtr="0">
            <a:noAutofit/>
          </a:bodyPr>
          <a:lstStyle/>
          <a:p>
            <a:pPr marL="457200" lvl="0" indent="-323850" algn="l" rtl="0">
              <a:spcBef>
                <a:spcPts val="800"/>
              </a:spcBef>
              <a:spcAft>
                <a:spcPts val="0"/>
              </a:spcAft>
              <a:buSzPts val="1500"/>
              <a:buChar char="●"/>
            </a:pPr>
            <a:r>
              <a:rPr lang="en">
                <a:solidFill>
                  <a:schemeClr val="dk1"/>
                </a:solidFill>
              </a:rPr>
              <a:t>Healthcare system</a:t>
            </a:r>
            <a:endParaRPr/>
          </a:p>
          <a:p>
            <a:pPr marL="457200" lvl="0" indent="-323850" algn="l" rtl="0">
              <a:spcBef>
                <a:spcPts val="0"/>
              </a:spcBef>
              <a:spcAft>
                <a:spcPts val="0"/>
              </a:spcAft>
              <a:buSzPts val="1500"/>
              <a:buChar char="●"/>
            </a:pPr>
            <a:r>
              <a:rPr lang="en"/>
              <a:t>Population density</a:t>
            </a:r>
            <a:endParaRPr/>
          </a:p>
          <a:p>
            <a:pPr marL="457200" lvl="0" indent="-323850" algn="l" rtl="0">
              <a:spcBef>
                <a:spcPts val="0"/>
              </a:spcBef>
              <a:spcAft>
                <a:spcPts val="0"/>
              </a:spcAft>
              <a:buSzPts val="1500"/>
              <a:buChar char="●"/>
            </a:pPr>
            <a:r>
              <a:rPr lang="en"/>
              <a:t>Conflict</a:t>
            </a:r>
            <a:endParaRPr/>
          </a:p>
          <a:p>
            <a:pPr marL="457200" lvl="0" indent="-323850" algn="l" rtl="0">
              <a:spcBef>
                <a:spcPts val="0"/>
              </a:spcBef>
              <a:spcAft>
                <a:spcPts val="0"/>
              </a:spcAft>
              <a:buSzPts val="1500"/>
              <a:buChar char="●"/>
            </a:pPr>
            <a:r>
              <a:rPr lang="en"/>
              <a:t>Displacement</a:t>
            </a:r>
            <a:endParaRPr/>
          </a:p>
          <a:p>
            <a:pPr marL="457200" lvl="0" indent="-323850" algn="l" rtl="0">
              <a:spcBef>
                <a:spcPts val="0"/>
              </a:spcBef>
              <a:spcAft>
                <a:spcPts val="0"/>
              </a:spcAft>
              <a:buSzPts val="1500"/>
              <a:buChar char="●"/>
            </a:pPr>
            <a:r>
              <a:rPr lang="en"/>
              <a:t>International exposure</a:t>
            </a:r>
            <a:endParaRPr/>
          </a:p>
          <a:p>
            <a:pPr marL="457200" lvl="0" indent="0" algn="l" rtl="0">
              <a:spcBef>
                <a:spcPts val="800"/>
              </a:spcBef>
              <a:spcAft>
                <a:spcPts val="0"/>
              </a:spcAft>
              <a:buNone/>
            </a:pPr>
            <a:endParaRPr/>
          </a:p>
          <a:p>
            <a:pPr marL="457200" lvl="0" indent="-323850" algn="l" rtl="0">
              <a:spcBef>
                <a:spcPts val="800"/>
              </a:spcBef>
              <a:spcAft>
                <a:spcPts val="0"/>
              </a:spcAft>
              <a:buSzPts val="1500"/>
              <a:buChar char="+"/>
            </a:pPr>
            <a:r>
              <a:rPr lang="en"/>
              <a:t>Age of populations</a:t>
            </a:r>
            <a:endParaRPr/>
          </a:p>
          <a:p>
            <a:pPr marL="457200" lvl="0" indent="-323850" algn="l" rtl="0">
              <a:spcBef>
                <a:spcPts val="0"/>
              </a:spcBef>
              <a:spcAft>
                <a:spcPts val="0"/>
              </a:spcAft>
              <a:buSzPts val="1500"/>
              <a:buChar char="+"/>
            </a:pPr>
            <a:r>
              <a:rPr lang="en"/>
              <a:t>Climate - hot, humid</a:t>
            </a:r>
            <a:endParaRPr/>
          </a:p>
        </p:txBody>
      </p:sp>
      <p:grpSp>
        <p:nvGrpSpPr>
          <p:cNvPr id="442" name="Google Shape;442;p61"/>
          <p:cNvGrpSpPr/>
          <p:nvPr/>
        </p:nvGrpSpPr>
        <p:grpSpPr>
          <a:xfrm>
            <a:off x="4920175" y="950175"/>
            <a:ext cx="3340524" cy="3820976"/>
            <a:chOff x="4920175" y="950175"/>
            <a:chExt cx="3340524" cy="3820976"/>
          </a:xfrm>
        </p:grpSpPr>
        <p:pic>
          <p:nvPicPr>
            <p:cNvPr id="443" name="Google Shape;443;p61"/>
            <p:cNvPicPr preferRelativeResize="0"/>
            <p:nvPr/>
          </p:nvPicPr>
          <p:blipFill>
            <a:blip r:embed="rId3">
              <a:alphaModFix/>
            </a:blip>
            <a:stretch>
              <a:fillRect/>
            </a:stretch>
          </p:blipFill>
          <p:spPr>
            <a:xfrm>
              <a:off x="4920175" y="950175"/>
              <a:ext cx="3340524" cy="3820976"/>
            </a:xfrm>
            <a:prstGeom prst="rect">
              <a:avLst/>
            </a:prstGeom>
            <a:noFill/>
            <a:ln>
              <a:noFill/>
            </a:ln>
          </p:spPr>
        </p:pic>
        <p:sp>
          <p:nvSpPr>
            <p:cNvPr id="444" name="Google Shape;444;p61"/>
            <p:cNvSpPr txBox="1"/>
            <p:nvPr/>
          </p:nvSpPr>
          <p:spPr>
            <a:xfrm>
              <a:off x="5936425" y="4458250"/>
              <a:ext cx="14397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latin typeface="Lato"/>
                  <a:ea typeface="Lato"/>
                  <a:cs typeface="Lato"/>
                  <a:sym typeface="Lato"/>
                </a:rPr>
                <a:t>Source: uihere.com Niviane Viana</a:t>
              </a:r>
              <a:endParaRPr sz="600">
                <a:latin typeface="Lato"/>
                <a:ea typeface="Lato"/>
                <a:cs typeface="Lato"/>
                <a:sym typeface="Lato"/>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44"/>
          <p:cNvPicPr preferRelativeResize="0"/>
          <p:nvPr/>
        </p:nvPicPr>
        <p:blipFill>
          <a:blip r:embed="rId3">
            <a:alphaModFix/>
          </a:blip>
          <a:stretch>
            <a:fillRect/>
          </a:stretch>
        </p:blipFill>
        <p:spPr>
          <a:xfrm>
            <a:off x="152400" y="87781"/>
            <a:ext cx="8991599" cy="505571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62"/>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Other Regions - Europe, Americas,  Asia</a:t>
            </a:r>
            <a:endParaRPr/>
          </a:p>
        </p:txBody>
      </p:sp>
      <p:pic>
        <p:nvPicPr>
          <p:cNvPr id="450" name="Google Shape;450;p62"/>
          <p:cNvPicPr preferRelativeResize="0"/>
          <p:nvPr/>
        </p:nvPicPr>
        <p:blipFill>
          <a:blip r:embed="rId3">
            <a:alphaModFix/>
          </a:blip>
          <a:stretch>
            <a:fillRect/>
          </a:stretch>
        </p:blipFill>
        <p:spPr>
          <a:xfrm>
            <a:off x="1594225" y="1017725"/>
            <a:ext cx="5821527" cy="41257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63"/>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Countries at Highest Risk in Africa</a:t>
            </a:r>
            <a:endParaRPr/>
          </a:p>
        </p:txBody>
      </p:sp>
      <p:sp>
        <p:nvSpPr>
          <p:cNvPr id="456" name="Google Shape;456;p63"/>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a:p>
        </p:txBody>
      </p:sp>
      <p:pic>
        <p:nvPicPr>
          <p:cNvPr id="457" name="Google Shape;457;p63"/>
          <p:cNvPicPr preferRelativeResize="0"/>
          <p:nvPr/>
        </p:nvPicPr>
        <p:blipFill>
          <a:blip r:embed="rId3">
            <a:alphaModFix/>
          </a:blip>
          <a:stretch>
            <a:fillRect/>
          </a:stretch>
        </p:blipFill>
        <p:spPr>
          <a:xfrm>
            <a:off x="952500" y="1212850"/>
            <a:ext cx="7239000" cy="3295650"/>
          </a:xfrm>
          <a:prstGeom prst="rect">
            <a:avLst/>
          </a:prstGeom>
          <a:noFill/>
          <a:ln>
            <a:noFill/>
          </a:ln>
        </p:spPr>
      </p:pic>
      <p:sp>
        <p:nvSpPr>
          <p:cNvPr id="458" name="Google Shape;458;p63"/>
          <p:cNvSpPr txBox="1"/>
          <p:nvPr/>
        </p:nvSpPr>
        <p:spPr>
          <a:xfrm>
            <a:off x="1026875" y="4568875"/>
            <a:ext cx="4208400" cy="2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Africa Center for Strategic Studies, April 3, 2020</a:t>
            </a:r>
            <a:endParaRPr>
              <a:latin typeface="Lato"/>
              <a:ea typeface="Lato"/>
              <a:cs typeface="Lato"/>
              <a:sym typeface="Lato"/>
            </a:endParaRPr>
          </a:p>
        </p:txBody>
      </p:sp>
      <p:sp>
        <p:nvSpPr>
          <p:cNvPr id="459" name="Google Shape;459;p63"/>
          <p:cNvSpPr/>
          <p:nvPr/>
        </p:nvSpPr>
        <p:spPr>
          <a:xfrm>
            <a:off x="614400" y="3159100"/>
            <a:ext cx="338100" cy="1743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3"/>
          <p:cNvSpPr/>
          <p:nvPr/>
        </p:nvSpPr>
        <p:spPr>
          <a:xfrm>
            <a:off x="614400" y="4246675"/>
            <a:ext cx="338100" cy="1743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64"/>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Poor hand hygiene services</a:t>
            </a:r>
            <a:endParaRPr/>
          </a:p>
        </p:txBody>
      </p:sp>
      <p:pic>
        <p:nvPicPr>
          <p:cNvPr id="466" name="Google Shape;466;p64"/>
          <p:cNvPicPr preferRelativeResize="0"/>
          <p:nvPr/>
        </p:nvPicPr>
        <p:blipFill>
          <a:blip r:embed="rId3">
            <a:alphaModFix/>
          </a:blip>
          <a:stretch>
            <a:fillRect/>
          </a:stretch>
        </p:blipFill>
        <p:spPr>
          <a:xfrm>
            <a:off x="0" y="1414066"/>
            <a:ext cx="9144000" cy="2893219"/>
          </a:xfrm>
          <a:prstGeom prst="rect">
            <a:avLst/>
          </a:prstGeom>
          <a:noFill/>
          <a:ln>
            <a:noFill/>
          </a:ln>
        </p:spPr>
      </p:pic>
      <p:sp>
        <p:nvSpPr>
          <p:cNvPr id="467" name="Google Shape;467;p64"/>
          <p:cNvSpPr txBox="1"/>
          <p:nvPr/>
        </p:nvSpPr>
        <p:spPr>
          <a:xfrm>
            <a:off x="311700" y="4358000"/>
            <a:ext cx="4208400" cy="2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WHO / UNICEF Joint Monitoring Programme, </a:t>
            </a:r>
            <a:r>
              <a:rPr lang="en" u="sng">
                <a:solidFill>
                  <a:schemeClr val="hlink"/>
                </a:solidFill>
                <a:latin typeface="Lato"/>
                <a:ea typeface="Lato"/>
                <a:cs typeface="Lato"/>
                <a:sym typeface="Lato"/>
                <a:hlinkClick r:id="rId4"/>
              </a:rPr>
              <a:t>https://washdata.org</a:t>
            </a:r>
            <a:r>
              <a:rPr lang="en">
                <a:latin typeface="Lato"/>
                <a:ea typeface="Lato"/>
                <a:cs typeface="Lato"/>
                <a:sym typeface="Lato"/>
              </a:rPr>
              <a:t>  </a:t>
            </a:r>
            <a:endParaRPr>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65"/>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Inequalities</a:t>
            </a:r>
            <a:endParaRPr/>
          </a:p>
        </p:txBody>
      </p:sp>
      <p:sp>
        <p:nvSpPr>
          <p:cNvPr id="473" name="Google Shape;473;p65"/>
          <p:cNvSpPr txBox="1">
            <a:spLocks noGrp="1"/>
          </p:cNvSpPr>
          <p:nvPr>
            <p:ph type="body" idx="1"/>
          </p:nvPr>
        </p:nvSpPr>
        <p:spPr>
          <a:xfrm>
            <a:off x="311700" y="2026225"/>
            <a:ext cx="3016500" cy="2542800"/>
          </a:xfrm>
          <a:prstGeom prst="rect">
            <a:avLst/>
          </a:prstGeom>
        </p:spPr>
        <p:txBody>
          <a:bodyPr spcFirstLastPara="1" wrap="square" lIns="68575" tIns="34275" rIns="68575" bIns="34275" anchor="t" anchorCtr="0">
            <a:noAutofit/>
          </a:bodyPr>
          <a:lstStyle/>
          <a:p>
            <a:pPr marL="457200" lvl="0" indent="-342900" algn="l" rtl="0">
              <a:spcBef>
                <a:spcPts val="800"/>
              </a:spcBef>
              <a:spcAft>
                <a:spcPts val="0"/>
              </a:spcAft>
              <a:buSzPts val="1800"/>
              <a:buChar char="●"/>
            </a:pPr>
            <a:r>
              <a:rPr lang="en" sz="1800"/>
              <a:t>Gender </a:t>
            </a:r>
            <a:endParaRPr sz="1800"/>
          </a:p>
          <a:p>
            <a:pPr marL="457200" lvl="0" indent="-342900" algn="l" rtl="0">
              <a:spcBef>
                <a:spcPts val="0"/>
              </a:spcBef>
              <a:spcAft>
                <a:spcPts val="0"/>
              </a:spcAft>
              <a:buSzPts val="1800"/>
              <a:buChar char="●"/>
            </a:pPr>
            <a:r>
              <a:rPr lang="en" sz="1800"/>
              <a:t>Wealth </a:t>
            </a:r>
            <a:endParaRPr sz="1800"/>
          </a:p>
          <a:p>
            <a:pPr marL="457200" lvl="0" indent="-342900" algn="l" rtl="0">
              <a:spcBef>
                <a:spcPts val="0"/>
              </a:spcBef>
              <a:spcAft>
                <a:spcPts val="0"/>
              </a:spcAft>
              <a:buSzPts val="1800"/>
              <a:buChar char="●"/>
            </a:pPr>
            <a:r>
              <a:rPr lang="en" sz="1800"/>
              <a:t>Vulnerable people</a:t>
            </a:r>
            <a:endParaRPr sz="1800"/>
          </a:p>
        </p:txBody>
      </p:sp>
      <p:pic>
        <p:nvPicPr>
          <p:cNvPr id="474" name="Google Shape;474;p65"/>
          <p:cNvPicPr preferRelativeResize="0"/>
          <p:nvPr/>
        </p:nvPicPr>
        <p:blipFill>
          <a:blip r:embed="rId3">
            <a:alphaModFix/>
          </a:blip>
          <a:stretch>
            <a:fillRect/>
          </a:stretch>
        </p:blipFill>
        <p:spPr>
          <a:xfrm>
            <a:off x="3446475" y="3129163"/>
            <a:ext cx="1323975" cy="1323975"/>
          </a:xfrm>
          <a:prstGeom prst="rect">
            <a:avLst/>
          </a:prstGeom>
          <a:noFill/>
          <a:ln>
            <a:noFill/>
          </a:ln>
        </p:spPr>
      </p:pic>
      <p:pic>
        <p:nvPicPr>
          <p:cNvPr id="475" name="Google Shape;475;p65"/>
          <p:cNvPicPr preferRelativeResize="0"/>
          <p:nvPr/>
        </p:nvPicPr>
        <p:blipFill>
          <a:blip r:embed="rId4">
            <a:alphaModFix/>
          </a:blip>
          <a:stretch>
            <a:fillRect/>
          </a:stretch>
        </p:blipFill>
        <p:spPr>
          <a:xfrm>
            <a:off x="6898913" y="1252525"/>
            <a:ext cx="1323975" cy="1314450"/>
          </a:xfrm>
          <a:prstGeom prst="rect">
            <a:avLst/>
          </a:prstGeom>
          <a:noFill/>
          <a:ln>
            <a:noFill/>
          </a:ln>
        </p:spPr>
      </p:pic>
      <p:pic>
        <p:nvPicPr>
          <p:cNvPr id="476" name="Google Shape;476;p65"/>
          <p:cNvPicPr preferRelativeResize="0"/>
          <p:nvPr/>
        </p:nvPicPr>
        <p:blipFill>
          <a:blip r:embed="rId5">
            <a:alphaModFix/>
          </a:blip>
          <a:stretch>
            <a:fillRect/>
          </a:stretch>
        </p:blipFill>
        <p:spPr>
          <a:xfrm>
            <a:off x="5122763" y="2198675"/>
            <a:ext cx="1343025" cy="1323975"/>
          </a:xfrm>
          <a:prstGeom prst="rect">
            <a:avLst/>
          </a:prstGeom>
          <a:noFill/>
          <a:ln>
            <a:noFill/>
          </a:ln>
        </p:spPr>
      </p:pic>
      <p:pic>
        <p:nvPicPr>
          <p:cNvPr id="477" name="Google Shape;477;p65"/>
          <p:cNvPicPr preferRelativeResize="0"/>
          <p:nvPr/>
        </p:nvPicPr>
        <p:blipFill>
          <a:blip r:embed="rId6">
            <a:alphaModFix/>
          </a:blip>
          <a:stretch>
            <a:fillRect/>
          </a:stretch>
        </p:blipFill>
        <p:spPr>
          <a:xfrm>
            <a:off x="3432200" y="1247763"/>
            <a:ext cx="1352550" cy="1323975"/>
          </a:xfrm>
          <a:prstGeom prst="rect">
            <a:avLst/>
          </a:prstGeom>
          <a:noFill/>
          <a:ln>
            <a:noFill/>
          </a:ln>
        </p:spPr>
      </p:pic>
      <p:pic>
        <p:nvPicPr>
          <p:cNvPr id="478" name="Google Shape;478;p65"/>
          <p:cNvPicPr preferRelativeResize="0"/>
          <p:nvPr/>
        </p:nvPicPr>
        <p:blipFill>
          <a:blip r:embed="rId7">
            <a:alphaModFix/>
          </a:blip>
          <a:stretch>
            <a:fillRect/>
          </a:stretch>
        </p:blipFill>
        <p:spPr>
          <a:xfrm>
            <a:off x="6898913" y="3184163"/>
            <a:ext cx="1323975" cy="13239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66"/>
          <p:cNvSpPr txBox="1">
            <a:spLocks noGrp="1"/>
          </p:cNvSpPr>
          <p:nvPr>
            <p:ph type="body" idx="1"/>
          </p:nvPr>
        </p:nvSpPr>
        <p:spPr>
          <a:xfrm>
            <a:off x="1507166" y="1602856"/>
            <a:ext cx="6132300" cy="19053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1300"/>
              <a:t>It is really important that we remember that now – the psychological impact of the pandemic is going to be huge. Some of it will be fear of repression, police violence and domestic abuse, others will be less obvious – fear of contact with strangers (perhaps leading to ‘othering’ of marginalized groups), fear of physical contact and intimacy. There will be love and care too of course, but both are bound to shape how people go about framing claims to things like public services and engaging in public politics.</a:t>
            </a:r>
            <a:endParaRPr sz="1300"/>
          </a:p>
          <a:p>
            <a:pPr marL="0" lvl="0" indent="0" algn="l" rtl="0">
              <a:spcBef>
                <a:spcPts val="800"/>
              </a:spcBef>
              <a:spcAft>
                <a:spcPts val="0"/>
              </a:spcAft>
              <a:buNone/>
            </a:pPr>
            <a:endParaRPr sz="1300"/>
          </a:p>
        </p:txBody>
      </p:sp>
      <p:sp>
        <p:nvSpPr>
          <p:cNvPr id="484" name="Google Shape;484;p66"/>
          <p:cNvSpPr txBox="1">
            <a:spLocks noGrp="1"/>
          </p:cNvSpPr>
          <p:nvPr>
            <p:ph type="body" idx="2"/>
          </p:nvPr>
        </p:nvSpPr>
        <p:spPr>
          <a:xfrm>
            <a:off x="1631804" y="3757600"/>
            <a:ext cx="3228600" cy="4143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a:t>Duncan Green, Oxfam, From Poverty to Power</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67"/>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Questions? </a:t>
            </a:r>
            <a:endParaRPr/>
          </a:p>
        </p:txBody>
      </p:sp>
      <p:grpSp>
        <p:nvGrpSpPr>
          <p:cNvPr id="490" name="Google Shape;490;p67"/>
          <p:cNvGrpSpPr/>
          <p:nvPr/>
        </p:nvGrpSpPr>
        <p:grpSpPr>
          <a:xfrm>
            <a:off x="2790250" y="1467730"/>
            <a:ext cx="3418250" cy="3723645"/>
            <a:chOff x="2790250" y="1467730"/>
            <a:chExt cx="3418250" cy="3723645"/>
          </a:xfrm>
        </p:grpSpPr>
        <p:pic>
          <p:nvPicPr>
            <p:cNvPr id="491" name="Google Shape;491;p67"/>
            <p:cNvPicPr preferRelativeResize="0"/>
            <p:nvPr/>
          </p:nvPicPr>
          <p:blipFill>
            <a:blip r:embed="rId3">
              <a:alphaModFix/>
            </a:blip>
            <a:stretch>
              <a:fillRect/>
            </a:stretch>
          </p:blipFill>
          <p:spPr>
            <a:xfrm>
              <a:off x="2790250" y="1467730"/>
              <a:ext cx="3418250" cy="3418250"/>
            </a:xfrm>
            <a:prstGeom prst="rect">
              <a:avLst/>
            </a:prstGeom>
            <a:noFill/>
            <a:ln>
              <a:noFill/>
            </a:ln>
          </p:spPr>
        </p:pic>
        <p:sp>
          <p:nvSpPr>
            <p:cNvPr id="492" name="Google Shape;492;p67"/>
            <p:cNvSpPr txBox="1"/>
            <p:nvPr/>
          </p:nvSpPr>
          <p:spPr>
            <a:xfrm>
              <a:off x="4952100" y="4885975"/>
              <a:ext cx="1256400" cy="30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latin typeface="Lato"/>
                  <a:ea typeface="Lato"/>
                  <a:cs typeface="Lato"/>
                  <a:sym typeface="Lato"/>
                </a:rPr>
                <a:t>Source: wikipedia.org/wiki/GIF</a:t>
              </a:r>
              <a:endParaRPr sz="600">
                <a:latin typeface="Lato"/>
                <a:ea typeface="Lato"/>
                <a:cs typeface="Lato"/>
                <a:sym typeface="Lato"/>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68"/>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Preventing Transmission of COVID-19</a:t>
            </a:r>
            <a:endParaRPr/>
          </a:p>
        </p:txBody>
      </p:sp>
      <p:sp>
        <p:nvSpPr>
          <p:cNvPr id="498" name="Google Shape;498;p68"/>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Autofit/>
          </a:bodyPr>
          <a:lstStyle/>
          <a:p>
            <a:pPr marL="457200" lvl="0" indent="-342900" algn="l" rtl="0">
              <a:spcBef>
                <a:spcPts val="800"/>
              </a:spcBef>
              <a:spcAft>
                <a:spcPts val="0"/>
              </a:spcAft>
              <a:buSzPts val="1800"/>
              <a:buChar char="●"/>
            </a:pPr>
            <a:r>
              <a:rPr lang="en" sz="1800"/>
              <a:t>Government Actions</a:t>
            </a:r>
            <a:endParaRPr sz="1800"/>
          </a:p>
          <a:p>
            <a:pPr marL="457200" lvl="0" indent="-342900" algn="l" rtl="0">
              <a:spcBef>
                <a:spcPts val="0"/>
              </a:spcBef>
              <a:spcAft>
                <a:spcPts val="0"/>
              </a:spcAft>
              <a:buSzPts val="1800"/>
              <a:buChar char="●"/>
            </a:pPr>
            <a:r>
              <a:rPr lang="en" sz="1800"/>
              <a:t>Individual Actions</a:t>
            </a:r>
            <a:endParaRPr sz="1800"/>
          </a:p>
          <a:p>
            <a:pPr marL="457200" lvl="0" indent="-342900" algn="l" rtl="0">
              <a:spcBef>
                <a:spcPts val="0"/>
              </a:spcBef>
              <a:spcAft>
                <a:spcPts val="0"/>
              </a:spcAft>
              <a:buSzPts val="1800"/>
              <a:buChar char="●"/>
            </a:pPr>
            <a:r>
              <a:rPr lang="en" sz="1800"/>
              <a:t>Workplace Actions</a:t>
            </a:r>
            <a:endParaRPr sz="1800"/>
          </a:p>
          <a:p>
            <a:pPr marL="457200" lvl="0" indent="-342900" algn="l" rtl="0">
              <a:spcBef>
                <a:spcPts val="0"/>
              </a:spcBef>
              <a:spcAft>
                <a:spcPts val="0"/>
              </a:spcAft>
              <a:buSzPts val="1800"/>
              <a:buChar char="●"/>
            </a:pPr>
            <a:r>
              <a:rPr lang="en" sz="1800"/>
              <a:t>Programmatic Responses</a:t>
            </a:r>
            <a:endParaRPr sz="18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69"/>
          <p:cNvSpPr txBox="1">
            <a:spLocks noGrp="1"/>
          </p:cNvSpPr>
          <p:nvPr>
            <p:ph type="title"/>
          </p:nvPr>
        </p:nvSpPr>
        <p:spPr>
          <a:xfrm>
            <a:off x="222600" y="0"/>
            <a:ext cx="2625300" cy="12156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Government Actions</a:t>
            </a:r>
            <a:endParaRPr/>
          </a:p>
        </p:txBody>
      </p:sp>
      <p:sp>
        <p:nvSpPr>
          <p:cNvPr id="504" name="Google Shape;504;p69"/>
          <p:cNvSpPr txBox="1">
            <a:spLocks noGrp="1"/>
          </p:cNvSpPr>
          <p:nvPr>
            <p:ph type="body" idx="1"/>
          </p:nvPr>
        </p:nvSpPr>
        <p:spPr>
          <a:xfrm>
            <a:off x="96825" y="1435975"/>
            <a:ext cx="2840100" cy="3536400"/>
          </a:xfrm>
          <a:prstGeom prst="rect">
            <a:avLst/>
          </a:prstGeom>
        </p:spPr>
        <p:txBody>
          <a:bodyPr spcFirstLastPara="1" wrap="square" lIns="68575" tIns="34275" rIns="68575" bIns="34275" anchor="t" anchorCtr="0">
            <a:noAutofit/>
          </a:bodyPr>
          <a:lstStyle/>
          <a:p>
            <a:pPr marL="342900" lvl="0" indent="-323850" algn="l" rtl="0">
              <a:spcBef>
                <a:spcPts val="800"/>
              </a:spcBef>
              <a:spcAft>
                <a:spcPts val="0"/>
              </a:spcAft>
              <a:buSzPts val="1500"/>
              <a:buChar char="●"/>
            </a:pPr>
            <a:r>
              <a:rPr lang="en"/>
              <a:t>Test, isolate cases, and contact tracing</a:t>
            </a:r>
            <a:endParaRPr/>
          </a:p>
          <a:p>
            <a:pPr marL="342900" lvl="0" indent="-323850" algn="l" rtl="0">
              <a:spcBef>
                <a:spcPts val="0"/>
              </a:spcBef>
              <a:spcAft>
                <a:spcPts val="0"/>
              </a:spcAft>
              <a:buSzPts val="1500"/>
              <a:buChar char="●"/>
            </a:pPr>
            <a:r>
              <a:rPr lang="en"/>
              <a:t>Physical and social distancing</a:t>
            </a:r>
            <a:endParaRPr/>
          </a:p>
          <a:p>
            <a:pPr marL="342900" lvl="0" indent="-323850" algn="l" rtl="0">
              <a:spcBef>
                <a:spcPts val="0"/>
              </a:spcBef>
              <a:spcAft>
                <a:spcPts val="0"/>
              </a:spcAft>
              <a:buSzPts val="1500"/>
              <a:buChar char="●"/>
            </a:pPr>
            <a:r>
              <a:rPr lang="en"/>
              <a:t>Lockdown</a:t>
            </a:r>
            <a:endParaRPr/>
          </a:p>
          <a:p>
            <a:pPr marL="342900" lvl="0" indent="-323850" algn="l" rtl="0">
              <a:spcBef>
                <a:spcPts val="0"/>
              </a:spcBef>
              <a:spcAft>
                <a:spcPts val="0"/>
              </a:spcAft>
              <a:buSzPts val="1500"/>
              <a:buChar char="●"/>
            </a:pPr>
            <a:r>
              <a:rPr lang="en"/>
              <a:t>Cancellation of public events</a:t>
            </a:r>
            <a:endParaRPr/>
          </a:p>
          <a:p>
            <a:pPr marL="342900" lvl="0" indent="-323850" algn="l" rtl="0">
              <a:spcBef>
                <a:spcPts val="0"/>
              </a:spcBef>
              <a:spcAft>
                <a:spcPts val="0"/>
              </a:spcAft>
              <a:buSzPts val="1500"/>
              <a:buChar char="●"/>
            </a:pPr>
            <a:r>
              <a:rPr lang="en"/>
              <a:t>Self-isolation / quarantine</a:t>
            </a:r>
            <a:endParaRPr/>
          </a:p>
          <a:p>
            <a:pPr marL="342900" lvl="0" indent="-323850" algn="l" rtl="0">
              <a:spcBef>
                <a:spcPts val="0"/>
              </a:spcBef>
              <a:spcAft>
                <a:spcPts val="0"/>
              </a:spcAft>
              <a:buSzPts val="1500"/>
              <a:buChar char="●"/>
            </a:pPr>
            <a:r>
              <a:rPr lang="en"/>
              <a:t>School closures</a:t>
            </a:r>
            <a:endParaRPr/>
          </a:p>
        </p:txBody>
      </p:sp>
      <p:pic>
        <p:nvPicPr>
          <p:cNvPr id="505" name="Google Shape;505;p69"/>
          <p:cNvPicPr preferRelativeResize="0"/>
          <p:nvPr/>
        </p:nvPicPr>
        <p:blipFill>
          <a:blip r:embed="rId3">
            <a:alphaModFix/>
          </a:blip>
          <a:stretch>
            <a:fillRect/>
          </a:stretch>
        </p:blipFill>
        <p:spPr>
          <a:xfrm>
            <a:off x="3351326" y="166850"/>
            <a:ext cx="5792675" cy="2301525"/>
          </a:xfrm>
          <a:prstGeom prst="rect">
            <a:avLst/>
          </a:prstGeom>
          <a:noFill/>
          <a:ln w="9525" cap="flat" cmpd="sng">
            <a:solidFill>
              <a:srgbClr val="1155CC"/>
            </a:solidFill>
            <a:prstDash val="solid"/>
            <a:round/>
            <a:headEnd type="none" w="sm" len="sm"/>
            <a:tailEnd type="none" w="sm" len="sm"/>
          </a:ln>
        </p:spPr>
      </p:pic>
      <p:pic>
        <p:nvPicPr>
          <p:cNvPr id="506" name="Google Shape;506;p69"/>
          <p:cNvPicPr preferRelativeResize="0"/>
          <p:nvPr/>
        </p:nvPicPr>
        <p:blipFill>
          <a:blip r:embed="rId4">
            <a:alphaModFix/>
          </a:blip>
          <a:stretch>
            <a:fillRect/>
          </a:stretch>
        </p:blipFill>
        <p:spPr>
          <a:xfrm>
            <a:off x="3351318" y="2596025"/>
            <a:ext cx="5792693" cy="2301525"/>
          </a:xfrm>
          <a:prstGeom prst="rect">
            <a:avLst/>
          </a:prstGeom>
          <a:noFill/>
          <a:ln w="9525" cap="flat" cmpd="sng">
            <a:solidFill>
              <a:srgbClr val="674EA7"/>
            </a:solidFill>
            <a:prstDash val="solid"/>
            <a:round/>
            <a:headEnd type="none" w="sm" len="sm"/>
            <a:tailEnd type="none" w="sm" len="sm"/>
          </a:ln>
        </p:spPr>
      </p:pic>
      <p:sp>
        <p:nvSpPr>
          <p:cNvPr id="507" name="Google Shape;507;p69"/>
          <p:cNvSpPr txBox="1"/>
          <p:nvPr/>
        </p:nvSpPr>
        <p:spPr>
          <a:xfrm>
            <a:off x="5716600" y="4866300"/>
            <a:ext cx="3427500" cy="27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t>https://www.bsg.ox.ac.uk/research/research-projects/coronavirus-government-response-tracker</a:t>
            </a:r>
            <a:endParaRPr sz="6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70"/>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Government Actions - 1918 Flu Pandemic</a:t>
            </a:r>
            <a:endParaRPr/>
          </a:p>
        </p:txBody>
      </p:sp>
      <p:grpSp>
        <p:nvGrpSpPr>
          <p:cNvPr id="513" name="Google Shape;513;p70"/>
          <p:cNvGrpSpPr/>
          <p:nvPr/>
        </p:nvGrpSpPr>
        <p:grpSpPr>
          <a:xfrm>
            <a:off x="1843950" y="1017725"/>
            <a:ext cx="5731475" cy="4035175"/>
            <a:chOff x="1843950" y="1017725"/>
            <a:chExt cx="5731475" cy="4035175"/>
          </a:xfrm>
        </p:grpSpPr>
        <p:pic>
          <p:nvPicPr>
            <p:cNvPr id="514" name="Google Shape;514;p70"/>
            <p:cNvPicPr preferRelativeResize="0"/>
            <p:nvPr/>
          </p:nvPicPr>
          <p:blipFill>
            <a:blip r:embed="rId3">
              <a:alphaModFix/>
            </a:blip>
            <a:stretch>
              <a:fillRect/>
            </a:stretch>
          </p:blipFill>
          <p:spPr>
            <a:xfrm>
              <a:off x="1843950" y="1017725"/>
              <a:ext cx="5731464" cy="3820976"/>
            </a:xfrm>
            <a:prstGeom prst="rect">
              <a:avLst/>
            </a:prstGeom>
            <a:noFill/>
            <a:ln>
              <a:noFill/>
            </a:ln>
          </p:spPr>
        </p:pic>
        <p:sp>
          <p:nvSpPr>
            <p:cNvPr id="515" name="Google Shape;515;p70"/>
            <p:cNvSpPr txBox="1"/>
            <p:nvPr/>
          </p:nvSpPr>
          <p:spPr>
            <a:xfrm>
              <a:off x="6511625" y="4838700"/>
              <a:ext cx="1063800" cy="21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latin typeface="Lato"/>
                  <a:ea typeface="Lato"/>
                  <a:cs typeface="Lato"/>
                  <a:sym typeface="Lato"/>
                </a:rPr>
                <a:t>Kelowna Capital News</a:t>
              </a:r>
              <a:endParaRPr sz="600">
                <a:latin typeface="Lato"/>
                <a:ea typeface="Lato"/>
                <a:cs typeface="Lato"/>
                <a:sym typeface="Lato"/>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71"/>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Individual Actions</a:t>
            </a:r>
            <a:endParaRPr/>
          </a:p>
        </p:txBody>
      </p:sp>
      <p:sp>
        <p:nvSpPr>
          <p:cNvPr id="521" name="Google Shape;521;p71"/>
          <p:cNvSpPr txBox="1">
            <a:spLocks noGrp="1"/>
          </p:cNvSpPr>
          <p:nvPr>
            <p:ph type="body" idx="1"/>
          </p:nvPr>
        </p:nvSpPr>
        <p:spPr>
          <a:xfrm>
            <a:off x="311700" y="1017725"/>
            <a:ext cx="6994800" cy="4211400"/>
          </a:xfrm>
          <a:prstGeom prst="rect">
            <a:avLst/>
          </a:prstGeom>
        </p:spPr>
        <p:txBody>
          <a:bodyPr spcFirstLastPara="1" wrap="square" lIns="68575" tIns="34275" rIns="68575" bIns="34275" anchor="t" anchorCtr="0">
            <a:noAutofit/>
          </a:bodyPr>
          <a:lstStyle/>
          <a:p>
            <a:pPr marL="457200" marR="0" lvl="0" indent="-342900" algn="l" rtl="0">
              <a:lnSpc>
                <a:spcPct val="150000"/>
              </a:lnSpc>
              <a:spcBef>
                <a:spcPts val="1200"/>
              </a:spcBef>
              <a:spcAft>
                <a:spcPts val="0"/>
              </a:spcAft>
              <a:buClr>
                <a:schemeClr val="dk1"/>
              </a:buClr>
              <a:buSzPts val="1800"/>
              <a:buChar char="●"/>
            </a:pPr>
            <a:r>
              <a:rPr lang="en" sz="1800">
                <a:solidFill>
                  <a:schemeClr val="dk1"/>
                </a:solidFill>
              </a:rPr>
              <a:t>Wash your hands frequently with soap</a:t>
            </a:r>
            <a:endParaRPr sz="1800">
              <a:solidFill>
                <a:schemeClr val="dk1"/>
              </a:solidFill>
            </a:endParaRPr>
          </a:p>
          <a:p>
            <a:pPr marL="457200" marR="0" lvl="0" indent="-342900" algn="l" rtl="0">
              <a:lnSpc>
                <a:spcPct val="150000"/>
              </a:lnSpc>
              <a:spcBef>
                <a:spcPts val="0"/>
              </a:spcBef>
              <a:spcAft>
                <a:spcPts val="0"/>
              </a:spcAft>
              <a:buClr>
                <a:schemeClr val="dk1"/>
              </a:buClr>
              <a:buSzPts val="1800"/>
              <a:buChar char="●"/>
            </a:pPr>
            <a:r>
              <a:rPr lang="en" sz="1800">
                <a:solidFill>
                  <a:schemeClr val="dk1"/>
                </a:solidFill>
              </a:rPr>
              <a:t>Maintain social and physical distancing</a:t>
            </a:r>
            <a:endParaRPr sz="1800">
              <a:solidFill>
                <a:schemeClr val="dk1"/>
              </a:solidFill>
            </a:endParaRPr>
          </a:p>
          <a:p>
            <a:pPr marL="457200" marR="0" lvl="0" indent="-342900" algn="l" rtl="0">
              <a:lnSpc>
                <a:spcPct val="150000"/>
              </a:lnSpc>
              <a:spcBef>
                <a:spcPts val="0"/>
              </a:spcBef>
              <a:spcAft>
                <a:spcPts val="0"/>
              </a:spcAft>
              <a:buClr>
                <a:schemeClr val="dk1"/>
              </a:buClr>
              <a:buSzPts val="1800"/>
              <a:buChar char="●"/>
            </a:pPr>
            <a:r>
              <a:rPr lang="en" sz="1800">
                <a:solidFill>
                  <a:schemeClr val="dk1"/>
                </a:solidFill>
              </a:rPr>
              <a:t>Avoid touching eyes, nose and mouth</a:t>
            </a:r>
            <a:endParaRPr sz="1800">
              <a:solidFill>
                <a:schemeClr val="dk1"/>
              </a:solidFill>
            </a:endParaRPr>
          </a:p>
          <a:p>
            <a:pPr marL="457200" marR="0" lvl="0" indent="-342900" algn="l" rtl="0">
              <a:lnSpc>
                <a:spcPct val="150000"/>
              </a:lnSpc>
              <a:spcBef>
                <a:spcPts val="0"/>
              </a:spcBef>
              <a:spcAft>
                <a:spcPts val="0"/>
              </a:spcAft>
              <a:buClr>
                <a:schemeClr val="dk1"/>
              </a:buClr>
              <a:buSzPts val="1800"/>
              <a:buChar char="●"/>
            </a:pPr>
            <a:r>
              <a:rPr lang="en" sz="1800">
                <a:solidFill>
                  <a:schemeClr val="dk1"/>
                </a:solidFill>
              </a:rPr>
              <a:t>Practice respiratory hygiene</a:t>
            </a:r>
            <a:endParaRPr sz="1800">
              <a:solidFill>
                <a:schemeClr val="dk1"/>
              </a:solidFill>
            </a:endParaRPr>
          </a:p>
          <a:p>
            <a:pPr marL="457200" marR="0" lvl="0" indent="-342900" algn="l" rtl="0">
              <a:lnSpc>
                <a:spcPct val="150000"/>
              </a:lnSpc>
              <a:spcBef>
                <a:spcPts val="0"/>
              </a:spcBef>
              <a:spcAft>
                <a:spcPts val="0"/>
              </a:spcAft>
              <a:buClr>
                <a:schemeClr val="dk1"/>
              </a:buClr>
              <a:buSzPts val="1800"/>
              <a:buChar char="●"/>
            </a:pPr>
            <a:r>
              <a:rPr lang="en" sz="1800">
                <a:solidFill>
                  <a:schemeClr val="dk1"/>
                </a:solidFill>
              </a:rPr>
              <a:t>Clean “high touch” surfaces regularly</a:t>
            </a:r>
            <a:endParaRPr sz="1800">
              <a:solidFill>
                <a:schemeClr val="dk1"/>
              </a:solidFill>
            </a:endParaRPr>
          </a:p>
          <a:p>
            <a:pPr marL="457200" marR="0" lvl="0" indent="-342900" algn="l" rtl="0">
              <a:lnSpc>
                <a:spcPct val="150000"/>
              </a:lnSpc>
              <a:spcBef>
                <a:spcPts val="0"/>
              </a:spcBef>
              <a:spcAft>
                <a:spcPts val="0"/>
              </a:spcAft>
              <a:buClr>
                <a:schemeClr val="dk1"/>
              </a:buClr>
              <a:buSzPts val="1800"/>
              <a:buChar char="●"/>
            </a:pPr>
            <a:r>
              <a:rPr lang="en" sz="1800">
                <a:solidFill>
                  <a:schemeClr val="dk1"/>
                </a:solidFill>
              </a:rPr>
              <a:t>Stay at home if you feel unwell, even with mild symptoms</a:t>
            </a:r>
            <a:endParaRPr sz="1800">
              <a:solidFill>
                <a:schemeClr val="dk1"/>
              </a:solidFill>
            </a:endParaRPr>
          </a:p>
          <a:p>
            <a:pPr marL="457200" marR="0" lvl="0" indent="-342900" algn="l" rtl="0">
              <a:lnSpc>
                <a:spcPct val="150000"/>
              </a:lnSpc>
              <a:spcBef>
                <a:spcPts val="0"/>
              </a:spcBef>
              <a:spcAft>
                <a:spcPts val="0"/>
              </a:spcAft>
              <a:buClr>
                <a:schemeClr val="dk1"/>
              </a:buClr>
              <a:buSzPts val="1800"/>
              <a:buChar char="●"/>
            </a:pPr>
            <a:r>
              <a:rPr lang="en" sz="1800">
                <a:solidFill>
                  <a:schemeClr val="dk1"/>
                </a:solidFill>
              </a:rPr>
              <a:t>If you have fever, cough and difficulty breathing, seek medical care early</a:t>
            </a:r>
            <a:endParaRPr sz="1800">
              <a:solidFill>
                <a:schemeClr val="dk1"/>
              </a:solidFill>
            </a:endParaRPr>
          </a:p>
          <a:p>
            <a:pPr marL="457200" marR="0" lvl="0" indent="-342900" algn="l" rtl="0">
              <a:lnSpc>
                <a:spcPct val="150000"/>
              </a:lnSpc>
              <a:spcBef>
                <a:spcPts val="0"/>
              </a:spcBef>
              <a:spcAft>
                <a:spcPts val="0"/>
              </a:spcAft>
              <a:buClr>
                <a:schemeClr val="dk1"/>
              </a:buClr>
              <a:buSzPts val="1800"/>
              <a:buChar char="●"/>
            </a:pPr>
            <a:r>
              <a:rPr lang="en" sz="1800">
                <a:solidFill>
                  <a:schemeClr val="dk1"/>
                </a:solidFill>
              </a:rPr>
              <a:t>Stay informed and follow advice given by your healthcare provider</a:t>
            </a:r>
            <a:endParaRPr sz="1800">
              <a:solidFill>
                <a:schemeClr val="dk1"/>
              </a:solidFill>
            </a:endParaRPr>
          </a:p>
        </p:txBody>
      </p:sp>
      <p:pic>
        <p:nvPicPr>
          <p:cNvPr id="522" name="Google Shape;522;p71"/>
          <p:cNvPicPr preferRelativeResize="0"/>
          <p:nvPr/>
        </p:nvPicPr>
        <p:blipFill>
          <a:blip r:embed="rId3">
            <a:alphaModFix/>
          </a:blip>
          <a:stretch>
            <a:fillRect/>
          </a:stretch>
        </p:blipFill>
        <p:spPr>
          <a:xfrm>
            <a:off x="7665425" y="247550"/>
            <a:ext cx="1240150" cy="1240150"/>
          </a:xfrm>
          <a:prstGeom prst="rect">
            <a:avLst/>
          </a:prstGeom>
          <a:noFill/>
          <a:ln>
            <a:noFill/>
          </a:ln>
        </p:spPr>
      </p:pic>
      <p:pic>
        <p:nvPicPr>
          <p:cNvPr id="523" name="Google Shape;523;p71"/>
          <p:cNvPicPr preferRelativeResize="0"/>
          <p:nvPr/>
        </p:nvPicPr>
        <p:blipFill>
          <a:blip r:embed="rId4">
            <a:alphaModFix/>
          </a:blip>
          <a:stretch>
            <a:fillRect/>
          </a:stretch>
        </p:blipFill>
        <p:spPr>
          <a:xfrm>
            <a:off x="7665425" y="1888088"/>
            <a:ext cx="1240150" cy="1240150"/>
          </a:xfrm>
          <a:prstGeom prst="rect">
            <a:avLst/>
          </a:prstGeom>
          <a:noFill/>
          <a:ln>
            <a:noFill/>
          </a:ln>
        </p:spPr>
      </p:pic>
      <p:grpSp>
        <p:nvGrpSpPr>
          <p:cNvPr id="524" name="Google Shape;524;p71"/>
          <p:cNvGrpSpPr/>
          <p:nvPr/>
        </p:nvGrpSpPr>
        <p:grpSpPr>
          <a:xfrm>
            <a:off x="7665425" y="3528650"/>
            <a:ext cx="1240150" cy="1468150"/>
            <a:chOff x="7665425" y="3528650"/>
            <a:chExt cx="1240150" cy="1468150"/>
          </a:xfrm>
        </p:grpSpPr>
        <p:pic>
          <p:nvPicPr>
            <p:cNvPr id="525" name="Google Shape;525;p71"/>
            <p:cNvPicPr preferRelativeResize="0"/>
            <p:nvPr/>
          </p:nvPicPr>
          <p:blipFill>
            <a:blip r:embed="rId5">
              <a:alphaModFix/>
            </a:blip>
            <a:stretch>
              <a:fillRect/>
            </a:stretch>
          </p:blipFill>
          <p:spPr>
            <a:xfrm>
              <a:off x="7665425" y="3528650"/>
              <a:ext cx="1240150" cy="1240150"/>
            </a:xfrm>
            <a:prstGeom prst="rect">
              <a:avLst/>
            </a:prstGeom>
            <a:noFill/>
            <a:ln>
              <a:noFill/>
            </a:ln>
          </p:spPr>
        </p:pic>
        <p:sp>
          <p:nvSpPr>
            <p:cNvPr id="526" name="Google Shape;526;p71"/>
            <p:cNvSpPr txBox="1"/>
            <p:nvPr/>
          </p:nvSpPr>
          <p:spPr>
            <a:xfrm>
              <a:off x="8006650" y="4768800"/>
              <a:ext cx="557700" cy="22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latin typeface="Lato"/>
                  <a:ea typeface="Lato"/>
                  <a:cs typeface="Lato"/>
                  <a:sym typeface="Lato"/>
                </a:rPr>
                <a:t>unocha.org</a:t>
              </a:r>
              <a:endParaRPr sz="600">
                <a:latin typeface="Lato"/>
                <a:ea typeface="Lato"/>
                <a:cs typeface="Lato"/>
                <a:sym typeface="Lato"/>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45"/>
          <p:cNvPicPr preferRelativeResize="0"/>
          <p:nvPr/>
        </p:nvPicPr>
        <p:blipFill>
          <a:blip r:embed="rId3">
            <a:alphaModFix/>
          </a:blip>
          <a:stretch>
            <a:fillRect/>
          </a:stretch>
        </p:blipFill>
        <p:spPr>
          <a:xfrm>
            <a:off x="0" y="0"/>
            <a:ext cx="9144000" cy="5143500"/>
          </a:xfrm>
          <a:prstGeom prst="rect">
            <a:avLst/>
          </a:prstGeom>
          <a:noFill/>
          <a:ln>
            <a:noFill/>
          </a:ln>
        </p:spPr>
      </p:pic>
      <p:sp>
        <p:nvSpPr>
          <p:cNvPr id="279" name="Google Shape;279;p45"/>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280" name="Google Shape;280;p45"/>
          <p:cNvSpPr txBox="1"/>
          <p:nvPr/>
        </p:nvSpPr>
        <p:spPr>
          <a:xfrm>
            <a:off x="6862913" y="4572825"/>
            <a:ext cx="2250000" cy="4998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endParaRPr sz="1100"/>
          </a:p>
        </p:txBody>
      </p:sp>
      <p:pic>
        <p:nvPicPr>
          <p:cNvPr id="281" name="Google Shape;281;p45"/>
          <p:cNvPicPr preferRelativeResize="0"/>
          <p:nvPr/>
        </p:nvPicPr>
        <p:blipFill>
          <a:blip r:embed="rId4">
            <a:alphaModFix/>
          </a:blip>
          <a:stretch>
            <a:fillRect/>
          </a:stretch>
        </p:blipFill>
        <p:spPr>
          <a:xfrm>
            <a:off x="7153227" y="1462269"/>
            <a:ext cx="1885950" cy="1543050"/>
          </a:xfrm>
          <a:prstGeom prst="rect">
            <a:avLst/>
          </a:prstGeom>
          <a:noFill/>
          <a:ln>
            <a:noFill/>
          </a:ln>
        </p:spPr>
      </p:pic>
      <p:pic>
        <p:nvPicPr>
          <p:cNvPr id="282" name="Google Shape;282;p45"/>
          <p:cNvPicPr preferRelativeResize="0"/>
          <p:nvPr/>
        </p:nvPicPr>
        <p:blipFill>
          <a:blip r:embed="rId5">
            <a:alphaModFix/>
          </a:blip>
          <a:stretch>
            <a:fillRect/>
          </a:stretch>
        </p:blipFill>
        <p:spPr>
          <a:xfrm>
            <a:off x="200727" y="974169"/>
            <a:ext cx="1706964" cy="1104506"/>
          </a:xfrm>
          <a:prstGeom prst="rect">
            <a:avLst/>
          </a:prstGeom>
          <a:noFill/>
          <a:ln>
            <a:noFill/>
          </a:ln>
        </p:spPr>
      </p:pic>
      <p:pic>
        <p:nvPicPr>
          <p:cNvPr id="283" name="Google Shape;283;p45"/>
          <p:cNvPicPr preferRelativeResize="0"/>
          <p:nvPr/>
        </p:nvPicPr>
        <p:blipFill>
          <a:blip r:embed="rId6">
            <a:alphaModFix/>
          </a:blip>
          <a:stretch>
            <a:fillRect/>
          </a:stretch>
        </p:blipFill>
        <p:spPr>
          <a:xfrm>
            <a:off x="4149974" y="3005326"/>
            <a:ext cx="1885950" cy="1503303"/>
          </a:xfrm>
          <a:prstGeom prst="rect">
            <a:avLst/>
          </a:prstGeom>
          <a:noFill/>
          <a:ln>
            <a:noFill/>
          </a:ln>
        </p:spPr>
      </p:pic>
      <p:pic>
        <p:nvPicPr>
          <p:cNvPr id="284" name="Google Shape;284;p45"/>
          <p:cNvPicPr preferRelativeResize="0"/>
          <p:nvPr/>
        </p:nvPicPr>
        <p:blipFill>
          <a:blip r:embed="rId7">
            <a:alphaModFix/>
          </a:blip>
          <a:stretch>
            <a:fillRect/>
          </a:stretch>
        </p:blipFill>
        <p:spPr>
          <a:xfrm>
            <a:off x="4021425" y="668125"/>
            <a:ext cx="1866900" cy="1562100"/>
          </a:xfrm>
          <a:prstGeom prst="rect">
            <a:avLst/>
          </a:prstGeom>
          <a:noFill/>
          <a:ln>
            <a:noFill/>
          </a:ln>
        </p:spPr>
      </p:pic>
      <p:pic>
        <p:nvPicPr>
          <p:cNvPr id="285" name="Google Shape;285;p45"/>
          <p:cNvPicPr preferRelativeResize="0"/>
          <p:nvPr/>
        </p:nvPicPr>
        <p:blipFill rotWithShape="1">
          <a:blip r:embed="rId8">
            <a:alphaModFix/>
          </a:blip>
          <a:srcRect l="20631" r="9000"/>
          <a:stretch/>
        </p:blipFill>
        <p:spPr>
          <a:xfrm>
            <a:off x="1115575" y="2828950"/>
            <a:ext cx="1885950" cy="150627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72"/>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Non-Medical Masks / Face Coverings</a:t>
            </a:r>
            <a:endParaRPr/>
          </a:p>
        </p:txBody>
      </p:sp>
      <p:sp>
        <p:nvSpPr>
          <p:cNvPr id="532" name="Google Shape;532;p72"/>
          <p:cNvSpPr txBox="1">
            <a:spLocks noGrp="1"/>
          </p:cNvSpPr>
          <p:nvPr>
            <p:ph type="body" idx="1"/>
          </p:nvPr>
        </p:nvSpPr>
        <p:spPr>
          <a:xfrm>
            <a:off x="110725" y="1152475"/>
            <a:ext cx="5907900" cy="3017700"/>
          </a:xfrm>
          <a:prstGeom prst="rect">
            <a:avLst/>
          </a:prstGeom>
        </p:spPr>
        <p:txBody>
          <a:bodyPr spcFirstLastPara="1" wrap="square" lIns="68575" tIns="34275" rIns="68575" bIns="34275" anchor="t" anchorCtr="0">
            <a:noAutofit/>
          </a:bodyPr>
          <a:lstStyle/>
          <a:p>
            <a:pPr marL="457200" marR="0" lvl="0" indent="-336550" algn="l" rtl="0">
              <a:lnSpc>
                <a:spcPct val="100000"/>
              </a:lnSpc>
              <a:spcBef>
                <a:spcPts val="0"/>
              </a:spcBef>
              <a:spcAft>
                <a:spcPts val="0"/>
              </a:spcAft>
              <a:buClr>
                <a:schemeClr val="dk1"/>
              </a:buClr>
              <a:buSzPts val="1700"/>
              <a:buChar char="●"/>
            </a:pPr>
            <a:r>
              <a:rPr lang="en" sz="1700">
                <a:solidFill>
                  <a:schemeClr val="dk1"/>
                </a:solidFill>
              </a:rPr>
              <a:t>Several governments and Health Agencies are recommending use of face coverings or non-medical masks by the general public.</a:t>
            </a:r>
            <a:endParaRPr sz="1700">
              <a:solidFill>
                <a:schemeClr val="dk1"/>
              </a:solidFill>
            </a:endParaRPr>
          </a:p>
          <a:p>
            <a:pPr marL="457200" marR="0" lvl="0" indent="-336550" algn="l" rtl="0">
              <a:lnSpc>
                <a:spcPct val="100000"/>
              </a:lnSpc>
              <a:spcBef>
                <a:spcPts val="1000"/>
              </a:spcBef>
              <a:spcAft>
                <a:spcPts val="0"/>
              </a:spcAft>
              <a:buClr>
                <a:schemeClr val="dk1"/>
              </a:buClr>
              <a:buSzPts val="1700"/>
              <a:buChar char="●"/>
            </a:pPr>
            <a:r>
              <a:rPr lang="en" sz="1700">
                <a:solidFill>
                  <a:schemeClr val="dk1"/>
                </a:solidFill>
              </a:rPr>
              <a:t>Wearing a mask or face covering:</a:t>
            </a:r>
            <a:endParaRPr sz="1700">
              <a:solidFill>
                <a:schemeClr val="dk1"/>
              </a:solidFill>
            </a:endParaRPr>
          </a:p>
          <a:p>
            <a:pPr marL="914400" marR="0" lvl="1" indent="-336550" algn="l" rtl="0">
              <a:lnSpc>
                <a:spcPct val="100000"/>
              </a:lnSpc>
              <a:spcBef>
                <a:spcPts val="1000"/>
              </a:spcBef>
              <a:spcAft>
                <a:spcPts val="0"/>
              </a:spcAft>
              <a:buClr>
                <a:schemeClr val="dk1"/>
              </a:buClr>
              <a:buSzPts val="1700"/>
              <a:buChar char="○"/>
            </a:pPr>
            <a:r>
              <a:rPr lang="en" sz="1700">
                <a:solidFill>
                  <a:schemeClr val="dk1"/>
                </a:solidFill>
              </a:rPr>
              <a:t>may be helpful in protecting others</a:t>
            </a:r>
            <a:endParaRPr sz="1700">
              <a:solidFill>
                <a:schemeClr val="dk1"/>
              </a:solidFill>
            </a:endParaRPr>
          </a:p>
          <a:p>
            <a:pPr marL="914400" lvl="1" indent="-336550" algn="l" rtl="0">
              <a:lnSpc>
                <a:spcPct val="100000"/>
              </a:lnSpc>
              <a:spcBef>
                <a:spcPts val="1000"/>
              </a:spcBef>
              <a:spcAft>
                <a:spcPts val="0"/>
              </a:spcAft>
              <a:buClr>
                <a:schemeClr val="dk1"/>
              </a:buClr>
              <a:buSzPts val="1700"/>
              <a:buChar char="○"/>
            </a:pPr>
            <a:r>
              <a:rPr lang="en" sz="1700">
                <a:solidFill>
                  <a:schemeClr val="dk1"/>
                </a:solidFill>
              </a:rPr>
              <a:t>can prevent your respiratory droplets from contaminating other people or surfaces</a:t>
            </a:r>
            <a:endParaRPr sz="1700">
              <a:solidFill>
                <a:schemeClr val="dk1"/>
              </a:solidFill>
            </a:endParaRPr>
          </a:p>
          <a:p>
            <a:pPr marL="914400" lvl="1" indent="-336550" algn="l" rtl="0">
              <a:lnSpc>
                <a:spcPct val="100000"/>
              </a:lnSpc>
              <a:spcBef>
                <a:spcPts val="1000"/>
              </a:spcBef>
              <a:spcAft>
                <a:spcPts val="1000"/>
              </a:spcAft>
              <a:buClr>
                <a:schemeClr val="dk1"/>
              </a:buClr>
              <a:buSzPts val="1700"/>
              <a:buChar char="○"/>
            </a:pPr>
            <a:r>
              <a:rPr lang="en" sz="1700">
                <a:solidFill>
                  <a:schemeClr val="dk1"/>
                </a:solidFill>
              </a:rPr>
              <a:t>may stop you from touching your nose and mouth</a:t>
            </a:r>
            <a:endParaRPr sz="1700">
              <a:solidFill>
                <a:schemeClr val="dk1"/>
              </a:solidFill>
            </a:endParaRPr>
          </a:p>
        </p:txBody>
      </p:sp>
      <p:grpSp>
        <p:nvGrpSpPr>
          <p:cNvPr id="533" name="Google Shape;533;p72"/>
          <p:cNvGrpSpPr/>
          <p:nvPr/>
        </p:nvGrpSpPr>
        <p:grpSpPr>
          <a:xfrm>
            <a:off x="6018626" y="1606512"/>
            <a:ext cx="3033599" cy="1930475"/>
            <a:chOff x="6110401" y="2788450"/>
            <a:chExt cx="3033599" cy="1930475"/>
          </a:xfrm>
        </p:grpSpPr>
        <p:pic>
          <p:nvPicPr>
            <p:cNvPr id="534" name="Google Shape;534;p72"/>
            <p:cNvPicPr preferRelativeResize="0"/>
            <p:nvPr/>
          </p:nvPicPr>
          <p:blipFill>
            <a:blip r:embed="rId3">
              <a:alphaModFix/>
            </a:blip>
            <a:stretch>
              <a:fillRect/>
            </a:stretch>
          </p:blipFill>
          <p:spPr>
            <a:xfrm>
              <a:off x="6110401" y="2788450"/>
              <a:ext cx="3033599" cy="1709076"/>
            </a:xfrm>
            <a:prstGeom prst="rect">
              <a:avLst/>
            </a:prstGeom>
            <a:noFill/>
            <a:ln>
              <a:noFill/>
            </a:ln>
          </p:spPr>
        </p:pic>
        <p:sp>
          <p:nvSpPr>
            <p:cNvPr id="535" name="Google Shape;535;p72"/>
            <p:cNvSpPr txBox="1"/>
            <p:nvPr/>
          </p:nvSpPr>
          <p:spPr>
            <a:xfrm>
              <a:off x="7246800" y="4497525"/>
              <a:ext cx="1897200" cy="22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(Photo: Columbus (Ohio) Dispatch)</a:t>
              </a:r>
              <a:endParaRPr sz="800"/>
            </a:p>
          </p:txBody>
        </p:sp>
      </p:grpSp>
      <p:sp>
        <p:nvSpPr>
          <p:cNvPr id="536" name="Google Shape;536;p72"/>
          <p:cNvSpPr txBox="1"/>
          <p:nvPr/>
        </p:nvSpPr>
        <p:spPr>
          <a:xfrm>
            <a:off x="0" y="4125775"/>
            <a:ext cx="9144000" cy="95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700" b="1" i="1">
                <a:solidFill>
                  <a:schemeClr val="dk1"/>
                </a:solidFill>
                <a:latin typeface="Lato"/>
                <a:ea typeface="Lato"/>
                <a:cs typeface="Lato"/>
                <a:sym typeface="Lato"/>
              </a:rPr>
              <a:t>“Wearing a non-medical face mask does not replace physical distancing &amp; self-isolation. It also doesn't protect the person wearing it but it might help prevent spreading the virus to other people.”  </a:t>
            </a:r>
            <a:endParaRPr sz="1700" b="1" i="1">
              <a:solidFill>
                <a:schemeClr val="dk1"/>
              </a:solidFill>
              <a:latin typeface="Lato"/>
              <a:ea typeface="Lato"/>
              <a:cs typeface="Lato"/>
              <a:sym typeface="Lato"/>
            </a:endParaRPr>
          </a:p>
          <a:p>
            <a:pPr marL="0" lvl="0" indent="0" algn="r" rtl="0">
              <a:lnSpc>
                <a:spcPct val="115000"/>
              </a:lnSpc>
              <a:spcBef>
                <a:spcPts val="0"/>
              </a:spcBef>
              <a:spcAft>
                <a:spcPts val="0"/>
              </a:spcAft>
              <a:buNone/>
            </a:pPr>
            <a:r>
              <a:rPr lang="en" sz="1700">
                <a:solidFill>
                  <a:schemeClr val="dk1"/>
                </a:solidFill>
                <a:latin typeface="Lato"/>
                <a:ea typeface="Lato"/>
                <a:cs typeface="Lato"/>
                <a:sym typeface="Lato"/>
              </a:rPr>
              <a:t>Dr. Deena Hinshaw, Chief Medical Officer of Health, Alberta</a:t>
            </a:r>
            <a:endParaRPr sz="1700">
              <a:latin typeface="Lato"/>
              <a:ea typeface="Lato"/>
              <a:cs typeface="Lato"/>
              <a:sym typeface="La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73"/>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Mask DOs and DON’Ts</a:t>
            </a:r>
            <a:endParaRPr/>
          </a:p>
        </p:txBody>
      </p:sp>
      <p:sp>
        <p:nvSpPr>
          <p:cNvPr id="542" name="Google Shape;542;p73"/>
          <p:cNvSpPr txBox="1">
            <a:spLocks noGrp="1"/>
          </p:cNvSpPr>
          <p:nvPr>
            <p:ph type="body" idx="1"/>
          </p:nvPr>
        </p:nvSpPr>
        <p:spPr>
          <a:xfrm>
            <a:off x="311700" y="1152475"/>
            <a:ext cx="6693900" cy="3416400"/>
          </a:xfrm>
          <a:prstGeom prst="rect">
            <a:avLst/>
          </a:prstGeom>
        </p:spPr>
        <p:txBody>
          <a:bodyPr spcFirstLastPara="1" wrap="square" lIns="68575" tIns="34275" rIns="68575" bIns="34275" anchor="t" anchorCtr="0">
            <a:noAutofit/>
          </a:bodyPr>
          <a:lstStyle/>
          <a:p>
            <a:pPr marL="0" lvl="0" indent="0" algn="l" rtl="0">
              <a:lnSpc>
                <a:spcPct val="100000"/>
              </a:lnSpc>
              <a:spcBef>
                <a:spcPts val="800"/>
              </a:spcBef>
              <a:spcAft>
                <a:spcPts val="0"/>
              </a:spcAft>
              <a:buNone/>
            </a:pPr>
            <a:r>
              <a:rPr lang="en">
                <a:solidFill>
                  <a:schemeClr val="dk1"/>
                </a:solidFill>
              </a:rPr>
              <a:t>Face mask DOs:</a:t>
            </a:r>
            <a:endParaRPr>
              <a:solidFill>
                <a:schemeClr val="dk1"/>
              </a:solidFill>
            </a:endParaRPr>
          </a:p>
          <a:p>
            <a:pPr marL="457200" lvl="0" indent="-323850" algn="l" rtl="0">
              <a:lnSpc>
                <a:spcPct val="100000"/>
              </a:lnSpc>
              <a:spcBef>
                <a:spcPts val="800"/>
              </a:spcBef>
              <a:spcAft>
                <a:spcPts val="0"/>
              </a:spcAft>
              <a:buClr>
                <a:schemeClr val="dk1"/>
              </a:buClr>
              <a:buSzPts val="1500"/>
              <a:buChar char="●"/>
            </a:pPr>
            <a:r>
              <a:rPr lang="en">
                <a:solidFill>
                  <a:schemeClr val="dk1"/>
                </a:solidFill>
              </a:rPr>
              <a:t>Make sure it fits well and doesn't gape at the sides</a:t>
            </a:r>
            <a:endParaRPr>
              <a:solidFill>
                <a:schemeClr val="dk1"/>
              </a:solidFill>
            </a:endParaRPr>
          </a:p>
          <a:p>
            <a:pPr marL="457200" lvl="0" indent="-323850" algn="l" rtl="0">
              <a:lnSpc>
                <a:spcPct val="100000"/>
              </a:lnSpc>
              <a:spcBef>
                <a:spcPts val="0"/>
              </a:spcBef>
              <a:spcAft>
                <a:spcPts val="0"/>
              </a:spcAft>
              <a:buClr>
                <a:schemeClr val="dk1"/>
              </a:buClr>
              <a:buSzPts val="1500"/>
              <a:buChar char="●"/>
            </a:pPr>
            <a:r>
              <a:rPr lang="en">
                <a:solidFill>
                  <a:schemeClr val="dk1"/>
                </a:solidFill>
              </a:rPr>
              <a:t>Wash your hands before putting it on and after taking it off</a:t>
            </a:r>
            <a:endParaRPr>
              <a:solidFill>
                <a:schemeClr val="dk1"/>
              </a:solidFill>
            </a:endParaRPr>
          </a:p>
          <a:p>
            <a:pPr marL="457200" lvl="0" indent="-323850" algn="l" rtl="0">
              <a:lnSpc>
                <a:spcPct val="100000"/>
              </a:lnSpc>
              <a:spcBef>
                <a:spcPts val="0"/>
              </a:spcBef>
              <a:spcAft>
                <a:spcPts val="0"/>
              </a:spcAft>
              <a:buClr>
                <a:schemeClr val="dk1"/>
              </a:buClr>
              <a:buSzPts val="1500"/>
              <a:buChar char="●"/>
            </a:pPr>
            <a:r>
              <a:rPr lang="en">
                <a:solidFill>
                  <a:schemeClr val="dk1"/>
                </a:solidFill>
              </a:rPr>
              <a:t>Wear masks for a short time</a:t>
            </a:r>
            <a:endParaRPr>
              <a:solidFill>
                <a:schemeClr val="dk1"/>
              </a:solidFill>
            </a:endParaRPr>
          </a:p>
          <a:p>
            <a:pPr marL="457200" lvl="0" indent="-323850" algn="l" rtl="0">
              <a:lnSpc>
                <a:spcPct val="100000"/>
              </a:lnSpc>
              <a:spcBef>
                <a:spcPts val="0"/>
              </a:spcBef>
              <a:spcAft>
                <a:spcPts val="0"/>
              </a:spcAft>
              <a:buClr>
                <a:schemeClr val="dk1"/>
              </a:buClr>
              <a:buSzPts val="1500"/>
              <a:buChar char="●"/>
            </a:pPr>
            <a:r>
              <a:rPr lang="en">
                <a:solidFill>
                  <a:schemeClr val="dk1"/>
                </a:solidFill>
              </a:rPr>
              <a:t>Carry a bag with clean masks and a plastic bag that can be used store used masks until they can be washed at home</a:t>
            </a:r>
            <a:endParaRPr>
              <a:solidFill>
                <a:schemeClr val="dk1"/>
              </a:solidFill>
            </a:endParaRPr>
          </a:p>
          <a:p>
            <a:pPr marL="0" lvl="0" indent="0" algn="l" rtl="0">
              <a:lnSpc>
                <a:spcPct val="100000"/>
              </a:lnSpc>
              <a:spcBef>
                <a:spcPts val="800"/>
              </a:spcBef>
              <a:spcAft>
                <a:spcPts val="0"/>
              </a:spcAft>
              <a:buNone/>
            </a:pPr>
            <a:endParaRPr>
              <a:solidFill>
                <a:schemeClr val="dk1"/>
              </a:solidFill>
            </a:endParaRPr>
          </a:p>
          <a:p>
            <a:pPr marL="0" lvl="0" indent="0" algn="l" rtl="0">
              <a:lnSpc>
                <a:spcPct val="100000"/>
              </a:lnSpc>
              <a:spcBef>
                <a:spcPts val="800"/>
              </a:spcBef>
              <a:spcAft>
                <a:spcPts val="0"/>
              </a:spcAft>
              <a:buNone/>
            </a:pPr>
            <a:r>
              <a:rPr lang="en">
                <a:solidFill>
                  <a:schemeClr val="dk1"/>
                </a:solidFill>
              </a:rPr>
              <a:t>Face mask DON'TS:</a:t>
            </a:r>
            <a:endParaRPr>
              <a:solidFill>
                <a:schemeClr val="dk1"/>
              </a:solidFill>
            </a:endParaRPr>
          </a:p>
          <a:p>
            <a:pPr marL="457200" marR="0" lvl="0" indent="-323850" algn="l" rtl="0">
              <a:lnSpc>
                <a:spcPct val="100000"/>
              </a:lnSpc>
              <a:spcBef>
                <a:spcPts val="800"/>
              </a:spcBef>
              <a:spcAft>
                <a:spcPts val="0"/>
              </a:spcAft>
              <a:buClr>
                <a:schemeClr val="dk1"/>
              </a:buClr>
              <a:buSzPts val="1500"/>
              <a:buChar char="●"/>
            </a:pPr>
            <a:r>
              <a:rPr lang="en">
                <a:solidFill>
                  <a:schemeClr val="dk1"/>
                </a:solidFill>
              </a:rPr>
              <a:t>Don't re-use masks or share them with others</a:t>
            </a:r>
            <a:endParaRPr>
              <a:solidFill>
                <a:schemeClr val="dk1"/>
              </a:solidFill>
            </a:endParaRPr>
          </a:p>
          <a:p>
            <a:pPr marL="457200" marR="0" lvl="0" indent="-323850" algn="l" rtl="0">
              <a:lnSpc>
                <a:spcPct val="100000"/>
              </a:lnSpc>
              <a:spcBef>
                <a:spcPts val="0"/>
              </a:spcBef>
              <a:spcAft>
                <a:spcPts val="0"/>
              </a:spcAft>
              <a:buClr>
                <a:schemeClr val="dk1"/>
              </a:buClr>
              <a:buSzPts val="1500"/>
              <a:buChar char="●"/>
            </a:pPr>
            <a:r>
              <a:rPr lang="en">
                <a:solidFill>
                  <a:schemeClr val="dk1"/>
                </a:solidFill>
              </a:rPr>
              <a:t>Don't wear a mask that is damp or soiled</a:t>
            </a:r>
            <a:endParaRPr>
              <a:solidFill>
                <a:schemeClr val="dk1"/>
              </a:solidFill>
            </a:endParaRPr>
          </a:p>
          <a:p>
            <a:pPr marL="457200" marR="0" lvl="0" indent="-323850" algn="l" rtl="0">
              <a:lnSpc>
                <a:spcPct val="100000"/>
              </a:lnSpc>
              <a:spcBef>
                <a:spcPts val="0"/>
              </a:spcBef>
              <a:spcAft>
                <a:spcPts val="0"/>
              </a:spcAft>
              <a:buClr>
                <a:schemeClr val="dk1"/>
              </a:buClr>
              <a:buSzPts val="1500"/>
              <a:buChar char="●"/>
            </a:pPr>
            <a:r>
              <a:rPr lang="en">
                <a:solidFill>
                  <a:schemeClr val="dk1"/>
                </a:solidFill>
              </a:rPr>
              <a:t>Don't touch your face while wearing the mask</a:t>
            </a:r>
            <a:endParaRPr>
              <a:solidFill>
                <a:schemeClr val="dk1"/>
              </a:solidFill>
            </a:endParaRPr>
          </a:p>
          <a:p>
            <a:pPr marL="457200" marR="0" lvl="0" indent="-323850" algn="l" rtl="0">
              <a:lnSpc>
                <a:spcPct val="100000"/>
              </a:lnSpc>
              <a:spcBef>
                <a:spcPts val="0"/>
              </a:spcBef>
              <a:spcAft>
                <a:spcPts val="0"/>
              </a:spcAft>
              <a:buClr>
                <a:schemeClr val="dk1"/>
              </a:buClr>
              <a:buSzPts val="1500"/>
              <a:buChar char="●"/>
            </a:pPr>
            <a:r>
              <a:rPr lang="en">
                <a:solidFill>
                  <a:schemeClr val="dk1"/>
                </a:solidFill>
              </a:rPr>
              <a:t>Don't move or adjust the mask while it is on your face</a:t>
            </a:r>
            <a:endParaRPr>
              <a:solidFill>
                <a:schemeClr val="dk1"/>
              </a:solidFill>
            </a:endParaRPr>
          </a:p>
        </p:txBody>
      </p:sp>
      <p:grpSp>
        <p:nvGrpSpPr>
          <p:cNvPr id="543" name="Google Shape;543;p73"/>
          <p:cNvGrpSpPr/>
          <p:nvPr/>
        </p:nvGrpSpPr>
        <p:grpSpPr>
          <a:xfrm>
            <a:off x="7158000" y="865325"/>
            <a:ext cx="1833600" cy="4147450"/>
            <a:chOff x="7158000" y="865325"/>
            <a:chExt cx="1833600" cy="4147450"/>
          </a:xfrm>
        </p:grpSpPr>
        <p:pic>
          <p:nvPicPr>
            <p:cNvPr id="544" name="Google Shape;544;p73"/>
            <p:cNvPicPr preferRelativeResize="0"/>
            <p:nvPr/>
          </p:nvPicPr>
          <p:blipFill>
            <a:blip r:embed="rId3">
              <a:alphaModFix/>
            </a:blip>
            <a:stretch>
              <a:fillRect/>
            </a:stretch>
          </p:blipFill>
          <p:spPr>
            <a:xfrm>
              <a:off x="7158000" y="865325"/>
              <a:ext cx="1833600" cy="1839733"/>
            </a:xfrm>
            <a:prstGeom prst="rect">
              <a:avLst/>
            </a:prstGeom>
            <a:noFill/>
            <a:ln>
              <a:noFill/>
            </a:ln>
          </p:spPr>
        </p:pic>
        <p:pic>
          <p:nvPicPr>
            <p:cNvPr id="545" name="Google Shape;545;p73"/>
            <p:cNvPicPr preferRelativeResize="0"/>
            <p:nvPr/>
          </p:nvPicPr>
          <p:blipFill>
            <a:blip r:embed="rId4">
              <a:alphaModFix/>
            </a:blip>
            <a:stretch>
              <a:fillRect/>
            </a:stretch>
          </p:blipFill>
          <p:spPr>
            <a:xfrm>
              <a:off x="7158000" y="2857458"/>
              <a:ext cx="1822766" cy="1828842"/>
            </a:xfrm>
            <a:prstGeom prst="rect">
              <a:avLst/>
            </a:prstGeom>
            <a:noFill/>
            <a:ln>
              <a:noFill/>
            </a:ln>
          </p:spPr>
        </p:pic>
        <p:sp>
          <p:nvSpPr>
            <p:cNvPr id="546" name="Google Shape;546;p73"/>
            <p:cNvSpPr txBox="1"/>
            <p:nvPr/>
          </p:nvSpPr>
          <p:spPr>
            <a:xfrm>
              <a:off x="7615650" y="4750275"/>
              <a:ext cx="918300" cy="26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800"/>
                <a:t>Images: CDC</a:t>
              </a:r>
              <a:endParaRPr sz="800"/>
            </a:p>
          </p:txBody>
        </p:sp>
      </p:grpSp>
      <p:sp>
        <p:nvSpPr>
          <p:cNvPr id="547" name="Google Shape;547;p73"/>
          <p:cNvSpPr txBox="1"/>
          <p:nvPr/>
        </p:nvSpPr>
        <p:spPr>
          <a:xfrm>
            <a:off x="0" y="4703625"/>
            <a:ext cx="7005600" cy="4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5"/>
              </a:rPr>
              <a:t>https://thespinoff.co.nz/wp-content/uploads/2020/04/Covid-19-Masks-working-04.gif</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74"/>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Self-Isolation and Quarantine</a:t>
            </a:r>
            <a:endParaRPr/>
          </a:p>
        </p:txBody>
      </p:sp>
      <p:sp>
        <p:nvSpPr>
          <p:cNvPr id="553" name="Google Shape;553;p74"/>
          <p:cNvSpPr txBox="1"/>
          <p:nvPr/>
        </p:nvSpPr>
        <p:spPr>
          <a:xfrm>
            <a:off x="311700" y="1072925"/>
            <a:ext cx="8386500" cy="3833100"/>
          </a:xfrm>
          <a:prstGeom prst="rect">
            <a:avLst/>
          </a:prstGeom>
          <a:noFill/>
          <a:ln>
            <a:noFill/>
          </a:ln>
        </p:spPr>
        <p:txBody>
          <a:bodyPr spcFirstLastPara="1" wrap="square" lIns="91425" tIns="91425" rIns="0" bIns="91425" anchor="t" anchorCtr="0">
            <a:noAutofit/>
          </a:bodyPr>
          <a:lstStyle/>
          <a:p>
            <a:pPr marL="457200" lvl="0" indent="-342900" algn="l" rtl="0">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Always follow national guidelines and mandatory requirements on testing and isolation protocols.</a:t>
            </a:r>
            <a:endParaRPr sz="1800">
              <a:solidFill>
                <a:schemeClr val="dk1"/>
              </a:solidFill>
              <a:latin typeface="Lato"/>
              <a:ea typeface="Lato"/>
              <a:cs typeface="Lato"/>
              <a:sym typeface="Lato"/>
            </a:endParaRPr>
          </a:p>
          <a:p>
            <a:pPr marL="457200" lvl="0" indent="-342900" algn="l" rtl="0">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If you have been instructed to self-isolate or self-quarantine by your health authority, follow the instructions that they provide.</a:t>
            </a:r>
            <a:endParaRPr sz="1800">
              <a:solidFill>
                <a:schemeClr val="dk1"/>
              </a:solidFill>
              <a:latin typeface="Lato"/>
              <a:ea typeface="Lato"/>
              <a:cs typeface="Lato"/>
              <a:sym typeface="Lato"/>
            </a:endParaRPr>
          </a:p>
          <a:p>
            <a:pPr marL="0" lvl="0" indent="0" algn="l" rtl="0">
              <a:lnSpc>
                <a:spcPct val="115000"/>
              </a:lnSpc>
              <a:spcBef>
                <a:spcPts val="0"/>
              </a:spcBef>
              <a:spcAft>
                <a:spcPts val="0"/>
              </a:spcAft>
              <a:buNone/>
            </a:pPr>
            <a:endParaRPr sz="1800">
              <a:solidFill>
                <a:schemeClr val="dk1"/>
              </a:solidFill>
              <a:latin typeface="Lato"/>
              <a:ea typeface="Lato"/>
              <a:cs typeface="Lato"/>
              <a:sym typeface="Lato"/>
            </a:endParaRPr>
          </a:p>
          <a:p>
            <a:pPr marL="0" lvl="0" indent="0" algn="l" rtl="0">
              <a:lnSpc>
                <a:spcPct val="115000"/>
              </a:lnSpc>
              <a:spcBef>
                <a:spcPts val="0"/>
              </a:spcBef>
              <a:spcAft>
                <a:spcPts val="0"/>
              </a:spcAft>
              <a:buNone/>
            </a:pPr>
            <a:r>
              <a:rPr lang="en" sz="1800">
                <a:solidFill>
                  <a:schemeClr val="dk1"/>
                </a:solidFill>
                <a:latin typeface="Lato"/>
                <a:ea typeface="Lato"/>
                <a:cs typeface="Lato"/>
                <a:sym typeface="Lato"/>
              </a:rPr>
              <a:t>General guide to self-isolation </a:t>
            </a:r>
            <a:endParaRPr sz="1800">
              <a:solidFill>
                <a:schemeClr val="dk1"/>
              </a:solidFill>
              <a:latin typeface="Lato"/>
              <a:ea typeface="Lato"/>
              <a:cs typeface="Lato"/>
              <a:sym typeface="Lato"/>
            </a:endParaRPr>
          </a:p>
          <a:p>
            <a:pPr marL="457200" marR="0" lvl="0" indent="-342900" algn="l" rtl="0">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Stay at home</a:t>
            </a:r>
            <a:endParaRPr sz="1800">
              <a:solidFill>
                <a:schemeClr val="dk1"/>
              </a:solidFill>
              <a:latin typeface="Lato"/>
              <a:ea typeface="Lato"/>
              <a:cs typeface="Lato"/>
              <a:sym typeface="Lato"/>
            </a:endParaRPr>
          </a:p>
          <a:p>
            <a:pPr marL="457200" marR="0" lvl="0" indent="-342900" algn="l" rtl="0">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Avoid contact with others and keep your distance</a:t>
            </a:r>
            <a:endParaRPr sz="1800">
              <a:solidFill>
                <a:schemeClr val="dk1"/>
              </a:solidFill>
              <a:latin typeface="Lato"/>
              <a:ea typeface="Lato"/>
              <a:cs typeface="Lato"/>
              <a:sym typeface="Lato"/>
            </a:endParaRPr>
          </a:p>
          <a:p>
            <a:pPr marL="457200" marR="0" lvl="0" indent="-342900" algn="l" rtl="0">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Wash your hands</a:t>
            </a:r>
            <a:endParaRPr sz="1800">
              <a:solidFill>
                <a:schemeClr val="dk1"/>
              </a:solidFill>
              <a:latin typeface="Lato"/>
              <a:ea typeface="Lato"/>
              <a:cs typeface="Lato"/>
              <a:sym typeface="Lato"/>
            </a:endParaRPr>
          </a:p>
          <a:p>
            <a:pPr marL="457200" marR="0" lvl="0" indent="-342900" algn="l" rtl="0">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Cover your coughs and sneezes</a:t>
            </a:r>
            <a:endParaRPr sz="1800">
              <a:solidFill>
                <a:schemeClr val="dk1"/>
              </a:solidFill>
              <a:latin typeface="Lato"/>
              <a:ea typeface="Lato"/>
              <a:cs typeface="Lato"/>
              <a:sym typeface="Lato"/>
            </a:endParaRPr>
          </a:p>
          <a:p>
            <a:pPr marL="457200" marR="0" lvl="0" indent="-342900" algn="l" rtl="0">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Wear a mask over your nose and mouth</a:t>
            </a:r>
            <a:endParaRPr sz="1800">
              <a:solidFill>
                <a:schemeClr val="dk1"/>
              </a:solidFill>
              <a:latin typeface="Lato"/>
              <a:ea typeface="Lato"/>
              <a:cs typeface="Lato"/>
              <a:sym typeface="Lato"/>
            </a:endParaRPr>
          </a:p>
          <a:p>
            <a:pPr marL="0" marR="0" lvl="0" indent="0" algn="l" rtl="0">
              <a:lnSpc>
                <a:spcPct val="100000"/>
              </a:lnSpc>
              <a:spcBef>
                <a:spcPts val="0"/>
              </a:spcBef>
              <a:spcAft>
                <a:spcPts val="0"/>
              </a:spcAft>
              <a:buNone/>
            </a:pPr>
            <a:endParaRPr sz="1800">
              <a:solidFill>
                <a:schemeClr val="dk1"/>
              </a:solidFill>
              <a:latin typeface="Lato"/>
              <a:ea typeface="Lato"/>
              <a:cs typeface="Lato"/>
              <a:sym typeface="Lat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75"/>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Preventing Transmission in the Workplace</a:t>
            </a:r>
            <a:endParaRPr/>
          </a:p>
        </p:txBody>
      </p:sp>
      <p:sp>
        <p:nvSpPr>
          <p:cNvPr id="559" name="Google Shape;559;p75"/>
          <p:cNvSpPr txBox="1">
            <a:spLocks noGrp="1"/>
          </p:cNvSpPr>
          <p:nvPr>
            <p:ph type="body" idx="1"/>
          </p:nvPr>
        </p:nvSpPr>
        <p:spPr>
          <a:xfrm>
            <a:off x="311700" y="1152475"/>
            <a:ext cx="8520600" cy="3679200"/>
          </a:xfrm>
          <a:prstGeom prst="rect">
            <a:avLst/>
          </a:prstGeom>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sz="1800">
                <a:solidFill>
                  <a:schemeClr val="dk1"/>
                </a:solidFill>
              </a:rPr>
              <a:t>Employers should start doing these things now, even if COVID-19 has not arrived in the communities where they operate. </a:t>
            </a:r>
            <a:endParaRPr sz="1800">
              <a:solidFill>
                <a:schemeClr val="dk1"/>
              </a:solidFill>
            </a:endParaRPr>
          </a:p>
          <a:p>
            <a:pPr marL="457200" marR="0" lvl="0" indent="-342900" algn="l" rtl="0">
              <a:lnSpc>
                <a:spcPct val="100000"/>
              </a:lnSpc>
              <a:spcBef>
                <a:spcPts val="0"/>
              </a:spcBef>
              <a:spcAft>
                <a:spcPts val="0"/>
              </a:spcAft>
              <a:buClr>
                <a:schemeClr val="dk1"/>
              </a:buClr>
              <a:buSzPts val="1800"/>
              <a:buChar char="●"/>
            </a:pPr>
            <a:r>
              <a:rPr lang="en" sz="1800">
                <a:solidFill>
                  <a:schemeClr val="dk1"/>
                </a:solidFill>
              </a:rPr>
              <a:t>Make sure your workplaces are clean and hygienic</a:t>
            </a:r>
            <a:endParaRPr sz="1800">
              <a:solidFill>
                <a:schemeClr val="dk1"/>
              </a:solidFill>
            </a:endParaRPr>
          </a:p>
          <a:p>
            <a:pPr marL="457200" marR="0" lvl="0" indent="-342900" algn="l" rtl="0">
              <a:lnSpc>
                <a:spcPct val="100000"/>
              </a:lnSpc>
              <a:spcBef>
                <a:spcPts val="1000"/>
              </a:spcBef>
              <a:spcAft>
                <a:spcPts val="0"/>
              </a:spcAft>
              <a:buClr>
                <a:schemeClr val="dk1"/>
              </a:buClr>
              <a:buSzPts val="1800"/>
              <a:buChar char="●"/>
            </a:pPr>
            <a:r>
              <a:rPr lang="en" sz="1800">
                <a:solidFill>
                  <a:schemeClr val="dk1"/>
                </a:solidFill>
              </a:rPr>
              <a:t>Promote regular and thorough handwashing</a:t>
            </a:r>
            <a:endParaRPr sz="1800">
              <a:solidFill>
                <a:schemeClr val="dk1"/>
              </a:solidFill>
            </a:endParaRPr>
          </a:p>
          <a:p>
            <a:pPr marL="457200" marR="0" lvl="0" indent="-342900" algn="l" rtl="0">
              <a:lnSpc>
                <a:spcPct val="100000"/>
              </a:lnSpc>
              <a:spcBef>
                <a:spcPts val="1000"/>
              </a:spcBef>
              <a:spcAft>
                <a:spcPts val="0"/>
              </a:spcAft>
              <a:buClr>
                <a:schemeClr val="dk1"/>
              </a:buClr>
              <a:buSzPts val="1800"/>
              <a:buChar char="●"/>
            </a:pPr>
            <a:r>
              <a:rPr lang="en" sz="1800">
                <a:solidFill>
                  <a:schemeClr val="dk1"/>
                </a:solidFill>
              </a:rPr>
              <a:t>Display posters promoting handwashing, respiratory hygiene, and to stay home if sick</a:t>
            </a:r>
            <a:endParaRPr sz="1800">
              <a:solidFill>
                <a:schemeClr val="dk1"/>
              </a:solidFill>
            </a:endParaRPr>
          </a:p>
          <a:p>
            <a:pPr marL="457200" marR="0" lvl="0" indent="-342900" algn="l" rtl="0">
              <a:lnSpc>
                <a:spcPct val="100000"/>
              </a:lnSpc>
              <a:spcBef>
                <a:spcPts val="1000"/>
              </a:spcBef>
              <a:spcAft>
                <a:spcPts val="0"/>
              </a:spcAft>
              <a:buClr>
                <a:schemeClr val="dk1"/>
              </a:buClr>
              <a:buSzPts val="1800"/>
              <a:buChar char="●"/>
            </a:pPr>
            <a:r>
              <a:rPr lang="en" sz="1800">
                <a:solidFill>
                  <a:schemeClr val="dk1"/>
                </a:solidFill>
              </a:rPr>
              <a:t>Modify procedures to enable physical distancing and other measures</a:t>
            </a:r>
            <a:endParaRPr sz="1800">
              <a:solidFill>
                <a:schemeClr val="dk1"/>
              </a:solidFill>
            </a:endParaRPr>
          </a:p>
          <a:p>
            <a:pPr marL="457200" marR="0" lvl="0" indent="-342900" algn="l" rtl="0">
              <a:lnSpc>
                <a:spcPct val="100000"/>
              </a:lnSpc>
              <a:spcBef>
                <a:spcPts val="1000"/>
              </a:spcBef>
              <a:spcAft>
                <a:spcPts val="0"/>
              </a:spcAft>
              <a:buClr>
                <a:schemeClr val="dk1"/>
              </a:buClr>
              <a:buSzPts val="1800"/>
              <a:buChar char="●"/>
            </a:pPr>
            <a:r>
              <a:rPr lang="en" sz="1800">
                <a:solidFill>
                  <a:schemeClr val="dk1"/>
                </a:solidFill>
              </a:rPr>
              <a:t>Limit number and size of face-to-face meetings</a:t>
            </a:r>
            <a:endParaRPr sz="1800">
              <a:solidFill>
                <a:schemeClr val="dk1"/>
              </a:solidFill>
            </a:endParaRPr>
          </a:p>
          <a:p>
            <a:pPr marL="457200" marR="0" lvl="0" indent="-342900" algn="l" rtl="0">
              <a:lnSpc>
                <a:spcPct val="100000"/>
              </a:lnSpc>
              <a:spcBef>
                <a:spcPts val="1000"/>
              </a:spcBef>
              <a:spcAft>
                <a:spcPts val="1000"/>
              </a:spcAft>
              <a:buClr>
                <a:schemeClr val="dk1"/>
              </a:buClr>
              <a:buSzPts val="1800"/>
              <a:buChar char="●"/>
            </a:pPr>
            <a:r>
              <a:rPr lang="en" sz="1800">
                <a:solidFill>
                  <a:schemeClr val="dk1"/>
                </a:solidFill>
              </a:rPr>
              <a:t>Follow local guidelines and limitations on gatherings</a:t>
            </a:r>
            <a:endParaRPr sz="1800">
              <a:solidFill>
                <a:schemeClr val="dk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76"/>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Preventing Transmission in the Workplace</a:t>
            </a:r>
            <a:endParaRPr/>
          </a:p>
        </p:txBody>
      </p:sp>
      <p:sp>
        <p:nvSpPr>
          <p:cNvPr id="565" name="Google Shape;565;p76"/>
          <p:cNvSpPr txBox="1">
            <a:spLocks noGrp="1"/>
          </p:cNvSpPr>
          <p:nvPr>
            <p:ph type="body" idx="1"/>
          </p:nvPr>
        </p:nvSpPr>
        <p:spPr>
          <a:xfrm>
            <a:off x="311700" y="1152475"/>
            <a:ext cx="8520600" cy="3671700"/>
          </a:xfrm>
          <a:prstGeom prst="rect">
            <a:avLst/>
          </a:prstGeom>
        </p:spPr>
        <p:txBody>
          <a:bodyPr spcFirstLastPara="1" wrap="square" lIns="68575" tIns="34275" rIns="68575" bIns="34275" anchor="t" anchorCtr="0">
            <a:noAutofit/>
          </a:bodyPr>
          <a:lstStyle/>
          <a:p>
            <a:pPr marL="0" lvl="0" indent="0" algn="l" rtl="0">
              <a:lnSpc>
                <a:spcPct val="100000"/>
              </a:lnSpc>
              <a:spcBef>
                <a:spcPts val="800"/>
              </a:spcBef>
              <a:spcAft>
                <a:spcPts val="0"/>
              </a:spcAft>
              <a:buNone/>
            </a:pPr>
            <a:r>
              <a:rPr lang="en" sz="1800">
                <a:solidFill>
                  <a:schemeClr val="dk1"/>
                </a:solidFill>
              </a:rPr>
              <a:t>Develop a plan for what to do in case COVID-19 arrives in your community.</a:t>
            </a:r>
            <a:endParaRPr sz="1800">
              <a:solidFill>
                <a:schemeClr val="dk1"/>
              </a:solidFill>
            </a:endParaRPr>
          </a:p>
          <a:p>
            <a:pPr marL="457200" marR="0" lvl="0" indent="-342900" algn="l" rtl="0">
              <a:lnSpc>
                <a:spcPct val="100000"/>
              </a:lnSpc>
              <a:spcBef>
                <a:spcPts val="0"/>
              </a:spcBef>
              <a:spcAft>
                <a:spcPts val="0"/>
              </a:spcAft>
              <a:buClr>
                <a:schemeClr val="dk1"/>
              </a:buClr>
              <a:buSzPts val="1800"/>
              <a:buChar char="●"/>
            </a:pPr>
            <a:r>
              <a:rPr lang="en" sz="1800">
                <a:solidFill>
                  <a:schemeClr val="dk1"/>
                </a:solidFill>
              </a:rPr>
              <a:t>Plan for what to do if someone becomes ill with suspected COVID-19 at your workplace</a:t>
            </a:r>
            <a:endParaRPr sz="1800">
              <a:solidFill>
                <a:schemeClr val="dk1"/>
              </a:solidFill>
            </a:endParaRPr>
          </a:p>
          <a:p>
            <a:pPr marL="457200" marR="0" lvl="0" indent="-342900" algn="l" rtl="0">
              <a:lnSpc>
                <a:spcPct val="100000"/>
              </a:lnSpc>
              <a:spcBef>
                <a:spcPts val="0"/>
              </a:spcBef>
              <a:spcAft>
                <a:spcPts val="0"/>
              </a:spcAft>
              <a:buClr>
                <a:schemeClr val="dk1"/>
              </a:buClr>
              <a:buSzPts val="1800"/>
              <a:buChar char="●"/>
            </a:pPr>
            <a:r>
              <a:rPr lang="en" sz="1800">
                <a:solidFill>
                  <a:schemeClr val="dk1"/>
                </a:solidFill>
              </a:rPr>
              <a:t>Seek input from your local public health authority.</a:t>
            </a:r>
            <a:endParaRPr sz="1800">
              <a:solidFill>
                <a:schemeClr val="dk1"/>
              </a:solidFill>
            </a:endParaRPr>
          </a:p>
          <a:p>
            <a:pPr marL="457200" marR="0" lvl="0" indent="-342900" algn="l" rtl="0">
              <a:lnSpc>
                <a:spcPct val="100000"/>
              </a:lnSpc>
              <a:spcBef>
                <a:spcPts val="0"/>
              </a:spcBef>
              <a:spcAft>
                <a:spcPts val="0"/>
              </a:spcAft>
              <a:buClr>
                <a:schemeClr val="dk1"/>
              </a:buClr>
              <a:buSzPts val="1800"/>
              <a:buChar char="●"/>
            </a:pPr>
            <a:r>
              <a:rPr lang="en" sz="1800">
                <a:solidFill>
                  <a:schemeClr val="dk1"/>
                </a:solidFill>
              </a:rPr>
              <a:t>Adjust operations and work plans, reschedule, cancel, or reorganize activities to reduce potential exposure</a:t>
            </a:r>
            <a:endParaRPr sz="1800">
              <a:solidFill>
                <a:schemeClr val="dk1"/>
              </a:solidFill>
            </a:endParaRPr>
          </a:p>
          <a:p>
            <a:pPr marL="457200" marR="0" lvl="0" indent="-342900" algn="l" rtl="0">
              <a:lnSpc>
                <a:spcPct val="100000"/>
              </a:lnSpc>
              <a:spcBef>
                <a:spcPts val="0"/>
              </a:spcBef>
              <a:spcAft>
                <a:spcPts val="0"/>
              </a:spcAft>
              <a:buClr>
                <a:schemeClr val="dk1"/>
              </a:buClr>
              <a:buSzPts val="1800"/>
              <a:buChar char="●"/>
            </a:pPr>
            <a:r>
              <a:rPr lang="en" sz="1800">
                <a:solidFill>
                  <a:schemeClr val="dk1"/>
                </a:solidFill>
              </a:rPr>
              <a:t>Where possible, promote regular teleworking across your organization. </a:t>
            </a:r>
            <a:endParaRPr sz="1800">
              <a:solidFill>
                <a:schemeClr val="dk1"/>
              </a:solidFill>
            </a:endParaRPr>
          </a:p>
          <a:p>
            <a:pPr marL="0" marR="0" lvl="0" indent="0" algn="l" rtl="0">
              <a:lnSpc>
                <a:spcPct val="100000"/>
              </a:lnSpc>
              <a:spcBef>
                <a:spcPts val="1000"/>
              </a:spcBef>
              <a:spcAft>
                <a:spcPts val="0"/>
              </a:spcAft>
              <a:buNone/>
            </a:pPr>
            <a:endParaRPr sz="1800">
              <a:solidFill>
                <a:schemeClr val="dk1"/>
              </a:solidFill>
            </a:endParaRPr>
          </a:p>
          <a:p>
            <a:pPr marL="0" marR="0" lvl="0" indent="0" algn="l" rtl="0">
              <a:lnSpc>
                <a:spcPct val="100000"/>
              </a:lnSpc>
              <a:spcBef>
                <a:spcPts val="0"/>
              </a:spcBef>
              <a:spcAft>
                <a:spcPts val="0"/>
              </a:spcAft>
              <a:buNone/>
            </a:pPr>
            <a:r>
              <a:rPr lang="en" sz="1800">
                <a:solidFill>
                  <a:schemeClr val="dk1"/>
                </a:solidFill>
              </a:rPr>
              <a:t>Now is the time to prepare for COVID-19. </a:t>
            </a:r>
            <a:endParaRPr sz="1800">
              <a:solidFill>
                <a:schemeClr val="dk1"/>
              </a:solidFill>
            </a:endParaRPr>
          </a:p>
          <a:p>
            <a:pPr marL="457200" marR="0" lvl="0" indent="-342900" algn="l" rtl="0">
              <a:lnSpc>
                <a:spcPct val="100000"/>
              </a:lnSpc>
              <a:spcBef>
                <a:spcPts val="0"/>
              </a:spcBef>
              <a:spcAft>
                <a:spcPts val="0"/>
              </a:spcAft>
              <a:buClr>
                <a:schemeClr val="dk1"/>
              </a:buClr>
              <a:buSzPts val="1800"/>
              <a:buChar char="●"/>
            </a:pPr>
            <a:r>
              <a:rPr lang="en" sz="1800">
                <a:solidFill>
                  <a:schemeClr val="dk1"/>
                </a:solidFill>
              </a:rPr>
              <a:t>Simple precautions and planning can make a big difference. </a:t>
            </a:r>
            <a:endParaRPr sz="1800">
              <a:solidFill>
                <a:schemeClr val="dk1"/>
              </a:solidFill>
            </a:endParaRPr>
          </a:p>
          <a:p>
            <a:pPr marL="457200" marR="0" lvl="0" indent="-342900" algn="l" rtl="0">
              <a:lnSpc>
                <a:spcPct val="100000"/>
              </a:lnSpc>
              <a:spcBef>
                <a:spcPts val="0"/>
              </a:spcBef>
              <a:spcAft>
                <a:spcPts val="0"/>
              </a:spcAft>
              <a:buClr>
                <a:schemeClr val="dk1"/>
              </a:buClr>
              <a:buSzPts val="1800"/>
              <a:buChar char="●"/>
            </a:pPr>
            <a:r>
              <a:rPr lang="en" sz="1800">
                <a:solidFill>
                  <a:schemeClr val="dk1"/>
                </a:solidFill>
              </a:rPr>
              <a:t>Action now will help protect your employees and your business.</a:t>
            </a:r>
            <a:endParaRPr sz="1800">
              <a:solidFill>
                <a:schemeClr val="dk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77"/>
          <p:cNvSpPr txBox="1">
            <a:spLocks noGrp="1"/>
          </p:cNvSpPr>
          <p:nvPr>
            <p:ph type="title"/>
          </p:nvPr>
        </p:nvSpPr>
        <p:spPr>
          <a:xfrm>
            <a:off x="311700" y="259450"/>
            <a:ext cx="8520600" cy="758400"/>
          </a:xfrm>
          <a:prstGeom prst="rect">
            <a:avLst/>
          </a:prstGeom>
        </p:spPr>
        <p:txBody>
          <a:bodyPr spcFirstLastPara="1" wrap="square" lIns="68575" tIns="34275" rIns="68575" bIns="34275" anchor="ctr" anchorCtr="0">
            <a:noAutofit/>
          </a:bodyPr>
          <a:lstStyle/>
          <a:p>
            <a:pPr marL="0" marR="0" lvl="0" indent="0" algn="l" rtl="0">
              <a:lnSpc>
                <a:spcPct val="90000"/>
              </a:lnSpc>
              <a:spcBef>
                <a:spcPts val="0"/>
              </a:spcBef>
              <a:spcAft>
                <a:spcPts val="0"/>
              </a:spcAft>
              <a:buNone/>
            </a:pPr>
            <a:r>
              <a:rPr lang="en"/>
              <a:t>Supporting continuation of operations and services</a:t>
            </a:r>
            <a:endParaRPr/>
          </a:p>
        </p:txBody>
      </p:sp>
      <p:sp>
        <p:nvSpPr>
          <p:cNvPr id="571" name="Google Shape;571;p77"/>
          <p:cNvSpPr txBox="1">
            <a:spLocks noGrp="1"/>
          </p:cNvSpPr>
          <p:nvPr>
            <p:ph type="body" idx="1"/>
          </p:nvPr>
        </p:nvSpPr>
        <p:spPr>
          <a:xfrm>
            <a:off x="311700" y="1900175"/>
            <a:ext cx="8520600" cy="3243000"/>
          </a:xfrm>
          <a:prstGeom prst="rect">
            <a:avLst/>
          </a:prstGeom>
        </p:spPr>
        <p:txBody>
          <a:bodyPr spcFirstLastPara="1" wrap="square" lIns="68575" tIns="34275" rIns="68575" bIns="34275" anchor="t" anchorCtr="0">
            <a:noAutofit/>
          </a:bodyPr>
          <a:lstStyle/>
          <a:p>
            <a:pPr marL="0" lvl="0" indent="0" algn="l" rtl="0">
              <a:lnSpc>
                <a:spcPct val="100000"/>
              </a:lnSpc>
              <a:spcBef>
                <a:spcPts val="0"/>
              </a:spcBef>
              <a:spcAft>
                <a:spcPts val="0"/>
              </a:spcAft>
              <a:buNone/>
            </a:pPr>
            <a:r>
              <a:rPr lang="en" dirty="0">
                <a:solidFill>
                  <a:schemeClr val="dk1"/>
                </a:solidFill>
              </a:rPr>
              <a:t>Follow national directives and restrictions placed on work, travel, and gatherings</a:t>
            </a:r>
            <a:endParaRPr dirty="0">
              <a:solidFill>
                <a:schemeClr val="dk1"/>
              </a:solidFill>
            </a:endParaRPr>
          </a:p>
          <a:p>
            <a:pPr marL="0" marR="0" lvl="0" indent="0" algn="l" rtl="0">
              <a:lnSpc>
                <a:spcPct val="100000"/>
              </a:lnSpc>
              <a:spcBef>
                <a:spcPts val="1000"/>
              </a:spcBef>
              <a:spcAft>
                <a:spcPts val="0"/>
              </a:spcAft>
              <a:buNone/>
            </a:pPr>
            <a:r>
              <a:rPr lang="en" dirty="0">
                <a:solidFill>
                  <a:schemeClr val="dk1"/>
                </a:solidFill>
              </a:rPr>
              <a:t>Work with the organization to:</a:t>
            </a:r>
            <a:endParaRPr dirty="0">
              <a:solidFill>
                <a:schemeClr val="dk1"/>
              </a:solidFill>
            </a:endParaRPr>
          </a:p>
          <a:p>
            <a:pPr marL="457200" marR="0" lvl="0" indent="-323850" algn="l" rtl="0">
              <a:lnSpc>
                <a:spcPct val="100000"/>
              </a:lnSpc>
              <a:spcBef>
                <a:spcPts val="1000"/>
              </a:spcBef>
              <a:spcAft>
                <a:spcPts val="0"/>
              </a:spcAft>
              <a:buClr>
                <a:schemeClr val="dk1"/>
              </a:buClr>
              <a:buSzPts val="1500"/>
              <a:buChar char="●"/>
            </a:pPr>
            <a:r>
              <a:rPr lang="en" dirty="0">
                <a:solidFill>
                  <a:schemeClr val="dk1"/>
                </a:solidFill>
              </a:rPr>
              <a:t>Determine what parts of their operations are essential / critical to continue.</a:t>
            </a:r>
            <a:endParaRPr dirty="0">
              <a:solidFill>
                <a:schemeClr val="dk1"/>
              </a:solidFill>
            </a:endParaRPr>
          </a:p>
          <a:p>
            <a:pPr marL="457200" marR="0" lvl="0" indent="-323850" algn="l" rtl="0">
              <a:lnSpc>
                <a:spcPct val="100000"/>
              </a:lnSpc>
              <a:spcBef>
                <a:spcPts val="0"/>
              </a:spcBef>
              <a:spcAft>
                <a:spcPts val="0"/>
              </a:spcAft>
              <a:buClr>
                <a:schemeClr val="dk1"/>
              </a:buClr>
              <a:buSzPts val="1500"/>
              <a:buChar char="●"/>
            </a:pPr>
            <a:r>
              <a:rPr lang="en" dirty="0">
                <a:solidFill>
                  <a:schemeClr val="dk1"/>
                </a:solidFill>
              </a:rPr>
              <a:t>Determine if they can shift focus to COVID-19 mitigation, and what and how they might do that.  </a:t>
            </a:r>
            <a:endParaRPr dirty="0">
              <a:solidFill>
                <a:schemeClr val="dk1"/>
              </a:solidFill>
            </a:endParaRPr>
          </a:p>
          <a:p>
            <a:pPr marL="457200" marR="0" lvl="0" indent="-323850" algn="l" rtl="0">
              <a:lnSpc>
                <a:spcPct val="100000"/>
              </a:lnSpc>
              <a:spcBef>
                <a:spcPts val="0"/>
              </a:spcBef>
              <a:spcAft>
                <a:spcPts val="0"/>
              </a:spcAft>
              <a:buClr>
                <a:schemeClr val="dk1"/>
              </a:buClr>
              <a:buSzPts val="1500"/>
              <a:buChar char="●"/>
            </a:pPr>
            <a:r>
              <a:rPr lang="en" dirty="0">
                <a:solidFill>
                  <a:schemeClr val="dk1"/>
                </a:solidFill>
              </a:rPr>
              <a:t>Analyse activities</a:t>
            </a:r>
            <a:endParaRPr dirty="0">
              <a:solidFill>
                <a:schemeClr val="dk1"/>
              </a:solidFill>
            </a:endParaRPr>
          </a:p>
          <a:p>
            <a:pPr marL="914400" marR="0" lvl="1" indent="-323850" algn="l" rtl="0">
              <a:lnSpc>
                <a:spcPct val="115000"/>
              </a:lnSpc>
              <a:spcBef>
                <a:spcPts val="0"/>
              </a:spcBef>
              <a:spcAft>
                <a:spcPts val="0"/>
              </a:spcAft>
              <a:buClr>
                <a:schemeClr val="dk1"/>
              </a:buClr>
              <a:buSzPts val="1500"/>
              <a:buChar char="○"/>
            </a:pPr>
            <a:r>
              <a:rPr lang="en" dirty="0">
                <a:solidFill>
                  <a:schemeClr val="dk1"/>
                </a:solidFill>
              </a:rPr>
              <a:t>Can they be done in a way that reduces risk to an acceptable level?  </a:t>
            </a:r>
            <a:endParaRPr dirty="0">
              <a:solidFill>
                <a:schemeClr val="dk1"/>
              </a:solidFill>
            </a:endParaRPr>
          </a:p>
          <a:p>
            <a:pPr marL="914400" marR="0" lvl="1" indent="-323850" algn="l" rtl="0">
              <a:lnSpc>
                <a:spcPct val="115000"/>
              </a:lnSpc>
              <a:spcBef>
                <a:spcPts val="0"/>
              </a:spcBef>
              <a:spcAft>
                <a:spcPts val="0"/>
              </a:spcAft>
              <a:buClr>
                <a:schemeClr val="dk1"/>
              </a:buClr>
              <a:buSzPts val="1500"/>
              <a:buChar char="○"/>
            </a:pPr>
            <a:r>
              <a:rPr lang="en" dirty="0">
                <a:solidFill>
                  <a:schemeClr val="dk1"/>
                </a:solidFill>
              </a:rPr>
              <a:t>Can activities be modified so as to respect physical distancing and hygiene measures?</a:t>
            </a:r>
            <a:endParaRPr dirty="0">
              <a:solidFill>
                <a:schemeClr val="dk1"/>
              </a:solidFill>
            </a:endParaRPr>
          </a:p>
          <a:p>
            <a:pPr marL="914400" lvl="1" indent="-323850" algn="l" rtl="0">
              <a:lnSpc>
                <a:spcPct val="115000"/>
              </a:lnSpc>
              <a:spcBef>
                <a:spcPts val="0"/>
              </a:spcBef>
              <a:spcAft>
                <a:spcPts val="0"/>
              </a:spcAft>
              <a:buClr>
                <a:schemeClr val="dk1"/>
              </a:buClr>
              <a:buSzPts val="1500"/>
              <a:buChar char="○"/>
            </a:pPr>
            <a:r>
              <a:rPr lang="en" dirty="0">
                <a:solidFill>
                  <a:schemeClr val="dk1"/>
                </a:solidFill>
              </a:rPr>
              <a:t>In person training or consulting?  WASH promotion activities?</a:t>
            </a:r>
            <a:endParaRPr dirty="0">
              <a:solidFill>
                <a:schemeClr val="dk1"/>
              </a:solidFill>
            </a:endParaRPr>
          </a:p>
          <a:p>
            <a:pPr marL="914400" lvl="1" indent="-323850" algn="l" rtl="0">
              <a:lnSpc>
                <a:spcPct val="115000"/>
              </a:lnSpc>
              <a:spcBef>
                <a:spcPts val="0"/>
              </a:spcBef>
              <a:spcAft>
                <a:spcPts val="0"/>
              </a:spcAft>
              <a:buClr>
                <a:schemeClr val="dk1"/>
              </a:buClr>
              <a:buSzPts val="1500"/>
              <a:buChar char="○"/>
            </a:pPr>
            <a:r>
              <a:rPr lang="en" dirty="0">
                <a:solidFill>
                  <a:schemeClr val="dk1"/>
                </a:solidFill>
              </a:rPr>
              <a:t>Construction activities?</a:t>
            </a:r>
            <a:endParaRPr dirty="0">
              <a:solidFill>
                <a:schemeClr val="dk1"/>
              </a:solidFill>
            </a:endParaRPr>
          </a:p>
          <a:p>
            <a:pPr marL="914400" lvl="1" indent="-323850" algn="l" rtl="0">
              <a:lnSpc>
                <a:spcPct val="115000"/>
              </a:lnSpc>
              <a:spcBef>
                <a:spcPts val="0"/>
              </a:spcBef>
              <a:spcAft>
                <a:spcPts val="0"/>
              </a:spcAft>
              <a:buClr>
                <a:schemeClr val="dk1"/>
              </a:buClr>
              <a:buSzPts val="1500"/>
              <a:buChar char="○"/>
            </a:pPr>
            <a:r>
              <a:rPr lang="en" dirty="0">
                <a:solidFill>
                  <a:schemeClr val="dk1"/>
                </a:solidFill>
              </a:rPr>
              <a:t>Delivery and installation of products?</a:t>
            </a:r>
            <a:endParaRPr dirty="0">
              <a:solidFill>
                <a:schemeClr val="dk1"/>
              </a:solidFill>
            </a:endParaRPr>
          </a:p>
          <a:p>
            <a:pPr marL="457200" marR="0" lvl="0" indent="-323850" algn="l" rtl="0">
              <a:lnSpc>
                <a:spcPct val="100000"/>
              </a:lnSpc>
              <a:spcBef>
                <a:spcPts val="0"/>
              </a:spcBef>
              <a:spcAft>
                <a:spcPts val="0"/>
              </a:spcAft>
              <a:buClr>
                <a:schemeClr val="dk1"/>
              </a:buClr>
              <a:buSzPts val="1500"/>
              <a:buChar char="●"/>
            </a:pPr>
            <a:r>
              <a:rPr lang="en" dirty="0">
                <a:solidFill>
                  <a:schemeClr val="dk1"/>
                </a:solidFill>
              </a:rPr>
              <a:t>Put equality, inclusion and rights at the centre of a COVID-19 water, sanitation and hygiene response, and do no harm! (WaterAid, 2020)</a:t>
            </a:r>
            <a:endParaRPr sz="1400" dirty="0">
              <a:solidFill>
                <a:srgbClr val="000000"/>
              </a:solidFill>
            </a:endParaRPr>
          </a:p>
          <a:p>
            <a:pPr marL="0" lvl="0" indent="0" algn="l" rtl="0">
              <a:spcBef>
                <a:spcPts val="1000"/>
              </a:spcBef>
              <a:spcAft>
                <a:spcPts val="0"/>
              </a:spcAft>
              <a:buNone/>
            </a:pPr>
            <a:endParaRPr dirty="0"/>
          </a:p>
        </p:txBody>
      </p:sp>
      <p:sp>
        <p:nvSpPr>
          <p:cNvPr id="572" name="Google Shape;572;p77"/>
          <p:cNvSpPr txBox="1"/>
          <p:nvPr/>
        </p:nvSpPr>
        <p:spPr>
          <a:xfrm>
            <a:off x="203256" y="1081356"/>
            <a:ext cx="8889900" cy="643500"/>
          </a:xfrm>
          <a:prstGeom prst="rect">
            <a:avLst/>
          </a:prstGeom>
          <a:noFill/>
          <a:ln w="28575" cap="flat" cmpd="sng">
            <a:solidFill>
              <a:srgbClr val="000000"/>
            </a:solidFill>
            <a:prstDash val="solid"/>
            <a:round/>
            <a:headEnd type="none" w="sm" len="sm"/>
            <a:tailEnd type="none" w="sm" len="sm"/>
          </a:ln>
        </p:spPr>
        <p:txBody>
          <a:bodyPr spcFirstLastPara="1" wrap="square" lIns="68575" tIns="68575" rIns="68575" bIns="68575" anchor="t" anchorCtr="0">
            <a:noAutofit/>
          </a:bodyPr>
          <a:lstStyle/>
          <a:p>
            <a:pPr marL="114300" lvl="0" indent="0" algn="l" rtl="0">
              <a:lnSpc>
                <a:spcPct val="115000"/>
              </a:lnSpc>
              <a:spcBef>
                <a:spcPts val="200"/>
              </a:spcBef>
              <a:spcAft>
                <a:spcPts val="200"/>
              </a:spcAft>
              <a:buNone/>
            </a:pPr>
            <a:r>
              <a:rPr lang="en" sz="1400" b="1" dirty="0">
                <a:solidFill>
                  <a:srgbClr val="5C5C5C"/>
                </a:solidFill>
                <a:latin typeface="Lato"/>
                <a:ea typeface="Lato"/>
                <a:cs typeface="Lato"/>
                <a:sym typeface="Lato"/>
              </a:rPr>
              <a:t>“The world will likely change in a number of ways after the pandemic is gone, but these old water development problems will continue knocking at the door.”	</a:t>
            </a:r>
            <a:r>
              <a:rPr lang="en" sz="1100" dirty="0" smtClean="0">
                <a:solidFill>
                  <a:srgbClr val="5C5C5C"/>
                </a:solidFill>
                <a:latin typeface="Lato"/>
                <a:ea typeface="Lato"/>
                <a:cs typeface="Lato"/>
                <a:sym typeface="Lato"/>
              </a:rPr>
              <a:t>Vladimir </a:t>
            </a:r>
            <a:r>
              <a:rPr lang="en" sz="1100" dirty="0">
                <a:solidFill>
                  <a:srgbClr val="5C5C5C"/>
                </a:solidFill>
                <a:latin typeface="Lato"/>
                <a:ea typeface="Lato"/>
                <a:cs typeface="Lato"/>
                <a:sym typeface="Lato"/>
              </a:rPr>
              <a:t>Smakhtin, Director of UNU-INWEH</a:t>
            </a:r>
            <a:endParaRPr sz="1100" dirty="0">
              <a:solidFill>
                <a:srgbClr val="1D1C1D"/>
              </a:solidFill>
              <a:highlight>
                <a:srgbClr val="F8F8F8"/>
              </a:highlight>
              <a:latin typeface="Lato"/>
              <a:ea typeface="Lato"/>
              <a:cs typeface="Lato"/>
              <a:sym typeface="Lat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78"/>
          <p:cNvSpPr txBox="1">
            <a:spLocks noGrp="1"/>
          </p:cNvSpPr>
          <p:nvPr>
            <p:ph type="title"/>
          </p:nvPr>
        </p:nvSpPr>
        <p:spPr>
          <a:xfrm>
            <a:off x="311700" y="85600"/>
            <a:ext cx="8520600" cy="8556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solidFill>
                  <a:schemeClr val="dk1"/>
                </a:solidFill>
              </a:rPr>
              <a:t>Considerations when Supporting Clients</a:t>
            </a:r>
            <a:endParaRPr>
              <a:solidFill>
                <a:schemeClr val="dk1"/>
              </a:solidFill>
            </a:endParaRPr>
          </a:p>
          <a:p>
            <a:pPr marL="0" lvl="0" indent="0" algn="l" rtl="0">
              <a:lnSpc>
                <a:spcPct val="115000"/>
              </a:lnSpc>
              <a:spcBef>
                <a:spcPts val="1400"/>
              </a:spcBef>
              <a:spcAft>
                <a:spcPts val="400"/>
              </a:spcAft>
              <a:buNone/>
            </a:pPr>
            <a:r>
              <a:rPr lang="en" sz="1400">
                <a:solidFill>
                  <a:srgbClr val="000000"/>
                </a:solidFill>
                <a:latin typeface="Lato"/>
                <a:ea typeface="Lato"/>
                <a:cs typeface="Lato"/>
                <a:sym typeface="Lato"/>
              </a:rPr>
              <a:t>Putting equality, inclusion and rights at the centre of a COVID-19 water, sanitation and hygiene response</a:t>
            </a:r>
            <a:endParaRPr sz="1400">
              <a:solidFill>
                <a:schemeClr val="dk1"/>
              </a:solidFill>
            </a:endParaRPr>
          </a:p>
        </p:txBody>
      </p:sp>
      <p:sp>
        <p:nvSpPr>
          <p:cNvPr id="578" name="Google Shape;578;p78"/>
          <p:cNvSpPr txBox="1">
            <a:spLocks noGrp="1"/>
          </p:cNvSpPr>
          <p:nvPr>
            <p:ph type="body" idx="1"/>
          </p:nvPr>
        </p:nvSpPr>
        <p:spPr>
          <a:xfrm>
            <a:off x="311700" y="941200"/>
            <a:ext cx="8520600" cy="4121400"/>
          </a:xfrm>
          <a:prstGeom prst="rect">
            <a:avLst/>
          </a:prstGeom>
        </p:spPr>
        <p:txBody>
          <a:bodyPr spcFirstLastPara="1" wrap="square" lIns="68575" tIns="34275" rIns="68575" bIns="34275" anchor="t" anchorCtr="0">
            <a:noAutofit/>
          </a:bodyPr>
          <a:lstStyle/>
          <a:p>
            <a:pPr marL="457200" marR="139700" lvl="0" indent="-304800" algn="l" rtl="0">
              <a:spcBef>
                <a:spcPts val="800"/>
              </a:spcBef>
              <a:spcAft>
                <a:spcPts val="0"/>
              </a:spcAft>
              <a:buClr>
                <a:srgbClr val="414042"/>
              </a:buClr>
              <a:buSzPts val="1200"/>
              <a:buFont typeface="Times New Roman"/>
              <a:buAutoNum type="arabicPeriod"/>
            </a:pPr>
            <a:r>
              <a:rPr lang="en" sz="1200">
                <a:solidFill>
                  <a:srgbClr val="414042"/>
                </a:solidFill>
              </a:rPr>
              <a:t>Support governments and other WASH actors to </a:t>
            </a:r>
            <a:r>
              <a:rPr lang="en" sz="1200" b="1">
                <a:solidFill>
                  <a:srgbClr val="414042"/>
                </a:solidFill>
              </a:rPr>
              <a:t>deliver the human right to water and sanitation as a central part of response efforts</a:t>
            </a:r>
            <a:r>
              <a:rPr lang="en" sz="1200">
                <a:solidFill>
                  <a:srgbClr val="414042"/>
                </a:solidFill>
              </a:rPr>
              <a:t>, provided in a way that is non-discriminatory and accessible to all.</a:t>
            </a:r>
            <a:endParaRPr sz="1200">
              <a:solidFill>
                <a:srgbClr val="414042"/>
              </a:solidFill>
            </a:endParaRPr>
          </a:p>
          <a:p>
            <a:pPr marL="457200" marR="139700" lvl="0" indent="-304800" algn="l" rtl="0">
              <a:spcBef>
                <a:spcPts val="0"/>
              </a:spcBef>
              <a:spcAft>
                <a:spcPts val="0"/>
              </a:spcAft>
              <a:buClr>
                <a:srgbClr val="414042"/>
              </a:buClr>
              <a:buSzPts val="1200"/>
              <a:buFont typeface="Times New Roman"/>
              <a:buAutoNum type="arabicPeriod"/>
            </a:pPr>
            <a:r>
              <a:rPr lang="en" sz="1200" b="1">
                <a:solidFill>
                  <a:srgbClr val="414042"/>
                </a:solidFill>
              </a:rPr>
              <a:t>Develop crisis responses alongside the affected communities </a:t>
            </a:r>
            <a:r>
              <a:rPr lang="en" sz="1200">
                <a:solidFill>
                  <a:srgbClr val="414042"/>
                </a:solidFill>
              </a:rPr>
              <a:t>rather than for them, to ensure solutions meet cultural, social and religious challenges. Disability rights, women’s rights and indigenous rights groups, to name a few, are best placed to help us shape our response in a way that is empowering, does no harm and responds to real requirements.</a:t>
            </a:r>
            <a:endParaRPr sz="1200">
              <a:solidFill>
                <a:srgbClr val="414042"/>
              </a:solidFill>
            </a:endParaRPr>
          </a:p>
          <a:p>
            <a:pPr marL="457200" marR="139700" lvl="0" indent="-304800" algn="l" rtl="0">
              <a:spcBef>
                <a:spcPts val="0"/>
              </a:spcBef>
              <a:spcAft>
                <a:spcPts val="0"/>
              </a:spcAft>
              <a:buClr>
                <a:srgbClr val="414042"/>
              </a:buClr>
              <a:buSzPts val="1200"/>
              <a:buFont typeface="Times New Roman"/>
              <a:buAutoNum type="arabicPeriod"/>
            </a:pPr>
            <a:r>
              <a:rPr lang="en" sz="1200" b="1">
                <a:solidFill>
                  <a:srgbClr val="414042"/>
                </a:solidFill>
              </a:rPr>
              <a:t>Tackle and confront any discrimination and stigmatisation</a:t>
            </a:r>
            <a:r>
              <a:rPr lang="en" sz="1200">
                <a:solidFill>
                  <a:srgbClr val="414042"/>
                </a:solidFill>
              </a:rPr>
              <a:t> in response efforts, related to factors such as age, gender, race, ethnicity, socio-economic status, livelihood type and caste. We must closely monitor our messaging, images and approaches to ensure they are not inadvertently fuelling discrimination.</a:t>
            </a:r>
            <a:endParaRPr sz="1200">
              <a:solidFill>
                <a:srgbClr val="414042"/>
              </a:solidFill>
            </a:endParaRPr>
          </a:p>
          <a:p>
            <a:pPr marL="457200" marR="139700" lvl="0" indent="-304800" algn="l" rtl="0">
              <a:spcBef>
                <a:spcPts val="0"/>
              </a:spcBef>
              <a:spcAft>
                <a:spcPts val="0"/>
              </a:spcAft>
              <a:buClr>
                <a:srgbClr val="414042"/>
              </a:buClr>
              <a:buSzPts val="1200"/>
              <a:buFont typeface="Times New Roman"/>
              <a:buAutoNum type="arabicPeriod"/>
            </a:pPr>
            <a:r>
              <a:rPr lang="en" sz="1200">
                <a:solidFill>
                  <a:srgbClr val="414042"/>
                </a:solidFill>
              </a:rPr>
              <a:t>Promote collection of water, cleanliness of water and sanitation facilities and practising of hygiene as </a:t>
            </a:r>
            <a:r>
              <a:rPr lang="en" sz="1200" b="1">
                <a:solidFill>
                  <a:srgbClr val="414042"/>
                </a:solidFill>
              </a:rPr>
              <a:t>the responsibility of all – not just women</a:t>
            </a:r>
            <a:r>
              <a:rPr lang="en" sz="1200">
                <a:solidFill>
                  <a:srgbClr val="414042"/>
                </a:solidFill>
              </a:rPr>
              <a:t>.</a:t>
            </a:r>
            <a:endParaRPr sz="1200">
              <a:solidFill>
                <a:srgbClr val="414042"/>
              </a:solidFill>
            </a:endParaRPr>
          </a:p>
          <a:p>
            <a:pPr marL="457200" marR="139700" lvl="0" indent="-304800" algn="l" rtl="0">
              <a:spcBef>
                <a:spcPts val="0"/>
              </a:spcBef>
              <a:spcAft>
                <a:spcPts val="0"/>
              </a:spcAft>
              <a:buClr>
                <a:srgbClr val="414042"/>
              </a:buClr>
              <a:buSzPts val="1200"/>
              <a:buFont typeface="Times New Roman"/>
              <a:buAutoNum type="arabicPeriod"/>
            </a:pPr>
            <a:r>
              <a:rPr lang="en" sz="1200">
                <a:solidFill>
                  <a:srgbClr val="414042"/>
                </a:solidFill>
              </a:rPr>
              <a:t>Recognise the </a:t>
            </a:r>
            <a:r>
              <a:rPr lang="en" sz="1200" b="1">
                <a:solidFill>
                  <a:srgbClr val="414042"/>
                </a:solidFill>
              </a:rPr>
              <a:t>obligations and responsibility of government and sector actors to respond</a:t>
            </a:r>
            <a:r>
              <a:rPr lang="en" sz="1200">
                <a:solidFill>
                  <a:srgbClr val="414042"/>
                </a:solidFill>
              </a:rPr>
              <a:t>; do not make this an issue of individual action or responsibility.</a:t>
            </a:r>
            <a:endParaRPr sz="1200">
              <a:solidFill>
                <a:srgbClr val="414042"/>
              </a:solidFill>
            </a:endParaRPr>
          </a:p>
          <a:p>
            <a:pPr marL="457200" marR="139700" lvl="0" indent="-304800" algn="l" rtl="0">
              <a:spcBef>
                <a:spcPts val="0"/>
              </a:spcBef>
              <a:spcAft>
                <a:spcPts val="0"/>
              </a:spcAft>
              <a:buClr>
                <a:srgbClr val="414042"/>
              </a:buClr>
              <a:buSzPts val="1200"/>
              <a:buFont typeface="Times New Roman"/>
              <a:buAutoNum type="arabicPeriod"/>
            </a:pPr>
            <a:r>
              <a:rPr lang="en" sz="1200">
                <a:solidFill>
                  <a:srgbClr val="414042"/>
                </a:solidFill>
              </a:rPr>
              <a:t>Ensure we are </a:t>
            </a:r>
            <a:r>
              <a:rPr lang="en" sz="1200" b="1">
                <a:solidFill>
                  <a:srgbClr val="414042"/>
                </a:solidFill>
              </a:rPr>
              <a:t>collecting and disaggregating data</a:t>
            </a:r>
            <a:r>
              <a:rPr lang="en" sz="1200">
                <a:solidFill>
                  <a:srgbClr val="414042"/>
                </a:solidFill>
              </a:rPr>
              <a:t> to understand differing impacts on all parts of the population. At minimum age, disability, gender and location disaggregation is needed.</a:t>
            </a:r>
            <a:endParaRPr sz="1200" b="1">
              <a:solidFill>
                <a:srgbClr val="000000"/>
              </a:solidFill>
            </a:endParaRPr>
          </a:p>
        </p:txBody>
      </p:sp>
      <p:sp>
        <p:nvSpPr>
          <p:cNvPr id="579" name="Google Shape;579;p78"/>
          <p:cNvSpPr txBox="1"/>
          <p:nvPr/>
        </p:nvSpPr>
        <p:spPr>
          <a:xfrm>
            <a:off x="7461175" y="4783250"/>
            <a:ext cx="1760100" cy="36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Lato"/>
                <a:ea typeface="Lato"/>
                <a:cs typeface="Lato"/>
                <a:sym typeface="Lato"/>
              </a:rPr>
              <a:t>Source: WaterAid</a:t>
            </a:r>
            <a:endParaRPr>
              <a:latin typeface="Lato"/>
              <a:ea typeface="Lato"/>
              <a:cs typeface="Lato"/>
              <a:sym typeface="Lato"/>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7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37</a:t>
            </a:fld>
            <a:endParaRPr sz="1100"/>
          </a:p>
        </p:txBody>
      </p:sp>
      <p:pic>
        <p:nvPicPr>
          <p:cNvPr id="585" name="Google Shape;585;p79"/>
          <p:cNvPicPr preferRelativeResize="0"/>
          <p:nvPr/>
        </p:nvPicPr>
        <p:blipFill>
          <a:blip r:embed="rId3">
            <a:alphaModFix/>
          </a:blip>
          <a:stretch>
            <a:fillRect/>
          </a:stretch>
        </p:blipFill>
        <p:spPr>
          <a:xfrm>
            <a:off x="1941450" y="1702388"/>
            <a:ext cx="5261094" cy="2630547"/>
          </a:xfrm>
          <a:prstGeom prst="rect">
            <a:avLst/>
          </a:prstGeom>
          <a:noFill/>
          <a:ln>
            <a:noFill/>
          </a:ln>
        </p:spPr>
      </p:pic>
      <p:sp>
        <p:nvSpPr>
          <p:cNvPr id="586" name="Google Shape;586;p79"/>
          <p:cNvSpPr txBox="1">
            <a:spLocks noGrp="1"/>
          </p:cNvSpPr>
          <p:nvPr>
            <p:ph type="title" idx="4294967295"/>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Questions?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80"/>
          <p:cNvSpPr txBox="1"/>
          <p:nvPr/>
        </p:nvSpPr>
        <p:spPr>
          <a:xfrm>
            <a:off x="1717432" y="1896969"/>
            <a:ext cx="2160000" cy="319200"/>
          </a:xfrm>
          <a:prstGeom prst="rect">
            <a:avLst/>
          </a:prstGeom>
          <a:noFill/>
          <a:ln>
            <a:noFill/>
          </a:ln>
        </p:spPr>
        <p:txBody>
          <a:bodyPr spcFirstLastPara="1" wrap="square" lIns="68575" tIns="34275" rIns="68575" bIns="34275" anchor="t" anchorCtr="0">
            <a:noAutofit/>
          </a:bodyPr>
          <a:lstStyle/>
          <a:p>
            <a:pPr marL="0" marR="0" lvl="0" indent="0" algn="l" rtl="0">
              <a:lnSpc>
                <a:spcPct val="161250"/>
              </a:lnSpc>
              <a:spcBef>
                <a:spcPts val="0"/>
              </a:spcBef>
              <a:spcAft>
                <a:spcPts val="0"/>
              </a:spcAft>
              <a:buNone/>
            </a:pPr>
            <a:r>
              <a:rPr lang="en">
                <a:solidFill>
                  <a:srgbClr val="5C5C5C"/>
                </a:solidFill>
                <a:latin typeface="Lato"/>
                <a:ea typeface="Lato"/>
                <a:cs typeface="Lato"/>
                <a:sym typeface="Lato"/>
              </a:rPr>
              <a:t>+ 1 403 243 3285</a:t>
            </a:r>
            <a:endParaRPr/>
          </a:p>
        </p:txBody>
      </p:sp>
      <p:sp>
        <p:nvSpPr>
          <p:cNvPr id="592" name="Google Shape;592;p80"/>
          <p:cNvSpPr txBox="1"/>
          <p:nvPr/>
        </p:nvSpPr>
        <p:spPr>
          <a:xfrm>
            <a:off x="1737902" y="2170704"/>
            <a:ext cx="2160000" cy="319200"/>
          </a:xfrm>
          <a:prstGeom prst="rect">
            <a:avLst/>
          </a:prstGeom>
          <a:noFill/>
          <a:ln>
            <a:noFill/>
          </a:ln>
        </p:spPr>
        <p:txBody>
          <a:bodyPr spcFirstLastPara="1" wrap="square" lIns="68575" tIns="34275" rIns="68575" bIns="34275" anchor="t" anchorCtr="0">
            <a:noAutofit/>
          </a:bodyPr>
          <a:lstStyle/>
          <a:p>
            <a:pPr marL="0" marR="0" lvl="0" indent="0" algn="l" rtl="0">
              <a:lnSpc>
                <a:spcPct val="161250"/>
              </a:lnSpc>
              <a:spcBef>
                <a:spcPts val="0"/>
              </a:spcBef>
              <a:spcAft>
                <a:spcPts val="0"/>
              </a:spcAft>
              <a:buNone/>
            </a:pPr>
            <a:r>
              <a:rPr lang="en">
                <a:solidFill>
                  <a:srgbClr val="5C5C5C"/>
                </a:solidFill>
                <a:latin typeface="Lato"/>
                <a:ea typeface="Lato"/>
                <a:cs typeface="Lato"/>
                <a:sym typeface="Lato"/>
              </a:rPr>
              <a:t>support@cawst.org</a:t>
            </a:r>
            <a:endParaRPr/>
          </a:p>
        </p:txBody>
      </p:sp>
      <p:sp>
        <p:nvSpPr>
          <p:cNvPr id="593" name="Google Shape;593;p80"/>
          <p:cNvSpPr txBox="1"/>
          <p:nvPr/>
        </p:nvSpPr>
        <p:spPr>
          <a:xfrm>
            <a:off x="1737902" y="2444175"/>
            <a:ext cx="2160000" cy="319200"/>
          </a:xfrm>
          <a:prstGeom prst="rect">
            <a:avLst/>
          </a:prstGeom>
          <a:noFill/>
          <a:ln>
            <a:noFill/>
          </a:ln>
        </p:spPr>
        <p:txBody>
          <a:bodyPr spcFirstLastPara="1" wrap="square" lIns="68575" tIns="34275" rIns="68575" bIns="34275" anchor="t" anchorCtr="0">
            <a:noAutofit/>
          </a:bodyPr>
          <a:lstStyle/>
          <a:p>
            <a:pPr marL="0" marR="0" lvl="0" indent="0" algn="l" rtl="0">
              <a:lnSpc>
                <a:spcPct val="161250"/>
              </a:lnSpc>
              <a:spcBef>
                <a:spcPts val="0"/>
              </a:spcBef>
              <a:spcAft>
                <a:spcPts val="0"/>
              </a:spcAft>
              <a:buNone/>
            </a:pPr>
            <a:r>
              <a:rPr lang="en">
                <a:solidFill>
                  <a:srgbClr val="5C5C5C"/>
                </a:solidFill>
                <a:latin typeface="Lato"/>
                <a:ea typeface="Lato"/>
                <a:cs typeface="Lato"/>
                <a:sym typeface="Lato"/>
              </a:rPr>
              <a:t>cawst.org</a:t>
            </a:r>
            <a:endParaRPr>
              <a:solidFill>
                <a:srgbClr val="5C5C5C"/>
              </a:solidFill>
              <a:latin typeface="Lato"/>
              <a:ea typeface="Lato"/>
              <a:cs typeface="Lato"/>
              <a:sym typeface="Lat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81"/>
          <p:cNvSpPr/>
          <p:nvPr/>
        </p:nvSpPr>
        <p:spPr>
          <a:xfrm>
            <a:off x="1" y="1"/>
            <a:ext cx="9143999" cy="5143499"/>
          </a:xfrm>
          <a:prstGeom prst="rect">
            <a:avLst/>
          </a:prstGeom>
          <a:solidFill>
            <a:srgbClr val="0E4C6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00" name="Google Shape;600;p81"/>
          <p:cNvSpPr txBox="1"/>
          <p:nvPr/>
        </p:nvSpPr>
        <p:spPr>
          <a:xfrm>
            <a:off x="675000" y="2125200"/>
            <a:ext cx="2500800" cy="761700"/>
          </a:xfrm>
          <a:prstGeom prst="rect">
            <a:avLst/>
          </a:prstGeom>
          <a:noFill/>
          <a:ln>
            <a:noFill/>
          </a:ln>
        </p:spPr>
        <p:txBody>
          <a:bodyPr spcFirstLastPara="1" wrap="square" lIns="68575" tIns="34275" rIns="68575" bIns="34275" anchor="t" anchorCtr="0">
            <a:noAutofit/>
          </a:bodyPr>
          <a:lstStyle/>
          <a:p>
            <a:pPr marL="0" marR="0" lvl="0" indent="0" algn="just" rtl="0">
              <a:spcBef>
                <a:spcPts val="0"/>
              </a:spcBef>
              <a:spcAft>
                <a:spcPts val="0"/>
              </a:spcAft>
              <a:buNone/>
            </a:pPr>
            <a:r>
              <a:rPr lang="en" sz="4500">
                <a:solidFill>
                  <a:schemeClr val="lt1"/>
                </a:solidFill>
                <a:latin typeface="Merriweather"/>
                <a:ea typeface="Merriweather"/>
                <a:cs typeface="Merriweather"/>
                <a:sym typeface="Merriweather"/>
              </a:rPr>
              <a:t>Thanks!</a:t>
            </a:r>
            <a:endParaRPr sz="1100"/>
          </a:p>
        </p:txBody>
      </p:sp>
      <p:sp>
        <p:nvSpPr>
          <p:cNvPr id="601" name="Google Shape;601;p81"/>
          <p:cNvSpPr/>
          <p:nvPr/>
        </p:nvSpPr>
        <p:spPr>
          <a:xfrm>
            <a:off x="769500" y="2867700"/>
            <a:ext cx="1703700" cy="415500"/>
          </a:xfrm>
          <a:prstGeom prst="rect">
            <a:avLst/>
          </a:prstGeom>
          <a:noFill/>
          <a:ln>
            <a:noFill/>
          </a:ln>
        </p:spPr>
        <p:txBody>
          <a:bodyPr spcFirstLastPara="1" wrap="square" lIns="68575" tIns="34275" rIns="68575" bIns="34275" anchor="t" anchorCtr="0">
            <a:noAutofit/>
          </a:bodyPr>
          <a:lstStyle/>
          <a:p>
            <a:pPr marL="0" marR="0" lvl="0" indent="0" algn="just" rtl="0">
              <a:spcBef>
                <a:spcPts val="0"/>
              </a:spcBef>
              <a:spcAft>
                <a:spcPts val="0"/>
              </a:spcAft>
              <a:buNone/>
            </a:pPr>
            <a:r>
              <a:rPr lang="en" sz="2300">
                <a:solidFill>
                  <a:schemeClr val="lt1"/>
                </a:solidFill>
                <a:latin typeface="Lato"/>
                <a:ea typeface="Lato"/>
                <a:cs typeface="Lato"/>
                <a:sym typeface="Lato"/>
              </a:rPr>
              <a:t>Questions?</a:t>
            </a:r>
            <a:endParaRPr sz="2300">
              <a:solidFill>
                <a:schemeClr val="lt1"/>
              </a:solidFill>
              <a:latin typeface="Lato"/>
              <a:ea typeface="Lato"/>
              <a:cs typeface="Lato"/>
              <a:sym typeface="Lato"/>
            </a:endParaRPr>
          </a:p>
        </p:txBody>
      </p:sp>
      <p:pic>
        <p:nvPicPr>
          <p:cNvPr id="602" name="Google Shape;602;p81"/>
          <p:cNvPicPr preferRelativeResize="0"/>
          <p:nvPr/>
        </p:nvPicPr>
        <p:blipFill rotWithShape="1">
          <a:blip r:embed="rId3">
            <a:alphaModFix/>
          </a:blip>
          <a:srcRect/>
          <a:stretch/>
        </p:blipFill>
        <p:spPr>
          <a:xfrm>
            <a:off x="5274964" y="1956421"/>
            <a:ext cx="3088778" cy="107909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6"/>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Outline</a:t>
            </a:r>
            <a:endParaRPr/>
          </a:p>
        </p:txBody>
      </p:sp>
      <p:sp>
        <p:nvSpPr>
          <p:cNvPr id="291" name="Google Shape;291;p46"/>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p>
            <a:pPr marL="457200" lvl="0" indent="-323850" algn="l" rtl="0">
              <a:spcBef>
                <a:spcPts val="800"/>
              </a:spcBef>
              <a:spcAft>
                <a:spcPts val="0"/>
              </a:spcAft>
              <a:buSzPts val="1500"/>
              <a:buAutoNum type="arabicPeriod"/>
            </a:pPr>
            <a:r>
              <a:rPr lang="en"/>
              <a:t>What is COVID-19?</a:t>
            </a:r>
            <a:endParaRPr/>
          </a:p>
          <a:p>
            <a:pPr marL="457200" lvl="0" indent="-323850" algn="l" rtl="0">
              <a:spcBef>
                <a:spcPts val="0"/>
              </a:spcBef>
              <a:spcAft>
                <a:spcPts val="0"/>
              </a:spcAft>
              <a:buSzPts val="1500"/>
              <a:buAutoNum type="arabicPeriod"/>
            </a:pPr>
            <a:r>
              <a:rPr lang="en"/>
              <a:t>What’s the global impact? </a:t>
            </a:r>
            <a:endParaRPr/>
          </a:p>
          <a:p>
            <a:pPr marL="457200" lvl="0" indent="-323850" algn="l" rtl="0">
              <a:spcBef>
                <a:spcPts val="0"/>
              </a:spcBef>
              <a:spcAft>
                <a:spcPts val="0"/>
              </a:spcAft>
              <a:buSzPts val="1500"/>
              <a:buAutoNum type="arabicPeriod"/>
            </a:pPr>
            <a:r>
              <a:rPr lang="en"/>
              <a:t>How to prevent transmission and respond to COVID-19? </a:t>
            </a:r>
            <a:endParaRPr/>
          </a:p>
          <a:p>
            <a:pPr marL="457200" lvl="0" indent="-323850" algn="l" rtl="0">
              <a:spcBef>
                <a:spcPts val="0"/>
              </a:spcBef>
              <a:spcAft>
                <a:spcPts val="0"/>
              </a:spcAft>
              <a:buSzPts val="1500"/>
              <a:buAutoNum type="arabicPeriod"/>
            </a:pPr>
            <a:r>
              <a:rPr lang="en"/>
              <a:t>How can we all work safely and  support our clients?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7"/>
          <p:cNvSpPr txBox="1">
            <a:spLocks noGrp="1"/>
          </p:cNvSpPr>
          <p:nvPr>
            <p:ph type="title"/>
          </p:nvPr>
        </p:nvSpPr>
        <p:spPr>
          <a:xfrm>
            <a:off x="311700" y="445025"/>
            <a:ext cx="8520600" cy="707400"/>
          </a:xfrm>
          <a:prstGeom prst="rect">
            <a:avLst/>
          </a:prstGeom>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en"/>
              <a:t>Coronaviruses</a:t>
            </a:r>
            <a:endParaRPr/>
          </a:p>
        </p:txBody>
      </p:sp>
      <p:sp>
        <p:nvSpPr>
          <p:cNvPr id="297" name="Google Shape;297;p47"/>
          <p:cNvSpPr txBox="1">
            <a:spLocks noGrp="1"/>
          </p:cNvSpPr>
          <p:nvPr>
            <p:ph type="body" idx="1"/>
          </p:nvPr>
        </p:nvSpPr>
        <p:spPr>
          <a:xfrm>
            <a:off x="311700" y="1152475"/>
            <a:ext cx="6588000" cy="3416400"/>
          </a:xfrm>
          <a:prstGeom prst="rect">
            <a:avLst/>
          </a:prstGeom>
        </p:spPr>
        <p:txBody>
          <a:bodyPr spcFirstLastPara="1" wrap="square" lIns="68575" tIns="34275" rIns="68575" bIns="34275" anchor="t" anchorCtr="0">
            <a:noAutofit/>
          </a:bodyPr>
          <a:lstStyle/>
          <a:p>
            <a:pPr marL="457200" marR="0" lvl="0" indent="-323850" algn="l" rtl="0">
              <a:lnSpc>
                <a:spcPct val="100000"/>
              </a:lnSpc>
              <a:spcBef>
                <a:spcPts val="0"/>
              </a:spcBef>
              <a:spcAft>
                <a:spcPts val="0"/>
              </a:spcAft>
              <a:buClr>
                <a:schemeClr val="dk1"/>
              </a:buClr>
              <a:buSzPts val="1500"/>
              <a:buChar char="●"/>
            </a:pPr>
            <a:r>
              <a:rPr lang="en">
                <a:solidFill>
                  <a:schemeClr val="dk1"/>
                </a:solidFill>
              </a:rPr>
              <a:t>Coronaviruses are a family of viruses that cause infections in mammals and birds.</a:t>
            </a:r>
            <a:endParaRPr>
              <a:solidFill>
                <a:schemeClr val="dk1"/>
              </a:solidFill>
            </a:endParaRPr>
          </a:p>
          <a:p>
            <a:pPr marL="457200" marR="0" lvl="0" indent="-323850" algn="l" rtl="0">
              <a:lnSpc>
                <a:spcPct val="100000"/>
              </a:lnSpc>
              <a:spcBef>
                <a:spcPts val="1000"/>
              </a:spcBef>
              <a:spcAft>
                <a:spcPts val="0"/>
              </a:spcAft>
              <a:buClr>
                <a:schemeClr val="dk1"/>
              </a:buClr>
              <a:buSzPts val="1500"/>
              <a:buChar char="●"/>
            </a:pPr>
            <a:r>
              <a:rPr lang="en">
                <a:solidFill>
                  <a:schemeClr val="dk1"/>
                </a:solidFill>
              </a:rPr>
              <a:t>The coronavirus gets its name from the distinctive corona or 'crown' of sugary-proteins that project from the particle.</a:t>
            </a:r>
            <a:endParaRPr>
              <a:solidFill>
                <a:schemeClr val="dk1"/>
              </a:solidFill>
            </a:endParaRPr>
          </a:p>
          <a:p>
            <a:pPr marL="457200" marR="0" lvl="0" indent="-323850" algn="l" rtl="0">
              <a:lnSpc>
                <a:spcPct val="100000"/>
              </a:lnSpc>
              <a:spcBef>
                <a:spcPts val="1000"/>
              </a:spcBef>
              <a:spcAft>
                <a:spcPts val="0"/>
              </a:spcAft>
              <a:buClr>
                <a:schemeClr val="dk1"/>
              </a:buClr>
              <a:buSzPts val="1500"/>
              <a:buChar char="●"/>
            </a:pPr>
            <a:r>
              <a:rPr lang="en">
                <a:solidFill>
                  <a:schemeClr val="dk1"/>
                </a:solidFill>
              </a:rPr>
              <a:t>Coronaviruses can cause colds or other mild respiratory illnesses, around 30% of cases of the common cold are due to coronaviruses.</a:t>
            </a:r>
            <a:endParaRPr>
              <a:solidFill>
                <a:schemeClr val="dk1"/>
              </a:solidFill>
            </a:endParaRPr>
          </a:p>
          <a:p>
            <a:pPr marL="457200" marR="0" lvl="0" indent="-323850" algn="l" rtl="0">
              <a:lnSpc>
                <a:spcPct val="100000"/>
              </a:lnSpc>
              <a:spcBef>
                <a:spcPts val="1000"/>
              </a:spcBef>
              <a:spcAft>
                <a:spcPts val="1000"/>
              </a:spcAft>
              <a:buClr>
                <a:schemeClr val="dk1"/>
              </a:buClr>
              <a:buSzPts val="1500"/>
              <a:buChar char="●"/>
            </a:pPr>
            <a:r>
              <a:rPr lang="en">
                <a:solidFill>
                  <a:schemeClr val="dk1"/>
                </a:solidFill>
              </a:rPr>
              <a:t>Coronaviruses also cause more serious diseases, including Severe Acute Respiratory Syndrome (SARS), Middle East Respiratory Syndrome (MERS), and COVID-19.</a:t>
            </a:r>
            <a:endParaRPr>
              <a:solidFill>
                <a:schemeClr val="dk1"/>
              </a:solidFill>
            </a:endParaRPr>
          </a:p>
        </p:txBody>
      </p:sp>
      <p:grpSp>
        <p:nvGrpSpPr>
          <p:cNvPr id="298" name="Google Shape;298;p47"/>
          <p:cNvGrpSpPr/>
          <p:nvPr/>
        </p:nvGrpSpPr>
        <p:grpSpPr>
          <a:xfrm>
            <a:off x="7059775" y="1528000"/>
            <a:ext cx="1939500" cy="2087500"/>
            <a:chOff x="7052100" y="1647725"/>
            <a:chExt cx="1939500" cy="2087500"/>
          </a:xfrm>
        </p:grpSpPr>
        <p:pic>
          <p:nvPicPr>
            <p:cNvPr id="299" name="Google Shape;299;p47"/>
            <p:cNvPicPr preferRelativeResize="0"/>
            <p:nvPr/>
          </p:nvPicPr>
          <p:blipFill>
            <a:blip r:embed="rId3">
              <a:alphaModFix/>
            </a:blip>
            <a:stretch>
              <a:fillRect/>
            </a:stretch>
          </p:blipFill>
          <p:spPr>
            <a:xfrm>
              <a:off x="7052100" y="1647725"/>
              <a:ext cx="1939500" cy="1939500"/>
            </a:xfrm>
            <a:prstGeom prst="rect">
              <a:avLst/>
            </a:prstGeom>
            <a:noFill/>
            <a:ln>
              <a:noFill/>
            </a:ln>
          </p:spPr>
        </p:pic>
        <p:sp>
          <p:nvSpPr>
            <p:cNvPr id="300" name="Google Shape;300;p47"/>
            <p:cNvSpPr txBox="1"/>
            <p:nvPr/>
          </p:nvSpPr>
          <p:spPr>
            <a:xfrm>
              <a:off x="7240050" y="3452325"/>
              <a:ext cx="1669200" cy="28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t>Source: CDC Public Health Image Library.  Alissa Eckert, MS; Dan Higgins, MAMS</a:t>
              </a:r>
              <a:endParaRPr sz="600"/>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8"/>
          <p:cNvSpPr txBox="1">
            <a:spLocks noGrp="1"/>
          </p:cNvSpPr>
          <p:nvPr>
            <p:ph type="title"/>
          </p:nvPr>
        </p:nvSpPr>
        <p:spPr>
          <a:xfrm>
            <a:off x="311700" y="445025"/>
            <a:ext cx="8520600" cy="707400"/>
          </a:xfrm>
          <a:prstGeom prst="rect">
            <a:avLst/>
          </a:prstGeom>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en"/>
              <a:t>Coronavirus Terminology</a:t>
            </a:r>
            <a:endParaRPr/>
          </a:p>
        </p:txBody>
      </p:sp>
      <p:sp>
        <p:nvSpPr>
          <p:cNvPr id="306" name="Google Shape;306;p48"/>
          <p:cNvSpPr txBox="1">
            <a:spLocks noGrp="1"/>
          </p:cNvSpPr>
          <p:nvPr>
            <p:ph type="body" idx="1"/>
          </p:nvPr>
        </p:nvSpPr>
        <p:spPr>
          <a:xfrm>
            <a:off x="311700" y="1152425"/>
            <a:ext cx="5472900" cy="3416400"/>
          </a:xfrm>
          <a:prstGeom prst="rect">
            <a:avLst/>
          </a:prstGeom>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
                <a:solidFill>
                  <a:schemeClr val="dk1"/>
                </a:solidFill>
              </a:rPr>
              <a:t>The virus:</a:t>
            </a:r>
            <a:endParaRPr>
              <a:solidFill>
                <a:schemeClr val="dk1"/>
              </a:solidFill>
            </a:endParaRPr>
          </a:p>
          <a:p>
            <a:pPr marL="457200" marR="0" lvl="0" indent="-323850" algn="l" rtl="0">
              <a:lnSpc>
                <a:spcPct val="100000"/>
              </a:lnSpc>
              <a:spcBef>
                <a:spcPts val="1000"/>
              </a:spcBef>
              <a:spcAft>
                <a:spcPts val="0"/>
              </a:spcAft>
              <a:buClr>
                <a:schemeClr val="dk1"/>
              </a:buClr>
              <a:buSzPts val="1500"/>
              <a:buChar char="●"/>
            </a:pPr>
            <a:r>
              <a:rPr lang="en">
                <a:solidFill>
                  <a:schemeClr val="dk1"/>
                </a:solidFill>
              </a:rPr>
              <a:t>SARS-CoV-2</a:t>
            </a:r>
            <a:endParaRPr>
              <a:solidFill>
                <a:schemeClr val="dk1"/>
              </a:solidFill>
            </a:endParaRPr>
          </a:p>
          <a:p>
            <a:pPr marL="914400" marR="0" lvl="1" indent="-323850" algn="l" rtl="0">
              <a:lnSpc>
                <a:spcPct val="100000"/>
              </a:lnSpc>
              <a:spcBef>
                <a:spcPts val="0"/>
              </a:spcBef>
              <a:spcAft>
                <a:spcPts val="0"/>
              </a:spcAft>
              <a:buClr>
                <a:schemeClr val="dk1"/>
              </a:buClr>
              <a:buSzPts val="1500"/>
              <a:buChar char="○"/>
            </a:pPr>
            <a:r>
              <a:rPr lang="en" b="1">
                <a:solidFill>
                  <a:schemeClr val="dk1"/>
                </a:solidFill>
              </a:rPr>
              <a:t>S</a:t>
            </a:r>
            <a:r>
              <a:rPr lang="en">
                <a:solidFill>
                  <a:schemeClr val="dk1"/>
                </a:solidFill>
              </a:rPr>
              <a:t>evere </a:t>
            </a:r>
            <a:r>
              <a:rPr lang="en" b="1">
                <a:solidFill>
                  <a:schemeClr val="dk1"/>
                </a:solidFill>
              </a:rPr>
              <a:t>A</a:t>
            </a:r>
            <a:r>
              <a:rPr lang="en">
                <a:solidFill>
                  <a:schemeClr val="dk1"/>
                </a:solidFill>
              </a:rPr>
              <a:t>cute </a:t>
            </a:r>
            <a:r>
              <a:rPr lang="en" b="1">
                <a:solidFill>
                  <a:schemeClr val="dk1"/>
                </a:solidFill>
              </a:rPr>
              <a:t>R</a:t>
            </a:r>
            <a:r>
              <a:rPr lang="en">
                <a:solidFill>
                  <a:schemeClr val="dk1"/>
                </a:solidFill>
              </a:rPr>
              <a:t>espiratory </a:t>
            </a:r>
            <a:r>
              <a:rPr lang="en" b="1">
                <a:solidFill>
                  <a:schemeClr val="dk1"/>
                </a:solidFill>
              </a:rPr>
              <a:t>S</a:t>
            </a:r>
            <a:r>
              <a:rPr lang="en">
                <a:solidFill>
                  <a:schemeClr val="dk1"/>
                </a:solidFill>
              </a:rPr>
              <a:t>yndrome - </a:t>
            </a:r>
            <a:r>
              <a:rPr lang="en" b="1">
                <a:solidFill>
                  <a:schemeClr val="dk1"/>
                </a:solidFill>
              </a:rPr>
              <a:t>Co</a:t>
            </a:r>
            <a:r>
              <a:rPr lang="en">
                <a:solidFill>
                  <a:schemeClr val="dk1"/>
                </a:solidFill>
              </a:rPr>
              <a:t>rona </a:t>
            </a:r>
            <a:r>
              <a:rPr lang="en" b="1">
                <a:solidFill>
                  <a:schemeClr val="dk1"/>
                </a:solidFill>
              </a:rPr>
              <a:t>V</a:t>
            </a:r>
            <a:r>
              <a:rPr lang="en">
                <a:solidFill>
                  <a:schemeClr val="dk1"/>
                </a:solidFill>
              </a:rPr>
              <a:t>irus - </a:t>
            </a:r>
            <a:r>
              <a:rPr lang="en" b="1">
                <a:solidFill>
                  <a:schemeClr val="dk1"/>
                </a:solidFill>
              </a:rPr>
              <a:t>2</a:t>
            </a:r>
            <a:r>
              <a:rPr lang="en">
                <a:solidFill>
                  <a:schemeClr val="dk1"/>
                </a:solidFill>
              </a:rPr>
              <a:t> </a:t>
            </a:r>
            <a:endParaRPr>
              <a:solidFill>
                <a:schemeClr val="dk1"/>
              </a:solidFill>
            </a:endParaRPr>
          </a:p>
          <a:p>
            <a:pPr marL="914400" marR="0" lvl="1" indent="-323850" algn="l" rtl="0">
              <a:lnSpc>
                <a:spcPct val="100000"/>
              </a:lnSpc>
              <a:spcBef>
                <a:spcPts val="0"/>
              </a:spcBef>
              <a:spcAft>
                <a:spcPts val="0"/>
              </a:spcAft>
              <a:buClr>
                <a:schemeClr val="dk1"/>
              </a:buClr>
              <a:buSzPts val="1500"/>
              <a:buChar char="○"/>
            </a:pPr>
            <a:r>
              <a:rPr lang="en">
                <a:solidFill>
                  <a:schemeClr val="dk1"/>
                </a:solidFill>
              </a:rPr>
              <a:t>SARS was number 1</a:t>
            </a:r>
            <a:endParaRPr>
              <a:solidFill>
                <a:schemeClr val="dk1"/>
              </a:solidFill>
            </a:endParaRPr>
          </a:p>
          <a:p>
            <a:pPr marL="457200" marR="0" lvl="0" indent="-323850" algn="l" rtl="0">
              <a:lnSpc>
                <a:spcPct val="100000"/>
              </a:lnSpc>
              <a:spcBef>
                <a:spcPts val="0"/>
              </a:spcBef>
              <a:spcAft>
                <a:spcPts val="0"/>
              </a:spcAft>
              <a:buClr>
                <a:schemeClr val="dk1"/>
              </a:buClr>
              <a:buSzPts val="1500"/>
              <a:buChar char="●"/>
            </a:pPr>
            <a:r>
              <a:rPr lang="en">
                <a:solidFill>
                  <a:schemeClr val="dk1"/>
                </a:solidFill>
              </a:rPr>
              <a:t>nCoV</a:t>
            </a:r>
            <a:endParaRPr>
              <a:solidFill>
                <a:schemeClr val="dk1"/>
              </a:solidFill>
            </a:endParaRPr>
          </a:p>
          <a:p>
            <a:pPr marL="914400" marR="0" lvl="1" indent="-323850" algn="l" rtl="0">
              <a:lnSpc>
                <a:spcPct val="100000"/>
              </a:lnSpc>
              <a:spcBef>
                <a:spcPts val="0"/>
              </a:spcBef>
              <a:spcAft>
                <a:spcPts val="0"/>
              </a:spcAft>
              <a:buClr>
                <a:schemeClr val="dk1"/>
              </a:buClr>
              <a:buSzPts val="1500"/>
              <a:buChar char="○"/>
            </a:pPr>
            <a:r>
              <a:rPr lang="en" b="1">
                <a:solidFill>
                  <a:schemeClr val="dk1"/>
                </a:solidFill>
              </a:rPr>
              <a:t>n</a:t>
            </a:r>
            <a:r>
              <a:rPr lang="en">
                <a:solidFill>
                  <a:schemeClr val="dk1"/>
                </a:solidFill>
              </a:rPr>
              <a:t>ovel </a:t>
            </a:r>
            <a:r>
              <a:rPr lang="en" b="1">
                <a:solidFill>
                  <a:schemeClr val="dk1"/>
                </a:solidFill>
              </a:rPr>
              <a:t>Co</a:t>
            </a:r>
            <a:r>
              <a:rPr lang="en">
                <a:solidFill>
                  <a:schemeClr val="dk1"/>
                </a:solidFill>
              </a:rPr>
              <a:t>rona </a:t>
            </a:r>
            <a:r>
              <a:rPr lang="en" b="1">
                <a:solidFill>
                  <a:schemeClr val="dk1"/>
                </a:solidFill>
              </a:rPr>
              <a:t>V</a:t>
            </a:r>
            <a:r>
              <a:rPr lang="en">
                <a:solidFill>
                  <a:schemeClr val="dk1"/>
                </a:solidFill>
              </a:rPr>
              <a:t>irus</a:t>
            </a:r>
            <a:endParaRPr>
              <a:solidFill>
                <a:schemeClr val="dk1"/>
              </a:solidFill>
            </a:endParaRPr>
          </a:p>
          <a:p>
            <a:pPr marL="0" marR="0" lvl="0" indent="0" algn="l" rtl="0">
              <a:lnSpc>
                <a:spcPct val="100000"/>
              </a:lnSpc>
              <a:spcBef>
                <a:spcPts val="1000"/>
              </a:spcBef>
              <a:spcAft>
                <a:spcPts val="0"/>
              </a:spcAft>
              <a:buNone/>
            </a:pPr>
            <a:endParaRPr>
              <a:solidFill>
                <a:schemeClr val="dk1"/>
              </a:solidFill>
            </a:endParaRPr>
          </a:p>
          <a:p>
            <a:pPr marL="0" marR="0" lvl="0" indent="0" algn="l" rtl="0">
              <a:lnSpc>
                <a:spcPct val="100000"/>
              </a:lnSpc>
              <a:spcBef>
                <a:spcPts val="1000"/>
              </a:spcBef>
              <a:spcAft>
                <a:spcPts val="0"/>
              </a:spcAft>
              <a:buNone/>
            </a:pPr>
            <a:r>
              <a:rPr lang="en">
                <a:solidFill>
                  <a:schemeClr val="dk1"/>
                </a:solidFill>
              </a:rPr>
              <a:t>The disease:</a:t>
            </a:r>
            <a:endParaRPr>
              <a:solidFill>
                <a:schemeClr val="dk1"/>
              </a:solidFill>
            </a:endParaRPr>
          </a:p>
          <a:p>
            <a:pPr marL="457200" marR="0" lvl="0" indent="-323850" algn="l" rtl="0">
              <a:lnSpc>
                <a:spcPct val="100000"/>
              </a:lnSpc>
              <a:spcBef>
                <a:spcPts val="1000"/>
              </a:spcBef>
              <a:spcAft>
                <a:spcPts val="0"/>
              </a:spcAft>
              <a:buClr>
                <a:schemeClr val="dk1"/>
              </a:buClr>
              <a:buSzPts val="1500"/>
              <a:buChar char="●"/>
            </a:pPr>
            <a:r>
              <a:rPr lang="en">
                <a:solidFill>
                  <a:schemeClr val="dk1"/>
                </a:solidFill>
              </a:rPr>
              <a:t>COVID-19</a:t>
            </a:r>
            <a:endParaRPr>
              <a:solidFill>
                <a:schemeClr val="dk1"/>
              </a:solidFill>
            </a:endParaRPr>
          </a:p>
          <a:p>
            <a:pPr marL="914400" marR="0" lvl="1" indent="-323850" algn="l" rtl="0">
              <a:lnSpc>
                <a:spcPct val="100000"/>
              </a:lnSpc>
              <a:spcBef>
                <a:spcPts val="0"/>
              </a:spcBef>
              <a:spcAft>
                <a:spcPts val="0"/>
              </a:spcAft>
              <a:buClr>
                <a:schemeClr val="dk1"/>
              </a:buClr>
              <a:buSzPts val="1500"/>
              <a:buChar char="○"/>
            </a:pPr>
            <a:r>
              <a:rPr lang="en" b="1">
                <a:solidFill>
                  <a:schemeClr val="dk1"/>
                </a:solidFill>
              </a:rPr>
              <a:t>Co</a:t>
            </a:r>
            <a:r>
              <a:rPr lang="en">
                <a:solidFill>
                  <a:schemeClr val="dk1"/>
                </a:solidFill>
              </a:rPr>
              <a:t>rona </a:t>
            </a:r>
            <a:r>
              <a:rPr lang="en" b="1">
                <a:solidFill>
                  <a:schemeClr val="dk1"/>
                </a:solidFill>
              </a:rPr>
              <a:t>Vi</a:t>
            </a:r>
            <a:r>
              <a:rPr lang="en">
                <a:solidFill>
                  <a:schemeClr val="dk1"/>
                </a:solidFill>
              </a:rPr>
              <a:t>rus </a:t>
            </a:r>
            <a:r>
              <a:rPr lang="en" b="1">
                <a:solidFill>
                  <a:schemeClr val="dk1"/>
                </a:solidFill>
              </a:rPr>
              <a:t>D</a:t>
            </a:r>
            <a:r>
              <a:rPr lang="en">
                <a:solidFill>
                  <a:schemeClr val="dk1"/>
                </a:solidFill>
              </a:rPr>
              <a:t>isease - </a:t>
            </a:r>
            <a:r>
              <a:rPr lang="en" b="1">
                <a:solidFill>
                  <a:schemeClr val="dk1"/>
                </a:solidFill>
              </a:rPr>
              <a:t>19 </a:t>
            </a:r>
            <a:endParaRPr b="1">
              <a:solidFill>
                <a:schemeClr val="dk1"/>
              </a:solidFill>
            </a:endParaRPr>
          </a:p>
          <a:p>
            <a:pPr marL="914400" marR="0" lvl="1" indent="-323850" algn="l" rtl="0">
              <a:lnSpc>
                <a:spcPct val="100000"/>
              </a:lnSpc>
              <a:spcBef>
                <a:spcPts val="0"/>
              </a:spcBef>
              <a:spcAft>
                <a:spcPts val="0"/>
              </a:spcAft>
              <a:buClr>
                <a:schemeClr val="dk1"/>
              </a:buClr>
              <a:buSzPts val="1500"/>
              <a:buChar char="○"/>
            </a:pPr>
            <a:r>
              <a:rPr lang="en">
                <a:solidFill>
                  <a:schemeClr val="dk1"/>
                </a:solidFill>
              </a:rPr>
              <a:t>19 = identified in the year 2019</a:t>
            </a:r>
            <a:endParaRPr>
              <a:solidFill>
                <a:schemeClr val="dk1"/>
              </a:solidFill>
            </a:endParaRPr>
          </a:p>
        </p:txBody>
      </p:sp>
      <p:grpSp>
        <p:nvGrpSpPr>
          <p:cNvPr id="307" name="Google Shape;307;p48"/>
          <p:cNvGrpSpPr/>
          <p:nvPr/>
        </p:nvGrpSpPr>
        <p:grpSpPr>
          <a:xfrm>
            <a:off x="6084336" y="1425325"/>
            <a:ext cx="3059427" cy="2611308"/>
            <a:chOff x="5407525" y="1450912"/>
            <a:chExt cx="3736476" cy="3057021"/>
          </a:xfrm>
        </p:grpSpPr>
        <p:pic>
          <p:nvPicPr>
            <p:cNvPr id="308" name="Google Shape;308;p48"/>
            <p:cNvPicPr preferRelativeResize="0"/>
            <p:nvPr/>
          </p:nvPicPr>
          <p:blipFill rotWithShape="1">
            <a:blip r:embed="rId3">
              <a:alphaModFix/>
            </a:blip>
            <a:srcRect l="32928" r="13362"/>
            <a:stretch/>
          </p:blipFill>
          <p:spPr>
            <a:xfrm>
              <a:off x="5407525" y="1450912"/>
              <a:ext cx="3736476" cy="2819425"/>
            </a:xfrm>
            <a:prstGeom prst="rect">
              <a:avLst/>
            </a:prstGeom>
            <a:noFill/>
            <a:ln>
              <a:noFill/>
            </a:ln>
          </p:spPr>
        </p:pic>
        <p:sp>
          <p:nvSpPr>
            <p:cNvPr id="309" name="Google Shape;309;p48"/>
            <p:cNvSpPr txBox="1"/>
            <p:nvPr/>
          </p:nvSpPr>
          <p:spPr>
            <a:xfrm>
              <a:off x="6520664" y="4270334"/>
              <a:ext cx="2623200" cy="23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t>Source: www.sciencealert.com/coronavirus</a:t>
              </a:r>
              <a:endParaRPr sz="800"/>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9"/>
          <p:cNvSpPr txBox="1">
            <a:spLocks noGrp="1"/>
          </p:cNvSpPr>
          <p:nvPr>
            <p:ph type="title"/>
          </p:nvPr>
        </p:nvSpPr>
        <p:spPr>
          <a:xfrm>
            <a:off x="197825" y="0"/>
            <a:ext cx="8613000" cy="1045800"/>
          </a:xfrm>
          <a:prstGeom prst="rect">
            <a:avLst/>
          </a:prstGeom>
        </p:spPr>
        <p:txBody>
          <a:bodyPr spcFirstLastPara="1" wrap="square" lIns="68575" tIns="34275" rIns="68575" bIns="34275" anchor="ctr" anchorCtr="0">
            <a:noAutofit/>
          </a:bodyPr>
          <a:lstStyle/>
          <a:p>
            <a:pPr marL="0" lvl="0" indent="0" algn="l" rtl="0">
              <a:lnSpc>
                <a:spcPct val="115000"/>
              </a:lnSpc>
              <a:spcBef>
                <a:spcPts val="900"/>
              </a:spcBef>
              <a:spcAft>
                <a:spcPts val="900"/>
              </a:spcAft>
              <a:buNone/>
            </a:pPr>
            <a:r>
              <a:rPr lang="en"/>
              <a:t>Comparison of MERS, SARS and COVID-19</a:t>
            </a:r>
            <a:endParaRPr/>
          </a:p>
        </p:txBody>
      </p:sp>
      <p:sp>
        <p:nvSpPr>
          <p:cNvPr id="315" name="Google Shape;315;p49"/>
          <p:cNvSpPr txBox="1"/>
          <p:nvPr/>
        </p:nvSpPr>
        <p:spPr>
          <a:xfrm>
            <a:off x="197825" y="4886075"/>
            <a:ext cx="3485100" cy="2004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 sz="800"/>
              <a:t>Based on Information from ISOS Webinar 26 March, and WHO 28 April</a:t>
            </a:r>
            <a:endParaRPr sz="1100"/>
          </a:p>
        </p:txBody>
      </p:sp>
      <p:graphicFrame>
        <p:nvGraphicFramePr>
          <p:cNvPr id="316" name="Google Shape;316;p49"/>
          <p:cNvGraphicFramePr/>
          <p:nvPr/>
        </p:nvGraphicFramePr>
        <p:xfrm>
          <a:off x="197825" y="839975"/>
          <a:ext cx="6996975" cy="4087300"/>
        </p:xfrm>
        <a:graphic>
          <a:graphicData uri="http://schemas.openxmlformats.org/drawingml/2006/table">
            <a:tbl>
              <a:tblPr>
                <a:noFill/>
                <a:tableStyleId>{3955700E-F6D7-4AD9-92D9-E8DA3A1DCAFA}</a:tableStyleId>
              </a:tblPr>
              <a:tblGrid>
                <a:gridCol w="1502625">
                  <a:extLst>
                    <a:ext uri="{9D8B030D-6E8A-4147-A177-3AD203B41FA5}">
                      <a16:colId xmlns:a16="http://schemas.microsoft.com/office/drawing/2014/main" val="20000"/>
                    </a:ext>
                  </a:extLst>
                </a:gridCol>
                <a:gridCol w="1831450">
                  <a:extLst>
                    <a:ext uri="{9D8B030D-6E8A-4147-A177-3AD203B41FA5}">
                      <a16:colId xmlns:a16="http://schemas.microsoft.com/office/drawing/2014/main" val="20001"/>
                    </a:ext>
                  </a:extLst>
                </a:gridCol>
                <a:gridCol w="1831450">
                  <a:extLst>
                    <a:ext uri="{9D8B030D-6E8A-4147-A177-3AD203B41FA5}">
                      <a16:colId xmlns:a16="http://schemas.microsoft.com/office/drawing/2014/main" val="20002"/>
                    </a:ext>
                  </a:extLst>
                </a:gridCol>
                <a:gridCol w="1831450">
                  <a:extLst>
                    <a:ext uri="{9D8B030D-6E8A-4147-A177-3AD203B41FA5}">
                      <a16:colId xmlns:a16="http://schemas.microsoft.com/office/drawing/2014/main" val="20003"/>
                    </a:ext>
                  </a:extLst>
                </a:gridCol>
              </a:tblGrid>
              <a:tr h="910600">
                <a:tc>
                  <a:txBody>
                    <a:bodyPr/>
                    <a:lstStyle/>
                    <a:p>
                      <a:pPr marL="0" lvl="0" indent="0" algn="l" rtl="0">
                        <a:spcBef>
                          <a:spcPts val="0"/>
                        </a:spcBef>
                        <a:spcAft>
                          <a:spcPts val="0"/>
                        </a:spcAft>
                        <a:buNone/>
                      </a:pPr>
                      <a:endParaRPr>
                        <a:solidFill>
                          <a:schemeClr val="dk1"/>
                        </a:solidFill>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a:solidFill>
                            <a:schemeClr val="dk1"/>
                          </a:solidFill>
                          <a:latin typeface="Lato"/>
                          <a:ea typeface="Lato"/>
                          <a:cs typeface="Lato"/>
                          <a:sym typeface="Lato"/>
                        </a:rPr>
                        <a:t>Number of days for first 1000 people to be infected</a:t>
                      </a:r>
                      <a:endParaRPr>
                        <a:solidFill>
                          <a:schemeClr val="dk1"/>
                        </a:solidFill>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a:solidFill>
                            <a:schemeClr val="dk1"/>
                          </a:solidFill>
                          <a:latin typeface="Lato"/>
                          <a:ea typeface="Lato"/>
                          <a:cs typeface="Lato"/>
                          <a:sym typeface="Lato"/>
                        </a:rPr>
                        <a:t>Number of people that died for every 100 infected</a:t>
                      </a:r>
                      <a:endParaRPr>
                        <a:solidFill>
                          <a:schemeClr val="dk1"/>
                        </a:solidFill>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a:solidFill>
                            <a:schemeClr val="dk1"/>
                          </a:solidFill>
                          <a:latin typeface="Lato"/>
                          <a:ea typeface="Lato"/>
                          <a:cs typeface="Lato"/>
                          <a:sym typeface="Lato"/>
                        </a:rPr>
                        <a:t>Total number of cases and deaths</a:t>
                      </a:r>
                      <a:endParaRPr>
                        <a:solidFill>
                          <a:schemeClr val="dk1"/>
                        </a:solidFill>
                        <a:latin typeface="Lato"/>
                        <a:ea typeface="Lato"/>
                        <a:cs typeface="Lato"/>
                        <a:sym typeface="Lato"/>
                      </a:endParaRPr>
                    </a:p>
                  </a:txBody>
                  <a:tcPr marL="91425" marR="91425" marT="91425" marB="91425" anchor="ctr"/>
                </a:tc>
                <a:extLst>
                  <a:ext uri="{0D108BD9-81ED-4DB2-BD59-A6C34878D82A}">
                    <a16:rowId xmlns:a16="http://schemas.microsoft.com/office/drawing/2014/main" val="10000"/>
                  </a:ext>
                </a:extLst>
              </a:tr>
              <a:tr h="1058900">
                <a:tc>
                  <a:txBody>
                    <a:bodyPr/>
                    <a:lstStyle/>
                    <a:p>
                      <a:pPr marL="0" lvl="0" indent="0" algn="l" rtl="0">
                        <a:spcBef>
                          <a:spcPts val="0"/>
                        </a:spcBef>
                        <a:spcAft>
                          <a:spcPts val="0"/>
                        </a:spcAft>
                        <a:buNone/>
                      </a:pPr>
                      <a:r>
                        <a:rPr lang="en">
                          <a:solidFill>
                            <a:schemeClr val="dk1"/>
                          </a:solidFill>
                          <a:latin typeface="Lato"/>
                          <a:ea typeface="Lato"/>
                          <a:cs typeface="Lato"/>
                          <a:sym typeface="Lato"/>
                        </a:rPr>
                        <a:t>Middle East Respiratory Syndrome (MERS) 2012</a:t>
                      </a:r>
                      <a:endParaRPr>
                        <a:solidFill>
                          <a:schemeClr val="dk1"/>
                        </a:solidFill>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a:solidFill>
                            <a:schemeClr val="dk1"/>
                          </a:solidFill>
                          <a:latin typeface="Lato"/>
                          <a:ea typeface="Lato"/>
                          <a:cs typeface="Lato"/>
                          <a:sym typeface="Lato"/>
                        </a:rPr>
                        <a:t>903</a:t>
                      </a:r>
                      <a:endParaRPr>
                        <a:solidFill>
                          <a:schemeClr val="dk1"/>
                        </a:solidFill>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a:solidFill>
                            <a:schemeClr val="dk1"/>
                          </a:solidFill>
                          <a:latin typeface="Lato"/>
                          <a:ea typeface="Lato"/>
                          <a:cs typeface="Lato"/>
                          <a:sym typeface="Lato"/>
                        </a:rPr>
                        <a:t>34</a:t>
                      </a:r>
                      <a:endParaRPr>
                        <a:solidFill>
                          <a:schemeClr val="dk1"/>
                        </a:solidFill>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a:solidFill>
                            <a:schemeClr val="dk1"/>
                          </a:solidFill>
                          <a:latin typeface="Lato"/>
                          <a:ea typeface="Lato"/>
                          <a:cs typeface="Lato"/>
                          <a:sym typeface="Lato"/>
                        </a:rPr>
                        <a:t>2,494 cases</a:t>
                      </a:r>
                      <a:endParaRPr>
                        <a:solidFill>
                          <a:schemeClr val="dk1"/>
                        </a:solidFill>
                        <a:latin typeface="Lato"/>
                        <a:ea typeface="Lato"/>
                        <a:cs typeface="Lato"/>
                        <a:sym typeface="Lato"/>
                      </a:endParaRPr>
                    </a:p>
                    <a:p>
                      <a:pPr marL="0" lvl="0" indent="0" algn="ctr" rtl="0">
                        <a:spcBef>
                          <a:spcPts val="0"/>
                        </a:spcBef>
                        <a:spcAft>
                          <a:spcPts val="0"/>
                        </a:spcAft>
                        <a:buNone/>
                      </a:pPr>
                      <a:r>
                        <a:rPr lang="en">
                          <a:solidFill>
                            <a:schemeClr val="dk1"/>
                          </a:solidFill>
                          <a:latin typeface="Lato"/>
                          <a:ea typeface="Lato"/>
                          <a:cs typeface="Lato"/>
                          <a:sym typeface="Lato"/>
                        </a:rPr>
                        <a:t>858 deaths</a:t>
                      </a:r>
                      <a:endParaRPr>
                        <a:solidFill>
                          <a:schemeClr val="dk1"/>
                        </a:solidFill>
                        <a:latin typeface="Lato"/>
                        <a:ea typeface="Lato"/>
                        <a:cs typeface="Lato"/>
                        <a:sym typeface="Lato"/>
                      </a:endParaRPr>
                    </a:p>
                  </a:txBody>
                  <a:tcPr marL="91425" marR="91425" marT="91425" marB="91425" anchor="ctr"/>
                </a:tc>
                <a:extLst>
                  <a:ext uri="{0D108BD9-81ED-4DB2-BD59-A6C34878D82A}">
                    <a16:rowId xmlns:a16="http://schemas.microsoft.com/office/drawing/2014/main" val="10001"/>
                  </a:ext>
                </a:extLst>
              </a:tr>
              <a:tr h="1058900">
                <a:tc>
                  <a:txBody>
                    <a:bodyPr/>
                    <a:lstStyle/>
                    <a:p>
                      <a:pPr marL="0" lvl="0" indent="0" algn="l" rtl="0">
                        <a:spcBef>
                          <a:spcPts val="0"/>
                        </a:spcBef>
                        <a:spcAft>
                          <a:spcPts val="0"/>
                        </a:spcAft>
                        <a:buNone/>
                      </a:pPr>
                      <a:r>
                        <a:rPr lang="en">
                          <a:solidFill>
                            <a:schemeClr val="dk1"/>
                          </a:solidFill>
                          <a:latin typeface="Lato"/>
                          <a:ea typeface="Lato"/>
                          <a:cs typeface="Lato"/>
                          <a:sym typeface="Lato"/>
                        </a:rPr>
                        <a:t>Severe Acute Respiratory Syndrome (SARS) 2003</a:t>
                      </a:r>
                      <a:endParaRPr>
                        <a:solidFill>
                          <a:schemeClr val="dk1"/>
                        </a:solidFill>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a:solidFill>
                            <a:schemeClr val="dk1"/>
                          </a:solidFill>
                          <a:latin typeface="Lato"/>
                          <a:ea typeface="Lato"/>
                          <a:cs typeface="Lato"/>
                          <a:sym typeface="Lato"/>
                        </a:rPr>
                        <a:t>130</a:t>
                      </a:r>
                      <a:endParaRPr>
                        <a:solidFill>
                          <a:schemeClr val="dk1"/>
                        </a:solidFill>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a:solidFill>
                            <a:schemeClr val="dk1"/>
                          </a:solidFill>
                          <a:latin typeface="Lato"/>
                          <a:ea typeface="Lato"/>
                          <a:cs typeface="Lato"/>
                          <a:sym typeface="Lato"/>
                        </a:rPr>
                        <a:t>10</a:t>
                      </a:r>
                      <a:endParaRPr>
                        <a:solidFill>
                          <a:schemeClr val="dk1"/>
                        </a:solidFill>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a:solidFill>
                            <a:schemeClr val="dk1"/>
                          </a:solidFill>
                          <a:latin typeface="Lato"/>
                          <a:ea typeface="Lato"/>
                          <a:cs typeface="Lato"/>
                          <a:sym typeface="Lato"/>
                        </a:rPr>
                        <a:t>8,437 cases</a:t>
                      </a:r>
                      <a:endParaRPr>
                        <a:solidFill>
                          <a:schemeClr val="dk1"/>
                        </a:solidFill>
                        <a:latin typeface="Lato"/>
                        <a:ea typeface="Lato"/>
                        <a:cs typeface="Lato"/>
                        <a:sym typeface="Lato"/>
                      </a:endParaRPr>
                    </a:p>
                    <a:p>
                      <a:pPr marL="0" lvl="0" indent="0" algn="ctr" rtl="0">
                        <a:spcBef>
                          <a:spcPts val="0"/>
                        </a:spcBef>
                        <a:spcAft>
                          <a:spcPts val="0"/>
                        </a:spcAft>
                        <a:buNone/>
                      </a:pPr>
                      <a:r>
                        <a:rPr lang="en">
                          <a:solidFill>
                            <a:schemeClr val="dk1"/>
                          </a:solidFill>
                          <a:latin typeface="Lato"/>
                          <a:ea typeface="Lato"/>
                          <a:cs typeface="Lato"/>
                          <a:sym typeface="Lato"/>
                        </a:rPr>
                        <a:t>813 deaths</a:t>
                      </a:r>
                      <a:endParaRPr>
                        <a:solidFill>
                          <a:schemeClr val="dk1"/>
                        </a:solidFill>
                        <a:latin typeface="Lato"/>
                        <a:ea typeface="Lato"/>
                        <a:cs typeface="Lato"/>
                        <a:sym typeface="Lato"/>
                      </a:endParaRPr>
                    </a:p>
                  </a:txBody>
                  <a:tcPr marL="91425" marR="91425" marT="91425" marB="91425" anchor="ctr"/>
                </a:tc>
                <a:extLst>
                  <a:ext uri="{0D108BD9-81ED-4DB2-BD59-A6C34878D82A}">
                    <a16:rowId xmlns:a16="http://schemas.microsoft.com/office/drawing/2014/main" val="10002"/>
                  </a:ext>
                </a:extLst>
              </a:tr>
              <a:tr h="1058900">
                <a:tc>
                  <a:txBody>
                    <a:bodyPr/>
                    <a:lstStyle/>
                    <a:p>
                      <a:pPr marL="0" lvl="0" indent="0" algn="l" rtl="0">
                        <a:spcBef>
                          <a:spcPts val="0"/>
                        </a:spcBef>
                        <a:spcAft>
                          <a:spcPts val="0"/>
                        </a:spcAft>
                        <a:buNone/>
                      </a:pPr>
                      <a:r>
                        <a:rPr lang="en">
                          <a:solidFill>
                            <a:schemeClr val="dk1"/>
                          </a:solidFill>
                          <a:latin typeface="Lato"/>
                          <a:ea typeface="Lato"/>
                          <a:cs typeface="Lato"/>
                          <a:sym typeface="Lato"/>
                        </a:rPr>
                        <a:t>Coronavirus Disease 2019 (COVID-19)</a:t>
                      </a:r>
                      <a:endParaRPr>
                        <a:solidFill>
                          <a:schemeClr val="dk1"/>
                        </a:solidFill>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a:solidFill>
                            <a:schemeClr val="dk1"/>
                          </a:solidFill>
                          <a:latin typeface="Lato"/>
                          <a:ea typeface="Lato"/>
                          <a:cs typeface="Lato"/>
                          <a:sym typeface="Lato"/>
                        </a:rPr>
                        <a:t>48</a:t>
                      </a:r>
                      <a:endParaRPr>
                        <a:solidFill>
                          <a:schemeClr val="dk1"/>
                        </a:solidFill>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a:solidFill>
                            <a:schemeClr val="dk1"/>
                          </a:solidFill>
                          <a:latin typeface="Lato"/>
                          <a:ea typeface="Lato"/>
                          <a:cs typeface="Lato"/>
                          <a:sym typeface="Lato"/>
                        </a:rPr>
                        <a:t>2 (0.1-15)</a:t>
                      </a:r>
                      <a:endParaRPr>
                        <a:solidFill>
                          <a:schemeClr val="dk1"/>
                        </a:solidFill>
                        <a:latin typeface="Lato"/>
                        <a:ea typeface="Lato"/>
                        <a:cs typeface="Lato"/>
                        <a:sym typeface="Lato"/>
                      </a:endParaRPr>
                    </a:p>
                  </a:txBody>
                  <a:tcPr marL="91425" marR="91425" marT="91425" marB="91425" anchor="ctr"/>
                </a:tc>
                <a:tc>
                  <a:txBody>
                    <a:bodyPr/>
                    <a:lstStyle/>
                    <a:p>
                      <a:pPr marL="0" lvl="0" indent="0" algn="ctr" rtl="0">
                        <a:spcBef>
                          <a:spcPts val="0"/>
                        </a:spcBef>
                        <a:spcAft>
                          <a:spcPts val="0"/>
                        </a:spcAft>
                        <a:buNone/>
                      </a:pPr>
                      <a:r>
                        <a:rPr lang="en">
                          <a:solidFill>
                            <a:schemeClr val="dk1"/>
                          </a:solidFill>
                          <a:latin typeface="Lato"/>
                          <a:ea typeface="Lato"/>
                          <a:cs typeface="Lato"/>
                          <a:sym typeface="Lato"/>
                        </a:rPr>
                        <a:t>&gt;3 million cases</a:t>
                      </a:r>
                      <a:endParaRPr>
                        <a:solidFill>
                          <a:schemeClr val="dk1"/>
                        </a:solidFill>
                        <a:latin typeface="Lato"/>
                        <a:ea typeface="Lato"/>
                        <a:cs typeface="Lato"/>
                        <a:sym typeface="Lato"/>
                      </a:endParaRPr>
                    </a:p>
                    <a:p>
                      <a:pPr marL="0" lvl="0" indent="0" algn="ctr" rtl="0">
                        <a:spcBef>
                          <a:spcPts val="0"/>
                        </a:spcBef>
                        <a:spcAft>
                          <a:spcPts val="0"/>
                        </a:spcAft>
                        <a:buNone/>
                      </a:pPr>
                      <a:r>
                        <a:rPr lang="en">
                          <a:solidFill>
                            <a:schemeClr val="dk1"/>
                          </a:solidFill>
                          <a:latin typeface="Lato"/>
                          <a:ea typeface="Lato"/>
                          <a:cs typeface="Lato"/>
                          <a:sym typeface="Lato"/>
                        </a:rPr>
                        <a:t>&gt;200,000 deaths</a:t>
                      </a:r>
                      <a:endParaRPr>
                        <a:solidFill>
                          <a:schemeClr val="dk1"/>
                        </a:solidFill>
                        <a:latin typeface="Lato"/>
                        <a:ea typeface="Lato"/>
                        <a:cs typeface="Lato"/>
                        <a:sym typeface="Lato"/>
                      </a:endParaRPr>
                    </a:p>
                  </a:txBody>
                  <a:tcPr marL="91425" marR="91425" marT="91425" marB="91425" anchor="ctr"/>
                </a:tc>
                <a:extLst>
                  <a:ext uri="{0D108BD9-81ED-4DB2-BD59-A6C34878D82A}">
                    <a16:rowId xmlns:a16="http://schemas.microsoft.com/office/drawing/2014/main" val="10003"/>
                  </a:ext>
                </a:extLst>
              </a:tr>
            </a:tbl>
          </a:graphicData>
        </a:graphic>
      </p:graphicFrame>
      <p:grpSp>
        <p:nvGrpSpPr>
          <p:cNvPr id="317" name="Google Shape;317;p49"/>
          <p:cNvGrpSpPr/>
          <p:nvPr/>
        </p:nvGrpSpPr>
        <p:grpSpPr>
          <a:xfrm>
            <a:off x="7556925" y="1181700"/>
            <a:ext cx="1699200" cy="1390050"/>
            <a:chOff x="7328325" y="1118150"/>
            <a:chExt cx="1699200" cy="1390050"/>
          </a:xfrm>
        </p:grpSpPr>
        <p:pic>
          <p:nvPicPr>
            <p:cNvPr id="318" name="Google Shape;318;p49"/>
            <p:cNvPicPr preferRelativeResize="0"/>
            <p:nvPr/>
          </p:nvPicPr>
          <p:blipFill>
            <a:blip r:embed="rId3">
              <a:alphaModFix/>
            </a:blip>
            <a:stretch>
              <a:fillRect/>
            </a:stretch>
          </p:blipFill>
          <p:spPr>
            <a:xfrm>
              <a:off x="7385500" y="1118150"/>
              <a:ext cx="1134676" cy="1128183"/>
            </a:xfrm>
            <a:prstGeom prst="rect">
              <a:avLst/>
            </a:prstGeom>
            <a:noFill/>
            <a:ln>
              <a:noFill/>
            </a:ln>
          </p:spPr>
        </p:pic>
        <p:sp>
          <p:nvSpPr>
            <p:cNvPr id="319" name="Google Shape;319;p49"/>
            <p:cNvSpPr txBox="1"/>
            <p:nvPr/>
          </p:nvSpPr>
          <p:spPr>
            <a:xfrm>
              <a:off x="7328325" y="2200400"/>
              <a:ext cx="1699200" cy="3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t>Source: National Institute of Allergy and Infectious Diseases (NIAID)</a:t>
              </a:r>
              <a:endParaRPr sz="600"/>
            </a:p>
          </p:txBody>
        </p:sp>
      </p:grpSp>
      <p:grpSp>
        <p:nvGrpSpPr>
          <p:cNvPr id="320" name="Google Shape;320;p49"/>
          <p:cNvGrpSpPr/>
          <p:nvPr/>
        </p:nvGrpSpPr>
        <p:grpSpPr>
          <a:xfrm>
            <a:off x="7556913" y="2660875"/>
            <a:ext cx="1215600" cy="1140425"/>
            <a:chOff x="7328313" y="2570400"/>
            <a:chExt cx="1215600" cy="1140425"/>
          </a:xfrm>
        </p:grpSpPr>
        <p:pic>
          <p:nvPicPr>
            <p:cNvPr id="321" name="Google Shape;321;p49"/>
            <p:cNvPicPr preferRelativeResize="0"/>
            <p:nvPr/>
          </p:nvPicPr>
          <p:blipFill>
            <a:blip r:embed="rId4">
              <a:alphaModFix/>
            </a:blip>
            <a:stretch>
              <a:fillRect/>
            </a:stretch>
          </p:blipFill>
          <p:spPr>
            <a:xfrm>
              <a:off x="7385500" y="2570400"/>
              <a:ext cx="1134675" cy="991733"/>
            </a:xfrm>
            <a:prstGeom prst="rect">
              <a:avLst/>
            </a:prstGeom>
            <a:noFill/>
            <a:ln>
              <a:noFill/>
            </a:ln>
          </p:spPr>
        </p:pic>
        <p:sp>
          <p:nvSpPr>
            <p:cNvPr id="322" name="Google Shape;322;p49"/>
            <p:cNvSpPr txBox="1"/>
            <p:nvPr/>
          </p:nvSpPr>
          <p:spPr>
            <a:xfrm>
              <a:off x="7328313" y="3538625"/>
              <a:ext cx="1215600" cy="17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t>Source: C.S. Goldsmith, CDC</a:t>
              </a:r>
              <a:endParaRPr sz="600"/>
            </a:p>
          </p:txBody>
        </p:sp>
      </p:grpSp>
      <p:grpSp>
        <p:nvGrpSpPr>
          <p:cNvPr id="323" name="Google Shape;323;p49"/>
          <p:cNvGrpSpPr/>
          <p:nvPr/>
        </p:nvGrpSpPr>
        <p:grpSpPr>
          <a:xfrm>
            <a:off x="7468300" y="3837325"/>
            <a:ext cx="1669200" cy="1295800"/>
            <a:chOff x="7239700" y="3792650"/>
            <a:chExt cx="1669200" cy="1295800"/>
          </a:xfrm>
        </p:grpSpPr>
        <p:pic>
          <p:nvPicPr>
            <p:cNvPr id="324" name="Google Shape;324;p49"/>
            <p:cNvPicPr preferRelativeResize="0"/>
            <p:nvPr/>
          </p:nvPicPr>
          <p:blipFill>
            <a:blip r:embed="rId5">
              <a:alphaModFix/>
            </a:blip>
            <a:stretch>
              <a:fillRect/>
            </a:stretch>
          </p:blipFill>
          <p:spPr>
            <a:xfrm>
              <a:off x="7368775" y="3792650"/>
              <a:ext cx="1134674" cy="1134674"/>
            </a:xfrm>
            <a:prstGeom prst="rect">
              <a:avLst/>
            </a:prstGeom>
            <a:noFill/>
            <a:ln>
              <a:noFill/>
            </a:ln>
          </p:spPr>
        </p:pic>
        <p:sp>
          <p:nvSpPr>
            <p:cNvPr id="325" name="Google Shape;325;p49"/>
            <p:cNvSpPr txBox="1"/>
            <p:nvPr/>
          </p:nvSpPr>
          <p:spPr>
            <a:xfrm>
              <a:off x="7239700" y="4805550"/>
              <a:ext cx="1669200" cy="28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t>Source: CDC Public Health Image Library.  Alissa Eckert, MS; Dan Higgins, MAMS</a:t>
              </a:r>
              <a:endParaRPr sz="600"/>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50"/>
          <p:cNvSpPr txBox="1">
            <a:spLocks noGrp="1"/>
          </p:cNvSpPr>
          <p:nvPr>
            <p:ph type="title"/>
          </p:nvPr>
        </p:nvSpPr>
        <p:spPr>
          <a:xfrm>
            <a:off x="628650" y="8149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Comparison of Reproduction (R0) Numbers</a:t>
            </a:r>
            <a:endParaRPr/>
          </a:p>
        </p:txBody>
      </p:sp>
      <p:sp>
        <p:nvSpPr>
          <p:cNvPr id="332" name="Google Shape;332;p50"/>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8</a:t>
            </a:fld>
            <a:endParaRPr/>
          </a:p>
        </p:txBody>
      </p:sp>
      <p:grpSp>
        <p:nvGrpSpPr>
          <p:cNvPr id="333" name="Google Shape;333;p50"/>
          <p:cNvGrpSpPr/>
          <p:nvPr/>
        </p:nvGrpSpPr>
        <p:grpSpPr>
          <a:xfrm>
            <a:off x="3696552" y="861489"/>
            <a:ext cx="4429335" cy="4281999"/>
            <a:chOff x="2061525" y="902700"/>
            <a:chExt cx="4517425" cy="4328750"/>
          </a:xfrm>
        </p:grpSpPr>
        <p:pic>
          <p:nvPicPr>
            <p:cNvPr id="334" name="Google Shape;334;p50"/>
            <p:cNvPicPr preferRelativeResize="0"/>
            <p:nvPr/>
          </p:nvPicPr>
          <p:blipFill>
            <a:blip r:embed="rId3">
              <a:alphaModFix/>
            </a:blip>
            <a:stretch>
              <a:fillRect/>
            </a:stretch>
          </p:blipFill>
          <p:spPr>
            <a:xfrm>
              <a:off x="2061525" y="902700"/>
              <a:ext cx="4517425" cy="4104250"/>
            </a:xfrm>
            <a:prstGeom prst="rect">
              <a:avLst/>
            </a:prstGeom>
            <a:noFill/>
            <a:ln>
              <a:noFill/>
            </a:ln>
          </p:spPr>
        </p:pic>
        <p:sp>
          <p:nvSpPr>
            <p:cNvPr id="335" name="Google Shape;335;p50"/>
            <p:cNvSpPr txBox="1"/>
            <p:nvPr/>
          </p:nvSpPr>
          <p:spPr>
            <a:xfrm>
              <a:off x="3889150" y="4957550"/>
              <a:ext cx="2689800" cy="2739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800"/>
                <a:t>Source: History of Pandemics, visualcapitalist.com</a:t>
              </a:r>
              <a:endParaRPr sz="800"/>
            </a:p>
            <a:p>
              <a:pPr marL="0" lvl="0" indent="0" algn="l" rtl="0">
                <a:spcBef>
                  <a:spcPts val="0"/>
                </a:spcBef>
                <a:spcAft>
                  <a:spcPts val="0"/>
                </a:spcAft>
                <a:buNone/>
              </a:pPr>
              <a:endParaRPr sz="800"/>
            </a:p>
          </p:txBody>
        </p:sp>
        <p:sp>
          <p:nvSpPr>
            <p:cNvPr id="336" name="Google Shape;336;p50"/>
            <p:cNvSpPr/>
            <p:nvPr/>
          </p:nvSpPr>
          <p:spPr>
            <a:xfrm>
              <a:off x="2132675" y="2408100"/>
              <a:ext cx="1371600" cy="1279500"/>
            </a:xfrm>
            <a:prstGeom prst="rect">
              <a:avLst/>
            </a:prstGeom>
            <a:noFill/>
            <a:ln w="28575" cap="flat" cmpd="sng">
              <a:solidFill>
                <a:schemeClr val="dk2"/>
              </a:solidFill>
              <a:prstDash val="solid"/>
              <a:round/>
              <a:headEnd type="none" w="sm" len="sm"/>
              <a:tailEnd type="none" w="sm" len="sm"/>
            </a:ln>
            <a:effectLst>
              <a:outerShdw blurRad="57150" dist="19050" dir="5400000" algn="bl" rotWithShape="0">
                <a:srgbClr val="BF9000">
                  <a:alpha val="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7" name="Google Shape;337;p50"/>
          <p:cNvSpPr txBox="1"/>
          <p:nvPr/>
        </p:nvSpPr>
        <p:spPr>
          <a:xfrm>
            <a:off x="329375" y="1885600"/>
            <a:ext cx="2987100" cy="2233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dk1"/>
                </a:solidFill>
                <a:latin typeface="Lato"/>
                <a:ea typeface="Lato"/>
                <a:cs typeface="Lato"/>
                <a:sym typeface="Lato"/>
              </a:rPr>
              <a:t>R0 estimates how many people each sick person will infect.</a:t>
            </a:r>
            <a:endParaRPr sz="1800">
              <a:solidFill>
                <a:schemeClr val="dk1"/>
              </a:solidFill>
              <a:latin typeface="Lato"/>
              <a:ea typeface="Lato"/>
              <a:cs typeface="Lato"/>
              <a:sym typeface="Lato"/>
            </a:endParaRPr>
          </a:p>
          <a:p>
            <a:pPr marL="0" lvl="0" indent="0" algn="l" rtl="0">
              <a:spcBef>
                <a:spcPts val="1000"/>
              </a:spcBef>
              <a:spcAft>
                <a:spcPts val="0"/>
              </a:spcAft>
              <a:buNone/>
            </a:pPr>
            <a:endParaRPr sz="1800">
              <a:solidFill>
                <a:schemeClr val="dk1"/>
              </a:solidFill>
              <a:latin typeface="Lato"/>
              <a:ea typeface="Lato"/>
              <a:cs typeface="Lato"/>
              <a:sym typeface="Lato"/>
            </a:endParaRPr>
          </a:p>
          <a:p>
            <a:pPr marL="0" lvl="0" indent="0" algn="l" rtl="0">
              <a:spcBef>
                <a:spcPts val="1000"/>
              </a:spcBef>
              <a:spcAft>
                <a:spcPts val="1000"/>
              </a:spcAft>
              <a:buNone/>
            </a:pPr>
            <a:r>
              <a:rPr lang="en" sz="1800">
                <a:solidFill>
                  <a:schemeClr val="dk1"/>
                </a:solidFill>
                <a:latin typeface="Lato"/>
                <a:ea typeface="Lato"/>
                <a:cs typeface="Lato"/>
                <a:sym typeface="Lato"/>
              </a:rPr>
              <a:t>Generally, the larger the R0, the harder it is to control the epidemic.</a:t>
            </a:r>
            <a:endParaRPr sz="1800">
              <a:solidFill>
                <a:schemeClr val="dk1"/>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1"/>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Transmission</a:t>
            </a:r>
            <a:endParaRPr/>
          </a:p>
        </p:txBody>
      </p:sp>
      <p:sp>
        <p:nvSpPr>
          <p:cNvPr id="343" name="Google Shape;343;p51"/>
          <p:cNvSpPr txBox="1">
            <a:spLocks noGrp="1"/>
          </p:cNvSpPr>
          <p:nvPr>
            <p:ph type="body" idx="1"/>
          </p:nvPr>
        </p:nvSpPr>
        <p:spPr>
          <a:xfrm>
            <a:off x="311700" y="1152600"/>
            <a:ext cx="5427600" cy="3990900"/>
          </a:xfrm>
          <a:prstGeom prst="rect">
            <a:avLst/>
          </a:prstGeom>
        </p:spPr>
        <p:txBody>
          <a:bodyPr spcFirstLastPara="1" wrap="square" lIns="68575" tIns="34275" rIns="68575" bIns="34275" anchor="t" anchorCtr="0">
            <a:noAutofit/>
          </a:bodyPr>
          <a:lstStyle/>
          <a:p>
            <a:pPr marL="457200" marR="0" lvl="0" indent="-323850" algn="l" rtl="0">
              <a:lnSpc>
                <a:spcPct val="100000"/>
              </a:lnSpc>
              <a:spcBef>
                <a:spcPts val="0"/>
              </a:spcBef>
              <a:spcAft>
                <a:spcPts val="0"/>
              </a:spcAft>
              <a:buClr>
                <a:schemeClr val="dk1"/>
              </a:buClr>
              <a:buSzPts val="1500"/>
              <a:buFont typeface="Lato"/>
              <a:buChar char="●"/>
            </a:pPr>
            <a:r>
              <a:rPr lang="en">
                <a:solidFill>
                  <a:schemeClr val="dk1"/>
                </a:solidFill>
              </a:rPr>
              <a:t>A person becomes infected when the COVID-19 virus enters the body through the mouth, nose, or eyes.</a:t>
            </a:r>
            <a:endParaRPr>
              <a:solidFill>
                <a:schemeClr val="dk1"/>
              </a:solidFill>
            </a:endParaRPr>
          </a:p>
          <a:p>
            <a:pPr marL="457200" marR="0" lvl="0" indent="-323850" algn="l" rtl="0">
              <a:lnSpc>
                <a:spcPct val="100000"/>
              </a:lnSpc>
              <a:spcBef>
                <a:spcPts val="1000"/>
              </a:spcBef>
              <a:spcAft>
                <a:spcPts val="0"/>
              </a:spcAft>
              <a:buClr>
                <a:schemeClr val="dk1"/>
              </a:buClr>
              <a:buSzPts val="1500"/>
              <a:buFont typeface="Lato"/>
              <a:buChar char="●"/>
            </a:pPr>
            <a:r>
              <a:rPr lang="en">
                <a:solidFill>
                  <a:schemeClr val="dk1"/>
                </a:solidFill>
              </a:rPr>
              <a:t>COVID-19 virus is primarily transmitted between people directly through respiratory droplets, and transfer from contaminated surfaces, objects, and hands.</a:t>
            </a:r>
            <a:endParaRPr>
              <a:solidFill>
                <a:schemeClr val="dk1"/>
              </a:solidFill>
            </a:endParaRPr>
          </a:p>
          <a:p>
            <a:pPr marL="457200" marR="0" lvl="0" indent="-323850" algn="l" rtl="0">
              <a:lnSpc>
                <a:spcPct val="100000"/>
              </a:lnSpc>
              <a:spcBef>
                <a:spcPts val="1000"/>
              </a:spcBef>
              <a:spcAft>
                <a:spcPts val="0"/>
              </a:spcAft>
              <a:buClr>
                <a:schemeClr val="dk1"/>
              </a:buClr>
              <a:buSzPts val="1500"/>
              <a:buFont typeface="Lato"/>
              <a:buChar char="●"/>
            </a:pPr>
            <a:r>
              <a:rPr lang="en">
                <a:solidFill>
                  <a:schemeClr val="dk1"/>
                </a:solidFill>
              </a:rPr>
              <a:t>Survival of the virus on surfaces (fomites)</a:t>
            </a:r>
            <a:endParaRPr>
              <a:solidFill>
                <a:schemeClr val="dk1"/>
              </a:solidFill>
            </a:endParaRPr>
          </a:p>
          <a:p>
            <a:pPr marL="914400" marR="0" lvl="1" indent="-323850" algn="l" rtl="0">
              <a:lnSpc>
                <a:spcPct val="100000"/>
              </a:lnSpc>
              <a:spcBef>
                <a:spcPts val="1000"/>
              </a:spcBef>
              <a:spcAft>
                <a:spcPts val="0"/>
              </a:spcAft>
              <a:buClr>
                <a:schemeClr val="dk1"/>
              </a:buClr>
              <a:buSzPts val="1500"/>
              <a:buFont typeface="Lato"/>
              <a:buChar char="○"/>
            </a:pPr>
            <a:r>
              <a:rPr lang="en">
                <a:solidFill>
                  <a:schemeClr val="dk1"/>
                </a:solidFill>
              </a:rPr>
              <a:t>plastic ~72 hours, stainless steel ~48 hours, cardboard ~24 hours  </a:t>
            </a:r>
            <a:endParaRPr>
              <a:solidFill>
                <a:schemeClr val="dk1"/>
              </a:solidFill>
            </a:endParaRPr>
          </a:p>
          <a:p>
            <a:pPr marL="457200" marR="0" lvl="0" indent="-323850" algn="l" rtl="0">
              <a:lnSpc>
                <a:spcPct val="100000"/>
              </a:lnSpc>
              <a:spcBef>
                <a:spcPts val="1000"/>
              </a:spcBef>
              <a:spcAft>
                <a:spcPts val="0"/>
              </a:spcAft>
              <a:buClr>
                <a:schemeClr val="dk1"/>
              </a:buClr>
              <a:buSzPts val="1500"/>
              <a:buFont typeface="Lato"/>
              <a:buChar char="●"/>
            </a:pPr>
            <a:r>
              <a:rPr lang="en">
                <a:solidFill>
                  <a:schemeClr val="dk1"/>
                </a:solidFill>
              </a:rPr>
              <a:t>Aerosols are a possible route of transmission</a:t>
            </a:r>
            <a:endParaRPr>
              <a:solidFill>
                <a:schemeClr val="dk1"/>
              </a:solidFill>
            </a:endParaRPr>
          </a:p>
          <a:p>
            <a:pPr marL="457200" marR="0" lvl="0" indent="-323850" algn="l" rtl="0">
              <a:lnSpc>
                <a:spcPct val="100000"/>
              </a:lnSpc>
              <a:spcBef>
                <a:spcPts val="1000"/>
              </a:spcBef>
              <a:spcAft>
                <a:spcPts val="1000"/>
              </a:spcAft>
              <a:buClr>
                <a:schemeClr val="dk1"/>
              </a:buClr>
              <a:buSzPts val="1500"/>
              <a:buFont typeface="Lato"/>
              <a:buChar char="●"/>
            </a:pPr>
            <a:r>
              <a:rPr lang="en">
                <a:solidFill>
                  <a:schemeClr val="dk1"/>
                </a:solidFill>
              </a:rPr>
              <a:t>Virus can be present in feces. No reports of fecal−oral transmission of the COVID-19 virus to date.</a:t>
            </a:r>
            <a:endParaRPr>
              <a:solidFill>
                <a:srgbClr val="000000"/>
              </a:solidFill>
            </a:endParaRPr>
          </a:p>
        </p:txBody>
      </p:sp>
      <p:grpSp>
        <p:nvGrpSpPr>
          <p:cNvPr id="344" name="Google Shape;344;p51"/>
          <p:cNvGrpSpPr/>
          <p:nvPr/>
        </p:nvGrpSpPr>
        <p:grpSpPr>
          <a:xfrm>
            <a:off x="7019325" y="3982825"/>
            <a:ext cx="1119775" cy="1119775"/>
            <a:chOff x="7019325" y="3982825"/>
            <a:chExt cx="1119775" cy="1119775"/>
          </a:xfrm>
        </p:grpSpPr>
        <p:pic>
          <p:nvPicPr>
            <p:cNvPr id="345" name="Google Shape;345;p51"/>
            <p:cNvPicPr preferRelativeResize="0"/>
            <p:nvPr/>
          </p:nvPicPr>
          <p:blipFill>
            <a:blip r:embed="rId3">
              <a:alphaModFix/>
            </a:blip>
            <a:stretch>
              <a:fillRect/>
            </a:stretch>
          </p:blipFill>
          <p:spPr>
            <a:xfrm>
              <a:off x="7019325" y="3982825"/>
              <a:ext cx="1119775" cy="1119775"/>
            </a:xfrm>
            <a:prstGeom prst="rect">
              <a:avLst/>
            </a:prstGeom>
            <a:noFill/>
            <a:ln>
              <a:noFill/>
            </a:ln>
          </p:spPr>
        </p:pic>
        <p:sp>
          <p:nvSpPr>
            <p:cNvPr id="346" name="Google Shape;346;p51"/>
            <p:cNvSpPr txBox="1"/>
            <p:nvPr/>
          </p:nvSpPr>
          <p:spPr>
            <a:xfrm>
              <a:off x="7512550" y="4889000"/>
              <a:ext cx="548400" cy="21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latin typeface="Lato"/>
                  <a:ea typeface="Lato"/>
                  <a:cs typeface="Lato"/>
                  <a:sym typeface="Lato"/>
                </a:rPr>
                <a:t>rona.ca</a:t>
              </a:r>
              <a:endParaRPr sz="600">
                <a:latin typeface="Lato"/>
                <a:ea typeface="Lato"/>
                <a:cs typeface="Lato"/>
                <a:sym typeface="Lato"/>
              </a:endParaRPr>
            </a:p>
          </p:txBody>
        </p:sp>
      </p:grpSp>
      <p:grpSp>
        <p:nvGrpSpPr>
          <p:cNvPr id="347" name="Google Shape;347;p51"/>
          <p:cNvGrpSpPr/>
          <p:nvPr/>
        </p:nvGrpSpPr>
        <p:grpSpPr>
          <a:xfrm>
            <a:off x="5851050" y="2993156"/>
            <a:ext cx="1494225" cy="934169"/>
            <a:chOff x="5851050" y="2993156"/>
            <a:chExt cx="1494225" cy="934169"/>
          </a:xfrm>
        </p:grpSpPr>
        <p:pic>
          <p:nvPicPr>
            <p:cNvPr id="348" name="Google Shape;348;p51"/>
            <p:cNvPicPr preferRelativeResize="0"/>
            <p:nvPr/>
          </p:nvPicPr>
          <p:blipFill>
            <a:blip r:embed="rId4">
              <a:alphaModFix/>
            </a:blip>
            <a:stretch>
              <a:fillRect/>
            </a:stretch>
          </p:blipFill>
          <p:spPr>
            <a:xfrm>
              <a:off x="5851050" y="2993156"/>
              <a:ext cx="1494225" cy="747125"/>
            </a:xfrm>
            <a:prstGeom prst="rect">
              <a:avLst/>
            </a:prstGeom>
            <a:noFill/>
            <a:ln>
              <a:noFill/>
            </a:ln>
          </p:spPr>
        </p:pic>
        <p:sp>
          <p:nvSpPr>
            <p:cNvPr id="349" name="Google Shape;349;p51"/>
            <p:cNvSpPr txBox="1"/>
            <p:nvPr/>
          </p:nvSpPr>
          <p:spPr>
            <a:xfrm>
              <a:off x="6014325" y="3680725"/>
              <a:ext cx="1005000" cy="24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latin typeface="Lato"/>
                  <a:ea typeface="Lato"/>
                  <a:cs typeface="Lato"/>
                  <a:sym typeface="Lato"/>
                </a:rPr>
                <a:t>lockwoodasia.com</a:t>
              </a:r>
              <a:endParaRPr sz="600">
                <a:latin typeface="Lato"/>
                <a:ea typeface="Lato"/>
                <a:cs typeface="Lato"/>
                <a:sym typeface="Lato"/>
              </a:endParaRPr>
            </a:p>
          </p:txBody>
        </p:sp>
      </p:grpSp>
      <p:grpSp>
        <p:nvGrpSpPr>
          <p:cNvPr id="350" name="Google Shape;350;p51"/>
          <p:cNvGrpSpPr/>
          <p:nvPr/>
        </p:nvGrpSpPr>
        <p:grpSpPr>
          <a:xfrm>
            <a:off x="7978101" y="2750625"/>
            <a:ext cx="1005126" cy="1304100"/>
            <a:chOff x="7978101" y="2750625"/>
            <a:chExt cx="1005126" cy="1304100"/>
          </a:xfrm>
        </p:grpSpPr>
        <p:pic>
          <p:nvPicPr>
            <p:cNvPr id="351" name="Google Shape;351;p51"/>
            <p:cNvPicPr preferRelativeResize="0"/>
            <p:nvPr/>
          </p:nvPicPr>
          <p:blipFill rotWithShape="1">
            <a:blip r:embed="rId5">
              <a:alphaModFix/>
            </a:blip>
            <a:srcRect l="17702" t="8900" r="7981"/>
            <a:stretch/>
          </p:blipFill>
          <p:spPr>
            <a:xfrm>
              <a:off x="7978101" y="2750625"/>
              <a:ext cx="1005126" cy="1232202"/>
            </a:xfrm>
            <a:prstGeom prst="rect">
              <a:avLst/>
            </a:prstGeom>
            <a:noFill/>
            <a:ln>
              <a:noFill/>
            </a:ln>
          </p:spPr>
        </p:pic>
        <p:sp>
          <p:nvSpPr>
            <p:cNvPr id="352" name="Google Shape;352;p51"/>
            <p:cNvSpPr txBox="1"/>
            <p:nvPr/>
          </p:nvSpPr>
          <p:spPr>
            <a:xfrm>
              <a:off x="8250325" y="3808125"/>
              <a:ext cx="732900" cy="24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latin typeface="Lato"/>
                  <a:ea typeface="Lato"/>
                  <a:cs typeface="Lato"/>
                  <a:sym typeface="Lato"/>
                </a:rPr>
                <a:t>alibaba.com</a:t>
              </a:r>
              <a:endParaRPr sz="600">
                <a:latin typeface="Lato"/>
                <a:ea typeface="Lato"/>
                <a:cs typeface="Lato"/>
                <a:sym typeface="Lato"/>
              </a:endParaRPr>
            </a:p>
          </p:txBody>
        </p:sp>
      </p:grpSp>
      <p:grpSp>
        <p:nvGrpSpPr>
          <p:cNvPr id="353" name="Google Shape;353;p51"/>
          <p:cNvGrpSpPr/>
          <p:nvPr/>
        </p:nvGrpSpPr>
        <p:grpSpPr>
          <a:xfrm>
            <a:off x="5739288" y="760395"/>
            <a:ext cx="3321900" cy="1570318"/>
            <a:chOff x="5717488" y="561395"/>
            <a:chExt cx="3321900" cy="1570318"/>
          </a:xfrm>
        </p:grpSpPr>
        <p:pic>
          <p:nvPicPr>
            <p:cNvPr id="354" name="Google Shape;354;p51"/>
            <p:cNvPicPr preferRelativeResize="0"/>
            <p:nvPr/>
          </p:nvPicPr>
          <p:blipFill>
            <a:blip r:embed="rId6">
              <a:alphaModFix/>
            </a:blip>
            <a:stretch>
              <a:fillRect/>
            </a:stretch>
          </p:blipFill>
          <p:spPr>
            <a:xfrm>
              <a:off x="5717500" y="561395"/>
              <a:ext cx="3265725" cy="1279100"/>
            </a:xfrm>
            <a:prstGeom prst="rect">
              <a:avLst/>
            </a:prstGeom>
            <a:noFill/>
            <a:ln>
              <a:noFill/>
            </a:ln>
          </p:spPr>
        </p:pic>
        <p:sp>
          <p:nvSpPr>
            <p:cNvPr id="355" name="Google Shape;355;p51"/>
            <p:cNvSpPr txBox="1"/>
            <p:nvPr/>
          </p:nvSpPr>
          <p:spPr>
            <a:xfrm>
              <a:off x="5717488" y="1772013"/>
              <a:ext cx="3321900" cy="3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t>Source: biosafety.utk.edu/biosafety-program/biosafety-manual/3-biosafety-practices-and-procedures/</a:t>
              </a:r>
              <a:endParaRPr sz="600"/>
            </a:p>
          </p:txBody>
        </p:sp>
      </p:gr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WST Content">
  <a:themeElements>
    <a:clrScheme name="CAWST">
      <a:dk1>
        <a:srgbClr val="5C5C5C"/>
      </a:dk1>
      <a:lt1>
        <a:srgbClr val="FFFFFF"/>
      </a:lt1>
      <a:dk2>
        <a:srgbClr val="5C5C5C"/>
      </a:dk2>
      <a:lt2>
        <a:srgbClr val="FFFFFF"/>
      </a:lt2>
      <a:accent1>
        <a:srgbClr val="005478"/>
      </a:accent1>
      <a:accent2>
        <a:srgbClr val="B959A2"/>
      </a:accent2>
      <a:accent3>
        <a:srgbClr val="EB553D"/>
      </a:accent3>
      <a:accent4>
        <a:srgbClr val="F68D36"/>
      </a:accent4>
      <a:accent5>
        <a:srgbClr val="FEC441"/>
      </a:accent5>
      <a:accent6>
        <a:srgbClr val="B0A154"/>
      </a:accent6>
      <a:hlink>
        <a:srgbClr val="60BCE0"/>
      </a:hlink>
      <a:folHlink>
        <a:srgbClr val="60BC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AWST Title">
  <a:themeElements>
    <a:clrScheme name="CAWST">
      <a:dk1>
        <a:srgbClr val="5C5C5C"/>
      </a:dk1>
      <a:lt1>
        <a:srgbClr val="FFFFFF"/>
      </a:lt1>
      <a:dk2>
        <a:srgbClr val="5C5C5C"/>
      </a:dk2>
      <a:lt2>
        <a:srgbClr val="FFFFFF"/>
      </a:lt2>
      <a:accent1>
        <a:srgbClr val="005478"/>
      </a:accent1>
      <a:accent2>
        <a:srgbClr val="B959A2"/>
      </a:accent2>
      <a:accent3>
        <a:srgbClr val="EB553D"/>
      </a:accent3>
      <a:accent4>
        <a:srgbClr val="F68D36"/>
      </a:accent4>
      <a:accent5>
        <a:srgbClr val="FEC441"/>
      </a:accent5>
      <a:accent6>
        <a:srgbClr val="B0A154"/>
      </a:accent6>
      <a:hlink>
        <a:srgbClr val="60BCE0"/>
      </a:hlink>
      <a:folHlink>
        <a:srgbClr val="60BC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AWST Content">
  <a:themeElements>
    <a:clrScheme name="CAWST">
      <a:dk1>
        <a:srgbClr val="5C5C5C"/>
      </a:dk1>
      <a:lt1>
        <a:srgbClr val="FFFFFF"/>
      </a:lt1>
      <a:dk2>
        <a:srgbClr val="5C5C5C"/>
      </a:dk2>
      <a:lt2>
        <a:srgbClr val="FFFFFF"/>
      </a:lt2>
      <a:accent1>
        <a:srgbClr val="005478"/>
      </a:accent1>
      <a:accent2>
        <a:srgbClr val="B959A2"/>
      </a:accent2>
      <a:accent3>
        <a:srgbClr val="EB553D"/>
      </a:accent3>
      <a:accent4>
        <a:srgbClr val="F68D36"/>
      </a:accent4>
      <a:accent5>
        <a:srgbClr val="FEC441"/>
      </a:accent5>
      <a:accent6>
        <a:srgbClr val="B0A154"/>
      </a:accent6>
      <a:hlink>
        <a:srgbClr val="60BCE0"/>
      </a:hlink>
      <a:folHlink>
        <a:srgbClr val="60BCE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8971</Words>
  <Application>Microsoft Office PowerPoint</Application>
  <PresentationFormat>On-screen Show (16:9)</PresentationFormat>
  <Paragraphs>749</Paragraphs>
  <Slides>39</Slides>
  <Notes>39</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39</vt:i4>
      </vt:variant>
    </vt:vector>
  </HeadingPairs>
  <TitlesOfParts>
    <vt:vector size="50" baseType="lpstr">
      <vt:lpstr>Georgia</vt:lpstr>
      <vt:lpstr>Lato Light</vt:lpstr>
      <vt:lpstr>Calibri</vt:lpstr>
      <vt:lpstr>Lato</vt:lpstr>
      <vt:lpstr>Merriweather</vt:lpstr>
      <vt:lpstr>Arial</vt:lpstr>
      <vt:lpstr>Times New Roman</vt:lpstr>
      <vt:lpstr>Simple Light</vt:lpstr>
      <vt:lpstr>CAWST Content</vt:lpstr>
      <vt:lpstr>CAWST Title</vt:lpstr>
      <vt:lpstr>CAWST Content</vt:lpstr>
      <vt:lpstr>PowerPoint Presentation</vt:lpstr>
      <vt:lpstr>PowerPoint Presentation</vt:lpstr>
      <vt:lpstr>PowerPoint Presentation</vt:lpstr>
      <vt:lpstr>Outline</vt:lpstr>
      <vt:lpstr>Coronaviruses</vt:lpstr>
      <vt:lpstr>Coronavirus Terminology</vt:lpstr>
      <vt:lpstr>Comparison of MERS, SARS and COVID-19</vt:lpstr>
      <vt:lpstr>Comparison of Reproduction (R0) Numbers</vt:lpstr>
      <vt:lpstr>Transmission</vt:lpstr>
      <vt:lpstr>Asymptomatic Infections &amp; Transmission</vt:lpstr>
      <vt:lpstr>Symptoms and Severity of Illness</vt:lpstr>
      <vt:lpstr>Incubation &amp; Duration of Illness</vt:lpstr>
      <vt:lpstr>Treatment and Recovery</vt:lpstr>
      <vt:lpstr>Questions? </vt:lpstr>
      <vt:lpstr>COVID-19 Cumulative Confirmed Cases </vt:lpstr>
      <vt:lpstr>PowerPoint Presentation</vt:lpstr>
      <vt:lpstr>Impact on Economies</vt:lpstr>
      <vt:lpstr>Impact on Global Travel</vt:lpstr>
      <vt:lpstr>Country Risk Factors</vt:lpstr>
      <vt:lpstr>Other Regions - Europe, Americas,  Asia</vt:lpstr>
      <vt:lpstr>Countries at Highest Risk in Africa</vt:lpstr>
      <vt:lpstr>Poor hand hygiene services</vt:lpstr>
      <vt:lpstr>Inequalities</vt:lpstr>
      <vt:lpstr>PowerPoint Presentation</vt:lpstr>
      <vt:lpstr>Questions? </vt:lpstr>
      <vt:lpstr>Preventing Transmission of COVID-19</vt:lpstr>
      <vt:lpstr>Government Actions</vt:lpstr>
      <vt:lpstr>Government Actions - 1918 Flu Pandemic</vt:lpstr>
      <vt:lpstr>Individual Actions</vt:lpstr>
      <vt:lpstr>Non-Medical Masks / Face Coverings</vt:lpstr>
      <vt:lpstr>Mask DOs and DON’Ts</vt:lpstr>
      <vt:lpstr>Self-Isolation and Quarantine</vt:lpstr>
      <vt:lpstr>Preventing Transmission in the Workplace</vt:lpstr>
      <vt:lpstr>Preventing Transmission in the Workplace</vt:lpstr>
      <vt:lpstr>Supporting continuation of operations and services</vt:lpstr>
      <vt:lpstr>Considerations when Supporting Clients Putting equality, inclusion and rights at the centre of a COVID-19 water, sanitation and hygiene response</vt:lpstr>
      <vt:lpstr>Questions?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Thomson</dc:creator>
  <cp:lastModifiedBy>Peter Thomson</cp:lastModifiedBy>
  <cp:revision>2</cp:revision>
  <cp:lastPrinted>2020-04-28T22:13:34Z</cp:lastPrinted>
  <dcterms:modified xsi:type="dcterms:W3CDTF">2020-04-28T22:26:38Z</dcterms:modified>
</cp:coreProperties>
</file>