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18"/>
  </p:notesMasterIdLst>
  <p:handoutMasterIdLst>
    <p:handoutMasterId r:id="rId19"/>
  </p:handoutMasterIdLst>
  <p:sldIdLst>
    <p:sldId id="272" r:id="rId3"/>
    <p:sldId id="271" r:id="rId4"/>
    <p:sldId id="275" r:id="rId5"/>
    <p:sldId id="279" r:id="rId6"/>
    <p:sldId id="277" r:id="rId7"/>
    <p:sldId id="276" r:id="rId8"/>
    <p:sldId id="270" r:id="rId9"/>
    <p:sldId id="283" r:id="rId10"/>
    <p:sldId id="274" r:id="rId11"/>
    <p:sldId id="284" r:id="rId12"/>
    <p:sldId id="280" r:id="rId13"/>
    <p:sldId id="285" r:id="rId14"/>
    <p:sldId id="278" r:id="rId15"/>
    <p:sldId id="273" r:id="rId16"/>
    <p:sldId id="257"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Lato" panose="020B0604020202020204" charset="0"/>
      <p:regular r:id="rId28"/>
      <p:bold r:id="rId29"/>
      <p:italic r:id="rId30"/>
      <p:boldItalic r:id="rId31"/>
    </p:embeddedFont>
    <p:embeddedFont>
      <p:font typeface="MS Mincho" panose="02020609040205080304" pitchFamily="49" charset="-128"/>
      <p:regular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77"/>
          </p14:sldIdLst>
        </p14:section>
        <p14:section name="Presentation: What is behaviour change" id="{93268581-705C-4CF3-BA37-3C4142EFB0ED}">
          <p14:sldIdLst>
            <p14:sldId id="276"/>
            <p14:sldId id="270"/>
            <p14:sldId id="283"/>
            <p14:sldId id="274"/>
          </p14:sldIdLst>
        </p14:section>
        <p14:section name="Factors that Influence Behaviour" id="{52CCE170-E4B5-4123-9D17-389ADCE535E2}">
          <p14:sldIdLst>
            <p14:sldId id="284"/>
            <p14:sldId id="280"/>
            <p14:sldId id="285"/>
          </p14:sldIdLst>
        </p14:section>
        <p14:section name="Review" id="{A3F116B9-B127-46CE-97A8-BF243311DF93}">
          <p14:sldIdLst>
            <p14:sldId id="278"/>
          </p14:sldIdLst>
        </p14:section>
        <p14:section name="Final Slides" id="{009A79B0-7740-4875-9700-9B98ECD22D6D}">
          <p14:sldIdLst>
            <p14:sldId id="273"/>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23"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A4D6"/>
    <a:srgbClr val="5C5C5C"/>
    <a:srgbClr val="90D8F5"/>
    <a:srgbClr val="58C8DD"/>
    <a:srgbClr val="38C6F4"/>
    <a:srgbClr val="27808E"/>
    <a:srgbClr val="9DB258"/>
    <a:srgbClr val="FEC441"/>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78AD1-9AC7-4C64-80C9-EAD256D96D0E}" v="156" dt="2018-06-21T20:37:00.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000" autoAdjust="0"/>
    <p:restoredTop sz="81319" autoAdjust="0"/>
  </p:normalViewPr>
  <p:slideViewPr>
    <p:cSldViewPr snapToGrid="0">
      <p:cViewPr varScale="1">
        <p:scale>
          <a:sx n="87" d="100"/>
          <a:sy n="87" d="100"/>
        </p:scale>
        <p:origin x="528" y="72"/>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microsoft.com/office/2015/10/relationships/revisionInfo" Target="revisionInfo.xml"/><Relationship Id="rId21" Type="http://schemas.openxmlformats.org/officeDocument/2006/relationships/font" Target="fonts/font2.fntdata"/><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2018-08-24</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2018-08-24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a:t>Un hábito es algo que hace de manera automática sin pensar demasiado en ello. </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9</a:t>
            </a:fld>
            <a:endParaRPr/>
          </a:p>
        </p:txBody>
      </p:sp>
    </p:spTree>
    <p:extLst>
      <p:ext uri="{BB962C8B-B14F-4D97-AF65-F5344CB8AC3E}">
        <p14:creationId xmlns:p14="http://schemas.microsoft.com/office/powerpoint/2010/main" val="2292195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es-AR" sz="4000"/>
              <a:t>Licencia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es-AR" sz="1600" dirty="0"/>
              <a:t>Este documento es de contenido abierto y está elaborado bajo la licencia </a:t>
            </a:r>
            <a:r>
              <a:rPr lang="es-AR" sz="1600" dirty="0" err="1">
                <a:hlinkClick r:id="rId5"/>
              </a:rPr>
              <a:t>Creative</a:t>
            </a:r>
            <a:r>
              <a:rPr lang="es-AR" sz="1600" dirty="0">
                <a:hlinkClick r:id="rId5"/>
              </a:rPr>
              <a:t> </a:t>
            </a:r>
            <a:r>
              <a:rPr lang="es-AR" sz="1600" dirty="0" err="1">
                <a:hlinkClick r:id="rId5"/>
              </a:rPr>
              <a:t>Commons</a:t>
            </a:r>
            <a:r>
              <a:rPr lang="es-AR" sz="1600" dirty="0">
                <a:hlinkClick r:id="rId5"/>
              </a:rPr>
              <a:t> Atribución-Compartir Igual 4.0 Internacional</a:t>
            </a:r>
            <a:r>
              <a:rPr lang="es-AR" sz="1600" dirty="0"/>
              <a:t> (CC </a:t>
            </a:r>
            <a:r>
              <a:rPr lang="es-AR" sz="1600" dirty="0" err="1"/>
              <a:t>BY</a:t>
            </a:r>
            <a:r>
              <a:rPr lang="es-AR" sz="1600" dirty="0"/>
              <a:t>-SA 4.0). </a:t>
            </a:r>
          </a:p>
          <a:p>
            <a:pPr rtl="0"/>
            <a:r>
              <a:rPr lang="es-AR" sz="1600" dirty="0"/>
              <a:t>Usted puede:</a:t>
            </a:r>
          </a:p>
        </p:txBody>
      </p:sp>
      <p:sp>
        <p:nvSpPr>
          <p:cNvPr id="21" name="TextBox 20"/>
          <p:cNvSpPr txBox="1"/>
          <p:nvPr userDrawn="1"/>
        </p:nvSpPr>
        <p:spPr>
          <a:xfrm>
            <a:off x="2595000" y="2106934"/>
            <a:ext cx="7052400" cy="830997"/>
          </a:xfrm>
          <a:prstGeom prst="rect">
            <a:avLst/>
          </a:prstGeom>
          <a:noFill/>
        </p:spPr>
        <p:txBody>
          <a:bodyPr wrap="square" rtlCol="0">
            <a:spAutoFit/>
          </a:bodyPr>
          <a:lstStyle/>
          <a:p>
            <a:pPr rtl="0"/>
            <a:r>
              <a:rPr lang="es-AR" sz="1600" dirty="0"/>
              <a:t>Compartir: copiar y redistribuir el material en cualquier medio o formato.</a:t>
            </a:r>
          </a:p>
          <a:p>
            <a:pPr rtl="0"/>
            <a:r>
              <a:rPr lang="es-AR" sz="1600" dirty="0"/>
              <a:t>Adaptar: editar, transformar y ampliar el material para cualquier fin, incluso comercial.</a:t>
            </a:r>
          </a:p>
        </p:txBody>
      </p:sp>
      <p:sp>
        <p:nvSpPr>
          <p:cNvPr id="22" name="TextBox 21"/>
          <p:cNvSpPr txBox="1"/>
          <p:nvPr userDrawn="1"/>
        </p:nvSpPr>
        <p:spPr>
          <a:xfrm>
            <a:off x="2595000" y="3048020"/>
            <a:ext cx="7052400" cy="2062103"/>
          </a:xfrm>
          <a:prstGeom prst="rect">
            <a:avLst/>
          </a:prstGeom>
          <a:noFill/>
        </p:spPr>
        <p:txBody>
          <a:bodyPr wrap="square" rtlCol="0">
            <a:spAutoFit/>
          </a:bodyPr>
          <a:lstStyle/>
          <a:p>
            <a:pPr rtl="0"/>
            <a:r>
              <a:rPr lang="es-AR" sz="1600" dirty="0"/>
              <a:t>Bajo las siguientes condiciones:</a:t>
            </a:r>
          </a:p>
          <a:p>
            <a:pPr rtl="0"/>
            <a:r>
              <a:rPr lang="es-AR" sz="1600" dirty="0"/>
              <a:t>Atribución: usted debe darle crédito a CAWST de manera adecuada, proporcionando un enlace a la licencia e indicando si se han realizado cambios. Lo puede hacer de cualquier forma que sea razonable, pero no de una manera que sugiera que CAWST avala a su organización o el uso que le ha dado al documento. Acceda a una guía detallada aquí: </a:t>
            </a:r>
            <a:r>
              <a:rPr lang="es-AR" sz="1600" dirty="0">
                <a:hlinkClick r:id="rId6"/>
              </a:rPr>
              <a:t>resources.cawst.org/cc</a:t>
            </a:r>
          </a:p>
          <a:p>
            <a:pPr rtl="0"/>
            <a:r>
              <a:rPr lang="es-AR" sz="1600" dirty="0"/>
              <a:t>Compartir Igual: si usted edita, transforma o amplía esta obra, deberá distribuir el material nuevo usando la  </a:t>
            </a:r>
            <a:r>
              <a:rPr lang="es-AR" sz="1600" dirty="0">
                <a:hlinkClick r:id="rId5"/>
              </a:rPr>
              <a:t>misma licencia</a:t>
            </a:r>
            <a:r>
              <a:rPr lang="es-AR" sz="1600" dirty="0"/>
              <a:t>  que la obra original.</a:t>
            </a:r>
          </a:p>
        </p:txBody>
      </p:sp>
      <p:sp>
        <p:nvSpPr>
          <p:cNvPr id="23" name="TextBox 22"/>
          <p:cNvSpPr txBox="1"/>
          <p:nvPr userDrawn="1"/>
        </p:nvSpPr>
        <p:spPr>
          <a:xfrm>
            <a:off x="2595000" y="5365222"/>
            <a:ext cx="7052400" cy="830997"/>
          </a:xfrm>
          <a:prstGeom prst="rect">
            <a:avLst/>
          </a:prstGeom>
          <a:noFill/>
        </p:spPr>
        <p:txBody>
          <a:bodyPr wrap="square" rtlCol="0">
            <a:spAutoFit/>
          </a:bodyPr>
          <a:lstStyle/>
          <a:p>
            <a:pPr rtl="0"/>
            <a:r>
              <a:rPr lang="es-AR" sz="1600" dirty="0"/>
              <a:t>CAWST y sus directores, empleados, contratistas y voluntarios no asumen ninguna responsabilidad ni dan ninguna garantía respecto de los resultados que puedan obtenerse a partir del uso de la información proporcionada.</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Calgary AB, Canadá</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pPr rtl="0"/>
              <a:r>
                <a:rPr lang="es-AR" sz="3200">
                  <a:latin typeface="Lato" panose="020F0502020204030203" pitchFamily="34" charset="0"/>
                </a:rPr>
                <a:t>¿Cómo recibir ayuda de CAWST?</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es-AR">
                  <a:latin typeface="Lato" panose="020F0502020204030203" pitchFamily="34" charset="0"/>
                </a:rPr>
                <a:t>Comuníquese con CAWST para obtener ayuda para usar y adaptar nuestros recursos de educación y capacitación para su trabajo. </a:t>
              </a:r>
            </a:p>
            <a:p>
              <a:endParaRPr lang="en-CA" dirty="0">
                <a:latin typeface="Lato" panose="020F0502020204030203" pitchFamily="34" charset="0"/>
              </a:endParaRPr>
            </a:p>
            <a:p>
              <a:pPr rtl="0"/>
              <a:r>
                <a:rPr lang="es-AR">
                  <a:latin typeface="Lato" panose="020F0502020204030203" pitchFamily="34" charset="0"/>
                </a:rPr>
                <a:t>Visite </a:t>
              </a:r>
              <a:r>
                <a:rPr lang="es-AR">
                  <a:latin typeface="Lato" panose="020F0502020204030203" pitchFamily="34" charset="0"/>
                  <a:hlinkClick r:id="rId4"/>
                </a:rPr>
                <a:t>resources.cawst.org</a:t>
              </a:r>
              <a:r>
                <a:rPr lang="es-AR">
                  <a:latin typeface="Lato" panose="020F0502020204030203" pitchFamily="34" charset="0"/>
                </a:rPr>
                <a:t> para obtener:</a:t>
              </a:r>
            </a:p>
            <a:p>
              <a:pPr rtl="0"/>
              <a:r>
                <a:rPr lang="es-AR">
                  <a:latin typeface="Lato" panose="020F0502020204030203" pitchFamily="34" charset="0"/>
                </a:rPr>
                <a:t>Últimas actualizaciones de este documento</a:t>
              </a:r>
            </a:p>
            <a:p>
              <a:pPr rtl="0"/>
              <a:r>
                <a:rPr lang="es-AR">
                  <a:latin typeface="Lato" panose="020F0502020204030203" pitchFamily="34" charset="0"/>
                </a:rPr>
                <a:t>Otros talleres y recursos de capacitación relacionados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80/09603123.2011.650156" TargetMode="External"/><Relationship Id="rId2" Type="http://schemas.openxmlformats.org/officeDocument/2006/relationships/slideLayout" Target="../slideLayouts/slideLayout16.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0000" y="1384630"/>
            <a:ext cx="7789377" cy="4088741"/>
          </a:xfrm>
        </p:spPr>
        <p:txBody>
          <a:bodyPr>
            <a:noAutofit/>
          </a:bodyPr>
          <a:lstStyle/>
          <a:p>
            <a:pPr rtl="0">
              <a:spcBef>
                <a:spcPts val="3000"/>
              </a:spcBef>
            </a:pPr>
            <a:r>
              <a:rPr lang="es-AR" sz="4800" b="1">
                <a:solidFill>
                  <a:schemeClr val="bg1"/>
                </a:solidFill>
                <a:latin typeface="Lato" panose="020B0604020202020204" charset="0"/>
              </a:rPr>
              <a:t>Citas sobre el comportamiento de TANDAS</a:t>
            </a:r>
            <a:br>
              <a:rPr lang="en-US" sz="7000" dirty="0">
                <a:solidFill>
                  <a:schemeClr val="bg1"/>
                </a:solidFill>
                <a:latin typeface="Lato" panose="020B0604020202020204" charset="0"/>
              </a:rPr>
            </a:br>
            <a:r>
              <a:rPr lang="es-AR" sz="3600">
                <a:solidFill>
                  <a:schemeClr val="bg1"/>
                </a:solidFill>
                <a:latin typeface="Lato" panose="020B0604020202020204" charset="0"/>
              </a:rPr>
              <a:t>¿Qué factores impidieron el cambio de comportamiento en estos ejemplos?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4437" y="2032101"/>
            <a:ext cx="3100616" cy="3100616"/>
          </a:xfrm>
          <a:prstGeom prst="rect">
            <a:avLst/>
          </a:prstGeom>
        </p:spPr>
      </p:pic>
    </p:spTree>
    <p:custDataLst>
      <p:tags r:id="rId1"/>
    </p:custDataLst>
    <p:extLst>
      <p:ext uri="{BB962C8B-B14F-4D97-AF65-F5344CB8AC3E}">
        <p14:creationId xmlns:p14="http://schemas.microsoft.com/office/powerpoint/2010/main" val="360917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Factores que influyen en el comportamiento</a:t>
            </a:r>
          </a:p>
        </p:txBody>
      </p:sp>
      <p:sp>
        <p:nvSpPr>
          <p:cNvPr id="3" name="Slide Number Placeholder 2"/>
          <p:cNvSpPr>
            <a:spLocks noGrp="1"/>
          </p:cNvSpPr>
          <p:nvPr>
            <p:ph type="sldNum" sz="quarter" idx="10"/>
          </p:nvPr>
        </p:nvSpPr>
        <p:spPr/>
        <p:txBody>
          <a:bodyPr/>
          <a:lstStyle/>
          <a:p>
            <a:pPr rtl="0"/>
            <a:fld id="{A8350104-CE64-4EE9-82B1-554144FA4C7C}" type="slidenum">
              <a:rPr/>
              <a:pPr/>
              <a:t>11</a:t>
            </a:fld>
            <a:endParaRPr/>
          </a:p>
        </p:txBody>
      </p:sp>
      <p:sp>
        <p:nvSpPr>
          <p:cNvPr id="4" name="Rectangle 2"/>
          <p:cNvSpPr>
            <a:spLocks noChangeArrowheads="1"/>
          </p:cNvSpPr>
          <p:nvPr/>
        </p:nvSpPr>
        <p:spPr bwMode="auto">
          <a:xfrm>
            <a:off x="407746" y="1868894"/>
            <a:ext cx="50846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sz="4000" i="0" u="none" strike="noStrike" cap="none" normalizeH="0" baseline="0">
                <a:ln>
                  <a:noFill/>
                </a:ln>
                <a:solidFill>
                  <a:srgbClr val="202020"/>
                </a:solidFill>
                <a:effectLst/>
                <a:latin typeface="Lato" panose="020B0604020202020204" charset="0"/>
                <a:ea typeface="MS Mincho"/>
                <a:cs typeface="Calibri" panose="020F0502020204030204" pitchFamily="34" charset="0"/>
              </a:rPr>
              <a:t>Riesgo </a:t>
            </a:r>
          </a:p>
        </p:txBody>
      </p:sp>
      <p:pic>
        <p:nvPicPr>
          <p:cNvPr id="1025" name="Picture 4"/>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381" y="1730183"/>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2434512" y="3223676"/>
            <a:ext cx="22413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4000" i="0" u="none" strike="noStrike" cap="none" normalizeH="0" baseline="0">
                <a:ln>
                  <a:noFill/>
                </a:ln>
                <a:solidFill>
                  <a:srgbClr val="202020"/>
                </a:solidFill>
                <a:effectLst/>
                <a:latin typeface="Lato" panose="020B0604020202020204" charset="0"/>
                <a:ea typeface="MS Mincho" charset="-128"/>
                <a:cs typeface="Calibri" panose="020F0502020204030204" pitchFamily="34" charset="0"/>
              </a:rPr>
              <a:t>Actitud </a:t>
            </a:r>
          </a:p>
        </p:txBody>
      </p:sp>
      <p:pic>
        <p:nvPicPr>
          <p:cNvPr id="1031" name="Picture 5"/>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381" y="3037619"/>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2419694" y="4623967"/>
            <a:ext cx="16049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4000" i="0" u="none" strike="noStrike" cap="none" normalizeH="0" baseline="0">
                <a:ln>
                  <a:noFill/>
                </a:ln>
                <a:solidFill>
                  <a:srgbClr val="202020"/>
                </a:solidFill>
                <a:effectLst/>
                <a:latin typeface="Lato" panose="020B0604020202020204" charset="0"/>
                <a:ea typeface="MS Mincho" charset="-128"/>
                <a:cs typeface="Calibri" panose="020F0502020204030204" pitchFamily="34" charset="0"/>
              </a:rPr>
              <a:t>Norma </a:t>
            </a:r>
          </a:p>
        </p:txBody>
      </p:sp>
      <p:pic>
        <p:nvPicPr>
          <p:cNvPr id="1033" name="Picture 6"/>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381" y="443791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2"/>
          <p:cNvSpPr>
            <a:spLocks noChangeArrowheads="1"/>
          </p:cNvSpPr>
          <p:nvPr/>
        </p:nvSpPr>
        <p:spPr bwMode="auto">
          <a:xfrm>
            <a:off x="7726383" y="1868894"/>
            <a:ext cx="17684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4000" i="0" u="none" strike="noStrike" cap="none" normalizeH="0" baseline="0">
                <a:ln>
                  <a:noFill/>
                </a:ln>
                <a:solidFill>
                  <a:srgbClr val="202020"/>
                </a:solidFill>
                <a:effectLst/>
                <a:latin typeface="Lato" panose="020B0604020202020204" charset="0"/>
                <a:ea typeface="MS Mincho" charset="-128"/>
                <a:cs typeface="Calibri" panose="020F0502020204030204" pitchFamily="34" charset="0"/>
              </a:rPr>
              <a:t>Habilidad </a:t>
            </a:r>
          </a:p>
        </p:txBody>
      </p:sp>
      <p:pic>
        <p:nvPicPr>
          <p:cNvPr id="1035" name="Picture 8"/>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1526" y="1690687"/>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4"/>
          <p:cNvSpPr>
            <a:spLocks noChangeArrowheads="1"/>
          </p:cNvSpPr>
          <p:nvPr/>
        </p:nvSpPr>
        <p:spPr bwMode="auto">
          <a:xfrm>
            <a:off x="7726383" y="3315633"/>
            <a:ext cx="37401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4000" i="0" u="none" strike="noStrike" cap="none" normalizeH="0" baseline="0">
                <a:ln>
                  <a:noFill/>
                </a:ln>
                <a:solidFill>
                  <a:srgbClr val="202020"/>
                </a:solidFill>
                <a:effectLst/>
                <a:latin typeface="Lato" panose="020B0604020202020204" charset="0"/>
                <a:ea typeface="MS Mincho" charset="-128"/>
                <a:cs typeface="Calibri" panose="020F0502020204030204" pitchFamily="34" charset="0"/>
              </a:rPr>
              <a:t>Autorregulación </a:t>
            </a:r>
          </a:p>
        </p:txBody>
      </p:sp>
      <p:pic>
        <p:nvPicPr>
          <p:cNvPr id="1037" name="Picture 9"/>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1526" y="3036124"/>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a:spLocks noChangeArrowheads="1"/>
          </p:cNvSpPr>
          <p:nvPr/>
        </p:nvSpPr>
        <p:spPr bwMode="auto">
          <a:xfrm>
            <a:off x="7214388" y="5083385"/>
            <a:ext cx="50846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sz="2000" i="0" u="none" strike="noStrike" cap="none" normalizeH="0" baseline="0">
                <a:ln>
                  <a:noFill/>
                </a:ln>
                <a:solidFill>
                  <a:srgbClr val="202020"/>
                </a:solidFill>
                <a:effectLst/>
                <a:latin typeface="Lato" panose="020B0604020202020204" charset="0"/>
                <a:ea typeface="MS Mincho"/>
                <a:cs typeface="Calibri" panose="020F0502020204030204" pitchFamily="34" charset="0"/>
              </a:rPr>
              <a:t>(Mosler, 2012)</a:t>
            </a:r>
          </a:p>
        </p:txBody>
      </p:sp>
    </p:spTree>
    <p:extLst>
      <p:ext uri="{BB962C8B-B14F-4D97-AF65-F5344CB8AC3E}">
        <p14:creationId xmlns:p14="http://schemas.microsoft.com/office/powerpoint/2010/main" val="6813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
        <p:nvSpPr>
          <p:cNvPr id="7" name="Rectangle 6"/>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2"/>
          <p:cNvSpPr>
            <a:spLocks noGrp="1"/>
          </p:cNvSpPr>
          <p:nvPr>
            <p:ph type="title"/>
          </p:nvPr>
        </p:nvSpPr>
        <p:spPr>
          <a:xfrm>
            <a:off x="2183114" y="1469048"/>
            <a:ext cx="7446208" cy="1709127"/>
          </a:xfrm>
        </p:spPr>
        <p:txBody>
          <a:bodyPr>
            <a:noAutofit/>
          </a:bodyPr>
          <a:lstStyle/>
          <a:p>
            <a:pPr rtl="0">
              <a:lnSpc>
                <a:spcPct val="100000"/>
              </a:lnSpc>
            </a:pPr>
            <a:r>
              <a:rPr lang="es-AR" sz="7200" dirty="0">
                <a:solidFill>
                  <a:schemeClr val="bg1"/>
                </a:solidFill>
                <a:latin typeface="Lato" panose="020B0604020202020204" charset="0"/>
              </a:rPr>
              <a:t>Trabajo en equipo</a:t>
            </a:r>
          </a:p>
        </p:txBody>
      </p:sp>
      <p:sp>
        <p:nvSpPr>
          <p:cNvPr id="9" name="Title 2"/>
          <p:cNvSpPr txBox="1">
            <a:spLocks/>
          </p:cNvSpPr>
          <p:nvPr/>
        </p:nvSpPr>
        <p:spPr>
          <a:xfrm>
            <a:off x="1636143" y="3529305"/>
            <a:ext cx="9357922" cy="1477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marL="514350" indent="-514350" rtl="0">
              <a:lnSpc>
                <a:spcPct val="150000"/>
              </a:lnSpc>
              <a:buFont typeface="+mj-lt"/>
              <a:buAutoNum type="arabicPeriod"/>
            </a:pPr>
            <a:r>
              <a:rPr lang="es-AR" sz="2400">
                <a:solidFill>
                  <a:schemeClr val="bg1"/>
                </a:solidFill>
                <a:latin typeface="Lato" panose="020B0604020202020204" charset="0"/>
              </a:rPr>
              <a:t>Elija 2 factores o razones por las cuales alguien no adoptó TANDAS.</a:t>
            </a:r>
          </a:p>
          <a:p>
            <a:pPr marL="514350" indent="-514350" rtl="0">
              <a:lnSpc>
                <a:spcPct val="100000"/>
              </a:lnSpc>
              <a:buFont typeface="+mj-lt"/>
              <a:buAutoNum type="arabicPeriod"/>
            </a:pPr>
            <a:r>
              <a:rPr lang="es-AR" sz="2400">
                <a:solidFill>
                  <a:schemeClr val="bg1"/>
                </a:solidFill>
                <a:latin typeface="Lato" panose="020B0604020202020204" charset="0"/>
              </a:rPr>
              <a:t>Haga una lluvia de ideas sobre las formas en que una organización implementadora podría respaldar el cambio de comportamiento al abordar los factores específicos o las razones que eligieron.</a:t>
            </a:r>
          </a:p>
          <a:p>
            <a:pPr marL="514350" indent="-514350" rtl="0">
              <a:lnSpc>
                <a:spcPct val="100000"/>
              </a:lnSpc>
              <a:buFont typeface="+mj-lt"/>
              <a:buAutoNum type="arabicPeriod"/>
            </a:pPr>
            <a:r>
              <a:rPr lang="es-AR" sz="2400">
                <a:solidFill>
                  <a:schemeClr val="bg1"/>
                </a:solidFill>
                <a:latin typeface="Lato" panose="020B0604020202020204" charset="0"/>
              </a:rPr>
              <a:t>Escriba las ideas en una hoja de rotafolio.</a:t>
            </a:r>
          </a:p>
        </p:txBody>
      </p:sp>
    </p:spTree>
    <p:custDataLst>
      <p:tags r:id="rId1"/>
    </p:custDataLst>
    <p:extLst>
      <p:ext uri="{BB962C8B-B14F-4D97-AF65-F5344CB8AC3E}">
        <p14:creationId xmlns:p14="http://schemas.microsoft.com/office/powerpoint/2010/main" val="371431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es-AR"/>
              <a:t>Repaso: reflexión individual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
        <p:nvSpPr>
          <p:cNvPr id="14" name="Text Placeholder 13"/>
          <p:cNvSpPr>
            <a:spLocks noGrp="1"/>
          </p:cNvSpPr>
          <p:nvPr>
            <p:ph type="body" sz="quarter" idx="11"/>
          </p:nvPr>
        </p:nvSpPr>
        <p:spPr>
          <a:xfrm>
            <a:off x="1052423" y="1808163"/>
            <a:ext cx="9747577" cy="4357687"/>
          </a:xfrm>
        </p:spPr>
        <p:txBody>
          <a:bodyPr>
            <a:normAutofit/>
          </a:bodyPr>
          <a:lstStyle/>
          <a:p>
            <a:pPr rtl="0"/>
            <a:r>
              <a:rPr lang="es-AR"/>
              <a:t>Piense en su propio comportamiento personal (de la introducción a esta lección), el comportamiento que desea cambiar.</a:t>
            </a:r>
          </a:p>
          <a:p>
            <a:pPr marL="342900" indent="-342900" rtl="0">
              <a:buFont typeface="Arial" panose="020B0604020202020204" pitchFamily="34" charset="0"/>
              <a:buChar char="•"/>
            </a:pPr>
            <a:r>
              <a:rPr lang="es-AR"/>
              <a:t>¿Qué categorías de RANAS tienen la mayor influencia en ese comportamiento para usted?</a:t>
            </a:r>
          </a:p>
          <a:p>
            <a:pPr marL="342900" indent="-342900" rtl="0">
              <a:buFont typeface="Arial" panose="020B0604020202020204" pitchFamily="34" charset="0"/>
              <a:buChar char="•"/>
            </a:pPr>
            <a:r>
              <a:rPr lang="es-AR"/>
              <a:t>¿Qué tipo de apoyo sería más útil para usted al tratar de cambiar ese comportamiento?</a:t>
            </a:r>
          </a:p>
        </p:txBody>
      </p:sp>
    </p:spTree>
    <p:custDataLst>
      <p:tags r:id="rId1"/>
    </p:custDataLst>
    <p:extLst>
      <p:ext uri="{BB962C8B-B14F-4D97-AF65-F5344CB8AC3E}">
        <p14:creationId xmlns:p14="http://schemas.microsoft.com/office/powerpoint/2010/main" val="317634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rtl="0"/>
            <a:fld id="{A8350104-CE64-4EE9-82B1-554144FA4C7C}" type="slidenum">
              <a:rPr/>
              <a:pPr/>
              <a:t>14</a:t>
            </a:fld>
            <a:endParaRPr/>
          </a:p>
        </p:txBody>
      </p:sp>
      <p:sp>
        <p:nvSpPr>
          <p:cNvPr id="3" name="Title 2"/>
          <p:cNvSpPr>
            <a:spLocks noGrp="1"/>
          </p:cNvSpPr>
          <p:nvPr>
            <p:ph type="title"/>
          </p:nvPr>
        </p:nvSpPr>
        <p:spPr/>
        <p:txBody>
          <a:bodyPr/>
          <a:lstStyle/>
          <a:p>
            <a:pPr rtl="0"/>
            <a:r>
              <a:rPr lang="es-AR"/>
              <a:t>Bibliografía</a:t>
            </a:r>
          </a:p>
        </p:txBody>
      </p:sp>
      <p:sp>
        <p:nvSpPr>
          <p:cNvPr id="4" name="Text Placeholder 3"/>
          <p:cNvSpPr>
            <a:spLocks noGrp="1"/>
          </p:cNvSpPr>
          <p:nvPr>
            <p:ph type="body" sz="quarter" idx="11"/>
          </p:nvPr>
        </p:nvSpPr>
        <p:spPr/>
        <p:txBody>
          <a:bodyPr/>
          <a:lstStyle/>
          <a:p>
            <a:pPr marL="342900" indent="-342900" rtl="0">
              <a:buFont typeface="Arial" panose="020B0604020202020204" pitchFamily="34" charset="0"/>
              <a:buChar char="•"/>
            </a:pPr>
            <a:r>
              <a:rPr lang="es-AR"/>
              <a:t>Mosler, H.J. (2012). A systematic approach to behavior change interventions for the water and sanitation sector in developing countries: a conceptual model, a review, and a guideline. </a:t>
            </a:r>
            <a:r>
              <a:rPr lang="es-AR" i="1"/>
              <a:t>International Journal of Environmental Health Research</a:t>
            </a:r>
            <a:r>
              <a:rPr lang="es-AR"/>
              <a:t>, </a:t>
            </a:r>
            <a:r>
              <a:rPr lang="es-AR" i="1"/>
              <a:t>22</a:t>
            </a:r>
            <a:r>
              <a:rPr lang="es-AR"/>
              <a:t>(5), 431–449. </a:t>
            </a:r>
            <a:r>
              <a:rPr lang="es-AR">
                <a:hlinkClick r:id="rId3"/>
              </a:rPr>
              <a:t>https://doi.org/10.1080/09603123.2011.650156</a:t>
            </a:r>
          </a:p>
          <a:p>
            <a:pPr marL="342900" indent="-342900" rtl="0">
              <a:buFont typeface="Arial" panose="020B0604020202020204" pitchFamily="34" charset="0"/>
              <a:buChar char="•"/>
            </a:pPr>
            <a:r>
              <a:rPr lang="es-AR"/>
              <a:t>Smith, W. A. y Strand, J. (2008). </a:t>
            </a:r>
            <a:r>
              <a:rPr lang="es-AR" i="1"/>
              <a:t>Social marketing behavior: a practical resource for social change professionals</a:t>
            </a:r>
            <a:r>
              <a:rPr lang="es-AR"/>
              <a:t>. Academy for Educational Development.</a:t>
            </a:r>
          </a:p>
          <a:p>
            <a:endParaRPr lang="en-CA" dirty="0"/>
          </a:p>
        </p:txBody>
      </p:sp>
    </p:spTree>
    <p:custDataLst>
      <p:tags r:id="rId1"/>
    </p:custDataLst>
    <p:extLst>
      <p:ext uri="{BB962C8B-B14F-4D97-AF65-F5344CB8AC3E}">
        <p14:creationId xmlns:p14="http://schemas.microsoft.com/office/powerpoint/2010/main" val="386018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85000" lnSpcReduction="20000"/>
          </a:bodyPr>
          <a:lstStyle/>
          <a:p>
            <a:pPr rtl="0"/>
            <a:r>
              <a:rPr lang="es-AR" dirty="0">
                <a:solidFill>
                  <a:srgbClr val="000000"/>
                </a:solidFill>
              </a:rPr>
              <a:t>Esta presentación es para usar con el “Plan de lección: Cambio de comportamiento y TANDAS” </a:t>
            </a:r>
          </a:p>
          <a:p>
            <a:pPr rtl="0"/>
            <a:r>
              <a:rPr lang="es-AR" dirty="0">
                <a:solidFill>
                  <a:srgbClr val="000000"/>
                </a:solidFill>
              </a:rPr>
              <a:t>del manual del capacitador sobre Tratamiento del agua a nivel domiciliario y su almacenamiento seguro (TANDAS)</a:t>
            </a:r>
          </a:p>
          <a:p>
            <a:endParaRPr lang="en-CA" dirty="0"/>
          </a:p>
        </p:txBody>
      </p:sp>
      <p:sp>
        <p:nvSpPr>
          <p:cNvPr id="5" name="Text Placeholder 4"/>
          <p:cNvSpPr>
            <a:spLocks noGrp="1"/>
          </p:cNvSpPr>
          <p:nvPr>
            <p:ph type="body" sz="quarter" idx="14"/>
          </p:nvPr>
        </p:nvSpPr>
        <p:spPr/>
        <p:txBody>
          <a:bodyPr/>
          <a:lstStyle/>
          <a:p>
            <a:pPr rtl="0"/>
            <a:r>
              <a:rPr lang="es-AR">
                <a:latin typeface="Lato" charset="0"/>
                <a:ea typeface="Lato" charset="0"/>
                <a:cs typeface="Lato" charset="0"/>
              </a:rPr>
              <a:t>Disponible en </a:t>
            </a:r>
            <a:r>
              <a:rPr lang="es-AR">
                <a:hlinkClick r:id="rId3"/>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a:bodyPr>
          <a:lstStyle/>
          <a:p>
            <a:pPr rtl="0"/>
            <a:r>
              <a:rPr lang="es-AR"/>
              <a:t>Cambio de comportamiento y TANDAS</a:t>
            </a:r>
          </a:p>
        </p:txBody>
      </p:sp>
      <p:sp>
        <p:nvSpPr>
          <p:cNvPr id="5" name="Text Placeholder 4"/>
          <p:cNvSpPr>
            <a:spLocks noGrp="1"/>
          </p:cNvSpPr>
          <p:nvPr>
            <p:ph type="body" sz="quarter" idx="14"/>
          </p:nvPr>
        </p:nvSpPr>
        <p:spPr/>
        <p:txBody>
          <a:bodyPr/>
          <a:lstStyle/>
          <a:p>
            <a:endParaRPr lang="en-CA" dirty="0"/>
          </a:p>
          <a:p>
            <a:endParaRPr lang="en-CA" dirty="0"/>
          </a:p>
          <a:p>
            <a:endParaRPr lang="en-CA" dirty="0"/>
          </a:p>
        </p:txBody>
      </p:sp>
      <p:sp>
        <p:nvSpPr>
          <p:cNvPr id="6" name="Text Placeholder 5"/>
          <p:cNvSpPr>
            <a:spLocks noGrp="1"/>
          </p:cNvSpPr>
          <p:nvPr>
            <p:ph type="body" sz="quarter" idx="15"/>
          </p:nvPr>
        </p:nvSpPr>
        <p:spPr/>
        <p:txBody>
          <a:bodyPr/>
          <a:lstStyle/>
          <a:p>
            <a:pPr rtl="0"/>
            <a:r>
              <a:rPr lang="es-AR"/>
              <a:t>2018</a:t>
            </a:r>
          </a:p>
        </p:txBody>
      </p:sp>
      <p:sp>
        <p:nvSpPr>
          <p:cNvPr id="7" name="Text Placeholder 6"/>
          <p:cNvSpPr>
            <a:spLocks noGrp="1"/>
          </p:cNvSpPr>
          <p:nvPr>
            <p:ph type="body" sz="quarter" idx="16"/>
          </p:nvPr>
        </p:nvSpPr>
        <p:spPr/>
        <p:txBody>
          <a:bodyPr/>
          <a:lstStyle/>
          <a:p>
            <a:pPr rtl="0"/>
            <a:r>
              <a:rPr lang="es-AR"/>
              <a:t>Junio</a:t>
            </a:r>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4119" b="3312"/>
          <a:stretch/>
        </p:blipFill>
        <p:spPr>
          <a:xfrm>
            <a:off x="4637313" y="651425"/>
            <a:ext cx="3023765" cy="2799142"/>
          </a:xfrm>
        </p:spPr>
      </p:pic>
      <p:sp>
        <p:nvSpPr>
          <p:cNvPr id="4" name="Text Placeholder 3"/>
          <p:cNvSpPr>
            <a:spLocks noGrp="1"/>
          </p:cNvSpPr>
          <p:nvPr>
            <p:ph type="body" sz="quarter" idx="26"/>
          </p:nvPr>
        </p:nvSpPr>
        <p:spPr/>
        <p:txBody>
          <a:bodyPr/>
          <a:lstStyle/>
          <a:p>
            <a:pPr rtl="0"/>
            <a:r>
              <a:rPr lang="es-AR"/>
              <a:t>Piense en un momento en el que quiso cambiar cierto hábito. ¿Qué hizo que sea más fácil o más difícil cambiar su comportamiento?</a:t>
            </a:r>
          </a:p>
        </p:txBody>
      </p:sp>
      <p:sp>
        <p:nvSpPr>
          <p:cNvPr id="5" name="Text Placeholder 4"/>
          <p:cNvSpPr>
            <a:spLocks noGrp="1"/>
          </p:cNvSpPr>
          <p:nvPr>
            <p:ph type="body" sz="quarter" idx="27"/>
          </p:nvPr>
        </p:nvSpPr>
        <p:spPr/>
        <p:txBody>
          <a:bodyPr/>
          <a:lstStyle/>
          <a:p>
            <a:pPr rtl="0"/>
            <a:r>
              <a:rPr lang="es-AR"/>
              <a:t>Piense en...</a:t>
            </a:r>
          </a:p>
        </p:txBody>
      </p:sp>
      <p:sp>
        <p:nvSpPr>
          <p:cNvPr id="6" name="Text Placeholder 5"/>
          <p:cNvSpPr>
            <a:spLocks noGrp="1"/>
          </p:cNvSpPr>
          <p:nvPr>
            <p:ph type="body" sz="quarter" idx="28"/>
          </p:nvPr>
        </p:nvSpPr>
        <p:spPr/>
        <p:txBody>
          <a:bodyPr/>
          <a:lstStyle/>
          <a:p>
            <a:endParaRPr lang="en-CA" dirty="0"/>
          </a:p>
          <a:p>
            <a:endParaRPr lang="en-CA" dirty="0"/>
          </a:p>
        </p:txBody>
      </p:sp>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20518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es-AR"/>
              <a:t>Objetivos de aprendizaje</a:t>
            </a:r>
          </a:p>
        </p:txBody>
      </p:sp>
      <p:sp>
        <p:nvSpPr>
          <p:cNvPr id="7" name="Text Placeholder 6"/>
          <p:cNvSpPr>
            <a:spLocks noGrp="1"/>
          </p:cNvSpPr>
          <p:nvPr>
            <p:ph type="body" sz="quarter" idx="11"/>
          </p:nvPr>
        </p:nvSpPr>
        <p:spPr/>
        <p:txBody>
          <a:bodyPr/>
          <a:lstStyle/>
          <a:p>
            <a:pPr lvl="0" rtl="0"/>
            <a:r>
              <a:rPr lang="es-AR"/>
              <a:t>Describir factores que afectan el cambio de comportamiento</a:t>
            </a:r>
          </a:p>
          <a:p>
            <a:pPr lvl="0" rtl="0"/>
            <a:r>
              <a:rPr lang="es-AR"/>
              <a:t>Crear estrategias para apoyar a las familias a medida que adopten el uso correcto, coherente y continuo de TANDAS</a:t>
            </a:r>
          </a:p>
        </p:txBody>
      </p:sp>
    </p:spTree>
    <p:custDataLst>
      <p:tags r:id="rId1"/>
    </p:custDataLst>
    <p:extLst>
      <p:ext uri="{BB962C8B-B14F-4D97-AF65-F5344CB8AC3E}">
        <p14:creationId xmlns:p14="http://schemas.microsoft.com/office/powerpoint/2010/main" val="367323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es-AR"/>
              <a:t>Definir estos términos</a:t>
            </a:r>
          </a:p>
        </p:txBody>
      </p:sp>
      <p:sp>
        <p:nvSpPr>
          <p:cNvPr id="7" name="Text Placeholder 6"/>
          <p:cNvSpPr>
            <a:spLocks noGrp="1"/>
          </p:cNvSpPr>
          <p:nvPr>
            <p:ph type="body" sz="quarter" idx="11"/>
          </p:nvPr>
        </p:nvSpPr>
        <p:spPr/>
        <p:txBody>
          <a:bodyPr/>
          <a:lstStyle/>
          <a:p>
            <a:pPr rtl="0"/>
            <a:r>
              <a:rPr lang="es-AR"/>
              <a:t>Comportamiento</a:t>
            </a:r>
          </a:p>
          <a:p>
            <a:pPr rtl="0"/>
            <a:r>
              <a:rPr lang="es-AR"/>
              <a:t>Cambio de comportamiento</a:t>
            </a:r>
          </a:p>
        </p:txBody>
      </p:sp>
    </p:spTree>
    <p:custDataLst>
      <p:tags r:id="rId1"/>
    </p:custDataLst>
    <p:extLst>
      <p:ext uri="{BB962C8B-B14F-4D97-AF65-F5344CB8AC3E}">
        <p14:creationId xmlns:p14="http://schemas.microsoft.com/office/powerpoint/2010/main" val="71601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es-AR">
                <a:ea typeface="Lato" panose="020F0502020204030203" pitchFamily="34" charset="0"/>
                <a:cs typeface="Lato" panose="020F0502020204030203" pitchFamily="34" charset="0"/>
              </a:rPr>
              <a:t>Comportamiento</a:t>
            </a:r>
          </a:p>
        </p:txBody>
      </p:sp>
      <p:sp>
        <p:nvSpPr>
          <p:cNvPr id="3" name="Slide Number Placeholder 2"/>
          <p:cNvSpPr>
            <a:spLocks noGrp="1"/>
          </p:cNvSpPr>
          <p:nvPr>
            <p:ph type="sldNum" sz="quarter" idx="10"/>
          </p:nvPr>
        </p:nvSpPr>
        <p:spPr/>
        <p:txBody>
          <a:bodyPr/>
          <a:lstStyle/>
          <a:p>
            <a:pPr rtl="0"/>
            <a:fld id="{A8350104-CE64-4EE9-82B1-554144FA4C7C}" type="slidenum">
              <a:rPr>
                <a:ea typeface="Lato" panose="020F0502020204030203" pitchFamily="34" charset="0"/>
                <a:cs typeface="Lato" panose="020F0502020204030203" pitchFamily="34" charset="0"/>
              </a:rPr>
              <a:pPr/>
              <a:t>7</a:t>
            </a:fld>
            <a:endParaRPr>
              <a:ea typeface="Lato" panose="020F0502020204030203" pitchFamily="34" charset="0"/>
              <a:cs typeface="Lato" panose="020F0502020204030203" pitchFamily="34" charset="0"/>
            </a:endParaRPr>
          </a:p>
        </p:txBody>
      </p:sp>
      <p:sp>
        <p:nvSpPr>
          <p:cNvPr id="14" name="Text Placeholder 13"/>
          <p:cNvSpPr>
            <a:spLocks noGrp="1"/>
          </p:cNvSpPr>
          <p:nvPr>
            <p:ph type="body" sz="quarter" idx="11"/>
          </p:nvPr>
        </p:nvSpPr>
        <p:spPr>
          <a:xfrm>
            <a:off x="838200" y="1456081"/>
            <a:ext cx="7495903" cy="2672397"/>
          </a:xfrm>
        </p:spPr>
        <p:txBody>
          <a:bodyPr>
            <a:normAutofit/>
          </a:bodyPr>
          <a:lstStyle/>
          <a:p>
            <a:pPr rtl="0"/>
            <a:r>
              <a:rPr lang="es-AR">
                <a:ea typeface="Lato" panose="020F0502020204030203" pitchFamily="34" charset="0"/>
                <a:cs typeface="Lato" panose="020F0502020204030203" pitchFamily="34" charset="0"/>
              </a:rPr>
              <a:t>La forma en que actuamos en respuesta a eventos internos y externos. El comportamiento se puede dividir en tres partes (Smith y Strand, 2008):</a:t>
            </a:r>
          </a:p>
          <a:p>
            <a:pPr marL="914400" lvl="1" indent="-457200" rtl="0">
              <a:buFont typeface="+mj-lt"/>
              <a:buAutoNum type="arabicPeriod"/>
            </a:pPr>
            <a:r>
              <a:rPr lang="es-AR" sz="1800">
                <a:ea typeface="Lato" panose="020F0502020204030203" pitchFamily="34" charset="0"/>
                <a:cs typeface="Lato" panose="020F0502020204030203" pitchFamily="34" charset="0"/>
              </a:rPr>
              <a:t>Una acción observable ...</a:t>
            </a:r>
          </a:p>
          <a:p>
            <a:pPr marL="914400" lvl="1" indent="-457200" rtl="0">
              <a:buFont typeface="+mj-lt"/>
              <a:buAutoNum type="arabicPeriod"/>
            </a:pPr>
            <a:r>
              <a:rPr lang="es-AR" sz="1800">
                <a:ea typeface="Lato" panose="020F0502020204030203" pitchFamily="34" charset="0"/>
                <a:cs typeface="Lato" panose="020F0502020204030203" pitchFamily="34" charset="0"/>
              </a:rPr>
              <a:t>Por un público objetivo específico...</a:t>
            </a:r>
          </a:p>
          <a:p>
            <a:pPr marL="914400" lvl="1" indent="-457200" rtl="0">
              <a:buFont typeface="+mj-lt"/>
              <a:buAutoNum type="arabicPeriod"/>
            </a:pPr>
            <a:r>
              <a:rPr lang="es-AR" sz="1800">
                <a:ea typeface="Lato" panose="020F0502020204030203" pitchFamily="34" charset="0"/>
                <a:cs typeface="Lato" panose="020F0502020204030203" pitchFamily="34" charset="0"/>
              </a:rPr>
              <a:t>Bajo condiciones específicas</a:t>
            </a: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33335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rtl="0"/>
            <a:fld id="{A8350104-CE64-4EE9-82B1-554144FA4C7C}" type="slidenum">
              <a:rPr/>
              <a:pPr/>
              <a:t>8</a:t>
            </a:fld>
            <a:endParaRPr/>
          </a:p>
        </p:txBody>
      </p:sp>
      <p:grpSp>
        <p:nvGrpSpPr>
          <p:cNvPr id="5" name="Group 4"/>
          <p:cNvGrpSpPr/>
          <p:nvPr/>
        </p:nvGrpSpPr>
        <p:grpSpPr>
          <a:xfrm>
            <a:off x="1081313" y="2139977"/>
            <a:ext cx="7529287" cy="2685199"/>
            <a:chOff x="142847" y="-9529"/>
            <a:chExt cx="4285821" cy="1253496"/>
          </a:xfrm>
        </p:grpSpPr>
        <p:grpSp>
          <p:nvGrpSpPr>
            <p:cNvPr id="6" name="Group 5"/>
            <p:cNvGrpSpPr/>
            <p:nvPr/>
          </p:nvGrpSpPr>
          <p:grpSpPr>
            <a:xfrm>
              <a:off x="142847" y="-9529"/>
              <a:ext cx="2057439" cy="468626"/>
              <a:chOff x="142847" y="-57154"/>
              <a:chExt cx="2057439" cy="468626"/>
            </a:xfrm>
          </p:grpSpPr>
          <p:sp>
            <p:nvSpPr>
              <p:cNvPr id="13" name="Right Brace 12"/>
              <p:cNvSpPr/>
              <p:nvPr/>
            </p:nvSpPr>
            <p:spPr>
              <a:xfrm rot="16200000">
                <a:off x="1043614" y="-745200"/>
                <a:ext cx="255905" cy="2057439"/>
              </a:xfrm>
              <a:prstGeom prst="rightBrace">
                <a:avLst>
                  <a:gd name="adj1" fmla="val 8334"/>
                  <a:gd name="adj2" fmla="val 5176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sp>
            <p:nvSpPr>
              <p:cNvPr id="14" name="Text Box 2"/>
              <p:cNvSpPr txBox="1">
                <a:spLocks noChangeArrowheads="1"/>
              </p:cNvSpPr>
              <p:nvPr/>
            </p:nvSpPr>
            <p:spPr bwMode="auto">
              <a:xfrm>
                <a:off x="493555" y="-57154"/>
                <a:ext cx="1430655" cy="1724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rtl="0">
                  <a:spcAft>
                    <a:spcPts val="0"/>
                  </a:spcAft>
                </a:pPr>
                <a:r>
                  <a:rPr lang="es-AR">
                    <a:effectLst/>
                    <a:latin typeface="Lato" panose="020F0502020204030203" pitchFamily="34" charset="0"/>
                    <a:ea typeface="Lato" panose="020F0502020204030203" pitchFamily="34" charset="0"/>
                    <a:cs typeface="Lato" panose="020F0502020204030203" pitchFamily="34" charset="0"/>
                  </a:rPr>
                  <a:t>Condición específica</a:t>
                </a:r>
              </a:p>
            </p:txBody>
          </p:sp>
        </p:grpSp>
        <p:grpSp>
          <p:nvGrpSpPr>
            <p:cNvPr id="7" name="Group 6"/>
            <p:cNvGrpSpPr/>
            <p:nvPr/>
          </p:nvGrpSpPr>
          <p:grpSpPr>
            <a:xfrm>
              <a:off x="2247925" y="-9525"/>
              <a:ext cx="2180743" cy="468315"/>
              <a:chOff x="-380975" y="-9531"/>
              <a:chExt cx="2180743" cy="468604"/>
            </a:xfrm>
          </p:grpSpPr>
          <p:sp>
            <p:nvSpPr>
              <p:cNvPr id="11" name="Right Brace 10"/>
              <p:cNvSpPr/>
              <p:nvPr/>
            </p:nvSpPr>
            <p:spPr>
              <a:xfrm rot="16200000">
                <a:off x="581444" y="-759251"/>
                <a:ext cx="255905" cy="2180743"/>
              </a:xfrm>
              <a:prstGeom prst="rightBrace">
                <a:avLst>
                  <a:gd name="adj1" fmla="val 8334"/>
                  <a:gd name="adj2" fmla="val 5176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sp>
            <p:nvSpPr>
              <p:cNvPr id="12" name="Text Box 2"/>
              <p:cNvSpPr txBox="1">
                <a:spLocks noChangeArrowheads="1"/>
              </p:cNvSpPr>
              <p:nvPr/>
            </p:nvSpPr>
            <p:spPr bwMode="auto">
              <a:xfrm>
                <a:off x="37782" y="-9531"/>
                <a:ext cx="1430655" cy="1725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rtl="0">
                  <a:spcAft>
                    <a:spcPts val="0"/>
                  </a:spcAft>
                </a:pPr>
                <a:r>
                  <a:rPr lang="es-AR">
                    <a:effectLst/>
                    <a:latin typeface="Lato" panose="020F0502020204030203" pitchFamily="34" charset="0"/>
                    <a:ea typeface="Lato" panose="020F0502020204030203" pitchFamily="34" charset="0"/>
                    <a:cs typeface="Lato" panose="020F0502020204030203" pitchFamily="34" charset="0"/>
                  </a:rPr>
                  <a:t>Público objetivo</a:t>
                </a:r>
              </a:p>
            </p:txBody>
          </p:sp>
        </p:grpSp>
        <p:grpSp>
          <p:nvGrpSpPr>
            <p:cNvPr id="8" name="Group 7"/>
            <p:cNvGrpSpPr/>
            <p:nvPr/>
          </p:nvGrpSpPr>
          <p:grpSpPr>
            <a:xfrm>
              <a:off x="1409702" y="771514"/>
              <a:ext cx="1703696" cy="472453"/>
              <a:chOff x="-247648" y="-28586"/>
              <a:chExt cx="1703696" cy="472453"/>
            </a:xfrm>
          </p:grpSpPr>
          <p:sp>
            <p:nvSpPr>
              <p:cNvPr id="9" name="Right Brace 8"/>
              <p:cNvSpPr/>
              <p:nvPr/>
            </p:nvSpPr>
            <p:spPr>
              <a:xfrm rot="5400000">
                <a:off x="476247" y="-752481"/>
                <a:ext cx="255905" cy="1703696"/>
              </a:xfrm>
              <a:prstGeom prst="rightBrace">
                <a:avLst>
                  <a:gd name="adj1" fmla="val 8333"/>
                  <a:gd name="adj2" fmla="val 5176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sp>
            <p:nvSpPr>
              <p:cNvPr id="10" name="Text Box 2"/>
              <p:cNvSpPr txBox="1">
                <a:spLocks noChangeArrowheads="1"/>
              </p:cNvSpPr>
              <p:nvPr/>
            </p:nvSpPr>
            <p:spPr bwMode="auto">
              <a:xfrm>
                <a:off x="-138113" y="271457"/>
                <a:ext cx="1430655" cy="1724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rtl="0">
                  <a:spcAft>
                    <a:spcPts val="0"/>
                  </a:spcAft>
                </a:pPr>
                <a:r>
                  <a:rPr lang="es-AR">
                    <a:effectLst/>
                    <a:latin typeface="Lato" panose="020F0502020204030203" pitchFamily="34" charset="0"/>
                    <a:ea typeface="Lato" panose="020F0502020204030203" pitchFamily="34" charset="0"/>
                    <a:cs typeface="Lato" panose="020F0502020204030203" pitchFamily="34" charset="0"/>
                  </a:rPr>
                  <a:t>Acción observable</a:t>
                </a:r>
              </a:p>
            </p:txBody>
          </p:sp>
        </p:grpSp>
      </p:grpSp>
      <p:grpSp>
        <p:nvGrpSpPr>
          <p:cNvPr id="15" name="Group 14"/>
          <p:cNvGrpSpPr/>
          <p:nvPr/>
        </p:nvGrpSpPr>
        <p:grpSpPr>
          <a:xfrm>
            <a:off x="9376306" y="1131663"/>
            <a:ext cx="2200820" cy="4839637"/>
            <a:chOff x="104775" y="0"/>
            <a:chExt cx="1419860" cy="312263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1876425"/>
              <a:ext cx="1347470" cy="124620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5" y="0"/>
              <a:ext cx="1419860" cy="1403893"/>
            </a:xfrm>
            <a:prstGeom prst="rect">
              <a:avLst/>
            </a:prstGeom>
          </p:spPr>
        </p:pic>
        <p:sp>
          <p:nvSpPr>
            <p:cNvPr id="18" name="Down Arrow 17"/>
            <p:cNvSpPr/>
            <p:nvPr/>
          </p:nvSpPr>
          <p:spPr>
            <a:xfrm>
              <a:off x="790575" y="1543050"/>
              <a:ext cx="161925" cy="250190"/>
            </a:xfrm>
            <a:prstGeom prst="downArrow">
              <a:avLst/>
            </a:prstGeom>
            <a:solidFill>
              <a:srgbClr val="4F81BD"/>
            </a:solidFill>
            <a:ln w="127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grpSp>
      <p:sp>
        <p:nvSpPr>
          <p:cNvPr id="19" name="Text Box 2"/>
          <p:cNvSpPr txBox="1">
            <a:spLocks noChangeArrowheads="1"/>
          </p:cNvSpPr>
          <p:nvPr/>
        </p:nvSpPr>
        <p:spPr bwMode="auto">
          <a:xfrm>
            <a:off x="388182" y="3085405"/>
            <a:ext cx="8830491" cy="78483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rtl="0">
              <a:lnSpc>
                <a:spcPct val="150000"/>
              </a:lnSpc>
              <a:spcAft>
                <a:spcPts val="0"/>
              </a:spcAft>
            </a:pPr>
            <a:r>
              <a:rPr lang="es-AR">
                <a:solidFill>
                  <a:srgbClr val="000000"/>
                </a:solidFill>
                <a:effectLst/>
                <a:latin typeface="Lato" panose="020F0502020204030203" pitchFamily="34" charset="0"/>
                <a:ea typeface="Lato" panose="020F0502020204030203" pitchFamily="34" charset="0"/>
                <a:cs typeface="Lato" panose="020F0502020204030203" pitchFamily="34" charset="0"/>
              </a:rPr>
              <a:t>Después de defecar en la letrina doméstica, las madres con niños menores de 5 años</a:t>
            </a:r>
          </a:p>
          <a:p>
            <a:pPr algn="ctr" rtl="0">
              <a:spcAft>
                <a:spcPts val="0"/>
              </a:spcAft>
            </a:pPr>
            <a:r>
              <a:rPr lang="es-AR">
                <a:solidFill>
                  <a:srgbClr val="000000"/>
                </a:solidFill>
                <a:effectLst/>
                <a:latin typeface="Lato" panose="020F0502020204030203" pitchFamily="34" charset="0"/>
                <a:ea typeface="Lato" panose="020F0502020204030203" pitchFamily="34" charset="0"/>
                <a:cs typeface="Lato" panose="020F0502020204030203" pitchFamily="34" charset="0"/>
              </a:rPr>
              <a:t>se lavan las manos con jabón.</a:t>
            </a:r>
          </a:p>
        </p:txBody>
      </p:sp>
    </p:spTree>
    <p:extLst>
      <p:ext uri="{BB962C8B-B14F-4D97-AF65-F5344CB8AC3E}">
        <p14:creationId xmlns:p14="http://schemas.microsoft.com/office/powerpoint/2010/main" val="8002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es-AR"/>
              <a:t>Cambio de comportamiento</a:t>
            </a:r>
          </a:p>
        </p:txBody>
      </p:sp>
      <p:sp>
        <p:nvSpPr>
          <p:cNvPr id="3" name="Slide Number Placeholder 2"/>
          <p:cNvSpPr>
            <a:spLocks noGrp="1"/>
          </p:cNvSpPr>
          <p:nvPr>
            <p:ph type="sldNum" sz="quarter" idx="10"/>
          </p:nvPr>
        </p:nvSpPr>
        <p:spPr/>
        <p:txBody>
          <a:bodyPr/>
          <a:lstStyle/>
          <a:p>
            <a:pPr rtl="0"/>
            <a:fld id="{A8350104-CE64-4EE9-82B1-554144FA4C7C}" type="slidenum">
              <a:rPr/>
              <a:pPr/>
              <a:t>9</a:t>
            </a:fld>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986" t="8762" r="3330" b="12000"/>
          <a:stretch/>
        </p:blipFill>
        <p:spPr>
          <a:xfrm>
            <a:off x="470821" y="3788229"/>
            <a:ext cx="2651201" cy="2933245"/>
          </a:xfrm>
          <a:prstGeom prst="rect">
            <a:avLst/>
          </a:prstGeom>
        </p:spPr>
      </p:pic>
      <p:sp>
        <p:nvSpPr>
          <p:cNvPr id="14" name="Text Placeholder 13"/>
          <p:cNvSpPr>
            <a:spLocks noGrp="1"/>
          </p:cNvSpPr>
          <p:nvPr>
            <p:ph type="body" sz="quarter" idx="11"/>
          </p:nvPr>
        </p:nvSpPr>
        <p:spPr>
          <a:xfrm>
            <a:off x="1227909" y="1808163"/>
            <a:ext cx="9572091" cy="4357687"/>
          </a:xfrm>
        </p:spPr>
        <p:txBody>
          <a:bodyPr>
            <a:normAutofit/>
          </a:bodyPr>
          <a:lstStyle/>
          <a:p>
            <a:pPr rtl="0"/>
            <a:r>
              <a:rPr lang="es-AR"/>
              <a:t>Cuando una persona comienza o cambia un comportamiento y lo convierte en un </a:t>
            </a:r>
            <a:r>
              <a:rPr lang="es-AR" b="1"/>
              <a:t>hábito</a:t>
            </a:r>
            <a:r>
              <a:rPr lang="es-AR"/>
              <a:t> que se mantiene a través del tiempo </a:t>
            </a:r>
          </a:p>
        </p:txBody>
      </p:sp>
    </p:spTree>
    <p:custDataLst>
      <p:tags r:id="rId1"/>
    </p:custDataLst>
    <p:extLst>
      <p:ext uri="{BB962C8B-B14F-4D97-AF65-F5344CB8AC3E}">
        <p14:creationId xmlns:p14="http://schemas.microsoft.com/office/powerpoint/2010/main" val="475299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3B1D4258-750E-41D5-88C7-B8C63FC04797}"/>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7189A884-0E0C-4F62-B31A-1E3C5D0E9D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Template>
  <TotalTime>487</TotalTime>
  <Words>456</Words>
  <Application>Microsoft Office PowerPoint</Application>
  <PresentationFormat>Widescreen</PresentationFormat>
  <Paragraphs>62</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Lato</vt:lpstr>
      <vt:lpstr>Georgia</vt:lpstr>
      <vt:lpstr>Calibri</vt:lpstr>
      <vt:lpstr>MS Mincho</vt:lpstr>
      <vt:lpstr>CAWST Title</vt:lpstr>
      <vt:lpstr>CAWST Content</vt:lpstr>
      <vt:lpstr>PowerPoint Presentation</vt:lpstr>
      <vt:lpstr>PowerPoint Presentation</vt:lpstr>
      <vt:lpstr>PowerPoint Presentation</vt:lpstr>
      <vt:lpstr>PowerPoint Presentation</vt:lpstr>
      <vt:lpstr>Objetivos de aprendizaje</vt:lpstr>
      <vt:lpstr>Definir estos términos</vt:lpstr>
      <vt:lpstr>Comportamiento</vt:lpstr>
      <vt:lpstr>PowerPoint Presentation</vt:lpstr>
      <vt:lpstr>Cambio de comportamiento</vt:lpstr>
      <vt:lpstr>Citas sobre el comportamiento de TANDAS ¿Qué factores impidieron el cambio de comportamiento en estos ejemplos?</vt:lpstr>
      <vt:lpstr>Factores que influyen en el comportamiento</vt:lpstr>
      <vt:lpstr>Trabajo en equipo</vt:lpstr>
      <vt:lpstr>Repaso: reflexión individual</vt:lpstr>
      <vt:lpstr>Bibliografía</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Andrea Roach</cp:lastModifiedBy>
  <cp:revision>21</cp:revision>
  <dcterms:created xsi:type="dcterms:W3CDTF">2018-04-27T19:42:37Z</dcterms:created>
  <dcterms:modified xsi:type="dcterms:W3CDTF">2018-08-24T19:52:35Z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