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notesSlides/notesSlide3.xml" ContentType="application/vnd.openxmlformats-officedocument.presentationml.notesSlide+xml"/>
  <Override PartName="/ppt/tags/tag32.xml" ContentType="application/vnd.openxmlformats-officedocument.presentationml.tags+xml"/>
  <Override PartName="/ppt/notesSlides/notesSlide4.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notesSlides/notesSlide6.xml" ContentType="application/vnd.openxmlformats-officedocument.presentationml.notesSlide+xml"/>
  <Override PartName="/ppt/tags/tag38.xml" ContentType="application/vnd.openxmlformats-officedocument.presentationml.tags+xml"/>
  <Override PartName="/ppt/notesSlides/notesSlide7.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notesSlides/notesSlide9.xml" ContentType="application/vnd.openxmlformats-officedocument.presentationml.notesSlide+xml"/>
  <Override PartName="/ppt/tags/tag44.xml" ContentType="application/vnd.openxmlformats-officedocument.presentationml.tags+xml"/>
  <Override PartName="/ppt/notesSlides/notesSlide10.xml" ContentType="application/vnd.openxmlformats-officedocument.presentationml.notesSlide+xml"/>
  <Override PartName="/ppt/tags/tag45.xml" ContentType="application/vnd.openxmlformats-officedocument.presentationml.tags+xml"/>
  <Override PartName="/ppt/notesSlides/notesSlide11.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74" r:id="rId2"/>
  </p:sldMasterIdLst>
  <p:notesMasterIdLst>
    <p:notesMasterId r:id="rId33"/>
  </p:notesMasterIdLst>
  <p:handoutMasterIdLst>
    <p:handoutMasterId r:id="rId34"/>
  </p:handoutMasterIdLst>
  <p:sldIdLst>
    <p:sldId id="272" r:id="rId3"/>
    <p:sldId id="271" r:id="rId4"/>
    <p:sldId id="275" r:id="rId5"/>
    <p:sldId id="287" r:id="rId6"/>
    <p:sldId id="277" r:id="rId7"/>
    <p:sldId id="280" r:id="rId8"/>
    <p:sldId id="289" r:id="rId9"/>
    <p:sldId id="302" r:id="rId10"/>
    <p:sldId id="295" r:id="rId11"/>
    <p:sldId id="296" r:id="rId12"/>
    <p:sldId id="317" r:id="rId13"/>
    <p:sldId id="303" r:id="rId14"/>
    <p:sldId id="305" r:id="rId15"/>
    <p:sldId id="270" r:id="rId16"/>
    <p:sldId id="306" r:id="rId17"/>
    <p:sldId id="307" r:id="rId18"/>
    <p:sldId id="308" r:id="rId19"/>
    <p:sldId id="309" r:id="rId20"/>
    <p:sldId id="310" r:id="rId21"/>
    <p:sldId id="300" r:id="rId22"/>
    <p:sldId id="316" r:id="rId23"/>
    <p:sldId id="301" r:id="rId24"/>
    <p:sldId id="311" r:id="rId25"/>
    <p:sldId id="312" r:id="rId26"/>
    <p:sldId id="313" r:id="rId27"/>
    <p:sldId id="314" r:id="rId28"/>
    <p:sldId id="315" r:id="rId29"/>
    <p:sldId id="278" r:id="rId30"/>
    <p:sldId id="318" r:id="rId31"/>
    <p:sldId id="257" r:id="rId32"/>
  </p:sldIdLst>
  <p:sldSz cx="12192000" cy="6858000"/>
  <p:notesSz cx="6858000" cy="9144000"/>
  <p:embeddedFontLst>
    <p:embeddedFont>
      <p:font typeface="Calibri" panose="020F0502020204030204" pitchFamily="34" charset="0"/>
      <p:regular r:id="rId35"/>
      <p:bold r:id="rId36"/>
      <p:italic r:id="rId37"/>
      <p:boldItalic r:id="rId38"/>
    </p:embeddedFont>
    <p:embeddedFont>
      <p:font typeface="Georgia" panose="02040502050405020303" pitchFamily="18" charset="0"/>
      <p:regular r:id="rId39"/>
      <p:bold r:id="rId40"/>
      <p:italic r:id="rId41"/>
      <p:boldItalic r:id="rId42"/>
    </p:embeddedFont>
    <p:embeddedFont>
      <p:font typeface="Lato" panose="020B0604020202020204" charset="0"/>
      <p:regular r:id="rId43"/>
      <p:bold r:id="rId44"/>
      <p:italic r:id="rId45"/>
      <p:boldItalic r:id="rId46"/>
    </p:embeddedFont>
    <p:embeddedFont>
      <p:font typeface="Lato Black" panose="020B0604020202020204" charset="0"/>
      <p:bold r:id="rId47"/>
      <p:boldItalic r:id="rId48"/>
    </p:embeddedFont>
    <p:embeddedFont>
      <p:font typeface="Lato Light" panose="020F0302020204030203" charset="0"/>
      <p:regular r:id="rId49"/>
      <p:italic r:id="rId50"/>
    </p:embeddedFont>
    <p:embeddedFont>
      <p:font typeface="Merriweather" panose="020B0604020202020204" charset="0"/>
      <p:regular r:id="rId51"/>
      <p:bold r:id="rId52"/>
      <p:italic r:id="rId53"/>
      <p:boldItalic r:id="rId54"/>
    </p:embeddedFont>
    <p:embeddedFont>
      <p:font typeface="Merriweather Black" panose="020B0604020202020204" charset="0"/>
      <p:bold r:id="rId55"/>
      <p:boldItalic r:id="rId56"/>
    </p:embeddedFont>
    <p:embeddedFont>
      <p:font typeface="Merriweather Light" panose="020B0604020202020204" charset="0"/>
      <p:regular r:id="rId57"/>
      <p:italic r:id="rId58"/>
    </p:embeddedFont>
  </p:embeddedFontLst>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Slides" id="{A37F6CFB-43EB-4462-A7BB-8FFAC74994C6}">
          <p14:sldIdLst>
            <p14:sldId id="272"/>
            <p14:sldId id="271"/>
            <p14:sldId id="275"/>
          </p14:sldIdLst>
        </p14:section>
        <p14:section name="Introduction" id="{2D390758-091C-4763-946A-0FB61F321358}">
          <p14:sldIdLst>
            <p14:sldId id="287"/>
            <p14:sldId id="277"/>
          </p14:sldIdLst>
        </p14:section>
        <p14:section name="Discussion: What to Test?" id="{93268581-705C-4CF3-BA37-3C4142EFB0ED}">
          <p14:sldIdLst>
            <p14:sldId id="280"/>
            <p14:sldId id="289"/>
            <p14:sldId id="302"/>
          </p14:sldIdLst>
        </p14:section>
        <p14:section name="Acceptability Aspects" id="{FA71C438-FF80-4F2F-9EE6-4B1D797871FC}">
          <p14:sldIdLst>
            <p14:sldId id="295"/>
            <p14:sldId id="296"/>
            <p14:sldId id="317"/>
            <p14:sldId id="303"/>
            <p14:sldId id="305"/>
          </p14:sldIdLst>
        </p14:section>
        <p14:section name="Microbiological" id="{542B57C9-9763-4862-9B91-AAD209CE94BC}">
          <p14:sldIdLst>
            <p14:sldId id="270"/>
            <p14:sldId id="306"/>
            <p14:sldId id="307"/>
            <p14:sldId id="308"/>
            <p14:sldId id="309"/>
            <p14:sldId id="310"/>
          </p14:sldIdLst>
        </p14:section>
        <p14:section name="Chemical Aspects" id="{15597CA5-E709-477C-951C-F1950853F52E}">
          <p14:sldIdLst>
            <p14:sldId id="300"/>
            <p14:sldId id="316"/>
            <p14:sldId id="301"/>
            <p14:sldId id="311"/>
            <p14:sldId id="312"/>
            <p14:sldId id="313"/>
            <p14:sldId id="314"/>
          </p14:sldIdLst>
        </p14:section>
        <p14:section name="Optional Scenarios" id="{24DF461A-85D4-4524-ACA5-47263C5D2545}">
          <p14:sldIdLst>
            <p14:sldId id="315"/>
          </p14:sldIdLst>
        </p14:section>
        <p14:section name="Review" id="{A3F116B9-B127-46CE-97A8-BF243311DF93}">
          <p14:sldIdLst>
            <p14:sldId id="278"/>
          </p14:sldIdLst>
        </p14:section>
        <p14:section name="Final Slides" id="{009A79B0-7740-4875-9700-9B98ECD22D6D}">
          <p14:sldIdLst>
            <p14:sldId id="318"/>
            <p14:sldId id="257"/>
          </p14:sldIdLst>
        </p14:section>
      </p14:sectionLst>
    </p:ext>
    <p:ext uri="{EFAFB233-063F-42B5-8137-9DF3F51BA10A}">
      <p15:sldGuideLst xmlns:p15="http://schemas.microsoft.com/office/powerpoint/2012/main">
        <p15:guide id="1" orient="horz" pos="1820" userDrawn="1">
          <p15:clr>
            <a:srgbClr val="A4A3A4"/>
          </p15:clr>
        </p15:guide>
        <p15:guide id="2" pos="914" userDrawn="1">
          <p15:clr>
            <a:srgbClr val="A4A3A4"/>
          </p15:clr>
        </p15:guide>
        <p15:guide id="3" pos="678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Callander" initials="SC" lastIdx="32" clrIdx="0">
    <p:extLst>
      <p:ext uri="{19B8F6BF-5375-455C-9EA6-DF929625EA0E}">
        <p15:presenceInfo xmlns:p15="http://schemas.microsoft.com/office/powerpoint/2012/main" userId="5515d047bf69f4a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808E"/>
    <a:srgbClr val="24A4D6"/>
    <a:srgbClr val="5C5C5C"/>
    <a:srgbClr val="000000"/>
    <a:srgbClr val="90D8F5"/>
    <a:srgbClr val="58C8DD"/>
    <a:srgbClr val="38C6F4"/>
    <a:srgbClr val="9DB258"/>
    <a:srgbClr val="FEC441"/>
    <a:srgbClr val="F68D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A1759C-A5DA-4132-9541-4618D3887D9B}" v="268" dt="2018-06-22T18:27:15.6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54" autoAdjust="0"/>
    <p:restoredTop sz="74270" autoAdjust="0"/>
  </p:normalViewPr>
  <p:slideViewPr>
    <p:cSldViewPr snapToGrid="0">
      <p:cViewPr varScale="1">
        <p:scale>
          <a:sx n="73" d="100"/>
          <a:sy n="73" d="100"/>
        </p:scale>
        <p:origin x="1090" y="67"/>
      </p:cViewPr>
      <p:guideLst>
        <p:guide orient="horz" pos="1820"/>
        <p:guide pos="914"/>
        <p:guide pos="6788"/>
      </p:guideLst>
    </p:cSldViewPr>
  </p:slideViewPr>
  <p:notesTextViewPr>
    <p:cViewPr>
      <p:scale>
        <a:sx n="1" d="1"/>
        <a:sy n="1" d="1"/>
      </p:scale>
      <p:origin x="0" y="0"/>
    </p:cViewPr>
  </p:notesTextViewPr>
  <p:notesViewPr>
    <p:cSldViewPr snapToGrid="0">
      <p:cViewPr varScale="1">
        <p:scale>
          <a:sx n="123" d="100"/>
          <a:sy n="123" d="100"/>
        </p:scale>
        <p:origin x="4048" y="8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handoutMaster" Target="handoutMasters/handout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font" Target="fonts/font21.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font" Target="fonts/font24.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font" Target="fonts/font22.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1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font" Target="fonts/font12.fntdata"/><Relationship Id="rId59"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font" Target="fonts/font7.fntdata"/><Relationship Id="rId54" Type="http://schemas.openxmlformats.org/officeDocument/2006/relationships/font" Target="fonts/font20.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font" Target="fonts/font23.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10.fntdata"/><Relationship Id="rId52" Type="http://schemas.openxmlformats.org/officeDocument/2006/relationships/font" Target="fonts/font18.fntdata"/><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6F02CD-B430-4A13-944B-7362646EDDB5}" type="datetimeFigureOut">
              <a:rPr lang="en-CA" smtClean="0"/>
              <a:t>2018-09-17</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8B31B6-5D3E-4E20-913F-59CB8693585F}" type="slidenum">
              <a:rPr lang="en-CA" smtClean="0"/>
              <a:t>‹#›</a:t>
            </a:fld>
            <a:endParaRPr lang="en-CA"/>
          </a:p>
        </p:txBody>
      </p:sp>
    </p:spTree>
    <p:extLst>
      <p:ext uri="{BB962C8B-B14F-4D97-AF65-F5344CB8AC3E}">
        <p14:creationId xmlns:p14="http://schemas.microsoft.com/office/powerpoint/2010/main" val="89133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7B91C7-4AEC-449E-818A-A4D9364B6131}" type="datetimeFigureOut">
              <a:rPr lang="en-CA" smtClean="0"/>
              <a:t>2018-09-17</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CCD06-B6AC-4C94-B410-82C167501725}" type="slidenum">
              <a:rPr lang="en-CA" smtClean="0"/>
              <a:t>‹#›</a:t>
            </a:fld>
            <a:endParaRPr lang="en-CA"/>
          </a:p>
        </p:txBody>
      </p:sp>
    </p:spTree>
    <p:extLst>
      <p:ext uri="{BB962C8B-B14F-4D97-AF65-F5344CB8AC3E}">
        <p14:creationId xmlns:p14="http://schemas.microsoft.com/office/powerpoint/2010/main" val="3895346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rtl="0">
              <a:defRPr/>
            </a:pPr>
            <a:fld id="{650910F0-1EA9-DB47-AEE4-177CBEED2EE0}" type="slidenum">
              <a:rPr/>
              <a:pPr>
                <a:defRPr/>
              </a:pPr>
              <a:t>6</a:t>
            </a:fld>
            <a:endParaRPr/>
          </a:p>
        </p:txBody>
      </p:sp>
    </p:spTree>
    <p:extLst>
      <p:ext uri="{BB962C8B-B14F-4D97-AF65-F5344CB8AC3E}">
        <p14:creationId xmlns:p14="http://schemas.microsoft.com/office/powerpoint/2010/main" val="13438477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hangingPunct="1">
              <a:spcBef>
                <a:spcPct val="20000"/>
              </a:spcBef>
            </a:pPr>
            <a:r>
              <a:rPr lang="es-AR" sz="2800" u="sng">
                <a:latin typeface="Lato" panose="020B0604020202020204" charset="0"/>
              </a:rPr>
              <a:t>Ventajas</a:t>
            </a:r>
            <a:r>
              <a:rPr lang="es-AR" sz="2800">
                <a:latin typeface="Lato" panose="020B0604020202020204" charset="0"/>
              </a:rPr>
              <a:t>: </a:t>
            </a:r>
          </a:p>
          <a:p>
            <a:pPr lvl="1" rtl="0" eaLnBrk="1" hangingPunct="1">
              <a:spcBef>
                <a:spcPct val="20000"/>
              </a:spcBef>
              <a:buFontTx/>
              <a:buChar char="–"/>
            </a:pPr>
            <a:r>
              <a:rPr lang="es-AR" sz="2400">
                <a:latin typeface="Lato" panose="020B0604020202020204" charset="0"/>
              </a:rPr>
              <a:t>Más precisos y resultados repetibles</a:t>
            </a:r>
          </a:p>
          <a:p>
            <a:pPr rtl="0" eaLnBrk="1" hangingPunct="1">
              <a:spcBef>
                <a:spcPct val="20000"/>
              </a:spcBef>
            </a:pPr>
            <a:r>
              <a:rPr lang="es-AR" sz="2800" u="sng">
                <a:latin typeface="Lato" panose="020B0604020202020204" charset="0"/>
              </a:rPr>
              <a:t>Limitaciones</a:t>
            </a:r>
            <a:r>
              <a:rPr lang="es-AR" sz="2800">
                <a:latin typeface="Lato" panose="020B0604020202020204" charset="0"/>
              </a:rPr>
              <a:t>: </a:t>
            </a:r>
          </a:p>
          <a:p>
            <a:pPr lvl="1" rtl="0" eaLnBrk="1" hangingPunct="1">
              <a:spcBef>
                <a:spcPct val="20000"/>
              </a:spcBef>
              <a:buFontTx/>
              <a:buChar char="–"/>
            </a:pPr>
            <a:r>
              <a:rPr lang="es-AR" sz="2400">
                <a:latin typeface="Lato" panose="020B0604020202020204" charset="0"/>
              </a:rPr>
              <a:t>Más costosos</a:t>
            </a:r>
          </a:p>
          <a:p>
            <a:pPr lvl="1" rtl="0" eaLnBrk="1" hangingPunct="1">
              <a:spcBef>
                <a:spcPct val="20000"/>
              </a:spcBef>
              <a:buFontTx/>
              <a:buChar char="–"/>
            </a:pPr>
            <a:r>
              <a:rPr lang="es-AR" sz="2400">
                <a:latin typeface="Lato" panose="020B0604020202020204" charset="0"/>
              </a:rPr>
              <a:t>Se precisa una fuente de energía</a:t>
            </a:r>
          </a:p>
          <a:p>
            <a:pPr lvl="1" rtl="0" eaLnBrk="1" hangingPunct="1">
              <a:spcBef>
                <a:spcPct val="20000"/>
              </a:spcBef>
              <a:buFontTx/>
              <a:buChar char="–"/>
            </a:pPr>
            <a:r>
              <a:rPr lang="es-AR" sz="2400">
                <a:latin typeface="Lato" panose="020B0604020202020204" charset="0"/>
              </a:rPr>
              <a:t>Es necesario calibrarlos</a:t>
            </a:r>
          </a:p>
          <a:p>
            <a:pPr lvl="1" rtl="0" eaLnBrk="1" hangingPunct="1">
              <a:spcBef>
                <a:spcPct val="20000"/>
              </a:spcBef>
              <a:buFontTx/>
              <a:buChar char="–"/>
            </a:pPr>
            <a:r>
              <a:rPr lang="es-AR" sz="2400">
                <a:latin typeface="Lato" panose="020B0604020202020204" charset="0"/>
              </a:rPr>
              <a:t>Se precisa algo de capacitación</a:t>
            </a:r>
          </a:p>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25</a:t>
            </a:fld>
            <a:endParaRPr/>
          </a:p>
        </p:txBody>
      </p:sp>
    </p:spTree>
    <p:extLst>
      <p:ext uri="{BB962C8B-B14F-4D97-AF65-F5344CB8AC3E}">
        <p14:creationId xmlns:p14="http://schemas.microsoft.com/office/powerpoint/2010/main" val="40407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hangingPunct="1">
              <a:spcBef>
                <a:spcPct val="20000"/>
              </a:spcBef>
            </a:pPr>
            <a:r>
              <a:rPr lang="es-AR" sz="2800" u="sng">
                <a:latin typeface="Lato" panose="020B0604020202020204" charset="0"/>
              </a:rPr>
              <a:t>Ventajas</a:t>
            </a:r>
            <a:r>
              <a:rPr lang="es-AR" sz="2800">
                <a:latin typeface="Lato" panose="020B0604020202020204" charset="0"/>
              </a:rPr>
              <a:t>: </a:t>
            </a:r>
          </a:p>
          <a:p>
            <a:pPr lvl="1" rtl="0" eaLnBrk="1" hangingPunct="1">
              <a:spcBef>
                <a:spcPct val="20000"/>
              </a:spcBef>
              <a:buFontTx/>
              <a:buChar char="–"/>
            </a:pPr>
            <a:r>
              <a:rPr lang="es-AR" sz="2400">
                <a:latin typeface="Lato" panose="020B0604020202020204" charset="0"/>
              </a:rPr>
              <a:t>Precisión </a:t>
            </a:r>
          </a:p>
          <a:p>
            <a:pPr lvl="1" rtl="0" eaLnBrk="1" hangingPunct="1">
              <a:spcBef>
                <a:spcPct val="20000"/>
              </a:spcBef>
              <a:buFontTx/>
              <a:buChar char="–"/>
            </a:pPr>
            <a:r>
              <a:rPr lang="es-AR" sz="2400">
                <a:latin typeface="Lato" panose="020B0604020202020204" charset="0"/>
              </a:rPr>
              <a:t>Portátiles</a:t>
            </a:r>
          </a:p>
          <a:p>
            <a:pPr lvl="1" rtl="0" eaLnBrk="1" hangingPunct="1">
              <a:spcBef>
                <a:spcPct val="20000"/>
              </a:spcBef>
              <a:buFontTx/>
              <a:buChar char="–"/>
            </a:pPr>
            <a:r>
              <a:rPr lang="es-AR" sz="2400">
                <a:latin typeface="Lato" panose="020B0604020202020204" charset="0"/>
              </a:rPr>
              <a:t>Fáciles de usar</a:t>
            </a:r>
          </a:p>
          <a:p>
            <a:pPr rtl="0" eaLnBrk="1" hangingPunct="1">
              <a:spcBef>
                <a:spcPct val="20000"/>
              </a:spcBef>
            </a:pPr>
            <a:r>
              <a:rPr lang="es-AR" sz="2800" u="sng">
                <a:latin typeface="Lato" panose="020B0604020202020204" charset="0"/>
              </a:rPr>
              <a:t>Limitaciones</a:t>
            </a:r>
            <a:r>
              <a:rPr lang="es-AR" sz="2800">
                <a:latin typeface="Lato" panose="020B0604020202020204" charset="0"/>
              </a:rPr>
              <a:t>: </a:t>
            </a:r>
          </a:p>
          <a:p>
            <a:pPr lvl="1" rtl="0" eaLnBrk="1" hangingPunct="1">
              <a:spcBef>
                <a:spcPct val="20000"/>
              </a:spcBef>
              <a:buFontTx/>
              <a:buChar char="–"/>
            </a:pPr>
            <a:r>
              <a:rPr lang="es-AR" sz="2400">
                <a:latin typeface="Lato" panose="020B0604020202020204" charset="0"/>
              </a:rPr>
              <a:t>Más costosos</a:t>
            </a:r>
          </a:p>
          <a:p>
            <a:pPr lvl="1" rtl="0" eaLnBrk="1" hangingPunct="1">
              <a:spcBef>
                <a:spcPct val="20000"/>
              </a:spcBef>
              <a:buFontTx/>
              <a:buChar char="–"/>
            </a:pPr>
            <a:r>
              <a:rPr lang="es-AR" sz="2400">
                <a:latin typeface="Lato" panose="020B0604020202020204" charset="0"/>
              </a:rPr>
              <a:t>Se precisa una fuente de energía</a:t>
            </a:r>
          </a:p>
          <a:p>
            <a:pPr lvl="1" rtl="0" eaLnBrk="1" hangingPunct="1">
              <a:spcBef>
                <a:spcPct val="20000"/>
              </a:spcBef>
              <a:buFontTx/>
              <a:buChar char="–"/>
            </a:pPr>
            <a:r>
              <a:rPr lang="es-AR" sz="2400">
                <a:latin typeface="Lato" panose="020B0604020202020204" charset="0"/>
              </a:rPr>
              <a:t>Es necesario calibrarlos</a:t>
            </a:r>
          </a:p>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26</a:t>
            </a:fld>
            <a:endParaRPr/>
          </a:p>
        </p:txBody>
      </p:sp>
    </p:spTree>
    <p:extLst>
      <p:ext uri="{BB962C8B-B14F-4D97-AF65-F5344CB8AC3E}">
        <p14:creationId xmlns:p14="http://schemas.microsoft.com/office/powerpoint/2010/main" val="1568446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AR"/>
              <a:t>UNT = unidades nefelométricas de turbidez</a:t>
            </a:r>
          </a:p>
        </p:txBody>
      </p:sp>
      <p:sp>
        <p:nvSpPr>
          <p:cNvPr id="4" name="Slide Number Placeholder 3"/>
          <p:cNvSpPr>
            <a:spLocks noGrp="1"/>
          </p:cNvSpPr>
          <p:nvPr>
            <p:ph type="sldNum" sz="quarter" idx="10"/>
          </p:nvPr>
        </p:nvSpPr>
        <p:spPr/>
        <p:txBody>
          <a:bodyPr/>
          <a:lstStyle/>
          <a:p>
            <a:pPr rtl="0"/>
            <a:fld id="{69CCCD06-B6AC-4C94-B410-82C167501725}" type="slidenum">
              <a:rPr/>
              <a:t>11</a:t>
            </a:fld>
            <a:endParaRPr/>
          </a:p>
        </p:txBody>
      </p:sp>
    </p:spTree>
    <p:extLst>
      <p:ext uri="{BB962C8B-B14F-4D97-AF65-F5344CB8AC3E}">
        <p14:creationId xmlns:p14="http://schemas.microsoft.com/office/powerpoint/2010/main" val="2689083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200" kern="1200">
                <a:solidFill>
                  <a:schemeClr val="tx1"/>
                </a:solidFill>
                <a:effectLst/>
                <a:latin typeface="Arial" panose="020B0604020202020204" pitchFamily="34" charset="0"/>
                <a:ea typeface="+mn-ea"/>
                <a:cs typeface="Arial" panose="020B0604020202020204" pitchFamily="34" charset="0"/>
              </a:rPr>
              <a:t>Usar un tubo de turbidez es una forma fácil y económica de calcular visualmente las UNT.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200" kern="1200">
                <a:solidFill>
                  <a:schemeClr val="tx1"/>
                </a:solidFill>
                <a:effectLst/>
                <a:latin typeface="Arial" panose="020B0604020202020204" pitchFamily="34" charset="0"/>
                <a:ea typeface="+mn-ea"/>
                <a:cs typeface="Arial" panose="020B0604020202020204" pitchFamily="34" charset="0"/>
              </a:rPr>
              <a:t>Es práctico para el análisis sobre el terreno porque es portátil y no necesita baterías o partes de reemplazo.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200" kern="1200">
                <a:solidFill>
                  <a:schemeClr val="tx1"/>
                </a:solidFill>
                <a:effectLst/>
                <a:latin typeface="Arial" panose="020B0604020202020204" pitchFamily="34" charset="0"/>
                <a:ea typeface="+mn-ea"/>
                <a:cs typeface="Arial" panose="020B0604020202020204" pitchFamily="34" charset="0"/>
              </a:rPr>
              <a:t>Una desventaja es que con un tubo de turbidez es más difícil leer los niveles inferiores a 10 UNT.</a:t>
            </a:r>
          </a:p>
          <a:p>
            <a:pPr fontAlgn="auto" hangingPunct="1"/>
            <a:endParaRPr lang="en-CA" sz="1200" kern="1200" dirty="0">
              <a:solidFill>
                <a:schemeClr val="tx1"/>
              </a:solidFill>
              <a:effectLst/>
              <a:latin typeface="Arial" panose="020B0604020202020204" pitchFamily="34" charset="0"/>
              <a:ea typeface="+mn-ea"/>
              <a:cs typeface="Arial" panose="020B0604020202020204" pitchFamily="34" charset="0"/>
            </a:endParaRPr>
          </a:p>
          <a:p>
            <a:pPr rtl="0" fontAlgn="auto" hangingPunct="1"/>
            <a:r>
              <a:rPr lang="es-AR" sz="1200" kern="1200">
                <a:solidFill>
                  <a:schemeClr val="tx1"/>
                </a:solidFill>
                <a:effectLst/>
                <a:latin typeface="Arial" panose="020B0604020202020204" pitchFamily="34" charset="0"/>
                <a:ea typeface="+mn-ea"/>
                <a:cs typeface="Arial" panose="020B0604020202020204" pitchFamily="34" charset="0"/>
              </a:rPr>
              <a:t>Cómo usar un tubo de turbidez: </a:t>
            </a:r>
          </a:p>
          <a:p>
            <a:pPr rtl="0" fontAlgn="auto" hangingPunct="1"/>
            <a:r>
              <a:rPr lang="es-AR" sz="1200" kern="1200">
                <a:solidFill>
                  <a:schemeClr val="tx1"/>
                </a:solidFill>
                <a:effectLst/>
                <a:latin typeface="Arial" panose="020B0604020202020204" pitchFamily="34" charset="0"/>
                <a:ea typeface="+mn-ea"/>
                <a:cs typeface="Arial" panose="020B0604020202020204" pitchFamily="34" charset="0"/>
              </a:rPr>
              <a:t>1. Lentamente, verter algo de agua en el tubo.</a:t>
            </a:r>
          </a:p>
          <a:p>
            <a:pPr rtl="0" fontAlgn="auto" hangingPunct="1"/>
            <a:r>
              <a:rPr lang="es-AR" sz="1200" kern="1200">
                <a:solidFill>
                  <a:schemeClr val="tx1"/>
                </a:solidFill>
                <a:effectLst/>
                <a:latin typeface="Arial" panose="020B0604020202020204" pitchFamily="34" charset="0"/>
                <a:ea typeface="+mn-ea"/>
                <a:cs typeface="Arial" panose="020B0604020202020204" pitchFamily="34" charset="0"/>
              </a:rPr>
              <a:t>2. Colocar la cabeza entre 10 y 20 centímetros directamente por encima del tubo para ver el disco del fondo.</a:t>
            </a:r>
          </a:p>
          <a:p>
            <a:pPr rtl="0" fontAlgn="auto" hangingPunct="1"/>
            <a:r>
              <a:rPr lang="es-AR" sz="1200" kern="1200">
                <a:solidFill>
                  <a:schemeClr val="tx1"/>
                </a:solidFill>
                <a:effectLst/>
                <a:latin typeface="Arial" panose="020B0604020202020204" pitchFamily="34" charset="0"/>
                <a:ea typeface="+mn-ea"/>
                <a:cs typeface="Arial" panose="020B0604020202020204" pitchFamily="34" charset="0"/>
              </a:rPr>
              <a:t>3. Seguir agregando agua hasta que el patrón del disco que está en el fondo sea difícil de ver a través de la parte superior del tubo. </a:t>
            </a:r>
          </a:p>
          <a:p>
            <a:pPr rtl="0" fontAlgn="auto" hangingPunct="1"/>
            <a:r>
              <a:rPr lang="es-AR" sz="1200" kern="1200">
                <a:solidFill>
                  <a:schemeClr val="tx1"/>
                </a:solidFill>
                <a:effectLst/>
                <a:latin typeface="Arial" panose="020B0604020202020204" pitchFamily="34" charset="0"/>
                <a:ea typeface="+mn-ea"/>
                <a:cs typeface="Arial" panose="020B0604020202020204" pitchFamily="34" charset="0"/>
              </a:rPr>
              <a:t>4. Dejar de verter agua cuando el patrón ya no sea visible. </a:t>
            </a:r>
          </a:p>
          <a:p>
            <a:pPr rtl="0" fontAlgn="auto" hangingPunct="1"/>
            <a:r>
              <a:rPr lang="es-AR" sz="1200" kern="1200">
                <a:solidFill>
                  <a:schemeClr val="tx1"/>
                </a:solidFill>
                <a:effectLst/>
                <a:latin typeface="Arial" panose="020B0604020202020204" pitchFamily="34" charset="0"/>
                <a:ea typeface="+mn-ea"/>
                <a:cs typeface="Arial" panose="020B0604020202020204" pitchFamily="34" charset="0"/>
              </a:rPr>
              <a:t>5. Leer el nivel de turbidez expresado en UNT de la escala que figura al costado del tubo.</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Arial" panose="020B0604020202020204" pitchFamily="34" charset="0"/>
              <a:ea typeface="+mn-ea"/>
              <a:cs typeface="Arial" panose="020B0604020202020204" pitchFamily="34" charset="0"/>
            </a:endParaRPr>
          </a:p>
          <a:p>
            <a:endParaRPr lang="en-CA" sz="1200" dirty="0">
              <a:latin typeface="Arial" panose="020B0604020202020204" pitchFamily="34" charset="0"/>
              <a:cs typeface="Arial" panose="020B0604020202020204" pitchFamily="34" charset="0"/>
            </a:endParaRPr>
          </a:p>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12</a:t>
            </a:fld>
            <a:endParaRPr/>
          </a:p>
        </p:txBody>
      </p:sp>
    </p:spTree>
    <p:extLst>
      <p:ext uri="{BB962C8B-B14F-4D97-AF65-F5344CB8AC3E}">
        <p14:creationId xmlns:p14="http://schemas.microsoft.com/office/powerpoint/2010/main" val="2201397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a:buFont typeface="Arial" panose="020B0604020202020204" pitchFamily="34" charset="0"/>
              <a:buChar char="•"/>
            </a:pPr>
            <a:r>
              <a:rPr lang="es-AR" sz="1000" kern="1200">
                <a:solidFill>
                  <a:schemeClr val="tx1"/>
                </a:solidFill>
                <a:effectLst/>
                <a:latin typeface="Arial" panose="020B0604020202020204" pitchFamily="34" charset="0"/>
                <a:ea typeface="+mn-ea"/>
                <a:cs typeface="Arial" panose="020B0604020202020204" pitchFamily="34" charset="0"/>
              </a:rPr>
              <a:t>Un turbidímetro funciona con una pila o con el suministro de energía y brinda una lectura digital del nivel de turbidez. </a:t>
            </a:r>
          </a:p>
          <a:p>
            <a:pPr marL="171450" indent="-171450" rtl="0">
              <a:buFont typeface="Arial" panose="020B0604020202020204" pitchFamily="34" charset="0"/>
              <a:buChar char="•"/>
            </a:pPr>
            <a:r>
              <a:rPr lang="es-AR" sz="1000" kern="1200">
                <a:solidFill>
                  <a:schemeClr val="tx1"/>
                </a:solidFill>
                <a:effectLst/>
                <a:latin typeface="Arial" panose="020B0604020202020204" pitchFamily="34" charset="0"/>
                <a:ea typeface="+mn-ea"/>
                <a:cs typeface="Arial" panose="020B0604020202020204" pitchFamily="34" charset="0"/>
              </a:rPr>
              <a:t>El turbidímetro da resultados más precisos, aunque es más costoso y más vulnerable a los daños. </a:t>
            </a:r>
          </a:p>
        </p:txBody>
      </p:sp>
      <p:sp>
        <p:nvSpPr>
          <p:cNvPr id="4" name="Slide Number Placeholder 3"/>
          <p:cNvSpPr>
            <a:spLocks noGrp="1"/>
          </p:cNvSpPr>
          <p:nvPr>
            <p:ph type="sldNum" sz="quarter" idx="10"/>
          </p:nvPr>
        </p:nvSpPr>
        <p:spPr/>
        <p:txBody>
          <a:bodyPr/>
          <a:lstStyle/>
          <a:p>
            <a:pPr rtl="0"/>
            <a:fld id="{45CD1E7C-DD4A-48EE-AD51-55A600928D91}" type="slidenum">
              <a:rPr/>
              <a:t>13</a:t>
            </a:fld>
            <a:endParaRPr/>
          </a:p>
        </p:txBody>
      </p:sp>
    </p:spTree>
    <p:extLst>
      <p:ext uri="{BB962C8B-B14F-4D97-AF65-F5344CB8AC3E}">
        <p14:creationId xmlns:p14="http://schemas.microsoft.com/office/powerpoint/2010/main" val="4170834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hangingPunct="0">
              <a:buFont typeface="Arial" panose="020B0604020202020204" pitchFamily="34" charset="0"/>
              <a:buChar char="•"/>
            </a:pPr>
            <a:r>
              <a:rPr lang="es-AR" sz="1000" kern="1200">
                <a:solidFill>
                  <a:schemeClr val="tx1"/>
                </a:solidFill>
                <a:effectLst/>
                <a:latin typeface="Arial" panose="020B0604020202020204" pitchFamily="34" charset="0"/>
                <a:ea typeface="+mn-ea"/>
                <a:cs typeface="Arial" panose="020B0604020202020204" pitchFamily="34" charset="0"/>
              </a:rPr>
              <a:t>Hay distintos métodos de P-A que usan como indicadores a los coliformes totales y/o la bacteria </a:t>
            </a:r>
            <a:r>
              <a:rPr lang="es-AR" sz="1000" i="1" kern="1200">
                <a:solidFill>
                  <a:schemeClr val="tx1"/>
                </a:solidFill>
                <a:effectLst/>
                <a:latin typeface="Arial" panose="020B0604020202020204" pitchFamily="34" charset="0"/>
                <a:ea typeface="+mn-ea"/>
                <a:cs typeface="Arial" panose="020B0604020202020204" pitchFamily="34" charset="0"/>
              </a:rPr>
              <a:t>E. coli</a:t>
            </a:r>
            <a:r>
              <a:rPr lang="es-AR" sz="1000" kern="1200">
                <a:solidFill>
                  <a:schemeClr val="tx1"/>
                </a:solidFill>
                <a:effectLst/>
                <a:latin typeface="Arial" panose="020B0604020202020204" pitchFamily="34" charset="0"/>
                <a:ea typeface="+mn-ea"/>
                <a:cs typeface="Arial" panose="020B0604020202020204" pitchFamily="34" charset="0"/>
              </a:rPr>
              <a:t>. El proceso general de análisis es el siguiente:</a:t>
            </a:r>
          </a:p>
          <a:p>
            <a:pPr marL="628650" lvl="1" indent="-171450" rtl="0" hangingPunct="0">
              <a:buFont typeface="Arial" panose="020B0604020202020204" pitchFamily="34" charset="0"/>
              <a:buChar char="•"/>
            </a:pPr>
            <a:r>
              <a:rPr lang="es-AR" sz="1000" kern="1200">
                <a:solidFill>
                  <a:schemeClr val="tx1"/>
                </a:solidFill>
                <a:effectLst/>
                <a:latin typeface="Arial" panose="020B0604020202020204" pitchFamily="34" charset="0"/>
                <a:ea typeface="+mn-ea"/>
                <a:cs typeface="Arial" panose="020B0604020202020204" pitchFamily="34" charset="0"/>
              </a:rPr>
              <a:t>Se agrega el polvo reactivo a la muestra de agua.</a:t>
            </a:r>
          </a:p>
          <a:p>
            <a:pPr marL="628650" lvl="1" indent="-171450" rtl="0" hangingPunct="0">
              <a:buFont typeface="Arial" panose="020B0604020202020204" pitchFamily="34" charset="0"/>
              <a:buChar char="•"/>
            </a:pPr>
            <a:r>
              <a:rPr lang="es-AR" sz="1000" kern="1200">
                <a:solidFill>
                  <a:schemeClr val="tx1"/>
                </a:solidFill>
                <a:effectLst/>
                <a:latin typeface="Arial" panose="020B0604020202020204" pitchFamily="34" charset="0"/>
                <a:ea typeface="+mn-ea"/>
                <a:cs typeface="Arial" panose="020B0604020202020204" pitchFamily="34" charset="0"/>
              </a:rPr>
              <a:t>Se incuba la muestra durante 24-48 horas a 35</a:t>
            </a:r>
            <a:r>
              <a:rPr lang="es-AR" sz="1000" kern="1200" baseline="30000">
                <a:solidFill>
                  <a:schemeClr val="tx1"/>
                </a:solidFill>
                <a:effectLst/>
                <a:latin typeface="Arial" panose="020B0604020202020204" pitchFamily="34" charset="0"/>
                <a:ea typeface="+mn-ea"/>
                <a:cs typeface="Arial" panose="020B0604020202020204" pitchFamily="34" charset="0"/>
              </a:rPr>
              <a:t>o</a:t>
            </a:r>
            <a:r>
              <a:rPr lang="es-AR" sz="1000" kern="1200">
                <a:solidFill>
                  <a:schemeClr val="tx1"/>
                </a:solidFill>
                <a:effectLst/>
                <a:latin typeface="Arial" panose="020B0604020202020204" pitchFamily="34" charset="0"/>
                <a:ea typeface="+mn-ea"/>
                <a:cs typeface="Arial" panose="020B0604020202020204" pitchFamily="34" charset="0"/>
              </a:rPr>
              <a:t>C</a:t>
            </a:r>
          </a:p>
          <a:p>
            <a:pPr marL="628650" lvl="1" indent="-171450" rtl="0">
              <a:buFont typeface="Arial" panose="020B0604020202020204" pitchFamily="34" charset="0"/>
              <a:buChar char="•"/>
            </a:pPr>
            <a:r>
              <a:rPr lang="es-AR" sz="1000" kern="1200">
                <a:solidFill>
                  <a:schemeClr val="tx1"/>
                </a:solidFill>
                <a:effectLst/>
                <a:latin typeface="Arial" panose="020B0604020202020204" pitchFamily="34" charset="0"/>
                <a:ea typeface="+mn-ea"/>
                <a:cs typeface="Arial" panose="020B0604020202020204" pitchFamily="34" charset="0"/>
              </a:rPr>
              <a:t>Se leen los resultados: Sin color = negativo; color = presencia de coliformes totales, fluorescente = presencia de </a:t>
            </a:r>
            <a:r>
              <a:rPr lang="es-AR" sz="1000" i="1" kern="1200">
                <a:solidFill>
                  <a:schemeClr val="tx1"/>
                </a:solidFill>
                <a:effectLst/>
                <a:latin typeface="Arial" panose="020B0604020202020204" pitchFamily="34" charset="0"/>
                <a:ea typeface="+mn-ea"/>
                <a:cs typeface="Arial" panose="020B0604020202020204" pitchFamily="34" charset="0"/>
              </a:rPr>
              <a:t>E. coli</a:t>
            </a:r>
            <a:r>
              <a:rPr lang="es-AR" sz="1000" kern="1200">
                <a:solidFill>
                  <a:schemeClr val="tx1"/>
                </a:solidFill>
                <a:effectLst/>
                <a:latin typeface="Arial" panose="020B0604020202020204" pitchFamily="34" charset="0"/>
                <a:ea typeface="+mn-ea"/>
                <a:cs typeface="Arial" panose="020B0604020202020204" pitchFamily="34" charset="0"/>
              </a:rPr>
              <a:t> (analizado con una lámpara UV)</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000" kern="1200" dirty="0">
              <a:solidFill>
                <a:schemeClr val="tx1"/>
              </a:solidFill>
              <a:effectLst/>
              <a:latin typeface="Arial" panose="020B0604020202020204" pitchFamily="34" charset="0"/>
              <a:ea typeface="+mn-ea"/>
              <a:cs typeface="Arial" panose="020B060402020202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AR" sz="1000" kern="1200">
                <a:solidFill>
                  <a:schemeClr val="tx1"/>
                </a:solidFill>
                <a:effectLst/>
                <a:latin typeface="Arial" panose="020B0604020202020204" pitchFamily="34" charset="0"/>
                <a:ea typeface="+mn-ea"/>
                <a:cs typeface="Arial" panose="020B0604020202020204" pitchFamily="34" charset="0"/>
              </a:rPr>
              <a:t>Hay distintos métodos de P-A, producidos por distintos fabricantes, que usan bacterias productoras de H</a:t>
            </a:r>
            <a:r>
              <a:rPr lang="es-AR" sz="1000" kern="1200" baseline="-25000">
                <a:solidFill>
                  <a:schemeClr val="tx1"/>
                </a:solidFill>
                <a:effectLst/>
                <a:latin typeface="Arial" panose="020B0604020202020204" pitchFamily="34" charset="0"/>
                <a:ea typeface="+mn-ea"/>
                <a:cs typeface="Arial" panose="020B0604020202020204" pitchFamily="34" charset="0"/>
              </a:rPr>
              <a:t>2</a:t>
            </a:r>
            <a:r>
              <a:rPr lang="es-AR" sz="1000" kern="1200">
                <a:solidFill>
                  <a:schemeClr val="tx1"/>
                </a:solidFill>
                <a:effectLst/>
                <a:latin typeface="Arial" panose="020B0604020202020204" pitchFamily="34" charset="0"/>
                <a:ea typeface="+mn-ea"/>
                <a:cs typeface="Arial" panose="020B0604020202020204" pitchFamily="34" charset="0"/>
              </a:rPr>
              <a:t>S. Por ejemplo, en el kit de P-A fabricado por ENPHO en Nepal, se coloca una tira de papel reactivo en la muestra. Si la tira se torna negra en un lapso de 24 horas, indica que se produjo H</a:t>
            </a:r>
            <a:r>
              <a:rPr lang="es-AR" sz="1000" kern="1200" baseline="-25000">
                <a:solidFill>
                  <a:schemeClr val="tx1"/>
                </a:solidFill>
                <a:effectLst/>
                <a:latin typeface="Arial" panose="020B0604020202020204" pitchFamily="34" charset="0"/>
                <a:ea typeface="+mn-ea"/>
                <a:cs typeface="Arial" panose="020B0604020202020204" pitchFamily="34" charset="0"/>
              </a:rPr>
              <a:t>2</a:t>
            </a:r>
            <a:r>
              <a:rPr lang="es-AR" sz="1000" kern="1200">
                <a:solidFill>
                  <a:schemeClr val="tx1"/>
                </a:solidFill>
                <a:effectLst/>
                <a:latin typeface="Arial" panose="020B0604020202020204" pitchFamily="34" charset="0"/>
                <a:ea typeface="+mn-ea"/>
                <a:cs typeface="Arial" panose="020B0604020202020204" pitchFamily="34" charset="0"/>
              </a:rPr>
              <a:t>S, lo cual significa que probablemente haya bacterias provenientes de las heces en la muestra de agua. </a:t>
            </a:r>
          </a:p>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17</a:t>
            </a:fld>
            <a:endParaRPr/>
          </a:p>
        </p:txBody>
      </p:sp>
    </p:spTree>
    <p:extLst>
      <p:ext uri="{BB962C8B-B14F-4D97-AF65-F5344CB8AC3E}">
        <p14:creationId xmlns:p14="http://schemas.microsoft.com/office/powerpoint/2010/main" val="91090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rtl="0" eaLnBrk="1" hangingPunct="1">
              <a:buFont typeface="Arial" panose="020B0604020202020204" pitchFamily="34" charset="0"/>
              <a:buChar char="•"/>
            </a:pPr>
            <a:r>
              <a:rPr lang="es-AR"/>
              <a:t>Se realiza un cálculo aproximado de la cantidad de bacterias indicadoras que es más probable que haya en la muestra de agua. </a:t>
            </a:r>
          </a:p>
          <a:p>
            <a:pPr marL="171450" indent="-171450" eaLnBrk="1" hangingPunct="1">
              <a:buFont typeface="Arial" panose="020B0604020202020204" pitchFamily="34" charset="0"/>
              <a:buChar char="•"/>
            </a:pPr>
            <a:endParaRPr lang="en-CA" altLang="en-US" dirty="0"/>
          </a:p>
          <a:p>
            <a:pPr marL="171450" indent="-171450" rtl="0" eaLnBrk="1" hangingPunct="1">
              <a:buFont typeface="Arial" panose="020B0604020202020204" pitchFamily="34" charset="0"/>
              <a:buChar char="•"/>
            </a:pPr>
            <a:r>
              <a:rPr lang="es-AR"/>
              <a:t>Se agregan muestras múltiples (1-10 ml) de la misma agua a un medio de cultivo en tubos esterilizados y se incuban a una temperatura determinada durante un tiempo fijo (en general, 24 horas). Comúnmente se usan entre tres y cinco tubos, aunque se podrían usar diez para tener más sensibilidad. </a:t>
            </a:r>
          </a:p>
          <a:p>
            <a:pPr marL="171450" indent="-171450" eaLnBrk="1" hangingPunct="1">
              <a:buFont typeface="Arial" panose="020B0604020202020204" pitchFamily="34" charset="0"/>
              <a:buChar char="•"/>
            </a:pPr>
            <a:endParaRPr lang="en-CA" altLang="en-US" dirty="0"/>
          </a:p>
          <a:p>
            <a:pPr marL="171450" indent="-171450" rtl="0" eaLnBrk="1" hangingPunct="1">
              <a:buFont typeface="Arial" panose="020B0604020202020204" pitchFamily="34" charset="0"/>
              <a:buChar char="•"/>
            </a:pPr>
            <a:r>
              <a:rPr lang="es-AR"/>
              <a:t>Se está volviendo más común el uso de una bandeja desechable de múltiples pocillos en lugar del uso de múltiples tubos, pues hace el procedimiento más simple. </a:t>
            </a:r>
          </a:p>
          <a:p>
            <a:pPr marL="171450" indent="-171450" eaLnBrk="1" hangingPunct="1">
              <a:buFont typeface="Arial" panose="020B0604020202020204" pitchFamily="34" charset="0"/>
              <a:buChar char="•"/>
            </a:pPr>
            <a:endParaRPr lang="en-CA" altLang="en-US" dirty="0"/>
          </a:p>
          <a:p>
            <a:pPr marL="171450" indent="-171450" rtl="0" eaLnBrk="1" hangingPunct="1">
              <a:buFont typeface="Arial" panose="020B0604020202020204" pitchFamily="34" charset="0"/>
              <a:buChar char="•"/>
            </a:pPr>
            <a:r>
              <a:rPr lang="es-AR"/>
              <a:t>Al contar la cantidad de tubos o pocillos positivos y compararlos con una tabla estándar, se realiza un cálculo estadístico del número más probable de bacterias. Los resultados se registran como NMP/100 ml.</a:t>
            </a:r>
          </a:p>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18</a:t>
            </a:fld>
            <a:endParaRPr/>
          </a:p>
        </p:txBody>
      </p:sp>
    </p:spTree>
    <p:extLst>
      <p:ext uri="{BB962C8B-B14F-4D97-AF65-F5344CB8AC3E}">
        <p14:creationId xmlns:p14="http://schemas.microsoft.com/office/powerpoint/2010/main" val="1794945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80000"/>
              </a:lnSpc>
              <a:spcAft>
                <a:spcPts val="600"/>
              </a:spcAft>
            </a:pPr>
            <a:r>
              <a:rPr lang="es-AR" sz="2800"/>
              <a:t>Método más preciso y reconocido internacionalmente </a:t>
            </a:r>
          </a:p>
          <a:p>
            <a:pPr rtl="0">
              <a:lnSpc>
                <a:spcPct val="80000"/>
              </a:lnSpc>
              <a:spcAft>
                <a:spcPts val="600"/>
              </a:spcAft>
            </a:pPr>
            <a:r>
              <a:rPr lang="es-AR" sz="2800"/>
              <a:t>Procedimiento:</a:t>
            </a:r>
          </a:p>
          <a:p>
            <a:pPr lvl="1" rtl="0">
              <a:lnSpc>
                <a:spcPct val="80000"/>
              </a:lnSpc>
              <a:spcAft>
                <a:spcPts val="600"/>
              </a:spcAft>
            </a:pPr>
            <a:r>
              <a:rPr lang="es-AR" sz="2400"/>
              <a:t>Se filtran 100 ml de muestra de agua</a:t>
            </a:r>
          </a:p>
          <a:p>
            <a:pPr lvl="1" rtl="0">
              <a:lnSpc>
                <a:spcPct val="80000"/>
              </a:lnSpc>
              <a:spcAft>
                <a:spcPts val="600"/>
              </a:spcAft>
            </a:pPr>
            <a:r>
              <a:rPr lang="es-AR" sz="2400"/>
              <a:t>Se agrega el medio de cultivo a una placa de Petri para que los organismos indicadores tengan nutrientes para proliferar.</a:t>
            </a:r>
          </a:p>
          <a:p>
            <a:pPr lvl="1" rtl="0">
              <a:lnSpc>
                <a:spcPct val="80000"/>
              </a:lnSpc>
              <a:spcAft>
                <a:spcPts val="600"/>
              </a:spcAft>
            </a:pPr>
            <a:r>
              <a:rPr lang="es-AR" sz="2400"/>
              <a:t>Se transfiere el papel filtro a la placa de Petri. </a:t>
            </a:r>
          </a:p>
          <a:p>
            <a:pPr lvl="1" rtl="0">
              <a:lnSpc>
                <a:spcPct val="80000"/>
              </a:lnSpc>
              <a:spcAft>
                <a:spcPts val="600"/>
              </a:spcAft>
            </a:pPr>
            <a:r>
              <a:rPr lang="es-AR" sz="2400"/>
              <a:t>Se incuba durante 24-48 horas.</a:t>
            </a:r>
          </a:p>
          <a:p>
            <a:pPr rtl="0">
              <a:lnSpc>
                <a:spcPct val="80000"/>
              </a:lnSpc>
              <a:spcAft>
                <a:spcPts val="600"/>
              </a:spcAft>
            </a:pPr>
            <a:r>
              <a:rPr lang="es-AR" sz="2800"/>
              <a:t>Las colonias aparecen en el papel filtro y se cuentan</a:t>
            </a:r>
          </a:p>
          <a:p>
            <a:pPr rtl="0">
              <a:lnSpc>
                <a:spcPct val="80000"/>
              </a:lnSpc>
              <a:spcAft>
                <a:spcPts val="600"/>
              </a:spcAft>
            </a:pPr>
            <a:r>
              <a:rPr lang="es-AR" sz="2800"/>
              <a:t>Los resultados se registran como la cantidad de unidades formadoras de colonias cada 100 ml de muestra de agua (UFC/100 ml)</a:t>
            </a:r>
          </a:p>
          <a:p>
            <a:endParaRPr lang="en-US" sz="2800" dirty="0"/>
          </a:p>
          <a:p>
            <a:pPr marL="171450" indent="-171450" rtl="0" eaLnBrk="1" hangingPunct="1">
              <a:buFont typeface="Arial" panose="020B0604020202020204" pitchFamily="34" charset="0"/>
              <a:buChar char="•"/>
            </a:pPr>
            <a:r>
              <a:rPr lang="es-AR" sz="1200" kern="1200">
                <a:solidFill>
                  <a:schemeClr val="tx1"/>
                </a:solidFill>
                <a:effectLst/>
                <a:latin typeface="+mn-lt"/>
                <a:ea typeface="+mn-ea"/>
                <a:cs typeface="+mn-cs"/>
              </a:rPr>
              <a:t>El método de filtración por membrana tiene limitaciones, particularmente en aquellos casos en que el agua analizada tiene niveles altos de turbidez o gran cantidad de bacterias no coliformes. </a:t>
            </a:r>
          </a:p>
          <a:p>
            <a:pPr marL="171450" indent="-171450" eaLnBrk="1" hangingPunct="1">
              <a:buFont typeface="Arial" panose="020B0604020202020204" pitchFamily="34" charset="0"/>
              <a:buChar char="•"/>
            </a:pPr>
            <a:endParaRPr lang="en-CA" sz="1200" kern="1200" dirty="0">
              <a:solidFill>
                <a:schemeClr val="tx1"/>
              </a:solidFill>
              <a:effectLst/>
              <a:latin typeface="+mn-lt"/>
              <a:ea typeface="+mn-ea"/>
              <a:cs typeface="+mn-cs"/>
            </a:endParaRPr>
          </a:p>
          <a:p>
            <a:pPr marL="171450" indent="-171450" rtl="0" eaLnBrk="1" hangingPunct="1">
              <a:buFont typeface="Arial" panose="020B0604020202020204" pitchFamily="34" charset="0"/>
              <a:buChar char="•"/>
            </a:pPr>
            <a:r>
              <a:rPr lang="es-AR" sz="1200" kern="1200">
                <a:solidFill>
                  <a:schemeClr val="tx1"/>
                </a:solidFill>
                <a:effectLst/>
                <a:latin typeface="+mn-lt"/>
                <a:ea typeface="+mn-ea"/>
                <a:cs typeface="+mn-cs"/>
              </a:rPr>
              <a:t>La turbidez es causada por la presencia de algas o partículas en suspensión que pueden tapar la membrana y evitar que la bacteria indicadora prolifere en el papel filtro. Es necesario </a:t>
            </a:r>
            <a:r>
              <a:rPr lang="es-AR" sz="1200" kern="1200" baseline="0">
                <a:solidFill>
                  <a:schemeClr val="tx1"/>
                </a:solidFill>
                <a:effectLst/>
                <a:latin typeface="+mn-lt"/>
                <a:ea typeface="+mn-ea"/>
                <a:cs typeface="+mn-cs"/>
              </a:rPr>
              <a:t>diluir la muestra de agua.</a:t>
            </a:r>
          </a:p>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19</a:t>
            </a:fld>
            <a:endParaRPr/>
          </a:p>
        </p:txBody>
      </p:sp>
    </p:spTree>
    <p:extLst>
      <p:ext uri="{BB962C8B-B14F-4D97-AF65-F5344CB8AC3E}">
        <p14:creationId xmlns:p14="http://schemas.microsoft.com/office/powerpoint/2010/main" val="33380377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hangingPunct="1">
              <a:lnSpc>
                <a:spcPct val="90000"/>
              </a:lnSpc>
              <a:buFontTx/>
              <a:buNone/>
            </a:pPr>
            <a:r>
              <a:rPr lang="es-AR" sz="2400" u="sng"/>
              <a:t>Ventajas</a:t>
            </a:r>
            <a:r>
              <a:rPr lang="es-AR" sz="2400"/>
              <a:t>: </a:t>
            </a:r>
          </a:p>
          <a:p>
            <a:pPr lvl="1" rtl="0" eaLnBrk="1" hangingPunct="1">
              <a:lnSpc>
                <a:spcPct val="90000"/>
              </a:lnSpc>
            </a:pPr>
            <a:r>
              <a:rPr lang="es-AR" sz="2000"/>
              <a:t>Económico</a:t>
            </a:r>
          </a:p>
          <a:p>
            <a:pPr lvl="1" rtl="0" eaLnBrk="1" hangingPunct="1">
              <a:lnSpc>
                <a:spcPct val="90000"/>
              </a:lnSpc>
            </a:pPr>
            <a:r>
              <a:rPr lang="es-AR" sz="2000"/>
              <a:t>Fácil y simple</a:t>
            </a:r>
          </a:p>
          <a:p>
            <a:pPr rtl="0" eaLnBrk="1" hangingPunct="1">
              <a:lnSpc>
                <a:spcPct val="90000"/>
              </a:lnSpc>
              <a:buFontTx/>
              <a:buNone/>
            </a:pPr>
            <a:r>
              <a:rPr lang="es-AR" sz="2400" u="sng"/>
              <a:t>Limitaciones</a:t>
            </a:r>
            <a:r>
              <a:rPr lang="es-AR" sz="2400"/>
              <a:t>: </a:t>
            </a:r>
          </a:p>
          <a:p>
            <a:pPr lvl="1" rtl="0" eaLnBrk="1" hangingPunct="1">
              <a:lnSpc>
                <a:spcPct val="90000"/>
              </a:lnSpc>
            </a:pPr>
            <a:r>
              <a:rPr lang="es-AR" sz="2000"/>
              <a:t>Subjetivo</a:t>
            </a:r>
          </a:p>
          <a:p>
            <a:pPr lvl="1" rtl="0" eaLnBrk="1" hangingPunct="1">
              <a:lnSpc>
                <a:spcPct val="90000"/>
              </a:lnSpc>
            </a:pPr>
            <a:r>
              <a:rPr lang="es-AR" sz="2000"/>
              <a:t>Precisión baja +/- 10% </a:t>
            </a:r>
          </a:p>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23</a:t>
            </a:fld>
            <a:endParaRPr/>
          </a:p>
        </p:txBody>
      </p:sp>
    </p:spTree>
    <p:extLst>
      <p:ext uri="{BB962C8B-B14F-4D97-AF65-F5344CB8AC3E}">
        <p14:creationId xmlns:p14="http://schemas.microsoft.com/office/powerpoint/2010/main" val="2437332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hangingPunct="1">
              <a:spcBef>
                <a:spcPct val="20000"/>
              </a:spcBef>
            </a:pPr>
            <a:r>
              <a:rPr lang="es-AR" sz="2400" u="sng">
                <a:latin typeface="Lato" panose="020B0604020202020204" charset="0"/>
              </a:rPr>
              <a:t>Ventajas</a:t>
            </a:r>
            <a:r>
              <a:rPr lang="es-AR" sz="2400">
                <a:latin typeface="Lato" panose="020B0604020202020204" charset="0"/>
              </a:rPr>
              <a:t>: </a:t>
            </a:r>
          </a:p>
          <a:p>
            <a:pPr lvl="1" rtl="0" eaLnBrk="1" hangingPunct="1">
              <a:spcBef>
                <a:spcPct val="20000"/>
              </a:spcBef>
              <a:buFontTx/>
              <a:buChar char="–"/>
            </a:pPr>
            <a:r>
              <a:rPr lang="es-AR" sz="2000">
                <a:latin typeface="Lato" panose="020B0604020202020204" charset="0"/>
              </a:rPr>
              <a:t>Portátiles</a:t>
            </a:r>
          </a:p>
          <a:p>
            <a:pPr lvl="1" rtl="0" eaLnBrk="1" hangingPunct="1">
              <a:spcBef>
                <a:spcPct val="20000"/>
              </a:spcBef>
              <a:buFontTx/>
              <a:buChar char="–"/>
            </a:pPr>
            <a:r>
              <a:rPr lang="es-AR" sz="2000">
                <a:latin typeface="Lato" panose="020B0604020202020204" charset="0"/>
              </a:rPr>
              <a:t>Más precisos</a:t>
            </a:r>
          </a:p>
          <a:p>
            <a:pPr rtl="0" eaLnBrk="1" hangingPunct="1">
              <a:spcBef>
                <a:spcPct val="20000"/>
              </a:spcBef>
            </a:pPr>
            <a:r>
              <a:rPr lang="es-AR" sz="2400" u="sng">
                <a:latin typeface="Lato" panose="020B0604020202020204" charset="0"/>
              </a:rPr>
              <a:t>Limitaciones</a:t>
            </a:r>
            <a:r>
              <a:rPr lang="es-AR" sz="2400">
                <a:latin typeface="Lato" panose="020B0604020202020204" charset="0"/>
              </a:rPr>
              <a:t>: </a:t>
            </a:r>
          </a:p>
          <a:p>
            <a:pPr lvl="1" rtl="0" eaLnBrk="1" hangingPunct="1">
              <a:spcBef>
                <a:spcPct val="20000"/>
              </a:spcBef>
              <a:buFontTx/>
              <a:buChar char="–"/>
            </a:pPr>
            <a:r>
              <a:rPr lang="es-AR" sz="2000">
                <a:latin typeface="Lato" panose="020B0604020202020204" charset="0"/>
              </a:rPr>
              <a:t>Se precisan reactivos</a:t>
            </a:r>
          </a:p>
          <a:p>
            <a:pPr lvl="1" rtl="0" eaLnBrk="1" hangingPunct="1">
              <a:spcBef>
                <a:spcPct val="20000"/>
              </a:spcBef>
              <a:buFontTx/>
              <a:buChar char="–"/>
            </a:pPr>
            <a:r>
              <a:rPr lang="es-AR" sz="2000">
                <a:latin typeface="Lato" panose="020B0604020202020204" charset="0"/>
              </a:rPr>
              <a:t>Más costosos</a:t>
            </a:r>
          </a:p>
          <a:p>
            <a:pPr lvl="1" rtl="0" eaLnBrk="1" hangingPunct="1">
              <a:spcBef>
                <a:spcPct val="20000"/>
              </a:spcBef>
              <a:buFontTx/>
              <a:buChar char="–"/>
            </a:pPr>
            <a:r>
              <a:rPr lang="es-AR" sz="2000">
                <a:latin typeface="Lato" panose="020B0604020202020204" charset="0"/>
              </a:rPr>
              <a:t>Subjetivo</a:t>
            </a:r>
          </a:p>
          <a:p>
            <a:endParaRPr lang="en-CA" dirty="0"/>
          </a:p>
        </p:txBody>
      </p:sp>
      <p:sp>
        <p:nvSpPr>
          <p:cNvPr id="4" name="Slide Number Placeholder 3"/>
          <p:cNvSpPr>
            <a:spLocks noGrp="1"/>
          </p:cNvSpPr>
          <p:nvPr>
            <p:ph type="sldNum" sz="quarter" idx="10"/>
          </p:nvPr>
        </p:nvSpPr>
        <p:spPr/>
        <p:txBody>
          <a:bodyPr/>
          <a:lstStyle/>
          <a:p>
            <a:pPr rtl="0"/>
            <a:fld id="{69CCCD06-B6AC-4C94-B410-82C167501725}" type="slidenum">
              <a:rPr/>
              <a:t>24</a:t>
            </a:fld>
            <a:endParaRPr/>
          </a:p>
        </p:txBody>
      </p:sp>
    </p:spTree>
    <p:extLst>
      <p:ext uri="{BB962C8B-B14F-4D97-AF65-F5344CB8AC3E}">
        <p14:creationId xmlns:p14="http://schemas.microsoft.com/office/powerpoint/2010/main" val="436988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hyperlink" Target="https://resources.cawst.org/cc" TargetMode="External"/><Relationship Id="rId5" Type="http://schemas.openxmlformats.org/officeDocument/2006/relationships/hyperlink" Target="https://creativecommons.org/licenses/by-sa/4.0/" TargetMode="Externa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hyperlink" Target="https://resources.cawst.org/cc" TargetMode="Externa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reative Commons">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48734" y="6132707"/>
            <a:ext cx="1227411" cy="429442"/>
          </a:xfrm>
          <a:prstGeom prst="rect">
            <a:avLst/>
          </a:prstGeom>
        </p:spPr>
      </p:pic>
      <p:pic>
        <p:nvPicPr>
          <p:cNvPr id="14" name="Picture 13"/>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9991934" y="5586545"/>
            <a:ext cx="1540815" cy="396646"/>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2595000" y="428413"/>
            <a:ext cx="7052400" cy="707886"/>
          </a:xfrm>
          <a:prstGeom prst="rect">
            <a:avLst/>
          </a:prstGeom>
          <a:noFill/>
        </p:spPr>
        <p:txBody>
          <a:bodyPr wrap="square" rtlCol="0">
            <a:spAutoFit/>
          </a:bodyPr>
          <a:lstStyle/>
          <a:p>
            <a:pPr rtl="0"/>
            <a:r>
              <a:rPr lang="es-AR" sz="4000"/>
              <a:t>Licencia Creative Commons</a:t>
            </a:r>
          </a:p>
        </p:txBody>
      </p:sp>
      <p:sp>
        <p:nvSpPr>
          <p:cNvPr id="17" name="TextBox 16"/>
          <p:cNvSpPr txBox="1"/>
          <p:nvPr userDrawn="1"/>
        </p:nvSpPr>
        <p:spPr>
          <a:xfrm>
            <a:off x="2595000" y="1174726"/>
            <a:ext cx="7052400" cy="861774"/>
          </a:xfrm>
          <a:prstGeom prst="rect">
            <a:avLst/>
          </a:prstGeom>
          <a:noFill/>
        </p:spPr>
        <p:txBody>
          <a:bodyPr wrap="square" rtlCol="0">
            <a:spAutoFit/>
          </a:bodyPr>
          <a:lstStyle/>
          <a:p>
            <a:pPr rtl="0"/>
            <a:r>
              <a:rPr lang="es-AR" sz="1600" dirty="0"/>
              <a:t>Este documento es de contenido abierto y está elaborado bajo la licencia </a:t>
            </a:r>
            <a:r>
              <a:rPr lang="es-AR" sz="1600" dirty="0" err="1">
                <a:hlinkClick r:id="rId5"/>
              </a:rPr>
              <a:t>Creative</a:t>
            </a:r>
            <a:r>
              <a:rPr lang="es-AR" sz="1600" dirty="0">
                <a:hlinkClick r:id="rId5"/>
              </a:rPr>
              <a:t> </a:t>
            </a:r>
            <a:r>
              <a:rPr lang="es-AR" sz="1600" dirty="0" err="1">
                <a:hlinkClick r:id="rId5"/>
              </a:rPr>
              <a:t>Commons</a:t>
            </a:r>
            <a:r>
              <a:rPr lang="es-AR" sz="1600" dirty="0">
                <a:hlinkClick r:id="rId5"/>
              </a:rPr>
              <a:t> Atribución-Compartir Igual 4.0 Internacional</a:t>
            </a:r>
            <a:r>
              <a:rPr lang="es-AR" sz="1600" dirty="0"/>
              <a:t> (CC </a:t>
            </a:r>
            <a:r>
              <a:rPr lang="es-AR" sz="1600" dirty="0" err="1"/>
              <a:t>BY</a:t>
            </a:r>
            <a:r>
              <a:rPr lang="es-AR" sz="1600" dirty="0"/>
              <a:t>-SA 4.0). </a:t>
            </a:r>
          </a:p>
          <a:p>
            <a:pPr rtl="0"/>
            <a:r>
              <a:rPr lang="es-AR" sz="1600" dirty="0"/>
              <a:t>Usted puede:</a:t>
            </a:r>
          </a:p>
        </p:txBody>
      </p:sp>
      <p:sp>
        <p:nvSpPr>
          <p:cNvPr id="21" name="TextBox 20"/>
          <p:cNvSpPr txBox="1"/>
          <p:nvPr userDrawn="1"/>
        </p:nvSpPr>
        <p:spPr>
          <a:xfrm>
            <a:off x="2595000" y="2106934"/>
            <a:ext cx="7052400" cy="830997"/>
          </a:xfrm>
          <a:prstGeom prst="rect">
            <a:avLst/>
          </a:prstGeom>
          <a:noFill/>
        </p:spPr>
        <p:txBody>
          <a:bodyPr wrap="square" rtlCol="0">
            <a:spAutoFit/>
          </a:bodyPr>
          <a:lstStyle/>
          <a:p>
            <a:pPr rtl="0"/>
            <a:r>
              <a:rPr lang="es-AR" sz="1600" dirty="0"/>
              <a:t>Compartir: copiar y redistribuir el material en cualquier medio o formato.</a:t>
            </a:r>
          </a:p>
          <a:p>
            <a:pPr rtl="0"/>
            <a:r>
              <a:rPr lang="es-AR" sz="1600" dirty="0"/>
              <a:t>Adaptar: editar, transformar y ampliar el material para cualquier fin, incluso comercial.</a:t>
            </a:r>
          </a:p>
        </p:txBody>
      </p:sp>
      <p:sp>
        <p:nvSpPr>
          <p:cNvPr id="22" name="TextBox 21"/>
          <p:cNvSpPr txBox="1"/>
          <p:nvPr userDrawn="1"/>
        </p:nvSpPr>
        <p:spPr>
          <a:xfrm>
            <a:off x="2595000" y="3048020"/>
            <a:ext cx="7052400" cy="2062103"/>
          </a:xfrm>
          <a:prstGeom prst="rect">
            <a:avLst/>
          </a:prstGeom>
          <a:noFill/>
        </p:spPr>
        <p:txBody>
          <a:bodyPr wrap="square" rtlCol="0">
            <a:spAutoFit/>
          </a:bodyPr>
          <a:lstStyle/>
          <a:p>
            <a:pPr rtl="0"/>
            <a:r>
              <a:rPr lang="es-AR" sz="1600" dirty="0"/>
              <a:t>Bajo las siguientes condiciones:</a:t>
            </a:r>
          </a:p>
          <a:p>
            <a:pPr rtl="0"/>
            <a:r>
              <a:rPr lang="es-AR" sz="1600" dirty="0"/>
              <a:t>Atribución: usted debe darle crédito a CAWST de manera adecuada, proporcionando un enlace a la licencia e indicando si se han realizado cambios. Lo puede hacer de cualquier forma que sea razonable, pero no de una manera que sugiera que CAWST avala a su organización o el uso que le ha dado al documento. Acceda a una guía detallada aquí: </a:t>
            </a:r>
            <a:r>
              <a:rPr lang="es-AR" sz="1600" dirty="0">
                <a:hlinkClick r:id="rId6"/>
              </a:rPr>
              <a:t>resources.cawst.org/</a:t>
            </a:r>
            <a:r>
              <a:rPr lang="es-AR" sz="1600" dirty="0" err="1">
                <a:hlinkClick r:id="rId6"/>
              </a:rPr>
              <a:t>cc</a:t>
            </a:r>
            <a:endParaRPr lang="es-AR" sz="1600" dirty="0">
              <a:hlinkClick r:id="rId6"/>
            </a:endParaRPr>
          </a:p>
          <a:p>
            <a:pPr rtl="0"/>
            <a:r>
              <a:rPr lang="es-AR" sz="1600" dirty="0"/>
              <a:t>Compartir Igual: si usted edita, transforma o amplía esta obra, deberá distribuir el material nuevo usando la  </a:t>
            </a:r>
            <a:r>
              <a:rPr lang="es-AR" sz="1600" dirty="0">
                <a:hlinkClick r:id="rId5"/>
              </a:rPr>
              <a:t>misma licencia</a:t>
            </a:r>
            <a:r>
              <a:rPr lang="es-AR" sz="1600" dirty="0"/>
              <a:t>  que la obra original.</a:t>
            </a:r>
          </a:p>
        </p:txBody>
      </p:sp>
      <p:sp>
        <p:nvSpPr>
          <p:cNvPr id="23" name="TextBox 22"/>
          <p:cNvSpPr txBox="1"/>
          <p:nvPr userDrawn="1"/>
        </p:nvSpPr>
        <p:spPr>
          <a:xfrm>
            <a:off x="2595000" y="5365222"/>
            <a:ext cx="7052400" cy="830997"/>
          </a:xfrm>
          <a:prstGeom prst="rect">
            <a:avLst/>
          </a:prstGeom>
          <a:noFill/>
        </p:spPr>
        <p:txBody>
          <a:bodyPr wrap="square" rtlCol="0">
            <a:spAutoFit/>
          </a:bodyPr>
          <a:lstStyle/>
          <a:p>
            <a:pPr rtl="0"/>
            <a:r>
              <a:rPr lang="es-AR" sz="1600" dirty="0"/>
              <a:t>CAWST y sus directores, empleados, contratistas y voluntarios no asumen ninguna responsabilidad ni dan ninguna garantía respecto de los resultados que puedan obtenerse a partir del uso de la información proporcionada.</a:t>
            </a:r>
          </a:p>
        </p:txBody>
      </p:sp>
      <p:cxnSp>
        <p:nvCxnSpPr>
          <p:cNvPr id="25" name="Straight Connector 24"/>
          <p:cNvCxnSpPr/>
          <p:nvPr userDrawn="1"/>
        </p:nvCxnSpPr>
        <p:spPr>
          <a:xfrm>
            <a:off x="2592000" y="2098056"/>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a:off x="2592000" y="3033578"/>
            <a:ext cx="705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a:off x="2592000" y="5349812"/>
            <a:ext cx="705600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257136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mber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Number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457200" indent="-457200">
              <a:lnSpc>
                <a:spcPct val="150000"/>
              </a:lnSpc>
              <a:buFont typeface="+mj-lt"/>
              <a:buAutoNum type="arabicPeriod"/>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1944217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dirty="0"/>
          </a:p>
        </p:txBody>
      </p:sp>
      <p:sp>
        <p:nvSpPr>
          <p:cNvPr id="2" name="Rectangle 1"/>
          <p:cNvSpPr/>
          <p:nvPr userDrawn="1"/>
        </p:nvSpPr>
        <p:spPr>
          <a:xfrm>
            <a:off x="1418736" y="1010425"/>
            <a:ext cx="9360000" cy="468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userDrawn="1"/>
        </p:nvSpPr>
        <p:spPr>
          <a:xfrm>
            <a:off x="1078480" y="228605"/>
            <a:ext cx="1802944" cy="4708981"/>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7" name="TextBox 6"/>
          <p:cNvSpPr txBox="1"/>
          <p:nvPr userDrawn="1"/>
        </p:nvSpPr>
        <p:spPr>
          <a:xfrm>
            <a:off x="9361244" y="-956930"/>
            <a:ext cx="1802944" cy="9325630"/>
          </a:xfrm>
          <a:prstGeom prst="rect">
            <a:avLst/>
          </a:prstGeom>
          <a:noFill/>
        </p:spPr>
        <p:txBody>
          <a:bodyPr wrap="square" rtlCol="0">
            <a:spAutoFit/>
          </a:bodyPr>
          <a:lstStyle/>
          <a:p>
            <a:r>
              <a:rPr lang="en-US" sz="30000" dirty="0">
                <a:solidFill>
                  <a:schemeClr val="bg1"/>
                </a:solidFill>
                <a:latin typeface="Georgia" panose="02040502050405020303" pitchFamily="18" charset="0"/>
              </a:rPr>
              <a:t>“”</a:t>
            </a:r>
          </a:p>
        </p:txBody>
      </p:sp>
      <p:sp>
        <p:nvSpPr>
          <p:cNvPr id="12" name="Text Placeholder 11"/>
          <p:cNvSpPr>
            <a:spLocks noGrp="1"/>
          </p:cNvSpPr>
          <p:nvPr>
            <p:ph type="body" sz="quarter" idx="11" hasCustomPrompt="1"/>
          </p:nvPr>
        </p:nvSpPr>
        <p:spPr>
          <a:xfrm>
            <a:off x="2009555" y="2137141"/>
            <a:ext cx="8176438" cy="2540272"/>
          </a:xfrm>
        </p:spPr>
        <p:txBody>
          <a:bodyPr>
            <a:normAutofit/>
          </a:bodyPr>
          <a:lstStyle>
            <a:lvl1pPr marL="0" indent="0">
              <a:lnSpc>
                <a:spcPct val="150000"/>
              </a:lnSpc>
              <a:buNone/>
              <a:defRPr sz="2000">
                <a:solidFill>
                  <a:schemeClr val="bg1"/>
                </a:solidFill>
              </a:defRPr>
            </a:lvl1pPr>
            <a:lvl2pPr marL="457200" indent="0">
              <a:lnSpc>
                <a:spcPct val="150000"/>
              </a:lnSpc>
              <a:buNone/>
              <a:defRPr sz="2000">
                <a:solidFill>
                  <a:schemeClr val="bg1"/>
                </a:solidFill>
              </a:defRPr>
            </a:lvl2pPr>
            <a:lvl3pPr marL="914400" indent="0">
              <a:lnSpc>
                <a:spcPct val="150000"/>
              </a:lnSpc>
              <a:buNone/>
              <a:defRPr sz="2000">
                <a:solidFill>
                  <a:schemeClr val="bg1"/>
                </a:solidFill>
              </a:defRPr>
            </a:lvl3pPr>
            <a:lvl4pPr marL="1371600" indent="0">
              <a:lnSpc>
                <a:spcPct val="150000"/>
              </a:lnSpc>
              <a:buNone/>
              <a:defRPr sz="2000">
                <a:solidFill>
                  <a:schemeClr val="bg1"/>
                </a:solidFill>
              </a:defRPr>
            </a:lvl4pPr>
            <a:lvl5pPr marL="1828800" indent="0">
              <a:lnSpc>
                <a:spcPct val="150000"/>
              </a:lnSpc>
              <a:buNone/>
              <a:defRPr sz="2000">
                <a:solidFill>
                  <a:schemeClr val="bg1"/>
                </a:solidFill>
              </a:defRPr>
            </a:lvl5pPr>
          </a:lstStyle>
          <a:p>
            <a:pPr lvl="0"/>
            <a:r>
              <a:rPr lang="en-CA" dirty="0"/>
              <a:t>We buy a bottle of water in the city, where clean water comes out in its taps. You know, back in 1965, if someone said to the average person, 'You know in thirty years you are going to buy water in plastic bottles and pay more for that water than for gasoline?' Everybody would look at you like you're completely out of your mind.</a:t>
            </a:r>
          </a:p>
        </p:txBody>
      </p:sp>
      <p:sp>
        <p:nvSpPr>
          <p:cNvPr id="6" name="Text Placeholder 5"/>
          <p:cNvSpPr>
            <a:spLocks noGrp="1"/>
          </p:cNvSpPr>
          <p:nvPr>
            <p:ph type="body" sz="quarter" idx="12" hasCustomPrompt="1"/>
          </p:nvPr>
        </p:nvSpPr>
        <p:spPr>
          <a:xfrm>
            <a:off x="2388292" y="4472472"/>
            <a:ext cx="3055937" cy="552450"/>
          </a:xfrm>
        </p:spPr>
        <p:txBody>
          <a:bodyPr>
            <a:noAutofit/>
          </a:bodyPr>
          <a:lstStyle>
            <a:lvl1pPr>
              <a:defRPr sz="1600" i="1">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dirty="0"/>
              <a:t>- Paul Watson</a:t>
            </a:r>
            <a:endParaRPr lang="en-CA" dirty="0"/>
          </a:p>
        </p:txBody>
      </p:sp>
    </p:spTree>
    <p:custDataLst>
      <p:tags r:id="rId1"/>
    </p:custDataLst>
    <p:extLst>
      <p:ext uri="{BB962C8B-B14F-4D97-AF65-F5344CB8AC3E}">
        <p14:creationId xmlns:p14="http://schemas.microsoft.com/office/powerpoint/2010/main" val="308824890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59" userDrawn="1">
          <p15:clr>
            <a:srgbClr val="FBAE40"/>
          </p15:clr>
        </p15:guide>
        <p15:guide id="4" pos="132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6 Poin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Six Point Slide</a:t>
            </a:r>
            <a:endParaRPr lang="en-CA" dirty="0"/>
          </a:p>
        </p:txBody>
      </p:sp>
      <p:sp>
        <p:nvSpPr>
          <p:cNvPr id="7" name="Text Placeholder 4"/>
          <p:cNvSpPr>
            <a:spLocks noGrp="1"/>
          </p:cNvSpPr>
          <p:nvPr>
            <p:ph type="body" sz="quarter" idx="26"/>
          </p:nvPr>
        </p:nvSpPr>
        <p:spPr>
          <a:xfrm>
            <a:off x="1643124"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8" name="Text Placeholder 4"/>
          <p:cNvSpPr>
            <a:spLocks noGrp="1"/>
          </p:cNvSpPr>
          <p:nvPr>
            <p:ph type="body" sz="quarter" idx="27" hasCustomPrompt="1"/>
          </p:nvPr>
        </p:nvSpPr>
        <p:spPr>
          <a:xfrm>
            <a:off x="1643124" y="2135784"/>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0" name="Text Placeholder 4"/>
          <p:cNvSpPr>
            <a:spLocks noGrp="1"/>
          </p:cNvSpPr>
          <p:nvPr>
            <p:ph type="body" sz="quarter" idx="29" hasCustomPrompt="1"/>
          </p:nvPr>
        </p:nvSpPr>
        <p:spPr>
          <a:xfrm>
            <a:off x="1643124"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2" name="Text Placeholder 4"/>
          <p:cNvSpPr>
            <a:spLocks noGrp="1"/>
          </p:cNvSpPr>
          <p:nvPr>
            <p:ph type="body" sz="quarter" idx="31" hasCustomPrompt="1"/>
          </p:nvPr>
        </p:nvSpPr>
        <p:spPr>
          <a:xfrm>
            <a:off x="1643124"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4" name="Text Placeholder 4"/>
          <p:cNvSpPr>
            <a:spLocks noGrp="1"/>
          </p:cNvSpPr>
          <p:nvPr>
            <p:ph type="body" sz="quarter" idx="33" hasCustomPrompt="1"/>
          </p:nvPr>
        </p:nvSpPr>
        <p:spPr>
          <a:xfrm>
            <a:off x="6897010" y="2136516"/>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35" hasCustomPrompt="1"/>
          </p:nvPr>
        </p:nvSpPr>
        <p:spPr>
          <a:xfrm>
            <a:off x="6897010" y="3428192"/>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7" hasCustomPrompt="1"/>
          </p:nvPr>
        </p:nvSpPr>
        <p:spPr>
          <a:xfrm>
            <a:off x="6897010" y="4716651"/>
            <a:ext cx="4071368" cy="352828"/>
          </a:xfrm>
        </p:spPr>
        <p:txBody>
          <a:bodyPr>
            <a:noAutofit/>
          </a:bodyPr>
          <a:lstStyle>
            <a:lvl1pPr marL="0" indent="0">
              <a:lnSpc>
                <a:spcPct val="100000"/>
              </a:lnSpc>
              <a:buNone/>
              <a:defRPr sz="2000" b="1">
                <a:solidFill>
                  <a:srgbClr val="5C5C5C"/>
                </a:solidFill>
                <a:latin typeface="Lato" panose="020F0502020204030203" pitchFamily="34" charset="0"/>
              </a:defRPr>
            </a:lvl1pPr>
          </a:lstStyle>
          <a:p>
            <a:pPr lvl="0"/>
            <a:r>
              <a:rPr lang="en-US" dirty="0"/>
              <a:t>Add Your Title</a:t>
            </a:r>
          </a:p>
        </p:txBody>
      </p:sp>
      <p:sp>
        <p:nvSpPr>
          <p:cNvPr id="25" name="Slide Number Placeholder 24"/>
          <p:cNvSpPr>
            <a:spLocks noGrp="1"/>
          </p:cNvSpPr>
          <p:nvPr>
            <p:ph type="sldNum" sz="quarter" idx="38"/>
          </p:nvPr>
        </p:nvSpPr>
        <p:spPr/>
        <p:txBody>
          <a:bodyPr/>
          <a:lstStyle/>
          <a:p>
            <a:fld id="{A8350104-CE64-4EE9-82B1-554144FA4C7C}" type="slidenum">
              <a:rPr lang="en-CA" smtClean="0"/>
              <a:pPr/>
              <a:t>‹#›</a:t>
            </a:fld>
            <a:endParaRPr lang="en-CA"/>
          </a:p>
        </p:txBody>
      </p:sp>
      <p:sp>
        <p:nvSpPr>
          <p:cNvPr id="28" name="Text Placeholder 4"/>
          <p:cNvSpPr>
            <a:spLocks noGrp="1"/>
          </p:cNvSpPr>
          <p:nvPr>
            <p:ph type="body" sz="quarter" idx="40"/>
          </p:nvPr>
        </p:nvSpPr>
        <p:spPr>
          <a:xfrm>
            <a:off x="1643124"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0" name="Text Placeholder 4"/>
          <p:cNvSpPr>
            <a:spLocks noGrp="1"/>
          </p:cNvSpPr>
          <p:nvPr>
            <p:ph type="body" sz="quarter" idx="42"/>
          </p:nvPr>
        </p:nvSpPr>
        <p:spPr>
          <a:xfrm>
            <a:off x="1643124"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2" name="Text Placeholder 4"/>
          <p:cNvSpPr>
            <a:spLocks noGrp="1"/>
          </p:cNvSpPr>
          <p:nvPr>
            <p:ph type="body" sz="quarter" idx="43"/>
          </p:nvPr>
        </p:nvSpPr>
        <p:spPr>
          <a:xfrm>
            <a:off x="6897010" y="2488612"/>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3" name="Text Placeholder 4"/>
          <p:cNvSpPr>
            <a:spLocks noGrp="1"/>
          </p:cNvSpPr>
          <p:nvPr>
            <p:ph type="body" sz="quarter" idx="44"/>
          </p:nvPr>
        </p:nvSpPr>
        <p:spPr>
          <a:xfrm>
            <a:off x="6897010" y="3780799"/>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4" name="Text Placeholder 4"/>
          <p:cNvSpPr>
            <a:spLocks noGrp="1"/>
          </p:cNvSpPr>
          <p:nvPr>
            <p:ph type="body" sz="quarter" idx="45"/>
          </p:nvPr>
        </p:nvSpPr>
        <p:spPr>
          <a:xfrm>
            <a:off x="6897010" y="5069258"/>
            <a:ext cx="4071368" cy="936363"/>
          </a:xfrm>
        </p:spPr>
        <p:txBody>
          <a:bodyPr>
            <a:normAutofit/>
          </a:bodyPr>
          <a:lstStyle>
            <a:lvl1pPr marL="0" indent="0">
              <a:lnSpc>
                <a:spcPct val="100000"/>
              </a:lnSpc>
              <a:buFont typeface="Arial" panose="020B0604020202020204" pitchFamily="34" charset="0"/>
              <a:buNone/>
              <a:defRPr sz="2000">
                <a:solidFill>
                  <a:srgbClr val="5C5C5C"/>
                </a:solidFill>
                <a:latin typeface="Lato" panose="020F0502020204030203" pitchFamily="34" charset="0"/>
              </a:defRPr>
            </a:lvl1pPr>
          </a:lstStyle>
          <a:p>
            <a:pPr lvl="0"/>
            <a:r>
              <a:rPr lang="en-US" dirty="0"/>
              <a:t>Edit Master text styles</a:t>
            </a:r>
          </a:p>
        </p:txBody>
      </p:sp>
      <p:sp>
        <p:nvSpPr>
          <p:cNvPr id="37" name="Oval 36"/>
          <p:cNvSpPr/>
          <p:nvPr userDrawn="1"/>
        </p:nvSpPr>
        <p:spPr bwMode="auto">
          <a:xfrm>
            <a:off x="1151457" y="2217364"/>
            <a:ext cx="215900" cy="217487"/>
          </a:xfrm>
          <a:prstGeom prst="ellipse">
            <a:avLst/>
          </a:prstGeom>
          <a:solidFill>
            <a:srgbClr val="005478"/>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38" name="Oval 37"/>
          <p:cNvSpPr/>
          <p:nvPr userDrawn="1"/>
        </p:nvSpPr>
        <p:spPr bwMode="auto">
          <a:xfrm>
            <a:off x="1151457" y="3478770"/>
            <a:ext cx="215900" cy="215900"/>
          </a:xfrm>
          <a:prstGeom prst="ellipse">
            <a:avLst/>
          </a:prstGeom>
          <a:solidFill>
            <a:srgbClr val="27808E"/>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
        <p:nvSpPr>
          <p:cNvPr id="39" name="Oval 38"/>
          <p:cNvSpPr/>
          <p:nvPr userDrawn="1"/>
        </p:nvSpPr>
        <p:spPr bwMode="auto">
          <a:xfrm>
            <a:off x="1151457" y="4768751"/>
            <a:ext cx="215900" cy="217487"/>
          </a:xfrm>
          <a:prstGeom prst="ellipse">
            <a:avLst/>
          </a:prstGeom>
          <a:solidFill>
            <a:srgbClr val="24A4D6"/>
          </a:solidFill>
          <a:ln>
            <a:noFill/>
          </a:ln>
        </p:spPr>
        <p:txBody>
          <a:bodyPr lIns="68580" tIns="34290" rIns="68580" bIns="34290"/>
          <a:lstStyle/>
          <a:p>
            <a:pPr algn="ctr" eaLnBrk="1" fontAlgn="auto" hangingPunct="1">
              <a:spcBef>
                <a:spcPts val="0"/>
              </a:spcBef>
              <a:spcAft>
                <a:spcPts val="0"/>
              </a:spcAft>
              <a:defRPr/>
            </a:pPr>
            <a:endParaRPr lang="en-US" sz="1350">
              <a:latin typeface="+mn-lt"/>
              <a:ea typeface="+mn-ea"/>
              <a:cs typeface="+mn-cs"/>
            </a:endParaRPr>
          </a:p>
        </p:txBody>
      </p:sp>
    </p:spTree>
    <p:custDataLst>
      <p:tags r:id="rId1"/>
    </p:custDataLst>
    <p:extLst>
      <p:ext uri="{BB962C8B-B14F-4D97-AF65-F5344CB8AC3E}">
        <p14:creationId xmlns:p14="http://schemas.microsoft.com/office/powerpoint/2010/main" val="714070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Slide</a:t>
            </a:r>
            <a:endParaRPr lang="en-CA" dirty="0"/>
          </a:p>
        </p:txBody>
      </p:sp>
      <p:sp>
        <p:nvSpPr>
          <p:cNvPr id="11" name="Chart Placeholder 6"/>
          <p:cNvSpPr>
            <a:spLocks noGrp="1"/>
          </p:cNvSpPr>
          <p:nvPr>
            <p:ph type="chart" sz="quarter" idx="30"/>
          </p:nvPr>
        </p:nvSpPr>
        <p:spPr>
          <a:xfrm>
            <a:off x="838200" y="1825625"/>
            <a:ext cx="10515600" cy="4351337"/>
          </a:xfrm>
        </p:spPr>
        <p:txBody>
          <a:bodyPr>
            <a:normAutofit/>
          </a:bodyPr>
          <a:lstStyle>
            <a:lvl1pPr marL="0" indent="0">
              <a:buNone/>
              <a:defRPr sz="2000">
                <a:solidFill>
                  <a:srgbClr val="5C5C5C"/>
                </a:solidFill>
              </a:defRPr>
            </a:lvl1pPr>
          </a:lstStyle>
          <a:p>
            <a:endParaRPr lang="en-CA" dirty="0"/>
          </a:p>
        </p:txBody>
      </p:sp>
    </p:spTree>
    <p:custDataLst>
      <p:tags r:id="rId1"/>
    </p:custDataLst>
    <p:extLst>
      <p:ext uri="{BB962C8B-B14F-4D97-AF65-F5344CB8AC3E}">
        <p14:creationId xmlns:p14="http://schemas.microsoft.com/office/powerpoint/2010/main" val="39859904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With Text Slide">
    <p:spTree>
      <p:nvGrpSpPr>
        <p:cNvPr id="1" name=""/>
        <p:cNvGrpSpPr/>
        <p:nvPr/>
      </p:nvGrpSpPr>
      <p:grpSpPr>
        <a:xfrm>
          <a:off x="0" y="0"/>
          <a:ext cx="0" cy="0"/>
          <a:chOff x="0" y="0"/>
          <a:chExt cx="0" cy="0"/>
        </a:xfrm>
      </p:grpSpPr>
      <p:sp>
        <p:nvSpPr>
          <p:cNvPr id="2" name="Slide Number Placeholder 1"/>
          <p:cNvSpPr>
            <a:spLocks noGrp="1"/>
          </p:cNvSpPr>
          <p:nvPr>
            <p:ph type="sldNum" sz="quarter" idx="29"/>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p:txBody>
          <a:bodyPr/>
          <a:lstStyle>
            <a:lvl1pPr>
              <a:defRPr baseline="0"/>
            </a:lvl1pPr>
          </a:lstStyle>
          <a:p>
            <a:r>
              <a:rPr lang="en-US" dirty="0"/>
              <a:t>Chart With Text Slide</a:t>
            </a:r>
            <a:endParaRPr lang="en-CA" dirty="0"/>
          </a:p>
        </p:txBody>
      </p:sp>
      <p:sp>
        <p:nvSpPr>
          <p:cNvPr id="11" name="Chart Placeholder 6"/>
          <p:cNvSpPr>
            <a:spLocks noGrp="1"/>
          </p:cNvSpPr>
          <p:nvPr>
            <p:ph type="chart" sz="quarter" idx="30"/>
          </p:nvPr>
        </p:nvSpPr>
        <p:spPr>
          <a:xfrm>
            <a:off x="838200" y="1825625"/>
            <a:ext cx="7200000" cy="4351337"/>
          </a:xfrm>
        </p:spPr>
        <p:txBody>
          <a:bodyPr>
            <a:normAutofit/>
          </a:bodyPr>
          <a:lstStyle>
            <a:lvl1pPr marL="0" indent="0">
              <a:buNone/>
              <a:defRPr sz="2000">
                <a:solidFill>
                  <a:srgbClr val="5C5C5C"/>
                </a:solidFill>
              </a:defRPr>
            </a:lvl1pPr>
          </a:lstStyle>
          <a:p>
            <a:endParaRPr lang="en-CA" dirty="0"/>
          </a:p>
        </p:txBody>
      </p:sp>
      <p:sp>
        <p:nvSpPr>
          <p:cNvPr id="14" name="Text Placeholder 13"/>
          <p:cNvSpPr>
            <a:spLocks noGrp="1"/>
          </p:cNvSpPr>
          <p:nvPr>
            <p:ph type="body" sz="quarter" idx="31"/>
          </p:nvPr>
        </p:nvSpPr>
        <p:spPr>
          <a:xfrm>
            <a:off x="8201457" y="1825624"/>
            <a:ext cx="3135600" cy="4351337"/>
          </a:xfrm>
        </p:spPr>
        <p:txBody>
          <a:bodyPr>
            <a:normAutofit/>
          </a:bodyPr>
          <a:lstStyle>
            <a:lvl1pPr marL="0" indent="0">
              <a:lnSpc>
                <a:spcPct val="150000"/>
              </a:lnSpc>
              <a:buNone/>
              <a:defRPr sz="2000">
                <a:solidFill>
                  <a:srgbClr val="5C5C5C"/>
                </a:solidFill>
              </a:defRPr>
            </a:lvl1pPr>
          </a:lstStyle>
          <a:p>
            <a:pPr lvl="0"/>
            <a:r>
              <a:rPr lang="en-US" dirty="0"/>
              <a:t>Edit Master text styles</a:t>
            </a:r>
          </a:p>
        </p:txBody>
      </p:sp>
    </p:spTree>
    <p:custDataLst>
      <p:tags r:id="rId1"/>
    </p:custDataLst>
    <p:extLst>
      <p:ext uri="{BB962C8B-B14F-4D97-AF65-F5344CB8AC3E}">
        <p14:creationId xmlns:p14="http://schemas.microsoft.com/office/powerpoint/2010/main" val="20053240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2813697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A8350104-CE64-4EE9-82B1-554144FA4C7C}" type="slidenum">
              <a:rPr lang="en-CA" smtClean="0"/>
              <a:pPr/>
              <a:t>‹#›</a:t>
            </a:fld>
            <a:endParaRPr lang="en-CA"/>
          </a:p>
        </p:txBody>
      </p:sp>
      <p:sp>
        <p:nvSpPr>
          <p:cNvPr id="3" name="Title 2"/>
          <p:cNvSpPr>
            <a:spLocks noGrp="1"/>
          </p:cNvSpPr>
          <p:nvPr>
            <p:ph type="title" hasCustomPrompt="1"/>
          </p:nvPr>
        </p:nvSpPr>
        <p:spPr>
          <a:xfrm>
            <a:off x="838200" y="365125"/>
            <a:ext cx="10515600" cy="1325563"/>
          </a:xfrm>
        </p:spPr>
        <p:txBody>
          <a:bodyPr/>
          <a:lstStyle>
            <a:lvl1pPr>
              <a:defRPr baseline="0"/>
            </a:lvl1pPr>
          </a:lstStyle>
          <a:p>
            <a:r>
              <a:rPr lang="en-US" dirty="0"/>
              <a:t>References</a:t>
            </a:r>
            <a:endParaRPr lang="en-CA" dirty="0"/>
          </a:p>
        </p:txBody>
      </p:sp>
      <p:sp>
        <p:nvSpPr>
          <p:cNvPr id="4" name="Text Placeholder 11"/>
          <p:cNvSpPr>
            <a:spLocks noGrp="1"/>
          </p:cNvSpPr>
          <p:nvPr>
            <p:ph type="body" sz="quarter" idx="11" hasCustomPrompt="1"/>
          </p:nvPr>
        </p:nvSpPr>
        <p:spPr>
          <a:xfrm>
            <a:off x="838200" y="1808163"/>
            <a:ext cx="105156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marL="0" indent="0">
              <a:buNone/>
            </a:pPr>
            <a:r>
              <a:rPr lang="en-US" sz="2000" dirty="0"/>
              <a:t>Use APA formatting. Provide links when resource is online. Use shortened form for author list.</a:t>
            </a:r>
          </a:p>
        </p:txBody>
      </p:sp>
    </p:spTree>
    <p:custDataLst>
      <p:tags r:id="rId1"/>
    </p:custDataLst>
    <p:extLst>
      <p:ext uri="{BB962C8B-B14F-4D97-AF65-F5344CB8AC3E}">
        <p14:creationId xmlns:p14="http://schemas.microsoft.com/office/powerpoint/2010/main" val="339476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sed with Lesson">
    <p:spTree>
      <p:nvGrpSpPr>
        <p:cNvPr id="1" name=""/>
        <p:cNvGrpSpPr/>
        <p:nvPr/>
      </p:nvGrpSpPr>
      <p:grpSpPr>
        <a:xfrm>
          <a:off x="0" y="0"/>
          <a:ext cx="0" cy="0"/>
          <a:chOff x="0" y="0"/>
          <a:chExt cx="0" cy="0"/>
        </a:xfrm>
      </p:grpSpPr>
      <p:sp>
        <p:nvSpPr>
          <p:cNvPr id="37" name="Text Placeholder 36"/>
          <p:cNvSpPr>
            <a:spLocks noGrp="1"/>
          </p:cNvSpPr>
          <p:nvPr>
            <p:ph type="body" sz="quarter" idx="13" hasCustomPrompt="1"/>
          </p:nvPr>
        </p:nvSpPr>
        <p:spPr>
          <a:xfrm>
            <a:off x="1305032" y="2199028"/>
            <a:ext cx="5527768" cy="2552972"/>
          </a:xfrm>
          <a:prstGeom prst="rect">
            <a:avLst/>
          </a:prstGeom>
        </p:spPr>
        <p:txBody>
          <a:bodyPr>
            <a:normAutofit/>
          </a:bodyPr>
          <a:lstStyle>
            <a:lvl1pPr marL="0" indent="0">
              <a:lnSpc>
                <a:spcPct val="100000"/>
              </a:lnSpc>
              <a:buNone/>
              <a:defRPr sz="3200" b="0">
                <a:solidFill>
                  <a:srgbClr val="5C5C5C"/>
                </a:solidFill>
              </a:defRPr>
            </a:lvl1pPr>
            <a:lvl5pPr marL="1828800" indent="0" algn="l">
              <a:buNone/>
              <a:defRPr/>
            </a:lvl5pPr>
          </a:lstStyle>
          <a:p>
            <a:r>
              <a:rPr lang="en-CA" dirty="0"/>
              <a:t>This presentation is used with Lesson Plan </a:t>
            </a:r>
            <a:br>
              <a:rPr lang="en-CA" dirty="0"/>
            </a:br>
            <a:r>
              <a:rPr lang="en-CA" dirty="0"/>
              <a:t>XX: Title of Lesson Plan in the </a:t>
            </a:r>
            <a:br>
              <a:rPr lang="en-CA" dirty="0"/>
            </a:br>
            <a:r>
              <a:rPr lang="en-CA" dirty="0"/>
              <a:t>Title of Workshop Trainer Manual</a:t>
            </a:r>
          </a:p>
        </p:txBody>
      </p:sp>
      <p:sp>
        <p:nvSpPr>
          <p:cNvPr id="41" name="Text Placeholder 36"/>
          <p:cNvSpPr>
            <a:spLocks noGrp="1"/>
          </p:cNvSpPr>
          <p:nvPr>
            <p:ph type="body" sz="quarter" idx="14" hasCustomPrompt="1"/>
          </p:nvPr>
        </p:nvSpPr>
        <p:spPr>
          <a:xfrm>
            <a:off x="1305032" y="4766400"/>
            <a:ext cx="5400000" cy="868906"/>
          </a:xfrm>
          <a:prstGeom prst="rect">
            <a:avLst/>
          </a:prstGeom>
        </p:spPr>
        <p:txBody>
          <a:bodyPr>
            <a:normAutofit/>
          </a:bodyPr>
          <a:lstStyle>
            <a:lvl1pPr marL="0" indent="0">
              <a:buNone/>
              <a:defRPr sz="1800" baseline="0"/>
            </a:lvl1pPr>
          </a:lstStyle>
          <a:p>
            <a:pPr marL="0" indent="0">
              <a:buNone/>
            </a:pPr>
            <a:r>
              <a:rPr lang="en-US" sz="1800" dirty="0">
                <a:solidFill>
                  <a:srgbClr val="5C5C5C"/>
                </a:solidFill>
                <a:latin typeface="Lato" charset="0"/>
                <a:ea typeface="Lato" charset="0"/>
                <a:cs typeface="Lato" charset="0"/>
              </a:rPr>
              <a:t>Available at </a:t>
            </a:r>
            <a:r>
              <a:rPr lang="en-CA" dirty="0">
                <a:latin typeface="Lato" panose="020F0502020204030203" pitchFamily="34" charset="0"/>
                <a:hlinkClick r:id="rId3"/>
              </a:rPr>
              <a:t>resources.cawst.org</a:t>
            </a:r>
            <a:endParaRPr lang="en-US" sz="1800" dirty="0">
              <a:solidFill>
                <a:srgbClr val="FF0000"/>
              </a:solidFill>
              <a:latin typeface="Lato" charset="0"/>
              <a:ea typeface="Lato" charset="0"/>
              <a:cs typeface="Lato" charset="0"/>
            </a:endParaRPr>
          </a:p>
        </p:txBody>
      </p:sp>
      <p:pic>
        <p:nvPicPr>
          <p:cNvPr id="5" name="Picture 4" descr="cawst_logo--high_res_full_name--colour.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spTree>
    <p:custDataLst>
      <p:tags r:id="rId1"/>
    </p:custDataLst>
    <p:extLst>
      <p:ext uri="{BB962C8B-B14F-4D97-AF65-F5344CB8AC3E}">
        <p14:creationId xmlns:p14="http://schemas.microsoft.com/office/powerpoint/2010/main" val="526415380"/>
      </p:ext>
    </p:extLst>
  </p:cSld>
  <p:clrMapOvr>
    <a:masterClrMapping/>
  </p:clrMapOvr>
  <p:extLst mod="1">
    <p:ext uri="{DCECCB84-F9BA-43D5-87BE-67443E8EF086}">
      <p15:sldGuideLst xmlns:p15="http://schemas.microsoft.com/office/powerpoint/2012/main">
        <p15:guide id="1" orient="horz" pos="1661">
          <p15:clr>
            <a:srgbClr val="FBAE40"/>
          </p15:clr>
        </p15:guide>
        <p15:guide id="2" pos="3840">
          <p15:clr>
            <a:srgbClr val="FBAE40"/>
          </p15:clr>
        </p15:guide>
        <p15:guide id="3" orient="horz" pos="2523">
          <p15:clr>
            <a:srgbClr val="FBAE40"/>
          </p15:clr>
        </p15:guide>
        <p15:guide id="4"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4" name="Picture 33"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cxnSp>
        <p:nvCxnSpPr>
          <p:cNvPr id="8" name="Straight Connector 7"/>
          <p:cNvCxnSpPr/>
          <p:nvPr userDrawn="1"/>
        </p:nvCxnSpPr>
        <p:spPr>
          <a:xfrm>
            <a:off x="2080351" y="4053389"/>
            <a:ext cx="0" cy="352451"/>
          </a:xfrm>
          <a:prstGeom prst="line">
            <a:avLst/>
          </a:prstGeom>
          <a:ln w="22225">
            <a:solidFill>
              <a:srgbClr val="5C5C5C"/>
            </a:solidFill>
          </a:ln>
        </p:spPr>
        <p:style>
          <a:lnRef idx="1">
            <a:schemeClr val="accent1"/>
          </a:lnRef>
          <a:fillRef idx="0">
            <a:schemeClr val="accent1"/>
          </a:fillRef>
          <a:effectRef idx="0">
            <a:schemeClr val="accent1"/>
          </a:effectRef>
          <a:fontRef idx="minor">
            <a:schemeClr val="tx1"/>
          </a:fontRef>
        </p:style>
      </p:cxnSp>
      <p:sp>
        <p:nvSpPr>
          <p:cNvPr id="9" name="Text Placeholder 36"/>
          <p:cNvSpPr>
            <a:spLocks noGrp="1"/>
          </p:cNvSpPr>
          <p:nvPr>
            <p:ph type="body" sz="quarter" idx="13" hasCustomPrompt="1"/>
          </p:nvPr>
        </p:nvSpPr>
        <p:spPr>
          <a:xfrm>
            <a:off x="1305033" y="2544629"/>
            <a:ext cx="5399998" cy="884371"/>
          </a:xfrm>
          <a:prstGeom prst="rect">
            <a:avLst/>
          </a:prstGeom>
        </p:spPr>
        <p:txBody>
          <a:bodyPr>
            <a:normAutofit/>
          </a:bodyPr>
          <a:lstStyle>
            <a:lvl1pPr marL="0" indent="0">
              <a:buNone/>
              <a:defRPr sz="3200" b="1"/>
            </a:lvl1pPr>
            <a:lvl5pPr marL="1828800" indent="0" algn="l">
              <a:buNone/>
              <a:defRPr/>
            </a:lvl5pPr>
          </a:lstStyle>
          <a:p>
            <a:r>
              <a:rPr lang="en-CA" dirty="0"/>
              <a:t>PRESENTATION TITLE</a:t>
            </a:r>
          </a:p>
        </p:txBody>
      </p:sp>
      <p:sp>
        <p:nvSpPr>
          <p:cNvPr id="10" name="Text Placeholder 36"/>
          <p:cNvSpPr>
            <a:spLocks noGrp="1"/>
          </p:cNvSpPr>
          <p:nvPr>
            <p:ph type="body" sz="quarter" idx="14" hasCustomPrompt="1"/>
          </p:nvPr>
        </p:nvSpPr>
        <p:spPr>
          <a:xfrm>
            <a:off x="1305031" y="3138993"/>
            <a:ext cx="5400000" cy="868906"/>
          </a:xfrm>
          <a:prstGeom prst="rect">
            <a:avLst/>
          </a:prstGeom>
        </p:spPr>
        <p:txBody>
          <a:bodyPr>
            <a:normAutofit/>
          </a:bodyPr>
          <a:lstStyle>
            <a:lvl1pPr marL="0" indent="0">
              <a:buNone/>
              <a:defRPr sz="1800" baseline="0"/>
            </a:lvl1pPr>
          </a:lstStyle>
          <a:p>
            <a:r>
              <a:rPr lang="en-CA" dirty="0"/>
              <a:t>Presentation Subtitle</a:t>
            </a:r>
          </a:p>
        </p:txBody>
      </p:sp>
      <p:sp>
        <p:nvSpPr>
          <p:cNvPr id="11" name="Text Placeholder 36"/>
          <p:cNvSpPr>
            <a:spLocks noGrp="1"/>
          </p:cNvSpPr>
          <p:nvPr>
            <p:ph type="body" sz="quarter" idx="15" hasCustomPrompt="1"/>
          </p:nvPr>
        </p:nvSpPr>
        <p:spPr>
          <a:xfrm>
            <a:off x="1305031" y="3963012"/>
            <a:ext cx="751245" cy="548874"/>
          </a:xfrm>
          <a:prstGeom prst="rect">
            <a:avLst/>
          </a:prstGeom>
        </p:spPr>
        <p:txBody>
          <a:bodyPr>
            <a:normAutofit/>
          </a:bodyPr>
          <a:lstStyle>
            <a:lvl1pPr marL="0" indent="0">
              <a:buNone/>
              <a:defRPr sz="1800" b="1" baseline="0"/>
            </a:lvl1pPr>
          </a:lstStyle>
          <a:p>
            <a:pPr lvl="0"/>
            <a:r>
              <a:rPr lang="en-US" dirty="0"/>
              <a:t>2018</a:t>
            </a:r>
            <a:endParaRPr lang="en-CA" dirty="0"/>
          </a:p>
        </p:txBody>
      </p:sp>
      <p:sp>
        <p:nvSpPr>
          <p:cNvPr id="12" name="Text Placeholder 36"/>
          <p:cNvSpPr>
            <a:spLocks noGrp="1"/>
          </p:cNvSpPr>
          <p:nvPr>
            <p:ph type="body" sz="quarter" idx="16" hasCustomPrompt="1"/>
          </p:nvPr>
        </p:nvSpPr>
        <p:spPr>
          <a:xfrm>
            <a:off x="2144037" y="3963012"/>
            <a:ext cx="1122340" cy="548874"/>
          </a:xfrm>
          <a:prstGeom prst="rect">
            <a:avLst/>
          </a:prstGeom>
        </p:spPr>
        <p:txBody>
          <a:bodyPr>
            <a:normAutofit/>
          </a:bodyPr>
          <a:lstStyle>
            <a:lvl1pPr marL="0" indent="0">
              <a:buNone/>
              <a:defRPr sz="1800" b="1" baseline="0"/>
            </a:lvl1pPr>
          </a:lstStyle>
          <a:p>
            <a:pPr lvl="0"/>
            <a:r>
              <a:rPr lang="en-US" dirty="0"/>
              <a:t>APRIL</a:t>
            </a:r>
            <a:endParaRPr lang="en-CA" dirty="0"/>
          </a:p>
        </p:txBody>
      </p:sp>
    </p:spTree>
    <p:custDataLst>
      <p:tags r:id="rId1"/>
    </p:custDataLst>
    <p:extLst>
      <p:ext uri="{BB962C8B-B14F-4D97-AF65-F5344CB8AC3E}">
        <p14:creationId xmlns:p14="http://schemas.microsoft.com/office/powerpoint/2010/main" val="2123668887"/>
      </p:ext>
    </p:extLst>
  </p:cSld>
  <p:clrMapOvr>
    <a:masterClrMapping/>
  </p:clrMapOvr>
  <p:extLst mod="1">
    <p:ext uri="{DCECCB84-F9BA-43D5-87BE-67443E8EF086}">
      <p15:sldGuideLst xmlns:p15="http://schemas.microsoft.com/office/powerpoint/2012/main">
        <p15:guide id="1" orient="horz" pos="1797" userDrawn="1">
          <p15:clr>
            <a:srgbClr val="FBAE40"/>
          </p15:clr>
        </p15:guide>
        <p15:guide id="2" pos="3840" userDrawn="1">
          <p15:clr>
            <a:srgbClr val="FBAE40"/>
          </p15:clr>
        </p15:guide>
        <p15:guide id="3" orient="horz" pos="2523" userDrawn="1">
          <p15:clr>
            <a:srgbClr val="FBAE40"/>
          </p15:clr>
        </p15:guide>
        <p15:guide id="4"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39" name="Picture 38" descr="cawst_logo--high_res_full_name--colou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9941" y="2576470"/>
            <a:ext cx="4118371" cy="1481468"/>
          </a:xfrm>
          <a:prstGeom prst="rect">
            <a:avLst/>
          </a:prstGeom>
        </p:spPr>
      </p:pic>
      <p:grpSp>
        <p:nvGrpSpPr>
          <p:cNvPr id="6" name="Group 5"/>
          <p:cNvGrpSpPr/>
          <p:nvPr userDrawn="1"/>
        </p:nvGrpSpPr>
        <p:grpSpPr>
          <a:xfrm>
            <a:off x="1260639" y="1297621"/>
            <a:ext cx="6584399" cy="4036220"/>
            <a:chOff x="1305030" y="1484057"/>
            <a:chExt cx="5833601" cy="4036220"/>
          </a:xfrm>
        </p:grpSpPr>
        <p:grpSp>
          <p:nvGrpSpPr>
            <p:cNvPr id="3" name="Group 2"/>
            <p:cNvGrpSpPr/>
            <p:nvPr userDrawn="1"/>
          </p:nvGrpSpPr>
          <p:grpSpPr>
            <a:xfrm>
              <a:off x="1393810" y="4094246"/>
              <a:ext cx="2742722" cy="1426031"/>
              <a:chOff x="7830583" y="4249094"/>
              <a:chExt cx="2742722" cy="1426031"/>
            </a:xfrm>
          </p:grpSpPr>
          <p:sp>
            <p:nvSpPr>
              <p:cNvPr id="40" name="Freeform 39"/>
              <p:cNvSpPr>
                <a:spLocks noEditPoints="1"/>
              </p:cNvSpPr>
              <p:nvPr userDrawn="1"/>
            </p:nvSpPr>
            <p:spPr bwMode="auto">
              <a:xfrm>
                <a:off x="7831017" y="4662000"/>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40"/>
              <p:cNvSpPr>
                <a:spLocks noEditPoints="1"/>
              </p:cNvSpPr>
              <p:nvPr userDrawn="1"/>
            </p:nvSpPr>
            <p:spPr bwMode="auto">
              <a:xfrm>
                <a:off x="7831017" y="5004000"/>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43" name="Group 42"/>
              <p:cNvGrpSpPr/>
              <p:nvPr userDrawn="1"/>
            </p:nvGrpSpPr>
            <p:grpSpPr>
              <a:xfrm>
                <a:off x="7830583" y="5346000"/>
                <a:ext cx="246460" cy="247650"/>
                <a:chOff x="882651" y="3267075"/>
                <a:chExt cx="328613" cy="330200"/>
              </a:xfrm>
              <a:solidFill>
                <a:srgbClr val="24A4D6"/>
              </a:solidFill>
            </p:grpSpPr>
            <p:sp>
              <p:nvSpPr>
                <p:cNvPr id="44"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62" name="Freeform 28"/>
              <p:cNvSpPr>
                <a:spLocks noEditPoints="1"/>
              </p:cNvSpPr>
              <p:nvPr userDrawn="1"/>
            </p:nvSpPr>
            <p:spPr bwMode="auto">
              <a:xfrm>
                <a:off x="7831017" y="432000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rgbClr val="24A4D6"/>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TextBox 62"/>
              <p:cNvSpPr txBox="1"/>
              <p:nvPr userDrawn="1"/>
            </p:nvSpPr>
            <p:spPr>
              <a:xfrm>
                <a:off x="8159630" y="4249094"/>
                <a:ext cx="2413675" cy="1426031"/>
              </a:xfrm>
              <a:prstGeom prst="rect">
                <a:avLst/>
              </a:prstGeom>
              <a:noFill/>
            </p:spPr>
            <p:txBody>
              <a:bodyPr wrap="square">
                <a:spAutoFit/>
              </a:bodyPr>
              <a:lstStyle/>
              <a:p>
                <a:pPr rtl="0" eaLnBrk="1" fontAlgn="auto" hangingPunct="1">
                  <a:lnSpc>
                    <a:spcPts val="2580"/>
                  </a:lnSpc>
                  <a:spcBef>
                    <a:spcPts val="0"/>
                  </a:spcBef>
                  <a:spcAft>
                    <a:spcPts val="0"/>
                  </a:spcAft>
                  <a:defRPr/>
                </a:pPr>
                <a:r>
                  <a:rPr lang="es-AR">
                    <a:solidFill>
                      <a:srgbClr val="5C5C5C"/>
                    </a:solidFill>
                    <a:latin typeface="Lato" panose="020F0502020204030203" pitchFamily="34" charset="0"/>
                    <a:ea typeface="+mn-ea"/>
                    <a:cs typeface="+mn-cs"/>
                  </a:rPr>
                  <a:t>Calgary AB, Canadá</a:t>
                </a:r>
              </a:p>
              <a:p>
                <a:pPr rtl="0" eaLnBrk="1" fontAlgn="auto" hangingPunct="1">
                  <a:lnSpc>
                    <a:spcPts val="2580"/>
                  </a:lnSpc>
                  <a:spcBef>
                    <a:spcPts val="0"/>
                  </a:spcBef>
                  <a:spcAft>
                    <a:spcPts val="0"/>
                  </a:spcAft>
                  <a:defRPr/>
                </a:pPr>
                <a:r>
                  <a:rPr lang="es-AR">
                    <a:solidFill>
                      <a:srgbClr val="5C5C5C"/>
                    </a:solidFill>
                    <a:latin typeface="Lato" panose="020F0502020204030203" pitchFamily="34" charset="0"/>
                    <a:ea typeface="+mn-ea"/>
                    <a:cs typeface="+mn-cs"/>
                  </a:rPr>
                  <a:t>+ 1 403 243 3285</a:t>
                </a:r>
              </a:p>
              <a:p>
                <a:pPr rtl="0" eaLnBrk="1" fontAlgn="auto" hangingPunct="1">
                  <a:lnSpc>
                    <a:spcPts val="2580"/>
                  </a:lnSpc>
                  <a:spcBef>
                    <a:spcPts val="0"/>
                  </a:spcBef>
                  <a:spcAft>
                    <a:spcPts val="0"/>
                  </a:spcAft>
                  <a:defRPr/>
                </a:pPr>
                <a:r>
                  <a:rPr lang="es-AR">
                    <a:solidFill>
                      <a:srgbClr val="5C5C5C"/>
                    </a:solidFill>
                    <a:latin typeface="Lato" panose="020F0502020204030203" pitchFamily="34" charset="0"/>
                    <a:ea typeface="+mn-ea"/>
                    <a:cs typeface="+mn-cs"/>
                  </a:rPr>
                  <a:t>cawst@cawst.org</a:t>
                </a:r>
              </a:p>
              <a:p>
                <a:pPr rtl="0" eaLnBrk="1" fontAlgn="auto" hangingPunct="1">
                  <a:lnSpc>
                    <a:spcPts val="2580"/>
                  </a:lnSpc>
                  <a:spcBef>
                    <a:spcPts val="0"/>
                  </a:spcBef>
                  <a:spcAft>
                    <a:spcPts val="0"/>
                  </a:spcAft>
                  <a:defRPr/>
                </a:pPr>
                <a:r>
                  <a:rPr lang="es-AR">
                    <a:solidFill>
                      <a:srgbClr val="5C5C5C"/>
                    </a:solidFill>
                    <a:latin typeface="Lato" panose="020F0502020204030203" pitchFamily="34" charset="0"/>
                    <a:ea typeface="+mn-ea"/>
                    <a:cs typeface="+mn-cs"/>
                  </a:rPr>
                  <a:t>cawst.org</a:t>
                </a:r>
              </a:p>
            </p:txBody>
          </p:sp>
        </p:grpSp>
        <p:sp>
          <p:nvSpPr>
            <p:cNvPr id="4" name="TextBox 3"/>
            <p:cNvSpPr txBox="1"/>
            <p:nvPr userDrawn="1"/>
          </p:nvSpPr>
          <p:spPr>
            <a:xfrm>
              <a:off x="1305032" y="1484057"/>
              <a:ext cx="5833599" cy="584775"/>
            </a:xfrm>
            <a:prstGeom prst="rect">
              <a:avLst/>
            </a:prstGeom>
            <a:noFill/>
          </p:spPr>
          <p:txBody>
            <a:bodyPr wrap="square" rtlCol="0">
              <a:spAutoFit/>
            </a:bodyPr>
            <a:lstStyle/>
            <a:p>
              <a:pPr rtl="0"/>
              <a:r>
                <a:rPr lang="es-AR" sz="3200">
                  <a:latin typeface="Lato" panose="020F0502020204030203" pitchFamily="34" charset="0"/>
                </a:rPr>
                <a:t>¿Cómo recibir ayuda de CAWST?</a:t>
              </a:r>
            </a:p>
          </p:txBody>
        </p:sp>
        <p:sp>
          <p:nvSpPr>
            <p:cNvPr id="65" name="TextBox 64"/>
            <p:cNvSpPr txBox="1"/>
            <p:nvPr userDrawn="1"/>
          </p:nvSpPr>
          <p:spPr>
            <a:xfrm>
              <a:off x="1305030" y="2170922"/>
              <a:ext cx="5664911" cy="1754326"/>
            </a:xfrm>
            <a:prstGeom prst="rect">
              <a:avLst/>
            </a:prstGeom>
            <a:noFill/>
          </p:spPr>
          <p:txBody>
            <a:bodyPr wrap="square" rtlCol="0">
              <a:spAutoFit/>
            </a:bodyPr>
            <a:lstStyle/>
            <a:p>
              <a:pPr rtl="0"/>
              <a:r>
                <a:rPr lang="es-AR">
                  <a:latin typeface="Lato" panose="020F0502020204030203" pitchFamily="34" charset="0"/>
                </a:rPr>
                <a:t>Comuníquese con CAWST para obtener ayuda para usar y adaptar nuestros recursos de educación y capacitación para su trabajo. </a:t>
              </a:r>
            </a:p>
            <a:p>
              <a:endParaRPr lang="en-CA" dirty="0">
                <a:latin typeface="Lato" panose="020F0502020204030203" pitchFamily="34" charset="0"/>
              </a:endParaRPr>
            </a:p>
            <a:p>
              <a:pPr rtl="0"/>
              <a:r>
                <a:rPr lang="es-AR">
                  <a:latin typeface="Lato" panose="020F0502020204030203" pitchFamily="34" charset="0"/>
                </a:rPr>
                <a:t>Visite </a:t>
              </a:r>
              <a:r>
                <a:rPr lang="es-AR">
                  <a:latin typeface="Lato" panose="020F0502020204030203" pitchFamily="34" charset="0"/>
                  <a:hlinkClick r:id="rId4"/>
                </a:rPr>
                <a:t>resources.cawst.org</a:t>
              </a:r>
              <a:r>
                <a:rPr lang="es-AR">
                  <a:latin typeface="Lato" panose="020F0502020204030203" pitchFamily="34" charset="0"/>
                </a:rPr>
                <a:t> para obtener:</a:t>
              </a:r>
            </a:p>
            <a:p>
              <a:pPr rtl="0"/>
              <a:r>
                <a:rPr lang="es-AR">
                  <a:latin typeface="Lato" panose="020F0502020204030203" pitchFamily="34" charset="0"/>
                </a:rPr>
                <a:t>Últimas actualizaciones de este documento</a:t>
              </a:r>
            </a:p>
            <a:p>
              <a:pPr rtl="0"/>
              <a:r>
                <a:rPr lang="es-AR">
                  <a:latin typeface="Lato" panose="020F0502020204030203" pitchFamily="34" charset="0"/>
                </a:rPr>
                <a:t>Otros talleres y recursos de capacitación relacionados</a:t>
              </a:r>
            </a:p>
          </p:txBody>
        </p:sp>
      </p:grpSp>
    </p:spTree>
    <p:custDataLst>
      <p:tags r:id="rId1"/>
    </p:custDataLst>
    <p:extLst>
      <p:ext uri="{BB962C8B-B14F-4D97-AF65-F5344CB8AC3E}">
        <p14:creationId xmlns:p14="http://schemas.microsoft.com/office/powerpoint/2010/main" val="274126552"/>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23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Slide">
    <p:spTree>
      <p:nvGrpSpPr>
        <p:cNvPr id="1" name=""/>
        <p:cNvGrpSpPr/>
        <p:nvPr/>
      </p:nvGrpSpPr>
      <p:grpSpPr>
        <a:xfrm>
          <a:off x="0" y="0"/>
          <a:ext cx="0" cy="0"/>
          <a:chOff x="0" y="0"/>
          <a:chExt cx="0" cy="0"/>
        </a:xfrm>
      </p:grpSpPr>
      <p:sp>
        <p:nvSpPr>
          <p:cNvPr id="8" name="Picture Placeholder 6"/>
          <p:cNvSpPr>
            <a:spLocks noGrp="1"/>
          </p:cNvSpPr>
          <p:nvPr>
            <p:ph type="pic" sz="quarter" idx="13"/>
          </p:nvPr>
        </p:nvSpPr>
        <p:spPr>
          <a:xfrm>
            <a:off x="0" y="0"/>
            <a:ext cx="12192000" cy="6858000"/>
          </a:xfrm>
        </p:spPr>
        <p:txBody>
          <a:bodyPr/>
          <a:lstStyle/>
          <a:p>
            <a:endParaRPr lang="en-CA"/>
          </a:p>
        </p:txBody>
      </p:sp>
      <p:sp>
        <p:nvSpPr>
          <p:cNvPr id="9" name="Text Placeholder 4"/>
          <p:cNvSpPr>
            <a:spLocks noGrp="1"/>
          </p:cNvSpPr>
          <p:nvPr>
            <p:ph type="body" sz="quarter" idx="28" hasCustomPrompt="1"/>
          </p:nvPr>
        </p:nvSpPr>
        <p:spPr>
          <a:xfrm>
            <a:off x="838200" y="6356349"/>
            <a:ext cx="10515600" cy="366115"/>
          </a:xfrm>
        </p:spPr>
        <p:txBody>
          <a:bodyPr>
            <a:normAutofit/>
          </a:bodyPr>
          <a:lstStyle>
            <a:lvl1pPr marL="0" indent="0">
              <a:lnSpc>
                <a:spcPct val="120000"/>
              </a:lnSpc>
              <a:buNone/>
              <a:defRPr sz="1400" b="0" i="1">
                <a:solidFill>
                  <a:schemeClr val="bg1"/>
                </a:solidFill>
                <a:latin typeface="Lato" panose="020F0502020204030203" pitchFamily="34" charset="0"/>
              </a:defRPr>
            </a:lvl1pPr>
          </a:lstStyle>
          <a:p>
            <a:pPr lvl="0"/>
            <a:r>
              <a:rPr lang="en-CA" dirty="0"/>
              <a:t>Source: Source of the Image</a:t>
            </a:r>
            <a:endParaRPr lang="en-US" dirty="0"/>
          </a:p>
        </p:txBody>
      </p:sp>
    </p:spTree>
    <p:custDataLst>
      <p:tags r:id="rId1"/>
    </p:custDataLst>
    <p:extLst>
      <p:ext uri="{BB962C8B-B14F-4D97-AF65-F5344CB8AC3E}">
        <p14:creationId xmlns:p14="http://schemas.microsoft.com/office/powerpoint/2010/main" val="174448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alf Image Slide">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1"/>
            <a:ext cx="12192000" cy="3429000"/>
          </a:xfrm>
        </p:spPr>
        <p:txBody>
          <a:bodyPr/>
          <a:lstStyle/>
          <a:p>
            <a:endParaRPr lang="en-CA"/>
          </a:p>
        </p:txBody>
      </p:sp>
      <p:sp>
        <p:nvSpPr>
          <p:cNvPr id="9" name="Rectangle 8"/>
          <p:cNvSpPr/>
          <p:nvPr userDrawn="1"/>
        </p:nvSpPr>
        <p:spPr bwMode="auto">
          <a:xfrm>
            <a:off x="5903912" y="3653856"/>
            <a:ext cx="384175" cy="34925"/>
          </a:xfrm>
          <a:prstGeom prst="rect">
            <a:avLst/>
          </a:prstGeom>
          <a:solidFill>
            <a:srgbClr val="3BC7F4"/>
          </a:solidFill>
          <a:ln>
            <a:noFill/>
          </a:ln>
        </p:spPr>
        <p:txBody>
          <a:bodyPr lIns="68580" tIns="34290" rIns="68580" bIns="34290"/>
          <a:lstStyle/>
          <a:p>
            <a:pPr algn="ctr" eaLnBrk="1" fontAlgn="auto" hangingPunct="1">
              <a:spcBef>
                <a:spcPts val="0"/>
              </a:spcBef>
              <a:spcAft>
                <a:spcPts val="0"/>
              </a:spcAft>
              <a:defRPr/>
            </a:pPr>
            <a:endParaRPr lang="en-US" sz="1350" dirty="0">
              <a:latin typeface="+mn-lt"/>
              <a:ea typeface="+mn-ea"/>
              <a:cs typeface="+mn-cs"/>
            </a:endParaRPr>
          </a:p>
        </p:txBody>
      </p:sp>
      <p:sp>
        <p:nvSpPr>
          <p:cNvPr id="10" name="Text Placeholder 4"/>
          <p:cNvSpPr>
            <a:spLocks noGrp="1"/>
          </p:cNvSpPr>
          <p:nvPr>
            <p:ph type="body" sz="quarter" idx="26" hasCustomPrompt="1"/>
          </p:nvPr>
        </p:nvSpPr>
        <p:spPr>
          <a:xfrm>
            <a:off x="1440000" y="4396360"/>
            <a:ext cx="9313200" cy="1022552"/>
          </a:xfrm>
        </p:spPr>
        <p:txBody>
          <a:bodyPr>
            <a:normAutofit/>
          </a:bodyPr>
          <a:lstStyle>
            <a:lvl1pPr marL="0" indent="0">
              <a:lnSpc>
                <a:spcPct val="150000"/>
              </a:lnSpc>
              <a:buNone/>
              <a:defRPr sz="2000">
                <a:solidFill>
                  <a:srgbClr val="5C5C5C"/>
                </a:solidFill>
                <a:latin typeface="Lato" panose="020F0502020204030203" pitchFamily="34" charset="0"/>
              </a:defRPr>
            </a:lvl1pPr>
          </a:lstStyle>
          <a:p>
            <a:pPr lvl="0"/>
            <a:r>
              <a:rPr lang="en-CA" dirty="0"/>
              <a:t>Caption for the image. This page is good when you have a few sentences as your caption as there’s more room for text.</a:t>
            </a:r>
            <a:endParaRPr lang="en-US" dirty="0"/>
          </a:p>
        </p:txBody>
      </p:sp>
      <p:sp>
        <p:nvSpPr>
          <p:cNvPr id="11" name="Text Placeholder 4"/>
          <p:cNvSpPr>
            <a:spLocks noGrp="1"/>
          </p:cNvSpPr>
          <p:nvPr>
            <p:ph type="body" sz="quarter" idx="27" hasCustomPrompt="1"/>
          </p:nvPr>
        </p:nvSpPr>
        <p:spPr>
          <a:xfrm>
            <a:off x="1440000" y="3913796"/>
            <a:ext cx="9313200" cy="478331"/>
          </a:xfr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baseline="0">
                <a:solidFill>
                  <a:srgbClr val="5C5C5C"/>
                </a:solidFill>
                <a:latin typeface="Lato" panose="020F0502020204030203"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Half Image Slide</a:t>
            </a:r>
          </a:p>
        </p:txBody>
      </p:sp>
      <p:sp>
        <p:nvSpPr>
          <p:cNvPr id="12" name="Text Placeholder 4"/>
          <p:cNvSpPr>
            <a:spLocks noGrp="1"/>
          </p:cNvSpPr>
          <p:nvPr>
            <p:ph type="body" sz="quarter" idx="28" hasCustomPrompt="1"/>
          </p:nvPr>
        </p:nvSpPr>
        <p:spPr>
          <a:xfrm>
            <a:off x="1440000" y="5539015"/>
            <a:ext cx="9313200" cy="354106"/>
          </a:xfrm>
        </p:spPr>
        <p:txBody>
          <a:bodyPr>
            <a:normAutofit/>
          </a:bodyPr>
          <a:lstStyle>
            <a:lvl1pPr marL="0" indent="0">
              <a:lnSpc>
                <a:spcPct val="120000"/>
              </a:lnSpc>
              <a:buNone/>
              <a:defRPr sz="1400" b="0" i="1">
                <a:solidFill>
                  <a:srgbClr val="5C5C5C"/>
                </a:solidFill>
                <a:latin typeface="Lato" panose="020F0502020204030203" pitchFamily="34" charset="0"/>
              </a:defRPr>
            </a:lvl1pPr>
          </a:lstStyle>
          <a:p>
            <a:pPr lvl="0"/>
            <a:r>
              <a:rPr lang="en-CA" dirty="0"/>
              <a:t>Source: Source of the Image</a:t>
            </a:r>
            <a:endParaRPr lang="en-US" dirty="0"/>
          </a:p>
        </p:txBody>
      </p:sp>
      <p:sp>
        <p:nvSpPr>
          <p:cNvPr id="13" name="Slide Number Placeholder 12"/>
          <p:cNvSpPr>
            <a:spLocks noGrp="1"/>
          </p:cNvSpPr>
          <p:nvPr>
            <p:ph type="sldNum" sz="quarter" idx="29"/>
          </p:nvPr>
        </p:nvSpPr>
        <p:spPr/>
        <p:txBody>
          <a:bodyPr/>
          <a:lstStyle/>
          <a:p>
            <a:fld id="{A8350104-CE64-4EE9-82B1-554144FA4C7C}" type="slidenum">
              <a:rPr lang="en-CA" smtClean="0"/>
              <a:pPr/>
              <a:t>‹#›</a:t>
            </a:fld>
            <a:endParaRPr lang="en-CA"/>
          </a:p>
        </p:txBody>
      </p:sp>
    </p:spTree>
    <p:custDataLst>
      <p:tags r:id="rId1"/>
    </p:custDataLst>
    <p:extLst>
      <p:ext uri="{BB962C8B-B14F-4D97-AF65-F5344CB8AC3E}">
        <p14:creationId xmlns:p14="http://schemas.microsoft.com/office/powerpoint/2010/main" val="1885894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Image Slide">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lvl1pPr>
              <a:defRPr/>
            </a:lvl1pPr>
          </a:lstStyle>
          <a:p>
            <a:pPr lvl="0"/>
            <a:r>
              <a:rPr lang="en-US" dirty="0"/>
              <a:t>Three Image Slide</a:t>
            </a:r>
          </a:p>
        </p:txBody>
      </p:sp>
      <p:sp>
        <p:nvSpPr>
          <p:cNvPr id="9" name="Slide Number Placeholder 8"/>
          <p:cNvSpPr>
            <a:spLocks noGrp="1"/>
          </p:cNvSpPr>
          <p:nvPr>
            <p:ph type="sldNum" sz="quarter" idx="10"/>
          </p:nvPr>
        </p:nvSpPr>
        <p:spPr/>
        <p:txBody>
          <a:bodyPr/>
          <a:lstStyle/>
          <a:p>
            <a:fld id="{A8350104-CE64-4EE9-82B1-554144FA4C7C}" type="slidenum">
              <a:rPr lang="en-CA" smtClean="0"/>
              <a:pPr/>
              <a:t>‹#›</a:t>
            </a:fld>
            <a:endParaRPr lang="en-CA"/>
          </a:p>
        </p:txBody>
      </p:sp>
      <p:sp>
        <p:nvSpPr>
          <p:cNvPr id="11" name="Picture Placeholder 10"/>
          <p:cNvSpPr>
            <a:spLocks noGrp="1"/>
          </p:cNvSpPr>
          <p:nvPr>
            <p:ph type="pic" sz="quarter" idx="11"/>
          </p:nvPr>
        </p:nvSpPr>
        <p:spPr>
          <a:xfrm>
            <a:off x="4836000" y="2169000"/>
            <a:ext cx="2520000" cy="2520000"/>
          </a:xfrm>
        </p:spPr>
        <p:txBody>
          <a:bodyPr/>
          <a:lstStyle/>
          <a:p>
            <a:endParaRPr lang="en-CA"/>
          </a:p>
        </p:txBody>
      </p:sp>
      <p:sp>
        <p:nvSpPr>
          <p:cNvPr id="12" name="Picture Placeholder 10"/>
          <p:cNvSpPr>
            <a:spLocks noGrp="1"/>
          </p:cNvSpPr>
          <p:nvPr>
            <p:ph type="pic" sz="quarter" idx="12"/>
          </p:nvPr>
        </p:nvSpPr>
        <p:spPr>
          <a:xfrm>
            <a:off x="8280000" y="2169000"/>
            <a:ext cx="2520000" cy="2520000"/>
          </a:xfrm>
        </p:spPr>
        <p:txBody>
          <a:bodyPr/>
          <a:lstStyle/>
          <a:p>
            <a:endParaRPr lang="en-CA"/>
          </a:p>
        </p:txBody>
      </p:sp>
      <p:sp>
        <p:nvSpPr>
          <p:cNvPr id="13" name="Picture Placeholder 10"/>
          <p:cNvSpPr>
            <a:spLocks noGrp="1"/>
          </p:cNvSpPr>
          <p:nvPr>
            <p:ph type="pic" sz="quarter" idx="13"/>
          </p:nvPr>
        </p:nvSpPr>
        <p:spPr>
          <a:xfrm>
            <a:off x="1440000" y="2169000"/>
            <a:ext cx="2520000" cy="2520000"/>
          </a:xfrm>
        </p:spPr>
        <p:txBody>
          <a:bodyPr/>
          <a:lstStyle/>
          <a:p>
            <a:endParaRPr lang="en-CA"/>
          </a:p>
        </p:txBody>
      </p:sp>
      <p:sp>
        <p:nvSpPr>
          <p:cNvPr id="14" name="Text Placeholder 4"/>
          <p:cNvSpPr>
            <a:spLocks noGrp="1"/>
          </p:cNvSpPr>
          <p:nvPr>
            <p:ph type="body" sz="quarter" idx="26"/>
          </p:nvPr>
        </p:nvSpPr>
        <p:spPr>
          <a:xfrm>
            <a:off x="144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5" name="Text Placeholder 4"/>
          <p:cNvSpPr>
            <a:spLocks noGrp="1"/>
          </p:cNvSpPr>
          <p:nvPr>
            <p:ph type="body" sz="quarter" idx="27" hasCustomPrompt="1"/>
          </p:nvPr>
        </p:nvSpPr>
        <p:spPr>
          <a:xfrm>
            <a:off x="144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6" name="Text Placeholder 4"/>
          <p:cNvSpPr>
            <a:spLocks noGrp="1"/>
          </p:cNvSpPr>
          <p:nvPr>
            <p:ph type="body" sz="quarter" idx="28"/>
          </p:nvPr>
        </p:nvSpPr>
        <p:spPr>
          <a:xfrm>
            <a:off x="4836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a:t>Edit Master text styles</a:t>
            </a:r>
          </a:p>
        </p:txBody>
      </p:sp>
      <p:sp>
        <p:nvSpPr>
          <p:cNvPr id="17" name="Text Placeholder 4"/>
          <p:cNvSpPr>
            <a:spLocks noGrp="1"/>
          </p:cNvSpPr>
          <p:nvPr>
            <p:ph type="body" sz="quarter" idx="29" hasCustomPrompt="1"/>
          </p:nvPr>
        </p:nvSpPr>
        <p:spPr>
          <a:xfrm>
            <a:off x="4836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
        <p:nvSpPr>
          <p:cNvPr id="18" name="Text Placeholder 4"/>
          <p:cNvSpPr>
            <a:spLocks noGrp="1"/>
          </p:cNvSpPr>
          <p:nvPr>
            <p:ph type="body" sz="quarter" idx="30"/>
          </p:nvPr>
        </p:nvSpPr>
        <p:spPr>
          <a:xfrm>
            <a:off x="8280000" y="5041828"/>
            <a:ext cx="2520000" cy="949623"/>
          </a:xfrm>
        </p:spPr>
        <p:txBody>
          <a:bodyPr>
            <a:normAutofit/>
          </a:bodyPr>
          <a:lstStyle>
            <a:lvl1pPr marL="0" indent="0">
              <a:lnSpc>
                <a:spcPct val="150000"/>
              </a:lnSpc>
              <a:buNone/>
              <a:defRPr sz="1800">
                <a:solidFill>
                  <a:srgbClr val="5C5C5C"/>
                </a:solidFill>
                <a:latin typeface="Lato" panose="020F0502020204030203" pitchFamily="34" charset="0"/>
              </a:defRPr>
            </a:lvl1pPr>
          </a:lstStyle>
          <a:p>
            <a:pPr lvl="0"/>
            <a:r>
              <a:rPr lang="en-US" dirty="0"/>
              <a:t>Edit Master text styles</a:t>
            </a:r>
          </a:p>
        </p:txBody>
      </p:sp>
      <p:sp>
        <p:nvSpPr>
          <p:cNvPr id="19" name="Text Placeholder 4"/>
          <p:cNvSpPr>
            <a:spLocks noGrp="1"/>
          </p:cNvSpPr>
          <p:nvPr>
            <p:ph type="body" sz="quarter" idx="31" hasCustomPrompt="1"/>
          </p:nvPr>
        </p:nvSpPr>
        <p:spPr>
          <a:xfrm>
            <a:off x="8280000" y="4646472"/>
            <a:ext cx="2520000" cy="352828"/>
          </a:xfrm>
        </p:spPr>
        <p:txBody>
          <a:bodyPr>
            <a:noAutofit/>
          </a:bodyPr>
          <a:lstStyle>
            <a:lvl1pPr marL="0" indent="0">
              <a:buNone/>
              <a:defRPr sz="1800" b="1">
                <a:solidFill>
                  <a:srgbClr val="5C5C5C"/>
                </a:solidFill>
                <a:latin typeface="Lato" panose="020F0502020204030203" pitchFamily="34" charset="0"/>
              </a:defRPr>
            </a:lvl1pPr>
          </a:lstStyle>
          <a:p>
            <a:pPr lvl="0"/>
            <a:r>
              <a:rPr lang="en-US" dirty="0"/>
              <a:t>Add Your Title</a:t>
            </a:r>
          </a:p>
        </p:txBody>
      </p:sp>
    </p:spTree>
    <p:custDataLst>
      <p:tags r:id="rId1"/>
    </p:custDataLst>
    <p:extLst>
      <p:ext uri="{BB962C8B-B14F-4D97-AF65-F5344CB8AC3E}">
        <p14:creationId xmlns:p14="http://schemas.microsoft.com/office/powerpoint/2010/main" val="1657007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Text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0" indent="0">
              <a:lnSpc>
                <a:spcPct val="150000"/>
              </a:lnSpc>
              <a:buNone/>
              <a:defRPr sz="2000"/>
            </a:lvl1pPr>
            <a:lvl2pPr marL="457200" indent="0">
              <a:lnSpc>
                <a:spcPct val="150000"/>
              </a:lnSpc>
              <a:buNone/>
              <a:defRPr sz="2000"/>
            </a:lvl2pPr>
            <a:lvl3pPr marL="914400" indent="0">
              <a:lnSpc>
                <a:spcPct val="150000"/>
              </a:lnSpc>
              <a:buNone/>
              <a:defRPr sz="2000"/>
            </a:lvl3pPr>
            <a:lvl4pPr marL="1371600" indent="0">
              <a:lnSpc>
                <a:spcPct val="150000"/>
              </a:lnSpc>
              <a:buNone/>
              <a:defRPr sz="2000"/>
            </a:lvl4pPr>
            <a:lvl5pPr marL="1828800" indent="0">
              <a:lnSpc>
                <a:spcPct val="150000"/>
              </a:lnSpc>
              <a:buNone/>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custDataLst>
      <p:tags r:id="rId1"/>
    </p:custDataLst>
    <p:extLst>
      <p:ext uri="{BB962C8B-B14F-4D97-AF65-F5344CB8AC3E}">
        <p14:creationId xmlns:p14="http://schemas.microsoft.com/office/powerpoint/2010/main" val="566643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9" name="Title 8"/>
          <p:cNvSpPr>
            <a:spLocks noGrp="1"/>
          </p:cNvSpPr>
          <p:nvPr>
            <p:ph type="title" hasCustomPrompt="1"/>
          </p:nvPr>
        </p:nvSpPr>
        <p:spPr/>
        <p:txBody>
          <a:bodyPr/>
          <a:lstStyle>
            <a:lvl1pPr>
              <a:defRPr/>
            </a:lvl1pPr>
          </a:lstStyle>
          <a:p>
            <a:r>
              <a:rPr lang="en-US" dirty="0"/>
              <a:t>Bullet Slide</a:t>
            </a:r>
            <a:endParaRPr lang="en-CA" dirty="0"/>
          </a:p>
        </p:txBody>
      </p:sp>
      <p:sp>
        <p:nvSpPr>
          <p:cNvPr id="10" name="Slide Number Placeholder 9"/>
          <p:cNvSpPr>
            <a:spLocks noGrp="1"/>
          </p:cNvSpPr>
          <p:nvPr>
            <p:ph type="sldNum" sz="quarter" idx="10"/>
          </p:nvPr>
        </p:nvSpPr>
        <p:spPr/>
        <p:txBody>
          <a:bodyPr/>
          <a:lstStyle/>
          <a:p>
            <a:fld id="{A8350104-CE64-4EE9-82B1-554144FA4C7C}" type="slidenum">
              <a:rPr lang="en-CA" smtClean="0"/>
              <a:pPr/>
              <a:t>‹#›</a:t>
            </a:fld>
            <a:endParaRPr lang="en-CA"/>
          </a:p>
        </p:txBody>
      </p:sp>
      <p:sp>
        <p:nvSpPr>
          <p:cNvPr id="12" name="Text Placeholder 11"/>
          <p:cNvSpPr>
            <a:spLocks noGrp="1"/>
          </p:cNvSpPr>
          <p:nvPr>
            <p:ph type="body" sz="quarter" idx="11"/>
          </p:nvPr>
        </p:nvSpPr>
        <p:spPr>
          <a:xfrm>
            <a:off x="1440000" y="1808163"/>
            <a:ext cx="9360000" cy="4357687"/>
          </a:xfrm>
        </p:spPr>
        <p:txBody>
          <a:bodyPr>
            <a:normAutofit/>
          </a:bodyPr>
          <a:lstStyle>
            <a:lvl1pPr marL="342900" indent="-342900">
              <a:lnSpc>
                <a:spcPct val="150000"/>
              </a:lnSpc>
              <a:buFont typeface="Arial" panose="020B0604020202020204" pitchFamily="34" charset="0"/>
              <a:buChar char="•"/>
              <a:defRPr sz="2000"/>
            </a:lvl1pPr>
            <a:lvl2pPr marL="800100" indent="-342900">
              <a:lnSpc>
                <a:spcPct val="150000"/>
              </a:lnSpc>
              <a:buFont typeface="Arial" panose="020B0604020202020204" pitchFamily="34" charset="0"/>
              <a:buChar char="•"/>
              <a:defRPr sz="2000"/>
            </a:lvl2pPr>
            <a:lvl3pPr marL="1257300" indent="-342900">
              <a:lnSpc>
                <a:spcPct val="150000"/>
              </a:lnSpc>
              <a:buFont typeface="Arial" panose="020B0604020202020204" pitchFamily="34" charset="0"/>
              <a:buChar char="•"/>
              <a:defRPr sz="2000"/>
            </a:lvl3pPr>
            <a:lvl4pPr marL="1714500" indent="-342900">
              <a:lnSpc>
                <a:spcPct val="150000"/>
              </a:lnSpc>
              <a:buFont typeface="Arial" panose="020B0604020202020204" pitchFamily="34" charset="0"/>
              <a:buChar char="•"/>
              <a:defRPr sz="2000"/>
            </a:lvl4pPr>
            <a:lvl5pPr marL="2171700" indent="-342900">
              <a:lnSpc>
                <a:spcPct val="150000"/>
              </a:lnSpc>
              <a:buFont typeface="Arial" panose="020B0604020202020204" pitchFamily="34" charset="0"/>
              <a:buChar char="•"/>
              <a:defRPr sz="2000"/>
            </a:lvl5pPr>
          </a:lstStyle>
          <a:p>
            <a:pPr lvl="0"/>
            <a:r>
              <a:rPr lang="en-US" dirty="0"/>
              <a:t>Edit Master text styles</a:t>
            </a:r>
          </a:p>
        </p:txBody>
      </p:sp>
    </p:spTree>
    <p:custDataLst>
      <p:tags r:id="rId1"/>
    </p:custDataLst>
    <p:extLst>
      <p:ext uri="{BB962C8B-B14F-4D97-AF65-F5344CB8AC3E}">
        <p14:creationId xmlns:p14="http://schemas.microsoft.com/office/powerpoint/2010/main" val="37610397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4.pn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ustDataLst>
      <p:tags r:id="rId6"/>
    </p:custDataLst>
    <p:extLst>
      <p:ext uri="{BB962C8B-B14F-4D97-AF65-F5344CB8AC3E}">
        <p14:creationId xmlns:p14="http://schemas.microsoft.com/office/powerpoint/2010/main" val="311605428"/>
      </p:ext>
    </p:extLst>
  </p:cSld>
  <p:clrMap bg1="lt1" tx1="dk1" bg2="lt2" tx2="dk2" accent1="accent1" accent2="accent2" accent3="accent3" accent4="accent4" accent5="accent5" accent6="accent6" hlink="hlink" folHlink="folHlink"/>
  <p:sldLayoutIdLst>
    <p:sldLayoutId id="2147483687" r:id="rId1"/>
    <p:sldLayoutId id="2147483686" r:id="rId2"/>
    <p:sldLayoutId id="2147483649" r:id="rId3"/>
    <p:sldLayoutId id="2147483650" r:id="rId4"/>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898989"/>
                </a:solidFill>
                <a:latin typeface="Lato" panose="020F0502020204030203" pitchFamily="34" charset="0"/>
              </a:defRPr>
            </a:lvl1pPr>
          </a:lstStyle>
          <a:p>
            <a:fld id="{F88DDB73-4218-4F15-8D62-9E4B0C1C689C}" type="slidenum">
              <a:rPr lang="en-CA" smtClean="0"/>
              <a:pPr/>
              <a:t>‹#›</a:t>
            </a:fld>
            <a:endParaRPr lang="en-CA" dirty="0"/>
          </a:p>
        </p:txBody>
      </p:sp>
      <p:pic>
        <p:nvPicPr>
          <p:cNvPr id="5" name="Picture 4"/>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728190"/>
            <a:ext cx="219474" cy="543914"/>
          </a:xfrm>
          <a:prstGeom prst="rect">
            <a:avLst/>
          </a:prstGeom>
        </p:spPr>
      </p:pic>
    </p:spTree>
    <p:custDataLst>
      <p:tags r:id="rId14"/>
    </p:custDataLst>
    <p:extLst>
      <p:ext uri="{BB962C8B-B14F-4D97-AF65-F5344CB8AC3E}">
        <p14:creationId xmlns:p14="http://schemas.microsoft.com/office/powerpoint/2010/main" val="328186886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9" r:id="rId5"/>
    <p:sldLayoutId id="2147483690" r:id="rId6"/>
    <p:sldLayoutId id="2147483685" r:id="rId7"/>
    <p:sldLayoutId id="2147483681" r:id="rId8"/>
    <p:sldLayoutId id="2147483682" r:id="rId9"/>
    <p:sldLayoutId id="2147483683" r:id="rId10"/>
    <p:sldLayoutId id="2147483684" r:id="rId11"/>
    <p:sldLayoutId id="2147483688" r:id="rId12"/>
  </p:sldLayoutIdLst>
  <p:hf hdr="0" ftr="0" dt="0"/>
  <p:txStyles>
    <p:titleStyle>
      <a:lvl1pPr algn="l" defTabSz="914400" rtl="0" eaLnBrk="1" latinLnBrk="0" hangingPunct="1">
        <a:lnSpc>
          <a:spcPct val="90000"/>
        </a:lnSpc>
        <a:spcBef>
          <a:spcPct val="0"/>
        </a:spcBef>
        <a:buNone/>
        <a:defRPr sz="4000" kern="1200">
          <a:solidFill>
            <a:srgbClr val="5C5C5C"/>
          </a:solidFill>
          <a:latin typeface="Lato Light" panose="020F0302020204030203"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2000" kern="1200">
          <a:solidFill>
            <a:srgbClr val="5C5C5C"/>
          </a:solidFill>
          <a:latin typeface="Lato" panose="020F0502020204030203" pitchFamily="34" charset="0"/>
          <a:ea typeface="+mn-ea"/>
          <a:cs typeface="+mn-cs"/>
        </a:defRPr>
      </a:lvl1pPr>
      <a:lvl2pPr marL="4572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2pPr>
      <a:lvl3pPr marL="914400" indent="0" algn="l" defTabSz="914400" rtl="0" eaLnBrk="1" latinLnBrk="0" hangingPunct="1">
        <a:lnSpc>
          <a:spcPct val="150000"/>
        </a:lnSpc>
        <a:spcBef>
          <a:spcPts val="500"/>
        </a:spcBef>
        <a:buFont typeface="Arial" panose="020B0604020202020204" pitchFamily="34" charset="0"/>
        <a:buNone/>
        <a:defRPr sz="2000" kern="1200">
          <a:solidFill>
            <a:srgbClr val="5C5C5C"/>
          </a:solidFill>
          <a:latin typeface="Lato" panose="020F050202020403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24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3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31.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32.xml"/><Relationship Id="rId4" Type="http://schemas.openxmlformats.org/officeDocument/2006/relationships/image" Target="../media/image9.tiff"/></Relationships>
</file>

<file path=ppt/slides/_rels/slide14.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3.png"/><Relationship Id="rId3" Type="http://schemas.openxmlformats.org/officeDocument/2006/relationships/hyperlink" Target="https://en.wikipedia.org/wiki/File:Rotavirus_Reconstruction.jpg" TargetMode="External"/><Relationship Id="rId7" Type="http://schemas.openxmlformats.org/officeDocument/2006/relationships/image" Target="../media/image10.png"/><Relationship Id="rId12" Type="http://schemas.microsoft.com/office/2007/relationships/hdphoto" Target="../media/hdphoto3.wdp"/><Relationship Id="rId2" Type="http://schemas.openxmlformats.org/officeDocument/2006/relationships/slideLayout" Target="../slideLayouts/slideLayout8.xml"/><Relationship Id="rId1" Type="http://schemas.openxmlformats.org/officeDocument/2006/relationships/tags" Target="../tags/tag33.xml"/><Relationship Id="rId6" Type="http://schemas.openxmlformats.org/officeDocument/2006/relationships/hyperlink" Target="https://commons.wikimedia.org/wiki/File:Schistosoma_mansoni2.jpg" TargetMode="External"/><Relationship Id="rId11" Type="http://schemas.openxmlformats.org/officeDocument/2006/relationships/image" Target="../media/image12.png"/><Relationship Id="rId5" Type="http://schemas.openxmlformats.org/officeDocument/2006/relationships/hyperlink" Target="https://commons.wikimedia.org/wiki/File:Giardia_muris_trophozoite_SEM_11643.jpg" TargetMode="External"/><Relationship Id="rId10" Type="http://schemas.microsoft.com/office/2007/relationships/hdphoto" Target="../media/hdphoto2.wdp"/><Relationship Id="rId4" Type="http://schemas.openxmlformats.org/officeDocument/2006/relationships/hyperlink" Target="https://commons.wikimedia.org/wiki/File:Cholera_bacteria_SEM.jpg" TargetMode="External"/><Relationship Id="rId9" Type="http://schemas.openxmlformats.org/officeDocument/2006/relationships/image" Target="../media/image11.png"/><Relationship Id="rId1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8.xml"/><Relationship Id="rId1" Type="http://schemas.openxmlformats.org/officeDocument/2006/relationships/tags" Target="../tags/tag36.xml"/><Relationship Id="rId5" Type="http://schemas.openxmlformats.org/officeDocument/2006/relationships/image" Target="../media/image15.tiff"/><Relationship Id="rId4" Type="http://schemas.openxmlformats.org/officeDocument/2006/relationships/image" Target="../media/image14.tif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37.xml"/><Relationship Id="rId4" Type="http://schemas.openxmlformats.org/officeDocument/2006/relationships/image" Target="../media/image16.tif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38.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3" Type="http://schemas.openxmlformats.org/officeDocument/2006/relationships/hyperlink" Target="https://resources.cawst.org/cc" TargetMode="Externa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4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42.xml"/><Relationship Id="rId4" Type="http://schemas.openxmlformats.org/officeDocument/2006/relationships/image" Target="../media/image20.tiff"/></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8.xml"/><Relationship Id="rId1" Type="http://schemas.openxmlformats.org/officeDocument/2006/relationships/tags" Target="../tags/tag43.xml"/><Relationship Id="rId5" Type="http://schemas.microsoft.com/office/2007/relationships/hdphoto" Target="../media/hdphoto5.wdp"/><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8.xml"/><Relationship Id="rId1" Type="http://schemas.openxmlformats.org/officeDocument/2006/relationships/tags" Target="../tags/tag44.xml"/><Relationship Id="rId4" Type="http://schemas.openxmlformats.org/officeDocument/2006/relationships/image" Target="../media/image22.tif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45.xml"/><Relationship Id="rId5" Type="http://schemas.openxmlformats.org/officeDocument/2006/relationships/image" Target="../media/image24.tiff"/><Relationship Id="rId4" Type="http://schemas.openxmlformats.org/officeDocument/2006/relationships/image" Target="../media/image23.tiff"/></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4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8.xml"/><Relationship Id="rId1" Type="http://schemas.openxmlformats.org/officeDocument/2006/relationships/tags" Target="../tags/tag47.xml"/><Relationship Id="rId4" Type="http://schemas.microsoft.com/office/2007/relationships/hdphoto" Target="../media/hdphoto6.wdp"/></Relationships>
</file>

<file path=ppt/slides/_rels/slide29.xml.rels><?xml version="1.0" encoding="UTF-8" standalone="yes"?>
<Relationships xmlns="http://schemas.openxmlformats.org/package/2006/relationships"><Relationship Id="rId2" Type="http://schemas.openxmlformats.org/officeDocument/2006/relationships/hyperlink" Target="http://apps.who.int/iris/handle/10665/43428" TargetMode="Externa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48.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8.xml"/><Relationship Id="rId1" Type="http://schemas.openxmlformats.org/officeDocument/2006/relationships/tags" Target="../tags/tag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971279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rtl="0"/>
            <a:fld id="{A8350104-CE64-4EE9-82B1-554144FA4C7C}" type="slidenum">
              <a:rPr/>
              <a:pPr/>
              <a:t>10</a:t>
            </a:fld>
            <a:endParaRPr/>
          </a:p>
        </p:txBody>
      </p:sp>
      <p:sp>
        <p:nvSpPr>
          <p:cNvPr id="8" name="Title 1"/>
          <p:cNvSpPr>
            <a:spLocks noGrp="1"/>
          </p:cNvSpPr>
          <p:nvPr>
            <p:ph type="title"/>
          </p:nvPr>
        </p:nvSpPr>
        <p:spPr>
          <a:xfrm>
            <a:off x="838200" y="365125"/>
            <a:ext cx="10515600" cy="1325563"/>
          </a:xfrm>
        </p:spPr>
        <p:txBody>
          <a:bodyPr/>
          <a:lstStyle/>
          <a:p>
            <a:pPr rtl="0"/>
            <a:r>
              <a:rPr lang="es-AR"/>
              <a:t>Aceptabilidad: </a:t>
            </a:r>
            <a:r>
              <a:rPr lang="es-AR">
                <a:latin typeface="Lato Black" panose="020F0A02020204030203" pitchFamily="34" charset="0"/>
              </a:rPr>
              <a:t>turbidez</a:t>
            </a:r>
          </a:p>
        </p:txBody>
      </p:sp>
      <p:sp>
        <p:nvSpPr>
          <p:cNvPr id="9" name="Text Box 3"/>
          <p:cNvSpPr txBox="1">
            <a:spLocks noChangeArrowheads="1"/>
          </p:cNvSpPr>
          <p:nvPr/>
        </p:nvSpPr>
        <p:spPr bwMode="auto">
          <a:xfrm>
            <a:off x="4385287" y="6356350"/>
            <a:ext cx="3421427" cy="523220"/>
          </a:xfrm>
          <a:prstGeom prst="rect">
            <a:avLst/>
          </a:prstGeom>
          <a:noFill/>
          <a:ln>
            <a:noFill/>
          </a:ln>
          <a:effectLst/>
          <a:extLst>
            <a:ext uri="{909E8E84-426E-40DD-AFC4-6F175D3DCCD1}">
              <a14:hiddenFill xmlns:a14="http://schemas.microsoft.com/office/drawing/2010/main">
                <a:gradFill rotWithShape="1">
                  <a:gsLst>
                    <a:gs pos="0">
                      <a:srgbClr val="EDEDB1">
                        <a:alpha val="98000"/>
                      </a:srgbClr>
                    </a:gs>
                    <a:gs pos="100000">
                      <a:srgbClr val="EDEDB1">
                        <a:gamma/>
                        <a:tint val="3529"/>
                        <a:invGamma/>
                      </a:srgbClr>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rtl="0">
              <a:spcBef>
                <a:spcPct val="50000"/>
              </a:spcBef>
            </a:pPr>
            <a:r>
              <a:rPr lang="es-AR" sz="1400" i="1">
                <a:latin typeface="Lato" panose="020F0502020204030203" pitchFamily="34" charset="0"/>
                <a:ea typeface="Lato" panose="020F0502020204030203" pitchFamily="34" charset="0"/>
                <a:cs typeface="Lato" panose="020F0502020204030203" pitchFamily="34" charset="0"/>
              </a:rPr>
              <a:t>Crédito de la imagen: P &amp; G Health Sciences Institute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706" y="1685508"/>
            <a:ext cx="7832589" cy="4320000"/>
          </a:xfrm>
          <a:prstGeom prst="rect">
            <a:avLst/>
          </a:prstGeom>
        </p:spPr>
      </p:pic>
    </p:spTree>
    <p:custDataLst>
      <p:tags r:id="rId1"/>
    </p:custDataLst>
    <p:extLst>
      <p:ext uri="{BB962C8B-B14F-4D97-AF65-F5344CB8AC3E}">
        <p14:creationId xmlns:p14="http://schemas.microsoft.com/office/powerpoint/2010/main" val="726333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Valores importantes de turbidez</a:t>
            </a:r>
          </a:p>
        </p:txBody>
      </p:sp>
      <p:sp>
        <p:nvSpPr>
          <p:cNvPr id="3" name="Slide Number Placeholder 2"/>
          <p:cNvSpPr>
            <a:spLocks noGrp="1"/>
          </p:cNvSpPr>
          <p:nvPr>
            <p:ph type="sldNum" sz="quarter" idx="10"/>
          </p:nvPr>
        </p:nvSpPr>
        <p:spPr/>
        <p:txBody>
          <a:bodyPr/>
          <a:lstStyle/>
          <a:p>
            <a:pPr rtl="0"/>
            <a:fld id="{A8350104-CE64-4EE9-82B1-554144FA4C7C}" type="slidenum">
              <a:rPr/>
              <a:pPr/>
              <a:t>11</a:t>
            </a:fld>
            <a:endParaRPr/>
          </a:p>
        </p:txBody>
      </p:sp>
      <p:sp>
        <p:nvSpPr>
          <p:cNvPr id="6" name="Text Placeholder 5"/>
          <p:cNvSpPr>
            <a:spLocks noGrp="1"/>
          </p:cNvSpPr>
          <p:nvPr>
            <p:ph type="body" sz="quarter" idx="11"/>
          </p:nvPr>
        </p:nvSpPr>
        <p:spPr>
          <a:xfrm>
            <a:off x="1440000" y="1800000"/>
            <a:ext cx="9360000" cy="4357687"/>
          </a:xfrm>
        </p:spPr>
        <p:txBody>
          <a:bodyPr/>
          <a:lstStyle/>
          <a:p>
            <a:pPr marL="0" indent="0" rtl="0">
              <a:buNone/>
            </a:pPr>
            <a:r>
              <a:rPr lang="es-AR"/>
              <a:t>Arriba de 5 UNT: visiblemente turbia</a:t>
            </a:r>
          </a:p>
          <a:p>
            <a:pPr marL="0" indent="0" rtl="0">
              <a:buNone/>
            </a:pPr>
            <a:r>
              <a:rPr lang="es-AR"/>
              <a:t>Debajo de 1 UNT: clarísima</a:t>
            </a:r>
          </a:p>
          <a:p>
            <a:pPr marL="0" indent="0" rtl="0">
              <a:buNone/>
            </a:pPr>
            <a:r>
              <a:rPr lang="es-AR"/>
              <a:t>1 – 5 UTN: objetivo para filtros domiciliarios (OMS, 2017a, OMS 2017b)</a:t>
            </a:r>
          </a:p>
          <a:p>
            <a:pPr marL="0" indent="0" rtl="0">
              <a:buNone/>
            </a:pPr>
            <a:r>
              <a:rPr lang="es-AR"/>
              <a:t>Debajo de 0,5 UTN: objetivo para sistemas municipales que funcionen bien (OMS, 2017a)</a:t>
            </a:r>
          </a:p>
          <a:p>
            <a:pPr marL="0" indent="0">
              <a:buNone/>
            </a:pPr>
            <a:endParaRPr lang="en-US" dirty="0"/>
          </a:p>
          <a:p>
            <a:pPr marL="0" indent="0">
              <a:buNone/>
            </a:pPr>
            <a:endParaRPr lang="en-CA" dirty="0"/>
          </a:p>
        </p:txBody>
      </p:sp>
    </p:spTree>
    <p:custDataLst>
      <p:tags r:id="rId1"/>
    </p:custDataLst>
    <p:extLst>
      <p:ext uri="{BB962C8B-B14F-4D97-AF65-F5344CB8AC3E}">
        <p14:creationId xmlns:p14="http://schemas.microsoft.com/office/powerpoint/2010/main" val="255612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800000" y="2613392"/>
            <a:ext cx="6912429"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spcBef>
                <a:spcPct val="50000"/>
              </a:spcBef>
            </a:pPr>
            <a:r>
              <a:rPr lang="es-AR" sz="5000">
                <a:solidFill>
                  <a:srgbClr val="27808E"/>
                </a:solidFill>
                <a:latin typeface="Lato" panose="020B0604020202020204" charset="0"/>
              </a:rPr>
              <a:t>Tubo de turbidez de dos partes usado en un kit portátil</a:t>
            </a:r>
          </a:p>
        </p:txBody>
      </p:sp>
      <p:pic>
        <p:nvPicPr>
          <p:cNvPr id="1026" name="Picture 2" descr="https://www.camlab.co.uk/images/thumbs/0010396.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9269" y="-40403"/>
            <a:ext cx="3322731" cy="689840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8869268" y="5023884"/>
            <a:ext cx="3322731" cy="1834116"/>
          </a:xfrm>
          <a:prstGeom prst="rect">
            <a:avLst/>
          </a:prstGeom>
          <a:gradFill>
            <a:gsLst>
              <a:gs pos="0">
                <a:srgbClr val="000000">
                  <a:alpha val="0"/>
                </a:srgbClr>
              </a:gs>
              <a:gs pos="60000">
                <a:srgbClr val="000000">
                  <a:alpha val="25000"/>
                </a:srgbClr>
              </a:gs>
              <a:gs pos="100000">
                <a:srgbClr val="000000">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Text Placeholder 5"/>
          <p:cNvSpPr>
            <a:spLocks noGrp="1"/>
          </p:cNvSpPr>
          <p:nvPr>
            <p:ph type="body" sz="quarter" idx="4294967295"/>
          </p:nvPr>
        </p:nvSpPr>
        <p:spPr>
          <a:xfrm>
            <a:off x="8869268" y="6308710"/>
            <a:ext cx="3322732" cy="354106"/>
          </a:xfrm>
          <a:prstGeom prst="rect">
            <a:avLst/>
          </a:prstGeom>
        </p:spPr>
        <p:txBody>
          <a:bodyPr>
            <a:normAutofit fontScale="92500" lnSpcReduction="20000"/>
          </a:bodyPr>
          <a:lstStyle/>
          <a:p>
            <a:pPr algn="ctr" rtl="0"/>
            <a:r>
              <a:rPr lang="es-AR" sz="1400" i="1">
                <a:solidFill>
                  <a:schemeClr val="bg1"/>
                </a:solidFill>
              </a:rPr>
              <a:t>Fuente: Palintest International, Reino Unido</a:t>
            </a:r>
          </a:p>
        </p:txBody>
      </p:sp>
    </p:spTree>
    <p:custDataLst>
      <p:tags r:id="rId1"/>
    </p:custDataLst>
    <p:extLst>
      <p:ext uri="{BB962C8B-B14F-4D97-AF65-F5344CB8AC3E}">
        <p14:creationId xmlns:p14="http://schemas.microsoft.com/office/powerpoint/2010/main" val="3116563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ele\Dropbox\Drinking Water Quality Testing_2009-06\Illustrations\Turbidimeter.tiff"/>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888832" y="606533"/>
            <a:ext cx="6041909" cy="564493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0"/>
          </p:nvPr>
        </p:nvSpPr>
        <p:spPr/>
        <p:txBody>
          <a:bodyPr/>
          <a:lstStyle/>
          <a:p>
            <a:pPr rtl="0"/>
            <a:fld id="{90C5138D-4C5F-48AF-A64F-FBCEEBACA0DF}" type="slidenum">
              <a:rPr>
                <a:solidFill>
                  <a:schemeClr val="tx1"/>
                </a:solidFill>
              </a:rPr>
              <a:pPr/>
              <a:t>13</a:t>
            </a:fld>
            <a:endParaRPr>
              <a:solidFill>
                <a:schemeClr val="tx1"/>
              </a:solidFill>
            </a:endParaRPr>
          </a:p>
        </p:txBody>
      </p:sp>
      <p:sp>
        <p:nvSpPr>
          <p:cNvPr id="6" name="Text Box 5"/>
          <p:cNvSpPr txBox="1">
            <a:spLocks noChangeArrowheads="1"/>
          </p:cNvSpPr>
          <p:nvPr/>
        </p:nvSpPr>
        <p:spPr bwMode="auto">
          <a:xfrm>
            <a:off x="1800000" y="2613392"/>
            <a:ext cx="5312223"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rtl="0">
              <a:spcBef>
                <a:spcPct val="50000"/>
              </a:spcBef>
            </a:pPr>
            <a:r>
              <a:rPr lang="es-AR" sz="5000">
                <a:solidFill>
                  <a:srgbClr val="27808E"/>
                </a:solidFill>
                <a:latin typeface="Lato" panose="020B0604020202020204" charset="0"/>
              </a:rPr>
              <a:t>Turbidímetro digital</a:t>
            </a:r>
          </a:p>
        </p:txBody>
      </p:sp>
    </p:spTree>
    <p:custDataLst>
      <p:tags r:id="rId1"/>
    </p:custDataLst>
    <p:extLst>
      <p:ext uri="{BB962C8B-B14F-4D97-AF65-F5344CB8AC3E}">
        <p14:creationId xmlns:p14="http://schemas.microsoft.com/office/powerpoint/2010/main" val="3131620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rtl="0"/>
            <a:r>
              <a:rPr lang="es-AR"/>
              <a:t>Aspectos microbiológicos</a:t>
            </a:r>
          </a:p>
        </p:txBody>
      </p:sp>
      <p:sp>
        <p:nvSpPr>
          <p:cNvPr id="3" name="Slide Number Placeholder 2"/>
          <p:cNvSpPr>
            <a:spLocks noGrp="1"/>
          </p:cNvSpPr>
          <p:nvPr>
            <p:ph type="sldNum" sz="quarter" idx="10"/>
          </p:nvPr>
        </p:nvSpPr>
        <p:spPr/>
        <p:txBody>
          <a:bodyPr/>
          <a:lstStyle/>
          <a:p>
            <a:pPr rtl="0"/>
            <a:fld id="{A8350104-CE64-4EE9-82B1-554144FA4C7C}" type="slidenum">
              <a:rPr/>
              <a:pPr/>
              <a:t>14</a:t>
            </a:fld>
            <a:endParaRPr/>
          </a:p>
        </p:txBody>
      </p:sp>
      <p:sp>
        <p:nvSpPr>
          <p:cNvPr id="8" name="Rectangle 3"/>
          <p:cNvSpPr>
            <a:spLocks noChangeArrowheads="1"/>
          </p:cNvSpPr>
          <p:nvPr/>
        </p:nvSpPr>
        <p:spPr bwMode="auto">
          <a:xfrm>
            <a:off x="892710" y="5012104"/>
            <a:ext cx="2520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rtl="0" eaLnBrk="0" fontAlgn="base" hangingPunct="0">
              <a:spcBef>
                <a:spcPct val="0"/>
              </a:spcBef>
              <a:spcAft>
                <a:spcPct val="0"/>
              </a:spcAft>
            </a:pPr>
            <a:r>
              <a:rPr lang="es-AR" sz="1400" i="1">
                <a:latin typeface="Lato" panose="020F0502020204030203" pitchFamily="34" charset="0"/>
                <a:ea typeface="Lato" panose="020F0502020204030203" pitchFamily="34" charset="0"/>
                <a:cs typeface="Lato" panose="020F0502020204030203" pitchFamily="34" charset="0"/>
              </a:rPr>
              <a:t>Crédito de la imagen: </a:t>
            </a:r>
            <a:r>
              <a:rPr lang="es-AR" sz="1400" i="1" u="sng">
                <a:latin typeface="Lato" panose="020F0502020204030203" pitchFamily="34" charset="0"/>
                <a:ea typeface="Lato" panose="020F0502020204030203" pitchFamily="34" charset="0"/>
                <a:cs typeface="Lato" panose="020F0502020204030203" pitchFamily="34" charset="0"/>
                <a:hlinkClick r:id="rId3"/>
              </a:rPr>
              <a:t>Graham Beards</a:t>
            </a:r>
          </a:p>
        </p:txBody>
      </p:sp>
      <p:sp>
        <p:nvSpPr>
          <p:cNvPr id="10" name="Rectangle 3"/>
          <p:cNvSpPr>
            <a:spLocks noChangeArrowheads="1"/>
          </p:cNvSpPr>
          <p:nvPr/>
        </p:nvSpPr>
        <p:spPr bwMode="auto">
          <a:xfrm>
            <a:off x="3521570" y="5012104"/>
            <a:ext cx="2520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0"/>
            <a:r>
              <a:rPr lang="es-AR" sz="1400" i="1">
                <a:latin typeface="Lato" panose="020F0502020204030203" pitchFamily="34" charset="0"/>
                <a:ea typeface="Lato" panose="020F0502020204030203" pitchFamily="34" charset="0"/>
                <a:cs typeface="Lato" panose="020F0502020204030203" pitchFamily="34" charset="0"/>
              </a:rPr>
              <a:t>Crédito de la imagen: </a:t>
            </a:r>
            <a:r>
              <a:rPr lang="es-AR" sz="1400" i="1" u="sng">
                <a:latin typeface="Lato" panose="020F0502020204030203" pitchFamily="34" charset="0"/>
                <a:ea typeface="Lato" panose="020F0502020204030203" pitchFamily="34" charset="0"/>
                <a:cs typeface="Lato" panose="020F0502020204030203" pitchFamily="34" charset="0"/>
                <a:hlinkClick r:id="rId4"/>
              </a:rPr>
              <a:t>dominio público</a:t>
            </a:r>
          </a:p>
        </p:txBody>
      </p:sp>
      <p:sp>
        <p:nvSpPr>
          <p:cNvPr id="12" name="Rectangle 3"/>
          <p:cNvSpPr>
            <a:spLocks noChangeArrowheads="1"/>
          </p:cNvSpPr>
          <p:nvPr/>
        </p:nvSpPr>
        <p:spPr bwMode="auto">
          <a:xfrm>
            <a:off x="6150430" y="5012104"/>
            <a:ext cx="2520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0"/>
            <a:r>
              <a:rPr lang="es-AR" sz="1400" i="1">
                <a:latin typeface="Lato" panose="020F0502020204030203" pitchFamily="34" charset="0"/>
                <a:ea typeface="Lato" panose="020F0502020204030203" pitchFamily="34" charset="0"/>
                <a:cs typeface="Lato" panose="020F0502020204030203" pitchFamily="34" charset="0"/>
              </a:rPr>
              <a:t>Crédito de la imagen: </a:t>
            </a:r>
            <a:r>
              <a:rPr lang="es-AR" sz="1400" i="1">
                <a:latin typeface="Lato" panose="020F0502020204030203" pitchFamily="34" charset="0"/>
                <a:ea typeface="Lato" panose="020F0502020204030203" pitchFamily="34" charset="0"/>
                <a:cs typeface="Lato" panose="020F0502020204030203" pitchFamily="34" charset="0"/>
                <a:hlinkClick r:id="rId5"/>
              </a:rPr>
              <a:t>dominio público</a:t>
            </a:r>
          </a:p>
        </p:txBody>
      </p:sp>
      <p:sp>
        <p:nvSpPr>
          <p:cNvPr id="15" name="Rectangle 3"/>
          <p:cNvSpPr>
            <a:spLocks noChangeArrowheads="1"/>
          </p:cNvSpPr>
          <p:nvPr/>
        </p:nvSpPr>
        <p:spPr bwMode="auto">
          <a:xfrm>
            <a:off x="8779290" y="5012104"/>
            <a:ext cx="2520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rtl="0"/>
            <a:r>
              <a:rPr lang="es-AR" sz="1400" i="1">
                <a:latin typeface="Lato" panose="020F0502020204030203" pitchFamily="34" charset="0"/>
                <a:ea typeface="Lato" panose="020F0502020204030203" pitchFamily="34" charset="0"/>
                <a:cs typeface="Lato" panose="020F0502020204030203" pitchFamily="34" charset="0"/>
              </a:rPr>
              <a:t>Crédito de la imagen: </a:t>
            </a:r>
            <a:r>
              <a:rPr lang="es-AR" sz="1400" i="1">
                <a:latin typeface="Lato" panose="020F0502020204030203" pitchFamily="34" charset="0"/>
                <a:ea typeface="Lato" panose="020F0502020204030203" pitchFamily="34" charset="0"/>
                <a:cs typeface="Lato" panose="020F0502020204030203" pitchFamily="34" charset="0"/>
                <a:hlinkClick r:id="rId6"/>
              </a:rPr>
              <a:t>dominio público</a:t>
            </a:r>
          </a:p>
        </p:txBody>
      </p:sp>
      <p:sp>
        <p:nvSpPr>
          <p:cNvPr id="2" name="Rectangle 1"/>
          <p:cNvSpPr/>
          <p:nvPr/>
        </p:nvSpPr>
        <p:spPr>
          <a:xfrm>
            <a:off x="892710" y="2438985"/>
            <a:ext cx="2520000" cy="2520000"/>
          </a:xfrm>
          <a:prstGeom prst="rect">
            <a:avLst/>
          </a:prstGeom>
          <a:blipFill>
            <a:blip r:embed="rId7">
              <a:extLst>
                <a:ext uri="{BEBA8EAE-BF5A-486C-A8C5-ECC9F3942E4B}">
                  <a14:imgProps xmlns:a14="http://schemas.microsoft.com/office/drawing/2010/main">
                    <a14:imgLayer r:embed="rId8">
                      <a14:imgEffect>
                        <a14:saturation sat="0"/>
                      </a14:imgEffect>
                    </a14:imgLayer>
                  </a14:imgProps>
                </a:ext>
              </a:extLst>
            </a:blip>
            <a:srcRect/>
            <a:stretch>
              <a:fillRect l="-4286" r="-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3521570" y="2438985"/>
            <a:ext cx="2520000" cy="2520000"/>
          </a:xfrm>
          <a:prstGeom prst="rect">
            <a:avLst/>
          </a:prstGeom>
          <a:blipFill>
            <a:blip r:embed="rId9">
              <a:extLst>
                <a:ext uri="{BEBA8EAE-BF5A-486C-A8C5-ECC9F3942E4B}">
                  <a14:imgProps xmlns:a14="http://schemas.microsoft.com/office/drawing/2010/main">
                    <a14:imgLayer r:embed="rId10">
                      <a14:imgEffect>
                        <a14:brightnessContrast bright="-5000" contrast="40000"/>
                      </a14:imgEffect>
                    </a14:imgLayer>
                  </a14:imgProps>
                </a:ext>
              </a:extLst>
            </a:blip>
            <a:srcRect/>
            <a:stretch>
              <a:fillRect l="-16072" t="-356" r="-16072" b="-3214"/>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6150430" y="2438985"/>
            <a:ext cx="2520000" cy="2520000"/>
          </a:xfrm>
          <a:prstGeom prst="rect">
            <a:avLst/>
          </a:prstGeom>
          <a:blipFill>
            <a:blip r:embed="rId11">
              <a:extLst>
                <a:ext uri="{BEBA8EAE-BF5A-486C-A8C5-ECC9F3942E4B}">
                  <a14:imgProps xmlns:a14="http://schemas.microsoft.com/office/drawing/2010/main">
                    <a14:imgLayer r:embed="rId12">
                      <a14:imgEffect>
                        <a14:brightnessContrast contrast="45000"/>
                      </a14:imgEffect>
                    </a14:imgLayer>
                  </a14:imgProps>
                </a:ext>
              </a:extLst>
            </a:blip>
            <a:srcRect/>
            <a:stretch>
              <a:fillRect l="-32143" r="-12143"/>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8779290" y="2438985"/>
            <a:ext cx="2520000" cy="2520000"/>
          </a:xfrm>
          <a:prstGeom prst="rect">
            <a:avLst/>
          </a:prstGeom>
          <a:blipFill>
            <a:blip r:embed="rId13">
              <a:extLst>
                <a:ext uri="{BEBA8EAE-BF5A-486C-A8C5-ECC9F3942E4B}">
                  <a14:imgProps xmlns:a14="http://schemas.microsoft.com/office/drawing/2010/main">
                    <a14:imgLayer r:embed="rId14">
                      <a14:imgEffect>
                        <a14:brightnessContrast contrast="25000"/>
                      </a14:imgEffect>
                    </a14:imgLayer>
                  </a14:imgProps>
                </a:ext>
              </a:extLst>
            </a:blip>
            <a:srcRect/>
            <a:stretch>
              <a:fillRect l="-25714"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TextBox 4"/>
          <p:cNvSpPr txBox="1"/>
          <p:nvPr/>
        </p:nvSpPr>
        <p:spPr>
          <a:xfrm>
            <a:off x="892710" y="1940901"/>
            <a:ext cx="2520000" cy="461665"/>
          </a:xfrm>
          <a:prstGeom prst="rect">
            <a:avLst/>
          </a:prstGeom>
          <a:noFill/>
        </p:spPr>
        <p:txBody>
          <a:bodyPr wrap="square" rtlCol="0">
            <a:spAutoFit/>
          </a:bodyPr>
          <a:lstStyle/>
          <a:p>
            <a:pPr rtl="0"/>
            <a:r>
              <a:rPr lang="es-AR" sz="2400">
                <a:solidFill>
                  <a:srgbClr val="27808E"/>
                </a:solidFill>
                <a:latin typeface="Lato Black" panose="020F0A02020204030203" pitchFamily="34" charset="0"/>
              </a:rPr>
              <a:t>Virus</a:t>
            </a:r>
          </a:p>
        </p:txBody>
      </p:sp>
      <p:sp>
        <p:nvSpPr>
          <p:cNvPr id="19" name="TextBox 18"/>
          <p:cNvSpPr txBox="1"/>
          <p:nvPr/>
        </p:nvSpPr>
        <p:spPr>
          <a:xfrm>
            <a:off x="3521570" y="1940901"/>
            <a:ext cx="2520000" cy="461665"/>
          </a:xfrm>
          <a:prstGeom prst="rect">
            <a:avLst/>
          </a:prstGeom>
          <a:noFill/>
        </p:spPr>
        <p:txBody>
          <a:bodyPr wrap="square" rtlCol="0">
            <a:spAutoFit/>
          </a:bodyPr>
          <a:lstStyle/>
          <a:p>
            <a:pPr rtl="0"/>
            <a:r>
              <a:rPr lang="es-AR" sz="2400">
                <a:solidFill>
                  <a:srgbClr val="27808E"/>
                </a:solidFill>
                <a:latin typeface="Lato Black" panose="020F0A02020204030203" pitchFamily="34" charset="0"/>
              </a:rPr>
              <a:t>Bacterias</a:t>
            </a:r>
          </a:p>
        </p:txBody>
      </p:sp>
      <p:sp>
        <p:nvSpPr>
          <p:cNvPr id="20" name="TextBox 19"/>
          <p:cNvSpPr txBox="1"/>
          <p:nvPr/>
        </p:nvSpPr>
        <p:spPr>
          <a:xfrm>
            <a:off x="6150430" y="1940901"/>
            <a:ext cx="2520000" cy="461665"/>
          </a:xfrm>
          <a:prstGeom prst="rect">
            <a:avLst/>
          </a:prstGeom>
          <a:noFill/>
        </p:spPr>
        <p:txBody>
          <a:bodyPr wrap="square" rtlCol="0">
            <a:spAutoFit/>
          </a:bodyPr>
          <a:lstStyle/>
          <a:p>
            <a:pPr rtl="0"/>
            <a:r>
              <a:rPr lang="es-AR" sz="2400">
                <a:solidFill>
                  <a:srgbClr val="27808E"/>
                </a:solidFill>
                <a:latin typeface="Lato Black" panose="020F0A02020204030203" pitchFamily="34" charset="0"/>
              </a:rPr>
              <a:t>Protozoos</a:t>
            </a:r>
          </a:p>
        </p:txBody>
      </p:sp>
      <p:sp>
        <p:nvSpPr>
          <p:cNvPr id="21" name="TextBox 20"/>
          <p:cNvSpPr txBox="1"/>
          <p:nvPr/>
        </p:nvSpPr>
        <p:spPr>
          <a:xfrm>
            <a:off x="8779290" y="1940901"/>
            <a:ext cx="2520000" cy="461665"/>
          </a:xfrm>
          <a:prstGeom prst="rect">
            <a:avLst/>
          </a:prstGeom>
          <a:noFill/>
        </p:spPr>
        <p:txBody>
          <a:bodyPr wrap="square" rtlCol="0">
            <a:spAutoFit/>
          </a:bodyPr>
          <a:lstStyle/>
          <a:p>
            <a:pPr rtl="0"/>
            <a:r>
              <a:rPr lang="es-AR" sz="2400">
                <a:solidFill>
                  <a:srgbClr val="27808E"/>
                </a:solidFill>
                <a:latin typeface="Lato Black" panose="020F0A02020204030203" pitchFamily="34" charset="0"/>
              </a:rPr>
              <a:t>Helmintos</a:t>
            </a:r>
          </a:p>
        </p:txBody>
      </p:sp>
    </p:spTree>
    <p:custDataLst>
      <p:tags r:id="rId1"/>
    </p:custDataLst>
    <p:extLst>
      <p:ext uri="{BB962C8B-B14F-4D97-AF65-F5344CB8AC3E}">
        <p14:creationId xmlns:p14="http://schemas.microsoft.com/office/powerpoint/2010/main" val="2333353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Para cuáles microorganismos se deben realizar análisis</a:t>
            </a:r>
          </a:p>
        </p:txBody>
      </p:sp>
      <p:sp>
        <p:nvSpPr>
          <p:cNvPr id="3" name="Slide Number Placeholder 2"/>
          <p:cNvSpPr>
            <a:spLocks noGrp="1"/>
          </p:cNvSpPr>
          <p:nvPr>
            <p:ph type="sldNum" sz="quarter" idx="10"/>
          </p:nvPr>
        </p:nvSpPr>
        <p:spPr/>
        <p:txBody>
          <a:bodyPr/>
          <a:lstStyle/>
          <a:p>
            <a:pPr rtl="0"/>
            <a:fld id="{A8350104-CE64-4EE9-82B1-554144FA4C7C}" type="slidenum">
              <a:rPr/>
              <a:pPr/>
              <a:t>15</a:t>
            </a:fld>
            <a:endParaRPr/>
          </a:p>
        </p:txBody>
      </p:sp>
      <p:sp>
        <p:nvSpPr>
          <p:cNvPr id="4" name="Text Placeholder 3"/>
          <p:cNvSpPr>
            <a:spLocks noGrp="1"/>
          </p:cNvSpPr>
          <p:nvPr>
            <p:ph type="body" sz="quarter" idx="11"/>
          </p:nvPr>
        </p:nvSpPr>
        <p:spPr>
          <a:xfrm>
            <a:off x="1440000" y="1800000"/>
            <a:ext cx="9086486" cy="4357687"/>
          </a:xfrm>
        </p:spPr>
        <p:txBody>
          <a:bodyPr>
            <a:normAutofit/>
          </a:bodyPr>
          <a:lstStyle/>
          <a:p>
            <a:pPr rtl="0">
              <a:lnSpc>
                <a:spcPct val="100000"/>
              </a:lnSpc>
            </a:pPr>
            <a:r>
              <a:rPr lang="es-AR" sz="2400"/>
              <a:t>La presencia de </a:t>
            </a:r>
            <a:r>
              <a:rPr lang="es-AR" sz="2400" b="1"/>
              <a:t>organismos indicadores </a:t>
            </a:r>
            <a:r>
              <a:rPr lang="es-AR" sz="2400"/>
              <a:t>señala una probabilidad de contaminación fecal.</a:t>
            </a:r>
          </a:p>
          <a:p>
            <a:pPr rtl="0">
              <a:lnSpc>
                <a:spcPct val="100000"/>
              </a:lnSpc>
            </a:pPr>
            <a:r>
              <a:rPr lang="es-AR" sz="2400"/>
              <a:t>Pautas de la OMS: sin </a:t>
            </a:r>
            <a:r>
              <a:rPr lang="es-AR" sz="2400" i="1"/>
              <a:t>E. coli </a:t>
            </a:r>
            <a:r>
              <a:rPr lang="es-AR" sz="2400"/>
              <a:t>o coliformes termotolerantes dentro de una muestra de 100 mL (OMS, 2017)</a:t>
            </a:r>
          </a:p>
          <a:p>
            <a:endParaRPr lang="en-US" sz="2400" dirty="0"/>
          </a:p>
          <a:p>
            <a:pPr rtl="0"/>
            <a:r>
              <a:rPr lang="es-AR" sz="1600">
                <a:latin typeface="Merriweather Black" panose="00000A00000000000000" pitchFamily="2" charset="0"/>
              </a:rPr>
              <a:t>Nota: que no haya ninguna bacteria indicadora no siempre significa que no haya contaminación microbiológica.</a:t>
            </a:r>
          </a:p>
          <a:p>
            <a:endParaRPr lang="en-CA" sz="2400" dirty="0"/>
          </a:p>
        </p:txBody>
      </p:sp>
    </p:spTree>
    <p:custDataLst>
      <p:tags r:id="rId1"/>
    </p:custDataLst>
    <p:extLst>
      <p:ext uri="{BB962C8B-B14F-4D97-AF65-F5344CB8AC3E}">
        <p14:creationId xmlns:p14="http://schemas.microsoft.com/office/powerpoint/2010/main" val="145996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Métodos de análisis microbiológico</a:t>
            </a:r>
          </a:p>
        </p:txBody>
      </p:sp>
      <p:sp>
        <p:nvSpPr>
          <p:cNvPr id="3" name="Slide Number Placeholder 2"/>
          <p:cNvSpPr>
            <a:spLocks noGrp="1"/>
          </p:cNvSpPr>
          <p:nvPr>
            <p:ph type="sldNum" sz="quarter" idx="10"/>
          </p:nvPr>
        </p:nvSpPr>
        <p:spPr/>
        <p:txBody>
          <a:bodyPr/>
          <a:lstStyle/>
          <a:p>
            <a:pPr rtl="0"/>
            <a:fld id="{A8350104-CE64-4EE9-82B1-554144FA4C7C}" type="slidenum">
              <a:rPr/>
              <a:pPr/>
              <a:t>16</a:t>
            </a:fld>
            <a:endParaRPr/>
          </a:p>
        </p:txBody>
      </p:sp>
      <p:sp>
        <p:nvSpPr>
          <p:cNvPr id="4" name="Text Placeholder 3"/>
          <p:cNvSpPr>
            <a:spLocks noGrp="1"/>
          </p:cNvSpPr>
          <p:nvPr>
            <p:ph type="body" sz="quarter" idx="11"/>
          </p:nvPr>
        </p:nvSpPr>
        <p:spPr>
          <a:xfrm>
            <a:off x="1440000" y="1800000"/>
            <a:ext cx="9360000" cy="4357687"/>
          </a:xfrm>
        </p:spPr>
        <p:txBody>
          <a:bodyPr>
            <a:normAutofit/>
          </a:bodyPr>
          <a:lstStyle/>
          <a:p>
            <a:pPr rtl="0"/>
            <a:r>
              <a:rPr lang="es-AR" sz="2400"/>
              <a:t>Presencia-ausencia (P-A)</a:t>
            </a:r>
          </a:p>
          <a:p>
            <a:pPr rtl="0"/>
            <a:r>
              <a:rPr lang="es-AR" sz="2400"/>
              <a:t>Método del número más probable (NMP)</a:t>
            </a:r>
          </a:p>
          <a:p>
            <a:pPr rtl="0"/>
            <a:r>
              <a:rPr lang="es-AR" sz="2400"/>
              <a:t>Filtración por membrana </a:t>
            </a:r>
          </a:p>
        </p:txBody>
      </p:sp>
    </p:spTree>
    <p:custDataLst>
      <p:tags r:id="rId1"/>
    </p:custDataLst>
    <p:extLst>
      <p:ext uri="{BB962C8B-B14F-4D97-AF65-F5344CB8AC3E}">
        <p14:creationId xmlns:p14="http://schemas.microsoft.com/office/powerpoint/2010/main" val="3297389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Presencia-ausencia</a:t>
            </a:r>
          </a:p>
        </p:txBody>
      </p:sp>
      <p:sp>
        <p:nvSpPr>
          <p:cNvPr id="3" name="Slide Number Placeholder 2"/>
          <p:cNvSpPr>
            <a:spLocks noGrp="1"/>
          </p:cNvSpPr>
          <p:nvPr>
            <p:ph type="sldNum" sz="quarter" idx="10"/>
          </p:nvPr>
        </p:nvSpPr>
        <p:spPr/>
        <p:txBody>
          <a:bodyPr/>
          <a:lstStyle/>
          <a:p>
            <a:pPr rtl="0"/>
            <a:fld id="{A8350104-CE64-4EE9-82B1-554144FA4C7C}" type="slidenum">
              <a:rPr/>
              <a:pPr/>
              <a:t>17</a:t>
            </a:fld>
            <a:endParaRPr/>
          </a:p>
        </p:txBody>
      </p:sp>
      <p:grpSp>
        <p:nvGrpSpPr>
          <p:cNvPr id="15" name="Group 14"/>
          <p:cNvGrpSpPr/>
          <p:nvPr/>
        </p:nvGrpSpPr>
        <p:grpSpPr>
          <a:xfrm>
            <a:off x="2085051" y="1191593"/>
            <a:ext cx="6595872" cy="5337273"/>
            <a:chOff x="2239346" y="1354883"/>
            <a:chExt cx="6595872" cy="5337273"/>
          </a:xfrm>
        </p:grpSpPr>
        <p:grpSp>
          <p:nvGrpSpPr>
            <p:cNvPr id="4" name="Group 3"/>
            <p:cNvGrpSpPr/>
            <p:nvPr/>
          </p:nvGrpSpPr>
          <p:grpSpPr>
            <a:xfrm>
              <a:off x="2239346" y="1354883"/>
              <a:ext cx="6595872" cy="3300174"/>
              <a:chOff x="2239346" y="1354883"/>
              <a:chExt cx="6595872" cy="3300174"/>
            </a:xfrm>
          </p:grpSpPr>
          <p:sp>
            <p:nvSpPr>
              <p:cNvPr id="5" name="Text Box 4"/>
              <p:cNvSpPr txBox="1">
                <a:spLocks noChangeArrowheads="1"/>
              </p:cNvSpPr>
              <p:nvPr/>
            </p:nvSpPr>
            <p:spPr bwMode="auto">
              <a:xfrm>
                <a:off x="6522877" y="3947171"/>
                <a:ext cx="191561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hangingPunct="1">
                  <a:spcBef>
                    <a:spcPts val="0"/>
                  </a:spcBef>
                </a:pPr>
                <a:r>
                  <a:rPr lang="es-AR" sz="2000">
                    <a:latin typeface="Lato Black" panose="020F0A02020204030203" pitchFamily="34" charset="0"/>
                    <a:cs typeface="Arial" charset="0"/>
                  </a:rPr>
                  <a:t>Positivo para </a:t>
                </a:r>
              </a:p>
              <a:p>
                <a:pPr algn="ctr" rtl="0" eaLnBrk="1" hangingPunct="1">
                  <a:spcBef>
                    <a:spcPts val="0"/>
                  </a:spcBef>
                </a:pPr>
                <a:r>
                  <a:rPr lang="es-AR" sz="2000" i="1">
                    <a:latin typeface="Lato Black" panose="020F0A02020204030203" pitchFamily="34" charset="0"/>
                    <a:cs typeface="Arial" charset="0"/>
                  </a:rPr>
                  <a:t>E. coli</a:t>
                </a:r>
              </a:p>
            </p:txBody>
          </p:sp>
          <p:sp>
            <p:nvSpPr>
              <p:cNvPr id="6" name="Text Box 5"/>
              <p:cNvSpPr txBox="1">
                <a:spLocks noChangeArrowheads="1"/>
              </p:cNvSpPr>
              <p:nvPr/>
            </p:nvSpPr>
            <p:spPr bwMode="auto">
              <a:xfrm>
                <a:off x="2607128" y="3947171"/>
                <a:ext cx="134408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hangingPunct="1">
                  <a:spcBef>
                    <a:spcPct val="50000"/>
                  </a:spcBef>
                </a:pPr>
                <a:r>
                  <a:rPr lang="es-AR" sz="2000">
                    <a:latin typeface="Lato Black" panose="020F0A02020204030203" pitchFamily="34" charset="0"/>
                    <a:cs typeface="Arial" charset="0"/>
                  </a:rPr>
                  <a:t>Negativo</a:t>
                </a:r>
              </a:p>
            </p:txBody>
          </p:sp>
          <p:sp>
            <p:nvSpPr>
              <p:cNvPr id="7" name="Text Box 6"/>
              <p:cNvSpPr txBox="1">
                <a:spLocks noChangeArrowheads="1"/>
              </p:cNvSpPr>
              <p:nvPr/>
            </p:nvSpPr>
            <p:spPr bwMode="auto">
              <a:xfrm>
                <a:off x="4147137" y="3947171"/>
                <a:ext cx="200799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rtl="0" eaLnBrk="1" hangingPunct="1">
                  <a:spcBef>
                    <a:spcPct val="50000"/>
                  </a:spcBef>
                </a:pPr>
                <a:r>
                  <a:rPr lang="es-AR" sz="2000">
                    <a:latin typeface="Lato Black" panose="020F0A02020204030203" pitchFamily="34" charset="0"/>
                    <a:cs typeface="Arial" charset="0"/>
                  </a:rPr>
                  <a:t>Positivo para coliformes</a:t>
                </a:r>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239346" y="1354883"/>
                <a:ext cx="6595872" cy="2654808"/>
              </a:xfrm>
              <a:prstGeom prst="rect">
                <a:avLst/>
              </a:prstGeom>
            </p:spPr>
          </p:pic>
        </p:grpSp>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187027" y="4605249"/>
              <a:ext cx="4700510" cy="2086907"/>
            </a:xfrm>
            <a:prstGeom prst="rect">
              <a:avLst/>
            </a:prstGeom>
          </p:spPr>
        </p:pic>
      </p:grpSp>
      <p:sp>
        <p:nvSpPr>
          <p:cNvPr id="10" name="Rectangle 9"/>
          <p:cNvSpPr/>
          <p:nvPr/>
        </p:nvSpPr>
        <p:spPr>
          <a:xfrm>
            <a:off x="7592215" y="4875064"/>
            <a:ext cx="2727448" cy="1323439"/>
          </a:xfrm>
          <a:prstGeom prst="rect">
            <a:avLst/>
          </a:prstGeom>
        </p:spPr>
        <p:txBody>
          <a:bodyPr wrap="square">
            <a:spAutoFit/>
          </a:bodyPr>
          <a:lstStyle/>
          <a:p>
            <a:pPr rtl="0" hangingPunct="0"/>
            <a:r>
              <a:rPr lang="es-AR" sz="2000">
                <a:solidFill>
                  <a:srgbClr val="27808E"/>
                </a:solidFill>
                <a:latin typeface="Lato Black" panose="020F0A02020204030203" pitchFamily="34" charset="0"/>
              </a:rPr>
              <a:t>Las aguas negras resultan positivas para bacterias productoras de H</a:t>
            </a:r>
            <a:r>
              <a:rPr lang="es-AR" sz="2000" baseline="-25000">
                <a:solidFill>
                  <a:srgbClr val="27808E"/>
                </a:solidFill>
                <a:latin typeface="Lato Black" panose="020F0A02020204030203" pitchFamily="34" charset="0"/>
              </a:rPr>
              <a:t>2</a:t>
            </a:r>
            <a:r>
              <a:rPr lang="es-AR" sz="2000">
                <a:solidFill>
                  <a:srgbClr val="27808E"/>
                </a:solidFill>
                <a:latin typeface="Lato Black" panose="020F0A02020204030203" pitchFamily="34" charset="0"/>
              </a:rPr>
              <a:t>S y probablemente contaminación fecal.</a:t>
            </a:r>
          </a:p>
        </p:txBody>
      </p:sp>
    </p:spTree>
    <p:custDataLst>
      <p:tags r:id="rId1"/>
    </p:custDataLst>
    <p:extLst>
      <p:ext uri="{BB962C8B-B14F-4D97-AF65-F5344CB8AC3E}">
        <p14:creationId xmlns:p14="http://schemas.microsoft.com/office/powerpoint/2010/main" val="561324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Método del número más probable (NMP)</a:t>
            </a:r>
          </a:p>
        </p:txBody>
      </p:sp>
      <p:sp>
        <p:nvSpPr>
          <p:cNvPr id="3" name="Slide Number Placeholder 2"/>
          <p:cNvSpPr>
            <a:spLocks noGrp="1"/>
          </p:cNvSpPr>
          <p:nvPr>
            <p:ph type="sldNum" sz="quarter" idx="10"/>
          </p:nvPr>
        </p:nvSpPr>
        <p:spPr/>
        <p:txBody>
          <a:bodyPr/>
          <a:lstStyle/>
          <a:p>
            <a:pPr rtl="0"/>
            <a:fld id="{A8350104-CE64-4EE9-82B1-554144FA4C7C}" type="slidenum">
              <a:rPr/>
              <a:pPr/>
              <a:t>18</a:t>
            </a:fld>
            <a:endParaRPr/>
          </a:p>
        </p:txBody>
      </p:sp>
      <p:graphicFrame>
        <p:nvGraphicFramePr>
          <p:cNvPr id="6" name="Group 64"/>
          <p:cNvGraphicFramePr>
            <a:graphicFrameLocks/>
          </p:cNvGraphicFramePr>
          <p:nvPr>
            <p:extLst>
              <p:ext uri="{D42A27DB-BD31-4B8C-83A1-F6EECF244321}">
                <p14:modId xmlns:p14="http://schemas.microsoft.com/office/powerpoint/2010/main" val="1444751981"/>
              </p:ext>
            </p:extLst>
          </p:nvPr>
        </p:nvGraphicFramePr>
        <p:xfrm>
          <a:off x="2014665" y="1481777"/>
          <a:ext cx="3697926" cy="5121273"/>
        </p:xfrm>
        <a:graphic>
          <a:graphicData uri="http://schemas.openxmlformats.org/drawingml/2006/table">
            <a:tbl>
              <a:tblPr/>
              <a:tblGrid>
                <a:gridCol w="1848963">
                  <a:extLst>
                    <a:ext uri="{9D8B030D-6E8A-4147-A177-3AD203B41FA5}">
                      <a16:colId xmlns:a16="http://schemas.microsoft.com/office/drawing/2014/main" val="20000"/>
                    </a:ext>
                  </a:extLst>
                </a:gridCol>
                <a:gridCol w="1848963">
                  <a:extLst>
                    <a:ext uri="{9D8B030D-6E8A-4147-A177-3AD203B41FA5}">
                      <a16:colId xmlns:a16="http://schemas.microsoft.com/office/drawing/2014/main" val="20001"/>
                    </a:ext>
                  </a:extLst>
                </a:gridCol>
              </a:tblGrid>
              <a:tr h="762094">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Cant. de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tubos positivos</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Índice de NMP</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(UFC/100 ml)</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&lt;1,1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1</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1,1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2</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2,2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3</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3,6</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4</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5,1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5</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6,9</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6</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9,2</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7</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12,0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8</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16,1</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9</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23,0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96289">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10</a:t>
                      </a:r>
                    </a:p>
                  </a:txBody>
                  <a:tcPr marT="45726" marB="4572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charset="0"/>
                        </a:defRPr>
                      </a:lvl1pPr>
                      <a:lvl2pPr>
                        <a:spcBef>
                          <a:spcPct val="20000"/>
                        </a:spcBef>
                        <a:defRPr sz="2400">
                          <a:solidFill>
                            <a:schemeClr val="tx1"/>
                          </a:solidFill>
                          <a:latin typeface="Arial" charset="0"/>
                        </a:defRPr>
                      </a:lvl2pPr>
                      <a:lvl3pPr>
                        <a:spcBef>
                          <a:spcPct val="20000"/>
                        </a:spcBef>
                        <a:defRPr sz="2000">
                          <a:solidFill>
                            <a:schemeClr val="tx1"/>
                          </a:solidFill>
                          <a:latin typeface="Arial" charset="0"/>
                        </a:defRPr>
                      </a:lvl3pPr>
                      <a:lvl4pPr>
                        <a:spcBef>
                          <a:spcPct val="20000"/>
                        </a:spcBef>
                        <a:defRPr>
                          <a:solidFill>
                            <a:schemeClr val="tx1"/>
                          </a:solidFill>
                          <a:latin typeface="Arial" charset="0"/>
                        </a:defRPr>
                      </a:lvl4pPr>
                      <a:lvl5pPr>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AR" sz="2000" b="0" i="0" u="none" strike="noStrike" cap="none" normalizeH="0" baseline="0">
                          <a:ln>
                            <a:noFill/>
                          </a:ln>
                          <a:solidFill>
                            <a:schemeClr val="tx1"/>
                          </a:solidFill>
                          <a:effectLst/>
                          <a:latin typeface="Lato Light" panose="020F0302020204030203" pitchFamily="34" charset="0"/>
                        </a:rPr>
                        <a:t>&gt;23,0</a:t>
                      </a:r>
                    </a:p>
                  </a:txBody>
                  <a:tcPr marT="45726" marB="4572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796525" y="1935493"/>
            <a:ext cx="2946243" cy="3695362"/>
          </a:xfrm>
          <a:prstGeom prst="rect">
            <a:avLst/>
          </a:prstGeom>
        </p:spPr>
      </p:pic>
      <p:sp>
        <p:nvSpPr>
          <p:cNvPr id="9" name="Rectangle 8"/>
          <p:cNvSpPr/>
          <p:nvPr/>
        </p:nvSpPr>
        <p:spPr>
          <a:xfrm>
            <a:off x="6806667" y="5441446"/>
            <a:ext cx="4122590" cy="707886"/>
          </a:xfrm>
          <a:prstGeom prst="rect">
            <a:avLst/>
          </a:prstGeom>
        </p:spPr>
        <p:txBody>
          <a:bodyPr wrap="square">
            <a:spAutoFit/>
          </a:bodyPr>
          <a:lstStyle/>
          <a:p>
            <a:pPr rtl="0"/>
            <a:r>
              <a:rPr lang="es-AR" sz="2000">
                <a:solidFill>
                  <a:srgbClr val="27808E"/>
                </a:solidFill>
                <a:latin typeface="Lato Black" panose="020F0A02020204030203" pitchFamily="34" charset="0"/>
              </a:rPr>
              <a:t>Bandeja desechable de múltiples pocillos</a:t>
            </a:r>
          </a:p>
          <a:p>
            <a:pPr rtl="0"/>
            <a:r>
              <a:rPr lang="es-AR" sz="2000">
                <a:solidFill>
                  <a:srgbClr val="27808E"/>
                </a:solidFill>
                <a:latin typeface="Lato Black" panose="020F0A02020204030203" pitchFamily="34" charset="0"/>
              </a:rPr>
              <a:t>(1 mL cada uno)</a:t>
            </a:r>
          </a:p>
        </p:txBody>
      </p:sp>
    </p:spTree>
    <p:custDataLst>
      <p:tags r:id="rId1"/>
    </p:custDataLst>
    <p:extLst>
      <p:ext uri="{BB962C8B-B14F-4D97-AF65-F5344CB8AC3E}">
        <p14:creationId xmlns:p14="http://schemas.microsoft.com/office/powerpoint/2010/main" val="1628510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Filtración por membrana (FPM)</a:t>
            </a:r>
          </a:p>
        </p:txBody>
      </p:sp>
      <p:sp>
        <p:nvSpPr>
          <p:cNvPr id="3" name="Slide Number Placeholder 2"/>
          <p:cNvSpPr>
            <a:spLocks noGrp="1"/>
          </p:cNvSpPr>
          <p:nvPr>
            <p:ph type="sldNum" sz="quarter" idx="10"/>
          </p:nvPr>
        </p:nvSpPr>
        <p:spPr/>
        <p:txBody>
          <a:bodyPr/>
          <a:lstStyle/>
          <a:p>
            <a:pPr rtl="0"/>
            <a:fld id="{A8350104-CE64-4EE9-82B1-554144FA4C7C}" type="slidenum">
              <a:rPr/>
              <a:pPr/>
              <a:t>19</a:t>
            </a:fld>
            <a:endParaRPr/>
          </a:p>
        </p:txBody>
      </p:sp>
      <p:grpSp>
        <p:nvGrpSpPr>
          <p:cNvPr id="5" name="Group 4"/>
          <p:cNvGrpSpPr/>
          <p:nvPr/>
        </p:nvGrpSpPr>
        <p:grpSpPr>
          <a:xfrm>
            <a:off x="668929" y="1476578"/>
            <a:ext cx="11319740" cy="4057248"/>
            <a:chOff x="1611560" y="1864444"/>
            <a:chExt cx="5334000" cy="1800225"/>
          </a:xfrm>
        </p:grpSpPr>
        <p:pic>
          <p:nvPicPr>
            <p:cNvPr id="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35585" y="2220044"/>
              <a:ext cx="1590675" cy="13335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04048" y="1916832"/>
              <a:ext cx="1941512" cy="15128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611560" y="1864444"/>
              <a:ext cx="1212850" cy="1800225"/>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Rectangle 8"/>
          <p:cNvSpPr/>
          <p:nvPr/>
        </p:nvSpPr>
        <p:spPr>
          <a:xfrm>
            <a:off x="8880957" y="5211702"/>
            <a:ext cx="2472843" cy="307777"/>
          </a:xfrm>
          <a:prstGeom prst="rect">
            <a:avLst/>
          </a:prstGeom>
        </p:spPr>
        <p:txBody>
          <a:bodyPr wrap="square">
            <a:spAutoFit/>
          </a:bodyPr>
          <a:lstStyle/>
          <a:p>
            <a:pPr algn="r" rtl="0"/>
            <a:r>
              <a:rPr lang="es-AR" sz="1400" i="1">
                <a:latin typeface="Lato" panose="020B0604020202020204" charset="0"/>
              </a:rPr>
              <a:t>Fuente: OMS, 2007</a:t>
            </a:r>
          </a:p>
        </p:txBody>
      </p:sp>
    </p:spTree>
    <p:custDataLst>
      <p:tags r:id="rId1"/>
    </p:custDataLst>
    <p:extLst>
      <p:ext uri="{BB962C8B-B14F-4D97-AF65-F5344CB8AC3E}">
        <p14:creationId xmlns:p14="http://schemas.microsoft.com/office/powerpoint/2010/main" val="174331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fontScale="85000" lnSpcReduction="20000"/>
          </a:bodyPr>
          <a:lstStyle/>
          <a:p>
            <a:pPr rtl="0"/>
            <a:r>
              <a:rPr lang="es-AR" dirty="0">
                <a:solidFill>
                  <a:schemeClr val="tx1"/>
                </a:solidFill>
              </a:rPr>
              <a:t>Esta presentación es para usar con el “Plan de lección: Análisis de la calidad del agua” </a:t>
            </a:r>
          </a:p>
          <a:p>
            <a:pPr rtl="0"/>
            <a:r>
              <a:rPr lang="es-AR" dirty="0">
                <a:solidFill>
                  <a:schemeClr val="tx1"/>
                </a:solidFill>
              </a:rPr>
              <a:t>del manual del capacitador sobre </a:t>
            </a:r>
            <a:r>
              <a:rPr lang="es-AR" dirty="0"/>
              <a:t>Tratamiento del agua a nivel domiciliario y su almacenamiento seguro (TANDAS) </a:t>
            </a:r>
          </a:p>
          <a:p>
            <a:endParaRPr lang="en-CA" dirty="0"/>
          </a:p>
        </p:txBody>
      </p:sp>
      <p:sp>
        <p:nvSpPr>
          <p:cNvPr id="5" name="Text Placeholder 4"/>
          <p:cNvSpPr>
            <a:spLocks noGrp="1"/>
          </p:cNvSpPr>
          <p:nvPr>
            <p:ph type="body" sz="quarter" idx="14"/>
          </p:nvPr>
        </p:nvSpPr>
        <p:spPr/>
        <p:txBody>
          <a:bodyPr/>
          <a:lstStyle/>
          <a:p>
            <a:pPr rtl="0"/>
            <a:r>
              <a:rPr lang="es-AR">
                <a:latin typeface="Lato" charset="0"/>
                <a:ea typeface="Lato" charset="0"/>
                <a:cs typeface="Lato" charset="0"/>
              </a:rPr>
              <a:t>Disponible en </a:t>
            </a:r>
            <a:r>
              <a:rPr lang="es-AR">
                <a:hlinkClick r:id="rId3"/>
              </a:rPr>
              <a:t>resources.cawst.org</a:t>
            </a:r>
          </a:p>
        </p:txBody>
      </p:sp>
    </p:spTree>
    <p:custDataLst>
      <p:tags r:id="rId1"/>
    </p:custDataLst>
    <p:extLst>
      <p:ext uri="{BB962C8B-B14F-4D97-AF65-F5344CB8AC3E}">
        <p14:creationId xmlns:p14="http://schemas.microsoft.com/office/powerpoint/2010/main" val="203580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a:r>
              <a:rPr lang="es-AR"/>
              <a:t>Parámetros químicos</a:t>
            </a:r>
          </a:p>
        </p:txBody>
      </p:sp>
      <p:sp>
        <p:nvSpPr>
          <p:cNvPr id="6" name="Text Placeholder 5"/>
          <p:cNvSpPr>
            <a:spLocks noGrp="1"/>
          </p:cNvSpPr>
          <p:nvPr>
            <p:ph type="body" sz="quarter" idx="11"/>
          </p:nvPr>
        </p:nvSpPr>
        <p:spPr>
          <a:xfrm>
            <a:off x="1440000" y="1800000"/>
            <a:ext cx="9360000" cy="4357687"/>
          </a:xfrm>
        </p:spPr>
        <p:txBody>
          <a:bodyPr>
            <a:normAutofit/>
          </a:bodyPr>
          <a:lstStyle/>
          <a:p>
            <a:pPr marL="0" indent="0" rtl="0">
              <a:buNone/>
            </a:pPr>
            <a:r>
              <a:rPr lang="es-AR" sz="2400" kern="0"/>
              <a:t>Arsénico</a:t>
            </a:r>
          </a:p>
          <a:p>
            <a:pPr marL="0" indent="0" rtl="0">
              <a:buNone/>
            </a:pPr>
            <a:r>
              <a:rPr lang="es-AR" sz="2400" kern="0"/>
              <a:t>Fluoruro</a:t>
            </a:r>
          </a:p>
          <a:p>
            <a:pPr marL="0" indent="0" rtl="0">
              <a:buNone/>
            </a:pPr>
            <a:r>
              <a:rPr lang="es-AR" sz="2400" kern="0"/>
              <a:t>Nitrato y nitrito</a:t>
            </a:r>
          </a:p>
          <a:p>
            <a:pPr marL="0" indent="0" rtl="0">
              <a:buNone/>
            </a:pPr>
            <a:r>
              <a:rPr lang="es-AR" sz="2400" kern="0"/>
              <a:t>Cloro</a:t>
            </a:r>
          </a:p>
          <a:p>
            <a:pPr marL="0" indent="0" rtl="0">
              <a:buNone/>
            </a:pPr>
            <a:r>
              <a:rPr lang="es-AR" sz="2400" kern="0"/>
              <a:t>Parámetros químicos que afectan la aceptabilidad</a:t>
            </a:r>
          </a:p>
          <a:p>
            <a:pPr marL="0" indent="0">
              <a:buNone/>
            </a:pPr>
            <a:endParaRPr lang="en-CA" sz="2400" dirty="0"/>
          </a:p>
        </p:txBody>
      </p:sp>
      <p:sp>
        <p:nvSpPr>
          <p:cNvPr id="2" name="Slide Number Placeholder 1"/>
          <p:cNvSpPr>
            <a:spLocks noGrp="1"/>
          </p:cNvSpPr>
          <p:nvPr>
            <p:ph type="sldNum" sz="quarter" idx="4294967295"/>
          </p:nvPr>
        </p:nvSpPr>
        <p:spPr>
          <a:xfrm>
            <a:off x="9448800" y="6356350"/>
            <a:ext cx="2743200" cy="365125"/>
          </a:xfrm>
        </p:spPr>
        <p:txBody>
          <a:bodyPr/>
          <a:lstStyle/>
          <a:p>
            <a:pPr rtl="0"/>
            <a:fld id="{A8350104-CE64-4EE9-82B1-554144FA4C7C}" type="slidenum">
              <a:rPr/>
              <a:pPr/>
              <a:t>20</a:t>
            </a:fld>
            <a:endParaRPr/>
          </a:p>
        </p:txBody>
      </p:sp>
    </p:spTree>
    <p:custDataLst>
      <p:tags r:id="rId1"/>
    </p:custDataLst>
    <p:extLst>
      <p:ext uri="{BB962C8B-B14F-4D97-AF65-F5344CB8AC3E}">
        <p14:creationId xmlns:p14="http://schemas.microsoft.com/office/powerpoint/2010/main" val="1246819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s-AR" sz="3200"/>
              <a:t>Dónde obtener información sobre sustancias químicas por las que hay que preocuparse</a:t>
            </a:r>
          </a:p>
        </p:txBody>
      </p:sp>
      <p:sp>
        <p:nvSpPr>
          <p:cNvPr id="3" name="Slide Number Placeholder 2"/>
          <p:cNvSpPr>
            <a:spLocks noGrp="1"/>
          </p:cNvSpPr>
          <p:nvPr>
            <p:ph type="sldNum" sz="quarter" idx="10"/>
          </p:nvPr>
        </p:nvSpPr>
        <p:spPr/>
        <p:txBody>
          <a:bodyPr/>
          <a:lstStyle/>
          <a:p>
            <a:pPr rtl="0"/>
            <a:fld id="{A8350104-CE64-4EE9-82B1-554144FA4C7C}" type="slidenum">
              <a:rPr/>
              <a:pPr/>
              <a:t>21</a:t>
            </a:fld>
            <a:endParaRPr/>
          </a:p>
        </p:txBody>
      </p:sp>
      <p:sp>
        <p:nvSpPr>
          <p:cNvPr id="4" name="Text Placeholder 3"/>
          <p:cNvSpPr>
            <a:spLocks noGrp="1"/>
          </p:cNvSpPr>
          <p:nvPr>
            <p:ph type="body" sz="quarter" idx="11"/>
          </p:nvPr>
        </p:nvSpPr>
        <p:spPr>
          <a:xfrm>
            <a:off x="1440000" y="1800000"/>
            <a:ext cx="9360000" cy="4357687"/>
          </a:xfrm>
        </p:spPr>
        <p:txBody>
          <a:bodyPr>
            <a:normAutofit/>
          </a:bodyPr>
          <a:lstStyle/>
          <a:p>
            <a:pPr marL="0" indent="0" rtl="0">
              <a:buNone/>
            </a:pPr>
            <a:r>
              <a:rPr lang="es-AR" sz="2400"/>
              <a:t>Organismos gubernamentales</a:t>
            </a:r>
          </a:p>
          <a:p>
            <a:pPr marL="0" indent="0" rtl="0">
              <a:buNone/>
            </a:pPr>
            <a:r>
              <a:rPr lang="es-AR" sz="2400"/>
              <a:t>OMS</a:t>
            </a:r>
          </a:p>
          <a:p>
            <a:pPr marL="0" indent="0" rtl="0">
              <a:buNone/>
            </a:pPr>
            <a:r>
              <a:rPr lang="es-AR" sz="2400"/>
              <a:t>Programa de las Naciones Unidas para el Medio Ambiente</a:t>
            </a:r>
          </a:p>
        </p:txBody>
      </p:sp>
    </p:spTree>
    <p:custDataLst>
      <p:tags r:id="rId1"/>
    </p:custDataLst>
    <p:extLst>
      <p:ext uri="{BB962C8B-B14F-4D97-AF65-F5344CB8AC3E}">
        <p14:creationId xmlns:p14="http://schemas.microsoft.com/office/powerpoint/2010/main" val="31570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Cómo realizar análisis para sustancias químicas</a:t>
            </a:r>
          </a:p>
        </p:txBody>
      </p:sp>
      <p:sp>
        <p:nvSpPr>
          <p:cNvPr id="3" name="Slide Number Placeholder 2"/>
          <p:cNvSpPr>
            <a:spLocks noGrp="1"/>
          </p:cNvSpPr>
          <p:nvPr>
            <p:ph type="sldNum" sz="quarter" idx="10"/>
          </p:nvPr>
        </p:nvSpPr>
        <p:spPr/>
        <p:txBody>
          <a:bodyPr/>
          <a:lstStyle/>
          <a:p>
            <a:pPr rtl="0"/>
            <a:fld id="{A8350104-CE64-4EE9-82B1-554144FA4C7C}" type="slidenum">
              <a:rPr/>
              <a:pPr/>
              <a:t>22</a:t>
            </a:fld>
            <a:endParaRPr/>
          </a:p>
        </p:txBody>
      </p:sp>
      <p:sp>
        <p:nvSpPr>
          <p:cNvPr id="4" name="Text Placeholder 3"/>
          <p:cNvSpPr>
            <a:spLocks noGrp="1"/>
          </p:cNvSpPr>
          <p:nvPr>
            <p:ph type="body" sz="quarter" idx="11"/>
          </p:nvPr>
        </p:nvSpPr>
        <p:spPr>
          <a:xfrm>
            <a:off x="1440000" y="1800000"/>
            <a:ext cx="9587411" cy="4199255"/>
          </a:xfrm>
        </p:spPr>
        <p:txBody>
          <a:bodyPr>
            <a:normAutofit/>
          </a:bodyPr>
          <a:lstStyle/>
          <a:p>
            <a:pPr rtl="0"/>
            <a:r>
              <a:rPr lang="es-AR" sz="2400"/>
              <a:t>Tiras reactivas</a:t>
            </a:r>
          </a:p>
          <a:p>
            <a:pPr rtl="0"/>
            <a:r>
              <a:rPr lang="es-AR" sz="2400"/>
              <a:t>Comparadores de color</a:t>
            </a:r>
          </a:p>
          <a:p>
            <a:pPr rtl="0"/>
            <a:r>
              <a:rPr lang="es-AR" sz="2400"/>
              <a:t>Colorímetros y fotómetros</a:t>
            </a:r>
          </a:p>
          <a:p>
            <a:pPr rtl="0"/>
            <a:r>
              <a:rPr lang="es-AR" sz="2400"/>
              <a:t>Medidores digitales</a:t>
            </a:r>
          </a:p>
          <a:p>
            <a:pPr rtl="0"/>
            <a:r>
              <a:rPr lang="es-AR" sz="2400"/>
              <a:t>Kits de análisis</a:t>
            </a:r>
          </a:p>
        </p:txBody>
      </p:sp>
    </p:spTree>
    <p:custDataLst>
      <p:tags r:id="rId1"/>
    </p:custDataLst>
    <p:extLst>
      <p:ext uri="{BB962C8B-B14F-4D97-AF65-F5344CB8AC3E}">
        <p14:creationId xmlns:p14="http://schemas.microsoft.com/office/powerpoint/2010/main" val="2854839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2"/>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1776821" y="1325828"/>
            <a:ext cx="6058428" cy="583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rtl="0"/>
            <a:r>
              <a:rPr lang="es-AR"/>
              <a:t>Tiras reactivas</a:t>
            </a:r>
          </a:p>
        </p:txBody>
      </p:sp>
      <p:sp>
        <p:nvSpPr>
          <p:cNvPr id="3" name="Slide Number Placeholder 2"/>
          <p:cNvSpPr>
            <a:spLocks noGrp="1"/>
          </p:cNvSpPr>
          <p:nvPr>
            <p:ph type="sldNum" sz="quarter" idx="10"/>
          </p:nvPr>
        </p:nvSpPr>
        <p:spPr/>
        <p:txBody>
          <a:bodyPr/>
          <a:lstStyle/>
          <a:p>
            <a:pPr rtl="0"/>
            <a:fld id="{A8350104-CE64-4EE9-82B1-554144FA4C7C}" type="slidenum">
              <a:rPr/>
              <a:pPr/>
              <a:t>23</a:t>
            </a:fld>
            <a:endParaRPr/>
          </a:p>
        </p:txBody>
      </p:sp>
      <p:sp>
        <p:nvSpPr>
          <p:cNvPr id="5" name="Rectangle 3"/>
          <p:cNvSpPr>
            <a:spLocks noGrp="1" noChangeArrowheads="1"/>
          </p:cNvSpPr>
          <p:nvPr>
            <p:ph type="body" sz="half" idx="4294967295"/>
          </p:nvPr>
        </p:nvSpPr>
        <p:spPr>
          <a:xfrm>
            <a:off x="5933825" y="4805591"/>
            <a:ext cx="2429663" cy="1120322"/>
          </a:xfrm>
          <a:prstGeom prst="rect">
            <a:avLst/>
          </a:prstGeom>
        </p:spPr>
        <p:txBody>
          <a:bodyPr/>
          <a:lstStyle/>
          <a:p>
            <a:pPr rtl="0" eaLnBrk="1" hangingPunct="1">
              <a:lnSpc>
                <a:spcPct val="90000"/>
              </a:lnSpc>
            </a:pPr>
            <a:r>
              <a:rPr lang="es-AR" sz="2400">
                <a:solidFill>
                  <a:srgbClr val="27808E"/>
                </a:solidFill>
                <a:latin typeface="Lato Black" panose="020F0A02020204030203" pitchFamily="34" charset="0"/>
              </a:rPr>
              <a:t>Comparar el color de la tira con la tabla de colores</a:t>
            </a:r>
          </a:p>
        </p:txBody>
      </p:sp>
      <p:sp>
        <p:nvSpPr>
          <p:cNvPr id="7" name="Rectangle 6"/>
          <p:cNvSpPr/>
          <p:nvPr/>
        </p:nvSpPr>
        <p:spPr>
          <a:xfrm>
            <a:off x="7955002" y="2068097"/>
            <a:ext cx="2647679" cy="1089529"/>
          </a:xfrm>
          <a:prstGeom prst="rect">
            <a:avLst/>
          </a:prstGeom>
        </p:spPr>
        <p:txBody>
          <a:bodyPr wrap="square">
            <a:spAutoFit/>
          </a:bodyPr>
          <a:lstStyle/>
          <a:p>
            <a:pPr rtl="0">
              <a:lnSpc>
                <a:spcPct val="90000"/>
              </a:lnSpc>
            </a:pPr>
            <a:r>
              <a:rPr lang="es-AR" sz="2400">
                <a:solidFill>
                  <a:srgbClr val="27808E"/>
                </a:solidFill>
                <a:latin typeface="Lato Black" panose="020F0A02020204030203" pitchFamily="34" charset="0"/>
              </a:rPr>
              <a:t>Diseñados para reaccionar con sustancias químicas específicas</a:t>
            </a:r>
          </a:p>
        </p:txBody>
      </p:sp>
    </p:spTree>
    <p:custDataLst>
      <p:tags r:id="rId1"/>
    </p:custDataLst>
    <p:extLst>
      <p:ext uri="{BB962C8B-B14F-4D97-AF65-F5344CB8AC3E}">
        <p14:creationId xmlns:p14="http://schemas.microsoft.com/office/powerpoint/2010/main" val="2610178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Comparadores de color</a:t>
            </a:r>
          </a:p>
        </p:txBody>
      </p:sp>
      <p:sp>
        <p:nvSpPr>
          <p:cNvPr id="3" name="Slide Number Placeholder 2"/>
          <p:cNvSpPr>
            <a:spLocks noGrp="1"/>
          </p:cNvSpPr>
          <p:nvPr>
            <p:ph type="sldNum" sz="quarter" idx="10"/>
          </p:nvPr>
        </p:nvSpPr>
        <p:spPr/>
        <p:txBody>
          <a:bodyPr/>
          <a:lstStyle/>
          <a:p>
            <a:pPr rtl="0"/>
            <a:fld id="{A8350104-CE64-4EE9-82B1-554144FA4C7C}" type="slidenum">
              <a:rPr/>
              <a:pPr/>
              <a:t>24</a:t>
            </a:fld>
            <a:endParaRPr/>
          </a:p>
        </p:txBody>
      </p:sp>
      <p:sp>
        <p:nvSpPr>
          <p:cNvPr id="5" name="Rectangle 7"/>
          <p:cNvSpPr>
            <a:spLocks noChangeArrowheads="1"/>
          </p:cNvSpPr>
          <p:nvPr/>
        </p:nvSpPr>
        <p:spPr bwMode="auto">
          <a:xfrm>
            <a:off x="2259108" y="3052208"/>
            <a:ext cx="3559310" cy="1378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rtl="0" eaLnBrk="1" hangingPunct="1">
              <a:spcBef>
                <a:spcPct val="20000"/>
              </a:spcBef>
            </a:pPr>
            <a:r>
              <a:rPr lang="es-AR" sz="2400">
                <a:solidFill>
                  <a:srgbClr val="27808E"/>
                </a:solidFill>
                <a:latin typeface="Lato Black" panose="020F0A02020204030203" pitchFamily="34" charset="0"/>
              </a:rPr>
              <a:t>Discos de color intercambiables, diseñados para reaccionar con sustancias químicas específicas </a:t>
            </a:r>
          </a:p>
          <a:p>
            <a:pPr eaLnBrk="1" hangingPunct="1">
              <a:spcBef>
                <a:spcPct val="20000"/>
              </a:spcBef>
              <a:buFont typeface="Arial" panose="020B0604020202020204" pitchFamily="34" charset="0"/>
              <a:buChar char="•"/>
            </a:pPr>
            <a:endParaRPr lang="en-US" altLang="en-US" sz="1000" u="sng" dirty="0">
              <a:solidFill>
                <a:srgbClr val="27808E"/>
              </a:solidFill>
              <a:latin typeface="Lato Black" panose="020F0A02020204030203" pitchFamily="34" charset="0"/>
            </a:endParaRPr>
          </a:p>
        </p:txBody>
      </p:sp>
      <p:pic>
        <p:nvPicPr>
          <p:cNvPr id="6" name="Picture 2"/>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79000"/>
                    </a14:imgEffect>
                  </a14:imgLayer>
                </a14:imgProps>
              </a:ext>
              <a:ext uri="{28A0092B-C50C-407E-A947-70E740481C1C}">
                <a14:useLocalDpi xmlns:a14="http://schemas.microsoft.com/office/drawing/2010/main" val="0"/>
              </a:ext>
            </a:extLst>
          </a:blip>
          <a:srcRect/>
          <a:stretch>
            <a:fillRect/>
          </a:stretch>
        </p:blipFill>
        <p:spPr bwMode="auto">
          <a:xfrm>
            <a:off x="5697075" y="1995089"/>
            <a:ext cx="4165386"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141054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Fotómetros y colorímetros</a:t>
            </a:r>
          </a:p>
        </p:txBody>
      </p:sp>
      <p:sp>
        <p:nvSpPr>
          <p:cNvPr id="3" name="Slide Number Placeholder 2"/>
          <p:cNvSpPr>
            <a:spLocks noGrp="1"/>
          </p:cNvSpPr>
          <p:nvPr>
            <p:ph type="sldNum" sz="quarter" idx="10"/>
          </p:nvPr>
        </p:nvSpPr>
        <p:spPr/>
        <p:txBody>
          <a:bodyPr/>
          <a:lstStyle/>
          <a:p>
            <a:pPr rtl="0"/>
            <a:fld id="{A8350104-CE64-4EE9-82B1-554144FA4C7C}" type="slidenum">
              <a:rPr/>
              <a:pPr/>
              <a:t>25</a:t>
            </a:fld>
            <a:endParaRPr/>
          </a:p>
        </p:txBody>
      </p:sp>
      <p:sp>
        <p:nvSpPr>
          <p:cNvPr id="5" name="Rectangle 12"/>
          <p:cNvSpPr>
            <a:spLocks noChangeArrowheads="1"/>
          </p:cNvSpPr>
          <p:nvPr/>
        </p:nvSpPr>
        <p:spPr bwMode="auto">
          <a:xfrm>
            <a:off x="6509013" y="3079866"/>
            <a:ext cx="2966998" cy="1310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rtl="0" eaLnBrk="1" hangingPunct="1">
              <a:spcBef>
                <a:spcPct val="20000"/>
              </a:spcBef>
            </a:pPr>
            <a:r>
              <a:rPr lang="es-AR" sz="2400">
                <a:solidFill>
                  <a:srgbClr val="27808E"/>
                </a:solidFill>
                <a:latin typeface="Lato Black" panose="020F0A02020204030203" pitchFamily="34" charset="0"/>
              </a:rPr>
              <a:t>Se usa la luz para medir la concentración de una sustancia química.</a:t>
            </a:r>
          </a:p>
          <a:p>
            <a:pPr eaLnBrk="1" hangingPunct="1">
              <a:spcBef>
                <a:spcPct val="20000"/>
              </a:spcBef>
            </a:pPr>
            <a:endParaRPr lang="en-US" altLang="en-US" sz="2400" dirty="0">
              <a:solidFill>
                <a:srgbClr val="27808E"/>
              </a:solidFill>
              <a:latin typeface="Lato Black" panose="020F0A02020204030203" pitchFamily="34" charset="0"/>
            </a:endParaRPr>
          </a:p>
        </p:txBody>
      </p:sp>
      <p:pic>
        <p:nvPicPr>
          <p:cNvPr id="6" name="Picture 16"/>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2715407" y="2038964"/>
            <a:ext cx="3756416" cy="368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501951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Medidores digitales</a:t>
            </a:r>
          </a:p>
        </p:txBody>
      </p:sp>
      <p:sp>
        <p:nvSpPr>
          <p:cNvPr id="3" name="Slide Number Placeholder 2"/>
          <p:cNvSpPr>
            <a:spLocks noGrp="1"/>
          </p:cNvSpPr>
          <p:nvPr>
            <p:ph type="sldNum" sz="quarter" idx="10"/>
          </p:nvPr>
        </p:nvSpPr>
        <p:spPr/>
        <p:txBody>
          <a:bodyPr/>
          <a:lstStyle/>
          <a:p>
            <a:pPr rtl="0"/>
            <a:fld id="{A8350104-CE64-4EE9-82B1-554144FA4C7C}" type="slidenum">
              <a:rPr/>
              <a:pPr/>
              <a:t>26</a:t>
            </a:fld>
            <a:endParaRPr/>
          </a:p>
        </p:txBody>
      </p:sp>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491687" y="1375991"/>
            <a:ext cx="5627573" cy="5258396"/>
          </a:xfrm>
          <a:prstGeom prst="rect">
            <a:avLst/>
          </a:prstGeom>
        </p:spPr>
      </p:pic>
      <p:pic>
        <p:nvPicPr>
          <p:cNvPr id="7" name="Picture 8"/>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7175721" y="-37716"/>
            <a:ext cx="3040517" cy="6889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102699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¿Qué analizar?</a:t>
            </a:r>
          </a:p>
        </p:txBody>
      </p:sp>
      <p:sp>
        <p:nvSpPr>
          <p:cNvPr id="3" name="Slide Number Placeholder 2"/>
          <p:cNvSpPr>
            <a:spLocks noGrp="1"/>
          </p:cNvSpPr>
          <p:nvPr>
            <p:ph type="sldNum" sz="quarter" idx="10"/>
          </p:nvPr>
        </p:nvSpPr>
        <p:spPr/>
        <p:txBody>
          <a:bodyPr/>
          <a:lstStyle/>
          <a:p>
            <a:pPr rtl="0"/>
            <a:fld id="{A8350104-CE64-4EE9-82B1-554144FA4C7C}" type="slidenum">
              <a:rPr/>
              <a:pPr/>
              <a:t>27</a:t>
            </a:fld>
            <a:endParaRPr/>
          </a:p>
        </p:txBody>
      </p:sp>
      <p:sp>
        <p:nvSpPr>
          <p:cNvPr id="4" name="Text Placeholder 3"/>
          <p:cNvSpPr>
            <a:spLocks noGrp="1"/>
          </p:cNvSpPr>
          <p:nvPr>
            <p:ph type="body" sz="quarter" idx="11"/>
          </p:nvPr>
        </p:nvSpPr>
        <p:spPr>
          <a:xfrm>
            <a:off x="1440000" y="2160000"/>
            <a:ext cx="9360000" cy="4357687"/>
          </a:xfrm>
        </p:spPr>
        <p:txBody>
          <a:bodyPr>
            <a:normAutofit/>
          </a:bodyPr>
          <a:lstStyle/>
          <a:p>
            <a:pPr rtl="0">
              <a:lnSpc>
                <a:spcPct val="100000"/>
              </a:lnSpc>
            </a:pPr>
            <a:r>
              <a:rPr lang="es-AR" sz="2400"/>
              <a:t>¿Qué parámetros mediría para su situación? ¿Cuándo o cada cuánto?</a:t>
            </a:r>
          </a:p>
          <a:p>
            <a:pPr rtl="0"/>
            <a:r>
              <a:rPr lang="es-AR" sz="2400"/>
              <a:t>¿A quién le comunicaría los resultados y cómo? </a:t>
            </a:r>
          </a:p>
          <a:p>
            <a:pPr rtl="0"/>
            <a:r>
              <a:rPr lang="es-AR" sz="2400"/>
              <a:t>¿Qué preguntas o suposiciones enfrentó al decidir?</a:t>
            </a:r>
          </a:p>
        </p:txBody>
      </p:sp>
      <p:sp>
        <p:nvSpPr>
          <p:cNvPr id="5" name="Title 4"/>
          <p:cNvSpPr txBox="1">
            <a:spLocks/>
          </p:cNvSpPr>
          <p:nvPr/>
        </p:nvSpPr>
        <p:spPr>
          <a:xfrm>
            <a:off x="903445" y="8710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a:lstStyle>
          <a:p>
            <a:pPr rtl="0"/>
            <a:r>
              <a:rPr lang="es-AR" sz="2400">
                <a:latin typeface="Lato Light" panose="020F0302020204030203" pitchFamily="34" charset="0"/>
              </a:rPr>
              <a:t>(Trabajo en grupo: situaciones)</a:t>
            </a:r>
          </a:p>
        </p:txBody>
      </p:sp>
    </p:spTree>
    <p:custDataLst>
      <p:tags r:id="rId1"/>
    </p:custDataLst>
    <p:extLst>
      <p:ext uri="{BB962C8B-B14F-4D97-AF65-F5344CB8AC3E}">
        <p14:creationId xmlns:p14="http://schemas.microsoft.com/office/powerpoint/2010/main" val="3784770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90D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58C8DD"/>
              </a:solidFill>
            </a:endParaRPr>
          </a:p>
        </p:txBody>
      </p:sp>
      <p:sp>
        <p:nvSpPr>
          <p:cNvPr id="13" name="Title 12"/>
          <p:cNvSpPr>
            <a:spLocks noGrp="1"/>
          </p:cNvSpPr>
          <p:nvPr>
            <p:ph type="title"/>
          </p:nvPr>
        </p:nvSpPr>
        <p:spPr>
          <a:xfrm>
            <a:off x="656938" y="481301"/>
            <a:ext cx="8686759" cy="2048612"/>
          </a:xfrm>
        </p:spPr>
        <p:txBody>
          <a:bodyPr>
            <a:noAutofit/>
          </a:bodyPr>
          <a:lstStyle/>
          <a:p>
            <a:pPr rtl="0"/>
            <a:r>
              <a:rPr lang="es-AR" sz="14000" dirty="0">
                <a:solidFill>
                  <a:schemeClr val="bg1"/>
                </a:solidFill>
                <a:latin typeface="Merriweather Light" panose="00000400000000000000" pitchFamily="2" charset="0"/>
              </a:rPr>
              <a:t>Encuesta</a:t>
            </a:r>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048154" y="1113161"/>
            <a:ext cx="4838513" cy="4838513"/>
          </a:xfrm>
          <a:prstGeom prst="rect">
            <a:avLst/>
          </a:prstGeom>
        </p:spPr>
      </p:pic>
    </p:spTree>
    <p:custDataLst>
      <p:tags r:id="rId1"/>
    </p:custDataLst>
    <p:extLst>
      <p:ext uri="{BB962C8B-B14F-4D97-AF65-F5344CB8AC3E}">
        <p14:creationId xmlns:p14="http://schemas.microsoft.com/office/powerpoint/2010/main" val="3176341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rtl="0"/>
            <a:fld id="{A8350104-CE64-4EE9-82B1-554144FA4C7C}" type="slidenum">
              <a:rPr/>
              <a:pPr/>
              <a:t>29</a:t>
            </a:fld>
            <a:endParaRPr/>
          </a:p>
        </p:txBody>
      </p:sp>
      <p:sp>
        <p:nvSpPr>
          <p:cNvPr id="3" name="Title 2"/>
          <p:cNvSpPr>
            <a:spLocks noGrp="1"/>
          </p:cNvSpPr>
          <p:nvPr>
            <p:ph type="title"/>
          </p:nvPr>
        </p:nvSpPr>
        <p:spPr/>
        <p:txBody>
          <a:bodyPr/>
          <a:lstStyle/>
          <a:p>
            <a:pPr rtl="0"/>
            <a:r>
              <a:rPr lang="es-AR"/>
              <a:t>Bibliografía</a:t>
            </a:r>
          </a:p>
        </p:txBody>
      </p:sp>
      <p:sp>
        <p:nvSpPr>
          <p:cNvPr id="4" name="Text Placeholder 3"/>
          <p:cNvSpPr>
            <a:spLocks noGrp="1"/>
          </p:cNvSpPr>
          <p:nvPr>
            <p:ph type="body" sz="quarter" idx="11"/>
          </p:nvPr>
        </p:nvSpPr>
        <p:spPr/>
        <p:txBody>
          <a:bodyPr/>
          <a:lstStyle/>
          <a:p>
            <a:pPr marL="342900" indent="-342900" rtl="0">
              <a:buFont typeface="Arial" panose="020B0604020202020204" pitchFamily="34" charset="0"/>
              <a:buChar char="•"/>
            </a:pPr>
            <a:r>
              <a:rPr lang="es-AR" sz="1800"/>
              <a:t>Organización Mundial de la Salud. (1997). </a:t>
            </a:r>
            <a:r>
              <a:rPr lang="es-AR" sz="1800" i="1"/>
              <a:t>Guidelines for drinking-water quality: second edition.</a:t>
            </a:r>
            <a:r>
              <a:rPr lang="es-AR" sz="1800"/>
              <a:t> Volume 3: Surveillance and control of community supplies.  Ginebra.</a:t>
            </a:r>
          </a:p>
          <a:p>
            <a:pPr marL="342900" indent="-342900" rtl="0">
              <a:buFont typeface="Arial" panose="020B0604020202020204" pitchFamily="34" charset="0"/>
              <a:buChar char="•"/>
            </a:pPr>
            <a:r>
              <a:rPr lang="es-AR" sz="1800"/>
              <a:t>Organización Mundial de la Salud (2017). </a:t>
            </a:r>
            <a:r>
              <a:rPr lang="es-AR" sz="1800" i="1"/>
              <a:t>Guidelines for drinking-water quality: fourth edition incorporating the first addendum.</a:t>
            </a:r>
            <a:r>
              <a:rPr lang="es-AR" sz="1800"/>
              <a:t> </a:t>
            </a:r>
            <a:r>
              <a:rPr lang="es-AR" sz="1800">
                <a:hlinkClick r:id="rId2"/>
              </a:rPr>
              <a:t> Disponible en (en inglés): http://apps.who.int/iris/handle/10665/43428</a:t>
            </a:r>
          </a:p>
          <a:p>
            <a:endParaRPr lang="en-CA" dirty="0"/>
          </a:p>
          <a:p>
            <a:endParaRPr lang="en-CA" dirty="0"/>
          </a:p>
        </p:txBody>
      </p:sp>
    </p:spTree>
    <p:extLst>
      <p:ext uri="{BB962C8B-B14F-4D97-AF65-F5344CB8AC3E}">
        <p14:creationId xmlns:p14="http://schemas.microsoft.com/office/powerpoint/2010/main" val="92803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normAutofit/>
          </a:bodyPr>
          <a:lstStyle/>
          <a:p>
            <a:pPr rtl="0"/>
            <a:r>
              <a:rPr lang="es-AR"/>
              <a:t>Análisis de la calidad del agua</a:t>
            </a:r>
          </a:p>
        </p:txBody>
      </p:sp>
      <p:sp>
        <p:nvSpPr>
          <p:cNvPr id="6" name="Text Placeholder 5"/>
          <p:cNvSpPr>
            <a:spLocks noGrp="1"/>
          </p:cNvSpPr>
          <p:nvPr>
            <p:ph type="body" sz="quarter" idx="15"/>
          </p:nvPr>
        </p:nvSpPr>
        <p:spPr/>
        <p:txBody>
          <a:bodyPr/>
          <a:lstStyle/>
          <a:p>
            <a:pPr rtl="0"/>
            <a:r>
              <a:rPr lang="es-AR"/>
              <a:t>2018</a:t>
            </a:r>
          </a:p>
        </p:txBody>
      </p:sp>
      <p:sp>
        <p:nvSpPr>
          <p:cNvPr id="7" name="Text Placeholder 6"/>
          <p:cNvSpPr>
            <a:spLocks noGrp="1"/>
          </p:cNvSpPr>
          <p:nvPr>
            <p:ph type="body" sz="quarter" idx="16"/>
          </p:nvPr>
        </p:nvSpPr>
        <p:spPr/>
        <p:txBody>
          <a:bodyPr/>
          <a:lstStyle/>
          <a:p>
            <a:pPr rtl="0"/>
            <a:r>
              <a:rPr lang="es-AR"/>
              <a:t>Junio</a:t>
            </a:r>
          </a:p>
        </p:txBody>
      </p:sp>
      <p:sp>
        <p:nvSpPr>
          <p:cNvPr id="2" name="Text Placeholder 1"/>
          <p:cNvSpPr>
            <a:spLocks noGrp="1"/>
          </p:cNvSpPr>
          <p:nvPr>
            <p:ph type="body" sz="quarter" idx="14"/>
          </p:nvPr>
        </p:nvSpPr>
        <p:spPr/>
        <p:txBody>
          <a:bodyPr/>
          <a:lstStyle/>
          <a:p>
            <a:endParaRPr lang="en-CA" dirty="0"/>
          </a:p>
          <a:p>
            <a:endParaRPr lang="en-CA" dirty="0"/>
          </a:p>
          <a:p>
            <a:endParaRPr lang="en-CA" dirty="0"/>
          </a:p>
        </p:txBody>
      </p:sp>
    </p:spTree>
    <p:custDataLst>
      <p:tags r:id="rId1"/>
    </p:custDataLst>
    <p:extLst>
      <p:ext uri="{BB962C8B-B14F-4D97-AF65-F5344CB8AC3E}">
        <p14:creationId xmlns:p14="http://schemas.microsoft.com/office/powerpoint/2010/main" val="1902046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787884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6"/>
          <p:cNvPicPr>
            <a:picLocks noChangeAspect="1"/>
          </p:cNvPicPr>
          <p:nvPr/>
        </p:nvPicPr>
        <p:blipFill rotWithShape="1">
          <a:blip r:embed="rId3" cstate="print">
            <a:extLst>
              <a:ext uri="{28A0092B-C50C-407E-A947-70E740481C1C}">
                <a14:useLocalDpi xmlns:a14="http://schemas.microsoft.com/office/drawing/2010/main" val="0"/>
              </a:ext>
            </a:extLst>
          </a:blip>
          <a:srcRect t="10198" b="27221"/>
          <a:stretch/>
        </p:blipFill>
        <p:spPr>
          <a:xfrm>
            <a:off x="-3619700" y="1"/>
            <a:ext cx="16437630" cy="6858001"/>
          </a:xfrm>
          <a:prstGeom prst="rect">
            <a:avLst/>
          </a:prstGeom>
        </p:spPr>
      </p:pic>
      <p:sp>
        <p:nvSpPr>
          <p:cNvPr id="9" name="Rectangle 8"/>
          <p:cNvSpPr/>
          <p:nvPr/>
        </p:nvSpPr>
        <p:spPr>
          <a:xfrm>
            <a:off x="0" y="5023884"/>
            <a:ext cx="12192000" cy="1834116"/>
          </a:xfrm>
          <a:prstGeom prst="rect">
            <a:avLst/>
          </a:prstGeom>
          <a:gradFill>
            <a:gsLst>
              <a:gs pos="0">
                <a:srgbClr val="000000">
                  <a:alpha val="0"/>
                </a:srgbClr>
              </a:gs>
              <a:gs pos="60000">
                <a:srgbClr val="000000">
                  <a:alpha val="25000"/>
                </a:srgbClr>
              </a:gs>
              <a:gs pos="100000">
                <a:srgbClr val="000000">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Text Placeholder 4"/>
          <p:cNvSpPr>
            <a:spLocks noGrp="1"/>
          </p:cNvSpPr>
          <p:nvPr>
            <p:ph type="body" sz="quarter" idx="27"/>
          </p:nvPr>
        </p:nvSpPr>
        <p:spPr>
          <a:xfrm>
            <a:off x="275413" y="1754711"/>
            <a:ext cx="3491048" cy="3348578"/>
          </a:xfrm>
        </p:spPr>
        <p:txBody>
          <a:bodyPr/>
          <a:lstStyle/>
          <a:p>
            <a:pPr rtl="0"/>
            <a:r>
              <a:rPr lang="es-AR" sz="4000">
                <a:solidFill>
                  <a:schemeClr val="bg1"/>
                </a:solidFill>
                <a:latin typeface="Merriweather" panose="00000500000000000000" pitchFamily="2" charset="0"/>
              </a:rPr>
              <a:t>¿Por qué incluir el análisis de la calidad del agua en iniciativas de TANDAS?</a:t>
            </a:r>
          </a:p>
        </p:txBody>
      </p:sp>
      <p:sp>
        <p:nvSpPr>
          <p:cNvPr id="11" name="Text Placeholder 5"/>
          <p:cNvSpPr>
            <a:spLocks noGrp="1"/>
          </p:cNvSpPr>
          <p:nvPr>
            <p:ph type="body" sz="quarter" idx="28"/>
          </p:nvPr>
        </p:nvSpPr>
        <p:spPr>
          <a:xfrm>
            <a:off x="4193176" y="6308710"/>
            <a:ext cx="7636575" cy="354106"/>
          </a:xfrm>
        </p:spPr>
        <p:txBody>
          <a:bodyPr/>
          <a:lstStyle/>
          <a:p>
            <a:pPr algn="r" rtl="0"/>
            <a:r>
              <a:rPr lang="es-AR">
                <a:solidFill>
                  <a:schemeClr val="bg1"/>
                </a:solidFill>
              </a:rPr>
              <a:t>Crédito de la imagen: CAWST</a:t>
            </a:r>
          </a:p>
        </p:txBody>
      </p:sp>
    </p:spTree>
    <p:custDataLst>
      <p:tags r:id="rId1"/>
    </p:custDataLst>
    <p:extLst>
      <p:ext uri="{BB962C8B-B14F-4D97-AF65-F5344CB8AC3E}">
        <p14:creationId xmlns:p14="http://schemas.microsoft.com/office/powerpoint/2010/main" val="1739481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rtl="0"/>
            <a:r>
              <a:rPr lang="es-AR"/>
              <a:t>Objetivos de aprendizaje</a:t>
            </a:r>
          </a:p>
        </p:txBody>
      </p:sp>
      <p:sp>
        <p:nvSpPr>
          <p:cNvPr id="4" name="Text Placeholder 6"/>
          <p:cNvSpPr txBox="1">
            <a:spLocks/>
          </p:cNvSpPr>
          <p:nvPr/>
        </p:nvSpPr>
        <p:spPr>
          <a:xfrm>
            <a:off x="1528502" y="1980000"/>
            <a:ext cx="9134997" cy="2975156"/>
          </a:xfrm>
          <a:prstGeom prst="rect">
            <a:avLst/>
          </a:prstGeom>
        </p:spPr>
        <p:txBody>
          <a:bodyPr vert="horz" lIns="91440" tIns="45720" rIns="91440" bIns="45720" rtlCol="0">
            <a:noAutofit/>
          </a:bodyPr>
          <a:lstStyle>
            <a:lvl1pPr marL="457200" indent="-457200" algn="l" defTabSz="914400" rtl="0" eaLnBrk="1" latinLnBrk="0" hangingPunct="1">
              <a:lnSpc>
                <a:spcPct val="150000"/>
              </a:lnSpc>
              <a:spcBef>
                <a:spcPts val="1000"/>
              </a:spcBef>
              <a:buFont typeface="+mj-lt"/>
              <a:buAutoNum type="arabicPeriod"/>
              <a:defRPr sz="2000" kern="1200">
                <a:solidFill>
                  <a:srgbClr val="5C5C5C"/>
                </a:solidFill>
                <a:latin typeface="Lato" panose="020F0502020204030203" pitchFamily="34" charset="0"/>
                <a:ea typeface="+mn-ea"/>
                <a:cs typeface="+mn-cs"/>
              </a:defRPr>
            </a:lvl1pPr>
            <a:lvl2pPr marL="800100" indent="-342900" algn="l" defTabSz="914400" rtl="0" eaLnBrk="1" latinLnBrk="0" hangingPunct="1">
              <a:lnSpc>
                <a:spcPct val="150000"/>
              </a:lnSpc>
              <a:spcBef>
                <a:spcPts val="500"/>
              </a:spcBef>
              <a:buFont typeface="Arial" panose="020B0604020202020204" pitchFamily="34" charset="0"/>
              <a:buChar char="•"/>
              <a:defRPr sz="2000" kern="1200">
                <a:solidFill>
                  <a:srgbClr val="5C5C5C"/>
                </a:solidFill>
                <a:latin typeface="Lato" panose="020F0502020204030203" pitchFamily="34" charset="0"/>
                <a:ea typeface="+mn-ea"/>
                <a:cs typeface="+mn-cs"/>
              </a:defRPr>
            </a:lvl2pPr>
            <a:lvl3pPr marL="1257300" indent="-342900" algn="l" defTabSz="914400" rtl="0" eaLnBrk="1" latinLnBrk="0" hangingPunct="1">
              <a:lnSpc>
                <a:spcPct val="150000"/>
              </a:lnSpc>
              <a:spcBef>
                <a:spcPts val="500"/>
              </a:spcBef>
              <a:buFont typeface="Arial" panose="020B0604020202020204" pitchFamily="34" charset="0"/>
              <a:buChar char="•"/>
              <a:defRPr sz="2000" kern="1200">
                <a:solidFill>
                  <a:srgbClr val="5C5C5C"/>
                </a:solidFill>
                <a:latin typeface="Lato" panose="020F0502020204030203" pitchFamily="34" charset="0"/>
                <a:ea typeface="+mn-ea"/>
                <a:cs typeface="+mn-cs"/>
              </a:defRPr>
            </a:lvl3pPr>
            <a:lvl4pPr marL="1714500" indent="-342900" algn="l" defTabSz="914400" rtl="0" eaLnBrk="1" latinLnBrk="0" hangingPunct="1">
              <a:lnSpc>
                <a:spcPct val="150000"/>
              </a:lnSpc>
              <a:spcBef>
                <a:spcPts val="500"/>
              </a:spcBef>
              <a:buFont typeface="Arial" panose="020B0604020202020204" pitchFamily="34" charset="0"/>
              <a:buChar char="•"/>
              <a:defRPr sz="2000" kern="1200">
                <a:solidFill>
                  <a:srgbClr val="5C5C5C"/>
                </a:solidFill>
                <a:latin typeface="Lato" panose="020F0502020204030203" pitchFamily="34" charset="0"/>
                <a:ea typeface="+mn-ea"/>
                <a:cs typeface="+mn-cs"/>
              </a:defRPr>
            </a:lvl4pPr>
            <a:lvl5pPr marL="2171700" indent="-342900" algn="l" defTabSz="914400" rtl="0" eaLnBrk="1" latinLnBrk="0" hangingPunct="1">
              <a:lnSpc>
                <a:spcPct val="150000"/>
              </a:lnSpc>
              <a:spcBef>
                <a:spcPts val="500"/>
              </a:spcBef>
              <a:buFont typeface="Arial" panose="020B0604020202020204" pitchFamily="34" charset="0"/>
              <a:buChar char="•"/>
              <a:defRPr sz="2000" kern="1200">
                <a:solidFill>
                  <a:srgbClr val="5C5C5C"/>
                </a:solidFill>
                <a:latin typeface="Lato" panose="020F0502020204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rtl="0">
              <a:lnSpc>
                <a:spcPct val="100000"/>
              </a:lnSpc>
            </a:pPr>
            <a:r>
              <a:rPr lang="es-AR" sz="2500"/>
              <a:t>Debatir sobre cómo los análisis de la calidad del agua contribuyen a la implementación exitosa de TANDAS</a:t>
            </a:r>
          </a:p>
          <a:p>
            <a:pPr rtl="0"/>
            <a:r>
              <a:rPr lang="es-AR" sz="2500"/>
              <a:t>Describir cómo realizar análisis para los parámetros comunes de la calidad del agua</a:t>
            </a:r>
          </a:p>
          <a:p>
            <a:pPr rtl="0"/>
            <a:r>
              <a:rPr lang="es-AR" sz="2500"/>
              <a:t>Decidir cuáles parámetros priorizar para una situación dada</a:t>
            </a:r>
          </a:p>
        </p:txBody>
      </p:sp>
    </p:spTree>
    <p:custDataLst>
      <p:tags r:id="rId1"/>
    </p:custDataLst>
    <p:extLst>
      <p:ext uri="{BB962C8B-B14F-4D97-AF65-F5344CB8AC3E}">
        <p14:creationId xmlns:p14="http://schemas.microsoft.com/office/powerpoint/2010/main" val="3673235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rtl="0"/>
            <a:r>
              <a:rPr lang="es-AR"/>
              <a:t>Aspectos de la calidad del agua de consumo</a:t>
            </a:r>
          </a:p>
        </p:txBody>
      </p:sp>
      <p:sp>
        <p:nvSpPr>
          <p:cNvPr id="4" name="Slide Number Placeholder 3"/>
          <p:cNvSpPr>
            <a:spLocks noGrp="1"/>
          </p:cNvSpPr>
          <p:nvPr>
            <p:ph type="sldNum" sz="quarter" idx="10"/>
          </p:nvPr>
        </p:nvSpPr>
        <p:spPr/>
        <p:txBody>
          <a:bodyPr/>
          <a:lstStyle/>
          <a:p>
            <a:pPr rtl="0">
              <a:defRPr/>
            </a:pPr>
            <a:fld id="{03EAF2E3-88B6-F341-875C-312C1CE63450}" type="slidenum">
              <a:rPr/>
              <a:pPr>
                <a:defRPr/>
              </a:pPr>
              <a:t>6</a:t>
            </a:fld>
            <a:endParaRPr/>
          </a:p>
        </p:txBody>
      </p:sp>
      <p:sp>
        <p:nvSpPr>
          <p:cNvPr id="6" name="Text Placeholder 5"/>
          <p:cNvSpPr>
            <a:spLocks noGrp="1"/>
          </p:cNvSpPr>
          <p:nvPr>
            <p:ph type="body" sz="quarter" idx="11"/>
          </p:nvPr>
        </p:nvSpPr>
        <p:spPr>
          <a:xfrm>
            <a:off x="1440000" y="2160000"/>
            <a:ext cx="9412286" cy="2541677"/>
          </a:xfrm>
        </p:spPr>
        <p:txBody>
          <a:bodyPr>
            <a:normAutofit/>
          </a:bodyPr>
          <a:lstStyle/>
          <a:p>
            <a:pPr marL="0" indent="0" rtl="0">
              <a:buNone/>
            </a:pPr>
            <a:r>
              <a:rPr lang="es-AR" b="1">
                <a:solidFill>
                  <a:srgbClr val="27808E"/>
                </a:solidFill>
                <a:latin typeface="Lato Black" panose="020F0A02020204030203" pitchFamily="34" charset="0"/>
              </a:rPr>
              <a:t>Microbiológicos</a:t>
            </a:r>
            <a:r>
              <a:rPr lang="es-AR"/>
              <a:t>: microorganismos en el agua</a:t>
            </a:r>
          </a:p>
          <a:p>
            <a:pPr marL="0" indent="0" rtl="0">
              <a:buNone/>
            </a:pPr>
            <a:r>
              <a:rPr lang="es-AR" b="1">
                <a:solidFill>
                  <a:srgbClr val="27808E"/>
                </a:solidFill>
                <a:latin typeface="Lato Black" panose="020F0A02020204030203" pitchFamily="34" charset="0"/>
              </a:rPr>
              <a:t>Químicos</a:t>
            </a:r>
            <a:r>
              <a:rPr lang="es-AR"/>
              <a:t>: elementos o compuestos que hay en el agua por naturaleza o por acción de los seres humanos</a:t>
            </a:r>
          </a:p>
          <a:p>
            <a:pPr marL="0" indent="0" rtl="0">
              <a:buNone/>
            </a:pPr>
            <a:r>
              <a:rPr lang="es-AR" b="1">
                <a:solidFill>
                  <a:srgbClr val="27808E"/>
                </a:solidFill>
                <a:latin typeface="Lato Black" panose="020F0A02020204030203" pitchFamily="34" charset="0"/>
              </a:rPr>
              <a:t>Aceptabilidad</a:t>
            </a:r>
            <a:r>
              <a:rPr lang="es-AR"/>
              <a:t>: factores que influyen en la apariencia, el olor o el sabor del agua </a:t>
            </a:r>
          </a:p>
          <a:p>
            <a:pPr marL="0" indent="0" rtl="0">
              <a:buNone/>
            </a:pPr>
            <a:r>
              <a:rPr lang="es-AR" b="1">
                <a:solidFill>
                  <a:srgbClr val="27808E"/>
                </a:solidFill>
                <a:latin typeface="Lato Black" panose="020F0A02020204030203" pitchFamily="34" charset="0"/>
              </a:rPr>
              <a:t>Radiológicos</a:t>
            </a:r>
            <a:r>
              <a:rPr lang="es-AR"/>
              <a:t>: sustancias radioactivas de fuentes naturales o humanas</a:t>
            </a:r>
          </a:p>
        </p:txBody>
      </p:sp>
      <p:sp>
        <p:nvSpPr>
          <p:cNvPr id="7" name="Title 4"/>
          <p:cNvSpPr txBox="1">
            <a:spLocks/>
          </p:cNvSpPr>
          <p:nvPr/>
        </p:nvSpPr>
        <p:spPr>
          <a:xfrm>
            <a:off x="903445" y="87109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rgbClr val="5C5C5C"/>
                </a:solidFill>
                <a:latin typeface="Lato" panose="020F0502020204030203" pitchFamily="34" charset="0"/>
                <a:ea typeface="+mj-ea"/>
                <a:cs typeface="+mj-cs"/>
              </a:defRPr>
            </a:lvl1pPr>
          </a:lstStyle>
          <a:p>
            <a:pPr rtl="0"/>
            <a:r>
              <a:rPr lang="es-AR" sz="2400">
                <a:latin typeface="Lato Light" panose="020F0302020204030203" pitchFamily="34" charset="0"/>
              </a:rPr>
              <a:t>(Organización Mundial de la Salud, 2017)</a:t>
            </a:r>
          </a:p>
        </p:txBody>
      </p:sp>
    </p:spTree>
    <p:custDataLst>
      <p:tags r:id="rId1"/>
    </p:custDataLst>
    <p:extLst>
      <p:ext uri="{BB962C8B-B14F-4D97-AF65-F5344CB8AC3E}">
        <p14:creationId xmlns:p14="http://schemas.microsoft.com/office/powerpoint/2010/main" val="389324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¿Qué es un parámetro?</a:t>
            </a:r>
          </a:p>
        </p:txBody>
      </p:sp>
      <p:sp>
        <p:nvSpPr>
          <p:cNvPr id="3" name="Slide Number Placeholder 2"/>
          <p:cNvSpPr>
            <a:spLocks noGrp="1"/>
          </p:cNvSpPr>
          <p:nvPr>
            <p:ph type="sldNum" sz="quarter" idx="10"/>
          </p:nvPr>
        </p:nvSpPr>
        <p:spPr/>
        <p:txBody>
          <a:bodyPr/>
          <a:lstStyle/>
          <a:p>
            <a:pPr rtl="0"/>
            <a:fld id="{A8350104-CE64-4EE9-82B1-554144FA4C7C}" type="slidenum">
              <a:rPr/>
              <a:pPr/>
              <a:t>7</a:t>
            </a:fld>
            <a:endParaRPr/>
          </a:p>
        </p:txBody>
      </p:sp>
      <p:sp>
        <p:nvSpPr>
          <p:cNvPr id="5" name="Text Placeholder 4"/>
          <p:cNvSpPr>
            <a:spLocks noGrp="1"/>
          </p:cNvSpPr>
          <p:nvPr>
            <p:ph type="body" sz="quarter" idx="4294967295"/>
          </p:nvPr>
        </p:nvSpPr>
        <p:spPr>
          <a:xfrm>
            <a:off x="1440000" y="1800000"/>
            <a:ext cx="9771017" cy="4370388"/>
          </a:xfrm>
          <a:prstGeom prst="rect">
            <a:avLst/>
          </a:prstGeom>
        </p:spPr>
        <p:txBody>
          <a:bodyPr>
            <a:normAutofit/>
          </a:bodyPr>
          <a:lstStyle/>
          <a:p>
            <a:pPr rtl="0">
              <a:lnSpc>
                <a:spcPct val="100000"/>
              </a:lnSpc>
            </a:pPr>
            <a:r>
              <a:rPr lang="es-AR" sz="2400"/>
              <a:t>En la calidad del agua, los </a:t>
            </a:r>
            <a:r>
              <a:rPr lang="es-AR" sz="2400" b="1"/>
              <a:t>parámetros</a:t>
            </a:r>
            <a:r>
              <a:rPr lang="es-AR" sz="2400"/>
              <a:t> son aspectos del agua de consumo que se pueden medir y que varían según factores como estación y ubicación. </a:t>
            </a:r>
          </a:p>
          <a:p>
            <a:endParaRPr lang="en-US" sz="2400" dirty="0"/>
          </a:p>
          <a:p>
            <a:pPr rtl="0"/>
            <a:r>
              <a:rPr lang="es-AR" sz="2400">
                <a:solidFill>
                  <a:srgbClr val="27808E"/>
                </a:solidFill>
                <a:latin typeface="Lato Black" panose="020F0A02020204030203" pitchFamily="34" charset="0"/>
              </a:rPr>
              <a:t>Ejemplos: </a:t>
            </a:r>
            <a:r>
              <a:rPr lang="es-AR" sz="2400"/>
              <a:t>temperatura, E. coli, turbidez, pH</a:t>
            </a:r>
          </a:p>
        </p:txBody>
      </p:sp>
    </p:spTree>
    <p:custDataLst>
      <p:tags r:id="rId1"/>
    </p:custDataLst>
    <p:extLst>
      <p:ext uri="{BB962C8B-B14F-4D97-AF65-F5344CB8AC3E}">
        <p14:creationId xmlns:p14="http://schemas.microsoft.com/office/powerpoint/2010/main" val="1012716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Qué parámetros analizar y cuándo</a:t>
            </a:r>
          </a:p>
        </p:txBody>
      </p:sp>
      <p:sp>
        <p:nvSpPr>
          <p:cNvPr id="3" name="Slide Number Placeholder 2"/>
          <p:cNvSpPr>
            <a:spLocks noGrp="1"/>
          </p:cNvSpPr>
          <p:nvPr>
            <p:ph type="sldNum" sz="quarter" idx="10"/>
          </p:nvPr>
        </p:nvSpPr>
        <p:spPr/>
        <p:txBody>
          <a:bodyPr/>
          <a:lstStyle/>
          <a:p>
            <a:pPr rtl="0"/>
            <a:fld id="{A8350104-CE64-4EE9-82B1-554144FA4C7C}" type="slidenum">
              <a:rPr/>
              <a:pPr/>
              <a:t>8</a:t>
            </a:fld>
            <a:endParaRPr/>
          </a:p>
        </p:txBody>
      </p:sp>
      <p:sp>
        <p:nvSpPr>
          <p:cNvPr id="4" name="Text Placeholder 3"/>
          <p:cNvSpPr>
            <a:spLocks noGrp="1"/>
          </p:cNvSpPr>
          <p:nvPr>
            <p:ph type="body" sz="quarter" idx="11"/>
          </p:nvPr>
        </p:nvSpPr>
        <p:spPr/>
        <p:txBody>
          <a:bodyPr>
            <a:normAutofit/>
          </a:bodyPr>
          <a:lstStyle/>
          <a:p>
            <a:pPr rtl="0">
              <a:lnSpc>
                <a:spcPct val="100000"/>
              </a:lnSpc>
            </a:pPr>
            <a:r>
              <a:rPr lang="es-AR" sz="2400"/>
              <a:t>Muchas consideraciones: costo, recursos humanos y habilidades, equipo, riesgos en la región, normas o pautas</a:t>
            </a:r>
          </a:p>
          <a:p>
            <a:pPr rtl="0"/>
            <a:r>
              <a:rPr lang="es-AR" sz="2400"/>
              <a:t>Los datos que recopile deben respaldar:</a:t>
            </a:r>
          </a:p>
          <a:p>
            <a:pPr marL="800100" lvl="1" indent="-342900" rtl="0">
              <a:buFont typeface="Arial" panose="020B0604020202020204" pitchFamily="34" charset="0"/>
              <a:buChar char="•"/>
            </a:pPr>
            <a:r>
              <a:rPr lang="es-AR" sz="2400"/>
              <a:t>Toma de decisiones</a:t>
            </a:r>
          </a:p>
          <a:p>
            <a:pPr marL="800100" lvl="1" indent="-342900" rtl="0">
              <a:buFont typeface="Arial" panose="020B0604020202020204" pitchFamily="34" charset="0"/>
              <a:buChar char="•"/>
            </a:pPr>
            <a:r>
              <a:rPr lang="es-AR" sz="2400"/>
              <a:t>Responsabilidad</a:t>
            </a:r>
          </a:p>
          <a:p>
            <a:pPr marL="800100" lvl="1" indent="-342900" rtl="0">
              <a:buFont typeface="Arial" panose="020B0604020202020204" pitchFamily="34" charset="0"/>
              <a:buChar char="•"/>
            </a:pPr>
            <a:r>
              <a:rPr lang="es-AR" sz="2400"/>
              <a:t>Mejora</a:t>
            </a:r>
          </a:p>
          <a:p>
            <a:endParaRPr lang="en-CA" sz="2400" dirty="0"/>
          </a:p>
        </p:txBody>
      </p:sp>
    </p:spTree>
    <p:custDataLst>
      <p:tags r:id="rId1"/>
    </p:custDataLst>
    <p:extLst>
      <p:ext uri="{BB962C8B-B14F-4D97-AF65-F5344CB8AC3E}">
        <p14:creationId xmlns:p14="http://schemas.microsoft.com/office/powerpoint/2010/main" val="237030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a:r>
              <a:rPr lang="es-AR"/>
              <a:t>Aspectos de aceptabilidad</a:t>
            </a:r>
          </a:p>
        </p:txBody>
      </p:sp>
      <p:sp>
        <p:nvSpPr>
          <p:cNvPr id="3" name="Slide Number Placeholder 2"/>
          <p:cNvSpPr>
            <a:spLocks noGrp="1"/>
          </p:cNvSpPr>
          <p:nvPr>
            <p:ph type="sldNum" sz="quarter" idx="10"/>
          </p:nvPr>
        </p:nvSpPr>
        <p:spPr/>
        <p:txBody>
          <a:bodyPr/>
          <a:lstStyle/>
          <a:p>
            <a:pPr rtl="0"/>
            <a:fld id="{A8350104-CE64-4EE9-82B1-554144FA4C7C}" type="slidenum">
              <a:rPr/>
              <a:pPr/>
              <a:t>9</a:t>
            </a:fld>
            <a:endParaRPr/>
          </a:p>
        </p:txBody>
      </p:sp>
      <p:pic>
        <p:nvPicPr>
          <p:cNvPr id="10" name="Picture 9"/>
          <p:cNvPicPr>
            <a:picLocks noChangeAspect="1"/>
          </p:cNvPicPr>
          <p:nvPr/>
        </p:nvPicPr>
        <p:blipFill rotWithShape="1">
          <a:blip r:embed="rId3"/>
          <a:srcRect l="21182" t="4042" r="21182" b="1439"/>
          <a:stretch/>
        </p:blipFill>
        <p:spPr>
          <a:xfrm>
            <a:off x="3611595" y="1690688"/>
            <a:ext cx="2135132" cy="4665662"/>
          </a:xfrm>
          <a:prstGeom prst="rect">
            <a:avLst/>
          </a:prstGeom>
          <a:ln>
            <a:noFill/>
          </a:ln>
        </p:spPr>
      </p:pic>
      <p:sp>
        <p:nvSpPr>
          <p:cNvPr id="11" name="Text Placeholder 4"/>
          <p:cNvSpPr>
            <a:spLocks noGrp="1"/>
          </p:cNvSpPr>
          <p:nvPr>
            <p:ph type="body" sz="quarter" idx="11"/>
          </p:nvPr>
        </p:nvSpPr>
        <p:spPr>
          <a:xfrm>
            <a:off x="5777823" y="2991083"/>
            <a:ext cx="4292934" cy="2064872"/>
          </a:xfrm>
        </p:spPr>
        <p:txBody>
          <a:bodyPr>
            <a:normAutofit/>
          </a:bodyPr>
          <a:lstStyle/>
          <a:p>
            <a:pPr rtl="0">
              <a:lnSpc>
                <a:spcPct val="100000"/>
              </a:lnSpc>
            </a:pPr>
            <a:r>
              <a:rPr lang="es-AR">
                <a:solidFill>
                  <a:srgbClr val="27808E"/>
                </a:solidFill>
                <a:latin typeface="Lato Black" panose="020F0A02020204030203" pitchFamily="34" charset="0"/>
              </a:rPr>
              <a:t>Afectan la apariencia, el sabor o el olor del agua</a:t>
            </a:r>
          </a:p>
          <a:p>
            <a:pPr rtl="0">
              <a:lnSpc>
                <a:spcPct val="100000"/>
              </a:lnSpc>
            </a:pPr>
            <a:r>
              <a:rPr lang="es-AR">
                <a:solidFill>
                  <a:srgbClr val="27808E"/>
                </a:solidFill>
                <a:latin typeface="Lato Black" panose="020F0A02020204030203" pitchFamily="34" charset="0"/>
              </a:rPr>
              <a:t>Afectan cómo se sienten los consumidores sobre beber agua</a:t>
            </a:r>
          </a:p>
        </p:txBody>
      </p:sp>
    </p:spTree>
    <p:custDataLst>
      <p:tags r:id="rId1"/>
    </p:custDataLst>
    <p:extLst>
      <p:ext uri="{BB962C8B-B14F-4D97-AF65-F5344CB8AC3E}">
        <p14:creationId xmlns:p14="http://schemas.microsoft.com/office/powerpoint/2010/main" val="3445143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pjrMpVRA"/>
  <p:tag name="ARTICULATE_DESIGN_ID_CUSTOM DESIGN" val="20k0Qa46"/>
  <p:tag name="ARTICULATE_DESIGN_ID_MUST HAVE" val="6WdZdqAm"/>
  <p:tag name="ARTICULATE_DESIGN_ID_BOOKEND SLIDES" val="Rq9A0mjS"/>
  <p:tag name="ARTICULATE_DESIGN_ID_BODY SLIDES" val="XNYQGHuP"/>
  <p:tag name="ARTICULATE_DESIGN_ID_CAWST" val="xGtoLr5Y"/>
  <p:tag name="ARTICULATE_DESIGN_ID_1_CAWST" val="IVwwdRUM"/>
  <p:tag name="ARTICULATE_DESIGN_ID_CAWST TITLE" val="g7GuV4UH"/>
  <p:tag name="ARTICULATE_DESIGN_ID_CAWST CONTENT" val="67xEorTn"/>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WST Title">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pptx" id="{EB1750E9-6F1E-4014-9047-34C3CEC06D27}" vid="{50F87F01-B438-494C-A9FD-013D64B575CF}"/>
    </a:ext>
  </a:extLst>
</a:theme>
</file>

<file path=ppt/theme/theme2.xml><?xml version="1.0" encoding="utf-8"?>
<a:theme xmlns:a="http://schemas.openxmlformats.org/drawingml/2006/main" name="CAWST Content">
  <a:themeElements>
    <a:clrScheme name="CAWST">
      <a:dk1>
        <a:srgbClr val="5C5C5C"/>
      </a:dk1>
      <a:lt1>
        <a:srgbClr val="FFFFFF"/>
      </a:lt1>
      <a:dk2>
        <a:srgbClr val="5C5C5C"/>
      </a:dk2>
      <a:lt2>
        <a:srgbClr val="FFFFFF"/>
      </a:lt2>
      <a:accent1>
        <a:srgbClr val="005478"/>
      </a:accent1>
      <a:accent2>
        <a:srgbClr val="B959A2"/>
      </a:accent2>
      <a:accent3>
        <a:srgbClr val="EB553D"/>
      </a:accent3>
      <a:accent4>
        <a:srgbClr val="F68D36"/>
      </a:accent4>
      <a:accent5>
        <a:srgbClr val="FEC441"/>
      </a:accent5>
      <a:accent6>
        <a:srgbClr val="B0A154"/>
      </a:accent6>
      <a:hlink>
        <a:srgbClr val="60BCE0"/>
      </a:hlink>
      <a:folHlink>
        <a:srgbClr val="60BCE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WST EPD PP Template 18-04-24.pptx" id="{EB1750E9-6F1E-4014-9047-34C3CEC06D27}" vid="{20F19BE6-B984-460A-9AF4-DEFC43BBA76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CAWST EPD PP Template 18-04-24</Template>
  <TotalTime>4997</TotalTime>
  <Words>1483</Words>
  <Application>Microsoft Office PowerPoint</Application>
  <PresentationFormat>Widescreen</PresentationFormat>
  <Paragraphs>230</Paragraphs>
  <Slides>30</Slides>
  <Notes>11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30</vt:i4>
      </vt:variant>
    </vt:vector>
  </HeadingPairs>
  <TitlesOfParts>
    <vt:vector size="41" baseType="lpstr">
      <vt:lpstr>Merriweather Black</vt:lpstr>
      <vt:lpstr>Merriweather</vt:lpstr>
      <vt:lpstr>Lato</vt:lpstr>
      <vt:lpstr>Georgia</vt:lpstr>
      <vt:lpstr>Merriweather Light</vt:lpstr>
      <vt:lpstr>Lato Black</vt:lpstr>
      <vt:lpstr>Arial</vt:lpstr>
      <vt:lpstr>Lato Light</vt:lpstr>
      <vt:lpstr>Calibri</vt:lpstr>
      <vt:lpstr>CAWST Title</vt:lpstr>
      <vt:lpstr>CAWST Content</vt:lpstr>
      <vt:lpstr>PowerPoint Presentation</vt:lpstr>
      <vt:lpstr>PowerPoint Presentation</vt:lpstr>
      <vt:lpstr>PowerPoint Presentation</vt:lpstr>
      <vt:lpstr>PowerPoint Presentation</vt:lpstr>
      <vt:lpstr>Objetivos de aprendizaje</vt:lpstr>
      <vt:lpstr>Aspectos de la calidad del agua de consumo</vt:lpstr>
      <vt:lpstr>¿Qué es un parámetro?</vt:lpstr>
      <vt:lpstr>Qué parámetros analizar y cuándo</vt:lpstr>
      <vt:lpstr>Aspectos de aceptabilidad</vt:lpstr>
      <vt:lpstr>Aceptabilidad: turbidez</vt:lpstr>
      <vt:lpstr>Valores importantes de turbidez</vt:lpstr>
      <vt:lpstr>PowerPoint Presentation</vt:lpstr>
      <vt:lpstr>PowerPoint Presentation</vt:lpstr>
      <vt:lpstr>Aspectos microbiológicos</vt:lpstr>
      <vt:lpstr>Para cuáles microorganismos se deben realizar análisis</vt:lpstr>
      <vt:lpstr>Métodos de análisis microbiológico</vt:lpstr>
      <vt:lpstr>Presencia-ausencia</vt:lpstr>
      <vt:lpstr>Método del número más probable (NMP)</vt:lpstr>
      <vt:lpstr>Filtración por membrana (FPM)</vt:lpstr>
      <vt:lpstr>Parámetros químicos</vt:lpstr>
      <vt:lpstr>Dónde obtener información sobre sustancias químicas por las que hay que preocuparse</vt:lpstr>
      <vt:lpstr>Cómo realizar análisis para sustancias químicas</vt:lpstr>
      <vt:lpstr>Tiras reactivas</vt:lpstr>
      <vt:lpstr>Comparadores de color</vt:lpstr>
      <vt:lpstr>Fotómetros y colorímetros</vt:lpstr>
      <vt:lpstr>Medidores digitales</vt:lpstr>
      <vt:lpstr>¿Qué analizar?</vt:lpstr>
      <vt:lpstr>Encuesta</vt:lpstr>
      <vt:lpstr>Bibliografía</vt:lpstr>
      <vt:lpstr>PowerPoint Presentation</vt:lpstr>
    </vt:vector>
  </TitlesOfParts>
  <Company>CAWST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Mahaffy</dc:creator>
  <cp:lastModifiedBy>Andrea Roach</cp:lastModifiedBy>
  <cp:revision>87</cp:revision>
  <dcterms:created xsi:type="dcterms:W3CDTF">2018-04-24T20:01:19Z</dcterms:created>
  <dcterms:modified xsi:type="dcterms:W3CDTF">2018-09-17T21:39:20Z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DB587DF5-7C43-4342-A267-070D3432918C</vt:lpwstr>
  </property>
  <property fmtid="{D5CDD505-2E9C-101B-9397-08002B2CF9AE}" pid="3" name="ArticulatePath">
    <vt:lpwstr>CAWST PP Template</vt:lpwstr>
  </property>
</Properties>
</file>