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300" r:id="rId2"/>
    <p:sldId id="301" r:id="rId3"/>
    <p:sldId id="298" r:id="rId4"/>
    <p:sldId id="257" r:id="rId5"/>
    <p:sldId id="258" r:id="rId6"/>
    <p:sldId id="261" r:id="rId7"/>
    <p:sldId id="263" r:id="rId8"/>
    <p:sldId id="277" r:id="rId9"/>
    <p:sldId id="279" r:id="rId10"/>
    <p:sldId id="278" r:id="rId11"/>
    <p:sldId id="280" r:id="rId12"/>
    <p:sldId id="266" r:id="rId13"/>
    <p:sldId id="283"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40" autoAdjust="0"/>
  </p:normalViewPr>
  <p:slideViewPr>
    <p:cSldViewPr snapToGrid="0">
      <p:cViewPr>
        <p:scale>
          <a:sx n="70" d="100"/>
          <a:sy n="70" d="100"/>
        </p:scale>
        <p:origin x="-1386" y="-204"/>
      </p:cViewPr>
      <p:guideLst>
        <p:guide orient="horz" pos="2160"/>
        <p:guide pos="2880"/>
      </p:guideLst>
    </p:cSldViewPr>
  </p:slideViewPr>
  <p:outlineViewPr>
    <p:cViewPr>
      <p:scale>
        <a:sx n="33" d="100"/>
        <a:sy n="33" d="100"/>
      </p:scale>
      <p:origin x="0" y="430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356A5F27-F755-4046-93F3-B2909BB52238}" type="datetime1">
              <a:rPr lang="en-US"/>
              <a:pPr>
                <a:defRPr/>
              </a:pPr>
              <a:t>7/11/2014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755F4B55-954B-4733-8CE6-DF8495AE2E6D}" type="slidenum">
              <a:rPr lang="en-US"/>
              <a:pPr>
                <a:defRPr/>
              </a:pPr>
              <a:t>‹#›</a:t>
            </a:fld>
            <a:endParaRPr lang="en-US"/>
          </a:p>
        </p:txBody>
      </p:sp>
    </p:spTree>
    <p:extLst>
      <p:ext uri="{BB962C8B-B14F-4D97-AF65-F5344CB8AC3E}">
        <p14:creationId xmlns:p14="http://schemas.microsoft.com/office/powerpoint/2010/main" val="37625087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smtClean="0">
              <a:ea typeface="ＭＳ Ｐゴシック" pitchFamily="34" charset="-128"/>
            </a:endParaRP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B4511BF-E2B9-41CF-B49E-9505AB7AEE58}" type="slidenum">
              <a:rPr lang="en-US" smtClean="0"/>
              <a:pPr eaLnBrk="1" hangingPunct="1"/>
              <a:t>4</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smtClean="0">
              <a:ea typeface="ＭＳ Ｐゴシック" pitchFamily="34" charset="-128"/>
            </a:endParaRP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3D486F7-C2B7-4CDD-AD11-6E027A3078BA}" type="slidenum">
              <a:rPr lang="en-US" smtClean="0"/>
              <a:pPr eaLnBrk="1" hangingPunct="1"/>
              <a:t>13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smtClean="0">
              <a:ea typeface="ＭＳ Ｐゴシック" pitchFamily="34" charset="-128"/>
            </a:endParaRP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CD11788-8023-42EB-A73C-E9279681C638}" type="slidenum">
              <a:rPr lang="en-US" smtClean="0"/>
              <a:pPr eaLnBrk="1" hangingPunct="1"/>
              <a:t>5</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smtClean="0">
              <a:ea typeface="ＭＳ Ｐゴシック" pitchFamily="34" charset="-128"/>
            </a:endParaRP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B754417-D13E-49B0-B630-18F90268F8E0}" type="slidenum">
              <a:rPr lang="en-US" smtClean="0"/>
              <a:pPr eaLnBrk="1" hangingPunct="1"/>
              <a:t>6</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smtClean="0">
              <a:ea typeface="ＭＳ Ｐゴシック" pitchFamily="34" charset="-128"/>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4D06DA0-8C4B-4D6A-A019-365684F10DC0}" type="slidenum">
              <a:rPr lang="en-US" smtClean="0"/>
              <a:pPr eaLnBrk="1" hangingPunct="1"/>
              <a:t>7</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4BF2CC9-3B21-47AB-B29C-993020D6086D}" type="slidenum">
              <a:rPr lang="en-US" smtClean="0"/>
              <a:pPr eaLnBrk="1" hangingPunct="1"/>
              <a:t>8</a:t>
            </a:fld>
            <a:endParaRPr lang="en-US" smtClean="0"/>
          </a:p>
        </p:txBody>
      </p:sp>
      <p:sp>
        <p:nvSpPr>
          <p:cNvPr id="194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spcBef>
                <a:spcPct val="0"/>
              </a:spcBef>
            </a:pPr>
            <a:r>
              <a:rPr lang="en-US" sz="1000" smtClean="0">
                <a:latin typeface="Arial" charset="0"/>
                <a:ea typeface="ＭＳ Ｐゴシック" pitchFamily="34" charset="-128"/>
              </a:rPr>
              <a:t>The primary mechanism for removing pathogens in the biosand filter is through mechanical trapping of material as the contaminated water passes through the filter.  </a:t>
            </a:r>
          </a:p>
          <a:p>
            <a:pPr eaLnBrk="1" hangingPunct="1">
              <a:lnSpc>
                <a:spcPct val="80000"/>
              </a:lnSpc>
              <a:spcBef>
                <a:spcPct val="0"/>
              </a:spcBef>
            </a:pPr>
            <a:r>
              <a:rPr lang="en-US" sz="1000" smtClean="0">
                <a:latin typeface="Arial" charset="0"/>
                <a:ea typeface="ＭＳ Ｐゴシック" pitchFamily="34" charset="-128"/>
              </a:rPr>
              <a:t>The sand grain sizes are usually 0.1 to 1 mm.  </a:t>
            </a:r>
          </a:p>
          <a:p>
            <a:pPr eaLnBrk="1" hangingPunct="1">
              <a:lnSpc>
                <a:spcPct val="80000"/>
              </a:lnSpc>
              <a:spcBef>
                <a:spcPct val="0"/>
              </a:spcBef>
            </a:pPr>
            <a:r>
              <a:rPr lang="en-US" sz="1000" smtClean="0">
                <a:latin typeface="Arial" charset="0"/>
                <a:ea typeface="ＭＳ Ｐゴシック" pitchFamily="34" charset="-128"/>
              </a:rPr>
              <a:t>The pore (or spaces between the sand grains**) is usually less than this. </a:t>
            </a:r>
          </a:p>
          <a:p>
            <a:pPr eaLnBrk="1" hangingPunct="1">
              <a:lnSpc>
                <a:spcPct val="80000"/>
              </a:lnSpc>
              <a:spcBef>
                <a:spcPct val="0"/>
              </a:spcBef>
            </a:pPr>
            <a:r>
              <a:rPr lang="en-US" sz="1000" smtClean="0">
                <a:latin typeface="Arial" charset="0"/>
                <a:ea typeface="ＭＳ Ｐゴシック" pitchFamily="34" charset="-128"/>
              </a:rPr>
              <a:t>Large materials such as bits of grass or leaves, silt, clay particles and mud are trapped in the spaces between the sand grains.  </a:t>
            </a:r>
          </a:p>
          <a:p>
            <a:pPr eaLnBrk="1" hangingPunct="1">
              <a:lnSpc>
                <a:spcPct val="80000"/>
              </a:lnSpc>
              <a:spcBef>
                <a:spcPct val="0"/>
              </a:spcBef>
            </a:pPr>
            <a:r>
              <a:rPr lang="en-US" sz="1000" smtClean="0">
                <a:latin typeface="Arial" charset="0"/>
                <a:ea typeface="ＭＳ Ｐゴシック" pitchFamily="34" charset="-128"/>
              </a:rPr>
              <a:t>Large pathogens such as parasites, helminthes, and worms are also trapped between the sand grains.  It there are smaller pathogens (bacteria or viruses) attached to the larger particles, these are also trapped in the sand grains.</a:t>
            </a:r>
          </a:p>
          <a:p>
            <a:pPr eaLnBrk="1" hangingPunct="1">
              <a:lnSpc>
                <a:spcPct val="80000"/>
              </a:lnSpc>
              <a:spcBef>
                <a:spcPct val="0"/>
              </a:spcBef>
            </a:pPr>
            <a:endParaRPr lang="en-US" sz="1000" smtClean="0">
              <a:latin typeface="Arial" charset="0"/>
              <a:ea typeface="ＭＳ Ｐゴシック" pitchFamily="34" charset="-128"/>
            </a:endParaRPr>
          </a:p>
          <a:p>
            <a:pPr eaLnBrk="1" hangingPunct="1">
              <a:lnSpc>
                <a:spcPct val="80000"/>
              </a:lnSpc>
              <a:spcBef>
                <a:spcPct val="0"/>
              </a:spcBef>
            </a:pPr>
            <a:r>
              <a:rPr lang="en-US" sz="1000" smtClean="0">
                <a:latin typeface="Arial" charset="0"/>
                <a:ea typeface="ＭＳ Ｐゴシック" pitchFamily="34" charset="-128"/>
              </a:rPr>
              <a:t>If this was the only mechanism at work, the filter could remove approximately 60 – 90 % of the pathogens that would be in the water.  This is typical for a conventional rapid sand filters.  For the larger pathogens (helminthes and protozoa), the trapping can remove 99.9 % or more.</a:t>
            </a:r>
          </a:p>
          <a:p>
            <a:pPr eaLnBrk="1" hangingPunct="1">
              <a:lnSpc>
                <a:spcPct val="80000"/>
              </a:lnSpc>
              <a:spcBef>
                <a:spcPct val="0"/>
              </a:spcBef>
            </a:pPr>
            <a:endParaRPr lang="en-US" sz="1000" smtClean="0">
              <a:latin typeface="Arial" charset="0"/>
              <a:ea typeface="ＭＳ Ｐゴシック" pitchFamily="34" charset="-128"/>
            </a:endParaRPr>
          </a:p>
          <a:p>
            <a:pPr eaLnBrk="1" hangingPunct="1">
              <a:lnSpc>
                <a:spcPct val="80000"/>
              </a:lnSpc>
              <a:spcBef>
                <a:spcPct val="0"/>
              </a:spcBef>
            </a:pPr>
            <a:r>
              <a:rPr lang="en-US" sz="1000" smtClean="0">
                <a:latin typeface="Arial" charset="0"/>
                <a:ea typeface="ＭＳ Ｐゴシック" pitchFamily="34" charset="-128"/>
              </a:rPr>
              <a:t>Occasionally there might be a source of water that has very fine silt or clay particles in the water that are much smaller than the pore spaces between the sand.  They may also be electrically charged such that they are repelled from the sand grains. In this instance, the fine silt/clay particles may go right through the filter.  (This happened in a test filter set up in Oklahoma and in some of the DHAN project filters in India.) If this happens, the best solution is to add a coagulant  (natural or chemical) that will change the charge on the particles and allow them to settle or be trapped in the filter.</a:t>
            </a:r>
          </a:p>
          <a:p>
            <a:pPr eaLnBrk="1" hangingPunct="1">
              <a:lnSpc>
                <a:spcPct val="80000"/>
              </a:lnSpc>
              <a:spcBef>
                <a:spcPct val="0"/>
              </a:spcBef>
            </a:pPr>
            <a:endParaRPr lang="en-US" sz="1000" smtClean="0">
              <a:latin typeface="Arial" charset="0"/>
              <a:ea typeface="ＭＳ Ｐゴシック" pitchFamily="34" charset="-128"/>
            </a:endParaRPr>
          </a:p>
          <a:p>
            <a:pPr eaLnBrk="1" hangingPunct="1">
              <a:lnSpc>
                <a:spcPct val="80000"/>
              </a:lnSpc>
              <a:spcBef>
                <a:spcPct val="0"/>
              </a:spcBef>
            </a:pPr>
            <a:r>
              <a:rPr lang="en-US" sz="1000" smtClean="0">
                <a:latin typeface="Arial" charset="0"/>
                <a:ea typeface="ＭＳ Ｐゴシック" pitchFamily="34" charset="-128"/>
              </a:rPr>
              <a:t>**  You may wish to illustrate the concept of the pore spaces by using large (1 “) stones in a clear plastic or glass container.  It is very easy to see that there are spaces between the stones.  The same thing applies when the sand grains are small  - there are still spaces between the grains of sand.</a:t>
            </a:r>
          </a:p>
          <a:p>
            <a:pPr eaLnBrk="1" hangingPunct="1">
              <a:lnSpc>
                <a:spcPct val="80000"/>
              </a:lnSpc>
              <a:spcBef>
                <a:spcPct val="0"/>
              </a:spcBef>
            </a:pPr>
            <a:endParaRPr lang="en-US" sz="1000" smtClean="0">
              <a:latin typeface="Arial" charset="0"/>
              <a:ea typeface="ＭＳ Ｐゴシック" pitchFamily="34" charset="-128"/>
            </a:endParaRPr>
          </a:p>
          <a:p>
            <a:pPr eaLnBrk="1" hangingPunct="1">
              <a:lnSpc>
                <a:spcPct val="80000"/>
              </a:lnSpc>
              <a:spcBef>
                <a:spcPct val="0"/>
              </a:spcBef>
            </a:pPr>
            <a:r>
              <a:rPr lang="en-US" sz="1000" smtClean="0">
                <a:latin typeface="Arial" charset="0"/>
                <a:ea typeface="ＭＳ Ｐゴシック" pitchFamily="34" charset="-128"/>
              </a:rPr>
              <a:t>To visualize the size of bacteria and viruses, you might want to use the animation at this web site.  </a:t>
            </a:r>
            <a:r>
              <a:rPr lang="en-US" sz="900" smtClean="0">
                <a:latin typeface="Arial" charset="0"/>
                <a:ea typeface="ＭＳ Ｐゴシック" pitchFamily="34" charset="-128"/>
              </a:rPr>
              <a:t>http://www.cellsalive.com/howbig.htm</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6046913-DFB8-4CD5-90AC-BDF57E3B7F11}" type="slidenum">
              <a:rPr lang="en-US" smtClean="0"/>
              <a:pPr eaLnBrk="1" hangingPunct="1"/>
              <a:t>9</a:t>
            </a:fld>
            <a:endParaRPr lang="en-US" smtClean="0"/>
          </a:p>
        </p:txBody>
      </p:sp>
      <p:sp>
        <p:nvSpPr>
          <p:cNvPr id="204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latin typeface="Arial" charset="0"/>
                <a:ea typeface="ＭＳ Ｐゴシック" pitchFamily="34" charset="-128"/>
              </a:rPr>
              <a:t>The second mechanism that is at work in the filter is called “adsorption” or a better word for it might be “attraction”.  Small particles are attracted to each other due to forces such as electrical (positive and negative charges), adhesion (like glue) or other forces I don’t really know about.</a:t>
            </a:r>
          </a:p>
          <a:p>
            <a:pPr eaLnBrk="1" hangingPunct="1">
              <a:spcBef>
                <a:spcPct val="0"/>
              </a:spcBef>
            </a:pPr>
            <a:endParaRPr lang="en-US" smtClean="0">
              <a:latin typeface="Arial" charset="0"/>
              <a:ea typeface="ＭＳ Ｐゴシック" pitchFamily="34" charset="-128"/>
            </a:endParaRPr>
          </a:p>
          <a:p>
            <a:pPr eaLnBrk="1" hangingPunct="1">
              <a:spcBef>
                <a:spcPct val="0"/>
              </a:spcBef>
            </a:pPr>
            <a:r>
              <a:rPr lang="en-US" smtClean="0">
                <a:latin typeface="Arial" charset="0"/>
                <a:ea typeface="ＭＳ Ｐゴシック" pitchFamily="34" charset="-128"/>
              </a:rPr>
              <a:t>Pathogens can be attracted to larger particles that are floating in the water and then they may in turned be trapped in the sand pores or they may stick to the sides of a sand grain.</a:t>
            </a:r>
          </a:p>
          <a:p>
            <a:pPr eaLnBrk="1" hangingPunct="1">
              <a:spcBef>
                <a:spcPct val="0"/>
              </a:spcBef>
            </a:pPr>
            <a:r>
              <a:rPr lang="en-US" smtClean="0">
                <a:latin typeface="Arial" charset="0"/>
                <a:ea typeface="ＭＳ Ｐゴシック" pitchFamily="34" charset="-128"/>
              </a:rPr>
              <a:t>As a biofilm (illustrated by the green line around the sand grain) starts to build up, it can become sticky and attract other particles to it.  Each grain has a biofilm around it and when you put them all together in the filter, it creates a biolayer (or schmutzedeche) within the filter.</a:t>
            </a:r>
          </a:p>
          <a:p>
            <a:pPr eaLnBrk="1" hangingPunct="1">
              <a:spcBef>
                <a:spcPct val="0"/>
              </a:spcBef>
            </a:pPr>
            <a:endParaRPr lang="en-US" smtClean="0">
              <a:latin typeface="Arial" charset="0"/>
              <a:ea typeface="ＭＳ Ｐゴシック" pitchFamily="34" charset="-128"/>
            </a:endParaRPr>
          </a:p>
          <a:p>
            <a:pPr eaLnBrk="1" hangingPunct="1">
              <a:spcBef>
                <a:spcPct val="0"/>
              </a:spcBef>
            </a:pPr>
            <a:r>
              <a:rPr lang="en-US" smtClean="0">
                <a:latin typeface="Arial" charset="0"/>
                <a:ea typeface="ＭＳ Ｐゴシック" pitchFamily="34" charset="-128"/>
              </a:rPr>
              <a:t>The thickest and most active layer is at the top surface of the sand.  This still continues down into the filter but becomes less active.  I refer to this as a biological zone.  After about 10-15 cms there is very little biological activity due to the lack of nutrients and oxygen.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522DA79-CF6C-491C-9F91-2CBCA4D14D66}" type="slidenum">
              <a:rPr lang="en-US" smtClean="0"/>
              <a:pPr eaLnBrk="1" hangingPunct="1"/>
              <a:t>10</a:t>
            </a:fld>
            <a:endParaRPr lang="en-US" smtClean="0"/>
          </a:p>
        </p:txBody>
      </p:sp>
      <p:sp>
        <p:nvSpPr>
          <p:cNvPr id="215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latin typeface="Arial" charset="0"/>
                <a:ea typeface="ＭＳ Ｐゴシック" pitchFamily="34" charset="-128"/>
              </a:rPr>
              <a:t>Pathogens on the surface area of the sand grains grow and thrive very much like a pond or wetland ecosystem.  The growing micro – organisms need nutrients such as nitrogen and carbon to live.  The source for the nitrogen and carbon are other micro- organisms as well as nutrients in the water (organic material, nitrates). Oxygen is also required for the organisms to live.  This comes from the oxygen that is dissolved in the water.  If the water is too deep above the sand layer, the oxygen can not diffuse enough to get to the organisms.</a:t>
            </a:r>
          </a:p>
          <a:p>
            <a:pPr eaLnBrk="1" hangingPunct="1">
              <a:spcBef>
                <a:spcPct val="0"/>
              </a:spcBef>
            </a:pPr>
            <a:endParaRPr lang="en-US" smtClean="0">
              <a:latin typeface="Arial" charset="0"/>
              <a:ea typeface="ＭＳ Ｐゴシック" pitchFamily="34" charset="-128"/>
            </a:endParaRPr>
          </a:p>
          <a:p>
            <a:pPr eaLnBrk="1" hangingPunct="1">
              <a:spcBef>
                <a:spcPct val="0"/>
              </a:spcBef>
            </a:pPr>
            <a:r>
              <a:rPr lang="en-US" smtClean="0">
                <a:latin typeface="Arial" charset="0"/>
                <a:ea typeface="ＭＳ Ｐゴシック" pitchFamily="34" charset="-128"/>
              </a:rPr>
              <a:t>  Large micro–organisms consume smaller ones.  Stronger ones consume weaker ones.   Living ones consume dying ones.  It can also be describes as the cycle of life or survival of the fittest.  I have heard someone refer to it as coyotes and gophers;  or foxes and rabbits.  The coyotes eat the gophers;  the gophers eat seeds and grass; the grass gets it’s nutrients from the soil water and sun  -  It’s just the way the cycle of life works.  (be cautious about using the coyotes and gophers comparison if the audience doesn’t know what coyotes and gophers are  -  or if they are animal lovers!)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28AB698-E960-481F-B456-FFCB36AA90C7}" type="slidenum">
              <a:rPr lang="en-US" smtClean="0"/>
              <a:pPr eaLnBrk="1" hangingPunct="1"/>
              <a:t>11</a:t>
            </a:fld>
            <a:endParaRPr lang="en-US" smtClean="0"/>
          </a:p>
        </p:txBody>
      </p:sp>
      <p:sp>
        <p:nvSpPr>
          <p:cNvPr id="225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latin typeface="Arial" charset="0"/>
                <a:ea typeface="ＭＳ Ｐゴシック" pitchFamily="34" charset="-128"/>
              </a:rPr>
              <a:t>This mechanism is very similar to the previous one.  The main difference is that this refers to the “natural” die-off rate or life expectance of the micro-organism. If they are trapped long enough within the filter, they will die-off before they can exit the filter with the water stream. If the “pause” period is long enough, the organism will also die-off. </a:t>
            </a:r>
          </a:p>
          <a:p>
            <a:pPr eaLnBrk="1" hangingPunct="1">
              <a:spcBef>
                <a:spcPct val="0"/>
              </a:spcBef>
            </a:pPr>
            <a:r>
              <a:rPr lang="en-US" smtClean="0">
                <a:latin typeface="Arial" charset="0"/>
                <a:ea typeface="ＭＳ Ｐゴシック" pitchFamily="34" charset="-128"/>
              </a:rPr>
              <a:t>The dead micro-organisms are illustrated as the dark or black particles within the biofilm around each grain of sand. </a:t>
            </a:r>
          </a:p>
          <a:p>
            <a:pPr eaLnBrk="1" hangingPunct="1">
              <a:spcBef>
                <a:spcPct val="0"/>
              </a:spcBef>
            </a:pPr>
            <a:endParaRPr lang="en-US" smtClean="0">
              <a:latin typeface="Arial" charset="0"/>
              <a:ea typeface="ＭＳ Ｐゴシック" pitchFamily="34" charset="-128"/>
            </a:endParaRPr>
          </a:p>
          <a:p>
            <a:pPr eaLnBrk="1" hangingPunct="1">
              <a:spcBef>
                <a:spcPct val="0"/>
              </a:spcBef>
            </a:pPr>
            <a:r>
              <a:rPr lang="en-US" smtClean="0">
                <a:latin typeface="Arial" charset="0"/>
                <a:ea typeface="ＭＳ Ｐゴシック" pitchFamily="34" charset="-128"/>
              </a:rPr>
              <a:t>The life cycle of some organisms is very short  (a few hours) so if they can be stopped within the filter, they will die-off.  </a:t>
            </a:r>
          </a:p>
          <a:p>
            <a:pPr eaLnBrk="1" hangingPunct="1">
              <a:spcBef>
                <a:spcPct val="0"/>
              </a:spcBef>
            </a:pPr>
            <a:endParaRPr lang="en-US" smtClean="0">
              <a:latin typeface="Arial" charset="0"/>
              <a:ea typeface="ＭＳ Ｐゴシック" pitchFamily="34" charset="-128"/>
            </a:endParaRPr>
          </a:p>
          <a:p>
            <a:pPr eaLnBrk="1" hangingPunct="1">
              <a:spcBef>
                <a:spcPct val="0"/>
              </a:spcBef>
            </a:pPr>
            <a:r>
              <a:rPr lang="en-US" smtClean="0">
                <a:latin typeface="Arial" charset="0"/>
                <a:ea typeface="ＭＳ Ｐゴシック" pitchFamily="34" charset="-128"/>
              </a:rPr>
              <a:t>The other reason for a natural die-off will be due to the lack of oxygen.  If the organism is trapped deep within the filter where oxygen can not reach it, it will die-off.</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smtClean="0">
              <a:ea typeface="ＭＳ Ｐゴシック" pitchFamily="34" charset="-128"/>
            </a:endParaRP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F10BC14-1AD2-43B6-81A0-E174EE6CD5E7}" type="slidenum">
              <a:rPr lang="en-US" smtClean="0"/>
              <a:pPr eaLnBrk="1" hangingPunct="1"/>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7AA285A-5767-4284-A46A-2CAE79C993E5}" type="slidenum">
              <a:rPr lang="en-US"/>
              <a:pPr>
                <a:defRPr/>
              </a:pPr>
              <a:t>‹#›</a:t>
            </a:fld>
            <a:endParaRPr lang="en-US"/>
          </a:p>
        </p:txBody>
      </p:sp>
    </p:spTree>
    <p:extLst>
      <p:ext uri="{BB962C8B-B14F-4D97-AF65-F5344CB8AC3E}">
        <p14:creationId xmlns:p14="http://schemas.microsoft.com/office/powerpoint/2010/main" val="3898927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BF608A-EA50-4AC3-B3D2-6130B8E6735C}" type="slidenum">
              <a:rPr lang="en-US"/>
              <a:pPr>
                <a:defRPr/>
              </a:pPr>
              <a:t>‹#›</a:t>
            </a:fld>
            <a:endParaRPr lang="en-US"/>
          </a:p>
        </p:txBody>
      </p:sp>
    </p:spTree>
    <p:extLst>
      <p:ext uri="{BB962C8B-B14F-4D97-AF65-F5344CB8AC3E}">
        <p14:creationId xmlns:p14="http://schemas.microsoft.com/office/powerpoint/2010/main" val="313740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A49A76-3817-46DC-8FF9-96E814A50774}" type="slidenum">
              <a:rPr lang="en-US"/>
              <a:pPr>
                <a:defRPr/>
              </a:pPr>
              <a:t>‹#›</a:t>
            </a:fld>
            <a:endParaRPr lang="en-US"/>
          </a:p>
        </p:txBody>
      </p:sp>
    </p:spTree>
    <p:extLst>
      <p:ext uri="{BB962C8B-B14F-4D97-AF65-F5344CB8AC3E}">
        <p14:creationId xmlns:p14="http://schemas.microsoft.com/office/powerpoint/2010/main" val="190027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28E675-53D8-469C-8D0F-CB11A548C516}" type="slidenum">
              <a:rPr lang="en-US"/>
              <a:pPr>
                <a:defRPr/>
              </a:pPr>
              <a:t>‹#›</a:t>
            </a:fld>
            <a:endParaRPr lang="en-US"/>
          </a:p>
        </p:txBody>
      </p:sp>
    </p:spTree>
    <p:extLst>
      <p:ext uri="{BB962C8B-B14F-4D97-AF65-F5344CB8AC3E}">
        <p14:creationId xmlns:p14="http://schemas.microsoft.com/office/powerpoint/2010/main" val="2698491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1CB012-2A95-4E1C-A713-DEA599DB11AB}" type="slidenum">
              <a:rPr lang="en-US"/>
              <a:pPr>
                <a:defRPr/>
              </a:pPr>
              <a:t>‹#›</a:t>
            </a:fld>
            <a:endParaRPr lang="en-US"/>
          </a:p>
        </p:txBody>
      </p:sp>
    </p:spTree>
    <p:extLst>
      <p:ext uri="{BB962C8B-B14F-4D97-AF65-F5344CB8AC3E}">
        <p14:creationId xmlns:p14="http://schemas.microsoft.com/office/powerpoint/2010/main" val="833321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E381A19-97E2-4926-93CC-AECD3756810E}" type="slidenum">
              <a:rPr lang="en-US"/>
              <a:pPr>
                <a:defRPr/>
              </a:pPr>
              <a:t>‹#›</a:t>
            </a:fld>
            <a:endParaRPr lang="en-US"/>
          </a:p>
        </p:txBody>
      </p:sp>
    </p:spTree>
    <p:extLst>
      <p:ext uri="{BB962C8B-B14F-4D97-AF65-F5344CB8AC3E}">
        <p14:creationId xmlns:p14="http://schemas.microsoft.com/office/powerpoint/2010/main" val="2811051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073954D-F6F8-4F1C-BBC4-0DF372E5C9E2}" type="slidenum">
              <a:rPr lang="en-US"/>
              <a:pPr>
                <a:defRPr/>
              </a:pPr>
              <a:t>‹#›</a:t>
            </a:fld>
            <a:endParaRPr lang="en-US"/>
          </a:p>
        </p:txBody>
      </p:sp>
    </p:spTree>
    <p:extLst>
      <p:ext uri="{BB962C8B-B14F-4D97-AF65-F5344CB8AC3E}">
        <p14:creationId xmlns:p14="http://schemas.microsoft.com/office/powerpoint/2010/main" val="1216018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0C0B1DA-2627-452E-9970-43CC068A10EE}" type="slidenum">
              <a:rPr lang="en-US"/>
              <a:pPr>
                <a:defRPr/>
              </a:pPr>
              <a:t>‹#›</a:t>
            </a:fld>
            <a:endParaRPr lang="en-US"/>
          </a:p>
        </p:txBody>
      </p:sp>
    </p:spTree>
    <p:extLst>
      <p:ext uri="{BB962C8B-B14F-4D97-AF65-F5344CB8AC3E}">
        <p14:creationId xmlns:p14="http://schemas.microsoft.com/office/powerpoint/2010/main" val="1148530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66C4ABD-C128-47D6-826F-934F57C72D1E}" type="slidenum">
              <a:rPr lang="en-US"/>
              <a:pPr>
                <a:defRPr/>
              </a:pPr>
              <a:t>‹#›</a:t>
            </a:fld>
            <a:endParaRPr lang="en-US"/>
          </a:p>
        </p:txBody>
      </p:sp>
    </p:spTree>
    <p:extLst>
      <p:ext uri="{BB962C8B-B14F-4D97-AF65-F5344CB8AC3E}">
        <p14:creationId xmlns:p14="http://schemas.microsoft.com/office/powerpoint/2010/main" val="1148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2DB8CF-25AA-4D1D-A3AD-674CC3AB1686}" type="slidenum">
              <a:rPr lang="en-US"/>
              <a:pPr>
                <a:defRPr/>
              </a:pPr>
              <a:t>‹#›</a:t>
            </a:fld>
            <a:endParaRPr lang="en-US"/>
          </a:p>
        </p:txBody>
      </p:sp>
    </p:spTree>
    <p:extLst>
      <p:ext uri="{BB962C8B-B14F-4D97-AF65-F5344CB8AC3E}">
        <p14:creationId xmlns:p14="http://schemas.microsoft.com/office/powerpoint/2010/main" val="1942912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4084B96-BB67-4ED6-A25B-FA2F9E62FA6F}" type="slidenum">
              <a:rPr lang="en-US"/>
              <a:pPr>
                <a:defRPr/>
              </a:pPr>
              <a:t>‹#›</a:t>
            </a:fld>
            <a:endParaRPr lang="en-US"/>
          </a:p>
        </p:txBody>
      </p:sp>
    </p:spTree>
    <p:extLst>
      <p:ext uri="{BB962C8B-B14F-4D97-AF65-F5344CB8AC3E}">
        <p14:creationId xmlns:p14="http://schemas.microsoft.com/office/powerpoint/2010/main" val="3051335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9" charset="0"/>
                <a:ea typeface="Arial" pitchFamily="-109" charset="0"/>
                <a:cs typeface="Arial" pitchFamily="-109"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9" charset="0"/>
                <a:ea typeface="Arial" pitchFamily="-109" charset="0"/>
                <a:cs typeface="Arial" pitchFamily="-109"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6E5644B-7F82-44A4-9586-3EBE031D23E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9" charset="0"/>
          <a:ea typeface="Arial" pitchFamily="-109" charset="0"/>
          <a:cs typeface="Arial" pitchFamily="-109" charset="0"/>
        </a:defRPr>
      </a:lvl2pPr>
      <a:lvl3pPr algn="ctr" rtl="0" eaLnBrk="0" fontAlgn="base" hangingPunct="0">
        <a:spcBef>
          <a:spcPct val="0"/>
        </a:spcBef>
        <a:spcAft>
          <a:spcPct val="0"/>
        </a:spcAft>
        <a:defRPr sz="4400">
          <a:solidFill>
            <a:schemeClr val="tx2"/>
          </a:solidFill>
          <a:latin typeface="Arial" pitchFamily="-109" charset="0"/>
          <a:ea typeface="Arial" pitchFamily="-109" charset="0"/>
          <a:cs typeface="Arial" pitchFamily="-109" charset="0"/>
        </a:defRPr>
      </a:lvl3pPr>
      <a:lvl4pPr algn="ctr" rtl="0" eaLnBrk="0" fontAlgn="base" hangingPunct="0">
        <a:spcBef>
          <a:spcPct val="0"/>
        </a:spcBef>
        <a:spcAft>
          <a:spcPct val="0"/>
        </a:spcAft>
        <a:defRPr sz="4400">
          <a:solidFill>
            <a:schemeClr val="tx2"/>
          </a:solidFill>
          <a:latin typeface="Arial" pitchFamily="-109" charset="0"/>
          <a:ea typeface="Arial" pitchFamily="-109" charset="0"/>
          <a:cs typeface="Arial" pitchFamily="-109" charset="0"/>
        </a:defRPr>
      </a:lvl4pPr>
      <a:lvl5pPr algn="ctr" rtl="0" eaLnBrk="0" fontAlgn="base" hangingPunct="0">
        <a:spcBef>
          <a:spcPct val="0"/>
        </a:spcBef>
        <a:spcAft>
          <a:spcPct val="0"/>
        </a:spcAft>
        <a:defRPr sz="4400">
          <a:solidFill>
            <a:schemeClr val="tx2"/>
          </a:solidFill>
          <a:latin typeface="Arial" pitchFamily="-109" charset="0"/>
          <a:ea typeface="Arial" pitchFamily="-109" charset="0"/>
          <a:cs typeface="Arial" pitchFamily="-109" charset="0"/>
        </a:defRPr>
      </a:lvl5pPr>
      <a:lvl6pPr marL="457200" algn="ctr" rtl="0" fontAlgn="base">
        <a:spcBef>
          <a:spcPct val="0"/>
        </a:spcBef>
        <a:spcAft>
          <a:spcPct val="0"/>
        </a:spcAft>
        <a:defRPr sz="4400">
          <a:solidFill>
            <a:schemeClr val="tx2"/>
          </a:solidFill>
          <a:latin typeface="Arial" pitchFamily="-109" charset="0"/>
          <a:ea typeface="Arial" pitchFamily="-109" charset="0"/>
          <a:cs typeface="Arial" pitchFamily="-109" charset="0"/>
        </a:defRPr>
      </a:lvl6pPr>
      <a:lvl7pPr marL="914400" algn="ctr" rtl="0" fontAlgn="base">
        <a:spcBef>
          <a:spcPct val="0"/>
        </a:spcBef>
        <a:spcAft>
          <a:spcPct val="0"/>
        </a:spcAft>
        <a:defRPr sz="4400">
          <a:solidFill>
            <a:schemeClr val="tx2"/>
          </a:solidFill>
          <a:latin typeface="Arial" pitchFamily="-109" charset="0"/>
          <a:ea typeface="Arial" pitchFamily="-109" charset="0"/>
          <a:cs typeface="Arial" pitchFamily="-109" charset="0"/>
        </a:defRPr>
      </a:lvl7pPr>
      <a:lvl8pPr marL="1371600" algn="ctr" rtl="0" fontAlgn="base">
        <a:spcBef>
          <a:spcPct val="0"/>
        </a:spcBef>
        <a:spcAft>
          <a:spcPct val="0"/>
        </a:spcAft>
        <a:defRPr sz="4400">
          <a:solidFill>
            <a:schemeClr val="tx2"/>
          </a:solidFill>
          <a:latin typeface="Arial" pitchFamily="-109" charset="0"/>
          <a:ea typeface="Arial" pitchFamily="-109" charset="0"/>
          <a:cs typeface="Arial" pitchFamily="-109" charset="0"/>
        </a:defRPr>
      </a:lvl8pPr>
      <a:lvl9pPr marL="1828800" algn="ctr" rtl="0" fontAlgn="base">
        <a:spcBef>
          <a:spcPct val="0"/>
        </a:spcBef>
        <a:spcAft>
          <a:spcPct val="0"/>
        </a:spcAft>
        <a:defRPr sz="4400">
          <a:solidFill>
            <a:schemeClr val="tx2"/>
          </a:solidFill>
          <a:latin typeface="Arial" pitchFamily="-109" charset="0"/>
          <a:ea typeface="Arial" pitchFamily="-109" charset="0"/>
          <a:cs typeface="Arial"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wst.org/"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cawst.org/resource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093976"/>
          </a:xfrm>
          <a:prstGeom prst="rect">
            <a:avLst/>
          </a:prstGeom>
          <a:noFill/>
        </p:spPr>
        <p:txBody>
          <a:bodyPr wrap="square" rtlCol="0">
            <a:spAutoFit/>
          </a:bodyPr>
          <a:lstStyle/>
          <a:p>
            <a:endParaRPr lang="en-US" sz="1100" dirty="0"/>
          </a:p>
          <a:p>
            <a:pPr algn="ctr">
              <a:tabLst>
                <a:tab pos="1196975" algn="l"/>
              </a:tabLst>
            </a:pPr>
            <a:r>
              <a:rPr lang="en-US" sz="1100" dirty="0"/>
              <a:t>12, 2916 – 5</a:t>
            </a:r>
            <a:r>
              <a:rPr lang="en-US" sz="1100" baseline="30000" dirty="0"/>
              <a:t>th</a:t>
            </a:r>
            <a:r>
              <a:rPr lang="en-US" sz="1100" dirty="0"/>
              <a:t> Avenue</a:t>
            </a:r>
          </a:p>
          <a:p>
            <a:pPr algn="ctr">
              <a:tabLst>
                <a:tab pos="1196975" algn="l"/>
              </a:tabLst>
            </a:pPr>
            <a:r>
              <a:rPr lang="en-US" sz="1100" dirty="0" smtClean="0"/>
              <a:t>Calgary, Alberta, T2A 6K4, Canada</a:t>
            </a:r>
          </a:p>
          <a:p>
            <a:pPr algn="ctr">
              <a:tabLst>
                <a:tab pos="1196975" algn="l"/>
              </a:tabLst>
            </a:pPr>
            <a:r>
              <a:rPr lang="fr-FR" sz="1100" dirty="0" smtClean="0"/>
              <a:t>Phone: + 1 (403) 243-3285, Fax: + 1 (403) 243-6199</a:t>
            </a:r>
            <a:endParaRPr lang="en-US" sz="1100" dirty="0" smtClean="0"/>
          </a:p>
          <a:p>
            <a:pPr algn="ctr">
              <a:tabLst>
                <a:tab pos="1196975" algn="l"/>
              </a:tabLst>
            </a:pPr>
            <a:r>
              <a:rPr lang="fr-FR" sz="1100" dirty="0" smtClean="0"/>
              <a:t>E-mail: cawst@cawst.org, </a:t>
            </a:r>
            <a:r>
              <a:rPr lang="en-US" sz="1100" dirty="0" smtClean="0"/>
              <a:t>Website: </a:t>
            </a:r>
            <a:r>
              <a:rPr lang="en-US" sz="1100" dirty="0" smtClean="0">
                <a:hlinkClick r:id="rId3"/>
              </a:rPr>
              <a:t>www.cawst.org</a:t>
            </a:r>
            <a:endParaRPr lang="en-US" sz="1100" dirty="0" smtClean="0"/>
          </a:p>
          <a:p>
            <a:pPr algn="ctr">
              <a:tabLst>
                <a:tab pos="1196975" algn="l"/>
              </a:tabLst>
            </a:pPr>
            <a:endParaRPr lang="en-US" sz="1100" dirty="0"/>
          </a:p>
          <a:p>
            <a:r>
              <a:rPr lang="en-US" sz="900" dirty="0"/>
              <a:t>CAWST, the Centre for Affordable Water and Sanitation Technology, is a nonprofit organization that provides training and consulting to organizations working directly with populations in developing countries who lack access to clean water and basic sanitation.</a:t>
            </a:r>
          </a:p>
          <a:p>
            <a:r>
              <a:rPr lang="en-US" sz="900" dirty="0"/>
              <a:t> </a:t>
            </a:r>
          </a:p>
          <a:p>
            <a:r>
              <a:rPr lang="en-US" sz="900" dirty="0"/>
              <a:t>One of CAWST’s core strategies is to make knowledge about water common knowledge. This is achieved, in part, by developing and freely distributing education materials with the intent of increasing the availability of information to those who need it most.</a:t>
            </a:r>
          </a:p>
          <a:p>
            <a:r>
              <a:rPr lang="en-US" sz="900" dirty="0"/>
              <a:t> </a:t>
            </a:r>
          </a:p>
          <a:p>
            <a:r>
              <a:rPr lang="en-US" sz="900" dirty="0"/>
              <a:t>This document is open content and licensed under the Creative Commons Attribution Works 3.0 </a:t>
            </a:r>
            <a:r>
              <a:rPr lang="en-US" sz="900" dirty="0" err="1"/>
              <a:t>Unported</a:t>
            </a:r>
            <a:r>
              <a:rPr lang="en-US" sz="900" dirty="0"/>
              <a:t> License. To view a copy of this license, visit http://creativecommons.org/licenses/by/3.0 or send a letter to Creative Commons, 171 Second Street, Suite 300, San Francisco, California 94105, USA. </a:t>
            </a:r>
          </a:p>
          <a:p>
            <a:r>
              <a:rPr lang="en-US" sz="900" dirty="0"/>
              <a:t> </a:t>
            </a:r>
          </a:p>
          <a:p>
            <a:r>
              <a:rPr lang="en-US" sz="900" dirty="0" smtClean="0"/>
              <a:t>		You </a:t>
            </a:r>
            <a:r>
              <a:rPr lang="en-US" sz="900" dirty="0"/>
              <a:t>are free to:</a:t>
            </a:r>
          </a:p>
          <a:p>
            <a:pPr marL="2000250" lvl="4" indent="-171450">
              <a:buFont typeface="Arial" pitchFamily="34" charset="0"/>
              <a:buChar char="•"/>
            </a:pPr>
            <a:r>
              <a:rPr lang="en-US" sz="900" dirty="0"/>
              <a:t>Share – to copy, distribute and transmit this document</a:t>
            </a:r>
          </a:p>
          <a:p>
            <a:pPr marL="2000250" lvl="4" indent="-171450">
              <a:buFont typeface="Arial" pitchFamily="34" charset="0"/>
              <a:buChar char="•"/>
            </a:pPr>
            <a:r>
              <a:rPr lang="en-US" sz="900" dirty="0"/>
              <a:t>Remix – to adapt this document</a:t>
            </a:r>
          </a:p>
          <a:p>
            <a:r>
              <a:rPr lang="en-US" sz="900" dirty="0"/>
              <a:t> </a:t>
            </a:r>
          </a:p>
          <a:p>
            <a:r>
              <a:rPr lang="en-US" sz="900" dirty="0" smtClean="0"/>
              <a:t>		Under </a:t>
            </a:r>
            <a:r>
              <a:rPr lang="en-US" sz="900" dirty="0"/>
              <a:t>the following conditions:</a:t>
            </a:r>
          </a:p>
          <a:p>
            <a:pPr marL="2000250" lvl="4" indent="-171450">
              <a:buFont typeface="Arial" pitchFamily="34" charset="0"/>
              <a:buChar char="•"/>
            </a:pPr>
            <a:r>
              <a:rPr lang="en-US" sz="900" dirty="0" smtClean="0"/>
              <a:t>Attribution</a:t>
            </a:r>
            <a:r>
              <a:rPr lang="en-US" sz="900" dirty="0"/>
              <a:t>. You must give credit to CAWST as the original source of the document. Please include our website:  www.cawst.org</a:t>
            </a:r>
          </a:p>
          <a:p>
            <a:pPr algn="ctr">
              <a:tabLst>
                <a:tab pos="1196975" algn="l"/>
              </a:tabLst>
            </a:pPr>
            <a:endParaRPr lang="en-US" sz="900" dirty="0" smtClean="0"/>
          </a:p>
          <a:p>
            <a:pPr>
              <a:tabLst>
                <a:tab pos="1196975" algn="l"/>
              </a:tabLst>
            </a:pPr>
            <a:r>
              <a:rPr lang="en-US" sz="900" dirty="0"/>
              <a:t>CAWST will produce updated versions of this document periodically. For this reason, we do not recommend hosting this document to download from your website</a:t>
            </a:r>
            <a:r>
              <a:rPr lang="en-US" sz="900" dirty="0" smtClean="0"/>
              <a:t>.</a:t>
            </a:r>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r>
              <a:rPr lang="en-US" sz="900" b="1" dirty="0"/>
              <a:t> </a:t>
            </a:r>
            <a:r>
              <a:rPr lang="en-US" sz="900" dirty="0"/>
              <a:t>CAWST and its directors, employees, contractors, and volunteers do not assume any responsibility for and make no warranty with respect to the results that may be obtained from the use of the information provided</a:t>
            </a:r>
            <a:r>
              <a:rPr lang="en-US" sz="900" dirty="0" smtClean="0"/>
              <a:t>.</a:t>
            </a:r>
            <a:endParaRPr lang="en-US" sz="900" dirty="0"/>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2045568" y="4305137"/>
            <a:ext cx="5328592" cy="1892826"/>
          </a:xfrm>
          <a:prstGeom prst="rect">
            <a:avLst/>
          </a:prstGeom>
          <a:noFill/>
          <a:ln w="15875">
            <a:solidFill>
              <a:schemeClr val="tx1"/>
            </a:solidFill>
          </a:ln>
        </p:spPr>
        <p:txBody>
          <a:bodyPr wrap="square" rtlCol="0">
            <a:spAutoFit/>
          </a:bodyPr>
          <a:lstStyle/>
          <a:p>
            <a:r>
              <a:rPr lang="en-US" b="1" dirty="0"/>
              <a:t> </a:t>
            </a:r>
            <a:r>
              <a:rPr lang="en-US" sz="1100" b="1" dirty="0" smtClean="0"/>
              <a:t>			Stay </a:t>
            </a:r>
            <a:r>
              <a:rPr lang="en-US" sz="1100" b="1" dirty="0"/>
              <a:t>up-to-date and get support:</a:t>
            </a:r>
            <a:endParaRPr lang="en-US" sz="1100" dirty="0"/>
          </a:p>
          <a:p>
            <a:pPr marL="3028950" lvl="6" indent="-285750">
              <a:buFont typeface="Arial" pitchFamily="34" charset="0"/>
              <a:buChar char="•"/>
            </a:pPr>
            <a:r>
              <a:rPr lang="en-US" sz="1100" dirty="0" smtClean="0"/>
              <a:t>Latest </a:t>
            </a:r>
            <a:r>
              <a:rPr lang="en-US" sz="1100" dirty="0"/>
              <a:t>updates to this document</a:t>
            </a:r>
          </a:p>
          <a:p>
            <a:pPr marL="3028950" lvl="6" indent="-285750">
              <a:buFont typeface="Arial" pitchFamily="34" charset="0"/>
              <a:buChar char="•"/>
            </a:pPr>
            <a:r>
              <a:rPr lang="en-US" sz="1100" dirty="0"/>
              <a:t>Other workshop &amp; training related resources</a:t>
            </a:r>
          </a:p>
          <a:p>
            <a:pPr marL="3028950" lvl="6" indent="-285750">
              <a:buFont typeface="Arial" pitchFamily="34" charset="0"/>
              <a:buChar char="•"/>
            </a:pPr>
            <a:r>
              <a:rPr lang="en-US" sz="1100" dirty="0"/>
              <a:t>Support on using this document in your work</a:t>
            </a:r>
          </a:p>
          <a:p>
            <a:r>
              <a:rPr lang="en-US" sz="1100" dirty="0"/>
              <a:t> </a:t>
            </a:r>
          </a:p>
          <a:p>
            <a:r>
              <a:rPr lang="en-US" sz="1100" i="1" dirty="0" smtClean="0"/>
              <a:t>CAWST provides mentorship and</a:t>
            </a:r>
          </a:p>
          <a:p>
            <a:r>
              <a:rPr lang="en-US" sz="1100" i="1" dirty="0" smtClean="0"/>
              <a:t>coaching on the use of its education</a:t>
            </a:r>
          </a:p>
          <a:p>
            <a:r>
              <a:rPr lang="en-US" sz="1100" i="1" dirty="0" smtClean="0"/>
              <a:t>and training resources.</a:t>
            </a:r>
            <a:endParaRPr lang="en-US" sz="1100" dirty="0"/>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3768" y="4365104"/>
            <a:ext cx="4680520"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2503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8084913-B998-44CC-A896-A1AC4A52A62E}" type="slidenum">
              <a:rPr lang="en-US" smtClean="0"/>
              <a:pPr eaLnBrk="1" hangingPunct="1"/>
              <a:t>10</a:t>
            </a:fld>
            <a:endParaRPr lang="en-US" smtClean="0"/>
          </a:p>
        </p:txBody>
      </p:sp>
      <p:sp>
        <p:nvSpPr>
          <p:cNvPr id="10243" name="Rectangle 2"/>
          <p:cNvSpPr>
            <a:spLocks noGrp="1" noChangeArrowheads="1"/>
          </p:cNvSpPr>
          <p:nvPr>
            <p:ph type="body" idx="1"/>
          </p:nvPr>
        </p:nvSpPr>
        <p:spPr>
          <a:xfrm>
            <a:off x="866775" y="455613"/>
            <a:ext cx="8534400" cy="685800"/>
          </a:xfrm>
        </p:spPr>
        <p:txBody>
          <a:bodyPr/>
          <a:lstStyle/>
          <a:p>
            <a:pPr eaLnBrk="1" hangingPunct="1">
              <a:buFontTx/>
              <a:buNone/>
            </a:pPr>
            <a:r>
              <a:rPr lang="en-US" sz="3600" b="1" dirty="0" smtClean="0">
                <a:solidFill>
                  <a:schemeClr val="accent2"/>
                </a:solidFill>
              </a:rPr>
              <a:t>Predation</a:t>
            </a:r>
            <a:endParaRPr lang="en-US" dirty="0" smtClean="0"/>
          </a:p>
          <a:p>
            <a:pPr algn="ctr" eaLnBrk="1" hangingPunct="1">
              <a:buFontTx/>
              <a:buNone/>
            </a:pPr>
            <a:r>
              <a:rPr lang="en-US" sz="2800" dirty="0" smtClean="0"/>
              <a:t>   </a:t>
            </a:r>
            <a:endParaRPr lang="en-US" dirty="0" smtClean="0"/>
          </a:p>
        </p:txBody>
      </p:sp>
      <p:sp>
        <p:nvSpPr>
          <p:cNvPr id="12292" name="Rectangle 2"/>
          <p:cNvSpPr txBox="1">
            <a:spLocks noChangeArrowheads="1"/>
          </p:cNvSpPr>
          <p:nvPr/>
        </p:nvSpPr>
        <p:spPr bwMode="auto">
          <a:xfrm>
            <a:off x="838200" y="1065213"/>
            <a:ext cx="78771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pPr>
            <a:r>
              <a:rPr lang="en-US" sz="3200"/>
              <a:t>Microbes in the biolayer eat some pathogens.</a:t>
            </a:r>
          </a:p>
        </p:txBody>
      </p:sp>
      <p:pic>
        <p:nvPicPr>
          <p:cNvPr id="12294" name="Picture 3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8388" y="2125663"/>
            <a:ext cx="46101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6" name="Picture 4" descr="CAWST Colour - no text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93938" y="2017713"/>
            <a:ext cx="4610100" cy="454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7" name="Rectangle 3"/>
          <p:cNvSpPr>
            <a:spLocks noGrp="1" noChangeArrowheads="1"/>
          </p:cNvSpPr>
          <p:nvPr>
            <p:ph type="body" idx="1"/>
          </p:nvPr>
        </p:nvSpPr>
        <p:spPr>
          <a:xfrm>
            <a:off x="525463" y="228600"/>
            <a:ext cx="7427912" cy="685800"/>
          </a:xfrm>
        </p:spPr>
        <p:txBody>
          <a:bodyPr/>
          <a:lstStyle/>
          <a:p>
            <a:pPr eaLnBrk="1" hangingPunct="1">
              <a:lnSpc>
                <a:spcPct val="90000"/>
              </a:lnSpc>
              <a:buFontTx/>
              <a:buNone/>
            </a:pPr>
            <a:r>
              <a:rPr lang="en-US" sz="3600" b="1" dirty="0" smtClean="0">
                <a:solidFill>
                  <a:schemeClr val="accent2"/>
                </a:solidFill>
              </a:rPr>
              <a:t>Natural Death</a:t>
            </a:r>
          </a:p>
          <a:p>
            <a:pPr algn="ctr" eaLnBrk="1" hangingPunct="1">
              <a:lnSpc>
                <a:spcPct val="90000"/>
              </a:lnSpc>
              <a:buFontTx/>
              <a:buNone/>
            </a:pPr>
            <a:r>
              <a:rPr lang="en-US" sz="4400" dirty="0" smtClean="0"/>
              <a:t>  </a:t>
            </a:r>
            <a:endParaRPr lang="en-US" sz="2800" dirty="0" smtClean="0"/>
          </a:p>
        </p:txBody>
      </p:sp>
      <p:sp>
        <p:nvSpPr>
          <p:cNvPr id="34" name="Rectangle 3"/>
          <p:cNvSpPr txBox="1">
            <a:spLocks noChangeArrowheads="1"/>
          </p:cNvSpPr>
          <p:nvPr/>
        </p:nvSpPr>
        <p:spPr bwMode="auto">
          <a:xfrm>
            <a:off x="533400" y="857250"/>
            <a:ext cx="7427913" cy="1295400"/>
          </a:xfrm>
          <a:prstGeom prst="rect">
            <a:avLst/>
          </a:prstGeom>
          <a:noFill/>
          <a:ln w="9525">
            <a:noFill/>
            <a:miter lim="800000"/>
            <a:headEnd/>
            <a:tailEnd/>
          </a:ln>
        </p:spPr>
        <p:txBody>
          <a:bodyPr/>
          <a:lstStyle/>
          <a:p>
            <a:pPr>
              <a:lnSpc>
                <a:spcPct val="90000"/>
              </a:lnSpc>
              <a:spcBef>
                <a:spcPct val="20000"/>
              </a:spcBef>
              <a:defRPr/>
            </a:pPr>
            <a:r>
              <a:rPr lang="en-US" sz="2800" kern="0" dirty="0">
                <a:latin typeface="+mn-lt"/>
                <a:cs typeface="+mn-cs"/>
              </a:rPr>
              <a:t>Some pathogens die naturally inside the filter. They may die because they do not have enough oxygen or </a:t>
            </a:r>
            <a:r>
              <a:rPr lang="en-US" sz="2800" kern="0" dirty="0" smtClean="0">
                <a:latin typeface="+mn-lt"/>
                <a:cs typeface="+mn-cs"/>
              </a:rPr>
              <a:t>food, or from old age.</a:t>
            </a:r>
            <a:endParaRPr lang="en-US" sz="2800" kern="0" dirty="0">
              <a:latin typeface="+mn-lt"/>
              <a:cs typeface="+mn-cs"/>
            </a:endParaRPr>
          </a:p>
        </p:txBody>
      </p:sp>
      <p:sp>
        <p:nvSpPr>
          <p:cNvPr id="1126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067FF1C-DFB2-4698-A9E1-84769AE29BE4}" type="slidenum">
              <a:rPr lang="en-US" smtClean="0"/>
              <a:pPr eaLnBrk="1" hangingPunct="1"/>
              <a:t>11</a:t>
            </a:fld>
            <a:endParaRPr lang="en-US" smtClean="0"/>
          </a:p>
        </p:txBody>
      </p:sp>
      <p:pic>
        <p:nvPicPr>
          <p:cNvPr id="11270" name="Picture 4" descr="CAWST Colour - no text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b="1" smtClean="0">
                <a:solidFill>
                  <a:schemeClr val="accent2"/>
                </a:solidFill>
              </a:rPr>
              <a:t>Review</a:t>
            </a:r>
          </a:p>
        </p:txBody>
      </p:sp>
      <p:sp>
        <p:nvSpPr>
          <p:cNvPr id="14339" name="Rectangle 3"/>
          <p:cNvSpPr>
            <a:spLocks noGrp="1" noChangeArrowheads="1"/>
          </p:cNvSpPr>
          <p:nvPr>
            <p:ph type="body" idx="1"/>
          </p:nvPr>
        </p:nvSpPr>
        <p:spPr>
          <a:xfrm>
            <a:off x="744537" y="1600200"/>
            <a:ext cx="8168643" cy="4525963"/>
          </a:xfrm>
        </p:spPr>
        <p:txBody>
          <a:bodyPr/>
          <a:lstStyle/>
          <a:p>
            <a:pPr marL="0" indent="0" eaLnBrk="1" hangingPunct="1">
              <a:buFontTx/>
              <a:buNone/>
            </a:pPr>
            <a:r>
              <a:rPr lang="en-US" dirty="0" smtClean="0"/>
              <a:t>What are the 4 ways pathogens are removed from the water inside a filter?</a:t>
            </a:r>
          </a:p>
          <a:p>
            <a:pPr marL="0" indent="0" eaLnBrk="1" hangingPunct="1">
              <a:buFontTx/>
              <a:buNone/>
            </a:pPr>
            <a:endParaRPr lang="en-US" sz="1200" dirty="0" smtClean="0"/>
          </a:p>
          <a:p>
            <a:pPr marL="0" indent="0" eaLnBrk="1" hangingPunct="1">
              <a:buFontTx/>
              <a:buAutoNum type="arabicPeriod"/>
            </a:pPr>
            <a:r>
              <a:rPr lang="en-US" i="1" dirty="0" smtClean="0"/>
              <a:t> Trapping (they are too big to get through)</a:t>
            </a:r>
          </a:p>
          <a:p>
            <a:pPr marL="0" indent="0" eaLnBrk="1" hangingPunct="1">
              <a:buFontTx/>
              <a:buAutoNum type="arabicPeriod"/>
            </a:pPr>
            <a:r>
              <a:rPr lang="en-US" i="1" dirty="0" smtClean="0"/>
              <a:t> Adsorption (they get stuck to sand)</a:t>
            </a:r>
          </a:p>
          <a:p>
            <a:pPr marL="0" indent="0" eaLnBrk="1" hangingPunct="1">
              <a:buFontTx/>
              <a:buAutoNum type="arabicPeriod"/>
            </a:pPr>
            <a:r>
              <a:rPr lang="en-US" i="1" dirty="0" smtClean="0"/>
              <a:t> Predation (they get eaten)</a:t>
            </a:r>
          </a:p>
          <a:p>
            <a:pPr marL="0" indent="0" eaLnBrk="1" hangingPunct="1">
              <a:buFontTx/>
              <a:buAutoNum type="arabicPeriod"/>
            </a:pPr>
            <a:r>
              <a:rPr lang="en-US" i="1" dirty="0" smtClean="0"/>
              <a:t> Natural Death (they die from suffocation, starvation or old age)</a:t>
            </a:r>
          </a:p>
        </p:txBody>
      </p:sp>
      <p:sp>
        <p:nvSpPr>
          <p:cNvPr id="122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1B2E33B-6C04-4EF7-86B7-4EB3F0466AF4}" type="slidenum">
              <a:rPr lang="en-US" smtClean="0"/>
              <a:pPr eaLnBrk="1" hangingPunct="1"/>
              <a:t>12</a:t>
            </a:fld>
            <a:endParaRPr lang="en-US" smtClean="0"/>
          </a:p>
        </p:txBody>
      </p:sp>
      <p:pic>
        <p:nvPicPr>
          <p:cNvPr id="12293"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14339">
                                            <p:txEl>
                                              <p:pRg st="2" end="2"/>
                                            </p:txEl>
                                          </p:spTgt>
                                        </p:tgtEl>
                                        <p:attrNameLst>
                                          <p:attrName>style.visibility</p:attrName>
                                        </p:attrNameLst>
                                      </p:cBhvr>
                                      <p:to>
                                        <p:strVal val="visible"/>
                                      </p:to>
                                    </p:set>
                                    <p:anim calcmode="lin" valueType="num">
                                      <p:cBhvr additive="base">
                                        <p:cTn id="7"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14339">
                                            <p:txEl>
                                              <p:pRg st="3" end="3"/>
                                            </p:txEl>
                                          </p:spTgt>
                                        </p:tgtEl>
                                        <p:attrNameLst>
                                          <p:attrName>style.visibility</p:attrName>
                                        </p:attrNameLst>
                                      </p:cBhvr>
                                      <p:to>
                                        <p:strVal val="visible"/>
                                      </p:to>
                                    </p:set>
                                    <p:anim calcmode="lin" valueType="num">
                                      <p:cBhvr additive="base">
                                        <p:cTn id="13"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14339">
                                            <p:txEl>
                                              <p:pRg st="4" end="4"/>
                                            </p:txEl>
                                          </p:spTgt>
                                        </p:tgtEl>
                                        <p:attrNameLst>
                                          <p:attrName>style.visibility</p:attrName>
                                        </p:attrNameLst>
                                      </p:cBhvr>
                                      <p:to>
                                        <p:strVal val="visible"/>
                                      </p:to>
                                    </p:set>
                                    <p:anim calcmode="lin" valueType="num">
                                      <p:cBhvr additive="base">
                                        <p:cTn id="19" dur="5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accel="50000" decel="50000" fill="hold" grpId="0" nodeType="clickEffect">
                                  <p:stCondLst>
                                    <p:cond delay="0"/>
                                  </p:stCondLst>
                                  <p:childTnLst>
                                    <p:set>
                                      <p:cBhvr>
                                        <p:cTn id="24" dur="1" fill="hold">
                                          <p:stCondLst>
                                            <p:cond delay="0"/>
                                          </p:stCondLst>
                                        </p:cTn>
                                        <p:tgtEl>
                                          <p:spTgt spid="14339">
                                            <p:txEl>
                                              <p:pRg st="5" end="5"/>
                                            </p:txEl>
                                          </p:spTgt>
                                        </p:tgtEl>
                                        <p:attrNameLst>
                                          <p:attrName>style.visibility</p:attrName>
                                        </p:attrNameLst>
                                      </p:cBhvr>
                                      <p:to>
                                        <p:strVal val="visible"/>
                                      </p:to>
                                    </p:set>
                                    <p:anim calcmode="lin" valueType="num">
                                      <p:cBhvr additive="base">
                                        <p:cTn id="25" dur="5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b="1" smtClean="0">
                <a:solidFill>
                  <a:schemeClr val="accent2"/>
                </a:solidFill>
              </a:rPr>
              <a:t>Review</a:t>
            </a:r>
          </a:p>
        </p:txBody>
      </p:sp>
      <p:sp>
        <p:nvSpPr>
          <p:cNvPr id="13315" name="Rectangle 3"/>
          <p:cNvSpPr>
            <a:spLocks noGrp="1" noChangeArrowheads="1"/>
          </p:cNvSpPr>
          <p:nvPr>
            <p:ph type="body" idx="1"/>
          </p:nvPr>
        </p:nvSpPr>
        <p:spPr>
          <a:xfrm>
            <a:off x="744538" y="1671638"/>
            <a:ext cx="7994650" cy="1358900"/>
          </a:xfrm>
        </p:spPr>
        <p:txBody>
          <a:bodyPr/>
          <a:lstStyle/>
          <a:p>
            <a:pPr marL="0" indent="0" eaLnBrk="1" hangingPunct="1">
              <a:buFontTx/>
              <a:buNone/>
            </a:pPr>
            <a:r>
              <a:rPr lang="en-US" smtClean="0"/>
              <a:t>Create an action for each of the ways the filter removes pathogens:</a:t>
            </a:r>
            <a:endParaRPr lang="en-US" i="1" smtClean="0"/>
          </a:p>
        </p:txBody>
      </p:sp>
      <p:sp>
        <p:nvSpPr>
          <p:cNvPr id="13317" name="Rectangle 3"/>
          <p:cNvSpPr txBox="1">
            <a:spLocks noChangeArrowheads="1"/>
          </p:cNvSpPr>
          <p:nvPr/>
        </p:nvSpPr>
        <p:spPr bwMode="auto">
          <a:xfrm>
            <a:off x="1487488" y="2921000"/>
            <a:ext cx="7042150" cy="285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buFontTx/>
              <a:buAutoNum type="arabicPeriod"/>
            </a:pPr>
            <a:r>
              <a:rPr lang="en-US" sz="3200" i="1" dirty="0"/>
              <a:t> Pathogens get trapped in the sand</a:t>
            </a:r>
          </a:p>
          <a:p>
            <a:pPr eaLnBrk="1" hangingPunct="1">
              <a:spcBef>
                <a:spcPct val="20000"/>
              </a:spcBef>
              <a:buFontTx/>
              <a:buAutoNum type="arabicPeriod"/>
            </a:pPr>
            <a:r>
              <a:rPr lang="en-US" sz="3200" i="1" dirty="0"/>
              <a:t> Pathogens stick to sand grains</a:t>
            </a:r>
          </a:p>
          <a:p>
            <a:pPr eaLnBrk="1" hangingPunct="1">
              <a:spcBef>
                <a:spcPct val="20000"/>
              </a:spcBef>
              <a:buFontTx/>
              <a:buAutoNum type="arabicPeriod"/>
            </a:pPr>
            <a:r>
              <a:rPr lang="en-US" sz="3200" i="1" dirty="0"/>
              <a:t> Microbes </a:t>
            </a:r>
            <a:r>
              <a:rPr lang="en-US" sz="3200" i="1" dirty="0" smtClean="0"/>
              <a:t>eat </a:t>
            </a:r>
            <a:r>
              <a:rPr lang="en-US" sz="3200" i="1" dirty="0"/>
              <a:t>pathogens</a:t>
            </a:r>
          </a:p>
          <a:p>
            <a:pPr eaLnBrk="1" hangingPunct="1">
              <a:spcBef>
                <a:spcPct val="20000"/>
              </a:spcBef>
              <a:buFontTx/>
              <a:buAutoNum type="arabicPeriod"/>
            </a:pPr>
            <a:r>
              <a:rPr lang="en-US" sz="3200" i="1" dirty="0"/>
              <a:t> Pathogens </a:t>
            </a:r>
            <a:r>
              <a:rPr lang="en-US" sz="3200" i="1" dirty="0" smtClean="0"/>
              <a:t>die </a:t>
            </a:r>
            <a:r>
              <a:rPr lang="en-US" sz="3200" i="1" dirty="0"/>
              <a:t>naturally</a:t>
            </a:r>
          </a:p>
        </p:txBody>
      </p:sp>
      <p:pic>
        <p:nvPicPr>
          <p:cNvPr id="2"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1946" y="1286718"/>
            <a:ext cx="6687402" cy="4228850"/>
          </a:xfrm>
          <a:prstGeom prst="rect">
            <a:avLst/>
          </a:prstGeom>
        </p:spPr>
        <p:txBody>
          <a:bodyPr wrap="square">
            <a:spAutoFit/>
          </a:bodyPr>
          <a:lstStyle/>
          <a:p>
            <a:pPr lvl="0" algn="ctr">
              <a:spcBef>
                <a:spcPct val="20000"/>
              </a:spcBef>
            </a:pPr>
            <a:r>
              <a:rPr lang="en-US" sz="3200" kern="0" dirty="0">
                <a:solidFill>
                  <a:srgbClr val="000000"/>
                </a:solidFill>
                <a:latin typeface="Arial"/>
                <a:cs typeface="Arial"/>
              </a:rPr>
              <a:t>This presentation is used with Lesson </a:t>
            </a:r>
            <a:r>
              <a:rPr lang="en-US" sz="3200" kern="0" dirty="0" smtClean="0">
                <a:solidFill>
                  <a:srgbClr val="000000"/>
                </a:solidFill>
                <a:latin typeface="Arial"/>
                <a:cs typeface="Arial"/>
              </a:rPr>
              <a:t>Plan 11: </a:t>
            </a:r>
            <a:r>
              <a:rPr lang="en-US" sz="3200" kern="0" dirty="0" smtClean="0">
                <a:solidFill>
                  <a:srgbClr val="000000"/>
                </a:solidFill>
                <a:latin typeface="Arial"/>
                <a:cs typeface="Arial"/>
              </a:rPr>
              <a:t>How the Biosand </a:t>
            </a:r>
            <a:r>
              <a:rPr lang="en-US" sz="3200" kern="0" smtClean="0">
                <a:solidFill>
                  <a:srgbClr val="000000"/>
                </a:solidFill>
                <a:latin typeface="Arial"/>
                <a:cs typeface="Arial"/>
              </a:rPr>
              <a:t>Filter Works</a:t>
            </a:r>
            <a:r>
              <a:rPr lang="en-US" sz="3200" kern="0" smtClean="0">
                <a:solidFill>
                  <a:srgbClr val="FF0000"/>
                </a:solidFill>
                <a:latin typeface="Arial"/>
                <a:cs typeface="Arial"/>
              </a:rPr>
              <a:t> </a:t>
            </a:r>
            <a:r>
              <a:rPr lang="en-US" sz="3200" kern="0" dirty="0">
                <a:solidFill>
                  <a:srgbClr val="000000"/>
                </a:solidFill>
                <a:latin typeface="Arial"/>
                <a:cs typeface="Arial"/>
              </a:rPr>
              <a:t>in </a:t>
            </a:r>
            <a:r>
              <a:rPr lang="en-US" sz="3200" kern="0" dirty="0" smtClean="0">
                <a:solidFill>
                  <a:srgbClr val="000000"/>
                </a:solidFill>
                <a:latin typeface="Arial"/>
                <a:cs typeface="Arial"/>
              </a:rPr>
              <a:t>the Biosand Filter for Project Implementers Trainer Manual. </a:t>
            </a:r>
            <a:endParaRPr lang="en-US" sz="3200" kern="0" dirty="0">
              <a:solidFill>
                <a:srgbClr val="000000"/>
              </a:solidFill>
              <a:latin typeface="Arial"/>
              <a:cs typeface="Arial"/>
            </a:endParaRPr>
          </a:p>
          <a:p>
            <a:pPr lvl="0">
              <a:spcBef>
                <a:spcPct val="20000"/>
              </a:spcBef>
            </a:pPr>
            <a:endParaRPr lang="en-US" sz="3200" kern="0" dirty="0">
              <a:solidFill>
                <a:srgbClr val="000000"/>
              </a:solidFill>
              <a:latin typeface="Arial"/>
              <a:cs typeface="Arial"/>
            </a:endParaRPr>
          </a:p>
          <a:p>
            <a:pPr lvl="0" algn="ctr">
              <a:spcBef>
                <a:spcPct val="20000"/>
              </a:spcBef>
            </a:pPr>
            <a:r>
              <a:rPr lang="en-US" sz="3200" kern="0" dirty="0">
                <a:solidFill>
                  <a:srgbClr val="000000"/>
                </a:solidFill>
                <a:latin typeface="Arial"/>
                <a:cs typeface="Arial"/>
              </a:rPr>
              <a:t>Available at </a:t>
            </a:r>
            <a:r>
              <a:rPr lang="en-US" sz="3200" kern="0" dirty="0">
                <a:solidFill>
                  <a:srgbClr val="000000"/>
                </a:solidFill>
                <a:latin typeface="Arial"/>
                <a:cs typeface="Arial"/>
                <a:hlinkClick r:id="rId2"/>
              </a:rPr>
              <a:t>www.cawst.org/resources</a:t>
            </a:r>
            <a:endParaRPr lang="en-US" sz="3200" kern="0" dirty="0">
              <a:solidFill>
                <a:srgbClr val="000000"/>
              </a:solidFill>
              <a:latin typeface="Arial"/>
              <a:cs typeface="Arial"/>
            </a:endParaRPr>
          </a:p>
        </p:txBody>
      </p:sp>
      <p:pic>
        <p:nvPicPr>
          <p:cNvPr id="3"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082115"/>
            <a:ext cx="1241947" cy="775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8203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11188" y="1268413"/>
            <a:ext cx="7772400" cy="1470025"/>
          </a:xfrm>
        </p:spPr>
        <p:txBody>
          <a:bodyPr/>
          <a:lstStyle/>
          <a:p>
            <a:pPr eaLnBrk="1" hangingPunct="1"/>
            <a:r>
              <a:rPr lang="en-US" b="1" smtClean="0">
                <a:solidFill>
                  <a:schemeClr val="accent2"/>
                </a:solidFill>
              </a:rPr>
              <a:t>Pathogen Removal in the Biosand Filter</a:t>
            </a:r>
          </a:p>
        </p:txBody>
      </p:sp>
      <p:pic>
        <p:nvPicPr>
          <p:cNvPr id="3075" name="Picture 4" descr="CAWST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724400"/>
            <a:ext cx="7391400"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76200"/>
            <a:ext cx="8229600" cy="1143000"/>
          </a:xfrm>
        </p:spPr>
        <p:txBody>
          <a:bodyPr/>
          <a:lstStyle/>
          <a:p>
            <a:pPr eaLnBrk="1" hangingPunct="1"/>
            <a:r>
              <a:rPr lang="en-US" b="1" smtClean="0">
                <a:solidFill>
                  <a:schemeClr val="accent2"/>
                </a:solidFill>
              </a:rPr>
              <a:t>Learning Expectations</a:t>
            </a:r>
          </a:p>
        </p:txBody>
      </p:sp>
      <p:sp>
        <p:nvSpPr>
          <p:cNvPr id="14339" name="Rectangle 3"/>
          <p:cNvSpPr>
            <a:spLocks noGrp="1" noChangeArrowheads="1"/>
          </p:cNvSpPr>
          <p:nvPr>
            <p:ph type="body" idx="1"/>
          </p:nvPr>
        </p:nvSpPr>
        <p:spPr>
          <a:xfrm>
            <a:off x="431800" y="1365250"/>
            <a:ext cx="8229600" cy="4232275"/>
          </a:xfrm>
        </p:spPr>
        <p:txBody>
          <a:bodyPr/>
          <a:lstStyle/>
          <a:p>
            <a:pPr marL="514350" indent="-514350">
              <a:buFontTx/>
              <a:buAutoNum type="arabicPeriod"/>
            </a:pPr>
            <a:r>
              <a:rPr lang="en-US" sz="3000" dirty="0" smtClean="0"/>
              <a:t>Describe the 4 ways that pathogens are removed from the water inside a filter.</a:t>
            </a:r>
            <a:r>
              <a:rPr lang="en-US" sz="2800" dirty="0"/>
              <a:t> </a:t>
            </a:r>
            <a:endParaRPr lang="en-US" sz="3000" dirty="0" smtClean="0"/>
          </a:p>
          <a:p>
            <a:pPr marL="514350" indent="-514350">
              <a:buFontTx/>
              <a:buNone/>
            </a:pPr>
            <a:endParaRPr lang="en-US" dirty="0" smtClean="0"/>
          </a:p>
          <a:p>
            <a:pPr marL="514350" indent="-514350" eaLnBrk="1" hangingPunct="1">
              <a:buFontTx/>
              <a:buNone/>
            </a:pPr>
            <a:endParaRPr lang="en-US" dirty="0" smtClean="0"/>
          </a:p>
        </p:txBody>
      </p:sp>
      <p:pic>
        <p:nvPicPr>
          <p:cNvPr id="4100"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lide(fromBottom)">
                                      <p:cBhvr>
                                        <p:cTn id="7" dur="500"/>
                                        <p:tgtEl>
                                          <p:spTgt spid="143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smtClean="0">
                <a:solidFill>
                  <a:schemeClr val="accent2"/>
                </a:solidFill>
              </a:rPr>
              <a:t>Function of the BSF</a:t>
            </a:r>
          </a:p>
        </p:txBody>
      </p:sp>
      <p:sp>
        <p:nvSpPr>
          <p:cNvPr id="14339" name="Rectangle 3"/>
          <p:cNvSpPr>
            <a:spLocks noGrp="1" noChangeArrowheads="1"/>
          </p:cNvSpPr>
          <p:nvPr>
            <p:ph type="body" idx="1"/>
          </p:nvPr>
        </p:nvSpPr>
        <p:spPr/>
        <p:txBody>
          <a:bodyPr/>
          <a:lstStyle/>
          <a:p>
            <a:pPr marL="0" indent="0" eaLnBrk="1" hangingPunct="1">
              <a:buFontTx/>
              <a:buNone/>
              <a:defRPr/>
            </a:pPr>
            <a:r>
              <a:rPr lang="en-US" dirty="0" smtClean="0"/>
              <a:t>What does a biosand filter do?</a:t>
            </a:r>
          </a:p>
          <a:p>
            <a:pPr marL="514350" indent="-514350" algn="ctr" eaLnBrk="1" hangingPunct="1">
              <a:buFontTx/>
              <a:buNone/>
              <a:defRPr/>
            </a:pPr>
            <a:endParaRPr lang="en-US" i="1" dirty="0" smtClean="0"/>
          </a:p>
          <a:p>
            <a:pPr marL="0" indent="0" eaLnBrk="1" hangingPunct="1">
              <a:buFontTx/>
              <a:buNone/>
              <a:defRPr/>
            </a:pPr>
            <a:r>
              <a:rPr lang="en-US" i="1" dirty="0" smtClean="0"/>
              <a:t>	Makes dirty water safer to drink</a:t>
            </a:r>
          </a:p>
        </p:txBody>
      </p:sp>
      <p:pic>
        <p:nvPicPr>
          <p:cNvPr id="5124"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1077913" y="1600200"/>
            <a:ext cx="7097712" cy="4525963"/>
          </a:xfrm>
        </p:spPr>
        <p:txBody>
          <a:bodyPr/>
          <a:lstStyle/>
          <a:p>
            <a:pPr marL="0" indent="0" eaLnBrk="1" hangingPunct="1">
              <a:buFontTx/>
              <a:buNone/>
              <a:defRPr/>
            </a:pPr>
            <a:r>
              <a:rPr lang="en-US" dirty="0" smtClean="0"/>
              <a:t>How does the BSF make water safe to drink?</a:t>
            </a:r>
            <a:endParaRPr lang="en-US" dirty="0"/>
          </a:p>
          <a:p>
            <a:pPr marL="514350" indent="-514350" algn="ctr" eaLnBrk="1" hangingPunct="1">
              <a:buFontTx/>
              <a:buNone/>
              <a:defRPr/>
            </a:pPr>
            <a:endParaRPr lang="en-US" i="1" dirty="0"/>
          </a:p>
          <a:p>
            <a:pPr marL="0" indent="0" algn="ctr" eaLnBrk="1" hangingPunct="1">
              <a:buFontTx/>
              <a:buNone/>
              <a:defRPr/>
            </a:pPr>
            <a:r>
              <a:rPr lang="en-US" i="1" dirty="0" smtClean="0"/>
              <a:t>The </a:t>
            </a:r>
            <a:r>
              <a:rPr lang="en-US" i="1" dirty="0"/>
              <a:t>BSF removes almost all pathogens and dirt from water.</a:t>
            </a:r>
          </a:p>
        </p:txBody>
      </p:sp>
      <p:sp>
        <p:nvSpPr>
          <p:cNvPr id="6147" name="Rectangle 2"/>
          <p:cNvSpPr>
            <a:spLocks noGrp="1" noChangeArrowheads="1"/>
          </p:cNvSpPr>
          <p:nvPr>
            <p:ph type="title"/>
          </p:nvPr>
        </p:nvSpPr>
        <p:spPr/>
        <p:txBody>
          <a:bodyPr/>
          <a:lstStyle/>
          <a:p>
            <a:pPr eaLnBrk="1" hangingPunct="1"/>
            <a:r>
              <a:rPr lang="en-US" b="1" smtClean="0">
                <a:solidFill>
                  <a:schemeClr val="accent2"/>
                </a:solidFill>
              </a:rPr>
              <a:t>Function of the BSF</a:t>
            </a:r>
          </a:p>
        </p:txBody>
      </p:sp>
      <p:pic>
        <p:nvPicPr>
          <p:cNvPr id="6148"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372268" y="1481138"/>
            <a:ext cx="8771731" cy="4237037"/>
          </a:xfrm>
        </p:spPr>
        <p:txBody>
          <a:bodyPr/>
          <a:lstStyle/>
          <a:p>
            <a:pPr marL="514350" indent="-514350" eaLnBrk="1" hangingPunct="1">
              <a:buFontTx/>
              <a:buNone/>
              <a:defRPr/>
            </a:pPr>
            <a:r>
              <a:rPr lang="en-US" dirty="0" smtClean="0"/>
              <a:t>How does the BSF remove pathogens from the water?</a:t>
            </a:r>
          </a:p>
          <a:p>
            <a:pPr marL="514350" indent="-514350" eaLnBrk="1" hangingPunct="1">
              <a:buFontTx/>
              <a:buNone/>
              <a:defRPr/>
            </a:pPr>
            <a:endParaRPr lang="en-US" sz="800" dirty="0" smtClean="0"/>
          </a:p>
          <a:p>
            <a:pPr marL="514350" indent="-514350" eaLnBrk="1" hangingPunct="1">
              <a:buFontTx/>
              <a:buNone/>
              <a:defRPr/>
            </a:pPr>
            <a:r>
              <a:rPr lang="en-US" i="1" dirty="0" smtClean="0"/>
              <a:t>Pathogens are removed from the water in 4 ways:</a:t>
            </a:r>
            <a:endParaRPr lang="en-US" sz="1200" i="1" dirty="0" smtClean="0"/>
          </a:p>
          <a:p>
            <a:pPr marL="1087438" indent="-514350" eaLnBrk="1" hangingPunct="1">
              <a:buFontTx/>
              <a:buAutoNum type="arabicPeriod"/>
              <a:defRPr/>
            </a:pPr>
            <a:r>
              <a:rPr lang="en-US" i="1" dirty="0" smtClean="0"/>
              <a:t>Trapping (they are too big to get through)</a:t>
            </a:r>
          </a:p>
          <a:p>
            <a:pPr marL="1087438" indent="-514350" eaLnBrk="1" hangingPunct="1">
              <a:buFontTx/>
              <a:buAutoNum type="arabicPeriod"/>
              <a:defRPr/>
            </a:pPr>
            <a:r>
              <a:rPr lang="en-US" i="1" dirty="0" smtClean="0"/>
              <a:t>Absorption (they stick to sand grains)</a:t>
            </a:r>
          </a:p>
          <a:p>
            <a:pPr marL="1087438" indent="-514350" eaLnBrk="1" hangingPunct="1">
              <a:buFontTx/>
              <a:buAutoNum type="arabicPeriod"/>
              <a:defRPr/>
            </a:pPr>
            <a:r>
              <a:rPr lang="en-US" i="1" dirty="0" smtClean="0"/>
              <a:t>Predation (they get eaten)</a:t>
            </a:r>
          </a:p>
          <a:p>
            <a:pPr marL="1087438" indent="-514350" eaLnBrk="1" hangingPunct="1">
              <a:buFontTx/>
              <a:buAutoNum type="arabicPeriod"/>
              <a:defRPr/>
            </a:pPr>
            <a:r>
              <a:rPr lang="en-US" i="1" dirty="0" smtClean="0"/>
              <a:t>Natural Death (they die from suffocation, starvation or old age)</a:t>
            </a:r>
          </a:p>
          <a:p>
            <a:pPr marL="514350" indent="-514350" eaLnBrk="1" hangingPunct="1">
              <a:buFontTx/>
              <a:buNone/>
              <a:defRPr/>
            </a:pPr>
            <a:endParaRPr lang="en-US" dirty="0" smtClean="0"/>
          </a:p>
        </p:txBody>
      </p:sp>
      <p:pic>
        <p:nvPicPr>
          <p:cNvPr id="7171"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Rectangle 2"/>
          <p:cNvSpPr>
            <a:spLocks noGrp="1" noChangeArrowheads="1"/>
          </p:cNvSpPr>
          <p:nvPr>
            <p:ph type="title"/>
          </p:nvPr>
        </p:nvSpPr>
        <p:spPr/>
        <p:txBody>
          <a:bodyPr/>
          <a:lstStyle/>
          <a:p>
            <a:pPr eaLnBrk="1" hangingPunct="1"/>
            <a:r>
              <a:rPr lang="en-US" b="1" smtClean="0">
                <a:solidFill>
                  <a:schemeClr val="accent2"/>
                </a:solidFill>
              </a:rPr>
              <a:t>Function of the BSF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839788" y="457200"/>
            <a:ext cx="7210425" cy="457200"/>
          </a:xfrm>
        </p:spPr>
        <p:txBody>
          <a:bodyPr/>
          <a:lstStyle/>
          <a:p>
            <a:pPr marL="457200" indent="-457200" eaLnBrk="1" hangingPunct="1">
              <a:lnSpc>
                <a:spcPct val="80000"/>
              </a:lnSpc>
              <a:buFontTx/>
              <a:buNone/>
            </a:pPr>
            <a:r>
              <a:rPr lang="en-US" sz="3600" b="1" dirty="0" smtClean="0">
                <a:solidFill>
                  <a:schemeClr val="accent2"/>
                </a:solidFill>
              </a:rPr>
              <a:t>Trapping</a:t>
            </a:r>
          </a:p>
        </p:txBody>
      </p:sp>
      <p:sp>
        <p:nvSpPr>
          <p:cNvPr id="41" name="Rectangle 3"/>
          <p:cNvSpPr txBox="1">
            <a:spLocks noChangeArrowheads="1"/>
          </p:cNvSpPr>
          <p:nvPr/>
        </p:nvSpPr>
        <p:spPr bwMode="auto">
          <a:xfrm>
            <a:off x="822325" y="1036638"/>
            <a:ext cx="7210425" cy="1433512"/>
          </a:xfrm>
          <a:prstGeom prst="rect">
            <a:avLst/>
          </a:prstGeom>
          <a:noFill/>
          <a:ln w="9525">
            <a:noFill/>
            <a:miter lim="800000"/>
            <a:headEnd/>
            <a:tailEnd/>
          </a:ln>
        </p:spPr>
        <p:txBody>
          <a:bodyPr/>
          <a:lstStyle/>
          <a:p>
            <a:pPr marL="0" lvl="1">
              <a:lnSpc>
                <a:spcPct val="80000"/>
              </a:lnSpc>
              <a:spcBef>
                <a:spcPct val="20000"/>
              </a:spcBef>
              <a:defRPr/>
            </a:pPr>
            <a:r>
              <a:rPr lang="en-US" sz="3200" kern="0" dirty="0">
                <a:latin typeface="+mn-lt"/>
                <a:cs typeface="+mn-cs"/>
              </a:rPr>
              <a:t>Dirt and large pathogens get trapped between sand grains. They are too big to get through.</a:t>
            </a:r>
          </a:p>
        </p:txBody>
      </p:sp>
      <p:sp>
        <p:nvSpPr>
          <p:cNvPr id="819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7CEEBE3-C957-4ECA-A4F9-0DD63165BAAA}" type="slidenum">
              <a:rPr lang="en-US" smtClean="0"/>
              <a:pPr eaLnBrk="1" hangingPunct="1"/>
              <a:t>8</a:t>
            </a:fld>
            <a:endParaRPr lang="en-US" smtClean="0"/>
          </a:p>
        </p:txBody>
      </p:sp>
      <p:pic>
        <p:nvPicPr>
          <p:cNvPr id="9222" name="Picture 4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0925" y="2339975"/>
            <a:ext cx="4500563" cy="443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4" descr="CAWST Colour - no text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1B27528-3EB4-45C4-86FC-F03559EB78C2}" type="slidenum">
              <a:rPr lang="en-US" smtClean="0"/>
              <a:pPr eaLnBrk="1" hangingPunct="1"/>
              <a:t>9</a:t>
            </a:fld>
            <a:endParaRPr lang="en-US" smtClean="0"/>
          </a:p>
        </p:txBody>
      </p:sp>
      <p:sp>
        <p:nvSpPr>
          <p:cNvPr id="9219" name="Rectangle 3"/>
          <p:cNvSpPr>
            <a:spLocks noGrp="1" noChangeArrowheads="1"/>
          </p:cNvSpPr>
          <p:nvPr>
            <p:ph type="body" idx="1"/>
          </p:nvPr>
        </p:nvSpPr>
        <p:spPr>
          <a:xfrm>
            <a:off x="746125" y="457200"/>
            <a:ext cx="7543800" cy="762000"/>
          </a:xfrm>
        </p:spPr>
        <p:txBody>
          <a:bodyPr/>
          <a:lstStyle/>
          <a:p>
            <a:pPr eaLnBrk="1" hangingPunct="1">
              <a:buFontTx/>
              <a:buNone/>
            </a:pPr>
            <a:r>
              <a:rPr lang="en-US" sz="3600" b="1" dirty="0" smtClean="0">
                <a:solidFill>
                  <a:schemeClr val="accent2"/>
                </a:solidFill>
              </a:rPr>
              <a:t>Adsorption</a:t>
            </a:r>
            <a:endParaRPr lang="en-US" sz="3600" dirty="0" smtClean="0">
              <a:solidFill>
                <a:schemeClr val="accent2"/>
              </a:solidFill>
            </a:endParaRPr>
          </a:p>
          <a:p>
            <a:pPr algn="ctr" eaLnBrk="1" hangingPunct="1">
              <a:buFontTx/>
              <a:buNone/>
            </a:pPr>
            <a:r>
              <a:rPr lang="en-US" sz="2800" dirty="0" smtClean="0"/>
              <a:t>   </a:t>
            </a:r>
            <a:endParaRPr lang="en-US" dirty="0" smtClean="0"/>
          </a:p>
        </p:txBody>
      </p:sp>
      <p:sp>
        <p:nvSpPr>
          <p:cNvPr id="41" name="Rectangle 3"/>
          <p:cNvSpPr txBox="1">
            <a:spLocks noChangeArrowheads="1"/>
          </p:cNvSpPr>
          <p:nvPr/>
        </p:nvSpPr>
        <p:spPr bwMode="auto">
          <a:xfrm>
            <a:off x="712788" y="1066800"/>
            <a:ext cx="7543800" cy="1143000"/>
          </a:xfrm>
          <a:prstGeom prst="rect">
            <a:avLst/>
          </a:prstGeom>
          <a:noFill/>
          <a:ln w="9525">
            <a:noFill/>
            <a:miter lim="800000"/>
            <a:headEnd/>
            <a:tailEnd/>
          </a:ln>
        </p:spPr>
        <p:txBody>
          <a:bodyPr/>
          <a:lstStyle/>
          <a:p>
            <a:pPr marL="342900" indent="-342900">
              <a:spcBef>
                <a:spcPct val="20000"/>
              </a:spcBef>
              <a:defRPr/>
            </a:pPr>
            <a:r>
              <a:rPr lang="en-US" sz="3200" kern="0" dirty="0">
                <a:latin typeface="+mn-lt"/>
                <a:cs typeface="+mn-cs"/>
              </a:rPr>
              <a:t>Some pathogens will stick to the sand and dirt inside the filter.</a:t>
            </a:r>
          </a:p>
        </p:txBody>
      </p:sp>
      <p:pic>
        <p:nvPicPr>
          <p:cNvPr id="11270" name="Picture 4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1700" y="2201863"/>
            <a:ext cx="4570413" cy="455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2" name="Picture 4" descr="CAWST Colour - no text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Lst>
  </p:timing>
</p:sld>
</file>

<file path=ppt/theme/theme1.xml><?xml version="1.0" encoding="utf-8"?>
<a:theme xmlns:a="http://schemas.openxmlformats.org/drawingml/2006/main" name="Template_PowerPoint Presentation">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Template_PowerPoint Presentation.pot</Template>
  <TotalTime>511</TotalTime>
  <Words>1374</Words>
  <Application>Microsoft Office PowerPoint</Application>
  <PresentationFormat>On-screen Show (4:3)</PresentationFormat>
  <Paragraphs>133</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Template_PowerPoint Presentation</vt:lpstr>
      <vt:lpstr>PowerPoint Presentation</vt:lpstr>
      <vt:lpstr>PowerPoint Presentation</vt:lpstr>
      <vt:lpstr>Pathogen Removal in the Biosand Filter</vt:lpstr>
      <vt:lpstr>Learning Expectations</vt:lpstr>
      <vt:lpstr>Function of the BSF</vt:lpstr>
      <vt:lpstr>Function of the BSF</vt:lpstr>
      <vt:lpstr>Function of the BSF</vt:lpstr>
      <vt:lpstr>PowerPoint Presentation</vt:lpstr>
      <vt:lpstr>PowerPoint Presentation</vt:lpstr>
      <vt:lpstr>PowerPoint Presentation</vt:lpstr>
      <vt:lpstr>PowerPoint Presentation</vt:lpstr>
      <vt:lpstr>Review</vt:lpstr>
      <vt:lpstr>Review</vt:lpstr>
    </vt:vector>
  </TitlesOfParts>
  <Company>CMH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Heidi Morrison</dc:creator>
  <cp:lastModifiedBy>Rebecca Brown</cp:lastModifiedBy>
  <cp:revision>45</cp:revision>
  <dcterms:created xsi:type="dcterms:W3CDTF">2010-03-21T16:25:19Z</dcterms:created>
  <dcterms:modified xsi:type="dcterms:W3CDTF">2014-07-11T20:02:40Z</dcterms:modified>
</cp:coreProperties>
</file>