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7" r:id="rId2"/>
    <p:sldId id="290" r:id="rId3"/>
    <p:sldId id="287" r:id="rId4"/>
    <p:sldId id="270" r:id="rId5"/>
    <p:sldId id="294" r:id="rId6"/>
    <p:sldId id="293" r:id="rId7"/>
    <p:sldId id="295" r:id="rId8"/>
    <p:sldId id="272" r:id="rId9"/>
    <p:sldId id="273" r:id="rId10"/>
    <p:sldId id="288" r:id="rId11"/>
    <p:sldId id="296" r:id="rId12"/>
    <p:sldId id="265" r:id="rId13"/>
    <p:sldId id="274" r:id="rId14"/>
    <p:sldId id="279" r:id="rId15"/>
    <p:sldId id="281" r:id="rId16"/>
    <p:sldId id="282" r:id="rId17"/>
    <p:sldId id="284" r:id="rId18"/>
    <p:sldId id="283" r:id="rId19"/>
    <p:sldId id="291"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67" autoAdjust="0"/>
  </p:normalViewPr>
  <p:slideViewPr>
    <p:cSldViewPr>
      <p:cViewPr varScale="1">
        <p:scale>
          <a:sx n="54" d="100"/>
          <a:sy n="54" d="100"/>
        </p:scale>
        <p:origin x="-18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49313E-F515-4449-967D-A761821D12E7}" type="slidenum">
              <a:rPr lang="en-US"/>
              <a:pPr>
                <a:defRPr/>
              </a:pPr>
              <a:t>‹#›</a:t>
            </a:fld>
            <a:endParaRPr lang="en-US"/>
          </a:p>
        </p:txBody>
      </p:sp>
    </p:spTree>
    <p:extLst>
      <p:ext uri="{BB962C8B-B14F-4D97-AF65-F5344CB8AC3E}">
        <p14:creationId xmlns:p14="http://schemas.microsoft.com/office/powerpoint/2010/main" val="3527904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83C8DC47-A447-435D-B31E-09F486250D12}" type="slidenum">
              <a:rPr/>
              <a:t>1</a:t>
            </a:fld>
            <a:endParaRPr/>
          </a:p>
        </p:txBody>
      </p:sp>
    </p:spTree>
    <p:extLst>
      <p:ext uri="{BB962C8B-B14F-4D97-AF65-F5344CB8AC3E}">
        <p14:creationId xmlns:p14="http://schemas.microsoft.com/office/powerpoint/2010/main" val="303258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661A9FB-CC28-4C67-AFD8-89457D095C9B}" type="slidenum">
              <a:rPr/>
              <a:pPr rtl="0" eaLnBrk="1" hangingPunct="1"/>
              <a:t>12</a:t>
            </a:fld>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b="1"/>
              <a:t>Esta puede ser la última diapositiva de la presentación. Si los participantes desean obtener más información sobre opciones específicas de tratamiento, entonces se pueden mostrar las siguientes diapositivas opcionales.</a:t>
            </a:r>
          </a:p>
          <a:p>
            <a:pPr eaLnBrk="1" hangingPunct="1"/>
            <a:endParaRPr lang="en-US" altLang="en-US" dirty="0" smtClean="0"/>
          </a:p>
          <a:p>
            <a:pPr marL="171450" indent="-171450" rtl="0" eaLnBrk="1" hangingPunct="1">
              <a:buFont typeface="Arial" panose="020B0604020202020204" pitchFamily="34" charset="0"/>
              <a:buChar char="•"/>
            </a:pPr>
            <a:r>
              <a:rPr/>
              <a:t>Hay muy pocos tratamientos prácticos o comunes a nivel domiciliario para eliminar el fluoruro del </a:t>
            </a:r>
            <a:r>
              <a:rPr baseline="0"/>
              <a:t>agua.</a:t>
            </a:r>
          </a:p>
          <a:p>
            <a:pPr marL="171450" indent="-171450" rtl="0" eaLnBrk="1" hangingPunct="1">
              <a:buFont typeface="Arial" panose="020B0604020202020204" pitchFamily="34" charset="0"/>
              <a:buChar char="•"/>
            </a:pPr>
            <a:r>
              <a:rPr/>
              <a:t>Es necesario realizar más investigaciones para encontrar una tecnología simple y asequible.</a:t>
            </a:r>
          </a:p>
          <a:p>
            <a:pPr marL="171450" indent="-171450" rtl="0" eaLnBrk="1" hangingPunct="1">
              <a:buFont typeface="Arial" panose="020B0604020202020204" pitchFamily="34" charset="0"/>
              <a:buChar char="•"/>
            </a:pPr>
            <a:r>
              <a:rPr/>
              <a:t>Buscar una fuente distinta de agua de consumo</a:t>
            </a:r>
          </a:p>
          <a:p>
            <a:pPr marL="171450" indent="-171450" rtl="0" eaLnBrk="1" hangingPunct="1">
              <a:buFont typeface="Arial" panose="020B0604020202020204" pitchFamily="34" charset="0"/>
              <a:buChar char="•"/>
            </a:pPr>
            <a:r>
              <a:rPr/>
              <a:t>Diluir el agua subterránea con agua de otra fuente (p. ej., agua de lluvia)</a:t>
            </a:r>
          </a:p>
          <a:p>
            <a:pPr eaLnBrk="1" hangingPunct="1"/>
            <a:endParaRPr lang="en-US" altLang="en-US" dirty="0" smtClean="0"/>
          </a:p>
          <a:p>
            <a:pPr eaLnBrk="1" hangingPunct="1"/>
            <a:endParaRPr lang="en-US" altLang="en-US" dirty="0" smtClean="0"/>
          </a:p>
          <a:p>
            <a:pPr rtl="0" eaLnBrk="1" hangingPunct="1"/>
            <a:r>
              <a:rPr/>
              <a:t>Concepto de Mitigación Integral de la Fluorosis (MIF): </a:t>
            </a:r>
          </a:p>
          <a:p>
            <a:pPr rtl="0" eaLnBrk="1" hangingPunct="1">
              <a:buFontTx/>
              <a:buChar char="•"/>
            </a:pPr>
            <a:r>
              <a:rPr/>
              <a:t>  Se necesita un enfoque multidimensional, comenzando por la identificación apropiada del problema y sus causas. Las herramientas científicas tales como la Evaluación Cuantitativa de Riesgo Químico (QCRA, por su sigla en inglés) se usan para evaluar los impactos en la salud causados por el exceso de consumo de fluoruro en relación con los aspectos nutricionales. </a:t>
            </a:r>
          </a:p>
          <a:p>
            <a:pPr eaLnBrk="1" hangingPunct="1"/>
            <a:endParaRPr lang="en-US" altLang="en-US" dirty="0" smtClean="0"/>
          </a:p>
          <a:p>
            <a:pPr rtl="0" eaLnBrk="1" hangingPunct="1">
              <a:buFontTx/>
              <a:buChar char="•"/>
            </a:pPr>
            <a:r>
              <a:rPr/>
              <a:t>  El monitoreo de la calidad del agua y las encuestas junto con los síntomas informados de fluorosis dental/esquelética conducen a la identificación de contaminación por fluoruro. Esto debería llevar a una estrategia de mitigación integral de la fluorosis que incluya soluciones para el manejo del agua, técnicas mejoradas de desfluorización del agua y suplementos nutricionales (en el ejemplo de Chakoda Bhaji, se ha informado que el consumo de un vegetal que se encuentra comúnmente en áreas rurales [Cassia tora], con alto contenido de calcio, ha llevado a la eliminación de la fluorosis [Chakma et al., 2000]). </a:t>
            </a:r>
          </a:p>
        </p:txBody>
      </p:sp>
    </p:spTree>
    <p:extLst>
      <p:ext uri="{BB962C8B-B14F-4D97-AF65-F5344CB8AC3E}">
        <p14:creationId xmlns:p14="http://schemas.microsoft.com/office/powerpoint/2010/main" val="34797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DC72BB5C-3F92-4096-A4AD-B23A7E9130F9}" type="slidenum">
              <a:rPr/>
              <a:pPr rtl="0" eaLnBrk="1" hangingPunct="1"/>
              <a:t>14</a:t>
            </a:fld>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Para más información,</a:t>
            </a:r>
            <a:r>
              <a:rPr baseline="0"/>
              <a:t> </a:t>
            </a:r>
            <a:r>
              <a:rPr/>
              <a:t>consulte</a:t>
            </a:r>
            <a:r>
              <a:rPr baseline="0"/>
              <a:t> la hoja informativa "Alúmina activada" sobre el tratamiento del agua a nivel domiciliario para la eliminación del fluoruro, elaborada por CAWST.</a:t>
            </a:r>
          </a:p>
          <a:p>
            <a:pPr eaLnBrk="1" hangingPunct="1"/>
            <a:endParaRPr lang="en-US" altLang="en-US" dirty="0" smtClean="0"/>
          </a:p>
          <a:p>
            <a:pPr rtl="0" eaLnBrk="1" hangingPunct="1"/>
            <a:r>
              <a:rPr/>
              <a:t>La regeneración del medio implica lavarlo con una solución al 4% de NaOH y luego enjuagarlo con ácido sulfúrico para neutralizar el NaOH.  La mayoría de las unidades están equipadas con un medidor de flujo del agua para determinar cuándo es necesario regenerar el medio y así evitar un monitoreo constante de la calidad del agua. (En los lugares en que se ha probado que el agua subterránea está contaminada, a menudo se usa junto con un pozo perforado).</a:t>
            </a:r>
          </a:p>
          <a:p>
            <a:pPr eaLnBrk="1" hangingPunct="1"/>
            <a:endParaRPr lang="en-US" altLang="en-US" dirty="0" smtClean="0"/>
          </a:p>
          <a:p>
            <a:pPr rtl="0" eaLnBrk="1" hangingPunct="1"/>
            <a:r>
              <a:rPr b="1"/>
              <a:t>Eficacia</a:t>
            </a:r>
          </a:p>
          <a:p>
            <a:pPr rtl="0" eaLnBrk="1" hangingPunct="1"/>
            <a:r>
              <a:rPr u="sng"/>
              <a:t>Calidad:</a:t>
            </a:r>
            <a:r>
              <a:rPr/>
              <a:t> muy eficaz para la eliminación de fluoruro y arsénico, sabor, olor y color.</a:t>
            </a:r>
          </a:p>
          <a:p>
            <a:pPr rtl="0" eaLnBrk="1" hangingPunct="1"/>
            <a:r>
              <a:rPr u="sng"/>
              <a:t>Cantidad:</a:t>
            </a:r>
            <a:r>
              <a:rPr/>
              <a:t> depende del tipo de filtro utilizado y de la concentración de fluoruro en el agua sin tratar.</a:t>
            </a:r>
          </a:p>
          <a:p>
            <a:pPr rtl="0" eaLnBrk="1" hangingPunct="1"/>
            <a:r>
              <a:rPr u="sng"/>
              <a:t>Agua local</a:t>
            </a:r>
            <a:r>
              <a:rPr/>
              <a:t>: Se prefiere un pH entre 5 and 6.</a:t>
            </a:r>
          </a:p>
          <a:p>
            <a:pPr eaLnBrk="1" hangingPunct="1"/>
            <a:endParaRPr lang="en-GB" altLang="en-US" b="1" dirty="0" smtClean="0"/>
          </a:p>
          <a:p>
            <a:pPr rtl="0" eaLnBrk="1" hangingPunct="1"/>
            <a:r>
              <a:rPr b="1"/>
              <a:t>Conveniencia</a:t>
            </a:r>
          </a:p>
          <a:p>
            <a:pPr rtl="0" eaLnBrk="1" hangingPunct="1"/>
            <a:r>
              <a:rPr u="sng"/>
              <a:t>Disponibilidad local:</a:t>
            </a:r>
            <a:r>
              <a:rPr/>
              <a:t> difícil y complicado de fabricar y no es factible producirlo a nivel local.</a:t>
            </a:r>
          </a:p>
          <a:p>
            <a:pPr rtl="0" eaLnBrk="1" hangingPunct="1"/>
            <a:r>
              <a:rPr u="sng"/>
              <a:t>Tiempo:</a:t>
            </a:r>
            <a:r>
              <a:rPr/>
              <a:t> 30 minutos de tiempo de contacto.</a:t>
            </a:r>
          </a:p>
          <a:p>
            <a:pPr rtl="0" eaLnBrk="1" hangingPunct="1"/>
            <a:r>
              <a:rPr u="sng"/>
              <a:t>Operación y mantenimiento:</a:t>
            </a:r>
            <a:r>
              <a:rPr/>
              <a:t> reemplazo o regeneración del medio filtrante, limpieza regular.</a:t>
            </a:r>
          </a:p>
          <a:p>
            <a:pPr rtl="0" eaLnBrk="1" hangingPunct="1"/>
            <a:r>
              <a:rPr u="sng"/>
              <a:t>Vida útil: </a:t>
            </a:r>
            <a:r>
              <a:rPr/>
              <a:t>regeneración del medio filtrante cada 6 meses a 1 año.</a:t>
            </a:r>
          </a:p>
          <a:p>
            <a:pPr eaLnBrk="1" hangingPunct="1"/>
            <a:endParaRPr lang="en-GB" altLang="en-US" b="1" dirty="0" smtClean="0"/>
          </a:p>
          <a:p>
            <a:pPr rtl="0" eaLnBrk="1" hangingPunct="1"/>
            <a:r>
              <a:rPr b="1"/>
              <a:t>Aceptabilidad</a:t>
            </a:r>
          </a:p>
          <a:p>
            <a:pPr rtl="0" eaLnBrk="1" hangingPunct="1"/>
            <a:r>
              <a:rPr u="sng"/>
              <a:t>Sabor, olor, color</a:t>
            </a:r>
            <a:r>
              <a:rPr/>
              <a:t>: no tiene.</a:t>
            </a:r>
          </a:p>
          <a:p>
            <a:pPr rtl="0" eaLnBrk="1" hangingPunct="1"/>
            <a:r>
              <a:rPr u="sng"/>
              <a:t>Facilidad de uso</a:t>
            </a:r>
            <a:r>
              <a:rPr/>
              <a:t>: se precisa mano de obra calificada para analizar el agua filtrada, recargar la alúmina activada y cambiar los filtros deteriorados.</a:t>
            </a:r>
          </a:p>
          <a:p>
            <a:pPr eaLnBrk="1" hangingPunct="1"/>
            <a:endParaRPr lang="en-GB" altLang="en-US" b="1" dirty="0" smtClean="0"/>
          </a:p>
          <a:p>
            <a:pPr rtl="0" eaLnBrk="1" hangingPunct="1"/>
            <a:r>
              <a:rPr b="1"/>
              <a:t>Costo</a:t>
            </a:r>
          </a:p>
          <a:p>
            <a:pPr rtl="0" eaLnBrk="1" hangingPunct="1"/>
            <a:r>
              <a:rPr u="sng"/>
              <a:t>Costo inicial de compra</a:t>
            </a:r>
            <a:r>
              <a:rPr/>
              <a:t>: US$35-50</a:t>
            </a:r>
          </a:p>
          <a:p>
            <a:pPr rtl="0" eaLnBrk="1" hangingPunct="1"/>
            <a:r>
              <a:rPr u="sng"/>
              <a:t>Costo operativo</a:t>
            </a:r>
            <a:r>
              <a:rPr/>
              <a:t>: US$1,3 a US$2 por kilo de medio filtrante</a:t>
            </a:r>
          </a:p>
          <a:p>
            <a:pPr eaLnBrk="1" hangingPunct="1"/>
            <a:endParaRPr lang="en-US" altLang="en-US" dirty="0" smtClean="0"/>
          </a:p>
        </p:txBody>
      </p:sp>
    </p:spTree>
    <p:extLst>
      <p:ext uri="{BB962C8B-B14F-4D97-AF65-F5344CB8AC3E}">
        <p14:creationId xmlns:p14="http://schemas.microsoft.com/office/powerpoint/2010/main" val="203364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467145C-D978-4A9E-8A71-6B3D85E1C333}" type="slidenum">
              <a:rPr/>
              <a:pPr rtl="0" eaLnBrk="1" hangingPunct="1"/>
              <a:t>15</a:t>
            </a:fld>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Para más información, consulte la hoja informativa "Técnica Nalgonda" sobre el tratamiento del agua a nivel domiciliario para la eliminación del fluoruro, elaborada por CAWST.</a:t>
            </a:r>
          </a:p>
          <a:p>
            <a:pPr eaLnBrk="1" hangingPunct="1"/>
            <a:endParaRPr lang="en-US" altLang="en-US" dirty="0" smtClean="0"/>
          </a:p>
          <a:p>
            <a:pPr rtl="0" eaLnBrk="1" hangingPunct="1"/>
            <a:r>
              <a:rPr/>
              <a:t>El fluoruro está débilmente unido a los sedimentos, por lo que no se debe dejar el agua en el balde de tratamiento por más de 2 horas.  Por esta razón, el lodo también es tóxico; puede desecharse en una fosa o pozo absorbente para mantenerlo alejado de los niños, los animales, los jardines y los pozos remotos que podrían ser usados para beber agua. </a:t>
            </a:r>
          </a:p>
          <a:p>
            <a:pPr eaLnBrk="1" hangingPunct="1"/>
            <a:endParaRPr lang="en-GB" altLang="en-US" b="1" dirty="0" smtClean="0"/>
          </a:p>
          <a:p>
            <a:pPr rtl="0" eaLnBrk="1" hangingPunct="1"/>
            <a:r>
              <a:rPr b="1"/>
              <a:t>Eficacia</a:t>
            </a:r>
          </a:p>
          <a:p>
            <a:pPr rtl="0" eaLnBrk="1" hangingPunct="1"/>
            <a:r>
              <a:rPr u="sng"/>
              <a:t>Calidad:</a:t>
            </a:r>
            <a:r>
              <a:rPr/>
              <a:t> eficaz para la eliminación de fluoruro, turbidez y algo eficaz para agentes patógenos; varía de acuerdo al agua.</a:t>
            </a:r>
          </a:p>
          <a:p>
            <a:pPr rtl="0" eaLnBrk="1" hangingPunct="1"/>
            <a:r>
              <a:rPr u="sng"/>
              <a:t>Cantidad:</a:t>
            </a:r>
            <a:r>
              <a:rPr/>
              <a:t> depende del nivel inicial de fluoruro.</a:t>
            </a:r>
          </a:p>
          <a:p>
            <a:pPr rtl="0" eaLnBrk="1" hangingPunct="1"/>
            <a:r>
              <a:rPr u="sng"/>
              <a:t>Agua local</a:t>
            </a:r>
            <a:r>
              <a:rPr/>
              <a:t>: puede usarse con cualquier fuente de agua con un nivel de fluoruro &lt;20 mg/l y SDT &lt;1500 mg/l.</a:t>
            </a:r>
          </a:p>
          <a:p>
            <a:pPr eaLnBrk="1" hangingPunct="1"/>
            <a:endParaRPr lang="en-GB" altLang="en-US" b="1" dirty="0" smtClean="0"/>
          </a:p>
          <a:p>
            <a:pPr rtl="0" eaLnBrk="1" hangingPunct="1"/>
            <a:r>
              <a:rPr b="1"/>
              <a:t>Conveniencia</a:t>
            </a:r>
          </a:p>
          <a:p>
            <a:pPr rtl="0" eaLnBrk="1" hangingPunct="1"/>
            <a:r>
              <a:rPr u="sng"/>
              <a:t>Disponibilidad local</a:t>
            </a:r>
            <a:r>
              <a:rPr/>
              <a:t>: el alumbre y la cal no siempre están disponibles; se puede usar cualquier recipiente.</a:t>
            </a:r>
          </a:p>
          <a:p>
            <a:pPr rtl="0" eaLnBrk="1" hangingPunct="1"/>
            <a:r>
              <a:rPr u="sng"/>
              <a:t>Tiempo</a:t>
            </a:r>
            <a:r>
              <a:rPr/>
              <a:t>: +2 horas</a:t>
            </a:r>
          </a:p>
          <a:p>
            <a:pPr rtl="0" eaLnBrk="1" hangingPunct="1"/>
            <a:r>
              <a:rPr u="sng"/>
              <a:t>Operación y mantenimiento</a:t>
            </a:r>
            <a:r>
              <a:rPr/>
              <a:t>: seguir las instrucciones del proceso; no se necesita lavar el recipiente después. </a:t>
            </a:r>
          </a:p>
          <a:p>
            <a:pPr rtl="0" eaLnBrk="1" hangingPunct="1"/>
            <a:r>
              <a:rPr u="sng"/>
              <a:t>Vida útil: </a:t>
            </a:r>
            <a:r>
              <a:rPr/>
              <a:t>6 meses en estado líquido y 1 año en estado sólido; quizás sea necesario reemplazar los recipientes.</a:t>
            </a:r>
          </a:p>
          <a:p>
            <a:pPr eaLnBrk="1" hangingPunct="1"/>
            <a:endParaRPr lang="en-GB" altLang="en-US" b="1" dirty="0" smtClean="0"/>
          </a:p>
          <a:p>
            <a:pPr rtl="0" eaLnBrk="1" hangingPunct="1"/>
            <a:r>
              <a:rPr b="1"/>
              <a:t>Aceptabilidad</a:t>
            </a:r>
          </a:p>
          <a:p>
            <a:pPr rtl="0" eaLnBrk="1" hangingPunct="1"/>
            <a:r>
              <a:rPr u="sng"/>
              <a:t>Sabor, olor y color: </a:t>
            </a:r>
            <a:r>
              <a:rPr/>
              <a:t>el agua tratada puede ser salada y tener exceso de aluminio.</a:t>
            </a:r>
          </a:p>
          <a:p>
            <a:pPr rtl="0" eaLnBrk="1" hangingPunct="1"/>
            <a:r>
              <a:rPr u="sng"/>
              <a:t>Facilidad de uso</a:t>
            </a:r>
            <a:r>
              <a:rPr/>
              <a:t>: seguir las instrucciones.</a:t>
            </a:r>
          </a:p>
          <a:p>
            <a:pPr eaLnBrk="1" hangingPunct="1"/>
            <a:endParaRPr lang="en-GB" altLang="en-US" b="1" dirty="0" smtClean="0"/>
          </a:p>
          <a:p>
            <a:pPr rtl="0" eaLnBrk="1" hangingPunct="1"/>
            <a:r>
              <a:rPr b="1"/>
              <a:t>Costo</a:t>
            </a:r>
          </a:p>
          <a:p>
            <a:pPr rtl="0" eaLnBrk="1" hangingPunct="1"/>
            <a:r>
              <a:rPr u="sng"/>
              <a:t>Costo inicial de compra</a:t>
            </a:r>
            <a:r>
              <a:rPr/>
              <a:t>: no tiene.</a:t>
            </a:r>
          </a:p>
          <a:p>
            <a:pPr rtl="0" eaLnBrk="1" hangingPunct="1"/>
            <a:r>
              <a:rPr u="sng"/>
              <a:t>Costo operativo:</a:t>
            </a:r>
            <a:r>
              <a:rPr/>
              <a:t> costo continuo para comprar las sustancias químicas a medida que se utilizan. </a:t>
            </a:r>
          </a:p>
          <a:p>
            <a:pPr rtl="0" eaLnBrk="1" hangingPunct="1"/>
            <a:r>
              <a:rPr/>
              <a:t> </a:t>
            </a:r>
          </a:p>
        </p:txBody>
      </p:sp>
    </p:spTree>
    <p:extLst>
      <p:ext uri="{BB962C8B-B14F-4D97-AF65-F5344CB8AC3E}">
        <p14:creationId xmlns:p14="http://schemas.microsoft.com/office/powerpoint/2010/main" val="11453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F5F60D11-C5BD-4A08-9423-E058A6390E90}" type="slidenum">
              <a:rPr/>
              <a:pPr rtl="0" eaLnBrk="1" hangingPunct="1"/>
              <a:t>16</a:t>
            </a:fld>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Para más información, consulte la hoja informativa "Filtro de carbón animal" sobre el tratamiento del agua a nivel domiciliario para la eliminación del fluoruro, elaborada por CAWST.</a:t>
            </a:r>
          </a:p>
          <a:p>
            <a:pPr eaLnBrk="1" hangingPunct="1"/>
            <a:endParaRPr lang="en-US" altLang="en-US" dirty="0" smtClean="0"/>
          </a:p>
          <a:p>
            <a:pPr rtl="0" eaLnBrk="1" hangingPunct="1"/>
            <a:r>
              <a:rPr/>
              <a:t>En lugar de regenerar el medio filtrante,</a:t>
            </a:r>
            <a:r>
              <a:rPr baseline="0"/>
              <a:t> puede ser</a:t>
            </a:r>
            <a:r>
              <a:rPr/>
              <a:t> mejor simplemente reemplazar el carbón animal saturado.  Usar criterios operacionales y el nivel de concentración de fluoruro en la fuente de agua para determinar aproximadamente cuándo es necesario reemplazar el medio. </a:t>
            </a:r>
          </a:p>
          <a:p>
            <a:pPr eaLnBrk="1" hangingPunct="1"/>
            <a:endParaRPr lang="en-US" altLang="en-US" dirty="0" smtClean="0"/>
          </a:p>
          <a:p>
            <a:pPr rtl="0" eaLnBrk="1" hangingPunct="1"/>
            <a:r>
              <a:rPr b="1"/>
              <a:t>Eficacia</a:t>
            </a:r>
          </a:p>
          <a:p>
            <a:pPr rtl="0" eaLnBrk="1" hangingPunct="1"/>
            <a:r>
              <a:rPr u="sng"/>
              <a:t>Calidad</a:t>
            </a:r>
            <a:r>
              <a:rPr/>
              <a:t>: muy eficaz para la eliminación de fluoruro; eficaz en cuanto al sabor, olor y color del agua si el carbón animal se prepara de manera apropiada.</a:t>
            </a:r>
          </a:p>
          <a:p>
            <a:pPr rtl="0" eaLnBrk="1" hangingPunct="1"/>
            <a:r>
              <a:rPr u="sng"/>
              <a:t>Cantidad:</a:t>
            </a:r>
            <a:r>
              <a:rPr/>
              <a:t> depende del tipo de filtro que se use. </a:t>
            </a:r>
          </a:p>
          <a:p>
            <a:pPr rtl="0" eaLnBrk="1" hangingPunct="1"/>
            <a:r>
              <a:rPr u="sng"/>
              <a:t>Agua local</a:t>
            </a:r>
            <a:r>
              <a:rPr/>
              <a:t>: puede usarse con cualquier fuente de agua; quizás sea necesario sedimentar el agua antes de filtrar. </a:t>
            </a:r>
          </a:p>
          <a:p>
            <a:pPr eaLnBrk="1" hangingPunct="1"/>
            <a:endParaRPr lang="en-GB" altLang="en-US" b="1" dirty="0" smtClean="0"/>
          </a:p>
          <a:p>
            <a:pPr rtl="0" eaLnBrk="1" hangingPunct="1"/>
            <a:r>
              <a:rPr b="1"/>
              <a:t>Conveniencia</a:t>
            </a:r>
          </a:p>
          <a:p>
            <a:pPr rtl="0" eaLnBrk="1" hangingPunct="1"/>
            <a:r>
              <a:rPr u="sng"/>
              <a:t>Disponibilidad local</a:t>
            </a:r>
            <a:r>
              <a:rPr/>
              <a:t>: el carbón animal se puede fabricar a nivel local, pero su podría</a:t>
            </a:r>
            <a:r>
              <a:rPr baseline="0"/>
              <a:t> no ser apropiado, según la cultura del lugar.</a:t>
            </a:r>
          </a:p>
          <a:p>
            <a:pPr rtl="0" eaLnBrk="1" hangingPunct="1"/>
            <a:r>
              <a:rPr u="sng"/>
              <a:t>Tiempo</a:t>
            </a:r>
            <a:r>
              <a:rPr/>
              <a:t>: depende del tipo de filtro que se use, pero el agua sin potabilizar debería estar en contacto con el medio durante un mínimo de 20 minutos.</a:t>
            </a:r>
          </a:p>
          <a:p>
            <a:pPr rtl="0" eaLnBrk="1" hangingPunct="1"/>
            <a:r>
              <a:rPr u="sng"/>
              <a:t>Operación y mantenimiento:</a:t>
            </a:r>
            <a:r>
              <a:rPr/>
              <a:t> reemplazo o regeneración del carbón animal, limpieza regular.</a:t>
            </a:r>
          </a:p>
          <a:p>
            <a:pPr rtl="0" eaLnBrk="1" hangingPunct="1"/>
            <a:r>
              <a:rPr u="sng"/>
              <a:t>Vida útil</a:t>
            </a:r>
            <a:r>
              <a:rPr/>
              <a:t>: se puede realizar un cálculo aproximado de la vida útil del filtro basándose en la concentración de fluoruro en el agua sin potabilizar, el consumo de agua y la capacidad de adsorción del carbón animal.</a:t>
            </a:r>
          </a:p>
          <a:p>
            <a:pPr eaLnBrk="1" hangingPunct="1"/>
            <a:endParaRPr lang="en-GB" altLang="en-US" b="1" dirty="0" smtClean="0"/>
          </a:p>
          <a:p>
            <a:pPr rtl="0" eaLnBrk="1" hangingPunct="1"/>
            <a:r>
              <a:rPr b="1"/>
              <a:t>Aceptabilidad</a:t>
            </a:r>
          </a:p>
          <a:p>
            <a:pPr rtl="0" eaLnBrk="1" hangingPunct="1"/>
            <a:r>
              <a:rPr u="sng"/>
              <a:t>Sabor, olor y color</a:t>
            </a:r>
            <a:r>
              <a:rPr/>
              <a:t>: si el carbón animal no se prepara de forma apropiada, el agua tratada puede oler y saber mal. </a:t>
            </a:r>
          </a:p>
          <a:p>
            <a:pPr rtl="0" eaLnBrk="1" hangingPunct="1"/>
            <a:r>
              <a:rPr u="sng"/>
              <a:t>Facilidad de uso</a:t>
            </a:r>
            <a:r>
              <a:rPr/>
              <a:t>: el agua se vierte en el filtro y permanece en contacto con el medio filtrante durante al menos 20 minutos.</a:t>
            </a:r>
          </a:p>
          <a:p>
            <a:pPr eaLnBrk="1" hangingPunct="1"/>
            <a:endParaRPr lang="en-GB" altLang="en-US" b="1" dirty="0" smtClean="0"/>
          </a:p>
          <a:p>
            <a:pPr rtl="0" eaLnBrk="1" hangingPunct="1"/>
            <a:r>
              <a:rPr b="1"/>
              <a:t>Costo</a:t>
            </a:r>
          </a:p>
          <a:p>
            <a:pPr rtl="0" eaLnBrk="1" hangingPunct="1"/>
            <a:r>
              <a:rPr u="sng"/>
              <a:t>Costo inicial de compra</a:t>
            </a:r>
            <a:r>
              <a:rPr/>
              <a:t>: US$17-23</a:t>
            </a:r>
          </a:p>
          <a:p>
            <a:pPr rtl="0" eaLnBrk="1" hangingPunct="1"/>
            <a:r>
              <a:rPr u="sng"/>
              <a:t>Costo operativo</a:t>
            </a:r>
            <a:r>
              <a:rPr/>
              <a:t>: US$1,8 cada 1000 litros </a:t>
            </a:r>
          </a:p>
          <a:p>
            <a:pPr eaLnBrk="1" hangingPunct="1"/>
            <a:endParaRPr lang="en-US" altLang="en-US" dirty="0" smtClean="0"/>
          </a:p>
        </p:txBody>
      </p:sp>
    </p:spTree>
    <p:extLst>
      <p:ext uri="{BB962C8B-B14F-4D97-AF65-F5344CB8AC3E}">
        <p14:creationId xmlns:p14="http://schemas.microsoft.com/office/powerpoint/2010/main" val="4076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36E69B8-A5F2-4D83-BB03-56CD67503FD4}" type="slidenum">
              <a:rPr/>
              <a:pPr rtl="0" eaLnBrk="1" hangingPunct="1"/>
              <a:t>17</a:t>
            </a:fld>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b="0"/>
              <a:t>Para más información, consulte la hoja informativa "Arcilla" sobre el tratamiento del agua a nivel domiciliario para la eliminación del fluoruro, elaborada por CAWST.</a:t>
            </a:r>
          </a:p>
          <a:p>
            <a:pPr eaLnBrk="1" hangingPunct="1"/>
            <a:endParaRPr lang="en-GB" altLang="en-US" b="1" dirty="0" smtClean="0"/>
          </a:p>
          <a:p>
            <a:pPr rtl="0" eaLnBrk="1" hangingPunct="1"/>
            <a:r>
              <a:rPr b="1"/>
              <a:t>Eficacia</a:t>
            </a:r>
          </a:p>
          <a:p>
            <a:pPr rtl="0" eaLnBrk="1" hangingPunct="1"/>
            <a:r>
              <a:rPr u="sng"/>
              <a:t>Calidad</a:t>
            </a:r>
            <a:r>
              <a:rPr/>
              <a:t>: muy eficaz para eliminar el fluoruro y la turbidez</a:t>
            </a:r>
          </a:p>
          <a:p>
            <a:pPr rtl="0" eaLnBrk="1" hangingPunct="1"/>
            <a:r>
              <a:rPr u="sng"/>
              <a:t>Cantidad</a:t>
            </a:r>
            <a:r>
              <a:rPr/>
              <a:t>: depende del tipo de filtro que se use.</a:t>
            </a:r>
          </a:p>
          <a:p>
            <a:pPr rtl="0" eaLnBrk="1" hangingPunct="1"/>
            <a:r>
              <a:rPr u="sng"/>
              <a:t>Agua local</a:t>
            </a:r>
            <a:r>
              <a:rPr/>
              <a:t>: la capacidad de la arcilla para eliminar el fluoruro es óptima cuando el pH es de alrededor de 5,6 (Jinadasa et al., 1988); el sistema de balde (que usa polvo de arcilla) es bueno solo para concentraciones bajas de fluoruro (&lt;3 mg/l, OMS 2006).</a:t>
            </a:r>
          </a:p>
          <a:p>
            <a:pPr eaLnBrk="1" hangingPunct="1"/>
            <a:endParaRPr lang="en-GB" altLang="en-US" b="1" dirty="0" smtClean="0"/>
          </a:p>
          <a:p>
            <a:pPr rtl="0" eaLnBrk="1" hangingPunct="1"/>
            <a:r>
              <a:rPr b="1"/>
              <a:t>Conveniencia</a:t>
            </a:r>
          </a:p>
          <a:p>
            <a:pPr rtl="0" eaLnBrk="1" hangingPunct="1"/>
            <a:r>
              <a:rPr u="sng"/>
              <a:t>Disponibilidad local</a:t>
            </a:r>
            <a:r>
              <a:rPr/>
              <a:t>: se puede fabricar a nivel local.</a:t>
            </a:r>
          </a:p>
          <a:p>
            <a:pPr rtl="0" eaLnBrk="1" hangingPunct="1"/>
            <a:r>
              <a:rPr u="sng"/>
              <a:t>Tiempo</a:t>
            </a:r>
            <a:r>
              <a:rPr/>
              <a:t>: depende de la técnica y del tipo de filtro.</a:t>
            </a:r>
          </a:p>
          <a:p>
            <a:pPr rtl="0" eaLnBrk="1" hangingPunct="1"/>
            <a:r>
              <a:rPr u="sng"/>
              <a:t>Operación y mantenimiento</a:t>
            </a:r>
            <a:r>
              <a:rPr/>
              <a:t>: es necesario reemplazar el medio filtrante cada 25 a 40 días. </a:t>
            </a:r>
          </a:p>
          <a:p>
            <a:pPr rtl="0" eaLnBrk="1" hangingPunct="1"/>
            <a:r>
              <a:rPr u="sng"/>
              <a:t>Vida útil</a:t>
            </a:r>
            <a:r>
              <a:rPr/>
              <a:t>: el medio filtrante dura 25 a 40 días.</a:t>
            </a:r>
          </a:p>
          <a:p>
            <a:pPr eaLnBrk="1" hangingPunct="1"/>
            <a:endParaRPr lang="en-GB" altLang="en-US" b="1" dirty="0" smtClean="0"/>
          </a:p>
          <a:p>
            <a:pPr rtl="0" eaLnBrk="1" hangingPunct="1"/>
            <a:r>
              <a:rPr b="1"/>
              <a:t>Aceptabilidad</a:t>
            </a:r>
          </a:p>
          <a:p>
            <a:pPr rtl="0" eaLnBrk="1" hangingPunct="1"/>
            <a:r>
              <a:rPr u="sng"/>
              <a:t>Sabor, olor, color</a:t>
            </a:r>
            <a:r>
              <a:rPr/>
              <a:t>: no tiene.</a:t>
            </a:r>
          </a:p>
          <a:p>
            <a:pPr rtl="0" eaLnBrk="1" hangingPunct="1"/>
            <a:r>
              <a:rPr u="sng"/>
              <a:t>Facilidad de uso</a:t>
            </a:r>
            <a:r>
              <a:rPr/>
              <a:t>: fácil de usar y el material está disponible a nivel local pero es necesario reemplazar el medio filtrante.</a:t>
            </a:r>
          </a:p>
          <a:p>
            <a:pPr eaLnBrk="1" hangingPunct="1"/>
            <a:endParaRPr lang="en-US" altLang="en-US" dirty="0" smtClean="0"/>
          </a:p>
        </p:txBody>
      </p:sp>
    </p:spTree>
    <p:extLst>
      <p:ext uri="{BB962C8B-B14F-4D97-AF65-F5344CB8AC3E}">
        <p14:creationId xmlns:p14="http://schemas.microsoft.com/office/powerpoint/2010/main" val="211069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E418A71-53C7-4998-B761-C49A8FBCD753}" type="slidenum">
              <a:rPr/>
              <a:pPr rtl="0" eaLnBrk="1" hangingPunct="1"/>
              <a:t>18</a:t>
            </a:fld>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 typeface="Arial" panose="020B0604020202020204" pitchFamily="34" charset="0"/>
              <a:buChar char="•"/>
            </a:pPr>
            <a:r>
              <a:rPr/>
              <a:t>Para más información, consulte la hoja informativa "Precipitación por contacto" sobre el tratamiento del agua a nivel domiciliario para la eliminación del fluoruro, elaborada por CAWST.</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Puede usarse cualquier compuesto de calcio y fosfato, siempre y cuando se disuelvan antes de mezclarlos con el agua a ser tratada.  El carbón animal está saturado, así que no hay que preocuparse por la regeneración del medio filtrante.</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Carga de trabajo diaria relativamente baja</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Alta fiabilidad sin necesidad de monitorear el flujo o la concentración de fluoruro en el agua tratada</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Alta eficacia de eliminación, aún con concentraciones elevadas de fluoruro en el agua</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Bajo costo operativo</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Sin riesgos para la salud en caso de uso incorrecto o sobredosificación de sustancias químicas </a:t>
            </a:r>
          </a:p>
          <a:p>
            <a:pPr eaLnBrk="1" hangingPunct="1"/>
            <a:endParaRPr lang="en-US" altLang="en-US" dirty="0" smtClean="0"/>
          </a:p>
        </p:txBody>
      </p:sp>
    </p:spTree>
    <p:extLst>
      <p:ext uri="{BB962C8B-B14F-4D97-AF65-F5344CB8AC3E}">
        <p14:creationId xmlns:p14="http://schemas.microsoft.com/office/powerpoint/2010/main" val="223700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B379DFF-1D58-4895-9851-D54AA62E8662}" type="slidenum">
              <a:rPr/>
              <a:pPr rtl="0" eaLnBrk="1" hangingPunct="1"/>
              <a:t>19</a:t>
            </a:fld>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228600" indent="-228600" rtl="0">
              <a:buFontTx/>
              <a:buAutoNum type="arabicPeriod"/>
              <a:defRPr/>
            </a:pPr>
            <a:r>
              <a:rPr/>
              <a:t>En pequeñas cantidades, el fluoruro es, por lo general, bueno para la dentadura de las personas. Pero la ingesta de cantidades elevadas a lo largo del tiempo puede causar fluorosis dental y dañar la dentadura de las personas al mancharla y desgastarla. Con el paso de los años, el fluoruro puede acumularse en los huesos de las personas, lo que ocasiona fluorosis esquelética, enfermedad caracterizada por la rigidez y el dolor en las articulaciones. En casos graves, puede causar cambios en la estructura ósea y tener efectos incapacitantes. Los bebés y los niños pequeños corren un riesgo mayor frente a cantidades altas de fluoruro ya que aún están en crecimiento y en desarrollo. En la actualidad no hay una cura eficaz para la fluorosis; la única prevención es beber agua con niveles seguros de fluoruro.</a:t>
            </a:r>
          </a:p>
          <a:p>
            <a:pPr marL="228600" indent="-228600">
              <a:buFontTx/>
              <a:buAutoNum type="arabicPeriod"/>
              <a:defRPr/>
            </a:pPr>
            <a:endParaRPr lang="en-US" dirty="0" smtClean="0"/>
          </a:p>
          <a:p>
            <a:pPr rtl="0" eaLnBrk="1" hangingPunct="1">
              <a:defRPr/>
            </a:pPr>
            <a:r>
              <a:rPr sz="2800"/>
              <a:t>2. Aceptación social: </a:t>
            </a:r>
            <a:r>
              <a:rPr sz="2400"/>
              <a:t>Las personas pueden ser rechazadas por otros y verse obligadas a aislarse</a:t>
            </a:r>
          </a:p>
          <a:p>
            <a:pPr rtl="0" eaLnBrk="1" hangingPunct="1">
              <a:defRPr/>
            </a:pPr>
            <a:r>
              <a:rPr sz="2800"/>
              <a:t>Aspecto socio-económico: </a:t>
            </a:r>
            <a:r>
              <a:rPr sz="2400"/>
              <a:t>no pueden trabajar debido a la deformación física y el dolor, lo que ocasiona pérdida de ingresos en las familias.</a:t>
            </a:r>
          </a:p>
          <a:p>
            <a:pPr eaLnBrk="1" hangingPunct="1">
              <a:defRPr/>
            </a:pPr>
            <a:endParaRPr lang="en-US" sz="2400" dirty="0" smtClean="0"/>
          </a:p>
          <a:p>
            <a:pPr rtl="0">
              <a:defRPr/>
            </a:pPr>
            <a:r>
              <a:rPr sz="2400"/>
              <a:t>3. </a:t>
            </a:r>
            <a:r>
              <a:rPr/>
              <a:t>La mejor forma de ocuparse del fluoruro en el agua subterránea es encontrar una fuente diferente de agua de consumo, como el agua de lluvia o el agua superficial. Algunas personas recolectan y guardan agua de lluvia durante la estación húmeda y la usan para beberla o para diluir el agua subterránea durante el resto del año. Así reducen la cantidad de fluoruro en el agua y hacen que sea más seguro beberla. Si las personas cambian a una fuente de agua superficial, es probable que necesiten tratar el agua para eliminar la turbidez y los agentes patógenos.  Muchas de las áreas con contaminación de fluoruro son áridas y no hay fuentes alternativas de agua disponibles. Están apareciendo tecnologías de tratamiento del agua a nivel domiciliario que son capaces de eliminar el fluoruro del agua de consumo. Es necesario realizar más investigaciones para encontrar una tecnología simple, asequible y disponible a nivel local que pueda ser usada en los hogares.</a:t>
            </a:r>
          </a:p>
          <a:p>
            <a:pPr eaLnBrk="1" hangingPunct="1">
              <a:defRPr/>
            </a:pPr>
            <a:endParaRPr lang="en-US" sz="2400" dirty="0" smtClean="0"/>
          </a:p>
          <a:p>
            <a:pPr marL="228600" indent="-228600" rtl="0">
              <a:defRPr/>
            </a:pPr>
            <a:r>
              <a:rPr/>
              <a:t>4. Repasen las expectativas de aprendizaje con todo el grupo. Pregúnteles a los participantes si se han cumplido o no las expectativas. De no ser así, ofrecerles alternativas para que puedan encontrar el tipo de información que buscaban o identificar los pasos a seguir para realizar un seguimiento.</a:t>
            </a:r>
          </a:p>
          <a:p>
            <a:pPr marL="228600" indent="-228600">
              <a:defRPr/>
            </a:pPr>
            <a:endParaRPr lang="en-CA" dirty="0" smtClean="0"/>
          </a:p>
          <a:p>
            <a:pPr eaLnBrk="1" hangingPunct="1">
              <a:defRPr/>
            </a:pPr>
            <a:endParaRPr lang="en-US" dirty="0" smtClean="0"/>
          </a:p>
        </p:txBody>
      </p:sp>
    </p:spTree>
    <p:extLst>
      <p:ext uri="{BB962C8B-B14F-4D97-AF65-F5344CB8AC3E}">
        <p14:creationId xmlns:p14="http://schemas.microsoft.com/office/powerpoint/2010/main" val="200918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8846C61F-7E5C-4547-BB43-8451431D6F02}" type="slidenum">
              <a:rPr/>
              <a:pPr rtl="0" eaLnBrk="1" hangingPunct="1"/>
              <a:t>4</a:t>
            </a:fld>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lnSpc>
                <a:spcPct val="90000"/>
              </a:lnSpc>
              <a:buFont typeface="Arial" panose="020B0604020202020204" pitchFamily="34" charset="0"/>
              <a:buChar char="•"/>
            </a:pPr>
            <a:r>
              <a:rPr/>
              <a:t>El fluoruro puede presentarse en forma natural en aguas subterráneas y en ciertas aguas superficiales. Se desprende de forma natural de las rocas y minerales a medida que se erosionan.</a:t>
            </a:r>
            <a:r>
              <a:rPr baseline="0"/>
              <a:t> </a:t>
            </a:r>
            <a:r>
              <a:rPr/>
              <a:t>Generalmente, el agua de consumo es la mayor fuente de exposición al fluoruro. </a:t>
            </a:r>
          </a:p>
          <a:p>
            <a:pPr marL="171450" indent="-171450" eaLnBrk="1" hangingPunct="1">
              <a:lnSpc>
                <a:spcPct val="90000"/>
              </a:lnSpc>
              <a:buFont typeface="Arial" panose="020B0604020202020204" pitchFamily="34" charset="0"/>
              <a:buChar char="•"/>
            </a:pPr>
            <a:endParaRPr lang="en-CA" altLang="en-US" dirty="0" smtClean="0"/>
          </a:p>
          <a:p>
            <a:pPr marL="171450" indent="-171450" rtl="0" eaLnBrk="1" hangingPunct="1">
              <a:lnSpc>
                <a:spcPct val="90000"/>
              </a:lnSpc>
              <a:buFont typeface="Arial" panose="020B0604020202020204" pitchFamily="34" charset="0"/>
              <a:buChar char="•"/>
            </a:pPr>
            <a:r>
              <a:rPr/>
              <a:t>Sin embargo, en algunas regiones, los alimentos y la quema de carbón con alto contenido de fluoruro también pueden contribuir a la presencia del fluoruro en el medio ambiente.</a:t>
            </a:r>
          </a:p>
          <a:p>
            <a:pPr eaLnBrk="1" hangingPunct="1">
              <a:lnSpc>
                <a:spcPct val="90000"/>
              </a:lnSpc>
            </a:pPr>
            <a:endParaRPr lang="en-US" altLang="en-US" u="sng" dirty="0" smtClean="0"/>
          </a:p>
        </p:txBody>
      </p:sp>
    </p:spTree>
    <p:extLst>
      <p:ext uri="{BB962C8B-B14F-4D97-AF65-F5344CB8AC3E}">
        <p14:creationId xmlns:p14="http://schemas.microsoft.com/office/powerpoint/2010/main" val="261503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rtl="0">
                <a:defRPr/>
              </a:pPr>
              <a:t>5</a:t>
            </a:fld>
            <a:endParaRPr/>
          </a:p>
        </p:txBody>
      </p:sp>
    </p:spTree>
    <p:extLst>
      <p:ext uri="{BB962C8B-B14F-4D97-AF65-F5344CB8AC3E}">
        <p14:creationId xmlns:p14="http://schemas.microsoft.com/office/powerpoint/2010/main" val="302639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3C37AE2-CA28-4980-B45B-F53217702C99}" type="slidenum">
              <a:rPr/>
              <a:pPr rtl="0" eaLnBrk="1" hangingPunct="1"/>
              <a:t>6</a:t>
            </a:fld>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sz="1200" kern="1200">
                <a:solidFill>
                  <a:schemeClr val="tx1"/>
                </a:solidFill>
                <a:latin typeface="+mn-lt"/>
                <a:ea typeface="+mn-ea"/>
                <a:cs typeface="+mn-cs"/>
              </a:rPr>
              <a:t>Es posible encontrar concentraciones altas de fluoruro de origen natural en muchas partes del mundo.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1" kern="1200">
                <a:solidFill>
                  <a:schemeClr val="tx1"/>
                </a:solidFill>
                <a:latin typeface="+mn-lt"/>
                <a:ea typeface="+mn-ea"/>
                <a:cs typeface="+mn-cs"/>
              </a:rPr>
              <a:t>Pregúnteles</a:t>
            </a:r>
            <a:r>
              <a:rPr sz="1200" b="1" kern="1200" baseline="0">
                <a:solidFill>
                  <a:schemeClr val="tx1"/>
                </a:solidFill>
                <a:latin typeface="+mn-lt"/>
                <a:ea typeface="+mn-ea"/>
                <a:cs typeface="+mn-cs"/>
              </a:rPr>
              <a:t> a los participantes si conocen algún país que esté afectado por el fluoruro. </a:t>
            </a:r>
            <a:r>
              <a:rPr sz="1200" kern="1200" baseline="0">
                <a:solidFill>
                  <a:schemeClr val="tx1"/>
                </a:solidFill>
                <a:latin typeface="+mn-lt"/>
                <a:ea typeface="+mn-ea"/>
                <a:cs typeface="+mn-cs"/>
              </a:rPr>
              <a:t>Muestre el mapa del mundo.</a:t>
            </a:r>
          </a:p>
          <a:p>
            <a:pPr eaLnBrk="1" hangingPunct="1"/>
            <a:endParaRPr lang="en-US" altLang="en-US" dirty="0" smtClean="0"/>
          </a:p>
        </p:txBody>
      </p:sp>
    </p:spTree>
    <p:extLst>
      <p:ext uri="{BB962C8B-B14F-4D97-AF65-F5344CB8AC3E}">
        <p14:creationId xmlns:p14="http://schemas.microsoft.com/office/powerpoint/2010/main" val="152152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FF0C622-2010-4267-B9CE-F0498631CD72}" type="slidenum">
              <a:rPr/>
              <a:pPr rtl="0" eaLnBrk="1" hangingPunct="1"/>
              <a:t>7</a:t>
            </a:fld>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ingesta de una gran cantidad de fluoruro a lo largo del tiempo puede causar fluorosis dental y dañar la dentadura de las personas al mancharla y desgastarla.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Con el paso de los años, el fluoruro puede acumularse en los huesos de las personas, lo que ocasiona fluorosis esquelética, enfermedad caracterizada por la rigidez y el dolor en las articulaciones.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En casos graves, puede causar cambios en la estructura ósea y tener efectos incapacitantes.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Los bebés y los niños pequeños corren un riesgo mayor frente a cantidades altas de fluoruro ya que aún están en crecimiento y en desarrollo.</a:t>
            </a:r>
          </a:p>
        </p:txBody>
      </p:sp>
    </p:spTree>
    <p:extLst>
      <p:ext uri="{BB962C8B-B14F-4D97-AF65-F5344CB8AC3E}">
        <p14:creationId xmlns:p14="http://schemas.microsoft.com/office/powerpoint/2010/main" val="1529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D93C81A-5689-45A6-81A1-F7194482C80F}" type="slidenum">
              <a:rPr/>
              <a:pPr rtl="0" eaLnBrk="1" hangingPunct="1"/>
              <a:t>8</a:t>
            </a:fld>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 typeface="Arial" panose="020B0604020202020204" pitchFamily="34" charset="0"/>
              <a:buChar char="•"/>
            </a:pPr>
            <a:r>
              <a:rPr/>
              <a:t>Valor de referencia según la OMS &lt; 1,5 mg/l</a:t>
            </a:r>
          </a:p>
          <a:p>
            <a:pPr marL="171450" indent="-171450" eaLnBrk="1" hangingPunct="1">
              <a:buFont typeface="Arial" panose="020B0604020202020204" pitchFamily="34" charset="0"/>
              <a:buChar char="•"/>
            </a:pPr>
            <a:endParaRPr lang="en-US" altLang="en-US" dirty="0" smtClean="0"/>
          </a:p>
          <a:p>
            <a:pPr marL="171450" indent="-171450" rtl="0" eaLnBrk="1" hangingPunct="1">
              <a:buFont typeface="Arial" panose="020B0604020202020204" pitchFamily="34" charset="0"/>
              <a:buChar char="•"/>
            </a:pPr>
            <a:r>
              <a:rPr/>
              <a:t>El margen entre los efectos beneficiosos del fluoruro y la aparición de la fluorosis dental es pequeño y los programas de salud pública intentan encontrar un balance adecuado entre ambos (IPCS, 2002), véase el capítulo 4.</a:t>
            </a:r>
          </a:p>
        </p:txBody>
      </p:sp>
    </p:spTree>
    <p:extLst>
      <p:ext uri="{BB962C8B-B14F-4D97-AF65-F5344CB8AC3E}">
        <p14:creationId xmlns:p14="http://schemas.microsoft.com/office/powerpoint/2010/main" val="74004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CF61409-92F1-48C0-A424-D83CE034AEE5}" type="slidenum">
              <a:rPr/>
              <a:pPr rtl="0" eaLnBrk="1" hangingPunct="1"/>
              <a:t>9</a:t>
            </a:fld>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lnSpc>
                <a:spcPct val="90000"/>
              </a:lnSpc>
              <a:buFont typeface="Arial" panose="020B0604020202020204" pitchFamily="34" charset="0"/>
              <a:buChar char="•"/>
            </a:pPr>
            <a:r>
              <a:rPr/>
              <a:t>No hay tratamiento para curar la fluorosis; la única forma de evitarlo es prevenir el consumo excesivo de fluoruro.</a:t>
            </a:r>
          </a:p>
          <a:p>
            <a:pPr marL="171450" indent="-171450" rtl="0" eaLnBrk="1" hangingPunct="1">
              <a:lnSpc>
                <a:spcPct val="90000"/>
              </a:lnSpc>
              <a:buFont typeface="Arial" panose="020B0604020202020204" pitchFamily="34" charset="0"/>
              <a:buChar char="•"/>
            </a:pPr>
            <a:r>
              <a:rPr/>
              <a:t>Absorción: el 75-90% del fluoruro ingerido se absorbe y el 99% de la carga corporal de fluoruro queda retenido en áreas ricas en calcio, como huesos y dientes. </a:t>
            </a:r>
          </a:p>
          <a:p>
            <a:pPr marL="171450" indent="-171450" rtl="0" eaLnBrk="1" hangingPunct="1">
              <a:lnSpc>
                <a:spcPct val="90000"/>
              </a:lnSpc>
              <a:buFont typeface="Arial" panose="020B0604020202020204" pitchFamily="34" charset="0"/>
              <a:buChar char="•"/>
            </a:pPr>
            <a:r>
              <a:rPr/>
              <a:t>Chinoy et al. (2000) indicó que la suplementación proteica tiene un efecto benéfico en la reducción de hepatotoxicidad por fluoruro y es necesaria para la recuperación de la </a:t>
            </a:r>
          </a:p>
          <a:p>
            <a:pPr marL="171450" indent="-171450" rtl="0" eaLnBrk="1" hangingPunct="1">
              <a:lnSpc>
                <a:spcPct val="90000"/>
              </a:lnSpc>
              <a:buFont typeface="Arial" panose="020B0604020202020204" pitchFamily="34" charset="0"/>
              <a:buChar char="•"/>
            </a:pPr>
            <a:r>
              <a:rPr/>
              <a:t>intoxicación por fluoruro. </a:t>
            </a:r>
          </a:p>
          <a:p>
            <a:pPr marL="171450" indent="-171450" rtl="0" eaLnBrk="1" hangingPunct="1">
              <a:lnSpc>
                <a:spcPct val="90000"/>
              </a:lnSpc>
              <a:buFont typeface="Arial" panose="020B0604020202020204" pitchFamily="34" charset="0"/>
              <a:buChar char="•"/>
            </a:pPr>
            <a:r>
              <a:rPr/>
              <a:t>Los estudios basados en la comunidad indican enfáticamente que el nivel de calcio modifica el tipo de cambios en los huesos que se observan en la fluorosis (Krishnamachari et al., 1986 y Chakma et al., 2000). </a:t>
            </a:r>
          </a:p>
          <a:p>
            <a:pPr marL="171450" indent="-171450" rtl="0" eaLnBrk="1" hangingPunct="1">
              <a:lnSpc>
                <a:spcPct val="90000"/>
              </a:lnSpc>
              <a:buFont typeface="Arial" panose="020B0604020202020204" pitchFamily="34" charset="0"/>
              <a:buChar char="•"/>
            </a:pPr>
            <a:r>
              <a:rPr/>
              <a:t>Los ensayos clínicos que se llevaron a cabo mediante la suplementación terapéutica con micronutrientes en niños con fluorosis en Rajasthan también mostraron un efecto beneficioso para las deformidades del esqueleto (Gupta et al., 1994). </a:t>
            </a:r>
          </a:p>
          <a:p>
            <a:pPr marL="171450" indent="-171450" rtl="0" eaLnBrk="1" hangingPunct="1">
              <a:lnSpc>
                <a:spcPct val="90000"/>
              </a:lnSpc>
              <a:buFont typeface="Arial" panose="020B0604020202020204" pitchFamily="34" charset="0"/>
              <a:buChar char="•"/>
            </a:pPr>
            <a:r>
              <a:rPr/>
              <a:t>Desde Delhi se ha informado la posibilidad de revertir el daño celular causado por el fluoruro mediante la suplementación nutricional con calcio, vitamina C y antioxidantes. </a:t>
            </a:r>
          </a:p>
          <a:p>
            <a:pPr marL="171450" indent="-171450" rtl="0" eaLnBrk="1" hangingPunct="1">
              <a:lnSpc>
                <a:spcPct val="90000"/>
              </a:lnSpc>
              <a:buFont typeface="Arial" panose="020B0604020202020204" pitchFamily="34" charset="0"/>
              <a:buChar char="•"/>
            </a:pPr>
            <a:r>
              <a:rPr/>
              <a:t>Más del 90% de las personas con fluorosis esquelética severa, enfermedades y deformidades óseas pertenecen a un grupo de nivel socio-económico bajo, donde el consumo de calcio es bajo (Teotia et al., 1984). </a:t>
            </a:r>
          </a:p>
          <a:p>
            <a:pPr marL="171450" indent="-171450" rtl="0" eaLnBrk="1" hangingPunct="1">
              <a:lnSpc>
                <a:spcPct val="90000"/>
              </a:lnSpc>
              <a:buFont typeface="Arial" panose="020B0604020202020204" pitchFamily="34" charset="0"/>
              <a:buChar char="•"/>
            </a:pPr>
            <a:r>
              <a:rPr/>
              <a:t>Un estudio realizado en China muestra una prevalencia de la fluorosis esquelética del 43,8% en las personas con nutrición normal y de 69,2% en los pacientes con desnutrición, lo que pone de relieve claramente el rol de los aspectos nutricionales (Liang et al., 1997)</a:t>
            </a:r>
          </a:p>
        </p:txBody>
      </p:sp>
    </p:spTree>
    <p:extLst>
      <p:ext uri="{BB962C8B-B14F-4D97-AF65-F5344CB8AC3E}">
        <p14:creationId xmlns:p14="http://schemas.microsoft.com/office/powerpoint/2010/main" val="27497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30C-64D4-4913-B754-1B835F06CA21}" type="slidenum">
              <a:rPr/>
              <a:pPr rtl="0" eaLnBrk="1" hangingPunct="1"/>
              <a:t>10</a:t>
            </a:fld>
            <a:endParaRPr/>
          </a:p>
        </p:txBody>
      </p:sp>
      <p:sp>
        <p:nvSpPr>
          <p:cNvPr id="28675" name="Espace réservé de l'image des diapositives 1"/>
          <p:cNvSpPr>
            <a:spLocks noGrp="1" noRot="1" noChangeAspect="1" noTextEdit="1"/>
          </p:cNvSpPr>
          <p:nvPr>
            <p:ph type="sldImg"/>
          </p:nvPr>
        </p:nvSpPr>
        <p:spPr>
          <a:ln/>
        </p:spPr>
      </p:sp>
      <p:sp>
        <p:nvSpPr>
          <p:cNvPr id="2867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8677"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fld id="{5DA35D5F-CC32-4836-8C0D-A9170318482A}" type="slidenum">
              <a:rPr sz="1200"/>
              <a:pPr algn="r" rtl="0" eaLnBrk="1" hangingPunct="1"/>
              <a:t>10</a:t>
            </a:fld>
            <a:endParaRPr sz="1200"/>
          </a:p>
        </p:txBody>
      </p:sp>
    </p:spTree>
    <p:extLst>
      <p:ext uri="{BB962C8B-B14F-4D97-AF65-F5344CB8AC3E}">
        <p14:creationId xmlns:p14="http://schemas.microsoft.com/office/powerpoint/2010/main" val="211938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13688B3-3246-4389-8B29-4DAB6A201E36}" type="slidenum">
              <a:rPr/>
              <a:pPr rtl="0" eaLnBrk="1" hangingPunct="1"/>
              <a:t>11</a:t>
            </a:fld>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Consulte</a:t>
            </a:r>
            <a:r>
              <a:rPr sz="1000" baseline="0">
                <a:latin typeface="Arial" panose="020B0604020202020204" pitchFamily="34" charset="0"/>
                <a:cs typeface="Arial" panose="020B0604020202020204" pitchFamily="34" charset="0"/>
              </a:rPr>
              <a:t> la presentación de PowerPoint "Fluoruro en el agua de consumo" si se precisa más información, </a:t>
            </a:r>
            <a:r>
              <a:rPr sz="1000" b="0" kern="1200">
                <a:solidFill>
                  <a:schemeClr val="tx1"/>
                </a:solidFill>
                <a:latin typeface="Arial" panose="020B0604020202020204" pitchFamily="34" charset="0"/>
                <a:ea typeface="+mn-ea"/>
                <a:cs typeface="Arial" panose="020B0604020202020204" pitchFamily="34" charset="0"/>
              </a:rPr>
              <a:t>según los problemas de interés local y lo solicitado por los participantes</a:t>
            </a:r>
          </a:p>
        </p:txBody>
      </p:sp>
    </p:spTree>
    <p:extLst>
      <p:ext uri="{BB962C8B-B14F-4D97-AF65-F5344CB8AC3E}">
        <p14:creationId xmlns:p14="http://schemas.microsoft.com/office/powerpoint/2010/main" val="25991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8AFA7-9361-414C-B841-9906F9796B99}" type="slidenum">
              <a:rPr lang="en-US"/>
              <a:pPr>
                <a:defRPr/>
              </a:pPr>
              <a:t>‹#›</a:t>
            </a:fld>
            <a:endParaRPr lang="en-US"/>
          </a:p>
        </p:txBody>
      </p:sp>
    </p:spTree>
    <p:extLst>
      <p:ext uri="{BB962C8B-B14F-4D97-AF65-F5344CB8AC3E}">
        <p14:creationId xmlns:p14="http://schemas.microsoft.com/office/powerpoint/2010/main" val="770418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01EA7B-B93E-4B9E-A1D5-972529A8A324}" type="slidenum">
              <a:rPr lang="en-US"/>
              <a:pPr>
                <a:defRPr/>
              </a:pPr>
              <a:t>‹#›</a:t>
            </a:fld>
            <a:endParaRPr lang="en-US"/>
          </a:p>
        </p:txBody>
      </p:sp>
    </p:spTree>
    <p:extLst>
      <p:ext uri="{BB962C8B-B14F-4D97-AF65-F5344CB8AC3E}">
        <p14:creationId xmlns:p14="http://schemas.microsoft.com/office/powerpoint/2010/main" val="231475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92963-370A-4B25-A203-776C98833950}" type="slidenum">
              <a:rPr lang="en-US"/>
              <a:pPr>
                <a:defRPr/>
              </a:pPr>
              <a:t>‹#›</a:t>
            </a:fld>
            <a:endParaRPr lang="en-US"/>
          </a:p>
        </p:txBody>
      </p:sp>
    </p:spTree>
    <p:extLst>
      <p:ext uri="{BB962C8B-B14F-4D97-AF65-F5344CB8AC3E}">
        <p14:creationId xmlns:p14="http://schemas.microsoft.com/office/powerpoint/2010/main" val="385674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50D06F-0004-4A2D-9285-EF528ADCF69A}" type="slidenum">
              <a:rPr lang="en-US"/>
              <a:pPr>
                <a:defRPr/>
              </a:pPr>
              <a:t>‹#›</a:t>
            </a:fld>
            <a:endParaRPr lang="en-US"/>
          </a:p>
        </p:txBody>
      </p:sp>
    </p:spTree>
    <p:extLst>
      <p:ext uri="{BB962C8B-B14F-4D97-AF65-F5344CB8AC3E}">
        <p14:creationId xmlns:p14="http://schemas.microsoft.com/office/powerpoint/2010/main" val="136397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400800"/>
            <a:ext cx="2133600" cy="476250"/>
          </a:xfrm>
          <a:ln/>
        </p:spPr>
        <p:txBody>
          <a:bodyPr/>
          <a:lstStyle>
            <a:lvl1pPr>
              <a:defRPr/>
            </a:lvl1pPr>
          </a:lstStyle>
          <a:p>
            <a:pPr>
              <a:defRPr/>
            </a:pPr>
            <a:fld id="{D704F2C4-AAD9-4C47-B401-E1ADABD8E869}" type="slidenum">
              <a:rPr lang="en-US"/>
              <a:pPr>
                <a:defRPr/>
              </a:pPr>
              <a:t>‹#›</a:t>
            </a:fld>
            <a:endParaRPr lang="en-US"/>
          </a:p>
        </p:txBody>
      </p:sp>
    </p:spTree>
    <p:extLst>
      <p:ext uri="{BB962C8B-B14F-4D97-AF65-F5344CB8AC3E}">
        <p14:creationId xmlns:p14="http://schemas.microsoft.com/office/powerpoint/2010/main" val="1865339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45149-9188-4CBF-B096-4F52E81631EB}" type="slidenum">
              <a:rPr lang="en-US"/>
              <a:pPr>
                <a:defRPr/>
              </a:pPr>
              <a:t>‹#›</a:t>
            </a:fld>
            <a:endParaRPr lang="en-US"/>
          </a:p>
        </p:txBody>
      </p:sp>
    </p:spTree>
    <p:extLst>
      <p:ext uri="{BB962C8B-B14F-4D97-AF65-F5344CB8AC3E}">
        <p14:creationId xmlns:p14="http://schemas.microsoft.com/office/powerpoint/2010/main" val="159781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86821C-439D-4479-B854-24E1D3F1F187}" type="slidenum">
              <a:rPr lang="en-US"/>
              <a:pPr>
                <a:defRPr/>
              </a:pPr>
              <a:t>‹#›</a:t>
            </a:fld>
            <a:endParaRPr lang="en-US"/>
          </a:p>
        </p:txBody>
      </p:sp>
    </p:spTree>
    <p:extLst>
      <p:ext uri="{BB962C8B-B14F-4D97-AF65-F5344CB8AC3E}">
        <p14:creationId xmlns:p14="http://schemas.microsoft.com/office/powerpoint/2010/main" val="8376340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F9FF1-9100-4934-B99E-818E0F29B400}" type="slidenum">
              <a:rPr lang="en-US"/>
              <a:pPr>
                <a:defRPr/>
              </a:pPr>
              <a:t>‹#›</a:t>
            </a:fld>
            <a:endParaRPr lang="en-US"/>
          </a:p>
        </p:txBody>
      </p:sp>
    </p:spTree>
    <p:extLst>
      <p:ext uri="{BB962C8B-B14F-4D97-AF65-F5344CB8AC3E}">
        <p14:creationId xmlns:p14="http://schemas.microsoft.com/office/powerpoint/2010/main" val="421673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74EB28-11A3-4C9B-8D62-6232C761A111}" type="slidenum">
              <a:rPr lang="en-US"/>
              <a:pPr>
                <a:defRPr/>
              </a:pPr>
              <a:t>‹#›</a:t>
            </a:fld>
            <a:endParaRPr lang="en-US"/>
          </a:p>
        </p:txBody>
      </p:sp>
    </p:spTree>
    <p:extLst>
      <p:ext uri="{BB962C8B-B14F-4D97-AF65-F5344CB8AC3E}">
        <p14:creationId xmlns:p14="http://schemas.microsoft.com/office/powerpoint/2010/main" val="602580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FEF1AF-0C78-43A2-9199-06524DD4C2F2}" type="slidenum">
              <a:rPr lang="en-US"/>
              <a:pPr>
                <a:defRPr/>
              </a:pPr>
              <a:t>‹#›</a:t>
            </a:fld>
            <a:endParaRPr lang="en-US"/>
          </a:p>
        </p:txBody>
      </p:sp>
    </p:spTree>
    <p:extLst>
      <p:ext uri="{BB962C8B-B14F-4D97-AF65-F5344CB8AC3E}">
        <p14:creationId xmlns:p14="http://schemas.microsoft.com/office/powerpoint/2010/main" val="28859514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A7953-46A4-416F-AD12-54CAB1D9ABE8}" type="slidenum">
              <a:rPr lang="en-US"/>
              <a:pPr>
                <a:defRPr/>
              </a:pPr>
              <a:t>‹#›</a:t>
            </a:fld>
            <a:endParaRPr lang="en-US"/>
          </a:p>
        </p:txBody>
      </p:sp>
    </p:spTree>
    <p:extLst>
      <p:ext uri="{BB962C8B-B14F-4D97-AF65-F5344CB8AC3E}">
        <p14:creationId xmlns:p14="http://schemas.microsoft.com/office/powerpoint/2010/main" val="372586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2010-03</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DE01E-44DC-4D75-AE1C-2C5672537B31}" type="slidenum">
              <a:rPr lang="en-US"/>
              <a:pPr>
                <a:defRPr/>
              </a:pPr>
              <a:t>‹#›</a:t>
            </a:fld>
            <a:endParaRPr lang="en-US"/>
          </a:p>
        </p:txBody>
      </p:sp>
    </p:spTree>
    <p:extLst>
      <p:ext uri="{BB962C8B-B14F-4D97-AF65-F5344CB8AC3E}">
        <p14:creationId xmlns:p14="http://schemas.microsoft.com/office/powerpoint/2010/main" val="253199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2010-03</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6F5609-F1D4-40A2-8973-FC8022CA56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p>
          <a:p>
            <a:pPr algn="ctr" rtl="0">
              <a:tabLst>
                <a:tab pos="1196975" algn="l"/>
              </a:tabLst>
            </a:pPr>
            <a:r>
              <a:rPr lang="es-SV" sz="1100" dirty="0" smtClean="0"/>
              <a:t>12, 2916 – </a:t>
            </a:r>
            <a:r>
              <a:rPr lang="es-SV" sz="1100" dirty="0" err="1" smtClean="0"/>
              <a:t>5</a:t>
            </a:r>
            <a:r>
              <a:rPr lang="es-SV" sz="1100" baseline="30000" dirty="0" err="1" smtClean="0"/>
              <a:t>th</a:t>
            </a:r>
            <a:r>
              <a:rPr lang="es-SV" sz="1100" dirty="0" smtClean="0"/>
              <a:t> </a:t>
            </a:r>
            <a:r>
              <a:rPr lang="es-SV" sz="1100" dirty="0" err="1" smtClean="0"/>
              <a:t>Avenue</a:t>
            </a:r>
            <a:endParaRPr lang="es-SV" sz="1100" dirty="0" smtClean="0"/>
          </a:p>
          <a:p>
            <a:pPr algn="ctr" rtl="0">
              <a:tabLst>
                <a:tab pos="1196975" algn="l"/>
              </a:tabLst>
            </a:pPr>
            <a:r>
              <a:rPr lang="es-SV" sz="1100" dirty="0" smtClean="0"/>
              <a:t>Calgary, Alberta, </a:t>
            </a:r>
            <a:r>
              <a:rPr lang="es-SV" sz="1100" dirty="0" err="1" smtClean="0"/>
              <a:t>T2A</a:t>
            </a:r>
            <a:r>
              <a:rPr lang="es-SV" sz="1100" dirty="0" smtClean="0"/>
              <a:t> </a:t>
            </a:r>
            <a:r>
              <a:rPr lang="es-SV" sz="1100" dirty="0" err="1" smtClean="0"/>
              <a:t>6K4</a:t>
            </a:r>
            <a:r>
              <a:rPr lang="es-SV" sz="1100" dirty="0" smtClean="0"/>
              <a:t>, Canadá</a:t>
            </a:r>
          </a:p>
          <a:p>
            <a:pPr algn="ctr" rtl="0">
              <a:tabLst>
                <a:tab pos="1196975" algn="l"/>
              </a:tabLst>
            </a:pPr>
            <a:r>
              <a:rPr lang="es-SV" sz="1100" dirty="0" smtClean="0"/>
              <a:t>Teléfono: + 1 (403) 243-3285, fax: + 1 (403) 243-6199</a:t>
            </a:r>
          </a:p>
          <a:p>
            <a:pPr algn="ctr" rtl="0">
              <a:tabLst>
                <a:tab pos="1196975" algn="l"/>
              </a:tabLst>
            </a:pPr>
            <a:r>
              <a:rPr lang="es-SV" sz="1100" dirty="0" smtClean="0">
                <a:hlinkClick r:id="rId4"/>
              </a:rPr>
              <a:t>Correo electrónico: cawst@cawst.org, sitio web: </a:t>
            </a:r>
            <a:r>
              <a:rPr lang="es-SV" sz="1100" dirty="0" smtClean="0"/>
              <a:t>www.cawst.org</a:t>
            </a:r>
          </a:p>
          <a:p>
            <a:pPr algn="ctr">
              <a:tabLst>
                <a:tab pos="1196975" algn="l"/>
              </a:tabLst>
            </a:pPr>
            <a:endParaRPr lang="es-SV" sz="1100" dirty="0" smtClean="0"/>
          </a:p>
          <a:p>
            <a:pPr rtl="0"/>
            <a:r>
              <a:rPr lang="es-SV" sz="850" dirty="0" smtClean="0"/>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rtl="0"/>
            <a:r>
              <a:rPr lang="es-SV" sz="850" dirty="0" smtClean="0"/>
              <a:t> </a:t>
            </a:r>
          </a:p>
          <a:p>
            <a:pPr rtl="0"/>
            <a:r>
              <a:rPr lang="es-SV" sz="850" dirty="0" smtClean="0"/>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rtl="0"/>
            <a:r>
              <a:rPr lang="es-SV" sz="850" dirty="0" smtClean="0"/>
              <a:t> </a:t>
            </a:r>
          </a:p>
          <a:p>
            <a:pPr rtl="0"/>
            <a:r>
              <a:rPr lang="es-SV" sz="850" dirty="0" smtClean="0"/>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t>Second</a:t>
            </a:r>
            <a:r>
              <a:rPr lang="es-SV" sz="850" dirty="0" smtClean="0"/>
              <a:t> Street, Suite 300, San Francisco, California 94105, Estados Unidos. </a:t>
            </a:r>
          </a:p>
          <a:p>
            <a:pPr rtl="0"/>
            <a:r>
              <a:rPr lang="es-SV" sz="850" dirty="0" smtClean="0"/>
              <a:t> </a:t>
            </a:r>
          </a:p>
          <a:p>
            <a:pPr rtl="0"/>
            <a:r>
              <a:rPr lang="es-SV" sz="850" dirty="0" smtClean="0"/>
              <a:t>		Usted es libre de:</a:t>
            </a:r>
          </a:p>
          <a:p>
            <a:pPr marL="2000250" lvl="4" indent="-171450" rtl="0">
              <a:buFont typeface="Arial" pitchFamily="34" charset="0"/>
              <a:buChar char="•"/>
            </a:pPr>
            <a:r>
              <a:rPr lang="es-SV" sz="850" dirty="0" smtClean="0"/>
              <a:t>Compartir – copiar, distribuir y difundir este documento.</a:t>
            </a:r>
          </a:p>
          <a:p>
            <a:pPr marL="2000250" lvl="4" indent="-171450" rtl="0">
              <a:buFont typeface="Arial" pitchFamily="34" charset="0"/>
              <a:buChar char="•"/>
            </a:pPr>
            <a:r>
              <a:rPr lang="es-SV" sz="850" dirty="0" smtClean="0"/>
              <a:t>Editar – adaptar este documento.</a:t>
            </a:r>
          </a:p>
          <a:p>
            <a:pPr rtl="0"/>
            <a:r>
              <a:rPr lang="es-SV" sz="850" dirty="0" smtClean="0"/>
              <a:t> </a:t>
            </a:r>
          </a:p>
          <a:p>
            <a:pPr rtl="0"/>
            <a:r>
              <a:rPr lang="es-SV" sz="850" dirty="0" smtClean="0"/>
              <a:t>		Bajo las siguientes condiciones:</a:t>
            </a:r>
          </a:p>
          <a:p>
            <a:pPr marL="2000250" lvl="4" indent="-171450" rtl="0">
              <a:buFont typeface="Arial" pitchFamily="34" charset="0"/>
              <a:buChar char="•"/>
            </a:pPr>
            <a:r>
              <a:rPr lang="es-SV" sz="850" dirty="0" smtClean="0"/>
              <a:t>Atribución. Deberá atribuírsele a CAWST el crédito de ser la fuente original del documento. Por favor, incluya la dirección a nuestro sitio web: www.cawst.org.</a:t>
            </a:r>
          </a:p>
          <a:p>
            <a:pPr algn="ctr">
              <a:tabLst>
                <a:tab pos="1196975" algn="l"/>
              </a:tabLst>
            </a:pPr>
            <a:endParaRPr lang="es-SV" sz="700" dirty="0" smtClean="0"/>
          </a:p>
          <a:p>
            <a:pPr rtl="0">
              <a:tabLst>
                <a:tab pos="1196975" algn="l"/>
              </a:tabLst>
            </a:pPr>
            <a:r>
              <a:rPr lang="es-SV" sz="850" dirty="0" smtClean="0"/>
              <a:t>CAWST actualizará este documento periódicamente. Por ese motivo, no se recomienda que lo almacene para descargarlo desde su sitio web.</a:t>
            </a:r>
          </a:p>
          <a:p>
            <a:pPr>
              <a:tabLst>
                <a:tab pos="1196975" algn="l"/>
              </a:tabLst>
            </a:pPr>
            <a:endParaRPr lang="es-SV" sz="85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1050" dirty="0" smtClean="0"/>
          </a:p>
          <a:p>
            <a:pPr>
              <a:tabLst>
                <a:tab pos="1196975" algn="l"/>
              </a:tabLst>
            </a:pPr>
            <a:endParaRPr lang="es-SV" sz="900" dirty="0" smtClean="0"/>
          </a:p>
          <a:p>
            <a:pPr>
              <a:tabLst>
                <a:tab pos="1196975" algn="l"/>
              </a:tabLst>
            </a:pPr>
            <a:endParaRPr lang="es-SV" sz="12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rtl="0"/>
            <a:r>
              <a:rPr lang="es-SV" sz="900" b="1" dirty="0" smtClean="0"/>
              <a:t> </a:t>
            </a:r>
            <a:r>
              <a:rPr lang="es-SV" sz="900" dirty="0" smtClean="0"/>
              <a:t>CAWST y sus directores, empleados, contratistas y voluntarios no asumen ninguna responsabilidad ni dan ninguna garantía respecto de los resultados que puedan obtenerse a partir del uso de la información proporcionada.</a:t>
            </a:r>
            <a:endParaRPr lang="es-SV" sz="900"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pPr rtl="0"/>
            <a:r>
              <a:rPr b="1" dirty="0"/>
              <a:t> </a:t>
            </a:r>
            <a:r>
              <a:rPr sz="1100" b="1" dirty="0"/>
              <a:t> </a:t>
            </a:r>
            <a:r>
              <a:rPr sz="1100" b="1" dirty="0" err="1"/>
              <a:t>Manténgase</a:t>
            </a:r>
            <a:r>
              <a:rPr sz="1100" b="1" dirty="0"/>
              <a:t> </a:t>
            </a:r>
            <a:r>
              <a:rPr sz="1100" b="1" dirty="0" err="1"/>
              <a:t>actualizado</a:t>
            </a:r>
            <a:r>
              <a:rPr sz="1100" b="1" dirty="0"/>
              <a:t> y </a:t>
            </a:r>
            <a:r>
              <a:rPr sz="1100" b="1" dirty="0" err="1"/>
              <a:t>obtenga</a:t>
            </a:r>
            <a:r>
              <a:rPr sz="1100" b="1" dirty="0"/>
              <a:t> </a:t>
            </a:r>
            <a:r>
              <a:rPr sz="1100" b="1" dirty="0" err="1"/>
              <a:t>apoyo</a:t>
            </a:r>
            <a:r>
              <a:rPr sz="1100" b="1" dirty="0"/>
              <a:t>:</a:t>
            </a:r>
          </a:p>
          <a:p>
            <a:pPr marL="3028950" lvl="6" indent="-285750" rtl="0">
              <a:buFont typeface="Arial" pitchFamily="34" charset="0"/>
              <a:buChar char="•"/>
            </a:pPr>
            <a:r>
              <a:rPr sz="1100" dirty="0" err="1"/>
              <a:t>Últimas</a:t>
            </a:r>
            <a:r>
              <a:rPr sz="1100" dirty="0"/>
              <a:t> </a:t>
            </a:r>
            <a:r>
              <a:rPr sz="1100" dirty="0" err="1"/>
              <a:t>actualizaciones</a:t>
            </a:r>
            <a:r>
              <a:rPr sz="1100" dirty="0"/>
              <a:t> de </a:t>
            </a:r>
            <a:r>
              <a:rPr sz="1100" dirty="0" err="1"/>
              <a:t>este</a:t>
            </a:r>
            <a:r>
              <a:rPr sz="1100" dirty="0"/>
              <a:t> </a:t>
            </a:r>
            <a:r>
              <a:rPr sz="1100" dirty="0" err="1"/>
              <a:t>documento</a:t>
            </a:r>
            <a:r>
              <a:rPr sz="1100" dirty="0"/>
              <a:t>.</a:t>
            </a:r>
          </a:p>
          <a:p>
            <a:pPr marL="3028950" lvl="6" indent="-285750" rtl="0">
              <a:buFont typeface="Arial" pitchFamily="34" charset="0"/>
              <a:buChar char="•"/>
            </a:pPr>
            <a:r>
              <a:rPr sz="1100" dirty="0" err="1"/>
              <a:t>Otros</a:t>
            </a:r>
            <a:r>
              <a:rPr sz="1100" dirty="0"/>
              <a:t> </a:t>
            </a:r>
            <a:r>
              <a:rPr sz="1100" dirty="0" err="1"/>
              <a:t>talleres</a:t>
            </a:r>
            <a:r>
              <a:rPr sz="1100" dirty="0"/>
              <a:t> y </a:t>
            </a:r>
            <a:r>
              <a:rPr sz="1100" dirty="0" err="1"/>
              <a:t>recursos</a:t>
            </a:r>
            <a:r>
              <a:rPr sz="1100" dirty="0"/>
              <a:t> de </a:t>
            </a:r>
            <a:r>
              <a:rPr sz="1100" dirty="0" err="1"/>
              <a:t>capacitación</a:t>
            </a:r>
            <a:r>
              <a:rPr sz="1100" dirty="0"/>
              <a:t> </a:t>
            </a:r>
            <a:r>
              <a:rPr sz="1100" dirty="0" err="1"/>
              <a:t>relacionados</a:t>
            </a:r>
            <a:r>
              <a:rPr sz="1100" dirty="0"/>
              <a:t>.</a:t>
            </a:r>
          </a:p>
          <a:p>
            <a:pPr marL="3028950" lvl="6" indent="-285750" rtl="0">
              <a:buFont typeface="Arial" pitchFamily="34" charset="0"/>
              <a:buChar char="•"/>
            </a:pPr>
            <a:r>
              <a:rPr sz="1100" dirty="0" err="1"/>
              <a:t>Apoyo</a:t>
            </a:r>
            <a:r>
              <a:rPr sz="1100" dirty="0"/>
              <a:t> </a:t>
            </a:r>
            <a:r>
              <a:rPr sz="1100" dirty="0" err="1"/>
              <a:t>sobre</a:t>
            </a:r>
            <a:r>
              <a:rPr sz="1100" dirty="0"/>
              <a:t> el </a:t>
            </a:r>
            <a:r>
              <a:rPr sz="1100" dirty="0" err="1"/>
              <a:t>uso</a:t>
            </a:r>
            <a:r>
              <a:rPr sz="1100" dirty="0"/>
              <a:t> de </a:t>
            </a:r>
            <a:r>
              <a:rPr sz="1100" dirty="0" err="1"/>
              <a:t>este</a:t>
            </a:r>
            <a:r>
              <a:rPr sz="1100" dirty="0"/>
              <a:t> </a:t>
            </a:r>
            <a:r>
              <a:rPr sz="1100" dirty="0" err="1"/>
              <a:t>documento</a:t>
            </a:r>
            <a:r>
              <a:rPr sz="1100" dirty="0"/>
              <a:t> para </a:t>
            </a:r>
            <a:r>
              <a:rPr sz="1100" dirty="0" err="1"/>
              <a:t>su</a:t>
            </a:r>
            <a:r>
              <a:rPr sz="1100" dirty="0"/>
              <a:t> </a:t>
            </a:r>
            <a:r>
              <a:rPr sz="1100" dirty="0" err="1"/>
              <a:t>trabajo</a:t>
            </a:r>
            <a:r>
              <a:rPr sz="1100" dirty="0"/>
              <a:t>.</a:t>
            </a:r>
          </a:p>
          <a:p>
            <a:pPr rtl="0"/>
            <a:r>
              <a:rPr sz="1100" dirty="0"/>
              <a:t> </a:t>
            </a:r>
          </a:p>
          <a:p>
            <a:pPr rtl="0"/>
            <a:endParaRPr lang="en-GB" sz="1100" i="1" dirty="0" smtClean="0"/>
          </a:p>
          <a:p>
            <a:pPr rtl="0"/>
            <a:r>
              <a:rPr sz="1100" i="1" dirty="0" smtClean="0"/>
              <a:t>CAWST </a:t>
            </a:r>
            <a:r>
              <a:rPr sz="1100" i="1" dirty="0" err="1"/>
              <a:t>provee</a:t>
            </a:r>
            <a:r>
              <a:rPr sz="1100" i="1" dirty="0"/>
              <a:t> </a:t>
            </a:r>
            <a:r>
              <a:rPr sz="1100" i="1" dirty="0" err="1"/>
              <a:t>mentoría</a:t>
            </a:r>
            <a:r>
              <a:rPr sz="1100" i="1" dirty="0"/>
              <a:t> y</a:t>
            </a:r>
          </a:p>
          <a:p>
            <a:pPr rtl="0"/>
            <a:r>
              <a:rPr sz="1100" i="1" dirty="0" err="1"/>
              <a:t>asesoramiento</a:t>
            </a:r>
            <a:r>
              <a:rPr sz="1100" i="1" dirty="0"/>
              <a:t> </a:t>
            </a:r>
            <a:r>
              <a:rPr sz="1100" i="1" dirty="0" err="1"/>
              <a:t>sobre</a:t>
            </a:r>
            <a:r>
              <a:rPr sz="1100" i="1" dirty="0"/>
              <a:t> el </a:t>
            </a:r>
            <a:r>
              <a:rPr sz="1100" i="1" dirty="0" err="1"/>
              <a:t>uso</a:t>
            </a:r>
            <a:r>
              <a:rPr sz="1100" i="1" dirty="0"/>
              <a:t> de </a:t>
            </a:r>
            <a:r>
              <a:rPr sz="1100" i="1" dirty="0" err="1"/>
              <a:t>sus</a:t>
            </a:r>
            <a:r>
              <a:rPr sz="1100" i="1" dirty="0"/>
              <a:t> </a:t>
            </a:r>
            <a:r>
              <a:rPr sz="1100" i="1" dirty="0" err="1"/>
              <a:t>materiales</a:t>
            </a:r>
            <a:endParaRPr sz="1100" i="1" dirty="0"/>
          </a:p>
          <a:p>
            <a:pPr rtl="0"/>
            <a:r>
              <a:rPr sz="1100" i="1" dirty="0"/>
              <a:t>de </a:t>
            </a:r>
            <a:r>
              <a:rPr sz="1100" i="1" dirty="0" err="1"/>
              <a:t>capacitación</a:t>
            </a:r>
            <a:r>
              <a:rPr sz="1100" i="1" dirty="0"/>
              <a:t>.</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6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F349C58-D209-43F4-892C-3E576AB305C9}" type="slidenum">
              <a:rPr/>
              <a:pPr rtl="0" eaLnBrk="1" hangingPunct="1"/>
              <a:t>10</a:t>
            </a:fld>
            <a:endParaRPr/>
          </a:p>
        </p:txBody>
      </p:sp>
      <p:sp>
        <p:nvSpPr>
          <p:cNvPr id="10243" name="Titre 1"/>
          <p:cNvSpPr>
            <a:spLocks noGrp="1"/>
          </p:cNvSpPr>
          <p:nvPr>
            <p:ph type="title" idx="4294967295"/>
          </p:nvPr>
        </p:nvSpPr>
        <p:spPr>
          <a:xfrm>
            <a:off x="457200" y="228600"/>
            <a:ext cx="8229600" cy="1143000"/>
          </a:xfrm>
        </p:spPr>
        <p:txBody>
          <a:bodyPr/>
          <a:lstStyle/>
          <a:p>
            <a:pPr rtl="0" eaLnBrk="1" hangingPunct="1"/>
            <a:r>
              <a:rPr b="1">
                <a:solidFill>
                  <a:schemeClr val="accent2"/>
                </a:solidFill>
              </a:rPr>
              <a:t>Impacto social</a:t>
            </a:r>
          </a:p>
        </p:txBody>
      </p:sp>
      <p:sp>
        <p:nvSpPr>
          <p:cNvPr id="10244" name="Espace réservé du contenu 2"/>
          <p:cNvSpPr>
            <a:spLocks noGrp="1"/>
          </p:cNvSpPr>
          <p:nvPr>
            <p:ph idx="4294967295"/>
          </p:nvPr>
        </p:nvSpPr>
        <p:spPr>
          <a:xfrm>
            <a:off x="152400" y="1219200"/>
            <a:ext cx="5562600" cy="4572000"/>
          </a:xfrm>
        </p:spPr>
        <p:txBody>
          <a:bodyPr/>
          <a:lstStyle/>
          <a:p>
            <a:pPr rtl="0" eaLnBrk="1" hangingPunct="1"/>
            <a:r>
              <a:rPr/>
              <a:t>Aceptación social</a:t>
            </a:r>
          </a:p>
          <a:p>
            <a:pPr lvl="1" rtl="0" eaLnBrk="1" hangingPunct="1"/>
            <a:r>
              <a:rPr/>
              <a:t>Las personas son rechazadas por los demás</a:t>
            </a:r>
          </a:p>
          <a:p>
            <a:pPr lvl="1" rtl="0" eaLnBrk="1" hangingPunct="1"/>
            <a:r>
              <a:rPr/>
              <a:t>Quizás se tengan que aislar de los demás</a:t>
            </a:r>
          </a:p>
          <a:p>
            <a:pPr rtl="0" eaLnBrk="1" hangingPunct="1"/>
            <a:r>
              <a:rPr/>
              <a:t>Impacto socio-económico</a:t>
            </a:r>
          </a:p>
          <a:p>
            <a:pPr lvl="1" rtl="0" eaLnBrk="1" hangingPunct="1"/>
            <a:r>
              <a:rPr/>
              <a:t>No pueden trabajar debido a la deformación física y al dolor</a:t>
            </a:r>
          </a:p>
          <a:p>
            <a:pPr lvl="1" rtl="0" eaLnBrk="1" hangingPunct="1"/>
            <a:r>
              <a:rPr/>
              <a:t>Pérdidas de ingresos para las familias</a:t>
            </a:r>
          </a:p>
          <a:p>
            <a:pPr eaLnBrk="1" hangingPunct="1"/>
            <a:endParaRPr lang="en-US" altLang="en-US" sz="2800" dirty="0" smtClean="0"/>
          </a:p>
        </p:txBody>
      </p:sp>
      <p:sp>
        <p:nvSpPr>
          <p:cNvPr id="10245" name="Espace réservé du numéro de diapositive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fld id="{AC93C454-E9C1-4187-B166-9FE44F2CBC4D}" type="slidenum">
              <a:rPr sz="1400"/>
              <a:pPr algn="r" rtl="0" eaLnBrk="1" hangingPunct="1"/>
              <a:t>10</a:t>
            </a:fld>
            <a:endParaRPr sz="1400"/>
          </a:p>
        </p:txBody>
      </p:sp>
      <p:pic>
        <p:nvPicPr>
          <p:cNvPr id="10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070225" cy="4611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7" name="ZoneTexte 7"/>
          <p:cNvSpPr txBox="1">
            <a:spLocks noChangeArrowheads="1"/>
          </p:cNvSpPr>
          <p:nvPr/>
        </p:nvSpPr>
        <p:spPr bwMode="auto">
          <a:xfrm>
            <a:off x="5715000" y="6092825"/>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(Fuente: www.drinking-water.org)</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67544" y="274638"/>
            <a:ext cx="8229600" cy="1143000"/>
          </a:xfrm>
        </p:spPr>
        <p:txBody>
          <a:bodyPr/>
          <a:lstStyle/>
          <a:p>
            <a:pPr rtl="0" eaLnBrk="1" hangingPunct="1"/>
            <a:r>
              <a:rPr b="1">
                <a:solidFill>
                  <a:schemeClr val="accent2"/>
                </a:solidFill>
              </a:rPr>
              <a:t>¿Cómo se trata el agua con fluoruro?</a:t>
            </a:r>
          </a:p>
        </p:txBody>
      </p:sp>
      <p:sp>
        <p:nvSpPr>
          <p:cNvPr id="24581" name="Rectangle 3"/>
          <p:cNvSpPr>
            <a:spLocks noGrp="1" noChangeArrowheads="1"/>
          </p:cNvSpPr>
          <p:nvPr>
            <p:ph type="body" idx="4294967295"/>
          </p:nvPr>
        </p:nvSpPr>
        <p:spPr>
          <a:xfrm>
            <a:off x="467544" y="1600200"/>
            <a:ext cx="8229600" cy="4525963"/>
          </a:xfrm>
        </p:spPr>
        <p:txBody>
          <a:bodyPr/>
          <a:lstStyle/>
          <a:p>
            <a:pPr rtl="0" eaLnBrk="1" hangingPunct="1"/>
            <a:r>
              <a:rPr/>
              <a:t>Hay muy pocos tratamientos prácticos o comunes a nivel domiciliario. </a:t>
            </a:r>
          </a:p>
          <a:p>
            <a:pPr rtl="0" eaLnBrk="1" hangingPunct="1"/>
            <a:r>
              <a:rPr/>
              <a:t>Es necesario realizar más investigaciones para encontrar una tecnología simple y asequible.</a:t>
            </a:r>
          </a:p>
          <a:p>
            <a:pPr rtl="0" eaLnBrk="1" hangingPunct="1"/>
            <a:r>
              <a:rPr/>
              <a:t>Buscar una fuente distinta de agua de consumo.</a:t>
            </a:r>
          </a:p>
          <a:p>
            <a:pPr rtl="0" eaLnBrk="1" hangingPunct="1"/>
            <a:r>
              <a:rPr/>
              <a:t>Diluir el agua subterránea con agua de otra fuente (p. ej., agua de lluvia).</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11</a:t>
            </a:fld>
            <a:endParaRPr/>
          </a:p>
        </p:txBody>
      </p:sp>
    </p:spTree>
    <p:extLst>
      <p:ext uri="{BB962C8B-B14F-4D97-AF65-F5344CB8AC3E}">
        <p14:creationId xmlns:p14="http://schemas.microsoft.com/office/powerpoint/2010/main" val="2256374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EF2734BA-2A19-416B-B2A6-340D146FB9EE}" type="slidenum">
              <a:rPr/>
              <a:pPr rtl="0" eaLnBrk="1" hangingPunct="1"/>
              <a:t>12</a:t>
            </a:fld>
            <a:endParaRPr/>
          </a:p>
        </p:txBody>
      </p:sp>
      <p:sp>
        <p:nvSpPr>
          <p:cNvPr id="11267" name="Text Box 4"/>
          <p:cNvSpPr txBox="1">
            <a:spLocks noChangeArrowheads="1"/>
          </p:cNvSpPr>
          <p:nvPr/>
        </p:nvSpPr>
        <p:spPr bwMode="auto">
          <a:xfrm>
            <a:off x="609600" y="3657600"/>
            <a:ext cx="2971800" cy="71120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a:t>Fuentes alternativas libres de fluoruro</a:t>
            </a:r>
          </a:p>
        </p:txBody>
      </p:sp>
      <p:sp>
        <p:nvSpPr>
          <p:cNvPr id="11268" name="Text Box 5"/>
          <p:cNvSpPr txBox="1">
            <a:spLocks noChangeArrowheads="1"/>
          </p:cNvSpPr>
          <p:nvPr/>
        </p:nvSpPr>
        <p:spPr bwMode="auto">
          <a:xfrm>
            <a:off x="5105400" y="3657600"/>
            <a:ext cx="2590800" cy="71120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a:t>Tecnologías de desfluorización</a:t>
            </a:r>
          </a:p>
        </p:txBody>
      </p:sp>
      <p:sp>
        <p:nvSpPr>
          <p:cNvPr id="11270" name="Text Box 6"/>
          <p:cNvSpPr txBox="1">
            <a:spLocks noChangeArrowheads="1"/>
          </p:cNvSpPr>
          <p:nvPr/>
        </p:nvSpPr>
        <p:spPr bwMode="auto">
          <a:xfrm>
            <a:off x="533400" y="4419600"/>
            <a:ext cx="3276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Tx/>
              <a:buChar char="•"/>
            </a:pPr>
            <a:r>
              <a:rPr dirty="0"/>
              <a:t> Agua </a:t>
            </a:r>
            <a:r>
              <a:rPr dirty="0" err="1"/>
              <a:t>subterránea</a:t>
            </a:r>
            <a:r>
              <a:rPr dirty="0"/>
              <a:t> con </a:t>
            </a:r>
            <a:r>
              <a:rPr dirty="0" err="1"/>
              <a:t>niveles</a:t>
            </a:r>
            <a:r>
              <a:rPr dirty="0"/>
              <a:t> </a:t>
            </a:r>
            <a:r>
              <a:rPr dirty="0" err="1"/>
              <a:t>bajos</a:t>
            </a:r>
            <a:r>
              <a:rPr dirty="0"/>
              <a:t> de </a:t>
            </a:r>
            <a:r>
              <a:rPr dirty="0" err="1"/>
              <a:t>fluoruro</a:t>
            </a:r>
            <a:endParaRPr dirty="0"/>
          </a:p>
          <a:p>
            <a:pPr rtl="0">
              <a:buFontTx/>
              <a:buChar char="•"/>
            </a:pPr>
            <a:r>
              <a:rPr dirty="0"/>
              <a:t> </a:t>
            </a:r>
            <a:r>
              <a:rPr dirty="0" err="1"/>
              <a:t>Pozos</a:t>
            </a:r>
            <a:r>
              <a:rPr dirty="0"/>
              <a:t> </a:t>
            </a:r>
            <a:r>
              <a:rPr dirty="0" err="1"/>
              <a:t>excavados</a:t>
            </a:r>
            <a:r>
              <a:rPr dirty="0"/>
              <a:t> </a:t>
            </a:r>
            <a:r>
              <a:rPr dirty="0" err="1"/>
              <a:t>mejorados</a:t>
            </a:r>
            <a:endParaRPr dirty="0"/>
          </a:p>
          <a:p>
            <a:pPr rtl="0">
              <a:buFontTx/>
              <a:buChar char="•"/>
            </a:pPr>
            <a:r>
              <a:rPr dirty="0"/>
              <a:t> </a:t>
            </a:r>
            <a:r>
              <a:rPr dirty="0" err="1"/>
              <a:t>Captación</a:t>
            </a:r>
            <a:r>
              <a:rPr dirty="0"/>
              <a:t> de </a:t>
            </a:r>
            <a:r>
              <a:rPr dirty="0" err="1"/>
              <a:t>agua</a:t>
            </a:r>
            <a:r>
              <a:rPr dirty="0"/>
              <a:t> de </a:t>
            </a:r>
            <a:r>
              <a:rPr dirty="0" err="1"/>
              <a:t>lluvia</a:t>
            </a:r>
            <a:endParaRPr dirty="0"/>
          </a:p>
          <a:p>
            <a:pPr rtl="0">
              <a:buFontTx/>
              <a:buChar char="•"/>
            </a:pPr>
            <a:r>
              <a:rPr dirty="0"/>
              <a:t> </a:t>
            </a:r>
            <a:r>
              <a:rPr dirty="0" err="1"/>
              <a:t>Aguas</a:t>
            </a:r>
            <a:r>
              <a:rPr dirty="0"/>
              <a:t> </a:t>
            </a:r>
            <a:r>
              <a:rPr dirty="0" err="1"/>
              <a:t>superficiales</a:t>
            </a:r>
            <a:endParaRPr dirty="0"/>
          </a:p>
        </p:txBody>
      </p:sp>
      <p:sp>
        <p:nvSpPr>
          <p:cNvPr id="2" name="Line 8"/>
          <p:cNvSpPr>
            <a:spLocks noChangeShapeType="1"/>
          </p:cNvSpPr>
          <p:nvPr/>
        </p:nvSpPr>
        <p:spPr bwMode="auto">
          <a:xfrm>
            <a:off x="4343400" y="2971800"/>
            <a:ext cx="0" cy="30480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1" name="Line 9"/>
          <p:cNvSpPr>
            <a:spLocks noChangeShapeType="1"/>
          </p:cNvSpPr>
          <p:nvPr/>
        </p:nvSpPr>
        <p:spPr bwMode="auto">
          <a:xfrm>
            <a:off x="1905000" y="3276600"/>
            <a:ext cx="45720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2" name="Line 10"/>
          <p:cNvSpPr>
            <a:spLocks noChangeShapeType="1"/>
          </p:cNvSpPr>
          <p:nvPr/>
        </p:nvSpPr>
        <p:spPr bwMode="auto">
          <a:xfrm>
            <a:off x="1905000" y="3276600"/>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1273" name="Line 11"/>
          <p:cNvSpPr>
            <a:spLocks noChangeShapeType="1"/>
          </p:cNvSpPr>
          <p:nvPr/>
        </p:nvSpPr>
        <p:spPr bwMode="auto">
          <a:xfrm>
            <a:off x="6477000" y="3276600"/>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1274" name="Rectangle 12"/>
          <p:cNvSpPr>
            <a:spLocks noGrp="1" noChangeArrowheads="1"/>
          </p:cNvSpPr>
          <p:nvPr>
            <p:ph type="title"/>
          </p:nvPr>
        </p:nvSpPr>
        <p:spPr>
          <a:xfrm>
            <a:off x="457200" y="0"/>
            <a:ext cx="8229600" cy="1143000"/>
          </a:xfrm>
        </p:spPr>
        <p:txBody>
          <a:bodyPr/>
          <a:lstStyle/>
          <a:p>
            <a:pPr rtl="0" eaLnBrk="1" hangingPunct="1"/>
            <a:r>
              <a:rPr sz="4000" b="1">
                <a:solidFill>
                  <a:schemeClr val="accent2"/>
                </a:solidFill>
              </a:rPr>
              <a:t>Mitigación integral de la fluorosis</a:t>
            </a:r>
          </a:p>
        </p:txBody>
      </p:sp>
      <p:sp>
        <p:nvSpPr>
          <p:cNvPr id="11275" name="Text Box 13"/>
          <p:cNvSpPr txBox="1">
            <a:spLocks noChangeArrowheads="1"/>
          </p:cNvSpPr>
          <p:nvPr/>
        </p:nvSpPr>
        <p:spPr bwMode="auto">
          <a:xfrm>
            <a:off x="2133600" y="1676400"/>
            <a:ext cx="4343400" cy="1290638"/>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400"/>
              <a:t>Enfoque multidimensional:</a:t>
            </a:r>
          </a:p>
          <a:p>
            <a:pPr lvl="3" rtl="0"/>
            <a:r>
              <a:rPr/>
              <a:t>- Agua</a:t>
            </a:r>
          </a:p>
          <a:p>
            <a:pPr lvl="3" rtl="0"/>
            <a:r>
              <a:rPr/>
              <a:t>- Alimentos</a:t>
            </a:r>
          </a:p>
          <a:p>
            <a:pPr lvl="3" rtl="0"/>
            <a:r>
              <a:rPr/>
              <a:t>- Medioambiente</a:t>
            </a:r>
          </a:p>
        </p:txBody>
      </p:sp>
      <p:sp>
        <p:nvSpPr>
          <p:cNvPr id="11278" name="Text Box 14"/>
          <p:cNvSpPr txBox="1">
            <a:spLocks noChangeArrowheads="1"/>
          </p:cNvSpPr>
          <p:nvPr/>
        </p:nvSpPr>
        <p:spPr bwMode="auto">
          <a:xfrm>
            <a:off x="2286000" y="5867400"/>
            <a:ext cx="2667000" cy="366713"/>
          </a:xfrm>
          <a:prstGeom prst="rect">
            <a:avLst/>
          </a:prstGeom>
          <a:noFill/>
          <a:ln w="9525">
            <a:noFill/>
            <a:miter lim="800000"/>
            <a:headEnd/>
            <a:tailEnd/>
          </a:ln>
          <a:effectLst/>
        </p:spPr>
        <p:txBody>
          <a:bodyPr>
            <a:spAutoFit/>
          </a:bodyPr>
          <a:lstStyle/>
          <a:p>
            <a:pPr rtl="0">
              <a:spcBef>
                <a:spcPct val="50000"/>
              </a:spcBef>
              <a:defRPr/>
            </a:pPr>
            <a:r>
              <a:rPr b="1">
                <a:solidFill>
                  <a:schemeClr val="accent2"/>
                </a:solidFill>
                <a:latin typeface="+mn-lt"/>
              </a:rPr>
              <a:t>+ Nutrición</a:t>
            </a:r>
          </a:p>
        </p:txBody>
      </p:sp>
      <p:sp>
        <p:nvSpPr>
          <p:cNvPr id="11279" name="Text Box 15"/>
          <p:cNvSpPr txBox="1">
            <a:spLocks noChangeArrowheads="1"/>
          </p:cNvSpPr>
          <p:nvPr/>
        </p:nvSpPr>
        <p:spPr bwMode="auto">
          <a:xfrm>
            <a:off x="6400800" y="5867399"/>
            <a:ext cx="2667000" cy="366713"/>
          </a:xfrm>
          <a:prstGeom prst="rect">
            <a:avLst/>
          </a:prstGeom>
          <a:noFill/>
          <a:ln w="9525">
            <a:noFill/>
            <a:miter lim="800000"/>
            <a:headEnd/>
            <a:tailEnd/>
          </a:ln>
          <a:effectLst/>
        </p:spPr>
        <p:txBody>
          <a:bodyPr>
            <a:spAutoFit/>
          </a:bodyPr>
          <a:lstStyle/>
          <a:p>
            <a:pPr rtl="0">
              <a:spcBef>
                <a:spcPct val="50000"/>
              </a:spcBef>
              <a:defRPr/>
            </a:pPr>
            <a:r>
              <a:rPr b="1">
                <a:solidFill>
                  <a:schemeClr val="accent2"/>
                </a:solidFill>
                <a:latin typeface="+mn-lt"/>
              </a:rPr>
              <a:t>+ Nutrición</a:t>
            </a:r>
          </a:p>
        </p:txBody>
      </p:sp>
      <p:pic>
        <p:nvPicPr>
          <p:cNvPr id="1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5011614" y="4415448"/>
            <a:ext cx="36751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Tx/>
              <a:buChar char="•"/>
            </a:pPr>
            <a:r>
              <a:rPr sz="2000"/>
              <a:t> Adsorción/Intercambio iónico</a:t>
            </a:r>
          </a:p>
          <a:p>
            <a:pPr rtl="0">
              <a:buFontTx/>
              <a:buChar char="•"/>
            </a:pPr>
            <a:r>
              <a:rPr sz="2000"/>
              <a:t> Precipitación/Sedimentación</a:t>
            </a:r>
          </a:p>
          <a:p>
            <a:pPr rtl="0">
              <a:buFontTx/>
              <a:buChar char="•"/>
            </a:pPr>
            <a:r>
              <a:rPr sz="2000"/>
              <a:t> Filtración por membrana</a:t>
            </a:r>
          </a:p>
          <a:p>
            <a:pPr rtl="0">
              <a:buFontTx/>
              <a:buChar char="•"/>
            </a:pPr>
            <a:r>
              <a:rPr sz="2000"/>
              <a:t> Destilación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up)">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78"/>
                                        </p:tgtEl>
                                        <p:attrNameLst>
                                          <p:attrName>style.visibility</p:attrName>
                                        </p:attrNameLst>
                                      </p:cBhvr>
                                      <p:to>
                                        <p:strVal val="visible"/>
                                      </p:to>
                                    </p:set>
                                    <p:animEffect transition="in" filter="diamond(in)">
                                      <p:cBhvr>
                                        <p:cTn id="12" dur="2000"/>
                                        <p:tgtEl>
                                          <p:spTgt spid="112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8" grpId="0"/>
      <p:bldP spid="11279" grpId="0"/>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6329E8B-ADAB-4588-85CC-B264B48CF6DC}" type="slidenum">
              <a:rPr/>
              <a:pPr rtl="0" eaLnBrk="1" hangingPunct="1"/>
              <a:t>13</a:t>
            </a:fld>
            <a:endParaRPr/>
          </a:p>
        </p:txBody>
      </p:sp>
      <p:sp>
        <p:nvSpPr>
          <p:cNvPr id="12291" name="Rectangle 2"/>
          <p:cNvSpPr>
            <a:spLocks noGrp="1" noChangeArrowheads="1"/>
          </p:cNvSpPr>
          <p:nvPr>
            <p:ph type="title"/>
          </p:nvPr>
        </p:nvSpPr>
        <p:spPr/>
        <p:txBody>
          <a:bodyPr/>
          <a:lstStyle/>
          <a:p>
            <a:pPr rtl="0" eaLnBrk="1" hangingPunct="1"/>
            <a:r>
              <a:rPr b="1">
                <a:solidFill>
                  <a:schemeClr val="accent2"/>
                </a:solidFill>
              </a:rPr>
              <a:t>¿Cómo se elimina el fluoruro?</a:t>
            </a:r>
          </a:p>
        </p:txBody>
      </p:sp>
      <p:sp>
        <p:nvSpPr>
          <p:cNvPr id="12292" name="Rectangle 3"/>
          <p:cNvSpPr>
            <a:spLocks noGrp="1" noChangeArrowheads="1"/>
          </p:cNvSpPr>
          <p:nvPr>
            <p:ph type="body" idx="4294967295"/>
          </p:nvPr>
        </p:nvSpPr>
        <p:spPr>
          <a:xfrm>
            <a:off x="533400" y="1447800"/>
            <a:ext cx="8229600" cy="5257800"/>
          </a:xfrm>
        </p:spPr>
        <p:txBody>
          <a:bodyPr/>
          <a:lstStyle/>
          <a:p>
            <a:pPr marL="609600" indent="-609600" rtl="0" eaLnBrk="1" hangingPunct="1">
              <a:lnSpc>
                <a:spcPct val="80000"/>
              </a:lnSpc>
              <a:buFontTx/>
              <a:buAutoNum type="arabicPeriod"/>
              <a:defRPr/>
            </a:pPr>
            <a:r>
              <a:rPr sz="2400" b="1"/>
              <a:t>Adsorción / Intercambio iónico</a:t>
            </a:r>
          </a:p>
          <a:p>
            <a:pPr marL="1009650" lvl="1" indent="-609600" rtl="0" eaLnBrk="1" hangingPunct="1">
              <a:lnSpc>
                <a:spcPct val="80000"/>
              </a:lnSpc>
              <a:defRPr/>
            </a:pPr>
            <a:r>
              <a:rPr sz="2000"/>
              <a:t>Los iones de fluoruro son retenidos por la superficie del adsorbente</a:t>
            </a:r>
          </a:p>
          <a:p>
            <a:pPr marL="1009650" lvl="1" indent="-609600" rtl="0" eaLnBrk="1" hangingPunct="1">
              <a:lnSpc>
                <a:spcPct val="80000"/>
              </a:lnSpc>
              <a:defRPr/>
            </a:pPr>
            <a:r>
              <a:rPr sz="2000"/>
              <a:t>El fluoruro se desplaza de la solución a otra superficie y es reemplazado por una sustancia química menos problemática</a:t>
            </a:r>
          </a:p>
          <a:p>
            <a:pPr marL="1009650" lvl="1" indent="-60960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a:t>Precipitación / Sedimentación</a:t>
            </a:r>
          </a:p>
          <a:p>
            <a:pPr marL="1009650" lvl="1" indent="-609600" rtl="0" eaLnBrk="1" hangingPunct="1">
              <a:lnSpc>
                <a:spcPct val="80000"/>
              </a:lnSpc>
              <a:defRPr/>
            </a:pPr>
            <a:r>
              <a:rPr sz="2000"/>
              <a:t>La reacción química forma un precipitado </a:t>
            </a:r>
          </a:p>
          <a:p>
            <a:pPr marL="1009650" lvl="1" indent="-609600" rtl="0" eaLnBrk="1" hangingPunct="1">
              <a:lnSpc>
                <a:spcPct val="80000"/>
              </a:lnSpc>
              <a:defRPr/>
            </a:pPr>
            <a:r>
              <a:rPr sz="2000"/>
              <a:t>Es posible asentar o filtrar el precipitado para eliminarlo del agua</a:t>
            </a:r>
          </a:p>
          <a:p>
            <a:pPr marL="400050" lvl="1" indent="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a:t>Filtración por membrana</a:t>
            </a:r>
          </a:p>
          <a:p>
            <a:pPr marL="1009650" lvl="1" indent="-609600" rtl="0" eaLnBrk="1" hangingPunct="1">
              <a:lnSpc>
                <a:spcPct val="80000"/>
              </a:lnSpc>
              <a:defRPr/>
            </a:pPr>
            <a:r>
              <a:rPr sz="2000"/>
              <a:t>Filtros que tienen un poros muy pequeños para atrapar el fluoruro</a:t>
            </a:r>
          </a:p>
          <a:p>
            <a:pPr marL="1009650" lvl="1" indent="-609600" eaLnBrk="1" hangingPunct="1">
              <a:lnSpc>
                <a:spcPct val="80000"/>
              </a:lnSpc>
              <a:buFontTx/>
              <a:buNone/>
              <a:defRPr/>
            </a:pPr>
            <a:endParaRPr lang="en-US" sz="2000" dirty="0" smtClean="0"/>
          </a:p>
          <a:p>
            <a:pPr marL="609600" indent="-609600" rtl="0" eaLnBrk="1" hangingPunct="1">
              <a:lnSpc>
                <a:spcPct val="80000"/>
              </a:lnSpc>
              <a:buFontTx/>
              <a:buAutoNum type="arabicPeriod"/>
              <a:defRPr/>
            </a:pPr>
            <a:r>
              <a:rPr sz="2400" b="1"/>
              <a:t>Destilación</a:t>
            </a:r>
          </a:p>
          <a:p>
            <a:pPr marL="609600" indent="-609600" rtl="0" eaLnBrk="1" hangingPunct="1">
              <a:lnSpc>
                <a:spcPct val="80000"/>
              </a:lnSpc>
              <a:buFontTx/>
              <a:buNone/>
              <a:defRPr/>
            </a:pPr>
            <a:r>
              <a:rPr sz="1800"/>
              <a:t>	</a:t>
            </a:r>
          </a:p>
        </p:txBody>
      </p:sp>
      <p:pic>
        <p:nvPicPr>
          <p:cNvPr id="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35BD53C-B07A-4EF3-94B7-1AC8CB84776C}" type="slidenum">
              <a:rPr/>
              <a:pPr rtl="0" eaLnBrk="1" hangingPunct="1"/>
              <a:t>14</a:t>
            </a:fld>
            <a:endParaRPr/>
          </a:p>
        </p:txBody>
      </p:sp>
      <p:sp>
        <p:nvSpPr>
          <p:cNvPr id="14339" name="Rectangle 2"/>
          <p:cNvSpPr>
            <a:spLocks noGrp="1" noChangeArrowheads="1"/>
          </p:cNvSpPr>
          <p:nvPr>
            <p:ph type="title"/>
          </p:nvPr>
        </p:nvSpPr>
        <p:spPr/>
        <p:txBody>
          <a:bodyPr/>
          <a:lstStyle/>
          <a:p>
            <a:pPr rtl="0" eaLnBrk="1" hangingPunct="1"/>
            <a:r>
              <a:rPr b="1">
                <a:solidFill>
                  <a:schemeClr val="accent2"/>
                </a:solidFill>
              </a:rPr>
              <a:t>Alúmina activada</a:t>
            </a:r>
          </a:p>
        </p:txBody>
      </p:sp>
      <p:sp>
        <p:nvSpPr>
          <p:cNvPr id="14340" name="Rectangle 3"/>
          <p:cNvSpPr>
            <a:spLocks noGrp="1" noChangeArrowheads="1"/>
          </p:cNvSpPr>
          <p:nvPr>
            <p:ph type="body" sz="half" idx="1"/>
          </p:nvPr>
        </p:nvSpPr>
        <p:spPr/>
        <p:txBody>
          <a:bodyPr/>
          <a:lstStyle/>
          <a:p>
            <a:pPr marL="609600" indent="-609600" rtl="0" eaLnBrk="1" hangingPunct="1">
              <a:buFontTx/>
              <a:buNone/>
            </a:pPr>
            <a:r>
              <a:rPr/>
              <a:t>	</a:t>
            </a:r>
          </a:p>
        </p:txBody>
      </p:sp>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868" y="2179882"/>
            <a:ext cx="3176587" cy="4114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10"/>
          <p:cNvSpPr txBox="1">
            <a:spLocks noChangeArrowheads="1"/>
          </p:cNvSpPr>
          <p:nvPr/>
        </p:nvSpPr>
        <p:spPr bwMode="auto">
          <a:xfrm>
            <a:off x="6781800" y="6311900"/>
            <a:ext cx="3311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cs typeface="Arial" charset="0"/>
              </a:rPr>
              <a:t>(Fuente: Lyengar, 2002) </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99647" y="1273533"/>
            <a:ext cx="59318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a:t>¿</a:t>
            </a:r>
            <a:r>
              <a:rPr sz="2000" b="1" dirty="0" err="1"/>
              <a:t>Qué</a:t>
            </a:r>
            <a:r>
              <a:rPr sz="2000" b="1" dirty="0"/>
              <a:t> </a:t>
            </a:r>
            <a:r>
              <a:rPr sz="2000" b="1" dirty="0" err="1"/>
              <a:t>es</a:t>
            </a:r>
            <a:r>
              <a:rPr sz="2000" b="1" dirty="0"/>
              <a:t>? </a:t>
            </a:r>
          </a:p>
          <a:p>
            <a:pPr marL="342900" indent="-342900" rtl="0">
              <a:buFont typeface="Arial" panose="020B0604020202020204" pitchFamily="34" charset="0"/>
              <a:buChar char="•"/>
            </a:pPr>
            <a:r>
              <a:rPr sz="2000" dirty="0" err="1"/>
              <a:t>Alúmina</a:t>
            </a:r>
            <a:r>
              <a:rPr sz="2000" dirty="0"/>
              <a:t> </a:t>
            </a:r>
            <a:r>
              <a:rPr sz="2000" dirty="0" err="1"/>
              <a:t>activada</a:t>
            </a:r>
            <a:r>
              <a:rPr sz="2000" dirty="0"/>
              <a:t> </a:t>
            </a:r>
            <a:r>
              <a:rPr sz="2000" dirty="0" err="1"/>
              <a:t>colocada</a:t>
            </a:r>
            <a:r>
              <a:rPr sz="2000" dirty="0"/>
              <a:t> en un </a:t>
            </a:r>
            <a:r>
              <a:rPr sz="2000" dirty="0" err="1"/>
              <a:t>recipiente</a:t>
            </a:r>
            <a:endParaRPr sz="2000" dirty="0"/>
          </a:p>
          <a:p>
            <a:endParaRPr lang="en-CA" altLang="en-US" sz="1600" dirty="0" smtClean="0"/>
          </a:p>
          <a:p>
            <a:pPr rtl="0"/>
            <a:r>
              <a:rPr sz="2000" b="1" dirty="0"/>
              <a:t>¿</a:t>
            </a:r>
            <a:r>
              <a:rPr sz="2000" b="1" dirty="0" err="1"/>
              <a:t>Cómo</a:t>
            </a:r>
            <a:r>
              <a:rPr sz="2000" b="1" dirty="0"/>
              <a:t> </a:t>
            </a:r>
            <a:r>
              <a:rPr sz="2000" b="1" dirty="0" err="1"/>
              <a:t>funciona</a:t>
            </a:r>
            <a:r>
              <a:rPr sz="2000" b="1" dirty="0"/>
              <a:t>?</a:t>
            </a:r>
          </a:p>
          <a:p>
            <a:pPr marL="342900" indent="-342900" rtl="0">
              <a:buFont typeface="Arial" panose="020B0604020202020204" pitchFamily="34" charset="0"/>
              <a:buChar char="•"/>
            </a:pPr>
            <a:r>
              <a:rPr sz="2000" dirty="0"/>
              <a:t>El </a:t>
            </a:r>
            <a:r>
              <a:rPr sz="2000" dirty="0" err="1"/>
              <a:t>fluoruro</a:t>
            </a:r>
            <a:r>
              <a:rPr sz="2000" dirty="0"/>
              <a:t> se </a:t>
            </a:r>
            <a:r>
              <a:rPr sz="2000" dirty="0" err="1"/>
              <a:t>adsorbe</a:t>
            </a:r>
            <a:r>
              <a:rPr sz="2000" dirty="0"/>
              <a:t> a la </a:t>
            </a:r>
            <a:r>
              <a:rPr sz="2000" dirty="0" err="1"/>
              <a:t>alúmina</a:t>
            </a:r>
            <a:endParaRPr sz="2000" dirty="0"/>
          </a:p>
          <a:p>
            <a:pPr marL="342900" indent="-342900">
              <a:buFont typeface="Arial" panose="020B0604020202020204" pitchFamily="34" charset="0"/>
              <a:buChar char="•"/>
            </a:pPr>
            <a:endParaRPr lang="en-US" altLang="en-US" sz="1600" dirty="0"/>
          </a:p>
          <a:p>
            <a:pPr rtl="0"/>
            <a:r>
              <a:rPr sz="2000" b="1" dirty="0"/>
              <a:t>¿</a:t>
            </a:r>
            <a:r>
              <a:rPr sz="2000" b="1" dirty="0" err="1"/>
              <a:t>Cuál</a:t>
            </a:r>
            <a:r>
              <a:rPr sz="2000" b="1" dirty="0"/>
              <a:t> </a:t>
            </a:r>
            <a:r>
              <a:rPr sz="2000" b="1" dirty="0" err="1"/>
              <a:t>es</a:t>
            </a:r>
            <a:r>
              <a:rPr sz="2000" b="1" dirty="0"/>
              <a:t> la </a:t>
            </a:r>
            <a:r>
              <a:rPr sz="2000" b="1" dirty="0" err="1"/>
              <a:t>eficacia</a:t>
            </a:r>
            <a:r>
              <a:rPr sz="2000" b="1" dirty="0"/>
              <a:t> de </a:t>
            </a:r>
            <a:r>
              <a:rPr sz="2000" b="1" dirty="0" err="1"/>
              <a:t>eliminación</a:t>
            </a:r>
            <a:r>
              <a:rPr sz="2000" b="1" dirty="0"/>
              <a:t>?</a:t>
            </a:r>
          </a:p>
          <a:p>
            <a:pPr marL="342900" indent="-342900" rtl="0">
              <a:buFont typeface="Arial" panose="020B0604020202020204" pitchFamily="34" charset="0"/>
              <a:buChar char="•"/>
            </a:pPr>
            <a:r>
              <a:rPr sz="2000" dirty="0"/>
              <a:t>90% de </a:t>
            </a:r>
            <a:r>
              <a:rPr sz="2000" dirty="0" err="1"/>
              <a:t>eliminación</a:t>
            </a:r>
            <a:r>
              <a:rPr sz="2000" dirty="0"/>
              <a:t> del </a:t>
            </a:r>
            <a:r>
              <a:rPr sz="2000" dirty="0" err="1"/>
              <a:t>fluoruro</a:t>
            </a:r>
            <a:r>
              <a:rPr sz="2000" dirty="0"/>
              <a:t>, </a:t>
            </a:r>
            <a:r>
              <a:rPr sz="2000" dirty="0" err="1"/>
              <a:t>por</a:t>
            </a:r>
            <a:r>
              <a:rPr sz="2000" dirty="0"/>
              <a:t> </a:t>
            </a:r>
            <a:r>
              <a:rPr sz="2000" dirty="0" err="1" smtClean="0"/>
              <a:t>lotes</a:t>
            </a:r>
            <a:endParaRPr sz="2000" dirty="0"/>
          </a:p>
          <a:p>
            <a:pPr marL="342900" indent="-342900" rtl="0">
              <a:buFont typeface="Arial" panose="020B0604020202020204" pitchFamily="34" charset="0"/>
              <a:buChar char="•"/>
            </a:pPr>
            <a:r>
              <a:rPr sz="2000" dirty="0"/>
              <a:t>Hasta 98% de </a:t>
            </a:r>
            <a:r>
              <a:rPr sz="2000" dirty="0" err="1"/>
              <a:t>eliminación</a:t>
            </a:r>
            <a:r>
              <a:rPr sz="2000" dirty="0"/>
              <a:t> del </a:t>
            </a:r>
            <a:r>
              <a:rPr sz="2000" dirty="0" err="1"/>
              <a:t>fluoruro</a:t>
            </a:r>
            <a:r>
              <a:rPr sz="2000" dirty="0"/>
              <a:t>, </a:t>
            </a:r>
            <a:r>
              <a:rPr sz="2000" dirty="0" err="1"/>
              <a:t>por</a:t>
            </a:r>
            <a:r>
              <a:rPr sz="2000" dirty="0"/>
              <a:t> </a:t>
            </a:r>
            <a:r>
              <a:rPr sz="2000" dirty="0" err="1"/>
              <a:t>columnas</a:t>
            </a:r>
            <a:endParaRPr sz="2000" dirty="0"/>
          </a:p>
          <a:p>
            <a:endParaRPr lang="en-US" altLang="en-US" sz="1600" dirty="0"/>
          </a:p>
          <a:p>
            <a:pPr rtl="0"/>
            <a:r>
              <a:rPr sz="2000" b="1" dirty="0" err="1"/>
              <a:t>Costo</a:t>
            </a:r>
            <a:r>
              <a:rPr sz="2000" b="1" dirty="0"/>
              <a:t>:</a:t>
            </a:r>
          </a:p>
          <a:p>
            <a:pPr marL="342900" indent="-342900" rtl="0">
              <a:buFont typeface="Arial" panose="020B0604020202020204" pitchFamily="34" charset="0"/>
              <a:buChar char="•"/>
            </a:pPr>
            <a:r>
              <a:rPr sz="2000" dirty="0" err="1"/>
              <a:t>US$35-50</a:t>
            </a:r>
            <a:r>
              <a:rPr sz="2000" dirty="0"/>
              <a:t>, </a:t>
            </a:r>
            <a:r>
              <a:rPr sz="2000" dirty="0" err="1"/>
              <a:t>costo</a:t>
            </a:r>
            <a:r>
              <a:rPr sz="2000" dirty="0"/>
              <a:t> de capital</a:t>
            </a:r>
          </a:p>
          <a:p>
            <a:pPr marL="342900" indent="-342900" rtl="0">
              <a:buFont typeface="Arial" panose="020B0604020202020204" pitchFamily="34" charset="0"/>
              <a:buChar char="•"/>
            </a:pPr>
            <a:r>
              <a:rPr sz="2000" dirty="0" err="1"/>
              <a:t>US$1,3-2</a:t>
            </a:r>
            <a:r>
              <a:rPr sz="2000" dirty="0"/>
              <a:t>/kg de </a:t>
            </a:r>
            <a:r>
              <a:rPr sz="2000" dirty="0" err="1"/>
              <a:t>medio</a:t>
            </a:r>
            <a:r>
              <a:rPr sz="2000" dirty="0"/>
              <a:t>, </a:t>
            </a:r>
            <a:r>
              <a:rPr sz="2000" dirty="0" err="1"/>
              <a:t>costo</a:t>
            </a:r>
            <a:r>
              <a:rPr sz="2000" dirty="0"/>
              <a:t> </a:t>
            </a:r>
            <a:r>
              <a:rPr sz="2000" dirty="0" err="1"/>
              <a:t>anual</a:t>
            </a:r>
            <a:r>
              <a:rPr sz="2000" dirty="0"/>
              <a:t> de </a:t>
            </a:r>
            <a:r>
              <a:rPr sz="2000" dirty="0" err="1"/>
              <a:t>reemplazo</a:t>
            </a:r>
            <a:endParaRP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04912D1-2599-4DAA-A8E9-A8F6EB27363A}" type="slidenum">
              <a:rPr/>
              <a:pPr rtl="0" eaLnBrk="1" hangingPunct="1"/>
              <a:t>15</a:t>
            </a:fld>
            <a:endParaRPr/>
          </a:p>
        </p:txBody>
      </p:sp>
      <p:sp>
        <p:nvSpPr>
          <p:cNvPr id="15363" name="Rectangle 2"/>
          <p:cNvSpPr>
            <a:spLocks noGrp="1" noChangeArrowheads="1"/>
          </p:cNvSpPr>
          <p:nvPr>
            <p:ph type="title"/>
          </p:nvPr>
        </p:nvSpPr>
        <p:spPr/>
        <p:txBody>
          <a:bodyPr/>
          <a:lstStyle/>
          <a:p>
            <a:pPr rtl="0" eaLnBrk="1" hangingPunct="1"/>
            <a:r>
              <a:rPr b="1">
                <a:solidFill>
                  <a:schemeClr val="accent2"/>
                </a:solidFill>
              </a:rPr>
              <a:t>Técnica Nalgonda</a:t>
            </a:r>
          </a:p>
        </p:txBody>
      </p:sp>
      <p:sp>
        <p:nvSpPr>
          <p:cNvPr id="15364" name="Rectangle 3"/>
          <p:cNvSpPr>
            <a:spLocks noGrp="1" noChangeArrowheads="1"/>
          </p:cNvSpPr>
          <p:nvPr>
            <p:ph type="body" sz="half" idx="1"/>
          </p:nvPr>
        </p:nvSpPr>
        <p:spPr/>
        <p:txBody>
          <a:bodyPr/>
          <a:lstStyle/>
          <a:p>
            <a:pPr marL="609600" indent="-609600" rtl="0" eaLnBrk="1" hangingPunct="1">
              <a:lnSpc>
                <a:spcPct val="90000"/>
              </a:lnSpc>
              <a:buFontTx/>
              <a:buNone/>
            </a:pPr>
            <a:r>
              <a:rPr sz="1800"/>
              <a:t>	</a:t>
            </a:r>
          </a:p>
        </p:txBody>
      </p:sp>
      <p:pic>
        <p:nvPicPr>
          <p:cNvPr id="1536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94050"/>
            <a:ext cx="68405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5"/>
          <p:cNvSpPr txBox="1">
            <a:spLocks noChangeArrowheads="1"/>
          </p:cNvSpPr>
          <p:nvPr/>
        </p:nvSpPr>
        <p:spPr bwMode="auto">
          <a:xfrm>
            <a:off x="6450013" y="6477000"/>
            <a:ext cx="3455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cs typeface="Arial" charset="0"/>
              </a:rPr>
              <a:t>(Fuente: Lyengar, 2002) </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99646" y="1273533"/>
            <a:ext cx="88157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a:buFont typeface="Arial" panose="020B0604020202020204" pitchFamily="34" charset="0"/>
              <a:buChar char="•"/>
            </a:pPr>
            <a:r>
              <a:rPr sz="2000" b="1" dirty="0"/>
              <a:t>¿</a:t>
            </a:r>
            <a:r>
              <a:rPr sz="2000" b="1" dirty="0" err="1"/>
              <a:t>Qué</a:t>
            </a:r>
            <a:r>
              <a:rPr sz="2000" b="1" dirty="0"/>
              <a:t> </a:t>
            </a:r>
            <a:r>
              <a:rPr sz="2000" b="1" dirty="0" err="1"/>
              <a:t>es</a:t>
            </a:r>
            <a:r>
              <a:rPr sz="2000" b="1" dirty="0"/>
              <a:t>? </a:t>
            </a:r>
            <a:r>
              <a:rPr sz="2000" dirty="0"/>
              <a:t>Se </a:t>
            </a:r>
            <a:r>
              <a:rPr sz="2000" dirty="0" err="1"/>
              <a:t>agrega</a:t>
            </a:r>
            <a:r>
              <a:rPr sz="2000" dirty="0"/>
              <a:t> </a:t>
            </a:r>
            <a:r>
              <a:rPr sz="2000" dirty="0" err="1"/>
              <a:t>alumbre</a:t>
            </a:r>
            <a:r>
              <a:rPr sz="2000" dirty="0"/>
              <a:t> y </a:t>
            </a:r>
            <a:r>
              <a:rPr sz="2000" dirty="0" err="1"/>
              <a:t>cal</a:t>
            </a:r>
            <a:r>
              <a:rPr sz="2000" dirty="0"/>
              <a:t> al </a:t>
            </a:r>
            <a:r>
              <a:rPr sz="2000" dirty="0" err="1"/>
              <a:t>agua</a:t>
            </a:r>
            <a:r>
              <a:rPr sz="2000" dirty="0"/>
              <a:t> </a:t>
            </a:r>
          </a:p>
          <a:p>
            <a:pPr marL="342900" indent="-342900" rtl="0">
              <a:buFont typeface="Arial" panose="020B0604020202020204" pitchFamily="34" charset="0"/>
              <a:buChar char="•"/>
            </a:pPr>
            <a:r>
              <a:rPr sz="2000" b="1" dirty="0"/>
              <a:t>¿</a:t>
            </a:r>
            <a:r>
              <a:rPr sz="2000" b="1" dirty="0" err="1"/>
              <a:t>Cómo</a:t>
            </a:r>
            <a:r>
              <a:rPr sz="2000" b="1" dirty="0"/>
              <a:t> </a:t>
            </a:r>
            <a:r>
              <a:rPr sz="2000" b="1" dirty="0" err="1"/>
              <a:t>funciona</a:t>
            </a:r>
            <a:r>
              <a:rPr sz="2000" b="1" dirty="0"/>
              <a:t>? </a:t>
            </a:r>
            <a:r>
              <a:rPr sz="2000" dirty="0"/>
              <a:t>El </a:t>
            </a:r>
            <a:r>
              <a:rPr sz="2000" dirty="0" err="1"/>
              <a:t>fluoruro</a:t>
            </a:r>
            <a:r>
              <a:rPr sz="2000" dirty="0"/>
              <a:t> </a:t>
            </a:r>
            <a:r>
              <a:rPr sz="2000" dirty="0" err="1"/>
              <a:t>precipita</a:t>
            </a:r>
            <a:r>
              <a:rPr sz="2000" dirty="0"/>
              <a:t>, </a:t>
            </a:r>
            <a:r>
              <a:rPr sz="2000" dirty="0" err="1"/>
              <a:t>también</a:t>
            </a:r>
            <a:r>
              <a:rPr sz="2000" dirty="0"/>
              <a:t> </a:t>
            </a:r>
            <a:r>
              <a:rPr sz="2000" dirty="0" err="1"/>
              <a:t>reacciona</a:t>
            </a:r>
            <a:r>
              <a:rPr sz="2000" dirty="0"/>
              <a:t> con el </a:t>
            </a:r>
            <a:r>
              <a:rPr sz="2000" dirty="0" err="1"/>
              <a:t>alumbre</a:t>
            </a:r>
            <a:r>
              <a:rPr sz="2000" dirty="0"/>
              <a:t> y forma un </a:t>
            </a:r>
            <a:r>
              <a:rPr sz="2000" dirty="0" err="1"/>
              <a:t>complejo</a:t>
            </a:r>
            <a:r>
              <a:rPr sz="2000" dirty="0"/>
              <a:t> de </a:t>
            </a:r>
            <a:r>
              <a:rPr sz="2000" dirty="0" err="1"/>
              <a:t>fluoruro</a:t>
            </a:r>
            <a:r>
              <a:rPr sz="2000" dirty="0"/>
              <a:t> </a:t>
            </a:r>
            <a:r>
              <a:rPr sz="2000" dirty="0" err="1"/>
              <a:t>que</a:t>
            </a:r>
            <a:r>
              <a:rPr sz="2000" dirty="0"/>
              <a:t> se </a:t>
            </a:r>
            <a:r>
              <a:rPr sz="2000" dirty="0" err="1"/>
              <a:t>asienta</a:t>
            </a:r>
            <a:r>
              <a:rPr sz="2000" dirty="0"/>
              <a:t> en el </a:t>
            </a:r>
            <a:r>
              <a:rPr sz="2000" dirty="0" err="1"/>
              <a:t>fondo</a:t>
            </a:r>
            <a:r>
              <a:rPr sz="2000" dirty="0"/>
              <a:t> </a:t>
            </a:r>
          </a:p>
          <a:p>
            <a:pPr marL="342900" indent="-342900" rtl="0">
              <a:buFont typeface="Arial" panose="020B0604020202020204" pitchFamily="34" charset="0"/>
              <a:buChar char="•"/>
            </a:pPr>
            <a:r>
              <a:rPr sz="2000" b="1" dirty="0"/>
              <a:t>¿</a:t>
            </a:r>
            <a:r>
              <a:rPr sz="2000" b="1" dirty="0" err="1"/>
              <a:t>Cuál</a:t>
            </a:r>
            <a:r>
              <a:rPr sz="2000" b="1" dirty="0"/>
              <a:t> </a:t>
            </a:r>
            <a:r>
              <a:rPr sz="2000" b="1" dirty="0" err="1"/>
              <a:t>es</a:t>
            </a:r>
            <a:r>
              <a:rPr sz="2000" b="1" dirty="0"/>
              <a:t> la </a:t>
            </a:r>
            <a:r>
              <a:rPr sz="2000" b="1" dirty="0" err="1"/>
              <a:t>eficacia</a:t>
            </a:r>
            <a:r>
              <a:rPr sz="2000" b="1" dirty="0"/>
              <a:t> de </a:t>
            </a:r>
            <a:r>
              <a:rPr sz="2000" b="1" dirty="0" err="1"/>
              <a:t>eliminación</a:t>
            </a:r>
            <a:r>
              <a:rPr sz="2000" b="1" dirty="0"/>
              <a:t>? </a:t>
            </a:r>
            <a:r>
              <a:rPr sz="2000" dirty="0"/>
              <a:t>Hasta 70% de </a:t>
            </a:r>
            <a:r>
              <a:rPr sz="2000" dirty="0" err="1"/>
              <a:t>eliminación</a:t>
            </a:r>
            <a:r>
              <a:rPr sz="2000" dirty="0"/>
              <a:t> del </a:t>
            </a:r>
            <a:r>
              <a:rPr sz="2000" dirty="0" err="1"/>
              <a:t>fluoruro</a:t>
            </a:r>
            <a:endParaRPr sz="2000" dirty="0"/>
          </a:p>
          <a:p>
            <a:pPr marL="342900" indent="-342900" rtl="0">
              <a:buFont typeface="Arial" panose="020B0604020202020204" pitchFamily="34" charset="0"/>
              <a:buChar char="•"/>
            </a:pPr>
            <a:r>
              <a:rPr sz="2000" b="1" dirty="0" err="1"/>
              <a:t>Costo</a:t>
            </a:r>
            <a:r>
              <a:rPr sz="2000" b="1" dirty="0"/>
              <a:t>: </a:t>
            </a:r>
            <a:r>
              <a:rPr sz="2000" dirty="0"/>
              <a:t>no </a:t>
            </a:r>
            <a:r>
              <a:rPr sz="2000" dirty="0" err="1"/>
              <a:t>tiene</a:t>
            </a:r>
            <a:r>
              <a:rPr sz="2000" dirty="0"/>
              <a:t> </a:t>
            </a:r>
            <a:r>
              <a:rPr sz="2000" dirty="0" err="1"/>
              <a:t>costo</a:t>
            </a:r>
            <a:r>
              <a:rPr sz="2000" dirty="0"/>
              <a:t> de capital; US$ 12 </a:t>
            </a:r>
            <a:r>
              <a:rPr sz="2000" dirty="0" err="1"/>
              <a:t>por</a:t>
            </a:r>
            <a:r>
              <a:rPr sz="2000" dirty="0"/>
              <a:t> </a:t>
            </a:r>
            <a:r>
              <a:rPr sz="2000" dirty="0" err="1"/>
              <a:t>año</a:t>
            </a:r>
            <a:r>
              <a:rPr sz="2000" dirty="0"/>
              <a:t> para </a:t>
            </a:r>
            <a:r>
              <a:rPr sz="2000" dirty="0" err="1"/>
              <a:t>sust</a:t>
            </a:r>
            <a:r>
              <a:rPr sz="2000" dirty="0"/>
              <a:t>. </a:t>
            </a:r>
            <a:r>
              <a:rPr sz="2000" dirty="0" err="1"/>
              <a:t>químicas</a:t>
            </a:r>
            <a:endParaRPr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26C79735-CAA0-49C8-8AFF-A0BEB43D49BC}" type="slidenum">
              <a:rPr/>
              <a:pPr rtl="0" eaLnBrk="1" hangingPunct="1"/>
              <a:t>16</a:t>
            </a:fld>
            <a:endParaRPr/>
          </a:p>
        </p:txBody>
      </p:sp>
      <p:sp>
        <p:nvSpPr>
          <p:cNvPr id="16387" name="Rectangle 2"/>
          <p:cNvSpPr>
            <a:spLocks noGrp="1" noChangeArrowheads="1"/>
          </p:cNvSpPr>
          <p:nvPr>
            <p:ph type="title"/>
          </p:nvPr>
        </p:nvSpPr>
        <p:spPr>
          <a:xfrm>
            <a:off x="457200" y="0"/>
            <a:ext cx="8229600" cy="1143000"/>
          </a:xfrm>
        </p:spPr>
        <p:txBody>
          <a:bodyPr/>
          <a:lstStyle/>
          <a:p>
            <a:pPr rtl="0" eaLnBrk="1" hangingPunct="1"/>
            <a:r>
              <a:rPr b="1">
                <a:solidFill>
                  <a:schemeClr val="accent2"/>
                </a:solidFill>
              </a:rPr>
              <a:t>Filtro de carbón animal</a:t>
            </a:r>
          </a:p>
        </p:txBody>
      </p:sp>
      <p:sp>
        <p:nvSpPr>
          <p:cNvPr id="16388" name="Rectangle 3"/>
          <p:cNvSpPr>
            <a:spLocks noGrp="1" noChangeArrowheads="1"/>
          </p:cNvSpPr>
          <p:nvPr>
            <p:ph type="body" sz="half" idx="1"/>
          </p:nvPr>
        </p:nvSpPr>
        <p:spPr/>
        <p:txBody>
          <a:bodyPr/>
          <a:lstStyle/>
          <a:p>
            <a:pPr marL="609600" indent="-609600" rtl="0" eaLnBrk="1" hangingPunct="1">
              <a:buFontTx/>
              <a:buNone/>
            </a:pPr>
            <a:r>
              <a:rPr sz="1800"/>
              <a:t>	</a:t>
            </a:r>
          </a:p>
        </p:txBody>
      </p:sp>
      <p:grpSp>
        <p:nvGrpSpPr>
          <p:cNvPr id="16390" name="Group 11"/>
          <p:cNvGrpSpPr>
            <a:grpSpLocks/>
          </p:cNvGrpSpPr>
          <p:nvPr/>
        </p:nvGrpSpPr>
        <p:grpSpPr bwMode="auto">
          <a:xfrm>
            <a:off x="2282825" y="3581857"/>
            <a:ext cx="4578350" cy="3124200"/>
            <a:chOff x="2640" y="2064"/>
            <a:chExt cx="2884" cy="1968"/>
          </a:xfrm>
        </p:grpSpPr>
        <p:pic>
          <p:nvPicPr>
            <p:cNvPr id="163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2064"/>
              <a:ext cx="2884"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9"/>
            <p:cNvSpPr txBox="1">
              <a:spLocks noChangeArrowheads="1"/>
            </p:cNvSpPr>
            <p:nvPr/>
          </p:nvSpPr>
          <p:spPr bwMode="auto">
            <a:xfrm>
              <a:off x="2784" y="3840"/>
              <a:ext cx="2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(Fuente: OMS, Fluoruro en el agua potable, 2006)</a:t>
              </a:r>
            </a:p>
          </p:txBody>
        </p:sp>
      </p:grpSp>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99646" y="1135986"/>
            <a:ext cx="904435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a:buFont typeface="Arial" panose="020B0604020202020204" pitchFamily="34" charset="0"/>
              <a:buChar char="•"/>
            </a:pPr>
            <a:r>
              <a:rPr sz="2400" b="1"/>
              <a:t>¿Qué es? </a:t>
            </a:r>
            <a:r>
              <a:rPr sz="2400"/>
              <a:t>Carbón animal triturado (hecho con huesos de animales) colocado dentro de un recipiente</a:t>
            </a:r>
          </a:p>
          <a:p>
            <a:pPr marL="342900" indent="-342900" rtl="0">
              <a:buFont typeface="Arial" panose="020B0604020202020204" pitchFamily="34" charset="0"/>
              <a:buChar char="•"/>
            </a:pPr>
            <a:r>
              <a:rPr sz="2400" b="1"/>
              <a:t>¿Cómo funciona? </a:t>
            </a:r>
            <a:r>
              <a:rPr sz="2400"/>
              <a:t>El fluoruro intercambia el lugar con el carbonato presente en el carbón animal</a:t>
            </a:r>
          </a:p>
          <a:p>
            <a:pPr marL="342900" indent="-342900" rtl="0">
              <a:buFont typeface="Arial" panose="020B0604020202020204" pitchFamily="34" charset="0"/>
              <a:buChar char="•"/>
            </a:pPr>
            <a:r>
              <a:rPr sz="2400" b="1"/>
              <a:t>¿Qué eficacia tiene? </a:t>
            </a:r>
            <a:r>
              <a:rPr sz="2400"/>
              <a:t>90-99% de eliminación del fluoruro</a:t>
            </a:r>
          </a:p>
          <a:p>
            <a:pPr marL="342900" indent="-342900" rtl="0">
              <a:buFont typeface="Arial" panose="020B0604020202020204" pitchFamily="34" charset="0"/>
              <a:buChar char="•"/>
            </a:pPr>
            <a:r>
              <a:rPr sz="2400" b="1"/>
              <a:t>Costo: </a:t>
            </a:r>
            <a:r>
              <a:rPr sz="2400"/>
              <a:t>US$17-23, costo de capital; US$1,8/1000 litros, operativo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C45D100-3607-4136-BB3A-C4CDD0CC19F4}" type="slidenum">
              <a:rPr/>
              <a:pPr rtl="0" eaLnBrk="1" hangingPunct="1"/>
              <a:t>17</a:t>
            </a:fld>
            <a:endParaRPr/>
          </a:p>
        </p:txBody>
      </p:sp>
      <p:sp>
        <p:nvSpPr>
          <p:cNvPr id="17412" name="Rectangle 2"/>
          <p:cNvSpPr>
            <a:spLocks noGrp="1" noChangeArrowheads="1"/>
          </p:cNvSpPr>
          <p:nvPr>
            <p:ph type="title"/>
          </p:nvPr>
        </p:nvSpPr>
        <p:spPr/>
        <p:txBody>
          <a:bodyPr/>
          <a:lstStyle/>
          <a:p>
            <a:pPr rtl="0" eaLnBrk="1" hangingPunct="1"/>
            <a:r>
              <a:rPr b="1">
                <a:solidFill>
                  <a:schemeClr val="accent2"/>
                </a:solidFill>
              </a:rPr>
              <a:t>Arcilla</a:t>
            </a:r>
          </a:p>
        </p:txBody>
      </p:sp>
      <p:sp>
        <p:nvSpPr>
          <p:cNvPr id="17413" name="Rectangle 3"/>
          <p:cNvSpPr>
            <a:spLocks noGrp="1" noChangeArrowheads="1"/>
          </p:cNvSpPr>
          <p:nvPr>
            <p:ph type="body" sz="half" idx="1"/>
          </p:nvPr>
        </p:nvSpPr>
        <p:spPr/>
        <p:txBody>
          <a:bodyPr/>
          <a:lstStyle/>
          <a:p>
            <a:pPr marL="609600" indent="-609600" rtl="0" eaLnBrk="1" hangingPunct="1">
              <a:buFontTx/>
              <a:buNone/>
            </a:pPr>
            <a:r>
              <a:rPr sz="2000"/>
              <a:t>	</a:t>
            </a:r>
          </a:p>
        </p:txBody>
      </p:sp>
      <p:grpSp>
        <p:nvGrpSpPr>
          <p:cNvPr id="17415" name="Group 10"/>
          <p:cNvGrpSpPr>
            <a:grpSpLocks/>
          </p:cNvGrpSpPr>
          <p:nvPr/>
        </p:nvGrpSpPr>
        <p:grpSpPr bwMode="auto">
          <a:xfrm>
            <a:off x="4495800" y="1194773"/>
            <a:ext cx="3962400" cy="5181600"/>
            <a:chOff x="2784" y="864"/>
            <a:chExt cx="2496" cy="3264"/>
          </a:xfrm>
        </p:grpSpPr>
        <p:pic>
          <p:nvPicPr>
            <p:cNvPr id="174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864"/>
              <a:ext cx="1012"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9"/>
            <p:cNvSpPr txBox="1">
              <a:spLocks noChangeArrowheads="1"/>
            </p:cNvSpPr>
            <p:nvPr/>
          </p:nvSpPr>
          <p:spPr bwMode="auto">
            <a:xfrm>
              <a:off x="2784" y="3936"/>
              <a:ext cx="2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(Fuente: OMS, Fluoruro en el agua potable, 2006)</a:t>
              </a:r>
            </a:p>
          </p:txBody>
        </p:sp>
      </p:grpSp>
      <p:pic>
        <p:nvPicPr>
          <p:cNvPr id="11"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457200" y="1292583"/>
            <a:ext cx="5931876"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a:t>¿</a:t>
            </a:r>
            <a:r>
              <a:rPr sz="2000" b="1" dirty="0" err="1"/>
              <a:t>Qué</a:t>
            </a:r>
            <a:r>
              <a:rPr sz="2000" b="1" dirty="0"/>
              <a:t> </a:t>
            </a:r>
            <a:r>
              <a:rPr sz="2000" b="1" dirty="0" err="1"/>
              <a:t>es</a:t>
            </a:r>
            <a:r>
              <a:rPr sz="2000" b="1" dirty="0"/>
              <a:t>? </a:t>
            </a:r>
          </a:p>
          <a:p>
            <a:pPr marL="342900" indent="-342900" rtl="0">
              <a:buFont typeface="Arial" panose="020B0604020202020204" pitchFamily="34" charset="0"/>
              <a:buChar char="•"/>
            </a:pPr>
            <a:r>
              <a:rPr sz="2000" dirty="0" err="1"/>
              <a:t>Arcilla</a:t>
            </a:r>
            <a:r>
              <a:rPr sz="2000" dirty="0"/>
              <a:t> en </a:t>
            </a:r>
            <a:r>
              <a:rPr sz="2000" dirty="0" err="1"/>
              <a:t>polvo</a:t>
            </a:r>
            <a:r>
              <a:rPr sz="2000" dirty="0"/>
              <a:t> </a:t>
            </a:r>
            <a:r>
              <a:rPr sz="2000" dirty="0" err="1"/>
              <a:t>colocada</a:t>
            </a:r>
            <a:r>
              <a:rPr sz="2000" dirty="0"/>
              <a:t> en un </a:t>
            </a:r>
            <a:r>
              <a:rPr sz="2000" dirty="0" err="1"/>
              <a:t>sistema</a:t>
            </a:r>
            <a:r>
              <a:rPr sz="2000" dirty="0"/>
              <a:t> de </a:t>
            </a:r>
            <a:r>
              <a:rPr sz="2000" dirty="0" err="1"/>
              <a:t>baldes</a:t>
            </a:r>
            <a:endParaRPr sz="2000" dirty="0"/>
          </a:p>
          <a:p>
            <a:pPr marL="342900" indent="-342900" rtl="0">
              <a:buFont typeface="Arial" panose="020B0604020202020204" pitchFamily="34" charset="0"/>
              <a:buChar char="•"/>
            </a:pPr>
            <a:r>
              <a:rPr sz="2000" dirty="0" err="1"/>
              <a:t>Arcilla</a:t>
            </a:r>
            <a:r>
              <a:rPr sz="2000" dirty="0"/>
              <a:t> </a:t>
            </a:r>
            <a:r>
              <a:rPr sz="2000" dirty="0" err="1"/>
              <a:t>recién</a:t>
            </a:r>
            <a:r>
              <a:rPr sz="2000" dirty="0"/>
              <a:t> </a:t>
            </a:r>
            <a:r>
              <a:rPr sz="2000" dirty="0" err="1"/>
              <a:t>cocida</a:t>
            </a:r>
            <a:r>
              <a:rPr sz="2000" dirty="0"/>
              <a:t>/</a:t>
            </a:r>
            <a:r>
              <a:rPr sz="2000" dirty="0" err="1"/>
              <a:t>pedazos</a:t>
            </a:r>
            <a:r>
              <a:rPr sz="2000" dirty="0"/>
              <a:t> de </a:t>
            </a:r>
            <a:r>
              <a:rPr sz="2000" dirty="0" err="1"/>
              <a:t>ladrillo</a:t>
            </a:r>
            <a:r>
              <a:rPr sz="2000" dirty="0"/>
              <a:t> </a:t>
            </a:r>
            <a:r>
              <a:rPr sz="2000" dirty="0" err="1"/>
              <a:t>colocados</a:t>
            </a:r>
            <a:r>
              <a:rPr sz="2000" dirty="0"/>
              <a:t> en </a:t>
            </a:r>
            <a:r>
              <a:rPr sz="2000" dirty="0" err="1"/>
              <a:t>columnas</a:t>
            </a:r>
            <a:r>
              <a:rPr sz="2000" dirty="0"/>
              <a:t> de </a:t>
            </a:r>
            <a:r>
              <a:rPr sz="2000" dirty="0" err="1"/>
              <a:t>filtrado</a:t>
            </a:r>
            <a:endParaRPr sz="2000" dirty="0"/>
          </a:p>
          <a:p>
            <a:endParaRPr lang="en-CA" altLang="en-US" sz="1600" dirty="0" smtClean="0"/>
          </a:p>
          <a:p>
            <a:pPr rtl="0"/>
            <a:r>
              <a:rPr sz="2000" b="1" dirty="0"/>
              <a:t>¿</a:t>
            </a:r>
            <a:r>
              <a:rPr sz="2000" b="1" dirty="0" err="1"/>
              <a:t>Cómo</a:t>
            </a:r>
            <a:r>
              <a:rPr sz="2000" b="1" dirty="0"/>
              <a:t> </a:t>
            </a:r>
            <a:r>
              <a:rPr sz="2000" b="1" dirty="0" err="1"/>
              <a:t>funciona</a:t>
            </a:r>
            <a:r>
              <a:rPr sz="2000" b="1" dirty="0"/>
              <a:t>?</a:t>
            </a:r>
          </a:p>
          <a:p>
            <a:pPr marL="342900" indent="-342900" rtl="0">
              <a:buFont typeface="Arial" panose="020B0604020202020204" pitchFamily="34" charset="0"/>
              <a:buChar char="•"/>
            </a:pPr>
            <a:r>
              <a:rPr sz="2000" dirty="0"/>
              <a:t>El </a:t>
            </a:r>
            <a:r>
              <a:rPr sz="2000" dirty="0" err="1"/>
              <a:t>fluoruro</a:t>
            </a:r>
            <a:r>
              <a:rPr sz="2000" dirty="0"/>
              <a:t> se </a:t>
            </a:r>
            <a:r>
              <a:rPr sz="2000" dirty="0" err="1"/>
              <a:t>adsorbe</a:t>
            </a:r>
            <a:r>
              <a:rPr sz="2000" dirty="0"/>
              <a:t> a la </a:t>
            </a:r>
            <a:r>
              <a:rPr sz="2000" dirty="0" err="1"/>
              <a:t>arcilla</a:t>
            </a:r>
            <a:endParaRPr sz="2000" dirty="0"/>
          </a:p>
          <a:p>
            <a:pPr marL="342900" indent="-342900">
              <a:buFont typeface="Arial" panose="020B0604020202020204" pitchFamily="34" charset="0"/>
              <a:buChar char="•"/>
            </a:pPr>
            <a:endParaRPr lang="en-US" altLang="en-US" sz="1600" dirty="0"/>
          </a:p>
          <a:p>
            <a:pPr rtl="0"/>
            <a:r>
              <a:rPr sz="2000" b="1" dirty="0"/>
              <a:t>¿</a:t>
            </a:r>
            <a:r>
              <a:rPr sz="2000" b="1" dirty="0" err="1"/>
              <a:t>Cuál</a:t>
            </a:r>
            <a:r>
              <a:rPr sz="2000" b="1" dirty="0"/>
              <a:t> </a:t>
            </a:r>
            <a:r>
              <a:rPr sz="2000" b="1" dirty="0" err="1"/>
              <a:t>es</a:t>
            </a:r>
            <a:r>
              <a:rPr sz="2000" b="1" dirty="0"/>
              <a:t> la </a:t>
            </a:r>
            <a:r>
              <a:rPr sz="2000" b="1" dirty="0" err="1"/>
              <a:t>eficacia</a:t>
            </a:r>
            <a:r>
              <a:rPr sz="2000" b="1" dirty="0"/>
              <a:t> de </a:t>
            </a:r>
            <a:r>
              <a:rPr sz="2000" b="1" dirty="0" err="1"/>
              <a:t>eliminación</a:t>
            </a:r>
            <a:r>
              <a:rPr sz="2000" b="1" dirty="0"/>
              <a:t>?</a:t>
            </a:r>
          </a:p>
          <a:p>
            <a:pPr marL="342900" indent="-342900" rtl="0">
              <a:buFont typeface="Arial" panose="020B0604020202020204" pitchFamily="34" charset="0"/>
              <a:buChar char="•"/>
            </a:pPr>
            <a:r>
              <a:rPr sz="2000" dirty="0"/>
              <a:t>&gt;93% de </a:t>
            </a:r>
            <a:r>
              <a:rPr sz="2000" dirty="0" err="1"/>
              <a:t>eliminación</a:t>
            </a:r>
            <a:r>
              <a:rPr sz="2000" dirty="0"/>
              <a:t> del </a:t>
            </a:r>
            <a:r>
              <a:rPr sz="2000" dirty="0" err="1"/>
              <a:t>fluoruro</a:t>
            </a:r>
            <a:r>
              <a:rPr sz="2000" dirty="0"/>
              <a:t> (</a:t>
            </a:r>
            <a:r>
              <a:rPr sz="2000" dirty="0" err="1"/>
              <a:t>depende</a:t>
            </a:r>
            <a:r>
              <a:rPr sz="2000" dirty="0"/>
              <a:t> de la </a:t>
            </a:r>
            <a:r>
              <a:rPr sz="2000" dirty="0" err="1"/>
              <a:t>calidad</a:t>
            </a:r>
            <a:r>
              <a:rPr sz="2000" dirty="0"/>
              <a:t> de la </a:t>
            </a:r>
            <a:r>
              <a:rPr sz="2000" dirty="0" err="1"/>
              <a:t>arcilla</a:t>
            </a:r>
            <a:r>
              <a:rPr sz="2000" dirty="0"/>
              <a:t> y del </a:t>
            </a:r>
            <a:r>
              <a:rPr sz="2000" dirty="0" err="1"/>
              <a:t>tipo</a:t>
            </a:r>
            <a:r>
              <a:rPr sz="2000" dirty="0"/>
              <a:t> de </a:t>
            </a:r>
            <a:r>
              <a:rPr sz="2000" dirty="0" err="1"/>
              <a:t>filtro</a:t>
            </a:r>
            <a:r>
              <a:rPr sz="2000" dirty="0"/>
              <a:t>)</a:t>
            </a:r>
          </a:p>
          <a:p>
            <a:pPr marL="342900" indent="-342900">
              <a:buFont typeface="Arial" panose="020B0604020202020204" pitchFamily="34" charset="0"/>
              <a:buChar char="•"/>
            </a:pPr>
            <a:endParaRPr lang="en-US" altLang="en-US" sz="1600" dirty="0"/>
          </a:p>
          <a:p>
            <a:pPr rtl="0"/>
            <a:r>
              <a:rPr sz="2000" b="1" dirty="0" err="1"/>
              <a:t>Costo</a:t>
            </a:r>
            <a:r>
              <a:rPr sz="2000" b="1" dirty="0"/>
              <a:t>:</a:t>
            </a:r>
          </a:p>
          <a:p>
            <a:pPr marL="342900" indent="-342900" rtl="0">
              <a:buFont typeface="Arial" panose="020B0604020202020204" pitchFamily="34" charset="0"/>
              <a:buChar char="•"/>
            </a:pPr>
            <a:r>
              <a:rPr sz="2000" dirty="0"/>
              <a:t>No </a:t>
            </a:r>
            <a:r>
              <a:rPr sz="2000" dirty="0" err="1"/>
              <a:t>disponible</a:t>
            </a:r>
            <a:r>
              <a:rPr sz="20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E4AA9B55-9D32-488D-9EB5-7919A26C16AF}" type="slidenum">
              <a:rPr/>
              <a:pPr rtl="0" eaLnBrk="1" hangingPunct="1"/>
              <a:t>18</a:t>
            </a:fld>
            <a:endParaRPr/>
          </a:p>
        </p:txBody>
      </p:sp>
      <p:sp>
        <p:nvSpPr>
          <p:cNvPr id="18435" name="Rectangle 2"/>
          <p:cNvSpPr>
            <a:spLocks noGrp="1" noChangeArrowheads="1"/>
          </p:cNvSpPr>
          <p:nvPr>
            <p:ph type="title"/>
          </p:nvPr>
        </p:nvSpPr>
        <p:spPr/>
        <p:txBody>
          <a:bodyPr/>
          <a:lstStyle/>
          <a:p>
            <a:pPr rtl="0" eaLnBrk="1" hangingPunct="1"/>
            <a:r>
              <a:rPr b="1">
                <a:solidFill>
                  <a:schemeClr val="accent2"/>
                </a:solidFill>
              </a:rPr>
              <a:t>Precipitación por contacto</a:t>
            </a:r>
          </a:p>
        </p:txBody>
      </p:sp>
      <p:grpSp>
        <p:nvGrpSpPr>
          <p:cNvPr id="18438" name="Group 8"/>
          <p:cNvGrpSpPr>
            <a:grpSpLocks/>
          </p:cNvGrpSpPr>
          <p:nvPr/>
        </p:nvGrpSpPr>
        <p:grpSpPr bwMode="auto">
          <a:xfrm>
            <a:off x="5004838" y="1679023"/>
            <a:ext cx="4139162" cy="4266839"/>
            <a:chOff x="2645" y="1008"/>
            <a:chExt cx="2938" cy="2948"/>
          </a:xfrm>
        </p:grpSpPr>
        <p:sp>
          <p:nvSpPr>
            <p:cNvPr id="18440" name="Text Box 6"/>
            <p:cNvSpPr txBox="1">
              <a:spLocks noChangeArrowheads="1"/>
            </p:cNvSpPr>
            <p:nvPr/>
          </p:nvSpPr>
          <p:spPr bwMode="auto">
            <a:xfrm>
              <a:off x="2645" y="3744"/>
              <a:ext cx="29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(Fuente: OMS, Fluoruro en el agua potable, 2006)</a:t>
              </a:r>
            </a:p>
          </p:txBody>
        </p:sp>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008"/>
              <a:ext cx="2559"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152400" y="1066800"/>
            <a:ext cx="6172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400" b="1"/>
              <a:t>¿Qué es? </a:t>
            </a:r>
          </a:p>
          <a:p>
            <a:pPr marL="342900" indent="-342900" rtl="0">
              <a:buFont typeface="Arial" panose="020B0604020202020204" pitchFamily="34" charset="0"/>
              <a:buChar char="•"/>
            </a:pPr>
            <a:r>
              <a:rPr sz="2400"/>
              <a:t>Se agrega calcio y fosfato, luego se filtra a través de carbón animal saturado previamente con fluoruro</a:t>
            </a:r>
          </a:p>
          <a:p>
            <a:endParaRPr lang="en-CA" altLang="en-US" dirty="0" smtClean="0"/>
          </a:p>
          <a:p>
            <a:pPr rtl="0"/>
            <a:r>
              <a:rPr sz="2400" b="1"/>
              <a:t>¿Cómo funciona?</a:t>
            </a:r>
          </a:p>
          <a:p>
            <a:pPr marL="342900" indent="-342900" rtl="0">
              <a:buFont typeface="Arial" panose="020B0604020202020204" pitchFamily="34" charset="0"/>
              <a:buChar char="•"/>
            </a:pPr>
            <a:r>
              <a:rPr sz="2400"/>
              <a:t>El calcio y el fosfato precipitan el fluoruro (reacción lenta)</a:t>
            </a:r>
          </a:p>
          <a:p>
            <a:pPr marL="342900" indent="-342900" rtl="0">
              <a:buFont typeface="Arial" panose="020B0604020202020204" pitchFamily="34" charset="0"/>
              <a:buChar char="•"/>
            </a:pPr>
            <a:r>
              <a:rPr sz="2400"/>
              <a:t>El carbón animal precipita más rápido y filtra el fluoruro </a:t>
            </a:r>
          </a:p>
          <a:p>
            <a:endParaRPr lang="en-US" altLang="en-US" b="1" dirty="0" smtClean="0"/>
          </a:p>
          <a:p>
            <a:pPr rtl="0"/>
            <a:r>
              <a:rPr sz="2400" b="1"/>
              <a:t>¿Cuál es la eficacia de eliminación?</a:t>
            </a:r>
          </a:p>
          <a:p>
            <a:pPr marL="342900" indent="-342900" rtl="0">
              <a:buFont typeface="Arial" panose="020B0604020202020204" pitchFamily="34" charset="0"/>
              <a:buChar char="•"/>
            </a:pPr>
            <a:r>
              <a:rPr sz="2400"/>
              <a:t>90-95% de eliminación del fluoruro</a:t>
            </a:r>
          </a:p>
          <a:p>
            <a:pPr marL="342900" indent="-342900">
              <a:buFont typeface="Arial" panose="020B0604020202020204" pitchFamily="34" charset="0"/>
              <a:buChar char="•"/>
            </a:pPr>
            <a:endParaRPr lang="en-US" altLang="en-US" dirty="0"/>
          </a:p>
          <a:p>
            <a:pPr rtl="0"/>
            <a:r>
              <a:rPr sz="2400" b="1"/>
              <a:t>Costo: </a:t>
            </a:r>
            <a:r>
              <a:rPr sz="2400"/>
              <a:t>no disponible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rtl="0" eaLnBrk="1" hangingPunct="1"/>
            <a:r>
              <a:rPr b="1">
                <a:solidFill>
                  <a:schemeClr val="accent2"/>
                </a:solidFill>
              </a:rPr>
              <a:t>Repaso</a:t>
            </a:r>
          </a:p>
        </p:txBody>
      </p:sp>
      <p:sp>
        <p:nvSpPr>
          <p:cNvPr id="215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99E7BEF-6FA2-494B-AA0E-955F425825C9}" type="slidenum">
              <a:rPr/>
              <a:pPr rtl="0" eaLnBrk="1" hangingPunct="1"/>
              <a:t>19</a:t>
            </a:fld>
            <a:endParaRPr/>
          </a:p>
        </p:txBody>
      </p:sp>
      <p:sp>
        <p:nvSpPr>
          <p:cNvPr id="21509" name="Content Placeholder 6"/>
          <p:cNvSpPr>
            <a:spLocks noGrp="1"/>
          </p:cNvSpPr>
          <p:nvPr>
            <p:ph idx="1"/>
          </p:nvPr>
        </p:nvSpPr>
        <p:spPr/>
        <p:txBody>
          <a:bodyPr/>
          <a:lstStyle/>
          <a:p>
            <a:pPr marL="514350" indent="-514350" rtl="0">
              <a:buFontTx/>
              <a:buAutoNum type="arabicPeriod"/>
            </a:pPr>
            <a:r>
              <a:rPr/>
              <a:t>¿Cuáles son los impactos en la salud del exceso de fluoruro en el agua de consumo?</a:t>
            </a:r>
          </a:p>
          <a:p>
            <a:pPr marL="514350" indent="-514350" rtl="0">
              <a:buFontTx/>
              <a:buAutoNum type="arabicPeriod"/>
            </a:pPr>
            <a:r>
              <a:rPr/>
              <a:t>¿Cuáles son los impactos sociales en las personas con fluorosis?</a:t>
            </a:r>
          </a:p>
          <a:p>
            <a:pPr marL="514350" indent="-514350" rtl="0">
              <a:buFontTx/>
              <a:buAutoNum type="arabicPeriod"/>
            </a:pPr>
            <a:r>
              <a:rPr/>
              <a:t>¿Cuáles son algunas de las opciones de mitigación para el fluoruro en el agua de consumo?</a:t>
            </a:r>
          </a:p>
          <a:p>
            <a:pPr marL="514350" indent="-514350">
              <a:buFontTx/>
              <a:buAutoNum type="arabicPeriod"/>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509">
                                            <p:txEl>
                                              <p:pRg st="0" end="0"/>
                                            </p:txEl>
                                          </p:spTgt>
                                        </p:tgtEl>
                                        <p:attrNameLst>
                                          <p:attrName>style.visibility</p:attrName>
                                        </p:attrNameLst>
                                      </p:cBhvr>
                                      <p:to>
                                        <p:strVal val="visible"/>
                                      </p:to>
                                    </p:set>
                                    <p:animEffect transition="in" filter="fade">
                                      <p:cBhvr>
                                        <p:cTn id="11" dur="500"/>
                                        <p:tgtEl>
                                          <p:spTgt spid="215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09">
                                            <p:txEl>
                                              <p:pRg st="1" end="1"/>
                                            </p:txEl>
                                          </p:spTgt>
                                        </p:tgtEl>
                                        <p:attrNameLst>
                                          <p:attrName>style.visibility</p:attrName>
                                        </p:attrNameLst>
                                      </p:cBhvr>
                                      <p:to>
                                        <p:strVal val="visible"/>
                                      </p:to>
                                    </p:set>
                                    <p:animEffect transition="in" filter="fade">
                                      <p:cBhvr>
                                        <p:cTn id="16" dur="500"/>
                                        <p:tgtEl>
                                          <p:spTgt spid="2150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9">
                                            <p:txEl>
                                              <p:pRg st="2" end="2"/>
                                            </p:txEl>
                                          </p:spTgt>
                                        </p:tgtEl>
                                        <p:attrNameLst>
                                          <p:attrName>style.visibility</p:attrName>
                                        </p:attrNameLst>
                                      </p:cBhvr>
                                      <p:to>
                                        <p:strVal val="visible"/>
                                      </p:to>
                                    </p:set>
                                    <p:animEffect transition="in" filter="fade">
                                      <p:cBhvr>
                                        <p:cTn id="21" dur="5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195513"/>
            <a:ext cx="7772400" cy="1470025"/>
          </a:xfrm>
        </p:spPr>
        <p:txBody>
          <a:bodyPr/>
          <a:lstStyle/>
          <a:p>
            <a:pPr rtl="0" eaLnBrk="1" hangingPunct="1"/>
            <a:r>
              <a:rPr b="1">
                <a:solidFill>
                  <a:schemeClr val="accent2"/>
                </a:solidFill>
              </a:rPr>
              <a:t>Fluoruro en el agua de consumo</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691751D-CFC3-4CA8-88A4-F03FDE2F3574}" type="slidenum">
              <a:rPr/>
              <a:pPr rtl="0" eaLnBrk="1" hangingPunct="1"/>
              <a:t>3</a:t>
            </a:fld>
            <a:endParaRPr/>
          </a:p>
        </p:txBody>
      </p:sp>
      <p:sp>
        <p:nvSpPr>
          <p:cNvPr id="4099" name="Rectangle 2"/>
          <p:cNvSpPr>
            <a:spLocks noGrp="1" noChangeArrowheads="1"/>
          </p:cNvSpPr>
          <p:nvPr>
            <p:ph type="title"/>
          </p:nvPr>
        </p:nvSpPr>
        <p:spPr/>
        <p:txBody>
          <a:bodyPr/>
          <a:lstStyle/>
          <a:p>
            <a:pPr rtl="0" eaLnBrk="1" hangingPunct="1"/>
            <a:r>
              <a:rPr b="1">
                <a:solidFill>
                  <a:schemeClr val="accent2"/>
                </a:solidFill>
              </a:rPr>
              <a:t>Expectativas de aprendizaje</a:t>
            </a:r>
          </a:p>
        </p:txBody>
      </p:sp>
      <p:sp>
        <p:nvSpPr>
          <p:cNvPr id="4100" name="Rectangle 3"/>
          <p:cNvSpPr>
            <a:spLocks noGrp="1" noChangeArrowheads="1"/>
          </p:cNvSpPr>
          <p:nvPr>
            <p:ph type="body" idx="1"/>
          </p:nvPr>
        </p:nvSpPr>
        <p:spPr/>
        <p:txBody>
          <a:bodyPr/>
          <a:lstStyle/>
          <a:p>
            <a:pPr marL="514350" indent="-514350" rtl="0" eaLnBrk="1" hangingPunct="1">
              <a:buFontTx/>
              <a:buAutoNum type="arabicPeriod"/>
            </a:pPr>
            <a:r>
              <a:rPr/>
              <a:t>Identificar los impactos en la salud de niveles dañinos de fluoruro en el agua de consumo.</a:t>
            </a:r>
          </a:p>
          <a:p>
            <a:pPr marL="514350" indent="-514350" rtl="0" eaLnBrk="1" hangingPunct="1">
              <a:buFontTx/>
              <a:buAutoNum type="arabicPeriod"/>
            </a:pPr>
            <a:r>
              <a:rPr/>
              <a:t>Identificar los impactos sociales de niveles dañinos de fluoruro en el agua de consumo.</a:t>
            </a:r>
          </a:p>
          <a:p>
            <a:pPr marL="514350" indent="-514350" rtl="0" eaLnBrk="1" hangingPunct="1">
              <a:buFontTx/>
              <a:buAutoNum type="arabicPeriod"/>
            </a:pPr>
            <a:r>
              <a:rPr/>
              <a:t>Comentar opciones de mitigación del fluoruro.</a:t>
            </a:r>
          </a:p>
        </p:txBody>
      </p:sp>
      <p:pic>
        <p:nvPicPr>
          <p:cNvPr id="6"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F259CC0-5752-4585-8772-EF0CF6F570E6}" type="slidenum">
              <a:rPr/>
              <a:pPr rtl="0" eaLnBrk="1" hangingPunct="1"/>
              <a:t>4</a:t>
            </a:fld>
            <a:endParaRPr/>
          </a:p>
        </p:txBody>
      </p:sp>
      <p:sp>
        <p:nvSpPr>
          <p:cNvPr id="6147" name="Rectangle 2"/>
          <p:cNvSpPr>
            <a:spLocks noGrp="1" noChangeArrowheads="1"/>
          </p:cNvSpPr>
          <p:nvPr>
            <p:ph type="title"/>
          </p:nvPr>
        </p:nvSpPr>
        <p:spPr>
          <a:xfrm>
            <a:off x="0" y="152400"/>
            <a:ext cx="9144000" cy="990600"/>
          </a:xfrm>
        </p:spPr>
        <p:txBody>
          <a:bodyPr/>
          <a:lstStyle/>
          <a:p>
            <a:pPr rtl="0" eaLnBrk="1" hangingPunct="1"/>
            <a:r>
              <a:rPr sz="4200" b="1">
                <a:solidFill>
                  <a:schemeClr val="accent2"/>
                </a:solidFill>
              </a:rPr>
              <a:t>¿De dónde proviene el fluoruro?</a:t>
            </a:r>
          </a:p>
        </p:txBody>
      </p:sp>
      <p:sp>
        <p:nvSpPr>
          <p:cNvPr id="6148" name="Rectangle 3"/>
          <p:cNvSpPr>
            <a:spLocks noGrp="1" noChangeArrowheads="1"/>
          </p:cNvSpPr>
          <p:nvPr>
            <p:ph type="body" idx="1"/>
          </p:nvPr>
        </p:nvSpPr>
        <p:spPr>
          <a:xfrm>
            <a:off x="533400" y="1363663"/>
            <a:ext cx="8153400" cy="5029200"/>
          </a:xfrm>
        </p:spPr>
        <p:txBody>
          <a:bodyPr/>
          <a:lstStyle/>
          <a:p>
            <a:pPr rtl="0" eaLnBrk="1" hangingPunct="1">
              <a:lnSpc>
                <a:spcPct val="90000"/>
              </a:lnSpc>
            </a:pPr>
            <a:r>
              <a:rPr/>
              <a:t>Está presente de manera natural en aguas subterráneas y en algunas aguas superficiales.</a:t>
            </a:r>
          </a:p>
          <a:p>
            <a:pPr rtl="0" eaLnBrk="1" hangingPunct="1">
              <a:lnSpc>
                <a:spcPct val="90000"/>
              </a:lnSpc>
            </a:pPr>
            <a:r>
              <a:rPr/>
              <a:t>Actividades de los seres humanos.</a:t>
            </a:r>
          </a:p>
        </p:txBody>
      </p:sp>
      <p:pic>
        <p:nvPicPr>
          <p:cNvPr id="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a:r>
              <a:rPr sz="4000" b="1" dirty="0">
                <a:solidFill>
                  <a:schemeClr val="accent2"/>
                </a:solidFill>
              </a:rPr>
              <a:t>¿</a:t>
            </a:r>
            <a:r>
              <a:rPr sz="4000" b="1" dirty="0" err="1">
                <a:solidFill>
                  <a:schemeClr val="accent2"/>
                </a:solidFill>
              </a:rPr>
              <a:t>Qué</a:t>
            </a:r>
            <a:r>
              <a:rPr sz="4000" b="1" dirty="0">
                <a:solidFill>
                  <a:schemeClr val="accent2"/>
                </a:solidFill>
              </a:rPr>
              <a:t> </a:t>
            </a:r>
            <a:r>
              <a:rPr sz="4000" b="1" dirty="0" err="1">
                <a:solidFill>
                  <a:schemeClr val="accent2"/>
                </a:solidFill>
              </a:rPr>
              <a:t>aspecto</a:t>
            </a:r>
            <a:r>
              <a:rPr sz="4000" b="1" dirty="0">
                <a:solidFill>
                  <a:schemeClr val="accent2"/>
                </a:solidFill>
              </a:rPr>
              <a:t> </a:t>
            </a:r>
            <a:r>
              <a:rPr sz="4000" b="1" dirty="0" err="1">
                <a:solidFill>
                  <a:schemeClr val="accent2"/>
                </a:solidFill>
              </a:rPr>
              <a:t>tiene</a:t>
            </a:r>
            <a:r>
              <a:rPr sz="4000" b="1" dirty="0">
                <a:solidFill>
                  <a:schemeClr val="accent2"/>
                </a:solidFill>
              </a:rPr>
              <a:t> el </a:t>
            </a:r>
            <a:r>
              <a:rPr sz="4000" b="1" dirty="0" err="1">
                <a:solidFill>
                  <a:schemeClr val="accent2"/>
                </a:solidFill>
              </a:rPr>
              <a:t>fluoruro</a:t>
            </a:r>
            <a:r>
              <a:rPr sz="4000" b="1" dirty="0">
                <a:solidFill>
                  <a:schemeClr val="accent2"/>
                </a:solidFill>
              </a:rPr>
              <a:t> </a:t>
            </a:r>
            <a:r>
              <a:rPr lang="en-US" altLang="en-US" sz="4000" b="1" dirty="0" smtClean="0">
                <a:solidFill>
                  <a:schemeClr val="accent2"/>
                </a:solidFill>
              </a:rPr>
              <a:t/>
            </a:r>
            <a:br>
              <a:rPr lang="en-US" altLang="en-US" sz="4000" b="1" dirty="0" smtClean="0">
                <a:solidFill>
                  <a:schemeClr val="accent2"/>
                </a:solidFill>
              </a:rPr>
            </a:br>
            <a:r>
              <a:rPr sz="4000" b="1" dirty="0">
                <a:solidFill>
                  <a:schemeClr val="accent2"/>
                </a:solidFill>
              </a:rPr>
              <a:t>en el </a:t>
            </a:r>
            <a:r>
              <a:rPr sz="4000" b="1" dirty="0" err="1">
                <a:solidFill>
                  <a:schemeClr val="accent2"/>
                </a:solidFill>
              </a:rPr>
              <a:t>agua</a:t>
            </a:r>
            <a:r>
              <a:rPr sz="4000" b="1" dirty="0">
                <a:solidFill>
                  <a:schemeClr val="accent2"/>
                </a:solidFill>
              </a:rPr>
              <a:t>?</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496A463-3F90-44C6-A590-01AEFF64AEB9}" type="slidenum">
              <a:rPr/>
              <a:pPr rtl="0" eaLnBrk="1" hangingPunct="1"/>
              <a:t>5</a:t>
            </a:fld>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100762" y="1417638"/>
            <a:ext cx="3571875" cy="4762500"/>
          </a:xfrm>
          <a:prstGeom prst="rect">
            <a:avLst/>
          </a:prstGeom>
        </p:spPr>
      </p:pic>
      <p:sp>
        <p:nvSpPr>
          <p:cNvPr id="9219" name="Rectangle 3"/>
          <p:cNvSpPr>
            <a:spLocks noGrp="1" noChangeArrowheads="1"/>
          </p:cNvSpPr>
          <p:nvPr>
            <p:ph idx="1"/>
          </p:nvPr>
        </p:nvSpPr>
        <p:spPr>
          <a:xfrm>
            <a:off x="457200" y="1831975"/>
            <a:ext cx="6553200" cy="4525963"/>
          </a:xfrm>
        </p:spPr>
        <p:txBody>
          <a:bodyPr/>
          <a:lstStyle/>
          <a:p>
            <a:pPr rtl="0"/>
            <a:r>
              <a:rPr/>
              <a:t>Inodoro, insípido e incoloro.</a:t>
            </a:r>
          </a:p>
          <a:p>
            <a:pPr rtl="0"/>
            <a:r>
              <a:rPr/>
              <a:t>Solo existe una manera de comprobar su presencia – ANÁLISIS</a:t>
            </a:r>
          </a:p>
          <a:p>
            <a:endParaRPr lang="en-US" altLang="en-US" dirty="0" smtClean="0"/>
          </a:p>
          <a:p>
            <a:endParaRPr lang="en-US" altLang="en-US" dirty="0" smtClean="0"/>
          </a:p>
          <a:p>
            <a:endParaRPr lang="en-US" altLang="en-US" dirty="0" smtClean="0"/>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2950236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rtl="0" eaLnBrk="1" hangingPunct="1"/>
            <a:r>
              <a:rPr b="1">
                <a:solidFill>
                  <a:schemeClr val="accent2"/>
                </a:solidFill>
              </a:rPr>
              <a:t>¿En qué lugares del mundo hay fluoruro?</a:t>
            </a:r>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55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6</a:t>
            </a:fld>
            <a:endParaRPr/>
          </a:p>
        </p:txBody>
      </p:sp>
    </p:spTree>
    <p:extLst>
      <p:ext uri="{BB962C8B-B14F-4D97-AF65-F5344CB8AC3E}">
        <p14:creationId xmlns:p14="http://schemas.microsoft.com/office/powerpoint/2010/main" val="28841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46856" y="274638"/>
            <a:ext cx="8229600" cy="1143000"/>
          </a:xfrm>
        </p:spPr>
        <p:txBody>
          <a:bodyPr/>
          <a:lstStyle/>
          <a:p>
            <a:pPr rtl="0" eaLnBrk="1" hangingPunct="1"/>
            <a:r>
              <a:rPr b="1">
                <a:solidFill>
                  <a:schemeClr val="accent2"/>
                </a:solidFill>
              </a:rPr>
              <a:t>¿Cuáles son los efectos en la salud?</a:t>
            </a:r>
          </a:p>
        </p:txBody>
      </p:sp>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891" y="1264756"/>
            <a:ext cx="2605017" cy="24422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460" y="4119239"/>
            <a:ext cx="3629878" cy="21245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358301" y="1484784"/>
            <a:ext cx="4837159" cy="4495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sz="2400" kern="0" dirty="0"/>
              <a:t>En </a:t>
            </a:r>
            <a:r>
              <a:rPr sz="2400" kern="0" dirty="0" err="1"/>
              <a:t>dosis</a:t>
            </a:r>
            <a:r>
              <a:rPr sz="2400" kern="0" dirty="0"/>
              <a:t> </a:t>
            </a:r>
            <a:r>
              <a:rPr sz="2400" kern="0" dirty="0" err="1"/>
              <a:t>bajas</a:t>
            </a:r>
            <a:r>
              <a:rPr sz="2400" kern="0" dirty="0"/>
              <a:t> (0,5-1 mg/l), </a:t>
            </a:r>
            <a:r>
              <a:rPr sz="2400" kern="0" dirty="0" err="1"/>
              <a:t>ayuda</a:t>
            </a:r>
            <a:r>
              <a:rPr sz="2400" kern="0" dirty="0"/>
              <a:t> a </a:t>
            </a:r>
            <a:r>
              <a:rPr sz="2400" kern="0" dirty="0" err="1"/>
              <a:t>fortalecer</a:t>
            </a:r>
            <a:r>
              <a:rPr sz="2400" kern="0" dirty="0"/>
              <a:t> los </a:t>
            </a:r>
            <a:r>
              <a:rPr sz="2400" kern="0" dirty="0" err="1"/>
              <a:t>dientes</a:t>
            </a:r>
            <a:r>
              <a:rPr sz="2400" kern="0" dirty="0"/>
              <a:t> y a </a:t>
            </a:r>
            <a:r>
              <a:rPr sz="2400" kern="0" dirty="0" err="1"/>
              <a:t>prevenir</a:t>
            </a:r>
            <a:r>
              <a:rPr sz="2400" kern="0" dirty="0"/>
              <a:t> la caries.</a:t>
            </a:r>
          </a:p>
          <a:p>
            <a:pPr rtl="0"/>
            <a:r>
              <a:rPr sz="2400" kern="0" dirty="0"/>
              <a:t>En </a:t>
            </a:r>
            <a:r>
              <a:rPr sz="2400" kern="0" dirty="0" err="1"/>
              <a:t>dosis</a:t>
            </a:r>
            <a:r>
              <a:rPr sz="2400" kern="0" dirty="0"/>
              <a:t> </a:t>
            </a:r>
            <a:r>
              <a:rPr sz="2400" kern="0" dirty="0" err="1"/>
              <a:t>altas</a:t>
            </a:r>
            <a:r>
              <a:rPr sz="2400" kern="0" dirty="0"/>
              <a:t> (1,5–4 mg/), </a:t>
            </a:r>
            <a:r>
              <a:rPr sz="2400" kern="0" dirty="0" err="1"/>
              <a:t>puede</a:t>
            </a:r>
            <a:r>
              <a:rPr sz="2400" kern="0" dirty="0"/>
              <a:t> </a:t>
            </a:r>
            <a:r>
              <a:rPr sz="2400" kern="0" dirty="0" err="1"/>
              <a:t>causar</a:t>
            </a:r>
            <a:r>
              <a:rPr sz="2400" kern="0" dirty="0"/>
              <a:t> </a:t>
            </a:r>
            <a:r>
              <a:rPr sz="2400" dirty="0" err="1">
                <a:latin typeface="Arial" panose="020B0604020202020204" pitchFamily="34" charset="0"/>
                <a:cs typeface="Arial" panose="020B0604020202020204" pitchFamily="34" charset="0"/>
              </a:rPr>
              <a:t>manchas</a:t>
            </a:r>
            <a:r>
              <a:rPr sz="2400" dirty="0">
                <a:latin typeface="Arial" panose="020B0604020202020204" pitchFamily="34" charset="0"/>
                <a:cs typeface="Arial" panose="020B0604020202020204" pitchFamily="34" charset="0"/>
              </a:rPr>
              <a:t> y </a:t>
            </a:r>
            <a:r>
              <a:rPr sz="2400" dirty="0" err="1">
                <a:latin typeface="Arial" panose="020B0604020202020204" pitchFamily="34" charset="0"/>
                <a:cs typeface="Arial" panose="020B0604020202020204" pitchFamily="34" charset="0"/>
              </a:rPr>
              <a:t>desgaste</a:t>
            </a:r>
            <a:r>
              <a:rPr sz="2400" kern="0" dirty="0"/>
              <a:t> de los </a:t>
            </a:r>
            <a:r>
              <a:rPr sz="2400" kern="0" dirty="0" err="1"/>
              <a:t>dientes</a:t>
            </a:r>
            <a:r>
              <a:rPr sz="2400" kern="0" dirty="0"/>
              <a:t>.</a:t>
            </a:r>
          </a:p>
          <a:p>
            <a:pPr rtl="0"/>
            <a:r>
              <a:rPr sz="2400" kern="0" dirty="0"/>
              <a:t>Las </a:t>
            </a:r>
            <a:r>
              <a:rPr sz="2400" kern="0" dirty="0" err="1"/>
              <a:t>dosis</a:t>
            </a:r>
            <a:r>
              <a:rPr sz="2400" kern="0" dirty="0"/>
              <a:t> </a:t>
            </a:r>
            <a:r>
              <a:rPr sz="2400" kern="0" dirty="0" err="1"/>
              <a:t>muy</a:t>
            </a:r>
            <a:r>
              <a:rPr sz="2400" kern="0" dirty="0"/>
              <a:t> </a:t>
            </a:r>
            <a:r>
              <a:rPr sz="2400" kern="0" dirty="0" err="1"/>
              <a:t>altas</a:t>
            </a:r>
            <a:r>
              <a:rPr sz="2400" kern="0" dirty="0"/>
              <a:t> (&gt; 10 mg/l) son </a:t>
            </a:r>
            <a:r>
              <a:rPr sz="2400" kern="0" dirty="0" err="1"/>
              <a:t>dañinas</a:t>
            </a:r>
            <a:r>
              <a:rPr sz="2400" kern="0" dirty="0"/>
              <a:t> para el </a:t>
            </a:r>
            <a:r>
              <a:rPr sz="2400" kern="0" dirty="0" err="1"/>
              <a:t>esqueleto</a:t>
            </a:r>
            <a:r>
              <a:rPr sz="2400" kern="0" dirty="0"/>
              <a:t>.</a:t>
            </a:r>
          </a:p>
          <a:p>
            <a:endParaRPr lang="en-CA" altLang="en-US" sz="2400" kern="0" dirty="0" smtClean="0"/>
          </a:p>
        </p:txBody>
      </p:sp>
      <p:pic>
        <p:nvPicPr>
          <p:cNvPr id="9"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7</a:t>
            </a:fld>
            <a:endParaRPr/>
          </a:p>
        </p:txBody>
      </p:sp>
      <p:sp>
        <p:nvSpPr>
          <p:cNvPr id="3" name="TextBox 2"/>
          <p:cNvSpPr txBox="1"/>
          <p:nvPr/>
        </p:nvSpPr>
        <p:spPr>
          <a:xfrm>
            <a:off x="6222322" y="3753214"/>
            <a:ext cx="2448272" cy="307777"/>
          </a:xfrm>
          <a:prstGeom prst="rect">
            <a:avLst/>
          </a:prstGeom>
          <a:noFill/>
        </p:spPr>
        <p:txBody>
          <a:bodyPr wrap="square" rtlCol="0">
            <a:spAutoFit/>
          </a:bodyPr>
          <a:lstStyle/>
          <a:p>
            <a:pPr rtl="0"/>
            <a:r>
              <a:rPr sz="1400"/>
              <a:t>Fluorosis dental </a:t>
            </a:r>
          </a:p>
        </p:txBody>
      </p:sp>
      <p:sp>
        <p:nvSpPr>
          <p:cNvPr id="10" name="TextBox 9"/>
          <p:cNvSpPr txBox="1"/>
          <p:nvPr/>
        </p:nvSpPr>
        <p:spPr>
          <a:xfrm>
            <a:off x="6228184" y="6289773"/>
            <a:ext cx="2448272" cy="307777"/>
          </a:xfrm>
          <a:prstGeom prst="rect">
            <a:avLst/>
          </a:prstGeom>
          <a:noFill/>
        </p:spPr>
        <p:txBody>
          <a:bodyPr wrap="square" rtlCol="0">
            <a:spAutoFit/>
          </a:bodyPr>
          <a:lstStyle/>
          <a:p>
            <a:pPr rtl="0"/>
            <a:r>
              <a:rPr sz="1400"/>
              <a:t>Fluorosis esquelética </a:t>
            </a:r>
          </a:p>
        </p:txBody>
      </p:sp>
    </p:spTree>
    <p:extLst>
      <p:ext uri="{BB962C8B-B14F-4D97-AF65-F5344CB8AC3E}">
        <p14:creationId xmlns:p14="http://schemas.microsoft.com/office/powerpoint/2010/main" val="19871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Effect transition="in" filter="fade">
                                      <p:cBhvr>
                                        <p:cTn id="21" dur="500"/>
                                        <p:tgtEl>
                                          <p:spTgt spid="235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559"/>
                                        </p:tgtEl>
                                        <p:attrNameLst>
                                          <p:attrName>style.visibility</p:attrName>
                                        </p:attrNameLst>
                                      </p:cBhvr>
                                      <p:to>
                                        <p:strVal val="visible"/>
                                      </p:to>
                                    </p:set>
                                    <p:animEffect transition="in" filter="fade">
                                      <p:cBhvr>
                                        <p:cTn id="34" dur="500"/>
                                        <p:tgtEl>
                                          <p:spTgt spid="235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79D7A38-83BE-448A-9367-DDB264BDAB15}" type="slidenum">
              <a:rPr/>
              <a:pPr rtl="0" eaLnBrk="1" hangingPunct="1"/>
              <a:t>8</a:t>
            </a:fld>
            <a:endParaRPr/>
          </a:p>
        </p:txBody>
      </p:sp>
      <p:sp>
        <p:nvSpPr>
          <p:cNvPr id="8195" name="Rectangle 2"/>
          <p:cNvSpPr>
            <a:spLocks noGrp="1" noChangeArrowheads="1"/>
          </p:cNvSpPr>
          <p:nvPr>
            <p:ph type="title"/>
          </p:nvPr>
        </p:nvSpPr>
        <p:spPr>
          <a:xfrm>
            <a:off x="381000" y="0"/>
            <a:ext cx="8229600" cy="1143000"/>
          </a:xfrm>
        </p:spPr>
        <p:txBody>
          <a:bodyPr/>
          <a:lstStyle/>
          <a:p>
            <a:pPr rtl="0" eaLnBrk="1" hangingPunct="1"/>
            <a:r>
              <a:rPr b="1">
                <a:solidFill>
                  <a:schemeClr val="accent2"/>
                </a:solidFill>
              </a:rPr>
              <a:t>Valores de referencia</a:t>
            </a:r>
          </a:p>
        </p:txBody>
      </p:sp>
      <p:graphicFrame>
        <p:nvGraphicFramePr>
          <p:cNvPr id="18500" name="Group 68"/>
          <p:cNvGraphicFramePr>
            <a:graphicFrameLocks noGrp="1"/>
          </p:cNvGraphicFramePr>
          <p:nvPr>
            <p:extLst>
              <p:ext uri="{D42A27DB-BD31-4B8C-83A1-F6EECF244321}">
                <p14:modId xmlns:p14="http://schemas.microsoft.com/office/powerpoint/2010/main" val="1583527352"/>
              </p:ext>
            </p:extLst>
          </p:nvPr>
        </p:nvGraphicFramePr>
        <p:xfrm>
          <a:off x="354684" y="2017555"/>
          <a:ext cx="8587154" cy="4312578"/>
        </p:xfrm>
        <a:graphic>
          <a:graphicData uri="http://schemas.openxmlformats.org/drawingml/2006/table">
            <a:tbl>
              <a:tblPr/>
              <a:tblGrid>
                <a:gridCol w="3053487"/>
                <a:gridCol w="5533667"/>
              </a:tblGrid>
              <a:tr h="572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dirty="0" err="1">
                          <a:ln>
                            <a:noFill/>
                          </a:ln>
                          <a:solidFill>
                            <a:schemeClr val="tx1"/>
                          </a:solidFill>
                          <a:latin typeface="Arial" charset="0"/>
                        </a:rPr>
                        <a:t>Dosis</a:t>
                      </a:r>
                      <a:endParaRPr kumimoji="0" sz="3200" b="1" i="0" u="none" strike="noStrike" cap="none" normalizeH="0" baseline="0" dirty="0">
                        <a:ln>
                          <a:noFill/>
                        </a:ln>
                        <a:solidFill>
                          <a:schemeClr val="tx1"/>
                        </a:solidFill>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a:ln>
                            <a:noFill/>
                          </a:ln>
                          <a:solidFill>
                            <a:schemeClr val="tx1"/>
                          </a:solidFill>
                          <a:latin typeface="Arial" charset="0"/>
                        </a:rPr>
                        <a:t>Síntomas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&lt; 0,5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Propensión a la caries dental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0,5 - 1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dirty="0">
                          <a:ln>
                            <a:noFill/>
                          </a:ln>
                          <a:solidFill>
                            <a:schemeClr val="tx1"/>
                          </a:solidFill>
                          <a:latin typeface="Arial" charset="0"/>
                        </a:rPr>
                        <a:t>Baja </a:t>
                      </a:r>
                      <a:r>
                        <a:rPr kumimoji="0" sz="3200" b="0" i="0" u="none" strike="noStrike" cap="none" normalizeH="0" baseline="0" dirty="0" err="1">
                          <a:ln>
                            <a:noFill/>
                          </a:ln>
                          <a:solidFill>
                            <a:schemeClr val="tx1"/>
                          </a:solidFill>
                          <a:latin typeface="Arial" charset="0"/>
                        </a:rPr>
                        <a:t>incidencia</a:t>
                      </a:r>
                      <a:r>
                        <a:rPr kumimoji="0" sz="3200" b="0" i="0" u="none" strike="noStrike" cap="none" normalizeH="0" baseline="0" dirty="0">
                          <a:ln>
                            <a:noFill/>
                          </a:ln>
                          <a:solidFill>
                            <a:schemeClr val="tx1"/>
                          </a:solidFill>
                          <a:latin typeface="Arial" charset="0"/>
                        </a:rPr>
                        <a:t> de caries </a:t>
                      </a:r>
                      <a:r>
                        <a:rPr kumimoji="0" sz="3200" b="0" i="0" u="none" strike="noStrike" cap="none" normalizeH="0" baseline="0" dirty="0" err="1">
                          <a:ln>
                            <a:noFill/>
                          </a:ln>
                          <a:solidFill>
                            <a:schemeClr val="tx1"/>
                          </a:solidFill>
                          <a:latin typeface="Arial" charset="0"/>
                        </a:rPr>
                        <a:t>dentales</a:t>
                      </a:r>
                      <a:endParaRPr kumimoji="0" sz="3200" b="0" i="0" u="none" strike="noStrike" cap="none" normalizeH="0" baseline="0" dirty="0">
                        <a:ln>
                          <a:noFill/>
                        </a:ln>
                        <a:solidFill>
                          <a:schemeClr val="tx1"/>
                        </a:solidFill>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1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1,5 - 4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Fluorosis dental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&gt; 4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Fluorosis dental y esquelética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&gt;10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charset="0"/>
                        </a:rPr>
                        <a:t>Fluorosis incapacitante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72269" y="1173058"/>
            <a:ext cx="8162131" cy="523220"/>
          </a:xfrm>
          <a:prstGeom prst="rect">
            <a:avLst/>
          </a:prstGeom>
          <a:noFill/>
        </p:spPr>
        <p:txBody>
          <a:bodyPr wrap="square" rtlCol="0">
            <a:spAutoFit/>
          </a:bodyPr>
          <a:lstStyle/>
          <a:p>
            <a:pPr algn="ctr" rtl="0" eaLnBrk="1" hangingPunct="1"/>
            <a:r>
              <a:rPr sz="2800" b="1" dirty="0"/>
              <a:t>Valor de </a:t>
            </a:r>
            <a:r>
              <a:rPr sz="2800" b="1" dirty="0" err="1"/>
              <a:t>referencia</a:t>
            </a:r>
            <a:r>
              <a:rPr sz="2800" b="1" dirty="0"/>
              <a:t> </a:t>
            </a:r>
            <a:r>
              <a:rPr sz="2800" b="1" dirty="0" err="1"/>
              <a:t>según</a:t>
            </a:r>
            <a:r>
              <a:rPr sz="2800" b="1" dirty="0"/>
              <a:t> la OMS &lt; 1,5 mg/l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D8F6595-91A6-489B-859D-B37A94FE5D20}" type="slidenum">
              <a:rPr/>
              <a:pPr rtl="0" eaLnBrk="1" hangingPunct="1"/>
              <a:t>9</a:t>
            </a:fld>
            <a:endParaRPr/>
          </a:p>
        </p:txBody>
      </p:sp>
      <p:sp>
        <p:nvSpPr>
          <p:cNvPr id="9219" name="Rectangle 2"/>
          <p:cNvSpPr>
            <a:spLocks noGrp="1" noChangeArrowheads="1"/>
          </p:cNvSpPr>
          <p:nvPr>
            <p:ph type="title"/>
          </p:nvPr>
        </p:nvSpPr>
        <p:spPr/>
        <p:txBody>
          <a:bodyPr/>
          <a:lstStyle/>
          <a:p>
            <a:pPr rtl="0" eaLnBrk="1" hangingPunct="1"/>
            <a:r>
              <a:rPr b="1">
                <a:solidFill>
                  <a:schemeClr val="accent2"/>
                </a:solidFill>
              </a:rPr>
              <a:t>¿Cómo se trata la fluorosis?</a:t>
            </a:r>
          </a:p>
        </p:txBody>
      </p:sp>
      <p:sp>
        <p:nvSpPr>
          <p:cNvPr id="9220" name="Rectangle 3"/>
          <p:cNvSpPr>
            <a:spLocks noGrp="1" noChangeArrowheads="1"/>
          </p:cNvSpPr>
          <p:nvPr>
            <p:ph type="body" sz="half" idx="1"/>
          </p:nvPr>
        </p:nvSpPr>
        <p:spPr>
          <a:xfrm>
            <a:off x="228599" y="1435223"/>
            <a:ext cx="5105401" cy="4525963"/>
          </a:xfrm>
        </p:spPr>
        <p:txBody>
          <a:bodyPr/>
          <a:lstStyle/>
          <a:p>
            <a:pPr rtl="0" eaLnBrk="1" hangingPunct="1"/>
            <a:r>
              <a:rPr sz="2800" dirty="0"/>
              <a:t>No </a:t>
            </a:r>
            <a:r>
              <a:rPr sz="2800" dirty="0" err="1"/>
              <a:t>existe</a:t>
            </a:r>
            <a:r>
              <a:rPr sz="2800" dirty="0"/>
              <a:t> un </a:t>
            </a:r>
            <a:r>
              <a:rPr sz="2800" dirty="0" err="1"/>
              <a:t>tratamiento</a:t>
            </a:r>
            <a:r>
              <a:rPr sz="2800" dirty="0"/>
              <a:t> para </a:t>
            </a:r>
            <a:r>
              <a:rPr sz="2800" dirty="0" err="1"/>
              <a:t>curar</a:t>
            </a:r>
            <a:r>
              <a:rPr sz="2800" dirty="0"/>
              <a:t> la fluorosis.</a:t>
            </a:r>
          </a:p>
          <a:p>
            <a:pPr rtl="0" eaLnBrk="1" hangingPunct="1"/>
            <a:r>
              <a:rPr sz="2800" dirty="0" err="1"/>
              <a:t>Empeora</a:t>
            </a:r>
            <a:r>
              <a:rPr sz="2800" dirty="0"/>
              <a:t> con </a:t>
            </a:r>
            <a:r>
              <a:rPr sz="2800" dirty="0" err="1"/>
              <a:t>una</a:t>
            </a:r>
            <a:r>
              <a:rPr sz="2800" dirty="0"/>
              <a:t> mala </a:t>
            </a:r>
            <a:r>
              <a:rPr sz="2800" dirty="0" err="1"/>
              <a:t>nutrición</a:t>
            </a:r>
            <a:r>
              <a:rPr sz="2800" dirty="0"/>
              <a:t>.</a:t>
            </a:r>
          </a:p>
          <a:p>
            <a:pPr lvl="1" rtl="0" eaLnBrk="1" hangingPunct="1"/>
            <a:r>
              <a:rPr sz="2400" dirty="0" err="1"/>
              <a:t>Falta</a:t>
            </a:r>
            <a:r>
              <a:rPr sz="2400" dirty="0"/>
              <a:t> de </a:t>
            </a:r>
            <a:r>
              <a:rPr sz="2400" dirty="0" err="1"/>
              <a:t>calcio</a:t>
            </a:r>
            <a:r>
              <a:rPr sz="2400" dirty="0"/>
              <a:t> y </a:t>
            </a:r>
            <a:r>
              <a:rPr sz="2400" dirty="0" err="1"/>
              <a:t>vitamina</a:t>
            </a:r>
            <a:r>
              <a:rPr sz="2400" dirty="0"/>
              <a:t>  D </a:t>
            </a:r>
          </a:p>
          <a:p>
            <a:pPr rtl="0" eaLnBrk="1" hangingPunct="1"/>
            <a:r>
              <a:rPr sz="2800" dirty="0"/>
              <a:t>El </a:t>
            </a:r>
            <a:r>
              <a:rPr sz="2800" dirty="0" err="1"/>
              <a:t>consumo</a:t>
            </a:r>
            <a:r>
              <a:rPr sz="2800" dirty="0"/>
              <a:t> de </a:t>
            </a:r>
            <a:r>
              <a:rPr sz="2800" dirty="0" err="1"/>
              <a:t>tamarindo</a:t>
            </a:r>
            <a:r>
              <a:rPr sz="2800" dirty="0"/>
              <a:t> </a:t>
            </a:r>
            <a:r>
              <a:rPr sz="2800" dirty="0" err="1"/>
              <a:t>puede</a:t>
            </a:r>
            <a:r>
              <a:rPr sz="2800" dirty="0"/>
              <a:t> </a:t>
            </a:r>
            <a:r>
              <a:rPr sz="2800" dirty="0" err="1"/>
              <a:t>ayudar</a:t>
            </a:r>
            <a:r>
              <a:rPr sz="2800" dirty="0"/>
              <a:t> a </a:t>
            </a:r>
            <a:r>
              <a:rPr sz="2800" dirty="0" err="1"/>
              <a:t>retrasar</a:t>
            </a:r>
            <a:r>
              <a:rPr sz="2800" dirty="0"/>
              <a:t> la </a:t>
            </a:r>
            <a:r>
              <a:rPr sz="2800" dirty="0" err="1"/>
              <a:t>progresión</a:t>
            </a:r>
            <a:r>
              <a:rPr sz="2800" dirty="0"/>
              <a:t> de la fluorosis</a:t>
            </a:r>
          </a:p>
          <a:p>
            <a:pPr lvl="1" rtl="0" eaLnBrk="1" hangingPunct="1"/>
            <a:r>
              <a:rPr sz="2400" dirty="0" err="1"/>
              <a:t>mejora</a:t>
            </a:r>
            <a:r>
              <a:rPr sz="2400" dirty="0"/>
              <a:t> la </a:t>
            </a:r>
            <a:r>
              <a:rPr sz="2400" dirty="0" err="1"/>
              <a:t>eliminación</a:t>
            </a:r>
            <a:r>
              <a:rPr sz="2400" dirty="0"/>
              <a:t> del </a:t>
            </a:r>
            <a:r>
              <a:rPr sz="2400" dirty="0" err="1"/>
              <a:t>fluoruro</a:t>
            </a:r>
            <a:r>
              <a:rPr sz="2400" dirty="0"/>
              <a:t> </a:t>
            </a:r>
            <a:r>
              <a:rPr sz="2400" dirty="0" err="1"/>
              <a:t>por</a:t>
            </a:r>
            <a:r>
              <a:rPr sz="2400" dirty="0"/>
              <a:t> </a:t>
            </a:r>
            <a:r>
              <a:rPr sz="2400" dirty="0" err="1"/>
              <a:t>vía</a:t>
            </a:r>
            <a:r>
              <a:rPr sz="2400" dirty="0"/>
              <a:t> </a:t>
            </a:r>
            <a:r>
              <a:rPr sz="2400" dirty="0" err="1"/>
              <a:t>urinaria</a:t>
            </a:r>
            <a:endParaRPr sz="2400" dirty="0"/>
          </a:p>
          <a:p>
            <a:pPr eaLnBrk="1" hangingPunct="1"/>
            <a:endParaRPr lang="en-US" altLang="en-US" sz="2800" dirty="0" smtClean="0"/>
          </a:p>
        </p:txBody>
      </p:sp>
      <p:sp>
        <p:nvSpPr>
          <p:cNvPr id="9221" name="ZoneTexte 8"/>
          <p:cNvSpPr txBox="1">
            <a:spLocks noChangeArrowheads="1"/>
          </p:cNvSpPr>
          <p:nvPr/>
        </p:nvSpPr>
        <p:spPr bwMode="auto">
          <a:xfrm>
            <a:off x="6172200" y="6550025"/>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(Fuente: www.maji.go.tz)</a:t>
            </a:r>
          </a:p>
        </p:txBody>
      </p:sp>
      <p:pic>
        <p:nvPicPr>
          <p:cNvPr id="92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581400" cy="2249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275" y="3067050"/>
            <a:ext cx="3244850" cy="348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22302c7097cd36af3ea182cd870377f5fd2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3503</Words>
  <Application>Microsoft Office PowerPoint</Application>
  <PresentationFormat>On-screen Show (4:3)</PresentationFormat>
  <Paragraphs>371</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Fluoruro en el agua de consumo</vt:lpstr>
      <vt:lpstr>Expectativas de aprendizaje</vt:lpstr>
      <vt:lpstr>¿De dónde proviene el fluoruro?</vt:lpstr>
      <vt:lpstr>¿Qué aspecto tiene el fluoruro  en el agua?</vt:lpstr>
      <vt:lpstr>¿En qué lugares del mundo hay fluoruro?</vt:lpstr>
      <vt:lpstr>¿Cuáles son los efectos en la salud?</vt:lpstr>
      <vt:lpstr>Valores de referencia</vt:lpstr>
      <vt:lpstr>¿Cómo se trata la fluorosis?</vt:lpstr>
      <vt:lpstr>Impacto social</vt:lpstr>
      <vt:lpstr>¿Cómo se trata el agua con fluoruro?</vt:lpstr>
      <vt:lpstr>Mitigación integral de la fluorosis</vt:lpstr>
      <vt:lpstr>¿Cómo se elimina el fluoruro?</vt:lpstr>
      <vt:lpstr>Alúmina activada</vt:lpstr>
      <vt:lpstr>Técnica Nalgonda</vt:lpstr>
      <vt:lpstr>Filtro de carbón animal</vt:lpstr>
      <vt:lpstr>Arcilla</vt:lpstr>
      <vt:lpstr>Precipitación por contacto</vt:lpstr>
      <vt:lpstr>Repaso</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Roachita</cp:lastModifiedBy>
  <cp:revision>85</cp:revision>
  <dcterms:created xsi:type="dcterms:W3CDTF">2006-09-21T18:04:46Z</dcterms:created>
  <dcterms:modified xsi:type="dcterms:W3CDTF">2014-05-28T02:48:04Z</dcterms:modified>
</cp:coreProperties>
</file>