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notesSlides/notesSlide18.xml" ContentType="application/vnd.openxmlformats-officedocument.presentationml.notesSlide+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notesSlides/notesSlide23.xml" ContentType="application/vnd.openxmlformats-officedocument.presentationml.notesSlide+xml"/>
  <Override PartName="/ppt/tags/tag58.xml" ContentType="application/vnd.openxmlformats-officedocument.presentationml.tags+xml"/>
  <Override PartName="/ppt/notesSlides/notesSlide24.xml" ContentType="application/vnd.openxmlformats-officedocument.presentationml.notesSlide+xml"/>
  <Override PartName="/ppt/tags/tag59.xml" ContentType="application/vnd.openxmlformats-officedocument.presentationml.tags+xml"/>
  <Override PartName="/ppt/notesSlides/notesSlide25.xml" ContentType="application/vnd.openxmlformats-officedocument.presentationml.notesSlide+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48"/>
  </p:notesMasterIdLst>
  <p:handoutMasterIdLst>
    <p:handoutMasterId r:id="rId49"/>
  </p:handoutMasterIdLst>
  <p:sldIdLst>
    <p:sldId id="272" r:id="rId3"/>
    <p:sldId id="271" r:id="rId4"/>
    <p:sldId id="275" r:id="rId5"/>
    <p:sldId id="279" r:id="rId6"/>
    <p:sldId id="277" r:id="rId7"/>
    <p:sldId id="270" r:id="rId8"/>
    <p:sldId id="307" r:id="rId9"/>
    <p:sldId id="365" r:id="rId10"/>
    <p:sldId id="363" r:id="rId11"/>
    <p:sldId id="281" r:id="rId12"/>
    <p:sldId id="346" r:id="rId13"/>
    <p:sldId id="314" r:id="rId14"/>
    <p:sldId id="349" r:id="rId15"/>
    <p:sldId id="315" r:id="rId16"/>
    <p:sldId id="350" r:id="rId17"/>
    <p:sldId id="283" r:id="rId18"/>
    <p:sldId id="347" r:id="rId19"/>
    <p:sldId id="351" r:id="rId20"/>
    <p:sldId id="348" r:id="rId21"/>
    <p:sldId id="352" r:id="rId22"/>
    <p:sldId id="353" r:id="rId23"/>
    <p:sldId id="354" r:id="rId24"/>
    <p:sldId id="357" r:id="rId25"/>
    <p:sldId id="326" r:id="rId26"/>
    <p:sldId id="319" r:id="rId27"/>
    <p:sldId id="331" r:id="rId28"/>
    <p:sldId id="358" r:id="rId29"/>
    <p:sldId id="285" r:id="rId30"/>
    <p:sldId id="329" r:id="rId31"/>
    <p:sldId id="330" r:id="rId32"/>
    <p:sldId id="333" r:id="rId33"/>
    <p:sldId id="334" r:id="rId34"/>
    <p:sldId id="336" r:id="rId35"/>
    <p:sldId id="359" r:id="rId36"/>
    <p:sldId id="367" r:id="rId37"/>
    <p:sldId id="286" r:id="rId38"/>
    <p:sldId id="366" r:id="rId39"/>
    <p:sldId id="371" r:id="rId40"/>
    <p:sldId id="372" r:id="rId41"/>
    <p:sldId id="338" r:id="rId42"/>
    <p:sldId id="368" r:id="rId43"/>
    <p:sldId id="344" r:id="rId44"/>
    <p:sldId id="370" r:id="rId45"/>
    <p:sldId id="369" r:id="rId46"/>
    <p:sldId id="257" r:id="rId47"/>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Georgia" panose="02040502050405020303" pitchFamily="18" charset="0"/>
      <p:regular r:id="rId54"/>
      <p:bold r:id="rId55"/>
      <p:italic r:id="rId56"/>
      <p:boldItalic r:id="rId57"/>
    </p:embeddedFont>
    <p:embeddedFont>
      <p:font typeface="Lato" panose="020B0604020202020204" charset="0"/>
      <p:regular r:id="rId58"/>
      <p:bold r:id="rId59"/>
      <p:italic r:id="rId60"/>
      <p:boldItalic r:id="rId61"/>
    </p:embeddedFont>
    <p:embeddedFont>
      <p:font typeface="Lato Light" panose="020F0302020204030203" charset="0"/>
      <p:regular r:id="rId62"/>
      <p:italic r:id="rId63"/>
    </p:embeddedFont>
    <p:embeddedFont>
      <p:font typeface="Merriweather Black" panose="020B0604020202020204" charset="0"/>
      <p:bold r:id="rId64"/>
      <p:boldItalic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The cost of a latrine program" id="{93268581-705C-4CF3-BA37-3C4142EFB0ED}">
          <p14:sldIdLst>
            <p14:sldId id="270"/>
            <p14:sldId id="307"/>
          </p14:sldIdLst>
        </p14:section>
        <p14:section name="Who pays?" id="{916BF600-A0CE-4D34-A101-60EF39FEA200}">
          <p14:sldIdLst>
            <p14:sldId id="365"/>
            <p14:sldId id="363"/>
            <p14:sldId id="281"/>
            <p14:sldId id="346"/>
            <p14:sldId id="314"/>
            <p14:sldId id="349"/>
            <p14:sldId id="315"/>
            <p14:sldId id="350"/>
            <p14:sldId id="283"/>
            <p14:sldId id="347"/>
          </p14:sldIdLst>
        </p14:section>
        <p14:section name="Analysis" id="{B190BD2B-DEAA-4205-81A7-24F1B3C86056}">
          <p14:sldIdLst>
            <p14:sldId id="351"/>
            <p14:sldId id="348"/>
            <p14:sldId id="352"/>
            <p14:sldId id="353"/>
            <p14:sldId id="354"/>
            <p14:sldId id="357"/>
            <p14:sldId id="326"/>
            <p14:sldId id="319"/>
            <p14:sldId id="331"/>
            <p14:sldId id="358"/>
          </p14:sldIdLst>
        </p14:section>
        <p14:section name="Design and develop" id="{45216FD6-8E5F-41B8-8535-95CABCB8B558}">
          <p14:sldIdLst>
            <p14:sldId id="285"/>
            <p14:sldId id="329"/>
            <p14:sldId id="330"/>
            <p14:sldId id="333"/>
            <p14:sldId id="334"/>
            <p14:sldId id="336"/>
            <p14:sldId id="359"/>
            <p14:sldId id="367"/>
            <p14:sldId id="286"/>
            <p14:sldId id="366"/>
            <p14:sldId id="371"/>
            <p14:sldId id="372"/>
            <p14:sldId id="338"/>
            <p14:sldId id="368"/>
            <p14:sldId id="344"/>
          </p14:sldIdLst>
        </p14:section>
        <p14:section name="Implement and monitor" id="{1831D3C4-546F-4C69-AD93-258BBA19A301}">
          <p14:sldIdLst>
            <p14:sldId id="370"/>
          </p14:sldIdLst>
        </p14:section>
        <p14:section name="Review" id="{A3F116B9-B127-46CE-97A8-BF243311DF93}">
          <p14:sldIdLst>
            <p14:sldId id="369"/>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04" clrIdx="0">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4D6"/>
    <a:srgbClr val="5C5C5C"/>
    <a:srgbClr val="000000"/>
    <a:srgbClr val="90D8F5"/>
    <a:srgbClr val="58C8DD"/>
    <a:srgbClr val="38C6F4"/>
    <a:srgbClr val="27808E"/>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4A1B7-DCEE-4714-8D36-295F313E41D2}" v="855" dt="2018-08-18T20:38:27.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1" autoAdjust="0"/>
    <p:restoredTop sz="76713" autoAdjust="0"/>
  </p:normalViewPr>
  <p:slideViewPr>
    <p:cSldViewPr snapToGrid="0">
      <p:cViewPr varScale="1">
        <p:scale>
          <a:sx n="75" d="100"/>
          <a:sy n="75" d="100"/>
        </p:scale>
        <p:origin x="922" y="62"/>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fntdata"/><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fntdata"/><Relationship Id="rId5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2018-11-22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2018-11-22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4</a:t>
            </a:fld>
            <a:endParaRPr/>
          </a:p>
        </p:txBody>
      </p:sp>
    </p:spTree>
    <p:extLst>
      <p:ext uri="{BB962C8B-B14F-4D97-AF65-F5344CB8AC3E}">
        <p14:creationId xmlns:p14="http://schemas.microsoft.com/office/powerpoint/2010/main" val="85830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5C5C5C"/>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pPr rtl="0"/>
            <a:fld id="{69CCCD06-B6AC-4C94-B410-82C167501725}" type="slidenum">
              <a:rPr/>
              <a:t>23</a:t>
            </a:fld>
            <a:endParaRPr/>
          </a:p>
        </p:txBody>
      </p:sp>
    </p:spTree>
    <p:extLst>
      <p:ext uri="{BB962C8B-B14F-4D97-AF65-F5344CB8AC3E}">
        <p14:creationId xmlns:p14="http://schemas.microsoft.com/office/powerpoint/2010/main" val="329508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24</a:t>
            </a:fld>
            <a:endParaRPr/>
          </a:p>
        </p:txBody>
      </p:sp>
    </p:spTree>
    <p:extLst>
      <p:ext uri="{BB962C8B-B14F-4D97-AF65-F5344CB8AC3E}">
        <p14:creationId xmlns:p14="http://schemas.microsoft.com/office/powerpoint/2010/main" val="96501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29</a:t>
            </a:fld>
            <a:endParaRPr/>
          </a:p>
        </p:txBody>
      </p:sp>
    </p:spTree>
    <p:extLst>
      <p:ext uri="{BB962C8B-B14F-4D97-AF65-F5344CB8AC3E}">
        <p14:creationId xmlns:p14="http://schemas.microsoft.com/office/powerpoint/2010/main" val="282654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30</a:t>
            </a:fld>
            <a:endParaRPr/>
          </a:p>
        </p:txBody>
      </p:sp>
    </p:spTree>
    <p:extLst>
      <p:ext uri="{BB962C8B-B14F-4D97-AF65-F5344CB8AC3E}">
        <p14:creationId xmlns:p14="http://schemas.microsoft.com/office/powerpoint/2010/main" val="175350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https://www.youtube.com/watch?v=jvLXKYkxzIA</a:t>
            </a:r>
          </a:p>
          <a:p>
            <a:endParaRPr lang="en-US" dirty="0"/>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31</a:t>
            </a:fld>
            <a:endParaRPr/>
          </a:p>
        </p:txBody>
      </p:sp>
    </p:spTree>
    <p:extLst>
      <p:ext uri="{BB962C8B-B14F-4D97-AF65-F5344CB8AC3E}">
        <p14:creationId xmlns:p14="http://schemas.microsoft.com/office/powerpoint/2010/main" val="302912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https://www.youtube.com/watch?v=U_lgCLmvRQo</a:t>
            </a:r>
          </a:p>
          <a:p>
            <a:endParaRPr lang="en-US" dirty="0"/>
          </a:p>
          <a:p>
            <a:pPr rtl="0"/>
            <a:r>
              <a:rPr lang="fr-FR"/>
              <a:t>(5 premières minutes</a:t>
            </a:r>
            <a:r>
              <a:rPr lang="fr-FR" baseline="0"/>
              <a:t> seulement)</a:t>
            </a:r>
          </a:p>
        </p:txBody>
      </p:sp>
      <p:sp>
        <p:nvSpPr>
          <p:cNvPr id="4" name="Slide Number Placeholder 3"/>
          <p:cNvSpPr>
            <a:spLocks noGrp="1"/>
          </p:cNvSpPr>
          <p:nvPr>
            <p:ph type="sldNum" sz="quarter" idx="10"/>
          </p:nvPr>
        </p:nvSpPr>
        <p:spPr/>
        <p:txBody>
          <a:bodyPr/>
          <a:lstStyle/>
          <a:p>
            <a:pPr rtl="0"/>
            <a:fld id="{69CCCD06-B6AC-4C94-B410-82C167501725}" type="slidenum">
              <a:rPr/>
              <a:t>32</a:t>
            </a:fld>
            <a:endParaRPr/>
          </a:p>
        </p:txBody>
      </p:sp>
    </p:spTree>
    <p:extLst>
      <p:ext uri="{BB962C8B-B14F-4D97-AF65-F5344CB8AC3E}">
        <p14:creationId xmlns:p14="http://schemas.microsoft.com/office/powerpoint/2010/main" val="428479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33</a:t>
            </a:fld>
            <a:endParaRPr/>
          </a:p>
        </p:txBody>
      </p:sp>
    </p:spTree>
    <p:extLst>
      <p:ext uri="{BB962C8B-B14F-4D97-AF65-F5344CB8AC3E}">
        <p14:creationId xmlns:p14="http://schemas.microsoft.com/office/powerpoint/2010/main" val="62337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34</a:t>
            </a:fld>
            <a:endParaRPr/>
          </a:p>
        </p:txBody>
      </p:sp>
    </p:spTree>
    <p:extLst>
      <p:ext uri="{BB962C8B-B14F-4D97-AF65-F5344CB8AC3E}">
        <p14:creationId xmlns:p14="http://schemas.microsoft.com/office/powerpoint/2010/main" val="127151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35</a:t>
            </a:fld>
            <a:endParaRPr/>
          </a:p>
        </p:txBody>
      </p:sp>
    </p:spTree>
    <p:extLst>
      <p:ext uri="{BB962C8B-B14F-4D97-AF65-F5344CB8AC3E}">
        <p14:creationId xmlns:p14="http://schemas.microsoft.com/office/powerpoint/2010/main" val="96967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36</a:t>
            </a:fld>
            <a:endParaRPr/>
          </a:p>
        </p:txBody>
      </p:sp>
    </p:spTree>
    <p:extLst>
      <p:ext uri="{BB962C8B-B14F-4D97-AF65-F5344CB8AC3E}">
        <p14:creationId xmlns:p14="http://schemas.microsoft.com/office/powerpoint/2010/main" val="304837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5</a:t>
            </a:fld>
            <a:endParaRPr/>
          </a:p>
        </p:txBody>
      </p:sp>
    </p:spTree>
    <p:extLst>
      <p:ext uri="{BB962C8B-B14F-4D97-AF65-F5344CB8AC3E}">
        <p14:creationId xmlns:p14="http://schemas.microsoft.com/office/powerpoint/2010/main" val="345026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37</a:t>
            </a:fld>
            <a:endParaRPr/>
          </a:p>
        </p:txBody>
      </p:sp>
    </p:spTree>
    <p:extLst>
      <p:ext uri="{BB962C8B-B14F-4D97-AF65-F5344CB8AC3E}">
        <p14:creationId xmlns:p14="http://schemas.microsoft.com/office/powerpoint/2010/main" val="53704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rtl="0"/>
            <a:fld id="{69CCCD06-B6AC-4C94-B410-82C167501725}" type="slidenum">
              <a:rPr/>
              <a:t>38</a:t>
            </a:fld>
            <a:endParaRPr/>
          </a:p>
        </p:txBody>
      </p:sp>
    </p:spTree>
    <p:extLst>
      <p:ext uri="{BB962C8B-B14F-4D97-AF65-F5344CB8AC3E}">
        <p14:creationId xmlns:p14="http://schemas.microsoft.com/office/powerpoint/2010/main" val="160694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p:txBody>
      </p:sp>
      <p:sp>
        <p:nvSpPr>
          <p:cNvPr id="4" name="Slide Number Placeholder 3"/>
          <p:cNvSpPr>
            <a:spLocks noGrp="1"/>
          </p:cNvSpPr>
          <p:nvPr>
            <p:ph type="sldNum" sz="quarter" idx="10"/>
          </p:nvPr>
        </p:nvSpPr>
        <p:spPr/>
        <p:txBody>
          <a:bodyPr/>
          <a:lstStyle/>
          <a:p>
            <a:pPr rtl="0"/>
            <a:fld id="{69CCCD06-B6AC-4C94-B410-82C167501725}" type="slidenum">
              <a:rPr/>
              <a:t>40</a:t>
            </a:fld>
            <a:endParaRPr/>
          </a:p>
        </p:txBody>
      </p:sp>
    </p:spTree>
    <p:extLst>
      <p:ext uri="{BB962C8B-B14F-4D97-AF65-F5344CB8AC3E}">
        <p14:creationId xmlns:p14="http://schemas.microsoft.com/office/powerpoint/2010/main" val="424935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41</a:t>
            </a:fld>
            <a:endParaRPr/>
          </a:p>
        </p:txBody>
      </p:sp>
    </p:spTree>
    <p:extLst>
      <p:ext uri="{BB962C8B-B14F-4D97-AF65-F5344CB8AC3E}">
        <p14:creationId xmlns:p14="http://schemas.microsoft.com/office/powerpoint/2010/main" val="2390467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42</a:t>
            </a:fld>
            <a:endParaRPr/>
          </a:p>
        </p:txBody>
      </p:sp>
    </p:spTree>
    <p:extLst>
      <p:ext uri="{BB962C8B-B14F-4D97-AF65-F5344CB8AC3E}">
        <p14:creationId xmlns:p14="http://schemas.microsoft.com/office/powerpoint/2010/main" val="887325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rtl="0"/>
            <a:fld id="{69CCCD06-B6AC-4C94-B410-82C167501725}" type="slidenum">
              <a:rPr/>
              <a:t>43</a:t>
            </a:fld>
            <a:endParaRPr/>
          </a:p>
        </p:txBody>
      </p:sp>
    </p:spTree>
    <p:extLst>
      <p:ext uri="{BB962C8B-B14F-4D97-AF65-F5344CB8AC3E}">
        <p14:creationId xmlns:p14="http://schemas.microsoft.com/office/powerpoint/2010/main" val="169364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dirty="0"/>
          </a:p>
        </p:txBody>
      </p:sp>
      <p:sp>
        <p:nvSpPr>
          <p:cNvPr id="4" name="Slide Number Placeholder 3"/>
          <p:cNvSpPr>
            <a:spLocks noGrp="1"/>
          </p:cNvSpPr>
          <p:nvPr>
            <p:ph type="sldNum" sz="quarter" idx="10"/>
          </p:nvPr>
        </p:nvSpPr>
        <p:spPr/>
        <p:txBody>
          <a:bodyPr/>
          <a:lstStyle/>
          <a:p>
            <a:pPr rtl="0"/>
            <a:fld id="{69CCCD06-B6AC-4C94-B410-82C167501725}" type="slidenum">
              <a:rPr/>
              <a:t>44</a:t>
            </a:fld>
            <a:endParaRPr/>
          </a:p>
        </p:txBody>
      </p:sp>
    </p:spTree>
    <p:extLst>
      <p:ext uri="{BB962C8B-B14F-4D97-AF65-F5344CB8AC3E}">
        <p14:creationId xmlns:p14="http://schemas.microsoft.com/office/powerpoint/2010/main" val="389911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6</a:t>
            </a:fld>
            <a:endParaRPr/>
          </a:p>
        </p:txBody>
      </p:sp>
    </p:spTree>
    <p:extLst>
      <p:ext uri="{BB962C8B-B14F-4D97-AF65-F5344CB8AC3E}">
        <p14:creationId xmlns:p14="http://schemas.microsoft.com/office/powerpoint/2010/main" val="7187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16424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8</a:t>
            </a:fld>
            <a:endParaRPr/>
          </a:p>
        </p:txBody>
      </p:sp>
    </p:spTree>
    <p:extLst>
      <p:ext uri="{BB962C8B-B14F-4D97-AF65-F5344CB8AC3E}">
        <p14:creationId xmlns:p14="http://schemas.microsoft.com/office/powerpoint/2010/main" val="363793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18</a:t>
            </a:fld>
            <a:endParaRPr/>
          </a:p>
        </p:txBody>
      </p:sp>
    </p:spTree>
    <p:extLst>
      <p:ext uri="{BB962C8B-B14F-4D97-AF65-F5344CB8AC3E}">
        <p14:creationId xmlns:p14="http://schemas.microsoft.com/office/powerpoint/2010/main" val="407728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20</a:t>
            </a:fld>
            <a:endParaRPr/>
          </a:p>
        </p:txBody>
      </p:sp>
    </p:spTree>
    <p:extLst>
      <p:ext uri="{BB962C8B-B14F-4D97-AF65-F5344CB8AC3E}">
        <p14:creationId xmlns:p14="http://schemas.microsoft.com/office/powerpoint/2010/main" val="243688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21</a:t>
            </a:fld>
            <a:endParaRPr/>
          </a:p>
        </p:txBody>
      </p:sp>
    </p:spTree>
    <p:extLst>
      <p:ext uri="{BB962C8B-B14F-4D97-AF65-F5344CB8AC3E}">
        <p14:creationId xmlns:p14="http://schemas.microsoft.com/office/powerpoint/2010/main" val="223575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22</a:t>
            </a:fld>
            <a:endParaRPr/>
          </a:p>
        </p:txBody>
      </p:sp>
    </p:spTree>
    <p:extLst>
      <p:ext uri="{BB962C8B-B14F-4D97-AF65-F5344CB8AC3E}">
        <p14:creationId xmlns:p14="http://schemas.microsoft.com/office/powerpoint/2010/main" val="99083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BY-SA 4.0). </a:t>
            </a:r>
          </a:p>
          <a:p>
            <a:pPr rtl="0"/>
            <a:r>
              <a:rPr lang="fr-FR" sz="1600" dirty="0"/>
              <a:t>Vous êtes libre de :</a:t>
            </a:r>
          </a:p>
        </p:txBody>
      </p:sp>
      <p:sp>
        <p:nvSpPr>
          <p:cNvPr id="21" name="TextBox 20"/>
          <p:cNvSpPr txBox="1"/>
          <p:nvPr userDrawn="1"/>
        </p:nvSpPr>
        <p:spPr>
          <a:xfrm>
            <a:off x="2595000" y="2106934"/>
            <a:ext cx="7533738" cy="830997"/>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2000" y="5658812"/>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88400" y="5617011"/>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452538" cy="4036220"/>
            <a:chOff x="1305030" y="1484057"/>
            <a:chExt cx="6602749"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602747"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 ;</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28.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29.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30.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3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3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33.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34.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35.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1.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45.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47.xml"/><Relationship Id="rId5" Type="http://schemas.microsoft.com/office/2007/relationships/hdphoto" Target="../media/hdphoto7.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7.wdp"/><Relationship Id="rId2" Type="http://schemas.openxmlformats.org/officeDocument/2006/relationships/slideLayout" Target="../slideLayouts/slideLayout8.xml"/><Relationship Id="rId1" Type="http://schemas.openxmlformats.org/officeDocument/2006/relationships/tags" Target="../tags/tag4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49.xml"/><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hyperlink" Target="https://www.youtube.com/watch?v=jvLXKYkxzIA"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50.xml"/><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hyperlink" Target="https://www.youtube.com/watch?v=U_lgCLmvRQo"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51.xml"/><Relationship Id="rId5" Type="http://schemas.microsoft.com/office/2007/relationships/hdphoto" Target="../media/hdphoto7.wdp"/><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52.xml"/><Relationship Id="rId5" Type="http://schemas.microsoft.com/office/2007/relationships/hdphoto" Target="../media/hdphoto6.wdp"/><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55.xml"/><Relationship Id="rId5" Type="http://schemas.microsoft.com/office/2007/relationships/hdphoto" Target="../media/hdphoto6.wdp"/><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57.xml"/><Relationship Id="rId5" Type="http://schemas.microsoft.com/office/2007/relationships/hdphoto" Target="../media/hdphoto6.wdp"/><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58.xml"/><Relationship Id="rId5" Type="http://schemas.microsoft.com/office/2007/relationships/hdphoto" Target="../media/hdphoto6.wdp"/><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59.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60.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6.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Familles </a:t>
            </a:r>
          </a:p>
        </p:txBody>
      </p:sp>
      <p:sp>
        <p:nvSpPr>
          <p:cNvPr id="14" name="Text Placeholder 13"/>
          <p:cNvSpPr>
            <a:spLocks noGrp="1"/>
          </p:cNvSpPr>
          <p:nvPr>
            <p:ph type="body" sz="quarter" idx="11"/>
          </p:nvPr>
        </p:nvSpPr>
        <p:spPr>
          <a:xfrm>
            <a:off x="1530000" y="1710000"/>
            <a:ext cx="9360000" cy="4212680"/>
          </a:xfrm>
        </p:spPr>
        <p:txBody>
          <a:bodyPr/>
          <a:lstStyle/>
          <a:p>
            <a:pPr marL="342900" indent="-342900" rtl="0">
              <a:lnSpc>
                <a:spcPct val="100000"/>
              </a:lnSpc>
              <a:buFont typeface="Arial" panose="020B0604020202020204" pitchFamily="34" charset="0"/>
              <a:buChar char="•"/>
            </a:pPr>
            <a:r>
              <a:rPr lang="fr-FR">
                <a:solidFill>
                  <a:schemeClr val="bg1"/>
                </a:solidFill>
              </a:rPr>
              <a:t>Matériaux et produits pour la latrine </a:t>
            </a:r>
          </a:p>
          <a:p>
            <a:pPr marL="342900" indent="-342900" rtl="0">
              <a:lnSpc>
                <a:spcPct val="100000"/>
              </a:lnSpc>
              <a:buFont typeface="Arial" panose="020B0604020202020204" pitchFamily="34" charset="0"/>
              <a:buChar char="•"/>
            </a:pPr>
            <a:r>
              <a:rPr lang="fr-FR">
                <a:solidFill>
                  <a:schemeClr val="bg1"/>
                </a:solidFill>
              </a:rPr>
              <a:t>Transport des matériaux</a:t>
            </a:r>
          </a:p>
          <a:p>
            <a:pPr marL="342900" indent="-342900" rtl="0">
              <a:lnSpc>
                <a:spcPct val="100000"/>
              </a:lnSpc>
              <a:buFont typeface="Arial" panose="020B0604020202020204" pitchFamily="34" charset="0"/>
              <a:buChar char="•"/>
            </a:pPr>
            <a:r>
              <a:rPr lang="fr-FR">
                <a:solidFill>
                  <a:schemeClr val="bg1"/>
                </a:solidFill>
              </a:rPr>
              <a:t>Main d’œuvre</a:t>
            </a:r>
          </a:p>
          <a:p>
            <a:pPr marL="342900" indent="-342900" rtl="0">
              <a:lnSpc>
                <a:spcPct val="100000"/>
              </a:lnSpc>
              <a:buFont typeface="Arial" panose="020B0604020202020204" pitchFamily="34" charset="0"/>
              <a:buChar char="•"/>
            </a:pPr>
            <a:r>
              <a:rPr lang="fr-FR">
                <a:solidFill>
                  <a:schemeClr val="bg1"/>
                </a:solidFill>
              </a:rPr>
              <a:t>Réparations</a:t>
            </a:r>
          </a:p>
          <a:p>
            <a:pPr marL="342900" indent="-342900" rtl="0">
              <a:lnSpc>
                <a:spcPct val="100000"/>
              </a:lnSpc>
              <a:buFont typeface="Arial" panose="020B0604020202020204" pitchFamily="34" charset="0"/>
              <a:buChar char="•"/>
            </a:pPr>
            <a:r>
              <a:rPr lang="fr-FR">
                <a:solidFill>
                  <a:schemeClr val="bg1"/>
                </a:solidFill>
              </a:rPr>
              <a:t>Services de vidange</a:t>
            </a:r>
          </a:p>
          <a:p>
            <a:pPr marL="342900" indent="-342900" rtl="0">
              <a:lnSpc>
                <a:spcPct val="100000"/>
              </a:lnSpc>
              <a:buFont typeface="Arial" panose="020B0604020202020204" pitchFamily="34" charset="0"/>
              <a:buChar char="•"/>
            </a:pPr>
            <a:r>
              <a:rPr lang="fr-FR">
                <a:solidFill>
                  <a:schemeClr val="bg1"/>
                </a:solidFill>
              </a:rPr>
              <a:t>Équipement pour nettoyer et entretenir la latrine</a:t>
            </a:r>
          </a:p>
          <a:p>
            <a:pPr marL="342900" indent="-342900" rtl="0">
              <a:lnSpc>
                <a:spcPct val="100000"/>
              </a:lnSpc>
              <a:buFont typeface="Arial" panose="020B0604020202020204" pitchFamily="34" charset="0"/>
              <a:buChar char="•"/>
            </a:pPr>
            <a:r>
              <a:rPr lang="fr-FR">
                <a:solidFill>
                  <a:schemeClr val="bg1"/>
                </a:solidFill>
              </a:rPr>
              <a:t>Matériaux pour le nettoyage anal</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237939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Difficultés financières pour les familles</a:t>
            </a:r>
          </a:p>
        </p:txBody>
      </p:sp>
      <p:sp>
        <p:nvSpPr>
          <p:cNvPr id="14" name="Text Placeholder 13"/>
          <p:cNvSpPr>
            <a:spLocks noGrp="1"/>
          </p:cNvSpPr>
          <p:nvPr>
            <p:ph type="body" sz="quarter" idx="11"/>
          </p:nvPr>
        </p:nvSpPr>
        <p:spPr>
          <a:xfrm>
            <a:off x="1530000" y="1710000"/>
            <a:ext cx="9360000" cy="4212680"/>
          </a:xfrm>
        </p:spPr>
        <p:txBody>
          <a:bodyPr/>
          <a:lstStyle/>
          <a:p>
            <a:pPr marL="342900" indent="-342900" rtl="0">
              <a:lnSpc>
                <a:spcPct val="100000"/>
              </a:lnSpc>
              <a:buFont typeface="Arial" panose="020B0604020202020204" pitchFamily="34" charset="0"/>
              <a:buChar char="•"/>
            </a:pPr>
            <a:r>
              <a:rPr lang="fr-FR">
                <a:solidFill>
                  <a:schemeClr val="bg1"/>
                </a:solidFill>
              </a:rPr>
              <a:t>C'est cher</a:t>
            </a:r>
          </a:p>
          <a:p>
            <a:pPr marL="342900" indent="-342900" rtl="0">
              <a:lnSpc>
                <a:spcPct val="100000"/>
              </a:lnSpc>
              <a:buFont typeface="Arial" panose="020B0604020202020204" pitchFamily="34" charset="0"/>
              <a:buChar char="•"/>
            </a:pPr>
            <a:r>
              <a:rPr lang="fr-FR">
                <a:solidFill>
                  <a:schemeClr val="bg1"/>
                </a:solidFill>
              </a:rPr>
              <a:t>Nous n'avons pas les moyens de payer la totalité des coûts en une fois</a:t>
            </a:r>
          </a:p>
          <a:p>
            <a:pPr marL="342900" indent="-342900" rtl="0">
              <a:lnSpc>
                <a:spcPct val="100000"/>
              </a:lnSpc>
              <a:buFont typeface="Arial" panose="020B0604020202020204" pitchFamily="34" charset="0"/>
              <a:buChar char="•"/>
            </a:pPr>
            <a:r>
              <a:rPr lang="fr-FR">
                <a:solidFill>
                  <a:schemeClr val="bg1"/>
                </a:solidFill>
              </a:rPr>
              <a:t>Nous n'avons pas les moyens de payer le coût</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386695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200" y="365125"/>
            <a:ext cx="5270500" cy="1325563"/>
          </a:xfrm>
        </p:spPr>
        <p:txBody>
          <a:bodyPr/>
          <a:lstStyle/>
          <a:p>
            <a:pPr rtl="0"/>
            <a:r>
              <a:rPr lang="fr-FR">
                <a:solidFill>
                  <a:schemeClr val="bg1"/>
                </a:solidFill>
              </a:rPr>
              <a:t>Gouvernement</a:t>
            </a:r>
          </a:p>
        </p:txBody>
      </p:sp>
      <p:sp>
        <p:nvSpPr>
          <p:cNvPr id="14" name="Text Placeholder 13"/>
          <p:cNvSpPr>
            <a:spLocks noGrp="1"/>
          </p:cNvSpPr>
          <p:nvPr>
            <p:ph type="body" sz="quarter" idx="11"/>
          </p:nvPr>
        </p:nvSpPr>
        <p:spPr>
          <a:xfrm>
            <a:off x="1530000" y="1710000"/>
            <a:ext cx="9360000" cy="3617912"/>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Obligation de fournir des services basiques d'assainissement</a:t>
            </a:r>
          </a:p>
          <a:p>
            <a:pPr marL="342900" indent="-342900" rtl="0">
              <a:lnSpc>
                <a:spcPct val="100000"/>
              </a:lnSpc>
              <a:buFont typeface="Arial" panose="020B0604020202020204" pitchFamily="34" charset="0"/>
              <a:buChar char="•"/>
            </a:pPr>
            <a:r>
              <a:rPr lang="fr-FR">
                <a:solidFill>
                  <a:schemeClr val="bg1"/>
                </a:solidFill>
              </a:rPr>
              <a:t>Perte financière mondiale de 222,9 milliards de dollars US en 2015</a:t>
            </a:r>
          </a:p>
          <a:p>
            <a:pPr marL="342900" indent="-342900" rtl="0">
              <a:lnSpc>
                <a:spcPct val="100000"/>
              </a:lnSpc>
              <a:buFont typeface="Arial" panose="020B0604020202020204" pitchFamily="34" charset="0"/>
              <a:buChar char="•"/>
            </a:pPr>
            <a:r>
              <a:rPr lang="fr-FR">
                <a:solidFill>
                  <a:schemeClr val="bg1"/>
                </a:solidFill>
              </a:rPr>
              <a:t>Pour 1 dollar US investi dans l'assainissement, 5,50 dollars US de retour sur investissement</a:t>
            </a:r>
          </a:p>
          <a:p>
            <a:pPr marL="342900" indent="-342900" rtl="0">
              <a:lnSpc>
                <a:spcPct val="100000"/>
              </a:lnSpc>
              <a:buFont typeface="Arial" panose="020B0604020202020204" pitchFamily="34" charset="0"/>
              <a:buChar char="•"/>
            </a:pPr>
            <a:r>
              <a:rPr lang="fr-FR">
                <a:solidFill>
                  <a:schemeClr val="bg1"/>
                </a:solidFill>
              </a:rPr>
              <a:t>Construire un environnement favorable (par exemple, politiques et règlementations)</a:t>
            </a:r>
          </a:p>
          <a:p>
            <a:pPr marL="342900" indent="-342900" rtl="0">
              <a:lnSpc>
                <a:spcPct val="100000"/>
              </a:lnSpc>
              <a:buFont typeface="Arial" panose="020B0604020202020204" pitchFamily="34" charset="0"/>
              <a:buChar char="•"/>
            </a:pPr>
            <a:r>
              <a:rPr lang="fr-FR">
                <a:solidFill>
                  <a:schemeClr val="bg1"/>
                </a:solidFill>
              </a:rPr>
              <a:t>Financer de grandes infrastructures et la création de la demande</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41604" y="648594"/>
            <a:ext cx="882581" cy="720000"/>
          </a:xfrm>
          <a:prstGeom prst="rect">
            <a:avLst/>
          </a:prstGeom>
        </p:spPr>
      </p:pic>
    </p:spTree>
    <p:custDataLst>
      <p:tags r:id="rId1"/>
    </p:custDataLst>
    <p:extLst>
      <p:ext uri="{BB962C8B-B14F-4D97-AF65-F5344CB8AC3E}">
        <p14:creationId xmlns:p14="http://schemas.microsoft.com/office/powerpoint/2010/main" val="387079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199" y="365125"/>
            <a:ext cx="8363755" cy="1325563"/>
          </a:xfrm>
        </p:spPr>
        <p:txBody>
          <a:bodyPr>
            <a:normAutofit/>
          </a:bodyPr>
          <a:lstStyle/>
          <a:p>
            <a:pPr rtl="0"/>
            <a:r>
              <a:rPr lang="fr-FR">
                <a:solidFill>
                  <a:schemeClr val="bg1"/>
                </a:solidFill>
              </a:rPr>
              <a:t>Difficultés financières pour le gouvernement</a:t>
            </a:r>
          </a:p>
        </p:txBody>
      </p:sp>
      <p:sp>
        <p:nvSpPr>
          <p:cNvPr id="3" name="Slide Number Placeholder 2"/>
          <p:cNvSpPr>
            <a:spLocks noGrp="1"/>
          </p:cNvSpPr>
          <p:nvPr>
            <p:ph type="sldNum" sz="quarter" idx="10"/>
          </p:nvPr>
        </p:nvSpPr>
        <p:spPr/>
        <p:txBody>
          <a:bodyPr/>
          <a:lstStyle/>
          <a:p>
            <a:pPr rtl="0"/>
            <a:fld id="{A8350104-CE64-4EE9-82B1-554144FA4C7C}" type="slidenum">
              <a:rPr/>
              <a:pPr/>
              <a:t>13</a:t>
            </a:fld>
            <a:endParaRPr/>
          </a:p>
        </p:txBody>
      </p:sp>
      <p:sp>
        <p:nvSpPr>
          <p:cNvPr id="14" name="Text Placeholder 13"/>
          <p:cNvSpPr>
            <a:spLocks noGrp="1"/>
          </p:cNvSpPr>
          <p:nvPr>
            <p:ph type="body" sz="quarter" idx="11"/>
          </p:nvPr>
        </p:nvSpPr>
        <p:spPr>
          <a:xfrm>
            <a:off x="1530000" y="1710000"/>
            <a:ext cx="9360000" cy="3617912"/>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Manque de budget pour l'assainissement</a:t>
            </a:r>
          </a:p>
          <a:p>
            <a:pPr marL="342900" indent="-342900" rtl="0">
              <a:lnSpc>
                <a:spcPct val="100000"/>
              </a:lnSpc>
              <a:buFont typeface="Arial" panose="020B0604020202020204" pitchFamily="34" charset="0"/>
              <a:buChar char="•"/>
            </a:pPr>
            <a:r>
              <a:rPr lang="fr-FR">
                <a:solidFill>
                  <a:schemeClr val="bg1"/>
                </a:solidFill>
              </a:rPr>
              <a:t>Difficultés à collecter les taxes </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41604" y="648594"/>
            <a:ext cx="882581" cy="720000"/>
          </a:xfrm>
          <a:prstGeom prst="rect">
            <a:avLst/>
          </a:prstGeom>
        </p:spPr>
      </p:pic>
    </p:spTree>
    <p:custDataLst>
      <p:tags r:id="rId1"/>
    </p:custDataLst>
    <p:extLst>
      <p:ext uri="{BB962C8B-B14F-4D97-AF65-F5344CB8AC3E}">
        <p14:creationId xmlns:p14="http://schemas.microsoft.com/office/powerpoint/2010/main" val="148936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200" y="365125"/>
            <a:ext cx="5270500" cy="1325563"/>
          </a:xfrm>
        </p:spPr>
        <p:txBody>
          <a:bodyPr/>
          <a:lstStyle/>
          <a:p>
            <a:pPr rtl="0"/>
            <a:r>
              <a:rPr lang="fr-FR">
                <a:solidFill>
                  <a:schemeClr val="bg1"/>
                </a:solidFill>
              </a:rPr>
              <a:t>Bailleurs de fonds externes</a:t>
            </a:r>
          </a:p>
        </p:txBody>
      </p:sp>
      <p:sp>
        <p:nvSpPr>
          <p:cNvPr id="14" name="Text Placeholder 13"/>
          <p:cNvSpPr>
            <a:spLocks noGrp="1"/>
          </p:cNvSpPr>
          <p:nvPr>
            <p:ph type="body" sz="quarter" idx="11"/>
          </p:nvPr>
        </p:nvSpPr>
        <p:spPr>
          <a:xfrm>
            <a:off x="1530000" y="1710000"/>
            <a:ext cx="9360000" cy="4097936"/>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Ne financent plus directement la construction de latrines</a:t>
            </a:r>
          </a:p>
          <a:p>
            <a:pPr marL="342900" indent="-342900" rtl="0">
              <a:lnSpc>
                <a:spcPct val="100000"/>
              </a:lnSpc>
              <a:buFont typeface="Arial" panose="020B0604020202020204" pitchFamily="34" charset="0"/>
              <a:buChar char="•"/>
            </a:pPr>
            <a:r>
              <a:rPr lang="fr-FR">
                <a:solidFill>
                  <a:schemeClr val="bg1"/>
                </a:solidFill>
              </a:rPr>
              <a:t>Se concentrent sur le développement de marchés financiers</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44000" y="648594"/>
            <a:ext cx="477788" cy="720000"/>
          </a:xfrm>
          <a:prstGeom prst="rect">
            <a:avLst/>
          </a:prstGeom>
        </p:spPr>
      </p:pic>
    </p:spTree>
    <p:custDataLst>
      <p:tags r:id="rId1"/>
    </p:custDataLst>
    <p:extLst>
      <p:ext uri="{BB962C8B-B14F-4D97-AF65-F5344CB8AC3E}">
        <p14:creationId xmlns:p14="http://schemas.microsoft.com/office/powerpoint/2010/main" val="250336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199" y="365125"/>
            <a:ext cx="9310353" cy="1325563"/>
          </a:xfrm>
        </p:spPr>
        <p:txBody>
          <a:bodyPr/>
          <a:lstStyle/>
          <a:p>
            <a:pPr rtl="0"/>
            <a:r>
              <a:rPr lang="fr-FR">
                <a:solidFill>
                  <a:schemeClr val="bg1"/>
                </a:solidFill>
              </a:rPr>
              <a:t>Difficultés financières pour les bailleurs externes</a:t>
            </a:r>
          </a:p>
        </p:txBody>
      </p:sp>
      <p:sp>
        <p:nvSpPr>
          <p:cNvPr id="5" name="Text Placeholder 13"/>
          <p:cNvSpPr>
            <a:spLocks noGrp="1"/>
          </p:cNvSpPr>
          <p:nvPr>
            <p:ph type="body" sz="quarter" idx="11"/>
          </p:nvPr>
        </p:nvSpPr>
        <p:spPr>
          <a:xfrm>
            <a:off x="1530000" y="1710000"/>
            <a:ext cx="9360000" cy="2094503"/>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Changer les priorités en fonction des prescriptions des conseils d'administration et des administrateurs</a:t>
            </a:r>
          </a:p>
          <a:p>
            <a:pPr marL="342900" indent="-342900" rtl="0">
              <a:lnSpc>
                <a:spcPct val="100000"/>
              </a:lnSpc>
              <a:buFont typeface="Arial" panose="020B0604020202020204" pitchFamily="34" charset="0"/>
              <a:buChar char="•"/>
            </a:pPr>
            <a:r>
              <a:rPr lang="fr-FR">
                <a:solidFill>
                  <a:schemeClr val="bg1"/>
                </a:solidFill>
              </a:rPr>
              <a:t>Comprendre les besoins et les meilleures interventions</a:t>
            </a:r>
          </a:p>
          <a:p>
            <a:pPr marL="342900" indent="-342900" rtl="0">
              <a:lnSpc>
                <a:spcPct val="100000"/>
              </a:lnSpc>
              <a:buFont typeface="Arial" panose="020B0604020202020204" pitchFamily="34" charset="0"/>
              <a:buChar char="•"/>
            </a:pPr>
            <a:r>
              <a:rPr lang="fr-FR">
                <a:solidFill>
                  <a:schemeClr val="bg1"/>
                </a:solidFill>
              </a:rPr>
              <a:t>Faire le suivi du retour sur investissement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44000" y="648594"/>
            <a:ext cx="477788" cy="720000"/>
          </a:xfrm>
          <a:prstGeom prst="rect">
            <a:avLst/>
          </a:prstGeom>
        </p:spPr>
      </p:pic>
    </p:spTree>
    <p:custDataLst>
      <p:tags r:id="rId1"/>
    </p:custDataLst>
    <p:extLst>
      <p:ext uri="{BB962C8B-B14F-4D97-AF65-F5344CB8AC3E}">
        <p14:creationId xmlns:p14="http://schemas.microsoft.com/office/powerpoint/2010/main" val="246024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Institutions financières</a:t>
            </a:r>
          </a:p>
        </p:txBody>
      </p:sp>
      <p:sp>
        <p:nvSpPr>
          <p:cNvPr id="14" name="Text Placeholder 13"/>
          <p:cNvSpPr>
            <a:spLocks noGrp="1"/>
          </p:cNvSpPr>
          <p:nvPr>
            <p:ph type="body" sz="quarter" idx="11"/>
          </p:nvPr>
        </p:nvSpPr>
        <p:spPr>
          <a:xfrm>
            <a:off x="1530000" y="1710000"/>
            <a:ext cx="9360000" cy="4357687"/>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Activités à faible risque</a:t>
            </a:r>
          </a:p>
          <a:p>
            <a:pPr marL="342900" indent="-342900" rtl="0">
              <a:lnSpc>
                <a:spcPct val="100000"/>
              </a:lnSpc>
              <a:buFont typeface="Arial" panose="020B0604020202020204" pitchFamily="34" charset="0"/>
              <a:buChar char="•"/>
            </a:pPr>
            <a:r>
              <a:rPr lang="fr-FR">
                <a:solidFill>
                  <a:schemeClr val="bg1"/>
                </a:solidFill>
              </a:rPr>
              <a:t>Activités génératrices de revenu</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530" y="669700"/>
            <a:ext cx="752728" cy="716412"/>
          </a:xfrm>
          <a:prstGeom prst="rect">
            <a:avLst/>
          </a:prstGeom>
        </p:spPr>
      </p:pic>
    </p:spTree>
    <p:custDataLst>
      <p:tags r:id="rId1"/>
    </p:custDataLst>
    <p:extLst>
      <p:ext uri="{BB962C8B-B14F-4D97-AF65-F5344CB8AC3E}">
        <p14:creationId xmlns:p14="http://schemas.microsoft.com/office/powerpoint/2010/main" val="322608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Difficultés financières pour les institutions financières</a:t>
            </a:r>
          </a:p>
        </p:txBody>
      </p:sp>
      <p:sp>
        <p:nvSpPr>
          <p:cNvPr id="14" name="Text Placeholder 13"/>
          <p:cNvSpPr>
            <a:spLocks noGrp="1"/>
          </p:cNvSpPr>
          <p:nvPr>
            <p:ph type="body" sz="quarter" idx="11"/>
          </p:nvPr>
        </p:nvSpPr>
        <p:spPr>
          <a:xfrm>
            <a:off x="1530000" y="1710000"/>
            <a:ext cx="9360000" cy="4357687"/>
          </a:xfrm>
        </p:spPr>
        <p:txBody>
          <a:bodyPr>
            <a:normAutofit/>
          </a:bodyPr>
          <a:lstStyle/>
          <a:p>
            <a:pPr marL="342900" indent="-342900" rtl="0">
              <a:buFont typeface="Arial" panose="020B0604020202020204" pitchFamily="34" charset="0"/>
              <a:buChar char="•"/>
            </a:pPr>
            <a:r>
              <a:rPr lang="fr-FR">
                <a:solidFill>
                  <a:schemeClr val="bg1"/>
                </a:solidFill>
              </a:rPr>
              <a:t>Trop risqué (à cause du remboursement des emprunts, manque de volonté d'investir)</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530" y="669700"/>
            <a:ext cx="752728" cy="716412"/>
          </a:xfrm>
          <a:prstGeom prst="rect">
            <a:avLst/>
          </a:prstGeom>
        </p:spPr>
      </p:pic>
    </p:spTree>
    <p:custDataLst>
      <p:tags r:id="rId1"/>
    </p:custDataLst>
    <p:extLst>
      <p:ext uri="{BB962C8B-B14F-4D97-AF65-F5344CB8AC3E}">
        <p14:creationId xmlns:p14="http://schemas.microsoft.com/office/powerpoint/2010/main" val="261292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388643" y="1741547"/>
            <a:ext cx="4354012" cy="2246769"/>
          </a:xfrm>
          <a:prstGeom prst="rect">
            <a:avLst/>
          </a:prstGeom>
          <a:noFill/>
        </p:spPr>
        <p:txBody>
          <a:bodyPr wrap="square" rtlCol="0">
            <a:spAutoFit/>
          </a:bodyPr>
          <a:lstStyle/>
          <a:p>
            <a:pPr marL="285750" indent="-285750" rtl="0">
              <a:buClr>
                <a:srgbClr val="37C6F4"/>
              </a:buClr>
              <a:buFont typeface="Wingdings" panose="05000000000000000000" pitchFamily="2" charset="2"/>
              <a:buChar char=""/>
            </a:pPr>
            <a:r>
              <a:rPr lang="fr-FR" sz="2000">
                <a:solidFill>
                  <a:schemeClr val="bg1"/>
                </a:solidFill>
                <a:latin typeface="Lato" panose="020F0502020204030203" pitchFamily="34" charset="0"/>
              </a:rPr>
              <a:t>Révision au bureau</a:t>
            </a:r>
          </a:p>
          <a:p>
            <a:pPr marL="285750" indent="-285750" rtl="0">
              <a:buClr>
                <a:srgbClr val="37C6F4"/>
              </a:buClr>
              <a:buFont typeface="Wingdings" panose="05000000000000000000" pitchFamily="2" charset="2"/>
              <a:buChar char=""/>
            </a:pPr>
            <a:r>
              <a:rPr lang="fr-FR" sz="2000">
                <a:solidFill>
                  <a:schemeClr val="bg1"/>
                </a:solidFill>
                <a:latin typeface="Lato" panose="020F0502020204030203" pitchFamily="34" charset="0"/>
              </a:rPr>
              <a:t>Analyse de la chaîne d'approvisionnement</a:t>
            </a:r>
          </a:p>
          <a:p>
            <a:pPr marL="285750" indent="-285750" rtl="0">
              <a:buClr>
                <a:srgbClr val="37C6F4"/>
              </a:buClr>
              <a:buFont typeface="Wingdings" panose="05000000000000000000" pitchFamily="2" charset="2"/>
              <a:buChar char=""/>
            </a:pPr>
            <a:r>
              <a:rPr lang="fr-FR" sz="2000">
                <a:solidFill>
                  <a:schemeClr val="bg1"/>
                </a:solidFill>
                <a:latin typeface="Lato" panose="020F0502020204030203" pitchFamily="34" charset="0"/>
              </a:rPr>
              <a:t>Possibilité et volonté de payer</a:t>
            </a:r>
          </a:p>
          <a:p>
            <a:pPr marL="285750" indent="-285750" rtl="0">
              <a:buClr>
                <a:srgbClr val="37C6F4"/>
              </a:buClr>
              <a:buFont typeface="Wingdings" panose="05000000000000000000" pitchFamily="2" charset="2"/>
              <a:buChar char=""/>
            </a:pPr>
            <a:r>
              <a:rPr lang="fr-FR" sz="2000">
                <a:solidFill>
                  <a:schemeClr val="bg1"/>
                </a:solidFill>
                <a:latin typeface="Lato" panose="020F0502020204030203" pitchFamily="34" charset="0"/>
              </a:rPr>
              <a:t>Politique gouvernementale pour la recherche</a:t>
            </a:r>
          </a:p>
          <a:p>
            <a:pPr marL="285750" indent="-285750" rtl="0">
              <a:buClr>
                <a:srgbClr val="37C6F4"/>
              </a:buClr>
              <a:buFont typeface="Wingdings" panose="05000000000000000000" pitchFamily="2" charset="2"/>
              <a:buChar char=""/>
            </a:pPr>
            <a:r>
              <a:rPr lang="fr-FR" sz="2000">
                <a:solidFill>
                  <a:schemeClr val="bg1"/>
                </a:solidFill>
                <a:latin typeface="Lato" panose="020F0502020204030203" pitchFamily="34" charset="0"/>
              </a:rPr>
              <a:t>Rechercher des opportunités de financement extérieures</a:t>
            </a:r>
          </a:p>
          <a:p>
            <a:pPr marL="285750" indent="-285750" rtl="0">
              <a:buClr>
                <a:srgbClr val="37C6F4"/>
              </a:buClr>
              <a:buFont typeface="Wingdings" panose="05000000000000000000" pitchFamily="2" charset="2"/>
              <a:buChar char=""/>
            </a:pPr>
            <a:r>
              <a:rPr lang="fr-FR" sz="2000">
                <a:solidFill>
                  <a:schemeClr val="bg1"/>
                </a:solidFill>
                <a:latin typeface="Lato" panose="020F0502020204030203" pitchFamily="34" charset="0"/>
              </a:rPr>
              <a:t>Déterminer tous vos coûts de programme</a:t>
            </a:r>
          </a:p>
        </p:txBody>
      </p:sp>
      <p:pic>
        <p:nvPicPr>
          <p:cNvPr id="3" name="Picture 2">
            <a:extLst>
              <a:ext uri="{FF2B5EF4-FFF2-40B4-BE49-F238E27FC236}">
                <a16:creationId xmlns:a16="http://schemas.microsoft.com/office/drawing/2014/main" id="{A88F5FCA-6070-48FD-950D-B94CC13B59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838" y="1161289"/>
            <a:ext cx="4705481" cy="4548631"/>
          </a:xfrm>
          <a:prstGeom prst="rect">
            <a:avLst/>
          </a:prstGeom>
        </p:spPr>
      </p:pic>
    </p:spTree>
    <p:custDataLst>
      <p:tags r:id="rId1"/>
    </p:custDataLst>
    <p:extLst>
      <p:ext uri="{BB962C8B-B14F-4D97-AF65-F5344CB8AC3E}">
        <p14:creationId xmlns:p14="http://schemas.microsoft.com/office/powerpoint/2010/main" val="188514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Examen initial</a:t>
            </a:r>
          </a:p>
        </p:txBody>
      </p:sp>
      <p:sp>
        <p:nvSpPr>
          <p:cNvPr id="2" name="Text Placeholder 1"/>
          <p:cNvSpPr>
            <a:spLocks noGrp="1"/>
          </p:cNvSpPr>
          <p:nvPr>
            <p:ph type="body" sz="quarter" idx="11"/>
          </p:nvPr>
        </p:nvSpPr>
        <p:spPr>
          <a:xfrm>
            <a:off x="1530000" y="1710000"/>
            <a:ext cx="9360000" cy="3926341"/>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Nouvelles sources</a:t>
            </a:r>
          </a:p>
          <a:p>
            <a:pPr marL="342900" indent="-342900" rtl="0">
              <a:lnSpc>
                <a:spcPct val="100000"/>
              </a:lnSpc>
              <a:buFont typeface="Arial" panose="020B0604020202020204" pitchFamily="34" charset="0"/>
              <a:buChar char="•"/>
            </a:pPr>
            <a:r>
              <a:rPr lang="fr-FR">
                <a:solidFill>
                  <a:schemeClr val="bg1"/>
                </a:solidFill>
              </a:rPr>
              <a:t>Littérature grise</a:t>
            </a:r>
          </a:p>
          <a:p>
            <a:pPr marL="342900" indent="-342900" rtl="0">
              <a:lnSpc>
                <a:spcPct val="100000"/>
              </a:lnSpc>
              <a:buFont typeface="Arial" panose="020B0604020202020204" pitchFamily="34" charset="0"/>
              <a:buChar char="•"/>
            </a:pPr>
            <a:r>
              <a:rPr lang="fr-FR">
                <a:solidFill>
                  <a:schemeClr val="bg1"/>
                </a:solidFill>
              </a:rPr>
              <a:t>Rapports du gouvernement</a:t>
            </a:r>
          </a:p>
          <a:p>
            <a:pPr marL="342900" indent="-342900" rtl="0">
              <a:lnSpc>
                <a:spcPct val="100000"/>
              </a:lnSpc>
              <a:buFont typeface="Arial" panose="020B0604020202020204" pitchFamily="34" charset="0"/>
              <a:buChar char="•"/>
            </a:pPr>
            <a:r>
              <a:rPr lang="fr-FR">
                <a:solidFill>
                  <a:schemeClr val="bg1"/>
                </a:solidFill>
              </a:rPr>
              <a:t>Rapports produits par des organisations non gouvernementales</a:t>
            </a:r>
          </a:p>
          <a:p>
            <a:pPr marL="342900" indent="-342900" rtl="0">
              <a:lnSpc>
                <a:spcPct val="100000"/>
              </a:lnSpc>
              <a:buFont typeface="Arial" panose="020B0604020202020204" pitchFamily="34" charset="0"/>
              <a:buChar char="•"/>
            </a:pPr>
            <a:r>
              <a:rPr lang="fr-FR">
                <a:solidFill>
                  <a:schemeClr val="bg1"/>
                </a:solidFill>
              </a:rPr>
              <a:t>Littérature académique</a:t>
            </a:r>
          </a:p>
          <a:p>
            <a:pPr marL="342900" indent="-342900" rtl="0">
              <a:lnSpc>
                <a:spcPct val="100000"/>
              </a:lnSpc>
              <a:buFont typeface="Arial" panose="020B0604020202020204" pitchFamily="34" charset="0"/>
              <a:buChar char="•"/>
            </a:pPr>
            <a:r>
              <a:rPr lang="fr-FR">
                <a:solidFill>
                  <a:schemeClr val="bg1"/>
                </a:solidFill>
              </a:rPr>
              <a:t>Parties prenantes (collaborer avec elles pour collecter plus d'informations)</a:t>
            </a:r>
          </a:p>
        </p:txBody>
      </p:sp>
    </p:spTree>
    <p:custDataLst>
      <p:tags r:id="rId1"/>
    </p:custDataLst>
    <p:extLst>
      <p:ext uri="{BB962C8B-B14F-4D97-AF65-F5344CB8AC3E}">
        <p14:creationId xmlns:p14="http://schemas.microsoft.com/office/powerpoint/2010/main" val="139093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lnSpcReduction="10000"/>
          </a:bodyPr>
          <a:lstStyle/>
          <a:p>
            <a:pPr rtl="0"/>
            <a:r>
              <a:rPr lang="fr-FR" dirty="0"/>
              <a:t>Utilisez cette présentation avec le plan de cours </a:t>
            </a:r>
            <a:r>
              <a:rPr lang="fr-FR" i="1" dirty="0"/>
              <a:t>Finances</a:t>
            </a:r>
          </a:p>
          <a:p>
            <a:pPr rtl="0"/>
            <a:r>
              <a:rPr lang="fr-FR" dirty="0"/>
              <a:t>dans le manuel du formateur en conception de programmes de latrines</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1"/>
          </p:nvPr>
        </p:nvSpPr>
        <p:spPr>
          <a:xfrm>
            <a:off x="2514431" y="2689103"/>
            <a:ext cx="7163138" cy="1479795"/>
          </a:xfrm>
        </p:spPr>
        <p:txBody>
          <a:bodyPr anchor="ctr" anchorCtr="0">
            <a:noAutofit/>
          </a:bodyPr>
          <a:lstStyle/>
          <a:p>
            <a:pPr algn="ctr" rtl="0">
              <a:lnSpc>
                <a:spcPct val="100000"/>
              </a:lnSpc>
            </a:pPr>
            <a:r>
              <a:rPr lang="fr-FR" sz="3000">
                <a:solidFill>
                  <a:schemeClr val="bg1"/>
                </a:solidFill>
                <a:latin typeface="Merriweather Black" panose="00000A00000000000000" pitchFamily="2" charset="0"/>
              </a:rPr>
              <a:t>Quelle est la différence entre la capacité à payer et la volonté de payer ? </a:t>
            </a:r>
          </a:p>
        </p:txBody>
      </p:sp>
    </p:spTree>
    <p:custDataLst>
      <p:tags r:id="rId1"/>
    </p:custDataLst>
    <p:extLst>
      <p:ext uri="{BB962C8B-B14F-4D97-AF65-F5344CB8AC3E}">
        <p14:creationId xmlns:p14="http://schemas.microsoft.com/office/powerpoint/2010/main" val="147168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1"/>
          </p:nvPr>
        </p:nvSpPr>
        <p:spPr>
          <a:xfrm>
            <a:off x="1530000" y="1710000"/>
            <a:ext cx="9360000" cy="3967900"/>
          </a:xfrm>
        </p:spPr>
        <p:txBody>
          <a:bodyPr>
            <a:noAutofit/>
          </a:bodyPr>
          <a:lstStyle/>
          <a:p>
            <a:pPr rtl="0">
              <a:lnSpc>
                <a:spcPct val="100000"/>
              </a:lnSpc>
            </a:pPr>
            <a:r>
              <a:rPr lang="fr-FR" sz="3600">
                <a:solidFill>
                  <a:schemeClr val="bg1"/>
                </a:solidFill>
              </a:rPr>
              <a:t>Capacité à payer : désigne l'accessibilité du service en fonction des revenus et des ressources financières disponibles</a:t>
            </a:r>
          </a:p>
          <a:p>
            <a:pPr marL="342900" indent="-342900">
              <a:lnSpc>
                <a:spcPct val="100000"/>
              </a:lnSpc>
              <a:buFont typeface="Arial" panose="020B0604020202020204" pitchFamily="34" charset="0"/>
              <a:buChar char="•"/>
            </a:pPr>
            <a:endParaRPr lang="en-US" sz="3600" dirty="0">
              <a:solidFill>
                <a:schemeClr val="bg1"/>
              </a:solidFill>
            </a:endParaRPr>
          </a:p>
          <a:p>
            <a:pPr rtl="0">
              <a:lnSpc>
                <a:spcPct val="100000"/>
              </a:lnSpc>
            </a:pPr>
            <a:r>
              <a:rPr lang="fr-FR" sz="3600">
                <a:solidFill>
                  <a:schemeClr val="bg1"/>
                </a:solidFill>
              </a:rPr>
              <a:t>Volonté de payer : désigne la valeur perçue pour le service</a:t>
            </a:r>
          </a:p>
        </p:txBody>
      </p:sp>
    </p:spTree>
    <p:custDataLst>
      <p:tags r:id="rId1"/>
    </p:custDataLst>
    <p:extLst>
      <p:ext uri="{BB962C8B-B14F-4D97-AF65-F5344CB8AC3E}">
        <p14:creationId xmlns:p14="http://schemas.microsoft.com/office/powerpoint/2010/main" val="25771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pic>
        <p:nvPicPr>
          <p:cNvPr id="4" name="Picture 3"/>
          <p:cNvPicPr>
            <a:picLocks noChangeAspect="1"/>
          </p:cNvPicPr>
          <p:nvPr/>
        </p:nvPicPr>
        <p:blipFill rotWithShape="1">
          <a:blip r:embed="rId4"/>
          <a:srcRect t="10116" b="3815"/>
          <a:stretch/>
        </p:blipFill>
        <p:spPr>
          <a:xfrm>
            <a:off x="3341792" y="189000"/>
            <a:ext cx="5508417" cy="6480000"/>
          </a:xfrm>
          <a:prstGeom prst="rect">
            <a:avLst/>
          </a:prstGeom>
          <a:ln>
            <a:solidFill>
              <a:schemeClr val="bg2">
                <a:lumMod val="75000"/>
              </a:schemeClr>
            </a:solidFill>
          </a:ln>
        </p:spPr>
      </p:pic>
    </p:spTree>
    <p:custDataLst>
      <p:tags r:id="rId1"/>
    </p:custDataLst>
    <p:extLst>
      <p:ext uri="{BB962C8B-B14F-4D97-AF65-F5344CB8AC3E}">
        <p14:creationId xmlns:p14="http://schemas.microsoft.com/office/powerpoint/2010/main" val="59134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pPr/>
              <a:t>23</a:t>
            </a:fld>
            <a:endParaRPr/>
          </a:p>
        </p:txBody>
      </p:sp>
      <p:pic>
        <p:nvPicPr>
          <p:cNvPr id="4" name="Picture 3">
            <a:extLst>
              <a:ext uri="{FF2B5EF4-FFF2-40B4-BE49-F238E27FC236}">
                <a16:creationId xmlns:a16="http://schemas.microsoft.com/office/drawing/2014/main" id="{B7693FB2-0254-4A11-A602-3AFBC7A32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165" y="0"/>
            <a:ext cx="8877670" cy="6858000"/>
          </a:xfrm>
          <a:prstGeom prst="rect">
            <a:avLst/>
          </a:prstGeom>
        </p:spPr>
      </p:pic>
    </p:spTree>
    <p:custDataLst>
      <p:tags r:id="rId1"/>
    </p:custDataLst>
    <p:extLst>
      <p:ext uri="{BB962C8B-B14F-4D97-AF65-F5344CB8AC3E}">
        <p14:creationId xmlns:p14="http://schemas.microsoft.com/office/powerpoint/2010/main" val="168057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4294967295"/>
          </p:nvPr>
        </p:nvSpPr>
        <p:spPr>
          <a:xfrm>
            <a:off x="1747502" y="2871330"/>
            <a:ext cx="8696996" cy="1115341"/>
          </a:xfrm>
        </p:spPr>
        <p:txBody>
          <a:bodyPr anchor="ctr" anchorCtr="0">
            <a:normAutofit fontScale="85000" lnSpcReduction="20000"/>
          </a:bodyPr>
          <a:lstStyle/>
          <a:p>
            <a:pPr algn="ctr" rtl="0">
              <a:lnSpc>
                <a:spcPct val="100000"/>
              </a:lnSpc>
            </a:pPr>
            <a:r>
              <a:rPr lang="fr-FR" sz="3000">
                <a:solidFill>
                  <a:schemeClr val="bg1"/>
                </a:solidFill>
                <a:latin typeface="Merriweather Black" panose="00000A00000000000000" pitchFamily="2" charset="0"/>
              </a:rPr>
              <a:t>Exemples de politiques gouvernementales qui peuvent influencer le financement du programme ?</a:t>
            </a:r>
          </a:p>
        </p:txBody>
      </p:sp>
    </p:spTree>
    <p:custDataLst>
      <p:tags r:id="rId1"/>
    </p:custDataLst>
    <p:extLst>
      <p:ext uri="{BB962C8B-B14F-4D97-AF65-F5344CB8AC3E}">
        <p14:creationId xmlns:p14="http://schemas.microsoft.com/office/powerpoint/2010/main" val="1751427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Rechercher des opportunités de financement extérieures</a:t>
            </a:r>
          </a:p>
        </p:txBody>
      </p:sp>
      <p:sp>
        <p:nvSpPr>
          <p:cNvPr id="2" name="Text Placeholder 1"/>
          <p:cNvSpPr>
            <a:spLocks noGrp="1"/>
          </p:cNvSpPr>
          <p:nvPr>
            <p:ph type="body" sz="quarter" idx="11"/>
          </p:nvPr>
        </p:nvSpPr>
        <p:spPr>
          <a:xfrm>
            <a:off x="1530000" y="1710000"/>
            <a:ext cx="9360000" cy="4357687"/>
          </a:xfrm>
        </p:spPr>
        <p:txBody>
          <a:bodyPr/>
          <a:lstStyle/>
          <a:p>
            <a:pPr marL="342900" indent="-342900" rtl="0">
              <a:lnSpc>
                <a:spcPct val="100000"/>
              </a:lnSpc>
              <a:buFont typeface="Arial" panose="020B0604020202020204" pitchFamily="34" charset="0"/>
              <a:buChar char="•"/>
            </a:pPr>
            <a:r>
              <a:rPr lang="fr-FR">
                <a:solidFill>
                  <a:schemeClr val="bg1"/>
                </a:solidFill>
              </a:rPr>
              <a:t>Pas de manière simple</a:t>
            </a:r>
          </a:p>
          <a:p>
            <a:pPr marL="342900" indent="-342900" rtl="0">
              <a:lnSpc>
                <a:spcPct val="100000"/>
              </a:lnSpc>
              <a:buFont typeface="Arial" panose="020B0604020202020204" pitchFamily="34" charset="0"/>
              <a:buChar char="•"/>
            </a:pPr>
            <a:r>
              <a:rPr lang="fr-FR">
                <a:solidFill>
                  <a:schemeClr val="bg1"/>
                </a:solidFill>
              </a:rPr>
              <a:t>Recherche en ligne</a:t>
            </a:r>
          </a:p>
          <a:p>
            <a:pPr marL="342900" indent="-342900" rtl="0">
              <a:lnSpc>
                <a:spcPct val="100000"/>
              </a:lnSpc>
              <a:buFont typeface="Arial" panose="020B0604020202020204" pitchFamily="34" charset="0"/>
              <a:buChar char="•"/>
            </a:pPr>
            <a:r>
              <a:rPr lang="fr-FR">
                <a:solidFill>
                  <a:schemeClr val="bg1"/>
                </a:solidFill>
              </a:rPr>
              <a:t>Se renseigner sur les modes de financement d'autres programmes dans la région</a:t>
            </a:r>
          </a:p>
          <a:p>
            <a:pPr marL="342900" indent="-342900" rtl="0">
              <a:lnSpc>
                <a:spcPct val="100000"/>
              </a:lnSpc>
              <a:buFont typeface="Arial" panose="020B0604020202020204" pitchFamily="34" charset="0"/>
              <a:buChar char="•"/>
            </a:pPr>
            <a:r>
              <a:rPr lang="fr-FR">
                <a:solidFill>
                  <a:schemeClr val="bg1"/>
                </a:solidFill>
              </a:rPr>
              <a:t>Réseau</a:t>
            </a:r>
          </a:p>
          <a:p>
            <a:pPr marL="342900" indent="-342900" rtl="0">
              <a:lnSpc>
                <a:spcPct val="100000"/>
              </a:lnSpc>
              <a:buFont typeface="Arial" panose="020B0604020202020204" pitchFamily="34" charset="0"/>
              <a:buChar char="•"/>
            </a:pPr>
            <a:r>
              <a:rPr lang="fr-FR">
                <a:solidFill>
                  <a:schemeClr val="bg1"/>
                </a:solidFill>
              </a:rPr>
              <a:t>Demander aux gouvernements locaux et nationaux</a:t>
            </a:r>
          </a:p>
        </p:txBody>
      </p:sp>
    </p:spTree>
    <p:custDataLst>
      <p:tags r:id="rId1"/>
    </p:custDataLst>
    <p:extLst>
      <p:ext uri="{BB962C8B-B14F-4D97-AF65-F5344CB8AC3E}">
        <p14:creationId xmlns:p14="http://schemas.microsoft.com/office/powerpoint/2010/main" val="387872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Déterminer tous les coûts du programme</a:t>
            </a:r>
          </a:p>
        </p:txBody>
      </p:sp>
      <p:sp>
        <p:nvSpPr>
          <p:cNvPr id="6" name="Text Placeholder 13"/>
          <p:cNvSpPr txBox="1">
            <a:spLocks/>
          </p:cNvSpPr>
          <p:nvPr/>
        </p:nvSpPr>
        <p:spPr>
          <a:xfrm>
            <a:off x="1530000" y="1710000"/>
            <a:ext cx="9360000" cy="435768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nSpc>
                <a:spcPct val="100000"/>
              </a:lnSpc>
              <a:buFont typeface="Arial" panose="020B0604020202020204" pitchFamily="34" charset="0"/>
              <a:buChar char="•"/>
            </a:pPr>
            <a:r>
              <a:rPr lang="fr-FR">
                <a:solidFill>
                  <a:schemeClr val="bg1"/>
                </a:solidFill>
              </a:rPr>
              <a:t>Administration et finances</a:t>
            </a:r>
          </a:p>
          <a:p>
            <a:pPr marL="342900" indent="-342900" rtl="0">
              <a:lnSpc>
                <a:spcPct val="100000"/>
              </a:lnSpc>
              <a:buFont typeface="Arial" panose="020B0604020202020204" pitchFamily="34" charset="0"/>
              <a:buChar char="•"/>
            </a:pPr>
            <a:r>
              <a:rPr lang="fr-FR">
                <a:solidFill>
                  <a:schemeClr val="bg1"/>
                </a:solidFill>
              </a:rPr>
              <a:t>Planification du programme</a:t>
            </a:r>
          </a:p>
          <a:p>
            <a:pPr marL="342900" indent="-342900" rtl="0">
              <a:lnSpc>
                <a:spcPct val="100000"/>
              </a:lnSpc>
              <a:buFont typeface="Arial" panose="020B0604020202020204" pitchFamily="34" charset="0"/>
              <a:buChar char="•"/>
            </a:pPr>
            <a:r>
              <a:rPr lang="fr-FR">
                <a:solidFill>
                  <a:schemeClr val="bg1"/>
                </a:solidFill>
              </a:rPr>
              <a:t>Création de la demande</a:t>
            </a:r>
          </a:p>
          <a:p>
            <a:pPr marL="342900" indent="-342900" rtl="0">
              <a:lnSpc>
                <a:spcPct val="100000"/>
              </a:lnSpc>
              <a:buFont typeface="Arial" panose="020B0604020202020204" pitchFamily="34" charset="0"/>
              <a:buChar char="•"/>
            </a:pPr>
            <a:r>
              <a:rPr lang="fr-FR">
                <a:solidFill>
                  <a:schemeClr val="bg1"/>
                </a:solidFill>
              </a:rPr>
              <a:t>Développement des capacités</a:t>
            </a:r>
          </a:p>
          <a:p>
            <a:pPr marL="342900" indent="-342900" rtl="0">
              <a:lnSpc>
                <a:spcPct val="100000"/>
              </a:lnSpc>
              <a:buFont typeface="Arial" panose="020B0604020202020204" pitchFamily="34" charset="0"/>
              <a:buChar char="•"/>
            </a:pPr>
            <a:r>
              <a:rPr lang="fr-FR">
                <a:solidFill>
                  <a:schemeClr val="bg1"/>
                </a:solidFill>
              </a:rPr>
              <a:t>Implication des parties prenantes</a:t>
            </a:r>
          </a:p>
          <a:p>
            <a:pPr marL="342900" indent="-342900" rtl="0">
              <a:lnSpc>
                <a:spcPct val="100000"/>
              </a:lnSpc>
              <a:buFont typeface="Arial" panose="020B0604020202020204" pitchFamily="34" charset="0"/>
              <a:buChar char="•"/>
            </a:pPr>
            <a:r>
              <a:rPr lang="fr-FR">
                <a:solidFill>
                  <a:schemeClr val="bg1"/>
                </a:solidFill>
              </a:rPr>
              <a:t>Produits et services relatifs aux latrines</a:t>
            </a:r>
          </a:p>
          <a:p>
            <a:pPr marL="342900" indent="-342900" rtl="0">
              <a:lnSpc>
                <a:spcPct val="100000"/>
              </a:lnSpc>
              <a:buFont typeface="Arial" panose="020B0604020202020204" pitchFamily="34" charset="0"/>
              <a:buChar char="•"/>
            </a:pPr>
            <a:r>
              <a:rPr lang="fr-FR">
                <a:solidFill>
                  <a:schemeClr val="bg1"/>
                </a:solidFill>
              </a:rPr>
              <a:t>Gestion des boues de vidange</a:t>
            </a:r>
          </a:p>
          <a:p>
            <a:pPr marL="342900" indent="-342900" rtl="0">
              <a:lnSpc>
                <a:spcPct val="100000"/>
              </a:lnSpc>
              <a:buFont typeface="Arial" panose="020B0604020202020204" pitchFamily="34" charset="0"/>
              <a:buChar char="•"/>
            </a:pPr>
            <a:r>
              <a:rPr lang="fr-FR">
                <a:solidFill>
                  <a:schemeClr val="bg1"/>
                </a:solidFill>
              </a:rPr>
              <a:t>Suivi et améliorations</a:t>
            </a:r>
          </a:p>
        </p:txBody>
      </p:sp>
    </p:spTree>
    <p:custDataLst>
      <p:tags r:id="rId1"/>
    </p:custDataLst>
    <p:extLst>
      <p:ext uri="{BB962C8B-B14F-4D97-AF65-F5344CB8AC3E}">
        <p14:creationId xmlns:p14="http://schemas.microsoft.com/office/powerpoint/2010/main" val="74964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Analyser</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3318127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797058" y="1485394"/>
            <a:ext cx="3724004" cy="2862322"/>
          </a:xfrm>
          <a:prstGeom prst="rect">
            <a:avLst/>
          </a:prstGeom>
          <a:noFill/>
        </p:spPr>
        <p:txBody>
          <a:bodyPr wrap="square" rtlCol="0">
            <a:spAutoFit/>
          </a:bodyPr>
          <a:lstStyle/>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Déterminer les aides financières dont les familles auront besoin</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Définir les aides financières dont les prestataires de services auront besoin</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Se renseigner sur les investissements publics</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Se renseigner sur les aides externes</a:t>
            </a:r>
          </a:p>
          <a:p>
            <a:pPr marL="285750" indent="-285750" rtl="0">
              <a:buClr>
                <a:srgbClr val="ED553D"/>
              </a:buClr>
              <a:buFont typeface="Wingdings" panose="05000000000000000000" pitchFamily="2" charset="2"/>
              <a:buChar char=""/>
            </a:pPr>
            <a:r>
              <a:rPr lang="fr-FR" sz="2000">
                <a:solidFill>
                  <a:schemeClr val="bg1"/>
                </a:solidFill>
                <a:latin typeface="Lato" panose="020F0502020204030203" pitchFamily="34" charset="0"/>
              </a:rPr>
              <a:t>Synthèse</a:t>
            </a:r>
          </a:p>
        </p:txBody>
      </p:sp>
      <p:pic>
        <p:nvPicPr>
          <p:cNvPr id="3" name="Picture 2">
            <a:extLst>
              <a:ext uri="{FF2B5EF4-FFF2-40B4-BE49-F238E27FC236}">
                <a16:creationId xmlns:a16="http://schemas.microsoft.com/office/drawing/2014/main" id="{99DE96BE-7688-45C4-8B63-92BEF3CA1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638" y="853440"/>
            <a:ext cx="4960883" cy="4795520"/>
          </a:xfrm>
          <a:prstGeom prst="rect">
            <a:avLst/>
          </a:prstGeom>
        </p:spPr>
      </p:pic>
    </p:spTree>
    <p:custDataLst>
      <p:tags r:id="rId1"/>
    </p:custDataLst>
    <p:extLst>
      <p:ext uri="{BB962C8B-B14F-4D97-AF65-F5344CB8AC3E}">
        <p14:creationId xmlns:p14="http://schemas.microsoft.com/office/powerpoint/2010/main" val="228151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1"/>
          </p:nvPr>
        </p:nvSpPr>
        <p:spPr>
          <a:xfrm>
            <a:off x="1556386" y="2918028"/>
            <a:ext cx="9079229" cy="1021944"/>
          </a:xfrm>
        </p:spPr>
        <p:txBody>
          <a:bodyPr anchor="ctr" anchorCtr="0">
            <a:normAutofit fontScale="77500" lnSpcReduction="20000"/>
          </a:bodyPr>
          <a:lstStyle/>
          <a:p>
            <a:pPr algn="ctr" rtl="0">
              <a:lnSpc>
                <a:spcPct val="100000"/>
              </a:lnSpc>
            </a:pPr>
            <a:r>
              <a:rPr lang="fr-FR" sz="3000">
                <a:solidFill>
                  <a:schemeClr val="bg1"/>
                </a:solidFill>
                <a:latin typeface="Merriweather Black" panose="00000A00000000000000" pitchFamily="2" charset="0"/>
              </a:rPr>
              <a:t>Pensez-vous qu'il soit possible que la totalité des coûts d'un programme de latrines soit couverts par les familles ? </a:t>
            </a: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76243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rtl="0"/>
            <a:r>
              <a:rPr lang="fr-FR"/>
              <a:t>Finances</a:t>
            </a:r>
          </a:p>
        </p:txBody>
      </p:sp>
      <p:sp>
        <p:nvSpPr>
          <p:cNvPr id="5" name="Text Placeholder 4"/>
          <p:cNvSpPr>
            <a:spLocks noGrp="1"/>
          </p:cNvSpPr>
          <p:nvPr>
            <p:ph type="body" sz="quarter" idx="14"/>
          </p:nvPr>
        </p:nvSpPr>
        <p:spPr/>
        <p:txBody>
          <a:bodyPr/>
          <a:lstStyle/>
          <a:p>
            <a:pPr rtl="0"/>
            <a:r>
              <a:rPr lang="fr-FR"/>
              <a:t>Module</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a:xfrm>
            <a:off x="2144036" y="3963012"/>
            <a:ext cx="1427299" cy="548874"/>
          </a:xfrm>
        </p:spPr>
        <p:txBody>
          <a:bodyPr>
            <a:normAutofit/>
          </a:bodyPr>
          <a:lstStyle/>
          <a:p>
            <a:pPr rtl="0"/>
            <a:r>
              <a:rPr lang="fr-FR"/>
              <a:t>Septembre</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Définitions concernant le soutien financier aux familles</a:t>
            </a: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222044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1"/>
          </p:nvPr>
        </p:nvSpPr>
        <p:spPr>
          <a:xfrm>
            <a:off x="1900782" y="2880000"/>
            <a:ext cx="8390436" cy="720000"/>
          </a:xfrm>
        </p:spPr>
        <p:txBody>
          <a:bodyPr anchor="ctr" anchorCtr="0">
            <a:normAutofit/>
          </a:bodyPr>
          <a:lstStyle/>
          <a:p>
            <a:pPr algn="ctr" rtl="0">
              <a:lnSpc>
                <a:spcPct val="100000"/>
              </a:lnSpc>
            </a:pPr>
            <a:r>
              <a:rPr lang="fr-FR" sz="3000">
                <a:solidFill>
                  <a:schemeClr val="bg1"/>
                </a:solidFill>
                <a:latin typeface="Merriweather Black" panose="00000A00000000000000" pitchFamily="2" charset="0"/>
                <a:hlinkClick r:id="rId4"/>
              </a:rPr>
              <a:t>Groupes d'épargne communautaires</a:t>
            </a:r>
          </a:p>
        </p:txBody>
      </p:sp>
      <p:sp>
        <p:nvSpPr>
          <p:cNvPr id="8" name="Text Placeholder 1"/>
          <p:cNvSpPr txBox="1">
            <a:spLocks/>
          </p:cNvSpPr>
          <p:nvPr/>
        </p:nvSpPr>
        <p:spPr>
          <a:xfrm>
            <a:off x="1900782" y="3597950"/>
            <a:ext cx="8390436" cy="1142773"/>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pPr>
            <a:r>
              <a:rPr lang="fr-FR" sz="3000">
                <a:solidFill>
                  <a:schemeClr val="bg1"/>
                </a:solidFill>
                <a:latin typeface="Merriweather Black" panose="00000A00000000000000" pitchFamily="2" charset="0"/>
              </a:rPr>
              <a:t>Quelle est votre expérience en matière de groupes d'épargne communautaires ?</a:t>
            </a:r>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12966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1"/>
          </p:nvPr>
        </p:nvSpPr>
        <p:spPr>
          <a:xfrm>
            <a:off x="3754075" y="2880000"/>
            <a:ext cx="4683850" cy="720000"/>
          </a:xfrm>
        </p:spPr>
        <p:txBody>
          <a:bodyPr anchor="ctr" anchorCtr="0">
            <a:normAutofit/>
          </a:bodyPr>
          <a:lstStyle/>
          <a:p>
            <a:pPr algn="ctr" rtl="0"/>
            <a:r>
              <a:rPr lang="fr-FR" sz="3000">
                <a:latin typeface="Merriweather Black" panose="00000A00000000000000" pitchFamily="2" charset="0"/>
                <a:hlinkClick r:id="rId4"/>
              </a:rPr>
              <a:t>Microfinance</a:t>
            </a:r>
          </a:p>
        </p:txBody>
      </p:sp>
      <p:sp>
        <p:nvSpPr>
          <p:cNvPr id="9" name="Text Placeholder 1"/>
          <p:cNvSpPr txBox="1">
            <a:spLocks/>
          </p:cNvSpPr>
          <p:nvPr/>
        </p:nvSpPr>
        <p:spPr>
          <a:xfrm>
            <a:off x="1731441" y="3597950"/>
            <a:ext cx="8729118" cy="1142773"/>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pPr>
            <a:r>
              <a:rPr lang="fr-FR" sz="3000">
                <a:solidFill>
                  <a:schemeClr val="bg1"/>
                </a:solidFill>
                <a:latin typeface="Merriweather Black" panose="00000A00000000000000" pitchFamily="2" charset="0"/>
              </a:rPr>
              <a:t>Quelle est votre expérience en matière de microfinance ?</a:t>
            </a: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839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1"/>
          </p:nvPr>
        </p:nvSpPr>
        <p:spPr>
          <a:xfrm>
            <a:off x="1259840" y="2410959"/>
            <a:ext cx="9546440" cy="2036082"/>
          </a:xfrm>
        </p:spPr>
        <p:txBody>
          <a:bodyPr anchor="ctr" anchorCtr="0">
            <a:normAutofit/>
          </a:bodyPr>
          <a:lstStyle/>
          <a:p>
            <a:pPr lvl="0" algn="ctr" rtl="0">
              <a:lnSpc>
                <a:spcPct val="200000"/>
              </a:lnSpc>
            </a:pPr>
            <a:r>
              <a:rPr lang="fr-FR" sz="3000" dirty="0">
                <a:solidFill>
                  <a:schemeClr val="bg1"/>
                </a:solidFill>
                <a:latin typeface="Merriweather Black" panose="00000A00000000000000" pitchFamily="2" charset="0"/>
              </a:rPr>
              <a:t>Qui pense que les subventions sont mauvaises ?</a:t>
            </a:r>
          </a:p>
          <a:p>
            <a:pPr lvl="0" algn="ctr" rtl="0">
              <a:lnSpc>
                <a:spcPct val="200000"/>
              </a:lnSpc>
            </a:pPr>
            <a:r>
              <a:rPr lang="fr-FR" sz="3000" dirty="0">
                <a:solidFill>
                  <a:schemeClr val="bg1"/>
                </a:solidFill>
                <a:latin typeface="Merriweather Black" panose="00000A00000000000000" pitchFamily="2" charset="0"/>
              </a:rPr>
              <a:t>Qui pense que les subventions sont bonnes ?</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51714"/>
            <a:ext cx="753231" cy="713760"/>
          </a:xfrm>
          <a:prstGeom prst="rect">
            <a:avLst/>
          </a:prstGeom>
        </p:spPr>
      </p:pic>
    </p:spTree>
    <p:custDataLst>
      <p:tags r:id="rId1"/>
    </p:custDataLst>
    <p:extLst>
      <p:ext uri="{BB962C8B-B14F-4D97-AF65-F5344CB8AC3E}">
        <p14:creationId xmlns:p14="http://schemas.microsoft.com/office/powerpoint/2010/main" val="2582526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Soutien financier aux familles</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15063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13"/>
          <p:cNvSpPr>
            <a:spLocks noGrp="1"/>
          </p:cNvSpPr>
          <p:nvPr>
            <p:ph type="body" sz="quarter" idx="11"/>
          </p:nvPr>
        </p:nvSpPr>
        <p:spPr>
          <a:xfrm>
            <a:off x="828485" y="2852552"/>
            <a:ext cx="10535030" cy="1152896"/>
          </a:xfrm>
        </p:spPr>
        <p:txBody>
          <a:bodyPr anchor="ctr" anchorCtr="0">
            <a:normAutofit fontScale="92500" lnSpcReduction="20000"/>
          </a:bodyPr>
          <a:lstStyle/>
          <a:p>
            <a:pPr algn="ctr" rtl="0">
              <a:lnSpc>
                <a:spcPct val="100000"/>
              </a:lnSpc>
            </a:pPr>
            <a:r>
              <a:rPr lang="fr-FR" sz="3000">
                <a:solidFill>
                  <a:schemeClr val="bg1"/>
                </a:solidFill>
                <a:latin typeface="Merriweather Black" panose="00000A00000000000000" pitchFamily="2" charset="0"/>
              </a:rPr>
              <a:t>L'un de ces types de soutien financier utilisé pour des familles peut-il aussi être utilisé pour soutenir les prestataires de services ?</a:t>
            </a:r>
          </a:p>
        </p:txBody>
      </p:sp>
    </p:spTree>
    <p:custDataLst>
      <p:tags r:id="rId1"/>
    </p:custDataLst>
    <p:extLst>
      <p:ext uri="{BB962C8B-B14F-4D97-AF65-F5344CB8AC3E}">
        <p14:creationId xmlns:p14="http://schemas.microsoft.com/office/powerpoint/2010/main" val="1380034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498562" y="365125"/>
            <a:ext cx="10515600" cy="1325563"/>
          </a:xfrm>
        </p:spPr>
        <p:txBody>
          <a:bodyPr/>
          <a:lstStyle/>
          <a:p>
            <a:pPr rtl="0"/>
            <a:r>
              <a:rPr lang="fr-FR">
                <a:solidFill>
                  <a:schemeClr val="bg1"/>
                </a:solidFill>
              </a:rPr>
              <a:t>Soutien financier pour les prestataires de services</a:t>
            </a:r>
          </a:p>
        </p:txBody>
      </p:sp>
      <p:sp>
        <p:nvSpPr>
          <p:cNvPr id="14" name="Text Placeholder 13"/>
          <p:cNvSpPr>
            <a:spLocks noGrp="1"/>
          </p:cNvSpPr>
          <p:nvPr>
            <p:ph type="body" sz="quarter" idx="11"/>
          </p:nvPr>
        </p:nvSpPr>
        <p:spPr>
          <a:xfrm>
            <a:off x="1530000" y="1710000"/>
            <a:ext cx="9360000" cy="4357687"/>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Subventions</a:t>
            </a:r>
          </a:p>
          <a:p>
            <a:pPr marL="342900" indent="-342900" rtl="0">
              <a:lnSpc>
                <a:spcPct val="100000"/>
              </a:lnSpc>
              <a:buFont typeface="Arial" panose="020B0604020202020204" pitchFamily="34" charset="0"/>
              <a:buChar char="•"/>
            </a:pPr>
            <a:r>
              <a:rPr lang="fr-FR">
                <a:solidFill>
                  <a:schemeClr val="bg1"/>
                </a:solidFill>
              </a:rPr>
              <a:t>Prêts</a:t>
            </a:r>
          </a:p>
          <a:p>
            <a:pPr marL="342900" indent="-342900" rtl="0">
              <a:lnSpc>
                <a:spcPct val="100000"/>
              </a:lnSpc>
              <a:buFont typeface="Arial" panose="020B0604020202020204" pitchFamily="34" charset="0"/>
              <a:buChar char="•"/>
            </a:pPr>
            <a:r>
              <a:rPr lang="fr-FR">
                <a:solidFill>
                  <a:schemeClr val="bg1"/>
                </a:solidFill>
              </a:rPr>
              <a:t>Crédit </a:t>
            </a:r>
          </a:p>
          <a:p>
            <a:pPr marL="342900" indent="-342900" rtl="0">
              <a:lnSpc>
                <a:spcPct val="100000"/>
              </a:lnSpc>
              <a:buFont typeface="Arial" panose="020B0604020202020204" pitchFamily="34" charset="0"/>
              <a:buChar char="•"/>
            </a:pPr>
            <a:r>
              <a:rPr lang="fr-FR">
                <a:solidFill>
                  <a:schemeClr val="bg1"/>
                </a:solidFill>
              </a:rPr>
              <a:t>Paiement après livraison</a:t>
            </a:r>
          </a:p>
          <a:p>
            <a:pPr marL="342900" indent="-342900" rtl="0">
              <a:lnSpc>
                <a:spcPct val="100000"/>
              </a:lnSpc>
              <a:buFont typeface="Arial" panose="020B0604020202020204" pitchFamily="34" charset="0"/>
              <a:buChar char="•"/>
            </a:pPr>
            <a:r>
              <a:rPr lang="fr-FR">
                <a:solidFill>
                  <a:schemeClr val="bg1"/>
                </a:solidFill>
              </a:rPr>
              <a:t>Investissements à impact social ou environnemental</a:t>
            </a:r>
          </a:p>
        </p:txBody>
      </p:sp>
    </p:spTree>
    <p:custDataLst>
      <p:tags r:id="rId1"/>
    </p:custDataLst>
    <p:extLst>
      <p:ext uri="{BB962C8B-B14F-4D97-AF65-F5344CB8AC3E}">
        <p14:creationId xmlns:p14="http://schemas.microsoft.com/office/powerpoint/2010/main" val="295164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a:spLocks noGrp="1"/>
          </p:cNvSpPr>
          <p:nvPr>
            <p:ph type="title"/>
          </p:nvPr>
        </p:nvSpPr>
        <p:spPr>
          <a:xfrm>
            <a:off x="838200" y="365125"/>
            <a:ext cx="10515600" cy="1325563"/>
          </a:xfrm>
        </p:spPr>
        <p:txBody>
          <a:bodyPr/>
          <a:lstStyle/>
          <a:p>
            <a:pPr rtl="0"/>
            <a:r>
              <a:rPr lang="fr-FR">
                <a:solidFill>
                  <a:schemeClr val="bg1"/>
                </a:solidFill>
              </a:rPr>
              <a:t>Soutien financier pour les prestataires de services</a:t>
            </a: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3413565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a:solidFill>
                  <a:schemeClr val="bg1"/>
                </a:solidFill>
              </a:rPr>
              <a:t>Qui paye pour les programmes de latrines ?</a:t>
            </a: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81296" y="1818012"/>
            <a:ext cx="1440000" cy="1174737"/>
          </a:xfrm>
          <a:prstGeom prst="rect">
            <a:avLst/>
          </a:prstGeom>
        </p:spPr>
      </p:pic>
      <p:sp>
        <p:nvSpPr>
          <p:cNvPr id="18" name="Rectangle 17"/>
          <p:cNvSpPr/>
          <p:nvPr/>
        </p:nvSpPr>
        <p:spPr>
          <a:xfrm>
            <a:off x="0" y="5749180"/>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3000" b="1">
                <a:solidFill>
                  <a:schemeClr val="tx1"/>
                </a:solidFill>
                <a:latin typeface="Merriweather Black" panose="00000A00000000000000" pitchFamily="2" charset="0"/>
              </a:rPr>
              <a:t>Coût total d'un programme de latrines</a:t>
            </a:r>
          </a:p>
        </p:txBody>
      </p:sp>
      <p:cxnSp>
        <p:nvCxnSpPr>
          <p:cNvPr id="19" name="Straight Arrow Connector 18"/>
          <p:cNvCxnSpPr/>
          <p:nvPr/>
        </p:nvCxnSpPr>
        <p:spPr>
          <a:xfrm>
            <a:off x="6096000" y="3238500"/>
            <a:ext cx="0" cy="235675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479971" y="2437614"/>
            <a:ext cx="2737757" cy="553998"/>
          </a:xfrm>
          <a:prstGeom prst="rect">
            <a:avLst/>
          </a:prstGeom>
          <a:noFill/>
        </p:spPr>
        <p:txBody>
          <a:bodyPr wrap="square" rtlCol="0">
            <a:spAutoFit/>
          </a:bodyPr>
          <a:lstStyle/>
          <a:p>
            <a:pPr rtl="0"/>
            <a:r>
              <a:rPr lang="fr-FR" sz="3000">
                <a:solidFill>
                  <a:schemeClr val="bg1"/>
                </a:solidFill>
                <a:latin typeface="Lato" panose="020F0502020204030203" pitchFamily="34" charset="0"/>
              </a:rPr>
              <a:t>Idéal</a:t>
            </a:r>
          </a:p>
        </p:txBody>
      </p:sp>
      <p:pic>
        <p:nvPicPr>
          <p:cNvPr id="22" name="Picture 21"/>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70703" y="1823097"/>
            <a:ext cx="1227767" cy="1163429"/>
          </a:xfrm>
          <a:prstGeom prst="rect">
            <a:avLst/>
          </a:prstGeom>
        </p:spPr>
      </p:pic>
    </p:spTree>
    <p:extLst>
      <p:ext uri="{BB962C8B-B14F-4D97-AF65-F5344CB8AC3E}">
        <p14:creationId xmlns:p14="http://schemas.microsoft.com/office/powerpoint/2010/main" val="977987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a:solidFill>
                  <a:schemeClr val="bg1"/>
                </a:solidFill>
              </a:rPr>
              <a:t>Qui paye pour les programmes de latrines ?</a:t>
            </a: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81296" y="1818012"/>
            <a:ext cx="1440000" cy="1174737"/>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70703" y="1823097"/>
            <a:ext cx="1227767" cy="1163429"/>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71524" y="3738679"/>
            <a:ext cx="1226946" cy="1167751"/>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11899" y="3735755"/>
            <a:ext cx="778794" cy="1173600"/>
          </a:xfrm>
          <a:prstGeom prst="rect">
            <a:avLst/>
          </a:prstGeom>
        </p:spPr>
      </p:pic>
      <p:sp>
        <p:nvSpPr>
          <p:cNvPr id="18" name="Rectangle 17"/>
          <p:cNvSpPr/>
          <p:nvPr/>
        </p:nvSpPr>
        <p:spPr>
          <a:xfrm>
            <a:off x="0" y="5749180"/>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3000" b="1">
                <a:solidFill>
                  <a:schemeClr val="tx1"/>
                </a:solidFill>
                <a:latin typeface="Merriweather Black" panose="00000A00000000000000" pitchFamily="2" charset="0"/>
              </a:rPr>
              <a:t>Coût total d'un programme de latrines</a:t>
            </a:r>
          </a:p>
        </p:txBody>
      </p:sp>
      <p:cxnSp>
        <p:nvCxnSpPr>
          <p:cNvPr id="19" name="Straight Arrow Connector 18"/>
          <p:cNvCxnSpPr/>
          <p:nvPr/>
        </p:nvCxnSpPr>
        <p:spPr>
          <a:xfrm>
            <a:off x="6096000" y="5023757"/>
            <a:ext cx="0" cy="5715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79971" y="3335685"/>
            <a:ext cx="2737757" cy="553998"/>
          </a:xfrm>
          <a:prstGeom prst="rect">
            <a:avLst/>
          </a:prstGeom>
          <a:noFill/>
        </p:spPr>
        <p:txBody>
          <a:bodyPr wrap="square" rtlCol="0">
            <a:spAutoFit/>
          </a:bodyPr>
          <a:lstStyle/>
          <a:p>
            <a:pPr rtl="0"/>
            <a:r>
              <a:rPr lang="fr-FR" sz="3000">
                <a:solidFill>
                  <a:schemeClr val="bg1"/>
                </a:solidFill>
                <a:latin typeface="Lato" panose="020F0502020204030203" pitchFamily="34" charset="0"/>
              </a:rPr>
              <a:t>Réalité</a:t>
            </a:r>
          </a:p>
        </p:txBody>
      </p:sp>
    </p:spTree>
    <p:extLst>
      <p:ext uri="{BB962C8B-B14F-4D97-AF65-F5344CB8AC3E}">
        <p14:creationId xmlns:p14="http://schemas.microsoft.com/office/powerpoint/2010/main" val="133311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14" name="Text Placeholder 13"/>
          <p:cNvSpPr>
            <a:spLocks noGrp="1"/>
          </p:cNvSpPr>
          <p:nvPr>
            <p:ph type="body" sz="quarter" idx="4294967295"/>
          </p:nvPr>
        </p:nvSpPr>
        <p:spPr>
          <a:xfrm>
            <a:off x="2419082" y="1961135"/>
            <a:ext cx="7353837" cy="785812"/>
          </a:xfrm>
        </p:spPr>
        <p:txBody>
          <a:bodyPr>
            <a:noAutofit/>
          </a:bodyPr>
          <a:lstStyle/>
          <a:p>
            <a:pPr algn="ctr" rtl="0"/>
            <a:r>
              <a:rPr lang="fr-FR" sz="3000">
                <a:latin typeface="Merriweather Black" panose="00000A00000000000000" pitchFamily="2" charset="0"/>
              </a:rPr>
              <a:t>“L'argent fait tourner le monde.”</a:t>
            </a:r>
          </a:p>
        </p:txBody>
      </p:sp>
      <p:pic>
        <p:nvPicPr>
          <p:cNvPr id="2052" name="Picture 4" descr="Image result for earth money"/>
          <p:cNvPicPr>
            <a:picLocks noChangeAspect="1" noChangeArrowheads="1"/>
          </p:cNvPicPr>
          <p:nvPr/>
        </p:nvPicPr>
        <p:blipFill>
          <a:blip r:embed="rId4">
            <a:clrChange>
              <a:clrFrom>
                <a:srgbClr val="E9E9E7"/>
              </a:clrFrom>
              <a:clrTo>
                <a:srgbClr val="E9E9E7">
                  <a:alpha val="0"/>
                </a:srgbClr>
              </a:clrTo>
            </a:clrChange>
            <a:extLst>
              <a:ext uri="{28A0092B-C50C-407E-A947-70E740481C1C}">
                <a14:useLocalDpi xmlns:a14="http://schemas.microsoft.com/office/drawing/2010/main" val="0"/>
              </a:ext>
            </a:extLst>
          </a:blip>
          <a:srcRect/>
          <a:stretch>
            <a:fillRect/>
          </a:stretch>
        </p:blipFill>
        <p:spPr bwMode="auto">
          <a:xfrm>
            <a:off x="4513238" y="2934552"/>
            <a:ext cx="3165525" cy="35371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1810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Étude d'autres soutiens financiers</a:t>
            </a:r>
          </a:p>
        </p:txBody>
      </p:sp>
      <p:sp>
        <p:nvSpPr>
          <p:cNvPr id="14" name="Text Placeholder 13"/>
          <p:cNvSpPr>
            <a:spLocks noGrp="1"/>
          </p:cNvSpPr>
          <p:nvPr>
            <p:ph type="body" sz="quarter" idx="11"/>
          </p:nvPr>
        </p:nvSpPr>
        <p:spPr>
          <a:xfrm>
            <a:off x="1530000" y="1710000"/>
            <a:ext cx="9360000" cy="2260826"/>
          </a:xfrm>
        </p:spPr>
        <p:txBody>
          <a:bodyPr>
            <a:normAutofit/>
          </a:bodyPr>
          <a:lstStyle/>
          <a:p>
            <a:pPr marL="342900" indent="-342900" rtl="0">
              <a:lnSpc>
                <a:spcPct val="100000"/>
              </a:lnSpc>
              <a:buFont typeface="Arial" panose="020B0604020202020204" pitchFamily="34" charset="0"/>
              <a:buChar char="•"/>
            </a:pPr>
            <a:r>
              <a:rPr lang="fr-FR">
                <a:solidFill>
                  <a:schemeClr val="bg1"/>
                </a:solidFill>
              </a:rPr>
              <a:t>Gouvernement</a:t>
            </a:r>
          </a:p>
          <a:p>
            <a:pPr marL="342900" indent="-342900" rtl="0">
              <a:lnSpc>
                <a:spcPct val="100000"/>
              </a:lnSpc>
              <a:buFont typeface="Arial" panose="020B0604020202020204" pitchFamily="34" charset="0"/>
              <a:buChar char="•"/>
            </a:pPr>
            <a:r>
              <a:rPr lang="fr-FR">
                <a:solidFill>
                  <a:schemeClr val="bg1"/>
                </a:solidFill>
              </a:rPr>
              <a:t>Institutions financières </a:t>
            </a:r>
          </a:p>
          <a:p>
            <a:pPr marL="342900" indent="-342900" rtl="0">
              <a:lnSpc>
                <a:spcPct val="100000"/>
              </a:lnSpc>
              <a:buFont typeface="Arial" panose="020B0604020202020204" pitchFamily="34" charset="0"/>
              <a:buChar char="•"/>
            </a:pPr>
            <a:r>
              <a:rPr lang="fr-FR">
                <a:solidFill>
                  <a:schemeClr val="bg1"/>
                </a:solidFill>
              </a:rPr>
              <a:t>Bailleurs de fonds externes</a:t>
            </a:r>
          </a:p>
        </p:txBody>
      </p:sp>
    </p:spTree>
    <p:custDataLst>
      <p:tags r:id="rId1"/>
    </p:custDataLst>
    <p:extLst>
      <p:ext uri="{BB962C8B-B14F-4D97-AF65-F5344CB8AC3E}">
        <p14:creationId xmlns:p14="http://schemas.microsoft.com/office/powerpoint/2010/main" val="2578102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a:spLocks noGrp="1"/>
          </p:cNvSpPr>
          <p:nvPr>
            <p:ph type="title"/>
          </p:nvPr>
        </p:nvSpPr>
        <p:spPr>
          <a:xfrm>
            <a:off x="838200" y="365125"/>
            <a:ext cx="10515600" cy="1325563"/>
          </a:xfrm>
        </p:spPr>
        <p:txBody>
          <a:bodyPr/>
          <a:lstStyle/>
          <a:p>
            <a:pPr rtl="0"/>
            <a:r>
              <a:rPr lang="fr-FR">
                <a:solidFill>
                  <a:schemeClr val="bg1"/>
                </a:solidFill>
              </a:rPr>
              <a:t>Financement externe</a:t>
            </a: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776435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p:txBody>
          <a:bodyPr/>
          <a:lstStyle/>
          <a:p>
            <a:pPr rtl="0"/>
            <a:r>
              <a:rPr lang="fr-FR">
                <a:solidFill>
                  <a:schemeClr val="bg1"/>
                </a:solidFill>
              </a:rPr>
              <a:t>Exemples de financements de programmes de latrines</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1413057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780714" y="4473528"/>
            <a:ext cx="3430086" cy="707886"/>
          </a:xfrm>
          <a:prstGeom prst="rect">
            <a:avLst/>
          </a:prstGeom>
          <a:noFill/>
        </p:spPr>
        <p:txBody>
          <a:bodyPr wrap="square" rtlCol="0">
            <a:spAutoFit/>
          </a:bodyPr>
          <a:lstStyle/>
          <a:p>
            <a:pPr marL="285750" indent="-285750" rtl="0">
              <a:buClr>
                <a:srgbClr val="F68D37"/>
              </a:buClr>
              <a:buFont typeface="Wingdings" panose="05000000000000000000" pitchFamily="2" charset="2"/>
              <a:buChar char=""/>
            </a:pPr>
            <a:r>
              <a:rPr lang="fr-FR" sz="2000">
                <a:solidFill>
                  <a:schemeClr val="bg1"/>
                </a:solidFill>
                <a:latin typeface="Lato" panose="020F0502020204030203" pitchFamily="34" charset="0"/>
              </a:rPr>
              <a:t>Diriger le plan de financement</a:t>
            </a:r>
          </a:p>
          <a:p>
            <a:pPr marL="285750" indent="-285750" rtl="0">
              <a:buClr>
                <a:srgbClr val="F68D37"/>
              </a:buClr>
              <a:buFont typeface="Wingdings" panose="05000000000000000000" pitchFamily="2" charset="2"/>
              <a:buChar char=""/>
            </a:pPr>
            <a:r>
              <a:rPr lang="fr-FR" sz="2000">
                <a:solidFill>
                  <a:schemeClr val="bg1"/>
                </a:solidFill>
                <a:latin typeface="Lato" panose="020F0502020204030203" pitchFamily="34" charset="0"/>
              </a:rPr>
              <a:t>Faire le suivi du plan de financement</a:t>
            </a:r>
          </a:p>
        </p:txBody>
      </p:sp>
      <p:pic>
        <p:nvPicPr>
          <p:cNvPr id="3" name="Picture 2">
            <a:extLst>
              <a:ext uri="{FF2B5EF4-FFF2-40B4-BE49-F238E27FC236}">
                <a16:creationId xmlns:a16="http://schemas.microsoft.com/office/drawing/2014/main" id="{D0231786-AFE7-48FD-B93A-076B2D90E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19" y="914400"/>
            <a:ext cx="4824248" cy="4663440"/>
          </a:xfrm>
          <a:prstGeom prst="rect">
            <a:avLst/>
          </a:prstGeom>
        </p:spPr>
      </p:pic>
    </p:spTree>
    <p:custDataLst>
      <p:tags r:id="rId1"/>
    </p:custDataLst>
    <p:extLst>
      <p:ext uri="{BB962C8B-B14F-4D97-AF65-F5344CB8AC3E}">
        <p14:creationId xmlns:p14="http://schemas.microsoft.com/office/powerpoint/2010/main" val="948108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Révision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13" y="1386636"/>
            <a:ext cx="4366097" cy="4366097"/>
          </a:xfrm>
          <a:prstGeom prst="rect">
            <a:avLst/>
          </a:prstGeom>
        </p:spPr>
      </p:pic>
    </p:spTree>
    <p:custDataLst>
      <p:tags r:id="rId1"/>
    </p:custDataLst>
    <p:extLst>
      <p:ext uri="{BB962C8B-B14F-4D97-AF65-F5344CB8AC3E}">
        <p14:creationId xmlns:p14="http://schemas.microsoft.com/office/powerpoint/2010/main" val="132957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a:xfrm>
            <a:off x="1596000" y="1710000"/>
            <a:ext cx="9000000" cy="4357687"/>
          </a:xfrm>
          <a:ln>
            <a:noFill/>
          </a:ln>
        </p:spPr>
        <p:txBody>
          <a:bodyPr/>
          <a:lstStyle/>
          <a:p>
            <a:pPr rtl="0"/>
            <a:r>
              <a:rPr lang="fr-FR"/>
              <a:t>Expliquer les différents coûts d'un programme de latrines</a:t>
            </a:r>
          </a:p>
          <a:p>
            <a:pPr rtl="0"/>
            <a:r>
              <a:rPr lang="fr-FR"/>
              <a:t>Décrire les principaux acteurs qui paient pour ces coûts</a:t>
            </a:r>
          </a:p>
          <a:p>
            <a:pPr rtl="0"/>
            <a:r>
              <a:rPr lang="fr-FR"/>
              <a:t>Évaluer un contexte en vue de concevoir et de créer un plan de financement</a:t>
            </a:r>
          </a:p>
          <a:p>
            <a:pPr rtl="0"/>
            <a:r>
              <a:rPr lang="fr-FR"/>
              <a:t>Recommander un plan de financement pour un programme de latrines</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Le coût d'un programme de latrines</a:t>
            </a:r>
          </a:p>
        </p:txBody>
      </p:sp>
      <p:sp>
        <p:nvSpPr>
          <p:cNvPr id="3" name="Slide Number Placeholder 2"/>
          <p:cNvSpPr>
            <a:spLocks noGrp="1"/>
          </p:cNvSpPr>
          <p:nvPr>
            <p:ph type="sldNum" sz="quarter" idx="10"/>
          </p:nvPr>
        </p:nvSpPr>
        <p:spPr/>
        <p:txBody>
          <a:bodyPr/>
          <a:lstStyle/>
          <a:p>
            <a:pPr rtl="0"/>
            <a:fld id="{A8350104-CE64-4EE9-82B1-554144FA4C7C}" type="slidenum">
              <a:rPr/>
              <a:pPr/>
              <a:t>6</a:t>
            </a:fld>
            <a:endParaRPr/>
          </a:p>
        </p:txBody>
      </p:sp>
      <p:sp>
        <p:nvSpPr>
          <p:cNvPr id="14" name="Text Placeholder 13"/>
          <p:cNvSpPr>
            <a:spLocks noGrp="1"/>
          </p:cNvSpPr>
          <p:nvPr>
            <p:ph type="body" sz="quarter" idx="11"/>
          </p:nvPr>
        </p:nvSpPr>
        <p:spPr>
          <a:xfrm>
            <a:off x="1530000" y="1710000"/>
            <a:ext cx="9360000" cy="4357687"/>
          </a:xfrm>
        </p:spPr>
        <p:txBody>
          <a:bodyPr>
            <a:noAutofit/>
          </a:bodyPr>
          <a:lstStyle/>
          <a:p>
            <a:pPr marL="342900" indent="-342900" rtl="0">
              <a:lnSpc>
                <a:spcPct val="100000"/>
              </a:lnSpc>
              <a:buFont typeface="Arial" panose="020B0604020202020204" pitchFamily="34" charset="0"/>
              <a:buChar char="•"/>
            </a:pPr>
            <a:r>
              <a:rPr lang="fr-FR"/>
              <a:t>Administration et finances</a:t>
            </a:r>
          </a:p>
          <a:p>
            <a:pPr marL="342900" indent="-342900" rtl="0">
              <a:lnSpc>
                <a:spcPct val="100000"/>
              </a:lnSpc>
              <a:buFont typeface="Arial" panose="020B0604020202020204" pitchFamily="34" charset="0"/>
              <a:buChar char="•"/>
            </a:pPr>
            <a:r>
              <a:rPr lang="fr-FR"/>
              <a:t>Planification de programme</a:t>
            </a:r>
          </a:p>
          <a:p>
            <a:pPr marL="342900" indent="-342900" rtl="0">
              <a:lnSpc>
                <a:spcPct val="100000"/>
              </a:lnSpc>
              <a:buFont typeface="Arial" panose="020B0604020202020204" pitchFamily="34" charset="0"/>
              <a:buChar char="•"/>
            </a:pPr>
            <a:r>
              <a:rPr lang="fr-FR"/>
              <a:t>Création de la demande</a:t>
            </a:r>
          </a:p>
          <a:p>
            <a:pPr marL="342900" indent="-342900" rtl="0">
              <a:lnSpc>
                <a:spcPct val="100000"/>
              </a:lnSpc>
              <a:buFont typeface="Arial" panose="020B0604020202020204" pitchFamily="34" charset="0"/>
              <a:buChar char="•"/>
            </a:pPr>
            <a:r>
              <a:rPr lang="fr-FR"/>
              <a:t>Développement des capacités</a:t>
            </a:r>
          </a:p>
          <a:p>
            <a:pPr marL="342900" indent="-342900" rtl="0">
              <a:lnSpc>
                <a:spcPct val="100000"/>
              </a:lnSpc>
              <a:buFont typeface="Arial" panose="020B0604020202020204" pitchFamily="34" charset="0"/>
              <a:buChar char="•"/>
            </a:pPr>
            <a:r>
              <a:rPr lang="fr-FR"/>
              <a:t>Implication des parties prenantes</a:t>
            </a:r>
          </a:p>
          <a:p>
            <a:pPr marL="342900" indent="-342900" rtl="0">
              <a:lnSpc>
                <a:spcPct val="100000"/>
              </a:lnSpc>
              <a:buFont typeface="Arial" panose="020B0604020202020204" pitchFamily="34" charset="0"/>
              <a:buChar char="•"/>
            </a:pPr>
            <a:r>
              <a:rPr lang="fr-FR"/>
              <a:t>Produits et services relatifs aux latrines</a:t>
            </a:r>
          </a:p>
          <a:p>
            <a:pPr marL="342900" indent="-342900" rtl="0">
              <a:lnSpc>
                <a:spcPct val="100000"/>
              </a:lnSpc>
              <a:buFont typeface="Arial" panose="020B0604020202020204" pitchFamily="34" charset="0"/>
              <a:buChar char="•"/>
            </a:pPr>
            <a:r>
              <a:rPr lang="fr-FR"/>
              <a:t>Gestion des boues de vidange</a:t>
            </a:r>
          </a:p>
          <a:p>
            <a:pPr marL="342900" indent="-342900" rtl="0">
              <a:lnSpc>
                <a:spcPct val="100000"/>
              </a:lnSpc>
              <a:buFont typeface="Arial" panose="020B0604020202020204" pitchFamily="34" charset="0"/>
              <a:buChar char="•"/>
            </a:pPr>
            <a:r>
              <a:rPr lang="fr-FR"/>
              <a:t>Suivi et améliorations</a:t>
            </a: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8000">
                <a:solidFill>
                  <a:schemeClr val="bg1"/>
                </a:solidFill>
                <a:latin typeface="Merriweather Black" panose="00000A00000000000000" pitchFamily="2" charset="0"/>
              </a:rPr>
              <a:t>Mur de graffitis</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277686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itle 12"/>
          <p:cNvSpPr>
            <a:spLocks noGrp="1"/>
          </p:cNvSpPr>
          <p:nvPr>
            <p:ph type="title"/>
          </p:nvPr>
        </p:nvSpPr>
        <p:spPr>
          <a:xfrm>
            <a:off x="838200" y="365125"/>
            <a:ext cx="10515600" cy="1325563"/>
          </a:xfrm>
        </p:spPr>
        <p:txBody>
          <a:bodyPr/>
          <a:lstStyle/>
          <a:p>
            <a:pPr rtl="0"/>
            <a:r>
              <a:rPr lang="fr-FR">
                <a:solidFill>
                  <a:schemeClr val="bg1"/>
                </a:solidFill>
              </a:rPr>
              <a:t>Qui paye pour les programmes de latrines ?</a:t>
            </a:r>
          </a:p>
        </p:txBody>
      </p:sp>
      <p:sp>
        <p:nvSpPr>
          <p:cNvPr id="8" name="TextBox 7"/>
          <p:cNvSpPr txBox="1"/>
          <p:nvPr/>
        </p:nvSpPr>
        <p:spPr>
          <a:xfrm>
            <a:off x="46920" y="2287650"/>
            <a:ext cx="3251200" cy="400110"/>
          </a:xfrm>
          <a:prstGeom prst="rect">
            <a:avLst/>
          </a:prstGeom>
          <a:noFill/>
        </p:spPr>
        <p:txBody>
          <a:bodyPr wrap="square" rtlCol="0">
            <a:spAutoFit/>
          </a:bodyPr>
          <a:lstStyle/>
          <a:p>
            <a:pPr algn="r" rtl="0"/>
            <a:r>
              <a:rPr lang="fr-FR" sz="2000">
                <a:solidFill>
                  <a:schemeClr val="bg1"/>
                </a:solidFill>
                <a:latin typeface="Lato" panose="020F0502020204030203" pitchFamily="34" charset="0"/>
              </a:rPr>
              <a:t>Familles</a:t>
            </a:r>
          </a:p>
        </p:txBody>
      </p:sp>
      <p:sp>
        <p:nvSpPr>
          <p:cNvPr id="9" name="TextBox 8"/>
          <p:cNvSpPr txBox="1"/>
          <p:nvPr/>
        </p:nvSpPr>
        <p:spPr>
          <a:xfrm>
            <a:off x="8893880" y="2287650"/>
            <a:ext cx="3251200" cy="400110"/>
          </a:xfrm>
          <a:prstGeom prst="rect">
            <a:avLst/>
          </a:prstGeom>
          <a:noFill/>
        </p:spPr>
        <p:txBody>
          <a:bodyPr wrap="square" rtlCol="0">
            <a:spAutoFit/>
          </a:bodyPr>
          <a:lstStyle/>
          <a:p>
            <a:pPr rtl="0"/>
            <a:r>
              <a:rPr lang="fr-FR" sz="2000">
                <a:solidFill>
                  <a:schemeClr val="bg1"/>
                </a:solidFill>
                <a:latin typeface="Lato" panose="020F0502020204030203" pitchFamily="34" charset="0"/>
              </a:rPr>
              <a:t>Gouvernements</a:t>
            </a:r>
          </a:p>
        </p:txBody>
      </p:sp>
      <p:sp>
        <p:nvSpPr>
          <p:cNvPr id="10" name="TextBox 9"/>
          <p:cNvSpPr txBox="1"/>
          <p:nvPr/>
        </p:nvSpPr>
        <p:spPr>
          <a:xfrm>
            <a:off x="8893880" y="4969974"/>
            <a:ext cx="3251200" cy="400110"/>
          </a:xfrm>
          <a:prstGeom prst="rect">
            <a:avLst/>
          </a:prstGeom>
          <a:noFill/>
        </p:spPr>
        <p:txBody>
          <a:bodyPr wrap="square" rtlCol="0">
            <a:spAutoFit/>
          </a:bodyPr>
          <a:lstStyle/>
          <a:p>
            <a:pPr rtl="0"/>
            <a:r>
              <a:rPr lang="fr-FR" sz="2000">
                <a:solidFill>
                  <a:schemeClr val="bg1"/>
                </a:solidFill>
                <a:latin typeface="Lato" panose="020F0502020204030203" pitchFamily="34" charset="0"/>
              </a:rPr>
              <a:t>Bailleurs de fonds externes</a:t>
            </a:r>
          </a:p>
        </p:txBody>
      </p:sp>
      <p:sp>
        <p:nvSpPr>
          <p:cNvPr id="11" name="TextBox 10"/>
          <p:cNvSpPr txBox="1"/>
          <p:nvPr/>
        </p:nvSpPr>
        <p:spPr>
          <a:xfrm>
            <a:off x="46920" y="4989168"/>
            <a:ext cx="3251200" cy="400110"/>
          </a:xfrm>
          <a:prstGeom prst="rect">
            <a:avLst/>
          </a:prstGeom>
          <a:noFill/>
        </p:spPr>
        <p:txBody>
          <a:bodyPr wrap="square" rtlCol="0">
            <a:spAutoFit/>
          </a:bodyPr>
          <a:lstStyle/>
          <a:p>
            <a:pPr algn="r" rtl="0"/>
            <a:r>
              <a:rPr lang="fr-FR" sz="2000">
                <a:solidFill>
                  <a:schemeClr val="bg1"/>
                </a:solidFill>
                <a:latin typeface="Lato" panose="020F0502020204030203" pitchFamily="34" charset="0"/>
              </a:rPr>
              <a:t>Institutions financières</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85350" y="1900905"/>
            <a:ext cx="1440000" cy="1174737"/>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86828" y="1905990"/>
            <a:ext cx="1227767" cy="1163429"/>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87649" y="4605347"/>
            <a:ext cx="1226946" cy="1167751"/>
          </a:xfrm>
          <a:prstGeom prst="rect">
            <a:avLst/>
          </a:prstGeom>
        </p:spPr>
      </p:pic>
      <p:pic>
        <p:nvPicPr>
          <p:cNvPr id="16" name="Picture 15"/>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15953" y="4602423"/>
            <a:ext cx="778794" cy="1173600"/>
          </a:xfrm>
          <a:prstGeom prst="rect">
            <a:avLst/>
          </a:prstGeom>
        </p:spPr>
      </p:pic>
    </p:spTree>
    <p:custDataLst>
      <p:tags r:id="rId1"/>
    </p:custDataLst>
    <p:extLst>
      <p:ext uri="{BB962C8B-B14F-4D97-AF65-F5344CB8AC3E}">
        <p14:creationId xmlns:p14="http://schemas.microsoft.com/office/powerpoint/2010/main" val="16290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solidFill>
                  <a:schemeClr val="tx1"/>
                </a:solidFill>
              </a:rPr>
              <a:t>Investissements et difficultés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
        <p:nvSpPr>
          <p:cNvPr id="9" name="Slide Number Placeholder 2"/>
          <p:cNvSpPr>
            <a:spLocks noGrp="1"/>
          </p:cNvSpPr>
          <p:nvPr>
            <p:ph type="sldNum" sz="quarter" idx="10"/>
          </p:nvPr>
        </p:nvSpPr>
        <p:spPr>
          <a:xfrm>
            <a:off x="8610600" y="6356350"/>
            <a:ext cx="2743200" cy="365125"/>
          </a:xfrm>
        </p:spPr>
        <p:txBody>
          <a:bodyPr/>
          <a:lstStyle/>
          <a:p>
            <a:pPr rtl="0"/>
            <a:r>
              <a:rPr lang="fr-FR"/>
              <a:t>9</a:t>
            </a:r>
          </a:p>
        </p:txBody>
      </p:sp>
    </p:spTree>
    <p:extLst>
      <p:ext uri="{BB962C8B-B14F-4D97-AF65-F5344CB8AC3E}">
        <p14:creationId xmlns:p14="http://schemas.microsoft.com/office/powerpoint/2010/main" val="1317667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ustom 3">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FFFFFF"/>
      </a:hlink>
      <a:folHlink>
        <a:srgbClr val="DEDE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3894</TotalTime>
  <Words>774</Words>
  <Application>Microsoft Office PowerPoint</Application>
  <PresentationFormat>Widescreen</PresentationFormat>
  <Paragraphs>169</Paragraphs>
  <Slides>45</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Georgia</vt:lpstr>
      <vt:lpstr>Lato Light</vt:lpstr>
      <vt:lpstr>Calibri</vt:lpstr>
      <vt:lpstr>Lato</vt:lpstr>
      <vt:lpstr>Merriweather Black</vt:lpstr>
      <vt:lpstr>Wingdings</vt:lpstr>
      <vt:lpstr>CAWST Title</vt:lpstr>
      <vt:lpstr>CAWST Content</vt:lpstr>
      <vt:lpstr>PowerPoint Presentation</vt:lpstr>
      <vt:lpstr>PowerPoint Presentation</vt:lpstr>
      <vt:lpstr>PowerPoint Presentation</vt:lpstr>
      <vt:lpstr>PowerPoint Presentation</vt:lpstr>
      <vt:lpstr>Résultats d'apprentissage</vt:lpstr>
      <vt:lpstr>Le coût d'un programme de latrines</vt:lpstr>
      <vt:lpstr>PowerPoint Presentation</vt:lpstr>
      <vt:lpstr>Qui paye pour les programmes de latrines ?</vt:lpstr>
      <vt:lpstr>Investissements et difficultés</vt:lpstr>
      <vt:lpstr>Familles </vt:lpstr>
      <vt:lpstr>Difficultés financières pour les familles</vt:lpstr>
      <vt:lpstr>Gouvernement</vt:lpstr>
      <vt:lpstr>Difficultés financières pour le gouvernement</vt:lpstr>
      <vt:lpstr>Bailleurs de fonds externes</vt:lpstr>
      <vt:lpstr>Difficultés financières pour les bailleurs externes</vt:lpstr>
      <vt:lpstr>Institutions financières</vt:lpstr>
      <vt:lpstr>Difficultés financières pour les institutions financières</vt:lpstr>
      <vt:lpstr>PowerPoint Presentation</vt:lpstr>
      <vt:lpstr>Examen initial</vt:lpstr>
      <vt:lpstr>PowerPoint Presentation</vt:lpstr>
      <vt:lpstr>PowerPoint Presentation</vt:lpstr>
      <vt:lpstr>PowerPoint Presentation</vt:lpstr>
      <vt:lpstr>PowerPoint Presentation</vt:lpstr>
      <vt:lpstr>PowerPoint Presentation</vt:lpstr>
      <vt:lpstr>Rechercher des opportunités de financement extérieures</vt:lpstr>
      <vt:lpstr>Déterminer tous les coûts du programme</vt:lpstr>
      <vt:lpstr>Analyser</vt:lpstr>
      <vt:lpstr>PowerPoint Presentation</vt:lpstr>
      <vt:lpstr>PowerPoint Presentation</vt:lpstr>
      <vt:lpstr>PowerPoint Presentation</vt:lpstr>
      <vt:lpstr>PowerPoint Presentation</vt:lpstr>
      <vt:lpstr>PowerPoint Presentation</vt:lpstr>
      <vt:lpstr>PowerPoint Presentation</vt:lpstr>
      <vt:lpstr>Soutien financier aux familles</vt:lpstr>
      <vt:lpstr>PowerPoint Presentation</vt:lpstr>
      <vt:lpstr>Soutien financier pour les prestataires de services</vt:lpstr>
      <vt:lpstr>Soutien financier pour les prestataires de services</vt:lpstr>
      <vt:lpstr>PowerPoint Presentation</vt:lpstr>
      <vt:lpstr>PowerPoint Presentation</vt:lpstr>
      <vt:lpstr>Étude d'autres soutiens financiers</vt:lpstr>
      <vt:lpstr>Financement externe</vt:lpstr>
      <vt:lpstr>Exemples de financements de programmes de latrines</vt:lpstr>
      <vt:lpstr>PowerPoint Presentation</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Sterenn Philippe</dc:creator>
  <cp:lastModifiedBy>Andrea Roach</cp:lastModifiedBy>
  <cp:revision>204</cp:revision>
  <dcterms:created xsi:type="dcterms:W3CDTF">2018-04-25T15:59:52Z</dcterms:created>
  <dcterms:modified xsi:type="dcterms:W3CDTF">2018-11-23T00:05:12Z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