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70" r:id="rId2"/>
    <p:sldId id="256" r:id="rId3"/>
    <p:sldId id="257" r:id="rId4"/>
    <p:sldId id="267" r:id="rId5"/>
    <p:sldId id="259" r:id="rId6"/>
    <p:sldId id="266" r:id="rId7"/>
    <p:sldId id="261" r:id="rId8"/>
    <p:sldId id="263" r:id="rId9"/>
    <p:sldId id="264" r:id="rId10"/>
    <p:sldId id="268" r:id="rId11"/>
    <p:sldId id="269" r:id="rId12"/>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elert" initials="S" lastIdx="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8869" autoAdjust="0"/>
  </p:normalViewPr>
  <p:slideViewPr>
    <p:cSldViewPr>
      <p:cViewPr varScale="1">
        <p:scale>
          <a:sx n="65" d="100"/>
          <a:sy n="65" d="100"/>
        </p:scale>
        <p:origin x="-156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3-10-25T09:19:17.736" idx="1">
    <p:pos x="2727" y="3068"/>
    <p:text>También se aconseja agregar la actividad de cálculo de dilución del plan de lección.</p:text>
    <p:extLst>
      <p:ext uri="{C676402C-5697-4E1C-873F-D02D1690AC5C}">
        <p15:threadingInfo xmlns:p15="http://schemas.microsoft.com/office/powerpoint/2012/main" timeZoneBias="-120"/>
      </p:ext>
    </p:extLst>
  </p:cm>
  <p:cm authorId="1" dt="2013-10-25T09:19:43.951" idx="2">
    <p:pos x="635" y="3350"/>
    <p:text>También se aconseja agregar la actividad de cálculo de dilución del plan de lección.</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5A7B13-A8D4-402E-892E-751D344A3DDD}" type="datetimeFigureOut">
              <a:rPr lang="en-CA" smtClean="0"/>
              <a:t>27/05/2014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A601F3-7080-4E16-843B-F0D7E4C5C6E6}" type="slidenum">
              <a:rPr lang="en-CA" smtClean="0"/>
              <a:t>‹#›</a:t>
            </a:fld>
            <a:endParaRPr lang="en-CA"/>
          </a:p>
        </p:txBody>
      </p:sp>
    </p:spTree>
    <p:extLst>
      <p:ext uri="{BB962C8B-B14F-4D97-AF65-F5344CB8AC3E}">
        <p14:creationId xmlns:p14="http://schemas.microsoft.com/office/powerpoint/2010/main" val="2577403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rtl="0"/>
            <a:fld id="{83C8DC47-A447-435D-B31E-09F486250D12}" type="slidenum">
              <a:rPr/>
              <a:t>1</a:t>
            </a:fld>
            <a:endParaRPr/>
          </a:p>
        </p:txBody>
      </p:sp>
    </p:spTree>
    <p:extLst>
      <p:ext uri="{BB962C8B-B14F-4D97-AF65-F5344CB8AC3E}">
        <p14:creationId xmlns:p14="http://schemas.microsoft.com/office/powerpoint/2010/main" val="3032583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a:t>La dilución consiste en agregar más agua a la muestra para reducir la concentración de un parámetro químico, </a:t>
            </a:r>
            <a:r>
              <a:rPr baseline="0"/>
              <a:t>físico o microbiológico</a:t>
            </a:r>
            <a:r>
              <a:rPr/>
              <a:t>. </a:t>
            </a:r>
          </a:p>
        </p:txBody>
      </p:sp>
      <p:sp>
        <p:nvSpPr>
          <p:cNvPr id="4" name="Slide Number Placeholder 3"/>
          <p:cNvSpPr>
            <a:spLocks noGrp="1"/>
          </p:cNvSpPr>
          <p:nvPr>
            <p:ph type="sldNum" sz="quarter" idx="10"/>
          </p:nvPr>
        </p:nvSpPr>
        <p:spPr/>
        <p:txBody>
          <a:bodyPr/>
          <a:lstStyle/>
          <a:p>
            <a:pPr rtl="0"/>
            <a:fld id="{C0A601F3-7080-4E16-843B-F0D7E4C5C6E6}" type="slidenum">
              <a:rPr/>
              <a:t>4</a:t>
            </a:fld>
            <a:endParaRPr/>
          </a:p>
        </p:txBody>
      </p:sp>
    </p:spTree>
    <p:extLst>
      <p:ext uri="{BB962C8B-B14F-4D97-AF65-F5344CB8AC3E}">
        <p14:creationId xmlns:p14="http://schemas.microsoft.com/office/powerpoint/2010/main" val="2192492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dt" sz="quarter" idx="1"/>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4B3CA32D-8DAD-44EE-B948-29A273A4759D}" type="datetime1">
              <a:rPr lang="en-US" sz="1200"/>
              <a:pPr rtl="0" eaLnBrk="1" hangingPunct="1"/>
              <a:t>5/27/2014</a:t>
            </a:fld>
            <a:endParaRPr sz="1200"/>
          </a:p>
        </p:txBody>
      </p:sp>
      <p:sp>
        <p:nvSpPr>
          <p:cNvPr id="9219" name="Rectangle 7"/>
          <p:cNvSpPr>
            <a:spLocks noGrp="1" noChangeArrowheads="1"/>
          </p:cNvSpPr>
          <p:nvPr>
            <p:ph type="sldNum" sz="quarter" idx="5"/>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9BF75548-425D-497F-A383-BB99B1C75460}" type="slidenum">
              <a:rPr sz="1200"/>
              <a:pPr rtl="0" eaLnBrk="1" hangingPunct="1"/>
              <a:t>5</a:t>
            </a:fld>
            <a:endParaRPr sz="1200"/>
          </a:p>
        </p:txBody>
      </p:sp>
      <p:sp>
        <p:nvSpPr>
          <p:cNvPr id="9220" name="Rectangle 2"/>
          <p:cNvSpPr>
            <a:spLocks noGrp="1" noRot="1" noChangeAspect="1" noChangeArrowheads="1" noTextEdit="1"/>
          </p:cNvSpPr>
          <p:nvPr>
            <p:ph type="sldImg"/>
          </p:nvPr>
        </p:nvSpPr>
        <p:spPr>
          <a:ln/>
        </p:spPr>
      </p:sp>
      <p:sp>
        <p:nvSpPr>
          <p:cNvPr id="9221" name="Rectangle 3"/>
          <p:cNvSpPr>
            <a:spLocks noGrp="1" noChangeArrowheads="1"/>
          </p:cNvSpPr>
          <p:nvPr>
            <p:ph type="body" idx="1"/>
          </p:nvPr>
        </p:nvSpPr>
        <p:spPr>
          <a:noFill/>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a:latin typeface="Arial" panose="020B0604020202020204" pitchFamily="34" charset="0"/>
                <a:cs typeface="Arial" panose="020B0604020202020204" pitchFamily="34" charset="0"/>
              </a:rPr>
              <a:t>Al diluir la muestra, se reduce la concentración del parámetro, lo cual hace que sea más fácil medir y obtener resultados más precisos.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eaLnBrk="1" hangingPunct="1"/>
            <a:endParaRPr lang="en-US" altLang="en-US" dirty="0" smtClean="0"/>
          </a:p>
        </p:txBody>
      </p:sp>
    </p:spTree>
    <p:extLst>
      <p:ext uri="{BB962C8B-B14F-4D97-AF65-F5344CB8AC3E}">
        <p14:creationId xmlns:p14="http://schemas.microsoft.com/office/powerpoint/2010/main" val="220136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dt" sz="quarter" idx="1"/>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4B3CA32D-8DAD-44EE-B948-29A273A4759D}" type="datetime1">
              <a:rPr lang="en-US" sz="1200"/>
              <a:pPr rtl="0" eaLnBrk="1" hangingPunct="1"/>
              <a:t>5/27/2014</a:t>
            </a:fld>
            <a:endParaRPr sz="1200"/>
          </a:p>
        </p:txBody>
      </p:sp>
      <p:sp>
        <p:nvSpPr>
          <p:cNvPr id="9219" name="Rectangle 7"/>
          <p:cNvSpPr>
            <a:spLocks noGrp="1" noChangeArrowheads="1"/>
          </p:cNvSpPr>
          <p:nvPr>
            <p:ph type="sldNum" sz="quarter" idx="5"/>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9BF75548-425D-497F-A383-BB99B1C75460}" type="slidenum">
              <a:rPr sz="1200"/>
              <a:pPr rtl="0" eaLnBrk="1" hangingPunct="1"/>
              <a:t>6</a:t>
            </a:fld>
            <a:endParaRPr sz="1200"/>
          </a:p>
        </p:txBody>
      </p:sp>
      <p:sp>
        <p:nvSpPr>
          <p:cNvPr id="9220" name="Rectangle 2"/>
          <p:cNvSpPr>
            <a:spLocks noGrp="1" noRot="1" noChangeAspect="1" noChangeArrowheads="1" noTextEdit="1"/>
          </p:cNvSpPr>
          <p:nvPr>
            <p:ph type="sldImg"/>
          </p:nvPr>
        </p:nvSpPr>
        <p:spPr>
          <a:ln/>
        </p:spPr>
      </p:sp>
      <p:sp>
        <p:nvSpPr>
          <p:cNvPr id="9221" name="Rectangle 3"/>
          <p:cNvSpPr>
            <a:spLocks noGrp="1" noChangeArrowheads="1"/>
          </p:cNvSpPr>
          <p:nvPr>
            <p:ph type="body" idx="1"/>
          </p:nvPr>
        </p:nvSpPr>
        <p:spPr>
          <a:noFill/>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a:latin typeface="Arial" panose="020B0604020202020204" pitchFamily="34" charset="0"/>
                <a:cs typeface="Arial" panose="020B0604020202020204" pitchFamily="34" charset="0"/>
              </a:rPr>
              <a:t>Para el análisis microbiológico, </a:t>
            </a:r>
            <a:r>
              <a:rPr sz="1000" baseline="0">
                <a:latin typeface="Arial" panose="020B0604020202020204" pitchFamily="34" charset="0"/>
                <a:cs typeface="Arial" panose="020B0604020202020204" pitchFamily="34" charset="0"/>
              </a:rPr>
              <a:t>u</a:t>
            </a:r>
            <a:r>
              <a:rPr sz="1000">
                <a:latin typeface="Arial" panose="020B0604020202020204" pitchFamily="34" charset="0"/>
                <a:cs typeface="Arial" panose="020B0604020202020204" pitchFamily="34" charset="0"/>
              </a:rPr>
              <a:t>sar solución madre amortiguadora de fosfato o agua hervida (p. ej., agua de lluvia limpia, agua embotellada o agua de manantial). Para diluir las muestras, no usar agua clorada pues el cloro residual matará los microorganismos que se intenta analizar. Tampoco usar agua destilada porque es dañina para los microorganismos.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dirty="0" smtClean="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Para el análisis físico y químico, se puede usar agua destilada para diluir la muestra.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Si no se dispone de agua destilada, entonces usar agua hervida (p. ej., agua de lluvia limpia, agua embotellada o agua de manantial).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Tener cuidado de no usar agua para baterías en lugar de agua destilada. El agua para baterías frecuentemente contiene algunas sustancias químicas que podrían alterar los resultados del análisis.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eaLnBrk="1" hangingPunct="1"/>
            <a:endParaRPr lang="en-US" altLang="en-US" dirty="0" smtClean="0"/>
          </a:p>
        </p:txBody>
      </p:sp>
    </p:spTree>
    <p:extLst>
      <p:ext uri="{BB962C8B-B14F-4D97-AF65-F5344CB8AC3E}">
        <p14:creationId xmlns:p14="http://schemas.microsoft.com/office/powerpoint/2010/main" val="2845271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dt" sz="quarter" idx="1"/>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1035D0C9-9378-4916-9EDF-3B4F53485A03}" type="datetime1">
              <a:rPr lang="en-US" sz="1200"/>
              <a:pPr rtl="0" eaLnBrk="1" hangingPunct="1"/>
              <a:t>5/27/2014</a:t>
            </a:fld>
            <a:endParaRPr sz="1200"/>
          </a:p>
        </p:txBody>
      </p:sp>
      <p:sp>
        <p:nvSpPr>
          <p:cNvPr id="10243" name="Rectangle 7"/>
          <p:cNvSpPr>
            <a:spLocks noGrp="1" noChangeArrowheads="1"/>
          </p:cNvSpPr>
          <p:nvPr>
            <p:ph type="sldNum" sz="quarter" idx="5"/>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D74E58B8-8390-4F47-83FC-597BBA6672A1}" type="slidenum">
              <a:rPr sz="1200"/>
              <a:pPr rtl="0" eaLnBrk="1" hangingPunct="1"/>
              <a:t>7</a:t>
            </a:fld>
            <a:endParaRPr sz="1200"/>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noFill/>
        </p:spPr>
        <p:txBody>
          <a:bodyPr/>
          <a:lstStyle/>
          <a:p>
            <a:pPr marL="171450" indent="-171450" eaLnBrk="1" hangingPunct="1">
              <a:buFont typeface="Arial" panose="020B0604020202020204" pitchFamily="34" charset="0"/>
              <a:buChar cha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3006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Nota: la cantidad ideal de colonias en una placa = entre 20 y 80; cantidad máxima = 200.</a:t>
            </a:r>
          </a:p>
          <a:p>
            <a:pPr marL="171450" indent="-171450">
              <a:buFont typeface="Arial" panose="020B0604020202020204" pitchFamily="34" charset="0"/>
              <a:buChar cha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Ejemplos de niveles típicos de contaminación:</a:t>
            </a:r>
          </a:p>
          <a:p>
            <a:pPr marL="628650" lvl="1"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Bajo: agua tratada (por ejemplo, que proviene directamente de un filtro de bioarena o de un pozo perforado).</a:t>
            </a:r>
          </a:p>
          <a:p>
            <a:pPr marL="628650" lvl="1"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Moderado: pozos protegidos poco profundos o excavados a mano.</a:t>
            </a:r>
          </a:p>
          <a:p>
            <a:pPr marL="628650" lvl="1"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Moderado a alto: pozos sin protección poco profundos o excavados a mano.</a:t>
            </a:r>
          </a:p>
          <a:p>
            <a:pPr marL="628650" lvl="1"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Alto: pozos sin protección poco profundos o excavados a mano donde se presentan indicios de filtración por escorrentía.</a:t>
            </a:r>
          </a:p>
          <a:p>
            <a:pPr marL="628650" lvl="1"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Excesivo: fuentes de agua a cielo abierto (por ejemplo: ríos, estanques, arroyos). </a:t>
            </a:r>
          </a:p>
          <a:p>
            <a:pPr marL="171450" indent="-171450">
              <a:buFont typeface="Arial" panose="020B0604020202020204" pitchFamily="34" charset="0"/>
              <a:buChar char="•"/>
            </a:pP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C0A601F3-7080-4E16-843B-F0D7E4C5C6E6}" type="slidenum">
              <a:rPr/>
              <a:t>8</a:t>
            </a:fld>
            <a:endParaRPr/>
          </a:p>
        </p:txBody>
      </p:sp>
    </p:spTree>
    <p:extLst>
      <p:ext uri="{BB962C8B-B14F-4D97-AF65-F5344CB8AC3E}">
        <p14:creationId xmlns:p14="http://schemas.microsoft.com/office/powerpoint/2010/main" val="118526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dt" sz="quarter" idx="1"/>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1035D0C9-9378-4916-9EDF-3B4F53485A03}" type="datetime1">
              <a:rPr lang="en-US" sz="1200"/>
              <a:pPr rtl="0" eaLnBrk="1" hangingPunct="1"/>
              <a:t>5/27/2014</a:t>
            </a:fld>
            <a:endParaRPr sz="1200"/>
          </a:p>
        </p:txBody>
      </p:sp>
      <p:sp>
        <p:nvSpPr>
          <p:cNvPr id="10243" name="Rectangle 7"/>
          <p:cNvSpPr>
            <a:spLocks noGrp="1" noChangeArrowheads="1"/>
          </p:cNvSpPr>
          <p:nvPr>
            <p:ph type="sldNum" sz="quarter" idx="5"/>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D74E58B8-8390-4F47-83FC-597BBA6672A1}" type="slidenum">
              <a:rPr sz="1200"/>
              <a:pPr rtl="0" eaLnBrk="1" hangingPunct="1"/>
              <a:t>9</a:t>
            </a:fld>
            <a:endParaRPr sz="1200"/>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noFill/>
        </p:spPr>
        <p:txBody>
          <a:bodyPr/>
          <a:lstStyle/>
          <a:p>
            <a:pPr marL="171450" indent="-171450" eaLnBrk="1" hangingPunct="1">
              <a:buFont typeface="Arial" panose="020B0604020202020204" pitchFamily="34" charset="0"/>
              <a:buChar char="•"/>
            </a:pPr>
            <a:endParaRPr lang="en-US" altLang="en-US" sz="1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3451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dt" sz="quarter" idx="1"/>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1035D0C9-9378-4916-9EDF-3B4F53485A03}" type="datetime1">
              <a:rPr lang="en-US" sz="1200"/>
              <a:pPr rtl="0" eaLnBrk="1" hangingPunct="1"/>
              <a:t>5/27/2014</a:t>
            </a:fld>
            <a:endParaRPr sz="1200"/>
          </a:p>
        </p:txBody>
      </p:sp>
      <p:sp>
        <p:nvSpPr>
          <p:cNvPr id="10243" name="Rectangle 7"/>
          <p:cNvSpPr>
            <a:spLocks noGrp="1" noChangeArrowheads="1"/>
          </p:cNvSpPr>
          <p:nvPr>
            <p:ph type="sldNum" sz="quarter" idx="5"/>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D74E58B8-8390-4F47-83FC-597BBA6672A1}" type="slidenum">
              <a:rPr sz="1200"/>
              <a:pPr rtl="0" eaLnBrk="1" hangingPunct="1"/>
              <a:t>10</a:t>
            </a:fld>
            <a:endParaRPr sz="1200"/>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noFill/>
        </p:spPr>
        <p:txBody>
          <a:bodyPr/>
          <a:lstStyle/>
          <a:p>
            <a:pPr marL="171450" indent="-171450" rtl="0" eaLnBrk="1" hangingPunct="1">
              <a:buFont typeface="Arial" panose="020B0604020202020204" pitchFamily="34" charset="0"/>
              <a:buChar char="•"/>
            </a:pPr>
            <a:r>
              <a:rPr sz="1000">
                <a:latin typeface="Arial" panose="020B0604020202020204" pitchFamily="34" charset="0"/>
                <a:cs typeface="Arial" panose="020B0604020202020204" pitchFamily="34" charset="0"/>
              </a:rPr>
              <a:t>Remitirse al plan de lección 14 "Diluciones" para</a:t>
            </a:r>
            <a:r>
              <a:rPr sz="1000" baseline="0">
                <a:latin typeface="Arial" panose="020B0604020202020204" pitchFamily="34" charset="0"/>
                <a:cs typeface="Arial" panose="020B0604020202020204" pitchFamily="34" charset="0"/>
              </a:rPr>
              <a:t> ver el ejercicio de dilución y que los participantes practiquen más el tema.</a:t>
            </a:r>
          </a:p>
        </p:txBody>
      </p:sp>
    </p:spTree>
    <p:extLst>
      <p:ext uri="{BB962C8B-B14F-4D97-AF65-F5344CB8AC3E}">
        <p14:creationId xmlns:p14="http://schemas.microsoft.com/office/powerpoint/2010/main" val="3393451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dt" sz="quarter" idx="1"/>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1035D0C9-9378-4916-9EDF-3B4F53485A03}" type="datetime1">
              <a:rPr lang="en-US" sz="1200"/>
              <a:pPr rtl="0" eaLnBrk="1" hangingPunct="1"/>
              <a:t>5/27/2014</a:t>
            </a:fld>
            <a:endParaRPr sz="1200"/>
          </a:p>
        </p:txBody>
      </p:sp>
      <p:sp>
        <p:nvSpPr>
          <p:cNvPr id="10243" name="Rectangle 7"/>
          <p:cNvSpPr>
            <a:spLocks noGrp="1" noChangeArrowheads="1"/>
          </p:cNvSpPr>
          <p:nvPr>
            <p:ph type="sldNum" sz="quarter" idx="5"/>
          </p:nvPr>
        </p:nvSpPr>
        <p:spPr>
          <a:noFill/>
        </p:spPr>
        <p:txBody>
          <a:bodyPr/>
          <a:lstStyle>
            <a:lvl1pPr defTabSz="915039" eaLnBrk="0" hangingPunct="0">
              <a:defRPr sz="2300">
                <a:solidFill>
                  <a:schemeClr val="tx1"/>
                </a:solidFill>
                <a:latin typeface="Times New Roman" pitchFamily="18" charset="0"/>
              </a:defRPr>
            </a:lvl1pPr>
            <a:lvl2pPr marL="724599" indent="-278692" defTabSz="915039" eaLnBrk="0" hangingPunct="0">
              <a:defRPr sz="2300">
                <a:solidFill>
                  <a:schemeClr val="tx1"/>
                </a:solidFill>
                <a:latin typeface="Times New Roman" pitchFamily="18" charset="0"/>
              </a:defRPr>
            </a:lvl2pPr>
            <a:lvl3pPr marL="1114768" indent="-222954" defTabSz="915039" eaLnBrk="0" hangingPunct="0">
              <a:defRPr sz="2300">
                <a:solidFill>
                  <a:schemeClr val="tx1"/>
                </a:solidFill>
                <a:latin typeface="Times New Roman" pitchFamily="18" charset="0"/>
              </a:defRPr>
            </a:lvl3pPr>
            <a:lvl4pPr marL="1560675" indent="-222954" defTabSz="915039" eaLnBrk="0" hangingPunct="0">
              <a:defRPr sz="2300">
                <a:solidFill>
                  <a:schemeClr val="tx1"/>
                </a:solidFill>
                <a:latin typeface="Times New Roman" pitchFamily="18" charset="0"/>
              </a:defRPr>
            </a:lvl4pPr>
            <a:lvl5pPr marL="2006582" indent="-222954" defTabSz="915039" eaLnBrk="0" hangingPunct="0">
              <a:defRPr sz="2300">
                <a:solidFill>
                  <a:schemeClr val="tx1"/>
                </a:solidFill>
                <a:latin typeface="Times New Roman" pitchFamily="18" charset="0"/>
              </a:defRPr>
            </a:lvl5pPr>
            <a:lvl6pPr marL="2452489" indent="-222954" defTabSz="915039" eaLnBrk="0" fontAlgn="base" hangingPunct="0">
              <a:spcBef>
                <a:spcPct val="0"/>
              </a:spcBef>
              <a:spcAft>
                <a:spcPct val="0"/>
              </a:spcAft>
              <a:defRPr sz="2300">
                <a:solidFill>
                  <a:schemeClr val="tx1"/>
                </a:solidFill>
                <a:latin typeface="Times New Roman" pitchFamily="18" charset="0"/>
              </a:defRPr>
            </a:lvl6pPr>
            <a:lvl7pPr marL="2898397" indent="-222954" defTabSz="915039" eaLnBrk="0" fontAlgn="base" hangingPunct="0">
              <a:spcBef>
                <a:spcPct val="0"/>
              </a:spcBef>
              <a:spcAft>
                <a:spcPct val="0"/>
              </a:spcAft>
              <a:defRPr sz="2300">
                <a:solidFill>
                  <a:schemeClr val="tx1"/>
                </a:solidFill>
                <a:latin typeface="Times New Roman" pitchFamily="18" charset="0"/>
              </a:defRPr>
            </a:lvl7pPr>
            <a:lvl8pPr marL="3344304" indent="-222954" defTabSz="915039" eaLnBrk="0" fontAlgn="base" hangingPunct="0">
              <a:spcBef>
                <a:spcPct val="0"/>
              </a:spcBef>
              <a:spcAft>
                <a:spcPct val="0"/>
              </a:spcAft>
              <a:defRPr sz="2300">
                <a:solidFill>
                  <a:schemeClr val="tx1"/>
                </a:solidFill>
                <a:latin typeface="Times New Roman" pitchFamily="18" charset="0"/>
              </a:defRPr>
            </a:lvl8pPr>
            <a:lvl9pPr marL="3790211" indent="-222954" defTabSz="915039" eaLnBrk="0" fontAlgn="base" hangingPunct="0">
              <a:spcBef>
                <a:spcPct val="0"/>
              </a:spcBef>
              <a:spcAft>
                <a:spcPct val="0"/>
              </a:spcAft>
              <a:defRPr sz="2300">
                <a:solidFill>
                  <a:schemeClr val="tx1"/>
                </a:solidFill>
                <a:latin typeface="Times New Roman" pitchFamily="18" charset="0"/>
              </a:defRPr>
            </a:lvl9pPr>
          </a:lstStyle>
          <a:p>
            <a:pPr rtl="0" eaLnBrk="1" hangingPunct="1"/>
            <a:fld id="{D74E58B8-8390-4F47-83FC-597BBA6672A1}" type="slidenum">
              <a:rPr sz="1200"/>
              <a:pPr rtl="0" eaLnBrk="1" hangingPunct="1"/>
              <a:t>11</a:t>
            </a:fld>
            <a:endParaRPr sz="1200"/>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noFill/>
        </p:spPr>
        <p:txBody>
          <a:bodyPr/>
          <a:lstStyle/>
          <a:p>
            <a:pPr marL="171450" indent="-171450" eaLnBrk="1" hangingPunct="1">
              <a:buFont typeface="Arial" panose="020B0604020202020204" pitchFamily="34" charset="0"/>
              <a:buChar char="•"/>
            </a:pPr>
            <a:endParaRPr lang="en-US" altLang="en-US" sz="1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3451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7020272" y="6381328"/>
            <a:ext cx="2133600" cy="476250"/>
          </a:xfrm>
          <a:prstGeom prst="rect">
            <a:avLst/>
          </a:prstGeom>
        </p:spPr>
        <p:txBody>
          <a:bodyPr/>
          <a:lstStyle>
            <a:lvl1pPr algn="r">
              <a:defRPr sz="1400"/>
            </a:lvl1pPr>
          </a:lstStyle>
          <a:p>
            <a:fld id="{696D6939-B8AB-415C-8E07-37773906FC33}" type="slidenum">
              <a:rPr lang="en-US" smtClean="0"/>
              <a:pPr/>
              <a:t>‹#›</a:t>
            </a:fld>
            <a:endParaRPr lang="en-US" dirty="0"/>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90C5138D-4C5F-48AF-A64F-FBCEEBACA0DF}" type="slidenum">
              <a:rPr lang="en-US"/>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cawst.or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232475"/>
          </a:xfrm>
          <a:prstGeom prst="rect">
            <a:avLst/>
          </a:prstGeom>
          <a:noFill/>
        </p:spPr>
        <p:txBody>
          <a:bodyPr wrap="square" rtlCol="0">
            <a:spAutoFit/>
          </a:bodyPr>
          <a:lstStyle/>
          <a:p>
            <a:endParaRPr lang="es-SV" sz="1100" dirty="0" smtClean="0"/>
          </a:p>
          <a:p>
            <a:pPr algn="ctr" rtl="0">
              <a:tabLst>
                <a:tab pos="1196975" algn="l"/>
              </a:tabLst>
            </a:pPr>
            <a:r>
              <a:rPr lang="es-SV" sz="1100" dirty="0" smtClean="0"/>
              <a:t>12, 2916 – </a:t>
            </a:r>
            <a:r>
              <a:rPr lang="es-SV" sz="1100" dirty="0" err="1" smtClean="0"/>
              <a:t>5</a:t>
            </a:r>
            <a:r>
              <a:rPr lang="es-SV" sz="1100" baseline="30000" dirty="0" err="1" smtClean="0"/>
              <a:t>th</a:t>
            </a:r>
            <a:r>
              <a:rPr lang="es-SV" sz="1100" dirty="0" smtClean="0"/>
              <a:t> </a:t>
            </a:r>
            <a:r>
              <a:rPr lang="es-SV" sz="1100" dirty="0" err="1" smtClean="0"/>
              <a:t>Avenue</a:t>
            </a:r>
            <a:endParaRPr lang="es-SV" sz="1100" dirty="0" smtClean="0"/>
          </a:p>
          <a:p>
            <a:pPr algn="ctr" rtl="0">
              <a:tabLst>
                <a:tab pos="1196975" algn="l"/>
              </a:tabLst>
            </a:pPr>
            <a:r>
              <a:rPr lang="es-SV" sz="1100" dirty="0" smtClean="0"/>
              <a:t>Calgary, Alberta, </a:t>
            </a:r>
            <a:r>
              <a:rPr lang="es-SV" sz="1100" dirty="0" err="1" smtClean="0"/>
              <a:t>T2A</a:t>
            </a:r>
            <a:r>
              <a:rPr lang="es-SV" sz="1100" dirty="0" smtClean="0"/>
              <a:t> </a:t>
            </a:r>
            <a:r>
              <a:rPr lang="es-SV" sz="1100" dirty="0" err="1" smtClean="0"/>
              <a:t>6K4</a:t>
            </a:r>
            <a:r>
              <a:rPr lang="es-SV" sz="1100" dirty="0" smtClean="0"/>
              <a:t>, Canadá</a:t>
            </a:r>
          </a:p>
          <a:p>
            <a:pPr algn="ctr" rtl="0">
              <a:tabLst>
                <a:tab pos="1196975" algn="l"/>
              </a:tabLst>
            </a:pPr>
            <a:r>
              <a:rPr lang="es-SV" sz="1100" dirty="0" smtClean="0"/>
              <a:t>Teléfono: + 1 (403) 243-3285, fax: + 1 (403) 243-6199</a:t>
            </a:r>
          </a:p>
          <a:p>
            <a:pPr algn="ctr" rtl="0">
              <a:tabLst>
                <a:tab pos="1196975" algn="l"/>
              </a:tabLst>
            </a:pPr>
            <a:r>
              <a:rPr lang="es-SV" sz="1100" dirty="0" smtClean="0">
                <a:hlinkClick r:id="rId4"/>
              </a:rPr>
              <a:t>Correo electrónico: cawst@cawst.org, sitio web: </a:t>
            </a:r>
            <a:r>
              <a:rPr lang="es-SV" sz="1100" dirty="0" smtClean="0"/>
              <a:t>www.cawst.org</a:t>
            </a:r>
          </a:p>
          <a:p>
            <a:pPr algn="ctr">
              <a:tabLst>
                <a:tab pos="1196975" algn="l"/>
              </a:tabLst>
            </a:pPr>
            <a:endParaRPr lang="es-SV" sz="1100" dirty="0" smtClean="0"/>
          </a:p>
          <a:p>
            <a:pPr rtl="0"/>
            <a:r>
              <a:rPr lang="es-SV" sz="850" dirty="0" smtClean="0"/>
              <a:t>El Centro de Tecnologías Asequibles de Agua y Saneamiento (CAWST, por su sigla en inglés) es una organización sin fines de lucro con base en Calgary que proporciona capacitación y consultoría a organizaciones que trabajan directamente con poblaciones en países en desarrollo que carecen de acceso al agua limpia y al saneamiento básico.</a:t>
            </a:r>
          </a:p>
          <a:p>
            <a:pPr rtl="0"/>
            <a:r>
              <a:rPr lang="es-SV" sz="850" dirty="0" smtClean="0"/>
              <a:t> </a:t>
            </a:r>
          </a:p>
          <a:p>
            <a:pPr rtl="0"/>
            <a:r>
              <a:rPr lang="es-SV" sz="850" dirty="0" smtClean="0"/>
              <a:t>Una de las principales estrategias de CAWST es hacer del conocimiento sobre agua un saber popular. Eso se logra, en parte, mediante el desarrollo y la distribución gratuita de materiales educativos con la intención de aumentar la disponibilidad de información para los que más lo necesitan.</a:t>
            </a:r>
          </a:p>
          <a:p>
            <a:pPr rtl="0"/>
            <a:r>
              <a:rPr lang="es-SV" sz="850" dirty="0" smtClean="0"/>
              <a:t> </a:t>
            </a:r>
          </a:p>
          <a:p>
            <a:pPr rtl="0"/>
            <a:r>
              <a:rPr lang="es-SV" sz="850" dirty="0" smtClean="0"/>
              <a:t>Este documento es de contenido abierto y está elaborado bajo la licencia genérica Creative Commons Atribución 3.0. Para ver una copia de esa licencia, visite la página http://creativecommons.org/licenses/by/3.0/deed.es o envíe una carta a Creative Commons, 171 </a:t>
            </a:r>
            <a:r>
              <a:rPr lang="es-SV" sz="850" dirty="0" err="1" smtClean="0"/>
              <a:t>Second</a:t>
            </a:r>
            <a:r>
              <a:rPr lang="es-SV" sz="850" dirty="0" smtClean="0"/>
              <a:t> Street, Suite 300, San Francisco, California 94105, Estados Unidos. </a:t>
            </a:r>
          </a:p>
          <a:p>
            <a:pPr rtl="0"/>
            <a:r>
              <a:rPr lang="es-SV" sz="850" dirty="0" smtClean="0"/>
              <a:t> </a:t>
            </a:r>
          </a:p>
          <a:p>
            <a:pPr rtl="0"/>
            <a:r>
              <a:rPr lang="es-SV" sz="850" dirty="0" smtClean="0"/>
              <a:t>		Usted es libre de:</a:t>
            </a:r>
          </a:p>
          <a:p>
            <a:pPr marL="2000250" lvl="4" indent="-171450" rtl="0">
              <a:buFont typeface="Arial" pitchFamily="34" charset="0"/>
              <a:buChar char="•"/>
            </a:pPr>
            <a:r>
              <a:rPr lang="es-SV" sz="850" dirty="0" smtClean="0"/>
              <a:t>Compartir – copiar, distribuir y difundir este documento.</a:t>
            </a:r>
          </a:p>
          <a:p>
            <a:pPr marL="2000250" lvl="4" indent="-171450" rtl="0">
              <a:buFont typeface="Arial" pitchFamily="34" charset="0"/>
              <a:buChar char="•"/>
            </a:pPr>
            <a:r>
              <a:rPr lang="es-SV" sz="850" dirty="0" smtClean="0"/>
              <a:t>Editar – adaptar este documento.</a:t>
            </a:r>
          </a:p>
          <a:p>
            <a:pPr rtl="0"/>
            <a:r>
              <a:rPr lang="es-SV" sz="850" dirty="0" smtClean="0"/>
              <a:t> </a:t>
            </a:r>
          </a:p>
          <a:p>
            <a:pPr rtl="0"/>
            <a:r>
              <a:rPr lang="es-SV" sz="850" dirty="0" smtClean="0"/>
              <a:t>		Bajo las siguientes condiciones:</a:t>
            </a:r>
          </a:p>
          <a:p>
            <a:pPr marL="2000250" lvl="4" indent="-171450" rtl="0">
              <a:buFont typeface="Arial" pitchFamily="34" charset="0"/>
              <a:buChar char="•"/>
            </a:pPr>
            <a:r>
              <a:rPr lang="es-SV" sz="850" dirty="0" smtClean="0"/>
              <a:t>Atribución. Deberá atribuírsele a CAWST el crédito de ser la fuente original del documento. Por favor, incluya la dirección a nuestro sitio web: www.cawst.org.</a:t>
            </a:r>
          </a:p>
          <a:p>
            <a:pPr algn="ctr">
              <a:tabLst>
                <a:tab pos="1196975" algn="l"/>
              </a:tabLst>
            </a:pPr>
            <a:endParaRPr lang="es-SV" sz="700" dirty="0" smtClean="0"/>
          </a:p>
          <a:p>
            <a:pPr rtl="0">
              <a:tabLst>
                <a:tab pos="1196975" algn="l"/>
              </a:tabLst>
            </a:pPr>
            <a:r>
              <a:rPr lang="es-SV" sz="850" dirty="0" smtClean="0"/>
              <a:t>CAWST actualizará este documento periódicamente. Por ese motivo, no se recomienda que lo almacene para descargarlo desde su sitio web.</a:t>
            </a:r>
          </a:p>
          <a:p>
            <a:pPr>
              <a:tabLst>
                <a:tab pos="1196975" algn="l"/>
              </a:tabLst>
            </a:pPr>
            <a:endParaRPr lang="es-SV" sz="85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1050" dirty="0" smtClean="0"/>
          </a:p>
          <a:p>
            <a:pPr>
              <a:tabLst>
                <a:tab pos="1196975" algn="l"/>
              </a:tabLst>
            </a:pPr>
            <a:endParaRPr lang="es-SV" sz="900" dirty="0" smtClean="0"/>
          </a:p>
          <a:p>
            <a:pPr>
              <a:tabLst>
                <a:tab pos="1196975" algn="l"/>
              </a:tabLst>
            </a:pPr>
            <a:endParaRPr lang="es-SV" sz="12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rtl="0"/>
            <a:r>
              <a:rPr lang="es-SV" sz="900" b="1" dirty="0" smtClean="0"/>
              <a:t> </a:t>
            </a:r>
            <a:r>
              <a:rPr lang="es-SV" sz="900" dirty="0" smtClean="0"/>
              <a:t>CAWST y sus directores, empleados, contratistas y voluntarios no asumen ninguna responsabilidad ni dan ninguna garantía respecto de los resultados que puedan obtenerse a partir del uso de la información proporcionada.</a:t>
            </a:r>
            <a:endParaRPr lang="es-SV" sz="900" dirty="0"/>
          </a:p>
        </p:txBody>
      </p:sp>
      <p:pic>
        <p:nvPicPr>
          <p:cNvPr id="5" name="Picture 4"/>
          <p:cNvPicPr/>
          <p:nvPr/>
        </p:nvPicPr>
        <p:blipFill>
          <a:blip r:embed="rId5"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6"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1547664" y="4305137"/>
            <a:ext cx="6408712" cy="2062103"/>
          </a:xfrm>
          <a:prstGeom prst="rect">
            <a:avLst/>
          </a:prstGeom>
          <a:noFill/>
          <a:ln w="15875">
            <a:solidFill>
              <a:schemeClr val="tx1"/>
            </a:solidFill>
          </a:ln>
        </p:spPr>
        <p:txBody>
          <a:bodyPr wrap="square" rtlCol="0">
            <a:spAutoFit/>
          </a:bodyPr>
          <a:lstStyle/>
          <a:p>
            <a:pPr rtl="0"/>
            <a:r>
              <a:rPr b="1" dirty="0"/>
              <a:t> </a:t>
            </a:r>
            <a:r>
              <a:rPr sz="1100" b="1" dirty="0"/>
              <a:t> </a:t>
            </a:r>
            <a:r>
              <a:rPr sz="1100" b="1" dirty="0" err="1"/>
              <a:t>Manténgase</a:t>
            </a:r>
            <a:r>
              <a:rPr sz="1100" b="1" dirty="0"/>
              <a:t> </a:t>
            </a:r>
            <a:r>
              <a:rPr sz="1100" b="1" dirty="0" err="1"/>
              <a:t>actualizado</a:t>
            </a:r>
            <a:r>
              <a:rPr sz="1100" b="1" dirty="0"/>
              <a:t> y </a:t>
            </a:r>
            <a:r>
              <a:rPr sz="1100" b="1" dirty="0" err="1"/>
              <a:t>obtenga</a:t>
            </a:r>
            <a:r>
              <a:rPr sz="1100" b="1" dirty="0"/>
              <a:t> </a:t>
            </a:r>
            <a:r>
              <a:rPr sz="1100" b="1" dirty="0" err="1"/>
              <a:t>apoyo</a:t>
            </a:r>
            <a:r>
              <a:rPr sz="1100" b="1" dirty="0"/>
              <a:t>:</a:t>
            </a:r>
          </a:p>
          <a:p>
            <a:pPr marL="3028950" lvl="6" indent="-285750" rtl="0">
              <a:buFont typeface="Arial" pitchFamily="34" charset="0"/>
              <a:buChar char="•"/>
            </a:pPr>
            <a:r>
              <a:rPr sz="1100" dirty="0" err="1"/>
              <a:t>Últimas</a:t>
            </a:r>
            <a:r>
              <a:rPr sz="1100" dirty="0"/>
              <a:t> </a:t>
            </a:r>
            <a:r>
              <a:rPr sz="1100" dirty="0" err="1"/>
              <a:t>actualizaciones</a:t>
            </a:r>
            <a:r>
              <a:rPr sz="1100" dirty="0"/>
              <a:t> de </a:t>
            </a:r>
            <a:r>
              <a:rPr sz="1100" dirty="0" err="1"/>
              <a:t>este</a:t>
            </a:r>
            <a:r>
              <a:rPr sz="1100" dirty="0"/>
              <a:t> </a:t>
            </a:r>
            <a:r>
              <a:rPr sz="1100" dirty="0" err="1"/>
              <a:t>documento</a:t>
            </a:r>
            <a:r>
              <a:rPr sz="1100" dirty="0"/>
              <a:t>.</a:t>
            </a:r>
          </a:p>
          <a:p>
            <a:pPr marL="3028950" lvl="6" indent="-285750" rtl="0">
              <a:buFont typeface="Arial" pitchFamily="34" charset="0"/>
              <a:buChar char="•"/>
            </a:pPr>
            <a:r>
              <a:rPr sz="1100" dirty="0" err="1"/>
              <a:t>Otros</a:t>
            </a:r>
            <a:r>
              <a:rPr sz="1100" dirty="0"/>
              <a:t> </a:t>
            </a:r>
            <a:r>
              <a:rPr sz="1100" dirty="0" err="1"/>
              <a:t>talleres</a:t>
            </a:r>
            <a:r>
              <a:rPr sz="1100" dirty="0"/>
              <a:t> y </a:t>
            </a:r>
            <a:r>
              <a:rPr sz="1100" dirty="0" err="1"/>
              <a:t>recursos</a:t>
            </a:r>
            <a:r>
              <a:rPr sz="1100" dirty="0"/>
              <a:t> de </a:t>
            </a:r>
            <a:r>
              <a:rPr sz="1100" dirty="0" err="1"/>
              <a:t>capacitación</a:t>
            </a:r>
            <a:r>
              <a:rPr sz="1100" dirty="0"/>
              <a:t> </a:t>
            </a:r>
            <a:r>
              <a:rPr sz="1100" dirty="0" err="1"/>
              <a:t>relacionados</a:t>
            </a:r>
            <a:r>
              <a:rPr sz="1100" dirty="0"/>
              <a:t>.</a:t>
            </a:r>
          </a:p>
          <a:p>
            <a:pPr marL="3028950" lvl="6" indent="-285750" rtl="0">
              <a:buFont typeface="Arial" pitchFamily="34" charset="0"/>
              <a:buChar char="•"/>
            </a:pPr>
            <a:r>
              <a:rPr sz="1100" dirty="0" err="1"/>
              <a:t>Apoyo</a:t>
            </a:r>
            <a:r>
              <a:rPr sz="1100" dirty="0"/>
              <a:t> </a:t>
            </a:r>
            <a:r>
              <a:rPr sz="1100" dirty="0" err="1"/>
              <a:t>sobre</a:t>
            </a:r>
            <a:r>
              <a:rPr sz="1100" dirty="0"/>
              <a:t> el </a:t>
            </a:r>
            <a:r>
              <a:rPr sz="1100" dirty="0" err="1"/>
              <a:t>uso</a:t>
            </a:r>
            <a:r>
              <a:rPr sz="1100" dirty="0"/>
              <a:t> de </a:t>
            </a:r>
            <a:r>
              <a:rPr sz="1100" dirty="0" err="1"/>
              <a:t>este</a:t>
            </a:r>
            <a:r>
              <a:rPr sz="1100" dirty="0"/>
              <a:t> </a:t>
            </a:r>
            <a:r>
              <a:rPr sz="1100" dirty="0" err="1"/>
              <a:t>documento</a:t>
            </a:r>
            <a:r>
              <a:rPr sz="1100" dirty="0"/>
              <a:t> para </a:t>
            </a:r>
            <a:r>
              <a:rPr sz="1100" dirty="0" err="1"/>
              <a:t>su</a:t>
            </a:r>
            <a:r>
              <a:rPr sz="1100" dirty="0"/>
              <a:t> </a:t>
            </a:r>
            <a:r>
              <a:rPr sz="1100" dirty="0" err="1"/>
              <a:t>trabajo</a:t>
            </a:r>
            <a:r>
              <a:rPr sz="1100" dirty="0"/>
              <a:t>.</a:t>
            </a:r>
          </a:p>
          <a:p>
            <a:pPr rtl="0"/>
            <a:r>
              <a:rPr sz="1100" dirty="0"/>
              <a:t> </a:t>
            </a:r>
          </a:p>
          <a:p>
            <a:pPr rtl="0"/>
            <a:endParaRPr lang="en-GB" sz="1100" i="1" dirty="0" smtClean="0"/>
          </a:p>
          <a:p>
            <a:pPr rtl="0"/>
            <a:r>
              <a:rPr sz="1100" i="1" dirty="0" smtClean="0"/>
              <a:t>CAWST </a:t>
            </a:r>
            <a:r>
              <a:rPr sz="1100" i="1" dirty="0" err="1"/>
              <a:t>provee</a:t>
            </a:r>
            <a:r>
              <a:rPr sz="1100" i="1" dirty="0"/>
              <a:t> </a:t>
            </a:r>
            <a:r>
              <a:rPr sz="1100" i="1" dirty="0" err="1"/>
              <a:t>mentoría</a:t>
            </a:r>
            <a:r>
              <a:rPr sz="1100" i="1" dirty="0"/>
              <a:t> y</a:t>
            </a:r>
          </a:p>
          <a:p>
            <a:pPr rtl="0"/>
            <a:r>
              <a:rPr sz="1100" i="1" dirty="0" err="1"/>
              <a:t>asesoramiento</a:t>
            </a:r>
            <a:r>
              <a:rPr sz="1100" i="1" dirty="0"/>
              <a:t> </a:t>
            </a:r>
            <a:r>
              <a:rPr sz="1100" i="1" dirty="0" err="1"/>
              <a:t>sobre</a:t>
            </a:r>
            <a:r>
              <a:rPr sz="1100" i="1" dirty="0"/>
              <a:t> el </a:t>
            </a:r>
            <a:r>
              <a:rPr sz="1100" i="1" dirty="0" err="1"/>
              <a:t>uso</a:t>
            </a:r>
            <a:r>
              <a:rPr sz="1100" i="1" dirty="0"/>
              <a:t> de </a:t>
            </a:r>
            <a:r>
              <a:rPr sz="1100" i="1" dirty="0" err="1"/>
              <a:t>sus</a:t>
            </a:r>
            <a:r>
              <a:rPr sz="1100" i="1" dirty="0"/>
              <a:t> </a:t>
            </a:r>
            <a:r>
              <a:rPr sz="1100" i="1" dirty="0" err="1"/>
              <a:t>materiales</a:t>
            </a:r>
            <a:endParaRPr sz="1100" i="1" dirty="0"/>
          </a:p>
          <a:p>
            <a:pPr rtl="0"/>
            <a:r>
              <a:rPr sz="1100" i="1" dirty="0"/>
              <a:t>de </a:t>
            </a:r>
            <a:r>
              <a:rPr sz="1100" i="1" dirty="0" err="1"/>
              <a:t>capacitación</a:t>
            </a:r>
            <a:r>
              <a:rPr sz="1100" i="1" dirty="0"/>
              <a:t>.</a:t>
            </a:r>
          </a:p>
        </p:txBody>
      </p:sp>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776" y="4635863"/>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9769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rtl="0" eaLnBrk="1" hangingPunct="1"/>
            <a:r>
              <a:rPr b="1">
                <a:solidFill>
                  <a:schemeClr val="accent2"/>
                </a:solidFill>
              </a:rPr>
              <a:t>Ejemplo de dilución</a:t>
            </a:r>
          </a:p>
        </p:txBody>
      </p:sp>
      <p:sp>
        <p:nvSpPr>
          <p:cNvPr id="4101" name="Rectangle 3"/>
          <p:cNvSpPr>
            <a:spLocks noGrp="1" noChangeArrowheads="1"/>
          </p:cNvSpPr>
          <p:nvPr>
            <p:ph type="body" idx="4294967295"/>
          </p:nvPr>
        </p:nvSpPr>
        <p:spPr>
          <a:xfrm>
            <a:off x="457200" y="1340768"/>
            <a:ext cx="8363272" cy="4525963"/>
          </a:xfrm>
        </p:spPr>
        <p:txBody>
          <a:bodyPr/>
          <a:lstStyle/>
          <a:p>
            <a:pPr marL="0" indent="0" rtl="0">
              <a:spcAft>
                <a:spcPts val="0"/>
              </a:spcAft>
              <a:buNone/>
            </a:pPr>
            <a:r>
              <a:rPr sz="2800"/>
              <a:t>Use usó una muestra de 10 ml y el conteo de colonias es 12. </a:t>
            </a:r>
          </a:p>
          <a:p>
            <a:pPr marL="0" indent="0" rtl="0">
              <a:spcAft>
                <a:spcPts val="1200"/>
              </a:spcAft>
              <a:buNone/>
            </a:pPr>
            <a:r>
              <a:rPr sz="2800"/>
              <a:t>¿Cuál es el total de UFC/100 ml en esa muestra?</a:t>
            </a:r>
          </a:p>
          <a:p>
            <a:pPr rtl="0">
              <a:spcAft>
                <a:spcPts val="1200"/>
              </a:spcAft>
            </a:pPr>
            <a:r>
              <a:rPr sz="2800" b="1"/>
              <a:t>Paso 1 - Calcular el factor de dilución:</a:t>
            </a:r>
          </a:p>
          <a:p>
            <a:pPr marL="457200" lvl="1" indent="0" algn="ctr" rtl="0">
              <a:lnSpc>
                <a:spcPct val="90000"/>
              </a:lnSpc>
              <a:buNone/>
            </a:pPr>
            <a:r>
              <a:rPr/>
              <a:t>100 / 10 ml (</a:t>
            </a:r>
            <a:r>
              <a:rPr sz="2400"/>
              <a:t>volumen de la muestra</a:t>
            </a:r>
            <a:r>
              <a:rPr/>
              <a:t>) = 10 (</a:t>
            </a:r>
            <a:r>
              <a:rPr sz="2400"/>
              <a:t>factor de dilución</a:t>
            </a:r>
            <a:r>
              <a:rPr/>
              <a:t>)</a:t>
            </a:r>
          </a:p>
          <a:p>
            <a:pPr marL="457200" lvl="1" indent="0" algn="ctr" rtl="0">
              <a:lnSpc>
                <a:spcPct val="90000"/>
              </a:lnSpc>
              <a:buNone/>
            </a:pPr>
            <a:r>
              <a:rPr sz="1800"/>
              <a:t> </a:t>
            </a:r>
          </a:p>
          <a:p>
            <a:pPr rtl="0">
              <a:spcAft>
                <a:spcPts val="1200"/>
              </a:spcAft>
            </a:pPr>
            <a:r>
              <a:rPr sz="2800" b="1"/>
              <a:t>Paso 2 - Aplicar el factor de dilución:</a:t>
            </a:r>
          </a:p>
          <a:p>
            <a:pPr marL="457200" lvl="1" indent="0" algn="ctr" rtl="0">
              <a:lnSpc>
                <a:spcPct val="90000"/>
              </a:lnSpc>
              <a:buNone/>
            </a:pPr>
            <a:r>
              <a:rPr/>
              <a:t>10 (</a:t>
            </a:r>
            <a:r>
              <a:rPr sz="2400"/>
              <a:t>factor de dilución</a:t>
            </a:r>
            <a:r>
              <a:rPr/>
              <a:t>) x 15 (</a:t>
            </a:r>
            <a:r>
              <a:rPr sz="2400"/>
              <a:t>colonias</a:t>
            </a:r>
            <a:r>
              <a:rPr/>
              <a:t>) = 150 </a:t>
            </a:r>
            <a:r>
              <a:rPr sz="2400"/>
              <a:t>UFC/100 ml</a:t>
            </a:r>
          </a:p>
          <a:p>
            <a:pPr lvl="0"/>
            <a:endParaRPr lang="en-CA" dirty="0"/>
          </a:p>
        </p:txBody>
      </p:sp>
      <p:pic>
        <p:nvPicPr>
          <p:cNvPr id="7"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10</a:t>
            </a:fld>
            <a:endParaRPr/>
          </a:p>
        </p:txBody>
      </p:sp>
    </p:spTree>
    <p:extLst>
      <p:ext uri="{BB962C8B-B14F-4D97-AF65-F5344CB8AC3E}">
        <p14:creationId xmlns:p14="http://schemas.microsoft.com/office/powerpoint/2010/main" val="366335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101">
                                            <p:txEl>
                                              <p:pRg st="2" end="2"/>
                                            </p:txEl>
                                          </p:spTgt>
                                        </p:tgtEl>
                                        <p:attrNameLst>
                                          <p:attrName>style.visibility</p:attrName>
                                        </p:attrNameLst>
                                      </p:cBhvr>
                                      <p:to>
                                        <p:strVal val="visible"/>
                                      </p:to>
                                    </p:set>
                                    <p:animEffect transition="in" filter="fade">
                                      <p:cBhvr>
                                        <p:cTn id="11" dur="500"/>
                                        <p:tgtEl>
                                          <p:spTgt spid="4101">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101">
                                            <p:txEl>
                                              <p:pRg st="0" end="0"/>
                                            </p:txEl>
                                          </p:spTgt>
                                        </p:tgtEl>
                                        <p:attrNameLst>
                                          <p:attrName>style.visibility</p:attrName>
                                        </p:attrNameLst>
                                      </p:cBhvr>
                                      <p:to>
                                        <p:strVal val="visible"/>
                                      </p:to>
                                    </p:set>
                                    <p:animEffect transition="in" filter="fade">
                                      <p:cBhvr>
                                        <p:cTn id="16" dur="500"/>
                                        <p:tgtEl>
                                          <p:spTgt spid="410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101">
                                            <p:txEl>
                                              <p:pRg st="1" end="1"/>
                                            </p:txEl>
                                          </p:spTgt>
                                        </p:tgtEl>
                                        <p:attrNameLst>
                                          <p:attrName>style.visibility</p:attrName>
                                        </p:attrNameLst>
                                      </p:cBhvr>
                                      <p:to>
                                        <p:strVal val="visible"/>
                                      </p:to>
                                    </p:set>
                                    <p:animEffect transition="in" filter="fade">
                                      <p:cBhvr>
                                        <p:cTn id="21" dur="500"/>
                                        <p:tgtEl>
                                          <p:spTgt spid="4101">
                                            <p:txEl>
                                              <p:pRg st="1" end="1"/>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101">
                                            <p:txEl>
                                              <p:pRg st="3" end="3"/>
                                            </p:txEl>
                                          </p:spTgt>
                                        </p:tgtEl>
                                        <p:attrNameLst>
                                          <p:attrName>style.visibility</p:attrName>
                                        </p:attrNameLst>
                                      </p:cBhvr>
                                      <p:to>
                                        <p:strVal val="visible"/>
                                      </p:to>
                                    </p:set>
                                    <p:animEffect transition="in" filter="fade">
                                      <p:cBhvr>
                                        <p:cTn id="24" dur="500"/>
                                        <p:tgtEl>
                                          <p:spTgt spid="4101">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101">
                                            <p:txEl>
                                              <p:pRg st="4" end="4"/>
                                            </p:txEl>
                                          </p:spTgt>
                                        </p:tgtEl>
                                        <p:attrNameLst>
                                          <p:attrName>style.visibility</p:attrName>
                                        </p:attrNameLst>
                                      </p:cBhvr>
                                      <p:to>
                                        <p:strVal val="visible"/>
                                      </p:to>
                                    </p:set>
                                    <p:animEffect transition="in" filter="fade">
                                      <p:cBhvr>
                                        <p:cTn id="27" dur="500"/>
                                        <p:tgtEl>
                                          <p:spTgt spid="410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101">
                                            <p:txEl>
                                              <p:pRg st="5" end="5"/>
                                            </p:txEl>
                                          </p:spTgt>
                                        </p:tgtEl>
                                        <p:attrNameLst>
                                          <p:attrName>style.visibility</p:attrName>
                                        </p:attrNameLst>
                                      </p:cBhvr>
                                      <p:to>
                                        <p:strVal val="visible"/>
                                      </p:to>
                                    </p:set>
                                    <p:animEffect transition="in" filter="fade">
                                      <p:cBhvr>
                                        <p:cTn id="32" dur="500"/>
                                        <p:tgtEl>
                                          <p:spTgt spid="4101">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101">
                                            <p:txEl>
                                              <p:pRg st="6" end="6"/>
                                            </p:txEl>
                                          </p:spTgt>
                                        </p:tgtEl>
                                        <p:attrNameLst>
                                          <p:attrName>style.visibility</p:attrName>
                                        </p:attrNameLst>
                                      </p:cBhvr>
                                      <p:to>
                                        <p:strVal val="visible"/>
                                      </p:to>
                                    </p:set>
                                    <p:animEffect transition="in" filter="fade">
                                      <p:cBhvr>
                                        <p:cTn id="35" dur="500"/>
                                        <p:tgtEl>
                                          <p:spTgt spid="410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rtl="0" eaLnBrk="1" hangingPunct="1"/>
            <a:r>
              <a:rPr b="1">
                <a:solidFill>
                  <a:schemeClr val="accent2"/>
                </a:solidFill>
              </a:rPr>
              <a:t>Repaso</a:t>
            </a:r>
          </a:p>
        </p:txBody>
      </p:sp>
      <p:sp>
        <p:nvSpPr>
          <p:cNvPr id="4101" name="Rectangle 3"/>
          <p:cNvSpPr>
            <a:spLocks noGrp="1" noChangeArrowheads="1"/>
          </p:cNvSpPr>
          <p:nvPr>
            <p:ph type="body" idx="4294967295"/>
          </p:nvPr>
        </p:nvSpPr>
        <p:spPr>
          <a:xfrm>
            <a:off x="457200" y="1340768"/>
            <a:ext cx="8363272" cy="4525963"/>
          </a:xfrm>
        </p:spPr>
        <p:txBody>
          <a:bodyPr/>
          <a:lstStyle/>
          <a:p>
            <a:pPr marL="0" indent="0" rtl="0">
              <a:spcAft>
                <a:spcPts val="0"/>
              </a:spcAft>
              <a:buNone/>
            </a:pPr>
            <a:r>
              <a:rPr sz="2800"/>
              <a:t>¿Qué sucede cuando se le agrega agua a una muestra?</a:t>
            </a:r>
          </a:p>
          <a:p>
            <a:pPr marL="0" indent="0">
              <a:spcAft>
                <a:spcPts val="0"/>
              </a:spcAft>
              <a:buNone/>
            </a:pPr>
            <a:endParaRPr lang="en-US" sz="2800" dirty="0"/>
          </a:p>
          <a:p>
            <a:pPr rtl="0"/>
            <a:r>
              <a:rPr sz="2800"/>
              <a:t>La muestra se diluye.</a:t>
            </a:r>
          </a:p>
          <a:p>
            <a:pPr rtl="0"/>
            <a:r>
              <a:rPr sz="2800"/>
              <a:t>Disminuye la concentración del parámetro químico, físico o microbiológico.  </a:t>
            </a:r>
          </a:p>
          <a:p>
            <a:pPr lvl="0"/>
            <a:endParaRPr lang="en-CA" dirty="0"/>
          </a:p>
        </p:txBody>
      </p:sp>
      <p:pic>
        <p:nvPicPr>
          <p:cNvPr id="7"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11</a:t>
            </a:fld>
            <a:endParaRPr/>
          </a:p>
        </p:txBody>
      </p:sp>
    </p:spTree>
    <p:extLst>
      <p:ext uri="{BB962C8B-B14F-4D97-AF65-F5344CB8AC3E}">
        <p14:creationId xmlns:p14="http://schemas.microsoft.com/office/powerpoint/2010/main" val="130052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101">
                                            <p:txEl>
                                              <p:pRg st="0" end="0"/>
                                            </p:txEl>
                                          </p:spTgt>
                                        </p:tgtEl>
                                        <p:attrNameLst>
                                          <p:attrName>style.visibility</p:attrName>
                                        </p:attrNameLst>
                                      </p:cBhvr>
                                      <p:to>
                                        <p:strVal val="visible"/>
                                      </p:to>
                                    </p:set>
                                    <p:animEffect transition="in" filter="fade">
                                      <p:cBhvr>
                                        <p:cTn id="11" dur="500"/>
                                        <p:tgtEl>
                                          <p:spTgt spid="410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101">
                                            <p:txEl>
                                              <p:pRg st="2" end="2"/>
                                            </p:txEl>
                                          </p:spTgt>
                                        </p:tgtEl>
                                        <p:attrNameLst>
                                          <p:attrName>style.visibility</p:attrName>
                                        </p:attrNameLst>
                                      </p:cBhvr>
                                      <p:to>
                                        <p:strVal val="visible"/>
                                      </p:to>
                                    </p:set>
                                    <p:animEffect transition="in" filter="fade">
                                      <p:cBhvr>
                                        <p:cTn id="16" dur="500"/>
                                        <p:tgtEl>
                                          <p:spTgt spid="410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101">
                                            <p:txEl>
                                              <p:pRg st="3" end="3"/>
                                            </p:txEl>
                                          </p:spTgt>
                                        </p:tgtEl>
                                        <p:attrNameLst>
                                          <p:attrName>style.visibility</p:attrName>
                                        </p:attrNameLst>
                                      </p:cBhvr>
                                      <p:to>
                                        <p:strVal val="visible"/>
                                      </p:to>
                                    </p:set>
                                    <p:animEffect transition="in" filter="fade">
                                      <p:cBhvr>
                                        <p:cTn id="21" dur="500"/>
                                        <p:tgtEl>
                                          <p:spTgt spid="410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rtl="0"/>
            <a:r>
              <a:rPr b="1">
                <a:solidFill>
                  <a:schemeClr val="accent2"/>
                </a:solidFill>
              </a:rPr>
              <a:t>Diluciones</a:t>
            </a:r>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rtl="0"/>
            <a:r>
              <a:rPr b="1">
                <a:solidFill>
                  <a:schemeClr val="accent2"/>
                </a:solidFill>
              </a:rPr>
              <a:t>Expectativas de aprendizaje</a:t>
            </a:r>
          </a:p>
        </p:txBody>
      </p:sp>
      <p:sp>
        <p:nvSpPr>
          <p:cNvPr id="3075" name="Rectangle 3"/>
          <p:cNvSpPr>
            <a:spLocks noGrp="1" noChangeArrowheads="1"/>
          </p:cNvSpPr>
          <p:nvPr>
            <p:ph type="body" idx="4294967295"/>
          </p:nvPr>
        </p:nvSpPr>
        <p:spPr>
          <a:xfrm>
            <a:off x="539552" y="1495325"/>
            <a:ext cx="8229600" cy="4525963"/>
          </a:xfrm>
        </p:spPr>
        <p:txBody>
          <a:bodyPr/>
          <a:lstStyle/>
          <a:p>
            <a:pPr marL="514350" lvl="0" indent="-514350" rtl="0">
              <a:buFont typeface="+mj-lt"/>
              <a:buAutoNum type="arabicPeriod"/>
            </a:pPr>
            <a:r>
              <a:rPr/>
              <a:t>Explicar la necesidad de diluir una muestra de agua.</a:t>
            </a:r>
          </a:p>
          <a:p>
            <a:pPr marL="514350" lvl="0" indent="-514350" rtl="0">
              <a:buFont typeface="+mj-lt"/>
              <a:buAutoNum type="arabicPeriod"/>
            </a:pPr>
            <a:r>
              <a:rPr/>
              <a:t>Calcular el factor de dilución.</a:t>
            </a:r>
          </a:p>
          <a:p>
            <a:pPr marL="514350" lvl="0" indent="-514350">
              <a:buNone/>
            </a:pPr>
            <a:endParaRPr lang="en-US" dirty="0"/>
          </a:p>
        </p:txBody>
      </p:sp>
      <p:pic>
        <p:nvPicPr>
          <p:cNvPr id="5"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3</a:t>
            </a:f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b="1"/>
              <a:t>¿Qué es una dilución?</a:t>
            </a:r>
          </a:p>
        </p:txBody>
      </p:sp>
      <p:sp>
        <p:nvSpPr>
          <p:cNvPr id="5" name="TextBox 4"/>
          <p:cNvSpPr txBox="1"/>
          <p:nvPr/>
        </p:nvSpPr>
        <p:spPr>
          <a:xfrm>
            <a:off x="5940152" y="5189638"/>
            <a:ext cx="3816424" cy="307777"/>
          </a:xfrm>
          <a:prstGeom prst="rect">
            <a:avLst/>
          </a:prstGeom>
          <a:noFill/>
        </p:spPr>
        <p:txBody>
          <a:bodyPr wrap="square" rtlCol="0">
            <a:spAutoFit/>
          </a:bodyPr>
          <a:lstStyle/>
          <a:p>
            <a:pPr rtl="0"/>
            <a:r>
              <a:rPr sz="1400"/>
              <a:t>(Fuente: AbsoluteAstronomy.com)</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1668780"/>
            <a:ext cx="8003232" cy="3423605"/>
          </a:xfrm>
          <a:prstGeom prst="rect">
            <a:avLst/>
          </a:prstGeom>
          <a:ln>
            <a:solidFill>
              <a:schemeClr val="tx1"/>
            </a:solidFill>
          </a:ln>
        </p:spPr>
      </p:pic>
      <p:pic>
        <p:nvPicPr>
          <p:cNvPr id="6" name="Picture 4" descr="CAWST Colour - no text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9388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pPr rtl="0"/>
            <a:r>
              <a:rPr b="1"/>
              <a:t>¿Cuándo es necesario diluir?</a:t>
            </a:r>
          </a:p>
        </p:txBody>
      </p:sp>
      <p:sp>
        <p:nvSpPr>
          <p:cNvPr id="3077" name="Rectangle 4"/>
          <p:cNvSpPr>
            <a:spLocks noGrp="1" noChangeArrowheads="1"/>
          </p:cNvSpPr>
          <p:nvPr>
            <p:ph type="body" idx="4294967295"/>
          </p:nvPr>
        </p:nvSpPr>
        <p:spPr>
          <a:xfrm>
            <a:off x="467544" y="1495325"/>
            <a:ext cx="8229600" cy="4525963"/>
          </a:xfrm>
        </p:spPr>
        <p:txBody>
          <a:bodyPr/>
          <a:lstStyle/>
          <a:p>
            <a:pPr lvl="0" rtl="0"/>
            <a:r>
              <a:rPr/>
              <a:t>Análisis microbiológico</a:t>
            </a:r>
          </a:p>
          <a:p>
            <a:pPr lvl="1" rtl="0"/>
            <a:r>
              <a:rPr/>
              <a:t>La cantidad elevada de bacterias hace que sea difícil contarlas.</a:t>
            </a:r>
          </a:p>
          <a:p>
            <a:pPr lvl="0" rtl="0"/>
            <a:r>
              <a:rPr/>
              <a:t>Análisis físico</a:t>
            </a:r>
          </a:p>
          <a:p>
            <a:pPr lvl="1" rtl="0"/>
            <a:r>
              <a:rPr/>
              <a:t>Turbidez excesiva (fuera del rango del medidor).</a:t>
            </a:r>
          </a:p>
          <a:p>
            <a:pPr rtl="0"/>
            <a:r>
              <a:rPr/>
              <a:t>Análisis químico</a:t>
            </a:r>
          </a:p>
          <a:p>
            <a:pPr lvl="1" rtl="0"/>
            <a:r>
              <a:rPr/>
              <a:t>La concentración de la sustancia química es demasiado alta (fuera de rango).</a:t>
            </a:r>
          </a:p>
        </p:txBody>
      </p:sp>
      <p:pic>
        <p:nvPicPr>
          <p:cNvPr id="7"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5</a:t>
            </a:fld>
            <a:endParaRPr/>
          </a:p>
        </p:txBody>
      </p:sp>
    </p:spTree>
    <p:extLst>
      <p:ext uri="{BB962C8B-B14F-4D97-AF65-F5344CB8AC3E}">
        <p14:creationId xmlns:p14="http://schemas.microsoft.com/office/powerpoint/2010/main" val="383575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077">
                                            <p:txEl>
                                              <p:pRg st="0" end="0"/>
                                            </p:txEl>
                                          </p:spTgt>
                                        </p:tgtEl>
                                        <p:attrNameLst>
                                          <p:attrName>style.visibility</p:attrName>
                                        </p:attrNameLst>
                                      </p:cBhvr>
                                      <p:to>
                                        <p:strVal val="visible"/>
                                      </p:to>
                                    </p:set>
                                    <p:animEffect transition="in" filter="fade">
                                      <p:cBhvr>
                                        <p:cTn id="11" dur="500"/>
                                        <p:tgtEl>
                                          <p:spTgt spid="307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077">
                                            <p:txEl>
                                              <p:pRg st="1" end="1"/>
                                            </p:txEl>
                                          </p:spTgt>
                                        </p:tgtEl>
                                        <p:attrNameLst>
                                          <p:attrName>style.visibility</p:attrName>
                                        </p:attrNameLst>
                                      </p:cBhvr>
                                      <p:to>
                                        <p:strVal val="visible"/>
                                      </p:to>
                                    </p:set>
                                    <p:animEffect transition="in" filter="fade">
                                      <p:cBhvr>
                                        <p:cTn id="16" dur="500"/>
                                        <p:tgtEl>
                                          <p:spTgt spid="307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077">
                                            <p:txEl>
                                              <p:pRg st="2" end="2"/>
                                            </p:txEl>
                                          </p:spTgt>
                                        </p:tgtEl>
                                        <p:attrNameLst>
                                          <p:attrName>style.visibility</p:attrName>
                                        </p:attrNameLst>
                                      </p:cBhvr>
                                      <p:to>
                                        <p:strVal val="visible"/>
                                      </p:to>
                                    </p:set>
                                    <p:animEffect transition="in" filter="fade">
                                      <p:cBhvr>
                                        <p:cTn id="21" dur="500"/>
                                        <p:tgtEl>
                                          <p:spTgt spid="307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077">
                                            <p:txEl>
                                              <p:pRg st="3" end="3"/>
                                            </p:txEl>
                                          </p:spTgt>
                                        </p:tgtEl>
                                        <p:attrNameLst>
                                          <p:attrName>style.visibility</p:attrName>
                                        </p:attrNameLst>
                                      </p:cBhvr>
                                      <p:to>
                                        <p:strVal val="visible"/>
                                      </p:to>
                                    </p:set>
                                    <p:animEffect transition="in" filter="fade">
                                      <p:cBhvr>
                                        <p:cTn id="26" dur="500"/>
                                        <p:tgtEl>
                                          <p:spTgt spid="307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77">
                                            <p:txEl>
                                              <p:pRg st="4" end="4"/>
                                            </p:txEl>
                                          </p:spTgt>
                                        </p:tgtEl>
                                        <p:attrNameLst>
                                          <p:attrName>style.visibility</p:attrName>
                                        </p:attrNameLst>
                                      </p:cBhvr>
                                      <p:to>
                                        <p:strVal val="visible"/>
                                      </p:to>
                                    </p:set>
                                    <p:animEffect transition="in" filter="fade">
                                      <p:cBhvr>
                                        <p:cTn id="31" dur="500"/>
                                        <p:tgtEl>
                                          <p:spTgt spid="3077">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077">
                                            <p:txEl>
                                              <p:pRg st="5" end="5"/>
                                            </p:txEl>
                                          </p:spTgt>
                                        </p:tgtEl>
                                        <p:attrNameLst>
                                          <p:attrName>style.visibility</p:attrName>
                                        </p:attrNameLst>
                                      </p:cBhvr>
                                      <p:to>
                                        <p:strVal val="visible"/>
                                      </p:to>
                                    </p:set>
                                    <p:animEffect transition="in" filter="fade">
                                      <p:cBhvr>
                                        <p:cTn id="36" dur="500"/>
                                        <p:tgtEl>
                                          <p:spTgt spid="307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pPr rtl="0"/>
            <a:r>
              <a:rPr b="1"/>
              <a:t>¿Qué se usa para diluir?</a:t>
            </a:r>
          </a:p>
        </p:txBody>
      </p:sp>
      <p:sp>
        <p:nvSpPr>
          <p:cNvPr id="3077" name="Rectangle 4"/>
          <p:cNvSpPr>
            <a:spLocks noGrp="1" noChangeArrowheads="1"/>
          </p:cNvSpPr>
          <p:nvPr>
            <p:ph type="body" idx="4294967295"/>
          </p:nvPr>
        </p:nvSpPr>
        <p:spPr>
          <a:xfrm>
            <a:off x="329815" y="1417638"/>
            <a:ext cx="8490657" cy="4525963"/>
          </a:xfrm>
        </p:spPr>
        <p:txBody>
          <a:bodyPr/>
          <a:lstStyle/>
          <a:p>
            <a:pPr lvl="0" rtl="0"/>
            <a:r>
              <a:rPr/>
              <a:t>Análisis microbiológico: ¡Agua esterilizada!</a:t>
            </a:r>
          </a:p>
          <a:p>
            <a:pPr lvl="1" rtl="0"/>
            <a:r>
              <a:rPr/>
              <a:t>Solución madre amortiguadora de fosfato o agua hervida (p. ej.: agua de lluvia limpia, agua embotellada o agua de manantial). </a:t>
            </a:r>
          </a:p>
          <a:p>
            <a:pPr lvl="1" rtl="0"/>
            <a:r>
              <a:rPr/>
              <a:t>¡NO usar agua clorada o destilada!</a:t>
            </a:r>
          </a:p>
          <a:p>
            <a:pPr rtl="0"/>
            <a:r>
              <a:rPr/>
              <a:t>Análisis físico</a:t>
            </a:r>
          </a:p>
          <a:p>
            <a:pPr lvl="1" rtl="0"/>
            <a:r>
              <a:rPr/>
              <a:t>Agua destilada o hervida </a:t>
            </a:r>
          </a:p>
          <a:p>
            <a:pPr rtl="0"/>
            <a:r>
              <a:rPr/>
              <a:t>Análisis químico</a:t>
            </a:r>
          </a:p>
          <a:p>
            <a:pPr lvl="1" rtl="0"/>
            <a:r>
              <a:rPr/>
              <a:t>Agua destilada o hervida</a:t>
            </a:r>
          </a:p>
        </p:txBody>
      </p:sp>
      <p:pic>
        <p:nvPicPr>
          <p:cNvPr id="7"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6</a:t>
            </a:fld>
            <a:endParaRPr/>
          </a:p>
        </p:txBody>
      </p:sp>
    </p:spTree>
    <p:extLst>
      <p:ext uri="{BB962C8B-B14F-4D97-AF65-F5344CB8AC3E}">
        <p14:creationId xmlns:p14="http://schemas.microsoft.com/office/powerpoint/2010/main" val="209665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077">
                                            <p:txEl>
                                              <p:pRg st="0" end="0"/>
                                            </p:txEl>
                                          </p:spTgt>
                                        </p:tgtEl>
                                        <p:attrNameLst>
                                          <p:attrName>style.visibility</p:attrName>
                                        </p:attrNameLst>
                                      </p:cBhvr>
                                      <p:to>
                                        <p:strVal val="visible"/>
                                      </p:to>
                                    </p:set>
                                    <p:animEffect transition="in" filter="fade">
                                      <p:cBhvr>
                                        <p:cTn id="11" dur="500"/>
                                        <p:tgtEl>
                                          <p:spTgt spid="307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077">
                                            <p:txEl>
                                              <p:pRg st="1" end="1"/>
                                            </p:txEl>
                                          </p:spTgt>
                                        </p:tgtEl>
                                        <p:attrNameLst>
                                          <p:attrName>style.visibility</p:attrName>
                                        </p:attrNameLst>
                                      </p:cBhvr>
                                      <p:to>
                                        <p:strVal val="visible"/>
                                      </p:to>
                                    </p:set>
                                    <p:animEffect transition="in" filter="fade">
                                      <p:cBhvr>
                                        <p:cTn id="16" dur="500"/>
                                        <p:tgtEl>
                                          <p:spTgt spid="307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077">
                                            <p:txEl>
                                              <p:pRg st="2" end="2"/>
                                            </p:txEl>
                                          </p:spTgt>
                                        </p:tgtEl>
                                        <p:attrNameLst>
                                          <p:attrName>style.visibility</p:attrName>
                                        </p:attrNameLst>
                                      </p:cBhvr>
                                      <p:to>
                                        <p:strVal val="visible"/>
                                      </p:to>
                                    </p:set>
                                    <p:animEffect transition="in" filter="fade">
                                      <p:cBhvr>
                                        <p:cTn id="21" dur="500"/>
                                        <p:tgtEl>
                                          <p:spTgt spid="307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077">
                                            <p:txEl>
                                              <p:pRg st="3" end="3"/>
                                            </p:txEl>
                                          </p:spTgt>
                                        </p:tgtEl>
                                        <p:attrNameLst>
                                          <p:attrName>style.visibility</p:attrName>
                                        </p:attrNameLst>
                                      </p:cBhvr>
                                      <p:to>
                                        <p:strVal val="visible"/>
                                      </p:to>
                                    </p:set>
                                    <p:animEffect transition="in" filter="fade">
                                      <p:cBhvr>
                                        <p:cTn id="26" dur="500"/>
                                        <p:tgtEl>
                                          <p:spTgt spid="307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77">
                                            <p:txEl>
                                              <p:pRg st="4" end="4"/>
                                            </p:txEl>
                                          </p:spTgt>
                                        </p:tgtEl>
                                        <p:attrNameLst>
                                          <p:attrName>style.visibility</p:attrName>
                                        </p:attrNameLst>
                                      </p:cBhvr>
                                      <p:to>
                                        <p:strVal val="visible"/>
                                      </p:to>
                                    </p:set>
                                    <p:animEffect transition="in" filter="fade">
                                      <p:cBhvr>
                                        <p:cTn id="31" dur="500"/>
                                        <p:tgtEl>
                                          <p:spTgt spid="3077">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077">
                                            <p:txEl>
                                              <p:pRg st="5" end="5"/>
                                            </p:txEl>
                                          </p:spTgt>
                                        </p:tgtEl>
                                        <p:attrNameLst>
                                          <p:attrName>style.visibility</p:attrName>
                                        </p:attrNameLst>
                                      </p:cBhvr>
                                      <p:to>
                                        <p:strVal val="visible"/>
                                      </p:to>
                                    </p:set>
                                    <p:animEffect transition="in" filter="fade">
                                      <p:cBhvr>
                                        <p:cTn id="36" dur="500"/>
                                        <p:tgtEl>
                                          <p:spTgt spid="3077">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07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rtl="0" eaLnBrk="1" hangingPunct="1"/>
            <a:r>
              <a:rPr b="1">
                <a:solidFill>
                  <a:schemeClr val="accent2"/>
                </a:solidFill>
              </a:rPr>
              <a:t>¿Cómo se diluye una muestra?</a:t>
            </a:r>
          </a:p>
        </p:txBody>
      </p:sp>
      <p:sp>
        <p:nvSpPr>
          <p:cNvPr id="4101" name="Rectangle 3"/>
          <p:cNvSpPr>
            <a:spLocks noGrp="1" noChangeArrowheads="1"/>
          </p:cNvSpPr>
          <p:nvPr>
            <p:ph type="body" idx="4294967295"/>
          </p:nvPr>
        </p:nvSpPr>
        <p:spPr>
          <a:xfrm>
            <a:off x="457200" y="1630734"/>
            <a:ext cx="8229600" cy="4525963"/>
          </a:xfrm>
        </p:spPr>
        <p:txBody>
          <a:bodyPr/>
          <a:lstStyle/>
          <a:p>
            <a:pPr lvl="0" rtl="0"/>
            <a:r>
              <a:rPr/>
              <a:t>Agregar una cantidad conocida de agua de dilución a una cantidad conocida de muestra para análisis.</a:t>
            </a:r>
          </a:p>
          <a:p>
            <a:pPr lvl="1" rtl="0"/>
            <a:r>
              <a:rPr/>
              <a:t>P. ej.: agregar 99 ml de agua a 1 ml de muestra, el volumen final es 100 ml en una dilución 100x.</a:t>
            </a:r>
          </a:p>
        </p:txBody>
      </p:sp>
      <p:pic>
        <p:nvPicPr>
          <p:cNvPr id="7"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7</a:t>
            </a:fld>
            <a:endParaRPr/>
          </a:p>
        </p:txBody>
      </p:sp>
    </p:spTree>
    <p:extLst>
      <p:ext uri="{BB962C8B-B14F-4D97-AF65-F5344CB8AC3E}">
        <p14:creationId xmlns:p14="http://schemas.microsoft.com/office/powerpoint/2010/main" val="76227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500"/>
                                        <p:tgtEl>
                                          <p:spTgt spid="4101">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101">
                                            <p:txEl>
                                              <p:pRg st="1" end="1"/>
                                            </p:txEl>
                                          </p:spTgt>
                                        </p:tgtEl>
                                        <p:attrNameLst>
                                          <p:attrName>style.visibility</p:attrName>
                                        </p:attrNameLst>
                                      </p:cBhvr>
                                      <p:to>
                                        <p:strVal val="visible"/>
                                      </p:to>
                                    </p:set>
                                    <p:animEffect transition="in" filter="fade">
                                      <p:cBhvr>
                                        <p:cTn id="11" dur="500"/>
                                        <p:tgtEl>
                                          <p:spTgt spid="41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rtl="0"/>
            <a:r>
              <a:rPr sz="4000" b="1"/>
              <a:t>Dilución de una muestra para </a:t>
            </a:r>
            <a:r>
              <a:rPr lang="en-US" altLang="en-US" sz="4000" b="1" dirty="0" smtClean="0"/>
              <a:t/>
            </a:r>
            <a:br>
              <a:rPr lang="en-US" altLang="en-US" sz="4000" b="1" dirty="0" smtClean="0"/>
            </a:br>
            <a:r>
              <a:rPr sz="4000" b="1"/>
              <a:t>análisis microbiológico</a:t>
            </a:r>
          </a:p>
        </p:txBody>
      </p:sp>
      <p:sp>
        <p:nvSpPr>
          <p:cNvPr id="4" name="Slide Number Placeholder 3"/>
          <p:cNvSpPr>
            <a:spLocks noGrp="1"/>
          </p:cNvSpPr>
          <p:nvPr>
            <p:ph type="sldNum" sz="quarter" idx="12"/>
          </p:nvPr>
        </p:nvSpPr>
        <p:spPr>
          <a:prstGeom prst="rect">
            <a:avLst/>
          </a:prstGeom>
        </p:spPr>
        <p:txBody>
          <a:bodyPr/>
          <a:lstStyle/>
          <a:p>
            <a:pPr rtl="0">
              <a:defRPr/>
            </a:pPr>
            <a:fld id="{6496B659-699A-4986-BAD9-23E476441537}" type="slidenum">
              <a:rPr/>
              <a:pPr rtl="0">
                <a:defRPr/>
              </a:pPr>
              <a:t>8</a:t>
            </a:fld>
            <a:endParaRPr/>
          </a:p>
        </p:txBody>
      </p:sp>
      <p:graphicFrame>
        <p:nvGraphicFramePr>
          <p:cNvPr id="10" name="Content Placeholder 9"/>
          <p:cNvGraphicFramePr>
            <a:graphicFrameLocks noGrp="1"/>
          </p:cNvGraphicFramePr>
          <p:nvPr>
            <p:ph idx="4294967295"/>
            <p:extLst>
              <p:ext uri="{D42A27DB-BD31-4B8C-83A1-F6EECF244321}">
                <p14:modId xmlns:p14="http://schemas.microsoft.com/office/powerpoint/2010/main" val="2617402566"/>
              </p:ext>
            </p:extLst>
          </p:nvPr>
        </p:nvGraphicFramePr>
        <p:xfrm>
          <a:off x="600868" y="1822636"/>
          <a:ext cx="7942264" cy="3980137"/>
        </p:xfrm>
        <a:graphic>
          <a:graphicData uri="http://schemas.openxmlformats.org/drawingml/2006/table">
            <a:tbl>
              <a:tblPr firstRow="1" firstCol="1" bandRow="1"/>
              <a:tblGrid>
                <a:gridCol w="1985566"/>
                <a:gridCol w="1985566"/>
                <a:gridCol w="1985566"/>
                <a:gridCol w="1985566"/>
              </a:tblGrid>
              <a:tr h="783268">
                <a:tc>
                  <a:txBody>
                    <a:bodyPr/>
                    <a:lstStyle/>
                    <a:p>
                      <a:pPr algn="ctr" rtl="0">
                        <a:spcAft>
                          <a:spcPts val="0"/>
                        </a:spcAft>
                      </a:pPr>
                      <a:r>
                        <a:rPr sz="1400" b="1" dirty="0" err="1">
                          <a:latin typeface="Arial"/>
                          <a:ea typeface="Times New Roman"/>
                          <a:cs typeface="Arial"/>
                        </a:rPr>
                        <a:t>Nivel</a:t>
                      </a:r>
                      <a:r>
                        <a:rPr sz="1400" b="1" dirty="0">
                          <a:latin typeface="Arial"/>
                          <a:ea typeface="Times New Roman"/>
                          <a:cs typeface="Arial"/>
                        </a:rPr>
                        <a:t> de </a:t>
                      </a:r>
                      <a:r>
                        <a:rPr sz="1400" b="1" dirty="0" err="1">
                          <a:latin typeface="Arial"/>
                          <a:ea typeface="Times New Roman"/>
                          <a:cs typeface="Arial"/>
                        </a:rPr>
                        <a:t>contaminación</a:t>
                      </a:r>
                      <a:endParaRPr sz="1400" b="1" dirty="0">
                        <a:latin typeface="Arial"/>
                        <a:ea typeface="Times New Roman"/>
                        <a:cs typeface="Arial"/>
                      </a:endParaRPr>
                    </a:p>
                    <a:p>
                      <a:pPr algn="ctr" rtl="0">
                        <a:spcAft>
                          <a:spcPts val="0"/>
                        </a:spcAft>
                      </a:pPr>
                      <a:r>
                        <a:rPr sz="1400" b="1" dirty="0">
                          <a:latin typeface="Arial"/>
                          <a:ea typeface="Times New Roman"/>
                          <a:cs typeface="Arial"/>
                        </a:rPr>
                        <a:t>de la </a:t>
                      </a:r>
                      <a:r>
                        <a:rPr sz="1400" b="1" dirty="0" err="1">
                          <a:latin typeface="Arial"/>
                          <a:ea typeface="Times New Roman"/>
                          <a:cs typeface="Arial"/>
                        </a:rPr>
                        <a:t>muestra</a:t>
                      </a:r>
                      <a:endParaRPr sz="1400" b="1" dirty="0">
                        <a:latin typeface="Arial"/>
                        <a:ea typeface="Times New Roman"/>
                        <a:cs typeface="Arial"/>
                      </a:endParaRP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dirty="0" err="1">
                          <a:latin typeface="Arial"/>
                          <a:ea typeface="Times New Roman"/>
                          <a:cs typeface="Arial"/>
                        </a:rPr>
                        <a:t>Volumen</a:t>
                      </a:r>
                      <a:r>
                        <a:rPr sz="1400" b="1" dirty="0">
                          <a:latin typeface="Arial"/>
                          <a:ea typeface="Times New Roman"/>
                          <a:cs typeface="Arial"/>
                        </a:rPr>
                        <a:t> de </a:t>
                      </a:r>
                      <a:r>
                        <a:rPr sz="1400" b="1" dirty="0" err="1">
                          <a:latin typeface="Arial"/>
                          <a:ea typeface="Times New Roman"/>
                          <a:cs typeface="Arial"/>
                        </a:rPr>
                        <a:t>muestra</a:t>
                      </a:r>
                      <a:endParaRPr sz="1400" b="1" dirty="0">
                        <a:latin typeface="Arial"/>
                        <a:ea typeface="Times New Roman"/>
                        <a:cs typeface="Arial"/>
                      </a:endParaRPr>
                    </a:p>
                    <a:p>
                      <a:pPr algn="ctr" rtl="0">
                        <a:spcAft>
                          <a:spcPts val="0"/>
                        </a:spcAft>
                      </a:pPr>
                      <a:r>
                        <a:rPr sz="1400" b="1" dirty="0">
                          <a:latin typeface="Arial"/>
                          <a:ea typeface="Times New Roman"/>
                          <a:cs typeface="Arial"/>
                        </a:rPr>
                        <a:t>a </a:t>
                      </a:r>
                      <a:r>
                        <a:rPr sz="1400" b="1" dirty="0" err="1">
                          <a:latin typeface="Arial"/>
                          <a:ea typeface="Times New Roman"/>
                          <a:cs typeface="Arial"/>
                        </a:rPr>
                        <a:t>utilizar</a:t>
                      </a:r>
                      <a:endParaRPr sz="1400" b="1" dirty="0">
                        <a:latin typeface="Arial"/>
                        <a:ea typeface="Times New Roman"/>
                        <a:cs typeface="Arial"/>
                      </a:endParaRP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dirty="0" err="1">
                          <a:latin typeface="Arial"/>
                          <a:ea typeface="Times New Roman"/>
                          <a:cs typeface="Arial"/>
                        </a:rPr>
                        <a:t>Volumen</a:t>
                      </a:r>
                      <a:r>
                        <a:rPr sz="1400" b="1" dirty="0">
                          <a:latin typeface="Arial"/>
                          <a:ea typeface="Times New Roman"/>
                          <a:cs typeface="Arial"/>
                        </a:rPr>
                        <a:t> de </a:t>
                      </a:r>
                      <a:r>
                        <a:rPr sz="1400" b="1" dirty="0" err="1">
                          <a:latin typeface="Arial"/>
                          <a:ea typeface="Times New Roman"/>
                          <a:cs typeface="Arial"/>
                        </a:rPr>
                        <a:t>agua</a:t>
                      </a:r>
                      <a:r>
                        <a:rPr sz="1400" b="1" dirty="0">
                          <a:latin typeface="Arial"/>
                          <a:ea typeface="Times New Roman"/>
                          <a:cs typeface="Arial"/>
                        </a:rPr>
                        <a:t> </a:t>
                      </a:r>
                      <a:r>
                        <a:rPr sz="1400" b="1" dirty="0" err="1">
                          <a:latin typeface="Arial"/>
                          <a:ea typeface="Times New Roman"/>
                          <a:cs typeface="Arial"/>
                        </a:rPr>
                        <a:t>esterilizada</a:t>
                      </a:r>
                      <a:r>
                        <a:rPr sz="1400" b="1" dirty="0">
                          <a:latin typeface="Arial"/>
                          <a:ea typeface="Times New Roman"/>
                          <a:cs typeface="Arial"/>
                        </a:rPr>
                        <a:t> para </a:t>
                      </a:r>
                      <a:r>
                        <a:rPr sz="1400" b="1" dirty="0" err="1">
                          <a:latin typeface="Arial"/>
                          <a:ea typeface="Times New Roman"/>
                          <a:cs typeface="Arial"/>
                        </a:rPr>
                        <a:t>agregar</a:t>
                      </a:r>
                      <a:r>
                        <a:rPr sz="1400" b="1" dirty="0">
                          <a:latin typeface="Arial"/>
                          <a:ea typeface="Times New Roman"/>
                          <a:cs typeface="Arial"/>
                        </a:rPr>
                        <a:t> a la </a:t>
                      </a:r>
                      <a:r>
                        <a:rPr sz="1400" b="1" dirty="0" err="1">
                          <a:latin typeface="Arial"/>
                          <a:ea typeface="Times New Roman"/>
                          <a:cs typeface="Arial"/>
                        </a:rPr>
                        <a:t>muestra</a:t>
                      </a:r>
                      <a:endParaRPr sz="1400" b="1" dirty="0">
                        <a:latin typeface="Arial"/>
                        <a:ea typeface="Times New Roman"/>
                        <a:cs typeface="Arial"/>
                      </a:endParaRP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dirty="0" err="1">
                          <a:latin typeface="Arial"/>
                          <a:ea typeface="Times New Roman"/>
                          <a:cs typeface="Arial"/>
                        </a:rPr>
                        <a:t>Multiplicar</a:t>
                      </a:r>
                      <a:r>
                        <a:rPr sz="1400" b="1" dirty="0">
                          <a:latin typeface="Arial"/>
                          <a:ea typeface="Times New Roman"/>
                          <a:cs typeface="Arial"/>
                        </a:rPr>
                        <a:t> </a:t>
                      </a:r>
                    </a:p>
                    <a:p>
                      <a:pPr algn="ctr" rtl="0">
                        <a:spcAft>
                          <a:spcPts val="0"/>
                        </a:spcAft>
                      </a:pPr>
                      <a:r>
                        <a:rPr sz="1400" b="1" dirty="0">
                          <a:latin typeface="Arial"/>
                          <a:ea typeface="Times New Roman"/>
                          <a:cs typeface="Arial"/>
                        </a:rPr>
                        <a:t>el </a:t>
                      </a:r>
                      <a:r>
                        <a:rPr sz="1400" b="1" dirty="0" err="1">
                          <a:latin typeface="Arial"/>
                          <a:ea typeface="Times New Roman"/>
                          <a:cs typeface="Arial"/>
                        </a:rPr>
                        <a:t>resultado</a:t>
                      </a:r>
                      <a:r>
                        <a:rPr sz="1400" b="1" dirty="0">
                          <a:latin typeface="Arial"/>
                          <a:ea typeface="Times New Roman"/>
                          <a:cs typeface="Arial"/>
                        </a:rPr>
                        <a:t> del </a:t>
                      </a:r>
                      <a:r>
                        <a:rPr sz="1400" b="1" dirty="0" err="1">
                          <a:latin typeface="Arial"/>
                          <a:ea typeface="Times New Roman"/>
                          <a:cs typeface="Arial"/>
                        </a:rPr>
                        <a:t>conteo</a:t>
                      </a:r>
                      <a:r>
                        <a:rPr sz="1400" b="1" dirty="0">
                          <a:latin typeface="Arial"/>
                          <a:ea typeface="Times New Roman"/>
                          <a:cs typeface="Arial"/>
                        </a:rPr>
                        <a:t> de </a:t>
                      </a:r>
                      <a:r>
                        <a:rPr sz="1400" b="1" dirty="0" err="1">
                          <a:latin typeface="Arial"/>
                          <a:ea typeface="Times New Roman"/>
                          <a:cs typeface="Arial"/>
                        </a:rPr>
                        <a:t>colonias</a:t>
                      </a:r>
                      <a:r>
                        <a:rPr sz="1400" b="1" dirty="0">
                          <a:latin typeface="Arial"/>
                          <a:ea typeface="Times New Roman"/>
                          <a:cs typeface="Arial"/>
                        </a:rPr>
                        <a:t> </a:t>
                      </a:r>
                    </a:p>
                    <a:p>
                      <a:pPr algn="ctr" rtl="0">
                        <a:spcAft>
                          <a:spcPts val="0"/>
                        </a:spcAft>
                      </a:pPr>
                      <a:r>
                        <a:rPr sz="1400" b="1" dirty="0" err="1">
                          <a:latin typeface="Arial"/>
                          <a:ea typeface="Times New Roman"/>
                          <a:cs typeface="Arial"/>
                        </a:rPr>
                        <a:t>por</a:t>
                      </a:r>
                      <a:r>
                        <a:rPr sz="1400" b="1" dirty="0">
                          <a:latin typeface="Arial"/>
                          <a:ea typeface="Times New Roman"/>
                          <a:cs typeface="Arial"/>
                        </a:rPr>
                        <a:t>: </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993">
                <a:tc>
                  <a:txBody>
                    <a:bodyPr/>
                    <a:lstStyle/>
                    <a:p>
                      <a:pPr algn="ctr" rtl="0">
                        <a:spcAft>
                          <a:spcPts val="0"/>
                        </a:spcAft>
                      </a:pPr>
                      <a:r>
                        <a:rPr sz="1400" b="1">
                          <a:latin typeface="Arial"/>
                          <a:ea typeface="Times New Roman"/>
                          <a:cs typeface="Arial"/>
                        </a:rPr>
                        <a:t>Bajo</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100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0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a:spcAft>
                          <a:spcPts val="0"/>
                        </a:spcAft>
                      </a:pPr>
                      <a:r>
                        <a:rPr sz="1400" b="1" dirty="0">
                          <a:latin typeface="Arial"/>
                          <a:ea typeface="Times New Roman"/>
                          <a:cs typeface="Arial"/>
                        </a:rPr>
                        <a:t>X 1 (sin </a:t>
                      </a:r>
                      <a:r>
                        <a:rPr sz="1400" b="1" dirty="0" err="1">
                          <a:latin typeface="Arial"/>
                          <a:ea typeface="Times New Roman"/>
                          <a:cs typeface="Arial"/>
                        </a:rPr>
                        <a:t>diluir</a:t>
                      </a:r>
                      <a:r>
                        <a:rPr sz="1400" b="1" dirty="0">
                          <a:latin typeface="Arial"/>
                          <a:ea typeface="Times New Roman"/>
                          <a:cs typeface="Arial"/>
                        </a:rPr>
                        <a:t>)</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993">
                <a:tc>
                  <a:txBody>
                    <a:bodyPr/>
                    <a:lstStyle/>
                    <a:p>
                      <a:pPr algn="ctr" rtl="0">
                        <a:spcAft>
                          <a:spcPts val="0"/>
                        </a:spcAft>
                      </a:pPr>
                      <a:r>
                        <a:rPr sz="1400" b="1">
                          <a:latin typeface="Arial"/>
                          <a:ea typeface="Times New Roman"/>
                          <a:cs typeface="Arial"/>
                        </a:rPr>
                        <a:t>Moderado</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50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50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a:spcAft>
                          <a:spcPts val="0"/>
                        </a:spcAft>
                      </a:pPr>
                      <a:r>
                        <a:rPr sz="1400" b="1" dirty="0">
                          <a:latin typeface="Arial"/>
                          <a:ea typeface="Times New Roman"/>
                          <a:cs typeface="Arial"/>
                        </a:rPr>
                        <a:t>X 2</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993">
                <a:tc>
                  <a:txBody>
                    <a:bodyPr/>
                    <a:lstStyle/>
                    <a:p>
                      <a:pPr algn="ctr" rtl="0">
                        <a:spcAft>
                          <a:spcPts val="0"/>
                        </a:spcAft>
                      </a:pPr>
                      <a:r>
                        <a:rPr sz="1400" b="1">
                          <a:latin typeface="Arial"/>
                          <a:ea typeface="Times New Roman"/>
                          <a:cs typeface="Arial"/>
                        </a:rPr>
                        <a:t>Moderado a alto</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10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90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a:spcAft>
                          <a:spcPts val="0"/>
                        </a:spcAft>
                      </a:pPr>
                      <a:r>
                        <a:rPr sz="1400" b="1">
                          <a:latin typeface="Arial"/>
                          <a:ea typeface="Times New Roman"/>
                          <a:cs typeface="Arial"/>
                        </a:rPr>
                        <a:t>X 10</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993">
                <a:tc>
                  <a:txBody>
                    <a:bodyPr/>
                    <a:lstStyle/>
                    <a:p>
                      <a:pPr algn="ctr" rtl="0">
                        <a:spcAft>
                          <a:spcPts val="0"/>
                        </a:spcAft>
                      </a:pPr>
                      <a:r>
                        <a:rPr sz="1400" b="1">
                          <a:latin typeface="Arial"/>
                          <a:ea typeface="Times New Roman"/>
                          <a:cs typeface="Arial"/>
                        </a:rPr>
                        <a:t>Alto</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5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95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a:spcAft>
                          <a:spcPts val="0"/>
                        </a:spcAft>
                      </a:pPr>
                      <a:r>
                        <a:rPr sz="1400" b="1" dirty="0">
                          <a:latin typeface="Arial"/>
                          <a:ea typeface="Times New Roman"/>
                          <a:cs typeface="Arial"/>
                        </a:rPr>
                        <a:t>X 20</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993">
                <a:tc>
                  <a:txBody>
                    <a:bodyPr/>
                    <a:lstStyle/>
                    <a:p>
                      <a:pPr algn="ctr" rtl="0">
                        <a:spcAft>
                          <a:spcPts val="0"/>
                        </a:spcAft>
                      </a:pPr>
                      <a:r>
                        <a:rPr sz="1400" b="1">
                          <a:latin typeface="Arial"/>
                          <a:ea typeface="Times New Roman"/>
                          <a:cs typeface="Arial"/>
                        </a:rPr>
                        <a:t>Excesivo</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1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spcAft>
                          <a:spcPts val="0"/>
                        </a:spcAft>
                      </a:pPr>
                      <a:r>
                        <a:rPr sz="1400" b="1">
                          <a:latin typeface="Arial"/>
                          <a:ea typeface="Times New Roman"/>
                          <a:cs typeface="Arial"/>
                        </a:rPr>
                        <a:t>99 ml</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a:spcAft>
                          <a:spcPts val="0"/>
                        </a:spcAft>
                      </a:pPr>
                      <a:r>
                        <a:rPr sz="1400" b="1" dirty="0">
                          <a:latin typeface="Arial"/>
                          <a:ea typeface="Times New Roman"/>
                          <a:cs typeface="Arial"/>
                        </a:rPr>
                        <a:t>X 100</a:t>
                      </a:r>
                    </a:p>
                  </a:txBody>
                  <a:tcPr marL="82735" marR="827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1732">
                <a:tc>
                  <a:txBody>
                    <a:bodyPr/>
                    <a:lstStyle/>
                    <a:p>
                      <a:pPr rtl="0">
                        <a:spcAft>
                          <a:spcPts val="0"/>
                        </a:spcAft>
                      </a:pPr>
                      <a:r>
                        <a:rPr sz="1400" b="1">
                          <a:latin typeface="Arial"/>
                          <a:ea typeface="Times New Roman"/>
                          <a:cs typeface="Arial"/>
                        </a:rPr>
                        <a:t> </a:t>
                      </a:r>
                    </a:p>
                  </a:txBody>
                  <a:tcPr marL="82735" marR="8273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rtl="0">
                        <a:spcAft>
                          <a:spcPts val="0"/>
                        </a:spcAft>
                      </a:pPr>
                      <a:r>
                        <a:rPr sz="1400" b="1">
                          <a:latin typeface="Arial"/>
                          <a:ea typeface="Times New Roman"/>
                          <a:cs typeface="Arial"/>
                        </a:rPr>
                        <a:t>*Volumen total filtrado = 100 ml</a:t>
                      </a:r>
                    </a:p>
                  </a:txBody>
                  <a:tcPr marL="82735" marR="8273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CA"/>
                    </a:p>
                  </a:txBody>
                  <a:tcPr/>
                </a:tc>
                <a:tc>
                  <a:txBody>
                    <a:bodyPr/>
                    <a:lstStyle/>
                    <a:p>
                      <a:pPr algn="ctr" rtl="0">
                        <a:spcAft>
                          <a:spcPts val="0"/>
                        </a:spcAft>
                      </a:pPr>
                      <a:r>
                        <a:rPr sz="1400" b="1" dirty="0">
                          <a:latin typeface="Arial"/>
                          <a:ea typeface="Times New Roman"/>
                          <a:cs typeface="Arial"/>
                        </a:rPr>
                        <a:t> </a:t>
                      </a:r>
                      <a:r>
                        <a:rPr sz="1400" b="1" dirty="0" err="1">
                          <a:latin typeface="Arial"/>
                          <a:ea typeface="Times New Roman"/>
                          <a:cs typeface="Arial"/>
                        </a:rPr>
                        <a:t>L</a:t>
                      </a:r>
                      <a:r>
                        <a:rPr sz="1400" b="1" baseline="0" dirty="0" err="1">
                          <a:latin typeface="Arial"/>
                          <a:ea typeface="Times New Roman"/>
                          <a:cs typeface="Arial"/>
                        </a:rPr>
                        <a:t>lamado</a:t>
                      </a:r>
                      <a:r>
                        <a:rPr sz="1400" b="1" baseline="0" dirty="0">
                          <a:latin typeface="Arial"/>
                          <a:ea typeface="Times New Roman"/>
                          <a:cs typeface="Arial"/>
                        </a:rPr>
                        <a:t> "factor de </a:t>
                      </a:r>
                      <a:r>
                        <a:rPr sz="1400" b="1" baseline="0" dirty="0" err="1">
                          <a:latin typeface="Arial"/>
                          <a:ea typeface="Times New Roman"/>
                          <a:cs typeface="Arial"/>
                        </a:rPr>
                        <a:t>dilución</a:t>
                      </a:r>
                      <a:r>
                        <a:rPr sz="1400" b="1" baseline="0" dirty="0">
                          <a:latin typeface="Arial"/>
                          <a:ea typeface="Times New Roman"/>
                          <a:cs typeface="Arial"/>
                        </a:rPr>
                        <a:t>"</a:t>
                      </a:r>
                    </a:p>
                  </a:txBody>
                  <a:tcPr marL="82735" marR="8273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TextBox 11"/>
          <p:cNvSpPr txBox="1"/>
          <p:nvPr/>
        </p:nvSpPr>
        <p:spPr>
          <a:xfrm>
            <a:off x="827584" y="5772293"/>
            <a:ext cx="7488832" cy="646331"/>
          </a:xfrm>
          <a:prstGeom prst="rect">
            <a:avLst/>
          </a:prstGeom>
          <a:noFill/>
        </p:spPr>
        <p:txBody>
          <a:bodyPr wrap="square">
            <a:spAutoFit/>
          </a:bodyPr>
          <a:lstStyle/>
          <a:p>
            <a:pPr algn="ctr" rtl="0">
              <a:defRPr/>
            </a:pPr>
            <a:r>
              <a:rPr sz="1600" b="1" dirty="0">
                <a:latin typeface="+mn-lt"/>
              </a:rPr>
              <a:t>* El </a:t>
            </a:r>
            <a:r>
              <a:rPr sz="1600" b="1" dirty="0" err="1">
                <a:latin typeface="+mn-lt"/>
              </a:rPr>
              <a:t>volumen</a:t>
            </a:r>
            <a:r>
              <a:rPr sz="1600" b="1" dirty="0">
                <a:latin typeface="+mn-lt"/>
              </a:rPr>
              <a:t> total </a:t>
            </a:r>
            <a:r>
              <a:rPr sz="1600" b="1" dirty="0" err="1">
                <a:latin typeface="+mn-lt"/>
              </a:rPr>
              <a:t>filtrado</a:t>
            </a:r>
            <a:r>
              <a:rPr sz="1600" b="1" dirty="0">
                <a:latin typeface="+mn-lt"/>
              </a:rPr>
              <a:t> </a:t>
            </a:r>
            <a:r>
              <a:rPr sz="1600" b="1" dirty="0" err="1">
                <a:latin typeface="+mn-lt"/>
              </a:rPr>
              <a:t>siempre</a:t>
            </a:r>
            <a:r>
              <a:rPr sz="1600" b="1" dirty="0">
                <a:latin typeface="+mn-lt"/>
              </a:rPr>
              <a:t> </a:t>
            </a:r>
            <a:r>
              <a:rPr sz="1600" b="1" dirty="0" err="1">
                <a:latin typeface="+mn-lt"/>
              </a:rPr>
              <a:t>debería</a:t>
            </a:r>
            <a:r>
              <a:rPr sz="1600" b="1" dirty="0">
                <a:latin typeface="+mn-lt"/>
              </a:rPr>
              <a:t> </a:t>
            </a:r>
            <a:r>
              <a:rPr sz="1600" b="1" dirty="0" err="1">
                <a:latin typeface="+mn-lt"/>
              </a:rPr>
              <a:t>ser</a:t>
            </a:r>
            <a:r>
              <a:rPr sz="1600" b="1" dirty="0">
                <a:latin typeface="+mn-lt"/>
              </a:rPr>
              <a:t> 100 ml </a:t>
            </a:r>
            <a:r>
              <a:rPr sz="1600" b="1" dirty="0" err="1">
                <a:latin typeface="+mn-lt"/>
              </a:rPr>
              <a:t>porque</a:t>
            </a:r>
            <a:r>
              <a:rPr sz="1600" b="1" dirty="0">
                <a:latin typeface="+mn-lt"/>
              </a:rPr>
              <a:t> la </a:t>
            </a:r>
            <a:r>
              <a:rPr sz="1600" b="1" dirty="0" err="1">
                <a:latin typeface="+mn-lt"/>
              </a:rPr>
              <a:t>unidad</a:t>
            </a:r>
            <a:r>
              <a:rPr sz="1600" b="1" dirty="0">
                <a:latin typeface="+mn-lt"/>
              </a:rPr>
              <a:t> </a:t>
            </a:r>
            <a:r>
              <a:rPr sz="1600" b="1" dirty="0" err="1">
                <a:latin typeface="+mn-lt"/>
              </a:rPr>
              <a:t>estándar</a:t>
            </a:r>
            <a:r>
              <a:rPr sz="1600" b="1" dirty="0">
                <a:latin typeface="+mn-lt"/>
              </a:rPr>
              <a:t> </a:t>
            </a:r>
            <a:r>
              <a:rPr sz="1600" b="1" dirty="0" err="1">
                <a:latin typeface="+mn-lt"/>
              </a:rPr>
              <a:t>es</a:t>
            </a:r>
            <a:r>
              <a:rPr sz="1600" b="1" dirty="0">
                <a:latin typeface="+mn-lt"/>
              </a:rPr>
              <a:t>: </a:t>
            </a:r>
            <a:r>
              <a:rPr sz="2000" b="1" dirty="0" err="1">
                <a:latin typeface="+mn-lt"/>
              </a:rPr>
              <a:t>UFC</a:t>
            </a:r>
            <a:r>
              <a:rPr sz="2000" b="1" dirty="0">
                <a:latin typeface="+mn-lt"/>
              </a:rPr>
              <a:t>/100 ml</a:t>
            </a:r>
          </a:p>
        </p:txBody>
      </p:sp>
      <p:pic>
        <p:nvPicPr>
          <p:cNvPr id="7"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0867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rtl="0" eaLnBrk="1" hangingPunct="1"/>
            <a:r>
              <a:rPr b="1">
                <a:solidFill>
                  <a:schemeClr val="accent2"/>
                </a:solidFill>
              </a:rPr>
              <a:t>Factor de dilución para análisis microbiológico</a:t>
            </a:r>
          </a:p>
        </p:txBody>
      </p:sp>
      <p:sp>
        <p:nvSpPr>
          <p:cNvPr id="4101" name="Rectangle 3"/>
          <p:cNvSpPr>
            <a:spLocks noGrp="1" noChangeArrowheads="1"/>
          </p:cNvSpPr>
          <p:nvPr>
            <p:ph type="body" idx="4294967295"/>
          </p:nvPr>
        </p:nvSpPr>
        <p:spPr>
          <a:xfrm>
            <a:off x="457200" y="1856149"/>
            <a:ext cx="8229600" cy="4525963"/>
          </a:xfrm>
        </p:spPr>
        <p:txBody>
          <a:bodyPr/>
          <a:lstStyle/>
          <a:p>
            <a:pPr rtl="0">
              <a:spcAft>
                <a:spcPts val="1200"/>
              </a:spcAft>
            </a:pPr>
            <a:r>
              <a:rPr b="1"/>
              <a:t>Paso 1 - Calcular el factor de dilución:</a:t>
            </a:r>
          </a:p>
          <a:p>
            <a:pPr marL="457200" lvl="1" indent="0" algn="ctr" rtl="0">
              <a:lnSpc>
                <a:spcPct val="90000"/>
              </a:lnSpc>
              <a:buNone/>
            </a:pPr>
            <a:r>
              <a:rPr sz="3200"/>
              <a:t>100 / Volumen de la muestra = Factor de dilución</a:t>
            </a:r>
          </a:p>
          <a:p>
            <a:pPr marL="457200" lvl="1" indent="0" algn="ctr" rtl="0">
              <a:lnSpc>
                <a:spcPct val="90000"/>
              </a:lnSpc>
              <a:buNone/>
            </a:pPr>
            <a:r>
              <a:rPr sz="3200"/>
              <a:t> </a:t>
            </a:r>
          </a:p>
          <a:p>
            <a:pPr rtl="0">
              <a:spcAft>
                <a:spcPts val="1200"/>
              </a:spcAft>
            </a:pPr>
            <a:r>
              <a:rPr b="1"/>
              <a:t>Paso 2 - Aplicar el factor de dilución:</a:t>
            </a:r>
          </a:p>
          <a:p>
            <a:pPr marL="457200" lvl="1" indent="0" algn="ctr" rtl="0">
              <a:lnSpc>
                <a:spcPct val="90000"/>
              </a:lnSpc>
              <a:buNone/>
            </a:pPr>
            <a:r>
              <a:rPr sz="3200"/>
              <a:t>Factor de dilución x Nro. de colonias en la placa = Total de UFC/100 ml</a:t>
            </a:r>
          </a:p>
          <a:p>
            <a:pPr lvl="0"/>
            <a:endParaRPr lang="en-CA" dirty="0"/>
          </a:p>
        </p:txBody>
      </p:sp>
      <p:pic>
        <p:nvPicPr>
          <p:cNvPr id="7"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9</a:t>
            </a:fld>
            <a:endParaRPr/>
          </a:p>
        </p:txBody>
      </p:sp>
    </p:spTree>
    <p:extLst>
      <p:ext uri="{BB962C8B-B14F-4D97-AF65-F5344CB8AC3E}">
        <p14:creationId xmlns:p14="http://schemas.microsoft.com/office/powerpoint/2010/main" val="165080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101">
                                            <p:txEl>
                                              <p:pRg st="0" end="0"/>
                                            </p:txEl>
                                          </p:spTgt>
                                        </p:tgtEl>
                                        <p:attrNameLst>
                                          <p:attrName>style.visibility</p:attrName>
                                        </p:attrNameLst>
                                      </p:cBhvr>
                                      <p:to>
                                        <p:strVal val="visible"/>
                                      </p:to>
                                    </p:set>
                                    <p:animEffect transition="in" filter="fade">
                                      <p:cBhvr>
                                        <p:cTn id="11" dur="500"/>
                                        <p:tgtEl>
                                          <p:spTgt spid="4101">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Effect transition="in" filter="fade">
                                      <p:cBhvr>
                                        <p:cTn id="14" dur="500"/>
                                        <p:tgtEl>
                                          <p:spTgt spid="4101">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4101">
                                            <p:txEl>
                                              <p:pRg st="2" end="2"/>
                                            </p:txEl>
                                          </p:spTgt>
                                        </p:tgtEl>
                                        <p:attrNameLst>
                                          <p:attrName>style.visibility</p:attrName>
                                        </p:attrNameLst>
                                      </p:cBhvr>
                                      <p:to>
                                        <p:strVal val="visible"/>
                                      </p:to>
                                    </p:set>
                                    <p:animEffect transition="in" filter="fade">
                                      <p:cBhvr>
                                        <p:cTn id="17" dur="500"/>
                                        <p:tgtEl>
                                          <p:spTgt spid="410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101">
                                            <p:txEl>
                                              <p:pRg st="3" end="3"/>
                                            </p:txEl>
                                          </p:spTgt>
                                        </p:tgtEl>
                                        <p:attrNameLst>
                                          <p:attrName>style.visibility</p:attrName>
                                        </p:attrNameLst>
                                      </p:cBhvr>
                                      <p:to>
                                        <p:strVal val="visible"/>
                                      </p:to>
                                    </p:set>
                                    <p:animEffect transition="in" filter="fade">
                                      <p:cBhvr>
                                        <p:cTn id="22" dur="500"/>
                                        <p:tgtEl>
                                          <p:spTgt spid="4101">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101">
                                            <p:txEl>
                                              <p:pRg st="4" end="4"/>
                                            </p:txEl>
                                          </p:spTgt>
                                        </p:tgtEl>
                                        <p:attrNameLst>
                                          <p:attrName>style.visibility</p:attrName>
                                        </p:attrNameLst>
                                      </p:cBhvr>
                                      <p:to>
                                        <p:strVal val="visible"/>
                                      </p:to>
                                    </p:set>
                                    <p:animEffect transition="in" filter="fade">
                                      <p:cBhvr>
                                        <p:cTn id="25" dur="500"/>
                                        <p:tgtEl>
                                          <p:spTgt spid="410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4641ac90debf5070309dd0cda435f7ccfa2368"/>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133</TotalTime>
  <Words>842</Words>
  <Application>Microsoft Office PowerPoint</Application>
  <PresentationFormat>On-screen Show (4:3)</PresentationFormat>
  <Paragraphs>162</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Template_Powerpoint Presentation_2012</vt:lpstr>
      <vt:lpstr>PowerPoint Presentation</vt:lpstr>
      <vt:lpstr>Diluciones</vt:lpstr>
      <vt:lpstr>Expectativas de aprendizaje</vt:lpstr>
      <vt:lpstr>¿Qué es una dilución?</vt:lpstr>
      <vt:lpstr>¿Cuándo es necesario diluir?</vt:lpstr>
      <vt:lpstr>¿Qué se usa para diluir?</vt:lpstr>
      <vt:lpstr>¿Cómo se diluye una muestra?</vt:lpstr>
      <vt:lpstr>Dilución de una muestra para  análisis microbiológico</vt:lpstr>
      <vt:lpstr>Factor de dilución para análisis microbiológico</vt:lpstr>
      <vt:lpstr>Ejemplo de dilución</vt:lpstr>
      <vt:lpstr>Repaso</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Roachita</cp:lastModifiedBy>
  <cp:revision>31</cp:revision>
  <dcterms:created xsi:type="dcterms:W3CDTF">2013-10-19T20:44:04Z</dcterms:created>
  <dcterms:modified xsi:type="dcterms:W3CDTF">2014-05-28T02:45:41Z</dcterms:modified>
</cp:coreProperties>
</file>