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24384000" cy="13716000"/>
  <p:notesSz cx="6858000" cy="9144000"/>
  <p:embeddedFontLst>
    <p:embeddedFont>
      <p:font typeface="Calibri" panose="020F0502020204030204" pitchFamily="34" charset="0"/>
      <p:regular r:id="rId41"/>
      <p:bold r:id="rId42"/>
      <p:italic r:id="rId43"/>
      <p:boldItalic r:id="rId44"/>
    </p:embeddedFont>
    <p:embeddedFont>
      <p:font typeface="Helvetica Neue" panose="02000503000000020004" pitchFamily="2" charset="0"/>
      <p:regular r:id="rId45"/>
      <p:bold r:id="rId46"/>
      <p:italic r:id="rId47"/>
      <p:boldItalic r:id="rId48"/>
    </p:embeddedFont>
    <p:embeddedFont>
      <p:font typeface="Helvetica Neue Light" panose="02000403000000020004" pitchFamily="2" charset="0"/>
      <p:regular r:id="rId49"/>
      <p:bold r:id="rId50"/>
      <p:italic r:id="rId51"/>
      <p:boldItalic r:id="rId52"/>
    </p:embeddedFont>
    <p:embeddedFont>
      <p:font typeface="Lato" panose="020F0502020204030203" pitchFamily="34" charset="0"/>
      <p:regular r:id="rId53"/>
      <p:bold r:id="rId54"/>
      <p:italic r:id="rId55"/>
      <p:boldItalic r:id="rId56"/>
    </p:embeddedFont>
    <p:embeddedFont>
      <p:font typeface="Lato Light" panose="020F0502020204030203"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44" userDrawn="1">
          <p15:clr>
            <a:srgbClr val="A4A3A4"/>
          </p15:clr>
        </p15:guide>
        <p15:guide id="2" pos="768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hU9wOI/h0zscjaNcux2Gwd53Yr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ACB1C9-F49C-4BFD-B007-E67694047B7C}">
  <a:tblStyle styleId="{CEACB1C9-F49C-4BFD-B007-E67694047B7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varScale="1">
        <p:scale>
          <a:sx n="54" d="100"/>
          <a:sy n="54" d="100"/>
        </p:scale>
        <p:origin x="320" y="504"/>
      </p:cViewPr>
      <p:guideLst>
        <p:guide orient="horz" pos="4344"/>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 name="Google Shape;131;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2400"/>
              <a:buFont typeface="Arial"/>
              <a:buNone/>
            </a:pPr>
            <a:r>
              <a:rPr lang="en-CA" sz="2800">
                <a:solidFill>
                  <a:schemeClr val="dk1"/>
                </a:solidFill>
                <a:latin typeface="Lato"/>
                <a:ea typeface="Lato"/>
                <a:cs typeface="Lato"/>
                <a:sym typeface="Lato"/>
              </a:rPr>
              <a:t>Protozoa - </a:t>
            </a:r>
            <a:r>
              <a:rPr lang="en-CA" sz="2400">
                <a:solidFill>
                  <a:schemeClr val="dk1"/>
                </a:solidFill>
                <a:latin typeface="Lato"/>
                <a:ea typeface="Lato"/>
                <a:cs typeface="Lato"/>
                <a:sym typeface="Lato"/>
              </a:rPr>
              <a:t>Diverse group of single-celled organisms. Some form cysts.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chemeClr val="dk1"/>
              </a:buClr>
              <a:buSzPts val="2800"/>
              <a:buFont typeface="Lato"/>
              <a:buNone/>
            </a:pPr>
            <a:r>
              <a:rPr lang="en-CA" sz="2800">
                <a:solidFill>
                  <a:schemeClr val="dk1"/>
                </a:solidFill>
                <a:latin typeface="Lato"/>
                <a:ea typeface="Lato"/>
                <a:cs typeface="Lato"/>
                <a:sym typeface="Lato"/>
              </a:rPr>
              <a:t>Helminths - </a:t>
            </a:r>
            <a:r>
              <a:rPr lang="en-CA" sz="2400">
                <a:solidFill>
                  <a:schemeClr val="dk1"/>
                </a:solidFill>
                <a:latin typeface="Lato"/>
                <a:ea typeface="Lato"/>
                <a:cs typeface="Lato"/>
                <a:sym typeface="Lato"/>
              </a:rPr>
              <a:t>Parasitic worms.</a:t>
            </a:r>
            <a:endParaRPr/>
          </a:p>
          <a:p>
            <a:pPr marL="0" lvl="0" indent="0" algn="l" rtl="0">
              <a:lnSpc>
                <a:spcPct val="117999"/>
              </a:lnSpc>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2" name="Google Shape;152;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17999"/>
              </a:lnSpc>
              <a:spcBef>
                <a:spcPts val="0"/>
              </a:spcBef>
              <a:spcAft>
                <a:spcPts val="0"/>
              </a:spcAft>
              <a:buClr>
                <a:schemeClr val="dk1"/>
              </a:buClr>
              <a:buSzPts val="1000"/>
              <a:buFont typeface="Arial"/>
              <a:buChar char="•"/>
            </a:pPr>
            <a:r>
              <a:rPr lang="en-CA" sz="2400">
                <a:solidFill>
                  <a:schemeClr val="dk1"/>
                </a:solidFill>
                <a:latin typeface="Arial"/>
                <a:ea typeface="Arial"/>
                <a:cs typeface="Arial"/>
                <a:sym typeface="Arial"/>
              </a:rPr>
              <a:t>There are several types of indicators, each with certain characteristics. </a:t>
            </a:r>
            <a:r>
              <a:rPr lang="en-CA" sz="2400" b="1" i="1">
                <a:solidFill>
                  <a:schemeClr val="dk1"/>
                </a:solidFill>
                <a:latin typeface="Arial"/>
                <a:ea typeface="Arial"/>
                <a:cs typeface="Arial"/>
                <a:sym typeface="Arial"/>
              </a:rPr>
              <a:t>E. coli</a:t>
            </a:r>
            <a:r>
              <a:rPr lang="en-CA" sz="2400" b="1">
                <a:solidFill>
                  <a:schemeClr val="dk1"/>
                </a:solidFill>
                <a:latin typeface="Arial"/>
                <a:ea typeface="Arial"/>
                <a:cs typeface="Arial"/>
                <a:sym typeface="Arial"/>
              </a:rPr>
              <a:t> </a:t>
            </a:r>
            <a:r>
              <a:rPr lang="en-CA" sz="2400">
                <a:solidFill>
                  <a:schemeClr val="dk1"/>
                </a:solidFill>
                <a:latin typeface="Arial"/>
                <a:ea typeface="Arial"/>
                <a:cs typeface="Arial"/>
                <a:sym typeface="Arial"/>
              </a:rPr>
              <a:t>and </a:t>
            </a:r>
            <a:r>
              <a:rPr lang="en-CA" sz="2400" b="1">
                <a:solidFill>
                  <a:schemeClr val="dk1"/>
                </a:solidFill>
                <a:latin typeface="Arial"/>
                <a:ea typeface="Arial"/>
                <a:cs typeface="Arial"/>
                <a:sym typeface="Arial"/>
              </a:rPr>
              <a:t>thermotolerant (TTC) coliforms</a:t>
            </a:r>
            <a:r>
              <a:rPr lang="en-CA" sz="2400">
                <a:solidFill>
                  <a:schemeClr val="dk1"/>
                </a:solidFill>
                <a:latin typeface="Arial"/>
                <a:ea typeface="Arial"/>
                <a:cs typeface="Arial"/>
                <a:sym typeface="Arial"/>
              </a:rPr>
              <a:t> (also known as fecal coliforms) are the two main bacterial indicators used for water quality testing. </a:t>
            </a:r>
            <a:endParaRPr/>
          </a:p>
          <a:p>
            <a:pPr marL="171450" lvl="0" indent="-171450" algn="l" rtl="0">
              <a:lnSpc>
                <a:spcPct val="117999"/>
              </a:lnSpc>
              <a:spcBef>
                <a:spcPts val="0"/>
              </a:spcBef>
              <a:spcAft>
                <a:spcPts val="0"/>
              </a:spcAft>
              <a:buClr>
                <a:schemeClr val="dk1"/>
              </a:buClr>
              <a:buSzPts val="1000"/>
              <a:buFont typeface="Arial"/>
              <a:buChar char="•"/>
            </a:pPr>
            <a:r>
              <a:rPr lang="en-CA" sz="2400">
                <a:solidFill>
                  <a:schemeClr val="dk1"/>
                </a:solidFill>
                <a:latin typeface="Arial"/>
                <a:ea typeface="Arial"/>
                <a:cs typeface="Arial"/>
                <a:sym typeface="Arial"/>
              </a:rPr>
              <a:t>As shown in the above diagram, </a:t>
            </a:r>
            <a:r>
              <a:rPr lang="en-CA" sz="2400" i="1">
                <a:solidFill>
                  <a:schemeClr val="dk1"/>
                </a:solidFill>
                <a:latin typeface="Arial"/>
                <a:ea typeface="Arial"/>
                <a:cs typeface="Arial"/>
                <a:sym typeface="Arial"/>
              </a:rPr>
              <a:t>E. coli</a:t>
            </a:r>
            <a:r>
              <a:rPr lang="en-CA" sz="2400">
                <a:solidFill>
                  <a:schemeClr val="dk1"/>
                </a:solidFill>
                <a:latin typeface="Arial"/>
                <a:ea typeface="Arial"/>
                <a:cs typeface="Arial"/>
                <a:sym typeface="Arial"/>
              </a:rPr>
              <a:t> is a type (or subgroup) of thermotolerant coliform, and thermotolerant coliforms are a type (or subgroup) of total coliforms. </a:t>
            </a:r>
            <a:endParaRPr/>
          </a:p>
          <a:p>
            <a:pPr marL="171450" marR="0" lvl="0" indent="-171450" algn="l" rtl="0">
              <a:lnSpc>
                <a:spcPct val="100000"/>
              </a:lnSpc>
              <a:spcBef>
                <a:spcPts val="0"/>
              </a:spcBef>
              <a:spcAft>
                <a:spcPts val="0"/>
              </a:spcAft>
              <a:buClr>
                <a:schemeClr val="dk1"/>
              </a:buClr>
              <a:buSzPts val="1000"/>
              <a:buFont typeface="Arial"/>
              <a:buChar char="•"/>
            </a:pPr>
            <a:r>
              <a:rPr lang="en-CA" sz="2400">
                <a:solidFill>
                  <a:schemeClr val="dk1"/>
                </a:solidFill>
                <a:latin typeface="Arial"/>
                <a:ea typeface="Arial"/>
                <a:cs typeface="Arial"/>
                <a:sym typeface="Arial"/>
              </a:rPr>
              <a:t>Bacterial indicators, such as </a:t>
            </a:r>
            <a:r>
              <a:rPr lang="en-CA" sz="2400" i="1">
                <a:solidFill>
                  <a:schemeClr val="dk1"/>
                </a:solidFill>
                <a:latin typeface="Arial"/>
                <a:ea typeface="Arial"/>
                <a:cs typeface="Arial"/>
                <a:sym typeface="Arial"/>
              </a:rPr>
              <a:t>E. coli</a:t>
            </a:r>
            <a:r>
              <a:rPr lang="en-CA" sz="2400">
                <a:solidFill>
                  <a:schemeClr val="dk1"/>
                </a:solidFill>
                <a:latin typeface="Arial"/>
                <a:ea typeface="Arial"/>
                <a:cs typeface="Arial"/>
                <a:sym typeface="Arial"/>
              </a:rPr>
              <a:t> and thermotolerant coliforms, are not intended to be absolute indicators for the presence of pathogens in drinking water. Rather the presence of these bacterial indicators in a water sample means that the water was likely </a:t>
            </a:r>
            <a:r>
              <a:rPr lang="en-CA" sz="2400" b="1">
                <a:solidFill>
                  <a:schemeClr val="dk1"/>
                </a:solidFill>
                <a:latin typeface="Arial"/>
                <a:ea typeface="Arial"/>
                <a:cs typeface="Arial"/>
                <a:sym typeface="Arial"/>
              </a:rPr>
              <a:t>contaminated with feces </a:t>
            </a:r>
            <a:r>
              <a:rPr lang="en-CA" sz="2400">
                <a:solidFill>
                  <a:schemeClr val="dk1"/>
                </a:solidFill>
                <a:latin typeface="Arial"/>
                <a:ea typeface="Arial"/>
                <a:cs typeface="Arial"/>
                <a:sym typeface="Arial"/>
              </a:rPr>
              <a:t>and at a higher risk for causing disease.</a:t>
            </a:r>
            <a:endParaRPr sz="2400">
              <a:latin typeface="Arial"/>
              <a:ea typeface="Arial"/>
              <a:cs typeface="Arial"/>
              <a:sym typeface="Arial"/>
            </a:endParaRPr>
          </a:p>
          <a:p>
            <a:pPr marL="0" lvl="0" indent="0" algn="l" rtl="0">
              <a:lnSpc>
                <a:spcPct val="117999"/>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en-CA"/>
              <a:t>The WHO recognizes that zero fecal contamination can be difficult to achieve, especially in developing countries where many people rely on household and small community drinking water systems. It is recommended that, in these settings, the guideline values should be seen as goals for the future, rather than an immediate requirement (WHO, 2011). </a:t>
            </a:r>
            <a:endParaRPr/>
          </a:p>
          <a:p>
            <a:pPr marL="0" lvl="0" indent="0" algn="l" rtl="0">
              <a:lnSpc>
                <a:spcPct val="117999"/>
              </a:lnSpc>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chemeClr val="dk1"/>
              </a:buClr>
              <a:buSzPts val="2400"/>
              <a:buFont typeface="Arial"/>
              <a:buNone/>
            </a:pPr>
            <a:r>
              <a:rPr lang="en-CA" sz="2400">
                <a:solidFill>
                  <a:schemeClr val="dk1"/>
                </a:solidFill>
                <a:latin typeface="Arial"/>
                <a:ea typeface="Arial"/>
                <a:cs typeface="Arial"/>
                <a:sym typeface="Arial"/>
              </a:rPr>
              <a:t>Many relief agencies use these values to determine when water treatment is required in emergency situations (adapted from Médecins Sans Frontières, 2010 and Harvey, 2007).</a:t>
            </a:r>
            <a:endParaRPr/>
          </a:p>
          <a:p>
            <a:pPr marL="0" lvl="0" indent="0" algn="l" rtl="0">
              <a:lnSpc>
                <a:spcPct val="117999"/>
              </a:lnSpc>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CA"/>
              <a:t>Ask the question to the group.</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17999"/>
              </a:lnSpc>
              <a:spcBef>
                <a:spcPts val="0"/>
              </a:spcBef>
              <a:spcAft>
                <a:spcPts val="0"/>
              </a:spcAft>
              <a:buSzPts val="2200"/>
              <a:buFont typeface="Arial"/>
              <a:buChar char="•"/>
            </a:pPr>
            <a:r>
              <a:rPr lang="en-CA"/>
              <a:t>Explain that participants should work in pairs or small groups to identify and record the correct chemical parameters by following the clues on the handout. Read the posted chemical fact sheets to identify and record the correct chemical parameters on the handouts.</a:t>
            </a:r>
            <a:endParaRPr/>
          </a:p>
          <a:p>
            <a:pPr marL="171450" lvl="0" indent="-171450" algn="l" rtl="0">
              <a:lnSpc>
                <a:spcPct val="117999"/>
              </a:lnSpc>
              <a:spcBef>
                <a:spcPts val="0"/>
              </a:spcBef>
              <a:spcAft>
                <a:spcPts val="0"/>
              </a:spcAft>
              <a:buSzPts val="2200"/>
              <a:buFont typeface="Arial"/>
              <a:buChar char="•"/>
            </a:pPr>
            <a:r>
              <a:rPr lang="en-CA"/>
              <a:t>Give 10 minutes to complete this activity and review the answers with the group.</a:t>
            </a:r>
            <a:endParaRPr/>
          </a:p>
          <a:p>
            <a:pPr marL="0" lvl="0" indent="0" algn="l" rtl="0">
              <a:lnSpc>
                <a:spcPct val="117999"/>
              </a:lnSpc>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400"/>
              <a:buFont typeface="Helvetica Neue"/>
              <a:buNone/>
            </a:pPr>
            <a:r>
              <a:rPr lang="en-CA" sz="2400"/>
              <a:t>High nitrate and nitrite levels may cause blue baby syndrome when baby formula is prepared with contaminated water; causes difficulty breathing and skin turns blue from lack of oxygen (cyanosis)</a:t>
            </a:r>
            <a:endParaRPr/>
          </a:p>
          <a:p>
            <a:pPr marL="0" lvl="0" indent="0" algn="l" rtl="0">
              <a:lnSpc>
                <a:spcPct val="117999"/>
              </a:lnSpc>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7999"/>
              </a:lnSpc>
              <a:spcBef>
                <a:spcPts val="0"/>
              </a:spcBef>
              <a:spcAft>
                <a:spcPts val="0"/>
              </a:spcAft>
              <a:buSzPts val="2200"/>
              <a:buFont typeface="Arial"/>
              <a:buChar char="•"/>
            </a:pPr>
            <a:r>
              <a:rPr lang="en-CA" sz="2200">
                <a:latin typeface="Helvetica Neue"/>
                <a:ea typeface="Helvetica Neue"/>
                <a:cs typeface="Helvetica Neue"/>
                <a:sym typeface="Helvetica Neue"/>
              </a:rPr>
              <a:t>Acceptability aspects may point to other issues and affect how people feel about drinking the water.</a:t>
            </a:r>
            <a:endParaRPr/>
          </a:p>
          <a:p>
            <a:pPr marL="342900" lvl="0" indent="-342900" algn="l" rtl="0">
              <a:lnSpc>
                <a:spcPct val="117999"/>
              </a:lnSpc>
              <a:spcBef>
                <a:spcPts val="0"/>
              </a:spcBef>
              <a:spcAft>
                <a:spcPts val="0"/>
              </a:spcAft>
              <a:buSzPts val="2200"/>
              <a:buFont typeface="Arial"/>
              <a:buChar char="•"/>
            </a:pPr>
            <a:r>
              <a:rPr lang="en-CA" sz="2200">
                <a:latin typeface="Helvetica Neue"/>
                <a:ea typeface="Helvetica Neue"/>
                <a:cs typeface="Helvetica Neue"/>
                <a:sym typeface="Helvetica Neue"/>
              </a:rPr>
              <a:t>The acceptability aspects of drinking water are usually things that we can measure with our senses: colour, taste, odour and temperature and turbidity. </a:t>
            </a:r>
            <a:endParaRPr/>
          </a:p>
          <a:p>
            <a:pPr marL="342900" lvl="0" indent="-342900" algn="l" rtl="0">
              <a:lnSpc>
                <a:spcPct val="117999"/>
              </a:lnSpc>
              <a:spcBef>
                <a:spcPts val="0"/>
              </a:spcBef>
              <a:spcAft>
                <a:spcPts val="0"/>
              </a:spcAft>
              <a:buSzPts val="2200"/>
              <a:buFont typeface="Arial"/>
              <a:buChar char="•"/>
            </a:pPr>
            <a:r>
              <a:rPr lang="en-CA" sz="2200">
                <a:latin typeface="Helvetica Neue"/>
                <a:ea typeface="Helvetica Neue"/>
                <a:cs typeface="Helvetica Neue"/>
                <a:sym typeface="Helvetica Neue"/>
              </a:rPr>
              <a:t>In general, we judge drinking water to have good acceptability qualities if it is clear, tastes good, has no smell and is cool.</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en-CA"/>
              <a:t>May cause people to look for other sources.</a:t>
            </a:r>
            <a:endParaRPr/>
          </a:p>
          <a:p>
            <a:pPr marL="0" lvl="0" indent="0" algn="l" rtl="0">
              <a:lnSpc>
                <a:spcPct val="117999"/>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7999"/>
              </a:lnSpc>
              <a:spcBef>
                <a:spcPts val="0"/>
              </a:spcBef>
              <a:spcAft>
                <a:spcPts val="0"/>
              </a:spcAft>
              <a:buSzPts val="2200"/>
              <a:buFont typeface="Arial"/>
              <a:buChar char="•"/>
            </a:pPr>
            <a:r>
              <a:rPr lang="en-CA"/>
              <a:t>May indicate contamination or may make people find another source. </a:t>
            </a:r>
            <a:endParaRPr/>
          </a:p>
          <a:p>
            <a:pPr marL="342900" lvl="0" indent="-342900" algn="l" rtl="0">
              <a:lnSpc>
                <a:spcPct val="117999"/>
              </a:lnSpc>
              <a:spcBef>
                <a:spcPts val="0"/>
              </a:spcBef>
              <a:spcAft>
                <a:spcPts val="0"/>
              </a:spcAft>
              <a:buSzPts val="2200"/>
              <a:buFont typeface="Arial"/>
              <a:buChar char="•"/>
            </a:pPr>
            <a:r>
              <a:rPr lang="en-CA" sz="2200">
                <a:latin typeface="Helvetica Neue"/>
                <a:ea typeface="Helvetica Neue"/>
                <a:cs typeface="Helvetica Neue"/>
                <a:sym typeface="Helvetica Neue"/>
              </a:rPr>
              <a:t>Taste and odour are perhaps the most important characteristics of drinking water from the point of view of the user. </a:t>
            </a:r>
            <a:endParaRPr/>
          </a:p>
          <a:p>
            <a:pPr marL="342900" lvl="0" indent="-342900" algn="l" rtl="0">
              <a:lnSpc>
                <a:spcPct val="117999"/>
              </a:lnSpc>
              <a:spcBef>
                <a:spcPts val="0"/>
              </a:spcBef>
              <a:spcAft>
                <a:spcPts val="0"/>
              </a:spcAft>
              <a:buSzPts val="2200"/>
              <a:buFont typeface="Arial"/>
              <a:buChar char="•"/>
            </a:pPr>
            <a:r>
              <a:rPr lang="en-CA" sz="2200">
                <a:latin typeface="Helvetica Neue"/>
                <a:ea typeface="Helvetica Neue"/>
                <a:cs typeface="Helvetica Neue"/>
                <a:sym typeface="Helvetica Neue"/>
              </a:rPr>
              <a:t>It is next to impossible to convince people that water is safe to drink if it tastes or smells bad.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5" name="Google Shape;305;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en-CA"/>
              <a:t>May indicate contamination or may make people find another source. </a:t>
            </a:r>
            <a:endParaRPr/>
          </a:p>
          <a:p>
            <a:pPr marL="0" lvl="0" indent="0" algn="l" rtl="0">
              <a:lnSpc>
                <a:spcPct val="117999"/>
              </a:lnSpc>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1" name="Google Shape;311;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200"/>
              <a:buFont typeface="Arial"/>
              <a:buNone/>
            </a:pPr>
            <a:r>
              <a:rPr lang="en-CA"/>
              <a:t>Suspended particles of silt or clay that make water cloudy.</a:t>
            </a:r>
            <a:endParaRPr/>
          </a:p>
          <a:p>
            <a:pPr marL="0" lvl="0" indent="0" algn="l" rtl="0">
              <a:lnSpc>
                <a:spcPct val="117999"/>
              </a:lnSpc>
              <a:spcBef>
                <a:spcPts val="0"/>
              </a:spcBef>
              <a:spcAft>
                <a:spcPts val="0"/>
              </a:spcAft>
              <a:buClr>
                <a:schemeClr val="dk1"/>
              </a:buClr>
              <a:buSzPts val="1200"/>
              <a:buFont typeface="Arial"/>
              <a:buNone/>
            </a:pPr>
            <a:r>
              <a:rPr lang="en-CA"/>
              <a:t>Particles are not dangerous on their own, but pathogens attach to them.</a:t>
            </a:r>
            <a:endParaRPr/>
          </a:p>
          <a:p>
            <a:pPr marL="0" lvl="0" indent="0" algn="l" rtl="0">
              <a:lnSpc>
                <a:spcPct val="117999"/>
              </a:lnSpc>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8" name="Google Shape;318;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200"/>
              <a:buFont typeface="Arial"/>
              <a:buNone/>
            </a:pPr>
            <a:r>
              <a:rPr lang="en-CA"/>
              <a:t>Suspended particles of silt or clay that make water cloudy.</a:t>
            </a:r>
            <a:endParaRPr/>
          </a:p>
          <a:p>
            <a:pPr marL="0" lvl="0" indent="0" algn="l" rtl="0">
              <a:lnSpc>
                <a:spcPct val="117999"/>
              </a:lnSpc>
              <a:spcBef>
                <a:spcPts val="0"/>
              </a:spcBef>
              <a:spcAft>
                <a:spcPts val="0"/>
              </a:spcAft>
              <a:buClr>
                <a:schemeClr val="dk1"/>
              </a:buClr>
              <a:buSzPts val="1200"/>
              <a:buFont typeface="Arial"/>
              <a:buNone/>
            </a:pPr>
            <a:r>
              <a:rPr lang="en-CA"/>
              <a:t>Particles are not dangerous on their own, but pathogens attach to them.</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7" name="Google Shape;327;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17999"/>
              </a:lnSpc>
              <a:spcBef>
                <a:spcPts val="0"/>
              </a:spcBef>
              <a:spcAft>
                <a:spcPts val="0"/>
              </a:spcAft>
              <a:buClr>
                <a:schemeClr val="dk1"/>
              </a:buClr>
              <a:buSzPts val="1200"/>
              <a:buFont typeface="Arial"/>
              <a:buChar char="•"/>
            </a:pPr>
            <a:r>
              <a:rPr lang="en-CA" sz="2400">
                <a:solidFill>
                  <a:schemeClr val="dk1"/>
                </a:solidFill>
                <a:latin typeface="Calibri"/>
                <a:ea typeface="Calibri"/>
                <a:cs typeface="Calibri"/>
                <a:sym typeface="Calibri"/>
              </a:rPr>
              <a:t>For long-term behaviour change and use of HWTS, people must like the taste, smell, and appearance of their water.</a:t>
            </a:r>
            <a:endParaRPr/>
          </a:p>
          <a:p>
            <a:pPr marL="171450" lvl="0" indent="-171450" algn="l" rtl="0">
              <a:lnSpc>
                <a:spcPct val="117999"/>
              </a:lnSpc>
              <a:spcBef>
                <a:spcPts val="0"/>
              </a:spcBef>
              <a:spcAft>
                <a:spcPts val="0"/>
              </a:spcAft>
              <a:buClr>
                <a:schemeClr val="dk1"/>
              </a:buClr>
              <a:buSzPts val="1200"/>
              <a:buFont typeface="Arial"/>
              <a:buChar char="•"/>
            </a:pPr>
            <a:r>
              <a:rPr lang="en-CA" sz="2400">
                <a:solidFill>
                  <a:schemeClr val="dk1"/>
                </a:solidFill>
                <a:latin typeface="Calibri"/>
                <a:ea typeface="Calibri"/>
                <a:cs typeface="Calibri"/>
                <a:sym typeface="Calibri"/>
              </a:rPr>
              <a:t>Some acceptability aspects (such as turbidity) may indicate microbiological contamination.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2" name="Google Shape;332;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en-CA"/>
              <a:t>Generally, the amount of radiation people consume in their water is very small compared to radiation exposure from other sources (for example, the sun).</a:t>
            </a:r>
            <a:endParaRPr/>
          </a:p>
          <a:p>
            <a:pPr marL="0" lvl="0" indent="0" algn="l" rtl="0">
              <a:lnSpc>
                <a:spcPct val="117999"/>
              </a:lnSpc>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chemeClr val="dk1"/>
              </a:buClr>
              <a:buSzPts val="2400"/>
              <a:buFont typeface="Calibri"/>
              <a:buNone/>
            </a:pPr>
            <a:r>
              <a:rPr lang="en-CA" sz="2400">
                <a:solidFill>
                  <a:schemeClr val="dk1"/>
                </a:solidFill>
                <a:latin typeface="Calibri"/>
                <a:ea typeface="Calibri"/>
                <a:cs typeface="Calibri"/>
                <a:sym typeface="Calibri"/>
              </a:rPr>
              <a:t>See trainer manual for summary of key points. Aspects of DWQT.</a:t>
            </a:r>
            <a:endParaRPr/>
          </a:p>
          <a:p>
            <a:pPr marL="0" lvl="0" indent="0" algn="l" rtl="0">
              <a:lnSpc>
                <a:spcPct val="117999"/>
              </a:lnSpc>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 name="Google Shape;79;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2400"/>
              <a:buFont typeface="Arial"/>
              <a:buNone/>
            </a:pPr>
            <a:r>
              <a:rPr lang="en-CA" sz="2800">
                <a:solidFill>
                  <a:schemeClr val="dk1"/>
                </a:solidFill>
                <a:latin typeface="Lato"/>
                <a:ea typeface="Lato"/>
                <a:cs typeface="Lato"/>
                <a:sym typeface="Lato"/>
              </a:rPr>
              <a:t>Viruses - </a:t>
            </a:r>
            <a:r>
              <a:rPr lang="en-CA" sz="2400">
                <a:solidFill>
                  <a:schemeClr val="dk1"/>
                </a:solidFill>
                <a:latin typeface="Lato"/>
                <a:ea typeface="Lato"/>
                <a:cs typeface="Lato"/>
                <a:sym typeface="Lato"/>
              </a:rPr>
              <a:t>Invade other living cells to reproduce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chemeClr val="dk1"/>
              </a:buClr>
              <a:buSzPts val="2800"/>
              <a:buFont typeface="Lato"/>
              <a:buNone/>
            </a:pPr>
            <a:r>
              <a:rPr lang="en-CA" sz="2800">
                <a:solidFill>
                  <a:schemeClr val="dk1"/>
                </a:solidFill>
                <a:latin typeface="Lato"/>
                <a:ea typeface="Lato"/>
                <a:cs typeface="Lato"/>
                <a:sym typeface="Lato"/>
              </a:rPr>
              <a:t>Bacteria - </a:t>
            </a:r>
            <a:r>
              <a:rPr lang="en-CA" sz="2400">
                <a:solidFill>
                  <a:schemeClr val="dk1"/>
                </a:solidFill>
                <a:latin typeface="Lato"/>
                <a:ea typeface="Lato"/>
                <a:cs typeface="Lato"/>
                <a:sym typeface="Lato"/>
              </a:rPr>
              <a:t>Tiny, single-celled organisms. Common in feces.</a:t>
            </a:r>
            <a:endParaRPr/>
          </a:p>
          <a:p>
            <a:pPr marL="0" lvl="0" indent="0" algn="l" rtl="0">
              <a:lnSpc>
                <a:spcPct val="117999"/>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7"/>
        <p:cNvGrpSpPr/>
        <p:nvPr/>
      </p:nvGrpSpPr>
      <p:grpSpPr>
        <a:xfrm>
          <a:off x="0" y="0"/>
          <a:ext cx="0" cy="0"/>
          <a:chOff x="0" y="0"/>
          <a:chExt cx="0" cy="0"/>
        </a:xfrm>
      </p:grpSpPr>
      <p:pic>
        <p:nvPicPr>
          <p:cNvPr id="8" name="Google Shape;8;p40"/>
          <p:cNvPicPr preferRelativeResize="0"/>
          <p:nvPr/>
        </p:nvPicPr>
        <p:blipFill rotWithShape="1">
          <a:blip r:embed="rId2">
            <a:alphaModFix/>
          </a:blip>
          <a:srcRect/>
          <a:stretch/>
        </p:blipFill>
        <p:spPr>
          <a:xfrm>
            <a:off x="16911" y="-506941"/>
            <a:ext cx="24350178" cy="137052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1689100" y="355600"/>
            <a:ext cx="21005800" cy="2286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42" name="Google Shape;42;p49"/>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43"/>
        <p:cNvGrpSpPr/>
        <p:nvPr/>
      </p:nvGrpSpPr>
      <p:grpSpPr>
        <a:xfrm>
          <a:off x="0" y="0"/>
          <a:ext cx="0" cy="0"/>
          <a:chOff x="0" y="0"/>
          <a:chExt cx="0" cy="0"/>
        </a:xfrm>
      </p:grpSpPr>
      <p:sp>
        <p:nvSpPr>
          <p:cNvPr id="44" name="Google Shape;44;p50"/>
          <p:cNvSpPr txBox="1">
            <a:spLocks noGrp="1"/>
          </p:cNvSpPr>
          <p:nvPr>
            <p:ph type="title"/>
          </p:nvPr>
        </p:nvSpPr>
        <p:spPr>
          <a:xfrm>
            <a:off x="1689100" y="355600"/>
            <a:ext cx="21005800" cy="2286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45" name="Google Shape;45;p50"/>
          <p:cNvSpPr txBox="1">
            <a:spLocks noGrp="1"/>
          </p:cNvSpPr>
          <p:nvPr>
            <p:ph type="body" idx="1"/>
          </p:nvPr>
        </p:nvSpPr>
        <p:spPr>
          <a:xfrm>
            <a:off x="1689100" y="3149600"/>
            <a:ext cx="21005800" cy="9296400"/>
          </a:xfrm>
          <a:prstGeom prst="rect">
            <a:avLst/>
          </a:prstGeom>
          <a:noFill/>
          <a:ln>
            <a:noFill/>
          </a:ln>
        </p:spPr>
        <p:txBody>
          <a:bodyPr spcFirstLastPara="1" wrap="square" lIns="91425" tIns="45700" rIns="91425" bIns="45700" anchor="t" anchorCtr="0">
            <a:noAutofit/>
          </a:bodyPr>
          <a:lstStyle>
            <a:lvl1pPr marL="457200" marR="0" lvl="0"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46" name="Google Shape;46;p5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47"/>
        <p:cNvGrpSpPr/>
        <p:nvPr/>
      </p:nvGrpSpPr>
      <p:grpSpPr>
        <a:xfrm>
          <a:off x="0" y="0"/>
          <a:ext cx="0" cy="0"/>
          <a:chOff x="0" y="0"/>
          <a:chExt cx="0" cy="0"/>
        </a:xfrm>
      </p:grpSpPr>
      <p:sp>
        <p:nvSpPr>
          <p:cNvPr id="48" name="Google Shape;48;p51"/>
          <p:cNvSpPr>
            <a:spLocks noGrp="1"/>
          </p:cNvSpPr>
          <p:nvPr>
            <p:ph type="pic" idx="2"/>
          </p:nvPr>
        </p:nvSpPr>
        <p:spPr>
          <a:xfrm>
            <a:off x="10960100" y="3149600"/>
            <a:ext cx="13944600" cy="9296400"/>
          </a:xfrm>
          <a:prstGeom prst="rect">
            <a:avLst/>
          </a:prstGeom>
          <a:noFill/>
          <a:ln>
            <a:noFill/>
          </a:ln>
        </p:spPr>
      </p:sp>
      <p:sp>
        <p:nvSpPr>
          <p:cNvPr id="49" name="Google Shape;49;p51"/>
          <p:cNvSpPr txBox="1">
            <a:spLocks noGrp="1"/>
          </p:cNvSpPr>
          <p:nvPr>
            <p:ph type="title"/>
          </p:nvPr>
        </p:nvSpPr>
        <p:spPr>
          <a:xfrm>
            <a:off x="1689100" y="355600"/>
            <a:ext cx="21005800" cy="2286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50" name="Google Shape;50;p51"/>
          <p:cNvSpPr txBox="1">
            <a:spLocks noGrp="1"/>
          </p:cNvSpPr>
          <p:nvPr>
            <p:ph type="body" idx="1"/>
          </p:nvPr>
        </p:nvSpPr>
        <p:spPr>
          <a:xfrm>
            <a:off x="1689100" y="3149600"/>
            <a:ext cx="10223500" cy="9296400"/>
          </a:xfrm>
          <a:prstGeom prst="rect">
            <a:avLst/>
          </a:prstGeom>
          <a:noFill/>
          <a:ln>
            <a:noFill/>
          </a:ln>
        </p:spPr>
        <p:txBody>
          <a:bodyPr spcFirstLastPara="1" wrap="square" lIns="91425" tIns="45700" rIns="91425" bIns="45700" anchor="t" anchorCtr="0">
            <a:noAutofit/>
          </a:bodyPr>
          <a:lstStyle>
            <a:lvl1pPr marL="457200" marR="0" lvl="0" indent="-530225" algn="l" rtl="0">
              <a:lnSpc>
                <a:spcPct val="100000"/>
              </a:lnSpc>
              <a:spcBef>
                <a:spcPts val="4500"/>
              </a:spcBef>
              <a:spcAft>
                <a:spcPts val="0"/>
              </a:spcAft>
              <a:buClr>
                <a:srgbClr val="000000"/>
              </a:buClr>
              <a:buSzPts val="4750"/>
              <a:buFont typeface="Helvetica Neue"/>
              <a:buChar char="•"/>
              <a:defRPr sz="3800" b="0" i="0" u="none" strike="noStrike" cap="none">
                <a:solidFill>
                  <a:srgbClr val="000000"/>
                </a:solidFill>
                <a:latin typeface="Helvetica Neue"/>
                <a:ea typeface="Helvetica Neue"/>
                <a:cs typeface="Helvetica Neue"/>
                <a:sym typeface="Helvetica Neue"/>
              </a:defRPr>
            </a:lvl1pPr>
            <a:lvl2pPr marL="914400" marR="0" lvl="1" indent="-530225" algn="l" rtl="0">
              <a:lnSpc>
                <a:spcPct val="100000"/>
              </a:lnSpc>
              <a:spcBef>
                <a:spcPts val="4500"/>
              </a:spcBef>
              <a:spcAft>
                <a:spcPts val="0"/>
              </a:spcAft>
              <a:buClr>
                <a:srgbClr val="000000"/>
              </a:buClr>
              <a:buSzPts val="4750"/>
              <a:buFont typeface="Helvetica Neue"/>
              <a:buChar char="•"/>
              <a:defRPr sz="3800" b="0" i="0" u="none" strike="noStrike" cap="none">
                <a:solidFill>
                  <a:srgbClr val="000000"/>
                </a:solidFill>
                <a:latin typeface="Helvetica Neue"/>
                <a:ea typeface="Helvetica Neue"/>
                <a:cs typeface="Helvetica Neue"/>
                <a:sym typeface="Helvetica Neue"/>
              </a:defRPr>
            </a:lvl2pPr>
            <a:lvl3pPr marL="1371600" marR="0" lvl="2" indent="-530225" algn="l" rtl="0">
              <a:lnSpc>
                <a:spcPct val="100000"/>
              </a:lnSpc>
              <a:spcBef>
                <a:spcPts val="4500"/>
              </a:spcBef>
              <a:spcAft>
                <a:spcPts val="0"/>
              </a:spcAft>
              <a:buClr>
                <a:srgbClr val="000000"/>
              </a:buClr>
              <a:buSzPts val="4750"/>
              <a:buFont typeface="Helvetica Neue"/>
              <a:buChar char="•"/>
              <a:defRPr sz="3800" b="0" i="0" u="none" strike="noStrike" cap="none">
                <a:solidFill>
                  <a:srgbClr val="000000"/>
                </a:solidFill>
                <a:latin typeface="Helvetica Neue"/>
                <a:ea typeface="Helvetica Neue"/>
                <a:cs typeface="Helvetica Neue"/>
                <a:sym typeface="Helvetica Neue"/>
              </a:defRPr>
            </a:lvl3pPr>
            <a:lvl4pPr marL="1828800" marR="0" lvl="3" indent="-530225" algn="l" rtl="0">
              <a:lnSpc>
                <a:spcPct val="100000"/>
              </a:lnSpc>
              <a:spcBef>
                <a:spcPts val="4500"/>
              </a:spcBef>
              <a:spcAft>
                <a:spcPts val="0"/>
              </a:spcAft>
              <a:buClr>
                <a:srgbClr val="000000"/>
              </a:buClr>
              <a:buSzPts val="4750"/>
              <a:buFont typeface="Helvetica Neue"/>
              <a:buChar char="•"/>
              <a:defRPr sz="3800" b="0" i="0" u="none" strike="noStrike" cap="none">
                <a:solidFill>
                  <a:srgbClr val="000000"/>
                </a:solidFill>
                <a:latin typeface="Helvetica Neue"/>
                <a:ea typeface="Helvetica Neue"/>
                <a:cs typeface="Helvetica Neue"/>
                <a:sym typeface="Helvetica Neue"/>
              </a:defRPr>
            </a:lvl4pPr>
            <a:lvl5pPr marL="2286000" marR="0" lvl="4" indent="-530225" algn="l" rtl="0">
              <a:lnSpc>
                <a:spcPct val="100000"/>
              </a:lnSpc>
              <a:spcBef>
                <a:spcPts val="4500"/>
              </a:spcBef>
              <a:spcAft>
                <a:spcPts val="0"/>
              </a:spcAft>
              <a:buClr>
                <a:srgbClr val="000000"/>
              </a:buClr>
              <a:buSzPts val="4750"/>
              <a:buFont typeface="Helvetica Neue"/>
              <a:buChar char="•"/>
              <a:defRPr sz="38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51" name="Google Shape;51;p5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Photo">
  <p:cSld name="4_Photo">
    <p:spTree>
      <p:nvGrpSpPr>
        <p:cNvPr id="1" name="Shape 52"/>
        <p:cNvGrpSpPr/>
        <p:nvPr/>
      </p:nvGrpSpPr>
      <p:grpSpPr>
        <a:xfrm>
          <a:off x="0" y="0"/>
          <a:ext cx="0" cy="0"/>
          <a:chOff x="0" y="0"/>
          <a:chExt cx="0" cy="0"/>
        </a:xfrm>
      </p:grpSpPr>
      <p:pic>
        <p:nvPicPr>
          <p:cNvPr id="53" name="Google Shape;53;p52"/>
          <p:cNvPicPr preferRelativeResize="0"/>
          <p:nvPr/>
        </p:nvPicPr>
        <p:blipFill rotWithShape="1">
          <a:blip r:embed="rId2">
            <a:alphaModFix/>
          </a:blip>
          <a:srcRect/>
          <a:stretch/>
        </p:blipFill>
        <p:spPr>
          <a:xfrm>
            <a:off x="2" y="-45721"/>
            <a:ext cx="24457829" cy="13765882"/>
          </a:xfrm>
          <a:prstGeom prst="rect">
            <a:avLst/>
          </a:prstGeom>
          <a:noFill/>
          <a:ln>
            <a:noFill/>
          </a:ln>
        </p:spPr>
      </p:pic>
      <p:sp>
        <p:nvSpPr>
          <p:cNvPr id="54" name="Google Shape;54;p52"/>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1pPr>
            <a:lvl2pPr marL="0" lvl="1"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2pPr>
            <a:lvl3pPr marL="0" lvl="2"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3pPr>
            <a:lvl4pPr marL="0" lvl="3"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4pPr>
            <a:lvl5pPr marL="0" lvl="4"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5pPr>
            <a:lvl6pPr marL="0" lvl="5"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6pPr>
            <a:lvl7pPr marL="0" lvl="6"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7pPr>
            <a:lvl8pPr marL="0" lvl="7"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8pPr>
            <a:lvl9pPr marL="0" lvl="8"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CA"/>
              <a:t>‹#›</a:t>
            </a:fld>
            <a:endParaRPr/>
          </a:p>
        </p:txBody>
      </p:sp>
      <p:pic>
        <p:nvPicPr>
          <p:cNvPr id="55" name="Google Shape;55;p52"/>
          <p:cNvPicPr preferRelativeResize="0"/>
          <p:nvPr/>
        </p:nvPicPr>
        <p:blipFill rotWithShape="1">
          <a:blip r:embed="rId3">
            <a:alphaModFix/>
          </a:blip>
          <a:srcRect/>
          <a:stretch/>
        </p:blipFill>
        <p:spPr>
          <a:xfrm>
            <a:off x="22969909" y="12368463"/>
            <a:ext cx="524193" cy="73091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Photo">
  <p:cSld name="1_Photo">
    <p:spTree>
      <p:nvGrpSpPr>
        <p:cNvPr id="1" name="Shape 9"/>
        <p:cNvGrpSpPr/>
        <p:nvPr/>
      </p:nvGrpSpPr>
      <p:grpSpPr>
        <a:xfrm>
          <a:off x="0" y="0"/>
          <a:ext cx="0" cy="0"/>
          <a:chOff x="0" y="0"/>
          <a:chExt cx="0" cy="0"/>
        </a:xfrm>
      </p:grpSpPr>
      <p:sp>
        <p:nvSpPr>
          <p:cNvPr id="10" name="Google Shape;10;p41"/>
          <p:cNvSpPr txBox="1">
            <a:spLocks noGrp="1"/>
          </p:cNvSpPr>
          <p:nvPr>
            <p:ph type="sldNum" idx="12"/>
          </p:nvPr>
        </p:nvSpPr>
        <p:spPr>
          <a:xfrm>
            <a:off x="864927" y="12761275"/>
            <a:ext cx="884360" cy="53347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1pPr>
            <a:lvl2pPr marL="0" lvl="1"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2pPr>
            <a:lvl3pPr marL="0" lvl="2"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3pPr>
            <a:lvl4pPr marL="0" lvl="3"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4pPr>
            <a:lvl5pPr marL="0" lvl="4"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5pPr>
            <a:lvl6pPr marL="0" lvl="5"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6pPr>
            <a:lvl7pPr marL="0" lvl="6"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7pPr>
            <a:lvl8pPr marL="0" lvl="7"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8pPr>
            <a:lvl9pPr marL="0" lvl="8"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CA"/>
              <a:t>‹#›</a:t>
            </a:fld>
            <a:endParaRPr/>
          </a:p>
        </p:txBody>
      </p:sp>
      <p:pic>
        <p:nvPicPr>
          <p:cNvPr id="11" name="Google Shape;11;p41"/>
          <p:cNvPicPr preferRelativeResize="0"/>
          <p:nvPr/>
        </p:nvPicPr>
        <p:blipFill rotWithShape="1">
          <a:blip r:embed="rId2">
            <a:alphaModFix/>
          </a:blip>
          <a:srcRect/>
          <a:stretch/>
        </p:blipFill>
        <p:spPr>
          <a:xfrm>
            <a:off x="22969909" y="12368463"/>
            <a:ext cx="524193" cy="730918"/>
          </a:xfrm>
          <a:prstGeom prst="rect">
            <a:avLst/>
          </a:prstGeom>
          <a:noFill/>
          <a:ln>
            <a:noFill/>
          </a:ln>
        </p:spPr>
      </p:pic>
      <p:sp>
        <p:nvSpPr>
          <p:cNvPr id="12" name="Google Shape;12;p41"/>
          <p:cNvSpPr/>
          <p:nvPr/>
        </p:nvSpPr>
        <p:spPr>
          <a:xfrm rot="10800000">
            <a:off x="1158239" y="1485020"/>
            <a:ext cx="167246" cy="1095620"/>
          </a:xfrm>
          <a:prstGeom prst="rect">
            <a:avLst/>
          </a:prstGeom>
          <a:solidFill>
            <a:srgbClr val="FEC441"/>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13"/>
        <p:cNvGrpSpPr/>
        <p:nvPr/>
      </p:nvGrpSpPr>
      <p:grpSpPr>
        <a:xfrm>
          <a:off x="0" y="0"/>
          <a:ext cx="0" cy="0"/>
          <a:chOff x="0" y="0"/>
          <a:chExt cx="0" cy="0"/>
        </a:xfrm>
      </p:grpSpPr>
      <p:pic>
        <p:nvPicPr>
          <p:cNvPr id="14" name="Google Shape;14;p42"/>
          <p:cNvPicPr preferRelativeResize="0"/>
          <p:nvPr/>
        </p:nvPicPr>
        <p:blipFill>
          <a:blip r:embed="rId2"/>
          <a:srcRect/>
          <a:stretch/>
        </p:blipFill>
        <p:spPr>
          <a:xfrm>
            <a:off x="-36915" y="-45706"/>
            <a:ext cx="24457830" cy="13757529"/>
          </a:xfrm>
          <a:prstGeom prst="rect">
            <a:avLst/>
          </a:prstGeom>
          <a:noFill/>
          <a:ln>
            <a:noFill/>
          </a:ln>
        </p:spPr>
      </p:pic>
      <p:sp>
        <p:nvSpPr>
          <p:cNvPr id="15" name="Google Shape;15;p42"/>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1pPr>
            <a:lvl2pPr marL="0" lvl="1"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2pPr>
            <a:lvl3pPr marL="0" lvl="2"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3pPr>
            <a:lvl4pPr marL="0" lvl="3"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4pPr>
            <a:lvl5pPr marL="0" lvl="4"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5pPr>
            <a:lvl6pPr marL="0" lvl="5"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6pPr>
            <a:lvl7pPr marL="0" lvl="6"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7pPr>
            <a:lvl8pPr marL="0" lvl="7"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8pPr>
            <a:lvl9pPr marL="0" lvl="8"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CA"/>
              <a:t>‹#›</a:t>
            </a:fld>
            <a:endParaRPr/>
          </a:p>
        </p:txBody>
      </p:sp>
      <p:pic>
        <p:nvPicPr>
          <p:cNvPr id="16" name="Google Shape;16;p42"/>
          <p:cNvPicPr preferRelativeResize="0"/>
          <p:nvPr/>
        </p:nvPicPr>
        <p:blipFill rotWithShape="1">
          <a:blip r:embed="rId3">
            <a:alphaModFix/>
          </a:blip>
          <a:srcRect/>
          <a:stretch/>
        </p:blipFill>
        <p:spPr>
          <a:xfrm>
            <a:off x="22969909" y="12368463"/>
            <a:ext cx="524193" cy="7309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7"/>
        <p:cNvGrpSpPr/>
        <p:nvPr/>
      </p:nvGrpSpPr>
      <p:grpSpPr>
        <a:xfrm>
          <a:off x="0" y="0"/>
          <a:ext cx="0" cy="0"/>
          <a:chOff x="0" y="0"/>
          <a:chExt cx="0" cy="0"/>
        </a:xfrm>
      </p:grpSpPr>
      <p:sp>
        <p:nvSpPr>
          <p:cNvPr id="18" name="Google Shape;18;p43"/>
          <p:cNvSpPr/>
          <p:nvPr/>
        </p:nvSpPr>
        <p:spPr>
          <a:xfrm>
            <a:off x="0" y="0"/>
            <a:ext cx="24383999" cy="13716000"/>
          </a:xfrm>
          <a:prstGeom prst="rect">
            <a:avLst/>
          </a:prstGeom>
          <a:solidFill>
            <a:srgbClr val="025479"/>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Photo">
  <p:cSld name="2_Photo">
    <p:spTree>
      <p:nvGrpSpPr>
        <p:cNvPr id="1" name="Shape 19"/>
        <p:cNvGrpSpPr/>
        <p:nvPr/>
      </p:nvGrpSpPr>
      <p:grpSpPr>
        <a:xfrm>
          <a:off x="0" y="0"/>
          <a:ext cx="0" cy="0"/>
          <a:chOff x="0" y="0"/>
          <a:chExt cx="0" cy="0"/>
        </a:xfrm>
      </p:grpSpPr>
      <p:pic>
        <p:nvPicPr>
          <p:cNvPr id="20" name="Google Shape;20;p44"/>
          <p:cNvPicPr preferRelativeResize="0"/>
          <p:nvPr/>
        </p:nvPicPr>
        <p:blipFill>
          <a:blip r:embed="rId2"/>
          <a:srcRect/>
          <a:stretch/>
        </p:blipFill>
        <p:spPr>
          <a:xfrm>
            <a:off x="0" y="-24942"/>
            <a:ext cx="24383999" cy="13740942"/>
          </a:xfrm>
          <a:prstGeom prst="rect">
            <a:avLst/>
          </a:prstGeom>
          <a:noFill/>
          <a:ln>
            <a:noFill/>
          </a:ln>
        </p:spPr>
      </p:pic>
      <p:pic>
        <p:nvPicPr>
          <p:cNvPr id="22" name="Google Shape;22;p44"/>
          <p:cNvPicPr preferRelativeResize="0"/>
          <p:nvPr/>
        </p:nvPicPr>
        <p:blipFill rotWithShape="1">
          <a:blip r:embed="rId3">
            <a:alphaModFix/>
          </a:blip>
          <a:srcRect/>
          <a:stretch/>
        </p:blipFill>
        <p:spPr>
          <a:xfrm>
            <a:off x="22969909" y="12368463"/>
            <a:ext cx="524193" cy="730918"/>
          </a:xfrm>
          <a:prstGeom prst="rect">
            <a:avLst/>
          </a:prstGeom>
          <a:noFill/>
          <a:ln>
            <a:noFill/>
          </a:ln>
        </p:spPr>
      </p:pic>
      <p:sp>
        <p:nvSpPr>
          <p:cNvPr id="2" name="Google Shape;10;p41">
            <a:extLst>
              <a:ext uri="{FF2B5EF4-FFF2-40B4-BE49-F238E27FC236}">
                <a16:creationId xmlns:a16="http://schemas.microsoft.com/office/drawing/2014/main" id="{61FC0F0F-E457-3F8C-5FBF-15CB3E191F26}"/>
              </a:ext>
            </a:extLst>
          </p:cNvPr>
          <p:cNvSpPr txBox="1">
            <a:spLocks noGrp="1"/>
          </p:cNvSpPr>
          <p:nvPr>
            <p:ph type="sldNum" idx="12"/>
          </p:nvPr>
        </p:nvSpPr>
        <p:spPr>
          <a:xfrm>
            <a:off x="864927" y="12761275"/>
            <a:ext cx="884360" cy="53347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1pPr>
            <a:lvl2pPr marL="0" lvl="1"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2pPr>
            <a:lvl3pPr marL="0" lvl="2"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3pPr>
            <a:lvl4pPr marL="0" lvl="3"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4pPr>
            <a:lvl5pPr marL="0" lvl="4"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5pPr>
            <a:lvl6pPr marL="0" lvl="5"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6pPr>
            <a:lvl7pPr marL="0" lvl="6"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7pPr>
            <a:lvl8pPr marL="0" lvl="7"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8pPr>
            <a:lvl9pPr marL="0" lvl="8"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Photo">
  <p:cSld name="3_Photo">
    <p:spTree>
      <p:nvGrpSpPr>
        <p:cNvPr id="1" name="Shape 23"/>
        <p:cNvGrpSpPr/>
        <p:nvPr/>
      </p:nvGrpSpPr>
      <p:grpSpPr>
        <a:xfrm>
          <a:off x="0" y="0"/>
          <a:ext cx="0" cy="0"/>
          <a:chOff x="0" y="0"/>
          <a:chExt cx="0" cy="0"/>
        </a:xfrm>
      </p:grpSpPr>
      <p:pic>
        <p:nvPicPr>
          <p:cNvPr id="24" name="Google Shape;24;p45"/>
          <p:cNvPicPr preferRelativeResize="0"/>
          <p:nvPr/>
        </p:nvPicPr>
        <p:blipFill>
          <a:blip r:embed="rId2"/>
          <a:srcRect/>
          <a:stretch/>
        </p:blipFill>
        <p:spPr>
          <a:xfrm>
            <a:off x="0" y="0"/>
            <a:ext cx="24384000" cy="13716000"/>
          </a:xfrm>
          <a:prstGeom prst="rect">
            <a:avLst/>
          </a:prstGeom>
          <a:noFill/>
          <a:ln>
            <a:noFill/>
          </a:ln>
        </p:spPr>
      </p:pic>
      <p:pic>
        <p:nvPicPr>
          <p:cNvPr id="26" name="Google Shape;26;p45"/>
          <p:cNvPicPr preferRelativeResize="0"/>
          <p:nvPr/>
        </p:nvPicPr>
        <p:blipFill rotWithShape="1">
          <a:blip r:embed="rId3">
            <a:alphaModFix/>
          </a:blip>
          <a:srcRect/>
          <a:stretch/>
        </p:blipFill>
        <p:spPr>
          <a:xfrm>
            <a:off x="22969909" y="12368463"/>
            <a:ext cx="524193" cy="730918"/>
          </a:xfrm>
          <a:prstGeom prst="rect">
            <a:avLst/>
          </a:prstGeom>
          <a:noFill/>
          <a:ln>
            <a:noFill/>
          </a:ln>
        </p:spPr>
      </p:pic>
      <p:sp>
        <p:nvSpPr>
          <p:cNvPr id="2" name="Google Shape;10;p41">
            <a:extLst>
              <a:ext uri="{FF2B5EF4-FFF2-40B4-BE49-F238E27FC236}">
                <a16:creationId xmlns:a16="http://schemas.microsoft.com/office/drawing/2014/main" id="{2802F499-093E-84BC-7663-817ECFA47BD0}"/>
              </a:ext>
            </a:extLst>
          </p:cNvPr>
          <p:cNvSpPr txBox="1">
            <a:spLocks noGrp="1"/>
          </p:cNvSpPr>
          <p:nvPr>
            <p:ph type="sldNum" idx="12"/>
          </p:nvPr>
        </p:nvSpPr>
        <p:spPr>
          <a:xfrm>
            <a:off x="864927" y="12761275"/>
            <a:ext cx="884360" cy="53347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1pPr>
            <a:lvl2pPr marL="0" lvl="1"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2pPr>
            <a:lvl3pPr marL="0" lvl="2"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3pPr>
            <a:lvl4pPr marL="0" lvl="3"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4pPr>
            <a:lvl5pPr marL="0" lvl="4"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5pPr>
            <a:lvl6pPr marL="0" lvl="5"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6pPr>
            <a:lvl7pPr marL="0" lvl="6"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7pPr>
            <a:lvl8pPr marL="0" lvl="7"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8pPr>
            <a:lvl9pPr marL="0" lvl="8"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27"/>
        <p:cNvGrpSpPr/>
        <p:nvPr/>
      </p:nvGrpSpPr>
      <p:grpSpPr>
        <a:xfrm>
          <a:off x="0" y="0"/>
          <a:ext cx="0" cy="0"/>
          <a:chOff x="0" y="0"/>
          <a:chExt cx="0" cy="0"/>
        </a:xfrm>
      </p:grpSpPr>
      <p:sp>
        <p:nvSpPr>
          <p:cNvPr id="28" name="Google Shape;28;p46"/>
          <p:cNvSpPr>
            <a:spLocks noGrp="1"/>
          </p:cNvSpPr>
          <p:nvPr>
            <p:ph type="pic" idx="2"/>
          </p:nvPr>
        </p:nvSpPr>
        <p:spPr>
          <a:xfrm>
            <a:off x="3124200" y="-38100"/>
            <a:ext cx="18135600" cy="12096698"/>
          </a:xfrm>
          <a:prstGeom prst="rect">
            <a:avLst/>
          </a:prstGeom>
          <a:noFill/>
          <a:ln>
            <a:noFill/>
          </a:ln>
        </p:spPr>
      </p:sp>
      <p:sp>
        <p:nvSpPr>
          <p:cNvPr id="29" name="Google Shape;29;p46"/>
          <p:cNvSpPr txBox="1">
            <a:spLocks noGrp="1"/>
          </p:cNvSpPr>
          <p:nvPr>
            <p:ph type="title"/>
          </p:nvPr>
        </p:nvSpPr>
        <p:spPr>
          <a:xfrm>
            <a:off x="635000" y="9512300"/>
            <a:ext cx="23114000" cy="20066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30" name="Google Shape;30;p46"/>
          <p:cNvSpPr txBox="1">
            <a:spLocks noGrp="1"/>
          </p:cNvSpPr>
          <p:nvPr>
            <p:ph type="body" idx="1"/>
          </p:nvPr>
        </p:nvSpPr>
        <p:spPr>
          <a:xfrm>
            <a:off x="635000" y="11442700"/>
            <a:ext cx="23114000" cy="1587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31" name="Google Shape;31;p4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32"/>
        <p:cNvGrpSpPr/>
        <p:nvPr/>
      </p:nvGrpSpPr>
      <p:grpSpPr>
        <a:xfrm>
          <a:off x="0" y="0"/>
          <a:ext cx="0" cy="0"/>
          <a:chOff x="0" y="0"/>
          <a:chExt cx="0" cy="0"/>
        </a:xfrm>
      </p:grpSpPr>
      <p:sp>
        <p:nvSpPr>
          <p:cNvPr id="33" name="Google Shape;33;p47"/>
          <p:cNvSpPr txBox="1">
            <a:spLocks noGrp="1"/>
          </p:cNvSpPr>
          <p:nvPr>
            <p:ph type="title"/>
          </p:nvPr>
        </p:nvSpPr>
        <p:spPr>
          <a:xfrm>
            <a:off x="1778000" y="4533900"/>
            <a:ext cx="20828000" cy="4648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34" name="Google Shape;34;p47"/>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35"/>
        <p:cNvGrpSpPr/>
        <p:nvPr/>
      </p:nvGrpSpPr>
      <p:grpSpPr>
        <a:xfrm>
          <a:off x="0" y="0"/>
          <a:ext cx="0" cy="0"/>
          <a:chOff x="0" y="0"/>
          <a:chExt cx="0" cy="0"/>
        </a:xfrm>
      </p:grpSpPr>
      <p:sp>
        <p:nvSpPr>
          <p:cNvPr id="36" name="Google Shape;36;p48"/>
          <p:cNvSpPr>
            <a:spLocks noGrp="1"/>
          </p:cNvSpPr>
          <p:nvPr>
            <p:ph type="pic" idx="2"/>
          </p:nvPr>
        </p:nvSpPr>
        <p:spPr>
          <a:xfrm>
            <a:off x="7950200" y="1104900"/>
            <a:ext cx="17259302" cy="11506201"/>
          </a:xfrm>
          <a:prstGeom prst="rect">
            <a:avLst/>
          </a:prstGeom>
          <a:noFill/>
          <a:ln>
            <a:noFill/>
          </a:ln>
        </p:spPr>
      </p:sp>
      <p:sp>
        <p:nvSpPr>
          <p:cNvPr id="37" name="Google Shape;37;p48"/>
          <p:cNvSpPr txBox="1">
            <a:spLocks noGrp="1"/>
          </p:cNvSpPr>
          <p:nvPr>
            <p:ph type="title"/>
          </p:nvPr>
        </p:nvSpPr>
        <p:spPr>
          <a:xfrm>
            <a:off x="1651000" y="952500"/>
            <a:ext cx="10223500" cy="55499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8400"/>
              <a:buFont typeface="Helvetica Neue"/>
              <a:buNone/>
              <a:defRPr sz="84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38" name="Google Shape;38;p48"/>
          <p:cNvSpPr txBox="1">
            <a:spLocks noGrp="1"/>
          </p:cNvSpPr>
          <p:nvPr>
            <p:ph type="body" idx="1"/>
          </p:nvPr>
        </p:nvSpPr>
        <p:spPr>
          <a:xfrm>
            <a:off x="1651000" y="6527800"/>
            <a:ext cx="10223500" cy="5727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39" name="Google Shape;39;p4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mmons.wikimedia.org/wiki/File:Giardia_muris_trophozoite_SEM_11643.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s://commons.wikimedia.org/wiki/File:Schistosoma_mansoni2.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n.wikipedia.org/wiki/File:Rotavirus_Reconstruction.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ommons.wikimedia.org/wiki/File:Cholera_bacteria_SEM.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p:nvPr/>
        </p:nvSpPr>
        <p:spPr>
          <a:xfrm>
            <a:off x="2667000" y="9316747"/>
            <a:ext cx="12192000" cy="89639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5C5C5C"/>
              </a:buClr>
              <a:buSzPts val="4000"/>
              <a:buFont typeface="Lato"/>
              <a:buNone/>
            </a:pPr>
            <a:r>
              <a:rPr lang="en-CA" sz="4000" b="1" i="0" u="none" strike="noStrike" cap="none">
                <a:solidFill>
                  <a:srgbClr val="5C5C5C"/>
                </a:solidFill>
                <a:latin typeface="Lato"/>
                <a:ea typeface="Lato"/>
                <a:cs typeface="Lato"/>
                <a:sym typeface="Lato"/>
              </a:rPr>
              <a:t>2020</a:t>
            </a:r>
            <a:r>
              <a:rPr lang="en-CA" sz="4000" b="1" i="0" u="none" strike="noStrike" cap="none">
                <a:solidFill>
                  <a:srgbClr val="000000"/>
                </a:solidFill>
                <a:latin typeface="Helvetica Neue"/>
                <a:ea typeface="Helvetica Neue"/>
                <a:cs typeface="Helvetica Neue"/>
                <a:sym typeface="Helvetica Neue"/>
              </a:rPr>
              <a:t> | </a:t>
            </a:r>
            <a:r>
              <a:rPr lang="en-CA" sz="4000" b="1" i="0" u="none" strike="noStrike" cap="none">
                <a:solidFill>
                  <a:srgbClr val="5C5C5C"/>
                </a:solidFill>
                <a:latin typeface="Lato"/>
                <a:ea typeface="Lato"/>
                <a:cs typeface="Lato"/>
                <a:sym typeface="Lato"/>
              </a:rPr>
              <a:t>JULY</a:t>
            </a:r>
            <a:endParaRPr sz="40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0"/>
          <p:cNvSpPr txBox="1">
            <a:spLocks noGrp="1"/>
          </p:cNvSpPr>
          <p:nvPr>
            <p:ph type="sldNum" idx="12"/>
          </p:nvPr>
        </p:nvSpPr>
        <p:spPr>
          <a:xfrm>
            <a:off x="864927" y="12761275"/>
            <a:ext cx="87881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10</a:t>
            </a:fld>
            <a:endParaRPr dirty="0"/>
          </a:p>
        </p:txBody>
      </p:sp>
      <p:sp>
        <p:nvSpPr>
          <p:cNvPr id="134" name="Google Shape;134;p10"/>
          <p:cNvSpPr/>
          <p:nvPr/>
        </p:nvSpPr>
        <p:spPr>
          <a:xfrm>
            <a:off x="2038350" y="1617673"/>
            <a:ext cx="121920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Protozoa</a:t>
            </a:r>
            <a:endParaRPr sz="6000" b="1" i="0" u="none" strike="noStrike" cap="none">
              <a:solidFill>
                <a:schemeClr val="dk2"/>
              </a:solidFill>
              <a:latin typeface="Lato"/>
              <a:ea typeface="Lato"/>
              <a:cs typeface="Lato"/>
              <a:sym typeface="Lato"/>
            </a:endParaRPr>
          </a:p>
        </p:txBody>
      </p:sp>
      <p:sp>
        <p:nvSpPr>
          <p:cNvPr id="135" name="Google Shape;135;p10"/>
          <p:cNvSpPr/>
          <p:nvPr/>
        </p:nvSpPr>
        <p:spPr>
          <a:xfrm>
            <a:off x="2038350" y="3556665"/>
            <a:ext cx="7867650" cy="7048043"/>
          </a:xfrm>
          <a:prstGeom prst="rect">
            <a:avLst/>
          </a:prstGeom>
          <a:noFill/>
          <a:ln>
            <a:noFill/>
          </a:ln>
        </p:spPr>
        <p:txBody>
          <a:bodyPr spcFirstLastPara="1" wrap="square" lIns="91425" tIns="45700" rIns="91425" bIns="45700" anchor="t" anchorCtr="0">
            <a:spAutoFit/>
          </a:bodyPr>
          <a:lstStyle/>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Some need a host </a:t>
            </a:r>
            <a:b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b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to survive</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Some can form cysts</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Waterborne examples: Amoeba, cryptosporidium, giardia</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Mosquito-borne example (breeds in standing water): Malaria</a:t>
            </a:r>
            <a:endParaRPr dirty="0">
              <a:latin typeface="Lato" panose="020F0502020204030203" pitchFamily="34" charset="0"/>
              <a:ea typeface="Lato" panose="020F0502020204030203" pitchFamily="34" charset="0"/>
              <a:cs typeface="Lato" panose="020F0502020204030203" pitchFamily="34" charset="0"/>
            </a:endParaRPr>
          </a:p>
        </p:txBody>
      </p:sp>
      <p:pic>
        <p:nvPicPr>
          <p:cNvPr id="136" name="Google Shape;136;p10" descr="https://lh3.googleusercontent.com/m493O0o_Asz4C6smkhDO4Pc-HJ7pqDodqcvxNNKU_8jSRLK8GkzsRwYsSRFc4b_mk89f7EE7jsxyOlCX6V2Gw_Fi_aRZfLY2xzn5Pl9BJ8_dUcvyigZvjfev1WT8Gx5OxAd8sJdQ"/>
          <p:cNvPicPr preferRelativeResize="0"/>
          <p:nvPr/>
        </p:nvPicPr>
        <p:blipFill rotWithShape="1">
          <a:blip r:embed="rId3">
            <a:alphaModFix/>
          </a:blip>
          <a:srcRect r="20076"/>
          <a:stretch/>
        </p:blipFill>
        <p:spPr>
          <a:xfrm>
            <a:off x="12065000" y="0"/>
            <a:ext cx="12319000" cy="13697252"/>
          </a:xfrm>
          <a:prstGeom prst="rect">
            <a:avLst/>
          </a:prstGeom>
          <a:noFill/>
          <a:ln>
            <a:noFill/>
          </a:ln>
        </p:spPr>
      </p:pic>
      <p:sp>
        <p:nvSpPr>
          <p:cNvPr id="137" name="Google Shape;137;p10"/>
          <p:cNvSpPr/>
          <p:nvPr/>
        </p:nvSpPr>
        <p:spPr>
          <a:xfrm>
            <a:off x="12065000" y="12340647"/>
            <a:ext cx="12319000" cy="954107"/>
          </a:xfrm>
          <a:prstGeom prst="rect">
            <a:avLst/>
          </a:prstGeom>
          <a:solidFill>
            <a:srgbClr val="FEC4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Lato Light"/>
              <a:buNone/>
            </a:pPr>
            <a:r>
              <a:rPr lang="en-CA" sz="2800" b="0" i="0" u="none" strike="noStrike" cap="none">
                <a:solidFill>
                  <a:schemeClr val="dk1"/>
                </a:solidFill>
                <a:latin typeface="Lato Light"/>
                <a:ea typeface="Lato Light"/>
                <a:cs typeface="Lato Light"/>
                <a:sym typeface="Lato Light"/>
              </a:rPr>
              <a:t>Micrograph of a Giardia parasite (approximately 12 μm long). </a:t>
            </a:r>
            <a:endParaRPr sz="28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chemeClr val="dk1"/>
              </a:buClr>
              <a:buSzPts val="2800"/>
              <a:buFont typeface="Lato Light"/>
              <a:buNone/>
            </a:pPr>
            <a:r>
              <a:rPr lang="en-CA" sz="2800" b="0" i="0" u="none" strike="noStrike" cap="none">
                <a:solidFill>
                  <a:schemeClr val="dk1"/>
                </a:solidFill>
                <a:latin typeface="Lato Light"/>
                <a:ea typeface="Lato Light"/>
                <a:cs typeface="Lato Light"/>
                <a:sym typeface="Lato Light"/>
              </a:rPr>
              <a:t>Image credit: CDC / Dr. Stan Erlandsen (</a:t>
            </a:r>
            <a:r>
              <a:rPr lang="en-CA" sz="2800" b="0" i="0" u="sng" strike="noStrike" cap="none">
                <a:solidFill>
                  <a:schemeClr val="dk1"/>
                </a:solidFill>
                <a:latin typeface="Lato Light"/>
                <a:ea typeface="Lato Light"/>
                <a:cs typeface="Lato Light"/>
                <a:sym typeface="Lato Light"/>
                <a:hlinkClick r:id="rId4">
                  <a:extLst>
                    <a:ext uri="{A12FA001-AC4F-418D-AE19-62706E023703}">
                      <ahyp:hlinkClr xmlns:ahyp="http://schemas.microsoft.com/office/drawing/2018/hyperlinkcolor" val="tx"/>
                    </a:ext>
                  </a:extLst>
                </a:hlinkClick>
              </a:rPr>
              <a:t>public domain</a:t>
            </a:r>
            <a:r>
              <a:rPr lang="en-CA" sz="2800" b="0" i="0" u="none" strike="noStrike" cap="none">
                <a:solidFill>
                  <a:schemeClr val="dk1"/>
                </a:solidFill>
                <a:latin typeface="Lato Light"/>
                <a:ea typeface="Lato Light"/>
                <a:cs typeface="Lato Light"/>
                <a:sym typeface="Lato Light"/>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a:spLocks noGrp="1"/>
          </p:cNvSpPr>
          <p:nvPr>
            <p:ph type="sldNum" idx="12"/>
          </p:nvPr>
        </p:nvSpPr>
        <p:spPr>
          <a:xfrm>
            <a:off x="864927" y="12761275"/>
            <a:ext cx="96387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11</a:t>
            </a:fld>
            <a:endParaRPr dirty="0"/>
          </a:p>
        </p:txBody>
      </p:sp>
      <p:sp>
        <p:nvSpPr>
          <p:cNvPr id="143" name="Google Shape;143;p11"/>
          <p:cNvSpPr/>
          <p:nvPr/>
        </p:nvSpPr>
        <p:spPr>
          <a:xfrm>
            <a:off x="2038350" y="1617673"/>
            <a:ext cx="121920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Helminths (worms)</a:t>
            </a:r>
            <a:endParaRPr sz="6000" b="1" i="0" u="none" strike="noStrike" cap="none">
              <a:solidFill>
                <a:schemeClr val="dk2"/>
              </a:solidFill>
              <a:latin typeface="Lato"/>
              <a:ea typeface="Lato"/>
              <a:cs typeface="Lato"/>
              <a:sym typeface="Lato"/>
            </a:endParaRPr>
          </a:p>
        </p:txBody>
      </p:sp>
      <p:sp>
        <p:nvSpPr>
          <p:cNvPr id="144" name="Google Shape;144;p11"/>
          <p:cNvSpPr/>
          <p:nvPr/>
        </p:nvSpPr>
        <p:spPr>
          <a:xfrm>
            <a:off x="2038350" y="3556665"/>
            <a:ext cx="7867650" cy="4755108"/>
          </a:xfrm>
          <a:prstGeom prst="rect">
            <a:avLst/>
          </a:prstGeom>
          <a:noFill/>
          <a:ln>
            <a:noFill/>
          </a:ln>
        </p:spPr>
        <p:txBody>
          <a:bodyPr spcFirstLastPara="1" wrap="square" lIns="91425" tIns="45700" rIns="91425" bIns="45700" anchor="t" anchorCtr="0">
            <a:spAutoFit/>
          </a:bodyPr>
          <a:lstStyle/>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Need a host to survive</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Many are passed in feces</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Water-related examples: pin worms, hook worms, </a:t>
            </a:r>
            <a:r>
              <a:rPr lang="en-CA" sz="4800" u="none" strike="noStrike" cap="none" dirty="0" err="1">
                <a:solidFill>
                  <a:srgbClr val="000000"/>
                </a:solidFill>
                <a:latin typeface="Lato" panose="020F0502020204030203" pitchFamily="34" charset="0"/>
                <a:ea typeface="Lato" panose="020F0502020204030203" pitchFamily="34" charset="0"/>
                <a:cs typeface="Lato" panose="020F0502020204030203" pitchFamily="34" charset="0"/>
                <a:sym typeface="Lato Light"/>
              </a:rPr>
              <a:t>schistosomes</a:t>
            </a: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 guinea worms</a:t>
            </a:r>
            <a:endParaRPr dirty="0">
              <a:latin typeface="Lato" panose="020F0502020204030203" pitchFamily="34" charset="0"/>
              <a:ea typeface="Lato" panose="020F0502020204030203" pitchFamily="34" charset="0"/>
              <a:cs typeface="Lato" panose="020F0502020204030203" pitchFamily="34" charset="0"/>
            </a:endParaRPr>
          </a:p>
        </p:txBody>
      </p:sp>
      <p:pic>
        <p:nvPicPr>
          <p:cNvPr id="145" name="Google Shape;145;p11" descr="https://lh3.googleusercontent.com/m493O0o_Asz4C6smkhDO4Pc-HJ7pqDodqcvxNNKU_8jSRLK8GkzsRwYsSRFc4b_mk89f7EE7jsxyOlCX6V2Gw_Fi_aRZfLY2xzn5Pl9BJ8_dUcvyigZvjfev1WT8Gx5OxAd8sJdQ"/>
          <p:cNvPicPr preferRelativeResize="0"/>
          <p:nvPr/>
        </p:nvPicPr>
        <p:blipFill rotWithShape="1">
          <a:blip r:embed="rId3">
            <a:alphaModFix/>
          </a:blip>
          <a:srcRect r="20076"/>
          <a:stretch/>
        </p:blipFill>
        <p:spPr>
          <a:xfrm>
            <a:off x="12065000" y="0"/>
            <a:ext cx="12319000" cy="13697252"/>
          </a:xfrm>
          <a:prstGeom prst="rect">
            <a:avLst/>
          </a:prstGeom>
          <a:noFill/>
          <a:ln>
            <a:noFill/>
          </a:ln>
        </p:spPr>
      </p:pic>
      <p:sp>
        <p:nvSpPr>
          <p:cNvPr id="146" name="Google Shape;146;p11"/>
          <p:cNvSpPr/>
          <p:nvPr/>
        </p:nvSpPr>
        <p:spPr>
          <a:xfrm>
            <a:off x="12065000" y="12356035"/>
            <a:ext cx="12319000" cy="954107"/>
          </a:xfrm>
          <a:prstGeom prst="rect">
            <a:avLst/>
          </a:prstGeom>
          <a:solidFill>
            <a:srgbClr val="FEC4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Lato Light"/>
              <a:buNone/>
            </a:pPr>
            <a:r>
              <a:rPr lang="en-CA" sz="2800" b="0" i="1" u="none" strike="noStrike" cap="none">
                <a:solidFill>
                  <a:schemeClr val="dk1"/>
                </a:solidFill>
                <a:latin typeface="Lato Light"/>
                <a:ea typeface="Lato Light"/>
                <a:cs typeface="Lato Light"/>
                <a:sym typeface="Lato Light"/>
              </a:rPr>
              <a:t>Scanning electron micrograph of a pair of Schistosoma</a:t>
            </a:r>
            <a:endParaRPr/>
          </a:p>
          <a:p>
            <a:pPr marL="0" marR="0" lvl="0" indent="0" algn="ctr" rtl="0">
              <a:lnSpc>
                <a:spcPct val="100000"/>
              </a:lnSpc>
              <a:spcBef>
                <a:spcPts val="0"/>
              </a:spcBef>
              <a:spcAft>
                <a:spcPts val="0"/>
              </a:spcAft>
              <a:buClr>
                <a:schemeClr val="dk1"/>
              </a:buClr>
              <a:buSzPts val="2800"/>
              <a:buFont typeface="Lato Light"/>
              <a:buNone/>
            </a:pPr>
            <a:r>
              <a:rPr lang="en-CA" sz="2800" b="0" i="1" u="none" strike="noStrike" cap="none">
                <a:solidFill>
                  <a:schemeClr val="dk1"/>
                </a:solidFill>
                <a:latin typeface="Lato Light"/>
                <a:ea typeface="Lato Light"/>
                <a:cs typeface="Lato Light"/>
                <a:sym typeface="Lato Light"/>
              </a:rPr>
              <a:t>mansoni (</a:t>
            </a:r>
            <a:r>
              <a:rPr lang="en-CA" sz="2800" b="0" i="1" u="sng" strike="noStrike" cap="none">
                <a:solidFill>
                  <a:schemeClr val="dk1"/>
                </a:solidFill>
                <a:latin typeface="Lato Light"/>
                <a:ea typeface="Lato Light"/>
                <a:cs typeface="Lato Light"/>
                <a:sym typeface="Lato Light"/>
                <a:hlinkClick r:id="rId4">
                  <a:extLst>
                    <a:ext uri="{A12FA001-AC4F-418D-AE19-62706E023703}">
                      <ahyp:hlinkClr xmlns:ahyp="http://schemas.microsoft.com/office/drawing/2018/hyperlinkcolor" val="tx"/>
                    </a:ext>
                  </a:extLst>
                </a:hlinkClick>
              </a:rPr>
              <a:t>public domain</a:t>
            </a:r>
            <a:r>
              <a:rPr lang="en-CA" sz="2800" b="0" i="1" u="none" strike="noStrike" cap="none">
                <a:solidFill>
                  <a:schemeClr val="dk1"/>
                </a:solidFill>
                <a:latin typeface="Lato Light"/>
                <a:ea typeface="Lato Light"/>
                <a:cs typeface="Lato Light"/>
                <a:sym typeface="Lato Light"/>
              </a:rPr>
              <a:t>). Adults can grow to over 1 cm long.</a:t>
            </a:r>
            <a:endParaRPr/>
          </a:p>
        </p:txBody>
      </p:sp>
      <p:sp>
        <p:nvSpPr>
          <p:cNvPr id="147" name="Google Shape;147;p11"/>
          <p:cNvSpPr/>
          <p:nvPr/>
        </p:nvSpPr>
        <p:spPr>
          <a:xfrm>
            <a:off x="12064999" y="-1"/>
            <a:ext cx="12332241" cy="13697253"/>
          </a:xfrm>
          <a:prstGeom prst="rect">
            <a:avLst/>
          </a:prstGeom>
          <a:solidFill>
            <a:srgbClr val="1D1D1D"/>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48" name="Google Shape;148;p11"/>
          <p:cNvPicPr preferRelativeResize="0"/>
          <p:nvPr/>
        </p:nvPicPr>
        <p:blipFill rotWithShape="1">
          <a:blip r:embed="rId5">
            <a:alphaModFix/>
          </a:blip>
          <a:srcRect/>
          <a:stretch/>
        </p:blipFill>
        <p:spPr>
          <a:xfrm>
            <a:off x="12064999" y="1272214"/>
            <a:ext cx="12332241" cy="8468139"/>
          </a:xfrm>
          <a:prstGeom prst="rect">
            <a:avLst/>
          </a:prstGeom>
          <a:noFill/>
          <a:ln>
            <a:noFill/>
          </a:ln>
        </p:spPr>
      </p:pic>
      <p:sp>
        <p:nvSpPr>
          <p:cNvPr id="149" name="Google Shape;149;p11"/>
          <p:cNvSpPr/>
          <p:nvPr/>
        </p:nvSpPr>
        <p:spPr>
          <a:xfrm>
            <a:off x="12065000" y="12339754"/>
            <a:ext cx="12332240" cy="954107"/>
          </a:xfrm>
          <a:prstGeom prst="rect">
            <a:avLst/>
          </a:prstGeom>
          <a:solidFill>
            <a:srgbClr val="FEC4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Lato Light"/>
              <a:buNone/>
            </a:pPr>
            <a:r>
              <a:rPr lang="en-CA" sz="2800" b="0" i="0" u="none" strike="noStrike" cap="none">
                <a:solidFill>
                  <a:schemeClr val="dk1"/>
                </a:solidFill>
                <a:latin typeface="Lato Light"/>
                <a:ea typeface="Lato Light"/>
                <a:cs typeface="Lato Light"/>
                <a:sym typeface="Lato Light"/>
              </a:rPr>
              <a:t>Scanning electron micrograph of a pair of Schistosoma</a:t>
            </a:r>
            <a:endParaRPr sz="28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chemeClr val="dk1"/>
              </a:buClr>
              <a:buSzPts val="2800"/>
              <a:buFont typeface="Lato Light"/>
              <a:buNone/>
            </a:pPr>
            <a:r>
              <a:rPr lang="en-CA" sz="2800" b="0" i="0" u="none" strike="noStrike" cap="none">
                <a:solidFill>
                  <a:schemeClr val="dk1"/>
                </a:solidFill>
                <a:latin typeface="Lato Light"/>
                <a:ea typeface="Lato Light"/>
                <a:cs typeface="Lato Light"/>
                <a:sym typeface="Lato Light"/>
              </a:rPr>
              <a:t>mansoni (</a:t>
            </a:r>
            <a:r>
              <a:rPr lang="en-CA" sz="2800" b="0" i="0" u="sng" strike="noStrike" cap="none">
                <a:solidFill>
                  <a:schemeClr val="dk1"/>
                </a:solidFill>
                <a:latin typeface="Lato Light"/>
                <a:ea typeface="Lato Light"/>
                <a:cs typeface="Lato Light"/>
                <a:sym typeface="Lato Light"/>
                <a:hlinkClick r:id="rId4">
                  <a:extLst>
                    <a:ext uri="{A12FA001-AC4F-418D-AE19-62706E023703}">
                      <ahyp:hlinkClr xmlns:ahyp="http://schemas.microsoft.com/office/drawing/2018/hyperlinkcolor" val="tx"/>
                    </a:ext>
                  </a:extLst>
                </a:hlinkClick>
              </a:rPr>
              <a:t>public domain</a:t>
            </a:r>
            <a:r>
              <a:rPr lang="en-CA" sz="2800" b="0" i="0" u="none" strike="noStrike" cap="none">
                <a:solidFill>
                  <a:schemeClr val="dk1"/>
                </a:solidFill>
                <a:latin typeface="Lato Light"/>
                <a:ea typeface="Lato Light"/>
                <a:cs typeface="Lato Light"/>
                <a:sym typeface="Lato Light"/>
              </a:rPr>
              <a:t>). Adults can grow to over 1 cm long.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sldNum" idx="12"/>
          </p:nvPr>
        </p:nvSpPr>
        <p:spPr>
          <a:xfrm>
            <a:off x="864927" y="12761275"/>
            <a:ext cx="751222"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12</a:t>
            </a:fld>
            <a:endParaRPr/>
          </a:p>
        </p:txBody>
      </p:sp>
      <p:sp>
        <p:nvSpPr>
          <p:cNvPr id="155" name="Google Shape;155;p12"/>
          <p:cNvSpPr/>
          <p:nvPr/>
        </p:nvSpPr>
        <p:spPr>
          <a:xfrm>
            <a:off x="2038350" y="1617673"/>
            <a:ext cx="14460608"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How many different kinds of pathogens are found in water? </a:t>
            </a:r>
            <a:endParaRPr sz="6000" b="1" i="0" u="none" strike="noStrike" cap="none">
              <a:solidFill>
                <a:schemeClr val="dk2"/>
              </a:solidFill>
              <a:latin typeface="Lato"/>
              <a:ea typeface="Lato"/>
              <a:cs typeface="Lato"/>
              <a:sym typeface="Lato"/>
            </a:endParaRPr>
          </a:p>
        </p:txBody>
      </p:sp>
      <p:sp>
        <p:nvSpPr>
          <p:cNvPr id="156" name="Google Shape;156;p12"/>
          <p:cNvSpPr/>
          <p:nvPr/>
        </p:nvSpPr>
        <p:spPr>
          <a:xfrm>
            <a:off x="2038350" y="4510821"/>
            <a:ext cx="1493768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Lato Light"/>
              <a:buNone/>
            </a:pPr>
            <a:r>
              <a:rPr lang="en-CA"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What organisms would be tested in water from local water sources?</a:t>
            </a:r>
            <a:br>
              <a:rPr lang="en-CA"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br>
            <a:br>
              <a:rPr lang="en-CA" sz="4800" b="0" i="0" u="none" strike="noStrike" cap="none" dirty="0">
                <a:solidFill>
                  <a:schemeClr val="dk1"/>
                </a:solidFill>
                <a:latin typeface="Lato Light"/>
                <a:ea typeface="Lato Light"/>
                <a:cs typeface="Lato Light"/>
                <a:sym typeface="Lato Light"/>
              </a:rPr>
            </a:br>
            <a:endParaRPr sz="4800" b="0" i="0" u="none" strike="noStrike" cap="none" dirty="0">
              <a:solidFill>
                <a:schemeClr val="dk1"/>
              </a:solidFill>
              <a:latin typeface="Lato Light"/>
              <a:ea typeface="Lato Light"/>
              <a:cs typeface="Lato Light"/>
              <a:sym typeface="La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3"/>
          <p:cNvSpPr txBox="1">
            <a:spLocks noGrp="1"/>
          </p:cNvSpPr>
          <p:nvPr>
            <p:ph type="sldNum" idx="12"/>
          </p:nvPr>
        </p:nvSpPr>
        <p:spPr>
          <a:xfrm>
            <a:off x="864927" y="12761275"/>
            <a:ext cx="772487"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13</a:t>
            </a:fld>
            <a:endParaRPr dirty="0"/>
          </a:p>
        </p:txBody>
      </p:sp>
      <p:sp>
        <p:nvSpPr>
          <p:cNvPr id="162" name="Google Shape;162;p13"/>
          <p:cNvSpPr/>
          <p:nvPr/>
        </p:nvSpPr>
        <p:spPr>
          <a:xfrm>
            <a:off x="2038350" y="1617673"/>
            <a:ext cx="14460608"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Test all Pathogens? </a:t>
            </a:r>
            <a:endParaRPr sz="6000" b="1" i="0" u="none" strike="noStrike" cap="none">
              <a:solidFill>
                <a:schemeClr val="dk2"/>
              </a:solidFill>
              <a:latin typeface="Lato"/>
              <a:ea typeface="Lato"/>
              <a:cs typeface="Lato"/>
              <a:sym typeface="Lato"/>
            </a:endParaRPr>
          </a:p>
        </p:txBody>
      </p:sp>
      <p:sp>
        <p:nvSpPr>
          <p:cNvPr id="163" name="Google Shape;163;p13"/>
          <p:cNvSpPr/>
          <p:nvPr/>
        </p:nvSpPr>
        <p:spPr>
          <a:xfrm>
            <a:off x="2038350" y="4510821"/>
            <a:ext cx="14937686" cy="5647660"/>
          </a:xfrm>
          <a:prstGeom prst="rect">
            <a:avLst/>
          </a:prstGeom>
          <a:noFill/>
          <a:ln>
            <a:noFill/>
          </a:ln>
        </p:spPr>
        <p:txBody>
          <a:bodyPr spcFirstLastPara="1" wrap="square" lIns="91425" tIns="45700" rIns="91425" bIns="45700" anchor="t" anchorCtr="0">
            <a:spAutoFit/>
          </a:bodyPr>
          <a:lstStyle/>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Time consuming</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Complicated</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Expensive </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Most pathogens come from feces</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Test for signs of feces! </a:t>
            </a:r>
            <a:br>
              <a:rPr lang="en-CA"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rPr>
            </a:br>
            <a:br>
              <a:rPr lang="en-CA"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rPr>
            </a:br>
            <a:endParaRPr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endParaRPr>
          </a:p>
        </p:txBody>
      </p:sp>
      <p:pic>
        <p:nvPicPr>
          <p:cNvPr id="164" name="Google Shape;164;p13"/>
          <p:cNvPicPr preferRelativeResize="0"/>
          <p:nvPr/>
        </p:nvPicPr>
        <p:blipFill rotWithShape="1">
          <a:blip r:embed="rId3">
            <a:alphaModFix/>
          </a:blip>
          <a:srcRect/>
          <a:stretch/>
        </p:blipFill>
        <p:spPr>
          <a:xfrm>
            <a:off x="12065266" y="0"/>
            <a:ext cx="12318468" cy="13697252"/>
          </a:xfrm>
          <a:prstGeom prst="rect">
            <a:avLst/>
          </a:prstGeom>
          <a:noFill/>
          <a:ln>
            <a:noFill/>
          </a:ln>
        </p:spPr>
      </p:pic>
      <p:sp>
        <p:nvSpPr>
          <p:cNvPr id="165" name="Google Shape;165;p13"/>
          <p:cNvSpPr/>
          <p:nvPr/>
        </p:nvSpPr>
        <p:spPr>
          <a:xfrm>
            <a:off x="12065266" y="12356034"/>
            <a:ext cx="12318734" cy="954107"/>
          </a:xfrm>
          <a:prstGeom prst="rect">
            <a:avLst/>
          </a:prstGeom>
          <a:solidFill>
            <a:srgbClr val="FEC4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Source: </a:t>
            </a:r>
            <a:r>
              <a:rPr lang="en-CA" sz="2800" u="none" strike="noStrike" cap="none" dirty="0" err="1">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Biswarup</a:t>
            </a: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 </a:t>
            </a:r>
            <a:r>
              <a:rPr lang="en-CA" sz="2800" u="none" strike="noStrike" cap="none" dirty="0" err="1">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Ganguly</a:t>
            </a: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 via Wikimedia. </a:t>
            </a:r>
            <a:r>
              <a:rPr lang="en-CA" sz="2800" u="none" strike="noStrike" cap="none" dirty="0" err="1">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Hanskhali</a:t>
            </a: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 drainage canal, passes contaminated water direct to the Ganges at Howrah, West Bengal</a:t>
            </a:r>
            <a:endParaRPr dirty="0">
              <a:latin typeface="Lato Light" panose="020F0502020204030203" pitchFamily="34" charset="0"/>
              <a:ea typeface="Lato Light" panose="020F0502020204030203" pitchFamily="34" charset="0"/>
              <a:cs typeface="Lato Light" panose="020F0502020204030203"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sldNum" idx="12"/>
          </p:nvPr>
        </p:nvSpPr>
        <p:spPr>
          <a:xfrm>
            <a:off x="864927" y="12761275"/>
            <a:ext cx="687426"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14</a:t>
            </a:fld>
            <a:endParaRPr/>
          </a:p>
        </p:txBody>
      </p:sp>
      <p:sp>
        <p:nvSpPr>
          <p:cNvPr id="171" name="Google Shape;171;p14"/>
          <p:cNvSpPr/>
          <p:nvPr/>
        </p:nvSpPr>
        <p:spPr>
          <a:xfrm>
            <a:off x="2038350" y="1617673"/>
            <a:ext cx="14460608"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How to test for feces? </a:t>
            </a:r>
            <a:endParaRPr sz="6000" b="1" i="0" u="none" strike="noStrike" cap="none">
              <a:solidFill>
                <a:schemeClr val="dk2"/>
              </a:solidFill>
              <a:latin typeface="Lato"/>
              <a:ea typeface="Lato"/>
              <a:cs typeface="Lato"/>
              <a:sym typeface="Lato"/>
            </a:endParaRPr>
          </a:p>
        </p:txBody>
      </p:sp>
      <p:sp>
        <p:nvSpPr>
          <p:cNvPr id="172" name="Google Shape;172;p14"/>
          <p:cNvSpPr/>
          <p:nvPr/>
        </p:nvSpPr>
        <p:spPr>
          <a:xfrm>
            <a:off x="2038350" y="4510821"/>
            <a:ext cx="14937686" cy="3277780"/>
          </a:xfrm>
          <a:prstGeom prst="rect">
            <a:avLst/>
          </a:prstGeom>
          <a:noFill/>
          <a:ln>
            <a:noFill/>
          </a:ln>
        </p:spPr>
        <p:txBody>
          <a:bodyPr spcFirstLastPara="1" wrap="square" lIns="91425" tIns="45700" rIns="91425" bIns="45700" anchor="t" anchorCtr="0">
            <a:spAutoFit/>
          </a:bodyPr>
          <a:lstStyle/>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Indicator Bacteria: </a:t>
            </a:r>
            <a:b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b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Indicate the presence of feces</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E. coli (standard) </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err="1">
                <a:solidFill>
                  <a:srgbClr val="000000"/>
                </a:solidFill>
                <a:latin typeface="Lato" panose="020F0502020204030203" pitchFamily="34" charset="0"/>
                <a:ea typeface="Lato" panose="020F0502020204030203" pitchFamily="34" charset="0"/>
                <a:cs typeface="Lato" panose="020F0502020204030203" pitchFamily="34" charset="0"/>
                <a:sym typeface="Lato Light"/>
              </a:rPr>
              <a:t>Thermotolerant</a:t>
            </a: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 (fecal) coliforms </a:t>
            </a:r>
            <a:endParaRPr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endParaRPr>
          </a:p>
        </p:txBody>
      </p:sp>
      <p:pic>
        <p:nvPicPr>
          <p:cNvPr id="173" name="Google Shape;173;p14"/>
          <p:cNvPicPr preferRelativeResize="0"/>
          <p:nvPr/>
        </p:nvPicPr>
        <p:blipFill rotWithShape="1">
          <a:blip r:embed="rId3">
            <a:alphaModFix/>
          </a:blip>
          <a:srcRect/>
          <a:stretch/>
        </p:blipFill>
        <p:spPr>
          <a:xfrm>
            <a:off x="12065000" y="14111"/>
            <a:ext cx="12319000" cy="13687777"/>
          </a:xfrm>
          <a:prstGeom prst="rect">
            <a:avLst/>
          </a:prstGeom>
          <a:noFill/>
          <a:ln>
            <a:noFill/>
          </a:ln>
        </p:spPr>
      </p:pic>
      <p:sp>
        <p:nvSpPr>
          <p:cNvPr id="174" name="Google Shape;174;p14"/>
          <p:cNvSpPr/>
          <p:nvPr/>
        </p:nvSpPr>
        <p:spPr>
          <a:xfrm>
            <a:off x="12065266" y="12356034"/>
            <a:ext cx="12318734" cy="523220"/>
          </a:xfrm>
          <a:prstGeom prst="rect">
            <a:avLst/>
          </a:prstGeom>
          <a:solidFill>
            <a:srgbClr val="FEC4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Source: E. coli, via Wikimedia Commons</a:t>
            </a:r>
            <a:endParaRPr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sldNum" idx="12"/>
          </p:nvPr>
        </p:nvSpPr>
        <p:spPr>
          <a:xfrm>
            <a:off x="864927" y="12761275"/>
            <a:ext cx="626145"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15</a:t>
            </a:fld>
            <a:endParaRPr/>
          </a:p>
        </p:txBody>
      </p:sp>
      <p:pic>
        <p:nvPicPr>
          <p:cNvPr id="180" name="Google Shape;180;p15"/>
          <p:cNvPicPr preferRelativeResize="0"/>
          <p:nvPr/>
        </p:nvPicPr>
        <p:blipFill rotWithShape="1">
          <a:blip r:embed="rId3">
            <a:alphaModFix/>
          </a:blip>
          <a:srcRect l="17365" t="11365" r="16797" b="10794"/>
          <a:stretch/>
        </p:blipFill>
        <p:spPr>
          <a:xfrm>
            <a:off x="1491072" y="2633336"/>
            <a:ext cx="15360013" cy="10215154"/>
          </a:xfrm>
          <a:prstGeom prst="rect">
            <a:avLst/>
          </a:prstGeom>
          <a:noFill/>
          <a:ln>
            <a:noFill/>
          </a:ln>
        </p:spPr>
      </p:pic>
      <p:sp>
        <p:nvSpPr>
          <p:cNvPr id="181" name="Google Shape;181;p15"/>
          <p:cNvSpPr/>
          <p:nvPr/>
        </p:nvSpPr>
        <p:spPr>
          <a:xfrm>
            <a:off x="17295224" y="5010777"/>
            <a:ext cx="5564778"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C5C5C"/>
              </a:buClr>
              <a:buSzPts val="3600"/>
              <a:buFont typeface="Lato Light"/>
              <a:buNone/>
            </a:pPr>
            <a:r>
              <a:rPr lang="en-CA" sz="3600" b="1"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Note: </a:t>
            </a:r>
            <a:r>
              <a:rPr lang="en-CA" sz="36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A large number of bacteria can produce hydrogen sulfide (H2S). Most come from feces but not all, therefore they are not as specific as E. coli or </a:t>
            </a:r>
            <a:r>
              <a:rPr lang="en-CA" sz="3600" u="none" strike="noStrike" cap="none" dirty="0" err="1">
                <a:solidFill>
                  <a:srgbClr val="5C5C5C"/>
                </a:solidFill>
                <a:latin typeface="Lato" panose="020F0502020204030203" pitchFamily="34" charset="0"/>
                <a:ea typeface="Lato" panose="020F0502020204030203" pitchFamily="34" charset="0"/>
                <a:cs typeface="Lato" panose="020F0502020204030203" pitchFamily="34" charset="0"/>
                <a:sym typeface="Lato Light"/>
              </a:rPr>
              <a:t>thermotolerant</a:t>
            </a:r>
            <a:r>
              <a:rPr lang="en-CA" sz="36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 coliforms to detect fecal contamination.</a:t>
            </a:r>
            <a:endParaRPr sz="36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p:txBody>
      </p:sp>
      <p:cxnSp>
        <p:nvCxnSpPr>
          <p:cNvPr id="182" name="Google Shape;182;p15"/>
          <p:cNvCxnSpPr/>
          <p:nvPr/>
        </p:nvCxnSpPr>
        <p:spPr>
          <a:xfrm>
            <a:off x="16668209" y="4488261"/>
            <a:ext cx="0" cy="6113418"/>
          </a:xfrm>
          <a:prstGeom prst="straightConnector1">
            <a:avLst/>
          </a:prstGeom>
          <a:noFill/>
          <a:ln w="25400" cap="flat" cmpd="sng">
            <a:solidFill>
              <a:srgbClr val="000000"/>
            </a:solidFill>
            <a:prstDash val="solid"/>
            <a:miter lim="400000"/>
            <a:headEnd type="none" w="sm" len="sm"/>
            <a:tailEnd type="none" w="sm" len="sm"/>
          </a:ln>
        </p:spPr>
      </p:cxnSp>
      <p:sp>
        <p:nvSpPr>
          <p:cNvPr id="183" name="Google Shape;183;p15"/>
          <p:cNvSpPr/>
          <p:nvPr/>
        </p:nvSpPr>
        <p:spPr>
          <a:xfrm>
            <a:off x="2038350" y="1617673"/>
            <a:ext cx="14460608"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Bacteria Subgroups</a:t>
            </a:r>
            <a:endParaRPr sz="6000" b="1" i="0" u="none" strike="noStrike" cap="none">
              <a:solidFill>
                <a:schemeClr val="dk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sldNum" idx="12"/>
          </p:nvPr>
        </p:nvSpPr>
        <p:spPr>
          <a:xfrm>
            <a:off x="864927" y="12761275"/>
            <a:ext cx="772487"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16</a:t>
            </a:fld>
            <a:endParaRPr dirty="0"/>
          </a:p>
        </p:txBody>
      </p:sp>
      <p:sp>
        <p:nvSpPr>
          <p:cNvPr id="189" name="Google Shape;189;p16"/>
          <p:cNvSpPr/>
          <p:nvPr/>
        </p:nvSpPr>
        <p:spPr>
          <a:xfrm>
            <a:off x="2038350" y="1617673"/>
            <a:ext cx="14460608"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WHO Guideline for Drinking Water</a:t>
            </a:r>
            <a:endParaRPr sz="6000" b="1" i="0" u="none" strike="noStrike" cap="none">
              <a:solidFill>
                <a:schemeClr val="dk2"/>
              </a:solidFill>
              <a:latin typeface="Lato"/>
              <a:ea typeface="Lato"/>
              <a:cs typeface="Lato"/>
              <a:sym typeface="Lato"/>
            </a:endParaRPr>
          </a:p>
        </p:txBody>
      </p:sp>
      <p:sp>
        <p:nvSpPr>
          <p:cNvPr id="190" name="Google Shape;190;p16"/>
          <p:cNvSpPr/>
          <p:nvPr/>
        </p:nvSpPr>
        <p:spPr>
          <a:xfrm>
            <a:off x="2038350" y="4510821"/>
            <a:ext cx="14937686"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Lato Light"/>
              <a:buNone/>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Zero fecal contamination in any 100mL Sample</a:t>
            </a:r>
            <a:br>
              <a:rPr lang="en-CA"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rPr>
            </a:br>
            <a:br>
              <a:rPr lang="en-CA" sz="4800" b="0" i="0" u="none" strike="noStrike" cap="none" dirty="0">
                <a:solidFill>
                  <a:schemeClr val="dk1"/>
                </a:solidFill>
                <a:latin typeface="Lato Light"/>
                <a:ea typeface="Lato Light"/>
                <a:cs typeface="Lato Light"/>
                <a:sym typeface="Lato Light"/>
              </a:rPr>
            </a:br>
            <a:endParaRPr sz="4800" b="0" i="0" u="none" strike="noStrike" cap="none" dirty="0">
              <a:solidFill>
                <a:schemeClr val="dk1"/>
              </a:solidFill>
              <a:latin typeface="Lato Light"/>
              <a:ea typeface="Lato Light"/>
              <a:cs typeface="Lato Light"/>
              <a:sym typeface="La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sldNum" idx="12"/>
          </p:nvPr>
        </p:nvSpPr>
        <p:spPr>
          <a:xfrm>
            <a:off x="864927" y="12761275"/>
            <a:ext cx="708692"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17</a:t>
            </a:fld>
            <a:endParaRPr dirty="0"/>
          </a:p>
        </p:txBody>
      </p:sp>
      <p:sp>
        <p:nvSpPr>
          <p:cNvPr id="196" name="Google Shape;196;p17"/>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Risk for Fecal Contamination in Drinking Water</a:t>
            </a:r>
            <a:endParaRPr sz="6000" b="1" i="0" u="none" strike="noStrike" cap="none">
              <a:solidFill>
                <a:schemeClr val="dk2"/>
              </a:solidFill>
              <a:latin typeface="Lato"/>
              <a:ea typeface="Lato"/>
              <a:cs typeface="Lato"/>
              <a:sym typeface="Lato"/>
            </a:endParaRPr>
          </a:p>
        </p:txBody>
      </p:sp>
      <p:graphicFrame>
        <p:nvGraphicFramePr>
          <p:cNvPr id="197" name="Google Shape;197;p17"/>
          <p:cNvGraphicFramePr/>
          <p:nvPr>
            <p:extLst>
              <p:ext uri="{D42A27DB-BD31-4B8C-83A1-F6EECF244321}">
                <p14:modId xmlns:p14="http://schemas.microsoft.com/office/powerpoint/2010/main" val="734530170"/>
              </p:ext>
            </p:extLst>
          </p:nvPr>
        </p:nvGraphicFramePr>
        <p:xfrm>
          <a:off x="2742247" y="3566356"/>
          <a:ext cx="15859275" cy="7977425"/>
        </p:xfrm>
        <a:graphic>
          <a:graphicData uri="http://schemas.openxmlformats.org/drawingml/2006/table">
            <a:tbl>
              <a:tblPr>
                <a:noFill/>
                <a:tableStyleId>{CEACB1C9-F49C-4BFD-B007-E67694047B7C}</a:tableStyleId>
              </a:tblPr>
              <a:tblGrid>
                <a:gridCol w="5017100">
                  <a:extLst>
                    <a:ext uri="{9D8B030D-6E8A-4147-A177-3AD203B41FA5}">
                      <a16:colId xmlns:a16="http://schemas.microsoft.com/office/drawing/2014/main" val="20000"/>
                    </a:ext>
                  </a:extLst>
                </a:gridCol>
                <a:gridCol w="3043400">
                  <a:extLst>
                    <a:ext uri="{9D8B030D-6E8A-4147-A177-3AD203B41FA5}">
                      <a16:colId xmlns:a16="http://schemas.microsoft.com/office/drawing/2014/main" val="20001"/>
                    </a:ext>
                  </a:extLst>
                </a:gridCol>
                <a:gridCol w="7798775">
                  <a:extLst>
                    <a:ext uri="{9D8B030D-6E8A-4147-A177-3AD203B41FA5}">
                      <a16:colId xmlns:a16="http://schemas.microsoft.com/office/drawing/2014/main" val="20002"/>
                    </a:ext>
                  </a:extLst>
                </a:gridCol>
              </a:tblGrid>
              <a:tr h="1675450">
                <a:tc>
                  <a:txBody>
                    <a:bodyPr/>
                    <a:lstStyle/>
                    <a:p>
                      <a:pPr marL="0" marR="0" lvl="0" indent="0" algn="ctr" rtl="0">
                        <a:lnSpc>
                          <a:spcPct val="100000"/>
                        </a:lnSpc>
                        <a:spcBef>
                          <a:spcPts val="0"/>
                        </a:spcBef>
                        <a:spcAft>
                          <a:spcPts val="0"/>
                        </a:spcAft>
                        <a:buClr>
                          <a:srgbClr val="025479"/>
                        </a:buClr>
                        <a:buSzPts val="3600"/>
                        <a:buFont typeface="Lato"/>
                        <a:buNone/>
                      </a:pPr>
                      <a:r>
                        <a:rPr lang="en-CA" sz="3600" b="1" i="0" u="none" strike="noStrike" cap="none">
                          <a:solidFill>
                            <a:srgbClr val="025479"/>
                          </a:solidFill>
                          <a:latin typeface="Lato"/>
                          <a:ea typeface="Lato"/>
                          <a:cs typeface="Lato"/>
                          <a:sym typeface="Lato"/>
                        </a:rPr>
                        <a:t>E. coli level</a:t>
                      </a:r>
                      <a:endParaRPr sz="3600" b="1" i="0" u="none" strike="noStrike" cap="none">
                        <a:solidFill>
                          <a:srgbClr val="025479"/>
                        </a:solidFill>
                        <a:latin typeface="Lato"/>
                        <a:ea typeface="Lato"/>
                        <a:cs typeface="Lato"/>
                        <a:sym typeface="Lato"/>
                      </a:endParaRPr>
                    </a:p>
                    <a:p>
                      <a:pPr marL="0" marR="0" lvl="0" indent="0" algn="ctr" rtl="0">
                        <a:lnSpc>
                          <a:spcPct val="100000"/>
                        </a:lnSpc>
                        <a:spcBef>
                          <a:spcPts val="0"/>
                        </a:spcBef>
                        <a:spcAft>
                          <a:spcPts val="0"/>
                        </a:spcAft>
                        <a:buClr>
                          <a:srgbClr val="025479"/>
                        </a:buClr>
                        <a:buSzPts val="3600"/>
                        <a:buFont typeface="Lato"/>
                        <a:buNone/>
                      </a:pPr>
                      <a:r>
                        <a:rPr lang="en-CA" sz="3600" b="1" i="0" u="none" strike="noStrike" cap="none">
                          <a:solidFill>
                            <a:srgbClr val="025479"/>
                          </a:solidFill>
                          <a:latin typeface="Lato"/>
                          <a:ea typeface="Lato"/>
                          <a:cs typeface="Lato"/>
                          <a:sym typeface="Lato"/>
                        </a:rPr>
                        <a:t>(CFU/100 mL sample)</a:t>
                      </a:r>
                      <a:endParaRPr sz="3600" b="1" i="0" u="none" strike="noStrike" cap="none">
                        <a:solidFill>
                          <a:srgbClr val="025479"/>
                        </a:solidFill>
                        <a:latin typeface="Lato"/>
                        <a:ea typeface="Lato"/>
                        <a:cs typeface="Lato"/>
                        <a:sym typeface="Lato"/>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25479"/>
                        </a:buClr>
                        <a:buSzPts val="3600"/>
                        <a:buFont typeface="Lato"/>
                        <a:buNone/>
                      </a:pPr>
                      <a:r>
                        <a:rPr lang="en-CA" sz="3600" b="1" i="0" u="none" strike="noStrike" cap="none">
                          <a:solidFill>
                            <a:srgbClr val="025479"/>
                          </a:solidFill>
                          <a:latin typeface="Lato"/>
                          <a:ea typeface="Lato"/>
                          <a:cs typeface="Lato"/>
                          <a:sym typeface="Lato"/>
                        </a:rPr>
                        <a:t>Risk</a:t>
                      </a:r>
                      <a:r>
                        <a:rPr lang="en-CA" sz="3600" b="1" i="0" u="none" strike="noStrike" cap="none" baseline="30000">
                          <a:solidFill>
                            <a:srgbClr val="025479"/>
                          </a:solidFill>
                          <a:latin typeface="Lato"/>
                          <a:ea typeface="Lato"/>
                          <a:cs typeface="Lato"/>
                          <a:sym typeface="Lato"/>
                        </a:rPr>
                        <a:t>1</a:t>
                      </a:r>
                      <a:endParaRPr sz="3600" b="1" i="0" u="none" strike="noStrike" cap="none">
                        <a:solidFill>
                          <a:srgbClr val="025479"/>
                        </a:solidFill>
                        <a:latin typeface="Lato"/>
                        <a:ea typeface="Lato"/>
                        <a:cs typeface="Lato"/>
                        <a:sym typeface="Lato"/>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25479"/>
                        </a:buClr>
                        <a:buSzPts val="3600"/>
                        <a:buFont typeface="Lato"/>
                        <a:buNone/>
                      </a:pPr>
                      <a:r>
                        <a:rPr lang="en-CA" sz="3600" b="1" i="0" u="none" strike="noStrike" cap="none">
                          <a:solidFill>
                            <a:srgbClr val="025479"/>
                          </a:solidFill>
                          <a:latin typeface="Lato"/>
                          <a:ea typeface="Lato"/>
                          <a:cs typeface="Lato"/>
                          <a:sym typeface="Lato"/>
                        </a:rPr>
                        <a:t>Recommended Action</a:t>
                      </a:r>
                      <a:r>
                        <a:rPr lang="en-CA" sz="3600" b="1" i="0" u="none" strike="noStrike" cap="none" baseline="30000">
                          <a:solidFill>
                            <a:srgbClr val="025479"/>
                          </a:solidFill>
                          <a:latin typeface="Lato"/>
                          <a:ea typeface="Lato"/>
                          <a:cs typeface="Lato"/>
                          <a:sym typeface="Lato"/>
                        </a:rPr>
                        <a:t>2</a:t>
                      </a:r>
                      <a:endParaRPr sz="3600" b="1" i="0" u="none" strike="noStrike" cap="none">
                        <a:solidFill>
                          <a:srgbClr val="025479"/>
                        </a:solidFill>
                        <a:latin typeface="Lato"/>
                        <a:ea typeface="Lato"/>
                        <a:cs typeface="Lato"/>
                        <a:sym typeface="Lato"/>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63025">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&lt;1</a:t>
                      </a:r>
                      <a:endParaRPr sz="3600" b="0" i="0" u="none" strike="noStrike" cap="none" dirty="0">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Conforms </a:t>
                      </a:r>
                      <a:endParaRPr sz="3600" b="0" i="0" u="none" strike="noStrike" cap="none" dirty="0">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Lato Light"/>
                        </a:rPr>
                        <a:t>No health risk</a:t>
                      </a:r>
                      <a:endParaRPr sz="3600" b="0" i="0" u="none" strike="noStrike" cap="none">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70825">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&lt;10</a:t>
                      </a:r>
                      <a:endParaRPr sz="3600" b="0" i="0" u="none" strike="noStrike" cap="none" dirty="0">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Low</a:t>
                      </a:r>
                      <a:endParaRPr sz="3600" b="0" i="0" u="none" strike="noStrike" cap="none" dirty="0">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Lato Light"/>
                        </a:rPr>
                        <a:t>Water may be consumed as it is</a:t>
                      </a:r>
                      <a:endParaRPr sz="3600" b="0" i="0" u="none" strike="noStrike" cap="none">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370825">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Lato Light"/>
                        </a:rPr>
                        <a:t>10-99</a:t>
                      </a:r>
                      <a:endParaRPr sz="3600" b="0" i="0" u="none" strike="noStrike" cap="none">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Intermediate</a:t>
                      </a:r>
                      <a:endParaRPr sz="3600" b="0" i="0" u="none" strike="noStrike" cap="none" dirty="0">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Treat if possible, but may be consumed as it is</a:t>
                      </a:r>
                      <a:endParaRPr sz="3600" b="0" i="0" u="none" strike="noStrike" cap="none" dirty="0">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26475">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Lato Light"/>
                        </a:rPr>
                        <a:t>100-999</a:t>
                      </a:r>
                      <a:endParaRPr sz="3600" b="0" i="0" u="none" strike="noStrike" cap="none">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Lato Light"/>
                        </a:rPr>
                        <a:t>High</a:t>
                      </a:r>
                      <a:endParaRPr sz="3600" b="0" i="0" u="none" strike="noStrike" cap="none">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Must be treated</a:t>
                      </a:r>
                      <a:endParaRPr sz="3600" b="0" i="0" u="none" strike="noStrike" cap="none" dirty="0">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370825">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Lato Light"/>
                        </a:rPr>
                        <a:t>&gt; 1,000</a:t>
                      </a:r>
                      <a:endParaRPr sz="3600" b="0" i="0" u="none" strike="noStrike" cap="none">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Lato Light"/>
                        </a:rPr>
                        <a:t>Very High</a:t>
                      </a:r>
                      <a:endParaRPr sz="3600" b="0" i="0" u="none" strike="noStrike" cap="none">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Lato Light"/>
                        <a:buNone/>
                      </a:pPr>
                      <a:r>
                        <a:rPr lang="en-CA" sz="3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Rejected or treated very thoroughly</a:t>
                      </a:r>
                      <a:endParaRPr sz="3600" b="0" i="0" u="none" strike="noStrike" cap="none" dirty="0">
                        <a:latin typeface="Lato" panose="020F0502020204030203" pitchFamily="34" charset="0"/>
                        <a:ea typeface="Lato" panose="020F0502020204030203" pitchFamily="34" charset="0"/>
                        <a:cs typeface="Lato" panose="020F0502020204030203" pitchFamily="34" charset="0"/>
                        <a:sym typeface="Lato Light"/>
                      </a:endParaRPr>
                    </a:p>
                  </a:txBody>
                  <a:tcPr marL="104775" marR="104775" marT="45725" marB="457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98" name="Google Shape;198;p17"/>
          <p:cNvSpPr/>
          <p:nvPr/>
        </p:nvSpPr>
        <p:spPr>
          <a:xfrm>
            <a:off x="2742247" y="3570831"/>
            <a:ext cx="44664145" cy="76156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99" name="Google Shape;199;p17"/>
          <p:cNvSpPr/>
          <p:nvPr/>
        </p:nvSpPr>
        <p:spPr>
          <a:xfrm>
            <a:off x="10671877" y="12015081"/>
            <a:ext cx="84821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5479"/>
              </a:buClr>
              <a:buSzPts val="2400"/>
              <a:buFont typeface="Lato"/>
              <a:buNone/>
            </a:pPr>
            <a:r>
              <a:rPr lang="en-CA" sz="2400" b="1" i="0" u="none" strike="noStrike" cap="none">
                <a:solidFill>
                  <a:srgbClr val="025479"/>
                </a:solidFill>
                <a:latin typeface="Lato"/>
                <a:ea typeface="Lato"/>
                <a:cs typeface="Lato"/>
                <a:sym typeface="Lato"/>
              </a:rPr>
              <a:t>Source: (</a:t>
            </a:r>
            <a:r>
              <a:rPr lang="en-CA" sz="2400" b="1" i="0" u="none" strike="noStrike" cap="none" baseline="30000">
                <a:solidFill>
                  <a:srgbClr val="025479"/>
                </a:solidFill>
                <a:latin typeface="Lato"/>
                <a:ea typeface="Lato"/>
                <a:cs typeface="Lato"/>
                <a:sym typeface="Lato"/>
              </a:rPr>
              <a:t>1</a:t>
            </a:r>
            <a:r>
              <a:rPr lang="en-CA" sz="2400" b="1" i="0" u="none" strike="noStrike" cap="none">
                <a:solidFill>
                  <a:srgbClr val="025479"/>
                </a:solidFill>
                <a:latin typeface="Lato"/>
                <a:ea typeface="Lato"/>
                <a:cs typeface="Lato"/>
                <a:sym typeface="Lato"/>
              </a:rPr>
              <a:t> Médecins Sans Frontières, 2010; </a:t>
            </a:r>
            <a:r>
              <a:rPr lang="en-CA" sz="2400" b="1" i="0" u="none" strike="noStrike" cap="none" baseline="30000">
                <a:solidFill>
                  <a:srgbClr val="025479"/>
                </a:solidFill>
                <a:latin typeface="Lato"/>
                <a:ea typeface="Lato"/>
                <a:cs typeface="Lato"/>
                <a:sym typeface="Lato"/>
              </a:rPr>
              <a:t>2</a:t>
            </a:r>
            <a:r>
              <a:rPr lang="en-CA" sz="2400" b="1" i="0" u="none" strike="noStrike" cap="none">
                <a:solidFill>
                  <a:srgbClr val="025479"/>
                </a:solidFill>
                <a:latin typeface="Lato"/>
                <a:ea typeface="Lato"/>
                <a:cs typeface="Lato"/>
                <a:sym typeface="Lato"/>
              </a:rPr>
              <a:t> Harvey, 2007)</a:t>
            </a:r>
            <a:endParaRPr sz="2400" b="1" i="0" u="none" strike="noStrike" cap="none">
              <a:solidFill>
                <a:srgbClr val="000000"/>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p:nvPr/>
        </p:nvSpPr>
        <p:spPr>
          <a:xfrm rot="5400000" flipH="1">
            <a:off x="10626124" y="6581957"/>
            <a:ext cx="4653967" cy="45719"/>
          </a:xfrm>
          <a:prstGeom prst="rect">
            <a:avLst/>
          </a:prstGeom>
          <a:solidFill>
            <a:srgbClr val="FEC441"/>
          </a:solidFill>
          <a:ln w="76200" cap="flat" cmpd="sng">
            <a:solidFill>
              <a:srgbClr val="FEC441"/>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05" name="Google Shape;205;p18"/>
          <p:cNvSpPr/>
          <p:nvPr/>
        </p:nvSpPr>
        <p:spPr>
          <a:xfrm>
            <a:off x="4754880" y="4788934"/>
            <a:ext cx="6844937" cy="363176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1500"/>
              <a:buFont typeface="Lato Light"/>
              <a:buNone/>
            </a:pPr>
            <a:r>
              <a:rPr lang="en-CA" sz="1150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Lato Light"/>
              </a:rPr>
              <a:t>Stretch</a:t>
            </a:r>
            <a:endParaRPr dirty="0">
              <a:latin typeface="Lato" panose="020F0502020204030203" pitchFamily="34" charset="0"/>
              <a:ea typeface="Lato" panose="020F0502020204030203" pitchFamily="34" charset="0"/>
              <a:cs typeface="Lato" panose="020F0502020204030203" pitchFamily="34" charset="0"/>
            </a:endParaRPr>
          </a:p>
          <a:p>
            <a:pPr marL="0" marR="0" lvl="0" indent="0" algn="r" rtl="0">
              <a:lnSpc>
                <a:spcPct val="100000"/>
              </a:lnSpc>
              <a:spcBef>
                <a:spcPts val="0"/>
              </a:spcBef>
              <a:spcAft>
                <a:spcPts val="0"/>
              </a:spcAft>
              <a:buClr>
                <a:schemeClr val="lt1"/>
              </a:buClr>
              <a:buSzPts val="11500"/>
              <a:buFont typeface="Lato Light"/>
              <a:buNone/>
            </a:pPr>
            <a:r>
              <a:rPr lang="en-CA" sz="1150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Lato Light"/>
              </a:rPr>
              <a:t>Break!</a:t>
            </a:r>
            <a:endParaRPr dirty="0">
              <a:latin typeface="Lato" panose="020F0502020204030203" pitchFamily="34" charset="0"/>
              <a:ea typeface="Lato" panose="020F0502020204030203" pitchFamily="34" charset="0"/>
              <a:cs typeface="Lato" panose="020F0502020204030203" pitchFamily="34" charset="0"/>
            </a:endParaRPr>
          </a:p>
        </p:txBody>
      </p:sp>
      <p:pic>
        <p:nvPicPr>
          <p:cNvPr id="206" name="Google Shape;206;p18"/>
          <p:cNvPicPr preferRelativeResize="0"/>
          <p:nvPr/>
        </p:nvPicPr>
        <p:blipFill rotWithShape="1">
          <a:blip r:embed="rId3">
            <a:alphaModFix/>
          </a:blip>
          <a:srcRect/>
          <a:stretch/>
        </p:blipFill>
        <p:spPr>
          <a:xfrm>
            <a:off x="15105316" y="2932864"/>
            <a:ext cx="2603745" cy="59989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p:nvPr/>
        </p:nvSpPr>
        <p:spPr>
          <a:xfrm>
            <a:off x="10255623" y="8087599"/>
            <a:ext cx="3657600" cy="45719"/>
          </a:xfrm>
          <a:prstGeom prst="rect">
            <a:avLst/>
          </a:prstGeom>
          <a:solidFill>
            <a:srgbClr val="FEC441"/>
          </a:solidFill>
          <a:ln w="76200" cap="flat" cmpd="sng">
            <a:solidFill>
              <a:srgbClr val="FEC441"/>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2" name="Google Shape;212;p19"/>
          <p:cNvSpPr/>
          <p:nvPr/>
        </p:nvSpPr>
        <p:spPr>
          <a:xfrm>
            <a:off x="6096000" y="6103948"/>
            <a:ext cx="121920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7200"/>
              <a:buFont typeface="Lato Light"/>
              <a:buNone/>
            </a:pPr>
            <a:r>
              <a:rPr lang="en-CA" sz="720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Lato Light"/>
              </a:rPr>
              <a:t>Chemical Aspects </a:t>
            </a:r>
            <a:endParaRPr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sldNum" idx="12"/>
          </p:nvPr>
        </p:nvSpPr>
        <p:spPr>
          <a:xfrm>
            <a:off x="864927" y="12761275"/>
            <a:ext cx="772487"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2</a:t>
            </a:fld>
            <a:endParaRPr/>
          </a:p>
        </p:txBody>
      </p:sp>
      <p:sp>
        <p:nvSpPr>
          <p:cNvPr id="66" name="Google Shape;66;p2"/>
          <p:cNvSpPr/>
          <p:nvPr/>
        </p:nvSpPr>
        <p:spPr>
          <a:xfrm>
            <a:off x="2038350" y="1617673"/>
            <a:ext cx="121920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Introduction</a:t>
            </a:r>
            <a:endParaRPr sz="6000" b="1" i="0" u="none" strike="noStrike" cap="none">
              <a:solidFill>
                <a:schemeClr val="dk2"/>
              </a:solidFill>
              <a:latin typeface="Helvetica Neue"/>
              <a:ea typeface="Helvetica Neue"/>
              <a:cs typeface="Helvetica Neue"/>
              <a:sym typeface="Helvetica Neue"/>
            </a:endParaRPr>
          </a:p>
        </p:txBody>
      </p:sp>
      <p:sp>
        <p:nvSpPr>
          <p:cNvPr id="67" name="Google Shape;67;p2"/>
          <p:cNvSpPr/>
          <p:nvPr/>
        </p:nvSpPr>
        <p:spPr>
          <a:xfrm>
            <a:off x="2038350" y="3556665"/>
            <a:ext cx="17137156"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Lato Light"/>
              <a:buNone/>
            </a:pPr>
            <a:r>
              <a:rPr lang="en-CA"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What are the 4 Aspects of Drinking Water Quality?</a:t>
            </a:r>
            <a:br>
              <a:rPr lang="en-CA"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br>
            <a:endParaRPr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a:spLocks noGrp="1"/>
          </p:cNvSpPr>
          <p:nvPr>
            <p:ph type="sldNum" idx="12"/>
          </p:nvPr>
        </p:nvSpPr>
        <p:spPr>
          <a:xfrm>
            <a:off x="864927" y="12761275"/>
            <a:ext cx="815017"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20</a:t>
            </a:fld>
            <a:endParaRPr dirty="0"/>
          </a:p>
        </p:txBody>
      </p:sp>
      <p:sp>
        <p:nvSpPr>
          <p:cNvPr id="218" name="Google Shape;218;p20"/>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Chemical Aspects</a:t>
            </a:r>
            <a:endParaRPr sz="6000" b="1" i="0" u="none" strike="noStrike" cap="none">
              <a:solidFill>
                <a:schemeClr val="dk2"/>
              </a:solidFill>
              <a:latin typeface="Lato"/>
              <a:ea typeface="Lato"/>
              <a:cs typeface="Lato"/>
              <a:sym typeface="Lato"/>
            </a:endParaRPr>
          </a:p>
        </p:txBody>
      </p:sp>
      <p:sp>
        <p:nvSpPr>
          <p:cNvPr id="219" name="Google Shape;219;p20"/>
          <p:cNvSpPr/>
          <p:nvPr/>
        </p:nvSpPr>
        <p:spPr>
          <a:xfrm>
            <a:off x="2038349" y="3830098"/>
            <a:ext cx="10763251" cy="3913892"/>
          </a:xfrm>
          <a:prstGeom prst="rect">
            <a:avLst/>
          </a:prstGeom>
          <a:noFill/>
          <a:ln>
            <a:noFill/>
          </a:ln>
        </p:spPr>
        <p:txBody>
          <a:bodyPr spcFirstLastPara="1" wrap="square" lIns="91425" tIns="45700" rIns="91425" bIns="45700" anchor="t" anchorCtr="0">
            <a:spAutoFit/>
          </a:bodyPr>
          <a:lstStyle/>
          <a:p>
            <a:pPr marL="685800" marR="0" lvl="0" indent="-685800" algn="l" rtl="0">
              <a:lnSpc>
                <a:spcPct val="100000"/>
              </a:lnSpc>
              <a:spcBef>
                <a:spcPts val="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Natural or human-made elements </a:t>
            </a:r>
            <a:b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b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or compounds</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10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Health effects are often more gradual and long-term (compared to microbiological)</a:t>
            </a:r>
            <a:endParaRPr dirty="0">
              <a:latin typeface="Lato" panose="020F0502020204030203" pitchFamily="34" charset="0"/>
              <a:ea typeface="Lato" panose="020F0502020204030203" pitchFamily="34" charset="0"/>
              <a:cs typeface="Lato" panose="020F0502020204030203" pitchFamily="34" charset="0"/>
            </a:endParaRPr>
          </a:p>
        </p:txBody>
      </p:sp>
      <p:pic>
        <p:nvPicPr>
          <p:cNvPr id="220" name="Google Shape;220;p20" descr="https://lh4.googleusercontent.com/4c4cBzgs1Sosa8QrArYD1IvRyewYH4fKYl4vY3OIZqmnAkiYG0hPZHxWgYwfSrakc0t6NHuCrbvxVW4y74c1HW0GtTaqKJDiT7gOIWONvT4XV9wifEwrmbJTCaX8YdExNsY5FdR3"/>
          <p:cNvPicPr preferRelativeResize="0"/>
          <p:nvPr/>
        </p:nvPicPr>
        <p:blipFill rotWithShape="1">
          <a:blip r:embed="rId3">
            <a:alphaModFix/>
          </a:blip>
          <a:srcRect l="4951" r="23206"/>
          <a:stretch/>
        </p:blipFill>
        <p:spPr>
          <a:xfrm>
            <a:off x="13478818" y="28800"/>
            <a:ext cx="10905182" cy="13687200"/>
          </a:xfrm>
          <a:prstGeom prst="rect">
            <a:avLst/>
          </a:prstGeom>
          <a:noFill/>
          <a:ln>
            <a:noFill/>
          </a:ln>
        </p:spPr>
      </p:pic>
      <p:sp>
        <p:nvSpPr>
          <p:cNvPr id="221" name="Google Shape;221;p20"/>
          <p:cNvSpPr/>
          <p:nvPr/>
        </p:nvSpPr>
        <p:spPr>
          <a:xfrm>
            <a:off x="13478818" y="12356035"/>
            <a:ext cx="10905182" cy="523220"/>
          </a:xfrm>
          <a:prstGeom prst="rect">
            <a:avLst/>
          </a:prstGeom>
          <a:solidFill>
            <a:srgbClr val="FEC4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Source: EPA</a:t>
            </a:r>
            <a:endParaRPr dirty="0">
              <a:latin typeface="Lato Light" panose="020F0502020204030203" pitchFamily="34" charset="0"/>
              <a:ea typeface="Lato Light" panose="020F0502020204030203" pitchFamily="34" charset="0"/>
              <a:cs typeface="Lato Light" panose="020F0502020204030203"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1"/>
          <p:cNvSpPr txBox="1">
            <a:spLocks noGrp="1"/>
          </p:cNvSpPr>
          <p:nvPr>
            <p:ph type="sldNum" idx="12"/>
          </p:nvPr>
        </p:nvSpPr>
        <p:spPr>
          <a:xfrm>
            <a:off x="864927" y="12761275"/>
            <a:ext cx="666161"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21</a:t>
            </a:fld>
            <a:endParaRPr dirty="0"/>
          </a:p>
        </p:txBody>
      </p:sp>
      <p:sp>
        <p:nvSpPr>
          <p:cNvPr id="227" name="Google Shape;227;p21"/>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Information Treasure Hunt</a:t>
            </a:r>
            <a:endParaRPr sz="6000" b="1" i="0" u="none" strike="noStrike" cap="none">
              <a:solidFill>
                <a:schemeClr val="dk2"/>
              </a:solidFill>
              <a:latin typeface="Lato"/>
              <a:ea typeface="Lato"/>
              <a:cs typeface="Lato"/>
              <a:sym typeface="Lato"/>
            </a:endParaRPr>
          </a:p>
        </p:txBody>
      </p:sp>
      <p:sp>
        <p:nvSpPr>
          <p:cNvPr id="228" name="Google Shape;228;p21"/>
          <p:cNvSpPr/>
          <p:nvPr/>
        </p:nvSpPr>
        <p:spPr>
          <a:xfrm>
            <a:off x="2038349" y="3872364"/>
            <a:ext cx="12192000" cy="2564805"/>
          </a:xfrm>
          <a:prstGeom prst="rect">
            <a:avLst/>
          </a:prstGeom>
          <a:noFill/>
          <a:ln>
            <a:noFill/>
          </a:ln>
        </p:spPr>
        <p:txBody>
          <a:bodyPr spcFirstLastPara="1" wrap="square" lIns="91425" tIns="45700" rIns="91425" bIns="45700" anchor="t" anchorCtr="0">
            <a:spAutoFit/>
          </a:bodyPr>
          <a:lstStyle/>
          <a:p>
            <a:pPr marL="685800" marR="0" lvl="0" indent="-685800" algn="l" rtl="0">
              <a:lnSpc>
                <a:spcPct val="100000"/>
              </a:lnSpc>
              <a:spcBef>
                <a:spcPts val="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Use Chemical Parameter Clues handout</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10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Read posted chemical facts </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10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Identify the correct chemical parameters</a:t>
            </a:r>
            <a:endParaRPr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2"/>
          <p:cNvSpPr txBox="1">
            <a:spLocks noGrp="1"/>
          </p:cNvSpPr>
          <p:nvPr>
            <p:ph type="sldNum" idx="12"/>
          </p:nvPr>
        </p:nvSpPr>
        <p:spPr>
          <a:xfrm>
            <a:off x="864927" y="12761275"/>
            <a:ext cx="708692"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22</a:t>
            </a:fld>
            <a:endParaRPr/>
          </a:p>
        </p:txBody>
      </p:sp>
      <p:sp>
        <p:nvSpPr>
          <p:cNvPr id="234" name="Google Shape;234;p22"/>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Priority Chemicals</a:t>
            </a:r>
            <a:endParaRPr sz="6000" b="1" i="0" u="none" strike="noStrike" cap="none">
              <a:solidFill>
                <a:schemeClr val="dk2"/>
              </a:solidFill>
              <a:latin typeface="Lato"/>
              <a:ea typeface="Lato"/>
              <a:cs typeface="Lato"/>
              <a:sym typeface="Lato"/>
            </a:endParaRPr>
          </a:p>
        </p:txBody>
      </p:sp>
      <p:sp>
        <p:nvSpPr>
          <p:cNvPr id="235" name="Google Shape;235;p22"/>
          <p:cNvSpPr/>
          <p:nvPr/>
        </p:nvSpPr>
        <p:spPr>
          <a:xfrm>
            <a:off x="2038349" y="3693945"/>
            <a:ext cx="12192000" cy="2564805"/>
          </a:xfrm>
          <a:prstGeom prst="rect">
            <a:avLst/>
          </a:prstGeom>
          <a:noFill/>
          <a:ln>
            <a:noFill/>
          </a:ln>
        </p:spPr>
        <p:txBody>
          <a:bodyPr spcFirstLastPara="1" wrap="square" lIns="91425" tIns="45700" rIns="91425" bIns="45700" anchor="t" anchorCtr="0">
            <a:spAutoFit/>
          </a:bodyPr>
          <a:lstStyle/>
          <a:p>
            <a:pPr marL="685800" marR="0" lvl="0" indent="-685800" algn="l" rtl="0">
              <a:lnSpc>
                <a:spcPct val="100000"/>
              </a:lnSpc>
              <a:spcBef>
                <a:spcPts val="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Arsenic</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10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Fluoride</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10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Nitrate</a:t>
            </a:r>
            <a:endParaRPr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3"/>
          <p:cNvSpPr txBox="1">
            <a:spLocks noGrp="1"/>
          </p:cNvSpPr>
          <p:nvPr>
            <p:ph type="sldNum" idx="12"/>
          </p:nvPr>
        </p:nvSpPr>
        <p:spPr>
          <a:xfrm>
            <a:off x="864927" y="12761275"/>
            <a:ext cx="602366"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23</a:t>
            </a:fld>
            <a:endParaRPr dirty="0"/>
          </a:p>
        </p:txBody>
      </p:sp>
      <p:sp>
        <p:nvSpPr>
          <p:cNvPr id="241" name="Google Shape;241;p23"/>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Arsenic</a:t>
            </a:r>
            <a:endParaRPr sz="6000" b="1" i="0" u="none" strike="noStrike" cap="none">
              <a:solidFill>
                <a:schemeClr val="dk2"/>
              </a:solidFill>
              <a:latin typeface="Lato"/>
              <a:ea typeface="Lato"/>
              <a:cs typeface="Lato"/>
              <a:sym typeface="Lato"/>
            </a:endParaRPr>
          </a:p>
        </p:txBody>
      </p:sp>
      <p:sp>
        <p:nvSpPr>
          <p:cNvPr id="242" name="Google Shape;242;p23"/>
          <p:cNvSpPr/>
          <p:nvPr/>
        </p:nvSpPr>
        <p:spPr>
          <a:xfrm>
            <a:off x="2038349" y="3699070"/>
            <a:ext cx="9759641" cy="31752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C5C5C"/>
              </a:buClr>
              <a:buSzPts val="4800"/>
              <a:buFont typeface="Lato Light"/>
              <a:buNone/>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Potential long term health effects:</a:t>
            </a:r>
            <a:endParaRPr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a:p>
            <a:pPr marL="0" marR="0" lvl="0" indent="0" algn="l" rtl="0">
              <a:lnSpc>
                <a:spcPct val="100000"/>
              </a:lnSpc>
              <a:spcBef>
                <a:spcPts val="1000"/>
              </a:spcBef>
              <a:spcAft>
                <a:spcPts val="0"/>
              </a:spcAft>
              <a:buClr>
                <a:srgbClr val="5C5C5C"/>
              </a:buClr>
              <a:buSzPts val="4800"/>
              <a:buFont typeface="Lato Light"/>
              <a:buNone/>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Keratosis; hard patches on palms and feet</a:t>
            </a:r>
            <a:b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br>
            <a:endParaRPr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p:txBody>
      </p:sp>
      <p:pic>
        <p:nvPicPr>
          <p:cNvPr id="243" name="Google Shape;243;p23"/>
          <p:cNvPicPr preferRelativeResize="0"/>
          <p:nvPr/>
        </p:nvPicPr>
        <p:blipFill rotWithShape="1">
          <a:blip r:embed="rId3">
            <a:alphaModFix/>
          </a:blip>
          <a:srcRect/>
          <a:stretch/>
        </p:blipFill>
        <p:spPr>
          <a:xfrm>
            <a:off x="13038006" y="2556"/>
            <a:ext cx="11345994" cy="13919685"/>
          </a:xfrm>
          <a:prstGeom prst="rect">
            <a:avLst/>
          </a:prstGeom>
          <a:noFill/>
          <a:ln>
            <a:noFill/>
          </a:ln>
        </p:spPr>
      </p:pic>
      <p:sp>
        <p:nvSpPr>
          <p:cNvPr id="244" name="Google Shape;244;p23"/>
          <p:cNvSpPr/>
          <p:nvPr/>
        </p:nvSpPr>
        <p:spPr>
          <a:xfrm>
            <a:off x="13038006" y="12356035"/>
            <a:ext cx="11345994" cy="954107"/>
          </a:xfrm>
          <a:prstGeom prst="rect">
            <a:avLst/>
          </a:prstGeom>
          <a:solidFill>
            <a:srgbClr val="FEC4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Source: Arsenic Poisoning, Anita Ghosh, REACH  </a:t>
            </a:r>
            <a:endParaRPr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via Wikimedia Commons </a:t>
            </a:r>
            <a:endParaRPr dirty="0">
              <a:latin typeface="Lato Light" panose="020F0502020204030203" pitchFamily="34" charset="0"/>
              <a:ea typeface="Lato Light" panose="020F0502020204030203" pitchFamily="34" charset="0"/>
              <a:cs typeface="Lato Light" panose="020F0502020204030203"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a:spLocks noGrp="1"/>
          </p:cNvSpPr>
          <p:nvPr>
            <p:ph type="sldNum" idx="12"/>
          </p:nvPr>
        </p:nvSpPr>
        <p:spPr>
          <a:xfrm>
            <a:off x="864927" y="12761275"/>
            <a:ext cx="772487"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24</a:t>
            </a:fld>
            <a:endParaRPr dirty="0"/>
          </a:p>
        </p:txBody>
      </p:sp>
      <p:sp>
        <p:nvSpPr>
          <p:cNvPr id="250" name="Google Shape;250;p24"/>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Flouride</a:t>
            </a:r>
            <a:endParaRPr sz="6000" b="1" i="0" u="none" strike="noStrike" cap="none">
              <a:solidFill>
                <a:schemeClr val="dk2"/>
              </a:solidFill>
              <a:latin typeface="Lato"/>
              <a:ea typeface="Lato"/>
              <a:cs typeface="Lato"/>
              <a:sym typeface="Lato"/>
            </a:endParaRPr>
          </a:p>
        </p:txBody>
      </p:sp>
      <p:sp>
        <p:nvSpPr>
          <p:cNvPr id="251" name="Google Shape;251;p24"/>
          <p:cNvSpPr/>
          <p:nvPr/>
        </p:nvSpPr>
        <p:spPr>
          <a:xfrm>
            <a:off x="2038350" y="3498348"/>
            <a:ext cx="9402802" cy="16979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C5C5C"/>
              </a:buClr>
              <a:buSzPts val="4800"/>
              <a:buFont typeface="Lato Light"/>
              <a:buNone/>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Potential long term health effects:</a:t>
            </a:r>
            <a:endParaRPr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a:p>
            <a:pPr marL="0" marR="0" lvl="0" indent="0" algn="l" rtl="0">
              <a:lnSpc>
                <a:spcPct val="100000"/>
              </a:lnSpc>
              <a:spcBef>
                <a:spcPts val="1000"/>
              </a:spcBef>
              <a:spcAft>
                <a:spcPts val="0"/>
              </a:spcAft>
              <a:buClr>
                <a:srgbClr val="5C5C5C"/>
              </a:buClr>
              <a:buSzPts val="4800"/>
              <a:buFont typeface="Lato Light"/>
              <a:buNone/>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Dental and skeletal fluorosis </a:t>
            </a:r>
            <a:endParaRPr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p:txBody>
      </p:sp>
      <p:pic>
        <p:nvPicPr>
          <p:cNvPr id="252" name="Google Shape;252;p24"/>
          <p:cNvPicPr preferRelativeResize="0"/>
          <p:nvPr/>
        </p:nvPicPr>
        <p:blipFill rotWithShape="1">
          <a:blip r:embed="rId3">
            <a:alphaModFix/>
          </a:blip>
          <a:srcRect/>
          <a:stretch/>
        </p:blipFill>
        <p:spPr>
          <a:xfrm>
            <a:off x="13214350" y="0"/>
            <a:ext cx="11176000" cy="13715999"/>
          </a:xfrm>
          <a:prstGeom prst="rect">
            <a:avLst/>
          </a:prstGeom>
          <a:noFill/>
          <a:ln>
            <a:noFill/>
          </a:ln>
        </p:spPr>
      </p:pic>
      <p:sp>
        <p:nvSpPr>
          <p:cNvPr id="253" name="Google Shape;253;p24"/>
          <p:cNvSpPr/>
          <p:nvPr/>
        </p:nvSpPr>
        <p:spPr>
          <a:xfrm>
            <a:off x="13214350" y="12356035"/>
            <a:ext cx="11176000" cy="954107"/>
          </a:xfrm>
          <a:prstGeom prst="rect">
            <a:avLst/>
          </a:prstGeom>
          <a:solidFill>
            <a:srgbClr val="FEC4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Source: </a:t>
            </a:r>
            <a:r>
              <a:rPr lang="en-CA" sz="2800" u="none" strike="noStrike" cap="none" dirty="0" err="1">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Dental_Flurosis</a:t>
            </a: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 </a:t>
            </a:r>
            <a:r>
              <a:rPr lang="en-CA" sz="2800" u="none" strike="noStrike" cap="none" dirty="0" err="1">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Nizil</a:t>
            </a: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 Shah  </a:t>
            </a:r>
            <a:endParaRPr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via Wikimedia Commons </a:t>
            </a:r>
            <a:endParaRPr dirty="0">
              <a:latin typeface="Lato Light" panose="020F0502020204030203" pitchFamily="34" charset="0"/>
              <a:ea typeface="Lato Light" panose="020F0502020204030203" pitchFamily="34" charset="0"/>
              <a:cs typeface="Lato Light" panose="020F0502020204030203"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5"/>
          <p:cNvSpPr txBox="1">
            <a:spLocks noGrp="1"/>
          </p:cNvSpPr>
          <p:nvPr>
            <p:ph type="sldNum" idx="12"/>
          </p:nvPr>
        </p:nvSpPr>
        <p:spPr>
          <a:xfrm>
            <a:off x="864927" y="12761275"/>
            <a:ext cx="623631"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25</a:t>
            </a:fld>
            <a:endParaRPr dirty="0"/>
          </a:p>
        </p:txBody>
      </p:sp>
      <p:sp>
        <p:nvSpPr>
          <p:cNvPr id="259" name="Google Shape;259;p25"/>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Nitrate and Nitrite</a:t>
            </a:r>
            <a:endParaRPr sz="6000" b="1" i="0" u="none" strike="noStrike" cap="none">
              <a:solidFill>
                <a:schemeClr val="dk2"/>
              </a:solidFill>
              <a:latin typeface="Lato"/>
              <a:ea typeface="Lato"/>
              <a:cs typeface="Lato"/>
              <a:sym typeface="Lato"/>
            </a:endParaRPr>
          </a:p>
        </p:txBody>
      </p:sp>
      <p:sp>
        <p:nvSpPr>
          <p:cNvPr id="260" name="Google Shape;260;p25"/>
          <p:cNvSpPr/>
          <p:nvPr/>
        </p:nvSpPr>
        <p:spPr>
          <a:xfrm>
            <a:off x="2038349" y="3743675"/>
            <a:ext cx="9291290" cy="16979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C5C5C"/>
              </a:buClr>
              <a:buSzPts val="4800"/>
              <a:buFont typeface="Lato Light"/>
              <a:buNone/>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Potential health effect:</a:t>
            </a:r>
            <a:endParaRPr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a:p>
            <a:pPr marL="0" marR="0" lvl="0" indent="0" algn="l" rtl="0">
              <a:lnSpc>
                <a:spcPct val="100000"/>
              </a:lnSpc>
              <a:spcBef>
                <a:spcPts val="1000"/>
              </a:spcBef>
              <a:spcAft>
                <a:spcPts val="0"/>
              </a:spcAft>
              <a:buClr>
                <a:srgbClr val="5C5C5C"/>
              </a:buClr>
              <a:buSzPts val="4800"/>
              <a:buFont typeface="Lato Light"/>
              <a:buNone/>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Blue baby syndrome or cyanosis </a:t>
            </a:r>
            <a:endParaRPr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p:txBody>
      </p:sp>
      <p:pic>
        <p:nvPicPr>
          <p:cNvPr id="261" name="Google Shape;261;p25" descr="https://lh4.googleusercontent.com/ymcDD7ATNo4DR0kaTHVQrnO_eykLYRg42YK08EZwvWC2O8ErVY74c4-DrEpPbgeuFmFhB5IIeXRQ70SMRl3cTKilv4JmJ1snCTlU-vBRaN4LFq-QpGO8JhiosmjR78e4Wrn5zlWU"/>
          <p:cNvPicPr preferRelativeResize="0"/>
          <p:nvPr/>
        </p:nvPicPr>
        <p:blipFill rotWithShape="1">
          <a:blip r:embed="rId3">
            <a:alphaModFix/>
          </a:blip>
          <a:srcRect l="9626" r="37457"/>
          <a:stretch/>
        </p:blipFill>
        <p:spPr>
          <a:xfrm>
            <a:off x="13472160" y="-71427"/>
            <a:ext cx="10911840" cy="13751582"/>
          </a:xfrm>
          <a:prstGeom prst="rect">
            <a:avLst/>
          </a:prstGeom>
          <a:noFill/>
          <a:ln>
            <a:noFill/>
          </a:ln>
        </p:spPr>
      </p:pic>
      <p:sp>
        <p:nvSpPr>
          <p:cNvPr id="262" name="Google Shape;262;p25"/>
          <p:cNvSpPr/>
          <p:nvPr/>
        </p:nvSpPr>
        <p:spPr>
          <a:xfrm>
            <a:off x="13472160" y="12356035"/>
            <a:ext cx="10911840" cy="523220"/>
          </a:xfrm>
          <a:prstGeom prst="rect">
            <a:avLst/>
          </a:prstGeom>
          <a:solidFill>
            <a:srgbClr val="FEC4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Source: Articulate Library</a:t>
            </a:r>
            <a:endParaRPr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6"/>
          <p:cNvSpPr/>
          <p:nvPr/>
        </p:nvSpPr>
        <p:spPr>
          <a:xfrm>
            <a:off x="10255623" y="8087599"/>
            <a:ext cx="3657600" cy="45719"/>
          </a:xfrm>
          <a:prstGeom prst="rect">
            <a:avLst/>
          </a:prstGeom>
          <a:solidFill>
            <a:srgbClr val="FEC441"/>
          </a:solidFill>
          <a:ln w="76200" cap="flat" cmpd="sng">
            <a:solidFill>
              <a:srgbClr val="FEC441"/>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68" name="Google Shape;268;p26"/>
          <p:cNvSpPr/>
          <p:nvPr/>
        </p:nvSpPr>
        <p:spPr>
          <a:xfrm>
            <a:off x="6096000" y="6103948"/>
            <a:ext cx="121920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7200"/>
              <a:buFont typeface="Lato Light"/>
              <a:buNone/>
            </a:pPr>
            <a:r>
              <a:rPr lang="en-CA" sz="720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Lato Light"/>
              </a:rPr>
              <a:t>Acceptability Aspects </a:t>
            </a:r>
            <a:endParaRPr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7"/>
          <p:cNvSpPr txBox="1">
            <a:spLocks noGrp="1"/>
          </p:cNvSpPr>
          <p:nvPr>
            <p:ph type="sldNum" idx="12"/>
          </p:nvPr>
        </p:nvSpPr>
        <p:spPr>
          <a:xfrm>
            <a:off x="864927" y="12761275"/>
            <a:ext cx="623631"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27</a:t>
            </a:fld>
            <a:endParaRPr/>
          </a:p>
        </p:txBody>
      </p:sp>
      <p:sp>
        <p:nvSpPr>
          <p:cNvPr id="274" name="Google Shape;274;p27"/>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Acceptability Aspects</a:t>
            </a:r>
            <a:endParaRPr sz="6000" b="1" i="0" u="none" strike="noStrike" cap="none">
              <a:solidFill>
                <a:schemeClr val="dk2"/>
              </a:solidFill>
              <a:latin typeface="Lato"/>
              <a:ea typeface="Lato"/>
              <a:cs typeface="Lato"/>
              <a:sym typeface="Lato"/>
            </a:endParaRPr>
          </a:p>
        </p:txBody>
      </p:sp>
      <p:pic>
        <p:nvPicPr>
          <p:cNvPr id="275" name="Google Shape;275;p27" descr="https://lh3.googleusercontent.com/UUeeifYymEGeJSu0GF0kAvdWbJJhM12AwjL7P6hz0cCYQMh6aVC7U-pAO1uG9zgQyr9cOpwQqdL2cIdoFubTejyuMEQDjny55KCVUmU6DbQ0tAPFikC9-3_ZTUuy5urFpSEHkJrF"/>
          <p:cNvPicPr preferRelativeResize="0"/>
          <p:nvPr/>
        </p:nvPicPr>
        <p:blipFill rotWithShape="1">
          <a:blip r:embed="rId3">
            <a:alphaModFix/>
          </a:blip>
          <a:srcRect/>
          <a:stretch/>
        </p:blipFill>
        <p:spPr>
          <a:xfrm>
            <a:off x="13398035" y="1617672"/>
            <a:ext cx="4823058" cy="10584539"/>
          </a:xfrm>
          <a:prstGeom prst="rect">
            <a:avLst/>
          </a:prstGeom>
          <a:noFill/>
          <a:ln>
            <a:noFill/>
          </a:ln>
        </p:spPr>
      </p:pic>
      <p:sp>
        <p:nvSpPr>
          <p:cNvPr id="276" name="Google Shape;276;p27"/>
          <p:cNvSpPr/>
          <p:nvPr/>
        </p:nvSpPr>
        <p:spPr>
          <a:xfrm>
            <a:off x="2038349" y="4500064"/>
            <a:ext cx="10317202" cy="3913892"/>
          </a:xfrm>
          <a:prstGeom prst="rect">
            <a:avLst/>
          </a:prstGeom>
          <a:noFill/>
          <a:ln>
            <a:noFill/>
          </a:ln>
        </p:spPr>
        <p:txBody>
          <a:bodyPr spcFirstLastPara="1" wrap="square" lIns="91425" tIns="45700" rIns="91425" bIns="45700" anchor="t" anchorCtr="0">
            <a:spAutoFit/>
          </a:bodyPr>
          <a:lstStyle/>
          <a:p>
            <a:pPr marL="685800" marR="0" lvl="0" indent="-685800" algn="l" rtl="0">
              <a:lnSpc>
                <a:spcPct val="100000"/>
              </a:lnSpc>
              <a:spcBef>
                <a:spcPts val="0"/>
              </a:spcBef>
              <a:spcAft>
                <a:spcPts val="0"/>
              </a:spcAft>
              <a:buClr>
                <a:schemeClr val="dk1"/>
              </a:buClr>
              <a:buSzPts val="4800"/>
              <a:buFont typeface="Arial"/>
              <a:buChar char="•"/>
            </a:pPr>
            <a:r>
              <a:rPr lang="en-CA"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rPr>
              <a:t>Affect the appearance, taste, or smell of water</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1000"/>
              </a:spcBef>
              <a:spcAft>
                <a:spcPts val="0"/>
              </a:spcAft>
              <a:buClr>
                <a:schemeClr val="dk1"/>
              </a:buClr>
              <a:buSzPts val="4800"/>
              <a:buFont typeface="Arial"/>
              <a:buChar char="•"/>
            </a:pPr>
            <a:r>
              <a:rPr lang="en-CA"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rPr>
              <a:t>Affect how consumers feel about drinking the water</a:t>
            </a:r>
            <a:br>
              <a:rPr lang="en-CA"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rPr>
            </a:br>
            <a:endParaRPr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endParaRPr>
          </a:p>
        </p:txBody>
      </p:sp>
      <p:pic>
        <p:nvPicPr>
          <p:cNvPr id="277" name="Google Shape;277;p27"/>
          <p:cNvPicPr preferRelativeResize="0"/>
          <p:nvPr/>
        </p:nvPicPr>
        <p:blipFill rotWithShape="1">
          <a:blip r:embed="rId4">
            <a:alphaModFix/>
          </a:blip>
          <a:srcRect/>
          <a:stretch/>
        </p:blipFill>
        <p:spPr>
          <a:xfrm>
            <a:off x="13194632" y="-9437"/>
            <a:ext cx="11181347" cy="13724613"/>
          </a:xfrm>
          <a:prstGeom prst="rect">
            <a:avLst/>
          </a:prstGeom>
          <a:noFill/>
          <a:ln>
            <a:noFill/>
          </a:ln>
        </p:spPr>
      </p:pic>
      <p:sp>
        <p:nvSpPr>
          <p:cNvPr id="278" name="Google Shape;278;p27"/>
          <p:cNvSpPr/>
          <p:nvPr/>
        </p:nvSpPr>
        <p:spPr>
          <a:xfrm>
            <a:off x="13194632" y="12301619"/>
            <a:ext cx="11181347" cy="523220"/>
          </a:xfrm>
          <a:prstGeom prst="rect">
            <a:avLst/>
          </a:prstGeom>
          <a:solidFill>
            <a:srgbClr val="FEC4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Source: </a:t>
            </a:r>
            <a:r>
              <a:rPr lang="en-CA" sz="2800" u="none" strike="noStrike" cap="none" dirty="0" err="1">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Envato</a:t>
            </a: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 Elements</a:t>
            </a:r>
            <a:endParaRPr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28"/>
          <p:cNvPicPr preferRelativeResize="0"/>
          <p:nvPr/>
        </p:nvPicPr>
        <p:blipFill rotWithShape="1">
          <a:blip r:embed="rId3">
            <a:alphaModFix/>
          </a:blip>
          <a:srcRect/>
          <a:stretch/>
        </p:blipFill>
        <p:spPr>
          <a:xfrm>
            <a:off x="2029267" y="3542302"/>
            <a:ext cx="5697415" cy="5405511"/>
          </a:xfrm>
          <a:prstGeom prst="rect">
            <a:avLst/>
          </a:prstGeom>
          <a:noFill/>
          <a:ln>
            <a:noFill/>
          </a:ln>
        </p:spPr>
      </p:pic>
      <p:sp>
        <p:nvSpPr>
          <p:cNvPr id="284" name="Google Shape;284;p28"/>
          <p:cNvSpPr/>
          <p:nvPr/>
        </p:nvSpPr>
        <p:spPr>
          <a:xfrm>
            <a:off x="8528358" y="3554533"/>
            <a:ext cx="5688333" cy="5393281"/>
          </a:xfrm>
          <a:prstGeom prst="rect">
            <a:avLst/>
          </a:prstGeom>
          <a:blipFill rotWithShape="1">
            <a:blip r:embed="rId4">
              <a:alphaModFix/>
            </a:blip>
            <a:stretch>
              <a:fillRect/>
            </a:stretch>
          </a:blip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85" name="Google Shape;285;p28"/>
          <p:cNvSpPr/>
          <p:nvPr/>
        </p:nvSpPr>
        <p:spPr>
          <a:xfrm>
            <a:off x="15062973" y="3554532"/>
            <a:ext cx="5688333" cy="5393281"/>
          </a:xfrm>
          <a:prstGeom prst="rect">
            <a:avLst/>
          </a:prstGeom>
          <a:blipFill rotWithShape="1">
            <a:blip r:embed="rId5">
              <a:alphaModFix/>
            </a:blip>
            <a:stretch>
              <a:fillRect/>
            </a:stretch>
          </a:blip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86" name="Google Shape;286;p28"/>
          <p:cNvSpPr txBox="1">
            <a:spLocks noGrp="1"/>
          </p:cNvSpPr>
          <p:nvPr>
            <p:ph type="sldNum" idx="12"/>
          </p:nvPr>
        </p:nvSpPr>
        <p:spPr>
          <a:xfrm>
            <a:off x="864927" y="12761275"/>
            <a:ext cx="815017"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28</a:t>
            </a:fld>
            <a:endParaRPr dirty="0"/>
          </a:p>
        </p:txBody>
      </p:sp>
      <p:sp>
        <p:nvSpPr>
          <p:cNvPr id="287" name="Google Shape;287;p28"/>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Acceptability Aspects</a:t>
            </a:r>
            <a:endParaRPr sz="6000" b="1" i="0" u="none" strike="noStrike" cap="none">
              <a:solidFill>
                <a:schemeClr val="dk2"/>
              </a:solidFill>
              <a:latin typeface="Lato"/>
              <a:ea typeface="Lato"/>
              <a:cs typeface="Lato"/>
              <a:sym typeface="Lato"/>
            </a:endParaRPr>
          </a:p>
        </p:txBody>
      </p:sp>
      <p:sp>
        <p:nvSpPr>
          <p:cNvPr id="288" name="Google Shape;288;p28"/>
          <p:cNvSpPr/>
          <p:nvPr/>
        </p:nvSpPr>
        <p:spPr>
          <a:xfrm>
            <a:off x="2145237" y="9210857"/>
            <a:ext cx="5474558" cy="10543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5C5C5C"/>
              </a:buClr>
              <a:buSzPts val="4800"/>
              <a:buFont typeface="Lato"/>
              <a:buNone/>
            </a:pPr>
            <a:r>
              <a:rPr lang="en-CA" sz="4800" b="0" i="0" u="none" strike="noStrike" cap="none">
                <a:solidFill>
                  <a:srgbClr val="5C5C5C"/>
                </a:solidFill>
                <a:latin typeface="Lato"/>
                <a:ea typeface="Lato"/>
                <a:cs typeface="Lato"/>
                <a:sym typeface="Lato"/>
              </a:rPr>
              <a:t>Colour</a:t>
            </a:r>
            <a:r>
              <a:rPr lang="en-CA" sz="3200" b="1" i="0" u="none" strike="noStrike" cap="none">
                <a:solidFill>
                  <a:srgbClr val="5C5C5C"/>
                </a:solidFill>
                <a:latin typeface="Lato"/>
                <a:ea typeface="Lato"/>
                <a:cs typeface="Lato"/>
                <a:sym typeface="Lato"/>
              </a:rPr>
              <a:t> </a:t>
            </a:r>
            <a:endParaRPr sz="4000" b="0" i="0" u="none" strike="noStrike" cap="none">
              <a:solidFill>
                <a:srgbClr val="000000"/>
              </a:solidFill>
              <a:latin typeface="Lato Light"/>
              <a:ea typeface="Lato Light"/>
              <a:cs typeface="Lato Light"/>
              <a:sym typeface="Lato Light"/>
            </a:endParaRPr>
          </a:p>
        </p:txBody>
      </p:sp>
      <p:sp>
        <p:nvSpPr>
          <p:cNvPr id="289" name="Google Shape;289;p28"/>
          <p:cNvSpPr/>
          <p:nvPr/>
        </p:nvSpPr>
        <p:spPr>
          <a:xfrm>
            <a:off x="8576517" y="9210857"/>
            <a:ext cx="5474558" cy="10543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5C5C5C"/>
              </a:buClr>
              <a:buSzPts val="4800"/>
              <a:buFont typeface="Lato"/>
              <a:buNone/>
            </a:pPr>
            <a:r>
              <a:rPr lang="en-CA" sz="4800" b="0" i="0" u="none" strike="noStrike" cap="none">
                <a:solidFill>
                  <a:srgbClr val="5C5C5C"/>
                </a:solidFill>
                <a:latin typeface="Lato"/>
                <a:ea typeface="Lato"/>
                <a:cs typeface="Lato"/>
                <a:sym typeface="Lato"/>
              </a:rPr>
              <a:t>Taste and Smell</a:t>
            </a:r>
            <a:endParaRPr sz="4000" b="0" i="0" u="none" strike="noStrike" cap="none">
              <a:solidFill>
                <a:srgbClr val="000000"/>
              </a:solidFill>
              <a:latin typeface="Lato Light"/>
              <a:ea typeface="Lato Light"/>
              <a:cs typeface="Lato Light"/>
              <a:sym typeface="Lato Light"/>
            </a:endParaRPr>
          </a:p>
        </p:txBody>
      </p:sp>
      <p:sp>
        <p:nvSpPr>
          <p:cNvPr id="290" name="Google Shape;290;p28"/>
          <p:cNvSpPr/>
          <p:nvPr/>
        </p:nvSpPr>
        <p:spPr>
          <a:xfrm>
            <a:off x="15007797" y="9210857"/>
            <a:ext cx="5474558" cy="10543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5C5C5C"/>
              </a:buClr>
              <a:buSzPts val="4800"/>
              <a:buFont typeface="Lato"/>
              <a:buNone/>
            </a:pPr>
            <a:r>
              <a:rPr lang="en-CA" sz="4800" b="0" i="0" u="none" strike="noStrike" cap="none">
                <a:solidFill>
                  <a:srgbClr val="5C5C5C"/>
                </a:solidFill>
                <a:latin typeface="Lato"/>
                <a:ea typeface="Lato"/>
                <a:cs typeface="Lato"/>
                <a:sym typeface="Lato"/>
              </a:rPr>
              <a:t>Temperature</a:t>
            </a:r>
            <a:r>
              <a:rPr lang="en-CA" sz="3200" b="1" i="0" u="none" strike="noStrike" cap="none">
                <a:solidFill>
                  <a:srgbClr val="5C5C5C"/>
                </a:solidFill>
                <a:latin typeface="Lato"/>
                <a:ea typeface="Lato"/>
                <a:cs typeface="Lato"/>
                <a:sym typeface="Lato"/>
              </a:rPr>
              <a:t> </a:t>
            </a: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9"/>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Acceptability: Colour</a:t>
            </a:r>
            <a:endParaRPr sz="6000" b="1" i="0" u="none" strike="noStrike" cap="none">
              <a:solidFill>
                <a:schemeClr val="dk2"/>
              </a:solidFill>
              <a:latin typeface="Lato"/>
              <a:ea typeface="Lato"/>
              <a:cs typeface="Lato"/>
              <a:sym typeface="Lato"/>
            </a:endParaRPr>
          </a:p>
        </p:txBody>
      </p:sp>
      <p:sp>
        <p:nvSpPr>
          <p:cNvPr id="296" name="Google Shape;296;p29"/>
          <p:cNvSpPr/>
          <p:nvPr/>
        </p:nvSpPr>
        <p:spPr>
          <a:xfrm>
            <a:off x="2038349" y="4006004"/>
            <a:ext cx="14978412" cy="66915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5479"/>
              </a:buClr>
              <a:buSzPts val="4800"/>
              <a:buFont typeface="Lato"/>
              <a:buNone/>
            </a:pPr>
            <a:r>
              <a:rPr lang="en-CA" sz="4800" b="1" i="0" u="none" strike="noStrike" cap="none" dirty="0">
                <a:solidFill>
                  <a:srgbClr val="025479"/>
                </a:solidFill>
                <a:latin typeface="Lato"/>
                <a:ea typeface="Lato"/>
                <a:cs typeface="Lato"/>
                <a:sym typeface="Lato"/>
              </a:rPr>
              <a:t>Examples:</a:t>
            </a:r>
            <a:endParaRPr dirty="0"/>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Organic material: brown/yellow</a:t>
            </a:r>
            <a:endParaRPr dirty="0">
              <a:latin typeface="Lato" panose="020F0502020204030203" pitchFamily="34" charset="0"/>
              <a:ea typeface="Lato" panose="020F0502020204030203" pitchFamily="34" charset="0"/>
              <a:cs typeface="Lato" panose="020F0502020204030203" pitchFamily="34" charset="0"/>
            </a:endParaRPr>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Iron: red/orange</a:t>
            </a:r>
            <a:endParaRPr dirty="0">
              <a:latin typeface="Lato" panose="020F0502020204030203" pitchFamily="34" charset="0"/>
              <a:ea typeface="Lato" panose="020F0502020204030203" pitchFamily="34" charset="0"/>
              <a:cs typeface="Lato" panose="020F0502020204030203" pitchFamily="34" charset="0"/>
            </a:endParaRPr>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Manganese: black</a:t>
            </a:r>
            <a:endParaRPr dirty="0">
              <a:latin typeface="Lato" panose="020F0502020204030203" pitchFamily="34" charset="0"/>
              <a:ea typeface="Lato" panose="020F0502020204030203" pitchFamily="34" charset="0"/>
              <a:cs typeface="Lato" panose="020F0502020204030203" pitchFamily="34" charset="0"/>
            </a:endParaRPr>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Algae: green</a:t>
            </a:r>
            <a:endParaRPr dirty="0">
              <a:latin typeface="Lato" panose="020F0502020204030203" pitchFamily="34" charset="0"/>
              <a:ea typeface="Lato" panose="020F0502020204030203" pitchFamily="34" charset="0"/>
              <a:cs typeface="Lato" panose="020F0502020204030203" pitchFamily="34" charset="0"/>
            </a:endParaRPr>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Bacterial growth: black (or other colours)</a:t>
            </a:r>
            <a:endParaRPr dirty="0">
              <a:latin typeface="Lato" panose="020F0502020204030203" pitchFamily="34" charset="0"/>
              <a:ea typeface="Lato" panose="020F0502020204030203" pitchFamily="34" charset="0"/>
              <a:cs typeface="Lato" panose="020F0502020204030203" pitchFamily="34" charset="0"/>
            </a:endParaRPr>
          </a:p>
        </p:txBody>
      </p:sp>
      <p:sp>
        <p:nvSpPr>
          <p:cNvPr id="2" name="Google Shape;313;p32">
            <a:extLst>
              <a:ext uri="{FF2B5EF4-FFF2-40B4-BE49-F238E27FC236}">
                <a16:creationId xmlns:a16="http://schemas.microsoft.com/office/drawing/2014/main" id="{04B7CEC0-4376-ABFA-49A3-8D12DDE21962}"/>
              </a:ext>
            </a:extLst>
          </p:cNvPr>
          <p:cNvSpPr txBox="1">
            <a:spLocks noGrp="1"/>
          </p:cNvSpPr>
          <p:nvPr>
            <p:ph type="sldNum" idx="12"/>
          </p:nvPr>
        </p:nvSpPr>
        <p:spPr>
          <a:xfrm>
            <a:off x="864927" y="12761275"/>
            <a:ext cx="729957"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p:nvPr/>
        </p:nvSpPr>
        <p:spPr>
          <a:xfrm>
            <a:off x="2038350" y="1617673"/>
            <a:ext cx="121920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Lato"/>
              <a:buNone/>
            </a:pPr>
            <a:r>
              <a:rPr lang="en-CA" sz="6000" b="1" i="0" u="none" strike="noStrike" cap="none">
                <a:solidFill>
                  <a:schemeClr val="dk1"/>
                </a:solidFill>
                <a:latin typeface="Lato"/>
                <a:ea typeface="Lato"/>
                <a:cs typeface="Lato"/>
                <a:sym typeface="Lato"/>
              </a:rPr>
              <a:t>Aspects of Drinking Water Quality</a:t>
            </a:r>
            <a:endParaRPr sz="6000" b="1" i="0" u="none" strike="noStrike" cap="none">
              <a:solidFill>
                <a:schemeClr val="dk1"/>
              </a:solidFill>
              <a:latin typeface="Helvetica Neue"/>
              <a:ea typeface="Helvetica Neue"/>
              <a:cs typeface="Helvetica Neue"/>
              <a:sym typeface="Helvetica Neue"/>
            </a:endParaRPr>
          </a:p>
        </p:txBody>
      </p:sp>
      <p:sp>
        <p:nvSpPr>
          <p:cNvPr id="73" name="Google Shape;73;p3"/>
          <p:cNvSpPr/>
          <p:nvPr/>
        </p:nvSpPr>
        <p:spPr>
          <a:xfrm>
            <a:off x="2038350" y="3320159"/>
            <a:ext cx="1219200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808E"/>
              </a:buClr>
              <a:buSzPts val="4400"/>
              <a:buFont typeface="Lato Light"/>
              <a:buNone/>
            </a:pPr>
            <a:r>
              <a:rPr lang="en-CA" sz="4400" u="none" strike="noStrike" cap="none" dirty="0">
                <a:solidFill>
                  <a:srgbClr val="27808E"/>
                </a:solidFill>
                <a:latin typeface="Lato" panose="020F0502020204030203" pitchFamily="34" charset="0"/>
                <a:ea typeface="Lato" panose="020F0502020204030203" pitchFamily="34" charset="0"/>
                <a:cs typeface="Lato" panose="020F0502020204030203" pitchFamily="34" charset="0"/>
                <a:sym typeface="Lato Light"/>
              </a:rPr>
              <a:t>Microbiological</a:t>
            </a:r>
            <a:endParaRPr sz="44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a:p>
            <a:pPr marL="355600" marR="0" lvl="0" indent="-279400" algn="l" rtl="0">
              <a:lnSpc>
                <a:spcPct val="100000"/>
              </a:lnSpc>
              <a:spcBef>
                <a:spcPts val="0"/>
              </a:spcBef>
              <a:spcAft>
                <a:spcPts val="0"/>
              </a:spcAft>
              <a:buClr>
                <a:srgbClr val="5C5C5C"/>
              </a:buClr>
              <a:buSzPts val="4400"/>
              <a:buFont typeface="Arial"/>
              <a:buChar char="•"/>
            </a:pPr>
            <a:r>
              <a:rPr lang="en-CA" sz="44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 Microorganisms in water </a:t>
            </a:r>
            <a:endParaRPr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4" name="Google Shape;74;p3"/>
          <p:cNvSpPr/>
          <p:nvPr/>
        </p:nvSpPr>
        <p:spPr>
          <a:xfrm>
            <a:off x="2038350" y="5453532"/>
            <a:ext cx="17822418"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808E"/>
              </a:buClr>
              <a:buSzPts val="4400"/>
              <a:buFont typeface="Lato Light"/>
              <a:buNone/>
            </a:pPr>
            <a:r>
              <a:rPr lang="en-CA" sz="4400" u="none" strike="noStrike" cap="none" dirty="0">
                <a:solidFill>
                  <a:srgbClr val="27808E"/>
                </a:solidFill>
                <a:latin typeface="Lato" panose="020F0502020204030203" pitchFamily="34" charset="0"/>
                <a:ea typeface="Lato" panose="020F0502020204030203" pitchFamily="34" charset="0"/>
                <a:cs typeface="Lato" panose="020F0502020204030203" pitchFamily="34" charset="0"/>
                <a:sym typeface="Lato Light"/>
              </a:rPr>
              <a:t>Chemical</a:t>
            </a:r>
            <a:endParaRPr sz="44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a:p>
            <a:pPr marL="355600" marR="0" lvl="0" indent="-279400" algn="l" rtl="0">
              <a:lnSpc>
                <a:spcPct val="100000"/>
              </a:lnSpc>
              <a:spcBef>
                <a:spcPts val="0"/>
              </a:spcBef>
              <a:spcAft>
                <a:spcPts val="0"/>
              </a:spcAft>
              <a:buClr>
                <a:srgbClr val="5C5C5C"/>
              </a:buClr>
              <a:buSzPts val="4400"/>
              <a:buFont typeface="Arial"/>
              <a:buChar char="•"/>
            </a:pPr>
            <a:r>
              <a:rPr lang="en-CA" sz="44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 </a:t>
            </a:r>
            <a:r>
              <a:rPr lang="en-CA" sz="44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Natural or human-made elements or compounds in water</a:t>
            </a:r>
            <a:endParaRPr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5" name="Google Shape;75;p3"/>
          <p:cNvSpPr/>
          <p:nvPr/>
        </p:nvSpPr>
        <p:spPr>
          <a:xfrm>
            <a:off x="2038350" y="7586905"/>
            <a:ext cx="19504914"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808E"/>
              </a:buClr>
              <a:buSzPts val="4400"/>
              <a:buFont typeface="Lato Light"/>
              <a:buNone/>
            </a:pPr>
            <a:r>
              <a:rPr lang="en-CA" sz="4400" u="none" strike="noStrike" cap="none" dirty="0">
                <a:solidFill>
                  <a:srgbClr val="27808E"/>
                </a:solidFill>
                <a:latin typeface="Lato" panose="020F0502020204030203" pitchFamily="34" charset="0"/>
                <a:ea typeface="Lato" panose="020F0502020204030203" pitchFamily="34" charset="0"/>
                <a:cs typeface="Lato" panose="020F0502020204030203" pitchFamily="34" charset="0"/>
                <a:sym typeface="Lato Light"/>
              </a:rPr>
              <a:t>Acceptability</a:t>
            </a:r>
            <a:endParaRPr sz="44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a:p>
            <a:pPr marL="355600" marR="0" lvl="0" indent="-279400" algn="l" rtl="0">
              <a:lnSpc>
                <a:spcPct val="100000"/>
              </a:lnSpc>
              <a:spcBef>
                <a:spcPts val="0"/>
              </a:spcBef>
              <a:spcAft>
                <a:spcPts val="0"/>
              </a:spcAft>
              <a:buClr>
                <a:srgbClr val="5C5C5C"/>
              </a:buClr>
              <a:buSzPts val="4400"/>
              <a:buFont typeface="Arial"/>
              <a:buChar char="•"/>
            </a:pPr>
            <a:r>
              <a:rPr lang="en-CA" sz="44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 </a:t>
            </a:r>
            <a:r>
              <a:rPr lang="en-CA" sz="44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Factors that influence the appearance, smell, or taste of water </a:t>
            </a:r>
            <a:endParaRPr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6" name="Google Shape;76;p3"/>
          <p:cNvSpPr/>
          <p:nvPr/>
        </p:nvSpPr>
        <p:spPr>
          <a:xfrm>
            <a:off x="2038350" y="9720278"/>
            <a:ext cx="1840992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808E"/>
              </a:buClr>
              <a:buSzPts val="4400"/>
              <a:buFont typeface="Lato Light"/>
              <a:buNone/>
            </a:pPr>
            <a:r>
              <a:rPr lang="en-CA" sz="4400" u="none" strike="noStrike" cap="none" dirty="0">
                <a:solidFill>
                  <a:srgbClr val="27808E"/>
                </a:solidFill>
                <a:latin typeface="Lato" panose="020F0502020204030203" pitchFamily="34" charset="0"/>
                <a:ea typeface="Lato" panose="020F0502020204030203" pitchFamily="34" charset="0"/>
                <a:cs typeface="Lato" panose="020F0502020204030203" pitchFamily="34" charset="0"/>
                <a:sym typeface="Lato Light"/>
              </a:rPr>
              <a:t>Radiological</a:t>
            </a:r>
            <a:endParaRPr sz="44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a:p>
            <a:pPr marL="355600" marR="0" lvl="0" indent="-279400" algn="l" rtl="0">
              <a:lnSpc>
                <a:spcPct val="100000"/>
              </a:lnSpc>
              <a:spcBef>
                <a:spcPts val="0"/>
              </a:spcBef>
              <a:spcAft>
                <a:spcPts val="0"/>
              </a:spcAft>
              <a:buClr>
                <a:srgbClr val="5C5C5C"/>
              </a:buClr>
              <a:buSzPts val="4400"/>
              <a:buFont typeface="Arial"/>
              <a:buChar char="•"/>
            </a:pPr>
            <a:r>
              <a:rPr lang="en-CA" sz="44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 </a:t>
            </a:r>
            <a:r>
              <a:rPr lang="en-CA" sz="44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Radioactive substances from natural or human sources</a:t>
            </a:r>
            <a:endParaRPr dirty="0">
              <a:solidFill>
                <a:schemeClr val="tx1"/>
              </a:solidFill>
              <a:latin typeface="Lato" panose="020F0502020204030203" pitchFamily="34" charset="0"/>
              <a:ea typeface="Lato" panose="020F0502020204030203" pitchFamily="34" charset="0"/>
              <a:cs typeface="Lato" panose="020F0502020204030203" pitchFamily="34" charset="0"/>
            </a:endParaRPr>
          </a:p>
          <a:p>
            <a:pPr marL="355600" marR="0" lvl="0" indent="-279400" algn="l" rtl="0">
              <a:lnSpc>
                <a:spcPct val="100000"/>
              </a:lnSpc>
              <a:spcBef>
                <a:spcPts val="0"/>
              </a:spcBef>
              <a:spcAft>
                <a:spcPts val="0"/>
              </a:spcAft>
              <a:buClr>
                <a:srgbClr val="5C5C5C"/>
              </a:buClr>
              <a:buSzPts val="4400"/>
              <a:buFont typeface="Arial"/>
              <a:buChar char="•"/>
            </a:pPr>
            <a:r>
              <a:rPr lang="en-CA" sz="44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 Usually very small risk; not considered in this training</a:t>
            </a:r>
            <a:endParaRPr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3" name="Google Shape;65;p2">
            <a:extLst>
              <a:ext uri="{FF2B5EF4-FFF2-40B4-BE49-F238E27FC236}">
                <a16:creationId xmlns:a16="http://schemas.microsoft.com/office/drawing/2014/main" id="{018594D9-C781-F287-0442-239B4B468F99}"/>
              </a:ext>
            </a:extLst>
          </p:cNvPr>
          <p:cNvSpPr txBox="1">
            <a:spLocks noGrp="1"/>
          </p:cNvSpPr>
          <p:nvPr>
            <p:ph type="sldNum" idx="12"/>
          </p:nvPr>
        </p:nvSpPr>
        <p:spPr>
          <a:xfrm>
            <a:off x="864927" y="12761275"/>
            <a:ext cx="772487"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Acceptability: Taste and Smell</a:t>
            </a:r>
            <a:endParaRPr sz="6000" b="1" i="0" u="none" strike="noStrike" cap="none">
              <a:solidFill>
                <a:schemeClr val="dk2"/>
              </a:solidFill>
              <a:latin typeface="Lato"/>
              <a:ea typeface="Lato"/>
              <a:cs typeface="Lato"/>
              <a:sym typeface="Lato"/>
            </a:endParaRPr>
          </a:p>
        </p:txBody>
      </p:sp>
      <p:sp>
        <p:nvSpPr>
          <p:cNvPr id="302" name="Google Shape;302;p30"/>
          <p:cNvSpPr/>
          <p:nvPr/>
        </p:nvSpPr>
        <p:spPr>
          <a:xfrm>
            <a:off x="2038349" y="4006004"/>
            <a:ext cx="14978412" cy="77995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5479"/>
              </a:buClr>
              <a:buSzPts val="4800"/>
              <a:buFont typeface="Lato"/>
              <a:buNone/>
            </a:pPr>
            <a:r>
              <a:rPr lang="en-CA" sz="4800" b="1" i="0" u="none" strike="noStrike" cap="none" dirty="0">
                <a:solidFill>
                  <a:srgbClr val="025479"/>
                </a:solidFill>
                <a:latin typeface="Lato"/>
                <a:ea typeface="Lato"/>
                <a:cs typeface="Lato"/>
                <a:sym typeface="Lato"/>
              </a:rPr>
              <a:t>Examples:</a:t>
            </a:r>
            <a:endParaRPr dirty="0"/>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Algae and some bacteria: unpleasant taste and smell</a:t>
            </a:r>
            <a:endParaRPr dirty="0">
              <a:latin typeface="Lato" panose="020F0502020204030203" pitchFamily="34" charset="0"/>
              <a:ea typeface="Lato" panose="020F0502020204030203" pitchFamily="34" charset="0"/>
              <a:cs typeface="Lato" panose="020F0502020204030203" pitchFamily="34" charset="0"/>
            </a:endParaRPr>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Sulphate: bitter taste, rotten egg smell</a:t>
            </a:r>
            <a:endParaRPr dirty="0">
              <a:latin typeface="Lato" panose="020F0502020204030203" pitchFamily="34" charset="0"/>
              <a:ea typeface="Lato" panose="020F0502020204030203" pitchFamily="34" charset="0"/>
              <a:cs typeface="Lato" panose="020F0502020204030203" pitchFamily="34" charset="0"/>
            </a:endParaRPr>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Iron: metallic taste</a:t>
            </a:r>
            <a:endParaRPr dirty="0">
              <a:latin typeface="Lato" panose="020F0502020204030203" pitchFamily="34" charset="0"/>
              <a:ea typeface="Lato" panose="020F0502020204030203" pitchFamily="34" charset="0"/>
              <a:cs typeface="Lato" panose="020F0502020204030203" pitchFamily="34" charset="0"/>
            </a:endParaRPr>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Mineral concentration: may taste salty</a:t>
            </a:r>
            <a:endParaRPr dirty="0">
              <a:latin typeface="Lato" panose="020F0502020204030203" pitchFamily="34" charset="0"/>
              <a:ea typeface="Lato" panose="020F0502020204030203" pitchFamily="34" charset="0"/>
              <a:cs typeface="Lato" panose="020F0502020204030203" pitchFamily="34" charset="0"/>
            </a:endParaRPr>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Chlorine: chemical taste and smell</a:t>
            </a:r>
            <a:endParaRPr dirty="0">
              <a:latin typeface="Lato" panose="020F0502020204030203" pitchFamily="34" charset="0"/>
              <a:ea typeface="Lato" panose="020F0502020204030203" pitchFamily="34" charset="0"/>
              <a:cs typeface="Lato" panose="020F0502020204030203" pitchFamily="34" charset="0"/>
            </a:endParaRPr>
          </a:p>
        </p:txBody>
      </p:sp>
      <p:sp>
        <p:nvSpPr>
          <p:cNvPr id="2" name="Google Shape;313;p32">
            <a:extLst>
              <a:ext uri="{FF2B5EF4-FFF2-40B4-BE49-F238E27FC236}">
                <a16:creationId xmlns:a16="http://schemas.microsoft.com/office/drawing/2014/main" id="{2E16E8AA-545A-70D2-68D6-D01E03BB38E8}"/>
              </a:ext>
            </a:extLst>
          </p:cNvPr>
          <p:cNvSpPr txBox="1">
            <a:spLocks noGrp="1"/>
          </p:cNvSpPr>
          <p:nvPr>
            <p:ph type="sldNum" idx="12"/>
          </p:nvPr>
        </p:nvSpPr>
        <p:spPr>
          <a:xfrm>
            <a:off x="864927" y="12761275"/>
            <a:ext cx="729957"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Acceptability: Temperature</a:t>
            </a:r>
            <a:endParaRPr sz="6000" b="1" i="0" u="none" strike="noStrike" cap="none">
              <a:solidFill>
                <a:schemeClr val="dk2"/>
              </a:solidFill>
              <a:latin typeface="Lato"/>
              <a:ea typeface="Lato"/>
              <a:cs typeface="Lato"/>
              <a:sym typeface="Lato"/>
            </a:endParaRPr>
          </a:p>
        </p:txBody>
      </p:sp>
      <p:sp>
        <p:nvSpPr>
          <p:cNvPr id="308" name="Google Shape;308;p31"/>
          <p:cNvSpPr/>
          <p:nvPr/>
        </p:nvSpPr>
        <p:spPr>
          <a:xfrm>
            <a:off x="2038347" y="3490260"/>
            <a:ext cx="18033847" cy="804062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25479"/>
              </a:buClr>
              <a:buSzPts val="4800"/>
              <a:buFont typeface="Lato"/>
              <a:buNone/>
            </a:pPr>
            <a:r>
              <a:rPr lang="en-CA" sz="4800" b="1" i="0" u="none" strike="noStrike" cap="none" dirty="0">
                <a:solidFill>
                  <a:srgbClr val="025479"/>
                </a:solidFill>
                <a:latin typeface="Lato"/>
                <a:ea typeface="Lato"/>
                <a:cs typeface="Lato"/>
                <a:sym typeface="Lato"/>
              </a:rPr>
              <a:t>Examples:</a:t>
            </a:r>
            <a:endParaRPr dirty="0"/>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Cool water is generally more pleasant than warm water to drink</a:t>
            </a:r>
            <a:endParaRPr dirty="0">
              <a:latin typeface="Lato" panose="020F0502020204030203" pitchFamily="34" charset="0"/>
              <a:ea typeface="Lato" panose="020F0502020204030203" pitchFamily="34" charset="0"/>
              <a:cs typeface="Lato" panose="020F0502020204030203" pitchFamily="34" charset="0"/>
            </a:endParaRPr>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The aesthetic objective for water temperature is 15°C (Guidelines for Canadian Drinking Water Quality, 2019)</a:t>
            </a:r>
            <a:endParaRPr dirty="0">
              <a:latin typeface="Lato" panose="020F0502020204030203" pitchFamily="34" charset="0"/>
              <a:ea typeface="Lato" panose="020F0502020204030203" pitchFamily="34" charset="0"/>
              <a:cs typeface="Lato" panose="020F0502020204030203" pitchFamily="34" charset="0"/>
            </a:endParaRPr>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Warmer water promotes microbial growth which can lead to unpleasant odour/taste/colour</a:t>
            </a:r>
            <a:endParaRPr dirty="0">
              <a:latin typeface="Lato" panose="020F0502020204030203" pitchFamily="34" charset="0"/>
              <a:ea typeface="Lato" panose="020F0502020204030203" pitchFamily="34" charset="0"/>
              <a:cs typeface="Lato" panose="020F0502020204030203" pitchFamily="34" charset="0"/>
            </a:endParaRPr>
          </a:p>
        </p:txBody>
      </p:sp>
      <p:sp>
        <p:nvSpPr>
          <p:cNvPr id="2" name="Google Shape;313;p32">
            <a:extLst>
              <a:ext uri="{FF2B5EF4-FFF2-40B4-BE49-F238E27FC236}">
                <a16:creationId xmlns:a16="http://schemas.microsoft.com/office/drawing/2014/main" id="{04EE0092-ED45-F626-6874-F7018F8CC067}"/>
              </a:ext>
            </a:extLst>
          </p:cNvPr>
          <p:cNvSpPr txBox="1">
            <a:spLocks noGrp="1"/>
          </p:cNvSpPr>
          <p:nvPr>
            <p:ph type="sldNum" idx="12"/>
          </p:nvPr>
        </p:nvSpPr>
        <p:spPr>
          <a:xfrm>
            <a:off x="864927" y="12761275"/>
            <a:ext cx="729957"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2"/>
          <p:cNvSpPr txBox="1">
            <a:spLocks noGrp="1"/>
          </p:cNvSpPr>
          <p:nvPr>
            <p:ph type="sldNum" idx="12"/>
          </p:nvPr>
        </p:nvSpPr>
        <p:spPr>
          <a:xfrm>
            <a:off x="864927" y="12761275"/>
            <a:ext cx="729957"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32</a:t>
            </a:fld>
            <a:endParaRPr dirty="0"/>
          </a:p>
        </p:txBody>
      </p:sp>
      <p:sp>
        <p:nvSpPr>
          <p:cNvPr id="314" name="Google Shape;314;p32"/>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Acceptability: Turbidity</a:t>
            </a:r>
            <a:endParaRPr sz="6000" b="1" i="0" u="none" strike="noStrike" cap="none">
              <a:solidFill>
                <a:schemeClr val="dk2"/>
              </a:solidFill>
              <a:latin typeface="Lato"/>
              <a:ea typeface="Lato"/>
              <a:cs typeface="Lato"/>
              <a:sym typeface="Lato"/>
            </a:endParaRPr>
          </a:p>
        </p:txBody>
      </p:sp>
      <p:sp>
        <p:nvSpPr>
          <p:cNvPr id="315" name="Google Shape;315;p32"/>
          <p:cNvSpPr/>
          <p:nvPr/>
        </p:nvSpPr>
        <p:spPr>
          <a:xfrm>
            <a:off x="2038348" y="3423741"/>
            <a:ext cx="17186353" cy="797650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25479"/>
              </a:buClr>
              <a:buSzPts val="4800"/>
              <a:buFont typeface="Lato"/>
              <a:buNone/>
            </a:pPr>
            <a:r>
              <a:rPr lang="en-CA" sz="4800" b="1" i="0" u="none" strike="noStrike" cap="none" dirty="0">
                <a:solidFill>
                  <a:srgbClr val="025479"/>
                </a:solidFill>
                <a:latin typeface="Lato"/>
                <a:ea typeface="Lato"/>
                <a:cs typeface="Lato"/>
                <a:sym typeface="Lato"/>
              </a:rPr>
              <a:t>Examples:</a:t>
            </a:r>
            <a:endParaRPr dirty="0"/>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The turbidity of drinking water for small community water systems and household water treatment methods should be less than 5 NTU </a:t>
            </a:r>
            <a:b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b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Nephelometric Turbidity Unit = NTU</a:t>
            </a:r>
            <a:endParaRPr dirty="0">
              <a:latin typeface="Lato" panose="020F0502020204030203" pitchFamily="34" charset="0"/>
              <a:ea typeface="Lato" panose="020F0502020204030203" pitchFamily="34" charset="0"/>
              <a:cs typeface="Lato" panose="020F0502020204030203" pitchFamily="34" charset="0"/>
            </a:endParaRPr>
          </a:p>
          <a:p>
            <a:pPr marL="1028700" marR="0" lvl="0" indent="-685800" algn="l" rtl="0">
              <a:lnSpc>
                <a:spcPct val="150000"/>
              </a:lnSpc>
              <a:spcBef>
                <a:spcPts val="500"/>
              </a:spcBef>
              <a:spcAft>
                <a:spcPts val="0"/>
              </a:spcAft>
              <a:buClr>
                <a:srgbClr val="5C5C5C"/>
              </a:buClr>
              <a:buSzPts val="4800"/>
              <a:buFont typeface="Arial"/>
              <a:buChar char="•"/>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The WHO recommends that turbidity should be no more than 1 NTU (WHO, 2011)</a:t>
            </a:r>
            <a:endParaRPr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3"/>
          <p:cNvSpPr txBox="1">
            <a:spLocks noGrp="1"/>
          </p:cNvSpPr>
          <p:nvPr>
            <p:ph type="sldNum" idx="12"/>
          </p:nvPr>
        </p:nvSpPr>
        <p:spPr>
          <a:xfrm>
            <a:off x="864927" y="12761275"/>
            <a:ext cx="751222"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33</a:t>
            </a:fld>
            <a:endParaRPr dirty="0"/>
          </a:p>
        </p:txBody>
      </p:sp>
      <p:pic>
        <p:nvPicPr>
          <p:cNvPr id="321" name="Google Shape;321;p33" descr="https://lh3.googleusercontent.com/6oZwr7Xeo7WYj3mkzR26WdUvcPRZiEuT3XUdnS8O6XEPigtDT6agFBanreK37uQ-ppMC544hkkaC1lo_R9aDyjisDdSZCiUHxq5dUZWHbhpGcCGKZtUkxDeA4nDdyWg-1bhS9oxK"/>
          <p:cNvPicPr preferRelativeResize="0"/>
          <p:nvPr/>
        </p:nvPicPr>
        <p:blipFill rotWithShape="1">
          <a:blip r:embed="rId3">
            <a:alphaModFix/>
          </a:blip>
          <a:srcRect t="19647" b="12556"/>
          <a:stretch/>
        </p:blipFill>
        <p:spPr>
          <a:xfrm>
            <a:off x="3822682" y="3783234"/>
            <a:ext cx="17247872" cy="5181600"/>
          </a:xfrm>
          <a:prstGeom prst="rect">
            <a:avLst/>
          </a:prstGeom>
          <a:noFill/>
          <a:ln>
            <a:noFill/>
          </a:ln>
        </p:spPr>
      </p:pic>
      <p:sp>
        <p:nvSpPr>
          <p:cNvPr id="322" name="Google Shape;322;p33"/>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Example of turbidity levels</a:t>
            </a:r>
            <a:endParaRPr sz="6000" b="1" i="0" u="none" strike="noStrike" cap="none">
              <a:solidFill>
                <a:schemeClr val="dk2"/>
              </a:solidFill>
              <a:latin typeface="Lato"/>
              <a:ea typeface="Lato"/>
              <a:cs typeface="Lato"/>
              <a:sym typeface="Lato"/>
            </a:endParaRPr>
          </a:p>
        </p:txBody>
      </p:sp>
      <p:sp>
        <p:nvSpPr>
          <p:cNvPr id="323" name="Google Shape;323;p33"/>
          <p:cNvSpPr/>
          <p:nvPr/>
        </p:nvSpPr>
        <p:spPr>
          <a:xfrm>
            <a:off x="6291728" y="9331935"/>
            <a:ext cx="1230978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C5C5C"/>
              </a:buClr>
              <a:buSzPts val="3200"/>
              <a:buFont typeface="Lato"/>
              <a:buNone/>
            </a:pPr>
            <a:r>
              <a:rPr lang="en-CA" sz="3200" b="0" i="0" u="none" strike="noStrike" cap="none" dirty="0">
                <a:solidFill>
                  <a:srgbClr val="5C5C5C"/>
                </a:solidFill>
                <a:latin typeface="Lato"/>
                <a:ea typeface="Lato"/>
                <a:cs typeface="Lato"/>
                <a:sym typeface="Lato"/>
              </a:rPr>
              <a:t>&lt; 5 NTU			5-20 NTU		20-100 NTU		 &gt; 100 NTU </a:t>
            </a:r>
            <a:endParaRPr sz="3000" b="1" i="0" u="none" strike="noStrike" cap="none" dirty="0">
              <a:solidFill>
                <a:srgbClr val="000000"/>
              </a:solidFill>
              <a:latin typeface="Helvetica Neue"/>
              <a:ea typeface="Helvetica Neue"/>
              <a:cs typeface="Helvetica Neue"/>
              <a:sym typeface="Helvetica Neue"/>
            </a:endParaRPr>
          </a:p>
        </p:txBody>
      </p:sp>
      <p:sp>
        <p:nvSpPr>
          <p:cNvPr id="324" name="Google Shape;324;p33"/>
          <p:cNvSpPr/>
          <p:nvPr/>
        </p:nvSpPr>
        <p:spPr>
          <a:xfrm>
            <a:off x="3822682" y="11253170"/>
            <a:ext cx="1219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C5C5C"/>
              </a:buClr>
              <a:buSzPts val="2800"/>
              <a:buFont typeface="Lato"/>
              <a:buNone/>
            </a:pPr>
            <a:r>
              <a:rPr lang="en-CA" sz="2800" i="0" u="none" strike="noStrike" cap="none" dirty="0">
                <a:solidFill>
                  <a:srgbClr val="5C5C5C"/>
                </a:solidFill>
                <a:latin typeface="Lato"/>
                <a:ea typeface="Lato"/>
                <a:cs typeface="Lato"/>
                <a:sym typeface="Lato"/>
              </a:rPr>
              <a:t>Source: CAWST, 2021</a:t>
            </a:r>
            <a:endParaRPr sz="280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p:nvPr/>
        </p:nvSpPr>
        <p:spPr>
          <a:xfrm>
            <a:off x="6096000" y="6103948"/>
            <a:ext cx="12192000"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7200"/>
              <a:buFont typeface="Lato Light"/>
              <a:buNone/>
            </a:pPr>
            <a:r>
              <a:rPr lang="en-CA" sz="720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Lato Light"/>
              </a:rPr>
              <a:t>Why do we care about</a:t>
            </a:r>
            <a:endParaRPr dirty="0">
              <a:latin typeface="Lato" panose="020F0502020204030203" pitchFamily="34" charset="0"/>
              <a:ea typeface="Lato" panose="020F0502020204030203" pitchFamily="34" charset="0"/>
              <a:cs typeface="Lato" panose="020F0502020204030203" pitchFamily="34" charset="0"/>
            </a:endParaRPr>
          </a:p>
          <a:p>
            <a:pPr marL="0" marR="0" lvl="0" indent="0" algn="ctr" rtl="0">
              <a:lnSpc>
                <a:spcPct val="100000"/>
              </a:lnSpc>
              <a:spcBef>
                <a:spcPts val="0"/>
              </a:spcBef>
              <a:spcAft>
                <a:spcPts val="0"/>
              </a:spcAft>
              <a:buClr>
                <a:srgbClr val="FEC441"/>
              </a:buClr>
              <a:buSzPts val="7200"/>
              <a:buFont typeface="Lato"/>
              <a:buNone/>
            </a:pPr>
            <a:r>
              <a:rPr lang="en-CA" sz="7200" b="1" u="none" strike="noStrike" cap="none" dirty="0">
                <a:solidFill>
                  <a:srgbClr val="FEC441"/>
                </a:solidFill>
                <a:latin typeface="Lato" panose="020F0502020204030203" pitchFamily="34" charset="0"/>
                <a:ea typeface="Lato" panose="020F0502020204030203" pitchFamily="34" charset="0"/>
                <a:cs typeface="Lato" panose="020F0502020204030203" pitchFamily="34" charset="0"/>
                <a:sym typeface="Lato"/>
              </a:rPr>
              <a:t>Acceptability</a:t>
            </a:r>
            <a:r>
              <a:rPr lang="en-CA" sz="720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Lato Light"/>
              </a:rPr>
              <a:t>?</a:t>
            </a:r>
            <a:endParaRPr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5"/>
          <p:cNvSpPr txBox="1">
            <a:spLocks noGrp="1"/>
          </p:cNvSpPr>
          <p:nvPr>
            <p:ph type="sldNum" idx="12"/>
          </p:nvPr>
        </p:nvSpPr>
        <p:spPr>
          <a:xfrm>
            <a:off x="864927" y="12761275"/>
            <a:ext cx="772487"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35</a:t>
            </a:fld>
            <a:endParaRPr dirty="0"/>
          </a:p>
        </p:txBody>
      </p:sp>
      <p:sp>
        <p:nvSpPr>
          <p:cNvPr id="335" name="Google Shape;335;p35"/>
          <p:cNvSpPr/>
          <p:nvPr/>
        </p:nvSpPr>
        <p:spPr>
          <a:xfrm>
            <a:off x="2038349" y="1617673"/>
            <a:ext cx="16563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Radiological Aspects</a:t>
            </a:r>
            <a:endParaRPr sz="6000" b="1" i="0" u="none" strike="noStrike" cap="none">
              <a:solidFill>
                <a:schemeClr val="dk2"/>
              </a:solidFill>
              <a:latin typeface="Lato"/>
              <a:ea typeface="Lato"/>
              <a:cs typeface="Lato"/>
              <a:sym typeface="Lato"/>
            </a:endParaRPr>
          </a:p>
        </p:txBody>
      </p:sp>
      <p:sp>
        <p:nvSpPr>
          <p:cNvPr id="336" name="Google Shape;336;p35"/>
          <p:cNvSpPr/>
          <p:nvPr/>
        </p:nvSpPr>
        <p:spPr>
          <a:xfrm>
            <a:off x="2038349" y="4371147"/>
            <a:ext cx="15268344" cy="25647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C5C5C"/>
              </a:buClr>
              <a:buSzPts val="4800"/>
              <a:buFont typeface="Lato Light"/>
              <a:buNone/>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Radioactive substances from natural or human sources </a:t>
            </a:r>
            <a:endParaRPr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a:p>
            <a:pPr marL="0" marR="0" lvl="0" indent="0" algn="l" rtl="0">
              <a:lnSpc>
                <a:spcPct val="100000"/>
              </a:lnSpc>
              <a:spcBef>
                <a:spcPts val="1000"/>
              </a:spcBef>
              <a:spcAft>
                <a:spcPts val="0"/>
              </a:spcAft>
              <a:buClr>
                <a:srgbClr val="000000"/>
              </a:buClr>
              <a:buSzPts val="4800"/>
              <a:buFont typeface="Helvetica Neue"/>
              <a:buNone/>
            </a:pPr>
            <a:endParaRPr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endParaRPr>
          </a:p>
          <a:p>
            <a:pPr marL="0" marR="0" lvl="0" indent="0" algn="l" rtl="0">
              <a:lnSpc>
                <a:spcPct val="100000"/>
              </a:lnSpc>
              <a:spcBef>
                <a:spcPts val="1000"/>
              </a:spcBef>
              <a:spcAft>
                <a:spcPts val="0"/>
              </a:spcAft>
              <a:buClr>
                <a:srgbClr val="5C5C5C"/>
              </a:buClr>
              <a:buSzPts val="4000"/>
              <a:buFont typeface="Lato Light"/>
              <a:buNone/>
            </a:pPr>
            <a:r>
              <a:rPr lang="en-CA" sz="4800"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Generally very small and not covered in this training</a:t>
            </a:r>
            <a:endParaRPr sz="4800" dirty="0">
              <a:solidFill>
                <a:srgbClr val="5C5C5C"/>
              </a:solidFill>
              <a:latin typeface="Lato" panose="020F0502020204030203" pitchFamily="34" charset="0"/>
              <a:ea typeface="Lato" panose="020F0502020204030203" pitchFamily="34" charset="0"/>
              <a:cs typeface="Lato" panose="020F0502020204030203" pitchFamily="34" charset="0"/>
              <a:sym typeface="Lato Light"/>
            </a:endParaRPr>
          </a:p>
        </p:txBody>
      </p:sp>
      <p:pic>
        <p:nvPicPr>
          <p:cNvPr id="337" name="Google Shape;337;p35"/>
          <p:cNvPicPr preferRelativeResize="0"/>
          <p:nvPr/>
        </p:nvPicPr>
        <p:blipFill rotWithShape="1">
          <a:blip r:embed="rId3">
            <a:alphaModFix/>
          </a:blip>
          <a:srcRect/>
          <a:stretch/>
        </p:blipFill>
        <p:spPr>
          <a:xfrm>
            <a:off x="19855451" y="4371148"/>
            <a:ext cx="2617561" cy="244169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sldNum" idx="12"/>
          </p:nvPr>
        </p:nvSpPr>
        <p:spPr>
          <a:xfrm>
            <a:off x="864927" y="12761275"/>
            <a:ext cx="708692"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36</a:t>
            </a:fld>
            <a:endParaRPr/>
          </a:p>
        </p:txBody>
      </p:sp>
      <p:sp>
        <p:nvSpPr>
          <p:cNvPr id="343" name="Google Shape;343;p36"/>
          <p:cNvSpPr/>
          <p:nvPr/>
        </p:nvSpPr>
        <p:spPr>
          <a:xfrm>
            <a:off x="6096000" y="7730237"/>
            <a:ext cx="12192000" cy="37856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C5C5C"/>
              </a:buClr>
              <a:buSzPts val="4800"/>
              <a:buFont typeface="Lato Light"/>
              <a:buNone/>
            </a:pP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For most water supply systems, </a:t>
            </a:r>
            <a:b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br>
            <a:r>
              <a:rPr lang="en-CA"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which aspects of water quality are most important to monitor and treat?</a:t>
            </a:r>
            <a:endParaRPr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a:p>
            <a:pPr marL="0" marR="0" lvl="0" indent="0" algn="ctr" rtl="0">
              <a:lnSpc>
                <a:spcPct val="100000"/>
              </a:lnSpc>
              <a:spcBef>
                <a:spcPts val="0"/>
              </a:spcBef>
              <a:spcAft>
                <a:spcPts val="0"/>
              </a:spcAft>
              <a:buClr>
                <a:srgbClr val="000000"/>
              </a:buClr>
              <a:buSzPts val="4800"/>
              <a:buFont typeface="Lato Light"/>
              <a:buNone/>
            </a:pPr>
            <a:b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br>
            <a:endParaRPr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p:txBody>
      </p:sp>
      <p:sp>
        <p:nvSpPr>
          <p:cNvPr id="2" name="TextBox 1">
            <a:extLst>
              <a:ext uri="{FF2B5EF4-FFF2-40B4-BE49-F238E27FC236}">
                <a16:creationId xmlns:a16="http://schemas.microsoft.com/office/drawing/2014/main" id="{6BEF4805-A731-46C7-0B4B-94D375FE0C53}"/>
              </a:ext>
            </a:extLst>
          </p:cNvPr>
          <p:cNvSpPr txBox="1"/>
          <p:nvPr/>
        </p:nvSpPr>
        <p:spPr>
          <a:xfrm>
            <a:off x="0" y="3592125"/>
            <a:ext cx="24384000"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6800" b="1" spc="600" dirty="0">
                <a:solidFill>
                  <a:schemeClr val="bg1"/>
                </a:solidFill>
                <a:effectLst/>
                <a:latin typeface="Lato" panose="020F0502020204030203" pitchFamily="34" charset="0"/>
                <a:ea typeface="Lato" panose="020F0502020204030203" pitchFamily="34" charset="0"/>
                <a:cs typeface="Lato" panose="020F0502020204030203" pitchFamily="34" charset="0"/>
              </a:rPr>
              <a:t>DISCUSSION</a:t>
            </a:r>
            <a:endParaRPr kumimoji="0" lang="en-US" sz="6800" b="1"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sldNum" idx="12"/>
          </p:nvPr>
        </p:nvSpPr>
        <p:spPr>
          <a:xfrm>
            <a:off x="864927" y="12761275"/>
            <a:ext cx="772487"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37</a:t>
            </a:fld>
            <a:endParaRPr dirty="0"/>
          </a:p>
        </p:txBody>
      </p:sp>
      <p:sp>
        <p:nvSpPr>
          <p:cNvPr id="349" name="Google Shape;349;p37"/>
          <p:cNvSpPr/>
          <p:nvPr/>
        </p:nvSpPr>
        <p:spPr>
          <a:xfrm>
            <a:off x="5975498" y="7239582"/>
            <a:ext cx="12950455" cy="37856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Lato Light"/>
              <a:buNone/>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Paper Cabbage review activity </a:t>
            </a:r>
            <a:endParaRPr dirty="0">
              <a:latin typeface="Lato" panose="020F0502020204030203" pitchFamily="34" charset="0"/>
              <a:ea typeface="Lato" panose="020F0502020204030203" pitchFamily="34" charset="0"/>
              <a:cs typeface="Lato" panose="020F0502020204030203" pitchFamily="34" charset="0"/>
            </a:endParaRPr>
          </a:p>
          <a:p>
            <a:pPr marL="0" marR="0" lvl="0" indent="0" algn="ctr" rtl="0">
              <a:lnSpc>
                <a:spcPct val="100000"/>
              </a:lnSpc>
              <a:spcBef>
                <a:spcPts val="0"/>
              </a:spcBef>
              <a:spcAft>
                <a:spcPts val="0"/>
              </a:spcAft>
              <a:buClr>
                <a:srgbClr val="000000"/>
              </a:buClr>
              <a:buSzPts val="4800"/>
              <a:buFont typeface="Lato"/>
              <a:buNone/>
            </a:pPr>
            <a:r>
              <a:rPr lang="en-CA" sz="4800" b="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or</a:t>
            </a:r>
            <a:endParaRPr b="1" dirty="0">
              <a:latin typeface="Lato" panose="020F0502020204030203" pitchFamily="34" charset="0"/>
              <a:ea typeface="Lato" panose="020F0502020204030203" pitchFamily="34" charset="0"/>
              <a:cs typeface="Lato" panose="020F0502020204030203" pitchFamily="34" charset="0"/>
            </a:endParaRPr>
          </a:p>
          <a:p>
            <a:pPr marL="0" marR="0" lvl="0" indent="0" algn="ctr" rtl="0">
              <a:lnSpc>
                <a:spcPct val="100000"/>
              </a:lnSpc>
              <a:spcBef>
                <a:spcPts val="0"/>
              </a:spcBef>
              <a:spcAft>
                <a:spcPts val="0"/>
              </a:spcAft>
              <a:buClr>
                <a:srgbClr val="000000"/>
              </a:buClr>
              <a:buSzPts val="4800"/>
              <a:buFont typeface="Lato Light"/>
              <a:buNone/>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Word Search review activity in the Workbook</a:t>
            </a:r>
            <a:endParaRPr dirty="0">
              <a:latin typeface="Lato" panose="020F0502020204030203" pitchFamily="34" charset="0"/>
              <a:ea typeface="Lato" panose="020F0502020204030203" pitchFamily="34" charset="0"/>
              <a:cs typeface="Lato" panose="020F0502020204030203" pitchFamily="34" charset="0"/>
            </a:endParaRPr>
          </a:p>
          <a:p>
            <a:pPr marL="0" marR="0" lvl="0" indent="0" algn="ctr" rtl="0">
              <a:lnSpc>
                <a:spcPct val="100000"/>
              </a:lnSpc>
              <a:spcBef>
                <a:spcPts val="0"/>
              </a:spcBef>
              <a:spcAft>
                <a:spcPts val="0"/>
              </a:spcAft>
              <a:buClr>
                <a:srgbClr val="000000"/>
              </a:buClr>
              <a:buSzPts val="4800"/>
              <a:buFont typeface="Lato Light"/>
              <a:buNone/>
            </a:pPr>
            <a:br>
              <a:rPr lang="en-CA" sz="4800" b="0" i="0" u="none" strike="noStrike" cap="none" dirty="0">
                <a:solidFill>
                  <a:srgbClr val="000000"/>
                </a:solidFill>
                <a:latin typeface="Lato Light"/>
                <a:ea typeface="Lato Light"/>
                <a:cs typeface="Lato Light"/>
                <a:sym typeface="Lato Light"/>
              </a:rPr>
            </a:br>
            <a:endParaRPr sz="4800" b="0" i="0" u="none" strike="noStrike" cap="none" dirty="0">
              <a:solidFill>
                <a:srgbClr val="000000"/>
              </a:solidFill>
              <a:latin typeface="Lato Light"/>
              <a:ea typeface="Lato Light"/>
              <a:cs typeface="Lato Light"/>
              <a:sym typeface="Lato Light"/>
            </a:endParaRPr>
          </a:p>
        </p:txBody>
      </p:sp>
      <p:sp>
        <p:nvSpPr>
          <p:cNvPr id="2" name="TextBox 1">
            <a:extLst>
              <a:ext uri="{FF2B5EF4-FFF2-40B4-BE49-F238E27FC236}">
                <a16:creationId xmlns:a16="http://schemas.microsoft.com/office/drawing/2014/main" id="{A235BFE7-55E9-92B1-2731-3691D9610CBC}"/>
              </a:ext>
            </a:extLst>
          </p:cNvPr>
          <p:cNvSpPr txBox="1"/>
          <p:nvPr/>
        </p:nvSpPr>
        <p:spPr>
          <a:xfrm>
            <a:off x="0" y="3592125"/>
            <a:ext cx="24384000"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6800" b="1" spc="600" dirty="0">
                <a:solidFill>
                  <a:schemeClr val="bg1"/>
                </a:solidFill>
                <a:effectLst/>
                <a:latin typeface="Lato" panose="020F0502020204030203" pitchFamily="34" charset="0"/>
                <a:ea typeface="Lato" panose="020F0502020204030203" pitchFamily="34" charset="0"/>
                <a:cs typeface="Lato" panose="020F0502020204030203" pitchFamily="34" charset="0"/>
              </a:rPr>
              <a:t>REVIEW</a:t>
            </a:r>
            <a:endParaRPr kumimoji="0" lang="en-US" sz="6800" b="1"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38"/>
          <p:cNvSpPr/>
          <p:nvPr/>
        </p:nvSpPr>
        <p:spPr>
          <a:xfrm>
            <a:off x="2379591" y="2921836"/>
            <a:ext cx="361990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EC441"/>
              </a:buClr>
              <a:buSzPts val="5400"/>
              <a:buFont typeface="Lato"/>
              <a:buNone/>
            </a:pPr>
            <a:r>
              <a:rPr lang="en-CA" sz="5400" b="1" i="0" u="none" strike="noStrike" cap="none">
                <a:solidFill>
                  <a:srgbClr val="FEC441"/>
                </a:solidFill>
                <a:latin typeface="Lato"/>
                <a:ea typeface="Lato"/>
                <a:cs typeface="Lato"/>
                <a:sym typeface="Lato"/>
              </a:rPr>
              <a:t>Thank you!</a:t>
            </a:r>
            <a:endParaRPr/>
          </a:p>
        </p:txBody>
      </p:sp>
      <p:pic>
        <p:nvPicPr>
          <p:cNvPr id="356" name="Google Shape;356;p38"/>
          <p:cNvPicPr preferRelativeResize="0"/>
          <p:nvPr/>
        </p:nvPicPr>
        <p:blipFill rotWithShape="1">
          <a:blip r:embed="rId3">
            <a:alphaModFix/>
          </a:blip>
          <a:srcRect/>
          <a:stretch/>
        </p:blipFill>
        <p:spPr>
          <a:xfrm>
            <a:off x="2379591" y="6678612"/>
            <a:ext cx="779100" cy="779100"/>
          </a:xfrm>
          <a:prstGeom prst="rect">
            <a:avLst/>
          </a:prstGeom>
          <a:noFill/>
          <a:ln>
            <a:noFill/>
          </a:ln>
        </p:spPr>
      </p:pic>
      <p:pic>
        <p:nvPicPr>
          <p:cNvPr id="357" name="Google Shape;357;p38"/>
          <p:cNvPicPr preferRelativeResize="0"/>
          <p:nvPr/>
        </p:nvPicPr>
        <p:blipFill rotWithShape="1">
          <a:blip r:embed="rId4">
            <a:alphaModFix/>
          </a:blip>
          <a:srcRect/>
          <a:stretch/>
        </p:blipFill>
        <p:spPr>
          <a:xfrm>
            <a:off x="2379591" y="5245074"/>
            <a:ext cx="779100" cy="779100"/>
          </a:xfrm>
          <a:prstGeom prst="rect">
            <a:avLst/>
          </a:prstGeom>
          <a:noFill/>
          <a:ln>
            <a:noFill/>
          </a:ln>
        </p:spPr>
      </p:pic>
      <p:pic>
        <p:nvPicPr>
          <p:cNvPr id="358" name="Google Shape;358;p38"/>
          <p:cNvPicPr preferRelativeResize="0"/>
          <p:nvPr/>
        </p:nvPicPr>
        <p:blipFill rotWithShape="1">
          <a:blip r:embed="rId5">
            <a:alphaModFix/>
          </a:blip>
          <a:srcRect/>
          <a:stretch/>
        </p:blipFill>
        <p:spPr>
          <a:xfrm>
            <a:off x="2379591" y="5955194"/>
            <a:ext cx="779100" cy="779100"/>
          </a:xfrm>
          <a:prstGeom prst="rect">
            <a:avLst/>
          </a:prstGeom>
          <a:noFill/>
          <a:ln>
            <a:noFill/>
          </a:ln>
        </p:spPr>
      </p:pic>
      <p:sp>
        <p:nvSpPr>
          <p:cNvPr id="359" name="Google Shape;359;p38"/>
          <p:cNvSpPr txBox="1"/>
          <p:nvPr/>
        </p:nvSpPr>
        <p:spPr>
          <a:xfrm>
            <a:off x="3158691" y="6088485"/>
            <a:ext cx="4326630" cy="56425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chemeClr val="lt1"/>
              </a:buClr>
              <a:buSzPts val="3000"/>
              <a:buFont typeface="Lato Light"/>
              <a:buNone/>
            </a:pPr>
            <a:r>
              <a:rPr lang="en-CA" sz="300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Lato Light"/>
              </a:rPr>
              <a:t>+1 403 243 3285</a:t>
            </a:r>
            <a:endParaRPr dirty="0">
              <a:latin typeface="Lato" panose="020F0502020204030203" pitchFamily="34" charset="0"/>
              <a:ea typeface="Lato" panose="020F0502020204030203" pitchFamily="34" charset="0"/>
              <a:cs typeface="Lato" panose="020F0502020204030203" pitchFamily="34" charset="0"/>
            </a:endParaRPr>
          </a:p>
        </p:txBody>
      </p:sp>
      <p:sp>
        <p:nvSpPr>
          <p:cNvPr id="360" name="Google Shape;360;p38"/>
          <p:cNvSpPr txBox="1"/>
          <p:nvPr/>
        </p:nvSpPr>
        <p:spPr>
          <a:xfrm>
            <a:off x="3158691" y="5338545"/>
            <a:ext cx="5347356" cy="56425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chemeClr val="lt1"/>
              </a:buClr>
              <a:buSzPts val="3000"/>
              <a:buFont typeface="Lato Light"/>
              <a:buNone/>
            </a:pPr>
            <a:r>
              <a:rPr lang="en-CA" sz="300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Lato Light"/>
              </a:rPr>
              <a:t>Calgary . Alberta . Canada</a:t>
            </a:r>
            <a:endParaRPr sz="300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Lato Light"/>
            </a:endParaRPr>
          </a:p>
        </p:txBody>
      </p:sp>
      <p:sp>
        <p:nvSpPr>
          <p:cNvPr id="361" name="Google Shape;361;p38"/>
          <p:cNvSpPr txBox="1"/>
          <p:nvPr/>
        </p:nvSpPr>
        <p:spPr>
          <a:xfrm>
            <a:off x="3158691" y="6786033"/>
            <a:ext cx="3901328" cy="56425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chemeClr val="lt1"/>
              </a:buClr>
              <a:buSzPts val="3000"/>
              <a:buFont typeface="Lato Light"/>
              <a:buNone/>
            </a:pPr>
            <a:r>
              <a:rPr lang="en-CA" sz="300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Lato Light"/>
              </a:rPr>
              <a:t>cawst@cawst.org</a:t>
            </a:r>
            <a:endParaRPr sz="300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Lato Light"/>
            </a:endParaRPr>
          </a:p>
        </p:txBody>
      </p:sp>
      <p:pic>
        <p:nvPicPr>
          <p:cNvPr id="362" name="Google Shape;362;p38"/>
          <p:cNvPicPr preferRelativeResize="0"/>
          <p:nvPr/>
        </p:nvPicPr>
        <p:blipFill rotWithShape="1">
          <a:blip r:embed="rId6">
            <a:alphaModFix/>
          </a:blip>
          <a:srcRect/>
          <a:stretch/>
        </p:blipFill>
        <p:spPr>
          <a:xfrm>
            <a:off x="16055163" y="6027413"/>
            <a:ext cx="5613992" cy="1962172"/>
          </a:xfrm>
          <a:prstGeom prst="rect">
            <a:avLst/>
          </a:prstGeom>
          <a:noFill/>
          <a:ln>
            <a:noFill/>
          </a:ln>
        </p:spPr>
      </p:pic>
      <p:pic>
        <p:nvPicPr>
          <p:cNvPr id="363" name="Google Shape;363;p38"/>
          <p:cNvPicPr preferRelativeResize="0"/>
          <p:nvPr/>
        </p:nvPicPr>
        <p:blipFill rotWithShape="1">
          <a:blip r:embed="rId7">
            <a:alphaModFix/>
          </a:blip>
          <a:srcRect/>
          <a:stretch/>
        </p:blipFill>
        <p:spPr>
          <a:xfrm>
            <a:off x="2515141" y="7516012"/>
            <a:ext cx="508000" cy="508000"/>
          </a:xfrm>
          <a:prstGeom prst="rect">
            <a:avLst/>
          </a:prstGeom>
          <a:noFill/>
          <a:ln>
            <a:noFill/>
          </a:ln>
        </p:spPr>
      </p:pic>
      <p:sp>
        <p:nvSpPr>
          <p:cNvPr id="364" name="Google Shape;364;p38"/>
          <p:cNvSpPr txBox="1"/>
          <p:nvPr/>
        </p:nvSpPr>
        <p:spPr>
          <a:xfrm>
            <a:off x="3158691" y="7445252"/>
            <a:ext cx="2840802" cy="56425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chemeClr val="lt1"/>
              </a:buClr>
              <a:buSzPts val="3000"/>
              <a:buFont typeface="Lato Light"/>
              <a:buNone/>
            </a:pPr>
            <a:r>
              <a:rPr lang="en-CA" sz="300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Lato Light"/>
              </a:rPr>
              <a:t>cawst.org</a:t>
            </a:r>
            <a:endParaRPr sz="300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La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4</a:t>
            </a:fld>
            <a:endParaRPr/>
          </a:p>
        </p:txBody>
      </p:sp>
      <p:sp>
        <p:nvSpPr>
          <p:cNvPr id="82" name="Google Shape;82;p4"/>
          <p:cNvSpPr/>
          <p:nvPr/>
        </p:nvSpPr>
        <p:spPr>
          <a:xfrm>
            <a:off x="2924174" y="7430830"/>
            <a:ext cx="18107025" cy="4170332"/>
          </a:xfrm>
          <a:prstGeom prst="rect">
            <a:avLst/>
          </a:prstGeom>
          <a:noFill/>
          <a:ln>
            <a:noFill/>
          </a:ln>
        </p:spPr>
        <p:txBody>
          <a:bodyPr spcFirstLastPara="1" wrap="square" lIns="91425" tIns="45700" rIns="91425" bIns="45700" anchor="t" anchorCtr="0">
            <a:spAutoFit/>
          </a:bodyPr>
          <a:lstStyle/>
          <a:p>
            <a:pPr marL="914400" marR="0" lvl="0" indent="-914400" algn="l" rtl="0">
              <a:lnSpc>
                <a:spcPct val="100000"/>
              </a:lnSpc>
              <a:spcBef>
                <a:spcPts val="0"/>
              </a:spcBef>
              <a:spcAft>
                <a:spcPts val="600"/>
              </a:spcAft>
              <a:buClr>
                <a:srgbClr val="000000"/>
              </a:buClr>
              <a:buSzPts val="4800"/>
              <a:buFont typeface="Helvetica Neue"/>
              <a:buAutoNum type="arabicPeriod"/>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List the four aspects of drinking water quality</a:t>
            </a:r>
            <a:endParaRPr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endParaRPr>
          </a:p>
          <a:p>
            <a:pPr marL="914400" marR="0" lvl="0" indent="-914400" algn="l" rtl="0">
              <a:lnSpc>
                <a:spcPct val="100000"/>
              </a:lnSpc>
              <a:spcBef>
                <a:spcPts val="0"/>
              </a:spcBef>
              <a:spcAft>
                <a:spcPts val="600"/>
              </a:spcAft>
              <a:buClr>
                <a:schemeClr val="dk1"/>
              </a:buClr>
              <a:buSzPts val="4800"/>
              <a:buFont typeface="Helvetica Neue"/>
              <a:buAutoNum type="arabicPeriod"/>
            </a:pPr>
            <a:r>
              <a:rPr lang="en-CA"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rPr>
              <a:t>I</a:t>
            </a: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dentify different types of pathogens</a:t>
            </a:r>
            <a:endParaRPr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endParaRPr>
          </a:p>
          <a:p>
            <a:pPr marL="914400" marR="0" lvl="0" indent="-914400" algn="l" rtl="0">
              <a:lnSpc>
                <a:spcPct val="100000"/>
              </a:lnSpc>
              <a:spcBef>
                <a:spcPts val="0"/>
              </a:spcBef>
              <a:spcAft>
                <a:spcPts val="600"/>
              </a:spcAft>
              <a:buClr>
                <a:srgbClr val="000000"/>
              </a:buClr>
              <a:buSzPts val="4800"/>
              <a:buFont typeface="Helvetica Neue"/>
              <a:buAutoNum type="arabicPeriod"/>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Describe microbiological indicator organisms</a:t>
            </a:r>
            <a:endParaRPr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endParaRPr>
          </a:p>
          <a:p>
            <a:pPr marL="914400" marR="0" lvl="0" indent="-914400" algn="l" rtl="0">
              <a:lnSpc>
                <a:spcPct val="100000"/>
              </a:lnSpc>
              <a:spcBef>
                <a:spcPts val="0"/>
              </a:spcBef>
              <a:spcAft>
                <a:spcPts val="600"/>
              </a:spcAft>
              <a:buClr>
                <a:srgbClr val="000000"/>
              </a:buClr>
              <a:buSzPts val="4800"/>
              <a:buFont typeface="Helvetica Neue"/>
              <a:buAutoNum type="arabicPeriod"/>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Examine impacts of priority chemicals on drinking water</a:t>
            </a:r>
            <a:endParaRPr dirty="0">
              <a:latin typeface="Lato" panose="020F0502020204030203" pitchFamily="34" charset="0"/>
              <a:ea typeface="Lato" panose="020F0502020204030203" pitchFamily="34" charset="0"/>
              <a:cs typeface="Lato" panose="020F0502020204030203" pitchFamily="34" charset="0"/>
            </a:endParaRPr>
          </a:p>
          <a:p>
            <a:pPr marL="914400" marR="0" lvl="0" indent="-914400" algn="l" rtl="0">
              <a:lnSpc>
                <a:spcPct val="100000"/>
              </a:lnSpc>
              <a:spcBef>
                <a:spcPts val="0"/>
              </a:spcBef>
              <a:spcAft>
                <a:spcPts val="600"/>
              </a:spcAft>
              <a:buClr>
                <a:schemeClr val="dk1"/>
              </a:buClr>
              <a:buSzPts val="4800"/>
              <a:buFont typeface="Helvetica Neue"/>
              <a:buAutoNum type="arabicPeriod"/>
            </a:pPr>
            <a:r>
              <a:rPr lang="en-CA"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rPr>
              <a:t>Discuss factors that affect the acceptability of drinking water</a:t>
            </a:r>
            <a:endParaRPr dirty="0">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97EBFFED-425C-60A4-BF31-A14A744407D0}"/>
              </a:ext>
            </a:extLst>
          </p:cNvPr>
          <p:cNvSpPr txBox="1"/>
          <p:nvPr/>
        </p:nvSpPr>
        <p:spPr>
          <a:xfrm>
            <a:off x="0" y="3068905"/>
            <a:ext cx="24384000" cy="2195473"/>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en-GB"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rPr>
              <a:t>LEARNING</a:t>
            </a:r>
          </a:p>
          <a:p>
            <a:pPr marL="0" marR="0" lvl="0" indent="0" algn="ctr" defTabSz="825500" eaLnBrk="1" fontAlgn="auto" latinLnBrk="0" hangingPunct="0">
              <a:lnSpc>
                <a:spcPct val="100000"/>
              </a:lnSpc>
              <a:spcBef>
                <a:spcPts val="0"/>
              </a:spcBef>
              <a:spcAft>
                <a:spcPts val="0"/>
              </a:spcAft>
              <a:buClrTx/>
              <a:buSzTx/>
              <a:buFontTx/>
              <a:buNone/>
              <a:tabLst/>
              <a:defRPr/>
            </a:pPr>
            <a:r>
              <a:rPr kumimoji="0" lang="en-GB"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rPr>
              <a:t>OUTCOMES</a:t>
            </a:r>
            <a:endParaRPr kumimoji="0" lang="en-US"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p:nvPr/>
        </p:nvSpPr>
        <p:spPr>
          <a:xfrm>
            <a:off x="10255623" y="8087599"/>
            <a:ext cx="3657600" cy="45719"/>
          </a:xfrm>
          <a:prstGeom prst="rect">
            <a:avLst/>
          </a:prstGeom>
          <a:solidFill>
            <a:srgbClr val="FEC441"/>
          </a:solidFill>
          <a:ln w="76200" cap="flat" cmpd="sng">
            <a:solidFill>
              <a:srgbClr val="FEC441"/>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8" name="Google Shape;88;p5"/>
          <p:cNvSpPr/>
          <p:nvPr/>
        </p:nvSpPr>
        <p:spPr>
          <a:xfrm>
            <a:off x="6096000" y="6103948"/>
            <a:ext cx="121920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7200"/>
              <a:buFont typeface="Lato Light"/>
              <a:buNone/>
            </a:pPr>
            <a:r>
              <a:rPr lang="en-CA" sz="720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Lato Light"/>
              </a:rPr>
              <a:t>Microbiological Aspects </a:t>
            </a:r>
            <a:endParaRPr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6</a:t>
            </a:fld>
            <a:endParaRPr/>
          </a:p>
        </p:txBody>
      </p:sp>
      <p:sp>
        <p:nvSpPr>
          <p:cNvPr id="94" name="Google Shape;94;p6"/>
          <p:cNvSpPr/>
          <p:nvPr/>
        </p:nvSpPr>
        <p:spPr>
          <a:xfrm>
            <a:off x="2038349" y="1617673"/>
            <a:ext cx="977569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What is a Pathogen?</a:t>
            </a:r>
            <a:endParaRPr sz="6000" b="1" i="0" u="none" strike="noStrike" cap="none">
              <a:solidFill>
                <a:schemeClr val="dk2"/>
              </a:solidFill>
              <a:latin typeface="Helvetica Neue"/>
              <a:ea typeface="Helvetica Neue"/>
              <a:cs typeface="Helvetica Neue"/>
              <a:sym typeface="Helvetica Neue"/>
            </a:endParaRPr>
          </a:p>
        </p:txBody>
      </p:sp>
      <p:sp>
        <p:nvSpPr>
          <p:cNvPr id="95" name="Google Shape;95;p6"/>
          <p:cNvSpPr/>
          <p:nvPr/>
        </p:nvSpPr>
        <p:spPr>
          <a:xfrm>
            <a:off x="2038350" y="3556665"/>
            <a:ext cx="9775698" cy="52629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Lato Light"/>
              <a:buNone/>
            </a:pPr>
            <a:r>
              <a:rPr lang="en-CA"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A microorganism that causes disease (not all microorganisms are pathogens)</a:t>
            </a:r>
            <a:endParaRPr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marR="0" lvl="0" indent="0" algn="ctr" rtl="0">
              <a:lnSpc>
                <a:spcPct val="100000"/>
              </a:lnSpc>
              <a:spcBef>
                <a:spcPts val="0"/>
              </a:spcBef>
              <a:spcAft>
                <a:spcPts val="0"/>
              </a:spcAft>
              <a:buClr>
                <a:srgbClr val="000000"/>
              </a:buClr>
              <a:buSzPts val="4800"/>
              <a:buFont typeface="Lato Light"/>
              <a:buNone/>
            </a:pPr>
            <a:br>
              <a:rPr lang="en-CA" sz="4800" b="0" i="0" u="none" strike="noStrike" cap="none" dirty="0">
                <a:solidFill>
                  <a:srgbClr val="000000"/>
                </a:solidFill>
                <a:latin typeface="Lato Light"/>
                <a:ea typeface="Lato Light"/>
                <a:cs typeface="Lato Light"/>
                <a:sym typeface="Lato Light"/>
              </a:rPr>
            </a:br>
            <a:br>
              <a:rPr lang="en-CA" sz="4800" b="0" i="0" u="none" strike="noStrike" cap="none" dirty="0">
                <a:solidFill>
                  <a:schemeClr val="dk1"/>
                </a:solidFill>
                <a:latin typeface="Lato Light"/>
                <a:ea typeface="Lato Light"/>
                <a:cs typeface="Lato Light"/>
                <a:sym typeface="Lato Light"/>
              </a:rPr>
            </a:br>
            <a:br>
              <a:rPr lang="en-CA" sz="4800" b="0" i="0" u="none" strike="noStrike" cap="none" dirty="0">
                <a:solidFill>
                  <a:schemeClr val="dk1"/>
                </a:solidFill>
                <a:latin typeface="Lato Light"/>
                <a:ea typeface="Lato Light"/>
                <a:cs typeface="Lato Light"/>
                <a:sym typeface="Lato Light"/>
              </a:rPr>
            </a:br>
            <a:endParaRPr sz="4800" b="0" i="0" u="none" strike="noStrike" cap="none" dirty="0">
              <a:solidFill>
                <a:schemeClr val="dk1"/>
              </a:solidFill>
              <a:latin typeface="Lato Light"/>
              <a:ea typeface="Lato Light"/>
              <a:cs typeface="Lato Light"/>
              <a:sym typeface="Lato Light"/>
            </a:endParaRPr>
          </a:p>
        </p:txBody>
      </p:sp>
      <p:pic>
        <p:nvPicPr>
          <p:cNvPr id="96" name="Google Shape;96;p6" descr="https://lh5.googleusercontent.com/BNBNN3C6ZsEhcltNcFPhFtfeRAP4vSLkxCZt3PwBq3Ur9fwF3WkkL0guNZtGcJN-gdShzXImWDG4h5AQSzeFXxs2OEJCeLK1nbqhRRzEV_c964LxcRwcZ6UkPiaBpfWJ_rHkkzT5"/>
          <p:cNvPicPr preferRelativeResize="0"/>
          <p:nvPr/>
        </p:nvPicPr>
        <p:blipFill rotWithShape="1">
          <a:blip r:embed="rId3">
            <a:alphaModFix/>
          </a:blip>
          <a:srcRect l="40048"/>
          <a:stretch/>
        </p:blipFill>
        <p:spPr>
          <a:xfrm>
            <a:off x="13012614" y="0"/>
            <a:ext cx="11371385" cy="13716000"/>
          </a:xfrm>
          <a:prstGeom prst="rect">
            <a:avLst/>
          </a:prstGeom>
          <a:noFill/>
          <a:ln>
            <a:noFill/>
          </a:ln>
        </p:spPr>
      </p:pic>
      <p:sp>
        <p:nvSpPr>
          <p:cNvPr id="97" name="Google Shape;97;p6"/>
          <p:cNvSpPr/>
          <p:nvPr/>
        </p:nvSpPr>
        <p:spPr>
          <a:xfrm>
            <a:off x="13012614" y="12356035"/>
            <a:ext cx="11371386" cy="523220"/>
          </a:xfrm>
          <a:prstGeom prst="rect">
            <a:avLst/>
          </a:prstGeom>
          <a:solidFill>
            <a:srgbClr val="FEC4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Source: Articulate Content Library</a:t>
            </a:r>
            <a:endParaRPr dirty="0">
              <a:latin typeface="Lato Light" panose="020F0502020204030203" pitchFamily="34" charset="0"/>
              <a:ea typeface="Lato Light" panose="020F0502020204030203" pitchFamily="34" charset="0"/>
              <a:cs typeface="Lato Light" panose="020F050202020403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7</a:t>
            </a:fld>
            <a:endParaRPr/>
          </a:p>
        </p:txBody>
      </p:sp>
      <p:sp>
        <p:nvSpPr>
          <p:cNvPr id="103" name="Google Shape;103;p7"/>
          <p:cNvSpPr/>
          <p:nvPr/>
        </p:nvSpPr>
        <p:spPr>
          <a:xfrm>
            <a:off x="2038349" y="1617673"/>
            <a:ext cx="977569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4 Types of Microorganisms</a:t>
            </a:r>
            <a:endParaRPr sz="6000" b="1" i="0" u="none" strike="noStrike" cap="none">
              <a:solidFill>
                <a:schemeClr val="dk2"/>
              </a:solidFill>
              <a:latin typeface="Helvetica Neue"/>
              <a:ea typeface="Helvetica Neue"/>
              <a:cs typeface="Helvetica Neue"/>
              <a:sym typeface="Helvetica Neue"/>
            </a:endParaRPr>
          </a:p>
        </p:txBody>
      </p:sp>
      <p:sp>
        <p:nvSpPr>
          <p:cNvPr id="13" name="Google Shape;104;p7">
            <a:extLst>
              <a:ext uri="{FF2B5EF4-FFF2-40B4-BE49-F238E27FC236}">
                <a16:creationId xmlns:a16="http://schemas.microsoft.com/office/drawing/2014/main" id="{C5BDA913-01B6-0D7A-E623-83E3A2B91136}"/>
              </a:ext>
            </a:extLst>
          </p:cNvPr>
          <p:cNvSpPr/>
          <p:nvPr/>
        </p:nvSpPr>
        <p:spPr>
          <a:xfrm>
            <a:off x="2038348" y="3648924"/>
            <a:ext cx="16158211" cy="7863691"/>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2A95B9"/>
              </a:buClr>
              <a:buSzPts val="6000"/>
              <a:buFont typeface="Lato"/>
              <a:buNone/>
            </a:pPr>
            <a:r>
              <a:rPr lang="en-CA" sz="6000" b="1" i="0" u="none" strike="noStrike" cap="none" dirty="0">
                <a:solidFill>
                  <a:srgbClr val="2A95B9"/>
                </a:solidFill>
                <a:latin typeface="Lato"/>
                <a:ea typeface="Lato"/>
                <a:cs typeface="Lato"/>
                <a:sym typeface="Lato"/>
              </a:rPr>
              <a:t>Viruses			</a:t>
            </a:r>
            <a:r>
              <a:rPr lang="en-CA"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rPr>
              <a:t>0.03 - 0.2 microns</a:t>
            </a:r>
            <a:r>
              <a:rPr lang="en-CA" sz="6000" b="1" i="0" u="none" strike="noStrike" cap="none" dirty="0">
                <a:solidFill>
                  <a:srgbClr val="2A95B9"/>
                </a:solidFill>
                <a:latin typeface="Lato"/>
                <a:ea typeface="Lato"/>
                <a:cs typeface="Lato"/>
                <a:sym typeface="Lato"/>
              </a:rPr>
              <a:t>			</a:t>
            </a:r>
            <a:endParaRPr sz="6000" b="0" i="0" u="none" strike="noStrike" cap="none" dirty="0">
              <a:solidFill>
                <a:srgbClr val="2A95B9"/>
              </a:solidFill>
              <a:latin typeface="Helvetica Neue"/>
              <a:ea typeface="Helvetica Neue"/>
              <a:cs typeface="Helvetica Neue"/>
              <a:sym typeface="Helvetica Neue"/>
            </a:endParaRPr>
          </a:p>
          <a:p>
            <a:pPr marL="0" marR="0" lvl="0" indent="0" algn="l" rtl="0">
              <a:lnSpc>
                <a:spcPct val="200000"/>
              </a:lnSpc>
              <a:spcBef>
                <a:spcPts val="1000"/>
              </a:spcBef>
              <a:spcAft>
                <a:spcPts val="0"/>
              </a:spcAft>
              <a:buClr>
                <a:srgbClr val="2A95B9"/>
              </a:buClr>
              <a:buSzPts val="6000"/>
              <a:buFont typeface="Lato"/>
              <a:buNone/>
            </a:pPr>
            <a:r>
              <a:rPr lang="en-CA" sz="6000" b="1" i="0" u="none" strike="noStrike" cap="none" dirty="0">
                <a:solidFill>
                  <a:srgbClr val="2A95B9"/>
                </a:solidFill>
                <a:latin typeface="Lato"/>
                <a:ea typeface="Lato"/>
                <a:cs typeface="Lato"/>
                <a:sym typeface="Lato"/>
              </a:rPr>
              <a:t>Bacteria		</a:t>
            </a:r>
            <a:r>
              <a:rPr lang="en-CA"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rPr>
              <a:t>0.2 – 10 microns</a:t>
            </a:r>
            <a:endParaRPr sz="4800" u="none" strike="noStrike" cap="none" dirty="0">
              <a:solidFill>
                <a:srgbClr val="2A95B9"/>
              </a:solidFill>
              <a:latin typeface="Lato" panose="020F0502020204030203" pitchFamily="34" charset="0"/>
              <a:ea typeface="Lato" panose="020F0502020204030203" pitchFamily="34" charset="0"/>
              <a:cs typeface="Lato" panose="020F0502020204030203" pitchFamily="34" charset="0"/>
              <a:sym typeface="Lato Light"/>
            </a:endParaRPr>
          </a:p>
          <a:p>
            <a:pPr marL="0" marR="0" lvl="0" indent="0" algn="l" rtl="0">
              <a:lnSpc>
                <a:spcPct val="200000"/>
              </a:lnSpc>
              <a:spcBef>
                <a:spcPts val="1000"/>
              </a:spcBef>
              <a:spcAft>
                <a:spcPts val="0"/>
              </a:spcAft>
              <a:buClr>
                <a:srgbClr val="2A95B9"/>
              </a:buClr>
              <a:buSzPts val="6000"/>
              <a:buFont typeface="Lato"/>
              <a:buNone/>
            </a:pPr>
            <a:r>
              <a:rPr lang="en-CA" sz="6000" b="1" i="0" u="none" strike="noStrike" cap="none" dirty="0">
                <a:solidFill>
                  <a:srgbClr val="2A95B9"/>
                </a:solidFill>
                <a:latin typeface="Lato"/>
                <a:ea typeface="Lato"/>
                <a:cs typeface="Lato"/>
                <a:sym typeface="Lato"/>
              </a:rPr>
              <a:t>Protozoa		</a:t>
            </a:r>
            <a:r>
              <a:rPr lang="en-CA"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rPr>
              <a:t>2– 50 microns</a:t>
            </a:r>
            <a:endParaRPr dirty="0">
              <a:latin typeface="Lato" panose="020F0502020204030203" pitchFamily="34" charset="0"/>
              <a:ea typeface="Lato" panose="020F0502020204030203" pitchFamily="34" charset="0"/>
              <a:cs typeface="Lato" panose="020F0502020204030203" pitchFamily="34" charset="0"/>
            </a:endParaRPr>
          </a:p>
          <a:p>
            <a:pPr marL="0" marR="0" lvl="0" indent="0" algn="l" rtl="0">
              <a:lnSpc>
                <a:spcPct val="200000"/>
              </a:lnSpc>
              <a:spcBef>
                <a:spcPts val="1000"/>
              </a:spcBef>
              <a:spcAft>
                <a:spcPts val="0"/>
              </a:spcAft>
              <a:buClr>
                <a:srgbClr val="2A95B9"/>
              </a:buClr>
              <a:buSzPts val="6000"/>
              <a:buFont typeface="Lato"/>
              <a:buNone/>
            </a:pPr>
            <a:r>
              <a:rPr lang="en-CA" sz="6000" b="1" i="0" u="none" strike="noStrike" cap="none" dirty="0">
                <a:solidFill>
                  <a:srgbClr val="2A95B9"/>
                </a:solidFill>
                <a:latin typeface="Lato"/>
                <a:ea typeface="Lato"/>
                <a:cs typeface="Lato"/>
                <a:sym typeface="Lato"/>
              </a:rPr>
              <a:t>Helminths		</a:t>
            </a:r>
            <a:r>
              <a:rPr lang="en-CA"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rPr>
              <a:t>40 – 100+ microns</a:t>
            </a:r>
            <a:endParaRPr dirty="0">
              <a:latin typeface="Lato" panose="020F0502020204030203" pitchFamily="34" charset="0"/>
              <a:ea typeface="Lato" panose="020F0502020204030203" pitchFamily="34" charset="0"/>
              <a:cs typeface="Lato" panose="020F0502020204030203" pitchFamily="34" charset="0"/>
            </a:endParaRPr>
          </a:p>
        </p:txBody>
      </p:sp>
      <p:sp>
        <p:nvSpPr>
          <p:cNvPr id="14" name="Google Shape;105;p7">
            <a:extLst>
              <a:ext uri="{FF2B5EF4-FFF2-40B4-BE49-F238E27FC236}">
                <a16:creationId xmlns:a16="http://schemas.microsoft.com/office/drawing/2014/main" id="{61FB42E1-3127-60EA-6876-1D06A227D9FE}"/>
              </a:ext>
            </a:extLst>
          </p:cNvPr>
          <p:cNvSpPr/>
          <p:nvPr/>
        </p:nvSpPr>
        <p:spPr>
          <a:xfrm>
            <a:off x="12496800" y="4724400"/>
            <a:ext cx="365760" cy="365760"/>
          </a:xfrm>
          <a:prstGeom prst="ellipse">
            <a:avLst/>
          </a:prstGeom>
          <a:solidFill>
            <a:srgbClr val="FEC441"/>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 name="Google Shape;106;p7">
            <a:extLst>
              <a:ext uri="{FF2B5EF4-FFF2-40B4-BE49-F238E27FC236}">
                <a16:creationId xmlns:a16="http://schemas.microsoft.com/office/drawing/2014/main" id="{FEF034BA-D2A2-5FCF-89C4-40140B7B2A61}"/>
              </a:ext>
            </a:extLst>
          </p:cNvPr>
          <p:cNvSpPr/>
          <p:nvPr/>
        </p:nvSpPr>
        <p:spPr>
          <a:xfrm>
            <a:off x="12856031" y="5638800"/>
            <a:ext cx="1317170" cy="1317170"/>
          </a:xfrm>
          <a:prstGeom prst="ellipse">
            <a:avLst/>
          </a:prstGeom>
          <a:solidFill>
            <a:srgbClr val="FEC441"/>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 name="Google Shape;107;p7">
            <a:extLst>
              <a:ext uri="{FF2B5EF4-FFF2-40B4-BE49-F238E27FC236}">
                <a16:creationId xmlns:a16="http://schemas.microsoft.com/office/drawing/2014/main" id="{A8BE8388-1289-5AC8-7276-30CFE0ADDAA8}"/>
              </a:ext>
            </a:extLst>
          </p:cNvPr>
          <p:cNvSpPr/>
          <p:nvPr/>
        </p:nvSpPr>
        <p:spPr>
          <a:xfrm>
            <a:off x="14173201" y="6955970"/>
            <a:ext cx="2987040" cy="2987040"/>
          </a:xfrm>
          <a:prstGeom prst="ellipse">
            <a:avLst/>
          </a:prstGeom>
          <a:solidFill>
            <a:srgbClr val="FEC441"/>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grpSp>
        <p:nvGrpSpPr>
          <p:cNvPr id="17" name="Google Shape;108;p7">
            <a:extLst>
              <a:ext uri="{FF2B5EF4-FFF2-40B4-BE49-F238E27FC236}">
                <a16:creationId xmlns:a16="http://schemas.microsoft.com/office/drawing/2014/main" id="{93DF923E-EF13-65F9-F008-70378D78DB5D}"/>
              </a:ext>
            </a:extLst>
          </p:cNvPr>
          <p:cNvGrpSpPr/>
          <p:nvPr/>
        </p:nvGrpSpPr>
        <p:grpSpPr>
          <a:xfrm>
            <a:off x="16334029" y="8957868"/>
            <a:ext cx="7383221" cy="6983171"/>
            <a:chOff x="16334029" y="8957868"/>
            <a:chExt cx="7383221" cy="6983171"/>
          </a:xfrm>
        </p:grpSpPr>
        <p:sp>
          <p:nvSpPr>
            <p:cNvPr id="18" name="Google Shape;109;p7">
              <a:extLst>
                <a:ext uri="{FF2B5EF4-FFF2-40B4-BE49-F238E27FC236}">
                  <a16:creationId xmlns:a16="http://schemas.microsoft.com/office/drawing/2014/main" id="{CF13BC47-6308-9382-0155-3876C1A8B7C2}"/>
                </a:ext>
              </a:extLst>
            </p:cNvPr>
            <p:cNvSpPr/>
            <p:nvPr/>
          </p:nvSpPr>
          <p:spPr>
            <a:xfrm>
              <a:off x="22745700" y="12211050"/>
              <a:ext cx="971550" cy="1083704"/>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9" name="Google Shape;110;p7">
              <a:extLst>
                <a:ext uri="{FF2B5EF4-FFF2-40B4-BE49-F238E27FC236}">
                  <a16:creationId xmlns:a16="http://schemas.microsoft.com/office/drawing/2014/main" id="{25251B48-061B-CB21-01FC-70A0217305BB}"/>
                </a:ext>
              </a:extLst>
            </p:cNvPr>
            <p:cNvSpPr/>
            <p:nvPr/>
          </p:nvSpPr>
          <p:spPr>
            <a:xfrm>
              <a:off x="16334029" y="8957868"/>
              <a:ext cx="6983171" cy="6983171"/>
            </a:xfrm>
            <a:prstGeom prst="ellipse">
              <a:avLst/>
            </a:prstGeom>
            <a:solidFill>
              <a:srgbClr val="FEC441"/>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8"/>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8</a:t>
            </a:fld>
            <a:endParaRPr/>
          </a:p>
        </p:txBody>
      </p:sp>
      <p:sp>
        <p:nvSpPr>
          <p:cNvPr id="116" name="Google Shape;116;p8"/>
          <p:cNvSpPr/>
          <p:nvPr/>
        </p:nvSpPr>
        <p:spPr>
          <a:xfrm>
            <a:off x="2038350" y="1617673"/>
            <a:ext cx="121920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Viruses</a:t>
            </a:r>
            <a:endParaRPr sz="6000" b="1" i="0" u="none" strike="noStrike" cap="none">
              <a:solidFill>
                <a:schemeClr val="dk2"/>
              </a:solidFill>
              <a:latin typeface="Lato"/>
              <a:ea typeface="Lato"/>
              <a:cs typeface="Lato"/>
              <a:sym typeface="Lato"/>
            </a:endParaRPr>
          </a:p>
        </p:txBody>
      </p:sp>
      <p:pic>
        <p:nvPicPr>
          <p:cNvPr id="117" name="Google Shape;117;p8" descr="https://lh3.googleusercontent.com/QxM1o7eIbIgs7jhZlDLHShqr1w7-hSpGbsG4f1obnWQHM7hF5cRBwWjMCjtEuo8Ghte6gg0WeMg2Zgio2MX1LzXGnLzAleYAWl18hUkS92WHNN2f3jJeyGFm3sFse2KST1sKyuoj"/>
          <p:cNvPicPr preferRelativeResize="0"/>
          <p:nvPr/>
        </p:nvPicPr>
        <p:blipFill rotWithShape="1">
          <a:blip r:embed="rId3">
            <a:alphaModFix/>
          </a:blip>
          <a:srcRect l="11421" r="9085"/>
          <a:stretch/>
        </p:blipFill>
        <p:spPr>
          <a:xfrm>
            <a:off x="11938000" y="0"/>
            <a:ext cx="12446000" cy="13716000"/>
          </a:xfrm>
          <a:prstGeom prst="rect">
            <a:avLst/>
          </a:prstGeom>
          <a:noFill/>
          <a:ln>
            <a:noFill/>
          </a:ln>
        </p:spPr>
      </p:pic>
      <p:sp>
        <p:nvSpPr>
          <p:cNvPr id="118" name="Google Shape;118;p8"/>
          <p:cNvSpPr/>
          <p:nvPr/>
        </p:nvSpPr>
        <p:spPr>
          <a:xfrm>
            <a:off x="2038350" y="3556665"/>
            <a:ext cx="7867650" cy="9264034"/>
          </a:xfrm>
          <a:prstGeom prst="rect">
            <a:avLst/>
          </a:prstGeom>
          <a:noFill/>
          <a:ln>
            <a:noFill/>
          </a:ln>
        </p:spPr>
        <p:txBody>
          <a:bodyPr spcFirstLastPara="1" wrap="square" lIns="91425" tIns="45700" rIns="91425" bIns="45700" anchor="t" anchorCtr="0">
            <a:spAutoFit/>
          </a:bodyPr>
          <a:lstStyle/>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Unable to reproduce </a:t>
            </a:r>
            <a:b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b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by themselves</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Invade host cells</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Water-borne examples:</a:t>
            </a:r>
            <a:b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b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Hepatitis A &amp; E, rotavirus</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Mosquito-borne examples:</a:t>
            </a:r>
            <a:b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b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Dengue virus, </a:t>
            </a:r>
            <a:b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b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West Nile virus</a:t>
            </a:r>
            <a:b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br>
            <a:br>
              <a:rPr lang="en-CA" sz="4800" b="0" i="0" u="none" strike="noStrike" cap="none" dirty="0">
                <a:solidFill>
                  <a:schemeClr val="dk1"/>
                </a:solidFill>
                <a:latin typeface="Lato Light"/>
                <a:ea typeface="Lato Light"/>
                <a:cs typeface="Lato Light"/>
                <a:sym typeface="Lato Light"/>
              </a:rPr>
            </a:br>
            <a:br>
              <a:rPr lang="en-CA" sz="4800" b="0" i="0" u="none" strike="noStrike" cap="none" dirty="0">
                <a:solidFill>
                  <a:schemeClr val="dk1"/>
                </a:solidFill>
                <a:latin typeface="Lato Light"/>
                <a:ea typeface="Lato Light"/>
                <a:cs typeface="Lato Light"/>
                <a:sym typeface="Lato Light"/>
              </a:rPr>
            </a:br>
            <a:endParaRPr sz="4800" b="0" i="0" u="none" strike="noStrike" cap="none" dirty="0">
              <a:solidFill>
                <a:schemeClr val="dk1"/>
              </a:solidFill>
              <a:latin typeface="Lato Light"/>
              <a:ea typeface="Lato Light"/>
              <a:cs typeface="Lato Light"/>
              <a:sym typeface="Lato Light"/>
            </a:endParaRPr>
          </a:p>
        </p:txBody>
      </p:sp>
      <p:sp>
        <p:nvSpPr>
          <p:cNvPr id="119" name="Google Shape;119;p8"/>
          <p:cNvSpPr/>
          <p:nvPr/>
        </p:nvSpPr>
        <p:spPr>
          <a:xfrm>
            <a:off x="11938000" y="12356035"/>
            <a:ext cx="12446000" cy="954107"/>
          </a:xfrm>
          <a:prstGeom prst="rect">
            <a:avLst/>
          </a:prstGeom>
          <a:solidFill>
            <a:srgbClr val="FEC4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Computer-assisted image of a rotavirus particle (70 nm in diameter).</a:t>
            </a:r>
            <a:endParaRPr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Image Credit: </a:t>
            </a:r>
            <a:r>
              <a:rPr lang="en-CA" sz="2800" u="sng"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hlinkClick r:id="rId4">
                  <a:extLst>
                    <a:ext uri="{A12FA001-AC4F-418D-AE19-62706E023703}">
                      <ahyp:hlinkClr xmlns:ahyp="http://schemas.microsoft.com/office/drawing/2018/hyperlinkcolor" val="tx"/>
                    </a:ext>
                  </a:extLst>
                </a:hlinkClick>
              </a:rPr>
              <a:t>Graham Beards</a:t>
            </a:r>
            <a:r>
              <a:rPr lang="en-CA" sz="2800" u="sng"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a:t>
            </a:r>
            <a:endParaRPr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9" descr="https://lh6.googleusercontent.com/G3wzapEbwjHtQrJUlGPdXX9GOBEDWH9m7u3_URzOWn2zISitvWBJ_KHk-FzPKP2pbVSoDHOqRgRtD3cnK8eHFurs-qfAD4EjRVRbOv_Z6tXVKx75MNQ8iwr9V8cnFzlnK-oqNTvQ"/>
          <p:cNvPicPr preferRelativeResize="0"/>
          <p:nvPr/>
        </p:nvPicPr>
        <p:blipFill rotWithShape="1">
          <a:blip r:embed="rId3">
            <a:alphaModFix/>
          </a:blip>
          <a:srcRect l="24257" b="3634"/>
          <a:stretch/>
        </p:blipFill>
        <p:spPr>
          <a:xfrm>
            <a:off x="12065000" y="0"/>
            <a:ext cx="12319000" cy="13716000"/>
          </a:xfrm>
          <a:prstGeom prst="rect">
            <a:avLst/>
          </a:prstGeom>
          <a:noFill/>
          <a:ln>
            <a:noFill/>
          </a:ln>
        </p:spPr>
      </p:pic>
      <p:sp>
        <p:nvSpPr>
          <p:cNvPr id="125" name="Google Shape;125;p9"/>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lang="en-CA"/>
              <a:t>9</a:t>
            </a:fld>
            <a:endParaRPr/>
          </a:p>
        </p:txBody>
      </p:sp>
      <p:sp>
        <p:nvSpPr>
          <p:cNvPr id="126" name="Google Shape;126;p9"/>
          <p:cNvSpPr/>
          <p:nvPr/>
        </p:nvSpPr>
        <p:spPr>
          <a:xfrm>
            <a:off x="2038350" y="1617673"/>
            <a:ext cx="121920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6000"/>
              <a:buFont typeface="Lato"/>
              <a:buNone/>
            </a:pPr>
            <a:r>
              <a:rPr lang="en-CA" sz="6000" b="1" i="0" u="none" strike="noStrike" cap="none">
                <a:solidFill>
                  <a:schemeClr val="dk2"/>
                </a:solidFill>
                <a:latin typeface="Lato"/>
                <a:ea typeface="Lato"/>
                <a:cs typeface="Lato"/>
                <a:sym typeface="Lato"/>
              </a:rPr>
              <a:t>Bacteria</a:t>
            </a:r>
            <a:endParaRPr sz="6000" b="1" i="0" u="none" strike="noStrike" cap="none">
              <a:solidFill>
                <a:schemeClr val="dk2"/>
              </a:solidFill>
              <a:latin typeface="Lato"/>
              <a:ea typeface="Lato"/>
              <a:cs typeface="Lato"/>
              <a:sym typeface="Lato"/>
            </a:endParaRPr>
          </a:p>
        </p:txBody>
      </p:sp>
      <p:sp>
        <p:nvSpPr>
          <p:cNvPr id="127" name="Google Shape;127;p9"/>
          <p:cNvSpPr/>
          <p:nvPr/>
        </p:nvSpPr>
        <p:spPr>
          <a:xfrm>
            <a:off x="2038350" y="3556665"/>
            <a:ext cx="7867650" cy="5493771"/>
          </a:xfrm>
          <a:prstGeom prst="rect">
            <a:avLst/>
          </a:prstGeom>
          <a:noFill/>
          <a:ln>
            <a:noFill/>
          </a:ln>
        </p:spPr>
        <p:txBody>
          <a:bodyPr spcFirstLastPara="1" wrap="square" lIns="91425" tIns="45700" rIns="91425" bIns="45700" anchor="t" anchorCtr="0">
            <a:spAutoFit/>
          </a:bodyPr>
          <a:lstStyle/>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Very common in feces</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Escherichia coli (E. coli) bacteria mainly found </a:t>
            </a:r>
            <a:b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b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in feces </a:t>
            </a:r>
            <a:endParaRPr dirty="0">
              <a:latin typeface="Lato" panose="020F0502020204030203" pitchFamily="34" charset="0"/>
              <a:ea typeface="Lato" panose="020F0502020204030203" pitchFamily="34" charset="0"/>
              <a:cs typeface="Lato" panose="020F0502020204030203" pitchFamily="34" charset="0"/>
            </a:endParaRPr>
          </a:p>
          <a:p>
            <a:pPr marL="685800" marR="0" lvl="0" indent="-685800" algn="l" rtl="0">
              <a:lnSpc>
                <a:spcPct val="100000"/>
              </a:lnSpc>
              <a:spcBef>
                <a:spcPts val="0"/>
              </a:spcBef>
              <a:spcAft>
                <a:spcPts val="600"/>
              </a:spcAft>
              <a:buClr>
                <a:srgbClr val="000000"/>
              </a:buClr>
              <a:buSzPts val="4800"/>
              <a:buFont typeface="Arial"/>
              <a:buChar char="•"/>
            </a:pPr>
            <a: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t>Waterborne disease examples: cholera, shigellosis, typhoid</a:t>
            </a:r>
            <a:endParaRPr sz="48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Light"/>
            </a:endParaRPr>
          </a:p>
        </p:txBody>
      </p:sp>
      <p:sp>
        <p:nvSpPr>
          <p:cNvPr id="128" name="Google Shape;128;p9"/>
          <p:cNvSpPr/>
          <p:nvPr/>
        </p:nvSpPr>
        <p:spPr>
          <a:xfrm>
            <a:off x="12065000" y="12356035"/>
            <a:ext cx="12319000" cy="954107"/>
          </a:xfrm>
          <a:prstGeom prst="rect">
            <a:avLst/>
          </a:prstGeom>
          <a:solidFill>
            <a:srgbClr val="FEC4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Scanning electron micrograph of Vibrio cholerae bacteria (</a:t>
            </a:r>
            <a:r>
              <a:rPr lang="en-CA" sz="2800" u="sng"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hlinkClick r:id="rId4">
                  <a:extLst>
                    <a:ext uri="{A12FA001-AC4F-418D-AE19-62706E023703}">
                      <ahyp:hlinkClr xmlns:ahyp="http://schemas.microsoft.com/office/drawing/2018/hyperlinkcolor" val="tx"/>
                    </a:ext>
                  </a:extLst>
                </a:hlinkClick>
              </a:rPr>
              <a:t>public domain</a:t>
            </a:r>
            <a:r>
              <a:rPr lang="en-CA" sz="2800" u="sng"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 </a:t>
            </a:r>
            <a:endParaRPr sz="2800" u="sng"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endParaRPr>
          </a:p>
          <a:p>
            <a:pPr marL="0" marR="0" lvl="0" indent="0" algn="ctr" rtl="0">
              <a:lnSpc>
                <a:spcPct val="100000"/>
              </a:lnSpc>
              <a:spcBef>
                <a:spcPts val="0"/>
              </a:spcBef>
              <a:spcAft>
                <a:spcPts val="0"/>
              </a:spcAft>
              <a:buClr>
                <a:schemeClr val="dk1"/>
              </a:buClr>
              <a:buSzPts val="2800"/>
              <a:buFont typeface="Lato Light"/>
              <a:buNone/>
            </a:pP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Each bacterium is around 0.5 </a:t>
            </a:r>
            <a:r>
              <a:rPr lang="en-CA" sz="2800" u="none" strike="noStrike" cap="none" dirty="0" err="1">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μm</a:t>
            </a: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 wide by 2 </a:t>
            </a:r>
            <a:r>
              <a:rPr lang="en-CA" sz="2800" u="none" strike="noStrike" cap="none" dirty="0" err="1">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μm</a:t>
            </a:r>
            <a:r>
              <a:rPr lang="en-CA" sz="2800" u="none" strike="noStrike" cap="none"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Light"/>
              </a:rPr>
              <a:t> long.</a:t>
            </a:r>
            <a:endParaRPr dirty="0">
              <a:latin typeface="Lato Light" panose="020F0502020204030203" pitchFamily="34" charset="0"/>
              <a:ea typeface="Lato Light" panose="020F0502020204030203" pitchFamily="34" charset="0"/>
              <a:cs typeface="Lato Light" panose="020F0502020204030203" pitchFamily="34" charset="0"/>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1726</Words>
  <Application>Microsoft Macintosh PowerPoint</Application>
  <PresentationFormat>Custom</PresentationFormat>
  <Paragraphs>240</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Lato</vt:lpstr>
      <vt:lpstr>Lato Light</vt:lpstr>
      <vt:lpstr>Helvetica Neue</vt:lpstr>
      <vt:lpstr>Helvetica Neue Light</vt:lpstr>
      <vt:lpstr>Calibri</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Adele Woolsey</dc:creator>
  <cp:lastModifiedBy>Mike Grant</cp:lastModifiedBy>
  <cp:revision>9</cp:revision>
  <dcterms:modified xsi:type="dcterms:W3CDTF">2022-10-26T17:23:09Z</dcterms:modified>
</cp:coreProperties>
</file>