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8" r:id="rId2"/>
    <p:sldId id="256" r:id="rId3"/>
    <p:sldId id="257" r:id="rId4"/>
    <p:sldId id="259" r:id="rId5"/>
    <p:sldId id="264" r:id="rId6"/>
    <p:sldId id="260" r:id="rId7"/>
    <p:sldId id="265" r:id="rId8"/>
    <p:sldId id="266" r:id="rId9"/>
    <p:sldId id="261" r:id="rId10"/>
    <p:sldId id="263" r:id="rId11"/>
    <p:sldId id="267"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45" autoAdjust="0"/>
  </p:normalViewPr>
  <p:slideViewPr>
    <p:cSldViewPr>
      <p:cViewPr varScale="1">
        <p:scale>
          <a:sx n="58" d="100"/>
          <a:sy n="58" d="100"/>
        </p:scale>
        <p:origin x="-17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17ABC7-7523-406F-A480-9AAFBD31235C}" type="datetimeFigureOut">
              <a:rPr lang="en-CA" smtClean="0"/>
              <a:t>13/04/2014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BBE48-40BF-4C01-866C-B48CA59DCF16}" type="slidenum">
              <a:rPr lang="en-CA" smtClean="0"/>
              <a:t>‹#›</a:t>
            </a:fld>
            <a:endParaRPr lang="en-CA"/>
          </a:p>
        </p:txBody>
      </p:sp>
    </p:spTree>
    <p:extLst>
      <p:ext uri="{BB962C8B-B14F-4D97-AF65-F5344CB8AC3E}">
        <p14:creationId xmlns:p14="http://schemas.microsoft.com/office/powerpoint/2010/main" val="151976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a:t>Demandez aux participants</a:t>
            </a:r>
            <a:r>
              <a:rPr baseline="0"/>
              <a:t> leurs suggestions avant de leur montrer les réponses.</a:t>
            </a:r>
          </a:p>
        </p:txBody>
      </p:sp>
      <p:sp>
        <p:nvSpPr>
          <p:cNvPr id="4" name="Slide Number Placeholder 3"/>
          <p:cNvSpPr>
            <a:spLocks noGrp="1"/>
          </p:cNvSpPr>
          <p:nvPr>
            <p:ph type="sldNum" sz="quarter" idx="10"/>
          </p:nvPr>
        </p:nvSpPr>
        <p:spPr/>
        <p:txBody>
          <a:bodyPr/>
          <a:lstStyle/>
          <a:p>
            <a:pPr rtl="0"/>
            <a:fld id="{3BABBE48-40BF-4C01-866C-B48CA59DCF16}" type="slidenum">
              <a:rPr/>
              <a:t>4</a:t>
            </a:fld>
            <a:endParaRPr/>
          </a:p>
        </p:txBody>
      </p:sp>
    </p:spTree>
    <p:extLst>
      <p:ext uri="{BB962C8B-B14F-4D97-AF65-F5344CB8AC3E}">
        <p14:creationId xmlns:p14="http://schemas.microsoft.com/office/powerpoint/2010/main" val="3024530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3BABBE48-40BF-4C01-866C-B48CA59DCF16}" type="slidenum">
              <a:rPr/>
              <a:t>5</a:t>
            </a:fld>
            <a:endParaRPr/>
          </a:p>
        </p:txBody>
      </p:sp>
    </p:spTree>
    <p:extLst>
      <p:ext uri="{BB962C8B-B14F-4D97-AF65-F5344CB8AC3E}">
        <p14:creationId xmlns:p14="http://schemas.microsoft.com/office/powerpoint/2010/main" val="1410912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Observation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simple observation est un outil très utile pour identifier les risques potentiels pour la qualité présente et future de l'eau de boisson. Si l’observation de l'environnement local permet de soupçonner la présence d'une contamination, alors l’étape suivante est l’analyse pour confirmer la qualité de l’eau.</a:t>
            </a:r>
          </a:p>
        </p:txBody>
      </p:sp>
      <p:sp>
        <p:nvSpPr>
          <p:cNvPr id="4" name="Slide Number Placeholder 3"/>
          <p:cNvSpPr>
            <a:spLocks noGrp="1"/>
          </p:cNvSpPr>
          <p:nvPr>
            <p:ph type="sldNum" sz="quarter" idx="10"/>
          </p:nvPr>
        </p:nvSpPr>
        <p:spPr/>
        <p:txBody>
          <a:bodyPr/>
          <a:lstStyle/>
          <a:p>
            <a:pPr rtl="0"/>
            <a:fld id="{3BABBE48-40BF-4C01-866C-B48CA59DCF16}" type="slidenum">
              <a:rPr/>
              <a:t>6</a:t>
            </a:fld>
            <a:endParaRPr/>
          </a:p>
        </p:txBody>
      </p:sp>
    </p:spTree>
    <p:extLst>
      <p:ext uri="{BB962C8B-B14F-4D97-AF65-F5344CB8AC3E}">
        <p14:creationId xmlns:p14="http://schemas.microsoft.com/office/powerpoint/2010/main" val="217515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Kits d'analyse portables :</a:t>
            </a:r>
          </a:p>
          <a:p>
            <a:pPr marL="171450" indent="-171450" rtl="0">
              <a:buFont typeface="Arial" panose="020B0604020202020204" pitchFamily="34" charset="0"/>
              <a:buChar char="•"/>
            </a:pPr>
            <a:r>
              <a:rPr sz="1000">
                <a:latin typeface="Arial" panose="020B0604020202020204" pitchFamily="34" charset="0"/>
                <a:ea typeface="Times New Roman"/>
                <a:cs typeface="Arial" panose="020B0604020202020204" pitchFamily="34" charset="0"/>
              </a:rPr>
              <a:t>L’analyse de nombreux paramètres physiques, chimiques et microbiologiques peut être effectuée sur le terrain en utilisant des produits spécifiquement conçus, portables et relativement simples d’utilisation. Dans les communautés rurales et reculées, il est plus aisé d’effectuer les analyses de l’eau sur place. </a:t>
            </a:r>
          </a:p>
        </p:txBody>
      </p:sp>
      <p:sp>
        <p:nvSpPr>
          <p:cNvPr id="4" name="Slide Number Placeholder 3"/>
          <p:cNvSpPr>
            <a:spLocks noGrp="1"/>
          </p:cNvSpPr>
          <p:nvPr>
            <p:ph type="sldNum" sz="quarter" idx="10"/>
          </p:nvPr>
        </p:nvSpPr>
        <p:spPr/>
        <p:txBody>
          <a:bodyPr/>
          <a:lstStyle/>
          <a:p>
            <a:pPr rtl="0"/>
            <a:fld id="{3BABBE48-40BF-4C01-866C-B48CA59DCF16}" type="slidenum">
              <a:rPr/>
              <a:t>7</a:t>
            </a:fld>
            <a:endParaRPr/>
          </a:p>
        </p:txBody>
      </p:sp>
    </p:spTree>
    <p:extLst>
      <p:ext uri="{BB962C8B-B14F-4D97-AF65-F5344CB8AC3E}">
        <p14:creationId xmlns:p14="http://schemas.microsoft.com/office/powerpoint/2010/main" val="217515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sz="1000" kern="1200">
                <a:solidFill>
                  <a:schemeClr val="tx1"/>
                </a:solidFill>
                <a:latin typeface="Arial" panose="020B0604020202020204" pitchFamily="34" charset="0"/>
                <a:ea typeface="+mn-ea"/>
                <a:cs typeface="Arial" panose="020B0604020202020204" pitchFamily="34" charset="0"/>
              </a:rPr>
              <a:t>Laboratoire</a:t>
            </a:r>
            <a:r>
              <a:rPr sz="1000" kern="1200" baseline="0">
                <a:solidFill>
                  <a:schemeClr val="tx1"/>
                </a:solidFill>
                <a:latin typeface="Arial" panose="020B0604020202020204" pitchFamily="34" charset="0"/>
                <a:ea typeface="+mn-ea"/>
                <a:cs typeface="Arial" panose="020B0604020202020204" pitchFamily="34" charset="0"/>
              </a:rPr>
              <a:t> mobile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Il est possible d’installer un laboratoire dans un véhicule motorisé adapté, par exemple un camion ou un minibus. Il s’agit d’un type d'analyse sur le terrain, mais un laboratoire mobile peut fournir de meilleurs moyens que des kits de test.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Les agences et centres de recherche gouvernementaux responsables du contrôle et de l’analyse de la qualité de l’eau utilisent parfois des laboratoires mobiles pour effectuer périodiquement leurs tests.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 véhicule est en général l’élément le plus coûteux du matériel.</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sz="1000" kern="1200">
                <a:solidFill>
                  <a:schemeClr val="tx1"/>
                </a:solidFill>
                <a:latin typeface="Arial" panose="020B0604020202020204" pitchFamily="34" charset="0"/>
                <a:ea typeface="+mn-ea"/>
                <a:cs typeface="Arial" panose="020B0604020202020204" pitchFamily="34" charset="0"/>
              </a:rPr>
              <a:t>Laboratoire commercial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Les laboratoires commerciaux respectent les normes internationales d'analyse et peuvent fournir des résultats plus cohérents, plus justes et plus précis.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L’analyse en laboratoire commercial peut être utile si vous ne prélevez qu’un petit nombre d’échantillons et que votre projet se situe près d’une ville, où un laboratoire est présent.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 coût relativement élevé d'une analyse en laboratoire commercial la rend difficile ou impossible dans beaucoup de pays en développement, en particulier si de nombreuses analyses sont nécessaires. </a:t>
            </a: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3BABBE48-40BF-4C01-866C-B48CA59DCF16}" type="slidenum">
              <a:rPr/>
              <a:t>8</a:t>
            </a:fld>
            <a:endParaRPr/>
          </a:p>
        </p:txBody>
      </p:sp>
    </p:spTree>
    <p:extLst>
      <p:ext uri="{BB962C8B-B14F-4D97-AF65-F5344CB8AC3E}">
        <p14:creationId xmlns:p14="http://schemas.microsoft.com/office/powerpoint/2010/main" val="276119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sz="1000" kern="1200">
                <a:solidFill>
                  <a:schemeClr val="tx1"/>
                </a:solidFill>
                <a:latin typeface="Arial" panose="020B0604020202020204" pitchFamily="34" charset="0"/>
                <a:ea typeface="+mn-ea"/>
                <a:cs typeface="Arial" panose="020B0604020202020204" pitchFamily="34" charset="0"/>
              </a:rPr>
              <a:t>Laboratoire commercial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Les laboratoires commerciaux respectent les normes internationales d'analyse et peuvent fournir des résultats plus cohérents, plus justes et plus précis.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L’analyse en laboratoire commercial peut être utile si vous ne prélevez qu’un petit nombre d’échantillons et que votre projet se situe près d’une ville, où un laboratoire est présent.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Le coût relativement élevé d'une analyse en laboratoire commercial la rend difficile ou impossible dans beaucoup de pays en développement, en particulier si de nombreuses analyses sont nécessaires. </a:t>
            </a: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3BABBE48-40BF-4C01-866C-B48CA59DCF16}" type="slidenum">
              <a:rPr/>
              <a:t>9</a:t>
            </a:fld>
            <a:endParaRPr/>
          </a:p>
        </p:txBody>
      </p:sp>
    </p:spTree>
    <p:extLst>
      <p:ext uri="{BB962C8B-B14F-4D97-AF65-F5344CB8AC3E}">
        <p14:creationId xmlns:p14="http://schemas.microsoft.com/office/powerpoint/2010/main" val="276119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Certaines de plus grandes organisations ont installé leurs propres laboratoires d'analyse de qualité de l'eau pour mener à bien leurs projets. Cela est habituellement le cas lorsque de nombreux échantillons ont été recueillis sur une longue période, et que des laboratoires commerciaux ne sont pas disponibles ou trop chers.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La faisabilité de l’installation d’un laboratoire de projet dépend de la disponibilité des ressources financières, des bâtiments, des techniciens qualifiés, et du matériel d'analyse.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Veuillez contacter CAWST pour davantage d'information et des conseils si vous souhaitez installer votre propre laboratoire de projet.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sz="1000" kern="1200">
                <a:solidFill>
                  <a:schemeClr val="tx1"/>
                </a:solidFill>
                <a:latin typeface="Arial" panose="020B0604020202020204" pitchFamily="34" charset="0"/>
                <a:ea typeface="+mn-ea"/>
                <a:cs typeface="Arial" panose="020B0604020202020204" pitchFamily="34" charset="0"/>
              </a:rPr>
              <a:t>Avantages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L'organisation a la maitrise de l'analyse pour atteindre les objectifs du projet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Peut être situé près de la zone du projet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La précision et l'exactitude peuvent être similaires à celles d'un laboratoire commercial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Plus d’échantillons peuvent être traités en moins de temps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Peut être une source de revenus en effectuant des analyses pour d'autres organisations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sz="1000" kern="1200">
                <a:solidFill>
                  <a:schemeClr val="tx1"/>
                </a:solidFill>
                <a:latin typeface="Arial" panose="020B0604020202020204" pitchFamily="34" charset="0"/>
                <a:ea typeface="+mn-ea"/>
                <a:cs typeface="Arial" panose="020B0604020202020204" pitchFamily="34" charset="0"/>
              </a:rPr>
              <a:t>Limites :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Relativement cher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Personnel qualifié et formation poussée sont nécessaires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Un équipement spécialisé est nécessaire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Des installations dédiées sont nécessaires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3BABBE48-40BF-4C01-866C-B48CA59DCF16}" type="slidenum">
              <a:rPr/>
              <a:t>10</a:t>
            </a:fld>
            <a:endParaRPr/>
          </a:p>
        </p:txBody>
      </p:sp>
    </p:spTree>
    <p:extLst>
      <p:ext uri="{BB962C8B-B14F-4D97-AF65-F5344CB8AC3E}">
        <p14:creationId xmlns:p14="http://schemas.microsoft.com/office/powerpoint/2010/main" val="276119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rtl="0">
              <a:buFont typeface="+mj-lt"/>
              <a:buAutoNum type="arabicPeriod"/>
            </a:pPr>
            <a:r>
              <a:rPr sz="1000" kern="1200">
                <a:solidFill>
                  <a:schemeClr val="tx1"/>
                </a:solidFill>
                <a:latin typeface="Arial" panose="020B0604020202020204" pitchFamily="34" charset="0"/>
                <a:ea typeface="+mn-ea"/>
                <a:cs typeface="Arial" panose="020B0604020202020204" pitchFamily="34" charset="0"/>
              </a:rPr>
              <a:t>Il y a cinq options pour l’analyse de la qualité de l’eau : l’observation, l’analyse au moyen de kits portables (kits de terrain), l’analyse en laboratoire mobile, et la mise en place de votre propre laboratoire de projet.</a:t>
            </a:r>
          </a:p>
        </p:txBody>
      </p:sp>
      <p:sp>
        <p:nvSpPr>
          <p:cNvPr id="4" name="Slide Number Placeholder 3"/>
          <p:cNvSpPr>
            <a:spLocks noGrp="1"/>
          </p:cNvSpPr>
          <p:nvPr>
            <p:ph type="sldNum" sz="quarter" idx="10"/>
          </p:nvPr>
        </p:nvSpPr>
        <p:spPr/>
        <p:txBody>
          <a:bodyPr/>
          <a:lstStyle/>
          <a:p>
            <a:pPr rtl="0"/>
            <a:fld id="{3BABBE48-40BF-4C01-866C-B48CA59DCF16}" type="slidenum">
              <a:rPr/>
              <a:t>11</a:t>
            </a:fld>
            <a:endParaRPr/>
          </a:p>
        </p:txBody>
      </p:sp>
    </p:spTree>
    <p:extLst>
      <p:ext uri="{BB962C8B-B14F-4D97-AF65-F5344CB8AC3E}">
        <p14:creationId xmlns:p14="http://schemas.microsoft.com/office/powerpoint/2010/main" val="355591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tiff"/></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839550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13381"/>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dirty="0" err="1"/>
              <a:t>Mise</a:t>
            </a:r>
            <a:r>
              <a:rPr b="1" kern="0" dirty="0"/>
              <a:t> en place d'un</a:t>
            </a:r>
          </a:p>
          <a:p>
            <a:pPr rtl="0"/>
            <a:r>
              <a:rPr b="1" kern="0" dirty="0" err="1"/>
              <a:t>laboratoire</a:t>
            </a:r>
            <a:r>
              <a:rPr b="1" kern="0" dirty="0"/>
              <a:t> de </a:t>
            </a:r>
            <a:r>
              <a:rPr b="1" kern="0" dirty="0" err="1"/>
              <a:t>projet</a:t>
            </a:r>
            <a:endParaRPr b="1" kern="0" dirty="0"/>
          </a:p>
        </p:txBody>
      </p:sp>
      <p:sp>
        <p:nvSpPr>
          <p:cNvPr id="7" name="Rectangle 3"/>
          <p:cNvSpPr txBox="1">
            <a:spLocks noChangeArrowheads="1"/>
          </p:cNvSpPr>
          <p:nvPr/>
        </p:nvSpPr>
        <p:spPr>
          <a:xfrm>
            <a:off x="35496" y="1340768"/>
            <a:ext cx="6264696"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sz="2400" u="sng" kern="0" dirty="0" err="1"/>
              <a:t>Avantages</a:t>
            </a:r>
            <a:r>
              <a:rPr sz="2800" u="sng" kern="0" dirty="0"/>
              <a:t> :</a:t>
            </a:r>
          </a:p>
          <a:p>
            <a:pPr lvl="1" rtl="0">
              <a:lnSpc>
                <a:spcPct val="90000"/>
              </a:lnSpc>
            </a:pPr>
            <a:r>
              <a:rPr sz="2400" kern="0" dirty="0" err="1"/>
              <a:t>Contrôle</a:t>
            </a:r>
            <a:endParaRPr sz="2400" kern="0" dirty="0"/>
          </a:p>
          <a:p>
            <a:pPr lvl="1" rtl="0">
              <a:lnSpc>
                <a:spcPct val="90000"/>
              </a:lnSpc>
            </a:pPr>
            <a:r>
              <a:rPr sz="2400" kern="0" dirty="0" err="1"/>
              <a:t>Situé</a:t>
            </a:r>
            <a:r>
              <a:rPr sz="2400" kern="0" dirty="0"/>
              <a:t> </a:t>
            </a:r>
            <a:r>
              <a:rPr sz="2400" kern="0" dirty="0" err="1"/>
              <a:t>près</a:t>
            </a:r>
            <a:r>
              <a:rPr sz="2400" kern="0" dirty="0"/>
              <a:t> du </a:t>
            </a:r>
            <a:r>
              <a:rPr sz="2400" kern="0" dirty="0" err="1"/>
              <a:t>projet</a:t>
            </a:r>
            <a:r>
              <a:rPr sz="2400" kern="0" dirty="0"/>
              <a:t> </a:t>
            </a:r>
          </a:p>
          <a:p>
            <a:pPr lvl="1" rtl="0">
              <a:lnSpc>
                <a:spcPct val="90000"/>
              </a:lnSpc>
            </a:pPr>
            <a:r>
              <a:rPr sz="2400" kern="0" dirty="0" err="1"/>
              <a:t>Précision</a:t>
            </a:r>
            <a:r>
              <a:rPr sz="2400" kern="0" dirty="0"/>
              <a:t> et exactitude </a:t>
            </a:r>
            <a:r>
              <a:rPr sz="2400" kern="0" dirty="0" err="1"/>
              <a:t>améliorées</a:t>
            </a:r>
            <a:r>
              <a:rPr sz="2400" kern="0" dirty="0"/>
              <a:t> </a:t>
            </a:r>
          </a:p>
          <a:p>
            <a:pPr lvl="1" rtl="0">
              <a:lnSpc>
                <a:spcPct val="90000"/>
              </a:lnSpc>
            </a:pPr>
            <a:r>
              <a:rPr sz="2400" kern="0" dirty="0" err="1"/>
              <a:t>Davantage</a:t>
            </a:r>
            <a:r>
              <a:rPr sz="2400" kern="0" dirty="0"/>
              <a:t> </a:t>
            </a:r>
            <a:r>
              <a:rPr sz="2400" kern="0" dirty="0" err="1"/>
              <a:t>d'échantillons</a:t>
            </a:r>
            <a:r>
              <a:rPr sz="2400" kern="0" dirty="0"/>
              <a:t> </a:t>
            </a:r>
            <a:r>
              <a:rPr sz="2400" kern="0" dirty="0" err="1"/>
              <a:t>traités</a:t>
            </a:r>
            <a:r>
              <a:rPr sz="2400" kern="0" dirty="0"/>
              <a:t> </a:t>
            </a:r>
          </a:p>
          <a:p>
            <a:pPr lvl="1" rtl="0">
              <a:lnSpc>
                <a:spcPct val="90000"/>
              </a:lnSpc>
            </a:pPr>
            <a:r>
              <a:rPr sz="2400" kern="0" dirty="0"/>
              <a:t>Source de </a:t>
            </a:r>
            <a:r>
              <a:rPr sz="2400" kern="0" dirty="0" err="1"/>
              <a:t>revenus</a:t>
            </a:r>
            <a:endParaRPr sz="2400" kern="0" dirty="0"/>
          </a:p>
          <a:p>
            <a:pPr rtl="0">
              <a:lnSpc>
                <a:spcPct val="90000"/>
              </a:lnSpc>
            </a:pPr>
            <a:r>
              <a:rPr sz="2400" u="sng" kern="0" dirty="0" err="1"/>
              <a:t>Limites</a:t>
            </a:r>
            <a:r>
              <a:rPr sz="2000" u="sng" kern="0" dirty="0"/>
              <a:t> : </a:t>
            </a:r>
          </a:p>
          <a:p>
            <a:pPr lvl="1" rtl="0">
              <a:lnSpc>
                <a:spcPct val="90000"/>
              </a:lnSpc>
            </a:pPr>
            <a:r>
              <a:rPr sz="2400" kern="0" dirty="0" err="1"/>
              <a:t>Relativement</a:t>
            </a:r>
            <a:r>
              <a:rPr sz="2400" kern="0" dirty="0"/>
              <a:t> </a:t>
            </a:r>
            <a:r>
              <a:rPr sz="2400" kern="0" dirty="0" err="1"/>
              <a:t>cher</a:t>
            </a:r>
            <a:endParaRPr sz="2400" kern="0" dirty="0"/>
          </a:p>
          <a:p>
            <a:pPr lvl="1" rtl="0">
              <a:lnSpc>
                <a:spcPct val="90000"/>
              </a:lnSpc>
            </a:pPr>
            <a:r>
              <a:rPr sz="2400" kern="0" dirty="0"/>
              <a:t>Personnel </a:t>
            </a:r>
            <a:r>
              <a:rPr sz="2400" kern="0" dirty="0" err="1"/>
              <a:t>qualifié</a:t>
            </a:r>
            <a:r>
              <a:rPr sz="2400" kern="0" dirty="0"/>
              <a:t> et formation </a:t>
            </a:r>
            <a:r>
              <a:rPr sz="2400" kern="0" dirty="0" err="1"/>
              <a:t>sont</a:t>
            </a:r>
            <a:r>
              <a:rPr sz="2400" kern="0" dirty="0"/>
              <a:t> </a:t>
            </a:r>
            <a:r>
              <a:rPr sz="2400" kern="0" dirty="0" err="1"/>
              <a:t>nécessaires</a:t>
            </a:r>
            <a:endParaRPr sz="2400" kern="0" dirty="0"/>
          </a:p>
          <a:p>
            <a:pPr lvl="1" rtl="0">
              <a:lnSpc>
                <a:spcPct val="90000"/>
              </a:lnSpc>
            </a:pPr>
            <a:r>
              <a:rPr sz="2400" kern="0" dirty="0"/>
              <a:t>Un </a:t>
            </a:r>
            <a:r>
              <a:rPr sz="2400" kern="0" dirty="0" err="1"/>
              <a:t>équipement</a:t>
            </a:r>
            <a:r>
              <a:rPr sz="2400" kern="0" dirty="0"/>
              <a:t> </a:t>
            </a:r>
            <a:r>
              <a:rPr sz="2400" kern="0" dirty="0" err="1"/>
              <a:t>spécialisé</a:t>
            </a:r>
            <a:r>
              <a:rPr sz="2400" kern="0" dirty="0"/>
              <a:t> </a:t>
            </a:r>
            <a:r>
              <a:rPr sz="2400" kern="0" dirty="0" err="1"/>
              <a:t>est</a:t>
            </a:r>
            <a:r>
              <a:rPr sz="2400" kern="0" dirty="0"/>
              <a:t> </a:t>
            </a:r>
            <a:r>
              <a:rPr sz="2400" kern="0" dirty="0" err="1"/>
              <a:t>nécessaire</a:t>
            </a:r>
            <a:endParaRPr sz="2400" kern="0" dirty="0"/>
          </a:p>
          <a:p>
            <a:pPr lvl="1" rtl="0">
              <a:lnSpc>
                <a:spcPct val="90000"/>
              </a:lnSpc>
            </a:pPr>
            <a:r>
              <a:rPr sz="2400" kern="0" dirty="0"/>
              <a:t>Des installations </a:t>
            </a:r>
            <a:r>
              <a:rPr sz="2400" kern="0" dirty="0" err="1"/>
              <a:t>dédiées</a:t>
            </a:r>
            <a:r>
              <a:rPr sz="2400" kern="0" dirty="0"/>
              <a:t> </a:t>
            </a:r>
            <a:r>
              <a:rPr sz="2400" kern="0" dirty="0" err="1"/>
              <a:t>sont</a:t>
            </a:r>
            <a:r>
              <a:rPr sz="2400" kern="0" dirty="0"/>
              <a:t> </a:t>
            </a:r>
            <a:r>
              <a:rPr sz="2400" kern="0" dirty="0" err="1"/>
              <a:t>nécessaires</a:t>
            </a:r>
            <a:endParaRPr sz="2400" kern="0" dirty="0"/>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868144" y="3079405"/>
            <a:ext cx="3466728" cy="19500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rtl="0"/>
            <a:fld id="{90C5138D-4C5F-48AF-A64F-FBCEEBACA0DF}" type="slidenum">
              <a:rPr/>
              <a:pPr rtl="0"/>
              <a:t>10</a:t>
            </a:fld>
            <a:endParaRPr/>
          </a:p>
        </p:txBody>
      </p:sp>
      <p:sp>
        <p:nvSpPr>
          <p:cNvPr id="9" name="TextBox 8"/>
          <p:cNvSpPr txBox="1"/>
          <p:nvPr/>
        </p:nvSpPr>
        <p:spPr>
          <a:xfrm>
            <a:off x="5493258" y="5063402"/>
            <a:ext cx="3168352" cy="276999"/>
          </a:xfrm>
          <a:prstGeom prst="rect">
            <a:avLst/>
          </a:prstGeom>
          <a:noFill/>
        </p:spPr>
        <p:txBody>
          <a:bodyPr wrap="square" rtlCol="0">
            <a:spAutoFit/>
          </a:bodyPr>
          <a:lstStyle/>
          <a:p>
            <a:pPr rtl="0"/>
            <a:r>
              <a:rPr sz="1200"/>
              <a:t>Crédit : Laboratoire d'eau de Seeds of Hope </a:t>
            </a:r>
          </a:p>
        </p:txBody>
      </p:sp>
    </p:spTree>
    <p:extLst>
      <p:ext uri="{BB962C8B-B14F-4D97-AF65-F5344CB8AC3E}">
        <p14:creationId xmlns:p14="http://schemas.microsoft.com/office/powerpoint/2010/main" val="409764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childTnLst>
                                </p:cTn>
                              </p:par>
                              <p:par>
                                <p:cTn id="10" presetID="10" presetClass="entr" presetSubtype="0" fill="hold"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500"/>
                                        <p:tgtEl>
                                          <p:spTgt spid="7">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fade">
                                      <p:cBhvr>
                                        <p:cTn id="30" dur="500"/>
                                        <p:tgtEl>
                                          <p:spTgt spid="7">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Effect transition="in" filter="fade">
                                      <p:cBhvr>
                                        <p:cTn id="33" dur="500"/>
                                        <p:tgtEl>
                                          <p:spTgt spid="7">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
                                            <p:txEl>
                                              <p:pRg st="8" end="8"/>
                                            </p:txEl>
                                          </p:spTgt>
                                        </p:tgtEl>
                                        <p:attrNameLst>
                                          <p:attrName>style.visibility</p:attrName>
                                        </p:attrNameLst>
                                      </p:cBhvr>
                                      <p:to>
                                        <p:strVal val="visible"/>
                                      </p:to>
                                    </p:set>
                                    <p:animEffect transition="in" filter="fade">
                                      <p:cBhvr>
                                        <p:cTn id="36" dur="500"/>
                                        <p:tgtEl>
                                          <p:spTgt spid="7">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Effect transition="in" filter="fade">
                                      <p:cBhvr>
                                        <p:cTn id="39" dur="500"/>
                                        <p:tgtEl>
                                          <p:spTgt spid="7">
                                            <p:txEl>
                                              <p:pRg st="9" end="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fade">
                                      <p:cBhvr>
                                        <p:cTn id="42" dur="500"/>
                                        <p:tgtEl>
                                          <p:spTgt spid="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rtl="0"/>
            <a:r>
              <a:rPr/>
              <a:t>Révision</a:t>
            </a:r>
          </a:p>
        </p:txBody>
      </p:sp>
      <p:sp>
        <p:nvSpPr>
          <p:cNvPr id="2" name="Slide Number Placeholder 1"/>
          <p:cNvSpPr>
            <a:spLocks noGrp="1"/>
          </p:cNvSpPr>
          <p:nvPr>
            <p:ph type="sldNum" sz="quarter" idx="12"/>
          </p:nvPr>
        </p:nvSpPr>
        <p:spPr/>
        <p:txBody>
          <a:bodyPr/>
          <a:lstStyle/>
          <a:p>
            <a:pPr rtl="0"/>
            <a:fld id="{90C5138D-4C5F-48AF-A64F-FBCEEBACA0DF}" type="slidenum">
              <a:rPr/>
              <a:pPr rtl="0"/>
              <a:t>11</a:t>
            </a:fld>
            <a:endParaRPr/>
          </a:p>
        </p:txBody>
      </p:sp>
      <p:sp>
        <p:nvSpPr>
          <p:cNvPr id="4"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indent="-514350" rtl="0">
              <a:buFont typeface="+mj-lt"/>
              <a:buAutoNum type="arabicPeriod"/>
            </a:pPr>
            <a:r>
              <a:rPr kern="0"/>
              <a:t>Quelles sont les 5 options d'analyse de qualité de l'eau de boisson ?</a:t>
            </a:r>
          </a:p>
          <a:p>
            <a:pPr lvl="1" rtl="0"/>
            <a:r>
              <a:rPr>
                <a:latin typeface="Arial" panose="020B0604020202020204" pitchFamily="34" charset="0"/>
                <a:cs typeface="Arial" panose="020B0604020202020204" pitchFamily="34" charset="0"/>
              </a:rPr>
              <a:t>L’observation, l’analyse au moyen de kits portables (kits de terrain), l’analyse en laboratoire mobile, et la mise en place de votre propre laboratoire de projet.</a:t>
            </a:r>
          </a:p>
          <a:p>
            <a:pPr lvl="1"/>
            <a:endParaRPr lang="en-US" kern="0" dirty="0" smtClean="0"/>
          </a:p>
          <a:p>
            <a:pPr marL="514350" indent="-514350">
              <a:buFont typeface="+mj-lt"/>
              <a:buAutoNum type="arabicPeriod"/>
            </a:pPr>
            <a:endParaRPr lang="en-US" kern="0" dirty="0"/>
          </a:p>
        </p:txBody>
      </p:sp>
    </p:spTree>
    <p:extLst>
      <p:ext uri="{BB962C8B-B14F-4D97-AF65-F5344CB8AC3E}">
        <p14:creationId xmlns:p14="http://schemas.microsoft.com/office/powerpoint/2010/main" val="389517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844824"/>
            <a:ext cx="9143999" cy="1470025"/>
          </a:xfrm>
        </p:spPr>
        <p:txBody>
          <a:bodyPr/>
          <a:lstStyle/>
          <a:p>
            <a:pPr rtl="0"/>
            <a:r>
              <a:rPr b="1">
                <a:solidFill>
                  <a:schemeClr val="accent2"/>
                </a:solidFill>
              </a:rPr>
              <a:t>Introduction à </a:t>
            </a:r>
            <a:r>
              <a:rPr lang="en-US" b="1" dirty="0" smtClean="0">
                <a:solidFill>
                  <a:schemeClr val="accent2"/>
                </a:solidFill>
              </a:rPr>
              <a:t/>
            </a:r>
            <a:br>
              <a:rPr lang="en-US" b="1" dirty="0" smtClean="0">
                <a:solidFill>
                  <a:schemeClr val="accent2"/>
                </a:solidFill>
              </a:rPr>
            </a:br>
            <a:r>
              <a:rPr b="1">
                <a:solidFill>
                  <a:schemeClr val="accent2"/>
                </a:solidFill>
              </a:rPr>
              <a:t>l’Analyse de Qualité de l’Eau de Boisson</a:t>
            </a: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Attentes d’apprentissage</a:t>
            </a:r>
          </a:p>
        </p:txBody>
      </p:sp>
      <p:sp>
        <p:nvSpPr>
          <p:cNvPr id="3075" name="Rectangle 3"/>
          <p:cNvSpPr>
            <a:spLocks noGrp="1" noChangeArrowheads="1"/>
          </p:cNvSpPr>
          <p:nvPr>
            <p:ph type="body" idx="4294967295"/>
          </p:nvPr>
        </p:nvSpPr>
        <p:spPr>
          <a:xfrm>
            <a:off x="518864" y="1600200"/>
            <a:ext cx="8229600" cy="4525963"/>
          </a:xfrm>
        </p:spPr>
        <p:txBody>
          <a:bodyPr/>
          <a:lstStyle/>
          <a:p>
            <a:pPr marL="514350" lvl="0" indent="-514350" rtl="0">
              <a:buFont typeface="+mj-lt"/>
              <a:buAutoNum type="arabicPeriod"/>
            </a:pPr>
            <a:r>
              <a:rPr dirty="0" err="1"/>
              <a:t>Expliquez</a:t>
            </a:r>
            <a:r>
              <a:rPr dirty="0"/>
              <a:t> le but de </a:t>
            </a:r>
            <a:r>
              <a:rPr dirty="0" err="1"/>
              <a:t>l'analyse</a:t>
            </a:r>
            <a:r>
              <a:rPr dirty="0"/>
              <a:t> de </a:t>
            </a:r>
            <a:r>
              <a:rPr dirty="0" err="1"/>
              <a:t>qualité</a:t>
            </a:r>
            <a:r>
              <a:rPr dirty="0"/>
              <a:t> de </a:t>
            </a:r>
            <a:r>
              <a:rPr dirty="0" err="1"/>
              <a:t>l'eau</a:t>
            </a:r>
            <a:r>
              <a:rPr dirty="0"/>
              <a:t> de </a:t>
            </a:r>
            <a:r>
              <a:rPr dirty="0" err="1"/>
              <a:t>boisson</a:t>
            </a:r>
            <a:r>
              <a:rPr dirty="0"/>
              <a:t> </a:t>
            </a:r>
            <a:r>
              <a:rPr dirty="0" smtClean="0"/>
              <a:t>(</a:t>
            </a:r>
            <a:r>
              <a:rPr lang="es-SV" dirty="0" err="1" smtClean="0"/>
              <a:t>AQEB</a:t>
            </a:r>
            <a:r>
              <a:rPr dirty="0" smtClean="0"/>
              <a:t>).</a:t>
            </a:r>
            <a:endParaRPr dirty="0"/>
          </a:p>
          <a:p>
            <a:pPr marL="514350" lvl="0" indent="-514350" rtl="0">
              <a:buFont typeface="+mj-lt"/>
              <a:buAutoNum type="arabicPeriod"/>
            </a:pPr>
            <a:r>
              <a:rPr dirty="0" err="1"/>
              <a:t>Décrivez</a:t>
            </a:r>
            <a:r>
              <a:rPr dirty="0"/>
              <a:t> </a:t>
            </a:r>
            <a:r>
              <a:rPr dirty="0" err="1"/>
              <a:t>différentes</a:t>
            </a:r>
            <a:r>
              <a:rPr dirty="0"/>
              <a:t> options </a:t>
            </a:r>
            <a:r>
              <a:rPr dirty="0" err="1"/>
              <a:t>d'analyse</a:t>
            </a:r>
            <a:r>
              <a:rPr dirty="0"/>
              <a:t> : Observation, kits </a:t>
            </a:r>
            <a:r>
              <a:rPr dirty="0" err="1"/>
              <a:t>d'analyse</a:t>
            </a:r>
            <a:r>
              <a:rPr dirty="0"/>
              <a:t> </a:t>
            </a:r>
            <a:r>
              <a:rPr dirty="0" smtClean="0"/>
              <a:t>portables,</a:t>
            </a:r>
            <a:r>
              <a:rPr lang="es-SV" dirty="0" smtClean="0"/>
              <a:t> </a:t>
            </a:r>
            <a:r>
              <a:rPr dirty="0" err="1" smtClean="0"/>
              <a:t>laboratoire</a:t>
            </a:r>
            <a:r>
              <a:rPr dirty="0" smtClean="0"/>
              <a:t> </a:t>
            </a:r>
            <a:r>
              <a:rPr dirty="0"/>
              <a:t>mobile, </a:t>
            </a:r>
            <a:r>
              <a:rPr dirty="0" err="1"/>
              <a:t>laboratoire</a:t>
            </a:r>
            <a:r>
              <a:rPr dirty="0"/>
              <a:t> commercial, </a:t>
            </a:r>
            <a:r>
              <a:rPr dirty="0" err="1"/>
              <a:t>laboratoire</a:t>
            </a:r>
            <a:r>
              <a:rPr dirty="0"/>
              <a:t> de </a:t>
            </a:r>
            <a:r>
              <a:rPr dirty="0" err="1"/>
              <a:t>projet</a:t>
            </a:r>
            <a:r>
              <a:rPr dirty="0"/>
              <a:t>.</a:t>
            </a:r>
          </a:p>
          <a:p>
            <a:pPr marL="0" indent="0" rtl="0">
              <a:buNone/>
            </a:pPr>
            <a:r>
              <a:rPr dirty="0"/>
              <a:t> </a:t>
            </a:r>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7010400" y="6387306"/>
            <a:ext cx="2133600" cy="476250"/>
          </a:xfrm>
        </p:spPr>
        <p:txBody>
          <a:bodyPr/>
          <a:lstStyle/>
          <a:p>
            <a:pPr algn="r" rtl="0"/>
            <a:fld id="{696D6939-B8AB-415C-8E07-37773906FC33}" type="slidenum">
              <a:rPr sz="1400"/>
              <a:pPr algn="r" rtl="0"/>
              <a:t>3</a:t>
            </a:fld>
            <a:endParaRPr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609600" y="1978496"/>
            <a:ext cx="8001000" cy="4114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609600" indent="-609600" rtl="0">
              <a:lnSpc>
                <a:spcPct val="90000"/>
              </a:lnSpc>
            </a:pPr>
            <a:r>
              <a:rPr kern="0"/>
              <a:t>Garantir une eau de boisson salubre</a:t>
            </a:r>
          </a:p>
          <a:p>
            <a:pPr marL="609600" indent="-609600" rtl="0">
              <a:lnSpc>
                <a:spcPct val="90000"/>
              </a:lnSpc>
            </a:pPr>
            <a:r>
              <a:rPr kern="0"/>
              <a:t>Identifier les problèmes</a:t>
            </a:r>
          </a:p>
          <a:p>
            <a:pPr marL="609600" indent="-609600" rtl="0">
              <a:lnSpc>
                <a:spcPct val="90000"/>
              </a:lnSpc>
            </a:pPr>
            <a:r>
              <a:rPr kern="0"/>
              <a:t>Adopter des mesures de précaution</a:t>
            </a:r>
          </a:p>
          <a:p>
            <a:pPr marL="609600" indent="-609600" rtl="0">
              <a:lnSpc>
                <a:spcPct val="90000"/>
              </a:lnSpc>
            </a:pPr>
            <a:r>
              <a:rPr kern="0"/>
              <a:t>Sensibiliser</a:t>
            </a:r>
          </a:p>
          <a:p>
            <a:pPr marL="609600" indent="-609600" rtl="0">
              <a:lnSpc>
                <a:spcPct val="90000"/>
              </a:lnSpc>
            </a:pPr>
            <a:r>
              <a:rPr kern="0"/>
              <a:t>Déterminer l’efficacité des technologies de traitement de l'eau à domicile</a:t>
            </a:r>
          </a:p>
          <a:p>
            <a:pPr marL="609600" indent="-609600" rtl="0">
              <a:lnSpc>
                <a:spcPct val="90000"/>
              </a:lnSpc>
            </a:pPr>
            <a:r>
              <a:rPr kern="0"/>
              <a:t>Choisir une source d’eau appropriée</a:t>
            </a:r>
          </a:p>
          <a:p>
            <a:pPr marL="609600" indent="-609600" rtl="0">
              <a:lnSpc>
                <a:spcPct val="90000"/>
              </a:lnSpc>
            </a:pPr>
            <a:r>
              <a:rPr kern="0"/>
              <a:t>Inciter le gouvernement à fournir de l'eau potable</a:t>
            </a:r>
          </a:p>
          <a:p>
            <a:pPr marL="990600" lvl="1" indent="-533400">
              <a:lnSpc>
                <a:spcPct val="90000"/>
              </a:lnSpc>
            </a:pPr>
            <a:endParaRPr lang="en-GB" altLang="en-US" kern="0" dirty="0" smtClean="0"/>
          </a:p>
        </p:txBody>
      </p:sp>
      <p:sp>
        <p:nvSpPr>
          <p:cNvPr id="7" name="Rectangle 3"/>
          <p:cNvSpPr txBox="1">
            <a:spLocks noChangeArrowheads="1"/>
          </p:cNvSpPr>
          <p:nvPr/>
        </p:nvSpPr>
        <p:spPr>
          <a:xfrm>
            <a:off x="609600" y="228600"/>
            <a:ext cx="8077200" cy="1143000"/>
          </a:xfrm>
          <a:prstGeom prst="rect">
            <a:avLst/>
          </a:prstGeom>
          <a:noFill/>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Pourquoi analysons-nous la </a:t>
            </a:r>
            <a:r>
              <a:rPr lang="en-GB" altLang="en-US" b="1" kern="0" dirty="0" smtClean="0"/>
              <a:t/>
            </a:r>
            <a:br>
              <a:rPr lang="en-GB" altLang="en-US" b="1" kern="0" dirty="0" smtClean="0"/>
            </a:br>
            <a:r>
              <a:rPr b="1" kern="0"/>
              <a:t>qualité de l'eau ?</a:t>
            </a:r>
          </a:p>
        </p:txBody>
      </p:sp>
      <p:sp>
        <p:nvSpPr>
          <p:cNvPr id="3" name="Slide Number Placeholder 2"/>
          <p:cNvSpPr>
            <a:spLocks noGrp="1"/>
          </p:cNvSpPr>
          <p:nvPr>
            <p:ph type="sldNum" sz="quarter" idx="12"/>
          </p:nvPr>
        </p:nvSpPr>
        <p:spPr/>
        <p:txBody>
          <a:bodyPr/>
          <a:lstStyle/>
          <a:p>
            <a:pPr rtl="0"/>
            <a:fld id="{90C5138D-4C5F-48AF-A64F-FBCEEBACA0DF}" type="slidenum">
              <a:rPr/>
              <a:pPr rtl="0"/>
              <a:t>4</a:t>
            </a:fld>
            <a:endParaRPr/>
          </a:p>
        </p:txBody>
      </p:sp>
    </p:spTree>
    <p:extLst>
      <p:ext uri="{BB962C8B-B14F-4D97-AF65-F5344CB8AC3E}">
        <p14:creationId xmlns:p14="http://schemas.microsoft.com/office/powerpoint/2010/main" val="78411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fade">
                                      <p:cBhvr>
                                        <p:cTn id="16" dur="5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500"/>
                                        <p:tgtEl>
                                          <p:spTgt spid="6">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5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fade">
                                      <p:cBhvr>
                                        <p:cTn id="31" dur="500"/>
                                        <p:tgtEl>
                                          <p:spTgt spid="6">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Effect transition="in" filter="fade">
                                      <p:cBhvr>
                                        <p:cTn id="36" dur="500"/>
                                        <p:tgtEl>
                                          <p:spTgt spid="6">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Effect transition="in" filter="fade">
                                      <p:cBhvr>
                                        <p:cTn id="4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0" y="274638"/>
            <a:ext cx="9153872"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endParaRPr lang="en-US" altLang="en-US" b="1" kern="0" dirty="0" smtClean="0"/>
          </a:p>
        </p:txBody>
      </p:sp>
      <p:sp>
        <p:nvSpPr>
          <p:cNvPr id="4" name="Title 3"/>
          <p:cNvSpPr>
            <a:spLocks noGrp="1"/>
          </p:cNvSpPr>
          <p:nvPr>
            <p:ph type="title"/>
          </p:nvPr>
        </p:nvSpPr>
        <p:spPr>
          <a:xfrm>
            <a:off x="251520" y="274638"/>
            <a:ext cx="8640960" cy="1143000"/>
          </a:xfrm>
        </p:spPr>
        <p:txBody>
          <a:bodyPr/>
          <a:lstStyle/>
          <a:p>
            <a:pPr rtl="0"/>
            <a:r>
              <a:rPr b="1"/>
              <a:t>Quelles sont vos options d'analyse ?</a:t>
            </a:r>
          </a:p>
        </p:txBody>
      </p:sp>
      <p:sp>
        <p:nvSpPr>
          <p:cNvPr id="3" name="Slide Number Placeholder 2"/>
          <p:cNvSpPr>
            <a:spLocks noGrp="1"/>
          </p:cNvSpPr>
          <p:nvPr>
            <p:ph type="sldNum" sz="quarter" idx="12"/>
          </p:nvPr>
        </p:nvSpPr>
        <p:spPr>
          <a:prstGeom prst="rect">
            <a:avLst/>
          </a:prstGeom>
        </p:spPr>
        <p:txBody>
          <a:bodyPr/>
          <a:lstStyle/>
          <a:p>
            <a:pPr rtl="0"/>
            <a:fld id="{90C5138D-4C5F-48AF-A64F-FBCEEBACA0DF}" type="slidenum">
              <a:rPr sz="1400"/>
              <a:pPr rtl="0"/>
              <a:t>5</a:t>
            </a:fld>
            <a:endParaRPr sz="1400"/>
          </a:p>
        </p:txBody>
      </p:sp>
      <p:sp>
        <p:nvSpPr>
          <p:cNvPr id="9" name="Content Placeholder 8"/>
          <p:cNvSpPr>
            <a:spLocks noGrp="1"/>
          </p:cNvSpPr>
          <p:nvPr>
            <p:ph idx="4294967295"/>
          </p:nvPr>
        </p:nvSpPr>
        <p:spPr>
          <a:xfrm>
            <a:off x="446856" y="1711349"/>
            <a:ext cx="8229600" cy="4525963"/>
          </a:xfrm>
        </p:spPr>
        <p:txBody>
          <a:bodyPr/>
          <a:lstStyle/>
          <a:p>
            <a:pPr rtl="0"/>
            <a:r>
              <a:rPr/>
              <a:t>Observations</a:t>
            </a:r>
          </a:p>
          <a:p>
            <a:pPr rtl="0"/>
            <a:r>
              <a:rPr/>
              <a:t>Kits d'analyse portables</a:t>
            </a:r>
          </a:p>
          <a:p>
            <a:pPr rtl="0"/>
            <a:r>
              <a:rPr/>
              <a:t>Laboratoire mobile</a:t>
            </a:r>
          </a:p>
          <a:p>
            <a:pPr rtl="0"/>
            <a:r>
              <a:rPr/>
              <a:t>Laboratoire commercial</a:t>
            </a:r>
          </a:p>
          <a:p>
            <a:pPr rtl="0"/>
            <a:r>
              <a:rPr/>
              <a:t>Installer un laboratoire de projet</a:t>
            </a:r>
          </a:p>
          <a:p>
            <a:endParaRPr lang="en-CA" dirty="0"/>
          </a:p>
        </p:txBody>
      </p:sp>
    </p:spTree>
    <p:extLst>
      <p:ext uri="{BB962C8B-B14F-4D97-AF65-F5344CB8AC3E}">
        <p14:creationId xmlns:p14="http://schemas.microsoft.com/office/powerpoint/2010/main" val="108012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Observations</a:t>
            </a:r>
          </a:p>
        </p:txBody>
      </p:sp>
      <p:sp>
        <p:nvSpPr>
          <p:cNvPr id="6" name="Rectangle 3"/>
          <p:cNvSpPr txBox="1">
            <a:spLocks noChangeArrowheads="1"/>
          </p:cNvSpPr>
          <p:nvPr/>
        </p:nvSpPr>
        <p:spPr>
          <a:xfrm>
            <a:off x="179512" y="1296888"/>
            <a:ext cx="6048672"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sz="2400" u="sng" kern="0"/>
              <a:t>Avantages</a:t>
            </a:r>
            <a:r>
              <a:rPr sz="2400" kern="0"/>
              <a:t> : </a:t>
            </a:r>
          </a:p>
          <a:p>
            <a:pPr lvl="2" rtl="0">
              <a:lnSpc>
                <a:spcPct val="90000"/>
              </a:lnSpc>
            </a:pPr>
            <a:r>
              <a:rPr kern="0"/>
              <a:t>Rapide, simple, et bon marché</a:t>
            </a:r>
          </a:p>
          <a:p>
            <a:pPr lvl="2" rtl="0">
              <a:lnSpc>
                <a:spcPct val="90000"/>
              </a:lnSpc>
            </a:pPr>
            <a:r>
              <a:rPr kern="0"/>
              <a:t>Ne nécessite aucun équipement spécialisé</a:t>
            </a:r>
          </a:p>
          <a:p>
            <a:pPr lvl="2" rtl="0">
              <a:lnSpc>
                <a:spcPct val="90000"/>
              </a:lnSpc>
            </a:pPr>
            <a:r>
              <a:rPr kern="0"/>
              <a:t>Ne requiert pas de personnel hautement qualifié</a:t>
            </a:r>
          </a:p>
          <a:p>
            <a:pPr lvl="2" rtl="0">
              <a:lnSpc>
                <a:spcPct val="90000"/>
              </a:lnSpc>
            </a:pPr>
            <a:r>
              <a:rPr kern="0"/>
              <a:t>Donne des informations sur les causes </a:t>
            </a:r>
          </a:p>
          <a:p>
            <a:pPr marL="1160463" lvl="2" indent="0" rtl="0">
              <a:lnSpc>
                <a:spcPct val="90000"/>
              </a:lnSpc>
              <a:buNone/>
            </a:pPr>
            <a:r>
              <a:rPr kern="0"/>
              <a:t>de la pollution et les tendances futures possibles</a:t>
            </a:r>
          </a:p>
          <a:p>
            <a:pPr rtl="0">
              <a:lnSpc>
                <a:spcPct val="90000"/>
              </a:lnSpc>
            </a:pPr>
            <a:r>
              <a:rPr sz="2400" u="sng" kern="0"/>
              <a:t>Limites</a:t>
            </a:r>
            <a:r>
              <a:rPr sz="2400" kern="0"/>
              <a:t> : </a:t>
            </a:r>
          </a:p>
          <a:p>
            <a:pPr lvl="2" rtl="0">
              <a:lnSpc>
                <a:spcPct val="90000"/>
              </a:lnSpc>
            </a:pPr>
            <a:r>
              <a:rPr/>
              <a:t>Ne confirme pas la qualité de l'eau ni le type de contamination</a:t>
            </a:r>
          </a:p>
        </p:txBody>
      </p:sp>
      <p:pic>
        <p:nvPicPr>
          <p:cNvPr id="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2175" y="1340768"/>
            <a:ext cx="2688298" cy="40324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algn="ctr" rtl="0"/>
            <a:fld id="{90C5138D-4C5F-48AF-A64F-FBCEEBACA0DF}" type="slidenum">
              <a:rPr/>
              <a:pPr algn="ctr" rtl="0"/>
              <a:t>6</a:t>
            </a:fld>
            <a:endParaRPr/>
          </a:p>
        </p:txBody>
      </p:sp>
    </p:spTree>
    <p:extLst>
      <p:ext uri="{BB962C8B-B14F-4D97-AF65-F5344CB8AC3E}">
        <p14:creationId xmlns:p14="http://schemas.microsoft.com/office/powerpoint/2010/main" val="141411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animEffect transition="in" filter="fade">
                                      <p:cBhvr>
                                        <p:cTn id="9" dur="500"/>
                                        <p:tgtEl>
                                          <p:spTgt spid="6">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500"/>
                                        <p:tgtEl>
                                          <p:spTgt spid="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Kits d'analyse portables</a:t>
            </a:r>
          </a:p>
        </p:txBody>
      </p:sp>
      <p:pic>
        <p:nvPicPr>
          <p:cNvPr id="8" name="Picture 8"/>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499992" y="2600705"/>
            <a:ext cx="4425699" cy="33485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txBox="1">
            <a:spLocks noChangeArrowheads="1"/>
          </p:cNvSpPr>
          <p:nvPr/>
        </p:nvSpPr>
        <p:spPr>
          <a:xfrm>
            <a:off x="179512" y="936848"/>
            <a:ext cx="5328592"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sz="2400" u="sng" kern="0"/>
              <a:t>Avantages</a:t>
            </a:r>
            <a:r>
              <a:rPr sz="2400" kern="0"/>
              <a:t> : </a:t>
            </a:r>
          </a:p>
          <a:p>
            <a:pPr lvl="1" rtl="0">
              <a:lnSpc>
                <a:spcPct val="90000"/>
              </a:lnSpc>
            </a:pPr>
            <a:r>
              <a:rPr sz="2400" kern="0"/>
              <a:t>Facile d'utilisation, portable et autonome</a:t>
            </a:r>
          </a:p>
          <a:p>
            <a:pPr lvl="1" rtl="0">
              <a:lnSpc>
                <a:spcPct val="90000"/>
              </a:lnSpc>
            </a:pPr>
            <a:r>
              <a:rPr sz="2400" kern="0"/>
              <a:t>Résultats rapides </a:t>
            </a:r>
          </a:p>
          <a:p>
            <a:pPr lvl="1" rtl="0">
              <a:lnSpc>
                <a:spcPct val="90000"/>
              </a:lnSpc>
            </a:pPr>
            <a:r>
              <a:rPr sz="2400" kern="0"/>
              <a:t>Ne requiert pas de formation poussée</a:t>
            </a:r>
          </a:p>
          <a:p>
            <a:pPr lvl="1" rtl="0">
              <a:lnSpc>
                <a:spcPct val="90000"/>
              </a:lnSpc>
            </a:pPr>
            <a:r>
              <a:rPr sz="2400" kern="0"/>
              <a:t>Moins onéreux que l’analyse en laboratoire</a:t>
            </a:r>
          </a:p>
          <a:p>
            <a:pPr rtl="0">
              <a:lnSpc>
                <a:spcPct val="90000"/>
              </a:lnSpc>
            </a:pPr>
            <a:r>
              <a:rPr sz="2400" u="sng" kern="0"/>
              <a:t>Limites</a:t>
            </a:r>
            <a:r>
              <a:rPr sz="2400" kern="0"/>
              <a:t> : </a:t>
            </a:r>
          </a:p>
          <a:p>
            <a:pPr lvl="1" rtl="0">
              <a:lnSpc>
                <a:spcPct val="90000"/>
              </a:lnSpc>
            </a:pPr>
            <a:r>
              <a:rPr sz="2400" kern="0"/>
              <a:t>Précision et exactitude limitées</a:t>
            </a:r>
          </a:p>
          <a:p>
            <a:pPr lvl="1" rtl="0">
              <a:lnSpc>
                <a:spcPct val="90000"/>
              </a:lnSpc>
            </a:pPr>
            <a:r>
              <a:rPr sz="2400" kern="0"/>
              <a:t>Niveau d’assurance de la qualité réduit</a:t>
            </a:r>
          </a:p>
          <a:p>
            <a:pPr lvl="1" rtl="0">
              <a:lnSpc>
                <a:spcPct val="90000"/>
              </a:lnSpc>
            </a:pPr>
            <a:r>
              <a:rPr sz="2400" kern="0"/>
              <a:t>Plus difficile de traiter un grand nombre d'échantillon</a:t>
            </a:r>
          </a:p>
        </p:txBody>
      </p:sp>
      <p:sp>
        <p:nvSpPr>
          <p:cNvPr id="3" name="Slide Number Placeholder 2"/>
          <p:cNvSpPr>
            <a:spLocks noGrp="1"/>
          </p:cNvSpPr>
          <p:nvPr>
            <p:ph type="sldNum" sz="quarter" idx="12"/>
          </p:nvPr>
        </p:nvSpPr>
        <p:spPr/>
        <p:txBody>
          <a:bodyPr/>
          <a:lstStyle/>
          <a:p>
            <a:pPr algn="ctr" rtl="0"/>
            <a:fld id="{90C5138D-4C5F-48AF-A64F-FBCEEBACA0DF}" type="slidenum">
              <a:rPr/>
              <a:pPr algn="ctr" rtl="0"/>
              <a:t>7</a:t>
            </a:fld>
            <a:endParaRPr/>
          </a:p>
        </p:txBody>
      </p:sp>
    </p:spTree>
    <p:extLst>
      <p:ext uri="{BB962C8B-B14F-4D97-AF65-F5344CB8AC3E}">
        <p14:creationId xmlns:p14="http://schemas.microsoft.com/office/powerpoint/2010/main" val="323895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animEffect transition="in" filter="fade">
                                      <p:cBhvr>
                                        <p:cTn id="9" dur="500"/>
                                        <p:tgtEl>
                                          <p:spTgt spid="6">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500"/>
                                        <p:tgtEl>
                                          <p:spTgt spid="6">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fade">
                                      <p:cBhvr>
                                        <p:cTn id="33" dur="500"/>
                                        <p:tgtEl>
                                          <p:spTgt spid="6">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Laboratoire mobile</a:t>
            </a:r>
          </a:p>
        </p:txBody>
      </p:sp>
      <p:sp>
        <p:nvSpPr>
          <p:cNvPr id="7" name="Rectangle 3"/>
          <p:cNvSpPr txBox="1">
            <a:spLocks noChangeArrowheads="1"/>
          </p:cNvSpPr>
          <p:nvPr/>
        </p:nvSpPr>
        <p:spPr>
          <a:xfrm>
            <a:off x="179512" y="1052736"/>
            <a:ext cx="3826768"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sz="2400" u="sng" kern="0"/>
              <a:t>Avantages</a:t>
            </a:r>
            <a:r>
              <a:rPr sz="2400" kern="0"/>
              <a:t> : </a:t>
            </a:r>
          </a:p>
          <a:p>
            <a:pPr lvl="1" rtl="0">
              <a:lnSpc>
                <a:spcPct val="90000"/>
              </a:lnSpc>
            </a:pPr>
            <a:r>
              <a:rPr sz="2400" kern="0"/>
              <a:t>Environnement contrôlé</a:t>
            </a:r>
          </a:p>
          <a:p>
            <a:pPr lvl="1" rtl="0">
              <a:lnSpc>
                <a:spcPct val="90000"/>
              </a:lnSpc>
            </a:pPr>
            <a:r>
              <a:rPr sz="2400" kern="0"/>
              <a:t>Niveau de précision et d’exactitude élevé</a:t>
            </a:r>
          </a:p>
          <a:p>
            <a:pPr rtl="0">
              <a:lnSpc>
                <a:spcPct val="90000"/>
              </a:lnSpc>
            </a:pPr>
            <a:r>
              <a:rPr sz="2400" u="sng" kern="0"/>
              <a:t>Limites</a:t>
            </a:r>
            <a:r>
              <a:rPr sz="2400" kern="0"/>
              <a:t> : </a:t>
            </a:r>
          </a:p>
          <a:p>
            <a:pPr lvl="1" rtl="0">
              <a:lnSpc>
                <a:spcPct val="90000"/>
              </a:lnSpc>
            </a:pPr>
            <a:r>
              <a:rPr sz="2400" kern="0"/>
              <a:t>Relativement cher</a:t>
            </a:r>
          </a:p>
          <a:p>
            <a:pPr lvl="1" rtl="0">
              <a:lnSpc>
                <a:spcPct val="90000"/>
              </a:lnSpc>
            </a:pPr>
            <a:r>
              <a:rPr sz="2400" kern="0"/>
              <a:t>Requiert des techniciens de laboratoire qualifiés</a:t>
            </a:r>
          </a:p>
          <a:p>
            <a:pPr lvl="1">
              <a:lnSpc>
                <a:spcPct val="90000"/>
              </a:lnSpc>
            </a:pPr>
            <a:endParaRPr lang="en-CA" altLang="en-US" sz="2400" kern="0" dirty="0" smtClean="0"/>
          </a:p>
        </p:txBody>
      </p:sp>
      <p:sp>
        <p:nvSpPr>
          <p:cNvPr id="3" name="Slide Number Placeholder 2"/>
          <p:cNvSpPr>
            <a:spLocks noGrp="1"/>
          </p:cNvSpPr>
          <p:nvPr>
            <p:ph type="sldNum" sz="quarter" idx="12"/>
          </p:nvPr>
        </p:nvSpPr>
        <p:spPr/>
        <p:txBody>
          <a:bodyPr/>
          <a:lstStyle/>
          <a:p>
            <a:pPr rtl="0"/>
            <a:fld id="{90C5138D-4C5F-48AF-A64F-FBCEEBACA0DF}" type="slidenum">
              <a:rPr/>
              <a:pPr rtl="0"/>
              <a:t>8</a:t>
            </a:fld>
            <a:endParaRPr/>
          </a:p>
        </p:txBody>
      </p:sp>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r="23734"/>
          <a:stretch/>
        </p:blipFill>
        <p:spPr>
          <a:xfrm>
            <a:off x="3851920" y="1413528"/>
            <a:ext cx="4187656" cy="3239608"/>
          </a:xfrm>
          <a:prstGeom prst="rect">
            <a:avLst/>
          </a:prstGeom>
        </p:spPr>
      </p:pic>
      <p:sp>
        <p:nvSpPr>
          <p:cNvPr id="5" name="TextBox 4"/>
          <p:cNvSpPr txBox="1"/>
          <p:nvPr/>
        </p:nvSpPr>
        <p:spPr>
          <a:xfrm>
            <a:off x="3843618" y="4653136"/>
            <a:ext cx="3168352" cy="276999"/>
          </a:xfrm>
          <a:prstGeom prst="rect">
            <a:avLst/>
          </a:prstGeom>
          <a:noFill/>
        </p:spPr>
        <p:txBody>
          <a:bodyPr wrap="square" rtlCol="0">
            <a:spAutoFit/>
          </a:bodyPr>
          <a:lstStyle/>
          <a:p>
            <a:pPr rtl="0"/>
            <a:r>
              <a:rPr sz="1200"/>
              <a:t>Crédit : Union Douanière de l'Union Européenne</a:t>
            </a:r>
          </a:p>
        </p:txBody>
      </p:sp>
    </p:spTree>
    <p:extLst>
      <p:ext uri="{BB962C8B-B14F-4D97-AF65-F5344CB8AC3E}">
        <p14:creationId xmlns:p14="http://schemas.microsoft.com/office/powerpoint/2010/main" val="155936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animEffect transition="in" filter="fade">
                                      <p:cBhvr>
                                        <p:cTn id="9" dur="500"/>
                                        <p:tgtEl>
                                          <p:spTgt spid="7">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Laboratoire commercial</a:t>
            </a:r>
          </a:p>
        </p:txBody>
      </p:sp>
      <p:sp>
        <p:nvSpPr>
          <p:cNvPr id="7" name="Rectangle 3"/>
          <p:cNvSpPr txBox="1">
            <a:spLocks noChangeArrowheads="1"/>
          </p:cNvSpPr>
          <p:nvPr/>
        </p:nvSpPr>
        <p:spPr>
          <a:xfrm>
            <a:off x="251520" y="936848"/>
            <a:ext cx="5257800" cy="47244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90000"/>
              </a:lnSpc>
            </a:pPr>
            <a:r>
              <a:rPr sz="2000" u="sng" kern="0" dirty="0" err="1"/>
              <a:t>Avantages</a:t>
            </a:r>
            <a:r>
              <a:rPr sz="2000" u="sng" kern="0" dirty="0"/>
              <a:t> : </a:t>
            </a:r>
          </a:p>
          <a:p>
            <a:pPr lvl="1" rtl="0">
              <a:lnSpc>
                <a:spcPct val="90000"/>
              </a:lnSpc>
            </a:pPr>
            <a:r>
              <a:rPr sz="2000" kern="0" dirty="0" err="1"/>
              <a:t>Environnement</a:t>
            </a:r>
            <a:r>
              <a:rPr sz="2000" kern="0" dirty="0"/>
              <a:t> </a:t>
            </a:r>
            <a:r>
              <a:rPr sz="2000" kern="0" dirty="0" err="1"/>
              <a:t>contrôlé</a:t>
            </a:r>
            <a:endParaRPr sz="2000" kern="0" dirty="0"/>
          </a:p>
          <a:p>
            <a:pPr lvl="1" rtl="0">
              <a:lnSpc>
                <a:spcPct val="90000"/>
              </a:lnSpc>
            </a:pPr>
            <a:r>
              <a:rPr sz="2000" kern="0" dirty="0" err="1"/>
              <a:t>Niveau</a:t>
            </a:r>
            <a:r>
              <a:rPr sz="2000" kern="0" dirty="0"/>
              <a:t> de </a:t>
            </a:r>
            <a:r>
              <a:rPr sz="2000" kern="0" dirty="0" err="1"/>
              <a:t>précision</a:t>
            </a:r>
            <a:r>
              <a:rPr sz="2000" kern="0" dirty="0"/>
              <a:t> et </a:t>
            </a:r>
            <a:r>
              <a:rPr sz="2000" kern="0" dirty="0" err="1"/>
              <a:t>d’exactitude</a:t>
            </a:r>
            <a:r>
              <a:rPr sz="2000" kern="0" dirty="0"/>
              <a:t> </a:t>
            </a:r>
            <a:r>
              <a:rPr sz="2000" kern="0" dirty="0" err="1"/>
              <a:t>élevé</a:t>
            </a:r>
            <a:endParaRPr sz="2000" kern="0" dirty="0"/>
          </a:p>
          <a:p>
            <a:pPr lvl="1" rtl="0">
              <a:lnSpc>
                <a:spcPct val="90000"/>
              </a:lnSpc>
            </a:pPr>
            <a:r>
              <a:rPr sz="2000" kern="0" dirty="0" err="1"/>
              <a:t>Niveau</a:t>
            </a:r>
            <a:r>
              <a:rPr sz="2000" kern="0" dirty="0"/>
              <a:t> </a:t>
            </a:r>
            <a:r>
              <a:rPr sz="2000" kern="0" dirty="0" err="1"/>
              <a:t>d’assurance</a:t>
            </a:r>
            <a:r>
              <a:rPr sz="2000" kern="0" dirty="0"/>
              <a:t> de </a:t>
            </a:r>
            <a:r>
              <a:rPr sz="2000" kern="0" dirty="0" err="1"/>
              <a:t>qualité</a:t>
            </a:r>
            <a:r>
              <a:rPr sz="2000" kern="0" dirty="0"/>
              <a:t> </a:t>
            </a:r>
            <a:r>
              <a:rPr sz="2000" kern="0" dirty="0" err="1"/>
              <a:t>élevé</a:t>
            </a:r>
            <a:endParaRPr sz="2000" kern="0" dirty="0"/>
          </a:p>
          <a:p>
            <a:pPr lvl="1" rtl="0">
              <a:lnSpc>
                <a:spcPct val="90000"/>
              </a:lnSpc>
            </a:pPr>
            <a:r>
              <a:rPr sz="2000" kern="0" dirty="0" err="1"/>
              <a:t>Résultats</a:t>
            </a:r>
            <a:r>
              <a:rPr sz="2000" kern="0" dirty="0"/>
              <a:t> plus </a:t>
            </a:r>
            <a:r>
              <a:rPr sz="2000" kern="0" dirty="0" err="1"/>
              <a:t>cohérents</a:t>
            </a:r>
            <a:endParaRPr sz="2000" kern="0" dirty="0"/>
          </a:p>
          <a:p>
            <a:pPr lvl="1" rtl="0">
              <a:lnSpc>
                <a:spcPct val="90000"/>
              </a:lnSpc>
            </a:pPr>
            <a:r>
              <a:rPr sz="2000" kern="0" dirty="0"/>
              <a:t>Plus </a:t>
            </a:r>
            <a:r>
              <a:rPr sz="2000" kern="0" dirty="0" err="1"/>
              <a:t>d’échantillons</a:t>
            </a:r>
            <a:r>
              <a:rPr sz="2000" kern="0" dirty="0"/>
              <a:t> </a:t>
            </a:r>
            <a:r>
              <a:rPr sz="2000" kern="0" dirty="0" err="1"/>
              <a:t>peuvent</a:t>
            </a:r>
            <a:r>
              <a:rPr sz="2000" kern="0" dirty="0"/>
              <a:t> </a:t>
            </a:r>
            <a:r>
              <a:rPr sz="2000" kern="0" dirty="0" err="1"/>
              <a:t>être</a:t>
            </a:r>
            <a:r>
              <a:rPr sz="2000" kern="0" dirty="0"/>
              <a:t> </a:t>
            </a:r>
            <a:r>
              <a:rPr sz="2000" kern="0" dirty="0" err="1"/>
              <a:t>traités</a:t>
            </a:r>
            <a:r>
              <a:rPr sz="2000" kern="0" dirty="0"/>
              <a:t> en </a:t>
            </a:r>
            <a:r>
              <a:rPr sz="2000" kern="0" dirty="0" err="1"/>
              <a:t>moins</a:t>
            </a:r>
            <a:r>
              <a:rPr sz="2000" kern="0" dirty="0"/>
              <a:t> de temps</a:t>
            </a:r>
          </a:p>
          <a:p>
            <a:pPr rtl="0">
              <a:lnSpc>
                <a:spcPct val="90000"/>
              </a:lnSpc>
            </a:pPr>
            <a:r>
              <a:rPr sz="2000" u="sng" kern="0" dirty="0" err="1"/>
              <a:t>Limites</a:t>
            </a:r>
            <a:r>
              <a:rPr sz="2000" u="sng" kern="0" dirty="0"/>
              <a:t> : </a:t>
            </a:r>
          </a:p>
          <a:p>
            <a:pPr lvl="1" rtl="0">
              <a:lnSpc>
                <a:spcPct val="90000"/>
              </a:lnSpc>
            </a:pPr>
            <a:r>
              <a:rPr sz="2000" kern="0" dirty="0" err="1"/>
              <a:t>Relativement</a:t>
            </a:r>
            <a:r>
              <a:rPr sz="2000" kern="0" dirty="0"/>
              <a:t> </a:t>
            </a:r>
            <a:r>
              <a:rPr sz="2000" kern="0" dirty="0" err="1"/>
              <a:t>cher</a:t>
            </a:r>
            <a:endParaRPr sz="2000" kern="0" dirty="0"/>
          </a:p>
          <a:p>
            <a:pPr lvl="1" rtl="0">
              <a:lnSpc>
                <a:spcPct val="90000"/>
              </a:lnSpc>
            </a:pPr>
            <a:r>
              <a:rPr sz="2000" kern="0" dirty="0"/>
              <a:t>En </a:t>
            </a:r>
            <a:r>
              <a:rPr sz="2000" kern="0" dirty="0" err="1"/>
              <a:t>général</a:t>
            </a:r>
            <a:r>
              <a:rPr sz="2000" kern="0" dirty="0"/>
              <a:t> </a:t>
            </a:r>
            <a:r>
              <a:rPr sz="2000" kern="0" dirty="0" err="1"/>
              <a:t>situé</a:t>
            </a:r>
            <a:r>
              <a:rPr sz="2000" kern="0" dirty="0"/>
              <a:t> </a:t>
            </a:r>
            <a:r>
              <a:rPr sz="2000" kern="0" dirty="0" err="1"/>
              <a:t>dans</a:t>
            </a:r>
            <a:r>
              <a:rPr sz="2000" kern="0" dirty="0"/>
              <a:t> des zones </a:t>
            </a:r>
            <a:r>
              <a:rPr sz="2000" kern="0" dirty="0" err="1"/>
              <a:t>urbaines</a:t>
            </a:r>
            <a:r>
              <a:rPr sz="2000" kern="0" dirty="0"/>
              <a:t>, les </a:t>
            </a:r>
            <a:r>
              <a:rPr sz="2000" kern="0" dirty="0" err="1"/>
              <a:t>échantillons</a:t>
            </a:r>
            <a:r>
              <a:rPr sz="2000" kern="0" dirty="0"/>
              <a:t> </a:t>
            </a:r>
            <a:r>
              <a:rPr sz="2000" kern="0" dirty="0" err="1"/>
              <a:t>peuvent</a:t>
            </a:r>
            <a:r>
              <a:rPr sz="2000" kern="0" dirty="0"/>
              <a:t> devoir </a:t>
            </a:r>
            <a:r>
              <a:rPr sz="2000" kern="0" dirty="0" err="1"/>
              <a:t>être</a:t>
            </a:r>
            <a:r>
              <a:rPr sz="2000" kern="0" dirty="0"/>
              <a:t> </a:t>
            </a:r>
            <a:r>
              <a:rPr sz="2000" kern="0" dirty="0" err="1"/>
              <a:t>transportés</a:t>
            </a:r>
            <a:r>
              <a:rPr sz="2000" kern="0" dirty="0"/>
              <a:t> </a:t>
            </a:r>
            <a:r>
              <a:rPr sz="2000" kern="0" dirty="0" err="1"/>
              <a:t>sur</a:t>
            </a:r>
            <a:r>
              <a:rPr sz="2000" kern="0" dirty="0"/>
              <a:t> de </a:t>
            </a:r>
            <a:r>
              <a:rPr sz="2000" kern="0" dirty="0" err="1"/>
              <a:t>longues</a:t>
            </a:r>
            <a:r>
              <a:rPr sz="2000" kern="0" dirty="0"/>
              <a:t> distances</a:t>
            </a:r>
          </a:p>
          <a:p>
            <a:pPr lvl="1" rtl="0">
              <a:lnSpc>
                <a:spcPct val="90000"/>
              </a:lnSpc>
            </a:pPr>
            <a:r>
              <a:rPr sz="2000" kern="0" dirty="0" err="1"/>
              <a:t>Certains</a:t>
            </a:r>
            <a:r>
              <a:rPr sz="2000" kern="0" dirty="0"/>
              <a:t> </a:t>
            </a:r>
            <a:r>
              <a:rPr sz="2000" kern="0" dirty="0" err="1"/>
              <a:t>laboratoires</a:t>
            </a:r>
            <a:r>
              <a:rPr sz="2000" kern="0" dirty="0"/>
              <a:t> </a:t>
            </a:r>
            <a:r>
              <a:rPr sz="2000" kern="0" dirty="0" err="1"/>
              <a:t>peuvent</a:t>
            </a:r>
            <a:r>
              <a:rPr sz="2000" kern="0" dirty="0"/>
              <a:t> </a:t>
            </a:r>
            <a:r>
              <a:rPr sz="2000" kern="0" dirty="0" err="1"/>
              <a:t>avoir</a:t>
            </a:r>
            <a:r>
              <a:rPr sz="2000" kern="0" dirty="0"/>
              <a:t> un </a:t>
            </a:r>
            <a:r>
              <a:rPr sz="2000" kern="0" dirty="0" err="1"/>
              <a:t>nombre</a:t>
            </a:r>
            <a:r>
              <a:rPr sz="2000" kern="0" dirty="0"/>
              <a:t> </a:t>
            </a:r>
            <a:r>
              <a:rPr sz="2000" kern="0" dirty="0" err="1"/>
              <a:t>limité</a:t>
            </a:r>
            <a:r>
              <a:rPr sz="2000" kern="0" dirty="0"/>
              <a:t> de </a:t>
            </a:r>
            <a:r>
              <a:rPr sz="2000" kern="0" dirty="0" err="1"/>
              <a:t>méthodes</a:t>
            </a:r>
            <a:r>
              <a:rPr sz="2000" kern="0" dirty="0"/>
              <a:t> </a:t>
            </a:r>
            <a:r>
              <a:rPr sz="2000" kern="0" dirty="0" err="1"/>
              <a:t>d’analyse</a:t>
            </a:r>
            <a:endParaRPr sz="2000" kern="0" dirty="0"/>
          </a:p>
          <a:p>
            <a:pPr lvl="2">
              <a:lnSpc>
                <a:spcPct val="90000"/>
              </a:lnSpc>
            </a:pPr>
            <a:endParaRPr lang="en-CA" altLang="en-US" sz="2000" kern="0" dirty="0" smtClean="0"/>
          </a:p>
        </p:txBody>
      </p:sp>
      <p:pic>
        <p:nvPicPr>
          <p:cNvPr id="8" name="Picture 5"/>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5313447" y="1591072"/>
            <a:ext cx="3602698" cy="2702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rtl="0"/>
            <a:fld id="{90C5138D-4C5F-48AF-A64F-FBCEEBACA0DF}" type="slidenum">
              <a:rPr/>
              <a:pPr rtl="0"/>
              <a:t>9</a:t>
            </a:fld>
            <a:endParaRPr/>
          </a:p>
        </p:txBody>
      </p:sp>
      <p:sp>
        <p:nvSpPr>
          <p:cNvPr id="9" name="TextBox 8"/>
          <p:cNvSpPr txBox="1"/>
          <p:nvPr/>
        </p:nvSpPr>
        <p:spPr>
          <a:xfrm>
            <a:off x="5313447" y="4293096"/>
            <a:ext cx="3168352" cy="276999"/>
          </a:xfrm>
          <a:prstGeom prst="rect">
            <a:avLst/>
          </a:prstGeom>
          <a:noFill/>
        </p:spPr>
        <p:txBody>
          <a:bodyPr wrap="square" rtlCol="0">
            <a:spAutoFit/>
          </a:bodyPr>
          <a:lstStyle/>
          <a:p>
            <a:pPr rtl="0"/>
            <a:r>
              <a:rPr sz="1200"/>
              <a:t>Crédit : Water for Cambodia, Siem Reap</a:t>
            </a:r>
          </a:p>
        </p:txBody>
      </p:sp>
    </p:spTree>
    <p:extLst>
      <p:ext uri="{BB962C8B-B14F-4D97-AF65-F5344CB8AC3E}">
        <p14:creationId xmlns:p14="http://schemas.microsoft.com/office/powerpoint/2010/main" val="182411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animEffect transition="in" filter="fade">
                                      <p:cBhvr>
                                        <p:cTn id="9" dur="500"/>
                                        <p:tgtEl>
                                          <p:spTgt spid="7">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7" end="7"/>
                                            </p:txEl>
                                          </p:spTgt>
                                        </p:tgtEl>
                                        <p:attrNameLst>
                                          <p:attrName>style.visibility</p:attrName>
                                        </p:attrNameLst>
                                      </p:cBhvr>
                                      <p:to>
                                        <p:strVal val="visible"/>
                                      </p:to>
                                    </p:set>
                                    <p:animEffect transition="in" filter="fade">
                                      <p:cBhvr>
                                        <p:cTn id="30" dur="500"/>
                                        <p:tgtEl>
                                          <p:spTgt spid="7">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animEffect transition="in" filter="fade">
                                      <p:cBhvr>
                                        <p:cTn id="33" dur="500"/>
                                        <p:tgtEl>
                                          <p:spTgt spid="7">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7">
                                            <p:txEl>
                                              <p:pRg st="9" end="9"/>
                                            </p:txEl>
                                          </p:spTgt>
                                        </p:tgtEl>
                                        <p:attrNameLst>
                                          <p:attrName>style.visibility</p:attrName>
                                        </p:attrNameLst>
                                      </p:cBhvr>
                                      <p:to>
                                        <p:strVal val="visible"/>
                                      </p:to>
                                    </p:set>
                                    <p:animEffect transition="in" filter="fade">
                                      <p:cBhvr>
                                        <p:cTn id="36" dur="500"/>
                                        <p:tgtEl>
                                          <p:spTgt spid="7">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3d6ffc8e51da2d4e4ea056172e82af9f7f3cc2"/>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128</TotalTime>
  <Words>1101</Words>
  <Application>Microsoft Office PowerPoint</Application>
  <PresentationFormat>On-screen Show (4:3)</PresentationFormat>
  <Paragraphs>173</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Template_Powerpoint Presentation_2012</vt:lpstr>
      <vt:lpstr>PowerPoint Presentation</vt:lpstr>
      <vt:lpstr>Introduction à  l’Analyse de Qualité de l’Eau de Boisson</vt:lpstr>
      <vt:lpstr>Attentes d’apprentissage</vt:lpstr>
      <vt:lpstr>PowerPoint Presentation</vt:lpstr>
      <vt:lpstr>Quelles sont vos options d'analyse ?</vt:lpstr>
      <vt:lpstr>PowerPoint Presentation</vt:lpstr>
      <vt:lpstr>PowerPoint Presentation</vt:lpstr>
      <vt:lpstr>PowerPoint Presentation</vt:lpstr>
      <vt:lpstr>PowerPoint Presentation</vt:lpstr>
      <vt:lpstr>PowerPoint Presentation</vt:lpstr>
      <vt:lpstr>Révision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31</cp:revision>
  <dcterms:created xsi:type="dcterms:W3CDTF">2013-10-17T22:42:59Z</dcterms:created>
  <dcterms:modified xsi:type="dcterms:W3CDTF">2014-04-14T03:35:55Z</dcterms:modified>
</cp:coreProperties>
</file>