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01" r:id="rId2"/>
    <p:sldId id="304" r:id="rId3"/>
    <p:sldId id="289" r:id="rId4"/>
    <p:sldId id="257" r:id="rId5"/>
    <p:sldId id="282" r:id="rId6"/>
    <p:sldId id="264" r:id="rId7"/>
    <p:sldId id="266" r:id="rId8"/>
    <p:sldId id="292" r:id="rId9"/>
    <p:sldId id="268" r:id="rId10"/>
    <p:sldId id="274" r:id="rId11"/>
    <p:sldId id="273" r:id="rId12"/>
    <p:sldId id="303" r:id="rId13"/>
    <p:sldId id="300" r:id="rId14"/>
    <p:sldId id="277" r:id="rId15"/>
    <p:sldId id="302" r:id="rId16"/>
    <p:sldId id="29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lert" initial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29" autoAdjust="0"/>
  </p:normalViewPr>
  <p:slideViewPr>
    <p:cSldViewPr snapToGrid="0">
      <p:cViewPr varScale="1">
        <p:scale>
          <a:sx n="56" d="100"/>
          <a:sy n="56" d="100"/>
        </p:scale>
        <p:origin x="18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9" charset="0"/>
                <a:ea typeface="Arial" pitchFamily="-109" charset="0"/>
                <a:cs typeface="Arial" pitchFamily="-109"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D0A5049D-9F4D-4F2D-8E8D-58922C1D1860}" type="datetime1">
              <a:rPr lang="en-US"/>
              <a:pPr>
                <a:defRPr/>
              </a:pPr>
              <a:t>8/4/2015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09" charset="0"/>
                <a:ea typeface="Arial" pitchFamily="-109" charset="0"/>
                <a:cs typeface="Arial" pitchFamily="-109"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008A54D-09C8-4156-8D3E-DE483C7290AD}" type="slidenum">
              <a:rPr lang="en-US"/>
              <a:pPr/>
              <a:t>‹#›</a:t>
            </a:fld>
            <a:endParaRPr lang="en-US"/>
          </a:p>
        </p:txBody>
      </p:sp>
    </p:spTree>
    <p:extLst>
      <p:ext uri="{BB962C8B-B14F-4D97-AF65-F5344CB8AC3E}">
        <p14:creationId xmlns:p14="http://schemas.microsoft.com/office/powerpoint/2010/main" val="39863153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ea typeface="ＭＳ Ｐゴシック" panose="020B0600070205080204"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D0E21F-E397-4DC9-9317-9CCB92B418DB}" type="slidenum">
              <a:rPr lang="en-US"/>
              <a:pPr eaLnBrk="1" hangingPunct="1"/>
              <a:t>4</a:t>
            </a:fld>
            <a:endParaRPr lang="en-US"/>
          </a:p>
        </p:txBody>
      </p:sp>
    </p:spTree>
    <p:extLst>
      <p:ext uri="{BB962C8B-B14F-4D97-AF65-F5344CB8AC3E}">
        <p14:creationId xmlns:p14="http://schemas.microsoft.com/office/powerpoint/2010/main" val="81158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anose="020B0600070205080204" pitchFamily="34" charset="-128"/>
              </a:rPr>
              <a:t>Disease spreading = ill health = unable to go to school = unable to work = lack of productivity = lack of economic growth = poverty.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E174ED-BA60-4295-AC19-AAD60BC4A7A7}" type="slidenum">
              <a:rPr lang="en-US"/>
              <a:pPr eaLnBrk="1" hangingPunct="1"/>
              <a:t>14</a:t>
            </a:fld>
            <a:endParaRPr lang="en-US"/>
          </a:p>
        </p:txBody>
      </p:sp>
    </p:spTree>
    <p:extLst>
      <p:ext uri="{BB962C8B-B14F-4D97-AF65-F5344CB8AC3E}">
        <p14:creationId xmlns:p14="http://schemas.microsoft.com/office/powerpoint/2010/main" val="144599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smtClean="0"/>
              <a:t>Open defecation contaminates drinking water and causes illness</a:t>
            </a:r>
          </a:p>
          <a:p>
            <a:pPr marL="171450" indent="-171450">
              <a:buFont typeface="Arial" panose="020B0604020202020204" pitchFamily="34" charset="0"/>
              <a:buChar char="•"/>
            </a:pPr>
            <a:r>
              <a:rPr lang="en-US" dirty="0" smtClean="0">
                <a:latin typeface="Tahoma" pitchFamily="34" charset="0"/>
                <a:ea typeface="Tahoma" pitchFamily="34" charset="0"/>
                <a:cs typeface="Tahoma" pitchFamily="34" charset="0"/>
              </a:rPr>
              <a:t>Children under five are highly vulnerable to waterborne diseases</a:t>
            </a:r>
          </a:p>
          <a:p>
            <a:pPr marL="171450" indent="-171450">
              <a:buFont typeface="Arial" panose="020B0604020202020204" pitchFamily="34" charset="0"/>
              <a:buChar char="•"/>
            </a:pPr>
            <a:r>
              <a:rPr lang="en-US" dirty="0" smtClean="0">
                <a:latin typeface="Tahoma" pitchFamily="34" charset="0"/>
                <a:ea typeface="Tahoma" pitchFamily="34" charset="0"/>
                <a:cs typeface="Tahoma" pitchFamily="34" charset="0"/>
              </a:rPr>
              <a:t>Sick children unable to attend school </a:t>
            </a:r>
          </a:p>
          <a:p>
            <a:pPr marL="171450" indent="-171450">
              <a:buFont typeface="Arial" panose="020B0604020202020204" pitchFamily="34" charset="0"/>
              <a:buChar char="•"/>
            </a:pPr>
            <a:r>
              <a:rPr lang="en-US" dirty="0" smtClean="0">
                <a:latin typeface="Tahoma" pitchFamily="34" charset="0"/>
                <a:ea typeface="Tahoma" pitchFamily="34" charset="0"/>
                <a:cs typeface="Tahoma" pitchFamily="34" charset="0"/>
              </a:rPr>
              <a:t>Uneducated adults: Life of poverty &amp; illness  </a:t>
            </a:r>
          </a:p>
          <a:p>
            <a:endParaRPr lang="en-US" dirty="0" smtClean="0">
              <a:latin typeface="Tahoma" pitchFamily="34" charset="0"/>
              <a:ea typeface="Tahoma" pitchFamily="34" charset="0"/>
              <a:cs typeface="Tahoma" pitchFamily="34" charset="0"/>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A1F16D-8FF3-4EF0-9809-404AE9B5DC7B}" type="slidenum">
              <a:rPr lang="en-US" smtClean="0"/>
              <a:t>15</a:t>
            </a:fld>
            <a:endParaRPr lang="en-US"/>
          </a:p>
        </p:txBody>
      </p:sp>
    </p:spTree>
    <p:extLst>
      <p:ext uri="{BB962C8B-B14F-4D97-AF65-F5344CB8AC3E}">
        <p14:creationId xmlns:p14="http://schemas.microsoft.com/office/powerpoint/2010/main" val="290507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lnSpc>
                <a:spcPct val="90000"/>
              </a:lnSpc>
              <a:spcBef>
                <a:spcPct val="0"/>
              </a:spcBef>
              <a:buFont typeface="Arial" panose="020B0604020202020204" pitchFamily="34" charset="0"/>
              <a:buChar char="•"/>
            </a:pPr>
            <a:r>
              <a:rPr lang="en-CA" dirty="0" smtClean="0">
                <a:ea typeface="ＭＳ Ｐゴシック" panose="020B0600070205080204" pitchFamily="34" charset="-128"/>
              </a:rPr>
              <a:t>Ask the participants to stand in two lines facing each other in pairs. Name one line A and the other B. </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lnSpc>
                <a:spcPct val="90000"/>
              </a:lnSpc>
              <a:spcBef>
                <a:spcPct val="0"/>
              </a:spcBef>
              <a:buFont typeface="Arial" panose="020B0604020202020204" pitchFamily="34" charset="0"/>
              <a:buChar char="•"/>
            </a:pPr>
            <a:r>
              <a:rPr lang="en-CA" dirty="0" smtClean="0">
                <a:ea typeface="ＭＳ Ｐゴシック" panose="020B0600070205080204" pitchFamily="34" charset="-128"/>
              </a:rPr>
              <a:t>Ask line A to briefly discuss some of the local and global sanitation issues. After 1 minute, ask line A to move one person to the right. Line B will then discuss the same topic with a new partner for 1 minute. </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lnSpc>
                <a:spcPct val="90000"/>
              </a:lnSpc>
              <a:spcBef>
                <a:spcPct val="0"/>
              </a:spcBef>
              <a:buFont typeface="Arial" panose="020B0604020202020204" pitchFamily="34" charset="0"/>
              <a:buChar char="•"/>
            </a:pPr>
            <a:r>
              <a:rPr lang="en-CA" dirty="0" smtClean="0">
                <a:ea typeface="ＭＳ Ｐゴシック" panose="020B0600070205080204" pitchFamily="34" charset="-128"/>
              </a:rPr>
              <a:t>Ask line A to briefly discuss poor sanitation is connected to and causes the cycle of poverty to continue. After 1 minute, ask line A to move one person to the right. Line B will then discuss the same topic with a new partner for 1 minute.</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eaLnBrk="1" hangingPunct="1">
              <a:lnSpc>
                <a:spcPct val="90000"/>
              </a:lnSpc>
              <a:spcBef>
                <a:spcPct val="0"/>
              </a:spcBef>
            </a:pPr>
            <a:endParaRPr lang="en-US" dirty="0" smtClean="0">
              <a:ea typeface="ＭＳ Ｐゴシック" panose="020B0600070205080204"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BB4230-6794-4721-A0B8-DFF70F768D18}" type="slidenum">
              <a:rPr lang="en-US"/>
              <a:pPr eaLnBrk="1" hangingPunct="1"/>
              <a:t>16</a:t>
            </a:fld>
            <a:endParaRPr lang="en-US"/>
          </a:p>
        </p:txBody>
      </p:sp>
    </p:spTree>
    <p:extLst>
      <p:ext uri="{BB962C8B-B14F-4D97-AF65-F5344CB8AC3E}">
        <p14:creationId xmlns:p14="http://schemas.microsoft.com/office/powerpoint/2010/main" val="33683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CA" dirty="0" smtClean="0">
                <a:ea typeface="ＭＳ Ｐゴシック" panose="020B0600070205080204" pitchFamily="34" charset="-128"/>
              </a:rPr>
              <a:t>About the MDGs…</a:t>
            </a:r>
          </a:p>
          <a:p>
            <a:pPr eaLnBrk="1" hangingPunct="1"/>
            <a:endParaRPr lang="en-CA" dirty="0" smtClean="0">
              <a:ea typeface="ＭＳ Ｐゴシック" panose="020B0600070205080204" pitchFamily="34" charset="-128"/>
            </a:endParaRPr>
          </a:p>
          <a:p>
            <a:pPr eaLnBrk="1" hangingPunct="1"/>
            <a:r>
              <a:rPr lang="en-CA" dirty="0" smtClean="0">
                <a:ea typeface="ＭＳ Ｐゴシック" panose="020B0600070205080204" pitchFamily="34" charset="-128"/>
              </a:rPr>
              <a:t>In September 2000, 189 heads of state adopted the UN Millennium Declaration and endorsed a framework for development. </a:t>
            </a:r>
          </a:p>
          <a:p>
            <a:pPr eaLnBrk="1" hangingPunct="1"/>
            <a:endParaRPr lang="en-CA" dirty="0" smtClean="0">
              <a:ea typeface="ＭＳ Ｐゴシック" panose="020B0600070205080204" pitchFamily="34" charset="-128"/>
            </a:endParaRPr>
          </a:p>
          <a:p>
            <a:pPr eaLnBrk="1" hangingPunct="1"/>
            <a:r>
              <a:rPr lang="en-CA" dirty="0" smtClean="0">
                <a:ea typeface="ＭＳ Ｐゴシック" panose="020B0600070205080204" pitchFamily="34" charset="-128"/>
              </a:rPr>
              <a:t>The plan was for countries and development partners to work together to increase access to the resources needed to reduce poverty and hunger, and tackle ill-health, gender inequality, lack of education, lack of access to clean water and environmental degradation.</a:t>
            </a:r>
          </a:p>
          <a:p>
            <a:pPr eaLnBrk="1" hangingPunct="1"/>
            <a:endParaRPr lang="en-CA" dirty="0" smtClean="0">
              <a:ea typeface="ＭＳ Ｐゴシック" panose="020B0600070205080204" pitchFamily="34" charset="-128"/>
            </a:endParaRPr>
          </a:p>
          <a:p>
            <a:pPr eaLnBrk="1" hangingPunct="1"/>
            <a:r>
              <a:rPr lang="en-CA" dirty="0" smtClean="0">
                <a:ea typeface="ＭＳ Ｐゴシック" panose="020B0600070205080204" pitchFamily="34" charset="-128"/>
              </a:rPr>
              <a:t>They established eight Millennium Development Goals (MDGs), set targets for 2015, and identified a number of indicators for monitoring progress, several of which relate directly to health. </a:t>
            </a:r>
          </a:p>
          <a:p>
            <a:pPr eaLnBrk="1" hangingPunct="1"/>
            <a:endParaRPr lang="en-CA" dirty="0" smtClean="0">
              <a:ea typeface="ＭＳ Ｐゴシック" panose="020B0600070205080204" pitchFamily="34" charset="-128"/>
            </a:endParaRPr>
          </a:p>
          <a:p>
            <a:pPr eaLnBrk="1" hangingPunct="1"/>
            <a:r>
              <a:rPr lang="en-CA" dirty="0" smtClean="0">
                <a:ea typeface="ＭＳ Ｐゴシック" panose="020B0600070205080204" pitchFamily="34" charset="-128"/>
              </a:rPr>
              <a:t>All goals and their targets are measured in terms of progress since 1990. Reporting on progress towards the MDGs has underscored the importance of working with countries to generate more reliable and timely data. Currently available data show that while some countries have made impressive gains in achieving health-related targets, others are falling behind. Often the countries making the least progress are those affected by high levels of HIV/AIDS, economic hardship or conflict.</a:t>
            </a:r>
          </a:p>
          <a:p>
            <a:pPr eaLnBrk="1" hangingPunct="1"/>
            <a:endParaRPr lang="en-CA" dirty="0" smtClean="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796290-D4AA-44A8-B998-31ACD322DA77}" type="slidenum">
              <a:rPr lang="en-US"/>
              <a:pPr eaLnBrk="1" hangingPunct="1"/>
              <a:t>5</a:t>
            </a:fld>
            <a:endParaRPr lang="en-US"/>
          </a:p>
        </p:txBody>
      </p:sp>
    </p:spTree>
    <p:extLst>
      <p:ext uri="{BB962C8B-B14F-4D97-AF65-F5344CB8AC3E}">
        <p14:creationId xmlns:p14="http://schemas.microsoft.com/office/powerpoint/2010/main" val="76707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CA" dirty="0" smtClean="0">
                <a:ea typeface="ＭＳ Ｐゴシック" panose="020B0600070205080204" pitchFamily="34" charset="-128"/>
              </a:rPr>
              <a:t>Millennium Development Goals (MDGs) are a United Nations led initiative to promote development through reduction of poverty, achievement of universal primary education, increasing access to water and sanitation, etc. </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buFont typeface="Arial" panose="020B0604020202020204" pitchFamily="34" charset="0"/>
              <a:buChar char="•"/>
            </a:pPr>
            <a:r>
              <a:rPr lang="en-CA" dirty="0" smtClean="0">
                <a:ea typeface="ＭＳ Ｐゴシック" panose="020B0600070205080204" pitchFamily="34" charset="-128"/>
              </a:rPr>
              <a:t>There are eight goals to be achieved by 2015. They will be replaced by the Sustainable Development Goals in 2016.</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37EE2C-4407-4BFB-9F6B-B90483924CCA}" type="slidenum">
              <a:rPr lang="en-US"/>
              <a:pPr eaLnBrk="1" hangingPunct="1"/>
              <a:t>6</a:t>
            </a:fld>
            <a:endParaRPr lang="en-US"/>
          </a:p>
        </p:txBody>
      </p:sp>
    </p:spTree>
    <p:extLst>
      <p:ext uri="{BB962C8B-B14F-4D97-AF65-F5344CB8AC3E}">
        <p14:creationId xmlns:p14="http://schemas.microsoft.com/office/powerpoint/2010/main" val="14631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CA" dirty="0" smtClean="0">
                <a:ea typeface="ＭＳ Ｐゴシック" panose="020B0600070205080204" pitchFamily="34" charset="-128"/>
              </a:rPr>
              <a:t>Access to basic sanitation is measured against the proxy indicator: the proportion of people using improved sanitation facilities.</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buFont typeface="Arial" panose="020B0604020202020204" pitchFamily="34" charset="0"/>
              <a:buChar char="•"/>
            </a:pPr>
            <a:r>
              <a:rPr lang="en-CA" dirty="0" smtClean="0">
                <a:ea typeface="ＭＳ Ｐゴシック" panose="020B0600070205080204" pitchFamily="34" charset="-128"/>
              </a:rPr>
              <a:t>Improved sanitation hygienically separates human excreta from human contact. </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buFont typeface="Arial" panose="020B0604020202020204" pitchFamily="34" charset="0"/>
              <a:buChar char="•"/>
            </a:pPr>
            <a:r>
              <a:rPr lang="en-CA" dirty="0" smtClean="0">
                <a:ea typeface="ＭＳ Ｐゴシック" panose="020B0600070205080204" pitchFamily="34" charset="-128"/>
              </a:rPr>
              <a:t>This term was developed by the UNICEF and World Health Organization (WHO) Joint Monitoring Programme (JMP) for Water Supply and Sanitation. It is used to measure progress towards achieving the Millennium Development Goal (MDG) of halving by 2015 the proportion of people without sustainable access to basic sanitation (UNICEF and WHO, 2013). </a:t>
            </a:r>
          </a:p>
          <a:p>
            <a:pPr eaLnBrk="1" hangingPunct="1"/>
            <a:endParaRPr lang="en-CA" dirty="0" smtClean="0">
              <a:ea typeface="ＭＳ Ｐゴシック" panose="020B0600070205080204" pitchFamily="34" charset="-128"/>
            </a:endParaRPr>
          </a:p>
          <a:p>
            <a:pPr eaLnBrk="1" hangingPunct="1"/>
            <a:endParaRPr lang="en-CA" dirty="0" smtClean="0">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DC672-B4F4-46C2-B438-A478B598F89C}" type="slidenum">
              <a:rPr lang="en-US"/>
              <a:pPr eaLnBrk="1" hangingPunct="1"/>
              <a:t>7</a:t>
            </a:fld>
            <a:endParaRPr lang="en-US"/>
          </a:p>
        </p:txBody>
      </p:sp>
    </p:spTree>
    <p:extLst>
      <p:ext uri="{BB962C8B-B14F-4D97-AF65-F5344CB8AC3E}">
        <p14:creationId xmlns:p14="http://schemas.microsoft.com/office/powerpoint/2010/main" val="424666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ea typeface="ＭＳ Ｐゴシック" panose="020B0600070205080204" pitchFamily="34" charset="-128"/>
              </a:rPr>
              <a:t>Unimproved sanitation facilities do not ensure a hygienic separation of human excreta from human contact.</a:t>
            </a:r>
          </a:p>
          <a:p>
            <a:pPr eaLnBrk="1" hangingPunct="1">
              <a:spcBef>
                <a:spcPct val="0"/>
              </a:spcBef>
            </a:pPr>
            <a:endParaRPr lang="en-US"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2B85D6-1072-4ACB-B1FC-7F4142763129}" type="slidenum">
              <a:rPr lang="en-US"/>
              <a:pPr eaLnBrk="1" hangingPunct="1"/>
              <a:t>9</a:t>
            </a:fld>
            <a:endParaRPr lang="en-US"/>
          </a:p>
        </p:txBody>
      </p:sp>
    </p:spTree>
    <p:extLst>
      <p:ext uri="{BB962C8B-B14F-4D97-AF65-F5344CB8AC3E}">
        <p14:creationId xmlns:p14="http://schemas.microsoft.com/office/powerpoint/2010/main" val="394579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 typeface="Arial" panose="020B0604020202020204" pitchFamily="34" charset="0"/>
              <a:buChar char="•"/>
            </a:pPr>
            <a:r>
              <a:rPr lang="en-CA" dirty="0" smtClean="0">
                <a:ea typeface="ＭＳ Ｐゴシック" panose="020B0600070205080204" pitchFamily="34" charset="-128"/>
              </a:rPr>
              <a:t>As of 2012, around 2.5 billion people lack access to adequate sanitation (UNICEF and WHO, 2014)</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spcBef>
                <a:spcPct val="0"/>
              </a:spcBef>
              <a:buFont typeface="Arial" panose="020B0604020202020204" pitchFamily="34" charset="0"/>
              <a:buChar char="•"/>
            </a:pPr>
            <a:r>
              <a:rPr lang="en-CA" dirty="0" smtClean="0">
                <a:ea typeface="ＭＳ Ｐゴシック" panose="020B0600070205080204" pitchFamily="34" charset="-128"/>
              </a:rPr>
              <a:t>784 million people use public or shared sanitation facilities </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spcBef>
                <a:spcPct val="0"/>
              </a:spcBef>
              <a:buFont typeface="Arial" panose="020B0604020202020204" pitchFamily="34" charset="0"/>
              <a:buChar char="•"/>
            </a:pPr>
            <a:r>
              <a:rPr lang="en-CA" dirty="0" smtClean="0">
                <a:ea typeface="ＭＳ Ｐゴシック" panose="020B0600070205080204" pitchFamily="34" charset="-128"/>
              </a:rPr>
              <a:t>732 million use unimproved sanitation facilities that do not hygienically separate human excreta from human contact</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eaLnBrk="1" hangingPunct="1">
              <a:spcBef>
                <a:spcPct val="0"/>
              </a:spcBef>
              <a:buFont typeface="Arial" panose="020B0604020202020204" pitchFamily="34" charset="0"/>
              <a:buChar char="•"/>
            </a:pPr>
            <a:r>
              <a:rPr lang="en-CA" dirty="0" smtClean="0">
                <a:ea typeface="ＭＳ Ｐゴシック" panose="020B0600070205080204" pitchFamily="34" charset="-128"/>
              </a:rPr>
              <a:t>The group most in need of improved sanitation is the rural poor</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4F5BFC-9965-42FC-832E-6EDEC738698C}" type="slidenum">
              <a:rPr lang="en-US"/>
              <a:pPr eaLnBrk="1" hangingPunct="1"/>
              <a:t>10</a:t>
            </a:fld>
            <a:endParaRPr lang="en-US"/>
          </a:p>
        </p:txBody>
      </p:sp>
    </p:spTree>
    <p:extLst>
      <p:ext uri="{BB962C8B-B14F-4D97-AF65-F5344CB8AC3E}">
        <p14:creationId xmlns:p14="http://schemas.microsoft.com/office/powerpoint/2010/main" val="48840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 typeface="Arial" panose="020B0604020202020204" pitchFamily="34" charset="0"/>
              <a:buChar char="•"/>
            </a:pPr>
            <a:r>
              <a:rPr lang="en-CA" dirty="0" smtClean="0">
                <a:ea typeface="ＭＳ Ｐゴシック" panose="020B0600070205080204" pitchFamily="34" charset="-128"/>
              </a:rPr>
              <a:t>1 billion (14% of the world population) defecate in the open</a:t>
            </a:r>
          </a:p>
          <a:p>
            <a:pPr marL="171450" indent="-171450" eaLnBrk="1" hangingPunct="1">
              <a:spcBef>
                <a:spcPct val="0"/>
              </a:spcBef>
              <a:buFont typeface="Arial" panose="020B0604020202020204" pitchFamily="34" charset="0"/>
              <a:buChar char="•"/>
            </a:pPr>
            <a:r>
              <a:rPr lang="en-CA" dirty="0" smtClean="0">
                <a:ea typeface="ＭＳ Ｐゴシック" panose="020B0600070205080204" pitchFamily="34" charset="-128"/>
              </a:rPr>
              <a:t>The majority (70%) of those without sanitation live in rural areas, where 90% of all open defecation takes place</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071792-4497-455B-AFE7-FB076EE9B03B}" type="slidenum">
              <a:rPr lang="en-US"/>
              <a:pPr eaLnBrk="1" hangingPunct="1"/>
              <a:t>11</a:t>
            </a:fld>
            <a:endParaRPr lang="en-US"/>
          </a:p>
        </p:txBody>
      </p:sp>
    </p:spTree>
    <p:extLst>
      <p:ext uri="{BB962C8B-B14F-4D97-AF65-F5344CB8AC3E}">
        <p14:creationId xmlns:p14="http://schemas.microsoft.com/office/powerpoint/2010/main" val="17704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baseline="0" dirty="0" smtClean="0"/>
              <a:t> </a:t>
            </a:r>
            <a:r>
              <a:rPr lang="en-CA" dirty="0" smtClean="0"/>
              <a:t>Since 1990, almost 2 billion people have gained access to an improved sanitation facility, and open defecation declined from 24% to 14% of the world population. </a:t>
            </a:r>
            <a:endParaRPr lang="en-CA" dirty="0"/>
          </a:p>
        </p:txBody>
      </p:sp>
      <p:sp>
        <p:nvSpPr>
          <p:cNvPr id="4" name="Slide Number Placeholder 3"/>
          <p:cNvSpPr>
            <a:spLocks noGrp="1"/>
          </p:cNvSpPr>
          <p:nvPr>
            <p:ph type="sldNum" sz="quarter" idx="10"/>
          </p:nvPr>
        </p:nvSpPr>
        <p:spPr/>
        <p:txBody>
          <a:bodyPr/>
          <a:lstStyle/>
          <a:p>
            <a:fld id="{6008A54D-09C8-4156-8D3E-DE483C7290AD}" type="slidenum">
              <a:rPr lang="en-US" smtClean="0"/>
              <a:pPr/>
              <a:t>12</a:t>
            </a:fld>
            <a:endParaRPr lang="en-US"/>
          </a:p>
        </p:txBody>
      </p:sp>
    </p:spTree>
    <p:extLst>
      <p:ext uri="{BB962C8B-B14F-4D97-AF65-F5344CB8AC3E}">
        <p14:creationId xmlns:p14="http://schemas.microsoft.com/office/powerpoint/2010/main" val="169377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 typeface="Arial" panose="020B0604020202020204" pitchFamily="34" charset="0"/>
              <a:buChar char="•"/>
            </a:pPr>
            <a:r>
              <a:rPr lang="en-US" dirty="0" smtClean="0">
                <a:ea typeface="ＭＳ Ｐゴシック" panose="020B0600070205080204" pitchFamily="34" charset="-128"/>
              </a:rPr>
              <a:t>Add</a:t>
            </a:r>
            <a:r>
              <a:rPr lang="en-US" baseline="0" dirty="0" smtClean="0">
                <a:ea typeface="ＭＳ Ｐゴシック" panose="020B0600070205080204" pitchFamily="34" charset="-128"/>
              </a:rPr>
              <a:t> country or regional information about access to improved sanitation.</a:t>
            </a:r>
          </a:p>
          <a:p>
            <a:pPr marL="171450" indent="-171450" eaLnBrk="1" hangingPunct="1">
              <a:spcBef>
                <a:spcPct val="0"/>
              </a:spcBef>
              <a:buFont typeface="Arial" panose="020B0604020202020204" pitchFamily="34" charset="0"/>
              <a:buChar char="•"/>
            </a:pPr>
            <a:endParaRPr lang="en-US" baseline="0" dirty="0" smtClean="0">
              <a:ea typeface="ＭＳ Ｐゴシック" panose="020B0600070205080204" pitchFamily="34" charset="-128"/>
            </a:endParaRPr>
          </a:p>
          <a:p>
            <a:pPr marL="171450" indent="-171450" eaLnBrk="1" hangingPunct="1">
              <a:spcBef>
                <a:spcPct val="0"/>
              </a:spcBef>
              <a:buFont typeface="Arial" panose="020B0604020202020204" pitchFamily="34" charset="0"/>
              <a:buChar char="•"/>
            </a:pPr>
            <a:r>
              <a:rPr lang="en-US" baseline="0" dirty="0" smtClean="0">
                <a:ea typeface="ＭＳ Ｐゴシック" panose="020B0600070205080204" pitchFamily="34" charset="-128"/>
              </a:rPr>
              <a:t>Country and regional information is available at:</a:t>
            </a:r>
          </a:p>
          <a:p>
            <a:pPr marL="171450" indent="-171450" eaLnBrk="1" hangingPunct="1">
              <a:spcBef>
                <a:spcPct val="0"/>
              </a:spcBef>
              <a:buFont typeface="Arial" panose="020B0604020202020204" pitchFamily="34" charset="0"/>
              <a:buChar char="•"/>
            </a:pPr>
            <a:endParaRPr lang="en-US" baseline="0" dirty="0" smtClean="0">
              <a:ea typeface="ＭＳ Ｐゴシック" panose="020B0600070205080204" pitchFamily="34" charset="-128"/>
            </a:endParaRPr>
          </a:p>
          <a:p>
            <a:pPr marL="0" indent="0" eaLnBrk="1" hangingPunct="1">
              <a:spcBef>
                <a:spcPct val="0"/>
              </a:spcBef>
              <a:buFont typeface="Arial" panose="020B0604020202020204" pitchFamily="34" charset="0"/>
              <a:buNone/>
            </a:pPr>
            <a:r>
              <a:rPr lang="en-CA" dirty="0" smtClean="0">
                <a:ea typeface="ＭＳ Ｐゴシック" panose="020B0600070205080204" pitchFamily="34" charset="-128"/>
              </a:rPr>
              <a:t>UNICEF and World Health Organization (</a:t>
            </a:r>
            <a:r>
              <a:rPr lang="en-CA" dirty="0" smtClean="0">
                <a:ea typeface="ＭＳ Ｐゴシック" panose="020B0600070205080204" pitchFamily="34" charset="-128"/>
              </a:rPr>
              <a:t>2015). </a:t>
            </a:r>
            <a:r>
              <a:rPr lang="en-CA" dirty="0" smtClean="0">
                <a:ea typeface="ＭＳ Ｐゴシック" panose="020B0600070205080204" pitchFamily="34" charset="-128"/>
              </a:rPr>
              <a:t>Progress </a:t>
            </a:r>
            <a:r>
              <a:rPr lang="en-CA" dirty="0" smtClean="0">
                <a:ea typeface="ＭＳ Ｐゴシック" panose="020B0600070205080204" pitchFamily="34" charset="-128"/>
              </a:rPr>
              <a:t>on Sanitation and Drinking Water: 2015 Update and MDG Assessment. </a:t>
            </a:r>
            <a:r>
              <a:rPr lang="en-CA" dirty="0" smtClean="0">
                <a:ea typeface="ＭＳ Ｐゴシック" panose="020B0600070205080204" pitchFamily="34" charset="-128"/>
              </a:rPr>
              <a:t>WHO/UNICEF Joint Monitoring Programme for Water Supply and Sanitation. UNICEF, New York, USA and WHO, Geneva, Switzerland. Available at: </a:t>
            </a:r>
            <a:r>
              <a:rPr lang="en-CA" dirty="0" smtClean="0">
                <a:ea typeface="ＭＳ Ｐゴシック" panose="020B0600070205080204" pitchFamily="34" charset="-128"/>
              </a:rPr>
              <a:t>www.wssinfo.org/fileadmin/user_upload/resources/JMP-Update-report-2015_English.pdf</a:t>
            </a:r>
            <a:endParaRPr lang="en-CA" dirty="0" smtClean="0">
              <a:ea typeface="ＭＳ Ｐゴシック" panose="020B0600070205080204" pitchFamily="34" charset="-128"/>
            </a:endParaRP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071792-4497-455B-AFE7-FB076EE9B03B}" type="slidenum">
              <a:rPr lang="en-US"/>
              <a:pPr eaLnBrk="1" hangingPunct="1"/>
              <a:t>13</a:t>
            </a:fld>
            <a:endParaRPr lang="en-US"/>
          </a:p>
        </p:txBody>
      </p:sp>
    </p:spTree>
    <p:extLst>
      <p:ext uri="{BB962C8B-B14F-4D97-AF65-F5344CB8AC3E}">
        <p14:creationId xmlns:p14="http://schemas.microsoft.com/office/powerpoint/2010/main" val="108371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348663" y="6245225"/>
            <a:ext cx="338137" cy="476250"/>
          </a:xfrm>
        </p:spPr>
        <p:txBody>
          <a:bodyPr/>
          <a:lstStyle>
            <a:lvl1pPr>
              <a:defRPr/>
            </a:lvl1pPr>
          </a:lstStyle>
          <a:p>
            <a:fld id="{B6788843-B78F-4F7B-B413-452F8CA8C308}" type="slidenum">
              <a:rPr lang="en-US"/>
              <a:pPr/>
              <a:t>‹#›</a:t>
            </a:fld>
            <a:endParaRPr lang="en-US"/>
          </a:p>
        </p:txBody>
      </p:sp>
    </p:spTree>
    <p:extLst>
      <p:ext uri="{BB962C8B-B14F-4D97-AF65-F5344CB8AC3E}">
        <p14:creationId xmlns:p14="http://schemas.microsoft.com/office/powerpoint/2010/main" val="744683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EDE4F9-9E2F-4188-A347-66DB0C635311}" type="slidenum">
              <a:rPr lang="en-US"/>
              <a:pPr/>
              <a:t>‹#›</a:t>
            </a:fld>
            <a:endParaRPr lang="en-US"/>
          </a:p>
        </p:txBody>
      </p:sp>
    </p:spTree>
    <p:extLst>
      <p:ext uri="{BB962C8B-B14F-4D97-AF65-F5344CB8AC3E}">
        <p14:creationId xmlns:p14="http://schemas.microsoft.com/office/powerpoint/2010/main" val="116973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8C466F-B978-43E0-BFA6-41B46FA020FE}" type="slidenum">
              <a:rPr lang="en-US"/>
              <a:pPr/>
              <a:t>‹#›</a:t>
            </a:fld>
            <a:endParaRPr lang="en-US"/>
          </a:p>
        </p:txBody>
      </p:sp>
    </p:spTree>
    <p:extLst>
      <p:ext uri="{BB962C8B-B14F-4D97-AF65-F5344CB8AC3E}">
        <p14:creationId xmlns:p14="http://schemas.microsoft.com/office/powerpoint/2010/main" val="174579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264525" y="6245225"/>
            <a:ext cx="422275" cy="476250"/>
          </a:xfrm>
        </p:spPr>
        <p:txBody>
          <a:bodyPr/>
          <a:lstStyle>
            <a:lvl1pPr>
              <a:defRPr/>
            </a:lvl1pPr>
          </a:lstStyle>
          <a:p>
            <a:fld id="{3D556FCE-E6F8-418C-BBBA-8D4EAC6EDA62}" type="slidenum">
              <a:rPr lang="en-US"/>
              <a:pPr/>
              <a:t>‹#›</a:t>
            </a:fld>
            <a:endParaRPr lang="en-US"/>
          </a:p>
        </p:txBody>
      </p:sp>
    </p:spTree>
    <p:extLst>
      <p:ext uri="{BB962C8B-B14F-4D97-AF65-F5344CB8AC3E}">
        <p14:creationId xmlns:p14="http://schemas.microsoft.com/office/powerpoint/2010/main" val="131869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05DB83-7597-4954-9238-CD43A91DC6D4}" type="slidenum">
              <a:rPr lang="en-US"/>
              <a:pPr/>
              <a:t>‹#›</a:t>
            </a:fld>
            <a:endParaRPr lang="en-US"/>
          </a:p>
        </p:txBody>
      </p:sp>
    </p:spTree>
    <p:extLst>
      <p:ext uri="{BB962C8B-B14F-4D97-AF65-F5344CB8AC3E}">
        <p14:creationId xmlns:p14="http://schemas.microsoft.com/office/powerpoint/2010/main" val="102421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CD574F-4256-4C3F-93C7-B49050590DF2}" type="slidenum">
              <a:rPr lang="en-US"/>
              <a:pPr/>
              <a:t>‹#›</a:t>
            </a:fld>
            <a:endParaRPr lang="en-US"/>
          </a:p>
        </p:txBody>
      </p:sp>
    </p:spTree>
    <p:extLst>
      <p:ext uri="{BB962C8B-B14F-4D97-AF65-F5344CB8AC3E}">
        <p14:creationId xmlns:p14="http://schemas.microsoft.com/office/powerpoint/2010/main" val="216003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A0B5FA2-6BBD-4A5C-8D8B-4CF742A98110}" type="slidenum">
              <a:rPr lang="en-US"/>
              <a:pPr/>
              <a:t>‹#›</a:t>
            </a:fld>
            <a:endParaRPr lang="en-US"/>
          </a:p>
        </p:txBody>
      </p:sp>
    </p:spTree>
    <p:extLst>
      <p:ext uri="{BB962C8B-B14F-4D97-AF65-F5344CB8AC3E}">
        <p14:creationId xmlns:p14="http://schemas.microsoft.com/office/powerpoint/2010/main" val="124773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A46F3A7-31E5-4DCB-809C-5D7B73C7ACF1}" type="slidenum">
              <a:rPr lang="en-US"/>
              <a:pPr/>
              <a:t>‹#›</a:t>
            </a:fld>
            <a:endParaRPr lang="en-US"/>
          </a:p>
        </p:txBody>
      </p:sp>
    </p:spTree>
    <p:extLst>
      <p:ext uri="{BB962C8B-B14F-4D97-AF65-F5344CB8AC3E}">
        <p14:creationId xmlns:p14="http://schemas.microsoft.com/office/powerpoint/2010/main" val="422917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3475D16-677F-4D91-992F-9D67AB17F2DB}" type="slidenum">
              <a:rPr lang="en-US"/>
              <a:pPr/>
              <a:t>‹#›</a:t>
            </a:fld>
            <a:endParaRPr lang="en-US"/>
          </a:p>
        </p:txBody>
      </p:sp>
    </p:spTree>
    <p:extLst>
      <p:ext uri="{BB962C8B-B14F-4D97-AF65-F5344CB8AC3E}">
        <p14:creationId xmlns:p14="http://schemas.microsoft.com/office/powerpoint/2010/main" val="426510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251208-FE90-45D4-8D96-BB03D2A8F130}" type="slidenum">
              <a:rPr lang="en-US"/>
              <a:pPr/>
              <a:t>‹#›</a:t>
            </a:fld>
            <a:endParaRPr lang="en-US"/>
          </a:p>
        </p:txBody>
      </p:sp>
    </p:spTree>
    <p:extLst>
      <p:ext uri="{BB962C8B-B14F-4D97-AF65-F5344CB8AC3E}">
        <p14:creationId xmlns:p14="http://schemas.microsoft.com/office/powerpoint/2010/main" val="333361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ECF96D3-D532-4AF4-B1A2-47AD7D5A3DE7}" type="slidenum">
              <a:rPr lang="en-US"/>
              <a:pPr/>
              <a:t>‹#›</a:t>
            </a:fld>
            <a:endParaRPr lang="en-US"/>
          </a:p>
        </p:txBody>
      </p:sp>
    </p:spTree>
    <p:extLst>
      <p:ext uri="{BB962C8B-B14F-4D97-AF65-F5344CB8AC3E}">
        <p14:creationId xmlns:p14="http://schemas.microsoft.com/office/powerpoint/2010/main" val="419820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9" charset="0"/>
                <a:cs typeface="Arial" pitchFamily="-109"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9" charset="0"/>
                <a:cs typeface="Arial" pitchFamily="-109"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DBC3B9-EBAE-47B4-ACAF-C0E9D8FDAA1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2pPr>
      <a:lvl3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3pPr>
      <a:lvl4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4pPr>
      <a:lvl5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5pPr>
      <a:lvl6pPr marL="4572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6pPr>
      <a:lvl7pPr marL="9144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7pPr>
      <a:lvl8pPr marL="13716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8pPr>
      <a:lvl9pPr marL="18288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cawst.org/resourc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undp.org/mdg/goal1.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undp.org/mdg/goal3.shtml" TargetMode="External"/><Relationship Id="rId4" Type="http://schemas.openxmlformats.org/officeDocument/2006/relationships/hyperlink" Target="http://www.undp.org/mdg/goal2.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823497" y="0"/>
            <a:ext cx="3552825" cy="1002665"/>
          </a:xfrm>
          <a:prstGeom prst="rect">
            <a:avLst/>
          </a:prstGeom>
          <a:noFill/>
          <a:ln>
            <a:noFill/>
          </a:ln>
        </p:spPr>
      </p:pic>
      <p:sp>
        <p:nvSpPr>
          <p:cNvPr id="4" name="TextBox 3"/>
          <p:cNvSpPr txBox="1"/>
          <p:nvPr/>
        </p:nvSpPr>
        <p:spPr>
          <a:xfrm>
            <a:off x="671264" y="677882"/>
            <a:ext cx="8077200" cy="6093976"/>
          </a:xfrm>
          <a:prstGeom prst="rect">
            <a:avLst/>
          </a:prstGeom>
          <a:noFill/>
        </p:spPr>
        <p:txBody>
          <a:bodyPr wrap="square" rtlCol="0">
            <a:spAutoFit/>
          </a:bodyPr>
          <a:lstStyle/>
          <a:p>
            <a:endParaRPr lang="en-US" sz="1100" dirty="0"/>
          </a:p>
          <a:p>
            <a:pPr algn="ctr">
              <a:tabLst>
                <a:tab pos="1196975" algn="l"/>
              </a:tabLst>
            </a:pPr>
            <a:r>
              <a:rPr lang="en-US" sz="1100" dirty="0"/>
              <a:t>424 Aviation Road NE</a:t>
            </a:r>
          </a:p>
          <a:p>
            <a:pPr algn="ctr">
              <a:tabLst>
                <a:tab pos="1196975" algn="l"/>
              </a:tabLst>
            </a:pPr>
            <a:r>
              <a:rPr lang="en-US" sz="1100" dirty="0"/>
              <a:t>Calgary, Alberta, T2E 8H6, Canada</a:t>
            </a:r>
          </a:p>
          <a:p>
            <a:pPr algn="ctr">
              <a:tabLst>
                <a:tab pos="1196975" algn="l"/>
              </a:tabLst>
            </a:pPr>
            <a:r>
              <a:rPr lang="en-US" sz="1100" dirty="0"/>
              <a:t>Phone: + 1 (403) 243-3285, Fax: + 1 (403) 243-6199</a:t>
            </a:r>
          </a:p>
          <a:p>
            <a:pPr algn="ctr">
              <a:tabLst>
                <a:tab pos="1196975" algn="l"/>
              </a:tabLst>
            </a:pPr>
            <a:r>
              <a:rPr lang="en-US" sz="1100" dirty="0"/>
              <a:t>E-mail: resources@cawst.org, Website: www.cawst.org</a:t>
            </a:r>
          </a:p>
          <a:p>
            <a:pPr algn="ctr">
              <a:tabLst>
                <a:tab pos="1196975" algn="l"/>
              </a:tabLst>
            </a:pPr>
            <a:endParaRPr lang="en-US" sz="1100" dirty="0"/>
          </a:p>
          <a:p>
            <a:r>
              <a:rPr lang="en-US" sz="900" dirty="0"/>
              <a:t>CAWST, the Centre for Affordable Water and Sanitation Technology, is a nonprofit organization that provides training and consulting to organizations working directly with populations in developing countries who lack access to clean water and basic sanitation.</a:t>
            </a:r>
          </a:p>
          <a:p>
            <a:r>
              <a:rPr lang="en-US" sz="900" dirty="0"/>
              <a:t> </a:t>
            </a:r>
          </a:p>
          <a:p>
            <a:r>
              <a:rPr lang="en-US" sz="900" dirty="0"/>
              <a:t>One of CAWST’s core strategies is to make knowledge about water common knowledge. This is achieved, in part, by developing and freely distributing education materials with the intent of increasing the availability of information to those who need it most.</a:t>
            </a:r>
          </a:p>
          <a:p>
            <a:r>
              <a:rPr lang="en-US" sz="900" dirty="0"/>
              <a:t> </a:t>
            </a:r>
          </a:p>
          <a:p>
            <a:r>
              <a:rPr lang="en-US" sz="900" dirty="0"/>
              <a:t>This document is open content and licensed under the Creative Commons Attribution Works 3.0 </a:t>
            </a:r>
            <a:r>
              <a:rPr lang="en-US" sz="900" dirty="0" err="1"/>
              <a:t>Unported</a:t>
            </a:r>
            <a:r>
              <a:rPr lang="en-US" sz="900" dirty="0"/>
              <a:t> License. To view a copy of this license, visit http://creativecommons.org/licenses/by/3.0 or send a letter to Creative Commons, 171 Second Street, Suite 300, San Francisco, California 94105, USA. </a:t>
            </a:r>
          </a:p>
          <a:p>
            <a:r>
              <a:rPr lang="en-US" sz="900" dirty="0"/>
              <a:t> </a:t>
            </a:r>
          </a:p>
          <a:p>
            <a:r>
              <a:rPr lang="en-US" sz="900" dirty="0" smtClean="0"/>
              <a:t>		You </a:t>
            </a:r>
            <a:r>
              <a:rPr lang="en-US" sz="900" dirty="0"/>
              <a:t>are free to:</a:t>
            </a:r>
          </a:p>
          <a:p>
            <a:pPr marL="2000250" lvl="4" indent="-171450">
              <a:buFont typeface="Arial" pitchFamily="34" charset="0"/>
              <a:buChar char="•"/>
            </a:pPr>
            <a:r>
              <a:rPr lang="en-US" sz="900" dirty="0"/>
              <a:t>Share – to copy, distribute and transmit this document</a:t>
            </a:r>
          </a:p>
          <a:p>
            <a:pPr marL="2000250" lvl="4" indent="-171450">
              <a:buFont typeface="Arial" pitchFamily="34" charset="0"/>
              <a:buChar char="•"/>
            </a:pPr>
            <a:r>
              <a:rPr lang="en-US" sz="900" dirty="0"/>
              <a:t>Remix – to adapt this document</a:t>
            </a:r>
          </a:p>
          <a:p>
            <a:r>
              <a:rPr lang="en-US" sz="900" dirty="0"/>
              <a:t> </a:t>
            </a:r>
          </a:p>
          <a:p>
            <a:r>
              <a:rPr lang="en-US" sz="900" dirty="0" smtClean="0"/>
              <a:t>		Under </a:t>
            </a:r>
            <a:r>
              <a:rPr lang="en-US" sz="900" dirty="0"/>
              <a:t>the following conditions:</a:t>
            </a:r>
          </a:p>
          <a:p>
            <a:pPr marL="2000250" lvl="4" indent="-171450">
              <a:buFont typeface="Arial" pitchFamily="34" charset="0"/>
              <a:buChar char="•"/>
            </a:pPr>
            <a:r>
              <a:rPr lang="en-US" sz="900" dirty="0" smtClean="0"/>
              <a:t>Attribution</a:t>
            </a:r>
            <a:r>
              <a:rPr lang="en-US" sz="900" dirty="0"/>
              <a:t>. You must give credit to CAWST as the original source of the document. Please include our website:  www.cawst.org</a:t>
            </a:r>
          </a:p>
          <a:p>
            <a:pPr algn="ctr">
              <a:tabLst>
                <a:tab pos="1196975" algn="l"/>
              </a:tabLst>
            </a:pPr>
            <a:endParaRPr lang="en-US" sz="900" dirty="0" smtClean="0"/>
          </a:p>
          <a:p>
            <a:pPr>
              <a:tabLst>
                <a:tab pos="1196975" algn="l"/>
              </a:tabLst>
            </a:pPr>
            <a:r>
              <a:rPr lang="en-US" sz="900" dirty="0"/>
              <a:t>CAWST will produce updated versions of this document periodically. For this reason, we do not recommend hosting this document to download from your website</a:t>
            </a:r>
            <a:r>
              <a:rPr lang="en-US" sz="900" dirty="0" smtClean="0"/>
              <a:t>.</a:t>
            </a:r>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r>
              <a:rPr lang="en-US" sz="900" b="1" dirty="0"/>
              <a:t> </a:t>
            </a:r>
            <a:r>
              <a:rPr lang="en-US" sz="900" dirty="0"/>
              <a:t>CAWST and its directors, employees, contractors, and volunteers do not assume any responsibility for and make no warranty with respect to the results that may be obtained from the use of the information provided</a:t>
            </a:r>
            <a:r>
              <a:rPr lang="en-US" sz="900" dirty="0" smtClean="0"/>
              <a:t>.</a:t>
            </a:r>
            <a:endParaRPr lang="en-US" sz="9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71092" y="3111252"/>
            <a:ext cx="1080120" cy="28803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243100" y="3544850"/>
            <a:ext cx="936104" cy="360040"/>
          </a:xfrm>
          <a:prstGeom prst="rect">
            <a:avLst/>
          </a:prstGeom>
        </p:spPr>
      </p:pic>
      <p:sp>
        <p:nvSpPr>
          <p:cNvPr id="3" name="TextBox 2"/>
          <p:cNvSpPr txBox="1"/>
          <p:nvPr/>
        </p:nvSpPr>
        <p:spPr>
          <a:xfrm>
            <a:off x="2045568" y="4305137"/>
            <a:ext cx="5328592" cy="1892826"/>
          </a:xfrm>
          <a:prstGeom prst="rect">
            <a:avLst/>
          </a:prstGeom>
          <a:noFill/>
          <a:ln w="15875">
            <a:solidFill>
              <a:schemeClr val="tx1"/>
            </a:solidFill>
          </a:ln>
        </p:spPr>
        <p:txBody>
          <a:bodyPr wrap="square" rtlCol="0">
            <a:spAutoFit/>
          </a:bodyPr>
          <a:lstStyle/>
          <a:p>
            <a:r>
              <a:rPr lang="en-US" b="1" dirty="0"/>
              <a:t> </a:t>
            </a:r>
            <a:r>
              <a:rPr lang="en-US" sz="1100" b="1" dirty="0" smtClean="0"/>
              <a:t>			Stay </a:t>
            </a:r>
            <a:r>
              <a:rPr lang="en-US" sz="1100" b="1" dirty="0"/>
              <a:t>up-to-date and get support:</a:t>
            </a:r>
            <a:endParaRPr lang="en-US" sz="1100" dirty="0"/>
          </a:p>
          <a:p>
            <a:pPr marL="3028950" lvl="6" indent="-285750">
              <a:buFont typeface="Arial" pitchFamily="34" charset="0"/>
              <a:buChar char="•"/>
            </a:pPr>
            <a:r>
              <a:rPr lang="en-US" sz="1100" dirty="0" smtClean="0"/>
              <a:t>Latest </a:t>
            </a:r>
            <a:r>
              <a:rPr lang="en-US" sz="1100" dirty="0"/>
              <a:t>updates to this document</a:t>
            </a:r>
          </a:p>
          <a:p>
            <a:pPr marL="3028950" lvl="6" indent="-285750">
              <a:buFont typeface="Arial" pitchFamily="34" charset="0"/>
              <a:buChar char="•"/>
            </a:pPr>
            <a:r>
              <a:rPr lang="en-US" sz="1100" dirty="0"/>
              <a:t>Other workshop &amp; training related resources</a:t>
            </a:r>
          </a:p>
          <a:p>
            <a:pPr marL="3028950" lvl="6" indent="-285750">
              <a:buFont typeface="Arial" pitchFamily="34" charset="0"/>
              <a:buChar char="•"/>
            </a:pPr>
            <a:r>
              <a:rPr lang="en-US" sz="1100" dirty="0"/>
              <a:t>Support on using this document in your work</a:t>
            </a:r>
          </a:p>
          <a:p>
            <a:r>
              <a:rPr lang="en-US" sz="1100" dirty="0"/>
              <a:t> </a:t>
            </a:r>
          </a:p>
          <a:p>
            <a:r>
              <a:rPr lang="en-US" sz="1100" i="1" dirty="0" smtClean="0"/>
              <a:t>CAWST provides mentorship and</a:t>
            </a:r>
          </a:p>
          <a:p>
            <a:r>
              <a:rPr lang="en-US" sz="1100" i="1" dirty="0" smtClean="0"/>
              <a:t>coaching on the use of its education</a:t>
            </a:r>
          </a:p>
          <a:p>
            <a:r>
              <a:rPr lang="en-US" sz="1100" i="1" dirty="0" smtClean="0"/>
              <a:t>and training resources.</a:t>
            </a:r>
            <a:endParaRPr lang="en-US" sz="1100"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365104"/>
            <a:ext cx="468052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783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CA" b="1" dirty="0" smtClean="0">
                <a:solidFill>
                  <a:schemeClr val="accent2"/>
                </a:solidFill>
              </a:rPr>
              <a:t>45 Countries with </a:t>
            </a:r>
            <a:br>
              <a:rPr lang="en-CA" b="1" dirty="0" smtClean="0">
                <a:solidFill>
                  <a:schemeClr val="accent2"/>
                </a:solidFill>
              </a:rPr>
            </a:br>
            <a:r>
              <a:rPr lang="en-CA" b="1" dirty="0" smtClean="0">
                <a:solidFill>
                  <a:schemeClr val="accent2"/>
                </a:solidFill>
              </a:rPr>
              <a:t>Less than 50% Coverage</a:t>
            </a:r>
          </a:p>
        </p:txBody>
      </p:sp>
      <p:pic>
        <p:nvPicPr>
          <p:cNvPr id="31748"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5796951" y="5937250"/>
            <a:ext cx="29247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dirty="0"/>
              <a:t>(Credit: </a:t>
            </a:r>
            <a:r>
              <a:rPr lang="en-US" sz="1400" dirty="0" smtClean="0"/>
              <a:t>UNICEF and WHO, 2014) </a:t>
            </a:r>
            <a:endParaRPr lang="en-US" sz="1400" dirty="0"/>
          </a:p>
        </p:txBody>
      </p:sp>
      <p:pic>
        <p:nvPicPr>
          <p:cNvPr id="2" name="Picture 1"/>
          <p:cNvPicPr>
            <a:picLocks noChangeAspect="1"/>
          </p:cNvPicPr>
          <p:nvPr/>
        </p:nvPicPr>
        <p:blipFill>
          <a:blip r:embed="rId4"/>
          <a:stretch>
            <a:fillRect/>
          </a:stretch>
        </p:blipFill>
        <p:spPr>
          <a:xfrm>
            <a:off x="0" y="1747970"/>
            <a:ext cx="9144000" cy="418134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b="1" dirty="0" smtClean="0">
                <a:solidFill>
                  <a:schemeClr val="accent2"/>
                </a:solidFill>
              </a:rPr>
              <a:t>Open Defecation</a:t>
            </a:r>
            <a:endParaRPr lang="en-CA" b="1" dirty="0">
              <a:solidFill>
                <a:schemeClr val="accent2"/>
              </a:solidFill>
            </a:endParaRPr>
          </a:p>
        </p:txBody>
      </p:sp>
      <p:pic>
        <p:nvPicPr>
          <p:cNvPr id="3072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5"/>
          <p:cNvSpPr txBox="1">
            <a:spLocks noChangeArrowheads="1"/>
          </p:cNvSpPr>
          <p:nvPr/>
        </p:nvSpPr>
        <p:spPr bwMode="auto">
          <a:xfrm>
            <a:off x="5727940" y="5999162"/>
            <a:ext cx="2958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dirty="0"/>
              <a:t>(Credit: </a:t>
            </a:r>
            <a:r>
              <a:rPr lang="en-US" sz="1400" dirty="0" smtClean="0"/>
              <a:t>UNICEF and WHO, 2014) </a:t>
            </a:r>
            <a:endParaRPr lang="en-US" sz="1400" dirty="0"/>
          </a:p>
        </p:txBody>
      </p:sp>
      <p:pic>
        <p:nvPicPr>
          <p:cNvPr id="2" name="Picture 1"/>
          <p:cNvPicPr>
            <a:picLocks noChangeAspect="1"/>
          </p:cNvPicPr>
          <p:nvPr/>
        </p:nvPicPr>
        <p:blipFill>
          <a:blip r:embed="rId4"/>
          <a:stretch>
            <a:fillRect/>
          </a:stretch>
        </p:blipFill>
        <p:spPr>
          <a:xfrm>
            <a:off x="0" y="1417638"/>
            <a:ext cx="9144000" cy="42765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57200" y="274638"/>
            <a:ext cx="8229600" cy="1143000"/>
          </a:xfrm>
        </p:spPr>
        <p:txBody>
          <a:bodyPr/>
          <a:lstStyle/>
          <a:p>
            <a:r>
              <a:rPr lang="en-CA" b="1" dirty="0" smtClean="0">
                <a:solidFill>
                  <a:schemeClr val="accent2"/>
                </a:solidFill>
              </a:rPr>
              <a:t>Access + Use = Benefits </a:t>
            </a:r>
            <a:endParaRPr lang="en-CA" b="1" dirty="0">
              <a:solidFill>
                <a:schemeClr val="accent2"/>
              </a:solidFill>
            </a:endParaRPr>
          </a:p>
        </p:txBody>
      </p:sp>
      <p:sp>
        <p:nvSpPr>
          <p:cNvPr id="8" name="Rectangle 3"/>
          <p:cNvSpPr txBox="1">
            <a:spLocks noChangeArrowheads="1"/>
          </p:cNvSpPr>
          <p:nvPr/>
        </p:nvSpPr>
        <p:spPr>
          <a:xfrm>
            <a:off x="457199" y="1600200"/>
            <a:ext cx="8497019"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nSpc>
                <a:spcPct val="80000"/>
              </a:lnSpc>
            </a:pPr>
            <a:r>
              <a:rPr lang="en-CA" kern="0" dirty="0" smtClean="0"/>
              <a:t>Access alone is not enough!</a:t>
            </a:r>
          </a:p>
          <a:p>
            <a:pPr marL="0" indent="0">
              <a:lnSpc>
                <a:spcPct val="80000"/>
              </a:lnSpc>
              <a:buNone/>
            </a:pPr>
            <a:endParaRPr lang="en-CA" kern="0" dirty="0" smtClean="0"/>
          </a:p>
          <a:p>
            <a:pPr>
              <a:lnSpc>
                <a:spcPct val="80000"/>
              </a:lnSpc>
            </a:pPr>
            <a:r>
              <a:rPr lang="en-CA" kern="0" dirty="0"/>
              <a:t>M</a:t>
            </a:r>
            <a:r>
              <a:rPr lang="en-CA" kern="0" dirty="0" smtClean="0"/>
              <a:t>any people achieved access to sanitation, but many latrines were not used</a:t>
            </a:r>
          </a:p>
          <a:p>
            <a:pPr marL="0" indent="0">
              <a:lnSpc>
                <a:spcPct val="80000"/>
              </a:lnSpc>
              <a:buNone/>
            </a:pPr>
            <a:r>
              <a:rPr lang="en-CA" kern="0" dirty="0" smtClean="0"/>
              <a:t> </a:t>
            </a:r>
            <a:endParaRPr lang="en-CA" kern="0" dirty="0"/>
          </a:p>
        </p:txBody>
      </p:sp>
      <p:pic>
        <p:nvPicPr>
          <p:cNvPr id="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675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b="1" dirty="0" smtClean="0">
                <a:solidFill>
                  <a:schemeClr val="accent2"/>
                </a:solidFill>
              </a:rPr>
              <a:t>What About Locally?</a:t>
            </a:r>
            <a:endParaRPr lang="en-CA" b="1" dirty="0">
              <a:solidFill>
                <a:schemeClr val="accent2"/>
              </a:solidFill>
            </a:endParaRPr>
          </a:p>
        </p:txBody>
      </p:sp>
      <p:sp>
        <p:nvSpPr>
          <p:cNvPr id="4" name="Content Placeholder 3"/>
          <p:cNvSpPr>
            <a:spLocks noGrp="1"/>
          </p:cNvSpPr>
          <p:nvPr>
            <p:ph idx="1"/>
          </p:nvPr>
        </p:nvSpPr>
        <p:spPr/>
        <p:txBody>
          <a:bodyPr/>
          <a:lstStyle/>
          <a:p>
            <a:r>
              <a:rPr lang="en-CA" dirty="0" smtClean="0">
                <a:solidFill>
                  <a:srgbClr val="FF0000"/>
                </a:solidFill>
              </a:rPr>
              <a:t>% </a:t>
            </a:r>
            <a:r>
              <a:rPr lang="en-CA" dirty="0" smtClean="0"/>
              <a:t>urban population using improved sanitation</a:t>
            </a:r>
          </a:p>
          <a:p>
            <a:r>
              <a:rPr lang="en-CA" dirty="0" smtClean="0">
                <a:solidFill>
                  <a:srgbClr val="FF0000"/>
                </a:solidFill>
              </a:rPr>
              <a:t>%</a:t>
            </a:r>
            <a:r>
              <a:rPr lang="en-CA" dirty="0" smtClean="0"/>
              <a:t> rural population using improved sanitation</a:t>
            </a:r>
          </a:p>
          <a:p>
            <a:r>
              <a:rPr lang="en-CA" dirty="0" smtClean="0">
                <a:solidFill>
                  <a:srgbClr val="FF0000"/>
                </a:solidFill>
              </a:rPr>
              <a:t>%</a:t>
            </a:r>
            <a:r>
              <a:rPr lang="en-CA" dirty="0" smtClean="0"/>
              <a:t> total population using improved sanitation</a:t>
            </a:r>
          </a:p>
          <a:p>
            <a:r>
              <a:rPr lang="en-CA" dirty="0" smtClean="0">
                <a:solidFill>
                  <a:srgbClr val="FF0000"/>
                </a:solidFill>
              </a:rPr>
              <a:t>% </a:t>
            </a:r>
            <a:r>
              <a:rPr lang="en-CA" dirty="0" smtClean="0"/>
              <a:t>total population practicing open defecation</a:t>
            </a:r>
          </a:p>
          <a:p>
            <a:endParaRPr lang="en-CA" dirty="0"/>
          </a:p>
        </p:txBody>
      </p:sp>
      <p:pic>
        <p:nvPicPr>
          <p:cNvPr id="3072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63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smtClean="0">
                <a:solidFill>
                  <a:schemeClr val="accent2"/>
                </a:solidFill>
              </a:rPr>
              <a:t>Cycle of Poverty</a:t>
            </a:r>
          </a:p>
        </p:txBody>
      </p:sp>
      <p:sp>
        <p:nvSpPr>
          <p:cNvPr id="37891" name="Rectangle 3"/>
          <p:cNvSpPr>
            <a:spLocks noGrp="1" noChangeArrowheads="1"/>
          </p:cNvSpPr>
          <p:nvPr>
            <p:ph type="body" idx="1"/>
          </p:nvPr>
        </p:nvSpPr>
        <p:spPr/>
        <p:txBody>
          <a:bodyPr/>
          <a:lstStyle/>
          <a:p>
            <a:pPr eaLnBrk="1" hangingPunct="1"/>
            <a:r>
              <a:rPr lang="en-US" sz="3600" dirty="0" smtClean="0"/>
              <a:t>How is poor sanitation </a:t>
            </a:r>
            <a:r>
              <a:rPr lang="en-CA" sz="3600" dirty="0" smtClean="0"/>
              <a:t>connected </a:t>
            </a:r>
            <a:r>
              <a:rPr lang="en-CA" sz="3600" dirty="0"/>
              <a:t>to and causes the cycle of poverty to </a:t>
            </a:r>
            <a:r>
              <a:rPr lang="en-CA" sz="3600" dirty="0" smtClean="0"/>
              <a:t>continue?</a:t>
            </a:r>
            <a:endParaRPr lang="en-US" sz="3600" dirty="0" smtClean="0"/>
          </a:p>
        </p:txBody>
      </p:sp>
      <p:pic>
        <p:nvPicPr>
          <p:cNvPr id="37892"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2974" y="2437658"/>
            <a:ext cx="2288614" cy="20740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4064" y="277320"/>
            <a:ext cx="8229600" cy="1143000"/>
          </a:xfrm>
        </p:spPr>
        <p:txBody>
          <a:bodyPr>
            <a:noAutofit/>
          </a:bodyPr>
          <a:lstStyle/>
          <a:p>
            <a:r>
              <a:rPr lang="en-US" b="1" dirty="0" smtClean="0">
                <a:solidFill>
                  <a:schemeClr val="accent2"/>
                </a:solidFill>
                <a:latin typeface="+mn-lt"/>
                <a:ea typeface="Tahoma" pitchFamily="34" charset="0"/>
                <a:cs typeface="Tahoma" pitchFamily="34" charset="0"/>
              </a:rPr>
              <a:t>Cycle of Poverty</a:t>
            </a:r>
            <a:endParaRPr lang="en-US" b="1" dirty="0">
              <a:solidFill>
                <a:schemeClr val="accent2"/>
              </a:solidFill>
              <a:latin typeface="+mn-lt"/>
              <a:ea typeface="Tahoma" pitchFamily="34" charset="0"/>
              <a:cs typeface="Tahoma" pitchFamily="34" charset="0"/>
            </a:endParaRPr>
          </a:p>
        </p:txBody>
      </p:sp>
      <p:sp>
        <p:nvSpPr>
          <p:cNvPr id="9" name="Right Arrow 8"/>
          <p:cNvSpPr/>
          <p:nvPr/>
        </p:nvSpPr>
        <p:spPr>
          <a:xfrm rot="19670913">
            <a:off x="5481797" y="1850318"/>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612439" y="1486372"/>
            <a:ext cx="1312882" cy="646331"/>
          </a:xfrm>
          <a:prstGeom prst="rect">
            <a:avLst/>
          </a:prstGeom>
          <a:noFill/>
        </p:spPr>
        <p:txBody>
          <a:bodyPr wrap="square" rtlCol="0">
            <a:spAutoFit/>
          </a:bodyPr>
          <a:lstStyle/>
          <a:p>
            <a:r>
              <a:rPr lang="en-US" dirty="0" smtClean="0"/>
              <a:t>Healthy Family</a:t>
            </a:r>
            <a:endParaRPr lang="en-US" dirty="0"/>
          </a:p>
        </p:txBody>
      </p:sp>
      <p:sp>
        <p:nvSpPr>
          <p:cNvPr id="12" name="Right Arrow 11"/>
          <p:cNvSpPr/>
          <p:nvPr/>
        </p:nvSpPr>
        <p:spPr>
          <a:xfrm rot="3157765">
            <a:off x="7719175" y="196403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862431" y="2727085"/>
            <a:ext cx="1281569" cy="646331"/>
          </a:xfrm>
          <a:prstGeom prst="rect">
            <a:avLst/>
          </a:prstGeom>
          <a:noFill/>
        </p:spPr>
        <p:txBody>
          <a:bodyPr wrap="square" rtlCol="0">
            <a:spAutoFit/>
          </a:bodyPr>
          <a:lstStyle/>
          <a:p>
            <a:r>
              <a:rPr lang="en-US" dirty="0" smtClean="0"/>
              <a:t>School &amp; Education</a:t>
            </a:r>
            <a:endParaRPr lang="en-US" dirty="0"/>
          </a:p>
        </p:txBody>
      </p:sp>
      <p:sp>
        <p:nvSpPr>
          <p:cNvPr id="15" name="TextBox 14"/>
          <p:cNvSpPr txBox="1"/>
          <p:nvPr/>
        </p:nvSpPr>
        <p:spPr>
          <a:xfrm>
            <a:off x="7440151" y="4482840"/>
            <a:ext cx="1595309" cy="369332"/>
          </a:xfrm>
          <a:prstGeom prst="rect">
            <a:avLst/>
          </a:prstGeom>
          <a:noFill/>
        </p:spPr>
        <p:txBody>
          <a:bodyPr wrap="none" rtlCol="0">
            <a:spAutoFit/>
          </a:bodyPr>
          <a:lstStyle/>
          <a:p>
            <a:r>
              <a:rPr lang="en-US" dirty="0" smtClean="0"/>
              <a:t>Job &amp; Income</a:t>
            </a:r>
            <a:endParaRPr lang="en-US" dirty="0"/>
          </a:p>
        </p:txBody>
      </p:sp>
      <p:sp>
        <p:nvSpPr>
          <p:cNvPr id="16" name="Right Arrow 15"/>
          <p:cNvSpPr/>
          <p:nvPr/>
        </p:nvSpPr>
        <p:spPr>
          <a:xfrm rot="5400000">
            <a:off x="8089917" y="369475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7255185">
            <a:off x="7733378" y="499895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010400" y="5660524"/>
            <a:ext cx="1556836" cy="369332"/>
          </a:xfrm>
          <a:prstGeom prst="rect">
            <a:avLst/>
          </a:prstGeom>
          <a:noFill/>
        </p:spPr>
        <p:txBody>
          <a:bodyPr wrap="none" rtlCol="0">
            <a:spAutoFit/>
          </a:bodyPr>
          <a:lstStyle/>
          <a:p>
            <a:r>
              <a:rPr lang="en-US" dirty="0" smtClean="0"/>
              <a:t>Opportunities</a:t>
            </a:r>
            <a:endParaRPr lang="en-US" dirty="0"/>
          </a:p>
        </p:txBody>
      </p:sp>
      <p:sp>
        <p:nvSpPr>
          <p:cNvPr id="21" name="Right Arrow 20"/>
          <p:cNvSpPr/>
          <p:nvPr/>
        </p:nvSpPr>
        <p:spPr>
          <a:xfrm rot="13197110">
            <a:off x="6246161" y="5285536"/>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474242" y="4610593"/>
            <a:ext cx="1662201" cy="646331"/>
          </a:xfrm>
          <a:prstGeom prst="rect">
            <a:avLst/>
          </a:prstGeom>
          <a:noFill/>
        </p:spPr>
        <p:txBody>
          <a:bodyPr wrap="square" rtlCol="0">
            <a:spAutoFit/>
          </a:bodyPr>
          <a:lstStyle/>
          <a:p>
            <a:r>
              <a:rPr lang="en-US" dirty="0" smtClean="0"/>
              <a:t>Strong &amp; Safe Society</a:t>
            </a:r>
            <a:endParaRPr lang="en-US" dirty="0"/>
          </a:p>
        </p:txBody>
      </p:sp>
      <p:pic>
        <p:nvPicPr>
          <p:cNvPr id="1026" name="Picture 2" descr="C:\Users\bstrumm\AppData\Local\Temp\RS24844_IMG_2523-lp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5147" y="2740529"/>
            <a:ext cx="2318706" cy="1646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ight Arrow 30"/>
          <p:cNvSpPr/>
          <p:nvPr/>
        </p:nvSpPr>
        <p:spPr>
          <a:xfrm rot="13133164">
            <a:off x="2677977" y="1754779"/>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912803" y="1554136"/>
            <a:ext cx="1035054" cy="646331"/>
          </a:xfrm>
          <a:prstGeom prst="rect">
            <a:avLst/>
          </a:prstGeom>
          <a:noFill/>
        </p:spPr>
        <p:txBody>
          <a:bodyPr wrap="square" rtlCol="0">
            <a:spAutoFit/>
          </a:bodyPr>
          <a:lstStyle/>
          <a:p>
            <a:r>
              <a:rPr lang="en-US" dirty="0" smtClean="0"/>
              <a:t>Family Sick</a:t>
            </a:r>
            <a:endParaRPr lang="en-US" dirty="0"/>
          </a:p>
        </p:txBody>
      </p:sp>
      <p:sp>
        <p:nvSpPr>
          <p:cNvPr id="33" name="TextBox 32"/>
          <p:cNvSpPr txBox="1"/>
          <p:nvPr/>
        </p:nvSpPr>
        <p:spPr>
          <a:xfrm>
            <a:off x="192687" y="2237208"/>
            <a:ext cx="1573209" cy="646331"/>
          </a:xfrm>
          <a:prstGeom prst="rect">
            <a:avLst/>
          </a:prstGeom>
          <a:noFill/>
        </p:spPr>
        <p:txBody>
          <a:bodyPr wrap="square" rtlCol="0">
            <a:spAutoFit/>
          </a:bodyPr>
          <a:lstStyle/>
          <a:p>
            <a:r>
              <a:rPr lang="en-US" dirty="0" smtClean="0"/>
              <a:t>$$ Spent on Health Care</a:t>
            </a:r>
            <a:endParaRPr lang="en-US" dirty="0"/>
          </a:p>
        </p:txBody>
      </p:sp>
      <p:sp>
        <p:nvSpPr>
          <p:cNvPr id="35" name="TextBox 34"/>
          <p:cNvSpPr txBox="1"/>
          <p:nvPr/>
        </p:nvSpPr>
        <p:spPr>
          <a:xfrm>
            <a:off x="84174" y="4267200"/>
            <a:ext cx="966931" cy="369332"/>
          </a:xfrm>
          <a:prstGeom prst="rect">
            <a:avLst/>
          </a:prstGeom>
          <a:noFill/>
        </p:spPr>
        <p:txBody>
          <a:bodyPr wrap="none" rtlCol="0">
            <a:spAutoFit/>
          </a:bodyPr>
          <a:lstStyle/>
          <a:p>
            <a:r>
              <a:rPr lang="en-US" dirty="0" smtClean="0"/>
              <a:t>Poverty</a:t>
            </a:r>
            <a:endParaRPr lang="en-US" dirty="0"/>
          </a:p>
        </p:txBody>
      </p:sp>
      <p:sp>
        <p:nvSpPr>
          <p:cNvPr id="37" name="TextBox 36"/>
          <p:cNvSpPr txBox="1"/>
          <p:nvPr/>
        </p:nvSpPr>
        <p:spPr>
          <a:xfrm>
            <a:off x="844109" y="5602069"/>
            <a:ext cx="1758840" cy="646331"/>
          </a:xfrm>
          <a:prstGeom prst="rect">
            <a:avLst/>
          </a:prstGeom>
          <a:noFill/>
        </p:spPr>
        <p:txBody>
          <a:bodyPr wrap="square" rtlCol="0">
            <a:spAutoFit/>
          </a:bodyPr>
          <a:lstStyle/>
          <a:p>
            <a:r>
              <a:rPr lang="en-US" dirty="0"/>
              <a:t>Loss of </a:t>
            </a:r>
            <a:r>
              <a:rPr lang="en-US" dirty="0" smtClean="0"/>
              <a:t> Dignity</a:t>
            </a:r>
            <a:endParaRPr lang="en-US" dirty="0"/>
          </a:p>
          <a:p>
            <a:r>
              <a:rPr lang="en-US" dirty="0" smtClean="0"/>
              <a:t>&amp; Depression</a:t>
            </a:r>
            <a:endParaRPr lang="en-US" dirty="0"/>
          </a:p>
        </p:txBody>
      </p:sp>
      <p:sp>
        <p:nvSpPr>
          <p:cNvPr id="30" name="Right Arrow 29"/>
          <p:cNvSpPr/>
          <p:nvPr/>
        </p:nvSpPr>
        <p:spPr>
          <a:xfrm rot="9169314">
            <a:off x="913796" y="1607274"/>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p:cNvSpPr/>
          <p:nvPr/>
        </p:nvSpPr>
        <p:spPr>
          <a:xfrm rot="5171017">
            <a:off x="43023" y="3284867"/>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2752648">
            <a:off x="480041" y="4815728"/>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p:cNvSpPr/>
          <p:nvPr/>
        </p:nvSpPr>
        <p:spPr>
          <a:xfrm rot="20058394">
            <a:off x="2157004" y="4926371"/>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909799" y="4572000"/>
            <a:ext cx="1662201" cy="923330"/>
          </a:xfrm>
          <a:prstGeom prst="rect">
            <a:avLst/>
          </a:prstGeom>
          <a:noFill/>
        </p:spPr>
        <p:txBody>
          <a:bodyPr wrap="square" rtlCol="0">
            <a:spAutoFit/>
          </a:bodyPr>
          <a:lstStyle/>
          <a:p>
            <a:r>
              <a:rPr lang="en-US" dirty="0" smtClean="0"/>
              <a:t>Weak &amp; Vulnerable </a:t>
            </a:r>
            <a:r>
              <a:rPr lang="en-US" dirty="0"/>
              <a:t>S</a:t>
            </a:r>
            <a:r>
              <a:rPr lang="en-US" dirty="0" smtClean="0"/>
              <a:t>ociety</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0242" t="27030" r="20176" b="30143"/>
          <a:stretch/>
        </p:blipFill>
        <p:spPr>
          <a:xfrm>
            <a:off x="3482131" y="2551470"/>
            <a:ext cx="1918388" cy="1820844"/>
          </a:xfrm>
          <a:prstGeom prst="rect">
            <a:avLst/>
          </a:prstGeom>
          <a:ln>
            <a:solidFill>
              <a:schemeClr val="tx1"/>
            </a:solidFill>
          </a:ln>
        </p:spPr>
      </p:pic>
    </p:spTree>
    <p:extLst>
      <p:ext uri="{BB962C8B-B14F-4D97-AF65-F5344CB8AC3E}">
        <p14:creationId xmlns:p14="http://schemas.microsoft.com/office/powerpoint/2010/main" val="377903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500"/>
                                        <p:tgtEl>
                                          <p:spTgt spid="3"/>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3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3500"/>
                            </p:stCondLst>
                            <p:childTnLst>
                              <p:par>
                                <p:cTn id="70" presetID="10" presetClass="entr" presetSubtype="0" fill="hold" grpId="0"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4000"/>
                            </p:stCondLst>
                            <p:childTnLst>
                              <p:par>
                                <p:cTn id="74" presetID="10"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5500"/>
                            </p:stCondLst>
                            <p:childTnLst>
                              <p:par>
                                <p:cTn id="86" presetID="10" presetClass="entr" presetSubtype="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500"/>
                                        <p:tgtEl>
                                          <p:spTgt spid="21"/>
                                        </p:tgtEl>
                                      </p:cBhvr>
                                    </p:animEffect>
                                  </p:childTnLst>
                                </p:cTn>
                              </p:par>
                            </p:childTnLst>
                          </p:cTn>
                        </p:par>
                        <p:par>
                          <p:cTn id="89" fill="hold">
                            <p:stCondLst>
                              <p:cond delay="6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p:bldP spid="15" grpId="0"/>
      <p:bldP spid="16" grpId="0" animBg="1"/>
      <p:bldP spid="18" grpId="0" animBg="1"/>
      <p:bldP spid="19" grpId="0"/>
      <p:bldP spid="21" grpId="0" animBg="1"/>
      <p:bldP spid="22" grpId="0"/>
      <p:bldP spid="31" grpId="0" animBg="1"/>
      <p:bldP spid="29" grpId="0"/>
      <p:bldP spid="33" grpId="0"/>
      <p:bldP spid="35" grpId="0"/>
      <p:bldP spid="37" grpId="0"/>
      <p:bldP spid="30" grpId="0" animBg="1"/>
      <p:bldP spid="39" grpId="0" animBg="1"/>
      <p:bldP spid="42" grpId="0" animBg="1"/>
      <p:bldP spid="43" grpId="0"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b="1" dirty="0" smtClean="0">
                <a:solidFill>
                  <a:schemeClr val="accent2"/>
                </a:solidFill>
              </a:rPr>
              <a:t> Review</a:t>
            </a:r>
          </a:p>
        </p:txBody>
      </p:sp>
      <p:sp>
        <p:nvSpPr>
          <p:cNvPr id="14339" name="Rectangle 3"/>
          <p:cNvSpPr>
            <a:spLocks noGrp="1" noChangeArrowheads="1"/>
          </p:cNvSpPr>
          <p:nvPr>
            <p:ph type="body" idx="1"/>
          </p:nvPr>
        </p:nvSpPr>
        <p:spPr/>
        <p:txBody>
          <a:bodyPr/>
          <a:lstStyle/>
          <a:p>
            <a:pPr eaLnBrk="1" hangingPunct="1"/>
            <a:r>
              <a:rPr lang="en-US" dirty="0" smtClean="0"/>
              <a:t>What are some of the local and global issues related to poor sanitation?</a:t>
            </a:r>
          </a:p>
          <a:p>
            <a:pPr eaLnBrk="1" hangingPunct="1"/>
            <a:r>
              <a:rPr lang="en-CA" dirty="0" smtClean="0"/>
              <a:t>How is poor </a:t>
            </a:r>
            <a:r>
              <a:rPr lang="en-CA" dirty="0"/>
              <a:t>sanitation </a:t>
            </a:r>
            <a:r>
              <a:rPr lang="en-CA" dirty="0" smtClean="0"/>
              <a:t>connected </a:t>
            </a:r>
            <a:r>
              <a:rPr lang="en-CA" dirty="0"/>
              <a:t>to and causes the cycle of poverty to </a:t>
            </a:r>
            <a:r>
              <a:rPr lang="en-CA" dirty="0" smtClean="0"/>
              <a:t>continue?</a:t>
            </a:r>
            <a:endParaRPr lang="en-US" dirty="0" smtClean="0"/>
          </a:p>
        </p:txBody>
      </p:sp>
      <p:pic>
        <p:nvPicPr>
          <p:cNvPr id="40964"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7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7033" y="1484313"/>
            <a:ext cx="8626415" cy="2751522"/>
          </a:xfrm>
          <a:prstGeom prst="rect">
            <a:avLst/>
          </a:prstGeom>
        </p:spPr>
        <p:txBody>
          <a:bodyPr wrap="square">
            <a:spAutoFit/>
          </a:bodyPr>
          <a:lstStyle/>
          <a:p>
            <a:pPr algn="ctr">
              <a:spcBef>
                <a:spcPct val="20000"/>
              </a:spcBef>
              <a:defRPr/>
            </a:pPr>
            <a:r>
              <a:rPr lang="en-US" sz="3200" kern="0" dirty="0">
                <a:solidFill>
                  <a:srgbClr val="000000"/>
                </a:solidFill>
                <a:latin typeface="Arial"/>
                <a:ea typeface="+mn-ea"/>
                <a:cs typeface="Arial"/>
              </a:rPr>
              <a:t>This presentation is used with Lesson Plan </a:t>
            </a:r>
            <a:r>
              <a:rPr lang="en-US" sz="3200" kern="0" dirty="0">
                <a:latin typeface="Arial"/>
                <a:cs typeface="Arial"/>
              </a:rPr>
              <a:t>4</a:t>
            </a:r>
            <a:r>
              <a:rPr lang="en-US" sz="3200" kern="0" dirty="0" smtClean="0">
                <a:solidFill>
                  <a:srgbClr val="000000"/>
                </a:solidFill>
                <a:latin typeface="Arial"/>
                <a:ea typeface="+mn-ea"/>
                <a:cs typeface="Arial"/>
              </a:rPr>
              <a:t>: Local and Global Issues in </a:t>
            </a:r>
            <a:r>
              <a:rPr lang="en-US" sz="3200" kern="0" dirty="0">
                <a:solidFill>
                  <a:srgbClr val="000000"/>
                </a:solidFill>
                <a:latin typeface="Arial"/>
                <a:ea typeface="+mn-ea"/>
                <a:cs typeface="Arial"/>
              </a:rPr>
              <a:t>the </a:t>
            </a:r>
            <a:r>
              <a:rPr lang="en-US" sz="3200" kern="0" dirty="0" smtClean="0">
                <a:solidFill>
                  <a:srgbClr val="000000"/>
                </a:solidFill>
                <a:latin typeface="Arial"/>
                <a:ea typeface="+mn-ea"/>
                <a:cs typeface="Arial"/>
              </a:rPr>
              <a:t>Introduction to Environmental Sanitation Trainer </a:t>
            </a:r>
            <a:r>
              <a:rPr lang="en-US" sz="3200" kern="0" dirty="0">
                <a:solidFill>
                  <a:srgbClr val="000000"/>
                </a:solidFill>
                <a:latin typeface="Arial"/>
                <a:ea typeface="+mn-ea"/>
                <a:cs typeface="Arial"/>
              </a:rPr>
              <a:t>Manual. </a:t>
            </a:r>
          </a:p>
          <a:p>
            <a:pPr>
              <a:spcBef>
                <a:spcPct val="20000"/>
              </a:spcBef>
              <a:defRPr/>
            </a:pPr>
            <a:endParaRPr lang="en-US" sz="3200" kern="0" dirty="0">
              <a:solidFill>
                <a:srgbClr val="000000"/>
              </a:solidFill>
              <a:latin typeface="Arial"/>
              <a:ea typeface="+mn-ea"/>
              <a:cs typeface="Arial"/>
            </a:endParaRPr>
          </a:p>
          <a:p>
            <a:pPr algn="ctr">
              <a:spcBef>
                <a:spcPct val="20000"/>
              </a:spcBef>
              <a:defRPr/>
            </a:pPr>
            <a:r>
              <a:rPr lang="en-US" sz="3200" kern="0" dirty="0">
                <a:solidFill>
                  <a:srgbClr val="000000"/>
                </a:solidFill>
                <a:latin typeface="Arial"/>
                <a:ea typeface="+mn-ea"/>
                <a:cs typeface="Arial"/>
              </a:rPr>
              <a:t>Available at </a:t>
            </a:r>
            <a:r>
              <a:rPr lang="en-US" sz="3200" kern="0" dirty="0">
                <a:solidFill>
                  <a:srgbClr val="000000"/>
                </a:solidFill>
                <a:latin typeface="Arial"/>
                <a:ea typeface="+mn-ea"/>
                <a:cs typeface="Arial"/>
                <a:hlinkClick r:id="rId2"/>
              </a:rPr>
              <a:t>www.cawst.org/resources</a:t>
            </a:r>
            <a:endParaRPr lang="en-US" sz="3200" kern="0" dirty="0">
              <a:solidFill>
                <a:srgbClr val="000000"/>
              </a:solidFill>
              <a:latin typeface="Arial"/>
              <a:ea typeface="+mn-ea"/>
              <a:cs typeface="Arial"/>
            </a:endParaRPr>
          </a:p>
        </p:txBody>
      </p:sp>
      <p:pic>
        <p:nvPicPr>
          <p:cNvPr id="14339"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712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2293938"/>
            <a:ext cx="9144000" cy="1470025"/>
          </a:xfrm>
        </p:spPr>
        <p:txBody>
          <a:bodyPr/>
          <a:lstStyle/>
          <a:p>
            <a:r>
              <a:rPr lang="en-US" b="1" dirty="0" smtClean="0">
                <a:solidFill>
                  <a:schemeClr val="accent2"/>
                </a:solidFill>
              </a:rPr>
              <a:t>Local and Global </a:t>
            </a:r>
            <a:br>
              <a:rPr lang="en-US" b="1" dirty="0" smtClean="0">
                <a:solidFill>
                  <a:schemeClr val="accent2"/>
                </a:solidFill>
              </a:rPr>
            </a:br>
            <a:r>
              <a:rPr lang="en-US" b="1" dirty="0" smtClean="0">
                <a:solidFill>
                  <a:schemeClr val="accent2"/>
                </a:solidFill>
              </a:rPr>
              <a:t>Sanitation Issues</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09350" y="4429524"/>
            <a:ext cx="7140358" cy="2428476"/>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b="1" dirty="0" smtClean="0">
                <a:solidFill>
                  <a:schemeClr val="accent2"/>
                </a:solidFill>
              </a:rPr>
              <a:t>Learning Outcomes</a:t>
            </a:r>
          </a:p>
        </p:txBody>
      </p:sp>
      <p:sp>
        <p:nvSpPr>
          <p:cNvPr id="14339" name="Rectangle 3"/>
          <p:cNvSpPr>
            <a:spLocks noGrp="1" noChangeArrowheads="1"/>
          </p:cNvSpPr>
          <p:nvPr>
            <p:ph type="body" idx="1"/>
          </p:nvPr>
        </p:nvSpPr>
        <p:spPr/>
        <p:txBody>
          <a:bodyPr/>
          <a:lstStyle/>
          <a:p>
            <a:pPr marL="514350" indent="-514350" eaLnBrk="1" hangingPunct="1">
              <a:buFontTx/>
              <a:buAutoNum type="arabicPeriod"/>
            </a:pPr>
            <a:r>
              <a:rPr lang="en-CA" dirty="0" smtClean="0"/>
              <a:t>Discuss </a:t>
            </a:r>
            <a:r>
              <a:rPr lang="en-CA" dirty="0"/>
              <a:t>the local and global issues </a:t>
            </a:r>
            <a:r>
              <a:rPr lang="en-CA" dirty="0" smtClean="0"/>
              <a:t>involved with access </a:t>
            </a:r>
            <a:r>
              <a:rPr lang="en-CA" dirty="0"/>
              <a:t>to basic sanitation. </a:t>
            </a:r>
          </a:p>
          <a:p>
            <a:pPr marL="514350" indent="-514350" eaLnBrk="1" hangingPunct="1">
              <a:buFontTx/>
              <a:buAutoNum type="arabicPeriod"/>
            </a:pPr>
            <a:r>
              <a:rPr lang="en-CA" dirty="0" smtClean="0"/>
              <a:t>Discuss </a:t>
            </a:r>
            <a:r>
              <a:rPr lang="en-CA" dirty="0"/>
              <a:t>how poor sanitation is connected to and causes the cycle of poverty to continue</a:t>
            </a:r>
            <a:r>
              <a:rPr lang="en-CA" dirty="0" smtClean="0"/>
              <a:t>.</a:t>
            </a:r>
            <a:endParaRPr lang="en-CA" dirty="0"/>
          </a:p>
        </p:txBody>
      </p:sp>
      <p:pic>
        <p:nvPicPr>
          <p:cNvPr id="6148"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b="1" smtClean="0">
                <a:solidFill>
                  <a:schemeClr val="accent2"/>
                </a:solidFill>
              </a:rPr>
              <a:t>Think About It</a:t>
            </a:r>
          </a:p>
        </p:txBody>
      </p:sp>
      <p:sp>
        <p:nvSpPr>
          <p:cNvPr id="14339" name="Rectangle 3"/>
          <p:cNvSpPr>
            <a:spLocks noGrp="1" noChangeArrowheads="1"/>
          </p:cNvSpPr>
          <p:nvPr>
            <p:ph type="body" idx="1"/>
          </p:nvPr>
        </p:nvSpPr>
        <p:spPr/>
        <p:txBody>
          <a:bodyPr/>
          <a:lstStyle/>
          <a:p>
            <a:pPr eaLnBrk="1" hangingPunct="1"/>
            <a:r>
              <a:rPr lang="en-US" dirty="0" smtClean="0"/>
              <a:t>What’s being done to meet the needs of the world’s poorest?</a:t>
            </a:r>
          </a:p>
          <a:p>
            <a:pPr eaLnBrk="1" hangingPunct="1"/>
            <a:r>
              <a:rPr lang="en-US" dirty="0" smtClean="0"/>
              <a:t>UN Millennium Development Goals t</a:t>
            </a:r>
            <a:r>
              <a:rPr lang="en-CA" dirty="0" smtClean="0"/>
              <a:t>o </a:t>
            </a:r>
            <a:endParaRPr lang="en-CA" dirty="0"/>
          </a:p>
          <a:p>
            <a:pPr lvl="1" eaLnBrk="1" hangingPunct="1"/>
            <a:r>
              <a:rPr lang="en-CA" dirty="0"/>
              <a:t>Reduce poverty and hunger</a:t>
            </a:r>
          </a:p>
          <a:p>
            <a:pPr lvl="1" eaLnBrk="1" hangingPunct="1"/>
            <a:r>
              <a:rPr lang="en-CA" dirty="0"/>
              <a:t>Tackle ill-health</a:t>
            </a:r>
          </a:p>
          <a:p>
            <a:pPr lvl="1" eaLnBrk="1" hangingPunct="1"/>
            <a:r>
              <a:rPr lang="en-CA" dirty="0" smtClean="0"/>
              <a:t>Address gender </a:t>
            </a:r>
            <a:r>
              <a:rPr lang="en-CA" dirty="0"/>
              <a:t>inequality</a:t>
            </a:r>
          </a:p>
          <a:p>
            <a:pPr lvl="1" eaLnBrk="1" hangingPunct="1"/>
            <a:r>
              <a:rPr lang="en-CA" dirty="0"/>
              <a:t>Improve education</a:t>
            </a:r>
          </a:p>
          <a:p>
            <a:pPr lvl="1" eaLnBrk="1" hangingPunct="1"/>
            <a:r>
              <a:rPr lang="en-CA" dirty="0"/>
              <a:t>Provide safe water and adequate sanitation</a:t>
            </a:r>
          </a:p>
          <a:p>
            <a:pPr eaLnBrk="1" hangingPunct="1"/>
            <a:endParaRPr lang="en-US" i="1" dirty="0" smtClean="0"/>
          </a:p>
        </p:txBody>
      </p:sp>
      <p:pic>
        <p:nvPicPr>
          <p:cNvPr id="9220"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b="1" smtClean="0">
                <a:solidFill>
                  <a:schemeClr val="accent2"/>
                </a:solidFill>
              </a:rPr>
              <a:t>8 MDGs by 2015</a:t>
            </a:r>
          </a:p>
        </p:txBody>
      </p:sp>
      <p:sp>
        <p:nvSpPr>
          <p:cNvPr id="11267" name="Rectangle 3"/>
          <p:cNvSpPr>
            <a:spLocks noGrp="1" noChangeArrowheads="1"/>
          </p:cNvSpPr>
          <p:nvPr>
            <p:ph type="body" idx="1"/>
          </p:nvPr>
        </p:nvSpPr>
        <p:spPr>
          <a:xfrm>
            <a:off x="457200" y="1250950"/>
            <a:ext cx="8229600" cy="4678363"/>
          </a:xfrm>
        </p:spPr>
        <p:txBody>
          <a:bodyPr/>
          <a:lstStyle/>
          <a:p>
            <a:pPr>
              <a:spcBef>
                <a:spcPct val="50000"/>
              </a:spcBef>
              <a:buFontTx/>
              <a:buNone/>
            </a:pPr>
            <a:r>
              <a:rPr lang="en-US" sz="1800" smtClean="0"/>
              <a:t>Goal 1.  Eradicate extreme poverty and hunger</a:t>
            </a:r>
            <a:r>
              <a:rPr lang="en-US" sz="1800" smtClean="0">
                <a:hlinkClick r:id="rId3"/>
              </a:rPr>
              <a:t> </a:t>
            </a:r>
            <a:endParaRPr lang="en-US" sz="1800" smtClean="0"/>
          </a:p>
          <a:p>
            <a:pPr>
              <a:spcBef>
                <a:spcPct val="50000"/>
              </a:spcBef>
              <a:buFontTx/>
              <a:buNone/>
            </a:pPr>
            <a:r>
              <a:rPr lang="en-US" sz="1800" smtClean="0"/>
              <a:t>Goal 2.  Achieve universal primary education</a:t>
            </a:r>
            <a:r>
              <a:rPr lang="en-US" sz="1800" smtClean="0">
                <a:hlinkClick r:id="rId4"/>
              </a:rPr>
              <a:t> </a:t>
            </a:r>
            <a:endParaRPr lang="en-US" sz="1800" smtClean="0"/>
          </a:p>
          <a:p>
            <a:pPr>
              <a:spcBef>
                <a:spcPct val="50000"/>
              </a:spcBef>
              <a:buFontTx/>
              <a:buNone/>
            </a:pPr>
            <a:r>
              <a:rPr lang="en-US" sz="1800" smtClean="0"/>
              <a:t>Goal 3.  Promote gender equality and empower women</a:t>
            </a:r>
            <a:r>
              <a:rPr lang="en-US" sz="1800" smtClean="0">
                <a:hlinkClick r:id="rId5"/>
              </a:rPr>
              <a:t> </a:t>
            </a:r>
            <a:endParaRPr lang="en-US" sz="1800" smtClean="0"/>
          </a:p>
          <a:p>
            <a:pPr>
              <a:spcBef>
                <a:spcPct val="50000"/>
              </a:spcBef>
              <a:buFontTx/>
              <a:buNone/>
            </a:pPr>
            <a:r>
              <a:rPr lang="en-US" sz="1800" smtClean="0"/>
              <a:t>Goal 4.  Reduce child mortality </a:t>
            </a:r>
          </a:p>
          <a:p>
            <a:pPr>
              <a:spcBef>
                <a:spcPct val="50000"/>
              </a:spcBef>
              <a:buFontTx/>
              <a:buNone/>
            </a:pPr>
            <a:r>
              <a:rPr lang="en-US" sz="1800" smtClean="0"/>
              <a:t>Goal 5.  Improve maternal health </a:t>
            </a:r>
          </a:p>
          <a:p>
            <a:pPr>
              <a:spcBef>
                <a:spcPct val="50000"/>
              </a:spcBef>
              <a:buFontTx/>
              <a:buNone/>
            </a:pPr>
            <a:r>
              <a:rPr lang="en-US" sz="1800" smtClean="0"/>
              <a:t>Goal 6.  Combat HIV/AIDS, malaria and other diseases </a:t>
            </a:r>
          </a:p>
          <a:p>
            <a:pPr>
              <a:spcBef>
                <a:spcPct val="50000"/>
              </a:spcBef>
              <a:buFontTx/>
              <a:buNone/>
            </a:pPr>
            <a:r>
              <a:rPr lang="en-US" sz="2400" b="1" smtClean="0"/>
              <a:t>Goal 7.  Ensure environmental sustainability</a:t>
            </a:r>
          </a:p>
          <a:p>
            <a:pPr lvl="1">
              <a:spcBef>
                <a:spcPct val="50000"/>
              </a:spcBef>
            </a:pPr>
            <a:r>
              <a:rPr lang="en-US" sz="2400" b="1" smtClean="0"/>
              <a:t>Halve the proportion of people without sustainable access to safe drinking water and basic sanitation </a:t>
            </a:r>
            <a:endParaRPr lang="en-US" sz="2400" smtClean="0"/>
          </a:p>
          <a:p>
            <a:pPr>
              <a:spcBef>
                <a:spcPct val="50000"/>
              </a:spcBef>
              <a:buFontTx/>
              <a:buNone/>
            </a:pPr>
            <a:r>
              <a:rPr lang="en-US" sz="1800" smtClean="0"/>
              <a:t>Goal 8.  Develop a global partnership for development</a:t>
            </a:r>
            <a:r>
              <a:rPr lang="en-US" sz="1800" b="1" smtClean="0">
                <a:solidFill>
                  <a:srgbClr val="0066CC"/>
                </a:solidFill>
              </a:rPr>
              <a:t> </a:t>
            </a:r>
          </a:p>
          <a:p>
            <a:pPr eaLnBrk="1" hangingPunct="1"/>
            <a:endParaRPr lang="en-US" smtClean="0"/>
          </a:p>
        </p:txBody>
      </p:sp>
      <p:pic>
        <p:nvPicPr>
          <p:cNvPr id="11268" name="Picture 4" descr="CAWST Colour - no tex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dirty="0" smtClean="0">
                <a:solidFill>
                  <a:schemeClr val="accent2"/>
                </a:solidFill>
              </a:rPr>
              <a:t>Access to Basic Sanitation</a:t>
            </a:r>
          </a:p>
        </p:txBody>
      </p:sp>
      <p:sp>
        <p:nvSpPr>
          <p:cNvPr id="25603" name="Rectangle 3"/>
          <p:cNvSpPr>
            <a:spLocks noGrp="1" noChangeArrowheads="1"/>
          </p:cNvSpPr>
          <p:nvPr>
            <p:ph type="body" idx="1"/>
          </p:nvPr>
        </p:nvSpPr>
        <p:spPr/>
        <p:txBody>
          <a:bodyPr/>
          <a:lstStyle/>
          <a:p>
            <a:pPr eaLnBrk="1" hangingPunct="1"/>
            <a:r>
              <a:rPr lang="en-US" dirty="0" smtClean="0"/>
              <a:t>What does this mean?</a:t>
            </a:r>
          </a:p>
          <a:p>
            <a:pPr eaLnBrk="1" hangingPunct="1"/>
            <a:r>
              <a:rPr lang="en-US" dirty="0" smtClean="0"/>
              <a:t>Improved sanitation </a:t>
            </a:r>
            <a:r>
              <a:rPr lang="en-CA" dirty="0" smtClean="0"/>
              <a:t>hygienically </a:t>
            </a:r>
            <a:r>
              <a:rPr lang="en-CA" dirty="0"/>
              <a:t>separates human excreta from human contact</a:t>
            </a:r>
          </a:p>
          <a:p>
            <a:pPr lvl="1" eaLnBrk="1" hangingPunct="1"/>
            <a:r>
              <a:rPr lang="en-CA" dirty="0" smtClean="0"/>
              <a:t>Connection </a:t>
            </a:r>
            <a:r>
              <a:rPr lang="en-CA" dirty="0"/>
              <a:t>to a public </a:t>
            </a:r>
            <a:r>
              <a:rPr lang="en-CA" dirty="0" smtClean="0"/>
              <a:t>sewer or septic </a:t>
            </a:r>
            <a:r>
              <a:rPr lang="en-CA" dirty="0"/>
              <a:t>system</a:t>
            </a:r>
          </a:p>
          <a:p>
            <a:pPr lvl="1" eaLnBrk="1" hangingPunct="1"/>
            <a:r>
              <a:rPr lang="en-CA" dirty="0" smtClean="0"/>
              <a:t>Pit latrine with slab</a:t>
            </a:r>
          </a:p>
          <a:p>
            <a:pPr lvl="1" eaLnBrk="1" hangingPunct="1"/>
            <a:r>
              <a:rPr lang="en-CA" dirty="0" smtClean="0"/>
              <a:t>Pour flush </a:t>
            </a:r>
            <a:r>
              <a:rPr lang="en-CA" dirty="0"/>
              <a:t>latrine</a:t>
            </a:r>
          </a:p>
          <a:p>
            <a:pPr lvl="1" eaLnBrk="1" hangingPunct="1"/>
            <a:r>
              <a:rPr lang="en-CA" dirty="0" smtClean="0"/>
              <a:t>Ventilated </a:t>
            </a:r>
            <a:r>
              <a:rPr lang="en-CA" dirty="0"/>
              <a:t>improved pit </a:t>
            </a:r>
            <a:r>
              <a:rPr lang="en-CA" dirty="0" smtClean="0"/>
              <a:t>(VIP) latrine</a:t>
            </a:r>
          </a:p>
          <a:p>
            <a:pPr lvl="1" eaLnBrk="1" hangingPunct="1"/>
            <a:r>
              <a:rPr lang="en-CA" dirty="0" smtClean="0"/>
              <a:t>Composting latrine</a:t>
            </a:r>
            <a:endParaRPr lang="en-CA" dirty="0"/>
          </a:p>
        </p:txBody>
      </p:sp>
      <p:pic>
        <p:nvPicPr>
          <p:cNvPr id="25604"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AWST Colour - no tex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2"/>
          <p:cNvSpPr txBox="1">
            <a:spLocks noChangeArrowheads="1"/>
          </p:cNvSpPr>
          <p:nvPr/>
        </p:nvSpPr>
        <p:spPr bwMode="auto">
          <a:xfrm>
            <a:off x="2881147" y="6208712"/>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smtClean="0"/>
              <a:t>Pit latrine, Zambia</a:t>
            </a:r>
            <a:endParaRPr lang="en-US" dirty="0"/>
          </a:p>
        </p:txBody>
      </p:sp>
      <p:sp>
        <p:nvSpPr>
          <p:cNvPr id="27654" name="TextBox 8"/>
          <p:cNvSpPr txBox="1">
            <a:spLocks noChangeArrowheads="1"/>
          </p:cNvSpPr>
          <p:nvPr/>
        </p:nvSpPr>
        <p:spPr bwMode="auto">
          <a:xfrm>
            <a:off x="5658927" y="6208712"/>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smtClean="0"/>
              <a:t>Pour Flush Latrine, Nepal</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38" y="1264923"/>
            <a:ext cx="3658678" cy="4878237"/>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977" y="1211330"/>
            <a:ext cx="3282861" cy="4924292"/>
          </a:xfrm>
          <a:prstGeom prst="rect">
            <a:avLst/>
          </a:prstGeom>
          <a:ln>
            <a:solidFill>
              <a:schemeClr val="tx1"/>
            </a:solidFill>
          </a:ln>
        </p:spPr>
      </p:pic>
      <p:sp>
        <p:nvSpPr>
          <p:cNvPr id="4" name="Title 3"/>
          <p:cNvSpPr>
            <a:spLocks noGrp="1"/>
          </p:cNvSpPr>
          <p:nvPr>
            <p:ph type="title"/>
          </p:nvPr>
        </p:nvSpPr>
        <p:spPr/>
        <p:txBody>
          <a:bodyPr/>
          <a:lstStyle/>
          <a:p>
            <a:r>
              <a:rPr lang="en-CA" b="1" dirty="0" smtClean="0">
                <a:solidFill>
                  <a:schemeClr val="accent2"/>
                </a:solidFill>
              </a:rPr>
              <a:t>Improved Sanitation</a:t>
            </a:r>
            <a:endParaRPr lang="en-CA" b="1" dirty="0">
              <a:solidFill>
                <a:schemeClr val="accent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b="1" dirty="0" smtClean="0">
                <a:solidFill>
                  <a:schemeClr val="accent2"/>
                </a:solidFill>
              </a:rPr>
              <a:t>Unimproved </a:t>
            </a:r>
            <a:br>
              <a:rPr lang="en-US" b="1" dirty="0" smtClean="0">
                <a:solidFill>
                  <a:schemeClr val="accent2"/>
                </a:solidFill>
              </a:rPr>
            </a:br>
            <a:r>
              <a:rPr lang="en-US" b="1" dirty="0" smtClean="0">
                <a:solidFill>
                  <a:schemeClr val="accent2"/>
                </a:solidFill>
              </a:rPr>
              <a:t>Sanitation Facilities</a:t>
            </a:r>
          </a:p>
        </p:txBody>
      </p:sp>
      <p:sp>
        <p:nvSpPr>
          <p:cNvPr id="28675" name="Rectangle 3"/>
          <p:cNvSpPr>
            <a:spLocks noGrp="1" noChangeArrowheads="1"/>
          </p:cNvSpPr>
          <p:nvPr>
            <p:ph type="body" idx="1"/>
          </p:nvPr>
        </p:nvSpPr>
        <p:spPr>
          <a:xfrm>
            <a:off x="457200" y="1600200"/>
            <a:ext cx="5648145" cy="4525963"/>
          </a:xfrm>
        </p:spPr>
        <p:txBody>
          <a:bodyPr/>
          <a:lstStyle/>
          <a:p>
            <a:pPr>
              <a:lnSpc>
                <a:spcPct val="80000"/>
              </a:lnSpc>
            </a:pPr>
            <a:r>
              <a:rPr lang="en-CA" dirty="0" smtClean="0"/>
              <a:t>Pit </a:t>
            </a:r>
            <a:r>
              <a:rPr lang="en-CA" dirty="0"/>
              <a:t>latrine without slab, or open pit</a:t>
            </a:r>
          </a:p>
          <a:p>
            <a:pPr>
              <a:lnSpc>
                <a:spcPct val="80000"/>
              </a:lnSpc>
            </a:pPr>
            <a:r>
              <a:rPr lang="en-CA" dirty="0" smtClean="0"/>
              <a:t>Bucket</a:t>
            </a:r>
            <a:endParaRPr lang="en-CA" dirty="0"/>
          </a:p>
          <a:p>
            <a:pPr>
              <a:lnSpc>
                <a:spcPct val="80000"/>
              </a:lnSpc>
            </a:pPr>
            <a:r>
              <a:rPr lang="en-CA" dirty="0" smtClean="0"/>
              <a:t>Hanging </a:t>
            </a:r>
            <a:r>
              <a:rPr lang="en-CA" dirty="0"/>
              <a:t>latrine</a:t>
            </a:r>
          </a:p>
          <a:p>
            <a:pPr>
              <a:lnSpc>
                <a:spcPct val="80000"/>
              </a:lnSpc>
            </a:pPr>
            <a:r>
              <a:rPr lang="en-CA" dirty="0" smtClean="0"/>
              <a:t>Flush </a:t>
            </a:r>
            <a:r>
              <a:rPr lang="en-CA" dirty="0"/>
              <a:t>or </a:t>
            </a:r>
            <a:r>
              <a:rPr lang="en-CA" dirty="0" smtClean="0"/>
              <a:t>pour flush latrine discharging </a:t>
            </a:r>
            <a:r>
              <a:rPr lang="en-CA" dirty="0"/>
              <a:t>to elsewhere</a:t>
            </a:r>
          </a:p>
          <a:p>
            <a:pPr>
              <a:lnSpc>
                <a:spcPct val="80000"/>
              </a:lnSpc>
            </a:pPr>
            <a:r>
              <a:rPr lang="en-CA" dirty="0" smtClean="0"/>
              <a:t>Shared </a:t>
            </a:r>
            <a:r>
              <a:rPr lang="en-CA" dirty="0"/>
              <a:t>facilities of any type</a:t>
            </a:r>
          </a:p>
          <a:p>
            <a:pPr>
              <a:lnSpc>
                <a:spcPct val="80000"/>
              </a:lnSpc>
            </a:pPr>
            <a:r>
              <a:rPr lang="en-CA" dirty="0" smtClean="0"/>
              <a:t>Open defecation </a:t>
            </a:r>
            <a:endParaRPr lang="en-CA" dirty="0"/>
          </a:p>
        </p:txBody>
      </p:sp>
      <p:pic>
        <p:nvPicPr>
          <p:cNvPr id="28676"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345" y="1600200"/>
            <a:ext cx="2581455" cy="3441940"/>
          </a:xfrm>
          <a:prstGeom prst="rect">
            <a:avLst/>
          </a:prstGeom>
          <a:ln>
            <a:solidFill>
              <a:schemeClr val="tx1"/>
            </a:solidFill>
          </a:ln>
        </p:spPr>
      </p:pic>
      <p:sp>
        <p:nvSpPr>
          <p:cNvPr id="6" name="TextBox 2"/>
          <p:cNvSpPr txBox="1">
            <a:spLocks noChangeArrowheads="1"/>
          </p:cNvSpPr>
          <p:nvPr/>
        </p:nvSpPr>
        <p:spPr bwMode="auto">
          <a:xfrm>
            <a:off x="5525203" y="5047980"/>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smtClean="0"/>
              <a:t>Pit latrine without slab, Zambia</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PowerPoint Presentatio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Template_PowerPoint Presentation.pot</Template>
  <TotalTime>530</TotalTime>
  <Words>1224</Words>
  <Application>Microsoft Office PowerPoint</Application>
  <PresentationFormat>On-screen Show (4:3)</PresentationFormat>
  <Paragraphs>175</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Tahoma</vt:lpstr>
      <vt:lpstr>Template_PowerPoint Presentation</vt:lpstr>
      <vt:lpstr>PowerPoint Presentation</vt:lpstr>
      <vt:lpstr>PowerPoint Presentation</vt:lpstr>
      <vt:lpstr>Local and Global  Sanitation Issues</vt:lpstr>
      <vt:lpstr>Learning Outcomes</vt:lpstr>
      <vt:lpstr>Think About It</vt:lpstr>
      <vt:lpstr>8 MDGs by 2015</vt:lpstr>
      <vt:lpstr>Access to Basic Sanitation</vt:lpstr>
      <vt:lpstr>Improved Sanitation</vt:lpstr>
      <vt:lpstr>Unimproved  Sanitation Facilities</vt:lpstr>
      <vt:lpstr>45 Countries with  Less than 50% Coverage</vt:lpstr>
      <vt:lpstr>Open Defecation</vt:lpstr>
      <vt:lpstr>Access + Use = Benefits </vt:lpstr>
      <vt:lpstr>What About Locally?</vt:lpstr>
      <vt:lpstr>Cycle of Poverty</vt:lpstr>
      <vt:lpstr>Cycle of Poverty</vt:lpstr>
      <vt:lpstr> Review</vt:lpstr>
    </vt:vector>
  </TitlesOfParts>
  <Company>CMH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CAWST</dc:creator>
  <cp:lastModifiedBy>Schuelert</cp:lastModifiedBy>
  <cp:revision>58</cp:revision>
  <dcterms:created xsi:type="dcterms:W3CDTF">2010-03-19T16:16:47Z</dcterms:created>
  <dcterms:modified xsi:type="dcterms:W3CDTF">2015-08-04T08:51:42Z</dcterms:modified>
</cp:coreProperties>
</file>