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sldIdLst>
    <p:sldId id="323" r:id="rId2"/>
    <p:sldId id="322" r:id="rId3"/>
    <p:sldId id="289" r:id="rId4"/>
    <p:sldId id="257" r:id="rId5"/>
    <p:sldId id="319" r:id="rId6"/>
    <p:sldId id="305" r:id="rId7"/>
    <p:sldId id="306" r:id="rId8"/>
    <p:sldId id="260" r:id="rId9"/>
    <p:sldId id="291" r:id="rId10"/>
    <p:sldId id="259" r:id="rId11"/>
    <p:sldId id="290" r:id="rId12"/>
    <p:sldId id="295" r:id="rId13"/>
    <p:sldId id="308" r:id="rId14"/>
    <p:sldId id="313" r:id="rId15"/>
    <p:sldId id="315" r:id="rId16"/>
    <p:sldId id="320" r:id="rId17"/>
    <p:sldId id="321" r:id="rId18"/>
    <p:sldId id="268" r:id="rId19"/>
    <p:sldId id="293" r:id="rId20"/>
    <p:sldId id="296" r:id="rId21"/>
    <p:sldId id="267" r:id="rId22"/>
    <p:sldId id="292" r:id="rId23"/>
    <p:sldId id="311" r:id="rId24"/>
    <p:sldId id="287" r:id="rId25"/>
    <p:sldId id="269" r:id="rId26"/>
    <p:sldId id="317" r:id="rId27"/>
    <p:sldId id="277" r:id="rId28"/>
    <p:sldId id="294" r:id="rId29"/>
    <p:sldId id="280" r:id="rId30"/>
    <p:sldId id="279"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60" autoAdjust="0"/>
  </p:normalViewPr>
  <p:slideViewPr>
    <p:cSldViewPr snapToGrid="0">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09" charset="0"/>
                <a:ea typeface="Arial" pitchFamily="-109" charset="0"/>
                <a:cs typeface="Arial" pitchFamily="-109"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DE56217A-367F-4044-A073-74CF156BEE54}" type="datetime1">
              <a:rPr lang="en-US"/>
              <a:pPr>
                <a:defRPr/>
              </a:pPr>
              <a:t>6/30/2016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109" charset="0"/>
                <a:ea typeface="Arial" pitchFamily="-109" charset="0"/>
                <a:cs typeface="Arial" pitchFamily="-109"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76E8156E-373A-446F-8C5D-D20DB543170D}" type="slidenum">
              <a:rPr lang="en-US"/>
              <a:pPr>
                <a:defRPr/>
              </a:pPr>
              <a:t>‹#›</a:t>
            </a:fld>
            <a:endParaRPr lang="en-US"/>
          </a:p>
        </p:txBody>
      </p:sp>
    </p:spTree>
    <p:extLst>
      <p:ext uri="{BB962C8B-B14F-4D97-AF65-F5344CB8AC3E}">
        <p14:creationId xmlns:p14="http://schemas.microsoft.com/office/powerpoint/2010/main" val="129951750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508F4C43-3BA9-4227-BB0A-1F37ED3289F3}" type="slidenum">
              <a:rPr/>
              <a:pPr rtl="0" eaLnBrk="1" hangingPunct="1"/>
              <a:t>4</a:t>
            </a:fld>
            <a:endParaRPr/>
          </a:p>
        </p:txBody>
      </p:sp>
    </p:spTree>
    <p:extLst>
      <p:ext uri="{BB962C8B-B14F-4D97-AF65-F5344CB8AC3E}">
        <p14:creationId xmlns:p14="http://schemas.microsoft.com/office/powerpoint/2010/main" val="303257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76154E3B-58E3-4F86-A967-3DF92046567D}" type="slidenum">
              <a:rPr/>
              <a:pPr rtl="0" eaLnBrk="1" hangingPunct="1"/>
              <a:t>16</a:t>
            </a:fld>
            <a:endParaRPr/>
          </a:p>
        </p:txBody>
      </p:sp>
    </p:spTree>
    <p:extLst>
      <p:ext uri="{BB962C8B-B14F-4D97-AF65-F5344CB8AC3E}">
        <p14:creationId xmlns:p14="http://schemas.microsoft.com/office/powerpoint/2010/main" val="2068461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10CAE78F-5B66-41E3-B7BD-BCCCFDE9B5BD}" type="slidenum">
              <a:rPr/>
              <a:pPr rtl="0" eaLnBrk="1" hangingPunct="1"/>
              <a:t>17</a:t>
            </a:fld>
            <a:endParaRPr/>
          </a:p>
        </p:txBody>
      </p:sp>
    </p:spTree>
    <p:extLst>
      <p:ext uri="{BB962C8B-B14F-4D97-AF65-F5344CB8AC3E}">
        <p14:creationId xmlns:p14="http://schemas.microsoft.com/office/powerpoint/2010/main" val="2034538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pPr>
            <a:r>
              <a:rPr>
                <a:ea typeface="ＭＳ Ｐゴシック" pitchFamily="34" charset="-128"/>
              </a:rPr>
              <a:t>Les installations sanitaires non améliorées n’empêchent pas le contact des personnes avec des excréments humains. Elles incluent notamment :</a:t>
            </a:r>
          </a:p>
          <a:p>
            <a:pPr eaLnBrk="1" hangingPunct="1">
              <a:spcBef>
                <a:spcPct val="0"/>
              </a:spcBef>
            </a:pPr>
            <a:endParaRPr lang="en-US" dirty="0" smtClean="0">
              <a:ea typeface="ＭＳ Ｐゴシック" pitchFamily="34" charset="-128"/>
            </a:endParaRPr>
          </a:p>
          <a:p>
            <a:pPr rtl="0" eaLnBrk="1" hangingPunct="1">
              <a:spcBef>
                <a:spcPct val="0"/>
              </a:spcBef>
            </a:pPr>
            <a:r>
              <a:rPr>
                <a:ea typeface="ＭＳ Ｐゴシック" pitchFamily="34" charset="-128"/>
              </a:rPr>
              <a:t>Les latrines à fosse sans dalle ou sans plateforme, ou à fosse ouverte</a:t>
            </a:r>
          </a:p>
          <a:p>
            <a:pPr rtl="0" eaLnBrk="1" hangingPunct="1">
              <a:spcBef>
                <a:spcPct val="0"/>
              </a:spcBef>
            </a:pPr>
            <a:r>
              <a:rPr>
                <a:ea typeface="ＭＳ Ｐゴシック" pitchFamily="34" charset="-128"/>
              </a:rPr>
              <a:t>La latrine suspendue (les excreta tombent </a:t>
            </a:r>
            <a:r>
              <a:rPr baseline="0">
                <a:ea typeface="ＭＳ Ｐゴシック" pitchFamily="34" charset="-128"/>
              </a:rPr>
              <a:t>dans l'eau)</a:t>
            </a:r>
          </a:p>
          <a:p>
            <a:pPr rtl="0" eaLnBrk="1" hangingPunct="1">
              <a:spcBef>
                <a:spcPct val="0"/>
              </a:spcBef>
            </a:pPr>
            <a:r>
              <a:rPr>
                <a:ea typeface="ＭＳ Ｐゴシック" pitchFamily="34" charset="-128"/>
              </a:rPr>
              <a:t>Les latrines à seau</a:t>
            </a:r>
          </a:p>
          <a:p>
            <a:pPr rtl="0" eaLnBrk="1" hangingPunct="1">
              <a:spcBef>
                <a:spcPct val="0"/>
              </a:spcBef>
            </a:pPr>
            <a:r>
              <a:rPr>
                <a:ea typeface="ＭＳ Ｐゴシック" pitchFamily="34" charset="-128"/>
              </a:rPr>
              <a:t>La défécation à l’air libre dans les champs, forêts, buissons, les plans d'eau ou autres espaces ouverts ; l'élimination des matières fécales humaines avec d'autres formes de déchets solides.</a:t>
            </a:r>
          </a:p>
          <a:p>
            <a:pPr eaLnBrk="1" hangingPunct="1">
              <a:spcBef>
                <a:spcPct val="0"/>
              </a:spcBef>
            </a:pPr>
            <a:endParaRPr lang="en-US" dirty="0" smtClean="0">
              <a:ea typeface="ＭＳ Ｐゴシック" pitchFamily="34" charset="-128"/>
            </a:endParaRPr>
          </a:p>
          <a:p>
            <a:pPr rtl="0" eaLnBrk="1" hangingPunct="1">
              <a:spcBef>
                <a:spcPct val="0"/>
              </a:spcBef>
            </a:pPr>
            <a:r>
              <a:rPr>
                <a:ea typeface="ＭＳ Ｐゴシック" pitchFamily="34" charset="-128"/>
              </a:rPr>
              <a:t>Il existe </a:t>
            </a:r>
            <a:r>
              <a:rPr baseline="0">
                <a:ea typeface="ＭＳ Ｐゴシック" pitchFamily="34" charset="-128"/>
              </a:rPr>
              <a:t>un débat pour savoir si l'on peut considérer les latrines publiques ou partagées comme "non améliorées". Si ces installations ne sont pas bien entretenues (gardées propres), elles ne seront pas hygiéniques et donc pas sûres. Si des latrines sont partagées entre quelques familles qui se connaissent toutes, il est probable que ces dernières les maintiennent propres.</a:t>
            </a:r>
          </a:p>
          <a:p>
            <a:pPr eaLnBrk="1" hangingPunct="1">
              <a:spcBef>
                <a:spcPct val="0"/>
              </a:spcBef>
            </a:pPr>
            <a:endParaRPr lang="en-US" dirty="0" smtClean="0">
              <a:ea typeface="ＭＳ Ｐゴシック" pitchFamily="34" charset="-128"/>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D4402CDF-EB49-4F26-94CC-41D268E291BA}" type="slidenum">
              <a:rPr/>
              <a:pPr rtl="0" eaLnBrk="1" hangingPunct="1"/>
              <a:t>18</a:t>
            </a:fld>
            <a:endParaRPr/>
          </a:p>
        </p:txBody>
      </p:sp>
    </p:spTree>
    <p:extLst>
      <p:ext uri="{BB962C8B-B14F-4D97-AF65-F5344CB8AC3E}">
        <p14:creationId xmlns:p14="http://schemas.microsoft.com/office/powerpoint/2010/main" val="3331974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pPr>
            <a:r>
              <a:rPr>
                <a:ea typeface="ＭＳ Ｐゴシック" pitchFamily="34" charset="-128"/>
              </a:rPr>
              <a:t>Un assainissement amélioré comprend des installations d'assainissement qui permettent d'éviter tout contact des excreta humains avec les humains par une séparation hygiénique.</a:t>
            </a:r>
          </a:p>
          <a:p>
            <a:pPr eaLnBrk="1" hangingPunct="1">
              <a:spcBef>
                <a:spcPct val="0"/>
              </a:spcBef>
            </a:pPr>
            <a:endParaRPr lang="en-US" dirty="0" smtClean="0">
              <a:ea typeface="ＭＳ Ｐゴシック" pitchFamily="34" charset="-128"/>
            </a:endParaRPr>
          </a:p>
          <a:p>
            <a:pPr rtl="0" eaLnBrk="1" hangingPunct="1">
              <a:spcBef>
                <a:spcPct val="0"/>
              </a:spcBef>
            </a:pPr>
            <a:r>
              <a:rPr>
                <a:ea typeface="ＭＳ Ｐゴシック" pitchFamily="34" charset="-128"/>
              </a:rPr>
              <a:t>Une dalle</a:t>
            </a:r>
            <a:r>
              <a:rPr baseline="0">
                <a:ea typeface="ＭＳ Ｐゴシック" pitchFamily="34" charset="-128"/>
              </a:rPr>
              <a:t> procure une plate-forme sûre et solide sur laquelle se tenir, et qui recouvre la fosse. Le risque de chute dans la fosse est réduit, comme le contact avec les excreta. La dalle permet aussi de réduire les odeurs, ainsi que le nombre de mouches et de moustiques.</a:t>
            </a:r>
            <a:r>
              <a:rPr>
                <a:ea typeface="ＭＳ Ｐゴシック" pitchFamily="34" charset="-128"/>
              </a:rPr>
              <a:t> </a:t>
            </a:r>
          </a:p>
          <a:p>
            <a:pPr eaLnBrk="1" hangingPunct="1">
              <a:spcBef>
                <a:spcPct val="0"/>
              </a:spcBef>
            </a:pPr>
            <a:endParaRPr lang="en-US" dirty="0" smtClean="0">
              <a:ea typeface="ＭＳ Ｐゴシック" pitchFamily="34" charset="-128"/>
            </a:endParaRPr>
          </a:p>
          <a:p>
            <a:pPr rtl="0" eaLnBrk="1" hangingPunct="1">
              <a:spcBef>
                <a:spcPct val="0"/>
              </a:spcBef>
            </a:pPr>
            <a:r>
              <a:rPr>
                <a:ea typeface="ＭＳ Ｐゴシック" pitchFamily="34" charset="-128"/>
              </a:rPr>
              <a:t>Les installations sanitaires en commun sont considérées comme des installations améliorées d’un type par ailleurs acceptable utilisées par deux ménages ou plus. Les installations en commun qui restent propres peuvent être considérées comme salubres. Les installations en commun ou publiques</a:t>
            </a:r>
            <a:r>
              <a:rPr baseline="0">
                <a:ea typeface="ＭＳ Ｐゴシック" pitchFamily="34" charset="-128"/>
              </a:rPr>
              <a:t> qui ne sont pas maintenues en bon état de propreté sont considérées comme insalubres.</a:t>
            </a:r>
            <a:r>
              <a:rPr>
                <a:ea typeface="ＭＳ Ｐゴシック" pitchFamily="34" charset="-128"/>
              </a:rPr>
              <a:t> </a:t>
            </a:r>
          </a:p>
          <a:p>
            <a:pPr eaLnBrk="1" hangingPunct="1">
              <a:spcBef>
                <a:spcPct val="0"/>
              </a:spcBef>
            </a:pPr>
            <a:endParaRPr lang="en-US" baseline="0" dirty="0" smtClean="0">
              <a:ea typeface="ＭＳ Ｐゴシック" pitchFamily="34" charset="-128"/>
            </a:endParaRPr>
          </a:p>
          <a:p>
            <a:pPr eaLnBrk="1" hangingPunct="1">
              <a:spcBef>
                <a:spcPct val="0"/>
              </a:spcBef>
            </a:pPr>
            <a:endParaRPr lang="en-US" dirty="0" smtClean="0">
              <a:ea typeface="ＭＳ Ｐゴシック" pitchFamily="34" charset="-128"/>
            </a:endParaRPr>
          </a:p>
          <a:p>
            <a:pPr eaLnBrk="1" hangingPunct="1">
              <a:spcBef>
                <a:spcPct val="0"/>
              </a:spcBef>
            </a:pPr>
            <a:endParaRPr lang="en-US" dirty="0" smtClean="0">
              <a:ea typeface="ＭＳ Ｐゴシック" pitchFamily="34" charset="-128"/>
            </a:endParaRPr>
          </a:p>
          <a:p>
            <a:pPr eaLnBrk="1" hangingPunct="1">
              <a:spcBef>
                <a:spcPct val="0"/>
              </a:spcBef>
            </a:pPr>
            <a:endParaRPr lang="en-US" dirty="0" smtClean="0">
              <a:ea typeface="ＭＳ Ｐゴシック" pitchFamily="34" charset="-128"/>
            </a:endParaRPr>
          </a:p>
          <a:p>
            <a:pPr eaLnBrk="1" hangingPunct="1">
              <a:spcBef>
                <a:spcPct val="0"/>
              </a:spcBef>
            </a:pPr>
            <a:endParaRPr lang="en-US" dirty="0" smtClean="0">
              <a:ea typeface="ＭＳ Ｐゴシック" pitchFamily="34" charset="-128"/>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F4B6AFDF-9311-4E40-8982-B301CDFC3825}" type="slidenum">
              <a:rPr/>
              <a:pPr rtl="0" eaLnBrk="1" hangingPunct="1"/>
              <a:t>21</a:t>
            </a:fld>
            <a:endParaRPr/>
          </a:p>
        </p:txBody>
      </p:sp>
    </p:spTree>
    <p:extLst>
      <p:ext uri="{BB962C8B-B14F-4D97-AF65-F5344CB8AC3E}">
        <p14:creationId xmlns:p14="http://schemas.microsoft.com/office/powerpoint/2010/main" val="766519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pPr>
            <a:r>
              <a:rPr>
                <a:ea typeface="ＭＳ Ｐゴシック" pitchFamily="34" charset="-128"/>
              </a:rPr>
              <a:t>Afrique et Asie</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CEE51D74-C87E-4FA5-8228-9F0F23FE4D5E}" type="slidenum">
              <a:rPr/>
              <a:pPr rtl="0" eaLnBrk="1" hangingPunct="1"/>
              <a:t>23</a:t>
            </a:fld>
            <a:endParaRPr/>
          </a:p>
        </p:txBody>
      </p:sp>
    </p:spTree>
    <p:extLst>
      <p:ext uri="{BB962C8B-B14F-4D97-AF65-F5344CB8AC3E}">
        <p14:creationId xmlns:p14="http://schemas.microsoft.com/office/powerpoint/2010/main" val="1858850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F5A16DF3-5BF4-44A8-BC77-2631BABC9865}" type="slidenum">
              <a:rPr/>
              <a:pPr rtl="0" eaLnBrk="1" hangingPunct="1"/>
              <a:t>24</a:t>
            </a:fld>
            <a:endParaRPr/>
          </a:p>
        </p:txBody>
      </p:sp>
    </p:spTree>
    <p:extLst>
      <p:ext uri="{BB962C8B-B14F-4D97-AF65-F5344CB8AC3E}">
        <p14:creationId xmlns:p14="http://schemas.microsoft.com/office/powerpoint/2010/main" val="1330985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pPr>
            <a:r>
              <a:rPr>
                <a:ea typeface="ＭＳ Ｐゴシック" pitchFamily="34" charset="-128"/>
              </a:rPr>
              <a:t>Sans accès à des installations sanitaires améliorées, les risques de contamination de l'eau restent élevés. </a:t>
            </a:r>
          </a:p>
          <a:p>
            <a:pPr rtl="0" eaLnBrk="1" hangingPunct="1">
              <a:spcBef>
                <a:spcPct val="0"/>
              </a:spcBef>
            </a:pPr>
            <a:r>
              <a:rPr>
                <a:ea typeface="ＭＳ Ｐゴシック" pitchFamily="34" charset="-128"/>
              </a:rPr>
              <a:t>Même avec un accès à une source d'eau améliorée, si des efforts pour améliorer l'assainissement ne sont pas entrepris, l’état de santé peut ne pas s'améliorer. </a:t>
            </a:r>
          </a:p>
          <a:p>
            <a:pPr rtl="0" eaLnBrk="1" hangingPunct="1">
              <a:spcBef>
                <a:spcPct val="0"/>
              </a:spcBef>
            </a:pPr>
            <a:r>
              <a:rPr>
                <a:ea typeface="ＭＳ Ｐゴシック" pitchFamily="34" charset="-128"/>
              </a:rPr>
              <a:t>Si l'approvisionnement en eau porte sur une plus grande quantité,</a:t>
            </a:r>
            <a:r>
              <a:rPr baseline="0">
                <a:ea typeface="ＭＳ Ｐゴシック" pitchFamily="34" charset="-128"/>
              </a:rPr>
              <a:t> la situation sanitaire peut alors s'empirer (drainage, moustiques)</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76468651-A4A3-40D1-A873-9A71BB7E5BBA}" type="slidenum">
              <a:rPr/>
              <a:pPr rtl="0" eaLnBrk="1" hangingPunct="1"/>
              <a:t>25</a:t>
            </a:fld>
            <a:endParaRPr/>
          </a:p>
        </p:txBody>
      </p:sp>
    </p:spTree>
    <p:extLst>
      <p:ext uri="{BB962C8B-B14F-4D97-AF65-F5344CB8AC3E}">
        <p14:creationId xmlns:p14="http://schemas.microsoft.com/office/powerpoint/2010/main" val="3124119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defRPr/>
            </a:pPr>
            <a:endParaRPr lang="en-US" sz="1200" baseline="0" dirty="0"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76468651-A4A3-40D1-A873-9A71BB7E5BBA}" type="slidenum">
              <a:rPr/>
              <a:pPr rtl="0" eaLnBrk="1" hangingPunct="1"/>
              <a:t>26</a:t>
            </a:fld>
            <a:endParaRPr/>
          </a:p>
        </p:txBody>
      </p:sp>
    </p:spTree>
    <p:extLst>
      <p:ext uri="{BB962C8B-B14F-4D97-AF65-F5344CB8AC3E}">
        <p14:creationId xmlns:p14="http://schemas.microsoft.com/office/powerpoint/2010/main" val="4214599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pPr>
            <a:r>
              <a:rPr>
                <a:ea typeface="ＭＳ Ｐゴシック" pitchFamily="34" charset="-128"/>
              </a:rPr>
              <a:t>Propagation de maladies = mauvaise santé = impossibilité d’aller à l’école = incapacité à travailler = manque de productivité = manque de croissance économique = pauvreté. </a:t>
            </a: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34F7571F-D825-404E-AB3D-09FFF803197A}" type="slidenum">
              <a:rPr/>
              <a:pPr rtl="0" eaLnBrk="1" hangingPunct="1"/>
              <a:t>27</a:t>
            </a:fld>
            <a:endParaRPr/>
          </a:p>
        </p:txBody>
      </p:sp>
    </p:spTree>
    <p:extLst>
      <p:ext uri="{BB962C8B-B14F-4D97-AF65-F5344CB8AC3E}">
        <p14:creationId xmlns:p14="http://schemas.microsoft.com/office/powerpoint/2010/main" val="2689764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0"/>
          <a:lstStyle/>
          <a:p>
            <a:pPr rtl="0" eaLnBrk="1" fontAlgn="auto" hangingPunct="1">
              <a:spcBef>
                <a:spcPts val="0"/>
              </a:spcBef>
              <a:spcAft>
                <a:spcPts val="0"/>
              </a:spcAft>
              <a:defRPr/>
            </a:pPr>
            <a:r>
              <a:rPr>
                <a:ea typeface="+mn-ea"/>
              </a:rPr>
              <a:t>Orientez la discussion vers le contexte de l'atelier. </a:t>
            </a:r>
          </a:p>
          <a:p>
            <a:pPr eaLnBrk="1" fontAlgn="auto" hangingPunct="1">
              <a:spcBef>
                <a:spcPts val="0"/>
              </a:spcBef>
              <a:spcAft>
                <a:spcPts val="0"/>
              </a:spcAft>
              <a:defRPr/>
            </a:pPr>
            <a:endParaRPr lang="en-US" dirty="0" smtClean="0">
              <a:ea typeface="+mn-ea"/>
            </a:endParaRPr>
          </a:p>
          <a:p>
            <a:pPr marL="228600" indent="-228600" rtl="0" eaLnBrk="1" fontAlgn="auto" hangingPunct="1">
              <a:spcBef>
                <a:spcPts val="0"/>
              </a:spcBef>
              <a:spcAft>
                <a:spcPts val="0"/>
              </a:spcAft>
              <a:buFontTx/>
              <a:buAutoNum type="arabicPeriod"/>
              <a:defRPr/>
            </a:pPr>
            <a:r>
              <a:rPr>
                <a:ea typeface="+mn-ea"/>
              </a:rPr>
              <a:t>Améliorer l’accès à l’eau potable</a:t>
            </a:r>
          </a:p>
          <a:p>
            <a:pPr marL="228600" indent="-228600" rtl="0" eaLnBrk="1" fontAlgn="auto" hangingPunct="1">
              <a:spcBef>
                <a:spcPts val="0"/>
              </a:spcBef>
              <a:spcAft>
                <a:spcPts val="0"/>
              </a:spcAft>
              <a:buFontTx/>
              <a:buAutoNum type="arabicPeriod"/>
              <a:defRPr/>
            </a:pPr>
            <a:r>
              <a:rPr>
                <a:ea typeface="+mn-ea"/>
              </a:rPr>
              <a:t>Les installations sanitaires de base</a:t>
            </a:r>
          </a:p>
          <a:p>
            <a:pPr marL="228600" indent="-228600" rtl="0" eaLnBrk="1" fontAlgn="auto" hangingPunct="1">
              <a:spcBef>
                <a:spcPts val="0"/>
              </a:spcBef>
              <a:spcAft>
                <a:spcPts val="0"/>
              </a:spcAft>
              <a:buFontTx/>
              <a:buAutoNum type="arabicPeriod"/>
              <a:defRPr/>
            </a:pPr>
            <a:r>
              <a:rPr>
                <a:ea typeface="+mn-ea"/>
              </a:rPr>
              <a:t>L'éducation à l’hygiène </a:t>
            </a: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1738E4A9-4A86-466D-98F8-A56A58F6265A}" type="slidenum">
              <a:rPr/>
              <a:pPr rtl="0" eaLnBrk="1" hangingPunct="1"/>
              <a:t>29</a:t>
            </a:fld>
            <a:endParaRPr/>
          </a:p>
        </p:txBody>
      </p:sp>
    </p:spTree>
    <p:extLst>
      <p:ext uri="{BB962C8B-B14F-4D97-AF65-F5344CB8AC3E}">
        <p14:creationId xmlns:p14="http://schemas.microsoft.com/office/powerpoint/2010/main" val="3459606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dirty="0" smtClean="0">
              <a:ea typeface="ＭＳ Ｐゴシック" pitchFamily="34" charset="-128"/>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9837DDEC-AA13-48AE-A331-E44D84A5ED16}" type="slidenum">
              <a:rPr/>
              <a:pPr rtl="0" eaLnBrk="1" hangingPunct="1"/>
              <a:t>5</a:t>
            </a:fld>
            <a:endParaRPr/>
          </a:p>
        </p:txBody>
      </p:sp>
    </p:spTree>
    <p:extLst>
      <p:ext uri="{BB962C8B-B14F-4D97-AF65-F5344CB8AC3E}">
        <p14:creationId xmlns:p14="http://schemas.microsoft.com/office/powerpoint/2010/main" val="529784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rtl="0" eaLnBrk="1" hangingPunct="1">
              <a:lnSpc>
                <a:spcPct val="90000"/>
              </a:lnSpc>
              <a:spcBef>
                <a:spcPct val="0"/>
              </a:spcBef>
            </a:pPr>
            <a:r>
              <a:rPr>
                <a:ea typeface="ＭＳ Ｐゴシック" pitchFamily="34" charset="-128"/>
              </a:rPr>
              <a:t>Vous pouvez amener la discussion vers :</a:t>
            </a:r>
          </a:p>
          <a:p>
            <a:pPr eaLnBrk="1" hangingPunct="1">
              <a:lnSpc>
                <a:spcPct val="90000"/>
              </a:lnSpc>
              <a:spcBef>
                <a:spcPct val="0"/>
              </a:spcBef>
            </a:pPr>
            <a:endParaRPr lang="en-US" smtClean="0">
              <a:ea typeface="ＭＳ Ｐゴシック" pitchFamily="34" charset="-128"/>
            </a:endParaRPr>
          </a:p>
          <a:p>
            <a:pPr rtl="0" eaLnBrk="1" hangingPunct="1">
              <a:lnSpc>
                <a:spcPct val="90000"/>
              </a:lnSpc>
              <a:spcBef>
                <a:spcPct val="0"/>
              </a:spcBef>
              <a:buFontTx/>
              <a:buAutoNum type="arabicPeriod"/>
            </a:pPr>
            <a:r>
              <a:rPr>
                <a:ea typeface="ＭＳ Ｐゴシック" pitchFamily="34" charset="-128"/>
              </a:rPr>
              <a:t>Le traitement de l'eau à domicile, par opposition au traitement de l'eau à l'échelle communautaire - par exemple, si l'assainissement est déficient ; un traitement à domicile sur le lieu de l'utilisation permet de limiter les risques de propagation de la maladie.</a:t>
            </a:r>
          </a:p>
          <a:p>
            <a:pPr eaLnBrk="1" hangingPunct="1">
              <a:lnSpc>
                <a:spcPct val="90000"/>
              </a:lnSpc>
              <a:spcBef>
                <a:spcPct val="0"/>
              </a:spcBef>
              <a:buFontTx/>
              <a:buAutoNum type="arabicPeriod"/>
            </a:pPr>
            <a:endParaRPr lang="en-US" smtClean="0">
              <a:ea typeface="ＭＳ Ｐゴシック" pitchFamily="34" charset="-128"/>
            </a:endParaRPr>
          </a:p>
          <a:p>
            <a:pPr rtl="0" eaLnBrk="1" hangingPunct="1">
              <a:lnSpc>
                <a:spcPct val="90000"/>
              </a:lnSpc>
              <a:spcBef>
                <a:spcPct val="0"/>
              </a:spcBef>
              <a:buFontTx/>
              <a:buAutoNum type="arabicPeriod"/>
            </a:pPr>
            <a:r>
              <a:rPr>
                <a:ea typeface="ＭＳ Ｐゴシック" pitchFamily="34" charset="-128"/>
              </a:rPr>
              <a:t>Mise en œuvre d'un assainissement amélioré et bonnes pratiques associées à la mise en œuvre de la CTED. </a:t>
            </a:r>
          </a:p>
          <a:p>
            <a:pPr eaLnBrk="1" hangingPunct="1">
              <a:lnSpc>
                <a:spcPct val="90000"/>
              </a:lnSpc>
              <a:spcBef>
                <a:spcPct val="0"/>
              </a:spcBef>
              <a:buFontTx/>
              <a:buAutoNum type="arabicPeriod"/>
            </a:pPr>
            <a:endParaRPr lang="en-US" smtClean="0">
              <a:ea typeface="ＭＳ Ｐゴシック" pitchFamily="34" charset="-128"/>
            </a:endParaRPr>
          </a:p>
          <a:p>
            <a:pPr rtl="0" eaLnBrk="1" hangingPunct="1">
              <a:lnSpc>
                <a:spcPct val="90000"/>
              </a:lnSpc>
              <a:spcBef>
                <a:spcPct val="0"/>
              </a:spcBef>
              <a:buFontTx/>
              <a:buAutoNum type="arabicPeriod"/>
            </a:pPr>
            <a:r>
              <a:rPr>
                <a:ea typeface="ＭＳ Ｐゴシック" pitchFamily="34" charset="-128"/>
              </a:rPr>
              <a:t>Amélioration de la gestion des systèmes</a:t>
            </a:r>
          </a:p>
          <a:p>
            <a:pPr marL="990600" lvl="1" indent="-533400" rtl="0" eaLnBrk="1" hangingPunct="1">
              <a:lnSpc>
                <a:spcPct val="80000"/>
              </a:lnSpc>
              <a:spcBef>
                <a:spcPct val="0"/>
              </a:spcBef>
              <a:buFontTx/>
              <a:buChar char="•"/>
            </a:pPr>
            <a:r>
              <a:rPr sz="2400">
                <a:ea typeface="ＭＳ Ｐゴシック" pitchFamily="34" charset="-128"/>
              </a:rPr>
              <a:t>Décentralisation de la responsabilité et de la propriété</a:t>
            </a:r>
          </a:p>
          <a:p>
            <a:pPr marL="990600" lvl="1" indent="-533400" rtl="0" eaLnBrk="1" hangingPunct="1">
              <a:lnSpc>
                <a:spcPct val="80000"/>
              </a:lnSpc>
              <a:spcBef>
                <a:spcPct val="0"/>
              </a:spcBef>
              <a:buFontTx/>
              <a:buChar char="•"/>
            </a:pPr>
            <a:r>
              <a:rPr sz="2400">
                <a:ea typeface="ＭＳ Ｐゴシック" pitchFamily="34" charset="-128"/>
              </a:rPr>
              <a:t>Développement des capacités de la communauté</a:t>
            </a:r>
          </a:p>
          <a:p>
            <a:pPr marL="990600" lvl="1" indent="-533400" rtl="0" eaLnBrk="1" hangingPunct="1">
              <a:lnSpc>
                <a:spcPct val="80000"/>
              </a:lnSpc>
              <a:spcBef>
                <a:spcPct val="0"/>
              </a:spcBef>
              <a:buFontTx/>
              <a:buChar char="•"/>
            </a:pPr>
            <a:r>
              <a:rPr sz="2400">
                <a:ea typeface="ＭＳ Ｐゴシック" pitchFamily="34" charset="-128"/>
              </a:rPr>
              <a:t>Réseaux efficaces de distribution de pièces de rechange</a:t>
            </a:r>
          </a:p>
          <a:p>
            <a:pPr marL="990600" lvl="1" indent="-533400" rtl="0" eaLnBrk="1" hangingPunct="1">
              <a:lnSpc>
                <a:spcPct val="80000"/>
              </a:lnSpc>
              <a:spcBef>
                <a:spcPct val="0"/>
              </a:spcBef>
              <a:buFontTx/>
              <a:buChar char="•"/>
            </a:pPr>
            <a:r>
              <a:rPr sz="2400">
                <a:ea typeface="ＭＳ Ｐゴシック" pitchFamily="34" charset="-128"/>
              </a:rPr>
              <a:t>Donner le choix entre différents niveaux de services aux communautés ("échelles technologiques")</a:t>
            </a:r>
          </a:p>
          <a:p>
            <a:pPr eaLnBrk="1" hangingPunct="1">
              <a:lnSpc>
                <a:spcPct val="80000"/>
              </a:lnSpc>
              <a:spcBef>
                <a:spcPct val="0"/>
              </a:spcBef>
            </a:pPr>
            <a:endParaRPr lang="en-US" smtClean="0">
              <a:ea typeface="ＭＳ Ｐゴシック" pitchFamily="34" charset="-128"/>
            </a:endParaRPr>
          </a:p>
          <a:p>
            <a:pPr rtl="0" eaLnBrk="1" hangingPunct="1">
              <a:lnSpc>
                <a:spcPct val="80000"/>
              </a:lnSpc>
              <a:spcBef>
                <a:spcPct val="0"/>
              </a:spcBef>
            </a:pPr>
            <a:r>
              <a:rPr>
                <a:ea typeface="ＭＳ Ｐゴシック" pitchFamily="34" charset="-128"/>
              </a:rPr>
              <a:t>4. Recueillir d'autres idées des participants. </a:t>
            </a:r>
          </a:p>
          <a:p>
            <a:pPr eaLnBrk="1" hangingPunct="1">
              <a:lnSpc>
                <a:spcPct val="80000"/>
              </a:lnSpc>
              <a:spcBef>
                <a:spcPct val="0"/>
              </a:spcBef>
            </a:pPr>
            <a:endParaRPr lang="en-US" smtClean="0">
              <a:ea typeface="ＭＳ Ｐゴシック" pitchFamily="34" charset="-128"/>
            </a:endParaRPr>
          </a:p>
          <a:p>
            <a:pPr rtl="0" eaLnBrk="1" hangingPunct="1">
              <a:lnSpc>
                <a:spcPct val="80000"/>
              </a:lnSpc>
              <a:spcBef>
                <a:spcPct val="0"/>
              </a:spcBef>
            </a:pPr>
            <a:r>
              <a:rPr>
                <a:ea typeface="ＭＳ Ｐゴシック" pitchFamily="34" charset="-128"/>
              </a:rPr>
              <a:t>Passez en revue les attentes d’apprentissage avec le groupe au complet. Demandez aux participants s'il a été répondu à leurs attentes. Si ce n'est pas le cas, donnez des pistes aux participants pour qu'ils trouvent les informations qu'ils cherchent ou identifiez les prochaines étapes du suivi.</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188B3AAD-4AAC-47C8-BF51-285BB1128F37}" type="slidenum">
              <a:rPr/>
              <a:pPr rtl="0" eaLnBrk="1" hangingPunct="1"/>
              <a:t>30</a:t>
            </a:fld>
            <a:endParaRPr/>
          </a:p>
        </p:txBody>
      </p:sp>
    </p:spTree>
    <p:extLst>
      <p:ext uri="{BB962C8B-B14F-4D97-AF65-F5344CB8AC3E}">
        <p14:creationId xmlns:p14="http://schemas.microsoft.com/office/powerpoint/2010/main" val="3698358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76154E3B-58E3-4F86-A967-3DF92046567D}" type="slidenum">
              <a:rPr/>
              <a:pPr rtl="0" eaLnBrk="1" hangingPunct="1"/>
              <a:t>6</a:t>
            </a:fld>
            <a:endParaRPr/>
          </a:p>
        </p:txBody>
      </p:sp>
    </p:spTree>
    <p:extLst>
      <p:ext uri="{BB962C8B-B14F-4D97-AF65-F5344CB8AC3E}">
        <p14:creationId xmlns:p14="http://schemas.microsoft.com/office/powerpoint/2010/main" val="2418550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10CAE78F-5B66-41E3-B7BD-BCCCFDE9B5BD}" type="slidenum">
              <a:rPr/>
              <a:pPr rtl="0" eaLnBrk="1" hangingPunct="1"/>
              <a:t>7</a:t>
            </a:fld>
            <a:endParaRPr/>
          </a:p>
        </p:txBody>
      </p:sp>
    </p:spTree>
    <p:extLst>
      <p:ext uri="{BB962C8B-B14F-4D97-AF65-F5344CB8AC3E}">
        <p14:creationId xmlns:p14="http://schemas.microsoft.com/office/powerpoint/2010/main" val="1765893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r>
              <a:rPr>
                <a:ea typeface="ＭＳ Ｐゴシック" pitchFamily="34" charset="-128"/>
              </a:rPr>
              <a:t>*Pourquoi l'eau en bouteille peut-elle faire partie de cette liste ? </a:t>
            </a:r>
          </a:p>
          <a:p>
            <a:pPr rtl="0" eaLnBrk="1" hangingPunct="1"/>
            <a:r>
              <a:rPr>
                <a:ea typeface="ＭＳ Ｐゴシック" pitchFamily="34" charset="-128"/>
              </a:rPr>
              <a:t>- elle n'est pas abordable pour tous</a:t>
            </a:r>
          </a:p>
          <a:p>
            <a:pPr rtl="0" eaLnBrk="1" hangingPunct="1"/>
            <a:r>
              <a:rPr>
                <a:ea typeface="ＭＳ Ｐゴシック" pitchFamily="34" charset="-128"/>
              </a:rPr>
              <a:t>- la</a:t>
            </a:r>
            <a:r>
              <a:rPr baseline="0">
                <a:ea typeface="ＭＳ Ｐゴシック" pitchFamily="34" charset="-128"/>
              </a:rPr>
              <a:t> source peut manquer de fiabilité</a:t>
            </a:r>
          </a:p>
          <a:p>
            <a:pPr rtl="0" eaLnBrk="1" hangingPunct="1"/>
            <a:r>
              <a:rPr baseline="0">
                <a:ea typeface="ＭＳ Ｐゴシック" pitchFamily="34" charset="-128"/>
              </a:rPr>
              <a:t>- elle génère beaucoup de déchets de bouteilles en plastique, qui polluent l'environnement</a:t>
            </a:r>
          </a:p>
          <a:p>
            <a:pPr eaLnBrk="1" hangingPunct="1"/>
            <a:endParaRPr lang="en-US" baseline="0" dirty="0" smtClean="0">
              <a:ea typeface="ＭＳ Ｐゴシック" pitchFamily="34" charset="-128"/>
            </a:endParaRPr>
          </a:p>
          <a:p>
            <a:pPr rtl="0" eaLnBrk="1" hangingPunct="1"/>
            <a:r>
              <a:rPr baseline="0">
                <a:ea typeface="ＭＳ Ｐゴシック" pitchFamily="34" charset="-128"/>
              </a:rPr>
              <a:t>- l'eau distribuée par un vendeur et l'eau distribuée par camion-citerne sont souvent inaccessibles pour les pauvres, sont souvent peu fiables et non potables (eau contaminée)</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7624D673-5191-4FD7-A0AB-040CE55843FF}" type="slidenum">
              <a:rPr/>
              <a:pPr rtl="0" eaLnBrk="1" hangingPunct="1"/>
              <a:t>8</a:t>
            </a:fld>
            <a:endParaRPr/>
          </a:p>
        </p:txBody>
      </p:sp>
    </p:spTree>
    <p:extLst>
      <p:ext uri="{BB962C8B-B14F-4D97-AF65-F5344CB8AC3E}">
        <p14:creationId xmlns:p14="http://schemas.microsoft.com/office/powerpoint/2010/main" val="768148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r>
              <a:rPr>
                <a:ea typeface="ＭＳ Ｐゴシック" pitchFamily="34" charset="-128"/>
              </a:rPr>
              <a:t>- Les robinets</a:t>
            </a:r>
            <a:r>
              <a:rPr baseline="0">
                <a:ea typeface="ＭＳ Ｐゴシック" pitchFamily="34" charset="-128"/>
              </a:rPr>
              <a:t>/tuyaux publics et les branchements domestiques peuvent être intermittents/manquer de fiabilité, et ils ne fournissent généralement pas de l'eau potable (ou pas toujours potable).</a:t>
            </a:r>
            <a:r>
              <a:rPr>
                <a:ea typeface="ＭＳ Ｐゴシック" pitchFamily="34" charset="-128"/>
              </a:rPr>
              <a:t> </a:t>
            </a:r>
          </a:p>
          <a:p>
            <a:pPr rtl="0" eaLnBrk="1" hangingPunct="1"/>
            <a:r>
              <a:rPr baseline="0">
                <a:ea typeface="ＭＳ Ｐゴシック" pitchFamily="34" charset="-128"/>
              </a:rPr>
              <a:t>- Les puits protégés et les puits de forage doivent avoir des parois surélevées et un couvercle pour empêcher que l'eau de surface/de pluie n'entraîne de la poussière et des déchets dans le puits. Ils doivent être éloignés des eaux de surface et se situer plus haut que l'eau de surface, des latrines, des fosses à déchets et autres sources de contamination. </a:t>
            </a:r>
          </a:p>
          <a:p>
            <a:pPr rtl="0" eaLnBrk="1" hangingPunct="1"/>
            <a:r>
              <a:rPr baseline="0">
                <a:ea typeface="ＭＳ Ｐゴシック" pitchFamily="34" charset="-128"/>
              </a:rPr>
              <a:t>- Les puits doivent être équipés d'une pompe, et non d'un seau, qui peut contaminer le puits à chaque fois qu'il est descendu dans l'eau. </a:t>
            </a:r>
          </a:p>
          <a:p>
            <a:pPr rtl="0" eaLnBrk="1" hangingPunct="1"/>
            <a:r>
              <a:rPr baseline="0">
                <a:ea typeface="ＭＳ Ｐゴシック" pitchFamily="34" charset="-128"/>
              </a:rPr>
              <a:t>- L'eau de pluie collectée des toits doit être désinfectée car elle est souvent contaminée par les fèces des oiseaux et autres animaux. </a:t>
            </a:r>
          </a:p>
          <a:p>
            <a:pPr eaLnBrk="1" hangingPunct="1"/>
            <a:endParaRPr lang="en-US" baseline="0" dirty="0" smtClean="0">
              <a:ea typeface="ＭＳ Ｐゴシック" pitchFamily="34" charset="-128"/>
            </a:endParaRPr>
          </a:p>
          <a:p>
            <a:pPr eaLnBrk="1" hangingPunct="1"/>
            <a:endParaRPr lang="en-US" baseline="0" dirty="0" smtClean="0">
              <a:ea typeface="ＭＳ Ｐゴシック" pitchFamily="34" charset="-128"/>
            </a:endParaRPr>
          </a:p>
          <a:p>
            <a:pPr eaLnBrk="1" hangingPunct="1"/>
            <a:endParaRPr lang="en-US" baseline="0" dirty="0" smtClean="0">
              <a:ea typeface="ＭＳ Ｐゴシック" pitchFamily="34" charset="-128"/>
            </a:endParaRPr>
          </a:p>
          <a:p>
            <a:pPr eaLnBrk="1" hangingPunct="1"/>
            <a:endParaRPr lang="en-US" baseline="0" dirty="0" smtClean="0">
              <a:ea typeface="ＭＳ Ｐゴシック" pitchFamily="34" charset="-128"/>
            </a:endParaRPr>
          </a:p>
          <a:p>
            <a:pPr eaLnBrk="1" hangingPunct="1"/>
            <a:endParaRPr lang="en-CA" dirty="0" smtClean="0">
              <a:ea typeface="ＭＳ Ｐゴシック"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83E63F9A-6208-44A5-A968-C29DEBCEEC3C}" type="slidenum">
              <a:rPr/>
              <a:pPr rtl="0" eaLnBrk="1" hangingPunct="1"/>
              <a:t>10</a:t>
            </a:fld>
            <a:endParaRPr/>
          </a:p>
        </p:txBody>
      </p:sp>
    </p:spTree>
    <p:extLst>
      <p:ext uri="{BB962C8B-B14F-4D97-AF65-F5344CB8AC3E}">
        <p14:creationId xmlns:p14="http://schemas.microsoft.com/office/powerpoint/2010/main" val="2496066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DA4F6A53-320D-407C-88A1-ACF92204B4E7}" type="slidenum">
              <a:rPr/>
              <a:pPr rtl="0" eaLnBrk="1" hangingPunct="1"/>
              <a:t>13</a:t>
            </a:fld>
            <a:endParaRPr/>
          </a:p>
        </p:txBody>
      </p:sp>
    </p:spTree>
    <p:extLst>
      <p:ext uri="{BB962C8B-B14F-4D97-AF65-F5344CB8AC3E}">
        <p14:creationId xmlns:p14="http://schemas.microsoft.com/office/powerpoint/2010/main" val="2429491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488EB2CB-6B09-4E40-8C91-AC560AE09233}" type="slidenum">
              <a:rPr/>
              <a:pPr rtl="0" eaLnBrk="1" hangingPunct="1"/>
              <a:t>14</a:t>
            </a:fld>
            <a:endParaRPr/>
          </a:p>
        </p:txBody>
      </p:sp>
    </p:spTree>
    <p:extLst>
      <p:ext uri="{BB962C8B-B14F-4D97-AF65-F5344CB8AC3E}">
        <p14:creationId xmlns:p14="http://schemas.microsoft.com/office/powerpoint/2010/main" val="217627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dirty="0" smtClean="0">
              <a:ea typeface="ＭＳ Ｐゴシック" pitchFamily="34" charset="-128"/>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9837DDEC-AA13-48AE-A331-E44D84A5ED16}" type="slidenum">
              <a:rPr/>
              <a:pPr rtl="0" eaLnBrk="1" hangingPunct="1"/>
              <a:t>15</a:t>
            </a:fld>
            <a:endParaRPr/>
          </a:p>
        </p:txBody>
      </p:sp>
    </p:spTree>
    <p:extLst>
      <p:ext uri="{BB962C8B-B14F-4D97-AF65-F5344CB8AC3E}">
        <p14:creationId xmlns:p14="http://schemas.microsoft.com/office/powerpoint/2010/main" val="3621406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348663" y="6245225"/>
            <a:ext cx="338137" cy="476250"/>
          </a:xfrm>
        </p:spPr>
        <p:txBody>
          <a:bodyPr/>
          <a:lstStyle>
            <a:lvl1pPr>
              <a:defRPr/>
            </a:lvl1pPr>
          </a:lstStyle>
          <a:p>
            <a:pPr>
              <a:defRPr/>
            </a:pPr>
            <a:fld id="{EC978F00-C28C-4544-B82B-3E6DB96E6AB0}" type="slidenum">
              <a:rPr lang="en-US"/>
              <a:pPr>
                <a:defRPr/>
              </a:pPr>
              <a:t>‹#›</a:t>
            </a:fld>
            <a:endParaRPr lang="en-US"/>
          </a:p>
        </p:txBody>
      </p:sp>
    </p:spTree>
    <p:extLst>
      <p:ext uri="{BB962C8B-B14F-4D97-AF65-F5344CB8AC3E}">
        <p14:creationId xmlns:p14="http://schemas.microsoft.com/office/powerpoint/2010/main" val="197157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B8F954-5646-42FF-AF4A-17DE3FB5D627}" type="slidenum">
              <a:rPr lang="en-US"/>
              <a:pPr>
                <a:defRPr/>
              </a:pPr>
              <a:t>‹#›</a:t>
            </a:fld>
            <a:endParaRPr lang="en-US"/>
          </a:p>
        </p:txBody>
      </p:sp>
    </p:spTree>
    <p:extLst>
      <p:ext uri="{BB962C8B-B14F-4D97-AF65-F5344CB8AC3E}">
        <p14:creationId xmlns:p14="http://schemas.microsoft.com/office/powerpoint/2010/main" val="2776430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BA1B45-C457-4894-B753-476D61C07AA5}" type="slidenum">
              <a:rPr lang="en-US"/>
              <a:pPr>
                <a:defRPr/>
              </a:pPr>
              <a:t>‹#›</a:t>
            </a:fld>
            <a:endParaRPr lang="en-US"/>
          </a:p>
        </p:txBody>
      </p:sp>
    </p:spTree>
    <p:extLst>
      <p:ext uri="{BB962C8B-B14F-4D97-AF65-F5344CB8AC3E}">
        <p14:creationId xmlns:p14="http://schemas.microsoft.com/office/powerpoint/2010/main" val="1763403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AWST Colour - no text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8264525" y="6462713"/>
            <a:ext cx="422275" cy="258762"/>
          </a:xfrm>
        </p:spPr>
        <p:txBody>
          <a:bodyPr/>
          <a:lstStyle>
            <a:lvl1pPr>
              <a:defRPr/>
            </a:lvl1pPr>
          </a:lstStyle>
          <a:p>
            <a:pPr>
              <a:defRPr/>
            </a:pPr>
            <a:fld id="{FC5D24B0-4E78-40EB-9E24-1A622CB14165}" type="slidenum">
              <a:rPr lang="en-US"/>
              <a:pPr>
                <a:defRPr/>
              </a:pPr>
              <a:t>‹#›</a:t>
            </a:fld>
            <a:endParaRPr lang="en-US"/>
          </a:p>
        </p:txBody>
      </p:sp>
    </p:spTree>
    <p:extLst>
      <p:ext uri="{BB962C8B-B14F-4D97-AF65-F5344CB8AC3E}">
        <p14:creationId xmlns:p14="http://schemas.microsoft.com/office/powerpoint/2010/main" val="2891341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0A938B-BA86-4659-929B-2A0F551F5B2C}" type="slidenum">
              <a:rPr lang="en-US"/>
              <a:pPr>
                <a:defRPr/>
              </a:pPr>
              <a:t>‹#›</a:t>
            </a:fld>
            <a:endParaRPr lang="en-US"/>
          </a:p>
        </p:txBody>
      </p:sp>
    </p:spTree>
    <p:extLst>
      <p:ext uri="{BB962C8B-B14F-4D97-AF65-F5344CB8AC3E}">
        <p14:creationId xmlns:p14="http://schemas.microsoft.com/office/powerpoint/2010/main" val="1187665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87BA1F-3F6C-4E9F-BF1E-59FFF56B1EFE}" type="slidenum">
              <a:rPr lang="en-US"/>
              <a:pPr>
                <a:defRPr/>
              </a:pPr>
              <a:t>‹#›</a:t>
            </a:fld>
            <a:endParaRPr lang="en-US"/>
          </a:p>
        </p:txBody>
      </p:sp>
    </p:spTree>
    <p:extLst>
      <p:ext uri="{BB962C8B-B14F-4D97-AF65-F5344CB8AC3E}">
        <p14:creationId xmlns:p14="http://schemas.microsoft.com/office/powerpoint/2010/main" val="2532058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F67F130-2857-45F7-B71F-9EEC742B6977}" type="slidenum">
              <a:rPr lang="en-US"/>
              <a:pPr>
                <a:defRPr/>
              </a:pPr>
              <a:t>‹#›</a:t>
            </a:fld>
            <a:endParaRPr lang="en-US"/>
          </a:p>
        </p:txBody>
      </p:sp>
    </p:spTree>
    <p:extLst>
      <p:ext uri="{BB962C8B-B14F-4D97-AF65-F5344CB8AC3E}">
        <p14:creationId xmlns:p14="http://schemas.microsoft.com/office/powerpoint/2010/main" val="3492910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6D5841E-953E-470F-AF9E-F166B4C606FC}" type="slidenum">
              <a:rPr lang="en-US"/>
              <a:pPr>
                <a:defRPr/>
              </a:pPr>
              <a:t>‹#›</a:t>
            </a:fld>
            <a:endParaRPr lang="en-US"/>
          </a:p>
        </p:txBody>
      </p:sp>
    </p:spTree>
    <p:extLst>
      <p:ext uri="{BB962C8B-B14F-4D97-AF65-F5344CB8AC3E}">
        <p14:creationId xmlns:p14="http://schemas.microsoft.com/office/powerpoint/2010/main" val="3600037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37FD97E-D79A-4921-A382-833F8F9537C3}" type="slidenum">
              <a:rPr lang="en-US"/>
              <a:pPr>
                <a:defRPr/>
              </a:pPr>
              <a:t>‹#›</a:t>
            </a:fld>
            <a:endParaRPr lang="en-US"/>
          </a:p>
        </p:txBody>
      </p:sp>
    </p:spTree>
    <p:extLst>
      <p:ext uri="{BB962C8B-B14F-4D97-AF65-F5344CB8AC3E}">
        <p14:creationId xmlns:p14="http://schemas.microsoft.com/office/powerpoint/2010/main" val="4286917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CFCFC9-35D3-42E1-946A-85DCB2960B4F}" type="slidenum">
              <a:rPr lang="en-US"/>
              <a:pPr>
                <a:defRPr/>
              </a:pPr>
              <a:t>‹#›</a:t>
            </a:fld>
            <a:endParaRPr lang="en-US"/>
          </a:p>
        </p:txBody>
      </p:sp>
    </p:spTree>
    <p:extLst>
      <p:ext uri="{BB962C8B-B14F-4D97-AF65-F5344CB8AC3E}">
        <p14:creationId xmlns:p14="http://schemas.microsoft.com/office/powerpoint/2010/main" val="3323732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FE86A3-2E39-41A4-8ADC-51517EE9FE5D}" type="slidenum">
              <a:rPr lang="en-US"/>
              <a:pPr>
                <a:defRPr/>
              </a:pPr>
              <a:t>‹#›</a:t>
            </a:fld>
            <a:endParaRPr lang="en-US"/>
          </a:p>
        </p:txBody>
      </p:sp>
    </p:spTree>
    <p:extLst>
      <p:ext uri="{BB962C8B-B14F-4D97-AF65-F5344CB8AC3E}">
        <p14:creationId xmlns:p14="http://schemas.microsoft.com/office/powerpoint/2010/main" val="3779363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9" charset="0"/>
                <a:cs typeface="Arial" pitchFamily="-109"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9" charset="0"/>
                <a:cs typeface="Arial" pitchFamily="-109"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486E064-473D-49A4-9483-D09D0E699E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2pPr>
      <a:lvl3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3pPr>
      <a:lvl4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4pPr>
      <a:lvl5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5pPr>
      <a:lvl6pPr marL="4572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6pPr>
      <a:lvl7pPr marL="9144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7pPr>
      <a:lvl8pPr marL="13716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8pPr>
      <a:lvl9pPr marL="18288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wst.org/"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awst.org/resources"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WST_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1377"/>
            <a:ext cx="3848100" cy="110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1264" y="677882"/>
            <a:ext cx="8077200" cy="6093976"/>
          </a:xfrm>
          <a:prstGeom prst="rect">
            <a:avLst/>
          </a:prstGeom>
          <a:noFill/>
        </p:spPr>
        <p:txBody>
          <a:bodyPr wrap="square" rtlCol="0">
            <a:spAutoFit/>
          </a:bodyPr>
          <a:lstStyle/>
          <a:p>
            <a:endParaRPr lang="fr-FR" sz="1100" dirty="0" smtClean="0"/>
          </a:p>
          <a:p>
            <a:pPr algn="ctr" rtl="0">
              <a:tabLst>
                <a:tab pos="1196975" algn="l"/>
              </a:tabLst>
            </a:pPr>
            <a:r>
              <a:rPr lang="fr-FR" sz="1100" dirty="0" smtClean="0"/>
              <a:t>12, 2916 – </a:t>
            </a:r>
            <a:r>
              <a:rPr lang="fr-FR" sz="1100" dirty="0" err="1" smtClean="0"/>
              <a:t>5</a:t>
            </a:r>
            <a:r>
              <a:rPr lang="fr-FR" sz="1100" baseline="30000" dirty="0" err="1" smtClean="0"/>
              <a:t>th</a:t>
            </a:r>
            <a:r>
              <a:rPr lang="fr-FR" sz="1100" dirty="0" smtClean="0"/>
              <a:t> Avenue</a:t>
            </a:r>
          </a:p>
          <a:p>
            <a:pPr algn="ctr" rtl="0">
              <a:tabLst>
                <a:tab pos="1196975" algn="l"/>
              </a:tabLst>
            </a:pPr>
            <a:r>
              <a:rPr lang="fr-FR" sz="1100" dirty="0" smtClean="0"/>
              <a:t>Calgary, Alberta, </a:t>
            </a:r>
            <a:r>
              <a:rPr lang="fr-FR" sz="1100" dirty="0" err="1" smtClean="0"/>
              <a:t>T2A</a:t>
            </a:r>
            <a:r>
              <a:rPr lang="fr-FR" sz="1100" dirty="0" smtClean="0"/>
              <a:t> </a:t>
            </a:r>
            <a:r>
              <a:rPr lang="fr-FR" sz="1100" dirty="0" err="1" smtClean="0"/>
              <a:t>6K4</a:t>
            </a:r>
            <a:r>
              <a:rPr lang="fr-FR" sz="1100" dirty="0" smtClean="0"/>
              <a:t>, Canada</a:t>
            </a:r>
          </a:p>
          <a:p>
            <a:pPr algn="ctr" rtl="0">
              <a:tabLst>
                <a:tab pos="1196975" algn="l"/>
              </a:tabLst>
            </a:pPr>
            <a:r>
              <a:rPr lang="fr-FR" sz="1100" dirty="0" smtClean="0"/>
              <a:t>Tél : + 1 (403) 243-3285, Fax : + 1 (403) 243-6199</a:t>
            </a:r>
          </a:p>
          <a:p>
            <a:pPr algn="ctr" rtl="0">
              <a:tabLst>
                <a:tab pos="1196975" algn="l"/>
              </a:tabLst>
            </a:pPr>
            <a:r>
              <a:rPr lang="fr-FR" sz="1100" dirty="0" smtClean="0"/>
              <a:t>E-mail : cawst@cawst.org, Site web : </a:t>
            </a:r>
            <a:r>
              <a:rPr lang="fr-FR" sz="1100" dirty="0" smtClean="0">
                <a:hlinkClick r:id="rId3"/>
              </a:rPr>
              <a:t>www.cawst.org</a:t>
            </a:r>
          </a:p>
          <a:p>
            <a:pPr algn="ctr">
              <a:tabLst>
                <a:tab pos="1196975" algn="l"/>
              </a:tabLst>
            </a:pPr>
            <a:endParaRPr lang="fr-FR" sz="1100" dirty="0" smtClean="0"/>
          </a:p>
          <a:p>
            <a:pPr rtl="0"/>
            <a:r>
              <a:rPr lang="fr-FR" sz="800" dirty="0" smtClean="0"/>
              <a:t>CAWST (Centre for </a:t>
            </a:r>
            <a:r>
              <a:rPr lang="fr-FR" sz="800" dirty="0" err="1" smtClean="0"/>
              <a:t>Affordable</a:t>
            </a:r>
            <a:r>
              <a:rPr lang="fr-FR" sz="800" dirty="0" smtClean="0"/>
              <a:t> Water and </a:t>
            </a:r>
            <a:r>
              <a:rPr lang="fr-FR" sz="800" dirty="0" err="1" smtClean="0"/>
              <a:t>Sanitation</a:t>
            </a:r>
            <a:r>
              <a:rPr lang="fr-FR" sz="800" dirty="0" smtClean="0"/>
              <a:t> </a:t>
            </a:r>
            <a:r>
              <a:rPr lang="fr-FR" sz="800" dirty="0" err="1" smtClean="0"/>
              <a:t>Technology</a:t>
            </a:r>
            <a:r>
              <a:rPr lang="fr-FR" sz="800" dirty="0" smtClean="0"/>
              <a:t> - Centre pour les Technologies d'Eau et Assainissement à Faible Coût) est un organisme à but non lucratif proposant des services de formation et de conseil aux organisations qui travaillent directement avec les populations des pays en développement n'ayant pas accès à l'eau potable et à un assainissement de base.</a:t>
            </a:r>
          </a:p>
          <a:p>
            <a:pPr rtl="0"/>
            <a:r>
              <a:rPr lang="fr-FR" sz="800" dirty="0" smtClean="0"/>
              <a:t> </a:t>
            </a:r>
          </a:p>
          <a:p>
            <a:pPr rtl="0"/>
            <a:r>
              <a:rPr lang="fr-FR" sz="800" dirty="0" smtClean="0"/>
              <a:t>L'une des stratégies fondamentales de CAWST est de diffuser ces connaissances concernant l'eau, afin d'en faire un savoir courant. Ceci peut être réalisé, en partie, par le développement et la distribution gratuite de matériels d'éducation dans le but d'augmenter la disponibilité de l'information pour ceux qui en ont le plus besoin.</a:t>
            </a:r>
          </a:p>
          <a:p>
            <a:pPr rtl="0"/>
            <a:r>
              <a:rPr lang="fr-FR" sz="800" dirty="0" smtClean="0"/>
              <a:t> </a:t>
            </a:r>
          </a:p>
          <a:p>
            <a:pPr rtl="0"/>
            <a:r>
              <a:rPr lang="fr-FR" sz="800" dirty="0" smtClean="0"/>
              <a:t>Le contenu de ce document est libre et sous licence Creative Commons Attribution Works 3.0 Unported. Pour voir une copie de cette autorisation, veuillez visiter : http://creativecommons.org/licenses/by/3.0, ou écrivez à Creative Commons : 171 Second Street, Suite 300, San Francisco, </a:t>
            </a:r>
            <a:r>
              <a:rPr lang="fr-FR" sz="800" dirty="0" err="1" smtClean="0"/>
              <a:t>California</a:t>
            </a:r>
            <a:r>
              <a:rPr lang="fr-FR" sz="800" dirty="0" smtClean="0"/>
              <a:t> 94105, USA. </a:t>
            </a:r>
          </a:p>
          <a:p>
            <a:pPr rtl="0"/>
            <a:r>
              <a:rPr lang="fr-FR" sz="800" dirty="0" smtClean="0"/>
              <a:t> </a:t>
            </a:r>
          </a:p>
          <a:p>
            <a:pPr rtl="0"/>
            <a:r>
              <a:rPr lang="fr-FR" sz="800" dirty="0" smtClean="0"/>
              <a:t>		Vous êtes libre de :</a:t>
            </a:r>
          </a:p>
          <a:p>
            <a:pPr marL="2000250" lvl="4" indent="-171450" rtl="0">
              <a:buFont typeface="Arial" pitchFamily="34" charset="0"/>
              <a:buChar char="•"/>
            </a:pPr>
            <a:r>
              <a:rPr lang="fr-FR" sz="800" dirty="0" smtClean="0"/>
              <a:t>Partager - copier, distribuer et transmettre ce document.</a:t>
            </a:r>
          </a:p>
          <a:p>
            <a:pPr marL="2000250" lvl="4" indent="-171450" rtl="0">
              <a:buFont typeface="Arial" pitchFamily="34" charset="0"/>
              <a:buChar char="•"/>
            </a:pPr>
            <a:r>
              <a:rPr lang="fr-FR" sz="800" dirty="0" smtClean="0"/>
              <a:t>Modifier – adapter de document</a:t>
            </a:r>
          </a:p>
          <a:p>
            <a:pPr rtl="0"/>
            <a:r>
              <a:rPr lang="fr-FR" sz="800" dirty="0" smtClean="0"/>
              <a:t> </a:t>
            </a:r>
          </a:p>
          <a:p>
            <a:pPr rtl="0"/>
            <a:r>
              <a:rPr lang="fr-FR" sz="800" dirty="0" smtClean="0"/>
              <a:t>		Sous les conditions suivantes :</a:t>
            </a:r>
          </a:p>
          <a:p>
            <a:pPr marL="2000250" lvl="4" indent="-171450" rtl="0">
              <a:buFont typeface="Arial" pitchFamily="34" charset="0"/>
              <a:buChar char="•"/>
            </a:pPr>
            <a:r>
              <a:rPr lang="fr-FR" sz="800" dirty="0" smtClean="0"/>
              <a:t>Indication de la source. Vous devez indiquer que CAWST est l'auteur original de ce document. Veuillez aussi inclure notre site internet : www.cawst.org</a:t>
            </a:r>
          </a:p>
          <a:p>
            <a:pPr algn="ctr">
              <a:tabLst>
                <a:tab pos="1196975" algn="l"/>
              </a:tabLst>
            </a:pPr>
            <a:endParaRPr lang="fr-FR" sz="800" dirty="0" smtClean="0"/>
          </a:p>
          <a:p>
            <a:pPr rtl="0">
              <a:tabLst>
                <a:tab pos="1196975" algn="l"/>
              </a:tabLst>
            </a:pPr>
            <a:r>
              <a:rPr lang="fr-FR" sz="800" dirty="0" smtClean="0"/>
              <a:t>CAWST publiera périodiquement des mises à jour de ce document. Pour cette raison, nous ne recommandons pas que vous proposiez ce document en téléchargement sur votre site web.</a:t>
            </a:r>
          </a:p>
          <a:p>
            <a:pPr>
              <a:tabLst>
                <a:tab pos="1196975" algn="l"/>
              </a:tabLst>
            </a:pPr>
            <a:endParaRPr lang="fr-FR" sz="8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rtl="0"/>
            <a:endParaRPr lang="fr-FR" sz="900" b="1" dirty="0" smtClean="0"/>
          </a:p>
          <a:p>
            <a:pPr rtl="0"/>
            <a:r>
              <a:rPr lang="fr-FR" sz="900" b="1" dirty="0" smtClean="0"/>
              <a:t>CAWST et ses administrateurs, employés, entrepreneurs et bénévoles n'assument aucune responsabilité et ne donnent aucune garantie en ce qui concerne les résultats qui peuvent être obtenus de l'utilisation des informations fournies.</a:t>
            </a:r>
            <a:endParaRPr lang="fr-FR" sz="900" b="1" dirty="0"/>
          </a:p>
        </p:txBody>
      </p:sp>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2045568" y="4130491"/>
            <a:ext cx="5328592" cy="2031325"/>
          </a:xfrm>
          <a:prstGeom prst="rect">
            <a:avLst/>
          </a:prstGeom>
          <a:noFill/>
          <a:ln w="15875">
            <a:solidFill>
              <a:schemeClr val="tx1"/>
            </a:solidFill>
          </a:ln>
        </p:spPr>
        <p:txBody>
          <a:bodyPr wrap="square" rtlCol="0">
            <a:spAutoFit/>
          </a:bodyPr>
          <a:lstStyle/>
          <a:p>
            <a:pPr rtl="0"/>
            <a:r>
              <a:rPr lang="fr-FR" sz="1600" b="1" dirty="0" smtClean="0"/>
              <a:t> </a:t>
            </a:r>
            <a:r>
              <a:rPr lang="fr-FR" sz="1050" b="1" dirty="0" smtClean="0"/>
              <a:t> Tenez-vous informé et obtenez du support :</a:t>
            </a:r>
          </a:p>
          <a:p>
            <a:pPr marL="3028950" lvl="6" indent="-285750" rtl="0">
              <a:buFont typeface="Arial" pitchFamily="34" charset="0"/>
              <a:buChar char="•"/>
            </a:pPr>
            <a:r>
              <a:rPr lang="fr-FR" sz="1050" dirty="0" smtClean="0"/>
              <a:t>Dernières mises à jour de ce document :</a:t>
            </a:r>
          </a:p>
          <a:p>
            <a:pPr marL="3028950" lvl="6" indent="-285750" rtl="0">
              <a:buFont typeface="Arial" pitchFamily="34" charset="0"/>
              <a:buChar char="•"/>
            </a:pPr>
            <a:r>
              <a:rPr lang="fr-FR" sz="1050" dirty="0" smtClean="0"/>
              <a:t>Autres ressources sur les formations et les ateliers</a:t>
            </a:r>
          </a:p>
          <a:p>
            <a:pPr marL="3028950" lvl="6" indent="-285750" rtl="0">
              <a:buFont typeface="Arial" pitchFamily="34" charset="0"/>
              <a:buChar char="•"/>
            </a:pPr>
            <a:r>
              <a:rPr lang="fr-FR" sz="1050" dirty="0" smtClean="0"/>
              <a:t>Support pour l'utilisation de ce document dans votre travail</a:t>
            </a:r>
          </a:p>
          <a:p>
            <a:pPr rtl="0"/>
            <a:r>
              <a:rPr lang="fr-FR" sz="1050" dirty="0" smtClean="0"/>
              <a:t> </a:t>
            </a:r>
          </a:p>
          <a:p>
            <a:pPr rtl="0"/>
            <a:r>
              <a:rPr lang="fr-FR" sz="1050" i="1" dirty="0" smtClean="0"/>
              <a:t>CAWST fournit un tutorat et</a:t>
            </a:r>
          </a:p>
          <a:p>
            <a:pPr rtl="0"/>
            <a:r>
              <a:rPr lang="fr-FR" sz="1050" i="1" dirty="0" smtClean="0"/>
              <a:t>un accompagnement lors de la mise en œuvre de ses enseignements</a:t>
            </a:r>
          </a:p>
          <a:p>
            <a:pPr rtl="0"/>
            <a:r>
              <a:rPr lang="fr-FR" sz="1050" i="1" dirty="0" smtClean="0"/>
              <a:t>et outils de formation.</a:t>
            </a:r>
            <a:endParaRPr lang="fr-FR" sz="1050" i="1" dirty="0"/>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0278" y="4454183"/>
            <a:ext cx="4146699" cy="1383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rtl="0">
              <a:defRPr/>
            </a:pPr>
            <a:fld id="{CDBD6EE5-3F69-4B26-91EE-D3136B30152B}" type="slidenum">
              <a:rPr/>
              <a:pPr rtl="0">
                <a:defRPr/>
              </a:pPr>
              <a:t>1</a:t>
            </a:fld>
            <a:endParaRPr/>
          </a:p>
        </p:txBody>
      </p:sp>
    </p:spTree>
    <p:extLst>
      <p:ext uri="{BB962C8B-B14F-4D97-AF65-F5344CB8AC3E}">
        <p14:creationId xmlns:p14="http://schemas.microsoft.com/office/powerpoint/2010/main" val="3451889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rtl="0" eaLnBrk="1" hangingPunct="1"/>
            <a:r>
              <a:rPr b="1">
                <a:solidFill>
                  <a:schemeClr val="accent2"/>
                </a:solidFill>
              </a:rPr>
              <a:t>Qu'est-ce qu'une "source d'eau améliorée" ?</a:t>
            </a:r>
          </a:p>
        </p:txBody>
      </p:sp>
      <p:sp>
        <p:nvSpPr>
          <p:cNvPr id="12291" name="Rectangle 3"/>
          <p:cNvSpPr>
            <a:spLocks noGrp="1" noChangeArrowheads="1"/>
          </p:cNvSpPr>
          <p:nvPr>
            <p:ph type="body" idx="1"/>
          </p:nvPr>
        </p:nvSpPr>
        <p:spPr>
          <a:xfrm>
            <a:off x="457200" y="1508125"/>
            <a:ext cx="8229600" cy="4873625"/>
          </a:xfrm>
        </p:spPr>
        <p:txBody>
          <a:bodyPr/>
          <a:lstStyle/>
          <a:p>
            <a:pPr rtl="0" eaLnBrk="1" hangingPunct="1">
              <a:defRPr/>
            </a:pPr>
            <a:r>
              <a:rPr/>
              <a:t>Les sources qui sont </a:t>
            </a:r>
            <a:r>
              <a:rPr u="sng"/>
              <a:t>plus susceptibles</a:t>
            </a:r>
            <a:r>
              <a:rPr/>
              <a:t> de fournir de l'eau potable sont les suivantes :</a:t>
            </a:r>
          </a:p>
          <a:p>
            <a:pPr eaLnBrk="1" hangingPunct="1">
              <a:buFontTx/>
              <a:buNone/>
              <a:defRPr/>
            </a:pPr>
            <a:endParaRPr lang="en-US" sz="1200" dirty="0" smtClean="0"/>
          </a:p>
          <a:p>
            <a:pPr marL="1150938" indent="-3175" rtl="0">
              <a:lnSpc>
                <a:spcPct val="80000"/>
              </a:lnSpc>
              <a:defRPr/>
            </a:pPr>
            <a:r>
              <a:rPr/>
              <a:t>Un puits de forage</a:t>
            </a:r>
          </a:p>
          <a:p>
            <a:pPr marL="1150938" indent="-3175" rtl="0">
              <a:lnSpc>
                <a:spcPct val="80000"/>
              </a:lnSpc>
              <a:defRPr/>
            </a:pPr>
            <a:r>
              <a:rPr/>
              <a:t>Un puits creusé protégé </a:t>
            </a:r>
          </a:p>
          <a:p>
            <a:pPr marL="1150938" indent="-3175" rtl="0">
              <a:lnSpc>
                <a:spcPct val="80000"/>
              </a:lnSpc>
              <a:defRPr/>
            </a:pPr>
            <a:r>
              <a:rPr/>
              <a:t>Une source protégée </a:t>
            </a:r>
          </a:p>
          <a:p>
            <a:pPr marL="1150938" indent="-3175" rtl="0">
              <a:lnSpc>
                <a:spcPct val="80000"/>
              </a:lnSpc>
              <a:defRPr/>
            </a:pPr>
            <a:r>
              <a:rPr/>
              <a:t>Une citerne d’eau de pluie</a:t>
            </a:r>
          </a:p>
          <a:p>
            <a:pPr marL="1150938" indent="-3175" rtl="0">
              <a:lnSpc>
                <a:spcPct val="80000"/>
              </a:lnSpc>
              <a:defRPr/>
            </a:pPr>
            <a:r>
              <a:rPr/>
              <a:t>Les canalisations alimentant le domicile </a:t>
            </a:r>
          </a:p>
          <a:p>
            <a:pPr marL="1150938" indent="-3175" rtl="0">
              <a:lnSpc>
                <a:spcPct val="80000"/>
              </a:lnSpc>
              <a:defRPr/>
            </a:pPr>
            <a:r>
              <a:rPr/>
              <a:t>Une borne-fontaine publique </a:t>
            </a: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03D939E6-4B68-43BB-AA58-053D6B869669}" type="slidenum">
              <a:rPr/>
              <a:pPr rtl="0" eaLnBrk="1" hangingPunct="1"/>
              <a:t>10</a:t>
            </a:fld>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4175" y="777875"/>
            <a:ext cx="3657600" cy="42513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1" name="TextBox 2"/>
          <p:cNvSpPr txBox="1">
            <a:spLocks noChangeArrowheads="1"/>
          </p:cNvSpPr>
          <p:nvPr/>
        </p:nvSpPr>
        <p:spPr bwMode="auto">
          <a:xfrm>
            <a:off x="1308100" y="5200650"/>
            <a:ext cx="1527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Une pompe à main</a:t>
            </a:r>
          </a:p>
        </p:txBody>
      </p:sp>
      <p:pic>
        <p:nvPicPr>
          <p:cNvPr id="1741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8725" y="777875"/>
            <a:ext cx="3446463" cy="42513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3" name="TextBox 7"/>
          <p:cNvSpPr txBox="1">
            <a:spLocks noChangeArrowheads="1"/>
          </p:cNvSpPr>
          <p:nvPr/>
        </p:nvSpPr>
        <p:spPr bwMode="auto">
          <a:xfrm>
            <a:off x="4970463" y="5229225"/>
            <a:ext cx="2708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Une citerne d’eau de pluie</a:t>
            </a:r>
          </a:p>
        </p:txBody>
      </p:sp>
      <p:sp>
        <p:nvSpPr>
          <p:cNvPr id="1741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D30E806C-0E80-4FB6-A543-3D5744EEF3D8}" type="slidenum">
              <a:rPr/>
              <a:pPr rtl="0" eaLnBrk="1" hangingPunct="1"/>
              <a:t>11</a:t>
            </a:fld>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
          <p:cNvSpPr txBox="1">
            <a:spLocks noChangeArrowheads="1"/>
          </p:cNvSpPr>
          <p:nvPr/>
        </p:nvSpPr>
        <p:spPr bwMode="auto">
          <a:xfrm>
            <a:off x="1557338" y="4792663"/>
            <a:ext cx="2212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Un puits protégé</a:t>
            </a:r>
          </a:p>
        </p:txBody>
      </p:sp>
      <p:sp>
        <p:nvSpPr>
          <p:cNvPr id="18435" name="TextBox 7"/>
          <p:cNvSpPr txBox="1">
            <a:spLocks noChangeArrowheads="1"/>
          </p:cNvSpPr>
          <p:nvPr/>
        </p:nvSpPr>
        <p:spPr bwMode="auto">
          <a:xfrm>
            <a:off x="5043488" y="3173413"/>
            <a:ext cx="2708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Une citerne d’eau de pluie</a:t>
            </a:r>
          </a:p>
        </p:txBody>
      </p:sp>
      <p:pic>
        <p:nvPicPr>
          <p:cNvPr id="184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63" y="1206500"/>
            <a:ext cx="3209925" cy="36036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488" y="1206500"/>
            <a:ext cx="2978150" cy="36036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8" name="TextBox 8"/>
          <p:cNvSpPr txBox="1">
            <a:spLocks noChangeArrowheads="1"/>
          </p:cNvSpPr>
          <p:nvPr/>
        </p:nvSpPr>
        <p:spPr bwMode="auto">
          <a:xfrm>
            <a:off x="5870575" y="4795838"/>
            <a:ext cx="1566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Une borne-fontaine</a:t>
            </a:r>
          </a:p>
        </p:txBody>
      </p:sp>
      <p:sp>
        <p:nvSpPr>
          <p:cNvPr id="1843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ACF5CB4D-B66C-4B64-99C6-64C001274DB9}" type="slidenum">
              <a:rPr/>
              <a:pPr rtl="0" eaLnBrk="1" hangingPunct="1"/>
              <a:t>12</a:t>
            </a:fld>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rtl="0" eaLnBrk="1" hangingPunct="1"/>
            <a:r>
              <a:rPr b="1">
                <a:solidFill>
                  <a:schemeClr val="accent2"/>
                </a:solidFill>
              </a:rPr>
              <a:t>Réfléchissez</a:t>
            </a:r>
          </a:p>
        </p:txBody>
      </p:sp>
      <p:sp>
        <p:nvSpPr>
          <p:cNvPr id="20483" name="Rectangle 3"/>
          <p:cNvSpPr>
            <a:spLocks noGrp="1" noChangeArrowheads="1"/>
          </p:cNvSpPr>
          <p:nvPr>
            <p:ph type="body" idx="1"/>
          </p:nvPr>
        </p:nvSpPr>
        <p:spPr/>
        <p:txBody>
          <a:bodyPr/>
          <a:lstStyle/>
          <a:p>
            <a:pPr marL="0" indent="0" algn="ctr" rtl="0" eaLnBrk="1" hangingPunct="1">
              <a:buFontTx/>
              <a:buNone/>
              <a:defRPr/>
            </a:pPr>
            <a:r>
              <a:rPr sz="4400"/>
              <a:t>Pourquoi les personnes ne disposent-elles pas de sources d'eau potables pratiques ?</a:t>
            </a:r>
          </a:p>
          <a:p>
            <a:pPr algn="ctr" eaLnBrk="1" hangingPunct="1">
              <a:buFontTx/>
              <a:buNone/>
              <a:defRPr/>
            </a:pPr>
            <a:endParaRPr lang="en-US" sz="4400" dirty="0" smtClean="0"/>
          </a:p>
          <a:p>
            <a:pPr algn="ctr" eaLnBrk="1" hangingPunct="1">
              <a:buFontTx/>
              <a:buNone/>
              <a:defRPr/>
            </a:pPr>
            <a:endParaRPr lang="en-US" sz="4400" dirty="0" smtClean="0"/>
          </a:p>
        </p:txBody>
      </p:sp>
      <p:pic>
        <p:nvPicPr>
          <p:cNvPr id="2560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B6986AE7-CBAF-4F30-90FC-DF9B230EC487}" type="slidenum">
              <a:rPr/>
              <a:pPr rtl="0" eaLnBrk="1" hangingPunct="1"/>
              <a:t>13</a:t>
            </a:fld>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584200"/>
            <a:ext cx="8229600" cy="1143000"/>
          </a:xfrm>
        </p:spPr>
        <p:txBody>
          <a:bodyPr/>
          <a:lstStyle/>
          <a:p>
            <a:pPr rtl="0" eaLnBrk="1" hangingPunct="1"/>
            <a:r>
              <a:rPr b="1">
                <a:solidFill>
                  <a:schemeClr val="accent2"/>
                </a:solidFill>
              </a:rPr>
              <a:t>POURQUOI ?</a:t>
            </a:r>
          </a:p>
        </p:txBody>
      </p:sp>
      <p:sp>
        <p:nvSpPr>
          <p:cNvPr id="14339" name="Rectangle 3"/>
          <p:cNvSpPr>
            <a:spLocks noGrp="1" noChangeArrowheads="1"/>
          </p:cNvSpPr>
          <p:nvPr>
            <p:ph type="body" idx="1"/>
          </p:nvPr>
        </p:nvSpPr>
        <p:spPr>
          <a:xfrm>
            <a:off x="743744" y="2196745"/>
            <a:ext cx="7943056" cy="3824676"/>
          </a:xfrm>
          <a:extLst/>
        </p:spPr>
        <p:txBody>
          <a:bodyPr numCol="2"/>
          <a:lstStyle/>
          <a:p>
            <a:pPr rtl="0" eaLnBrk="1" hangingPunct="1">
              <a:buFontTx/>
              <a:buNone/>
              <a:defRPr/>
            </a:pPr>
            <a:r>
              <a:rPr/>
              <a:t>Manque de :</a:t>
            </a:r>
          </a:p>
          <a:p>
            <a:pPr eaLnBrk="1" hangingPunct="1">
              <a:buFontTx/>
              <a:buNone/>
              <a:defRPr/>
            </a:pPr>
            <a:endParaRPr lang="en-US" sz="800" dirty="0" smtClean="0"/>
          </a:p>
          <a:p>
            <a:pPr rtl="0" eaLnBrk="1" hangingPunct="1">
              <a:defRPr/>
            </a:pPr>
            <a:r>
              <a:rPr/>
              <a:t>Financement</a:t>
            </a:r>
          </a:p>
          <a:p>
            <a:pPr rtl="0" eaLnBrk="1" hangingPunct="1">
              <a:defRPr/>
            </a:pPr>
            <a:r>
              <a:rPr/>
              <a:t>Ressources</a:t>
            </a:r>
          </a:p>
          <a:p>
            <a:pPr rtl="0" eaLnBrk="1" hangingPunct="1">
              <a:defRPr/>
            </a:pPr>
            <a:r>
              <a:rPr/>
              <a:t>Infrastructures</a:t>
            </a:r>
          </a:p>
          <a:p>
            <a:pPr rtl="0" eaLnBrk="1" hangingPunct="1">
              <a:defRPr/>
            </a:pPr>
            <a:r>
              <a:rPr/>
              <a:t>Entretien </a:t>
            </a:r>
          </a:p>
          <a:p>
            <a:pPr eaLnBrk="1" hangingPunct="1">
              <a:defRPr/>
            </a:pPr>
            <a:endParaRPr lang="en-US" dirty="0"/>
          </a:p>
          <a:p>
            <a:pPr eaLnBrk="1" hangingPunct="1">
              <a:defRPr/>
            </a:pPr>
            <a:endParaRPr lang="en-US" dirty="0" smtClean="0"/>
          </a:p>
          <a:p>
            <a:pPr eaLnBrk="1" hangingPunct="1">
              <a:defRPr/>
            </a:pPr>
            <a:endParaRPr lang="en-US" sz="800" dirty="0" smtClean="0"/>
          </a:p>
          <a:p>
            <a:pPr rtl="0" eaLnBrk="1" hangingPunct="1">
              <a:defRPr/>
            </a:pPr>
            <a:r>
              <a:rPr/>
              <a:t>Connaissances</a:t>
            </a:r>
          </a:p>
          <a:p>
            <a:pPr rtl="0" eaLnBrk="1" hangingPunct="1">
              <a:defRPr/>
            </a:pPr>
            <a:r>
              <a:rPr/>
              <a:t>Prise de conscience</a:t>
            </a:r>
          </a:p>
          <a:p>
            <a:pPr rtl="0" eaLnBrk="1" hangingPunct="1">
              <a:defRPr/>
            </a:pPr>
            <a:r>
              <a:rPr/>
              <a:t>Compétences</a:t>
            </a:r>
          </a:p>
          <a:p>
            <a:pPr rtl="0" eaLnBrk="1" hangingPunct="1">
              <a:defRPr/>
            </a:pPr>
            <a:r>
              <a:rPr/>
              <a:t>Motivation</a:t>
            </a:r>
          </a:p>
          <a:p>
            <a:pPr rtl="0" eaLnBrk="1" hangingPunct="1">
              <a:defRPr/>
            </a:pPr>
            <a:r>
              <a:rPr/>
              <a:t>Priorité</a:t>
            </a:r>
          </a:p>
        </p:txBody>
      </p:sp>
      <p:sp>
        <p:nvSpPr>
          <p:cNvPr id="276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AC38FA1B-ABFF-4F51-A405-EFC860FA61EB}" type="slidenum">
              <a:rPr/>
              <a:pPr rtl="0" eaLnBrk="1" hangingPunct="1"/>
              <a:t>14</a:t>
            </a:fld>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39">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39">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39">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339">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33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43552" y="2308154"/>
            <a:ext cx="8229600" cy="1143000"/>
          </a:xfrm>
        </p:spPr>
        <p:txBody>
          <a:bodyPr/>
          <a:lstStyle/>
          <a:p>
            <a:pPr rtl="0" eaLnBrk="1" hangingPunct="1"/>
            <a:r>
              <a:rPr b="1">
                <a:solidFill>
                  <a:schemeClr val="accent2"/>
                </a:solidFill>
              </a:rPr>
              <a:t>L'assainissement de base</a:t>
            </a:r>
          </a:p>
        </p:txBody>
      </p:sp>
      <p:sp>
        <p:nvSpPr>
          <p:cNvPr id="286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D153889A-36D9-4265-9179-790C866B0EC9}" type="slidenum">
              <a:rPr/>
              <a:pPr rtl="0" eaLnBrk="1" hangingPunct="1"/>
              <a:t>15</a:t>
            </a:fld>
            <a:endParaRPr/>
          </a:p>
        </p:txBody>
      </p:sp>
    </p:spTree>
    <p:extLst>
      <p:ext uri="{BB962C8B-B14F-4D97-AF65-F5344CB8AC3E}">
        <p14:creationId xmlns:p14="http://schemas.microsoft.com/office/powerpoint/2010/main" val="3621840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rtl="0" eaLnBrk="1" hangingPunct="1"/>
            <a:r>
              <a:rPr b="1">
                <a:solidFill>
                  <a:schemeClr val="accent2"/>
                </a:solidFill>
              </a:rPr>
              <a:t>Réfléchissez</a:t>
            </a:r>
          </a:p>
        </p:txBody>
      </p:sp>
      <p:sp>
        <p:nvSpPr>
          <p:cNvPr id="14339" name="Rectangle 3"/>
          <p:cNvSpPr>
            <a:spLocks noGrp="1" noChangeArrowheads="1"/>
          </p:cNvSpPr>
          <p:nvPr>
            <p:ph type="body" idx="1"/>
          </p:nvPr>
        </p:nvSpPr>
        <p:spPr/>
        <p:txBody>
          <a:bodyPr/>
          <a:lstStyle/>
          <a:p>
            <a:pPr marL="0" indent="0" algn="ctr" rtl="0" eaLnBrk="1" hangingPunct="1">
              <a:buFontTx/>
              <a:buNone/>
              <a:defRPr/>
            </a:pPr>
            <a:r>
              <a:rPr sz="4400"/>
              <a:t>Quelles problématiques associées à l'assainissement avez vous identifiées ?</a:t>
            </a:r>
          </a:p>
          <a:p>
            <a:pPr algn="ctr" eaLnBrk="1" hangingPunct="1">
              <a:buFontTx/>
              <a:buNone/>
              <a:defRPr/>
            </a:pPr>
            <a:endParaRPr lang="en-US" sz="4400" dirty="0" smtClean="0"/>
          </a:p>
        </p:txBody>
      </p:sp>
      <p:pic>
        <p:nvPicPr>
          <p:cNvPr id="7172"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20BE4EB9-2C6F-40C2-9036-E3E079A218BB}" type="slidenum">
              <a:rPr/>
              <a:pPr rtl="0" eaLnBrk="1" hangingPunct="1"/>
              <a:t>16</a:t>
            </a:fld>
            <a:endParaRPr/>
          </a:p>
        </p:txBody>
      </p:sp>
    </p:spTree>
    <p:extLst>
      <p:ext uri="{BB962C8B-B14F-4D97-AF65-F5344CB8AC3E}">
        <p14:creationId xmlns:p14="http://schemas.microsoft.com/office/powerpoint/2010/main" val="7695876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rtl="0" eaLnBrk="1" hangingPunct="1"/>
            <a:r>
              <a:rPr b="1">
                <a:solidFill>
                  <a:schemeClr val="accent2"/>
                </a:solidFill>
              </a:rPr>
              <a:t>Réfléchissez</a:t>
            </a:r>
          </a:p>
        </p:txBody>
      </p:sp>
      <p:sp>
        <p:nvSpPr>
          <p:cNvPr id="6147" name="Rectangle 3"/>
          <p:cNvSpPr>
            <a:spLocks noGrp="1" noChangeArrowheads="1"/>
          </p:cNvSpPr>
          <p:nvPr>
            <p:ph type="body" idx="1"/>
          </p:nvPr>
        </p:nvSpPr>
        <p:spPr/>
        <p:txBody>
          <a:bodyPr/>
          <a:lstStyle/>
          <a:p>
            <a:pPr marL="0" indent="0" algn="ctr" rtl="0" eaLnBrk="1" hangingPunct="1">
              <a:buFontTx/>
              <a:buNone/>
              <a:defRPr/>
            </a:pPr>
            <a:r>
              <a:rPr sz="4400"/>
              <a:t>Que peut-on y faire ?</a:t>
            </a:r>
          </a:p>
          <a:p>
            <a:pPr marL="0" indent="0" algn="ctr" eaLnBrk="1" hangingPunct="1">
              <a:buFontTx/>
              <a:buNone/>
              <a:defRPr/>
            </a:pPr>
            <a:endParaRPr lang="en-US" sz="4400" dirty="0" smtClean="0"/>
          </a:p>
          <a:p>
            <a:pPr marL="0" indent="0" algn="ctr" rtl="0" eaLnBrk="1" hangingPunct="1">
              <a:buNone/>
              <a:defRPr/>
            </a:pPr>
            <a:r>
              <a:rPr sz="4400"/>
              <a:t>Qu'est-ce qui est fait actuellement ?</a:t>
            </a:r>
          </a:p>
          <a:p>
            <a:pPr marL="0" indent="0" algn="ctr" eaLnBrk="1" hangingPunct="1">
              <a:buFontTx/>
              <a:buNone/>
              <a:defRPr/>
            </a:pPr>
            <a:endParaRPr lang="en-US" sz="4400" dirty="0" smtClean="0"/>
          </a:p>
          <a:p>
            <a:pPr algn="ctr" eaLnBrk="1" hangingPunct="1">
              <a:buFontTx/>
              <a:buNone/>
              <a:defRPr/>
            </a:pPr>
            <a:endParaRPr lang="en-US" sz="4400" dirty="0" smtClean="0"/>
          </a:p>
        </p:txBody>
      </p:sp>
      <p:pic>
        <p:nvPicPr>
          <p:cNvPr id="819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AF50C864-8E44-434D-8F39-489BB9D18403}" type="slidenum">
              <a:rPr/>
              <a:pPr rtl="0" eaLnBrk="1" hangingPunct="1"/>
              <a:t>17</a:t>
            </a:fld>
            <a:endParaRPr/>
          </a:p>
        </p:txBody>
      </p:sp>
    </p:spTree>
    <p:extLst>
      <p:ext uri="{BB962C8B-B14F-4D97-AF65-F5344CB8AC3E}">
        <p14:creationId xmlns:p14="http://schemas.microsoft.com/office/powerpoint/2010/main" val="853215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rtl="0" eaLnBrk="1" hangingPunct="1"/>
            <a:r>
              <a:rPr b="1">
                <a:solidFill>
                  <a:schemeClr val="accent2"/>
                </a:solidFill>
              </a:rPr>
              <a:t>Qu'est-ce qu'un assainissement insalubre ?</a:t>
            </a:r>
          </a:p>
        </p:txBody>
      </p:sp>
      <p:sp>
        <p:nvSpPr>
          <p:cNvPr id="22531" name="Rectangle 3"/>
          <p:cNvSpPr>
            <a:spLocks noGrp="1" noChangeArrowheads="1"/>
          </p:cNvSpPr>
          <p:nvPr>
            <p:ph type="body" idx="1"/>
          </p:nvPr>
        </p:nvSpPr>
        <p:spPr>
          <a:xfrm>
            <a:off x="218364" y="1600200"/>
            <a:ext cx="8693624" cy="4525963"/>
          </a:xfrm>
        </p:spPr>
        <p:txBody>
          <a:bodyPr/>
          <a:lstStyle/>
          <a:p>
            <a:pPr rtl="0" eaLnBrk="1" hangingPunct="1">
              <a:defRPr/>
            </a:pPr>
            <a:r>
              <a:rPr sz="2800" dirty="0"/>
              <a:t>Les latrines et les </a:t>
            </a:r>
            <a:r>
              <a:rPr sz="2800" dirty="0" err="1"/>
              <a:t>pratiques</a:t>
            </a:r>
            <a:r>
              <a:rPr sz="2800" dirty="0"/>
              <a:t> de </a:t>
            </a:r>
            <a:r>
              <a:rPr sz="2800" dirty="0" err="1"/>
              <a:t>défécation</a:t>
            </a:r>
            <a:r>
              <a:rPr sz="2800" dirty="0"/>
              <a:t> les </a:t>
            </a:r>
            <a:r>
              <a:rPr sz="2800" u="sng" dirty="0"/>
              <a:t>plus </a:t>
            </a:r>
            <a:r>
              <a:rPr sz="2800" u="sng" dirty="0" err="1"/>
              <a:t>susceptibles</a:t>
            </a:r>
            <a:r>
              <a:rPr sz="2800" dirty="0"/>
              <a:t> de placer les </a:t>
            </a:r>
            <a:r>
              <a:rPr sz="2800" dirty="0" err="1"/>
              <a:t>personnes</a:t>
            </a:r>
            <a:r>
              <a:rPr sz="2800" dirty="0"/>
              <a:t> </a:t>
            </a:r>
            <a:r>
              <a:rPr sz="2800" dirty="0" err="1"/>
              <a:t>en</a:t>
            </a:r>
            <a:r>
              <a:rPr sz="2800" dirty="0"/>
              <a:t> contact avec les excreta (</a:t>
            </a:r>
            <a:r>
              <a:rPr sz="2800" dirty="0" err="1"/>
              <a:t>dans</a:t>
            </a:r>
            <a:r>
              <a:rPr sz="2800" dirty="0"/>
              <a:t> les latrines </a:t>
            </a:r>
            <a:r>
              <a:rPr sz="2800" dirty="0" err="1"/>
              <a:t>ou</a:t>
            </a:r>
            <a:r>
              <a:rPr sz="2800" dirty="0"/>
              <a:t> </a:t>
            </a:r>
            <a:r>
              <a:rPr sz="2800" dirty="0" err="1"/>
              <a:t>dans</a:t>
            </a:r>
            <a:r>
              <a:rPr sz="2800" dirty="0"/>
              <a:t> </a:t>
            </a:r>
            <a:r>
              <a:rPr sz="2800" dirty="0" err="1"/>
              <a:t>l'environnement</a:t>
            </a:r>
            <a:r>
              <a:rPr sz="2800" dirty="0"/>
              <a:t>). Des latrines </a:t>
            </a:r>
            <a:r>
              <a:rPr sz="2800" dirty="0" err="1"/>
              <a:t>insalubres</a:t>
            </a:r>
            <a:r>
              <a:rPr sz="2800" dirty="0"/>
              <a:t> </a:t>
            </a:r>
            <a:r>
              <a:rPr sz="2800" dirty="0" err="1"/>
              <a:t>sont</a:t>
            </a:r>
            <a:r>
              <a:rPr sz="2800" dirty="0"/>
              <a:t> :</a:t>
            </a:r>
          </a:p>
          <a:p>
            <a:pPr marL="347663" indent="-3175" rtl="0">
              <a:lnSpc>
                <a:spcPct val="80000"/>
              </a:lnSpc>
              <a:defRPr/>
            </a:pPr>
            <a:r>
              <a:rPr sz="2800" dirty="0"/>
              <a:t>La </a:t>
            </a:r>
            <a:r>
              <a:rPr sz="2800" dirty="0" err="1"/>
              <a:t>défécation</a:t>
            </a:r>
            <a:r>
              <a:rPr sz="2800" dirty="0"/>
              <a:t> à </a:t>
            </a:r>
            <a:r>
              <a:rPr sz="2800" dirty="0" err="1"/>
              <a:t>l'air</a:t>
            </a:r>
            <a:r>
              <a:rPr sz="2800" dirty="0"/>
              <a:t> </a:t>
            </a:r>
            <a:r>
              <a:rPr sz="2800" dirty="0" err="1"/>
              <a:t>libre</a:t>
            </a:r>
            <a:r>
              <a:rPr sz="2800" dirty="0"/>
              <a:t> </a:t>
            </a:r>
          </a:p>
          <a:p>
            <a:pPr marL="347663" indent="-3175" rtl="0">
              <a:lnSpc>
                <a:spcPct val="80000"/>
              </a:lnSpc>
              <a:defRPr/>
            </a:pPr>
            <a:r>
              <a:rPr sz="2800" dirty="0"/>
              <a:t>Les latrines à fosse </a:t>
            </a:r>
            <a:r>
              <a:rPr sz="2800" dirty="0" err="1"/>
              <a:t>ouverte</a:t>
            </a:r>
            <a:r>
              <a:rPr sz="2800" dirty="0"/>
              <a:t> (pas de </a:t>
            </a:r>
            <a:r>
              <a:rPr sz="2800" dirty="0" err="1"/>
              <a:t>dalle</a:t>
            </a:r>
            <a:r>
              <a:rPr sz="2800" dirty="0"/>
              <a:t>, sales </a:t>
            </a:r>
            <a:r>
              <a:rPr sz="2800" dirty="0" err="1"/>
              <a:t>ou</a:t>
            </a:r>
            <a:r>
              <a:rPr sz="2800" dirty="0"/>
              <a:t> </a:t>
            </a:r>
            <a:r>
              <a:rPr sz="2800" dirty="0" err="1"/>
              <a:t>dangereuses</a:t>
            </a:r>
            <a:r>
              <a:rPr sz="2800" dirty="0"/>
              <a:t>)</a:t>
            </a:r>
          </a:p>
          <a:p>
            <a:pPr marL="347663" indent="-3175" rtl="0">
              <a:lnSpc>
                <a:spcPct val="80000"/>
              </a:lnSpc>
              <a:defRPr/>
            </a:pPr>
            <a:r>
              <a:rPr sz="2800" dirty="0"/>
              <a:t>Un </a:t>
            </a:r>
            <a:r>
              <a:rPr sz="2800" dirty="0" err="1"/>
              <a:t>seau</a:t>
            </a:r>
            <a:endParaRPr sz="2800" dirty="0"/>
          </a:p>
          <a:p>
            <a:pPr marL="347663" indent="-3175" rtl="0">
              <a:lnSpc>
                <a:spcPct val="80000"/>
              </a:lnSpc>
              <a:defRPr/>
            </a:pPr>
            <a:r>
              <a:rPr sz="2800" dirty="0" err="1"/>
              <a:t>Une</a:t>
            </a:r>
            <a:r>
              <a:rPr sz="2800" dirty="0"/>
              <a:t> latrine </a:t>
            </a:r>
            <a:r>
              <a:rPr sz="2800" dirty="0" err="1"/>
              <a:t>suspendue</a:t>
            </a:r>
            <a:r>
              <a:rPr sz="2800" dirty="0"/>
              <a:t> (les excreta </a:t>
            </a:r>
            <a:r>
              <a:rPr sz="2800" dirty="0" err="1"/>
              <a:t>tombent</a:t>
            </a:r>
            <a:r>
              <a:rPr sz="2800" dirty="0"/>
              <a:t> </a:t>
            </a:r>
            <a:r>
              <a:rPr sz="2800" dirty="0" err="1"/>
              <a:t>dans</a:t>
            </a:r>
            <a:r>
              <a:rPr sz="2800" dirty="0"/>
              <a:t> </a:t>
            </a:r>
            <a:r>
              <a:rPr sz="2800" dirty="0" err="1"/>
              <a:t>l'eau</a:t>
            </a:r>
            <a:r>
              <a:rPr sz="2800" dirty="0"/>
              <a:t>)</a:t>
            </a:r>
          </a:p>
          <a:p>
            <a:pPr marL="347663" indent="-3175" rtl="0">
              <a:lnSpc>
                <a:spcPct val="80000"/>
              </a:lnSpc>
              <a:defRPr/>
            </a:pPr>
            <a:r>
              <a:rPr sz="2800" dirty="0"/>
              <a:t>Les latrines </a:t>
            </a:r>
            <a:r>
              <a:rPr sz="2800" dirty="0" err="1"/>
              <a:t>publiques</a:t>
            </a:r>
            <a:r>
              <a:rPr sz="2800" dirty="0"/>
              <a:t> </a:t>
            </a:r>
            <a:r>
              <a:rPr sz="2800" dirty="0" err="1"/>
              <a:t>ou</a:t>
            </a:r>
            <a:r>
              <a:rPr sz="2800" dirty="0"/>
              <a:t> </a:t>
            </a:r>
            <a:r>
              <a:rPr sz="2800" dirty="0" err="1"/>
              <a:t>partagées</a:t>
            </a:r>
            <a:r>
              <a:rPr sz="2800" dirty="0"/>
              <a:t> (</a:t>
            </a:r>
            <a:r>
              <a:rPr sz="2800" dirty="0" err="1"/>
              <a:t>en</a:t>
            </a:r>
            <a:r>
              <a:rPr sz="2800" dirty="0"/>
              <a:t> </a:t>
            </a:r>
            <a:r>
              <a:rPr sz="2800" dirty="0" err="1"/>
              <a:t>débat</a:t>
            </a:r>
            <a:r>
              <a:rPr sz="2800" dirty="0"/>
              <a:t>)</a:t>
            </a:r>
          </a:p>
        </p:txBody>
      </p:sp>
      <p:sp>
        <p:nvSpPr>
          <p:cNvPr id="297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1EDD896D-2E0E-461D-A184-0A62BFB32C2C}" type="slidenum">
              <a:rPr/>
              <a:pPr rtl="0" eaLnBrk="1" hangingPunct="1"/>
              <a:t>18</a:t>
            </a:fld>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765175"/>
            <a:ext cx="3962400" cy="4292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3" name="TextBox 2"/>
          <p:cNvSpPr txBox="1">
            <a:spLocks noChangeArrowheads="1"/>
          </p:cNvSpPr>
          <p:nvPr/>
        </p:nvSpPr>
        <p:spPr bwMode="auto">
          <a:xfrm>
            <a:off x="723900" y="5057775"/>
            <a:ext cx="3321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a:t>La défécation à l'air libre</a:t>
            </a:r>
          </a:p>
        </p:txBody>
      </p:sp>
      <p:sp>
        <p:nvSpPr>
          <p:cNvPr id="30724" name="TextBox 8"/>
          <p:cNvSpPr txBox="1">
            <a:spLocks noChangeArrowheads="1"/>
          </p:cNvSpPr>
          <p:nvPr/>
        </p:nvSpPr>
        <p:spPr bwMode="auto">
          <a:xfrm>
            <a:off x="4465638" y="5057775"/>
            <a:ext cx="43084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lang="en-US"/>
              <a:t/>
            </a:r>
            <a:br>
              <a:rPr lang="en-US"/>
            </a:br>
            <a:r>
              <a:rPr sz="900"/>
              <a:t>L'aire de toilettes ouverte </a:t>
            </a:r>
            <a:r>
              <a:rPr/>
              <a:t>(source :guardian.co.uk/commentisfree/2009/ nov/19/world-toilet-day-sanitation)</a:t>
            </a:r>
          </a:p>
        </p:txBody>
      </p:sp>
      <p:sp>
        <p:nvSpPr>
          <p:cNvPr id="3072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C5FFEF05-DA65-4A57-8430-8C7FAD1161B5}" type="slidenum">
              <a:rPr/>
              <a:pPr rtl="0" eaLnBrk="1" hangingPunct="1"/>
              <a:t>19</a:t>
            </a:fld>
            <a:endParaRPr/>
          </a:p>
        </p:txBody>
      </p:sp>
      <p:pic>
        <p:nvPicPr>
          <p:cNvPr id="3072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2613" y="1382713"/>
            <a:ext cx="4381500" cy="2628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rtl="0">
              <a:defRPr/>
            </a:pPr>
            <a:fld id="{737FD97E-D79A-4921-A382-833F8F9537C3}" type="slidenum">
              <a:rPr/>
              <a:pPr rtl="0">
                <a:defRPr/>
              </a:pPr>
              <a:t>2</a:t>
            </a:fld>
            <a:endParaRPr/>
          </a:p>
        </p:txBody>
      </p:sp>
      <p:sp>
        <p:nvSpPr>
          <p:cNvPr id="3" name="Rectangle 2"/>
          <p:cNvSpPr/>
          <p:nvPr/>
        </p:nvSpPr>
        <p:spPr>
          <a:xfrm>
            <a:off x="1010631" y="432620"/>
            <a:ext cx="6810233" cy="4228850"/>
          </a:xfrm>
          <a:prstGeom prst="rect">
            <a:avLst/>
          </a:prstGeom>
        </p:spPr>
        <p:txBody>
          <a:bodyPr wrap="square">
            <a:spAutoFit/>
          </a:bodyPr>
          <a:lstStyle/>
          <a:p>
            <a:pPr lvl="0" algn="ctr" rtl="0">
              <a:spcBef>
                <a:spcPct val="20000"/>
              </a:spcBef>
            </a:pPr>
            <a:r>
              <a:rPr sz="3200" kern="0" dirty="0" err="1">
                <a:solidFill>
                  <a:srgbClr val="000000"/>
                </a:solidFill>
                <a:latin typeface="Arial"/>
                <a:cs typeface="Arial"/>
              </a:rPr>
              <a:t>Cette</a:t>
            </a:r>
            <a:r>
              <a:rPr sz="3200" kern="0" dirty="0">
                <a:solidFill>
                  <a:srgbClr val="000000"/>
                </a:solidFill>
                <a:latin typeface="Arial"/>
                <a:cs typeface="Arial"/>
              </a:rPr>
              <a:t> </a:t>
            </a:r>
            <a:r>
              <a:rPr sz="3200" kern="0" dirty="0" err="1">
                <a:solidFill>
                  <a:srgbClr val="000000"/>
                </a:solidFill>
                <a:latin typeface="Arial"/>
                <a:cs typeface="Arial"/>
              </a:rPr>
              <a:t>présentation</a:t>
            </a:r>
            <a:r>
              <a:rPr sz="3200" kern="0" dirty="0">
                <a:solidFill>
                  <a:srgbClr val="000000"/>
                </a:solidFill>
                <a:latin typeface="Arial"/>
                <a:cs typeface="Arial"/>
              </a:rPr>
              <a:t> </a:t>
            </a:r>
            <a:r>
              <a:rPr sz="3200" kern="0" dirty="0" err="1">
                <a:solidFill>
                  <a:srgbClr val="000000"/>
                </a:solidFill>
                <a:latin typeface="Arial"/>
                <a:cs typeface="Arial"/>
              </a:rPr>
              <a:t>est</a:t>
            </a:r>
            <a:r>
              <a:rPr sz="3200" kern="0" dirty="0">
                <a:solidFill>
                  <a:srgbClr val="000000"/>
                </a:solidFill>
                <a:latin typeface="Arial"/>
                <a:cs typeface="Arial"/>
              </a:rPr>
              <a:t> </a:t>
            </a:r>
            <a:r>
              <a:rPr sz="3200" kern="0" dirty="0" err="1">
                <a:solidFill>
                  <a:srgbClr val="000000"/>
                </a:solidFill>
                <a:latin typeface="Arial"/>
                <a:cs typeface="Arial"/>
              </a:rPr>
              <a:t>utilisée</a:t>
            </a:r>
            <a:r>
              <a:rPr sz="3200" kern="0" dirty="0">
                <a:solidFill>
                  <a:srgbClr val="000000"/>
                </a:solidFill>
                <a:latin typeface="Arial"/>
                <a:cs typeface="Arial"/>
              </a:rPr>
              <a:t> avec le plan de </a:t>
            </a:r>
            <a:r>
              <a:rPr sz="3200" kern="0" dirty="0" err="1">
                <a:solidFill>
                  <a:srgbClr val="000000"/>
                </a:solidFill>
                <a:latin typeface="Arial"/>
                <a:cs typeface="Arial"/>
              </a:rPr>
              <a:t>cours</a:t>
            </a:r>
            <a:r>
              <a:rPr sz="3200" kern="0" dirty="0">
                <a:solidFill>
                  <a:srgbClr val="000000"/>
                </a:solidFill>
                <a:latin typeface="Arial"/>
                <a:cs typeface="Arial"/>
              </a:rPr>
              <a:t> 2 : Les </a:t>
            </a:r>
            <a:r>
              <a:rPr sz="3200" kern="0" dirty="0" err="1">
                <a:solidFill>
                  <a:srgbClr val="000000"/>
                </a:solidFill>
                <a:latin typeface="Arial"/>
                <a:cs typeface="Arial"/>
              </a:rPr>
              <a:t>problématiques</a:t>
            </a:r>
            <a:r>
              <a:rPr sz="3200" kern="0" dirty="0">
                <a:solidFill>
                  <a:srgbClr val="000000"/>
                </a:solidFill>
                <a:latin typeface="Arial"/>
                <a:cs typeface="Arial"/>
              </a:rPr>
              <a:t> de </a:t>
            </a:r>
            <a:r>
              <a:rPr sz="3200" kern="0" dirty="0" err="1">
                <a:solidFill>
                  <a:srgbClr val="000000"/>
                </a:solidFill>
                <a:latin typeface="Arial"/>
                <a:cs typeface="Arial"/>
              </a:rPr>
              <a:t>l’eau</a:t>
            </a:r>
            <a:r>
              <a:rPr sz="3200" kern="0" dirty="0">
                <a:solidFill>
                  <a:srgbClr val="000000"/>
                </a:solidFill>
                <a:latin typeface="Arial"/>
                <a:cs typeface="Arial"/>
              </a:rPr>
              <a:t> et de </a:t>
            </a:r>
            <a:r>
              <a:rPr sz="3200" kern="0" dirty="0" err="1">
                <a:solidFill>
                  <a:srgbClr val="000000"/>
                </a:solidFill>
                <a:latin typeface="Arial"/>
                <a:cs typeface="Arial"/>
              </a:rPr>
              <a:t>l’assainissement</a:t>
            </a:r>
            <a:r>
              <a:rPr sz="3200" kern="0" dirty="0">
                <a:solidFill>
                  <a:srgbClr val="000000"/>
                </a:solidFill>
                <a:latin typeface="Arial"/>
                <a:cs typeface="Arial"/>
              </a:rPr>
              <a:t> au </a:t>
            </a:r>
            <a:r>
              <a:rPr sz="3200" kern="0" dirty="0" err="1">
                <a:solidFill>
                  <a:srgbClr val="000000"/>
                </a:solidFill>
                <a:latin typeface="Arial"/>
                <a:cs typeface="Arial"/>
              </a:rPr>
              <a:t>niveau</a:t>
            </a:r>
            <a:r>
              <a:rPr sz="3200" kern="0" dirty="0">
                <a:solidFill>
                  <a:srgbClr val="000000"/>
                </a:solidFill>
                <a:latin typeface="Arial"/>
                <a:cs typeface="Arial"/>
              </a:rPr>
              <a:t> </a:t>
            </a:r>
            <a:r>
              <a:rPr sz="3200" kern="0" dirty="0" err="1">
                <a:solidFill>
                  <a:srgbClr val="000000"/>
                </a:solidFill>
                <a:latin typeface="Arial"/>
                <a:cs typeface="Arial"/>
              </a:rPr>
              <a:t>mondial</a:t>
            </a:r>
            <a:r>
              <a:rPr sz="3200" kern="0" dirty="0">
                <a:solidFill>
                  <a:srgbClr val="000000"/>
                </a:solidFill>
                <a:latin typeface="Arial"/>
                <a:cs typeface="Arial"/>
              </a:rPr>
              <a:t> et au </a:t>
            </a:r>
            <a:r>
              <a:rPr sz="3200" kern="0" dirty="0" err="1">
                <a:solidFill>
                  <a:srgbClr val="000000"/>
                </a:solidFill>
                <a:latin typeface="Arial"/>
                <a:cs typeface="Arial"/>
              </a:rPr>
              <a:t>niveau</a:t>
            </a:r>
            <a:r>
              <a:rPr sz="3200" kern="0" dirty="0">
                <a:solidFill>
                  <a:srgbClr val="000000"/>
                </a:solidFill>
                <a:latin typeface="Arial"/>
                <a:cs typeface="Arial"/>
              </a:rPr>
              <a:t> local, </a:t>
            </a:r>
            <a:r>
              <a:rPr sz="3200" kern="0" dirty="0" err="1">
                <a:solidFill>
                  <a:srgbClr val="000000"/>
                </a:solidFill>
                <a:latin typeface="Arial"/>
                <a:cs typeface="Arial"/>
              </a:rPr>
              <a:t>tiré</a:t>
            </a:r>
            <a:r>
              <a:rPr sz="3200" kern="0" dirty="0">
                <a:solidFill>
                  <a:srgbClr val="000000"/>
                </a:solidFill>
                <a:latin typeface="Arial"/>
                <a:cs typeface="Arial"/>
              </a:rPr>
              <a:t> du </a:t>
            </a:r>
            <a:r>
              <a:rPr sz="3200" kern="0" dirty="0" err="1">
                <a:solidFill>
                  <a:srgbClr val="000000"/>
                </a:solidFill>
                <a:latin typeface="Arial"/>
                <a:cs typeface="Arial"/>
              </a:rPr>
              <a:t>manuel</a:t>
            </a:r>
            <a:r>
              <a:rPr sz="3200" kern="0" dirty="0">
                <a:solidFill>
                  <a:srgbClr val="000000"/>
                </a:solidFill>
                <a:latin typeface="Arial"/>
                <a:cs typeface="Arial"/>
              </a:rPr>
              <a:t> </a:t>
            </a:r>
            <a:r>
              <a:rPr sz="3200" kern="0" dirty="0" err="1">
                <a:solidFill>
                  <a:srgbClr val="000000"/>
                </a:solidFill>
                <a:latin typeface="Arial"/>
                <a:cs typeface="Arial"/>
              </a:rPr>
              <a:t>intitulé</a:t>
            </a:r>
            <a:r>
              <a:rPr sz="3200" kern="0" dirty="0">
                <a:solidFill>
                  <a:srgbClr val="000000"/>
                </a:solidFill>
                <a:latin typeface="Arial"/>
                <a:cs typeface="Arial"/>
              </a:rPr>
              <a:t> </a:t>
            </a:r>
            <a:r>
              <a:rPr sz="3200" kern="0" dirty="0">
                <a:latin typeface="Arial"/>
                <a:cs typeface="Arial"/>
              </a:rPr>
              <a:t>Manuel du </a:t>
            </a:r>
            <a:r>
              <a:rPr sz="3200" kern="0" dirty="0" err="1">
                <a:latin typeface="Arial"/>
                <a:cs typeface="Arial"/>
              </a:rPr>
              <a:t>formateur</a:t>
            </a:r>
            <a:r>
              <a:rPr sz="3200" kern="0" dirty="0">
                <a:latin typeface="Arial"/>
                <a:cs typeface="Arial"/>
              </a:rPr>
              <a:t> sur le </a:t>
            </a:r>
            <a:r>
              <a:rPr sz="3200" kern="0" dirty="0" err="1">
                <a:latin typeface="Arial"/>
                <a:cs typeface="Arial"/>
              </a:rPr>
              <a:t>filtre</a:t>
            </a:r>
            <a:r>
              <a:rPr sz="3200" kern="0" dirty="0">
                <a:latin typeface="Arial"/>
                <a:cs typeface="Arial"/>
              </a:rPr>
              <a:t> </a:t>
            </a:r>
            <a:r>
              <a:rPr sz="3200" kern="0" dirty="0" err="1">
                <a:latin typeface="Arial"/>
                <a:cs typeface="Arial"/>
              </a:rPr>
              <a:t>biosable</a:t>
            </a:r>
            <a:r>
              <a:rPr sz="3200" kern="0" dirty="0">
                <a:latin typeface="Arial"/>
                <a:cs typeface="Arial"/>
              </a:rPr>
              <a:t> pour la </a:t>
            </a:r>
            <a:r>
              <a:rPr sz="3200" kern="0" dirty="0" err="1">
                <a:latin typeface="Arial"/>
                <a:cs typeface="Arial"/>
              </a:rPr>
              <a:t>mise</a:t>
            </a:r>
            <a:r>
              <a:rPr sz="3200" kern="0" dirty="0">
                <a:latin typeface="Arial"/>
                <a:cs typeface="Arial"/>
              </a:rPr>
              <a:t> </a:t>
            </a:r>
            <a:r>
              <a:rPr sz="3200" kern="0" dirty="0" err="1">
                <a:latin typeface="Arial"/>
                <a:cs typeface="Arial"/>
              </a:rPr>
              <a:t>en</a:t>
            </a:r>
            <a:r>
              <a:rPr sz="3200" kern="0" dirty="0">
                <a:latin typeface="Arial"/>
                <a:cs typeface="Arial"/>
              </a:rPr>
              <a:t> </a:t>
            </a:r>
            <a:r>
              <a:rPr sz="3200" kern="0" dirty="0" err="1">
                <a:latin typeface="Arial"/>
                <a:cs typeface="Arial"/>
              </a:rPr>
              <a:t>œuvre</a:t>
            </a:r>
            <a:r>
              <a:rPr sz="3200" kern="0" dirty="0">
                <a:latin typeface="Arial"/>
                <a:cs typeface="Arial"/>
              </a:rPr>
              <a:t> de </a:t>
            </a:r>
            <a:r>
              <a:rPr sz="3200" kern="0" dirty="0" err="1">
                <a:latin typeface="Arial"/>
                <a:cs typeface="Arial"/>
              </a:rPr>
              <a:t>projet</a:t>
            </a:r>
            <a:r>
              <a:rPr sz="3200" kern="0" dirty="0">
                <a:latin typeface="Arial"/>
                <a:cs typeface="Arial"/>
              </a:rPr>
              <a:t>.</a:t>
            </a:r>
            <a:r>
              <a:rPr sz="3200" kern="0" dirty="0">
                <a:solidFill>
                  <a:srgbClr val="000000"/>
                </a:solidFill>
                <a:latin typeface="Arial"/>
                <a:cs typeface="Arial"/>
              </a:rPr>
              <a:t> </a:t>
            </a:r>
          </a:p>
          <a:p>
            <a:pPr lvl="0">
              <a:spcBef>
                <a:spcPct val="20000"/>
              </a:spcBef>
            </a:pPr>
            <a:endParaRPr lang="en-US" sz="3200" kern="0" dirty="0">
              <a:solidFill>
                <a:srgbClr val="000000"/>
              </a:solidFill>
              <a:latin typeface="Arial"/>
              <a:cs typeface="Arial"/>
            </a:endParaRPr>
          </a:p>
          <a:p>
            <a:pPr lvl="0" algn="ctr" rtl="0">
              <a:spcBef>
                <a:spcPct val="20000"/>
              </a:spcBef>
            </a:pPr>
            <a:r>
              <a:rPr sz="3200" kern="0" dirty="0" err="1">
                <a:solidFill>
                  <a:srgbClr val="000000"/>
                </a:solidFill>
                <a:latin typeface="Arial"/>
                <a:cs typeface="Arial"/>
              </a:rPr>
              <a:t>Celui</a:t>
            </a:r>
            <a:r>
              <a:rPr sz="3200" kern="0" dirty="0">
                <a:solidFill>
                  <a:srgbClr val="000000"/>
                </a:solidFill>
                <a:latin typeface="Arial"/>
                <a:cs typeface="Arial"/>
              </a:rPr>
              <a:t>-ci </a:t>
            </a:r>
            <a:r>
              <a:rPr sz="3200" kern="0" dirty="0" err="1">
                <a:solidFill>
                  <a:srgbClr val="000000"/>
                </a:solidFill>
                <a:latin typeface="Arial"/>
                <a:cs typeface="Arial"/>
              </a:rPr>
              <a:t>est</a:t>
            </a:r>
            <a:r>
              <a:rPr sz="3200" kern="0" dirty="0">
                <a:solidFill>
                  <a:srgbClr val="000000"/>
                </a:solidFill>
                <a:latin typeface="Arial"/>
                <a:cs typeface="Arial"/>
              </a:rPr>
              <a:t> </a:t>
            </a:r>
            <a:r>
              <a:rPr sz="3200" kern="0" dirty="0" err="1">
                <a:solidFill>
                  <a:srgbClr val="000000"/>
                </a:solidFill>
                <a:latin typeface="Arial"/>
                <a:cs typeface="Arial"/>
              </a:rPr>
              <a:t>disponible</a:t>
            </a:r>
            <a:r>
              <a:rPr sz="3200" kern="0" dirty="0">
                <a:solidFill>
                  <a:srgbClr val="000000"/>
                </a:solidFill>
                <a:latin typeface="Arial"/>
                <a:cs typeface="Arial"/>
              </a:rPr>
              <a:t> sur : </a:t>
            </a:r>
            <a:r>
              <a:rPr sz="3200" kern="0" dirty="0">
                <a:solidFill>
                  <a:srgbClr val="000000"/>
                </a:solidFill>
                <a:latin typeface="Arial"/>
                <a:cs typeface="Arial"/>
                <a:hlinkClick r:id="rId2"/>
              </a:rPr>
              <a:t>www.cawst.org/resources</a:t>
            </a:r>
          </a:p>
        </p:txBody>
      </p:sp>
      <p:pic>
        <p:nvPicPr>
          <p:cNvPr id="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3775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2"/>
          <p:cNvSpPr txBox="1">
            <a:spLocks noChangeArrowheads="1"/>
          </p:cNvSpPr>
          <p:nvPr/>
        </p:nvSpPr>
        <p:spPr bwMode="auto">
          <a:xfrm>
            <a:off x="860425" y="5057775"/>
            <a:ext cx="33210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sz="900"/>
              <a:t>(source : Flickr, photo par K Tayler)</a:t>
            </a:r>
          </a:p>
        </p:txBody>
      </p:sp>
      <p:sp>
        <p:nvSpPr>
          <p:cNvPr id="31747" name="TextBox 8"/>
          <p:cNvSpPr txBox="1">
            <a:spLocks noChangeArrowheads="1"/>
          </p:cNvSpPr>
          <p:nvPr/>
        </p:nvSpPr>
        <p:spPr bwMode="auto">
          <a:xfrm>
            <a:off x="5083175" y="3589338"/>
            <a:ext cx="35639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sz="900"/>
              <a:t>(source : defeatdd.org/blog/sustainable-sanitation-peru)</a:t>
            </a:r>
          </a:p>
        </p:txBody>
      </p:sp>
      <p:sp>
        <p:nvSpPr>
          <p:cNvPr id="317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60BF364D-D1E1-45E6-886A-29BCA8BC6FD1}" type="slidenum">
              <a:rPr/>
              <a:pPr rtl="0" eaLnBrk="1" hangingPunct="1"/>
              <a:t>20</a:t>
            </a:fld>
            <a:endParaRPr/>
          </a:p>
        </p:txBody>
      </p:sp>
      <p:pic>
        <p:nvPicPr>
          <p:cNvPr id="31749" name="Picture 2"/>
          <p:cNvPicPr>
            <a:picLocks noChangeAspect="1" noChangeArrowheads="1"/>
          </p:cNvPicPr>
          <p:nvPr/>
        </p:nvPicPr>
        <p:blipFill>
          <a:blip r:embed="rId2">
            <a:extLst>
              <a:ext uri="{28A0092B-C50C-407E-A947-70E740481C1C}">
                <a14:useLocalDpi xmlns:a14="http://schemas.microsoft.com/office/drawing/2010/main" val="0"/>
              </a:ext>
            </a:extLst>
          </a:blip>
          <a:srcRect l="7053" r="22192"/>
          <a:stretch>
            <a:fillRect/>
          </a:stretch>
        </p:blipFill>
        <p:spPr bwMode="auto">
          <a:xfrm>
            <a:off x="5349875" y="387350"/>
            <a:ext cx="3032125" cy="3219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1362075"/>
            <a:ext cx="47625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2788" y="4576763"/>
            <a:ext cx="1885950" cy="1352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2" name="TextBox 8"/>
          <p:cNvSpPr txBox="1">
            <a:spLocks noChangeArrowheads="1"/>
          </p:cNvSpPr>
          <p:nvPr/>
        </p:nvSpPr>
        <p:spPr bwMode="auto">
          <a:xfrm>
            <a:off x="5083175" y="5937250"/>
            <a:ext cx="35639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sz="900"/>
              <a:t>(source : labspace.open.ac.uk)</a:t>
            </a:r>
          </a:p>
        </p:txBody>
      </p:sp>
      <p:sp>
        <p:nvSpPr>
          <p:cNvPr id="31753" name="Rectangle 1"/>
          <p:cNvSpPr>
            <a:spLocks noChangeArrowheads="1"/>
          </p:cNvSpPr>
          <p:nvPr/>
        </p:nvSpPr>
        <p:spPr bwMode="auto">
          <a:xfrm>
            <a:off x="1330325" y="384175"/>
            <a:ext cx="2762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0"/>
            <a:r>
              <a:rPr b="1"/>
              <a:t>Les latrines à fosse non améliorées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274638"/>
            <a:ext cx="9144000" cy="845035"/>
          </a:xfrm>
        </p:spPr>
        <p:txBody>
          <a:bodyPr/>
          <a:lstStyle/>
          <a:p>
            <a:pPr rtl="0" eaLnBrk="1" hangingPunct="1"/>
            <a:r>
              <a:rPr sz="3600" b="1" dirty="0" err="1">
                <a:solidFill>
                  <a:schemeClr val="accent2"/>
                </a:solidFill>
              </a:rPr>
              <a:t>Qu'est-ce</a:t>
            </a:r>
            <a:r>
              <a:rPr sz="3600" b="1" dirty="0">
                <a:solidFill>
                  <a:schemeClr val="accent2"/>
                </a:solidFill>
              </a:rPr>
              <a:t> </a:t>
            </a:r>
            <a:r>
              <a:rPr sz="3600" b="1" dirty="0" err="1">
                <a:solidFill>
                  <a:schemeClr val="accent2"/>
                </a:solidFill>
              </a:rPr>
              <a:t>qu'un</a:t>
            </a:r>
            <a:r>
              <a:rPr sz="3600" b="1" dirty="0">
                <a:solidFill>
                  <a:schemeClr val="accent2"/>
                </a:solidFill>
              </a:rPr>
              <a:t> </a:t>
            </a:r>
            <a:r>
              <a:rPr sz="3600" b="1" dirty="0" err="1">
                <a:solidFill>
                  <a:schemeClr val="accent2"/>
                </a:solidFill>
              </a:rPr>
              <a:t>assainissement</a:t>
            </a:r>
            <a:r>
              <a:rPr sz="3600" b="1" dirty="0">
                <a:solidFill>
                  <a:schemeClr val="accent2"/>
                </a:solidFill>
              </a:rPr>
              <a:t> </a:t>
            </a:r>
            <a:r>
              <a:rPr sz="3600" b="1" dirty="0" err="1">
                <a:solidFill>
                  <a:schemeClr val="accent2"/>
                </a:solidFill>
              </a:rPr>
              <a:t>sain</a:t>
            </a:r>
            <a:r>
              <a:rPr sz="3600" b="1" dirty="0">
                <a:solidFill>
                  <a:schemeClr val="accent2"/>
                </a:solidFill>
              </a:rPr>
              <a:t> ?</a:t>
            </a:r>
          </a:p>
        </p:txBody>
      </p:sp>
      <p:sp>
        <p:nvSpPr>
          <p:cNvPr id="25603" name="Rectangle 3"/>
          <p:cNvSpPr>
            <a:spLocks noGrp="1" noChangeArrowheads="1"/>
          </p:cNvSpPr>
          <p:nvPr>
            <p:ph type="body" idx="1"/>
          </p:nvPr>
        </p:nvSpPr>
        <p:spPr>
          <a:xfrm>
            <a:off x="457200" y="1018722"/>
            <a:ext cx="8229600" cy="4525963"/>
          </a:xfrm>
        </p:spPr>
        <p:txBody>
          <a:bodyPr/>
          <a:lstStyle/>
          <a:p>
            <a:pPr rtl="0" eaLnBrk="1" hangingPunct="1">
              <a:defRPr/>
            </a:pPr>
            <a:r>
              <a:rPr sz="2800" dirty="0"/>
              <a:t>Les latrines et les </a:t>
            </a:r>
            <a:r>
              <a:rPr sz="2800" dirty="0" err="1"/>
              <a:t>pratiques</a:t>
            </a:r>
            <a:r>
              <a:rPr sz="2800" dirty="0"/>
              <a:t> </a:t>
            </a:r>
            <a:r>
              <a:rPr sz="2800" u="sng" dirty="0"/>
              <a:t>qui </a:t>
            </a:r>
            <a:r>
              <a:rPr sz="2800" u="sng" dirty="0" err="1"/>
              <a:t>sont</a:t>
            </a:r>
            <a:r>
              <a:rPr sz="2800" u="sng" dirty="0"/>
              <a:t> </a:t>
            </a:r>
            <a:r>
              <a:rPr sz="2800" u="sng" dirty="0" err="1"/>
              <a:t>moins</a:t>
            </a:r>
            <a:r>
              <a:rPr sz="2800" u="sng" dirty="0"/>
              <a:t> </a:t>
            </a:r>
            <a:r>
              <a:rPr sz="2800" u="sng" dirty="0" err="1"/>
              <a:t>susceptibles</a:t>
            </a:r>
            <a:r>
              <a:rPr sz="2800" dirty="0"/>
              <a:t> de </a:t>
            </a:r>
            <a:r>
              <a:rPr sz="2800" dirty="0" err="1"/>
              <a:t>générer</a:t>
            </a:r>
            <a:r>
              <a:rPr sz="2800" dirty="0"/>
              <a:t> un contact entre les </a:t>
            </a:r>
            <a:r>
              <a:rPr sz="2800" dirty="0" err="1"/>
              <a:t>personnes</a:t>
            </a:r>
            <a:r>
              <a:rPr sz="2800" dirty="0"/>
              <a:t> et les excreta, </a:t>
            </a:r>
            <a:r>
              <a:rPr sz="2800" dirty="0" err="1"/>
              <a:t>ou</a:t>
            </a:r>
            <a:r>
              <a:rPr sz="2800" dirty="0"/>
              <a:t> de </a:t>
            </a:r>
            <a:r>
              <a:rPr sz="2800" dirty="0" err="1"/>
              <a:t>polluer</a:t>
            </a:r>
            <a:r>
              <a:rPr sz="2800" dirty="0"/>
              <a:t> </a:t>
            </a:r>
            <a:r>
              <a:rPr sz="2800" dirty="0" err="1"/>
              <a:t>l'environnement</a:t>
            </a:r>
            <a:endParaRPr sz="2800" dirty="0"/>
          </a:p>
          <a:p>
            <a:pPr algn="ctr" eaLnBrk="1" hangingPunct="1">
              <a:buFontTx/>
              <a:buNone/>
              <a:defRPr/>
            </a:pPr>
            <a:endParaRPr lang="en-US" sz="1050" dirty="0" smtClean="0"/>
          </a:p>
          <a:p>
            <a:pPr marL="1200150" indent="-3175" rtl="0" eaLnBrk="1" hangingPunct="1">
              <a:buFontTx/>
              <a:buNone/>
              <a:defRPr/>
            </a:pPr>
            <a:r>
              <a:rPr sz="2800" dirty="0" err="1"/>
              <a:t>Exemples</a:t>
            </a:r>
            <a:r>
              <a:rPr sz="2800" dirty="0"/>
              <a:t> :</a:t>
            </a:r>
          </a:p>
          <a:p>
            <a:pPr marL="1200150" indent="-3175" rtl="0">
              <a:lnSpc>
                <a:spcPct val="80000"/>
              </a:lnSpc>
              <a:defRPr/>
            </a:pPr>
            <a:r>
              <a:rPr sz="2800" dirty="0"/>
              <a:t>Les latrines à chasse </a:t>
            </a:r>
            <a:r>
              <a:rPr sz="2800" dirty="0" err="1"/>
              <a:t>manuelle</a:t>
            </a:r>
            <a:r>
              <a:rPr sz="2800" dirty="0"/>
              <a:t> (avec </a:t>
            </a:r>
            <a:r>
              <a:rPr sz="2800" dirty="0" err="1"/>
              <a:t>dalle</a:t>
            </a:r>
            <a:r>
              <a:rPr sz="2800" dirty="0"/>
              <a:t>)</a:t>
            </a:r>
          </a:p>
          <a:p>
            <a:pPr marL="1200150" indent="-3175" rtl="0">
              <a:lnSpc>
                <a:spcPct val="80000"/>
              </a:lnSpc>
              <a:defRPr/>
            </a:pPr>
            <a:r>
              <a:rPr sz="2800" dirty="0"/>
              <a:t>Les latrines à fosse avec </a:t>
            </a:r>
            <a:r>
              <a:rPr sz="2800" dirty="0" err="1"/>
              <a:t>dalle</a:t>
            </a:r>
            <a:endParaRPr sz="2800" dirty="0"/>
          </a:p>
          <a:p>
            <a:pPr marL="1200150" indent="-3175" rtl="0">
              <a:lnSpc>
                <a:spcPct val="80000"/>
              </a:lnSpc>
              <a:defRPr/>
            </a:pPr>
            <a:r>
              <a:rPr sz="2800" dirty="0"/>
              <a:t>Les latrines </a:t>
            </a:r>
            <a:r>
              <a:rPr sz="2800" dirty="0" err="1"/>
              <a:t>améliorées</a:t>
            </a:r>
            <a:r>
              <a:rPr sz="2800" dirty="0"/>
              <a:t> à fosse </a:t>
            </a:r>
            <a:r>
              <a:rPr sz="2800" dirty="0" err="1"/>
              <a:t>ventilée</a:t>
            </a:r>
            <a:r>
              <a:rPr sz="2800" dirty="0"/>
              <a:t> (</a:t>
            </a:r>
            <a:r>
              <a:rPr sz="2800" dirty="0" err="1"/>
              <a:t>dalle</a:t>
            </a:r>
            <a:r>
              <a:rPr sz="2800" dirty="0"/>
              <a:t>)</a:t>
            </a:r>
          </a:p>
          <a:p>
            <a:pPr marL="1200150" indent="-3175" rtl="0">
              <a:lnSpc>
                <a:spcPct val="80000"/>
              </a:lnSpc>
              <a:defRPr/>
            </a:pPr>
            <a:r>
              <a:rPr sz="2800" dirty="0"/>
              <a:t>Le </a:t>
            </a:r>
            <a:r>
              <a:rPr sz="2800" dirty="0" err="1"/>
              <a:t>raccordement</a:t>
            </a:r>
            <a:r>
              <a:rPr sz="2800" dirty="0"/>
              <a:t> à un </a:t>
            </a:r>
            <a:r>
              <a:rPr sz="2800" dirty="0" err="1"/>
              <a:t>égout</a:t>
            </a:r>
            <a:r>
              <a:rPr sz="2800" dirty="0"/>
              <a:t> public</a:t>
            </a:r>
          </a:p>
          <a:p>
            <a:pPr marL="1200150" indent="-3175" rtl="0">
              <a:lnSpc>
                <a:spcPct val="80000"/>
              </a:lnSpc>
              <a:defRPr/>
            </a:pPr>
            <a:r>
              <a:rPr sz="2800" dirty="0"/>
              <a:t>Le </a:t>
            </a:r>
            <a:r>
              <a:rPr sz="2800" dirty="0" err="1"/>
              <a:t>raccordement</a:t>
            </a:r>
            <a:r>
              <a:rPr sz="2800" dirty="0"/>
              <a:t> à </a:t>
            </a:r>
            <a:r>
              <a:rPr sz="2800" dirty="0" err="1"/>
              <a:t>une</a:t>
            </a:r>
            <a:r>
              <a:rPr sz="2800" dirty="0"/>
              <a:t> fosse </a:t>
            </a:r>
            <a:r>
              <a:rPr sz="2800" dirty="0" err="1"/>
              <a:t>septique</a:t>
            </a:r>
            <a:endParaRPr sz="2800" dirty="0"/>
          </a:p>
          <a:p>
            <a:pPr eaLnBrk="1" hangingPunct="1">
              <a:defRPr/>
            </a:pPr>
            <a:endParaRPr lang="en-US" sz="2800" dirty="0" smtClean="0"/>
          </a:p>
        </p:txBody>
      </p:sp>
      <p:sp>
        <p:nvSpPr>
          <p:cNvPr id="327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E2923CF8-6019-428F-A54D-1A5CFFD3A19A}" type="slidenum">
              <a:rPr/>
              <a:pPr rtl="0" eaLnBrk="1" hangingPunct="1"/>
              <a:t>21</a:t>
            </a:fld>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850900"/>
            <a:ext cx="3806825" cy="453231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TextBox 2"/>
          <p:cNvSpPr txBox="1">
            <a:spLocks noChangeArrowheads="1"/>
          </p:cNvSpPr>
          <p:nvPr/>
        </p:nvSpPr>
        <p:spPr bwMode="auto">
          <a:xfrm>
            <a:off x="400050" y="5438775"/>
            <a:ext cx="3741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La latrine améliorée à fosse ventilée (VIP)</a:t>
            </a:r>
          </a:p>
        </p:txBody>
      </p:sp>
      <p:pic>
        <p:nvPicPr>
          <p:cNvPr id="3379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88" y="850900"/>
            <a:ext cx="3657600" cy="453231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7" name="TextBox 8"/>
          <p:cNvSpPr txBox="1">
            <a:spLocks noChangeArrowheads="1"/>
          </p:cNvSpPr>
          <p:nvPr/>
        </p:nvSpPr>
        <p:spPr bwMode="auto">
          <a:xfrm>
            <a:off x="5803900" y="5438775"/>
            <a:ext cx="3741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La latrine à chasse manuelle</a:t>
            </a:r>
          </a:p>
        </p:txBody>
      </p:sp>
      <p:sp>
        <p:nvSpPr>
          <p:cNvPr id="3379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E7C5A388-B487-40D8-8E56-9A9B33F0E016}" type="slidenum">
              <a:rPr/>
              <a:pPr rtl="0" eaLnBrk="1" hangingPunct="1"/>
              <a:t>22</a:t>
            </a:fld>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rtl="0" eaLnBrk="1" hangingPunct="1"/>
            <a:r>
              <a:rPr b="1">
                <a:solidFill>
                  <a:schemeClr val="accent2"/>
                </a:solidFill>
              </a:rPr>
              <a:t>Réfléchissez</a:t>
            </a:r>
          </a:p>
        </p:txBody>
      </p:sp>
      <p:sp>
        <p:nvSpPr>
          <p:cNvPr id="40963" name="Rectangle 3"/>
          <p:cNvSpPr>
            <a:spLocks noGrp="1" noChangeArrowheads="1"/>
          </p:cNvSpPr>
          <p:nvPr>
            <p:ph type="body" idx="1"/>
          </p:nvPr>
        </p:nvSpPr>
        <p:spPr/>
        <p:txBody>
          <a:bodyPr/>
          <a:lstStyle/>
          <a:p>
            <a:pPr algn="ctr" rtl="0" eaLnBrk="1" hangingPunct="1">
              <a:buFontTx/>
              <a:buNone/>
            </a:pPr>
            <a:r>
              <a:rPr sz="4400"/>
              <a:t>Pourquoi les personnes ne disposent-elles pas d'installations d'assainissement salubres ?</a:t>
            </a:r>
          </a:p>
          <a:p>
            <a:pPr algn="ctr" eaLnBrk="1" hangingPunct="1">
              <a:buFontTx/>
              <a:buNone/>
            </a:pPr>
            <a:endParaRPr lang="en-US" sz="4400" dirty="0" smtClean="0"/>
          </a:p>
          <a:p>
            <a:pPr algn="ctr" eaLnBrk="1" hangingPunct="1">
              <a:buFontTx/>
              <a:buNone/>
            </a:pPr>
            <a:endParaRPr lang="en-US" sz="4400" dirty="0" smtClean="0"/>
          </a:p>
        </p:txBody>
      </p:sp>
      <p:pic>
        <p:nvPicPr>
          <p:cNvPr id="4096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8B979938-296A-450B-AA0B-4E752E765DE4}" type="slidenum">
              <a:rPr/>
              <a:pPr rtl="0" eaLnBrk="1" hangingPunct="1"/>
              <a:t>23</a:t>
            </a:fld>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584200"/>
            <a:ext cx="8229600" cy="1143000"/>
          </a:xfrm>
        </p:spPr>
        <p:txBody>
          <a:bodyPr/>
          <a:lstStyle/>
          <a:p>
            <a:pPr rtl="0" eaLnBrk="1" hangingPunct="1"/>
            <a:r>
              <a:rPr b="1">
                <a:solidFill>
                  <a:schemeClr val="accent2"/>
                </a:solidFill>
              </a:rPr>
              <a:t>POURQUOI ?</a:t>
            </a:r>
          </a:p>
        </p:txBody>
      </p:sp>
      <p:sp>
        <p:nvSpPr>
          <p:cNvPr id="14339" name="Rectangle 3"/>
          <p:cNvSpPr>
            <a:spLocks noGrp="1" noChangeArrowheads="1"/>
          </p:cNvSpPr>
          <p:nvPr>
            <p:ph type="body" idx="1"/>
          </p:nvPr>
        </p:nvSpPr>
        <p:spPr>
          <a:xfrm>
            <a:off x="743744" y="2196745"/>
            <a:ext cx="7943056" cy="3824676"/>
          </a:xfrm>
          <a:extLst/>
        </p:spPr>
        <p:txBody>
          <a:bodyPr numCol="2"/>
          <a:lstStyle/>
          <a:p>
            <a:pPr rtl="0" eaLnBrk="1" hangingPunct="1">
              <a:buFontTx/>
              <a:buNone/>
              <a:defRPr/>
            </a:pPr>
            <a:r>
              <a:rPr/>
              <a:t>Manque de :</a:t>
            </a:r>
          </a:p>
          <a:p>
            <a:pPr eaLnBrk="1" hangingPunct="1">
              <a:buFontTx/>
              <a:buNone/>
              <a:defRPr/>
            </a:pPr>
            <a:endParaRPr lang="en-US" sz="800" dirty="0" smtClean="0"/>
          </a:p>
          <a:p>
            <a:pPr rtl="0" eaLnBrk="1" hangingPunct="1">
              <a:defRPr/>
            </a:pPr>
            <a:r>
              <a:rPr/>
              <a:t>Financement</a:t>
            </a:r>
          </a:p>
          <a:p>
            <a:pPr rtl="0" eaLnBrk="1" hangingPunct="1">
              <a:defRPr/>
            </a:pPr>
            <a:r>
              <a:rPr/>
              <a:t>Ressources</a:t>
            </a:r>
          </a:p>
          <a:p>
            <a:pPr rtl="0" eaLnBrk="1" hangingPunct="1">
              <a:defRPr/>
            </a:pPr>
            <a:r>
              <a:rPr/>
              <a:t>Infrastructures</a:t>
            </a:r>
          </a:p>
          <a:p>
            <a:pPr rtl="0" eaLnBrk="1" hangingPunct="1">
              <a:defRPr/>
            </a:pPr>
            <a:r>
              <a:rPr/>
              <a:t>Entretien </a:t>
            </a:r>
          </a:p>
          <a:p>
            <a:pPr eaLnBrk="1" hangingPunct="1">
              <a:defRPr/>
            </a:pPr>
            <a:endParaRPr lang="en-US" dirty="0"/>
          </a:p>
          <a:p>
            <a:pPr eaLnBrk="1" hangingPunct="1">
              <a:defRPr/>
            </a:pPr>
            <a:endParaRPr lang="en-US" dirty="0" smtClean="0"/>
          </a:p>
          <a:p>
            <a:pPr eaLnBrk="1" hangingPunct="1">
              <a:defRPr/>
            </a:pPr>
            <a:endParaRPr lang="en-US" sz="800" dirty="0" smtClean="0"/>
          </a:p>
          <a:p>
            <a:pPr rtl="0" eaLnBrk="1" hangingPunct="1">
              <a:defRPr/>
            </a:pPr>
            <a:r>
              <a:rPr/>
              <a:t>Connaissances</a:t>
            </a:r>
          </a:p>
          <a:p>
            <a:pPr rtl="0" eaLnBrk="1" hangingPunct="1">
              <a:defRPr/>
            </a:pPr>
            <a:r>
              <a:rPr/>
              <a:t>Prise de conscience</a:t>
            </a:r>
          </a:p>
          <a:p>
            <a:pPr rtl="0" eaLnBrk="1" hangingPunct="1">
              <a:defRPr/>
            </a:pPr>
            <a:r>
              <a:rPr/>
              <a:t>Compétences</a:t>
            </a:r>
          </a:p>
          <a:p>
            <a:pPr rtl="0" eaLnBrk="1" hangingPunct="1">
              <a:defRPr/>
            </a:pPr>
            <a:r>
              <a:rPr/>
              <a:t>Motivation</a:t>
            </a:r>
          </a:p>
          <a:p>
            <a:pPr rtl="0" eaLnBrk="1" hangingPunct="1">
              <a:defRPr/>
            </a:pPr>
            <a:r>
              <a:rPr/>
              <a:t>Priorité</a:t>
            </a:r>
          </a:p>
        </p:txBody>
      </p:sp>
      <p:sp>
        <p:nvSpPr>
          <p:cNvPr id="430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AF386B76-FF24-4FE9-807B-97810B151136}" type="slidenum">
              <a:rPr/>
              <a:pPr rtl="0" eaLnBrk="1" hangingPunct="1"/>
              <a:t>24</a:t>
            </a:fld>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39">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39">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39">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339">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33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rtl="0" eaLnBrk="1" hangingPunct="1"/>
            <a:r>
              <a:rPr b="1">
                <a:solidFill>
                  <a:schemeClr val="accent2"/>
                </a:solidFill>
              </a:rPr>
              <a:t>Réfléchissez...</a:t>
            </a:r>
          </a:p>
        </p:txBody>
      </p:sp>
      <p:sp>
        <p:nvSpPr>
          <p:cNvPr id="35843" name="Rectangle 3"/>
          <p:cNvSpPr>
            <a:spLocks noGrp="1" noChangeArrowheads="1"/>
          </p:cNvSpPr>
          <p:nvPr>
            <p:ph type="body" idx="1"/>
          </p:nvPr>
        </p:nvSpPr>
        <p:spPr/>
        <p:txBody>
          <a:bodyPr/>
          <a:lstStyle/>
          <a:p>
            <a:pPr eaLnBrk="1" hangingPunct="1">
              <a:buFontTx/>
              <a:buNone/>
              <a:defRPr/>
            </a:pPr>
            <a:endParaRPr lang="en-US" dirty="0" smtClean="0"/>
          </a:p>
          <a:p>
            <a:pPr marL="0" indent="0" algn="ctr" rtl="0" eaLnBrk="1" hangingPunct="1">
              <a:buFontTx/>
              <a:buNone/>
              <a:defRPr/>
            </a:pPr>
            <a:r>
              <a:rPr sz="3600"/>
              <a:t>Quel est l'effet sur une communauté si l'accès à l'eau potable est amélioré mais qu'un manque d'assainissement de base subsiste ?</a:t>
            </a:r>
          </a:p>
        </p:txBody>
      </p:sp>
      <p:sp>
        <p:nvSpPr>
          <p:cNvPr id="440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BA62A963-C5C8-4146-8266-3F700EBC7FF5}" type="slidenum">
              <a:rPr/>
              <a:pPr rtl="0" eaLnBrk="1" hangingPunct="1"/>
              <a:t>25</a:t>
            </a:fld>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rtl="0" eaLnBrk="1" hangingPunct="1"/>
            <a:r>
              <a:rPr b="1">
                <a:solidFill>
                  <a:schemeClr val="accent2"/>
                </a:solidFill>
              </a:rPr>
              <a:t>Qu'est-ce que cela implique par rapport à moi ?</a:t>
            </a:r>
          </a:p>
        </p:txBody>
      </p:sp>
      <p:sp>
        <p:nvSpPr>
          <p:cNvPr id="35843" name="Rectangle 3"/>
          <p:cNvSpPr>
            <a:spLocks noGrp="1" noChangeArrowheads="1"/>
          </p:cNvSpPr>
          <p:nvPr>
            <p:ph type="body" idx="1"/>
          </p:nvPr>
        </p:nvSpPr>
        <p:spPr>
          <a:xfrm>
            <a:off x="457200" y="1214652"/>
            <a:ext cx="8229600" cy="5186148"/>
          </a:xfrm>
        </p:spPr>
        <p:txBody>
          <a:bodyPr/>
          <a:lstStyle/>
          <a:p>
            <a:pPr marL="0" indent="0" algn="ctr" eaLnBrk="1" hangingPunct="1">
              <a:buNone/>
              <a:defRPr/>
            </a:pPr>
            <a:endParaRPr lang="en-US" dirty="0" smtClean="0"/>
          </a:p>
          <a:p>
            <a:pPr marL="0" indent="0" algn="ctr" rtl="0" eaLnBrk="1" hangingPunct="1">
              <a:buNone/>
              <a:defRPr/>
            </a:pPr>
            <a:r>
              <a:rPr/>
              <a:t>Il est important de toucher </a:t>
            </a:r>
            <a:r>
              <a:rPr lang="en-US" dirty="0" smtClean="0"/>
              <a:t/>
            </a:r>
            <a:br>
              <a:rPr lang="en-US" dirty="0" smtClean="0"/>
            </a:br>
            <a:r>
              <a:rPr/>
              <a:t>TOUT LE MONDE, PARTOUT :</a:t>
            </a:r>
          </a:p>
          <a:p>
            <a:pPr algn="ctr" rtl="0" eaLnBrk="1" hangingPunct="1">
              <a:buFont typeface="Wingdings" pitchFamily="2" charset="2"/>
              <a:buChar char="ü"/>
              <a:defRPr/>
            </a:pPr>
            <a:r>
              <a:rPr/>
              <a:t>De l'eau potable accessible (pas trop loin) et abordable</a:t>
            </a:r>
          </a:p>
          <a:p>
            <a:pPr algn="ctr" rtl="0" eaLnBrk="1" hangingPunct="1">
              <a:buFont typeface="Wingdings" pitchFamily="2" charset="2"/>
              <a:buChar char="ü"/>
              <a:defRPr/>
            </a:pPr>
            <a:r>
              <a:rPr/>
              <a:t>Des installations sanitaires susceptibles de stopper la transmission des maladies et qui peuvent être utilisées par tout le monde</a:t>
            </a:r>
          </a:p>
          <a:p>
            <a:pPr algn="ctr" rtl="0" eaLnBrk="1" hangingPunct="1">
              <a:buFont typeface="Wingdings" pitchFamily="2" charset="2"/>
              <a:buChar char="ü"/>
              <a:defRPr/>
            </a:pPr>
            <a:r>
              <a:rPr/>
              <a:t>De bonnes pratiques d'hygiène</a:t>
            </a:r>
          </a:p>
        </p:txBody>
      </p:sp>
      <p:sp>
        <p:nvSpPr>
          <p:cNvPr id="440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BA62A963-C5C8-4146-8266-3F700EBC7FF5}" type="slidenum">
              <a:rPr/>
              <a:pPr rtl="0" eaLnBrk="1" hangingPunct="1"/>
              <a:t>26</a:t>
            </a:fld>
            <a:endParaRPr/>
          </a:p>
        </p:txBody>
      </p:sp>
    </p:spTree>
    <p:extLst>
      <p:ext uri="{BB962C8B-B14F-4D97-AF65-F5344CB8AC3E}">
        <p14:creationId xmlns:p14="http://schemas.microsoft.com/office/powerpoint/2010/main" val="21893059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rtl="0" eaLnBrk="1" hangingPunct="1"/>
            <a:r>
              <a:rPr b="1">
                <a:solidFill>
                  <a:schemeClr val="accent2"/>
                </a:solidFill>
              </a:rPr>
              <a:t>Le cycle de la pauvreté</a:t>
            </a:r>
          </a:p>
        </p:txBody>
      </p:sp>
      <p:sp>
        <p:nvSpPr>
          <p:cNvPr id="35843" name="Rectangle 3"/>
          <p:cNvSpPr>
            <a:spLocks noGrp="1" noChangeArrowheads="1"/>
          </p:cNvSpPr>
          <p:nvPr>
            <p:ph type="body" idx="1"/>
          </p:nvPr>
        </p:nvSpPr>
        <p:spPr/>
        <p:txBody>
          <a:bodyPr/>
          <a:lstStyle/>
          <a:p>
            <a:pPr eaLnBrk="1" hangingPunct="1">
              <a:buFontTx/>
              <a:buNone/>
              <a:defRPr/>
            </a:pPr>
            <a:endParaRPr lang="en-US" dirty="0" smtClean="0"/>
          </a:p>
          <a:p>
            <a:pPr marL="0" indent="0" algn="ctr" rtl="0" eaLnBrk="1" hangingPunct="1">
              <a:buFontTx/>
              <a:buNone/>
              <a:defRPr/>
            </a:pPr>
            <a:r>
              <a:rPr sz="3600" dirty="0" err="1"/>
              <a:t>Pourquoi</a:t>
            </a:r>
            <a:r>
              <a:rPr sz="3600" dirty="0"/>
              <a:t> </a:t>
            </a:r>
            <a:r>
              <a:rPr sz="3600" dirty="0" err="1"/>
              <a:t>l'eau</a:t>
            </a:r>
            <a:r>
              <a:rPr sz="3600" dirty="0"/>
              <a:t> non potable et un </a:t>
            </a:r>
            <a:r>
              <a:rPr sz="3600" dirty="0" err="1"/>
              <a:t>assainissement</a:t>
            </a:r>
            <a:r>
              <a:rPr sz="3600" dirty="0"/>
              <a:t> </a:t>
            </a:r>
            <a:r>
              <a:rPr sz="3600" dirty="0" err="1"/>
              <a:t>insuffisant</a:t>
            </a:r>
            <a:r>
              <a:rPr sz="3600" dirty="0"/>
              <a:t> </a:t>
            </a:r>
            <a:r>
              <a:rPr sz="3600" dirty="0" err="1"/>
              <a:t>permettent-ils</a:t>
            </a:r>
            <a:r>
              <a:rPr sz="3600" dirty="0"/>
              <a:t> au cycle de la </a:t>
            </a:r>
            <a:r>
              <a:rPr sz="3600" dirty="0" err="1"/>
              <a:t>pauvreté</a:t>
            </a:r>
            <a:r>
              <a:rPr sz="3600" dirty="0"/>
              <a:t> de </a:t>
            </a:r>
            <a:r>
              <a:rPr sz="3600" dirty="0" err="1" smtClean="0"/>
              <a:t>perdurer</a:t>
            </a:r>
            <a:r>
              <a:rPr sz="3600" dirty="0" smtClean="0"/>
              <a:t>?</a:t>
            </a:r>
            <a:endParaRPr sz="3600" dirty="0"/>
          </a:p>
        </p:txBody>
      </p:sp>
      <p:sp>
        <p:nvSpPr>
          <p:cNvPr id="450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35BF6334-467E-406C-AD02-53A264FDEE4D}" type="slidenum">
              <a:rPr/>
              <a:pPr rtl="0" eaLnBrk="1" hangingPunct="1"/>
              <a:t>27</a:t>
            </a:fld>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rtl="0" eaLnBrk="1" hangingPunct="1"/>
            <a:r>
              <a:rPr b="1">
                <a:solidFill>
                  <a:schemeClr val="accent2"/>
                </a:solidFill>
              </a:rPr>
              <a:t>Le cycle de la pauvreté</a:t>
            </a:r>
          </a:p>
        </p:txBody>
      </p:sp>
      <p:sp>
        <p:nvSpPr>
          <p:cNvPr id="46083" name="Rectangle 2"/>
          <p:cNvSpPr txBox="1">
            <a:spLocks noChangeArrowheads="1"/>
          </p:cNvSpPr>
          <p:nvPr/>
        </p:nvSpPr>
        <p:spPr bwMode="auto">
          <a:xfrm>
            <a:off x="3078163" y="2957513"/>
            <a:ext cx="276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sz="4400" b="1">
                <a:solidFill>
                  <a:srgbClr val="0070C0"/>
                </a:solidFill>
              </a:rPr>
              <a:t>Pauvreté</a:t>
            </a:r>
          </a:p>
        </p:txBody>
      </p:sp>
      <p:sp>
        <p:nvSpPr>
          <p:cNvPr id="7" name="Rectangle 2"/>
          <p:cNvSpPr txBox="1">
            <a:spLocks noChangeArrowheads="1"/>
          </p:cNvSpPr>
          <p:nvPr/>
        </p:nvSpPr>
        <p:spPr bwMode="auto">
          <a:xfrm>
            <a:off x="3168650" y="1339850"/>
            <a:ext cx="276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sz="3200" b="1"/>
              <a:t>Propagation de la maladie</a:t>
            </a:r>
          </a:p>
        </p:txBody>
      </p:sp>
      <p:sp>
        <p:nvSpPr>
          <p:cNvPr id="8" name="Notched Right Arrow 7"/>
          <p:cNvSpPr/>
          <p:nvPr/>
        </p:nvSpPr>
        <p:spPr>
          <a:xfrm rot="1778909">
            <a:off x="5789613" y="1852613"/>
            <a:ext cx="419100" cy="463550"/>
          </a:xfrm>
          <a:prstGeom prst="notched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chemeClr val="tx1"/>
                </a:solidFill>
              </a:ln>
            </a:endParaRPr>
          </a:p>
        </p:txBody>
      </p:sp>
      <p:sp>
        <p:nvSpPr>
          <p:cNvPr id="9" name="Rectangle 2"/>
          <p:cNvSpPr txBox="1">
            <a:spLocks noChangeArrowheads="1"/>
          </p:cNvSpPr>
          <p:nvPr/>
        </p:nvSpPr>
        <p:spPr bwMode="auto">
          <a:xfrm>
            <a:off x="5999163" y="2260890"/>
            <a:ext cx="27686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sz="3200" b="1" dirty="0" err="1"/>
              <a:t>Mauvaise</a:t>
            </a:r>
            <a:r>
              <a:rPr sz="3200" b="1" dirty="0"/>
              <a:t> santé</a:t>
            </a:r>
          </a:p>
        </p:txBody>
      </p:sp>
      <p:sp>
        <p:nvSpPr>
          <p:cNvPr id="10" name="Notched Right Arrow 9"/>
          <p:cNvSpPr/>
          <p:nvPr/>
        </p:nvSpPr>
        <p:spPr>
          <a:xfrm rot="5400000">
            <a:off x="7112000" y="3046413"/>
            <a:ext cx="419100" cy="463550"/>
          </a:xfrm>
          <a:prstGeom prst="notched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chemeClr val="tx1"/>
                </a:solidFill>
              </a:ln>
            </a:endParaRPr>
          </a:p>
        </p:txBody>
      </p:sp>
      <p:sp>
        <p:nvSpPr>
          <p:cNvPr id="11" name="Rectangle 2"/>
          <p:cNvSpPr txBox="1">
            <a:spLocks noChangeArrowheads="1"/>
          </p:cNvSpPr>
          <p:nvPr/>
        </p:nvSpPr>
        <p:spPr bwMode="auto">
          <a:xfrm>
            <a:off x="5846763" y="3603625"/>
            <a:ext cx="276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sz="3200" b="1"/>
              <a:t>Incapacité à se rendre à l’école</a:t>
            </a:r>
          </a:p>
        </p:txBody>
      </p:sp>
      <p:sp>
        <p:nvSpPr>
          <p:cNvPr id="13" name="Rectangle 2"/>
          <p:cNvSpPr txBox="1">
            <a:spLocks noChangeArrowheads="1"/>
          </p:cNvSpPr>
          <p:nvPr/>
        </p:nvSpPr>
        <p:spPr bwMode="auto">
          <a:xfrm>
            <a:off x="3230563" y="4746625"/>
            <a:ext cx="276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sz="3200" b="1"/>
              <a:t>Incapacité à travailler ou à obtenir un emploi</a:t>
            </a:r>
          </a:p>
        </p:txBody>
      </p:sp>
      <p:sp>
        <p:nvSpPr>
          <p:cNvPr id="14" name="Rectangle 2"/>
          <p:cNvSpPr txBox="1">
            <a:spLocks noChangeArrowheads="1"/>
          </p:cNvSpPr>
          <p:nvPr/>
        </p:nvSpPr>
        <p:spPr bwMode="auto">
          <a:xfrm>
            <a:off x="460375" y="3849688"/>
            <a:ext cx="27701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sz="3200" b="1"/>
              <a:t>Faible productivité</a:t>
            </a:r>
          </a:p>
        </p:txBody>
      </p:sp>
      <p:sp>
        <p:nvSpPr>
          <p:cNvPr id="15" name="Rectangle 2"/>
          <p:cNvSpPr txBox="1">
            <a:spLocks noChangeArrowheads="1"/>
          </p:cNvSpPr>
          <p:nvPr/>
        </p:nvSpPr>
        <p:spPr bwMode="auto">
          <a:xfrm>
            <a:off x="398463" y="2247900"/>
            <a:ext cx="27701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sz="3200" b="1"/>
              <a:t>Faible productivité économique</a:t>
            </a:r>
          </a:p>
        </p:txBody>
      </p:sp>
      <p:sp>
        <p:nvSpPr>
          <p:cNvPr id="16" name="Notched Right Arrow 15"/>
          <p:cNvSpPr/>
          <p:nvPr/>
        </p:nvSpPr>
        <p:spPr>
          <a:xfrm rot="8692562">
            <a:off x="6238875" y="4760913"/>
            <a:ext cx="417513" cy="463550"/>
          </a:xfrm>
          <a:prstGeom prst="notched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chemeClr val="tx1"/>
                </a:solidFill>
              </a:ln>
            </a:endParaRPr>
          </a:p>
        </p:txBody>
      </p:sp>
      <p:sp>
        <p:nvSpPr>
          <p:cNvPr id="17" name="Notched Right Arrow 16"/>
          <p:cNvSpPr/>
          <p:nvPr/>
        </p:nvSpPr>
        <p:spPr>
          <a:xfrm rot="14377503">
            <a:off x="2394744" y="5058569"/>
            <a:ext cx="417512" cy="463550"/>
          </a:xfrm>
          <a:prstGeom prst="notched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chemeClr val="tx1"/>
                </a:solidFill>
              </a:ln>
            </a:endParaRPr>
          </a:p>
        </p:txBody>
      </p:sp>
      <p:sp>
        <p:nvSpPr>
          <p:cNvPr id="18" name="Notched Right Arrow 17"/>
          <p:cNvSpPr/>
          <p:nvPr/>
        </p:nvSpPr>
        <p:spPr>
          <a:xfrm rot="16200000">
            <a:off x="1604963" y="3506788"/>
            <a:ext cx="419100" cy="463550"/>
          </a:xfrm>
          <a:prstGeom prst="notched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chemeClr val="tx1"/>
                </a:solidFill>
              </a:ln>
            </a:endParaRPr>
          </a:p>
        </p:txBody>
      </p:sp>
      <p:sp>
        <p:nvSpPr>
          <p:cNvPr id="19" name="Notched Right Arrow 18"/>
          <p:cNvSpPr/>
          <p:nvPr/>
        </p:nvSpPr>
        <p:spPr>
          <a:xfrm rot="20846463">
            <a:off x="2735263" y="1743075"/>
            <a:ext cx="417512" cy="463550"/>
          </a:xfrm>
          <a:prstGeom prst="notched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chemeClr val="tx1"/>
                </a:solidFill>
              </a:ln>
            </a:endParaRPr>
          </a:p>
        </p:txBody>
      </p:sp>
      <p:sp>
        <p:nvSpPr>
          <p:cNvPr id="460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72EFA1C8-497D-4F87-98F6-5698E7F45D08}" type="slidenum">
              <a:rPr/>
              <a:pPr rtl="0" eaLnBrk="1" hangingPunct="1"/>
              <a:t>28</a:t>
            </a:fld>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animBg="1"/>
      <p:bldP spid="13" grpId="0"/>
      <p:bldP spid="14" grpId="0"/>
      <p:bldP spid="15" grpId="0"/>
      <p:bldP spid="16" grpId="0" animBg="1"/>
      <p:bldP spid="17" grpId="0" animBg="1"/>
      <p:bldP spid="18"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rtl="0" eaLnBrk="1" hangingPunct="1"/>
            <a:r>
              <a:rPr b="1">
                <a:solidFill>
                  <a:schemeClr val="accent2"/>
                </a:solidFill>
              </a:rPr>
              <a:t>Révision</a:t>
            </a:r>
          </a:p>
        </p:txBody>
      </p:sp>
      <p:sp>
        <p:nvSpPr>
          <p:cNvPr id="38915" name="Rectangle 3"/>
          <p:cNvSpPr>
            <a:spLocks noGrp="1" noChangeArrowheads="1"/>
          </p:cNvSpPr>
          <p:nvPr>
            <p:ph type="body" idx="1"/>
          </p:nvPr>
        </p:nvSpPr>
        <p:spPr/>
        <p:txBody>
          <a:bodyPr/>
          <a:lstStyle/>
          <a:p>
            <a:pPr eaLnBrk="1" hangingPunct="1">
              <a:buFontTx/>
              <a:buNone/>
              <a:defRPr/>
            </a:pPr>
            <a:endParaRPr lang="en-US" dirty="0" smtClean="0"/>
          </a:p>
          <a:p>
            <a:pPr marL="0" indent="0" algn="ctr" rtl="0" eaLnBrk="1" hangingPunct="1">
              <a:buFontTx/>
              <a:buNone/>
              <a:defRPr/>
            </a:pPr>
            <a:r>
              <a:rPr/>
              <a:t>Que peut-on faire pour arrêter le cycle de la pauvreté ?</a:t>
            </a:r>
          </a:p>
        </p:txBody>
      </p:sp>
      <p:sp>
        <p:nvSpPr>
          <p:cNvPr id="471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CC37DC41-55E6-41E5-AB3B-648060BD3915}" type="slidenum">
              <a:rPr/>
              <a:pPr rtl="0" eaLnBrk="1" hangingPunct="1"/>
              <a:t>29</a:t>
            </a:fl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03250" y="2293938"/>
            <a:ext cx="7772400" cy="1470025"/>
          </a:xfrm>
        </p:spPr>
        <p:txBody>
          <a:bodyPr/>
          <a:lstStyle/>
          <a:p>
            <a:pPr rtl="0"/>
            <a:r>
              <a:rPr b="1">
                <a:solidFill>
                  <a:schemeClr val="accent2"/>
                </a:solidFill>
              </a:rPr>
              <a:t>Problématique mondiale de l’eau et </a:t>
            </a:r>
            <a:r>
              <a:rPr lang="en-US" b="1" smtClean="0">
                <a:solidFill>
                  <a:schemeClr val="accent2"/>
                </a:solidFill>
              </a:rPr>
              <a:t/>
            </a:r>
            <a:br>
              <a:rPr lang="en-US" b="1" smtClean="0">
                <a:solidFill>
                  <a:schemeClr val="accent2"/>
                </a:solidFill>
              </a:rPr>
            </a:br>
            <a:r>
              <a:rPr b="1">
                <a:solidFill>
                  <a:schemeClr val="accent2"/>
                </a:solidFill>
              </a:rPr>
              <a:t>de l’assainissement</a:t>
            </a:r>
          </a:p>
        </p:txBody>
      </p:sp>
      <p:pic>
        <p:nvPicPr>
          <p:cNvPr id="5123" name="Picture 4" descr="CAWST Col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rtl="0" eaLnBrk="1" hangingPunct="1"/>
            <a:r>
              <a:rPr b="1">
                <a:solidFill>
                  <a:schemeClr val="accent2"/>
                </a:solidFill>
              </a:rPr>
              <a:t> Révision</a:t>
            </a:r>
          </a:p>
        </p:txBody>
      </p:sp>
      <p:sp>
        <p:nvSpPr>
          <p:cNvPr id="14339" name="Rectangle 3"/>
          <p:cNvSpPr>
            <a:spLocks noGrp="1" noChangeArrowheads="1"/>
          </p:cNvSpPr>
          <p:nvPr>
            <p:ph type="body" idx="1"/>
          </p:nvPr>
        </p:nvSpPr>
        <p:spPr/>
        <p:txBody>
          <a:bodyPr/>
          <a:lstStyle/>
          <a:p>
            <a:pPr eaLnBrk="1" hangingPunct="1">
              <a:buFontTx/>
              <a:buNone/>
              <a:defRPr/>
            </a:pPr>
            <a:endParaRPr lang="en-US" dirty="0" smtClean="0"/>
          </a:p>
          <a:p>
            <a:pPr marL="0" indent="0" algn="ctr" rtl="0" eaLnBrk="1" hangingPunct="1">
              <a:buFontTx/>
              <a:buNone/>
              <a:defRPr/>
            </a:pPr>
            <a:r>
              <a:rPr dirty="0"/>
              <a:t>Que </a:t>
            </a:r>
            <a:r>
              <a:rPr dirty="0" err="1"/>
              <a:t>peut</a:t>
            </a:r>
            <a:r>
              <a:rPr dirty="0"/>
              <a:t>-on faire pour </a:t>
            </a:r>
            <a:r>
              <a:rPr dirty="0" err="1"/>
              <a:t>améliorer</a:t>
            </a:r>
            <a:r>
              <a:rPr dirty="0"/>
              <a:t> </a:t>
            </a:r>
            <a:r>
              <a:rPr dirty="0" err="1"/>
              <a:t>l'accès</a:t>
            </a:r>
            <a:r>
              <a:rPr dirty="0"/>
              <a:t> à </a:t>
            </a:r>
            <a:r>
              <a:rPr dirty="0" err="1"/>
              <a:t>l'eau</a:t>
            </a:r>
            <a:r>
              <a:rPr dirty="0"/>
              <a:t> potable et à </a:t>
            </a:r>
            <a:r>
              <a:rPr dirty="0" err="1"/>
              <a:t>l'assainissement</a:t>
            </a:r>
            <a:r>
              <a:rPr/>
              <a:t> de </a:t>
            </a:r>
            <a:r>
              <a:rPr smtClean="0"/>
              <a:t>base?</a:t>
            </a:r>
            <a:endParaRPr/>
          </a:p>
        </p:txBody>
      </p:sp>
      <p:sp>
        <p:nvSpPr>
          <p:cNvPr id="481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39326C8A-E96A-43FC-A6CD-345993884DC3}" type="slidenum">
              <a:rPr/>
              <a:pPr rtl="0" eaLnBrk="1" hangingPunct="1"/>
              <a:t>30</a:t>
            </a:f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rtl="0" eaLnBrk="1" hangingPunct="1"/>
            <a:r>
              <a:rPr b="1">
                <a:solidFill>
                  <a:schemeClr val="accent2"/>
                </a:solidFill>
              </a:rPr>
              <a:t>Attentes d’apprentissage</a:t>
            </a:r>
          </a:p>
        </p:txBody>
      </p:sp>
      <p:sp>
        <p:nvSpPr>
          <p:cNvPr id="14339" name="Rectangle 3"/>
          <p:cNvSpPr>
            <a:spLocks noGrp="1" noChangeArrowheads="1"/>
          </p:cNvSpPr>
          <p:nvPr>
            <p:ph type="body" idx="1"/>
          </p:nvPr>
        </p:nvSpPr>
        <p:spPr/>
        <p:txBody>
          <a:bodyPr/>
          <a:lstStyle/>
          <a:p>
            <a:pPr marL="514350" indent="-514350" rtl="0" eaLnBrk="1" hangingPunct="1">
              <a:buFontTx/>
              <a:buAutoNum type="arabicPeriod"/>
            </a:pPr>
            <a:r>
              <a:rPr/>
              <a:t>Discutez des problématiques locales et mondiales associées à l'accès à l’eau potable et à l’assainissement.</a:t>
            </a:r>
          </a:p>
          <a:p>
            <a:pPr marL="514350" indent="-514350" eaLnBrk="1" hangingPunct="1">
              <a:buFontTx/>
              <a:buAutoNum type="arabicPeriod"/>
            </a:pPr>
            <a:endParaRPr lang="en-US" smtClean="0"/>
          </a:p>
          <a:p>
            <a:pPr marL="514350" indent="-514350" rtl="0" eaLnBrk="1" hangingPunct="1">
              <a:buFontTx/>
              <a:buAutoNum type="arabicPeriod"/>
            </a:pPr>
            <a:r>
              <a:rPr/>
              <a:t>Expliquez en quoi l'eau non potable et un assainissement déficient sont liés au cycle de la pauvreté et le font perdurer. </a:t>
            </a:r>
          </a:p>
        </p:txBody>
      </p:sp>
      <p:sp>
        <p:nvSpPr>
          <p:cNvPr id="6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6C7731AA-D15C-4D1B-BE90-DB5B26F86FE0}" type="slidenum">
              <a:rPr/>
              <a:pPr rtl="0" eaLnBrk="1" hangingPunct="1"/>
              <a:t>4</a:t>
            </a:fld>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43552" y="2308154"/>
            <a:ext cx="8229600" cy="1143000"/>
          </a:xfrm>
        </p:spPr>
        <p:txBody>
          <a:bodyPr/>
          <a:lstStyle/>
          <a:p>
            <a:pPr rtl="0" eaLnBrk="1" hangingPunct="1"/>
            <a:r>
              <a:rPr b="1">
                <a:solidFill>
                  <a:schemeClr val="accent2"/>
                </a:solidFill>
              </a:rPr>
              <a:t>Eau de boisson</a:t>
            </a:r>
          </a:p>
        </p:txBody>
      </p:sp>
      <p:sp>
        <p:nvSpPr>
          <p:cNvPr id="286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D153889A-36D9-4265-9179-790C866B0EC9}" type="slidenum">
              <a:rPr/>
              <a:pPr rtl="0" eaLnBrk="1" hangingPunct="1"/>
              <a:t>5</a:t>
            </a:fld>
            <a:endParaRPr/>
          </a:p>
        </p:txBody>
      </p:sp>
    </p:spTree>
    <p:extLst>
      <p:ext uri="{BB962C8B-B14F-4D97-AF65-F5344CB8AC3E}">
        <p14:creationId xmlns:p14="http://schemas.microsoft.com/office/powerpoint/2010/main" val="2243292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rtl="0" eaLnBrk="1" hangingPunct="1"/>
            <a:r>
              <a:rPr b="1">
                <a:solidFill>
                  <a:schemeClr val="accent2"/>
                </a:solidFill>
              </a:rPr>
              <a:t>Réfléchissez</a:t>
            </a:r>
          </a:p>
        </p:txBody>
      </p:sp>
      <p:sp>
        <p:nvSpPr>
          <p:cNvPr id="14339" name="Rectangle 3"/>
          <p:cNvSpPr>
            <a:spLocks noGrp="1" noChangeArrowheads="1"/>
          </p:cNvSpPr>
          <p:nvPr>
            <p:ph type="body" idx="1"/>
          </p:nvPr>
        </p:nvSpPr>
        <p:spPr/>
        <p:txBody>
          <a:bodyPr/>
          <a:lstStyle/>
          <a:p>
            <a:pPr marL="0" indent="0" algn="ctr" rtl="0" eaLnBrk="1" hangingPunct="1">
              <a:buFontTx/>
              <a:buNone/>
              <a:defRPr/>
            </a:pPr>
            <a:r>
              <a:rPr sz="4400"/>
              <a:t>Quels sont les problèmes associés à l'eau ?</a:t>
            </a:r>
          </a:p>
          <a:p>
            <a:pPr algn="ctr" eaLnBrk="1" hangingPunct="1">
              <a:buFontTx/>
              <a:buNone/>
              <a:defRPr/>
            </a:pPr>
            <a:endParaRPr lang="en-US" sz="4400" dirty="0" smtClean="0"/>
          </a:p>
        </p:txBody>
      </p:sp>
      <p:pic>
        <p:nvPicPr>
          <p:cNvPr id="7172"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20BE4EB9-2C6F-40C2-9036-E3E079A218BB}" type="slidenum">
              <a:rPr/>
              <a:pPr rtl="0" eaLnBrk="1" hangingPunct="1"/>
              <a:t>6</a:t>
            </a:fld>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rtl="0" eaLnBrk="1" hangingPunct="1"/>
            <a:r>
              <a:rPr b="1">
                <a:solidFill>
                  <a:schemeClr val="accent2"/>
                </a:solidFill>
              </a:rPr>
              <a:t>Réfléchissez</a:t>
            </a:r>
          </a:p>
        </p:txBody>
      </p:sp>
      <p:sp>
        <p:nvSpPr>
          <p:cNvPr id="6147" name="Rectangle 3"/>
          <p:cNvSpPr>
            <a:spLocks noGrp="1" noChangeArrowheads="1"/>
          </p:cNvSpPr>
          <p:nvPr>
            <p:ph type="body" idx="1"/>
          </p:nvPr>
        </p:nvSpPr>
        <p:spPr/>
        <p:txBody>
          <a:bodyPr/>
          <a:lstStyle/>
          <a:p>
            <a:pPr marL="0" indent="0" algn="ctr" rtl="0" eaLnBrk="1" hangingPunct="1">
              <a:buFontTx/>
              <a:buNone/>
              <a:defRPr/>
            </a:pPr>
            <a:r>
              <a:rPr sz="4400"/>
              <a:t>Que peut-on y faire ?</a:t>
            </a:r>
          </a:p>
          <a:p>
            <a:pPr marL="0" indent="0" algn="ctr" eaLnBrk="1" hangingPunct="1">
              <a:buFontTx/>
              <a:buNone/>
              <a:defRPr/>
            </a:pPr>
            <a:endParaRPr lang="en-US" sz="4400" dirty="0" smtClean="0"/>
          </a:p>
          <a:p>
            <a:pPr marL="0" indent="0" algn="ctr" rtl="0" eaLnBrk="1" hangingPunct="1">
              <a:buNone/>
              <a:defRPr/>
            </a:pPr>
            <a:r>
              <a:rPr sz="4400"/>
              <a:t>Qu'est-ce qui est fait actuellement ?</a:t>
            </a:r>
          </a:p>
          <a:p>
            <a:pPr marL="0" indent="0" algn="ctr" eaLnBrk="1" hangingPunct="1">
              <a:buFontTx/>
              <a:buNone/>
              <a:defRPr/>
            </a:pPr>
            <a:endParaRPr lang="en-US" sz="4400" dirty="0" smtClean="0"/>
          </a:p>
          <a:p>
            <a:pPr algn="ctr" eaLnBrk="1" hangingPunct="1">
              <a:buFontTx/>
              <a:buNone/>
              <a:defRPr/>
            </a:pPr>
            <a:endParaRPr lang="en-US" sz="4400" dirty="0" smtClean="0"/>
          </a:p>
        </p:txBody>
      </p:sp>
      <p:pic>
        <p:nvPicPr>
          <p:cNvPr id="819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AF50C864-8E44-434D-8F39-489BB9D18403}" type="slidenum">
              <a:rPr/>
              <a:pPr rtl="0" eaLnBrk="1" hangingPunct="1"/>
              <a:t>7</a:t>
            </a:fld>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57163"/>
            <a:ext cx="8229600" cy="1143000"/>
          </a:xfrm>
        </p:spPr>
        <p:txBody>
          <a:bodyPr/>
          <a:lstStyle/>
          <a:p>
            <a:pPr rtl="0" eaLnBrk="1" hangingPunct="1"/>
            <a:r>
              <a:rPr sz="4000" b="1" dirty="0" err="1">
                <a:solidFill>
                  <a:schemeClr val="accent2"/>
                </a:solidFill>
              </a:rPr>
              <a:t>Quelles</a:t>
            </a:r>
            <a:r>
              <a:rPr sz="4000" b="1" dirty="0">
                <a:solidFill>
                  <a:schemeClr val="accent2"/>
                </a:solidFill>
              </a:rPr>
              <a:t> </a:t>
            </a:r>
            <a:r>
              <a:rPr sz="4000" b="1" dirty="0" err="1">
                <a:solidFill>
                  <a:schemeClr val="accent2"/>
                </a:solidFill>
              </a:rPr>
              <a:t>sont</a:t>
            </a:r>
            <a:r>
              <a:rPr sz="4000" b="1" dirty="0">
                <a:solidFill>
                  <a:schemeClr val="accent2"/>
                </a:solidFill>
              </a:rPr>
              <a:t> les sources </a:t>
            </a:r>
            <a:r>
              <a:rPr sz="4000" b="1" dirty="0" err="1">
                <a:solidFill>
                  <a:schemeClr val="accent2"/>
                </a:solidFill>
              </a:rPr>
              <a:t>d'eau</a:t>
            </a:r>
            <a:r>
              <a:rPr sz="4000" b="1" dirty="0">
                <a:solidFill>
                  <a:schemeClr val="accent2"/>
                </a:solidFill>
              </a:rPr>
              <a:t> qui ne </a:t>
            </a:r>
            <a:r>
              <a:rPr sz="4000" b="1" dirty="0" err="1">
                <a:solidFill>
                  <a:schemeClr val="accent2"/>
                </a:solidFill>
              </a:rPr>
              <a:t>sont</a:t>
            </a:r>
            <a:r>
              <a:rPr sz="4000" b="1" dirty="0">
                <a:solidFill>
                  <a:schemeClr val="accent2"/>
                </a:solidFill>
              </a:rPr>
              <a:t> pas </a:t>
            </a:r>
            <a:r>
              <a:rPr sz="4000" b="1" dirty="0" err="1">
                <a:solidFill>
                  <a:schemeClr val="accent2"/>
                </a:solidFill>
              </a:rPr>
              <a:t>bonnes</a:t>
            </a:r>
            <a:r>
              <a:rPr sz="4000" b="1" dirty="0">
                <a:solidFill>
                  <a:schemeClr val="accent2"/>
                </a:solidFill>
              </a:rPr>
              <a:t> ?</a:t>
            </a:r>
          </a:p>
        </p:txBody>
      </p:sp>
      <p:sp>
        <p:nvSpPr>
          <p:cNvPr id="10243" name="Rectangle 3"/>
          <p:cNvSpPr>
            <a:spLocks noGrp="1" noChangeArrowheads="1"/>
          </p:cNvSpPr>
          <p:nvPr>
            <p:ph type="body" idx="1"/>
          </p:nvPr>
        </p:nvSpPr>
        <p:spPr>
          <a:xfrm>
            <a:off x="127000" y="1468438"/>
            <a:ext cx="8870950" cy="4529137"/>
          </a:xfrm>
        </p:spPr>
        <p:txBody>
          <a:bodyPr/>
          <a:lstStyle/>
          <a:p>
            <a:pPr rtl="0" eaLnBrk="1" hangingPunct="1">
              <a:defRPr/>
            </a:pPr>
            <a:r>
              <a:rPr dirty="0"/>
              <a:t>Les sources </a:t>
            </a:r>
            <a:r>
              <a:rPr u="sng" dirty="0"/>
              <a:t>les </a:t>
            </a:r>
            <a:r>
              <a:rPr u="sng" dirty="0" err="1"/>
              <a:t>moins</a:t>
            </a:r>
            <a:r>
              <a:rPr u="sng" dirty="0"/>
              <a:t> </a:t>
            </a:r>
            <a:r>
              <a:rPr u="sng" dirty="0" err="1"/>
              <a:t>susceptibles</a:t>
            </a:r>
            <a:r>
              <a:rPr u="sng" dirty="0"/>
              <a:t> </a:t>
            </a:r>
            <a:r>
              <a:rPr dirty="0"/>
              <a:t>de </a:t>
            </a:r>
            <a:r>
              <a:rPr dirty="0" err="1"/>
              <a:t>fournir</a:t>
            </a:r>
            <a:r>
              <a:rPr dirty="0"/>
              <a:t> de </a:t>
            </a:r>
            <a:r>
              <a:rPr dirty="0" err="1"/>
              <a:t>l'eau</a:t>
            </a:r>
            <a:r>
              <a:rPr dirty="0"/>
              <a:t> potable, qui </a:t>
            </a:r>
            <a:r>
              <a:rPr dirty="0" err="1"/>
              <a:t>manquent</a:t>
            </a:r>
            <a:r>
              <a:rPr dirty="0"/>
              <a:t> de </a:t>
            </a:r>
            <a:r>
              <a:rPr dirty="0" err="1"/>
              <a:t>fiabilité</a:t>
            </a:r>
            <a:r>
              <a:rPr dirty="0"/>
              <a:t> </a:t>
            </a:r>
            <a:r>
              <a:rPr dirty="0" err="1"/>
              <a:t>ou</a:t>
            </a:r>
            <a:r>
              <a:rPr dirty="0"/>
              <a:t> qui ne </a:t>
            </a:r>
            <a:r>
              <a:rPr dirty="0" err="1"/>
              <a:t>sont</a:t>
            </a:r>
            <a:r>
              <a:rPr dirty="0"/>
              <a:t> pas </a:t>
            </a:r>
            <a:r>
              <a:rPr dirty="0" err="1"/>
              <a:t>soutenables</a:t>
            </a:r>
            <a:r>
              <a:rPr dirty="0"/>
              <a:t> sur le plan </a:t>
            </a:r>
            <a:r>
              <a:rPr dirty="0" err="1"/>
              <a:t>environnemental</a:t>
            </a:r>
            <a:r>
              <a:rPr dirty="0"/>
              <a:t> </a:t>
            </a:r>
            <a:r>
              <a:rPr dirty="0" err="1"/>
              <a:t>sont</a:t>
            </a:r>
            <a:r>
              <a:rPr dirty="0"/>
              <a:t> les </a:t>
            </a:r>
            <a:r>
              <a:rPr dirty="0" err="1"/>
              <a:t>suivantes</a:t>
            </a:r>
            <a:r>
              <a:rPr dirty="0"/>
              <a:t> :</a:t>
            </a:r>
          </a:p>
          <a:p>
            <a:pPr marL="1035050" indent="-3175" rtl="0">
              <a:lnSpc>
                <a:spcPct val="80000"/>
              </a:lnSpc>
              <a:defRPr/>
            </a:pPr>
            <a:r>
              <a:rPr dirty="0"/>
              <a:t>Un </a:t>
            </a:r>
            <a:r>
              <a:rPr dirty="0" err="1"/>
              <a:t>puits</a:t>
            </a:r>
            <a:r>
              <a:rPr dirty="0"/>
              <a:t> non protégé</a:t>
            </a:r>
          </a:p>
          <a:p>
            <a:pPr marL="1035050" indent="-3175" rtl="0">
              <a:lnSpc>
                <a:spcPct val="80000"/>
              </a:lnSpc>
              <a:defRPr/>
            </a:pPr>
            <a:r>
              <a:rPr dirty="0" err="1"/>
              <a:t>Une</a:t>
            </a:r>
            <a:r>
              <a:rPr dirty="0"/>
              <a:t> source non protégée </a:t>
            </a:r>
          </a:p>
          <a:p>
            <a:pPr marL="1035050" indent="-3175" rtl="0">
              <a:lnSpc>
                <a:spcPct val="80000"/>
              </a:lnSpc>
              <a:defRPr/>
            </a:pPr>
            <a:r>
              <a:rPr dirty="0"/>
              <a:t>Les </a:t>
            </a:r>
            <a:r>
              <a:rPr dirty="0" err="1"/>
              <a:t>rivières</a:t>
            </a:r>
            <a:r>
              <a:rPr dirty="0"/>
              <a:t> </a:t>
            </a:r>
            <a:r>
              <a:rPr dirty="0" err="1"/>
              <a:t>ou</a:t>
            </a:r>
            <a:r>
              <a:rPr dirty="0"/>
              <a:t> les </a:t>
            </a:r>
            <a:r>
              <a:rPr dirty="0" err="1"/>
              <a:t>étangs</a:t>
            </a:r>
            <a:r>
              <a:rPr dirty="0"/>
              <a:t> </a:t>
            </a:r>
          </a:p>
          <a:p>
            <a:pPr marL="1035050" indent="-3175" rtl="0">
              <a:lnSpc>
                <a:spcPct val="80000"/>
              </a:lnSpc>
              <a:defRPr/>
            </a:pPr>
            <a:r>
              <a:rPr dirty="0" err="1"/>
              <a:t>L'eau</a:t>
            </a:r>
            <a:r>
              <a:rPr dirty="0"/>
              <a:t> </a:t>
            </a:r>
            <a:r>
              <a:rPr dirty="0" err="1"/>
              <a:t>fournie</a:t>
            </a:r>
            <a:r>
              <a:rPr dirty="0"/>
              <a:t> par un </a:t>
            </a:r>
            <a:r>
              <a:rPr dirty="0" err="1"/>
              <a:t>vendeur</a:t>
            </a:r>
            <a:r>
              <a:rPr dirty="0"/>
              <a:t> </a:t>
            </a:r>
          </a:p>
          <a:p>
            <a:pPr marL="1035050" indent="-3175" rtl="0">
              <a:lnSpc>
                <a:spcPct val="80000"/>
              </a:lnSpc>
              <a:defRPr/>
            </a:pPr>
            <a:r>
              <a:rPr dirty="0" err="1"/>
              <a:t>L'eau</a:t>
            </a:r>
            <a:r>
              <a:rPr dirty="0"/>
              <a:t> </a:t>
            </a:r>
            <a:r>
              <a:rPr dirty="0" err="1"/>
              <a:t>distribuée</a:t>
            </a:r>
            <a:r>
              <a:rPr dirty="0"/>
              <a:t> par camion-</a:t>
            </a:r>
            <a:r>
              <a:rPr dirty="0" err="1"/>
              <a:t>citerne</a:t>
            </a:r>
            <a:r>
              <a:rPr dirty="0"/>
              <a:t> </a:t>
            </a:r>
          </a:p>
          <a:p>
            <a:pPr marL="1035050" indent="-3175" rtl="0">
              <a:lnSpc>
                <a:spcPct val="80000"/>
              </a:lnSpc>
              <a:defRPr/>
            </a:pPr>
            <a:r>
              <a:rPr dirty="0" err="1"/>
              <a:t>L'eau</a:t>
            </a:r>
            <a:r>
              <a:rPr dirty="0"/>
              <a:t> </a:t>
            </a:r>
            <a:r>
              <a:rPr dirty="0" err="1"/>
              <a:t>en</a:t>
            </a:r>
            <a:r>
              <a:rPr dirty="0"/>
              <a:t> </a:t>
            </a:r>
            <a:r>
              <a:rPr dirty="0" err="1"/>
              <a:t>bouteille</a:t>
            </a:r>
            <a:r>
              <a:rPr dirty="0"/>
              <a:t>* </a:t>
            </a:r>
          </a:p>
          <a:p>
            <a:pPr eaLnBrk="1" hangingPunct="1">
              <a:buFontTx/>
              <a:buNone/>
              <a:defRPr/>
            </a:pPr>
            <a:endParaRPr lang="en-US" dirty="0" smtClean="0"/>
          </a:p>
        </p:txBody>
      </p:sp>
      <p:sp>
        <p:nvSpPr>
          <p:cNvPr id="143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019DCC82-A729-44E6-BAF4-9517CB022952}" type="slidenum">
              <a:rPr/>
              <a:pPr rtl="0" eaLnBrk="1" hangingPunct="1"/>
              <a:t>8</a:t>
            </a:fld>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55575"/>
            <a:ext cx="3771900" cy="27162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63" name="TextBox 6"/>
          <p:cNvSpPr txBox="1">
            <a:spLocks noChangeArrowheads="1"/>
          </p:cNvSpPr>
          <p:nvPr/>
        </p:nvSpPr>
        <p:spPr bwMode="auto">
          <a:xfrm>
            <a:off x="2081213" y="2871788"/>
            <a:ext cx="153906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dirty="0" err="1"/>
              <a:t>Une</a:t>
            </a:r>
            <a:r>
              <a:rPr dirty="0"/>
              <a:t> </a:t>
            </a:r>
            <a:r>
              <a:rPr dirty="0" err="1"/>
              <a:t>rivière</a:t>
            </a:r>
            <a:endParaRPr dirty="0"/>
          </a:p>
        </p:txBody>
      </p:sp>
      <p:pic>
        <p:nvPicPr>
          <p:cNvPr id="1536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3225" y="155575"/>
            <a:ext cx="3182938" cy="40417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65" name="TextBox 8"/>
          <p:cNvSpPr txBox="1">
            <a:spLocks noChangeArrowheads="1"/>
          </p:cNvSpPr>
          <p:nvPr/>
        </p:nvSpPr>
        <p:spPr bwMode="auto">
          <a:xfrm>
            <a:off x="6224588" y="4197350"/>
            <a:ext cx="2919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Un puits non protégé </a:t>
            </a:r>
          </a:p>
        </p:txBody>
      </p:sp>
      <p:pic>
        <p:nvPicPr>
          <p:cNvPr id="1536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97038" y="3581400"/>
            <a:ext cx="3468687"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Box 8"/>
          <p:cNvSpPr txBox="1">
            <a:spLocks noChangeArrowheads="1"/>
          </p:cNvSpPr>
          <p:nvPr/>
        </p:nvSpPr>
        <p:spPr bwMode="auto">
          <a:xfrm>
            <a:off x="5286375" y="6143625"/>
            <a:ext cx="2919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Un étang</a:t>
            </a:r>
          </a:p>
        </p:txBody>
      </p:sp>
      <p:sp>
        <p:nvSpPr>
          <p:cNvPr id="153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ECD48866-52C3-4522-8BEB-43510B2936E2}" type="slidenum">
              <a:rPr/>
              <a:pPr rtl="0" eaLnBrk="1" hangingPunct="1"/>
              <a:t>9</a:t>
            </a:fld>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_PowerPoint Presentati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Template_PowerPoint Presentation.pot</Template>
  <TotalTime>2939</TotalTime>
  <Words>1152</Words>
  <Application>Microsoft Office PowerPoint</Application>
  <PresentationFormat>On-screen Show (4:3)</PresentationFormat>
  <Paragraphs>279</Paragraphs>
  <Slides>30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ＭＳ Ｐゴシック</vt:lpstr>
      <vt:lpstr>Arial</vt:lpstr>
      <vt:lpstr>Calibri</vt:lpstr>
      <vt:lpstr>Wingdings</vt:lpstr>
      <vt:lpstr>Template_PowerPoint Presentation</vt:lpstr>
      <vt:lpstr>PowerPoint Presentation</vt:lpstr>
      <vt:lpstr>PowerPoint Presentation</vt:lpstr>
      <vt:lpstr>Problématique mondiale de l’eau et  de l’assainissement</vt:lpstr>
      <vt:lpstr>Attentes d’apprentissage</vt:lpstr>
      <vt:lpstr>Eau de boisson</vt:lpstr>
      <vt:lpstr>Réfléchissez</vt:lpstr>
      <vt:lpstr>Réfléchissez</vt:lpstr>
      <vt:lpstr>Quelles sont les sources d'eau qui ne sont pas bonnes ?</vt:lpstr>
      <vt:lpstr>PowerPoint Presentation</vt:lpstr>
      <vt:lpstr>Qu'est-ce qu'une "source d'eau améliorée" ?</vt:lpstr>
      <vt:lpstr>PowerPoint Presentation</vt:lpstr>
      <vt:lpstr>PowerPoint Presentation</vt:lpstr>
      <vt:lpstr>Réfléchissez</vt:lpstr>
      <vt:lpstr>POURQUOI ?</vt:lpstr>
      <vt:lpstr>L'assainissement de base</vt:lpstr>
      <vt:lpstr>Réfléchissez</vt:lpstr>
      <vt:lpstr>Réfléchissez</vt:lpstr>
      <vt:lpstr>Qu'est-ce qu'un assainissement insalubre ?</vt:lpstr>
      <vt:lpstr>PowerPoint Presentation</vt:lpstr>
      <vt:lpstr>PowerPoint Presentation</vt:lpstr>
      <vt:lpstr>Qu'est-ce qu'un assainissement sain ?</vt:lpstr>
      <vt:lpstr>PowerPoint Presentation</vt:lpstr>
      <vt:lpstr>Réfléchissez</vt:lpstr>
      <vt:lpstr>POURQUOI ?</vt:lpstr>
      <vt:lpstr>Réfléchissez...</vt:lpstr>
      <vt:lpstr>Qu'est-ce que cela implique par rapport à moi ?</vt:lpstr>
      <vt:lpstr>Le cycle de la pauvreté</vt:lpstr>
      <vt:lpstr>Le cycle de la pauvreté</vt:lpstr>
      <vt:lpstr>Révision</vt:lpstr>
      <vt:lpstr> Révision</vt:lpstr>
    </vt:vector>
  </TitlesOfParts>
  <Company>CMH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Heidi Morrison</dc:creator>
  <cp:lastModifiedBy>Andrea Roach</cp:lastModifiedBy>
  <cp:revision>66</cp:revision>
  <dcterms:created xsi:type="dcterms:W3CDTF">2010-03-19T16:16:47Z</dcterms:created>
  <dcterms:modified xsi:type="dcterms:W3CDTF">2016-06-30T21:24:06Z</dcterms:modified>
</cp:coreProperties>
</file>