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98" r:id="rId3"/>
    <p:sldId id="256" r:id="rId4"/>
    <p:sldId id="257" r:id="rId5"/>
    <p:sldId id="272" r:id="rId6"/>
    <p:sldId id="259" r:id="rId7"/>
    <p:sldId id="274" r:id="rId8"/>
    <p:sldId id="273" r:id="rId9"/>
    <p:sldId id="279" r:id="rId10"/>
    <p:sldId id="261" r:id="rId11"/>
    <p:sldId id="275" r:id="rId12"/>
    <p:sldId id="281" r:id="rId13"/>
    <p:sldId id="280" r:id="rId14"/>
    <p:sldId id="282" r:id="rId15"/>
    <p:sldId id="283" r:id="rId16"/>
    <p:sldId id="284" r:id="rId17"/>
    <p:sldId id="285" r:id="rId18"/>
    <p:sldId id="286" r:id="rId19"/>
    <p:sldId id="276" r:id="rId20"/>
    <p:sldId id="287" r:id="rId21"/>
    <p:sldId id="277" r:id="rId22"/>
    <p:sldId id="262" r:id="rId23"/>
    <p:sldId id="289" r:id="rId24"/>
    <p:sldId id="278" r:id="rId25"/>
    <p:sldId id="288" r:id="rId26"/>
    <p:sldId id="290" r:id="rId27"/>
    <p:sldId id="291" r:id="rId28"/>
    <p:sldId id="292" r:id="rId29"/>
    <p:sldId id="293" r:id="rId30"/>
    <p:sldId id="294" r:id="rId31"/>
    <p:sldId id="263" r:id="rId32"/>
    <p:sldId id="297" r:id="rId33"/>
    <p:sldId id="296" r:id="rId34"/>
    <p:sldId id="295" r:id="rId35"/>
    <p:sldId id="265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8FA27-64F8-49D4-B930-D085A1340A01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562A2-E55C-4F01-B6B4-FC81FAC41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1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01D48748-4656-4DE6-B307-842B3552C177}" type="slidenum">
              <a:rPr/>
              <a:pPr/>
              <a:t>7</a:t>
            </a:fld>
            <a:endParaRPr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34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DA86F103-6DE1-462C-9DA2-1F9F2FEAEB70}" type="slidenum">
              <a:rPr/>
              <a:pPr/>
              <a:t>17</a:t>
            </a:fld>
            <a:endParaRPr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4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A1EECD9D-8ABC-4A1F-A334-4B46B7A10376}" type="slidenum">
              <a:rPr/>
              <a:pPr/>
              <a:t>18</a:t>
            </a:fld>
            <a:endParaRPr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99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09536BCE-F47D-417A-9273-ED92216E37A9}" type="slidenum">
              <a:rPr/>
              <a:pPr/>
              <a:t>19</a:t>
            </a:fld>
            <a:endParaRPr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76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C3C067E4-2BF3-4D10-B464-D585037493C3}" type="slidenum">
              <a:rPr/>
              <a:pPr/>
              <a:t>20</a:t>
            </a:fld>
            <a:endParaRPr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35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CE9A29BD-EDD2-4EB0-A924-83963C61C278}" type="slidenum">
              <a:rPr/>
              <a:pPr/>
              <a:t>21</a:t>
            </a:fld>
            <a:endParaRPr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69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FD595AE7-E987-4154-8C7E-176868A62418}" type="slidenum">
              <a:rPr/>
              <a:pPr/>
              <a:t>23</a:t>
            </a:fld>
            <a:endParaRPr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94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B52E5F84-AF1E-45DB-B92A-7A9C8BBBCAB1}" type="slidenum">
              <a:rPr/>
              <a:pPr/>
              <a:t>24</a:t>
            </a:fld>
            <a:endParaRPr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51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25C32301-EBCF-46B3-8C84-9F78A92B15B5}" type="slidenum">
              <a:rPr/>
              <a:pPr/>
              <a:t>25</a:t>
            </a:fld>
            <a:endParaRPr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57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E2FC5EB0-3546-45C4-969F-86A045676386}" type="slidenum">
              <a:rPr/>
              <a:pPr/>
              <a:t>26</a:t>
            </a:fld>
            <a:endParaRPr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48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F8E245C0-7C5D-4BBA-B936-98DE8CC10750}" type="slidenum">
              <a:rPr/>
              <a:pPr/>
              <a:t>27</a:t>
            </a:fld>
            <a:endParaRPr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2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9pPr>
          </a:lstStyle>
          <a:p>
            <a:pPr rtl="0" eaLnBrk="1" hangingPunct="1"/>
            <a:fld id="{3207C2F0-678D-4844-9752-792CF4147B70}" type="slidenum">
              <a:rPr sz="1200">
                <a:latin typeface="Calibri" pitchFamily="34" charset="0"/>
              </a:rPr>
              <a:pPr eaLnBrk="1" hangingPunct="1"/>
              <a:t>8</a:t>
            </a:fld>
            <a:endParaRPr sz="1200">
              <a:latin typeface="Calibri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39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66BA567D-8EE8-441F-A6E8-E73BD92D71B5}" type="slidenum">
              <a:rPr/>
              <a:pPr/>
              <a:t>28</a:t>
            </a:fld>
            <a:endParaRPr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Significa que la PTMH es importante y que los números de bebés y niños con VIH/SIDA están en aumento.</a:t>
            </a:r>
          </a:p>
        </p:txBody>
      </p:sp>
    </p:spTree>
    <p:extLst>
      <p:ext uri="{BB962C8B-B14F-4D97-AF65-F5344CB8AC3E}">
        <p14:creationId xmlns:p14="http://schemas.microsoft.com/office/powerpoint/2010/main" val="4077190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C4DBF7E8-5F5C-4B2B-B4A4-88BABB60C0F5}" type="slidenum">
              <a:rPr/>
              <a:pPr/>
              <a:t>29</a:t>
            </a:fld>
            <a:endParaRPr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09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CC716A74-18A2-42A4-80E5-D40B4C2E99AF}" type="slidenum">
              <a:rPr/>
              <a:pPr/>
              <a:t>30</a:t>
            </a:fld>
            <a:endParaRPr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35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2B41132C-A8EB-4830-BC06-94DB36AB326F}" type="slidenum">
              <a:rPr/>
              <a:pPr/>
              <a:t>32</a:t>
            </a:fld>
            <a:endParaRPr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0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7467348C-956A-4970-BD4F-99BC9EBE4271}" type="slidenum">
              <a:rPr/>
              <a:pPr/>
              <a:t>33</a:t>
            </a:fld>
            <a:endParaRPr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52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4F6293D9-A2F7-459C-9D4E-5D5BB664435E}" type="slidenum">
              <a:rPr/>
              <a:pPr/>
              <a:t>34</a:t>
            </a:fld>
            <a:endParaRPr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4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B513E2DC-BA69-440B-9E06-6E5CABADB029}" type="slidenum">
              <a:rPr/>
              <a:pPr/>
              <a:t>9</a:t>
            </a:fld>
            <a:endParaRPr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60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52DC3C94-8BE0-411A-91BE-FFA5414B2B71}" type="slidenum">
              <a:rPr/>
              <a:pPr/>
              <a:t>11</a:t>
            </a:fld>
            <a:endParaRPr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28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7D2FC382-E00E-4734-BADA-9F3D8ED7551A}" type="slidenum">
              <a:rPr/>
              <a:pPr/>
              <a:t>12</a:t>
            </a:fld>
            <a:endParaRPr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96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D0A11FAE-9B59-4CB9-BCB8-E5564449B155}" type="slidenum">
              <a:rPr/>
              <a:pPr/>
              <a:t>13</a:t>
            </a:fld>
            <a:endParaRPr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36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E020A00B-83B4-4248-8BA7-CA2DABFB28D9}" type="slidenum">
              <a:rPr/>
              <a:pPr/>
              <a:t>14</a:t>
            </a:fld>
            <a:endParaRPr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52463"/>
            <a:ext cx="4570412" cy="342900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7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97CB3B0B-4AEF-47A0-8536-2A3FD52815E3}" type="slidenum">
              <a:rPr/>
              <a:pPr/>
              <a:t>15</a:t>
            </a:fld>
            <a:endParaRPr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6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rtl="0"/>
            <a:fld id="{64CA0FD7-8E87-4909-9B1A-4FB36460F640}" type="slidenum">
              <a:rPr/>
              <a:pPr/>
              <a:t>16</a:t>
            </a:fld>
            <a:endParaRPr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5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8FE81C-1BF8-4F34-A344-0F9C0D0D7C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6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9A2F44-FF70-4AA9-836B-F96FFABF05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9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646B1E-3940-4F26-87B5-87CDE4B7D1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6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4" descr="CAWST Colour - no text 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2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674979-EC48-41BA-A377-18B893688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9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8B727-11FE-4B81-8E9F-53EF06B856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4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7201AE-EBDF-4F9E-BBA4-D83EE29AE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2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6D6939-B8AB-415C-8E07-37773906F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8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C5138D-4C5F-48AF-A64F-FBCEEBACA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6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3F326D-2649-4216-BBC7-53F95C3158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2EDC0C-8AD2-419E-9BC8-59FCE3CF7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8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awst.org/resources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231" y="762000"/>
            <a:ext cx="8077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pPr algn="ctr" rtl="0">
              <a:tabLst>
                <a:tab pos="1196975" algn="l"/>
              </a:tabLst>
            </a:pPr>
            <a:r>
              <a:rPr sz="1050" dirty="0"/>
              <a:t>12, 2916 – 5</a:t>
            </a:r>
            <a:r>
              <a:rPr sz="1050" baseline="30000" dirty="0"/>
              <a:t>th</a:t>
            </a:r>
            <a:r>
              <a:rPr sz="1050" dirty="0"/>
              <a:t> Avenue</a:t>
            </a:r>
          </a:p>
          <a:p>
            <a:pPr algn="ctr" rtl="0">
              <a:tabLst>
                <a:tab pos="1196975" algn="l"/>
              </a:tabLst>
            </a:pPr>
            <a:r>
              <a:rPr sz="1050" dirty="0"/>
              <a:t>Calgary, Alberta, T2A 6K4, </a:t>
            </a:r>
            <a:r>
              <a:rPr sz="1050" dirty="0" err="1"/>
              <a:t>Canadá</a:t>
            </a:r>
            <a:endParaRPr sz="1050" dirty="0"/>
          </a:p>
          <a:p>
            <a:pPr algn="ctr" rtl="0">
              <a:tabLst>
                <a:tab pos="1196975" algn="l"/>
              </a:tabLst>
            </a:pPr>
            <a:r>
              <a:rPr sz="1050" dirty="0" err="1"/>
              <a:t>Teléfono</a:t>
            </a:r>
            <a:r>
              <a:rPr sz="1050" dirty="0"/>
              <a:t>: + 1 (403) 243-3285, fax: + 1 (403) 243-6199</a:t>
            </a:r>
          </a:p>
          <a:p>
            <a:pPr algn="ctr" rtl="0">
              <a:tabLst>
                <a:tab pos="1196975" algn="l"/>
              </a:tabLst>
            </a:pPr>
            <a:r>
              <a:rPr sz="1050" dirty="0" err="1"/>
              <a:t>Correo</a:t>
            </a:r>
            <a:r>
              <a:rPr sz="1050" dirty="0"/>
              <a:t> </a:t>
            </a:r>
            <a:r>
              <a:rPr sz="1050" dirty="0" err="1"/>
              <a:t>electrónico</a:t>
            </a:r>
            <a:r>
              <a:rPr sz="1050" dirty="0"/>
              <a:t>: cawst@cawst.org, </a:t>
            </a:r>
            <a:r>
              <a:rPr sz="1050" dirty="0" err="1"/>
              <a:t>sitio</a:t>
            </a:r>
            <a:r>
              <a:rPr sz="1050" dirty="0"/>
              <a:t> web: www.cawst.org</a:t>
            </a:r>
          </a:p>
          <a:p>
            <a:pPr rtl="0">
              <a:tabLst>
                <a:tab pos="1196975" algn="l"/>
              </a:tabLst>
            </a:pPr>
            <a:r>
              <a:rPr sz="1050" dirty="0"/>
              <a:t> </a:t>
            </a:r>
          </a:p>
          <a:p>
            <a:pPr rtl="0">
              <a:tabLst>
                <a:tab pos="1196975" algn="l"/>
              </a:tabLst>
            </a:pPr>
            <a:r>
              <a:rPr sz="1050" dirty="0" err="1"/>
              <a:t>CAWST</a:t>
            </a:r>
            <a:r>
              <a:rPr sz="1050" dirty="0"/>
              <a:t> </a:t>
            </a:r>
            <a:r>
              <a:rPr sz="1050" dirty="0" err="1"/>
              <a:t>es</a:t>
            </a:r>
            <a:r>
              <a:rPr sz="1050" dirty="0"/>
              <a:t> </a:t>
            </a:r>
            <a:r>
              <a:rPr sz="1050" dirty="0" err="1"/>
              <a:t>una</a:t>
            </a:r>
            <a:r>
              <a:rPr sz="1050" dirty="0"/>
              <a:t> </a:t>
            </a:r>
            <a:r>
              <a:rPr sz="1050" dirty="0" err="1"/>
              <a:t>organización</a:t>
            </a:r>
            <a:r>
              <a:rPr sz="1050" dirty="0"/>
              <a:t> </a:t>
            </a:r>
            <a:r>
              <a:rPr sz="1050" dirty="0" err="1"/>
              <a:t>canadiense</a:t>
            </a:r>
            <a:r>
              <a:rPr sz="1050" dirty="0"/>
              <a:t> sin fines de </a:t>
            </a:r>
            <a:r>
              <a:rPr sz="1050" dirty="0" err="1"/>
              <a:t>lucro</a:t>
            </a:r>
            <a:r>
              <a:rPr sz="1050" dirty="0"/>
              <a:t> </a:t>
            </a:r>
            <a:r>
              <a:rPr sz="1050" dirty="0" err="1"/>
              <a:t>abocada</a:t>
            </a:r>
            <a:r>
              <a:rPr sz="1050" dirty="0"/>
              <a:t> al principio de que el </a:t>
            </a:r>
            <a:r>
              <a:rPr sz="1050" dirty="0" err="1"/>
              <a:t>agua</a:t>
            </a:r>
            <a:r>
              <a:rPr sz="1050" dirty="0"/>
              <a:t> </a:t>
            </a:r>
            <a:r>
              <a:rPr sz="1050" dirty="0" err="1"/>
              <a:t>limpia</a:t>
            </a:r>
            <a:r>
              <a:rPr sz="1050" dirty="0"/>
              <a:t> cambia </a:t>
            </a:r>
            <a:r>
              <a:rPr sz="1050" dirty="0" err="1"/>
              <a:t>vidas</a:t>
            </a:r>
            <a:r>
              <a:rPr sz="1050" dirty="0"/>
              <a:t>. El </a:t>
            </a:r>
            <a:r>
              <a:rPr sz="1050" dirty="0" err="1"/>
              <a:t>agua</a:t>
            </a:r>
            <a:r>
              <a:rPr sz="1050" dirty="0"/>
              <a:t> </a:t>
            </a:r>
            <a:r>
              <a:rPr sz="1050" dirty="0" err="1"/>
              <a:t>segura</a:t>
            </a:r>
            <a:r>
              <a:rPr sz="1050" dirty="0"/>
              <a:t> y el </a:t>
            </a:r>
            <a:r>
              <a:rPr sz="1050" dirty="0" err="1"/>
              <a:t>saneamiento</a:t>
            </a:r>
            <a:r>
              <a:rPr sz="1050" dirty="0"/>
              <a:t> </a:t>
            </a:r>
            <a:r>
              <a:rPr sz="1050" dirty="0" err="1"/>
              <a:t>básico</a:t>
            </a:r>
            <a:r>
              <a:rPr sz="1050" dirty="0"/>
              <a:t> son el </a:t>
            </a:r>
            <a:r>
              <a:rPr sz="1050" dirty="0" err="1"/>
              <a:t>pilar</a:t>
            </a:r>
            <a:r>
              <a:rPr sz="1050" dirty="0"/>
              <a:t> fundamental para </a:t>
            </a:r>
            <a:r>
              <a:rPr sz="1050" dirty="0" err="1"/>
              <a:t>darles</a:t>
            </a:r>
            <a:r>
              <a:rPr sz="1050" dirty="0"/>
              <a:t> </a:t>
            </a:r>
            <a:r>
              <a:rPr sz="1050" dirty="0" err="1"/>
              <a:t>poder</a:t>
            </a:r>
            <a:r>
              <a:rPr sz="1050" dirty="0"/>
              <a:t> a las personas </a:t>
            </a:r>
            <a:r>
              <a:rPr sz="1050" dirty="0" err="1"/>
              <a:t>más</a:t>
            </a:r>
            <a:r>
              <a:rPr sz="1050" dirty="0"/>
              <a:t> </a:t>
            </a:r>
            <a:r>
              <a:rPr sz="1050" dirty="0" err="1"/>
              <a:t>pobres</a:t>
            </a:r>
            <a:r>
              <a:rPr sz="1050" dirty="0"/>
              <a:t> del </a:t>
            </a:r>
            <a:r>
              <a:rPr sz="1050" dirty="0" err="1"/>
              <a:t>mundo</a:t>
            </a:r>
            <a:r>
              <a:rPr sz="1050" dirty="0"/>
              <a:t> y </a:t>
            </a:r>
            <a:r>
              <a:rPr sz="1050" dirty="0" err="1"/>
              <a:t>así</a:t>
            </a:r>
            <a:r>
              <a:rPr sz="1050" dirty="0"/>
              <a:t> romper el </a:t>
            </a:r>
            <a:r>
              <a:rPr sz="1050" dirty="0" err="1"/>
              <a:t>ciclo</a:t>
            </a:r>
            <a:r>
              <a:rPr sz="1050" dirty="0"/>
              <a:t> de la </a:t>
            </a:r>
            <a:r>
              <a:rPr sz="1050" dirty="0" err="1"/>
              <a:t>pobreza</a:t>
            </a:r>
            <a:r>
              <a:rPr sz="1050" dirty="0"/>
              <a:t>. </a:t>
            </a:r>
            <a:r>
              <a:rPr sz="1050" dirty="0" err="1"/>
              <a:t>En</a:t>
            </a:r>
            <a:r>
              <a:rPr sz="1050" dirty="0"/>
              <a:t> </a:t>
            </a:r>
            <a:r>
              <a:rPr sz="1050" dirty="0" err="1"/>
              <a:t>CAWST</a:t>
            </a:r>
            <a:r>
              <a:rPr sz="1050" dirty="0"/>
              <a:t>, </a:t>
            </a:r>
            <a:r>
              <a:rPr sz="1050" dirty="0" err="1"/>
              <a:t>creemos</a:t>
            </a:r>
            <a:r>
              <a:rPr sz="1050" dirty="0"/>
              <a:t> que el </a:t>
            </a:r>
            <a:r>
              <a:rPr sz="1050" dirty="0" err="1"/>
              <a:t>camino</a:t>
            </a:r>
            <a:r>
              <a:rPr sz="1050" dirty="0"/>
              <a:t> </a:t>
            </a:r>
            <a:r>
              <a:rPr sz="1050" dirty="0" err="1"/>
              <a:t>es</a:t>
            </a:r>
            <a:r>
              <a:rPr sz="1050" dirty="0"/>
              <a:t> </a:t>
            </a:r>
            <a:r>
              <a:rPr sz="1050" dirty="0" err="1"/>
              <a:t>enseñarles</a:t>
            </a:r>
            <a:r>
              <a:rPr sz="1050" dirty="0"/>
              <a:t> a las personas las </a:t>
            </a:r>
            <a:r>
              <a:rPr sz="1050" dirty="0" err="1"/>
              <a:t>habilidades</a:t>
            </a:r>
            <a:r>
              <a:rPr sz="1050" dirty="0"/>
              <a:t> </a:t>
            </a:r>
            <a:r>
              <a:rPr sz="1050" dirty="0" err="1"/>
              <a:t>necesarias</a:t>
            </a:r>
            <a:r>
              <a:rPr sz="1050" dirty="0"/>
              <a:t> para </a:t>
            </a:r>
            <a:r>
              <a:rPr sz="1050" dirty="0" err="1"/>
              <a:t>tener</a:t>
            </a:r>
            <a:r>
              <a:rPr sz="1050" dirty="0"/>
              <a:t> </a:t>
            </a:r>
            <a:r>
              <a:rPr sz="1050" dirty="0" err="1"/>
              <a:t>agua</a:t>
            </a:r>
            <a:r>
              <a:rPr sz="1050" dirty="0"/>
              <a:t> potable </a:t>
            </a:r>
            <a:r>
              <a:rPr sz="1050" dirty="0" err="1"/>
              <a:t>en</a:t>
            </a:r>
            <a:r>
              <a:rPr sz="1050" dirty="0"/>
              <a:t> </a:t>
            </a:r>
            <a:r>
              <a:rPr sz="1050" dirty="0" err="1"/>
              <a:t>sus</a:t>
            </a:r>
            <a:r>
              <a:rPr sz="1050" dirty="0"/>
              <a:t> </a:t>
            </a:r>
            <a:r>
              <a:rPr sz="1050" dirty="0" err="1"/>
              <a:t>hogares</a:t>
            </a:r>
            <a:r>
              <a:rPr sz="1050" dirty="0"/>
              <a:t>. </a:t>
            </a:r>
          </a:p>
          <a:p>
            <a:pPr rtl="0">
              <a:tabLst>
                <a:tab pos="1196975" algn="l"/>
              </a:tabLst>
            </a:pPr>
            <a:r>
              <a:rPr sz="1050" dirty="0"/>
              <a:t> </a:t>
            </a:r>
          </a:p>
          <a:p>
            <a:pPr rtl="0">
              <a:tabLst>
                <a:tab pos="1196975" algn="l"/>
              </a:tabLst>
            </a:pPr>
            <a:r>
              <a:rPr sz="1050" dirty="0" err="1"/>
              <a:t>CAWST</a:t>
            </a:r>
            <a:r>
              <a:rPr sz="1050" dirty="0"/>
              <a:t> </a:t>
            </a:r>
            <a:r>
              <a:rPr sz="1050" dirty="0" err="1"/>
              <a:t>transmite</a:t>
            </a:r>
            <a:r>
              <a:rPr sz="1050" dirty="0"/>
              <a:t> </a:t>
            </a:r>
            <a:r>
              <a:rPr sz="1050" dirty="0" err="1"/>
              <a:t>conocimiento</a:t>
            </a:r>
            <a:r>
              <a:rPr sz="1050" dirty="0"/>
              <a:t> y </a:t>
            </a:r>
            <a:r>
              <a:rPr sz="1050" dirty="0" err="1"/>
              <a:t>habilidades</a:t>
            </a:r>
            <a:r>
              <a:rPr sz="1050" dirty="0"/>
              <a:t> a </a:t>
            </a:r>
            <a:r>
              <a:rPr sz="1050" dirty="0" err="1"/>
              <a:t>organizaciones</a:t>
            </a:r>
            <a:r>
              <a:rPr sz="1050" dirty="0"/>
              <a:t> e </a:t>
            </a:r>
            <a:r>
              <a:rPr sz="1050" dirty="0" err="1"/>
              <a:t>individuos</a:t>
            </a:r>
            <a:r>
              <a:rPr sz="1050" dirty="0"/>
              <a:t> </a:t>
            </a:r>
            <a:r>
              <a:rPr sz="1050" dirty="0" err="1"/>
              <a:t>en</a:t>
            </a:r>
            <a:r>
              <a:rPr sz="1050" dirty="0"/>
              <a:t> </a:t>
            </a:r>
            <a:r>
              <a:rPr sz="1050" dirty="0" err="1"/>
              <a:t>países</a:t>
            </a:r>
            <a:r>
              <a:rPr sz="1050" dirty="0"/>
              <a:t> </a:t>
            </a:r>
            <a:r>
              <a:rPr sz="1050" dirty="0" err="1"/>
              <a:t>en</a:t>
            </a:r>
            <a:r>
              <a:rPr sz="1050" dirty="0"/>
              <a:t> </a:t>
            </a:r>
            <a:r>
              <a:rPr sz="1050" dirty="0" err="1"/>
              <a:t>desarrollo</a:t>
            </a:r>
            <a:r>
              <a:rPr sz="1050" dirty="0"/>
              <a:t> a </a:t>
            </a:r>
            <a:r>
              <a:rPr sz="1050" dirty="0" err="1"/>
              <a:t>través</a:t>
            </a:r>
            <a:r>
              <a:rPr sz="1050" dirty="0"/>
              <a:t> de la </a:t>
            </a:r>
            <a:r>
              <a:rPr sz="1050" dirty="0" err="1"/>
              <a:t>educación</a:t>
            </a:r>
            <a:r>
              <a:rPr sz="1050" dirty="0"/>
              <a:t>, la </a:t>
            </a:r>
            <a:r>
              <a:rPr sz="1050" dirty="0" err="1"/>
              <a:t>capacitación</a:t>
            </a:r>
            <a:r>
              <a:rPr sz="1050" dirty="0"/>
              <a:t> y </a:t>
            </a:r>
            <a:r>
              <a:rPr sz="1050" dirty="0" err="1"/>
              <a:t>los</a:t>
            </a:r>
            <a:r>
              <a:rPr sz="1050" dirty="0"/>
              <a:t> </a:t>
            </a:r>
            <a:r>
              <a:rPr sz="1050" dirty="0" err="1"/>
              <a:t>servicios</a:t>
            </a:r>
            <a:r>
              <a:rPr sz="1050" dirty="0"/>
              <a:t> de </a:t>
            </a:r>
            <a:r>
              <a:rPr sz="1050" dirty="0" err="1"/>
              <a:t>consultoría</a:t>
            </a:r>
            <a:r>
              <a:rPr sz="1050" dirty="0"/>
              <a:t>. </a:t>
            </a:r>
            <a:r>
              <a:rPr sz="1050" dirty="0" err="1"/>
              <a:t>Esta</a:t>
            </a:r>
            <a:r>
              <a:rPr sz="1050" dirty="0"/>
              <a:t> red </a:t>
            </a:r>
            <a:r>
              <a:rPr sz="1050" dirty="0" err="1"/>
              <a:t>en</a:t>
            </a:r>
            <a:r>
              <a:rPr sz="1050" dirty="0"/>
              <a:t> </a:t>
            </a:r>
            <a:r>
              <a:rPr sz="1050" dirty="0" err="1"/>
              <a:t>constante</a:t>
            </a:r>
            <a:r>
              <a:rPr sz="1050" dirty="0"/>
              <a:t> </a:t>
            </a:r>
            <a:r>
              <a:rPr sz="1050" dirty="0" err="1"/>
              <a:t>expansión</a:t>
            </a:r>
            <a:r>
              <a:rPr sz="1050" dirty="0"/>
              <a:t> </a:t>
            </a:r>
            <a:r>
              <a:rPr sz="1050" dirty="0" err="1"/>
              <a:t>puede</a:t>
            </a:r>
            <a:r>
              <a:rPr sz="1050" dirty="0"/>
              <a:t> </a:t>
            </a:r>
            <a:r>
              <a:rPr sz="1050" dirty="0" err="1"/>
              <a:t>motivar</a:t>
            </a:r>
            <a:r>
              <a:rPr sz="1050" dirty="0"/>
              <a:t> a que </a:t>
            </a:r>
            <a:r>
              <a:rPr sz="1050" dirty="0" err="1"/>
              <a:t>en</a:t>
            </a:r>
            <a:r>
              <a:rPr sz="1050" dirty="0"/>
              <a:t> </a:t>
            </a:r>
            <a:r>
              <a:rPr sz="1050" dirty="0" err="1"/>
              <a:t>los</a:t>
            </a:r>
            <a:r>
              <a:rPr sz="1050" dirty="0"/>
              <a:t> </a:t>
            </a:r>
            <a:r>
              <a:rPr sz="1050" dirty="0" err="1"/>
              <a:t>hogares</a:t>
            </a:r>
            <a:r>
              <a:rPr sz="1050" dirty="0"/>
              <a:t> se </a:t>
            </a:r>
            <a:r>
              <a:rPr sz="1050" dirty="0" err="1"/>
              <a:t>pongan</a:t>
            </a:r>
            <a:r>
              <a:rPr sz="1050" dirty="0"/>
              <a:t> </a:t>
            </a:r>
            <a:r>
              <a:rPr sz="1050" dirty="0" err="1"/>
              <a:t>manos</a:t>
            </a:r>
            <a:r>
              <a:rPr sz="1050" dirty="0"/>
              <a:t> a la </a:t>
            </a:r>
            <a:r>
              <a:rPr sz="1050" dirty="0" err="1"/>
              <a:t>obra</a:t>
            </a:r>
            <a:r>
              <a:rPr sz="1050" dirty="0"/>
              <a:t> para </a:t>
            </a:r>
            <a:r>
              <a:rPr sz="1050" dirty="0" err="1"/>
              <a:t>satisfacer</a:t>
            </a:r>
            <a:r>
              <a:rPr sz="1050" dirty="0"/>
              <a:t> las </a:t>
            </a:r>
            <a:r>
              <a:rPr sz="1050" dirty="0" err="1"/>
              <a:t>necesidades</a:t>
            </a:r>
            <a:r>
              <a:rPr sz="1050" dirty="0"/>
              <a:t> </a:t>
            </a:r>
            <a:r>
              <a:rPr sz="1050" dirty="0" err="1"/>
              <a:t>básicas</a:t>
            </a:r>
            <a:r>
              <a:rPr sz="1050" dirty="0"/>
              <a:t> de </a:t>
            </a:r>
            <a:r>
              <a:rPr sz="1050" dirty="0" err="1"/>
              <a:t>agua</a:t>
            </a:r>
            <a:r>
              <a:rPr sz="1050" dirty="0"/>
              <a:t> y </a:t>
            </a:r>
            <a:r>
              <a:rPr sz="1050" dirty="0" err="1"/>
              <a:t>saneamiento</a:t>
            </a:r>
            <a:r>
              <a:rPr sz="1050" dirty="0"/>
              <a:t>.</a:t>
            </a:r>
          </a:p>
          <a:p>
            <a:pPr rtl="0">
              <a:tabLst>
                <a:tab pos="1196975" algn="l"/>
              </a:tabLst>
            </a:pPr>
            <a:r>
              <a:rPr sz="1050" dirty="0"/>
              <a:t> </a:t>
            </a:r>
          </a:p>
          <a:p>
            <a:pPr rtl="0">
              <a:tabLst>
                <a:tab pos="1196975" algn="l"/>
              </a:tabLst>
            </a:pPr>
            <a:r>
              <a:rPr sz="1050" dirty="0"/>
              <a:t>Una de las </a:t>
            </a:r>
            <a:r>
              <a:rPr sz="1050" dirty="0" err="1"/>
              <a:t>principales</a:t>
            </a:r>
            <a:r>
              <a:rPr sz="1050" dirty="0"/>
              <a:t> </a:t>
            </a:r>
            <a:r>
              <a:rPr sz="1050" dirty="0" err="1"/>
              <a:t>estrategias</a:t>
            </a:r>
            <a:r>
              <a:rPr sz="1050" dirty="0"/>
              <a:t> de </a:t>
            </a:r>
            <a:r>
              <a:rPr sz="1050" dirty="0" err="1"/>
              <a:t>CAWST</a:t>
            </a:r>
            <a:r>
              <a:rPr sz="1050" dirty="0"/>
              <a:t> </a:t>
            </a:r>
            <a:r>
              <a:rPr sz="1050" dirty="0" err="1"/>
              <a:t>es</a:t>
            </a:r>
            <a:r>
              <a:rPr sz="1050" dirty="0"/>
              <a:t> </a:t>
            </a:r>
            <a:r>
              <a:rPr sz="1050" dirty="0" err="1"/>
              <a:t>hacer</a:t>
            </a:r>
            <a:r>
              <a:rPr sz="1050" dirty="0"/>
              <a:t> del </a:t>
            </a:r>
            <a:r>
              <a:rPr sz="1050" dirty="0" err="1"/>
              <a:t>conocimiento</a:t>
            </a:r>
            <a:r>
              <a:rPr sz="1050" dirty="0"/>
              <a:t> </a:t>
            </a:r>
            <a:r>
              <a:rPr sz="1050" dirty="0" err="1"/>
              <a:t>sobre</a:t>
            </a:r>
            <a:r>
              <a:rPr sz="1050" dirty="0"/>
              <a:t> el </a:t>
            </a:r>
            <a:r>
              <a:rPr sz="1050" dirty="0" err="1"/>
              <a:t>agua</a:t>
            </a:r>
            <a:r>
              <a:rPr sz="1050" dirty="0"/>
              <a:t> un saber popular. </a:t>
            </a:r>
            <a:r>
              <a:rPr sz="1050" dirty="0" err="1"/>
              <a:t>Eso</a:t>
            </a:r>
            <a:r>
              <a:rPr sz="1050" dirty="0"/>
              <a:t> se </a:t>
            </a:r>
            <a:r>
              <a:rPr sz="1050" dirty="0" err="1"/>
              <a:t>logra</a:t>
            </a:r>
            <a:r>
              <a:rPr sz="1050" dirty="0"/>
              <a:t>, </a:t>
            </a:r>
            <a:r>
              <a:rPr sz="1050" dirty="0" err="1"/>
              <a:t>en</a:t>
            </a:r>
            <a:r>
              <a:rPr sz="1050" dirty="0"/>
              <a:t> parte, con el </a:t>
            </a:r>
            <a:r>
              <a:rPr sz="1050" dirty="0" err="1"/>
              <a:t>desarrollo</a:t>
            </a:r>
            <a:r>
              <a:rPr sz="1050" dirty="0"/>
              <a:t> y la </a:t>
            </a:r>
            <a:r>
              <a:rPr sz="1050" dirty="0" err="1"/>
              <a:t>distribución</a:t>
            </a:r>
            <a:r>
              <a:rPr sz="1050" dirty="0"/>
              <a:t> </a:t>
            </a:r>
            <a:r>
              <a:rPr sz="1050" dirty="0" err="1"/>
              <a:t>gratuita</a:t>
            </a:r>
            <a:r>
              <a:rPr sz="1050" dirty="0"/>
              <a:t> de material </a:t>
            </a:r>
            <a:r>
              <a:rPr sz="1050" dirty="0" err="1"/>
              <a:t>educativo</a:t>
            </a:r>
            <a:r>
              <a:rPr sz="1050" dirty="0"/>
              <a:t>, con el </a:t>
            </a:r>
            <a:r>
              <a:rPr sz="1050" dirty="0" err="1"/>
              <a:t>objetivo</a:t>
            </a:r>
            <a:r>
              <a:rPr sz="1050" dirty="0"/>
              <a:t> de </a:t>
            </a:r>
            <a:r>
              <a:rPr sz="1050" dirty="0" err="1"/>
              <a:t>aumentar</a:t>
            </a:r>
            <a:r>
              <a:rPr sz="1050" dirty="0"/>
              <a:t> </a:t>
            </a:r>
            <a:r>
              <a:rPr sz="1050" dirty="0" err="1"/>
              <a:t>su</a:t>
            </a:r>
            <a:r>
              <a:rPr sz="1050" dirty="0"/>
              <a:t> </a:t>
            </a:r>
            <a:r>
              <a:rPr sz="1050" dirty="0" err="1"/>
              <a:t>disponibilidad</a:t>
            </a:r>
            <a:r>
              <a:rPr sz="1050" dirty="0"/>
              <a:t> para </a:t>
            </a:r>
            <a:r>
              <a:rPr sz="1050" dirty="0" err="1"/>
              <a:t>quienes</a:t>
            </a:r>
            <a:r>
              <a:rPr sz="1050" dirty="0"/>
              <a:t> </a:t>
            </a:r>
            <a:r>
              <a:rPr sz="1050" dirty="0" err="1"/>
              <a:t>más</a:t>
            </a:r>
            <a:r>
              <a:rPr sz="1050" dirty="0"/>
              <a:t> lo </a:t>
            </a:r>
            <a:r>
              <a:rPr sz="1050" dirty="0" err="1"/>
              <a:t>necesitan</a:t>
            </a:r>
            <a:r>
              <a:rPr sz="1050" dirty="0"/>
              <a:t>. </a:t>
            </a:r>
            <a:r>
              <a:rPr sz="1050" dirty="0" err="1"/>
              <a:t>Siéntase</a:t>
            </a:r>
            <a:r>
              <a:rPr sz="1050" dirty="0"/>
              <a:t> </a:t>
            </a:r>
            <a:r>
              <a:rPr sz="1050" dirty="0" err="1"/>
              <a:t>libre</a:t>
            </a:r>
            <a:r>
              <a:rPr sz="1050" dirty="0"/>
              <a:t> de </a:t>
            </a:r>
            <a:r>
              <a:rPr sz="1050" dirty="0" err="1"/>
              <a:t>copiar</a:t>
            </a:r>
            <a:r>
              <a:rPr sz="1050" dirty="0"/>
              <a:t> y </a:t>
            </a:r>
            <a:r>
              <a:rPr sz="1050" dirty="0" err="1"/>
              <a:t>distribuir</a:t>
            </a:r>
            <a:r>
              <a:rPr sz="1050" dirty="0"/>
              <a:t> </a:t>
            </a:r>
            <a:r>
              <a:rPr sz="1050" dirty="0" err="1"/>
              <a:t>este</a:t>
            </a:r>
            <a:r>
              <a:rPr sz="1050" dirty="0"/>
              <a:t> </a:t>
            </a:r>
            <a:r>
              <a:rPr sz="1050" dirty="0" err="1"/>
              <a:t>documento</a:t>
            </a:r>
            <a:r>
              <a:rPr sz="1050" dirty="0"/>
              <a:t> </a:t>
            </a:r>
            <a:r>
              <a:rPr sz="1050" dirty="0" err="1"/>
              <a:t>en</a:t>
            </a:r>
            <a:r>
              <a:rPr sz="1050" dirty="0"/>
              <a:t> </a:t>
            </a:r>
            <a:r>
              <a:rPr sz="1050" dirty="0" err="1"/>
              <a:t>cualquier</a:t>
            </a:r>
            <a:r>
              <a:rPr sz="1050" dirty="0"/>
              <a:t> </a:t>
            </a:r>
            <a:r>
              <a:rPr sz="1050" dirty="0" err="1"/>
              <a:t>formato</a:t>
            </a:r>
            <a:r>
              <a:rPr sz="1050" dirty="0"/>
              <a:t>, </a:t>
            </a:r>
            <a:r>
              <a:rPr sz="1050" dirty="0" err="1"/>
              <a:t>impreso</a:t>
            </a:r>
            <a:r>
              <a:rPr sz="1050" dirty="0"/>
              <a:t> o </a:t>
            </a:r>
            <a:r>
              <a:rPr sz="1050" dirty="0" err="1"/>
              <a:t>electrónico</a:t>
            </a:r>
            <a:r>
              <a:rPr sz="1050" dirty="0"/>
              <a:t>. Si </a:t>
            </a:r>
            <a:r>
              <a:rPr sz="1050" dirty="0" err="1"/>
              <a:t>desea</a:t>
            </a:r>
            <a:r>
              <a:rPr sz="1050" dirty="0"/>
              <a:t> </a:t>
            </a:r>
            <a:r>
              <a:rPr sz="1050" dirty="0" err="1"/>
              <a:t>utilizar</a:t>
            </a:r>
            <a:r>
              <a:rPr sz="1050" dirty="0"/>
              <a:t> </a:t>
            </a:r>
            <a:r>
              <a:rPr sz="1050" dirty="0" err="1"/>
              <a:t>alguna</a:t>
            </a:r>
            <a:r>
              <a:rPr sz="1050" dirty="0"/>
              <a:t> parte de </a:t>
            </a:r>
            <a:r>
              <a:rPr sz="1050" dirty="0" err="1"/>
              <a:t>este</a:t>
            </a:r>
            <a:r>
              <a:rPr sz="1050" dirty="0"/>
              <a:t> </a:t>
            </a:r>
            <a:r>
              <a:rPr sz="1050" dirty="0" err="1"/>
              <a:t>documento</a:t>
            </a:r>
            <a:r>
              <a:rPr sz="1050" dirty="0"/>
              <a:t> para </a:t>
            </a:r>
            <a:r>
              <a:rPr sz="1050" dirty="0" err="1"/>
              <a:t>crear</a:t>
            </a:r>
            <a:r>
              <a:rPr sz="1050" dirty="0"/>
              <a:t> </a:t>
            </a:r>
            <a:r>
              <a:rPr sz="1050" dirty="0" err="1"/>
              <a:t>su</a:t>
            </a:r>
            <a:r>
              <a:rPr sz="1050" dirty="0"/>
              <a:t> </a:t>
            </a:r>
            <a:r>
              <a:rPr sz="1050" dirty="0" err="1"/>
              <a:t>propio</a:t>
            </a:r>
            <a:r>
              <a:rPr sz="1050" dirty="0"/>
              <a:t> material, </a:t>
            </a:r>
            <a:r>
              <a:rPr sz="1050" dirty="0" err="1"/>
              <a:t>por</a:t>
            </a:r>
            <a:r>
              <a:rPr sz="1050" dirty="0"/>
              <a:t> favor </a:t>
            </a:r>
            <a:r>
              <a:rPr sz="1050" dirty="0" err="1"/>
              <a:t>asegúrese</a:t>
            </a:r>
            <a:r>
              <a:rPr sz="1050" dirty="0"/>
              <a:t> de que </a:t>
            </a:r>
            <a:r>
              <a:rPr sz="1050" dirty="0" err="1"/>
              <a:t>CAWST</a:t>
            </a:r>
            <a:r>
              <a:rPr sz="1050" dirty="0"/>
              <a:t> sea </a:t>
            </a:r>
            <a:r>
              <a:rPr sz="1050" dirty="0" err="1"/>
              <a:t>reconocido</a:t>
            </a:r>
            <a:r>
              <a:rPr sz="1050" dirty="0"/>
              <a:t> </a:t>
            </a:r>
            <a:r>
              <a:rPr sz="1050" dirty="0" err="1"/>
              <a:t>apropiadamente</a:t>
            </a:r>
            <a:r>
              <a:rPr sz="1050" dirty="0"/>
              <a:t>. </a:t>
            </a:r>
            <a:r>
              <a:rPr sz="1050" dirty="0" err="1"/>
              <a:t>Por</a:t>
            </a:r>
            <a:r>
              <a:rPr sz="1050" dirty="0"/>
              <a:t> favor, </a:t>
            </a:r>
            <a:r>
              <a:rPr sz="1050" dirty="0" err="1"/>
              <a:t>incluya</a:t>
            </a:r>
            <a:r>
              <a:rPr sz="1050" dirty="0"/>
              <a:t> </a:t>
            </a:r>
            <a:r>
              <a:rPr sz="1050" dirty="0" err="1"/>
              <a:t>nuestro</a:t>
            </a:r>
            <a:r>
              <a:rPr sz="1050" dirty="0"/>
              <a:t> </a:t>
            </a:r>
            <a:r>
              <a:rPr sz="1050" dirty="0" err="1"/>
              <a:t>sitio</a:t>
            </a:r>
            <a:r>
              <a:rPr sz="1050" dirty="0"/>
              <a:t> web: www.cawst.org. </a:t>
            </a:r>
          </a:p>
          <a:p>
            <a:pPr rtl="0">
              <a:tabLst>
                <a:tab pos="1196975" algn="l"/>
              </a:tabLst>
            </a:pPr>
            <a:r>
              <a:rPr sz="1050" dirty="0"/>
              <a:t> </a:t>
            </a:r>
          </a:p>
          <a:p>
            <a:pPr rtl="0">
              <a:tabLst>
                <a:tab pos="1196975" algn="l"/>
              </a:tabLst>
            </a:pPr>
            <a:r>
              <a:rPr sz="1050" dirty="0"/>
              <a:t>No dude </a:t>
            </a:r>
            <a:r>
              <a:rPr sz="1050" dirty="0" err="1"/>
              <a:t>en</a:t>
            </a:r>
            <a:r>
              <a:rPr sz="1050" dirty="0"/>
              <a:t> </a:t>
            </a:r>
            <a:r>
              <a:rPr sz="1050" dirty="0" err="1"/>
              <a:t>incluir</a:t>
            </a:r>
            <a:r>
              <a:rPr sz="1050" dirty="0"/>
              <a:t> un enlace </a:t>
            </a:r>
            <a:r>
              <a:rPr sz="1050" dirty="0" err="1"/>
              <a:t>en</a:t>
            </a:r>
            <a:r>
              <a:rPr sz="1050" dirty="0"/>
              <a:t> </a:t>
            </a:r>
            <a:r>
              <a:rPr sz="1050" dirty="0" err="1"/>
              <a:t>su</a:t>
            </a:r>
            <a:r>
              <a:rPr sz="1050" dirty="0"/>
              <a:t> </a:t>
            </a:r>
            <a:r>
              <a:rPr sz="1050" dirty="0" err="1"/>
              <a:t>sitio</a:t>
            </a:r>
            <a:r>
              <a:rPr sz="1050" dirty="0"/>
              <a:t> web al </a:t>
            </a:r>
            <a:r>
              <a:rPr sz="1050" dirty="0" err="1"/>
              <a:t>sitio</a:t>
            </a:r>
            <a:r>
              <a:rPr sz="1050" dirty="0"/>
              <a:t> de </a:t>
            </a:r>
            <a:r>
              <a:rPr sz="1050" dirty="0" err="1"/>
              <a:t>CAWST</a:t>
            </a:r>
            <a:r>
              <a:rPr sz="1050" dirty="0"/>
              <a:t>. </a:t>
            </a:r>
            <a:r>
              <a:rPr sz="1050" dirty="0" err="1"/>
              <a:t>Por</a:t>
            </a:r>
            <a:r>
              <a:rPr sz="1050" dirty="0"/>
              <a:t> favor, no </a:t>
            </a:r>
            <a:r>
              <a:rPr sz="1050" dirty="0" err="1"/>
              <a:t>aloje</a:t>
            </a:r>
            <a:r>
              <a:rPr sz="1050" dirty="0"/>
              <a:t> </a:t>
            </a:r>
            <a:r>
              <a:rPr sz="1050" dirty="0" err="1"/>
              <a:t>este</a:t>
            </a:r>
            <a:r>
              <a:rPr sz="1050" dirty="0"/>
              <a:t> </a:t>
            </a:r>
            <a:r>
              <a:rPr sz="1050" dirty="0" err="1"/>
              <a:t>documento</a:t>
            </a:r>
            <a:r>
              <a:rPr sz="1050" dirty="0"/>
              <a:t> para </a:t>
            </a:r>
            <a:r>
              <a:rPr sz="1050" dirty="0" err="1"/>
              <a:t>descargar</a:t>
            </a:r>
            <a:r>
              <a:rPr sz="1050" dirty="0"/>
              <a:t> </a:t>
            </a:r>
            <a:r>
              <a:rPr sz="1050" dirty="0" err="1"/>
              <a:t>desde</a:t>
            </a:r>
            <a:r>
              <a:rPr sz="1050" dirty="0"/>
              <a:t> </a:t>
            </a:r>
            <a:r>
              <a:rPr sz="1050" dirty="0" err="1"/>
              <a:t>su</a:t>
            </a:r>
            <a:r>
              <a:rPr sz="1050" dirty="0"/>
              <a:t> </a:t>
            </a:r>
            <a:r>
              <a:rPr sz="1050" dirty="0" err="1"/>
              <a:t>sitio</a:t>
            </a:r>
            <a:r>
              <a:rPr sz="1050" dirty="0"/>
              <a:t> web </a:t>
            </a:r>
            <a:r>
              <a:rPr sz="1050" dirty="0" err="1"/>
              <a:t>ya</a:t>
            </a:r>
            <a:r>
              <a:rPr sz="1050" dirty="0"/>
              <a:t> que de </a:t>
            </a:r>
            <a:r>
              <a:rPr sz="1050" dirty="0" err="1"/>
              <a:t>vez</a:t>
            </a:r>
            <a:r>
              <a:rPr sz="1050" dirty="0"/>
              <a:t> </a:t>
            </a:r>
            <a:r>
              <a:rPr sz="1050" dirty="0" err="1"/>
              <a:t>en</a:t>
            </a:r>
            <a:r>
              <a:rPr sz="1050" dirty="0"/>
              <a:t> </a:t>
            </a:r>
            <a:r>
              <a:rPr sz="1050" dirty="0" err="1"/>
              <a:t>cuando</a:t>
            </a:r>
            <a:r>
              <a:rPr sz="1050" dirty="0"/>
              <a:t> </a:t>
            </a:r>
            <a:r>
              <a:rPr sz="1050" dirty="0" err="1"/>
              <a:t>tendremos</a:t>
            </a:r>
            <a:r>
              <a:rPr sz="1050" dirty="0"/>
              <a:t> </a:t>
            </a:r>
            <a:r>
              <a:rPr sz="1050" dirty="0" err="1"/>
              <a:t>versiones</a:t>
            </a:r>
            <a:r>
              <a:rPr sz="1050" dirty="0"/>
              <a:t> </a:t>
            </a:r>
            <a:r>
              <a:rPr sz="1050" dirty="0" err="1"/>
              <a:t>actualizadas</a:t>
            </a:r>
            <a:r>
              <a:rPr sz="1050" dirty="0"/>
              <a:t>. </a:t>
            </a:r>
            <a:r>
              <a:rPr sz="1050" dirty="0" err="1"/>
              <a:t>Envíenos</a:t>
            </a:r>
            <a:r>
              <a:rPr sz="1050" dirty="0"/>
              <a:t> un </a:t>
            </a:r>
            <a:r>
              <a:rPr sz="1050" dirty="0" err="1"/>
              <a:t>correo</a:t>
            </a:r>
            <a:r>
              <a:rPr sz="1050" dirty="0"/>
              <a:t> </a:t>
            </a:r>
            <a:r>
              <a:rPr sz="1050" dirty="0" err="1"/>
              <a:t>si</a:t>
            </a:r>
            <a:r>
              <a:rPr sz="1050" dirty="0"/>
              <a:t> </a:t>
            </a:r>
            <a:r>
              <a:rPr sz="1050" dirty="0" err="1"/>
              <a:t>tiene</a:t>
            </a:r>
            <a:r>
              <a:rPr sz="1050" dirty="0"/>
              <a:t> </a:t>
            </a:r>
            <a:r>
              <a:rPr sz="1050" dirty="0" err="1"/>
              <a:t>alguna</a:t>
            </a:r>
            <a:r>
              <a:rPr sz="1050" dirty="0"/>
              <a:t> </a:t>
            </a:r>
            <a:r>
              <a:rPr sz="1050" dirty="0" err="1"/>
              <a:t>duda</a:t>
            </a:r>
            <a:r>
              <a:rPr sz="1050" dirty="0"/>
              <a:t> o </a:t>
            </a:r>
            <a:r>
              <a:rPr sz="1050" dirty="0" err="1"/>
              <a:t>comentario</a:t>
            </a:r>
            <a:r>
              <a:rPr sz="1050" dirty="0"/>
              <a:t>.</a:t>
            </a:r>
          </a:p>
          <a:p>
            <a:pPr rtl="0">
              <a:tabLst>
                <a:tab pos="1196975" algn="l"/>
              </a:tabLst>
            </a:pPr>
            <a:r>
              <a:rPr sz="1050" dirty="0"/>
              <a:t> </a:t>
            </a:r>
          </a:p>
          <a:p>
            <a:pPr rtl="0">
              <a:tabLst>
                <a:tab pos="1196975" algn="l"/>
              </a:tabLst>
            </a:pPr>
            <a:r>
              <a:rPr sz="1050" dirty="0"/>
              <a:t>Este </a:t>
            </a:r>
            <a:r>
              <a:rPr sz="1050" dirty="0" err="1"/>
              <a:t>documento</a:t>
            </a:r>
            <a:r>
              <a:rPr sz="1050" dirty="0"/>
              <a:t> </a:t>
            </a:r>
            <a:r>
              <a:rPr sz="1050" dirty="0" err="1"/>
              <a:t>es</a:t>
            </a:r>
            <a:r>
              <a:rPr sz="1050" dirty="0"/>
              <a:t> de </a:t>
            </a:r>
            <a:r>
              <a:rPr sz="1050" dirty="0" err="1"/>
              <a:t>contenido</a:t>
            </a:r>
            <a:r>
              <a:rPr sz="1050" dirty="0"/>
              <a:t> </a:t>
            </a:r>
            <a:r>
              <a:rPr sz="1050" dirty="0" err="1"/>
              <a:t>abierto</a:t>
            </a:r>
            <a:r>
              <a:rPr sz="1050" dirty="0"/>
              <a:t> y </a:t>
            </a:r>
            <a:r>
              <a:rPr sz="1050" dirty="0" err="1"/>
              <a:t>está</a:t>
            </a:r>
            <a:r>
              <a:rPr sz="1050" dirty="0"/>
              <a:t> </a:t>
            </a:r>
            <a:r>
              <a:rPr sz="1050" dirty="0" err="1"/>
              <a:t>elaborado</a:t>
            </a:r>
            <a:r>
              <a:rPr sz="1050" dirty="0"/>
              <a:t> </a:t>
            </a:r>
            <a:r>
              <a:rPr sz="1050" dirty="0" err="1"/>
              <a:t>bajo</a:t>
            </a:r>
            <a:r>
              <a:rPr sz="1050" dirty="0"/>
              <a:t> la </a:t>
            </a:r>
            <a:r>
              <a:rPr sz="1050" dirty="0" err="1"/>
              <a:t>licencia</a:t>
            </a:r>
            <a:r>
              <a:rPr sz="1050" dirty="0"/>
              <a:t> </a:t>
            </a:r>
            <a:r>
              <a:rPr sz="1050" dirty="0" err="1"/>
              <a:t>genérica</a:t>
            </a:r>
            <a:r>
              <a:rPr sz="1050" dirty="0"/>
              <a:t> Creative Commons </a:t>
            </a:r>
            <a:r>
              <a:rPr sz="1050" dirty="0" err="1"/>
              <a:t>Atribución</a:t>
            </a:r>
            <a:r>
              <a:rPr sz="1050" dirty="0"/>
              <a:t> 3.0. Para </a:t>
            </a:r>
            <a:r>
              <a:rPr sz="1050" dirty="0" err="1"/>
              <a:t>ver</a:t>
            </a:r>
            <a:r>
              <a:rPr sz="1050" dirty="0"/>
              <a:t> </a:t>
            </a:r>
            <a:r>
              <a:rPr sz="1050" dirty="0" err="1"/>
              <a:t>una</a:t>
            </a:r>
            <a:r>
              <a:rPr sz="1050" dirty="0"/>
              <a:t> </a:t>
            </a:r>
            <a:r>
              <a:rPr sz="1050" dirty="0" err="1"/>
              <a:t>copia</a:t>
            </a:r>
            <a:r>
              <a:rPr sz="1050" dirty="0"/>
              <a:t> de la </a:t>
            </a:r>
            <a:r>
              <a:rPr sz="1050" dirty="0" err="1"/>
              <a:t>licencia</a:t>
            </a:r>
            <a:r>
              <a:rPr sz="1050" dirty="0"/>
              <a:t>, </a:t>
            </a:r>
            <a:r>
              <a:rPr sz="1050" dirty="0" err="1"/>
              <a:t>visite</a:t>
            </a:r>
            <a:r>
              <a:rPr sz="1050" dirty="0"/>
              <a:t>: http://creativecommons.org/licenses/by/3.0</a:t>
            </a:r>
          </a:p>
          <a:p>
            <a:pPr rtl="0">
              <a:tabLst>
                <a:tab pos="1196975" algn="l"/>
              </a:tabLst>
            </a:pPr>
            <a:r>
              <a:rPr sz="1050" dirty="0"/>
              <a:t> </a:t>
            </a:r>
          </a:p>
          <a:p>
            <a:pPr rtl="0">
              <a:tabLst>
                <a:tab pos="1196975" algn="l"/>
              </a:tabLst>
            </a:pPr>
            <a:r>
              <a:rPr sz="1050" dirty="0" err="1"/>
              <a:t>Usted</a:t>
            </a:r>
            <a:r>
              <a:rPr sz="1050" dirty="0"/>
              <a:t> </a:t>
            </a:r>
            <a:r>
              <a:rPr sz="1050" dirty="0" err="1"/>
              <a:t>puede</a:t>
            </a:r>
            <a:r>
              <a:rPr sz="1050" dirty="0"/>
              <a:t>:</a:t>
            </a:r>
          </a:p>
          <a:p>
            <a:pPr lvl="0" rtl="0">
              <a:tabLst>
                <a:tab pos="1196975" algn="l"/>
              </a:tabLst>
            </a:pPr>
            <a:r>
              <a:rPr sz="1050" dirty="0" err="1"/>
              <a:t>Compartir</a:t>
            </a:r>
            <a:r>
              <a:rPr sz="1050" dirty="0"/>
              <a:t>: </a:t>
            </a:r>
            <a:r>
              <a:rPr sz="1050" dirty="0" err="1"/>
              <a:t>copiar</a:t>
            </a:r>
            <a:r>
              <a:rPr sz="1050" dirty="0"/>
              <a:t>, </a:t>
            </a:r>
            <a:r>
              <a:rPr sz="1050" dirty="0" err="1"/>
              <a:t>distribuir</a:t>
            </a:r>
            <a:r>
              <a:rPr sz="1050" dirty="0"/>
              <a:t> y </a:t>
            </a:r>
            <a:r>
              <a:rPr sz="1050" dirty="0" err="1"/>
              <a:t>difundir</a:t>
            </a:r>
            <a:r>
              <a:rPr sz="1050" dirty="0"/>
              <a:t> </a:t>
            </a:r>
            <a:r>
              <a:rPr sz="1050" dirty="0" err="1"/>
              <a:t>este</a:t>
            </a:r>
            <a:r>
              <a:rPr sz="1050" dirty="0"/>
              <a:t> </a:t>
            </a:r>
            <a:r>
              <a:rPr sz="1050" dirty="0" err="1"/>
              <a:t>documento</a:t>
            </a:r>
            <a:r>
              <a:rPr sz="1050" dirty="0"/>
              <a:t>.</a:t>
            </a:r>
          </a:p>
          <a:p>
            <a:pPr lvl="0" rtl="0">
              <a:tabLst>
                <a:tab pos="1196975" algn="l"/>
              </a:tabLst>
            </a:pPr>
            <a:r>
              <a:rPr sz="1050" dirty="0" err="1"/>
              <a:t>Editar</a:t>
            </a:r>
            <a:r>
              <a:rPr sz="1050" b="1" dirty="0"/>
              <a:t> </a:t>
            </a:r>
            <a:r>
              <a:rPr sz="1050" dirty="0"/>
              <a:t>: </a:t>
            </a:r>
            <a:r>
              <a:rPr sz="1050" dirty="0" err="1"/>
              <a:t>adaptar</a:t>
            </a:r>
            <a:r>
              <a:rPr sz="1050" dirty="0"/>
              <a:t> </a:t>
            </a:r>
            <a:r>
              <a:rPr sz="1050" dirty="0" err="1"/>
              <a:t>este</a:t>
            </a:r>
            <a:r>
              <a:rPr sz="1050" dirty="0"/>
              <a:t> </a:t>
            </a:r>
            <a:r>
              <a:rPr sz="1050" dirty="0" err="1"/>
              <a:t>documento</a:t>
            </a:r>
            <a:r>
              <a:rPr sz="1050" dirty="0"/>
              <a:t>.</a:t>
            </a:r>
          </a:p>
          <a:p>
            <a:pPr rtl="0">
              <a:tabLst>
                <a:tab pos="1196975" algn="l"/>
              </a:tabLst>
            </a:pPr>
            <a:r>
              <a:rPr sz="1050" dirty="0"/>
              <a:t> </a:t>
            </a:r>
          </a:p>
          <a:p>
            <a:pPr rtl="0">
              <a:tabLst>
                <a:tab pos="1196975" algn="l"/>
              </a:tabLst>
            </a:pPr>
            <a:r>
              <a:rPr sz="1050" dirty="0" err="1"/>
              <a:t>Bajo</a:t>
            </a:r>
            <a:r>
              <a:rPr sz="1050" dirty="0"/>
              <a:t> las </a:t>
            </a:r>
            <a:r>
              <a:rPr sz="1050" dirty="0" err="1"/>
              <a:t>siguientes</a:t>
            </a:r>
            <a:r>
              <a:rPr sz="1050" dirty="0"/>
              <a:t> </a:t>
            </a:r>
            <a:r>
              <a:rPr sz="1050" dirty="0" err="1"/>
              <a:t>condiciones</a:t>
            </a:r>
            <a:r>
              <a:rPr sz="1050" dirty="0"/>
              <a:t>:</a:t>
            </a:r>
          </a:p>
          <a:p>
            <a:pPr lvl="0" rtl="0">
              <a:tabLst>
                <a:tab pos="1196975" algn="l"/>
              </a:tabLst>
            </a:pPr>
            <a:r>
              <a:rPr sz="1050" dirty="0" err="1"/>
              <a:t>Atribución</a:t>
            </a:r>
            <a:r>
              <a:rPr sz="1050" dirty="0"/>
              <a:t>. </a:t>
            </a:r>
            <a:r>
              <a:rPr sz="1050" dirty="0" err="1"/>
              <a:t>Debe</a:t>
            </a:r>
            <a:r>
              <a:rPr sz="1050" dirty="0"/>
              <a:t> </a:t>
            </a:r>
            <a:r>
              <a:rPr sz="1050" dirty="0" err="1"/>
              <a:t>darle</a:t>
            </a:r>
            <a:r>
              <a:rPr sz="1050" dirty="0"/>
              <a:t> </a:t>
            </a:r>
            <a:r>
              <a:rPr sz="1050" dirty="0" err="1"/>
              <a:t>crédito</a:t>
            </a:r>
            <a:r>
              <a:rPr sz="1050" dirty="0"/>
              <a:t> a </a:t>
            </a:r>
            <a:r>
              <a:rPr sz="1050" dirty="0" err="1"/>
              <a:t>CAWST</a:t>
            </a:r>
            <a:r>
              <a:rPr sz="1050" dirty="0"/>
              <a:t> </a:t>
            </a:r>
            <a:r>
              <a:rPr sz="1050" dirty="0" err="1"/>
              <a:t>como</a:t>
            </a:r>
            <a:r>
              <a:rPr sz="1050" dirty="0"/>
              <a:t> la </a:t>
            </a:r>
            <a:r>
              <a:rPr sz="1050" dirty="0" err="1"/>
              <a:t>fuente</a:t>
            </a:r>
            <a:r>
              <a:rPr sz="1050" dirty="0"/>
              <a:t> original del </a:t>
            </a:r>
            <a:r>
              <a:rPr sz="1050" dirty="0" err="1"/>
              <a:t>documento</a:t>
            </a:r>
            <a:r>
              <a:rPr sz="1050" dirty="0"/>
              <a:t>. </a:t>
            </a:r>
          </a:p>
          <a:p>
            <a:pPr rtl="0">
              <a:tabLst>
                <a:tab pos="1196975" algn="l"/>
              </a:tabLst>
            </a:pPr>
            <a:r>
              <a:rPr sz="1050" dirty="0"/>
              <a:t> </a:t>
            </a:r>
          </a:p>
          <a:p>
            <a:pPr rtl="0">
              <a:tabLst>
                <a:tab pos="1196975" algn="l"/>
              </a:tabLst>
            </a:pPr>
            <a:r>
              <a:rPr sz="1050" dirty="0" err="1"/>
              <a:t>CAWST</a:t>
            </a:r>
            <a:r>
              <a:rPr sz="1050" dirty="0"/>
              <a:t> y </a:t>
            </a:r>
            <a:r>
              <a:rPr sz="1050" dirty="0" err="1"/>
              <a:t>sus</a:t>
            </a:r>
            <a:r>
              <a:rPr sz="1050" dirty="0"/>
              <a:t> </a:t>
            </a:r>
            <a:r>
              <a:rPr sz="1050" dirty="0" err="1"/>
              <a:t>directivos</a:t>
            </a:r>
            <a:r>
              <a:rPr sz="1050" dirty="0"/>
              <a:t>, </a:t>
            </a:r>
            <a:r>
              <a:rPr sz="1050" dirty="0" err="1"/>
              <a:t>empleados</a:t>
            </a:r>
            <a:r>
              <a:rPr sz="1050" dirty="0"/>
              <a:t>, </a:t>
            </a:r>
            <a:r>
              <a:rPr sz="1050" dirty="0" err="1"/>
              <a:t>contratistas</a:t>
            </a:r>
            <a:r>
              <a:rPr sz="1050" dirty="0"/>
              <a:t> y </a:t>
            </a:r>
            <a:r>
              <a:rPr sz="1050" dirty="0" err="1"/>
              <a:t>voluntarios</a:t>
            </a:r>
            <a:r>
              <a:rPr sz="1050" dirty="0"/>
              <a:t> no </a:t>
            </a:r>
            <a:r>
              <a:rPr sz="1050" dirty="0" err="1"/>
              <a:t>asumen</a:t>
            </a:r>
            <a:r>
              <a:rPr sz="1050" dirty="0"/>
              <a:t> </a:t>
            </a:r>
            <a:r>
              <a:rPr sz="1050" dirty="0" err="1"/>
              <a:t>ninguna</a:t>
            </a:r>
            <a:r>
              <a:rPr sz="1050" dirty="0"/>
              <a:t> </a:t>
            </a:r>
            <a:r>
              <a:rPr sz="1050" dirty="0" err="1"/>
              <a:t>responsabilidad</a:t>
            </a:r>
            <a:r>
              <a:rPr sz="1050" dirty="0"/>
              <a:t> </a:t>
            </a:r>
            <a:r>
              <a:rPr sz="1050" dirty="0" err="1"/>
              <a:t>ni</a:t>
            </a:r>
            <a:r>
              <a:rPr sz="1050" dirty="0"/>
              <a:t> </a:t>
            </a:r>
            <a:r>
              <a:rPr sz="1050" dirty="0" err="1"/>
              <a:t>dan</a:t>
            </a:r>
            <a:r>
              <a:rPr sz="1050" dirty="0"/>
              <a:t> </a:t>
            </a:r>
            <a:r>
              <a:rPr sz="1050" dirty="0" err="1"/>
              <a:t>garantía</a:t>
            </a:r>
            <a:r>
              <a:rPr sz="1050" dirty="0"/>
              <a:t> </a:t>
            </a:r>
            <a:r>
              <a:rPr sz="1050" dirty="0" err="1"/>
              <a:t>alguna</a:t>
            </a:r>
            <a:r>
              <a:rPr sz="1050" dirty="0"/>
              <a:t> </a:t>
            </a:r>
            <a:r>
              <a:rPr sz="1050" dirty="0" err="1"/>
              <a:t>por</a:t>
            </a:r>
            <a:r>
              <a:rPr sz="1050" dirty="0"/>
              <a:t> </a:t>
            </a:r>
            <a:r>
              <a:rPr sz="1050" dirty="0" err="1"/>
              <a:t>los</a:t>
            </a:r>
            <a:r>
              <a:rPr sz="1050" dirty="0"/>
              <a:t> </a:t>
            </a:r>
            <a:r>
              <a:rPr sz="1050" dirty="0" err="1"/>
              <a:t>resultados</a:t>
            </a:r>
            <a:r>
              <a:rPr sz="1050" dirty="0"/>
              <a:t> que </a:t>
            </a:r>
            <a:r>
              <a:rPr sz="1050" dirty="0" err="1"/>
              <a:t>puedan</a:t>
            </a:r>
            <a:r>
              <a:rPr sz="1050" dirty="0"/>
              <a:t> </a:t>
            </a:r>
            <a:r>
              <a:rPr sz="1050" dirty="0" err="1"/>
              <a:t>obtenerse</a:t>
            </a:r>
            <a:r>
              <a:rPr sz="1050" dirty="0"/>
              <a:t> a </a:t>
            </a:r>
            <a:r>
              <a:rPr sz="1050" dirty="0" err="1"/>
              <a:t>partir</a:t>
            </a:r>
            <a:r>
              <a:rPr sz="1050" dirty="0"/>
              <a:t> del </a:t>
            </a:r>
            <a:r>
              <a:rPr sz="1050" dirty="0" err="1"/>
              <a:t>uso</a:t>
            </a:r>
            <a:r>
              <a:rPr sz="1050" dirty="0"/>
              <a:t> de la </a:t>
            </a:r>
            <a:r>
              <a:rPr sz="1050" dirty="0" err="1"/>
              <a:t>información</a:t>
            </a:r>
            <a:r>
              <a:rPr sz="1050" dirty="0"/>
              <a:t> dada.</a:t>
            </a:r>
          </a:p>
          <a:p>
            <a:endParaRPr lang="en-US" sz="1600" dirty="0"/>
          </a:p>
        </p:txBody>
      </p:sp>
      <p:pic>
        <p:nvPicPr>
          <p:cNvPr id="1026" name="Picture 2" descr="CAWST_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"/>
            <a:ext cx="2819400" cy="81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05400"/>
            <a:ext cx="1702552" cy="59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7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>
              <a:buNone/>
            </a:pPr>
            <a:endParaRPr lang="en-US" dirty="0"/>
          </a:p>
        </p:txBody>
      </p:sp>
      <p:pic>
        <p:nvPicPr>
          <p:cNvPr id="3076" name="Picture 4" descr="CAWST Colour - no tex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458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4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/>
              <a:t>Agua segura y PVVS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90000"/>
              </a:lnSpc>
              <a:buFont typeface="Wingdings" pitchFamily="2" charset="2"/>
              <a:buNone/>
            </a:pPr>
            <a:r>
              <a:rPr/>
              <a:t> </a:t>
            </a:r>
            <a:r>
              <a:rPr sz="3600"/>
              <a:t>“Los pacientes seropositivos sin acceso al </a:t>
            </a:r>
            <a:r>
              <a:rPr sz="3600" u="sng"/>
              <a:t>agua limpia</a:t>
            </a:r>
            <a:r>
              <a:rPr sz="3600"/>
              <a:t> están en riesgo debido a una variedad de patógenos oportunistas. Estos patógenos son difíciles de erradicar y pueden contribuir a la deshidratación, desnutrición, y empeoramiento de las funciones inmunológicas...”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rtl="0">
              <a:lnSpc>
                <a:spcPct val="90000"/>
              </a:lnSpc>
              <a:buFont typeface="Wingdings" pitchFamily="2" charset="2"/>
              <a:buNone/>
            </a:pPr>
            <a:r>
              <a:rPr sz="1800" b="1"/>
              <a:t>     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0" y="5624512"/>
            <a:ext cx="6248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1" hangingPunct="1">
              <a:spcBef>
                <a:spcPct val="50000"/>
              </a:spcBef>
            </a:pPr>
            <a:r>
              <a:rPr sz="1600"/>
              <a:t>(Partners in Health, 2006. PIH Guide to the Community-Based Treatment of VIH in Resource-Poor Settings, Second Edition)</a:t>
            </a:r>
          </a:p>
        </p:txBody>
      </p:sp>
      <p:pic>
        <p:nvPicPr>
          <p:cNvPr id="22533" name="Picture 5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rtl="0"/>
            <a:fld id="{EFB8453B-8235-4DCF-B6D1-2A1DD81E295F}" type="slidenum">
              <a:rPr/>
              <a:pPr/>
              <a:t>12</a:t>
            </a:fld>
            <a:endParaRPr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rgbClr val="000066"/>
                </a:solidFill>
              </a:rPr>
              <a:t>Agua segura y VIH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2375"/>
            <a:ext cx="8229600" cy="4525963"/>
          </a:xfrm>
        </p:spPr>
        <p:txBody>
          <a:bodyPr/>
          <a:lstStyle/>
          <a:p>
            <a:pPr rtl="0">
              <a:lnSpc>
                <a:spcPct val="90000"/>
              </a:lnSpc>
            </a:pP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áreas</a:t>
            </a:r>
            <a:r>
              <a:rPr dirty="0"/>
              <a:t> con </a:t>
            </a:r>
            <a:r>
              <a:rPr dirty="0" err="1"/>
              <a:t>carencia</a:t>
            </a:r>
            <a:r>
              <a:rPr dirty="0"/>
              <a:t> de </a:t>
            </a:r>
            <a:r>
              <a:rPr u="sng" dirty="0" err="1"/>
              <a:t>agua</a:t>
            </a:r>
            <a:r>
              <a:rPr u="sng" dirty="0"/>
              <a:t> </a:t>
            </a:r>
            <a:r>
              <a:rPr u="sng" dirty="0" err="1"/>
              <a:t>segura</a:t>
            </a:r>
            <a:r>
              <a:rPr dirty="0"/>
              <a:t>, </a:t>
            </a:r>
            <a:r>
              <a:rPr dirty="0" err="1"/>
              <a:t>higiene</a:t>
            </a:r>
            <a:r>
              <a:rPr dirty="0"/>
              <a:t> y </a:t>
            </a:r>
            <a:r>
              <a:rPr dirty="0" err="1"/>
              <a:t>saneamiento</a:t>
            </a:r>
            <a:r>
              <a:rPr dirty="0"/>
              <a:t>, hay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casos</a:t>
            </a:r>
            <a:r>
              <a:rPr dirty="0"/>
              <a:t> de </a:t>
            </a:r>
            <a:r>
              <a:rPr dirty="0" err="1"/>
              <a:t>enfermedades</a:t>
            </a:r>
            <a:r>
              <a:rPr dirty="0"/>
              <a:t> y </a:t>
            </a:r>
            <a:r>
              <a:rPr dirty="0" err="1"/>
              <a:t>muertes</a:t>
            </a:r>
            <a:r>
              <a:rPr dirty="0"/>
              <a:t> entre las personas con </a:t>
            </a:r>
            <a:r>
              <a:rPr dirty="0" err="1"/>
              <a:t>VIH</a:t>
            </a:r>
            <a:r>
              <a:rPr dirty="0"/>
              <a:t> (que </a:t>
            </a:r>
            <a:r>
              <a:rPr dirty="0" err="1"/>
              <a:t>aun</a:t>
            </a:r>
            <a:r>
              <a:rPr dirty="0"/>
              <a:t> no </a:t>
            </a:r>
            <a:r>
              <a:rPr dirty="0" err="1"/>
              <a:t>tienen</a:t>
            </a:r>
            <a:r>
              <a:rPr dirty="0"/>
              <a:t> </a:t>
            </a:r>
            <a:r>
              <a:rPr dirty="0" err="1"/>
              <a:t>SIDA</a:t>
            </a:r>
            <a:r>
              <a:rPr dirty="0"/>
              <a:t>).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rtl="0">
              <a:lnSpc>
                <a:spcPct val="90000"/>
              </a:lnSpc>
            </a:pPr>
            <a:r>
              <a:rPr dirty="0"/>
              <a:t>Los </a:t>
            </a:r>
            <a:r>
              <a:rPr dirty="0" err="1"/>
              <a:t>datos</a:t>
            </a:r>
            <a:r>
              <a:rPr dirty="0"/>
              <a:t> de </a:t>
            </a:r>
            <a:r>
              <a:rPr dirty="0" err="1"/>
              <a:t>África</a:t>
            </a:r>
            <a:r>
              <a:rPr dirty="0"/>
              <a:t> </a:t>
            </a:r>
            <a:r>
              <a:rPr dirty="0" err="1"/>
              <a:t>muestran</a:t>
            </a:r>
            <a:r>
              <a:rPr dirty="0"/>
              <a:t> que hay altos </a:t>
            </a:r>
            <a:r>
              <a:rPr dirty="0" err="1"/>
              <a:t>índices</a:t>
            </a:r>
            <a:r>
              <a:rPr dirty="0"/>
              <a:t> de </a:t>
            </a:r>
            <a:r>
              <a:rPr dirty="0" err="1"/>
              <a:t>infecciones</a:t>
            </a:r>
            <a:r>
              <a:rPr dirty="0"/>
              <a:t> </a:t>
            </a:r>
            <a:r>
              <a:rPr dirty="0" err="1"/>
              <a:t>oportunistas</a:t>
            </a:r>
            <a:r>
              <a:rPr dirty="0"/>
              <a:t> y </a:t>
            </a:r>
            <a:r>
              <a:rPr dirty="0" err="1"/>
              <a:t>muertes</a:t>
            </a:r>
            <a:r>
              <a:rPr dirty="0"/>
              <a:t> con </a:t>
            </a:r>
            <a:r>
              <a:rPr dirty="0" err="1"/>
              <a:t>niveles</a:t>
            </a:r>
            <a:r>
              <a:rPr dirty="0"/>
              <a:t> de CD4 entre 200–350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733800" y="5943600"/>
            <a:ext cx="457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1" hangingPunct="1">
              <a:spcBef>
                <a:spcPct val="20000"/>
              </a:spcBef>
            </a:pPr>
            <a:r>
              <a:rPr sz="1600"/>
              <a:t>(Wood y Lawn, 2009. Should the CD4 Threshold for Starting ART be Raised? </a:t>
            </a:r>
            <a:r>
              <a:rPr sz="1600" i="1"/>
              <a:t>Lancet</a:t>
            </a:r>
            <a:r>
              <a:rPr sz="1600"/>
              <a:t>)</a:t>
            </a:r>
          </a:p>
        </p:txBody>
      </p:sp>
      <p:pic>
        <p:nvPicPr>
          <p:cNvPr id="120837" name="Picture 5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5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FD3D4B4-4A78-4530-A30E-B8E8916D8B64}" type="slidenum">
              <a:rPr/>
              <a:pPr/>
              <a:t>13</a:t>
            </a:fld>
            <a:endParaRPr/>
          </a:p>
        </p:txBody>
      </p:sp>
      <p:pic>
        <p:nvPicPr>
          <p:cNvPr id="11878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575" y="828675"/>
            <a:ext cx="7307263" cy="628650"/>
          </a:xfrm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2057400" y="5867400"/>
            <a:ext cx="6629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1" hangingPunct="1"/>
            <a:r>
              <a:rPr sz="1600"/>
              <a:t>(Sadraei et al., 2005. CD4+ Cell Counts and Opportunistic Protozoa in Indian HIV-Infected Patients. Parasitol Res 97: 270–273) </a:t>
            </a:r>
          </a:p>
        </p:txBody>
      </p:sp>
      <p:sp>
        <p:nvSpPr>
          <p:cNvPr id="118788" name="Oval 4"/>
          <p:cNvSpPr>
            <a:spLocks noChangeArrowheads="1"/>
          </p:cNvSpPr>
          <p:nvPr/>
        </p:nvSpPr>
        <p:spPr bwMode="auto">
          <a:xfrm>
            <a:off x="4191000" y="2133600"/>
            <a:ext cx="990600" cy="2819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789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2600"/>
            <a:ext cx="7467600" cy="4106863"/>
          </a:xfrm>
        </p:spPr>
      </p:pic>
      <p:sp>
        <p:nvSpPr>
          <p:cNvPr id="118790" name="Oval 6"/>
          <p:cNvSpPr>
            <a:spLocks noChangeArrowheads="1"/>
          </p:cNvSpPr>
          <p:nvPr/>
        </p:nvSpPr>
        <p:spPr bwMode="auto">
          <a:xfrm>
            <a:off x="6553200" y="3429000"/>
            <a:ext cx="2057400" cy="2057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381000" y="3048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792" name="Picture 8" descr="CAWST Colour - no text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685800" y="4343400"/>
            <a:ext cx="7620000" cy="3810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rtl="0"/>
            <a:fld id="{463F8114-3586-405A-A9D0-A487B6F69F57}" type="slidenum">
              <a:rPr/>
              <a:pPr/>
              <a:t>14</a:t>
            </a:fld>
            <a:endParaRPr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/>
              <a:t>Diarrhea y VIH (OMS)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4206"/>
            <a:ext cx="8229600" cy="4525963"/>
          </a:xfrm>
        </p:spPr>
        <p:txBody>
          <a:bodyPr/>
          <a:lstStyle/>
          <a:p>
            <a:pPr rtl="0">
              <a:lnSpc>
                <a:spcPct val="90000"/>
              </a:lnSpc>
            </a:pPr>
            <a:r>
              <a:rPr sz="2800" dirty="0"/>
              <a:t>La </a:t>
            </a:r>
            <a:r>
              <a:rPr sz="2800" dirty="0" err="1"/>
              <a:t>diarrea</a:t>
            </a:r>
            <a:r>
              <a:rPr sz="2800" dirty="0"/>
              <a:t> </a:t>
            </a:r>
            <a:r>
              <a:rPr sz="2800" dirty="0" err="1"/>
              <a:t>es</a:t>
            </a:r>
            <a:r>
              <a:rPr sz="2800" dirty="0"/>
              <a:t> la mayor causa de </a:t>
            </a:r>
            <a:r>
              <a:rPr sz="2800" dirty="0" err="1"/>
              <a:t>morbilidad</a:t>
            </a:r>
            <a:r>
              <a:rPr sz="2800" dirty="0"/>
              <a:t> (</a:t>
            </a:r>
            <a:r>
              <a:rPr sz="2800" dirty="0" err="1"/>
              <a:t>enfermedad</a:t>
            </a:r>
            <a:r>
              <a:rPr sz="2800" dirty="0"/>
              <a:t>) y </a:t>
            </a:r>
            <a:r>
              <a:rPr sz="2800" dirty="0" err="1"/>
              <a:t>mortalidad</a:t>
            </a:r>
            <a:r>
              <a:rPr sz="2800" dirty="0"/>
              <a:t> (</a:t>
            </a:r>
            <a:r>
              <a:rPr sz="2800" dirty="0" err="1"/>
              <a:t>muerte</a:t>
            </a:r>
            <a:r>
              <a:rPr sz="2800" dirty="0"/>
              <a:t>) </a:t>
            </a:r>
            <a:r>
              <a:rPr sz="2800" dirty="0" err="1"/>
              <a:t>en</a:t>
            </a:r>
            <a:r>
              <a:rPr sz="2800" dirty="0"/>
              <a:t> personas con </a:t>
            </a:r>
            <a:r>
              <a:rPr sz="2800" dirty="0" err="1"/>
              <a:t>VIH</a:t>
            </a:r>
            <a:r>
              <a:rPr sz="2800" dirty="0"/>
              <a:t>…..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rtl="0">
              <a:lnSpc>
                <a:spcPct val="90000"/>
              </a:lnSpc>
            </a:pPr>
            <a:r>
              <a:rPr sz="2800" dirty="0" err="1"/>
              <a:t>Estudios</a:t>
            </a:r>
            <a:r>
              <a:rPr sz="2800" dirty="0"/>
              <a:t> </a:t>
            </a:r>
            <a:r>
              <a:rPr sz="2800" dirty="0" err="1"/>
              <a:t>recientes</a:t>
            </a:r>
            <a:r>
              <a:rPr sz="2800" dirty="0"/>
              <a:t> </a:t>
            </a:r>
            <a:r>
              <a:rPr sz="2800" dirty="0" err="1"/>
              <a:t>demostraron</a:t>
            </a:r>
            <a:r>
              <a:rPr sz="2800" dirty="0"/>
              <a:t>…que hay </a:t>
            </a:r>
            <a:r>
              <a:rPr sz="2800" dirty="0" err="1"/>
              <a:t>una</a:t>
            </a:r>
            <a:r>
              <a:rPr sz="2800" dirty="0"/>
              <a:t> </a:t>
            </a:r>
            <a:r>
              <a:rPr sz="2800" dirty="0" err="1"/>
              <a:t>reducción</a:t>
            </a:r>
            <a:r>
              <a:rPr sz="2800" dirty="0"/>
              <a:t> del 39% </a:t>
            </a:r>
            <a:r>
              <a:rPr sz="2800" dirty="0" err="1"/>
              <a:t>en</a:t>
            </a:r>
            <a:r>
              <a:rPr sz="2800" dirty="0"/>
              <a:t> </a:t>
            </a:r>
            <a:r>
              <a:rPr sz="2800" dirty="0" err="1"/>
              <a:t>los</a:t>
            </a:r>
            <a:r>
              <a:rPr sz="2800" dirty="0"/>
              <a:t> </a:t>
            </a:r>
            <a:r>
              <a:rPr sz="2800" dirty="0" err="1"/>
              <a:t>casos</a:t>
            </a:r>
            <a:r>
              <a:rPr sz="2800" dirty="0"/>
              <a:t> de </a:t>
            </a:r>
            <a:r>
              <a:rPr sz="2800" dirty="0" err="1"/>
              <a:t>diarrea</a:t>
            </a:r>
            <a:r>
              <a:rPr sz="2800" dirty="0"/>
              <a:t> ….con el </a:t>
            </a:r>
            <a:r>
              <a:rPr sz="2800" dirty="0" err="1"/>
              <a:t>tratamiento</a:t>
            </a:r>
            <a:r>
              <a:rPr sz="2800" dirty="0"/>
              <a:t> de </a:t>
            </a:r>
            <a:r>
              <a:rPr sz="2800" dirty="0" err="1"/>
              <a:t>agua</a:t>
            </a:r>
            <a:r>
              <a:rPr sz="2800" dirty="0"/>
              <a:t> a </a:t>
            </a:r>
            <a:r>
              <a:rPr sz="2800" dirty="0" err="1"/>
              <a:t>nivel</a:t>
            </a:r>
            <a:r>
              <a:rPr sz="2800" dirty="0"/>
              <a:t> </a:t>
            </a:r>
            <a:r>
              <a:rPr sz="2800" dirty="0" err="1"/>
              <a:t>domiciliar</a:t>
            </a:r>
            <a:r>
              <a:rPr sz="2800" dirty="0"/>
              <a:t> </a:t>
            </a:r>
            <a:r>
              <a:rPr sz="2800" dirty="0" err="1"/>
              <a:t>en</a:t>
            </a:r>
            <a:r>
              <a:rPr sz="2800" dirty="0"/>
              <a:t> el </a:t>
            </a:r>
            <a:r>
              <a:rPr sz="2800" dirty="0" err="1"/>
              <a:t>punto</a:t>
            </a:r>
            <a:r>
              <a:rPr sz="2800" dirty="0"/>
              <a:t> de </a:t>
            </a:r>
            <a:r>
              <a:rPr sz="2800" dirty="0" err="1"/>
              <a:t>consumo</a:t>
            </a:r>
            <a:r>
              <a:rPr sz="2800" dirty="0"/>
              <a:t>.”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rtl="0">
              <a:lnSpc>
                <a:spcPct val="90000"/>
              </a:lnSpc>
              <a:buFont typeface="Wingdings" pitchFamily="2" charset="2"/>
              <a:buNone/>
            </a:pPr>
            <a:r>
              <a:rPr sz="2800" dirty="0"/>
              <a:t> </a:t>
            </a:r>
            <a:r>
              <a:rPr sz="2000" dirty="0"/>
              <a:t>- </a:t>
            </a:r>
            <a:r>
              <a:rPr sz="2000" b="1" dirty="0"/>
              <a:t>OMS 2</a:t>
            </a:r>
            <a:r>
              <a:rPr sz="2000" dirty="0"/>
              <a:t>008 “Essential prevention and care interventions for adults and adolescents living with HIV in resource-limited settings”</a:t>
            </a:r>
          </a:p>
        </p:txBody>
      </p:sp>
      <p:pic>
        <p:nvPicPr>
          <p:cNvPr id="141316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0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rtl="0"/>
            <a:fld id="{EB0325F8-5341-482E-A728-16C5B58418F2}" type="slidenum">
              <a:rPr/>
              <a:pPr/>
              <a:t>15</a:t>
            </a:fld>
            <a:endParaRPr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543800" cy="59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190500" y="127000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0">
              <a:spcBef>
                <a:spcPct val="50000"/>
              </a:spcBef>
            </a:pPr>
            <a:r>
              <a:rPr sz="2400" b="1" dirty="0" err="1">
                <a:solidFill>
                  <a:srgbClr val="000066"/>
                </a:solidFill>
              </a:rPr>
              <a:t>Tasa</a:t>
            </a:r>
            <a:r>
              <a:rPr sz="2400" b="1" dirty="0">
                <a:solidFill>
                  <a:srgbClr val="000066"/>
                </a:solidFill>
              </a:rPr>
              <a:t> de </a:t>
            </a:r>
            <a:r>
              <a:rPr sz="2400" b="1" dirty="0" err="1">
                <a:solidFill>
                  <a:srgbClr val="000066"/>
                </a:solidFill>
              </a:rPr>
              <a:t>mortalidad</a:t>
            </a:r>
            <a:r>
              <a:rPr sz="2400" b="1" dirty="0">
                <a:solidFill>
                  <a:srgbClr val="000066"/>
                </a:solidFill>
              </a:rPr>
              <a:t> entre 20,000 </a:t>
            </a:r>
            <a:r>
              <a:rPr sz="2400" b="1" dirty="0" err="1">
                <a:solidFill>
                  <a:srgbClr val="000066"/>
                </a:solidFill>
              </a:rPr>
              <a:t>adultos</a:t>
            </a:r>
            <a:r>
              <a:rPr sz="2400" b="1" dirty="0">
                <a:solidFill>
                  <a:srgbClr val="000066"/>
                </a:solidFill>
              </a:rPr>
              <a:t> con </a:t>
            </a:r>
            <a:r>
              <a:rPr sz="2400" b="1" dirty="0" err="1">
                <a:solidFill>
                  <a:srgbClr val="000066"/>
                </a:solidFill>
              </a:rPr>
              <a:t>VIH</a:t>
            </a:r>
            <a:r>
              <a:rPr sz="2400" b="1" dirty="0">
                <a:solidFill>
                  <a:srgbClr val="000066"/>
                </a:solidFill>
              </a:rPr>
              <a:t> </a:t>
            </a:r>
            <a:r>
              <a:rPr sz="2400" b="1" dirty="0" err="1">
                <a:solidFill>
                  <a:srgbClr val="000066"/>
                </a:solidFill>
              </a:rPr>
              <a:t>en</a:t>
            </a:r>
            <a:r>
              <a:rPr sz="2400" b="1" dirty="0">
                <a:solidFill>
                  <a:srgbClr val="000066"/>
                </a:solidFill>
              </a:rPr>
              <a:t> Uganda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3048000" y="1295400"/>
            <a:ext cx="3048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30055" name="Picture 7" descr="CAWST Colour - no text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4267200" y="14478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70104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2209800" y="2362200"/>
            <a:ext cx="121920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2362200" y="22098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4572000" y="2286000"/>
            <a:ext cx="1752600" cy="2843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7239000" y="2209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286000" y="2590800"/>
            <a:ext cx="1143000" cy="2843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7239000" y="2286000"/>
            <a:ext cx="1295400" cy="2843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6096000" y="22860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7696200" y="5029200"/>
            <a:ext cx="9144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5867400" y="4343400"/>
            <a:ext cx="8382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5257800" y="4953000"/>
            <a:ext cx="1066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70" name="Text Box 22"/>
          <p:cNvSpPr txBox="1">
            <a:spLocks noChangeArrowheads="1"/>
          </p:cNvSpPr>
          <p:nvPr/>
        </p:nvSpPr>
        <p:spPr bwMode="auto">
          <a:xfrm>
            <a:off x="5318125" y="5249863"/>
            <a:ext cx="8540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71" name="Text Box 23"/>
          <p:cNvSpPr txBox="1">
            <a:spLocks noChangeArrowheads="1"/>
          </p:cNvSpPr>
          <p:nvPr/>
        </p:nvSpPr>
        <p:spPr bwMode="auto">
          <a:xfrm>
            <a:off x="6248400" y="502126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72" name="Text Box 24"/>
          <p:cNvSpPr txBox="1">
            <a:spLocks noChangeArrowheads="1"/>
          </p:cNvSpPr>
          <p:nvPr/>
        </p:nvSpPr>
        <p:spPr bwMode="auto">
          <a:xfrm>
            <a:off x="5715000" y="3581400"/>
            <a:ext cx="914400" cy="1604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73" name="Text Box 25"/>
          <p:cNvSpPr txBox="1">
            <a:spLocks noChangeArrowheads="1"/>
          </p:cNvSpPr>
          <p:nvPr/>
        </p:nvSpPr>
        <p:spPr bwMode="auto">
          <a:xfrm>
            <a:off x="4191000" y="5257800"/>
            <a:ext cx="457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74" name="Text Box 26"/>
          <p:cNvSpPr txBox="1">
            <a:spLocks noChangeArrowheads="1"/>
          </p:cNvSpPr>
          <p:nvPr/>
        </p:nvSpPr>
        <p:spPr bwMode="auto">
          <a:xfrm>
            <a:off x="6324600" y="5029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75" name="Text Box 27"/>
          <p:cNvSpPr txBox="1">
            <a:spLocks noChangeArrowheads="1"/>
          </p:cNvSpPr>
          <p:nvPr/>
        </p:nvSpPr>
        <p:spPr bwMode="auto">
          <a:xfrm>
            <a:off x="3352800" y="5257800"/>
            <a:ext cx="304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76" name="Oval 28"/>
          <p:cNvSpPr>
            <a:spLocks noChangeArrowheads="1"/>
          </p:cNvSpPr>
          <p:nvPr/>
        </p:nvSpPr>
        <p:spPr bwMode="auto">
          <a:xfrm>
            <a:off x="6248400" y="5029200"/>
            <a:ext cx="6096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7" name="Line 29"/>
          <p:cNvSpPr>
            <a:spLocks noChangeShapeType="1"/>
          </p:cNvSpPr>
          <p:nvPr/>
        </p:nvSpPr>
        <p:spPr bwMode="auto">
          <a:xfrm>
            <a:off x="2209800" y="4800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 flipH="1">
            <a:off x="4114800" y="2743200"/>
            <a:ext cx="6096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9" name="Line 31"/>
          <p:cNvSpPr>
            <a:spLocks noChangeShapeType="1"/>
          </p:cNvSpPr>
          <p:nvPr/>
        </p:nvSpPr>
        <p:spPr bwMode="auto">
          <a:xfrm>
            <a:off x="3962400" y="2590800"/>
            <a:ext cx="609600" cy="2286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80" name="Line 32"/>
          <p:cNvSpPr>
            <a:spLocks noChangeShapeType="1"/>
          </p:cNvSpPr>
          <p:nvPr/>
        </p:nvSpPr>
        <p:spPr bwMode="auto">
          <a:xfrm>
            <a:off x="4419600" y="26670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81" name="Oval 33"/>
          <p:cNvSpPr>
            <a:spLocks noChangeArrowheads="1"/>
          </p:cNvSpPr>
          <p:nvPr/>
        </p:nvSpPr>
        <p:spPr bwMode="auto">
          <a:xfrm>
            <a:off x="3505200" y="3124200"/>
            <a:ext cx="152400" cy="381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2" name="Line 34"/>
          <p:cNvSpPr>
            <a:spLocks noChangeShapeType="1"/>
          </p:cNvSpPr>
          <p:nvPr/>
        </p:nvSpPr>
        <p:spPr bwMode="auto">
          <a:xfrm>
            <a:off x="3962400" y="2438400"/>
            <a:ext cx="7620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83" name="Line 35"/>
          <p:cNvSpPr>
            <a:spLocks noChangeShapeType="1"/>
          </p:cNvSpPr>
          <p:nvPr/>
        </p:nvSpPr>
        <p:spPr bwMode="auto">
          <a:xfrm flipH="1" flipV="1">
            <a:off x="3886200" y="2362200"/>
            <a:ext cx="8382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7B4811-2DA2-4040-B07F-7EBAB3B3FF1F}" type="slidenum">
              <a:rPr/>
              <a:pPr/>
              <a:t>16</a:t>
            </a:fld>
            <a:endParaRPr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2036"/>
            <a:ext cx="9144000" cy="1828800"/>
          </a:xfrm>
        </p:spPr>
        <p:txBody>
          <a:bodyPr/>
          <a:lstStyle/>
          <a:p>
            <a:pPr algn="ctr" rtl="0">
              <a:tabLst>
                <a:tab pos="8912225" algn="l"/>
              </a:tabLst>
            </a:pPr>
            <a:r>
              <a:rPr sz="2800" b="1" dirty="0">
                <a:solidFill>
                  <a:srgbClr val="000066"/>
                </a:solidFill>
              </a:rPr>
              <a:t>% de </a:t>
            </a:r>
            <a:r>
              <a:rPr sz="2800" b="1" dirty="0" err="1">
                <a:solidFill>
                  <a:srgbClr val="000066"/>
                </a:solidFill>
              </a:rPr>
              <a:t>supervivencia</a:t>
            </a:r>
            <a:r>
              <a:rPr sz="2800" b="1" dirty="0">
                <a:solidFill>
                  <a:srgbClr val="000066"/>
                </a:solidFill>
              </a:rPr>
              <a:t> de </a:t>
            </a:r>
            <a:r>
              <a:rPr sz="2800" b="1" dirty="0" err="1">
                <a:solidFill>
                  <a:srgbClr val="000066"/>
                </a:solidFill>
              </a:rPr>
              <a:t>pacientes</a:t>
            </a:r>
            <a:r>
              <a:rPr sz="2800" b="1" dirty="0">
                <a:solidFill>
                  <a:srgbClr val="000066"/>
                </a:solidFill>
              </a:rPr>
              <a:t> con </a:t>
            </a:r>
            <a:r>
              <a:rPr sz="2800" b="1" dirty="0" err="1">
                <a:solidFill>
                  <a:srgbClr val="000066"/>
                </a:solidFill>
              </a:rPr>
              <a:t>SIDA</a:t>
            </a:r>
            <a:r>
              <a:rPr sz="2800" b="1" dirty="0">
                <a:solidFill>
                  <a:srgbClr val="000066"/>
                </a:solidFill>
              </a:rPr>
              <a:t> y </a:t>
            </a:r>
            <a:r>
              <a:rPr sz="2800" b="1" i="1" dirty="0">
                <a:solidFill>
                  <a:srgbClr val="000066"/>
                </a:solidFill>
              </a:rPr>
              <a:t>Cryptosporidium</a:t>
            </a:r>
          </a:p>
        </p:txBody>
      </p:sp>
      <p:pic>
        <p:nvPicPr>
          <p:cNvPr id="13926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10648"/>
          <a:stretch>
            <a:fillRect/>
          </a:stretch>
        </p:blipFill>
        <p:spPr>
          <a:xfrm>
            <a:off x="152400" y="1295400"/>
            <a:ext cx="8991600" cy="464820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9268" name="Picture 4" descr="CAWST Colour - no text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362200" y="4343400"/>
            <a:ext cx="19812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1" hangingPunct="1">
              <a:spcBef>
                <a:spcPct val="50000"/>
              </a:spcBef>
            </a:pPr>
            <a:r>
              <a:rPr/>
              <a:t>Con criptosporidiosis 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6629400" y="62484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sz="1600"/>
              <a:t>(Colford et al.)</a:t>
            </a:r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-152400" y="495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4572000" y="1752600"/>
            <a:ext cx="2895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1" hangingPunct="1">
              <a:spcBef>
                <a:spcPct val="50000"/>
              </a:spcBef>
            </a:pPr>
            <a:r>
              <a:rPr/>
              <a:t>Sin criptosporidiosis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9275" name="Line 11"/>
          <p:cNvSpPr>
            <a:spLocks noChangeShapeType="1"/>
          </p:cNvSpPr>
          <p:nvPr/>
        </p:nvSpPr>
        <p:spPr bwMode="auto">
          <a:xfrm flipV="1">
            <a:off x="4191000" y="4419600"/>
            <a:ext cx="6096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 flipH="1">
            <a:off x="4876800" y="2209800"/>
            <a:ext cx="381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2ACF96-0E7D-4A92-9A83-CCADA1300070}" type="slidenum">
              <a:rPr/>
              <a:pPr/>
              <a:t>17</a:t>
            </a:fld>
            <a:endParaRPr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rtl="0"/>
            <a:r>
              <a:rPr b="1">
                <a:solidFill>
                  <a:srgbClr val="000066"/>
                </a:solidFill>
              </a:rPr>
              <a:t>Lluvia y </a:t>
            </a:r>
            <a:r>
              <a:rPr b="1" i="1">
                <a:solidFill>
                  <a:srgbClr val="000066"/>
                </a:solidFill>
              </a:rPr>
              <a:t>Criptosporidio</a:t>
            </a:r>
          </a:p>
        </p:txBody>
      </p:sp>
      <p:pic>
        <p:nvPicPr>
          <p:cNvPr id="13721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447800"/>
            <a:ext cx="5867400" cy="5205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220" name="Picture 4" descr="CAWST Colour - no text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rtl="0"/>
            <a:fld id="{816654C2-42B4-411C-BEB6-F8219901336C}" type="slidenum">
              <a:rPr/>
              <a:pPr/>
              <a:t>18</a:t>
            </a:fld>
            <a:endParaRPr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rgbClr val="000066"/>
                </a:solidFill>
              </a:rPr>
              <a:t>Mensage clave 1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r>
              <a:rPr/>
              <a:t>Las personas viviendo con VIH/SIDA son muy susceptibles a los patógenos que causan la diarrea debido al consumo de agua no segura</a:t>
            </a:r>
          </a:p>
          <a:p>
            <a:endParaRPr lang="en-US"/>
          </a:p>
          <a:p>
            <a:pPr algn="ctr" rtl="0"/>
            <a:r>
              <a:rPr/>
              <a:t>¿Alguna pregunta?</a:t>
            </a:r>
          </a:p>
        </p:txBody>
      </p:sp>
      <p:pic>
        <p:nvPicPr>
          <p:cNvPr id="114692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rtl="0"/>
            <a:fld id="{5A06738D-5D22-43E4-BA54-3A292DECCA7F}" type="slidenum">
              <a:rPr/>
              <a:pPr/>
              <a:t>19</a:t>
            </a:fld>
            <a:endParaRPr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sz="3600" b="1" dirty="0" err="1">
                <a:solidFill>
                  <a:schemeClr val="bg2"/>
                </a:solidFill>
              </a:rPr>
              <a:t>VIH</a:t>
            </a:r>
            <a:r>
              <a:rPr sz="3600" b="1" dirty="0">
                <a:solidFill>
                  <a:schemeClr val="bg2"/>
                </a:solidFill>
              </a:rPr>
              <a:t> y </a:t>
            </a:r>
            <a:r>
              <a:rPr sz="3600" b="1" dirty="0" err="1">
                <a:solidFill>
                  <a:schemeClr val="bg2"/>
                </a:solidFill>
              </a:rPr>
              <a:t>alimentación</a:t>
            </a:r>
            <a:r>
              <a:rPr sz="3600" b="1" dirty="0">
                <a:solidFill>
                  <a:schemeClr val="bg2"/>
                </a:solidFill>
              </a:rPr>
              <a:t> </a:t>
            </a:r>
            <a:r>
              <a:rPr sz="3600" b="1" dirty="0" err="1">
                <a:solidFill>
                  <a:schemeClr val="bg2"/>
                </a:solidFill>
              </a:rPr>
              <a:t>suplementaria</a:t>
            </a:r>
            <a:endParaRPr sz="3600" b="1" dirty="0">
              <a:solidFill>
                <a:schemeClr val="bg2"/>
              </a:solidFill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Wingdings" pitchFamily="2" charset="2"/>
              <a:buNone/>
            </a:pPr>
            <a:r>
              <a:rPr sz="2800" dirty="0">
                <a:latin typeface="Swiss721BT-Light" charset="0"/>
              </a:rPr>
              <a:t>“</a:t>
            </a:r>
            <a:r>
              <a:rPr sz="2800" dirty="0" err="1">
                <a:latin typeface="Swiss721BT-Light" charset="0"/>
              </a:rPr>
              <a:t>Cuando</a:t>
            </a:r>
            <a:r>
              <a:rPr sz="2800" dirty="0">
                <a:latin typeface="Swiss721BT-Light" charset="0"/>
              </a:rPr>
              <a:t> se </a:t>
            </a:r>
            <a:r>
              <a:rPr sz="2800" dirty="0" err="1">
                <a:latin typeface="Swiss721BT-Light" charset="0"/>
              </a:rPr>
              <a:t>implementan</a:t>
            </a:r>
            <a:r>
              <a:rPr sz="2800" dirty="0">
                <a:latin typeface="Swiss721BT-Light" charset="0"/>
              </a:rPr>
              <a:t> </a:t>
            </a:r>
            <a:r>
              <a:rPr sz="2800" dirty="0" err="1">
                <a:latin typeface="Swiss721BT-Light" charset="0"/>
              </a:rPr>
              <a:t>programas</a:t>
            </a:r>
            <a:r>
              <a:rPr sz="2800" dirty="0">
                <a:latin typeface="Swiss721BT-Light" charset="0"/>
              </a:rPr>
              <a:t> para </a:t>
            </a:r>
            <a:r>
              <a:rPr sz="2800" dirty="0" err="1">
                <a:latin typeface="Swiss721BT-Light" charset="0"/>
              </a:rPr>
              <a:t>suplementar</a:t>
            </a:r>
            <a:r>
              <a:rPr sz="2800" dirty="0">
                <a:latin typeface="Swiss721BT-Light" charset="0"/>
              </a:rPr>
              <a:t> la </a:t>
            </a:r>
            <a:r>
              <a:rPr sz="2800" dirty="0" err="1">
                <a:latin typeface="Swiss721BT-Light" charset="0"/>
              </a:rPr>
              <a:t>alimentación</a:t>
            </a:r>
            <a:r>
              <a:rPr sz="2800" dirty="0">
                <a:latin typeface="Swiss721BT-Light" charset="0"/>
              </a:rPr>
              <a:t> (</a:t>
            </a:r>
            <a:r>
              <a:rPr sz="2800" dirty="0" err="1">
                <a:latin typeface="Swiss721BT-Light" charset="0"/>
              </a:rPr>
              <a:t>por</a:t>
            </a:r>
            <a:r>
              <a:rPr sz="2800" dirty="0">
                <a:latin typeface="Swiss721BT-Light" charset="0"/>
              </a:rPr>
              <a:t> </a:t>
            </a:r>
            <a:r>
              <a:rPr sz="2800" dirty="0" err="1">
                <a:latin typeface="Swiss721BT-Light" charset="0"/>
              </a:rPr>
              <a:t>ejemplo</a:t>
            </a:r>
            <a:r>
              <a:rPr sz="2800" dirty="0">
                <a:latin typeface="Swiss721BT-Light" charset="0"/>
              </a:rPr>
              <a:t> </a:t>
            </a:r>
            <a:r>
              <a:rPr sz="2800" dirty="0" err="1">
                <a:latin typeface="Swiss721BT-Light" charset="0"/>
              </a:rPr>
              <a:t>leche</a:t>
            </a:r>
            <a:r>
              <a:rPr sz="2800" dirty="0">
                <a:latin typeface="Swiss721BT-Light" charset="0"/>
              </a:rPr>
              <a:t> </a:t>
            </a:r>
            <a:r>
              <a:rPr sz="2800" dirty="0" err="1">
                <a:latin typeface="Swiss721BT-Light" charset="0"/>
              </a:rPr>
              <a:t>formulada</a:t>
            </a:r>
            <a:r>
              <a:rPr sz="2800" dirty="0">
                <a:latin typeface="Swiss721BT-Light" charset="0"/>
              </a:rPr>
              <a:t>) de </a:t>
            </a:r>
            <a:r>
              <a:rPr sz="2800" dirty="0" err="1">
                <a:latin typeface="Swiss721BT-Light" charset="0"/>
              </a:rPr>
              <a:t>los</a:t>
            </a:r>
            <a:r>
              <a:rPr sz="2800" dirty="0">
                <a:latin typeface="Swiss721BT-Light" charset="0"/>
              </a:rPr>
              <a:t> </a:t>
            </a:r>
            <a:r>
              <a:rPr sz="2800" dirty="0" err="1">
                <a:latin typeface="Swiss721BT-Light" charset="0"/>
              </a:rPr>
              <a:t>hijos</a:t>
            </a:r>
            <a:r>
              <a:rPr sz="2800" dirty="0">
                <a:latin typeface="Swiss721BT-Light" charset="0"/>
              </a:rPr>
              <a:t> de </a:t>
            </a:r>
            <a:r>
              <a:rPr sz="2800" dirty="0" err="1">
                <a:latin typeface="Swiss721BT-Light" charset="0"/>
              </a:rPr>
              <a:t>madres</a:t>
            </a:r>
            <a:r>
              <a:rPr sz="2800" dirty="0">
                <a:latin typeface="Swiss721BT-Light" charset="0"/>
              </a:rPr>
              <a:t> con </a:t>
            </a:r>
            <a:r>
              <a:rPr sz="2800" dirty="0" err="1">
                <a:latin typeface="Swiss721BT-Light" charset="0"/>
              </a:rPr>
              <a:t>VIH</a:t>
            </a:r>
            <a:r>
              <a:rPr sz="2800" dirty="0">
                <a:latin typeface="Swiss721BT-Light" charset="0"/>
              </a:rPr>
              <a:t>, o la </a:t>
            </a:r>
            <a:r>
              <a:rPr sz="2800" dirty="0" err="1">
                <a:latin typeface="Swiss721BT-Light" charset="0"/>
              </a:rPr>
              <a:t>interrupción</a:t>
            </a:r>
            <a:r>
              <a:rPr sz="2800" dirty="0">
                <a:latin typeface="Swiss721BT-Light" charset="0"/>
              </a:rPr>
              <a:t> de la </a:t>
            </a:r>
            <a:r>
              <a:rPr sz="2800" dirty="0" err="1">
                <a:latin typeface="Swiss721BT-Light" charset="0"/>
              </a:rPr>
              <a:t>alimentación</a:t>
            </a:r>
            <a:r>
              <a:rPr sz="2800" dirty="0">
                <a:latin typeface="Swiss721BT-Light" charset="0"/>
              </a:rPr>
              <a:t> con </a:t>
            </a:r>
            <a:r>
              <a:rPr sz="2800" dirty="0" err="1">
                <a:latin typeface="Swiss721BT-Light" charset="0"/>
              </a:rPr>
              <a:t>leche</a:t>
            </a:r>
            <a:r>
              <a:rPr sz="2800" dirty="0">
                <a:latin typeface="Swiss721BT-Light" charset="0"/>
              </a:rPr>
              <a:t> </a:t>
            </a:r>
            <a:r>
              <a:rPr sz="2800" dirty="0" err="1">
                <a:latin typeface="Swiss721BT-Light" charset="0"/>
              </a:rPr>
              <a:t>materna</a:t>
            </a:r>
            <a:r>
              <a:rPr sz="2800" dirty="0">
                <a:latin typeface="Swiss721BT-Light" charset="0"/>
              </a:rPr>
              <a:t> de </a:t>
            </a:r>
            <a:r>
              <a:rPr sz="2800" dirty="0" err="1">
                <a:latin typeface="Swiss721BT-Light" charset="0"/>
              </a:rPr>
              <a:t>los</a:t>
            </a:r>
            <a:r>
              <a:rPr sz="2800" dirty="0">
                <a:latin typeface="Swiss721BT-Light" charset="0"/>
              </a:rPr>
              <a:t> </a:t>
            </a:r>
            <a:r>
              <a:rPr sz="2800" dirty="0" err="1">
                <a:latin typeface="Swiss721BT-Light" charset="0"/>
              </a:rPr>
              <a:t>bebés</a:t>
            </a:r>
            <a:r>
              <a:rPr sz="2800" dirty="0">
                <a:latin typeface="Swiss721BT-Light" charset="0"/>
              </a:rPr>
              <a:t> de </a:t>
            </a:r>
            <a:r>
              <a:rPr sz="2800" dirty="0" err="1">
                <a:latin typeface="Swiss721BT-Light" charset="0"/>
              </a:rPr>
              <a:t>madres</a:t>
            </a:r>
            <a:r>
              <a:rPr sz="2800" dirty="0">
                <a:latin typeface="Swiss721BT-Light" charset="0"/>
              </a:rPr>
              <a:t> </a:t>
            </a:r>
            <a:r>
              <a:rPr sz="2800" dirty="0" err="1">
                <a:latin typeface="Swiss721BT-Light" charset="0"/>
              </a:rPr>
              <a:t>infectadas</a:t>
            </a:r>
            <a:r>
              <a:rPr sz="2800" dirty="0">
                <a:latin typeface="Swiss721BT-Light" charset="0"/>
              </a:rPr>
              <a:t> con </a:t>
            </a:r>
            <a:r>
              <a:rPr sz="2800" dirty="0" err="1">
                <a:latin typeface="Swiss721BT-Light" charset="0"/>
              </a:rPr>
              <a:t>VIH</a:t>
            </a:r>
            <a:r>
              <a:rPr sz="2800" dirty="0">
                <a:latin typeface="Swiss721BT-Light" charset="0"/>
              </a:rPr>
              <a:t>, el </a:t>
            </a:r>
            <a:r>
              <a:rPr sz="2800" dirty="0" err="1">
                <a:latin typeface="Swiss721BT-Light" charset="0"/>
              </a:rPr>
              <a:t>suministro</a:t>
            </a:r>
            <a:r>
              <a:rPr sz="2800" dirty="0">
                <a:latin typeface="Swiss721BT-Light" charset="0"/>
              </a:rPr>
              <a:t> del </a:t>
            </a:r>
            <a:r>
              <a:rPr sz="2800" dirty="0" err="1">
                <a:latin typeface="Swiss721BT-Light" charset="0"/>
              </a:rPr>
              <a:t>tratamiento</a:t>
            </a:r>
            <a:r>
              <a:rPr sz="2800" dirty="0">
                <a:latin typeface="Swiss721BT-Light" charset="0"/>
              </a:rPr>
              <a:t> de </a:t>
            </a:r>
            <a:r>
              <a:rPr sz="2800" dirty="0" err="1">
                <a:latin typeface="Swiss721BT-Light" charset="0"/>
              </a:rPr>
              <a:t>agua</a:t>
            </a:r>
            <a:r>
              <a:rPr sz="2800" dirty="0">
                <a:latin typeface="Swiss721BT-Light" charset="0"/>
              </a:rPr>
              <a:t> </a:t>
            </a:r>
            <a:r>
              <a:rPr sz="2800" dirty="0" err="1">
                <a:latin typeface="Swiss721BT-Light" charset="0"/>
              </a:rPr>
              <a:t>afectivo</a:t>
            </a:r>
            <a:r>
              <a:rPr sz="2800" dirty="0">
                <a:latin typeface="Swiss721BT-Light" charset="0"/>
              </a:rPr>
              <a:t> </a:t>
            </a:r>
            <a:r>
              <a:rPr sz="2800" dirty="0" err="1">
                <a:latin typeface="Swiss721BT-Light" charset="0"/>
              </a:rPr>
              <a:t>es</a:t>
            </a:r>
            <a:r>
              <a:rPr sz="2800" dirty="0">
                <a:latin typeface="Swiss721BT-Light" charset="0"/>
              </a:rPr>
              <a:t> </a:t>
            </a:r>
            <a:r>
              <a:rPr sz="2800" dirty="0" err="1">
                <a:latin typeface="Swiss721BT-Light" charset="0"/>
              </a:rPr>
              <a:t>esencial</a:t>
            </a:r>
            <a:r>
              <a:rPr sz="2800" dirty="0">
                <a:latin typeface="Swiss721BT-Light" charset="0"/>
              </a:rPr>
              <a:t> para </a:t>
            </a:r>
            <a:r>
              <a:rPr sz="2800" dirty="0" err="1">
                <a:latin typeface="Swiss721BT-Light" charset="0"/>
              </a:rPr>
              <a:t>proteger</a:t>
            </a:r>
            <a:r>
              <a:rPr sz="2800" dirty="0">
                <a:latin typeface="Swiss721BT-Light" charset="0"/>
              </a:rPr>
              <a:t> la </a:t>
            </a:r>
            <a:r>
              <a:rPr sz="2800" dirty="0" err="1">
                <a:latin typeface="Swiss721BT-Light" charset="0"/>
              </a:rPr>
              <a:t>salud</a:t>
            </a:r>
            <a:r>
              <a:rPr sz="2800" dirty="0">
                <a:latin typeface="Swiss721BT-Light" charset="0"/>
              </a:rPr>
              <a:t> de </a:t>
            </a:r>
            <a:r>
              <a:rPr sz="2800" dirty="0" err="1">
                <a:latin typeface="Swiss721BT-Light" charset="0"/>
              </a:rPr>
              <a:t>los</a:t>
            </a:r>
            <a:r>
              <a:rPr sz="2800" dirty="0">
                <a:latin typeface="Swiss721BT-Light" charset="0"/>
              </a:rPr>
              <a:t> </a:t>
            </a:r>
            <a:r>
              <a:rPr sz="2800" dirty="0" err="1">
                <a:latin typeface="Swiss721BT-Light" charset="0"/>
              </a:rPr>
              <a:t>bebés</a:t>
            </a:r>
            <a:r>
              <a:rPr sz="2800" dirty="0">
                <a:latin typeface="Swiss721BT-Light" charset="0"/>
              </a:rPr>
              <a:t>”.</a:t>
            </a:r>
          </a:p>
          <a:p>
            <a:pPr marL="0" indent="0" rtl="0">
              <a:buClrTx/>
              <a:buSzTx/>
              <a:buFontTx/>
              <a:buNone/>
            </a:pPr>
            <a:r>
              <a:rPr sz="1600" dirty="0"/>
              <a:t>	– </a:t>
            </a:r>
            <a:r>
              <a:rPr sz="1600" b="1" dirty="0"/>
              <a:t>WHO 2008</a:t>
            </a:r>
            <a:r>
              <a:rPr sz="1600" dirty="0"/>
              <a:t> “Essential prevention and care interventions for adults and adolescents living with HIV in resource-limited settings”</a:t>
            </a:r>
            <a:r>
              <a:rPr sz="2400" dirty="0"/>
              <a:t> </a:t>
            </a:r>
          </a:p>
          <a:p>
            <a:pPr marL="0" indent="0">
              <a:buFont typeface="Wingdings" pitchFamily="2" charset="2"/>
              <a:buNone/>
            </a:pPr>
            <a:endParaRPr lang="en-US" sz="2800" dirty="0">
              <a:latin typeface="Swiss721BT-Light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800" dirty="0">
              <a:latin typeface="Swiss721BT-Light" charset="0"/>
            </a:endParaRPr>
          </a:p>
        </p:txBody>
      </p:sp>
      <p:pic>
        <p:nvPicPr>
          <p:cNvPr id="134148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2362200" y="5562600"/>
            <a:ext cx="632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1" hangingPunct="1">
              <a:spcBef>
                <a:spcPct val="20000"/>
              </a:spcBef>
            </a:pPr>
            <a:r>
              <a:rPr sz="1600"/>
              <a:t>(</a:t>
            </a:r>
          </a:p>
        </p:txBody>
      </p:sp>
    </p:spTree>
    <p:extLst>
      <p:ext uri="{BB962C8B-B14F-4D97-AF65-F5344CB8AC3E}">
        <p14:creationId xmlns:p14="http://schemas.microsoft.com/office/powerpoint/2010/main" val="672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4580" y="1524000"/>
            <a:ext cx="6248400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spcBef>
                <a:spcPct val="20000"/>
              </a:spcBef>
            </a:pPr>
            <a:r>
              <a:rPr sz="3200" kern="0">
                <a:solidFill>
                  <a:srgbClr val="000000"/>
                </a:solidFill>
                <a:latin typeface="Arial"/>
                <a:cs typeface="Arial"/>
              </a:rPr>
              <a:t>Esta presentación se utiliza con el plan de lección: TAND para poblaciones vulnerables del Manual del formador del taller sobre personas que viven con VIH/SIDA. </a:t>
            </a:r>
          </a:p>
          <a:p>
            <a:pPr lvl="0">
              <a:spcBef>
                <a:spcPct val="20000"/>
              </a:spcBef>
            </a:pPr>
            <a:endParaRPr lang="en-US" sz="3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ctr" rtl="0">
              <a:spcBef>
                <a:spcPct val="20000"/>
              </a:spcBef>
            </a:pPr>
            <a:r>
              <a:rPr sz="3200" kern="0">
                <a:solidFill>
                  <a:srgbClr val="000000"/>
                </a:solidFill>
                <a:latin typeface="Arial"/>
                <a:cs typeface="Arial"/>
              </a:rPr>
              <a:t>Disponible en </a:t>
            </a:r>
            <a:r>
              <a:rPr sz="3200" kern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www.cawst.org/resources</a:t>
            </a:r>
          </a:p>
        </p:txBody>
      </p:sp>
      <p:pic>
        <p:nvPicPr>
          <p:cNvPr id="3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9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rtl="0"/>
            <a:fld id="{7DB06EF7-0BA8-4A38-A911-23557F2A8875}" type="slidenum">
              <a:rPr/>
              <a:pPr/>
              <a:t>20</a:t>
            </a:fld>
            <a:endParaRPr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rgbClr val="000066"/>
                </a:solidFill>
              </a:rPr>
              <a:t>Mensaje clave 2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/>
          </a:p>
          <a:p>
            <a:pPr algn="ctr" rtl="0">
              <a:buFont typeface="Wingdings" pitchFamily="2" charset="2"/>
              <a:buNone/>
            </a:pPr>
            <a:r>
              <a:rPr/>
              <a:t>   La terapia anti-retroviral (ARV) se asimila mejor si las personas seropositivas consumen agua no contaminada</a:t>
            </a:r>
          </a:p>
        </p:txBody>
      </p:sp>
      <p:pic>
        <p:nvPicPr>
          <p:cNvPr id="115716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rtl="0"/>
            <a:fld id="{84147A34-FF30-47BA-9DF3-4A402E3AC425}" type="slidenum">
              <a:rPr/>
              <a:pPr/>
              <a:t>21</a:t>
            </a:fld>
            <a:endParaRPr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chemeClr val="bg2"/>
                </a:solidFill>
              </a:rPr>
              <a:t>VIH y antiretrovirales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endParaRPr lang="en-US"/>
          </a:p>
          <a:p>
            <a:pPr marL="609600" indent="-609600">
              <a:buFont typeface="Wingdings" pitchFamily="2" charset="2"/>
              <a:buNone/>
            </a:pPr>
            <a:endParaRPr lang="en-US"/>
          </a:p>
          <a:p>
            <a:pPr marL="609600" indent="-609600">
              <a:buFont typeface="Wingdings" pitchFamily="2" charset="2"/>
              <a:buNone/>
            </a:pPr>
            <a:endParaRPr lang="en-US" sz="3600">
              <a:latin typeface="Swiss721BT-Light" charset="0"/>
            </a:endParaRPr>
          </a:p>
        </p:txBody>
      </p:sp>
      <p:pic>
        <p:nvPicPr>
          <p:cNvPr id="128004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362200" y="5562600"/>
            <a:ext cx="632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1" hangingPunct="1">
              <a:spcBef>
                <a:spcPct val="20000"/>
              </a:spcBef>
            </a:pPr>
            <a:r>
              <a:rPr sz="1600"/>
              <a:t>(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609600" y="1441387"/>
            <a:ext cx="792480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1" hangingPunct="1">
              <a:spcBef>
                <a:spcPct val="20000"/>
              </a:spcBef>
              <a:buClr>
                <a:schemeClr val="bg2"/>
              </a:buClr>
              <a:buSzPct val="75000"/>
              <a:buFontTx/>
              <a:buChar char="•"/>
            </a:pPr>
            <a:r>
              <a:rPr sz="3200" dirty="0"/>
              <a:t>   Las </a:t>
            </a:r>
            <a:r>
              <a:rPr sz="3200" dirty="0" err="1"/>
              <a:t>drogas</a:t>
            </a:r>
            <a:r>
              <a:rPr sz="3200" dirty="0"/>
              <a:t> anti-</a:t>
            </a:r>
            <a:r>
              <a:rPr sz="3200" dirty="0" err="1"/>
              <a:t>retrovirales</a:t>
            </a:r>
            <a:r>
              <a:rPr sz="3200" dirty="0"/>
              <a:t> (ARV) </a:t>
            </a:r>
            <a:r>
              <a:rPr sz="3200" dirty="0" err="1"/>
              <a:t>inhiben</a:t>
            </a:r>
            <a:r>
              <a:rPr sz="3200" dirty="0"/>
              <a:t> la </a:t>
            </a:r>
            <a:r>
              <a:rPr sz="3200" dirty="0" err="1"/>
              <a:t>replicación</a:t>
            </a:r>
            <a:r>
              <a:rPr sz="3200" dirty="0"/>
              <a:t> del </a:t>
            </a:r>
            <a:r>
              <a:rPr sz="3200" dirty="0" err="1"/>
              <a:t>VIH</a:t>
            </a:r>
            <a:r>
              <a:rPr sz="3200" dirty="0"/>
              <a:t>, </a:t>
            </a:r>
            <a:r>
              <a:rPr sz="3200" dirty="0" err="1"/>
              <a:t>aumentan</a:t>
            </a:r>
            <a:r>
              <a:rPr sz="3200" dirty="0"/>
              <a:t> </a:t>
            </a:r>
            <a:r>
              <a:rPr sz="3200" dirty="0" err="1"/>
              <a:t>los</a:t>
            </a:r>
            <a:r>
              <a:rPr sz="3200" dirty="0"/>
              <a:t> </a:t>
            </a:r>
            <a:r>
              <a:rPr sz="3200" dirty="0" err="1"/>
              <a:t>niveles</a:t>
            </a:r>
            <a:r>
              <a:rPr sz="3200" dirty="0"/>
              <a:t> de CD4 y </a:t>
            </a:r>
            <a:r>
              <a:rPr sz="3200" dirty="0" err="1"/>
              <a:t>disminuyen</a:t>
            </a:r>
            <a:r>
              <a:rPr sz="3200" dirty="0"/>
              <a:t> la </a:t>
            </a:r>
            <a:r>
              <a:rPr sz="3200" dirty="0" err="1"/>
              <a:t>taza</a:t>
            </a:r>
            <a:r>
              <a:rPr sz="3200" dirty="0"/>
              <a:t> de </a:t>
            </a:r>
            <a:r>
              <a:rPr sz="3200" dirty="0" err="1"/>
              <a:t>enfermedades</a:t>
            </a:r>
            <a:r>
              <a:rPr sz="3200" dirty="0"/>
              <a:t> </a:t>
            </a:r>
            <a:r>
              <a:rPr sz="3200" dirty="0" err="1"/>
              <a:t>oportunistas</a:t>
            </a:r>
            <a:endParaRPr sz="3200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Tx/>
              <a:buChar char="•"/>
            </a:pPr>
            <a:endParaRPr lang="en-US" sz="3200" dirty="0"/>
          </a:p>
          <a:p>
            <a:pPr rtl="0" eaLnBrk="1" hangingPunct="1">
              <a:spcBef>
                <a:spcPct val="20000"/>
              </a:spcBef>
              <a:buClr>
                <a:schemeClr val="bg2"/>
              </a:buClr>
              <a:buSzPct val="75000"/>
              <a:buFontTx/>
              <a:buChar char="•"/>
            </a:pPr>
            <a:r>
              <a:rPr sz="3200" dirty="0"/>
              <a:t>  Las </a:t>
            </a:r>
            <a:r>
              <a:rPr sz="3200" dirty="0" err="1"/>
              <a:t>drogas</a:t>
            </a:r>
            <a:r>
              <a:rPr sz="3200" dirty="0"/>
              <a:t> anti-</a:t>
            </a:r>
            <a:r>
              <a:rPr sz="3200" dirty="0" err="1"/>
              <a:t>retrovirales</a:t>
            </a:r>
            <a:r>
              <a:rPr sz="3200" dirty="0"/>
              <a:t> (ARV) se </a:t>
            </a:r>
            <a:r>
              <a:rPr sz="3200" dirty="0" err="1"/>
              <a:t>absorben</a:t>
            </a:r>
            <a:r>
              <a:rPr sz="3200" dirty="0"/>
              <a:t> </a:t>
            </a:r>
            <a:r>
              <a:rPr sz="3200" dirty="0" err="1"/>
              <a:t>mejor</a:t>
            </a:r>
            <a:r>
              <a:rPr sz="3200" dirty="0"/>
              <a:t> </a:t>
            </a:r>
            <a:r>
              <a:rPr sz="3200" dirty="0" err="1"/>
              <a:t>si</a:t>
            </a:r>
            <a:r>
              <a:rPr sz="3200" dirty="0"/>
              <a:t> </a:t>
            </a:r>
            <a:r>
              <a:rPr sz="3200" dirty="0" err="1"/>
              <a:t>los</a:t>
            </a:r>
            <a:r>
              <a:rPr sz="3200" dirty="0"/>
              <a:t> </a:t>
            </a:r>
            <a:r>
              <a:rPr sz="3200" dirty="0" err="1"/>
              <a:t>pacientes</a:t>
            </a:r>
            <a:r>
              <a:rPr sz="3200" dirty="0"/>
              <a:t> </a:t>
            </a:r>
            <a:r>
              <a:rPr sz="3200" dirty="0" err="1"/>
              <a:t>consumen</a:t>
            </a:r>
            <a:r>
              <a:rPr sz="3200" dirty="0"/>
              <a:t> </a:t>
            </a:r>
            <a:r>
              <a:rPr sz="3200" dirty="0" err="1"/>
              <a:t>agua</a:t>
            </a:r>
            <a:r>
              <a:rPr sz="3200" dirty="0"/>
              <a:t> </a:t>
            </a:r>
            <a:r>
              <a:rPr sz="3200" dirty="0" err="1"/>
              <a:t>tratada</a:t>
            </a:r>
            <a:r>
              <a:rPr sz="3200" dirty="0"/>
              <a:t> y </a:t>
            </a:r>
            <a:r>
              <a:rPr sz="3200" dirty="0" err="1"/>
              <a:t>limpia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2971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rtl="0"/>
            <a:r>
              <a:rPr sz="3200" b="1" dirty="0" err="1">
                <a:solidFill>
                  <a:schemeClr val="accent2"/>
                </a:solidFill>
              </a:rPr>
              <a:t>Porcentaje</a:t>
            </a:r>
            <a:r>
              <a:rPr sz="3200" b="1" dirty="0">
                <a:solidFill>
                  <a:schemeClr val="accent2"/>
                </a:solidFill>
              </a:rPr>
              <a:t> de </a:t>
            </a:r>
            <a:r>
              <a:rPr sz="3200" b="1" dirty="0" err="1">
                <a:solidFill>
                  <a:schemeClr val="accent2"/>
                </a:solidFill>
              </a:rPr>
              <a:t>PVVS</a:t>
            </a:r>
            <a:r>
              <a:rPr sz="3200" b="1" dirty="0">
                <a:solidFill>
                  <a:schemeClr val="accent2"/>
                </a:solidFill>
              </a:rPr>
              <a:t> </a:t>
            </a:r>
            <a:r>
              <a:rPr sz="3200" b="1" dirty="0" err="1">
                <a:solidFill>
                  <a:schemeClr val="accent2"/>
                </a:solidFill>
              </a:rPr>
              <a:t>tratadas</a:t>
            </a:r>
            <a:r>
              <a:rPr sz="3200" b="1" dirty="0">
                <a:solidFill>
                  <a:schemeClr val="accent2"/>
                </a:solidFill>
              </a:rPr>
              <a:t> con ARV</a:t>
            </a:r>
          </a:p>
        </p:txBody>
      </p:sp>
      <p:pic>
        <p:nvPicPr>
          <p:cNvPr id="3076" name="Picture 4" descr="CAWST Colour - no tex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56" y="1052736"/>
            <a:ext cx="7696200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4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rtl="0"/>
            <a:fld id="{ADBF2EB5-C625-48FE-A026-95AFB4813D4B}" type="slidenum">
              <a:rPr/>
              <a:pPr/>
              <a:t>23</a:t>
            </a:fld>
            <a:endParaRPr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chemeClr val="bg2"/>
                </a:solidFill>
              </a:rPr>
              <a:t>Diarrea y absorción de antirretrovirales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endParaRPr lang="en-US" b="1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5288"/>
            <a:ext cx="85344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971800" y="5867400"/>
            <a:ext cx="5715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1" hangingPunct="1">
              <a:lnSpc>
                <a:spcPct val="90000"/>
              </a:lnSpc>
              <a:spcBef>
                <a:spcPct val="20000"/>
              </a:spcBef>
            </a:pPr>
            <a:r>
              <a:rPr sz="1600"/>
              <a:t>(Brantley et al., 2003. British Journal of Infectious Diseases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5410200" y="50292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562600" y="51816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3657600" y="18288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685800" y="23622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1" hangingPunct="1">
              <a:spcBef>
                <a:spcPct val="50000"/>
              </a:spcBef>
            </a:pPr>
            <a:r>
              <a:rPr/>
              <a:t>Nivel de antirretrovirales</a:t>
            </a:r>
          </a:p>
        </p:txBody>
      </p:sp>
      <p:pic>
        <p:nvPicPr>
          <p:cNvPr id="81933" name="Picture 13" descr="CAWST Colour - no text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rtl="0"/>
            <a:fld id="{E477B78C-A25D-4A63-BA89-E6FFFCF67EB4}" type="slidenum">
              <a:rPr/>
              <a:pPr/>
              <a:t>24</a:t>
            </a:fld>
            <a:endParaRPr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chemeClr val="bg2"/>
                </a:solidFill>
              </a:rPr>
              <a:t>Agua potable y ARV</a:t>
            </a:r>
            <a:r>
              <a:rPr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90000"/>
              </a:lnSpc>
              <a:buFont typeface="Wingdings" pitchFamily="2" charset="2"/>
              <a:buNone/>
            </a:pPr>
            <a:r>
              <a:rPr>
                <a:latin typeface="Swiss721BT-Light" charset="0"/>
              </a:rPr>
              <a:t>   </a:t>
            </a:r>
            <a:r>
              <a:rPr/>
              <a:t>“Para implementar los programas de tratamiento para personas con VIH (por ejemplo suministro de ART, cotrimoxazole y medicinas para TB)</a:t>
            </a:r>
            <a:r>
              <a:rPr i="1"/>
              <a:t> –</a:t>
            </a:r>
            <a:r>
              <a:rPr b="1"/>
              <a:t> el acceso al agua segura es esencial para que los pacientes tomen los medicamentos evitando la diarrea, la cual reduce la absorción de la medicina.”</a:t>
            </a:r>
            <a:r>
              <a:rPr sz="2800"/>
              <a:t> </a:t>
            </a:r>
          </a:p>
        </p:txBody>
      </p:sp>
      <p:pic>
        <p:nvPicPr>
          <p:cNvPr id="30725" name="Picture 5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286000" y="5410200"/>
            <a:ext cx="6400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1" hangingPunct="1">
              <a:spcBef>
                <a:spcPct val="20000"/>
              </a:spcBef>
            </a:pPr>
            <a:r>
              <a:rPr sz="1600"/>
              <a:t>(OMS, 2008. Essential Prevention and Care Interventions for Adults and Adolescents Living with HIV in Resource-limited Settings)</a:t>
            </a:r>
          </a:p>
          <a:p>
            <a:pPr eaLnBrk="1" hangingPunct="1">
              <a:spcBef>
                <a:spcPct val="50000"/>
              </a:spcBef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556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rtl="0"/>
            <a:fld id="{E657A4BE-F29D-43A5-991F-2A9EC7CD0A0D}" type="slidenum">
              <a:rPr/>
              <a:pPr/>
              <a:t>25</a:t>
            </a:fld>
            <a:endParaRPr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rgbClr val="000066"/>
                </a:solidFill>
              </a:rPr>
              <a:t>Agua potable y ARV</a:t>
            </a:r>
            <a:r>
              <a:rPr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04" y="1844824"/>
            <a:ext cx="8229600" cy="28369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90000"/>
              </a:lnSpc>
              <a:buFont typeface="Wingdings" pitchFamily="2" charset="2"/>
              <a:buNone/>
            </a:pPr>
            <a:r>
              <a:rPr>
                <a:latin typeface="Swiss721BT-Light" charset="0"/>
              </a:rPr>
              <a:t> </a:t>
            </a:r>
            <a:r>
              <a:rPr/>
              <a:t>“Para implementar los programas de tratamiento para personas con VIH </a:t>
            </a:r>
            <a:r>
              <a:rPr b="1" u="sng"/>
              <a:t>el acceso al agua segura es esencial</a:t>
            </a:r>
            <a:r>
              <a:rPr/>
              <a:t> para que los pacientes tomen los medicamentos evitando la diarrea, la cual reduce la absorción de la medicina".</a:t>
            </a:r>
          </a:p>
        </p:txBody>
      </p:sp>
      <p:pic>
        <p:nvPicPr>
          <p:cNvPr id="30725" name="Picture 5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286000" y="4427537"/>
            <a:ext cx="64008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1" hangingPunct="1">
              <a:spcBef>
                <a:spcPct val="20000"/>
              </a:spcBef>
            </a:pPr>
            <a:r>
              <a:rPr sz="1600"/>
              <a:t>(</a:t>
            </a:r>
            <a:r>
              <a:rPr sz="2000" b="1"/>
              <a:t>OMS,</a:t>
            </a:r>
            <a:r>
              <a:rPr sz="1600"/>
              <a:t> 2008. Essential Prevention and Care Interventions for Adults and Adolescents Living with HIV in Resource-limited Settings)</a:t>
            </a:r>
          </a:p>
          <a:p>
            <a:pPr eaLnBrk="1" hangingPunct="1">
              <a:spcBef>
                <a:spcPct val="500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60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rtl="0"/>
            <a:fld id="{C3E09F9B-734C-42AF-A5AC-25F5D0DCD336}" type="slidenum">
              <a:rPr/>
              <a:pPr/>
              <a:t>26</a:t>
            </a:fld>
            <a:endParaRPr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rgbClr val="000066"/>
                </a:solidFill>
              </a:rPr>
              <a:t>Mensaje clave 2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r>
              <a:rPr/>
              <a:t>La terapia anti-retroviral (ARV) se absorbe mejor si los pacientes consumen agua potable</a:t>
            </a:r>
          </a:p>
          <a:p>
            <a:endParaRPr lang="en-US"/>
          </a:p>
          <a:p>
            <a:pPr algn="ctr" rtl="0"/>
            <a:r>
              <a:rPr/>
              <a:t>¿Alguna pregunta?</a:t>
            </a:r>
          </a:p>
        </p:txBody>
      </p:sp>
      <p:pic>
        <p:nvPicPr>
          <p:cNvPr id="116740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040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rtl="0"/>
            <a:fld id="{049275AE-870A-476C-B9B1-B495BD373810}" type="slidenum">
              <a:rPr/>
              <a:pPr/>
              <a:t>27</a:t>
            </a:fld>
            <a:endParaRPr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rgbClr val="000066"/>
                </a:solidFill>
              </a:rPr>
              <a:t>Mensaje clave 3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endParaRPr lang="en-US"/>
          </a:p>
          <a:p>
            <a:pPr marL="609600" indent="-609600" algn="ctr" rtl="0">
              <a:buFontTx/>
              <a:buNone/>
            </a:pPr>
            <a:r>
              <a:rPr/>
              <a:t>     Las madres seropositivas que optan por no alimentar los hijos con su leche materna necesitan </a:t>
            </a:r>
            <a:r>
              <a:rPr u="sng"/>
              <a:t>agua segura </a:t>
            </a:r>
            <a:r>
              <a:rPr/>
              <a:t>para preparar la leche formulada.</a:t>
            </a:r>
          </a:p>
        </p:txBody>
      </p:sp>
      <p:pic>
        <p:nvPicPr>
          <p:cNvPr id="117764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36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C576A28-C769-4120-A9CD-D579105CDB03}" type="slidenum">
              <a:rPr/>
              <a:pPr/>
              <a:t>28</a:t>
            </a:fld>
            <a:endParaRPr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sz="4000" b="1">
                <a:solidFill>
                  <a:schemeClr val="bg2"/>
                </a:solidFill>
              </a:rPr>
              <a:t>Porcentaje de adultos viviendo con VIH que son mujeres</a:t>
            </a:r>
          </a:p>
        </p:txBody>
      </p:sp>
      <p:pic>
        <p:nvPicPr>
          <p:cNvPr id="144387" name="Picture 3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69863" y="182563"/>
            <a:ext cx="87360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US" sz="4400" b="1">
              <a:solidFill>
                <a:schemeClr val="accent2"/>
              </a:solidFill>
            </a:endParaRP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925513" y="6599238"/>
            <a:ext cx="158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800"/>
          </a:p>
        </p:txBody>
      </p:sp>
      <p:grpSp>
        <p:nvGrpSpPr>
          <p:cNvPr id="144390" name="Group 6"/>
          <p:cNvGrpSpPr>
            <a:grpSpLocks/>
          </p:cNvGrpSpPr>
          <p:nvPr/>
        </p:nvGrpSpPr>
        <p:grpSpPr bwMode="auto">
          <a:xfrm>
            <a:off x="100013" y="2286000"/>
            <a:ext cx="9043987" cy="3787775"/>
            <a:chOff x="63" y="1220"/>
            <a:chExt cx="5697" cy="2386"/>
          </a:xfrm>
        </p:grpSpPr>
        <p:sp>
          <p:nvSpPr>
            <p:cNvPr id="144391" name="Rectangle 7"/>
            <p:cNvSpPr>
              <a:spLocks noChangeArrowheads="1"/>
            </p:cNvSpPr>
            <p:nvPr/>
          </p:nvSpPr>
          <p:spPr bwMode="auto">
            <a:xfrm>
              <a:off x="4222" y="1370"/>
              <a:ext cx="1408" cy="15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92" name="Rectangle 8"/>
            <p:cNvSpPr>
              <a:spLocks noChangeArrowheads="1"/>
            </p:cNvSpPr>
            <p:nvPr/>
          </p:nvSpPr>
          <p:spPr bwMode="auto">
            <a:xfrm>
              <a:off x="4203" y="1350"/>
              <a:ext cx="1557" cy="15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93" name="Line 9"/>
            <p:cNvSpPr>
              <a:spLocks noChangeShapeType="1"/>
            </p:cNvSpPr>
            <p:nvPr/>
          </p:nvSpPr>
          <p:spPr bwMode="auto">
            <a:xfrm>
              <a:off x="845" y="2730"/>
              <a:ext cx="3261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4" name="Line 10"/>
            <p:cNvSpPr>
              <a:spLocks noChangeShapeType="1"/>
            </p:cNvSpPr>
            <p:nvPr/>
          </p:nvSpPr>
          <p:spPr bwMode="auto">
            <a:xfrm>
              <a:off x="845" y="2487"/>
              <a:ext cx="3261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5" name="Line 11"/>
            <p:cNvSpPr>
              <a:spLocks noChangeShapeType="1"/>
            </p:cNvSpPr>
            <p:nvPr/>
          </p:nvSpPr>
          <p:spPr bwMode="auto">
            <a:xfrm>
              <a:off x="845" y="2252"/>
              <a:ext cx="3261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6" name="Line 12"/>
            <p:cNvSpPr>
              <a:spLocks noChangeShapeType="1"/>
            </p:cNvSpPr>
            <p:nvPr/>
          </p:nvSpPr>
          <p:spPr bwMode="auto">
            <a:xfrm>
              <a:off x="845" y="2017"/>
              <a:ext cx="3261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7" name="Line 13"/>
            <p:cNvSpPr>
              <a:spLocks noChangeShapeType="1"/>
            </p:cNvSpPr>
            <p:nvPr/>
          </p:nvSpPr>
          <p:spPr bwMode="auto">
            <a:xfrm>
              <a:off x="845" y="1782"/>
              <a:ext cx="3261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8" name="Line 14"/>
            <p:cNvSpPr>
              <a:spLocks noChangeShapeType="1"/>
            </p:cNvSpPr>
            <p:nvPr/>
          </p:nvSpPr>
          <p:spPr bwMode="auto">
            <a:xfrm>
              <a:off x="845" y="1539"/>
              <a:ext cx="3261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9" name="Line 15"/>
            <p:cNvSpPr>
              <a:spLocks noChangeShapeType="1"/>
            </p:cNvSpPr>
            <p:nvPr/>
          </p:nvSpPr>
          <p:spPr bwMode="auto">
            <a:xfrm>
              <a:off x="845" y="1304"/>
              <a:ext cx="3261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0" name="Line 16"/>
            <p:cNvSpPr>
              <a:spLocks noChangeShapeType="1"/>
            </p:cNvSpPr>
            <p:nvPr/>
          </p:nvSpPr>
          <p:spPr bwMode="auto">
            <a:xfrm>
              <a:off x="845" y="1304"/>
              <a:ext cx="0" cy="16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1" name="Line 17"/>
            <p:cNvSpPr>
              <a:spLocks noChangeShapeType="1"/>
            </p:cNvSpPr>
            <p:nvPr/>
          </p:nvSpPr>
          <p:spPr bwMode="auto">
            <a:xfrm>
              <a:off x="845" y="2965"/>
              <a:ext cx="32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2" name="Line 18"/>
            <p:cNvSpPr>
              <a:spLocks noChangeShapeType="1"/>
            </p:cNvSpPr>
            <p:nvPr/>
          </p:nvSpPr>
          <p:spPr bwMode="auto">
            <a:xfrm flipV="1">
              <a:off x="845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3" name="Line 19"/>
            <p:cNvSpPr>
              <a:spLocks noChangeShapeType="1"/>
            </p:cNvSpPr>
            <p:nvPr/>
          </p:nvSpPr>
          <p:spPr bwMode="auto">
            <a:xfrm flipV="1">
              <a:off x="1024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4" name="Line 20"/>
            <p:cNvSpPr>
              <a:spLocks noChangeShapeType="1"/>
            </p:cNvSpPr>
            <p:nvPr/>
          </p:nvSpPr>
          <p:spPr bwMode="auto">
            <a:xfrm flipV="1">
              <a:off x="1205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5" name="Line 21"/>
            <p:cNvSpPr>
              <a:spLocks noChangeShapeType="1"/>
            </p:cNvSpPr>
            <p:nvPr/>
          </p:nvSpPr>
          <p:spPr bwMode="auto">
            <a:xfrm flipV="1">
              <a:off x="1391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6" name="Line 22"/>
            <p:cNvSpPr>
              <a:spLocks noChangeShapeType="1"/>
            </p:cNvSpPr>
            <p:nvPr/>
          </p:nvSpPr>
          <p:spPr bwMode="auto">
            <a:xfrm flipV="1">
              <a:off x="1572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7" name="Line 23"/>
            <p:cNvSpPr>
              <a:spLocks noChangeShapeType="1"/>
            </p:cNvSpPr>
            <p:nvPr/>
          </p:nvSpPr>
          <p:spPr bwMode="auto">
            <a:xfrm flipV="1">
              <a:off x="1751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8" name="Line 24"/>
            <p:cNvSpPr>
              <a:spLocks noChangeShapeType="1"/>
            </p:cNvSpPr>
            <p:nvPr/>
          </p:nvSpPr>
          <p:spPr bwMode="auto">
            <a:xfrm flipV="1">
              <a:off x="1932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9" name="Line 25"/>
            <p:cNvSpPr>
              <a:spLocks noChangeShapeType="1"/>
            </p:cNvSpPr>
            <p:nvPr/>
          </p:nvSpPr>
          <p:spPr bwMode="auto">
            <a:xfrm flipV="1">
              <a:off x="2111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0" name="Line 26"/>
            <p:cNvSpPr>
              <a:spLocks noChangeShapeType="1"/>
            </p:cNvSpPr>
            <p:nvPr/>
          </p:nvSpPr>
          <p:spPr bwMode="auto">
            <a:xfrm flipV="1">
              <a:off x="2292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1" name="Line 27"/>
            <p:cNvSpPr>
              <a:spLocks noChangeShapeType="1"/>
            </p:cNvSpPr>
            <p:nvPr/>
          </p:nvSpPr>
          <p:spPr bwMode="auto">
            <a:xfrm flipV="1">
              <a:off x="2478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2" name="Line 28"/>
            <p:cNvSpPr>
              <a:spLocks noChangeShapeType="1"/>
            </p:cNvSpPr>
            <p:nvPr/>
          </p:nvSpPr>
          <p:spPr bwMode="auto">
            <a:xfrm flipV="1">
              <a:off x="2659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3" name="Line 29"/>
            <p:cNvSpPr>
              <a:spLocks noChangeShapeType="1"/>
            </p:cNvSpPr>
            <p:nvPr/>
          </p:nvSpPr>
          <p:spPr bwMode="auto">
            <a:xfrm flipV="1">
              <a:off x="2838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4" name="Line 30"/>
            <p:cNvSpPr>
              <a:spLocks noChangeShapeType="1"/>
            </p:cNvSpPr>
            <p:nvPr/>
          </p:nvSpPr>
          <p:spPr bwMode="auto">
            <a:xfrm flipV="1">
              <a:off x="3019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5" name="Line 31"/>
            <p:cNvSpPr>
              <a:spLocks noChangeShapeType="1"/>
            </p:cNvSpPr>
            <p:nvPr/>
          </p:nvSpPr>
          <p:spPr bwMode="auto">
            <a:xfrm flipV="1">
              <a:off x="3198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6" name="Line 32"/>
            <p:cNvSpPr>
              <a:spLocks noChangeShapeType="1"/>
            </p:cNvSpPr>
            <p:nvPr/>
          </p:nvSpPr>
          <p:spPr bwMode="auto">
            <a:xfrm flipV="1">
              <a:off x="3379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7" name="Line 33"/>
            <p:cNvSpPr>
              <a:spLocks noChangeShapeType="1"/>
            </p:cNvSpPr>
            <p:nvPr/>
          </p:nvSpPr>
          <p:spPr bwMode="auto">
            <a:xfrm flipV="1">
              <a:off x="3565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8" name="Line 34"/>
            <p:cNvSpPr>
              <a:spLocks noChangeShapeType="1"/>
            </p:cNvSpPr>
            <p:nvPr/>
          </p:nvSpPr>
          <p:spPr bwMode="auto">
            <a:xfrm flipV="1">
              <a:off x="3746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9" name="Line 35"/>
            <p:cNvSpPr>
              <a:spLocks noChangeShapeType="1"/>
            </p:cNvSpPr>
            <p:nvPr/>
          </p:nvSpPr>
          <p:spPr bwMode="auto">
            <a:xfrm flipV="1">
              <a:off x="3925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20" name="Line 36"/>
            <p:cNvSpPr>
              <a:spLocks noChangeShapeType="1"/>
            </p:cNvSpPr>
            <p:nvPr/>
          </p:nvSpPr>
          <p:spPr bwMode="auto">
            <a:xfrm flipV="1">
              <a:off x="4106" y="2965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21" name="Freeform 37"/>
            <p:cNvSpPr>
              <a:spLocks/>
            </p:cNvSpPr>
            <p:nvPr/>
          </p:nvSpPr>
          <p:spPr bwMode="auto">
            <a:xfrm>
              <a:off x="938" y="1515"/>
              <a:ext cx="3074" cy="170"/>
            </a:xfrm>
            <a:custGeom>
              <a:avLst/>
              <a:gdLst>
                <a:gd name="T0" fmla="*/ 0 w 427"/>
                <a:gd name="T1" fmla="*/ 21 h 21"/>
                <a:gd name="T2" fmla="*/ 25 w 427"/>
                <a:gd name="T3" fmla="*/ 19 h 21"/>
                <a:gd name="T4" fmla="*/ 50 w 427"/>
                <a:gd name="T5" fmla="*/ 16 h 21"/>
                <a:gd name="T6" fmla="*/ 75 w 427"/>
                <a:gd name="T7" fmla="*/ 14 h 21"/>
                <a:gd name="T8" fmla="*/ 100 w 427"/>
                <a:gd name="T9" fmla="*/ 12 h 21"/>
                <a:gd name="T10" fmla="*/ 125 w 427"/>
                <a:gd name="T11" fmla="*/ 10 h 21"/>
                <a:gd name="T12" fmla="*/ 151 w 427"/>
                <a:gd name="T13" fmla="*/ 9 h 21"/>
                <a:gd name="T14" fmla="*/ 176 w 427"/>
                <a:gd name="T15" fmla="*/ 8 h 21"/>
                <a:gd name="T16" fmla="*/ 201 w 427"/>
                <a:gd name="T17" fmla="*/ 7 h 21"/>
                <a:gd name="T18" fmla="*/ 226 w 427"/>
                <a:gd name="T19" fmla="*/ 6 h 21"/>
                <a:gd name="T20" fmla="*/ 251 w 427"/>
                <a:gd name="T21" fmla="*/ 5 h 21"/>
                <a:gd name="T22" fmla="*/ 276 w 427"/>
                <a:gd name="T23" fmla="*/ 4 h 21"/>
                <a:gd name="T24" fmla="*/ 302 w 427"/>
                <a:gd name="T25" fmla="*/ 3 h 21"/>
                <a:gd name="T26" fmla="*/ 327 w 427"/>
                <a:gd name="T27" fmla="*/ 2 h 21"/>
                <a:gd name="T28" fmla="*/ 352 w 427"/>
                <a:gd name="T29" fmla="*/ 1 h 21"/>
                <a:gd name="T30" fmla="*/ 377 w 427"/>
                <a:gd name="T31" fmla="*/ 1 h 21"/>
                <a:gd name="T32" fmla="*/ 402 w 427"/>
                <a:gd name="T33" fmla="*/ 0 h 21"/>
                <a:gd name="T34" fmla="*/ 427 w 427"/>
                <a:gd name="T3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7" h="21">
                  <a:moveTo>
                    <a:pt x="0" y="21"/>
                  </a:moveTo>
                  <a:lnTo>
                    <a:pt x="25" y="19"/>
                  </a:lnTo>
                  <a:lnTo>
                    <a:pt x="50" y="16"/>
                  </a:lnTo>
                  <a:lnTo>
                    <a:pt x="75" y="14"/>
                  </a:lnTo>
                  <a:lnTo>
                    <a:pt x="100" y="12"/>
                  </a:lnTo>
                  <a:lnTo>
                    <a:pt x="125" y="10"/>
                  </a:lnTo>
                  <a:lnTo>
                    <a:pt x="151" y="9"/>
                  </a:lnTo>
                  <a:lnTo>
                    <a:pt x="176" y="8"/>
                  </a:lnTo>
                  <a:lnTo>
                    <a:pt x="201" y="7"/>
                  </a:lnTo>
                  <a:lnTo>
                    <a:pt x="226" y="6"/>
                  </a:lnTo>
                  <a:lnTo>
                    <a:pt x="251" y="5"/>
                  </a:lnTo>
                  <a:lnTo>
                    <a:pt x="276" y="4"/>
                  </a:lnTo>
                  <a:lnTo>
                    <a:pt x="302" y="3"/>
                  </a:lnTo>
                  <a:lnTo>
                    <a:pt x="327" y="2"/>
                  </a:lnTo>
                  <a:lnTo>
                    <a:pt x="352" y="1"/>
                  </a:lnTo>
                  <a:lnTo>
                    <a:pt x="377" y="1"/>
                  </a:lnTo>
                  <a:lnTo>
                    <a:pt x="402" y="0"/>
                  </a:lnTo>
                  <a:lnTo>
                    <a:pt x="427" y="0"/>
                  </a:lnTo>
                </a:path>
              </a:pathLst>
            </a:custGeom>
            <a:noFill/>
            <a:ln w="19050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22" name="Freeform 38"/>
            <p:cNvSpPr>
              <a:spLocks/>
            </p:cNvSpPr>
            <p:nvPr/>
          </p:nvSpPr>
          <p:spPr bwMode="auto">
            <a:xfrm>
              <a:off x="938" y="1766"/>
              <a:ext cx="3074" cy="130"/>
            </a:xfrm>
            <a:custGeom>
              <a:avLst/>
              <a:gdLst>
                <a:gd name="T0" fmla="*/ 0 w 427"/>
                <a:gd name="T1" fmla="*/ 16 h 16"/>
                <a:gd name="T2" fmla="*/ 25 w 427"/>
                <a:gd name="T3" fmla="*/ 14 h 16"/>
                <a:gd name="T4" fmla="*/ 50 w 427"/>
                <a:gd name="T5" fmla="*/ 11 h 16"/>
                <a:gd name="T6" fmla="*/ 75 w 427"/>
                <a:gd name="T7" fmla="*/ 8 h 16"/>
                <a:gd name="T8" fmla="*/ 100 w 427"/>
                <a:gd name="T9" fmla="*/ 5 h 16"/>
                <a:gd name="T10" fmla="*/ 125 w 427"/>
                <a:gd name="T11" fmla="*/ 3 h 16"/>
                <a:gd name="T12" fmla="*/ 151 w 427"/>
                <a:gd name="T13" fmla="*/ 2 h 16"/>
                <a:gd name="T14" fmla="*/ 176 w 427"/>
                <a:gd name="T15" fmla="*/ 1 h 16"/>
                <a:gd name="T16" fmla="*/ 201 w 427"/>
                <a:gd name="T17" fmla="*/ 1 h 16"/>
                <a:gd name="T18" fmla="*/ 226 w 427"/>
                <a:gd name="T19" fmla="*/ 0 h 16"/>
                <a:gd name="T20" fmla="*/ 251 w 427"/>
                <a:gd name="T21" fmla="*/ 0 h 16"/>
                <a:gd name="T22" fmla="*/ 276 w 427"/>
                <a:gd name="T23" fmla="*/ 1 h 16"/>
                <a:gd name="T24" fmla="*/ 302 w 427"/>
                <a:gd name="T25" fmla="*/ 1 h 16"/>
                <a:gd name="T26" fmla="*/ 327 w 427"/>
                <a:gd name="T27" fmla="*/ 1 h 16"/>
                <a:gd name="T28" fmla="*/ 352 w 427"/>
                <a:gd name="T29" fmla="*/ 1 h 16"/>
                <a:gd name="T30" fmla="*/ 377 w 427"/>
                <a:gd name="T31" fmla="*/ 1 h 16"/>
                <a:gd name="T32" fmla="*/ 402 w 427"/>
                <a:gd name="T33" fmla="*/ 1 h 16"/>
                <a:gd name="T34" fmla="*/ 427 w 427"/>
                <a:gd name="T3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7" h="16">
                  <a:moveTo>
                    <a:pt x="0" y="16"/>
                  </a:moveTo>
                  <a:lnTo>
                    <a:pt x="25" y="14"/>
                  </a:lnTo>
                  <a:lnTo>
                    <a:pt x="50" y="11"/>
                  </a:lnTo>
                  <a:lnTo>
                    <a:pt x="75" y="8"/>
                  </a:lnTo>
                  <a:lnTo>
                    <a:pt x="100" y="5"/>
                  </a:lnTo>
                  <a:lnTo>
                    <a:pt x="125" y="3"/>
                  </a:lnTo>
                  <a:lnTo>
                    <a:pt x="151" y="2"/>
                  </a:lnTo>
                  <a:lnTo>
                    <a:pt x="176" y="1"/>
                  </a:lnTo>
                  <a:lnTo>
                    <a:pt x="201" y="1"/>
                  </a:lnTo>
                  <a:lnTo>
                    <a:pt x="226" y="0"/>
                  </a:lnTo>
                  <a:lnTo>
                    <a:pt x="251" y="0"/>
                  </a:lnTo>
                  <a:lnTo>
                    <a:pt x="276" y="1"/>
                  </a:lnTo>
                  <a:lnTo>
                    <a:pt x="302" y="1"/>
                  </a:lnTo>
                  <a:lnTo>
                    <a:pt x="327" y="1"/>
                  </a:lnTo>
                  <a:lnTo>
                    <a:pt x="352" y="1"/>
                  </a:lnTo>
                  <a:lnTo>
                    <a:pt x="377" y="1"/>
                  </a:lnTo>
                  <a:lnTo>
                    <a:pt x="402" y="1"/>
                  </a:lnTo>
                  <a:lnTo>
                    <a:pt x="427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23" name="Rectangle 39"/>
            <p:cNvSpPr>
              <a:spLocks noChangeArrowheads="1"/>
            </p:cNvSpPr>
            <p:nvPr/>
          </p:nvSpPr>
          <p:spPr bwMode="auto">
            <a:xfrm>
              <a:off x="909" y="1653"/>
              <a:ext cx="51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24" name="Rectangle 40"/>
            <p:cNvSpPr>
              <a:spLocks noChangeArrowheads="1"/>
            </p:cNvSpPr>
            <p:nvPr/>
          </p:nvSpPr>
          <p:spPr bwMode="auto">
            <a:xfrm>
              <a:off x="1089" y="1636"/>
              <a:ext cx="52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25" name="Rectangle 41"/>
            <p:cNvSpPr>
              <a:spLocks noChangeArrowheads="1"/>
            </p:cNvSpPr>
            <p:nvPr/>
          </p:nvSpPr>
          <p:spPr bwMode="auto">
            <a:xfrm>
              <a:off x="1269" y="1612"/>
              <a:ext cx="51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26" name="Rectangle 42"/>
            <p:cNvSpPr>
              <a:spLocks noChangeArrowheads="1"/>
            </p:cNvSpPr>
            <p:nvPr/>
          </p:nvSpPr>
          <p:spPr bwMode="auto">
            <a:xfrm>
              <a:off x="1449" y="1596"/>
              <a:ext cx="52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27" name="Rectangle 43"/>
            <p:cNvSpPr>
              <a:spLocks noChangeArrowheads="1"/>
            </p:cNvSpPr>
            <p:nvPr/>
          </p:nvSpPr>
          <p:spPr bwMode="auto">
            <a:xfrm>
              <a:off x="1629" y="1580"/>
              <a:ext cx="51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28" name="Rectangle 44"/>
            <p:cNvSpPr>
              <a:spLocks noChangeArrowheads="1"/>
            </p:cNvSpPr>
            <p:nvPr/>
          </p:nvSpPr>
          <p:spPr bwMode="auto">
            <a:xfrm>
              <a:off x="1809" y="1563"/>
              <a:ext cx="52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29" name="Rectangle 45"/>
            <p:cNvSpPr>
              <a:spLocks noChangeArrowheads="1"/>
            </p:cNvSpPr>
            <p:nvPr/>
          </p:nvSpPr>
          <p:spPr bwMode="auto">
            <a:xfrm>
              <a:off x="1997" y="1555"/>
              <a:ext cx="51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30" name="Rectangle 46"/>
            <p:cNvSpPr>
              <a:spLocks noChangeArrowheads="1"/>
            </p:cNvSpPr>
            <p:nvPr/>
          </p:nvSpPr>
          <p:spPr bwMode="auto">
            <a:xfrm>
              <a:off x="2176" y="1547"/>
              <a:ext cx="52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31" name="Rectangle 47"/>
            <p:cNvSpPr>
              <a:spLocks noChangeArrowheads="1"/>
            </p:cNvSpPr>
            <p:nvPr/>
          </p:nvSpPr>
          <p:spPr bwMode="auto">
            <a:xfrm>
              <a:off x="2357" y="1539"/>
              <a:ext cx="51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32" name="Rectangle 48"/>
            <p:cNvSpPr>
              <a:spLocks noChangeArrowheads="1"/>
            </p:cNvSpPr>
            <p:nvPr/>
          </p:nvSpPr>
          <p:spPr bwMode="auto">
            <a:xfrm>
              <a:off x="2536" y="1531"/>
              <a:ext cx="52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33" name="Rectangle 49"/>
            <p:cNvSpPr>
              <a:spLocks noChangeArrowheads="1"/>
            </p:cNvSpPr>
            <p:nvPr/>
          </p:nvSpPr>
          <p:spPr bwMode="auto">
            <a:xfrm>
              <a:off x="2717" y="1523"/>
              <a:ext cx="51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34" name="Rectangle 50"/>
            <p:cNvSpPr>
              <a:spLocks noChangeArrowheads="1"/>
            </p:cNvSpPr>
            <p:nvPr/>
          </p:nvSpPr>
          <p:spPr bwMode="auto">
            <a:xfrm>
              <a:off x="2896" y="1515"/>
              <a:ext cx="52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35" name="Rectangle 51"/>
            <p:cNvSpPr>
              <a:spLocks noChangeArrowheads="1"/>
            </p:cNvSpPr>
            <p:nvPr/>
          </p:nvSpPr>
          <p:spPr bwMode="auto">
            <a:xfrm>
              <a:off x="3084" y="1507"/>
              <a:ext cx="51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36" name="Rectangle 52"/>
            <p:cNvSpPr>
              <a:spLocks noChangeArrowheads="1"/>
            </p:cNvSpPr>
            <p:nvPr/>
          </p:nvSpPr>
          <p:spPr bwMode="auto">
            <a:xfrm>
              <a:off x="3263" y="1499"/>
              <a:ext cx="52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37" name="Rectangle 53"/>
            <p:cNvSpPr>
              <a:spLocks noChangeArrowheads="1"/>
            </p:cNvSpPr>
            <p:nvPr/>
          </p:nvSpPr>
          <p:spPr bwMode="auto">
            <a:xfrm>
              <a:off x="3444" y="1491"/>
              <a:ext cx="51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38" name="Rectangle 54"/>
            <p:cNvSpPr>
              <a:spLocks noChangeArrowheads="1"/>
            </p:cNvSpPr>
            <p:nvPr/>
          </p:nvSpPr>
          <p:spPr bwMode="auto">
            <a:xfrm>
              <a:off x="3623" y="1491"/>
              <a:ext cx="52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39" name="Rectangle 55"/>
            <p:cNvSpPr>
              <a:spLocks noChangeArrowheads="1"/>
            </p:cNvSpPr>
            <p:nvPr/>
          </p:nvSpPr>
          <p:spPr bwMode="auto">
            <a:xfrm>
              <a:off x="3804" y="1482"/>
              <a:ext cx="51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0" name="Rectangle 56"/>
            <p:cNvSpPr>
              <a:spLocks noChangeArrowheads="1"/>
            </p:cNvSpPr>
            <p:nvPr/>
          </p:nvSpPr>
          <p:spPr bwMode="auto">
            <a:xfrm>
              <a:off x="3983" y="1482"/>
              <a:ext cx="52" cy="58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441" name="Group 57"/>
            <p:cNvGrpSpPr>
              <a:grpSpLocks/>
            </p:cNvGrpSpPr>
            <p:nvPr/>
          </p:nvGrpSpPr>
          <p:grpSpPr bwMode="auto">
            <a:xfrm>
              <a:off x="909" y="1727"/>
              <a:ext cx="3135" cy="198"/>
              <a:chOff x="1115" y="1734"/>
              <a:chExt cx="3528" cy="198"/>
            </a:xfrm>
          </p:grpSpPr>
          <p:sp>
            <p:nvSpPr>
              <p:cNvPr id="144442" name="Oval 58"/>
              <p:cNvSpPr>
                <a:spLocks noChangeArrowheads="1"/>
              </p:cNvSpPr>
              <p:nvPr/>
            </p:nvSpPr>
            <p:spPr bwMode="auto">
              <a:xfrm>
                <a:off x="1115" y="1863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3" name="Oval 59"/>
              <p:cNvSpPr>
                <a:spLocks noChangeArrowheads="1"/>
              </p:cNvSpPr>
              <p:nvPr/>
            </p:nvSpPr>
            <p:spPr bwMode="auto">
              <a:xfrm>
                <a:off x="1318" y="1847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4" name="Oval 60"/>
              <p:cNvSpPr>
                <a:spLocks noChangeArrowheads="1"/>
              </p:cNvSpPr>
              <p:nvPr/>
            </p:nvSpPr>
            <p:spPr bwMode="auto">
              <a:xfrm>
                <a:off x="1520" y="1823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5" name="Oval 61"/>
              <p:cNvSpPr>
                <a:spLocks noChangeArrowheads="1"/>
              </p:cNvSpPr>
              <p:nvPr/>
            </p:nvSpPr>
            <p:spPr bwMode="auto">
              <a:xfrm>
                <a:off x="1723" y="1798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6" name="Oval 62"/>
              <p:cNvSpPr>
                <a:spLocks noChangeArrowheads="1"/>
              </p:cNvSpPr>
              <p:nvPr/>
            </p:nvSpPr>
            <p:spPr bwMode="auto">
              <a:xfrm>
                <a:off x="1925" y="1774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7" name="Oval 63"/>
              <p:cNvSpPr>
                <a:spLocks noChangeArrowheads="1"/>
              </p:cNvSpPr>
              <p:nvPr/>
            </p:nvSpPr>
            <p:spPr bwMode="auto">
              <a:xfrm>
                <a:off x="2128" y="1758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8" name="Oval 64"/>
              <p:cNvSpPr>
                <a:spLocks noChangeArrowheads="1"/>
              </p:cNvSpPr>
              <p:nvPr/>
            </p:nvSpPr>
            <p:spPr bwMode="auto">
              <a:xfrm>
                <a:off x="2339" y="1750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9" name="Oval 65"/>
              <p:cNvSpPr>
                <a:spLocks noChangeArrowheads="1"/>
              </p:cNvSpPr>
              <p:nvPr/>
            </p:nvSpPr>
            <p:spPr bwMode="auto">
              <a:xfrm>
                <a:off x="2541" y="1742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0" name="Oval 66"/>
              <p:cNvSpPr>
                <a:spLocks noChangeArrowheads="1"/>
              </p:cNvSpPr>
              <p:nvPr/>
            </p:nvSpPr>
            <p:spPr bwMode="auto">
              <a:xfrm>
                <a:off x="2744" y="1742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1" name="Oval 67"/>
              <p:cNvSpPr>
                <a:spLocks noChangeArrowheads="1"/>
              </p:cNvSpPr>
              <p:nvPr/>
            </p:nvSpPr>
            <p:spPr bwMode="auto">
              <a:xfrm>
                <a:off x="2946" y="1734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2" name="Oval 68"/>
              <p:cNvSpPr>
                <a:spLocks noChangeArrowheads="1"/>
              </p:cNvSpPr>
              <p:nvPr/>
            </p:nvSpPr>
            <p:spPr bwMode="auto">
              <a:xfrm>
                <a:off x="3149" y="1734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3" name="Oval 69"/>
              <p:cNvSpPr>
                <a:spLocks noChangeArrowheads="1"/>
              </p:cNvSpPr>
              <p:nvPr/>
            </p:nvSpPr>
            <p:spPr bwMode="auto">
              <a:xfrm>
                <a:off x="3351" y="1742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4" name="Oval 70"/>
              <p:cNvSpPr>
                <a:spLocks noChangeArrowheads="1"/>
              </p:cNvSpPr>
              <p:nvPr/>
            </p:nvSpPr>
            <p:spPr bwMode="auto">
              <a:xfrm>
                <a:off x="3562" y="1742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5" name="Oval 71"/>
              <p:cNvSpPr>
                <a:spLocks noChangeArrowheads="1"/>
              </p:cNvSpPr>
              <p:nvPr/>
            </p:nvSpPr>
            <p:spPr bwMode="auto">
              <a:xfrm>
                <a:off x="3764" y="1742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6" name="Oval 72"/>
              <p:cNvSpPr>
                <a:spLocks noChangeArrowheads="1"/>
              </p:cNvSpPr>
              <p:nvPr/>
            </p:nvSpPr>
            <p:spPr bwMode="auto">
              <a:xfrm>
                <a:off x="3967" y="1742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7" name="Oval 73"/>
              <p:cNvSpPr>
                <a:spLocks noChangeArrowheads="1"/>
              </p:cNvSpPr>
              <p:nvPr/>
            </p:nvSpPr>
            <p:spPr bwMode="auto">
              <a:xfrm>
                <a:off x="4169" y="1742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8" name="Oval 74"/>
              <p:cNvSpPr>
                <a:spLocks noChangeArrowheads="1"/>
              </p:cNvSpPr>
              <p:nvPr/>
            </p:nvSpPr>
            <p:spPr bwMode="auto">
              <a:xfrm>
                <a:off x="4372" y="1742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9" name="Oval 75"/>
              <p:cNvSpPr>
                <a:spLocks noChangeArrowheads="1"/>
              </p:cNvSpPr>
              <p:nvPr/>
            </p:nvSpPr>
            <p:spPr bwMode="auto">
              <a:xfrm>
                <a:off x="4574" y="1742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460" name="Freeform 76"/>
            <p:cNvSpPr>
              <a:spLocks/>
            </p:cNvSpPr>
            <p:nvPr/>
          </p:nvSpPr>
          <p:spPr bwMode="auto">
            <a:xfrm>
              <a:off x="938" y="1944"/>
              <a:ext cx="3074" cy="446"/>
            </a:xfrm>
            <a:custGeom>
              <a:avLst/>
              <a:gdLst>
                <a:gd name="T0" fmla="*/ 0 w 427"/>
                <a:gd name="T1" fmla="*/ 55 h 55"/>
                <a:gd name="T2" fmla="*/ 25 w 427"/>
                <a:gd name="T3" fmla="*/ 50 h 55"/>
                <a:gd name="T4" fmla="*/ 50 w 427"/>
                <a:gd name="T5" fmla="*/ 46 h 55"/>
                <a:gd name="T6" fmla="*/ 75 w 427"/>
                <a:gd name="T7" fmla="*/ 42 h 55"/>
                <a:gd name="T8" fmla="*/ 100 w 427"/>
                <a:gd name="T9" fmla="*/ 39 h 55"/>
                <a:gd name="T10" fmla="*/ 125 w 427"/>
                <a:gd name="T11" fmla="*/ 36 h 55"/>
                <a:gd name="T12" fmla="*/ 151 w 427"/>
                <a:gd name="T13" fmla="*/ 34 h 55"/>
                <a:gd name="T14" fmla="*/ 176 w 427"/>
                <a:gd name="T15" fmla="*/ 31 h 55"/>
                <a:gd name="T16" fmla="*/ 201 w 427"/>
                <a:gd name="T17" fmla="*/ 28 h 55"/>
                <a:gd name="T18" fmla="*/ 226 w 427"/>
                <a:gd name="T19" fmla="*/ 25 h 55"/>
                <a:gd name="T20" fmla="*/ 251 w 427"/>
                <a:gd name="T21" fmla="*/ 21 h 55"/>
                <a:gd name="T22" fmla="*/ 276 w 427"/>
                <a:gd name="T23" fmla="*/ 18 h 55"/>
                <a:gd name="T24" fmla="*/ 302 w 427"/>
                <a:gd name="T25" fmla="*/ 14 h 55"/>
                <a:gd name="T26" fmla="*/ 327 w 427"/>
                <a:gd name="T27" fmla="*/ 11 h 55"/>
                <a:gd name="T28" fmla="*/ 352 w 427"/>
                <a:gd name="T29" fmla="*/ 8 h 55"/>
                <a:gd name="T30" fmla="*/ 377 w 427"/>
                <a:gd name="T31" fmla="*/ 5 h 55"/>
                <a:gd name="T32" fmla="*/ 402 w 427"/>
                <a:gd name="T33" fmla="*/ 2 h 55"/>
                <a:gd name="T34" fmla="*/ 427 w 427"/>
                <a:gd name="T3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7" h="55">
                  <a:moveTo>
                    <a:pt x="0" y="55"/>
                  </a:moveTo>
                  <a:lnTo>
                    <a:pt x="25" y="50"/>
                  </a:lnTo>
                  <a:lnTo>
                    <a:pt x="50" y="46"/>
                  </a:lnTo>
                  <a:lnTo>
                    <a:pt x="75" y="42"/>
                  </a:lnTo>
                  <a:lnTo>
                    <a:pt x="100" y="39"/>
                  </a:lnTo>
                  <a:lnTo>
                    <a:pt x="125" y="36"/>
                  </a:lnTo>
                  <a:lnTo>
                    <a:pt x="151" y="34"/>
                  </a:lnTo>
                  <a:lnTo>
                    <a:pt x="176" y="31"/>
                  </a:lnTo>
                  <a:lnTo>
                    <a:pt x="201" y="28"/>
                  </a:lnTo>
                  <a:lnTo>
                    <a:pt x="226" y="25"/>
                  </a:lnTo>
                  <a:lnTo>
                    <a:pt x="251" y="21"/>
                  </a:lnTo>
                  <a:lnTo>
                    <a:pt x="276" y="18"/>
                  </a:lnTo>
                  <a:lnTo>
                    <a:pt x="302" y="14"/>
                  </a:lnTo>
                  <a:lnTo>
                    <a:pt x="327" y="11"/>
                  </a:lnTo>
                  <a:lnTo>
                    <a:pt x="352" y="8"/>
                  </a:lnTo>
                  <a:lnTo>
                    <a:pt x="377" y="5"/>
                  </a:lnTo>
                  <a:lnTo>
                    <a:pt x="402" y="2"/>
                  </a:lnTo>
                  <a:lnTo>
                    <a:pt x="427" y="0"/>
                  </a:lnTo>
                </a:path>
              </a:pathLst>
            </a:custGeom>
            <a:noFill/>
            <a:ln w="19050" cap="flat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61" name="Freeform 77"/>
            <p:cNvSpPr>
              <a:spLocks/>
            </p:cNvSpPr>
            <p:nvPr/>
          </p:nvSpPr>
          <p:spPr bwMode="auto">
            <a:xfrm>
              <a:off x="909" y="2357"/>
              <a:ext cx="51" cy="58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2" name="Freeform 78"/>
            <p:cNvSpPr>
              <a:spLocks/>
            </p:cNvSpPr>
            <p:nvPr/>
          </p:nvSpPr>
          <p:spPr bwMode="auto">
            <a:xfrm>
              <a:off x="1089" y="2317"/>
              <a:ext cx="52" cy="58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3" name="Freeform 79"/>
            <p:cNvSpPr>
              <a:spLocks/>
            </p:cNvSpPr>
            <p:nvPr/>
          </p:nvSpPr>
          <p:spPr bwMode="auto">
            <a:xfrm>
              <a:off x="1269" y="2284"/>
              <a:ext cx="51" cy="58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4" name="Freeform 80"/>
            <p:cNvSpPr>
              <a:spLocks/>
            </p:cNvSpPr>
            <p:nvPr/>
          </p:nvSpPr>
          <p:spPr bwMode="auto">
            <a:xfrm>
              <a:off x="1449" y="2252"/>
              <a:ext cx="52" cy="58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5" name="Freeform 81"/>
            <p:cNvSpPr>
              <a:spLocks/>
            </p:cNvSpPr>
            <p:nvPr/>
          </p:nvSpPr>
          <p:spPr bwMode="auto">
            <a:xfrm>
              <a:off x="1629" y="2228"/>
              <a:ext cx="51" cy="58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6" name="Freeform 82"/>
            <p:cNvSpPr>
              <a:spLocks/>
            </p:cNvSpPr>
            <p:nvPr/>
          </p:nvSpPr>
          <p:spPr bwMode="auto">
            <a:xfrm>
              <a:off x="1809" y="2203"/>
              <a:ext cx="52" cy="58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7" name="Freeform 83"/>
            <p:cNvSpPr>
              <a:spLocks/>
            </p:cNvSpPr>
            <p:nvPr/>
          </p:nvSpPr>
          <p:spPr bwMode="auto">
            <a:xfrm>
              <a:off x="1997" y="2187"/>
              <a:ext cx="51" cy="58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8" name="Freeform 84"/>
            <p:cNvSpPr>
              <a:spLocks/>
            </p:cNvSpPr>
            <p:nvPr/>
          </p:nvSpPr>
          <p:spPr bwMode="auto">
            <a:xfrm>
              <a:off x="2176" y="2163"/>
              <a:ext cx="52" cy="58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9" name="Freeform 85"/>
            <p:cNvSpPr>
              <a:spLocks/>
            </p:cNvSpPr>
            <p:nvPr/>
          </p:nvSpPr>
          <p:spPr bwMode="auto">
            <a:xfrm>
              <a:off x="2357" y="2139"/>
              <a:ext cx="51" cy="58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0" name="Freeform 86"/>
            <p:cNvSpPr>
              <a:spLocks/>
            </p:cNvSpPr>
            <p:nvPr/>
          </p:nvSpPr>
          <p:spPr bwMode="auto">
            <a:xfrm>
              <a:off x="2536" y="2114"/>
              <a:ext cx="52" cy="58"/>
            </a:xfrm>
            <a:custGeom>
              <a:avLst/>
              <a:gdLst>
                <a:gd name="T0" fmla="*/ 32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2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1" name="Freeform 87"/>
            <p:cNvSpPr>
              <a:spLocks/>
            </p:cNvSpPr>
            <p:nvPr/>
          </p:nvSpPr>
          <p:spPr bwMode="auto">
            <a:xfrm>
              <a:off x="2717" y="2082"/>
              <a:ext cx="51" cy="58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2" name="Freeform 88"/>
            <p:cNvSpPr>
              <a:spLocks/>
            </p:cNvSpPr>
            <p:nvPr/>
          </p:nvSpPr>
          <p:spPr bwMode="auto">
            <a:xfrm>
              <a:off x="2896" y="2058"/>
              <a:ext cx="52" cy="58"/>
            </a:xfrm>
            <a:custGeom>
              <a:avLst/>
              <a:gdLst>
                <a:gd name="T0" fmla="*/ 32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2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3" name="Freeform 89"/>
            <p:cNvSpPr>
              <a:spLocks/>
            </p:cNvSpPr>
            <p:nvPr/>
          </p:nvSpPr>
          <p:spPr bwMode="auto">
            <a:xfrm>
              <a:off x="3084" y="2025"/>
              <a:ext cx="51" cy="58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4" name="Freeform 90"/>
            <p:cNvSpPr>
              <a:spLocks/>
            </p:cNvSpPr>
            <p:nvPr/>
          </p:nvSpPr>
          <p:spPr bwMode="auto">
            <a:xfrm>
              <a:off x="3263" y="2001"/>
              <a:ext cx="52" cy="58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5" name="Freeform 91"/>
            <p:cNvSpPr>
              <a:spLocks/>
            </p:cNvSpPr>
            <p:nvPr/>
          </p:nvSpPr>
          <p:spPr bwMode="auto">
            <a:xfrm>
              <a:off x="3444" y="1977"/>
              <a:ext cx="51" cy="58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6" name="Freeform 92"/>
            <p:cNvSpPr>
              <a:spLocks/>
            </p:cNvSpPr>
            <p:nvPr/>
          </p:nvSpPr>
          <p:spPr bwMode="auto">
            <a:xfrm>
              <a:off x="3623" y="1952"/>
              <a:ext cx="52" cy="58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7" name="Freeform 93"/>
            <p:cNvSpPr>
              <a:spLocks/>
            </p:cNvSpPr>
            <p:nvPr/>
          </p:nvSpPr>
          <p:spPr bwMode="auto">
            <a:xfrm>
              <a:off x="3804" y="1928"/>
              <a:ext cx="51" cy="58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65 h 65"/>
                <a:gd name="T4" fmla="*/ 0 w 64"/>
                <a:gd name="T5" fmla="*/ 65 h 65"/>
                <a:gd name="T6" fmla="*/ 32 w 6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8" name="Freeform 94"/>
            <p:cNvSpPr>
              <a:spLocks/>
            </p:cNvSpPr>
            <p:nvPr/>
          </p:nvSpPr>
          <p:spPr bwMode="auto">
            <a:xfrm>
              <a:off x="3983" y="1912"/>
              <a:ext cx="52" cy="58"/>
            </a:xfrm>
            <a:custGeom>
              <a:avLst/>
              <a:gdLst>
                <a:gd name="T0" fmla="*/ 33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33 w 6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933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9" name="Freeform 95"/>
            <p:cNvSpPr>
              <a:spLocks/>
            </p:cNvSpPr>
            <p:nvPr/>
          </p:nvSpPr>
          <p:spPr bwMode="auto">
            <a:xfrm>
              <a:off x="938" y="2276"/>
              <a:ext cx="3074" cy="341"/>
            </a:xfrm>
            <a:custGeom>
              <a:avLst/>
              <a:gdLst>
                <a:gd name="T0" fmla="*/ 0 w 427"/>
                <a:gd name="T1" fmla="*/ 42 h 42"/>
                <a:gd name="T2" fmla="*/ 25 w 427"/>
                <a:gd name="T3" fmla="*/ 38 h 42"/>
                <a:gd name="T4" fmla="*/ 50 w 427"/>
                <a:gd name="T5" fmla="*/ 36 h 42"/>
                <a:gd name="T6" fmla="*/ 75 w 427"/>
                <a:gd name="T7" fmla="*/ 32 h 42"/>
                <a:gd name="T8" fmla="*/ 100 w 427"/>
                <a:gd name="T9" fmla="*/ 29 h 42"/>
                <a:gd name="T10" fmla="*/ 125 w 427"/>
                <a:gd name="T11" fmla="*/ 26 h 42"/>
                <a:gd name="T12" fmla="*/ 151 w 427"/>
                <a:gd name="T13" fmla="*/ 22 h 42"/>
                <a:gd name="T14" fmla="*/ 176 w 427"/>
                <a:gd name="T15" fmla="*/ 18 h 42"/>
                <a:gd name="T16" fmla="*/ 201 w 427"/>
                <a:gd name="T17" fmla="*/ 15 h 42"/>
                <a:gd name="T18" fmla="*/ 226 w 427"/>
                <a:gd name="T19" fmla="*/ 12 h 42"/>
                <a:gd name="T20" fmla="*/ 251 w 427"/>
                <a:gd name="T21" fmla="*/ 10 h 42"/>
                <a:gd name="T22" fmla="*/ 276 w 427"/>
                <a:gd name="T23" fmla="*/ 8 h 42"/>
                <a:gd name="T24" fmla="*/ 302 w 427"/>
                <a:gd name="T25" fmla="*/ 7 h 42"/>
                <a:gd name="T26" fmla="*/ 327 w 427"/>
                <a:gd name="T27" fmla="*/ 6 h 42"/>
                <a:gd name="T28" fmla="*/ 352 w 427"/>
                <a:gd name="T29" fmla="*/ 4 h 42"/>
                <a:gd name="T30" fmla="*/ 377 w 427"/>
                <a:gd name="T31" fmla="*/ 3 h 42"/>
                <a:gd name="T32" fmla="*/ 402 w 427"/>
                <a:gd name="T33" fmla="*/ 2 h 42"/>
                <a:gd name="T34" fmla="*/ 427 w 427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7" h="42">
                  <a:moveTo>
                    <a:pt x="0" y="42"/>
                  </a:moveTo>
                  <a:lnTo>
                    <a:pt x="25" y="38"/>
                  </a:lnTo>
                  <a:lnTo>
                    <a:pt x="50" y="36"/>
                  </a:lnTo>
                  <a:lnTo>
                    <a:pt x="75" y="32"/>
                  </a:lnTo>
                  <a:lnTo>
                    <a:pt x="100" y="29"/>
                  </a:lnTo>
                  <a:lnTo>
                    <a:pt x="125" y="26"/>
                  </a:lnTo>
                  <a:lnTo>
                    <a:pt x="151" y="22"/>
                  </a:lnTo>
                  <a:lnTo>
                    <a:pt x="176" y="18"/>
                  </a:lnTo>
                  <a:lnTo>
                    <a:pt x="201" y="15"/>
                  </a:lnTo>
                  <a:lnTo>
                    <a:pt x="226" y="12"/>
                  </a:lnTo>
                  <a:lnTo>
                    <a:pt x="251" y="10"/>
                  </a:lnTo>
                  <a:lnTo>
                    <a:pt x="276" y="8"/>
                  </a:lnTo>
                  <a:lnTo>
                    <a:pt x="302" y="7"/>
                  </a:lnTo>
                  <a:lnTo>
                    <a:pt x="327" y="6"/>
                  </a:lnTo>
                  <a:lnTo>
                    <a:pt x="352" y="4"/>
                  </a:lnTo>
                  <a:lnTo>
                    <a:pt x="377" y="3"/>
                  </a:lnTo>
                  <a:lnTo>
                    <a:pt x="402" y="2"/>
                  </a:lnTo>
                  <a:lnTo>
                    <a:pt x="427" y="0"/>
                  </a:lnTo>
                </a:path>
              </a:pathLst>
            </a:custGeom>
            <a:noFill/>
            <a:ln w="1905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480" name="Group 96"/>
            <p:cNvGrpSpPr>
              <a:grpSpLocks/>
            </p:cNvGrpSpPr>
            <p:nvPr/>
          </p:nvGrpSpPr>
          <p:grpSpPr bwMode="auto">
            <a:xfrm>
              <a:off x="909" y="2244"/>
              <a:ext cx="3126" cy="398"/>
              <a:chOff x="1115" y="2244"/>
              <a:chExt cx="3517" cy="398"/>
            </a:xfrm>
          </p:grpSpPr>
          <p:sp>
            <p:nvSpPr>
              <p:cNvPr id="144481" name="Freeform 97"/>
              <p:cNvSpPr>
                <a:spLocks/>
              </p:cNvSpPr>
              <p:nvPr/>
            </p:nvSpPr>
            <p:spPr bwMode="auto">
              <a:xfrm>
                <a:off x="1115" y="2584"/>
                <a:ext cx="58" cy="58"/>
              </a:xfrm>
              <a:custGeom>
                <a:avLst/>
                <a:gdLst>
                  <a:gd name="T0" fmla="*/ 33 w 65"/>
                  <a:gd name="T1" fmla="*/ 0 h 65"/>
                  <a:gd name="T2" fmla="*/ 65 w 65"/>
                  <a:gd name="T3" fmla="*/ 65 h 65"/>
                  <a:gd name="T4" fmla="*/ 0 w 65"/>
                  <a:gd name="T5" fmla="*/ 65 h 65"/>
                  <a:gd name="T6" fmla="*/ 33 w 65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5">
                    <a:moveTo>
                      <a:pt x="33" y="0"/>
                    </a:moveTo>
                    <a:lnTo>
                      <a:pt x="65" y="65"/>
                    </a:lnTo>
                    <a:lnTo>
                      <a:pt x="0" y="6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2" name="Freeform 98"/>
              <p:cNvSpPr>
                <a:spLocks/>
              </p:cNvSpPr>
              <p:nvPr/>
            </p:nvSpPr>
            <p:spPr bwMode="auto">
              <a:xfrm>
                <a:off x="1318" y="2552"/>
                <a:ext cx="58" cy="58"/>
              </a:xfrm>
              <a:custGeom>
                <a:avLst/>
                <a:gdLst>
                  <a:gd name="T0" fmla="*/ 32 w 65"/>
                  <a:gd name="T1" fmla="*/ 0 h 65"/>
                  <a:gd name="T2" fmla="*/ 65 w 65"/>
                  <a:gd name="T3" fmla="*/ 65 h 65"/>
                  <a:gd name="T4" fmla="*/ 0 w 65"/>
                  <a:gd name="T5" fmla="*/ 65 h 65"/>
                  <a:gd name="T6" fmla="*/ 32 w 65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65" y="65"/>
                    </a:lnTo>
                    <a:lnTo>
                      <a:pt x="0" y="6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3" name="Freeform 99"/>
              <p:cNvSpPr>
                <a:spLocks/>
              </p:cNvSpPr>
              <p:nvPr/>
            </p:nvSpPr>
            <p:spPr bwMode="auto">
              <a:xfrm>
                <a:off x="1520" y="2536"/>
                <a:ext cx="58" cy="58"/>
              </a:xfrm>
              <a:custGeom>
                <a:avLst/>
                <a:gdLst>
                  <a:gd name="T0" fmla="*/ 33 w 65"/>
                  <a:gd name="T1" fmla="*/ 0 h 64"/>
                  <a:gd name="T2" fmla="*/ 65 w 65"/>
                  <a:gd name="T3" fmla="*/ 64 h 64"/>
                  <a:gd name="T4" fmla="*/ 0 w 65"/>
                  <a:gd name="T5" fmla="*/ 64 h 64"/>
                  <a:gd name="T6" fmla="*/ 33 w 65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4">
                    <a:moveTo>
                      <a:pt x="33" y="0"/>
                    </a:moveTo>
                    <a:lnTo>
                      <a:pt x="65" y="64"/>
                    </a:lnTo>
                    <a:lnTo>
                      <a:pt x="0" y="6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4" name="Freeform 100"/>
              <p:cNvSpPr>
                <a:spLocks/>
              </p:cNvSpPr>
              <p:nvPr/>
            </p:nvSpPr>
            <p:spPr bwMode="auto">
              <a:xfrm>
                <a:off x="1723" y="2503"/>
                <a:ext cx="58" cy="58"/>
              </a:xfrm>
              <a:custGeom>
                <a:avLst/>
                <a:gdLst>
                  <a:gd name="T0" fmla="*/ 32 w 65"/>
                  <a:gd name="T1" fmla="*/ 0 h 65"/>
                  <a:gd name="T2" fmla="*/ 65 w 65"/>
                  <a:gd name="T3" fmla="*/ 65 h 65"/>
                  <a:gd name="T4" fmla="*/ 0 w 65"/>
                  <a:gd name="T5" fmla="*/ 65 h 65"/>
                  <a:gd name="T6" fmla="*/ 32 w 65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65" y="65"/>
                    </a:lnTo>
                    <a:lnTo>
                      <a:pt x="0" y="6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5" name="Freeform 101"/>
              <p:cNvSpPr>
                <a:spLocks/>
              </p:cNvSpPr>
              <p:nvPr/>
            </p:nvSpPr>
            <p:spPr bwMode="auto">
              <a:xfrm>
                <a:off x="1925" y="2479"/>
                <a:ext cx="58" cy="58"/>
              </a:xfrm>
              <a:custGeom>
                <a:avLst/>
                <a:gdLst>
                  <a:gd name="T0" fmla="*/ 33 w 65"/>
                  <a:gd name="T1" fmla="*/ 0 h 65"/>
                  <a:gd name="T2" fmla="*/ 65 w 65"/>
                  <a:gd name="T3" fmla="*/ 65 h 65"/>
                  <a:gd name="T4" fmla="*/ 0 w 65"/>
                  <a:gd name="T5" fmla="*/ 65 h 65"/>
                  <a:gd name="T6" fmla="*/ 33 w 65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5">
                    <a:moveTo>
                      <a:pt x="33" y="0"/>
                    </a:moveTo>
                    <a:lnTo>
                      <a:pt x="65" y="65"/>
                    </a:lnTo>
                    <a:lnTo>
                      <a:pt x="0" y="6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6" name="Freeform 102"/>
              <p:cNvSpPr>
                <a:spLocks/>
              </p:cNvSpPr>
              <p:nvPr/>
            </p:nvSpPr>
            <p:spPr bwMode="auto">
              <a:xfrm>
                <a:off x="2128" y="2455"/>
                <a:ext cx="58" cy="58"/>
              </a:xfrm>
              <a:custGeom>
                <a:avLst/>
                <a:gdLst>
                  <a:gd name="T0" fmla="*/ 32 w 65"/>
                  <a:gd name="T1" fmla="*/ 0 h 64"/>
                  <a:gd name="T2" fmla="*/ 65 w 65"/>
                  <a:gd name="T3" fmla="*/ 64 h 64"/>
                  <a:gd name="T4" fmla="*/ 0 w 65"/>
                  <a:gd name="T5" fmla="*/ 64 h 64"/>
                  <a:gd name="T6" fmla="*/ 32 w 65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4">
                    <a:moveTo>
                      <a:pt x="32" y="0"/>
                    </a:moveTo>
                    <a:lnTo>
                      <a:pt x="65" y="64"/>
                    </a:lnTo>
                    <a:lnTo>
                      <a:pt x="0" y="6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7" name="Freeform 103"/>
              <p:cNvSpPr>
                <a:spLocks/>
              </p:cNvSpPr>
              <p:nvPr/>
            </p:nvSpPr>
            <p:spPr bwMode="auto">
              <a:xfrm>
                <a:off x="2339" y="2422"/>
                <a:ext cx="58" cy="58"/>
              </a:xfrm>
              <a:custGeom>
                <a:avLst/>
                <a:gdLst>
                  <a:gd name="T0" fmla="*/ 32 w 64"/>
                  <a:gd name="T1" fmla="*/ 0 h 65"/>
                  <a:gd name="T2" fmla="*/ 64 w 64"/>
                  <a:gd name="T3" fmla="*/ 65 h 65"/>
                  <a:gd name="T4" fmla="*/ 0 w 64"/>
                  <a:gd name="T5" fmla="*/ 65 h 65"/>
                  <a:gd name="T6" fmla="*/ 32 w 64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65">
                    <a:moveTo>
                      <a:pt x="32" y="0"/>
                    </a:moveTo>
                    <a:lnTo>
                      <a:pt x="64" y="65"/>
                    </a:lnTo>
                    <a:lnTo>
                      <a:pt x="0" y="6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8" name="Freeform 104"/>
              <p:cNvSpPr>
                <a:spLocks/>
              </p:cNvSpPr>
              <p:nvPr/>
            </p:nvSpPr>
            <p:spPr bwMode="auto">
              <a:xfrm>
                <a:off x="2541" y="2390"/>
                <a:ext cx="58" cy="58"/>
              </a:xfrm>
              <a:custGeom>
                <a:avLst/>
                <a:gdLst>
                  <a:gd name="T0" fmla="*/ 32 w 65"/>
                  <a:gd name="T1" fmla="*/ 0 h 65"/>
                  <a:gd name="T2" fmla="*/ 65 w 65"/>
                  <a:gd name="T3" fmla="*/ 65 h 65"/>
                  <a:gd name="T4" fmla="*/ 0 w 65"/>
                  <a:gd name="T5" fmla="*/ 65 h 65"/>
                  <a:gd name="T6" fmla="*/ 32 w 65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65" y="65"/>
                    </a:lnTo>
                    <a:lnTo>
                      <a:pt x="0" y="6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9" name="Freeform 105"/>
              <p:cNvSpPr>
                <a:spLocks/>
              </p:cNvSpPr>
              <p:nvPr/>
            </p:nvSpPr>
            <p:spPr bwMode="auto">
              <a:xfrm>
                <a:off x="2744" y="2365"/>
                <a:ext cx="58" cy="58"/>
              </a:xfrm>
              <a:custGeom>
                <a:avLst/>
                <a:gdLst>
                  <a:gd name="T0" fmla="*/ 32 w 64"/>
                  <a:gd name="T1" fmla="*/ 0 h 65"/>
                  <a:gd name="T2" fmla="*/ 64 w 64"/>
                  <a:gd name="T3" fmla="*/ 65 h 65"/>
                  <a:gd name="T4" fmla="*/ 0 w 64"/>
                  <a:gd name="T5" fmla="*/ 65 h 65"/>
                  <a:gd name="T6" fmla="*/ 32 w 64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65">
                    <a:moveTo>
                      <a:pt x="32" y="0"/>
                    </a:moveTo>
                    <a:lnTo>
                      <a:pt x="64" y="65"/>
                    </a:lnTo>
                    <a:lnTo>
                      <a:pt x="0" y="6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0" name="Freeform 106"/>
              <p:cNvSpPr>
                <a:spLocks/>
              </p:cNvSpPr>
              <p:nvPr/>
            </p:nvSpPr>
            <p:spPr bwMode="auto">
              <a:xfrm>
                <a:off x="2946" y="2341"/>
                <a:ext cx="58" cy="58"/>
              </a:xfrm>
              <a:custGeom>
                <a:avLst/>
                <a:gdLst>
                  <a:gd name="T0" fmla="*/ 32 w 65"/>
                  <a:gd name="T1" fmla="*/ 0 h 65"/>
                  <a:gd name="T2" fmla="*/ 65 w 65"/>
                  <a:gd name="T3" fmla="*/ 65 h 65"/>
                  <a:gd name="T4" fmla="*/ 0 w 65"/>
                  <a:gd name="T5" fmla="*/ 65 h 65"/>
                  <a:gd name="T6" fmla="*/ 32 w 65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65" y="65"/>
                    </a:lnTo>
                    <a:lnTo>
                      <a:pt x="0" y="6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1" name="Freeform 107"/>
              <p:cNvSpPr>
                <a:spLocks/>
              </p:cNvSpPr>
              <p:nvPr/>
            </p:nvSpPr>
            <p:spPr bwMode="auto">
              <a:xfrm>
                <a:off x="3149" y="2325"/>
                <a:ext cx="58" cy="58"/>
              </a:xfrm>
              <a:custGeom>
                <a:avLst/>
                <a:gdLst>
                  <a:gd name="T0" fmla="*/ 32 w 64"/>
                  <a:gd name="T1" fmla="*/ 0 h 65"/>
                  <a:gd name="T2" fmla="*/ 64 w 64"/>
                  <a:gd name="T3" fmla="*/ 65 h 65"/>
                  <a:gd name="T4" fmla="*/ 0 w 64"/>
                  <a:gd name="T5" fmla="*/ 65 h 65"/>
                  <a:gd name="T6" fmla="*/ 32 w 64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65">
                    <a:moveTo>
                      <a:pt x="32" y="0"/>
                    </a:moveTo>
                    <a:lnTo>
                      <a:pt x="64" y="65"/>
                    </a:lnTo>
                    <a:lnTo>
                      <a:pt x="0" y="6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2" name="Freeform 108"/>
              <p:cNvSpPr>
                <a:spLocks/>
              </p:cNvSpPr>
              <p:nvPr/>
            </p:nvSpPr>
            <p:spPr bwMode="auto">
              <a:xfrm>
                <a:off x="3351" y="2309"/>
                <a:ext cx="58" cy="58"/>
              </a:xfrm>
              <a:custGeom>
                <a:avLst/>
                <a:gdLst>
                  <a:gd name="T0" fmla="*/ 32 w 65"/>
                  <a:gd name="T1" fmla="*/ 0 h 65"/>
                  <a:gd name="T2" fmla="*/ 65 w 65"/>
                  <a:gd name="T3" fmla="*/ 65 h 65"/>
                  <a:gd name="T4" fmla="*/ 0 w 65"/>
                  <a:gd name="T5" fmla="*/ 65 h 65"/>
                  <a:gd name="T6" fmla="*/ 32 w 65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65" y="65"/>
                    </a:lnTo>
                    <a:lnTo>
                      <a:pt x="0" y="6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3" name="Freeform 109"/>
              <p:cNvSpPr>
                <a:spLocks/>
              </p:cNvSpPr>
              <p:nvPr/>
            </p:nvSpPr>
            <p:spPr bwMode="auto">
              <a:xfrm>
                <a:off x="3562" y="2301"/>
                <a:ext cx="58" cy="58"/>
              </a:xfrm>
              <a:custGeom>
                <a:avLst/>
                <a:gdLst>
                  <a:gd name="T0" fmla="*/ 32 w 64"/>
                  <a:gd name="T1" fmla="*/ 0 h 64"/>
                  <a:gd name="T2" fmla="*/ 64 w 64"/>
                  <a:gd name="T3" fmla="*/ 64 h 64"/>
                  <a:gd name="T4" fmla="*/ 0 w 64"/>
                  <a:gd name="T5" fmla="*/ 64 h 64"/>
                  <a:gd name="T6" fmla="*/ 32 w 64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lnTo>
                      <a:pt x="64" y="64"/>
                    </a:lnTo>
                    <a:lnTo>
                      <a:pt x="0" y="6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4" name="Freeform 110"/>
              <p:cNvSpPr>
                <a:spLocks/>
              </p:cNvSpPr>
              <p:nvPr/>
            </p:nvSpPr>
            <p:spPr bwMode="auto">
              <a:xfrm>
                <a:off x="3764" y="2293"/>
                <a:ext cx="58" cy="58"/>
              </a:xfrm>
              <a:custGeom>
                <a:avLst/>
                <a:gdLst>
                  <a:gd name="T0" fmla="*/ 33 w 65"/>
                  <a:gd name="T1" fmla="*/ 0 h 64"/>
                  <a:gd name="T2" fmla="*/ 65 w 65"/>
                  <a:gd name="T3" fmla="*/ 64 h 64"/>
                  <a:gd name="T4" fmla="*/ 0 w 65"/>
                  <a:gd name="T5" fmla="*/ 64 h 64"/>
                  <a:gd name="T6" fmla="*/ 33 w 65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4">
                    <a:moveTo>
                      <a:pt x="33" y="0"/>
                    </a:moveTo>
                    <a:lnTo>
                      <a:pt x="65" y="64"/>
                    </a:lnTo>
                    <a:lnTo>
                      <a:pt x="0" y="6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5" name="Freeform 111"/>
              <p:cNvSpPr>
                <a:spLocks/>
              </p:cNvSpPr>
              <p:nvPr/>
            </p:nvSpPr>
            <p:spPr bwMode="auto">
              <a:xfrm>
                <a:off x="3967" y="2276"/>
                <a:ext cx="58" cy="58"/>
              </a:xfrm>
              <a:custGeom>
                <a:avLst/>
                <a:gdLst>
                  <a:gd name="T0" fmla="*/ 32 w 64"/>
                  <a:gd name="T1" fmla="*/ 0 h 65"/>
                  <a:gd name="T2" fmla="*/ 64 w 64"/>
                  <a:gd name="T3" fmla="*/ 65 h 65"/>
                  <a:gd name="T4" fmla="*/ 0 w 64"/>
                  <a:gd name="T5" fmla="*/ 65 h 65"/>
                  <a:gd name="T6" fmla="*/ 32 w 64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65">
                    <a:moveTo>
                      <a:pt x="32" y="0"/>
                    </a:moveTo>
                    <a:lnTo>
                      <a:pt x="64" y="65"/>
                    </a:lnTo>
                    <a:lnTo>
                      <a:pt x="0" y="6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6" name="Freeform 112"/>
              <p:cNvSpPr>
                <a:spLocks/>
              </p:cNvSpPr>
              <p:nvPr/>
            </p:nvSpPr>
            <p:spPr bwMode="auto">
              <a:xfrm>
                <a:off x="4169" y="2268"/>
                <a:ext cx="58" cy="58"/>
              </a:xfrm>
              <a:custGeom>
                <a:avLst/>
                <a:gdLst>
                  <a:gd name="T0" fmla="*/ 33 w 65"/>
                  <a:gd name="T1" fmla="*/ 0 h 65"/>
                  <a:gd name="T2" fmla="*/ 65 w 65"/>
                  <a:gd name="T3" fmla="*/ 65 h 65"/>
                  <a:gd name="T4" fmla="*/ 0 w 65"/>
                  <a:gd name="T5" fmla="*/ 65 h 65"/>
                  <a:gd name="T6" fmla="*/ 33 w 65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5">
                    <a:moveTo>
                      <a:pt x="33" y="0"/>
                    </a:moveTo>
                    <a:lnTo>
                      <a:pt x="65" y="65"/>
                    </a:lnTo>
                    <a:lnTo>
                      <a:pt x="0" y="6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7" name="Freeform 113"/>
              <p:cNvSpPr>
                <a:spLocks/>
              </p:cNvSpPr>
              <p:nvPr/>
            </p:nvSpPr>
            <p:spPr bwMode="auto">
              <a:xfrm>
                <a:off x="4372" y="2260"/>
                <a:ext cx="58" cy="58"/>
              </a:xfrm>
              <a:custGeom>
                <a:avLst/>
                <a:gdLst>
                  <a:gd name="T0" fmla="*/ 32 w 64"/>
                  <a:gd name="T1" fmla="*/ 0 h 65"/>
                  <a:gd name="T2" fmla="*/ 64 w 64"/>
                  <a:gd name="T3" fmla="*/ 65 h 65"/>
                  <a:gd name="T4" fmla="*/ 0 w 64"/>
                  <a:gd name="T5" fmla="*/ 65 h 65"/>
                  <a:gd name="T6" fmla="*/ 32 w 64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65">
                    <a:moveTo>
                      <a:pt x="32" y="0"/>
                    </a:moveTo>
                    <a:lnTo>
                      <a:pt x="64" y="65"/>
                    </a:lnTo>
                    <a:lnTo>
                      <a:pt x="0" y="6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8" name="Freeform 114"/>
              <p:cNvSpPr>
                <a:spLocks/>
              </p:cNvSpPr>
              <p:nvPr/>
            </p:nvSpPr>
            <p:spPr bwMode="auto">
              <a:xfrm>
                <a:off x="4574" y="2244"/>
                <a:ext cx="58" cy="58"/>
              </a:xfrm>
              <a:custGeom>
                <a:avLst/>
                <a:gdLst>
                  <a:gd name="T0" fmla="*/ 33 w 65"/>
                  <a:gd name="T1" fmla="*/ 0 h 65"/>
                  <a:gd name="T2" fmla="*/ 65 w 65"/>
                  <a:gd name="T3" fmla="*/ 65 h 65"/>
                  <a:gd name="T4" fmla="*/ 0 w 65"/>
                  <a:gd name="T5" fmla="*/ 65 h 65"/>
                  <a:gd name="T6" fmla="*/ 33 w 65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5">
                    <a:moveTo>
                      <a:pt x="33" y="0"/>
                    </a:moveTo>
                    <a:lnTo>
                      <a:pt x="65" y="65"/>
                    </a:lnTo>
                    <a:lnTo>
                      <a:pt x="0" y="6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499" name="Group 115"/>
            <p:cNvGrpSpPr>
              <a:grpSpLocks/>
            </p:cNvGrpSpPr>
            <p:nvPr/>
          </p:nvGrpSpPr>
          <p:grpSpPr bwMode="auto">
            <a:xfrm>
              <a:off x="909" y="2314"/>
              <a:ext cx="3126" cy="268"/>
              <a:chOff x="1115" y="3466"/>
              <a:chExt cx="3517" cy="268"/>
            </a:xfrm>
          </p:grpSpPr>
          <p:sp>
            <p:nvSpPr>
              <p:cNvPr id="144500" name="Freeform 116"/>
              <p:cNvSpPr>
                <a:spLocks/>
              </p:cNvSpPr>
              <p:nvPr/>
            </p:nvSpPr>
            <p:spPr bwMode="auto">
              <a:xfrm>
                <a:off x="1148" y="3498"/>
                <a:ext cx="3459" cy="211"/>
              </a:xfrm>
              <a:custGeom>
                <a:avLst/>
                <a:gdLst>
                  <a:gd name="T0" fmla="*/ 0 w 427"/>
                  <a:gd name="T1" fmla="*/ 26 h 26"/>
                  <a:gd name="T2" fmla="*/ 25 w 427"/>
                  <a:gd name="T3" fmla="*/ 22 h 26"/>
                  <a:gd name="T4" fmla="*/ 50 w 427"/>
                  <a:gd name="T5" fmla="*/ 19 h 26"/>
                  <a:gd name="T6" fmla="*/ 75 w 427"/>
                  <a:gd name="T7" fmla="*/ 16 h 26"/>
                  <a:gd name="T8" fmla="*/ 100 w 427"/>
                  <a:gd name="T9" fmla="*/ 14 h 26"/>
                  <a:gd name="T10" fmla="*/ 125 w 427"/>
                  <a:gd name="T11" fmla="*/ 12 h 26"/>
                  <a:gd name="T12" fmla="*/ 151 w 427"/>
                  <a:gd name="T13" fmla="*/ 11 h 26"/>
                  <a:gd name="T14" fmla="*/ 176 w 427"/>
                  <a:gd name="T15" fmla="*/ 10 h 26"/>
                  <a:gd name="T16" fmla="*/ 201 w 427"/>
                  <a:gd name="T17" fmla="*/ 10 h 26"/>
                  <a:gd name="T18" fmla="*/ 226 w 427"/>
                  <a:gd name="T19" fmla="*/ 9 h 26"/>
                  <a:gd name="T20" fmla="*/ 251 w 427"/>
                  <a:gd name="T21" fmla="*/ 9 h 26"/>
                  <a:gd name="T22" fmla="*/ 276 w 427"/>
                  <a:gd name="T23" fmla="*/ 8 h 26"/>
                  <a:gd name="T24" fmla="*/ 302 w 427"/>
                  <a:gd name="T25" fmla="*/ 7 h 26"/>
                  <a:gd name="T26" fmla="*/ 327 w 427"/>
                  <a:gd name="T27" fmla="*/ 5 h 26"/>
                  <a:gd name="T28" fmla="*/ 352 w 427"/>
                  <a:gd name="T29" fmla="*/ 4 h 26"/>
                  <a:gd name="T30" fmla="*/ 377 w 427"/>
                  <a:gd name="T31" fmla="*/ 3 h 26"/>
                  <a:gd name="T32" fmla="*/ 402 w 427"/>
                  <a:gd name="T33" fmla="*/ 1 h 26"/>
                  <a:gd name="T34" fmla="*/ 427 w 427"/>
                  <a:gd name="T3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7" h="26">
                    <a:moveTo>
                      <a:pt x="0" y="26"/>
                    </a:moveTo>
                    <a:lnTo>
                      <a:pt x="25" y="22"/>
                    </a:lnTo>
                    <a:lnTo>
                      <a:pt x="50" y="19"/>
                    </a:lnTo>
                    <a:lnTo>
                      <a:pt x="75" y="16"/>
                    </a:lnTo>
                    <a:lnTo>
                      <a:pt x="100" y="14"/>
                    </a:lnTo>
                    <a:lnTo>
                      <a:pt x="125" y="12"/>
                    </a:lnTo>
                    <a:lnTo>
                      <a:pt x="151" y="11"/>
                    </a:lnTo>
                    <a:lnTo>
                      <a:pt x="176" y="10"/>
                    </a:lnTo>
                    <a:lnTo>
                      <a:pt x="201" y="10"/>
                    </a:lnTo>
                    <a:lnTo>
                      <a:pt x="226" y="9"/>
                    </a:lnTo>
                    <a:lnTo>
                      <a:pt x="251" y="9"/>
                    </a:lnTo>
                    <a:lnTo>
                      <a:pt x="276" y="8"/>
                    </a:lnTo>
                    <a:lnTo>
                      <a:pt x="302" y="7"/>
                    </a:lnTo>
                    <a:lnTo>
                      <a:pt x="327" y="5"/>
                    </a:lnTo>
                    <a:lnTo>
                      <a:pt x="352" y="4"/>
                    </a:lnTo>
                    <a:lnTo>
                      <a:pt x="377" y="3"/>
                    </a:lnTo>
                    <a:lnTo>
                      <a:pt x="402" y="1"/>
                    </a:lnTo>
                    <a:lnTo>
                      <a:pt x="427" y="0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1" name="Freeform 117"/>
              <p:cNvSpPr>
                <a:spLocks/>
              </p:cNvSpPr>
              <p:nvPr/>
            </p:nvSpPr>
            <p:spPr bwMode="auto">
              <a:xfrm>
                <a:off x="1115" y="3676"/>
                <a:ext cx="58" cy="58"/>
              </a:xfrm>
              <a:custGeom>
                <a:avLst/>
                <a:gdLst>
                  <a:gd name="T0" fmla="*/ 33 w 65"/>
                  <a:gd name="T1" fmla="*/ 0 h 65"/>
                  <a:gd name="T2" fmla="*/ 65 w 65"/>
                  <a:gd name="T3" fmla="*/ 33 h 65"/>
                  <a:gd name="T4" fmla="*/ 33 w 65"/>
                  <a:gd name="T5" fmla="*/ 65 h 65"/>
                  <a:gd name="T6" fmla="*/ 0 w 65"/>
                  <a:gd name="T7" fmla="*/ 33 h 65"/>
                  <a:gd name="T8" fmla="*/ 33 w 6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33" y="0"/>
                    </a:moveTo>
                    <a:lnTo>
                      <a:pt x="65" y="33"/>
                    </a:lnTo>
                    <a:lnTo>
                      <a:pt x="33" y="65"/>
                    </a:lnTo>
                    <a:lnTo>
                      <a:pt x="0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2" name="Freeform 118"/>
              <p:cNvSpPr>
                <a:spLocks/>
              </p:cNvSpPr>
              <p:nvPr/>
            </p:nvSpPr>
            <p:spPr bwMode="auto">
              <a:xfrm>
                <a:off x="1318" y="3644"/>
                <a:ext cx="58" cy="58"/>
              </a:xfrm>
              <a:custGeom>
                <a:avLst/>
                <a:gdLst>
                  <a:gd name="T0" fmla="*/ 32 w 65"/>
                  <a:gd name="T1" fmla="*/ 0 h 65"/>
                  <a:gd name="T2" fmla="*/ 65 w 65"/>
                  <a:gd name="T3" fmla="*/ 32 h 65"/>
                  <a:gd name="T4" fmla="*/ 32 w 65"/>
                  <a:gd name="T5" fmla="*/ 65 h 65"/>
                  <a:gd name="T6" fmla="*/ 0 w 65"/>
                  <a:gd name="T7" fmla="*/ 32 h 65"/>
                  <a:gd name="T8" fmla="*/ 32 w 6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65" y="32"/>
                    </a:lnTo>
                    <a:lnTo>
                      <a:pt x="32" y="65"/>
                    </a:lnTo>
                    <a:lnTo>
                      <a:pt x="0" y="3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3" name="Freeform 119"/>
              <p:cNvSpPr>
                <a:spLocks/>
              </p:cNvSpPr>
              <p:nvPr/>
            </p:nvSpPr>
            <p:spPr bwMode="auto">
              <a:xfrm>
                <a:off x="1520" y="3620"/>
                <a:ext cx="58" cy="58"/>
              </a:xfrm>
              <a:custGeom>
                <a:avLst/>
                <a:gdLst>
                  <a:gd name="T0" fmla="*/ 33 w 65"/>
                  <a:gd name="T1" fmla="*/ 0 h 65"/>
                  <a:gd name="T2" fmla="*/ 65 w 65"/>
                  <a:gd name="T3" fmla="*/ 32 h 65"/>
                  <a:gd name="T4" fmla="*/ 33 w 65"/>
                  <a:gd name="T5" fmla="*/ 65 h 65"/>
                  <a:gd name="T6" fmla="*/ 0 w 65"/>
                  <a:gd name="T7" fmla="*/ 32 h 65"/>
                  <a:gd name="T8" fmla="*/ 33 w 6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33" y="0"/>
                    </a:moveTo>
                    <a:lnTo>
                      <a:pt x="65" y="32"/>
                    </a:lnTo>
                    <a:lnTo>
                      <a:pt x="33" y="65"/>
                    </a:lnTo>
                    <a:lnTo>
                      <a:pt x="0" y="3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4" name="Freeform 120"/>
              <p:cNvSpPr>
                <a:spLocks/>
              </p:cNvSpPr>
              <p:nvPr/>
            </p:nvSpPr>
            <p:spPr bwMode="auto">
              <a:xfrm>
                <a:off x="1723" y="3595"/>
                <a:ext cx="58" cy="58"/>
              </a:xfrm>
              <a:custGeom>
                <a:avLst/>
                <a:gdLst>
                  <a:gd name="T0" fmla="*/ 32 w 65"/>
                  <a:gd name="T1" fmla="*/ 0 h 65"/>
                  <a:gd name="T2" fmla="*/ 65 w 65"/>
                  <a:gd name="T3" fmla="*/ 33 h 65"/>
                  <a:gd name="T4" fmla="*/ 32 w 65"/>
                  <a:gd name="T5" fmla="*/ 65 h 65"/>
                  <a:gd name="T6" fmla="*/ 0 w 65"/>
                  <a:gd name="T7" fmla="*/ 33 h 65"/>
                  <a:gd name="T8" fmla="*/ 32 w 6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65" y="33"/>
                    </a:lnTo>
                    <a:lnTo>
                      <a:pt x="32" y="65"/>
                    </a:lnTo>
                    <a:lnTo>
                      <a:pt x="0" y="3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5" name="Freeform 121"/>
              <p:cNvSpPr>
                <a:spLocks/>
              </p:cNvSpPr>
              <p:nvPr/>
            </p:nvSpPr>
            <p:spPr bwMode="auto">
              <a:xfrm>
                <a:off x="1925" y="3579"/>
                <a:ext cx="58" cy="58"/>
              </a:xfrm>
              <a:custGeom>
                <a:avLst/>
                <a:gdLst>
                  <a:gd name="T0" fmla="*/ 33 w 65"/>
                  <a:gd name="T1" fmla="*/ 0 h 65"/>
                  <a:gd name="T2" fmla="*/ 65 w 65"/>
                  <a:gd name="T3" fmla="*/ 33 h 65"/>
                  <a:gd name="T4" fmla="*/ 33 w 65"/>
                  <a:gd name="T5" fmla="*/ 65 h 65"/>
                  <a:gd name="T6" fmla="*/ 0 w 65"/>
                  <a:gd name="T7" fmla="*/ 33 h 65"/>
                  <a:gd name="T8" fmla="*/ 33 w 6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33" y="0"/>
                    </a:moveTo>
                    <a:lnTo>
                      <a:pt x="65" y="33"/>
                    </a:lnTo>
                    <a:lnTo>
                      <a:pt x="33" y="65"/>
                    </a:lnTo>
                    <a:lnTo>
                      <a:pt x="0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6" name="Freeform 122"/>
              <p:cNvSpPr>
                <a:spLocks/>
              </p:cNvSpPr>
              <p:nvPr/>
            </p:nvSpPr>
            <p:spPr bwMode="auto">
              <a:xfrm>
                <a:off x="2128" y="3563"/>
                <a:ext cx="58" cy="58"/>
              </a:xfrm>
              <a:custGeom>
                <a:avLst/>
                <a:gdLst>
                  <a:gd name="T0" fmla="*/ 32 w 65"/>
                  <a:gd name="T1" fmla="*/ 0 h 65"/>
                  <a:gd name="T2" fmla="*/ 65 w 65"/>
                  <a:gd name="T3" fmla="*/ 32 h 65"/>
                  <a:gd name="T4" fmla="*/ 32 w 65"/>
                  <a:gd name="T5" fmla="*/ 65 h 65"/>
                  <a:gd name="T6" fmla="*/ 0 w 65"/>
                  <a:gd name="T7" fmla="*/ 32 h 65"/>
                  <a:gd name="T8" fmla="*/ 32 w 6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65" y="32"/>
                    </a:lnTo>
                    <a:lnTo>
                      <a:pt x="32" y="65"/>
                    </a:lnTo>
                    <a:lnTo>
                      <a:pt x="0" y="3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7" name="Freeform 123"/>
              <p:cNvSpPr>
                <a:spLocks/>
              </p:cNvSpPr>
              <p:nvPr/>
            </p:nvSpPr>
            <p:spPr bwMode="auto">
              <a:xfrm>
                <a:off x="2339" y="3555"/>
                <a:ext cx="58" cy="58"/>
              </a:xfrm>
              <a:custGeom>
                <a:avLst/>
                <a:gdLst>
                  <a:gd name="T0" fmla="*/ 32 w 64"/>
                  <a:gd name="T1" fmla="*/ 0 h 65"/>
                  <a:gd name="T2" fmla="*/ 64 w 64"/>
                  <a:gd name="T3" fmla="*/ 32 h 65"/>
                  <a:gd name="T4" fmla="*/ 32 w 64"/>
                  <a:gd name="T5" fmla="*/ 65 h 65"/>
                  <a:gd name="T6" fmla="*/ 0 w 64"/>
                  <a:gd name="T7" fmla="*/ 32 h 65"/>
                  <a:gd name="T8" fmla="*/ 32 w 64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5">
                    <a:moveTo>
                      <a:pt x="32" y="0"/>
                    </a:moveTo>
                    <a:lnTo>
                      <a:pt x="64" y="32"/>
                    </a:lnTo>
                    <a:lnTo>
                      <a:pt x="32" y="65"/>
                    </a:lnTo>
                    <a:lnTo>
                      <a:pt x="0" y="3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8" name="Freeform 124"/>
              <p:cNvSpPr>
                <a:spLocks/>
              </p:cNvSpPr>
              <p:nvPr/>
            </p:nvSpPr>
            <p:spPr bwMode="auto">
              <a:xfrm>
                <a:off x="2541" y="3547"/>
                <a:ext cx="58" cy="58"/>
              </a:xfrm>
              <a:custGeom>
                <a:avLst/>
                <a:gdLst>
                  <a:gd name="T0" fmla="*/ 32 w 65"/>
                  <a:gd name="T1" fmla="*/ 0 h 65"/>
                  <a:gd name="T2" fmla="*/ 65 w 65"/>
                  <a:gd name="T3" fmla="*/ 32 h 65"/>
                  <a:gd name="T4" fmla="*/ 32 w 65"/>
                  <a:gd name="T5" fmla="*/ 65 h 65"/>
                  <a:gd name="T6" fmla="*/ 0 w 65"/>
                  <a:gd name="T7" fmla="*/ 32 h 65"/>
                  <a:gd name="T8" fmla="*/ 32 w 6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65" y="32"/>
                    </a:lnTo>
                    <a:lnTo>
                      <a:pt x="32" y="65"/>
                    </a:lnTo>
                    <a:lnTo>
                      <a:pt x="0" y="3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9" name="Freeform 125"/>
              <p:cNvSpPr>
                <a:spLocks/>
              </p:cNvSpPr>
              <p:nvPr/>
            </p:nvSpPr>
            <p:spPr bwMode="auto">
              <a:xfrm>
                <a:off x="2744" y="3547"/>
                <a:ext cx="58" cy="58"/>
              </a:xfrm>
              <a:custGeom>
                <a:avLst/>
                <a:gdLst>
                  <a:gd name="T0" fmla="*/ 32 w 64"/>
                  <a:gd name="T1" fmla="*/ 0 h 65"/>
                  <a:gd name="T2" fmla="*/ 64 w 64"/>
                  <a:gd name="T3" fmla="*/ 32 h 65"/>
                  <a:gd name="T4" fmla="*/ 32 w 64"/>
                  <a:gd name="T5" fmla="*/ 65 h 65"/>
                  <a:gd name="T6" fmla="*/ 0 w 64"/>
                  <a:gd name="T7" fmla="*/ 32 h 65"/>
                  <a:gd name="T8" fmla="*/ 32 w 64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5">
                    <a:moveTo>
                      <a:pt x="32" y="0"/>
                    </a:moveTo>
                    <a:lnTo>
                      <a:pt x="64" y="32"/>
                    </a:lnTo>
                    <a:lnTo>
                      <a:pt x="32" y="65"/>
                    </a:lnTo>
                    <a:lnTo>
                      <a:pt x="0" y="3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0" name="Freeform 126"/>
              <p:cNvSpPr>
                <a:spLocks/>
              </p:cNvSpPr>
              <p:nvPr/>
            </p:nvSpPr>
            <p:spPr bwMode="auto">
              <a:xfrm>
                <a:off x="2946" y="3539"/>
                <a:ext cx="58" cy="58"/>
              </a:xfrm>
              <a:custGeom>
                <a:avLst/>
                <a:gdLst>
                  <a:gd name="T0" fmla="*/ 32 w 65"/>
                  <a:gd name="T1" fmla="*/ 0 h 65"/>
                  <a:gd name="T2" fmla="*/ 65 w 65"/>
                  <a:gd name="T3" fmla="*/ 32 h 65"/>
                  <a:gd name="T4" fmla="*/ 32 w 65"/>
                  <a:gd name="T5" fmla="*/ 65 h 65"/>
                  <a:gd name="T6" fmla="*/ 0 w 65"/>
                  <a:gd name="T7" fmla="*/ 32 h 65"/>
                  <a:gd name="T8" fmla="*/ 32 w 6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65" y="32"/>
                    </a:lnTo>
                    <a:lnTo>
                      <a:pt x="32" y="65"/>
                    </a:lnTo>
                    <a:lnTo>
                      <a:pt x="0" y="3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1" name="Freeform 127"/>
              <p:cNvSpPr>
                <a:spLocks/>
              </p:cNvSpPr>
              <p:nvPr/>
            </p:nvSpPr>
            <p:spPr bwMode="auto">
              <a:xfrm>
                <a:off x="3149" y="3539"/>
                <a:ext cx="58" cy="58"/>
              </a:xfrm>
              <a:custGeom>
                <a:avLst/>
                <a:gdLst>
                  <a:gd name="T0" fmla="*/ 32 w 64"/>
                  <a:gd name="T1" fmla="*/ 0 h 65"/>
                  <a:gd name="T2" fmla="*/ 64 w 64"/>
                  <a:gd name="T3" fmla="*/ 32 h 65"/>
                  <a:gd name="T4" fmla="*/ 32 w 64"/>
                  <a:gd name="T5" fmla="*/ 65 h 65"/>
                  <a:gd name="T6" fmla="*/ 0 w 64"/>
                  <a:gd name="T7" fmla="*/ 32 h 65"/>
                  <a:gd name="T8" fmla="*/ 32 w 64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5">
                    <a:moveTo>
                      <a:pt x="32" y="0"/>
                    </a:moveTo>
                    <a:lnTo>
                      <a:pt x="64" y="32"/>
                    </a:lnTo>
                    <a:lnTo>
                      <a:pt x="32" y="65"/>
                    </a:lnTo>
                    <a:lnTo>
                      <a:pt x="0" y="3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2" name="Freeform 128"/>
              <p:cNvSpPr>
                <a:spLocks/>
              </p:cNvSpPr>
              <p:nvPr/>
            </p:nvSpPr>
            <p:spPr bwMode="auto">
              <a:xfrm>
                <a:off x="3351" y="3531"/>
                <a:ext cx="58" cy="58"/>
              </a:xfrm>
              <a:custGeom>
                <a:avLst/>
                <a:gdLst>
                  <a:gd name="T0" fmla="*/ 32 w 65"/>
                  <a:gd name="T1" fmla="*/ 0 h 64"/>
                  <a:gd name="T2" fmla="*/ 65 w 65"/>
                  <a:gd name="T3" fmla="*/ 32 h 64"/>
                  <a:gd name="T4" fmla="*/ 32 w 65"/>
                  <a:gd name="T5" fmla="*/ 64 h 64"/>
                  <a:gd name="T6" fmla="*/ 0 w 65"/>
                  <a:gd name="T7" fmla="*/ 32 h 64"/>
                  <a:gd name="T8" fmla="*/ 32 w 65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32" y="0"/>
                    </a:moveTo>
                    <a:lnTo>
                      <a:pt x="65" y="32"/>
                    </a:lnTo>
                    <a:lnTo>
                      <a:pt x="32" y="64"/>
                    </a:lnTo>
                    <a:lnTo>
                      <a:pt x="0" y="3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3" name="Freeform 129"/>
              <p:cNvSpPr>
                <a:spLocks/>
              </p:cNvSpPr>
              <p:nvPr/>
            </p:nvSpPr>
            <p:spPr bwMode="auto">
              <a:xfrm>
                <a:off x="3562" y="3523"/>
                <a:ext cx="58" cy="58"/>
              </a:xfrm>
              <a:custGeom>
                <a:avLst/>
                <a:gdLst>
                  <a:gd name="T0" fmla="*/ 32 w 64"/>
                  <a:gd name="T1" fmla="*/ 0 h 64"/>
                  <a:gd name="T2" fmla="*/ 64 w 64"/>
                  <a:gd name="T3" fmla="*/ 32 h 64"/>
                  <a:gd name="T4" fmla="*/ 32 w 64"/>
                  <a:gd name="T5" fmla="*/ 64 h 64"/>
                  <a:gd name="T6" fmla="*/ 0 w 64"/>
                  <a:gd name="T7" fmla="*/ 32 h 64"/>
                  <a:gd name="T8" fmla="*/ 32 w 64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lnTo>
                      <a:pt x="64" y="32"/>
                    </a:lnTo>
                    <a:lnTo>
                      <a:pt x="32" y="64"/>
                    </a:lnTo>
                    <a:lnTo>
                      <a:pt x="0" y="3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4" name="Freeform 130"/>
              <p:cNvSpPr>
                <a:spLocks/>
              </p:cNvSpPr>
              <p:nvPr/>
            </p:nvSpPr>
            <p:spPr bwMode="auto">
              <a:xfrm>
                <a:off x="3764" y="3506"/>
                <a:ext cx="58" cy="58"/>
              </a:xfrm>
              <a:custGeom>
                <a:avLst/>
                <a:gdLst>
                  <a:gd name="T0" fmla="*/ 33 w 65"/>
                  <a:gd name="T1" fmla="*/ 0 h 65"/>
                  <a:gd name="T2" fmla="*/ 65 w 65"/>
                  <a:gd name="T3" fmla="*/ 33 h 65"/>
                  <a:gd name="T4" fmla="*/ 33 w 65"/>
                  <a:gd name="T5" fmla="*/ 65 h 65"/>
                  <a:gd name="T6" fmla="*/ 0 w 65"/>
                  <a:gd name="T7" fmla="*/ 33 h 65"/>
                  <a:gd name="T8" fmla="*/ 33 w 6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33" y="0"/>
                    </a:moveTo>
                    <a:lnTo>
                      <a:pt x="65" y="33"/>
                    </a:lnTo>
                    <a:lnTo>
                      <a:pt x="33" y="65"/>
                    </a:lnTo>
                    <a:lnTo>
                      <a:pt x="0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5" name="Freeform 131"/>
              <p:cNvSpPr>
                <a:spLocks/>
              </p:cNvSpPr>
              <p:nvPr/>
            </p:nvSpPr>
            <p:spPr bwMode="auto">
              <a:xfrm>
                <a:off x="3967" y="3498"/>
                <a:ext cx="58" cy="58"/>
              </a:xfrm>
              <a:custGeom>
                <a:avLst/>
                <a:gdLst>
                  <a:gd name="T0" fmla="*/ 32 w 64"/>
                  <a:gd name="T1" fmla="*/ 0 h 65"/>
                  <a:gd name="T2" fmla="*/ 64 w 64"/>
                  <a:gd name="T3" fmla="*/ 33 h 65"/>
                  <a:gd name="T4" fmla="*/ 32 w 64"/>
                  <a:gd name="T5" fmla="*/ 65 h 65"/>
                  <a:gd name="T6" fmla="*/ 0 w 64"/>
                  <a:gd name="T7" fmla="*/ 33 h 65"/>
                  <a:gd name="T8" fmla="*/ 32 w 64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5">
                    <a:moveTo>
                      <a:pt x="32" y="0"/>
                    </a:moveTo>
                    <a:lnTo>
                      <a:pt x="64" y="33"/>
                    </a:lnTo>
                    <a:lnTo>
                      <a:pt x="32" y="65"/>
                    </a:lnTo>
                    <a:lnTo>
                      <a:pt x="0" y="3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6" name="Freeform 132"/>
              <p:cNvSpPr>
                <a:spLocks/>
              </p:cNvSpPr>
              <p:nvPr/>
            </p:nvSpPr>
            <p:spPr bwMode="auto">
              <a:xfrm>
                <a:off x="4169" y="3490"/>
                <a:ext cx="58" cy="58"/>
              </a:xfrm>
              <a:custGeom>
                <a:avLst/>
                <a:gdLst>
                  <a:gd name="T0" fmla="*/ 33 w 65"/>
                  <a:gd name="T1" fmla="*/ 0 h 65"/>
                  <a:gd name="T2" fmla="*/ 65 w 65"/>
                  <a:gd name="T3" fmla="*/ 33 h 65"/>
                  <a:gd name="T4" fmla="*/ 33 w 65"/>
                  <a:gd name="T5" fmla="*/ 65 h 65"/>
                  <a:gd name="T6" fmla="*/ 0 w 65"/>
                  <a:gd name="T7" fmla="*/ 33 h 65"/>
                  <a:gd name="T8" fmla="*/ 33 w 6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33" y="0"/>
                    </a:moveTo>
                    <a:lnTo>
                      <a:pt x="65" y="33"/>
                    </a:lnTo>
                    <a:lnTo>
                      <a:pt x="33" y="65"/>
                    </a:lnTo>
                    <a:lnTo>
                      <a:pt x="0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7" name="Freeform 133"/>
              <p:cNvSpPr>
                <a:spLocks/>
              </p:cNvSpPr>
              <p:nvPr/>
            </p:nvSpPr>
            <p:spPr bwMode="auto">
              <a:xfrm>
                <a:off x="4372" y="3474"/>
                <a:ext cx="58" cy="58"/>
              </a:xfrm>
              <a:custGeom>
                <a:avLst/>
                <a:gdLst>
                  <a:gd name="T0" fmla="*/ 32 w 64"/>
                  <a:gd name="T1" fmla="*/ 0 h 65"/>
                  <a:gd name="T2" fmla="*/ 64 w 64"/>
                  <a:gd name="T3" fmla="*/ 32 h 65"/>
                  <a:gd name="T4" fmla="*/ 32 w 64"/>
                  <a:gd name="T5" fmla="*/ 65 h 65"/>
                  <a:gd name="T6" fmla="*/ 0 w 64"/>
                  <a:gd name="T7" fmla="*/ 32 h 65"/>
                  <a:gd name="T8" fmla="*/ 32 w 64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5">
                    <a:moveTo>
                      <a:pt x="32" y="0"/>
                    </a:moveTo>
                    <a:lnTo>
                      <a:pt x="64" y="32"/>
                    </a:lnTo>
                    <a:lnTo>
                      <a:pt x="32" y="65"/>
                    </a:lnTo>
                    <a:lnTo>
                      <a:pt x="0" y="3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8" name="Freeform 134"/>
              <p:cNvSpPr>
                <a:spLocks/>
              </p:cNvSpPr>
              <p:nvPr/>
            </p:nvSpPr>
            <p:spPr bwMode="auto">
              <a:xfrm>
                <a:off x="4574" y="3466"/>
                <a:ext cx="58" cy="58"/>
              </a:xfrm>
              <a:custGeom>
                <a:avLst/>
                <a:gdLst>
                  <a:gd name="T0" fmla="*/ 33 w 65"/>
                  <a:gd name="T1" fmla="*/ 0 h 65"/>
                  <a:gd name="T2" fmla="*/ 65 w 65"/>
                  <a:gd name="T3" fmla="*/ 32 h 65"/>
                  <a:gd name="T4" fmla="*/ 33 w 65"/>
                  <a:gd name="T5" fmla="*/ 65 h 65"/>
                  <a:gd name="T6" fmla="*/ 0 w 65"/>
                  <a:gd name="T7" fmla="*/ 32 h 65"/>
                  <a:gd name="T8" fmla="*/ 33 w 6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33" y="0"/>
                    </a:moveTo>
                    <a:lnTo>
                      <a:pt x="65" y="32"/>
                    </a:lnTo>
                    <a:lnTo>
                      <a:pt x="33" y="65"/>
                    </a:lnTo>
                    <a:lnTo>
                      <a:pt x="0" y="3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519" name="Freeform 135"/>
            <p:cNvSpPr>
              <a:spLocks/>
            </p:cNvSpPr>
            <p:nvPr/>
          </p:nvSpPr>
          <p:spPr bwMode="auto">
            <a:xfrm>
              <a:off x="938" y="2355"/>
              <a:ext cx="3074" cy="284"/>
            </a:xfrm>
            <a:custGeom>
              <a:avLst/>
              <a:gdLst>
                <a:gd name="T0" fmla="*/ 0 w 427"/>
                <a:gd name="T1" fmla="*/ 35 h 35"/>
                <a:gd name="T2" fmla="*/ 25 w 427"/>
                <a:gd name="T3" fmla="*/ 30 h 35"/>
                <a:gd name="T4" fmla="*/ 50 w 427"/>
                <a:gd name="T5" fmla="*/ 26 h 35"/>
                <a:gd name="T6" fmla="*/ 75 w 427"/>
                <a:gd name="T7" fmla="*/ 23 h 35"/>
                <a:gd name="T8" fmla="*/ 100 w 427"/>
                <a:gd name="T9" fmla="*/ 20 h 35"/>
                <a:gd name="T10" fmla="*/ 125 w 427"/>
                <a:gd name="T11" fmla="*/ 17 h 35"/>
                <a:gd name="T12" fmla="*/ 151 w 427"/>
                <a:gd name="T13" fmla="*/ 15 h 35"/>
                <a:gd name="T14" fmla="*/ 176 w 427"/>
                <a:gd name="T15" fmla="*/ 14 h 35"/>
                <a:gd name="T16" fmla="*/ 201 w 427"/>
                <a:gd name="T17" fmla="*/ 12 h 35"/>
                <a:gd name="T18" fmla="*/ 226 w 427"/>
                <a:gd name="T19" fmla="*/ 10 h 35"/>
                <a:gd name="T20" fmla="*/ 251 w 427"/>
                <a:gd name="T21" fmla="*/ 9 h 35"/>
                <a:gd name="T22" fmla="*/ 276 w 427"/>
                <a:gd name="T23" fmla="*/ 7 h 35"/>
                <a:gd name="T24" fmla="*/ 302 w 427"/>
                <a:gd name="T25" fmla="*/ 6 h 35"/>
                <a:gd name="T26" fmla="*/ 327 w 427"/>
                <a:gd name="T27" fmla="*/ 4 h 35"/>
                <a:gd name="T28" fmla="*/ 352 w 427"/>
                <a:gd name="T29" fmla="*/ 3 h 35"/>
                <a:gd name="T30" fmla="*/ 377 w 427"/>
                <a:gd name="T31" fmla="*/ 1 h 35"/>
                <a:gd name="T32" fmla="*/ 402 w 427"/>
                <a:gd name="T33" fmla="*/ 0 h 35"/>
                <a:gd name="T34" fmla="*/ 427 w 427"/>
                <a:gd name="T3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7" h="35">
                  <a:moveTo>
                    <a:pt x="0" y="35"/>
                  </a:moveTo>
                  <a:lnTo>
                    <a:pt x="25" y="30"/>
                  </a:lnTo>
                  <a:lnTo>
                    <a:pt x="50" y="26"/>
                  </a:lnTo>
                  <a:lnTo>
                    <a:pt x="75" y="23"/>
                  </a:lnTo>
                  <a:lnTo>
                    <a:pt x="100" y="20"/>
                  </a:lnTo>
                  <a:lnTo>
                    <a:pt x="125" y="17"/>
                  </a:lnTo>
                  <a:lnTo>
                    <a:pt x="151" y="15"/>
                  </a:lnTo>
                  <a:lnTo>
                    <a:pt x="176" y="14"/>
                  </a:lnTo>
                  <a:lnTo>
                    <a:pt x="201" y="12"/>
                  </a:lnTo>
                  <a:lnTo>
                    <a:pt x="226" y="10"/>
                  </a:lnTo>
                  <a:lnTo>
                    <a:pt x="251" y="9"/>
                  </a:lnTo>
                  <a:lnTo>
                    <a:pt x="276" y="7"/>
                  </a:lnTo>
                  <a:lnTo>
                    <a:pt x="302" y="6"/>
                  </a:lnTo>
                  <a:lnTo>
                    <a:pt x="327" y="4"/>
                  </a:lnTo>
                  <a:lnTo>
                    <a:pt x="352" y="3"/>
                  </a:lnTo>
                  <a:lnTo>
                    <a:pt x="377" y="1"/>
                  </a:lnTo>
                  <a:lnTo>
                    <a:pt x="402" y="0"/>
                  </a:lnTo>
                  <a:lnTo>
                    <a:pt x="427" y="0"/>
                  </a:ln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520" name="Group 136"/>
            <p:cNvGrpSpPr>
              <a:grpSpLocks/>
            </p:cNvGrpSpPr>
            <p:nvPr/>
          </p:nvGrpSpPr>
          <p:grpSpPr bwMode="auto">
            <a:xfrm>
              <a:off x="909" y="2326"/>
              <a:ext cx="3125" cy="340"/>
              <a:chOff x="1115" y="3477"/>
              <a:chExt cx="3516" cy="340"/>
            </a:xfrm>
          </p:grpSpPr>
          <p:sp>
            <p:nvSpPr>
              <p:cNvPr id="144521" name="Rectangle 137"/>
              <p:cNvSpPr>
                <a:spLocks noChangeArrowheads="1"/>
              </p:cNvSpPr>
              <p:nvPr/>
            </p:nvSpPr>
            <p:spPr bwMode="auto">
              <a:xfrm>
                <a:off x="1115" y="3760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2" name="Rectangle 138"/>
              <p:cNvSpPr>
                <a:spLocks noChangeArrowheads="1"/>
              </p:cNvSpPr>
              <p:nvPr/>
            </p:nvSpPr>
            <p:spPr bwMode="auto">
              <a:xfrm>
                <a:off x="1318" y="3720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3" name="Rectangle 139"/>
              <p:cNvSpPr>
                <a:spLocks noChangeArrowheads="1"/>
              </p:cNvSpPr>
              <p:nvPr/>
            </p:nvSpPr>
            <p:spPr bwMode="auto">
              <a:xfrm>
                <a:off x="1520" y="3688"/>
                <a:ext cx="57" cy="5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4" name="Rectangle 140"/>
              <p:cNvSpPr>
                <a:spLocks noChangeArrowheads="1"/>
              </p:cNvSpPr>
              <p:nvPr/>
            </p:nvSpPr>
            <p:spPr bwMode="auto">
              <a:xfrm>
                <a:off x="1723" y="3663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5" name="Rectangle 141"/>
              <p:cNvSpPr>
                <a:spLocks noChangeArrowheads="1"/>
              </p:cNvSpPr>
              <p:nvPr/>
            </p:nvSpPr>
            <p:spPr bwMode="auto">
              <a:xfrm>
                <a:off x="1925" y="3639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6" name="Rectangle 142"/>
              <p:cNvSpPr>
                <a:spLocks noChangeArrowheads="1"/>
              </p:cNvSpPr>
              <p:nvPr/>
            </p:nvSpPr>
            <p:spPr bwMode="auto">
              <a:xfrm>
                <a:off x="2128" y="3615"/>
                <a:ext cx="57" cy="5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7" name="Rectangle 143"/>
              <p:cNvSpPr>
                <a:spLocks noChangeArrowheads="1"/>
              </p:cNvSpPr>
              <p:nvPr/>
            </p:nvSpPr>
            <p:spPr bwMode="auto">
              <a:xfrm>
                <a:off x="2339" y="3598"/>
                <a:ext cx="56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8" name="Rectangle 144"/>
              <p:cNvSpPr>
                <a:spLocks noChangeArrowheads="1"/>
              </p:cNvSpPr>
              <p:nvPr/>
            </p:nvSpPr>
            <p:spPr bwMode="auto">
              <a:xfrm>
                <a:off x="2541" y="3590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9" name="Rectangle 145"/>
              <p:cNvSpPr>
                <a:spLocks noChangeArrowheads="1"/>
              </p:cNvSpPr>
              <p:nvPr/>
            </p:nvSpPr>
            <p:spPr bwMode="auto">
              <a:xfrm>
                <a:off x="2744" y="3574"/>
                <a:ext cx="56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0" name="Rectangle 146"/>
              <p:cNvSpPr>
                <a:spLocks noChangeArrowheads="1"/>
              </p:cNvSpPr>
              <p:nvPr/>
            </p:nvSpPr>
            <p:spPr bwMode="auto">
              <a:xfrm>
                <a:off x="2946" y="3558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1" name="Rectangle 147"/>
              <p:cNvSpPr>
                <a:spLocks noChangeArrowheads="1"/>
              </p:cNvSpPr>
              <p:nvPr/>
            </p:nvSpPr>
            <p:spPr bwMode="auto">
              <a:xfrm>
                <a:off x="3149" y="3550"/>
                <a:ext cx="56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2" name="Rectangle 148"/>
              <p:cNvSpPr>
                <a:spLocks noChangeArrowheads="1"/>
              </p:cNvSpPr>
              <p:nvPr/>
            </p:nvSpPr>
            <p:spPr bwMode="auto">
              <a:xfrm>
                <a:off x="3351" y="3534"/>
                <a:ext cx="57" cy="5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3" name="Rectangle 149"/>
              <p:cNvSpPr>
                <a:spLocks noChangeArrowheads="1"/>
              </p:cNvSpPr>
              <p:nvPr/>
            </p:nvSpPr>
            <p:spPr bwMode="auto">
              <a:xfrm>
                <a:off x="3562" y="3526"/>
                <a:ext cx="56" cy="5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4" name="Rectangle 150"/>
              <p:cNvSpPr>
                <a:spLocks noChangeArrowheads="1"/>
              </p:cNvSpPr>
              <p:nvPr/>
            </p:nvSpPr>
            <p:spPr bwMode="auto">
              <a:xfrm>
                <a:off x="3764" y="3509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5" name="Rectangle 151"/>
              <p:cNvSpPr>
                <a:spLocks noChangeArrowheads="1"/>
              </p:cNvSpPr>
              <p:nvPr/>
            </p:nvSpPr>
            <p:spPr bwMode="auto">
              <a:xfrm>
                <a:off x="3967" y="3501"/>
                <a:ext cx="56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6" name="Rectangle 152"/>
              <p:cNvSpPr>
                <a:spLocks noChangeArrowheads="1"/>
              </p:cNvSpPr>
              <p:nvPr/>
            </p:nvSpPr>
            <p:spPr bwMode="auto">
              <a:xfrm>
                <a:off x="4169" y="3485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7" name="Rectangle 153"/>
              <p:cNvSpPr>
                <a:spLocks noChangeArrowheads="1"/>
              </p:cNvSpPr>
              <p:nvPr/>
            </p:nvSpPr>
            <p:spPr bwMode="auto">
              <a:xfrm>
                <a:off x="4372" y="3477"/>
                <a:ext cx="56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8" name="Rectangle 154"/>
              <p:cNvSpPr>
                <a:spLocks noChangeArrowheads="1"/>
              </p:cNvSpPr>
              <p:nvPr/>
            </p:nvSpPr>
            <p:spPr bwMode="auto">
              <a:xfrm>
                <a:off x="4574" y="3477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539" name="Rectangle 155"/>
            <p:cNvSpPr>
              <a:spLocks noChangeArrowheads="1"/>
            </p:cNvSpPr>
            <p:nvPr/>
          </p:nvSpPr>
          <p:spPr bwMode="auto">
            <a:xfrm>
              <a:off x="716" y="290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rtl="0"/>
              <a:r>
                <a:rPr sz="16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44540" name="Rectangle 156"/>
            <p:cNvSpPr>
              <a:spLocks noChangeArrowheads="1"/>
            </p:cNvSpPr>
            <p:nvPr/>
          </p:nvSpPr>
          <p:spPr bwMode="auto">
            <a:xfrm>
              <a:off x="646" y="267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rtl="0"/>
              <a:r>
                <a:rPr sz="16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44541" name="Rectangle 157"/>
            <p:cNvSpPr>
              <a:spLocks noChangeArrowheads="1"/>
            </p:cNvSpPr>
            <p:nvPr/>
          </p:nvSpPr>
          <p:spPr bwMode="auto">
            <a:xfrm>
              <a:off x="646" y="243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rtl="0"/>
              <a:r>
                <a:rPr sz="160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44542" name="Rectangle 158"/>
            <p:cNvSpPr>
              <a:spLocks noChangeArrowheads="1"/>
            </p:cNvSpPr>
            <p:nvPr/>
          </p:nvSpPr>
          <p:spPr bwMode="auto">
            <a:xfrm>
              <a:off x="646" y="2195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rtl="0"/>
              <a:r>
                <a:rPr sz="1600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44543" name="Rectangle 159"/>
            <p:cNvSpPr>
              <a:spLocks noChangeArrowheads="1"/>
            </p:cNvSpPr>
            <p:nvPr/>
          </p:nvSpPr>
          <p:spPr bwMode="auto">
            <a:xfrm>
              <a:off x="646" y="196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rtl="0"/>
              <a:r>
                <a:rPr sz="1600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144544" name="Rectangle 160"/>
            <p:cNvSpPr>
              <a:spLocks noChangeArrowheads="1"/>
            </p:cNvSpPr>
            <p:nvPr/>
          </p:nvSpPr>
          <p:spPr bwMode="auto">
            <a:xfrm>
              <a:off x="646" y="1725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rtl="0"/>
              <a:r>
                <a:rPr sz="1600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144545" name="Rectangle 161"/>
            <p:cNvSpPr>
              <a:spLocks noChangeArrowheads="1"/>
            </p:cNvSpPr>
            <p:nvPr/>
          </p:nvSpPr>
          <p:spPr bwMode="auto">
            <a:xfrm>
              <a:off x="646" y="1482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rtl="0"/>
              <a:r>
                <a:rPr sz="1600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144546" name="Rectangle 162"/>
            <p:cNvSpPr>
              <a:spLocks noChangeArrowheads="1"/>
            </p:cNvSpPr>
            <p:nvPr/>
          </p:nvSpPr>
          <p:spPr bwMode="auto">
            <a:xfrm>
              <a:off x="646" y="122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rtl="0"/>
              <a:r>
                <a:rPr sz="1600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144547" name="Rectangle 163"/>
            <p:cNvSpPr>
              <a:spLocks noChangeArrowheads="1"/>
            </p:cNvSpPr>
            <p:nvPr/>
          </p:nvSpPr>
          <p:spPr bwMode="auto">
            <a:xfrm>
              <a:off x="63" y="1875"/>
              <a:ext cx="477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 dirty="0" err="1">
                  <a:solidFill>
                    <a:srgbClr val="000000"/>
                  </a:solidFill>
                </a:rPr>
                <a:t>Porcentaje</a:t>
              </a:r>
              <a:r>
                <a:rPr sz="1600" dirty="0">
                  <a:solidFill>
                    <a:srgbClr val="000000"/>
                  </a:solidFill>
                </a:rPr>
                <a:t> </a:t>
              </a:r>
            </a:p>
            <a:p>
              <a:pPr rtl="0"/>
              <a:r>
                <a:rPr sz="1600" dirty="0" err="1">
                  <a:solidFill>
                    <a:srgbClr val="000000"/>
                  </a:solidFill>
                </a:rPr>
                <a:t>Femenino</a:t>
              </a:r>
              <a:r>
                <a:rPr sz="1600" dirty="0">
                  <a:solidFill>
                    <a:srgbClr val="000000"/>
                  </a:solidFill>
                </a:rPr>
                <a:t> </a:t>
              </a:r>
            </a:p>
            <a:p>
              <a:pPr rtl="0"/>
              <a:r>
                <a:rPr sz="1600" dirty="0">
                  <a:solidFill>
                    <a:srgbClr val="000000"/>
                  </a:solidFill>
                </a:rPr>
                <a:t>(%)</a:t>
              </a:r>
            </a:p>
          </p:txBody>
        </p:sp>
        <p:grpSp>
          <p:nvGrpSpPr>
            <p:cNvPr id="144548" name="Group 164"/>
            <p:cNvGrpSpPr>
              <a:grpSpLocks/>
            </p:cNvGrpSpPr>
            <p:nvPr/>
          </p:nvGrpSpPr>
          <p:grpSpPr bwMode="auto">
            <a:xfrm>
              <a:off x="4292" y="1501"/>
              <a:ext cx="195" cy="69"/>
              <a:chOff x="4776" y="1387"/>
              <a:chExt cx="219" cy="69"/>
            </a:xfrm>
          </p:grpSpPr>
          <p:sp>
            <p:nvSpPr>
              <p:cNvPr id="144549" name="Line 165"/>
              <p:cNvSpPr>
                <a:spLocks noChangeShapeType="1"/>
              </p:cNvSpPr>
              <p:nvPr/>
            </p:nvSpPr>
            <p:spPr bwMode="auto">
              <a:xfrm>
                <a:off x="4776" y="1418"/>
                <a:ext cx="219" cy="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0" name="Rectangle 166"/>
              <p:cNvSpPr>
                <a:spLocks noChangeArrowheads="1"/>
              </p:cNvSpPr>
              <p:nvPr/>
            </p:nvSpPr>
            <p:spPr bwMode="auto">
              <a:xfrm>
                <a:off x="4857" y="1387"/>
                <a:ext cx="69" cy="69"/>
              </a:xfrm>
              <a:prstGeom prst="rect">
                <a:avLst/>
              </a:prstGeom>
              <a:solidFill>
                <a:srgbClr val="80008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551" name="Rectangle 167"/>
            <p:cNvSpPr>
              <a:spLocks noChangeArrowheads="1"/>
            </p:cNvSpPr>
            <p:nvPr/>
          </p:nvSpPr>
          <p:spPr bwMode="auto">
            <a:xfrm>
              <a:off x="4548" y="1426"/>
              <a:ext cx="11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2000">
                  <a:solidFill>
                    <a:srgbClr val="000000"/>
                  </a:solidFill>
                  <a:latin typeface="Arial Narrow" pitchFamily="34" charset="0"/>
                </a:rPr>
                <a:t>Africa subsahariana</a:t>
              </a:r>
            </a:p>
          </p:txBody>
        </p:sp>
        <p:grpSp>
          <p:nvGrpSpPr>
            <p:cNvPr id="144552" name="Group 168"/>
            <p:cNvGrpSpPr>
              <a:grpSpLocks/>
            </p:cNvGrpSpPr>
            <p:nvPr/>
          </p:nvGrpSpPr>
          <p:grpSpPr bwMode="auto">
            <a:xfrm>
              <a:off x="4292" y="1731"/>
              <a:ext cx="195" cy="69"/>
              <a:chOff x="4776" y="1641"/>
              <a:chExt cx="219" cy="69"/>
            </a:xfrm>
          </p:grpSpPr>
          <p:sp>
            <p:nvSpPr>
              <p:cNvPr id="144553" name="Line 169"/>
              <p:cNvSpPr>
                <a:spLocks noChangeShapeType="1"/>
              </p:cNvSpPr>
              <p:nvPr/>
            </p:nvSpPr>
            <p:spPr bwMode="auto">
              <a:xfrm>
                <a:off x="4776" y="1677"/>
                <a:ext cx="21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4" name="Oval 170"/>
              <p:cNvSpPr>
                <a:spLocks noChangeArrowheads="1"/>
              </p:cNvSpPr>
              <p:nvPr/>
            </p:nvSpPr>
            <p:spPr bwMode="auto">
              <a:xfrm>
                <a:off x="4857" y="1641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555" name="Rectangle 171"/>
            <p:cNvSpPr>
              <a:spLocks noChangeArrowheads="1"/>
            </p:cNvSpPr>
            <p:nvPr/>
          </p:nvSpPr>
          <p:spPr bwMode="auto">
            <a:xfrm>
              <a:off x="4548" y="165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2000">
                  <a:solidFill>
                    <a:srgbClr val="000000"/>
                  </a:solidFill>
                  <a:latin typeface="Arial Narrow" pitchFamily="34" charset="0"/>
                </a:rPr>
                <a:t>MUNDIAL</a:t>
              </a:r>
            </a:p>
          </p:txBody>
        </p:sp>
        <p:grpSp>
          <p:nvGrpSpPr>
            <p:cNvPr id="144556" name="Group 172"/>
            <p:cNvGrpSpPr>
              <a:grpSpLocks/>
            </p:cNvGrpSpPr>
            <p:nvPr/>
          </p:nvGrpSpPr>
          <p:grpSpPr bwMode="auto">
            <a:xfrm>
              <a:off x="4292" y="1961"/>
              <a:ext cx="195" cy="69"/>
              <a:chOff x="4776" y="1900"/>
              <a:chExt cx="219" cy="69"/>
            </a:xfrm>
          </p:grpSpPr>
          <p:sp>
            <p:nvSpPr>
              <p:cNvPr id="144557" name="Line 173"/>
              <p:cNvSpPr>
                <a:spLocks noChangeShapeType="1"/>
              </p:cNvSpPr>
              <p:nvPr/>
            </p:nvSpPr>
            <p:spPr bwMode="auto">
              <a:xfrm>
                <a:off x="4776" y="1936"/>
                <a:ext cx="219" cy="0"/>
              </a:xfrm>
              <a:prstGeom prst="line">
                <a:avLst/>
              </a:pr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8" name="Freeform 174"/>
              <p:cNvSpPr>
                <a:spLocks/>
              </p:cNvSpPr>
              <p:nvPr/>
            </p:nvSpPr>
            <p:spPr bwMode="auto">
              <a:xfrm>
                <a:off x="4857" y="1900"/>
                <a:ext cx="69" cy="69"/>
              </a:xfrm>
              <a:custGeom>
                <a:avLst/>
                <a:gdLst>
                  <a:gd name="T0" fmla="*/ 24 w 49"/>
                  <a:gd name="T1" fmla="*/ 0 h 48"/>
                  <a:gd name="T2" fmla="*/ 49 w 49"/>
                  <a:gd name="T3" fmla="*/ 48 h 48"/>
                  <a:gd name="T4" fmla="*/ 0 w 49"/>
                  <a:gd name="T5" fmla="*/ 48 h 48"/>
                  <a:gd name="T6" fmla="*/ 24 w 49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lnTo>
                      <a:pt x="49" y="48"/>
                    </a:lnTo>
                    <a:lnTo>
                      <a:pt x="0" y="4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933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559" name="Rectangle 175"/>
            <p:cNvSpPr>
              <a:spLocks noChangeArrowheads="1"/>
            </p:cNvSpPr>
            <p:nvPr/>
          </p:nvSpPr>
          <p:spPr bwMode="auto">
            <a:xfrm>
              <a:off x="4548" y="1887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2000">
                  <a:solidFill>
                    <a:srgbClr val="000000"/>
                  </a:solidFill>
                  <a:latin typeface="Arial Narrow" pitchFamily="34" charset="0"/>
                </a:rPr>
                <a:t>Caribe</a:t>
              </a:r>
            </a:p>
          </p:txBody>
        </p:sp>
        <p:grpSp>
          <p:nvGrpSpPr>
            <p:cNvPr id="144560" name="Group 176"/>
            <p:cNvGrpSpPr>
              <a:grpSpLocks/>
            </p:cNvGrpSpPr>
            <p:nvPr/>
          </p:nvGrpSpPr>
          <p:grpSpPr bwMode="auto">
            <a:xfrm>
              <a:off x="4292" y="2192"/>
              <a:ext cx="195" cy="69"/>
              <a:chOff x="4776" y="2159"/>
              <a:chExt cx="219" cy="69"/>
            </a:xfrm>
          </p:grpSpPr>
          <p:sp>
            <p:nvSpPr>
              <p:cNvPr id="144561" name="Line 177"/>
              <p:cNvSpPr>
                <a:spLocks noChangeShapeType="1"/>
              </p:cNvSpPr>
              <p:nvPr/>
            </p:nvSpPr>
            <p:spPr bwMode="auto">
              <a:xfrm>
                <a:off x="4776" y="2195"/>
                <a:ext cx="219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2" name="Freeform 178"/>
              <p:cNvSpPr>
                <a:spLocks/>
              </p:cNvSpPr>
              <p:nvPr/>
            </p:nvSpPr>
            <p:spPr bwMode="auto">
              <a:xfrm>
                <a:off x="4857" y="2159"/>
                <a:ext cx="69" cy="69"/>
              </a:xfrm>
              <a:custGeom>
                <a:avLst/>
                <a:gdLst>
                  <a:gd name="T0" fmla="*/ 24 w 49"/>
                  <a:gd name="T1" fmla="*/ 0 h 49"/>
                  <a:gd name="T2" fmla="*/ 49 w 49"/>
                  <a:gd name="T3" fmla="*/ 49 h 49"/>
                  <a:gd name="T4" fmla="*/ 0 w 49"/>
                  <a:gd name="T5" fmla="*/ 49 h 49"/>
                  <a:gd name="T6" fmla="*/ 24 w 49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9">
                    <a:moveTo>
                      <a:pt x="24" y="0"/>
                    </a:moveTo>
                    <a:lnTo>
                      <a:pt x="49" y="49"/>
                    </a:lnTo>
                    <a:lnTo>
                      <a:pt x="0" y="4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563" name="Rectangle 179"/>
            <p:cNvSpPr>
              <a:spLocks noChangeArrowheads="1"/>
            </p:cNvSpPr>
            <p:nvPr/>
          </p:nvSpPr>
          <p:spPr bwMode="auto">
            <a:xfrm>
              <a:off x="4548" y="2117"/>
              <a:ext cx="2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2000">
                  <a:solidFill>
                    <a:srgbClr val="000000"/>
                  </a:solidFill>
                  <a:latin typeface="Arial Narrow" pitchFamily="34" charset="0"/>
                </a:rPr>
                <a:t>Asia</a:t>
              </a:r>
            </a:p>
          </p:txBody>
        </p:sp>
        <p:grpSp>
          <p:nvGrpSpPr>
            <p:cNvPr id="144564" name="Group 180"/>
            <p:cNvGrpSpPr>
              <a:grpSpLocks/>
            </p:cNvGrpSpPr>
            <p:nvPr/>
          </p:nvGrpSpPr>
          <p:grpSpPr bwMode="auto">
            <a:xfrm>
              <a:off x="4292" y="2422"/>
              <a:ext cx="195" cy="69"/>
              <a:chOff x="4776" y="2424"/>
              <a:chExt cx="219" cy="69"/>
            </a:xfrm>
          </p:grpSpPr>
          <p:sp>
            <p:nvSpPr>
              <p:cNvPr id="144565" name="Line 181"/>
              <p:cNvSpPr>
                <a:spLocks noChangeShapeType="1"/>
              </p:cNvSpPr>
              <p:nvPr/>
            </p:nvSpPr>
            <p:spPr bwMode="auto">
              <a:xfrm>
                <a:off x="4776" y="2463"/>
                <a:ext cx="21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6" name="Freeform 182"/>
              <p:cNvSpPr>
                <a:spLocks/>
              </p:cNvSpPr>
              <p:nvPr/>
            </p:nvSpPr>
            <p:spPr bwMode="auto">
              <a:xfrm>
                <a:off x="4857" y="2424"/>
                <a:ext cx="69" cy="69"/>
              </a:xfrm>
              <a:custGeom>
                <a:avLst/>
                <a:gdLst>
                  <a:gd name="T0" fmla="*/ 24 w 49"/>
                  <a:gd name="T1" fmla="*/ 0 h 49"/>
                  <a:gd name="T2" fmla="*/ 49 w 49"/>
                  <a:gd name="T3" fmla="*/ 25 h 49"/>
                  <a:gd name="T4" fmla="*/ 24 w 49"/>
                  <a:gd name="T5" fmla="*/ 49 h 49"/>
                  <a:gd name="T6" fmla="*/ 0 w 49"/>
                  <a:gd name="T7" fmla="*/ 25 h 49"/>
                  <a:gd name="T8" fmla="*/ 24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4" y="0"/>
                    </a:moveTo>
                    <a:lnTo>
                      <a:pt x="49" y="25"/>
                    </a:lnTo>
                    <a:lnTo>
                      <a:pt x="24" y="49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567" name="Rectangle 183"/>
            <p:cNvSpPr>
              <a:spLocks noChangeArrowheads="1"/>
            </p:cNvSpPr>
            <p:nvPr/>
          </p:nvSpPr>
          <p:spPr bwMode="auto">
            <a:xfrm>
              <a:off x="4548" y="2347"/>
              <a:ext cx="10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2000">
                  <a:solidFill>
                    <a:srgbClr val="000000"/>
                  </a:solidFill>
                  <a:latin typeface="Arial Narrow" pitchFamily="34" charset="0"/>
                </a:rPr>
                <a:t>Europa e &amp; Asia c</a:t>
              </a:r>
            </a:p>
          </p:txBody>
        </p:sp>
        <p:grpSp>
          <p:nvGrpSpPr>
            <p:cNvPr id="144568" name="Group 184"/>
            <p:cNvGrpSpPr>
              <a:grpSpLocks/>
            </p:cNvGrpSpPr>
            <p:nvPr/>
          </p:nvGrpSpPr>
          <p:grpSpPr bwMode="auto">
            <a:xfrm>
              <a:off x="4292" y="2652"/>
              <a:ext cx="195" cy="69"/>
              <a:chOff x="4776" y="2689"/>
              <a:chExt cx="219" cy="69"/>
            </a:xfrm>
          </p:grpSpPr>
          <p:sp>
            <p:nvSpPr>
              <p:cNvPr id="144569" name="Line 185"/>
              <p:cNvSpPr>
                <a:spLocks noChangeShapeType="1"/>
              </p:cNvSpPr>
              <p:nvPr/>
            </p:nvSpPr>
            <p:spPr bwMode="auto">
              <a:xfrm>
                <a:off x="4776" y="2722"/>
                <a:ext cx="21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0" name="Rectangle 186"/>
              <p:cNvSpPr>
                <a:spLocks noChangeArrowheads="1"/>
              </p:cNvSpPr>
              <p:nvPr/>
            </p:nvSpPr>
            <p:spPr bwMode="auto">
              <a:xfrm>
                <a:off x="4857" y="2689"/>
                <a:ext cx="69" cy="6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571" name="Rectangle 187"/>
            <p:cNvSpPr>
              <a:spLocks noChangeArrowheads="1"/>
            </p:cNvSpPr>
            <p:nvPr/>
          </p:nvSpPr>
          <p:spPr bwMode="auto">
            <a:xfrm>
              <a:off x="4548" y="2578"/>
              <a:ext cx="8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2000">
                  <a:solidFill>
                    <a:srgbClr val="000000"/>
                  </a:solidFill>
                  <a:latin typeface="Arial Narrow" pitchFamily="34" charset="0"/>
                </a:rPr>
                <a:t>América Latina</a:t>
              </a:r>
            </a:p>
          </p:txBody>
        </p:sp>
        <p:sp>
          <p:nvSpPr>
            <p:cNvPr id="144572" name="Rectangle 188"/>
            <p:cNvSpPr>
              <a:spLocks noChangeArrowheads="1"/>
            </p:cNvSpPr>
            <p:nvPr/>
          </p:nvSpPr>
          <p:spPr bwMode="auto">
            <a:xfrm>
              <a:off x="792" y="3040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1990</a:t>
              </a:r>
            </a:p>
          </p:txBody>
        </p:sp>
        <p:sp>
          <p:nvSpPr>
            <p:cNvPr id="144573" name="Rectangle 189"/>
            <p:cNvSpPr>
              <a:spLocks noChangeArrowheads="1"/>
            </p:cNvSpPr>
            <p:nvPr/>
          </p:nvSpPr>
          <p:spPr bwMode="auto">
            <a:xfrm>
              <a:off x="1054" y="3040"/>
              <a:ext cx="1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‘91</a:t>
              </a:r>
            </a:p>
          </p:txBody>
        </p:sp>
        <p:sp>
          <p:nvSpPr>
            <p:cNvPr id="144574" name="Rectangle 190"/>
            <p:cNvSpPr>
              <a:spLocks noChangeArrowheads="1"/>
            </p:cNvSpPr>
            <p:nvPr/>
          </p:nvSpPr>
          <p:spPr bwMode="auto">
            <a:xfrm>
              <a:off x="1233" y="3040"/>
              <a:ext cx="1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‘92</a:t>
              </a:r>
            </a:p>
          </p:txBody>
        </p:sp>
        <p:sp>
          <p:nvSpPr>
            <p:cNvPr id="144575" name="Rectangle 191"/>
            <p:cNvSpPr>
              <a:spLocks noChangeArrowheads="1"/>
            </p:cNvSpPr>
            <p:nvPr/>
          </p:nvSpPr>
          <p:spPr bwMode="auto">
            <a:xfrm>
              <a:off x="1422" y="3040"/>
              <a:ext cx="1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‘93</a:t>
              </a:r>
            </a:p>
          </p:txBody>
        </p:sp>
        <p:sp>
          <p:nvSpPr>
            <p:cNvPr id="144576" name="Rectangle 192"/>
            <p:cNvSpPr>
              <a:spLocks noChangeArrowheads="1"/>
            </p:cNvSpPr>
            <p:nvPr/>
          </p:nvSpPr>
          <p:spPr bwMode="auto">
            <a:xfrm>
              <a:off x="1597" y="3040"/>
              <a:ext cx="1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‘94</a:t>
              </a:r>
            </a:p>
          </p:txBody>
        </p:sp>
        <p:sp>
          <p:nvSpPr>
            <p:cNvPr id="144577" name="Rectangle 193"/>
            <p:cNvSpPr>
              <a:spLocks noChangeArrowheads="1"/>
            </p:cNvSpPr>
            <p:nvPr/>
          </p:nvSpPr>
          <p:spPr bwMode="auto">
            <a:xfrm>
              <a:off x="1771" y="3040"/>
              <a:ext cx="1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‘95</a:t>
              </a:r>
            </a:p>
          </p:txBody>
        </p:sp>
        <p:sp>
          <p:nvSpPr>
            <p:cNvPr id="144578" name="Rectangle 194"/>
            <p:cNvSpPr>
              <a:spLocks noChangeArrowheads="1"/>
            </p:cNvSpPr>
            <p:nvPr/>
          </p:nvSpPr>
          <p:spPr bwMode="auto">
            <a:xfrm>
              <a:off x="1955" y="3040"/>
              <a:ext cx="1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‘96</a:t>
              </a:r>
            </a:p>
          </p:txBody>
        </p:sp>
        <p:sp>
          <p:nvSpPr>
            <p:cNvPr id="144579" name="Rectangle 195"/>
            <p:cNvSpPr>
              <a:spLocks noChangeArrowheads="1"/>
            </p:cNvSpPr>
            <p:nvPr/>
          </p:nvSpPr>
          <p:spPr bwMode="auto">
            <a:xfrm>
              <a:off x="2139" y="3040"/>
              <a:ext cx="1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‘97</a:t>
              </a:r>
            </a:p>
          </p:txBody>
        </p:sp>
        <p:sp>
          <p:nvSpPr>
            <p:cNvPr id="144580" name="Rectangle 196"/>
            <p:cNvSpPr>
              <a:spLocks noChangeArrowheads="1"/>
            </p:cNvSpPr>
            <p:nvPr/>
          </p:nvSpPr>
          <p:spPr bwMode="auto">
            <a:xfrm>
              <a:off x="2318" y="3040"/>
              <a:ext cx="1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‘98</a:t>
              </a:r>
            </a:p>
          </p:txBody>
        </p:sp>
        <p:sp>
          <p:nvSpPr>
            <p:cNvPr id="144581" name="Rectangle 197"/>
            <p:cNvSpPr>
              <a:spLocks noChangeArrowheads="1"/>
            </p:cNvSpPr>
            <p:nvPr/>
          </p:nvSpPr>
          <p:spPr bwMode="auto">
            <a:xfrm>
              <a:off x="2502" y="3040"/>
              <a:ext cx="1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‘99</a:t>
              </a:r>
            </a:p>
          </p:txBody>
        </p:sp>
        <p:sp>
          <p:nvSpPr>
            <p:cNvPr id="144582" name="Rectangle 198"/>
            <p:cNvSpPr>
              <a:spLocks noChangeArrowheads="1"/>
            </p:cNvSpPr>
            <p:nvPr/>
          </p:nvSpPr>
          <p:spPr bwMode="auto">
            <a:xfrm>
              <a:off x="2686" y="3040"/>
              <a:ext cx="1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‘00</a:t>
              </a:r>
            </a:p>
          </p:txBody>
        </p:sp>
        <p:sp>
          <p:nvSpPr>
            <p:cNvPr id="144583" name="Rectangle 199"/>
            <p:cNvSpPr>
              <a:spLocks noChangeArrowheads="1"/>
            </p:cNvSpPr>
            <p:nvPr/>
          </p:nvSpPr>
          <p:spPr bwMode="auto">
            <a:xfrm>
              <a:off x="2865" y="3040"/>
              <a:ext cx="1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‘01</a:t>
              </a:r>
            </a:p>
          </p:txBody>
        </p:sp>
        <p:sp>
          <p:nvSpPr>
            <p:cNvPr id="144584" name="Rectangle 200"/>
            <p:cNvSpPr>
              <a:spLocks noChangeArrowheads="1"/>
            </p:cNvSpPr>
            <p:nvPr/>
          </p:nvSpPr>
          <p:spPr bwMode="auto">
            <a:xfrm>
              <a:off x="3054" y="3040"/>
              <a:ext cx="1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‘02</a:t>
              </a:r>
            </a:p>
          </p:txBody>
        </p:sp>
        <p:sp>
          <p:nvSpPr>
            <p:cNvPr id="144585" name="Rectangle 201"/>
            <p:cNvSpPr>
              <a:spLocks noChangeArrowheads="1"/>
            </p:cNvSpPr>
            <p:nvPr/>
          </p:nvSpPr>
          <p:spPr bwMode="auto">
            <a:xfrm>
              <a:off x="3234" y="3040"/>
              <a:ext cx="1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‘03</a:t>
              </a:r>
            </a:p>
          </p:txBody>
        </p:sp>
        <p:sp>
          <p:nvSpPr>
            <p:cNvPr id="144586" name="Rectangle 202"/>
            <p:cNvSpPr>
              <a:spLocks noChangeArrowheads="1"/>
            </p:cNvSpPr>
            <p:nvPr/>
          </p:nvSpPr>
          <p:spPr bwMode="auto">
            <a:xfrm>
              <a:off x="3412" y="3040"/>
              <a:ext cx="1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‘04</a:t>
              </a:r>
            </a:p>
          </p:txBody>
        </p:sp>
        <p:sp>
          <p:nvSpPr>
            <p:cNvPr id="144587" name="Rectangle 203"/>
            <p:cNvSpPr>
              <a:spLocks noChangeArrowheads="1"/>
            </p:cNvSpPr>
            <p:nvPr/>
          </p:nvSpPr>
          <p:spPr bwMode="auto">
            <a:xfrm>
              <a:off x="3597" y="3040"/>
              <a:ext cx="1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‘05</a:t>
              </a:r>
            </a:p>
          </p:txBody>
        </p:sp>
        <p:sp>
          <p:nvSpPr>
            <p:cNvPr id="144588" name="Rectangle 204"/>
            <p:cNvSpPr>
              <a:spLocks noChangeArrowheads="1"/>
            </p:cNvSpPr>
            <p:nvPr/>
          </p:nvSpPr>
          <p:spPr bwMode="auto">
            <a:xfrm>
              <a:off x="3776" y="3040"/>
              <a:ext cx="1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‘06</a:t>
              </a:r>
            </a:p>
          </p:txBody>
        </p:sp>
        <p:sp>
          <p:nvSpPr>
            <p:cNvPr id="144589" name="Rectangle 205"/>
            <p:cNvSpPr>
              <a:spLocks noChangeArrowheads="1"/>
            </p:cNvSpPr>
            <p:nvPr/>
          </p:nvSpPr>
          <p:spPr bwMode="auto">
            <a:xfrm>
              <a:off x="3949" y="3040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2007</a:t>
              </a:r>
            </a:p>
          </p:txBody>
        </p:sp>
        <p:sp>
          <p:nvSpPr>
            <p:cNvPr id="144590" name="Rectangle 206"/>
            <p:cNvSpPr>
              <a:spLocks noChangeArrowheads="1"/>
            </p:cNvSpPr>
            <p:nvPr/>
          </p:nvSpPr>
          <p:spPr bwMode="auto">
            <a:xfrm>
              <a:off x="2341" y="3226"/>
              <a:ext cx="2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sz="1600">
                  <a:solidFill>
                    <a:srgbClr val="000000"/>
                  </a:solidFill>
                </a:rPr>
                <a:t>Año</a:t>
              </a:r>
            </a:p>
          </p:txBody>
        </p:sp>
        <p:pic>
          <p:nvPicPr>
            <p:cNvPr id="144591" name="Picture 2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312"/>
              <a:ext cx="2442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8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rtl="0"/>
            <a:fld id="{5F9C68BF-E60D-48AD-A443-01404EC57823}" type="slidenum">
              <a:rPr/>
              <a:pPr/>
              <a:t>29</a:t>
            </a:fld>
            <a:endParaRPr/>
          </a:p>
        </p:txBody>
      </p:sp>
      <p:pic>
        <p:nvPicPr>
          <p:cNvPr id="1433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381000"/>
            <a:ext cx="7543800" cy="57388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59695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772400" cy="1470025"/>
          </a:xfrm>
        </p:spPr>
        <p:txBody>
          <a:bodyPr/>
          <a:lstStyle/>
          <a:p>
            <a:pPr rtl="0"/>
            <a:r>
              <a:rPr b="1">
                <a:solidFill>
                  <a:schemeClr val="accent2"/>
                </a:solidFill>
              </a:rPr>
              <a:t>Agua segura para personas viviendo con VIH/SIDA</a:t>
            </a:r>
          </a:p>
        </p:txBody>
      </p:sp>
      <p:pic>
        <p:nvPicPr>
          <p:cNvPr id="2052" name="Picture 4" descr="CAWST 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73914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rtl="0"/>
            <a:fld id="{1CCC8F78-9C23-4318-9CE7-77A317FAE970}" type="slidenum">
              <a:rPr/>
              <a:pPr/>
              <a:t>30</a:t>
            </a:fld>
            <a:endParaRPr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algn="ctr" rtl="0"/>
            <a:r>
              <a:rPr sz="4000" b="1">
                <a:solidFill>
                  <a:srgbClr val="000066"/>
                </a:solidFill>
              </a:rPr>
              <a:t>Alimentación suplementaria y la importancia del tratamiento de agua – OMS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229600" cy="3886200"/>
          </a:xfrm>
        </p:spPr>
        <p:txBody>
          <a:bodyPr/>
          <a:lstStyle/>
          <a:p>
            <a:pPr rtl="0">
              <a:lnSpc>
                <a:spcPct val="80000"/>
              </a:lnSpc>
            </a:pPr>
            <a:r>
              <a:rPr/>
              <a:t>Cuando las madres con VIH optan por alimentar los hijos con leche formulada, o cuando interrumpen la alimentación con leche materna, el suministro de un </a:t>
            </a:r>
            <a:r>
              <a:rPr b="1" u="sng"/>
              <a:t>tratamiento de agua efectivo</a:t>
            </a:r>
            <a:r>
              <a:rPr u="sng"/>
              <a:t> </a:t>
            </a:r>
            <a:r>
              <a:rPr b="1" u="sng"/>
              <a:t> es esencial para </a:t>
            </a:r>
            <a:r>
              <a:rPr/>
              <a:t>proteger la salud de los niños".</a:t>
            </a:r>
            <a:r>
              <a:rPr sz="20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rtl="0">
              <a:lnSpc>
                <a:spcPct val="80000"/>
              </a:lnSpc>
              <a:buFont typeface="Wingdings" pitchFamily="2" charset="2"/>
              <a:buNone/>
            </a:pPr>
            <a:r>
              <a:rPr sz="2000"/>
              <a:t>– OMS 2008</a:t>
            </a:r>
            <a:r>
              <a:rPr sz="2000" b="1"/>
              <a:t> </a:t>
            </a:r>
            <a:r>
              <a:rPr sz="2000"/>
              <a:t>“Essential prevention and care interventions for adults and adolescents living with HIV in resource-limited settings</a:t>
            </a:r>
          </a:p>
        </p:txBody>
      </p:sp>
      <p:pic>
        <p:nvPicPr>
          <p:cNvPr id="121860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55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rtl="0"/>
            <a:r>
              <a:rPr b="1" dirty="0" err="1">
                <a:solidFill>
                  <a:schemeClr val="accent2"/>
                </a:solidFill>
              </a:rPr>
              <a:t>Acceso</a:t>
            </a:r>
            <a:r>
              <a:rPr b="1" dirty="0">
                <a:solidFill>
                  <a:schemeClr val="accent2"/>
                </a:solidFill>
              </a:rPr>
              <a:t> al </a:t>
            </a:r>
            <a:r>
              <a:rPr b="1" dirty="0" err="1">
                <a:solidFill>
                  <a:schemeClr val="accent2"/>
                </a:solidFill>
              </a:rPr>
              <a:t>agua</a:t>
            </a:r>
            <a:r>
              <a:rPr b="1" dirty="0">
                <a:solidFill>
                  <a:schemeClr val="accent2"/>
                </a:solidFill>
              </a:rPr>
              <a:t> </a:t>
            </a:r>
            <a:r>
              <a:rPr b="1" dirty="0" err="1">
                <a:solidFill>
                  <a:schemeClr val="accent2"/>
                </a:solidFill>
              </a:rPr>
              <a:t>segura</a:t>
            </a:r>
            <a:r>
              <a:rPr b="1" dirty="0">
                <a:solidFill>
                  <a:schemeClr val="accent2"/>
                </a:solidFill>
              </a:rPr>
              <a:t> – </a:t>
            </a:r>
            <a:r>
              <a:rPr b="1" dirty="0" err="1">
                <a:solidFill>
                  <a:schemeClr val="accent2"/>
                </a:solidFill>
              </a:rPr>
              <a:t>método</a:t>
            </a:r>
            <a:r>
              <a:rPr b="1" dirty="0">
                <a:solidFill>
                  <a:schemeClr val="accent2"/>
                </a:solidFill>
              </a:rPr>
              <a:t> de </a:t>
            </a:r>
            <a:r>
              <a:rPr b="1" dirty="0" err="1">
                <a:solidFill>
                  <a:schemeClr val="accent2"/>
                </a:solidFill>
              </a:rPr>
              <a:t>barreras</a:t>
            </a:r>
            <a:r>
              <a:rPr b="1" dirty="0">
                <a:solidFill>
                  <a:schemeClr val="accent2"/>
                </a:solidFill>
              </a:rPr>
              <a:t> </a:t>
            </a:r>
            <a:r>
              <a:rPr b="1" dirty="0" err="1">
                <a:solidFill>
                  <a:schemeClr val="accent2"/>
                </a:solidFill>
              </a:rPr>
              <a:t>múltiples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 rtl="0">
              <a:buNone/>
            </a:pPr>
            <a:r>
              <a:rPr/>
              <a:t>Diapositiva del método de barreras múltiples</a:t>
            </a:r>
          </a:p>
        </p:txBody>
      </p:sp>
      <p:pic>
        <p:nvPicPr>
          <p:cNvPr id="3076" name="Picture 4" descr="CAWST Colour - no tex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4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rtl="0"/>
            <a:fld id="{FF78ACA6-34BA-42AE-BFD4-7EBE32DE1355}" type="slidenum">
              <a:rPr/>
              <a:pPr/>
              <a:t>32</a:t>
            </a:fld>
            <a:endParaRPr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915400" cy="304800"/>
          </a:xfrm>
        </p:spPr>
        <p:txBody>
          <a:bodyPr/>
          <a:lstStyle/>
          <a:p>
            <a:pPr rtl="0"/>
            <a:r>
              <a:rPr sz="3600" b="1">
                <a:solidFill>
                  <a:schemeClr val="bg2"/>
                </a:solidFill>
              </a:rPr>
              <a:t>31</a:t>
            </a:r>
          </a:p>
        </p:txBody>
      </p:sp>
      <p:pic>
        <p:nvPicPr>
          <p:cNvPr id="131075" name="Picture 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95400"/>
            <a:ext cx="4976813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6934200" y="5638800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1" hangingPunct="1">
              <a:spcBef>
                <a:spcPct val="50000"/>
              </a:spcBef>
            </a:pPr>
            <a:r>
              <a:rPr sz="1400"/>
              <a:t>Modified from van Halem et al. 2009) </a:t>
            </a:r>
          </a:p>
        </p:txBody>
      </p:sp>
      <p:pic>
        <p:nvPicPr>
          <p:cNvPr id="131077" name="Picture 5" descr="CAWST Colour - no text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24200"/>
            <a:ext cx="112871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394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rtl="0"/>
            <a:fld id="{98B92E8D-D0A9-48CE-AB71-8FA3C56FE7C2}" type="slidenum">
              <a:rPr/>
              <a:pPr/>
              <a:t>33</a:t>
            </a:fld>
            <a:endParaRPr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371600"/>
          </a:xfrm>
        </p:spPr>
        <p:txBody>
          <a:bodyPr/>
          <a:lstStyle/>
          <a:p>
            <a:pPr rtl="0"/>
            <a:r>
              <a:rPr sz="3600" b="1" dirty="0">
                <a:solidFill>
                  <a:schemeClr val="bg2"/>
                </a:solidFill>
              </a:rPr>
              <a:t> Resistencia de </a:t>
            </a:r>
            <a:r>
              <a:rPr sz="3600" b="1" dirty="0" err="1">
                <a:solidFill>
                  <a:schemeClr val="bg2"/>
                </a:solidFill>
              </a:rPr>
              <a:t>los</a:t>
            </a:r>
            <a:r>
              <a:rPr sz="3600" b="1" dirty="0">
                <a:solidFill>
                  <a:schemeClr val="bg2"/>
                </a:solidFill>
              </a:rPr>
              <a:t> </a:t>
            </a:r>
            <a:r>
              <a:rPr sz="3600" b="1" dirty="0" err="1">
                <a:solidFill>
                  <a:schemeClr val="bg2"/>
                </a:solidFill>
              </a:rPr>
              <a:t>patógenos</a:t>
            </a:r>
            <a:r>
              <a:rPr sz="3600" b="1" dirty="0">
                <a:solidFill>
                  <a:schemeClr val="bg2"/>
                </a:solidFill>
              </a:rPr>
              <a:t> al </a:t>
            </a:r>
            <a:r>
              <a:rPr sz="3600" b="1" dirty="0" err="1">
                <a:solidFill>
                  <a:schemeClr val="bg2"/>
                </a:solidFill>
              </a:rPr>
              <a:t>cloro</a:t>
            </a:r>
            <a:endParaRPr sz="3600" b="1" dirty="0">
              <a:solidFill>
                <a:schemeClr val="bg2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rtl="0">
              <a:lnSpc>
                <a:spcPct val="90000"/>
              </a:lnSpc>
            </a:pPr>
            <a:r>
              <a:rPr sz="2800"/>
              <a:t>La mayor parte de bacterias</a:t>
            </a:r>
          </a:p>
          <a:p>
            <a:pPr rtl="0">
              <a:lnSpc>
                <a:spcPct val="90000"/>
              </a:lnSpc>
              <a:buFont typeface="Wingdings" pitchFamily="2" charset="2"/>
              <a:buNone/>
            </a:pPr>
            <a:r>
              <a:rPr sz="2800"/>
              <a:t>		</a:t>
            </a:r>
          </a:p>
          <a:p>
            <a:pPr rtl="0">
              <a:lnSpc>
                <a:spcPct val="90000"/>
              </a:lnSpc>
            </a:pPr>
            <a:r>
              <a:rPr sz="2800"/>
              <a:t>Virus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 rtl="0">
              <a:lnSpc>
                <a:spcPct val="90000"/>
              </a:lnSpc>
            </a:pPr>
            <a:r>
              <a:rPr sz="2800"/>
              <a:t>Micobacterias</a:t>
            </a:r>
          </a:p>
          <a:p>
            <a:pPr rtl="0">
              <a:lnSpc>
                <a:spcPct val="90000"/>
              </a:lnSpc>
            </a:pPr>
            <a:r>
              <a:rPr sz="2800"/>
              <a:t>Protozoos</a:t>
            </a:r>
          </a:p>
          <a:p>
            <a:pPr lvl="1" rtl="0">
              <a:lnSpc>
                <a:spcPct val="90000"/>
              </a:lnSpc>
            </a:pPr>
            <a:r>
              <a:rPr i="1"/>
              <a:t>Giardia</a:t>
            </a:r>
            <a:r>
              <a:rPr/>
              <a:t> </a:t>
            </a:r>
          </a:p>
          <a:p>
            <a:pPr lvl="1" rtl="0">
              <a:lnSpc>
                <a:spcPct val="90000"/>
              </a:lnSpc>
            </a:pPr>
            <a:r>
              <a:rPr i="1"/>
              <a:t>Criptosporidio</a:t>
            </a:r>
          </a:p>
        </p:txBody>
      </p:sp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5046663" y="2362200"/>
            <a:ext cx="338137" cy="2895600"/>
          </a:xfrm>
          <a:prstGeom prst="downArrow">
            <a:avLst>
              <a:gd name="adj1" fmla="val 50000"/>
              <a:gd name="adj2" fmla="val 21408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4714875" y="1905889"/>
            <a:ext cx="10842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sz="2600" b="1" dirty="0" err="1">
                <a:latin typeface="Arial Narrow" pitchFamily="34" charset="0"/>
              </a:rPr>
              <a:t>Menos</a:t>
            </a:r>
            <a:endParaRPr sz="2600" b="1" dirty="0">
              <a:latin typeface="Arial Narrow" pitchFamily="34" charset="0"/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4800600" y="5334000"/>
            <a:ext cx="9985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sz="2600" b="1">
                <a:latin typeface="Arial Narrow" pitchFamily="34" charset="0"/>
              </a:rPr>
              <a:t>+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105400" y="61722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1" hangingPunct="1">
              <a:spcBef>
                <a:spcPct val="50000"/>
              </a:spcBef>
            </a:pPr>
            <a:r>
              <a:rPr sz="2000"/>
              <a:t> (</a:t>
            </a:r>
            <a:r>
              <a:rPr sz="1600"/>
              <a:t>Adaptado de Sobsey, UNC)</a:t>
            </a:r>
          </a:p>
        </p:txBody>
      </p:sp>
      <p:pic>
        <p:nvPicPr>
          <p:cNvPr id="120840" name="Picture 8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61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/>
          <a:lstStyle/>
          <a:p>
            <a:pPr algn="ctr" rtl="0"/>
            <a:r>
              <a:rPr b="1">
                <a:solidFill>
                  <a:srgbClr val="000066"/>
                </a:solidFill>
              </a:rPr>
              <a:t>Conclusión Nº1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289648"/>
          </a:xfrm>
        </p:spPr>
        <p:txBody>
          <a:bodyPr/>
          <a:lstStyle/>
          <a:p>
            <a:pPr marL="533400" indent="-533400" rtl="0">
              <a:lnSpc>
                <a:spcPct val="80000"/>
              </a:lnSpc>
              <a:buFont typeface="Wingdings" pitchFamily="2" charset="2"/>
              <a:buNone/>
            </a:pPr>
            <a:r>
              <a:rPr sz="2400" dirty="0"/>
              <a:t>El </a:t>
            </a:r>
            <a:r>
              <a:rPr sz="2400" dirty="0" err="1"/>
              <a:t>suministro</a:t>
            </a:r>
            <a:r>
              <a:rPr sz="2400" dirty="0"/>
              <a:t> de </a:t>
            </a:r>
            <a:r>
              <a:rPr b="1" dirty="0" err="1"/>
              <a:t>agua</a:t>
            </a:r>
            <a:r>
              <a:rPr b="1" dirty="0"/>
              <a:t> </a:t>
            </a:r>
            <a:r>
              <a:rPr b="1" dirty="0" err="1"/>
              <a:t>segura</a:t>
            </a:r>
            <a:r>
              <a:rPr b="1" dirty="0"/>
              <a:t> y </a:t>
            </a:r>
            <a:r>
              <a:rPr b="1" dirty="0" err="1"/>
              <a:t>limpia</a:t>
            </a:r>
            <a:r>
              <a:rPr sz="2400" dirty="0"/>
              <a:t> </a:t>
            </a:r>
            <a:r>
              <a:rPr sz="2400" dirty="0" err="1"/>
              <a:t>es</a:t>
            </a:r>
            <a:r>
              <a:rPr sz="2400" dirty="0"/>
              <a:t> </a:t>
            </a:r>
            <a:r>
              <a:rPr sz="2400" dirty="0" err="1"/>
              <a:t>crítico</a:t>
            </a:r>
            <a:r>
              <a:rPr sz="2400" dirty="0"/>
              <a:t> para el </a:t>
            </a:r>
            <a:r>
              <a:rPr sz="2400" dirty="0" err="1"/>
              <a:t>cuidado</a:t>
            </a:r>
            <a:r>
              <a:rPr sz="2400" dirty="0"/>
              <a:t> y </a:t>
            </a:r>
            <a:r>
              <a:rPr sz="2400" dirty="0" err="1"/>
              <a:t>tratamiento</a:t>
            </a:r>
            <a:r>
              <a:rPr sz="2400" dirty="0"/>
              <a:t> de </a:t>
            </a:r>
            <a:r>
              <a:rPr sz="2400" dirty="0" err="1"/>
              <a:t>VIH</a:t>
            </a:r>
            <a:r>
              <a:rPr sz="2400" dirty="0"/>
              <a:t> </a:t>
            </a:r>
            <a:r>
              <a:rPr sz="2400" dirty="0" err="1"/>
              <a:t>por</a:t>
            </a:r>
            <a:r>
              <a:rPr sz="2400" dirty="0"/>
              <a:t> las </a:t>
            </a:r>
            <a:r>
              <a:rPr sz="2400" dirty="0" err="1"/>
              <a:t>siguientes</a:t>
            </a:r>
            <a:r>
              <a:rPr sz="2400" dirty="0"/>
              <a:t> </a:t>
            </a:r>
            <a:r>
              <a:rPr sz="2400" dirty="0" err="1"/>
              <a:t>razones</a:t>
            </a:r>
            <a:r>
              <a:rPr sz="2400" dirty="0"/>
              <a:t>: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marL="533400" indent="-533400" rtl="0">
              <a:lnSpc>
                <a:spcPct val="80000"/>
              </a:lnSpc>
              <a:buFontTx/>
              <a:buAutoNum type="arabicParenBoth"/>
            </a:pPr>
            <a:r>
              <a:rPr sz="2400" dirty="0"/>
              <a:t>Las </a:t>
            </a:r>
            <a:r>
              <a:rPr sz="2400" dirty="0" err="1"/>
              <a:t>PVVS</a:t>
            </a:r>
            <a:r>
              <a:rPr sz="2400" dirty="0"/>
              <a:t> son </a:t>
            </a:r>
            <a:r>
              <a:rPr sz="2400" dirty="0" err="1"/>
              <a:t>muy</a:t>
            </a:r>
            <a:r>
              <a:rPr sz="2400" dirty="0"/>
              <a:t> </a:t>
            </a:r>
            <a:r>
              <a:rPr sz="2400" dirty="0" err="1"/>
              <a:t>susceptibles</a:t>
            </a:r>
            <a:r>
              <a:rPr sz="2400" dirty="0"/>
              <a:t> a </a:t>
            </a:r>
            <a:r>
              <a:rPr sz="2400" dirty="0" err="1"/>
              <a:t>los</a:t>
            </a:r>
            <a:r>
              <a:rPr sz="2400" dirty="0"/>
              <a:t> </a:t>
            </a:r>
            <a:r>
              <a:rPr sz="2400" dirty="0" err="1"/>
              <a:t>patógenos</a:t>
            </a:r>
            <a:r>
              <a:rPr sz="2400" dirty="0"/>
              <a:t> </a:t>
            </a:r>
            <a:r>
              <a:rPr sz="2400" dirty="0" err="1"/>
              <a:t>en</a:t>
            </a:r>
            <a:r>
              <a:rPr sz="2400" dirty="0"/>
              <a:t> el </a:t>
            </a:r>
            <a:r>
              <a:rPr sz="2400" dirty="0" err="1"/>
              <a:t>agua</a:t>
            </a:r>
            <a:r>
              <a:rPr sz="2400" dirty="0"/>
              <a:t> que </a:t>
            </a:r>
            <a:r>
              <a:rPr sz="2400" dirty="0" err="1"/>
              <a:t>causan</a:t>
            </a:r>
            <a:r>
              <a:rPr sz="2400" dirty="0"/>
              <a:t> </a:t>
            </a:r>
            <a:r>
              <a:rPr sz="2400" dirty="0" err="1"/>
              <a:t>diarrea</a:t>
            </a:r>
            <a:r>
              <a:rPr sz="2400" dirty="0"/>
              <a:t> (</a:t>
            </a:r>
            <a:r>
              <a:rPr sz="2400" dirty="0" err="1"/>
              <a:t>por</a:t>
            </a:r>
            <a:r>
              <a:rPr sz="2400" dirty="0"/>
              <a:t> </a:t>
            </a:r>
            <a:r>
              <a:rPr sz="2400" dirty="0" err="1"/>
              <a:t>beber</a:t>
            </a:r>
            <a:r>
              <a:rPr sz="2400" dirty="0"/>
              <a:t> </a:t>
            </a:r>
            <a:r>
              <a:rPr sz="2400" dirty="0" err="1"/>
              <a:t>agua</a:t>
            </a:r>
            <a:r>
              <a:rPr sz="2400" dirty="0"/>
              <a:t> </a:t>
            </a:r>
            <a:r>
              <a:rPr sz="2400" dirty="0" err="1"/>
              <a:t>contaminada</a:t>
            </a:r>
            <a:r>
              <a:rPr sz="2400" dirty="0"/>
              <a:t>) </a:t>
            </a:r>
          </a:p>
          <a:p>
            <a:pPr marL="533400" indent="-533400">
              <a:lnSpc>
                <a:spcPct val="80000"/>
              </a:lnSpc>
              <a:buFontTx/>
              <a:buAutoNum type="arabicParenBoth"/>
            </a:pPr>
            <a:endParaRPr lang="en-US" sz="2400" dirty="0"/>
          </a:p>
          <a:p>
            <a:pPr marL="533400" indent="-533400" rtl="0">
              <a:lnSpc>
                <a:spcPct val="80000"/>
              </a:lnSpc>
              <a:buFontTx/>
              <a:buAutoNum type="arabicParenBoth"/>
            </a:pPr>
            <a:r>
              <a:rPr sz="2400" dirty="0"/>
              <a:t>La </a:t>
            </a:r>
            <a:r>
              <a:rPr sz="2400" dirty="0" err="1"/>
              <a:t>terapia</a:t>
            </a:r>
            <a:r>
              <a:rPr sz="2400" dirty="0"/>
              <a:t> anti-retroviral (ARV) se </a:t>
            </a:r>
            <a:r>
              <a:rPr sz="2400" dirty="0" err="1"/>
              <a:t>absorbe</a:t>
            </a:r>
            <a:r>
              <a:rPr sz="2400" dirty="0"/>
              <a:t> </a:t>
            </a:r>
            <a:r>
              <a:rPr sz="2400" dirty="0" err="1"/>
              <a:t>mejor</a:t>
            </a:r>
            <a:r>
              <a:rPr sz="2400" dirty="0"/>
              <a:t> </a:t>
            </a:r>
            <a:r>
              <a:rPr sz="2400" dirty="0" err="1"/>
              <a:t>si</a:t>
            </a:r>
            <a:r>
              <a:rPr sz="2400" dirty="0"/>
              <a:t> </a:t>
            </a:r>
            <a:r>
              <a:rPr sz="2400" dirty="0" err="1"/>
              <a:t>los</a:t>
            </a:r>
            <a:r>
              <a:rPr sz="2400" dirty="0"/>
              <a:t> </a:t>
            </a:r>
            <a:r>
              <a:rPr sz="2400" dirty="0" err="1"/>
              <a:t>pacientes</a:t>
            </a:r>
            <a:r>
              <a:rPr sz="2400" dirty="0"/>
              <a:t> </a:t>
            </a:r>
            <a:r>
              <a:rPr sz="2400" dirty="0" err="1"/>
              <a:t>consumen</a:t>
            </a:r>
            <a:r>
              <a:rPr sz="2400" dirty="0"/>
              <a:t> </a:t>
            </a:r>
            <a:r>
              <a:rPr sz="2400" dirty="0" err="1"/>
              <a:t>agua</a:t>
            </a:r>
            <a:r>
              <a:rPr sz="2400" dirty="0"/>
              <a:t> potable</a:t>
            </a:r>
          </a:p>
          <a:p>
            <a:pPr marL="533400" indent="-533400">
              <a:lnSpc>
                <a:spcPct val="80000"/>
              </a:lnSpc>
              <a:buFontTx/>
              <a:buAutoNum type="arabicParenBoth"/>
            </a:pPr>
            <a:endParaRPr lang="en-US" sz="2400" dirty="0"/>
          </a:p>
          <a:p>
            <a:pPr marL="533400" indent="-533400" rtl="0">
              <a:lnSpc>
                <a:spcPct val="80000"/>
              </a:lnSpc>
              <a:buFontTx/>
              <a:buAutoNum type="arabicParenBoth"/>
            </a:pPr>
            <a:r>
              <a:rPr sz="2400" dirty="0"/>
              <a:t>Las </a:t>
            </a:r>
            <a:r>
              <a:rPr sz="2400" dirty="0" err="1"/>
              <a:t>madres</a:t>
            </a:r>
            <a:r>
              <a:rPr sz="2400" dirty="0"/>
              <a:t> </a:t>
            </a:r>
            <a:r>
              <a:rPr sz="2400" dirty="0" err="1"/>
              <a:t>seropositivas</a:t>
            </a:r>
            <a:r>
              <a:rPr sz="2400" dirty="0"/>
              <a:t> que </a:t>
            </a:r>
            <a:r>
              <a:rPr sz="2400" dirty="0" err="1"/>
              <a:t>optan</a:t>
            </a:r>
            <a:r>
              <a:rPr sz="2400" dirty="0"/>
              <a:t> </a:t>
            </a:r>
            <a:r>
              <a:rPr sz="2400" dirty="0" err="1"/>
              <a:t>por</a:t>
            </a:r>
            <a:r>
              <a:rPr sz="2400" dirty="0"/>
              <a:t> no </a:t>
            </a:r>
            <a:r>
              <a:rPr sz="2400" dirty="0" err="1"/>
              <a:t>amamantar</a:t>
            </a:r>
            <a:r>
              <a:rPr sz="2400" dirty="0"/>
              <a:t> </a:t>
            </a:r>
            <a:r>
              <a:rPr sz="2400" dirty="0" err="1"/>
              <a:t>necesitan</a:t>
            </a:r>
            <a:r>
              <a:rPr sz="2400" dirty="0"/>
              <a:t> </a:t>
            </a:r>
            <a:r>
              <a:rPr sz="2400" dirty="0" err="1"/>
              <a:t>agua</a:t>
            </a:r>
            <a:r>
              <a:rPr sz="2400" dirty="0"/>
              <a:t> </a:t>
            </a:r>
            <a:r>
              <a:rPr sz="2400" dirty="0" err="1"/>
              <a:t>segura</a:t>
            </a:r>
            <a:r>
              <a:rPr sz="2400" dirty="0"/>
              <a:t> para </a:t>
            </a:r>
            <a:r>
              <a:rPr sz="2400" dirty="0" err="1"/>
              <a:t>preparar</a:t>
            </a:r>
            <a:r>
              <a:rPr sz="2400" dirty="0"/>
              <a:t> la formula </a:t>
            </a:r>
          </a:p>
          <a:p>
            <a:pPr marL="533400" indent="-533400">
              <a:lnSpc>
                <a:spcPct val="80000"/>
              </a:lnSpc>
              <a:buFontTx/>
              <a:buAutoNum type="arabicParenBoth"/>
            </a:pPr>
            <a:endParaRPr lang="en-US" sz="24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600200" y="5791200"/>
            <a:ext cx="7543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1" hangingPunct="1">
              <a:spcBef>
                <a:spcPct val="50000"/>
              </a:spcBef>
            </a:pPr>
            <a:r>
              <a:rPr sz="1400"/>
              <a:t>(USAID, 2007. Best Practices In Social Marketing Safe Water Solution for Household Water Treatment: Lessons Learned from Population Services International Field Programs)</a:t>
            </a:r>
            <a:r>
              <a:rPr sz="1600"/>
              <a:t> </a:t>
            </a:r>
          </a:p>
        </p:txBody>
      </p:sp>
      <p:pic>
        <p:nvPicPr>
          <p:cNvPr id="122885" name="Picture 5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rgbClr val="000066"/>
                </a:solidFill>
              </a:rPr>
              <a:t>Conclusión Nº2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 rtl="0">
              <a:buNone/>
            </a:pPr>
            <a:r>
              <a:rPr/>
              <a:t>Se necesita el enfoque de barreras múltiples al agua segura para atender a las poblaciones más vulnerables. </a:t>
            </a:r>
          </a:p>
        </p:txBody>
      </p:sp>
      <p:pic>
        <p:nvPicPr>
          <p:cNvPr id="3076" name="Picture 4" descr="CAWST Colour - no tex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4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chemeClr val="accent2"/>
                </a:solidFill>
              </a:rPr>
              <a:t>Expectativas de aprendizaje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3412976"/>
          </a:xfrm>
        </p:spPr>
        <p:txBody>
          <a:bodyPr/>
          <a:lstStyle/>
          <a:p>
            <a:pPr marL="514350" lvl="0" indent="-514350" rtl="0">
              <a:buAutoNum type="arabicPeriod"/>
            </a:pPr>
            <a:r>
              <a:rPr/>
              <a:t>La necesidad de </a:t>
            </a:r>
            <a:r>
              <a:rPr b="1"/>
              <a:t>agua potable</a:t>
            </a:r>
            <a:r>
              <a:rPr/>
              <a:t> es crítica para personas viviendo con VIH/SIDA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 rtl="0">
              <a:buNone/>
            </a:pPr>
            <a:r>
              <a:rPr/>
              <a:t>2. Se necesita un </a:t>
            </a:r>
            <a:r>
              <a:rPr b="1"/>
              <a:t>enfoque de múltiples barreras</a:t>
            </a:r>
            <a:r>
              <a:rPr/>
              <a:t> al agua segura: protección, tratamiento y almacenamiento</a:t>
            </a:r>
          </a:p>
        </p:txBody>
      </p:sp>
      <p:pic>
        <p:nvPicPr>
          <p:cNvPr id="3076" name="Picture 4" descr="CAWST Colour - no tex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AWST Colour - no tex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080"/>
            <a:ext cx="8839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9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rtl="0">
              <a:buNone/>
            </a:pPr>
            <a:r>
              <a:rPr/>
              <a:t>Coloque la gráfica del país</a:t>
            </a:r>
          </a:p>
          <a:p>
            <a:pPr marL="514350" lvl="0" indent="-514350">
              <a:buNone/>
            </a:pPr>
            <a:endParaRPr lang="en-US" dirty="0"/>
          </a:p>
        </p:txBody>
      </p:sp>
      <p:pic>
        <p:nvPicPr>
          <p:cNvPr id="3076" name="Picture 4" descr="CAWST Colour - no tex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45974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sz="3600"/>
              <a:t>Cifra estimada de personas que viven en________ con VIH</a:t>
            </a:r>
          </a:p>
        </p:txBody>
      </p:sp>
    </p:spTree>
    <p:extLst>
      <p:ext uri="{BB962C8B-B14F-4D97-AF65-F5344CB8AC3E}">
        <p14:creationId xmlns:p14="http://schemas.microsoft.com/office/powerpoint/2010/main" val="27611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rgbClr val="000066"/>
                </a:solidFill>
              </a:rPr>
              <a:t>Palabras claves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sz="2800" b="1"/>
              <a:t>PVVS </a:t>
            </a:r>
            <a:r>
              <a:rPr sz="2800"/>
              <a:t>– Personas viviendo con VIH/SIDA</a:t>
            </a:r>
          </a:p>
          <a:p>
            <a:pPr rtl="0"/>
            <a:r>
              <a:rPr sz="2800" b="1"/>
              <a:t>CD4</a:t>
            </a:r>
            <a:r>
              <a:rPr sz="2800"/>
              <a:t> – Un conteo de células que mide el estado inmunitario de las PVVS</a:t>
            </a:r>
          </a:p>
          <a:p>
            <a:pPr rtl="0"/>
            <a:r>
              <a:rPr sz="2800" b="1"/>
              <a:t>IO</a:t>
            </a:r>
            <a:r>
              <a:rPr sz="2800"/>
              <a:t> – Infecciones oportunistas comúnmente asociadas con PVVS</a:t>
            </a:r>
          </a:p>
          <a:p>
            <a:pPr rtl="0"/>
            <a:r>
              <a:rPr sz="2800" b="1"/>
              <a:t>TAR o ARV</a:t>
            </a:r>
            <a:r>
              <a:rPr sz="2800"/>
              <a:t> – Terapia antiretroviral</a:t>
            </a:r>
          </a:p>
          <a:p>
            <a:pPr rtl="0"/>
            <a:r>
              <a:rPr sz="2800" b="1"/>
              <a:t>PTMH</a:t>
            </a:r>
            <a:r>
              <a:rPr sz="2800"/>
              <a:t> – Prevención de la transmisión de madre a hijo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endParaRPr lang="en-US" sz="2800"/>
          </a:p>
        </p:txBody>
      </p:sp>
      <p:pic>
        <p:nvPicPr>
          <p:cNvPr id="67588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b="1" dirty="0" smtClean="0">
                <a:ea typeface="+mj-ea"/>
                <a:cs typeface="+mj-cs"/>
              </a:rPr>
              <a:t>Agua potable y </a:t>
            </a:r>
            <a:r>
              <a:rPr b="1" dirty="0" err="1" smtClean="0">
                <a:ea typeface="+mj-ea"/>
                <a:cs typeface="+mj-cs"/>
              </a:rPr>
              <a:t>PVVS</a:t>
            </a:r>
            <a:r>
              <a:rPr dirty="0" smtClean="0">
                <a:ea typeface="+mj-ea"/>
                <a:cs typeface="+mj-cs"/>
              </a:rPr>
              <a:t> </a:t>
            </a:r>
            <a:endParaRPr dirty="0">
              <a:ea typeface="+mj-ea"/>
              <a:cs typeface="+mj-cs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" y="1066800"/>
            <a:ext cx="8229600" cy="3886200"/>
          </a:xfrm>
        </p:spPr>
        <p:txBody>
          <a:bodyPr/>
          <a:lstStyle/>
          <a:p>
            <a:pPr marL="533400" indent="-533400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sz="2400" dirty="0" smtClean="0"/>
              <a:t>El </a:t>
            </a:r>
            <a:r>
              <a:rPr sz="2400" dirty="0" err="1" smtClean="0"/>
              <a:t>suministro</a:t>
            </a:r>
            <a:r>
              <a:rPr sz="2400" dirty="0" smtClean="0"/>
              <a:t> de </a:t>
            </a:r>
            <a:r>
              <a:rPr b="1" dirty="0" err="1" smtClean="0"/>
              <a:t>agua</a:t>
            </a:r>
            <a:r>
              <a:rPr b="1" dirty="0" smtClean="0"/>
              <a:t> </a:t>
            </a:r>
            <a:r>
              <a:rPr b="1" dirty="0" err="1" smtClean="0"/>
              <a:t>segura</a:t>
            </a:r>
            <a:r>
              <a:rPr b="1" dirty="0" smtClean="0"/>
              <a:t> y </a:t>
            </a:r>
            <a:r>
              <a:rPr b="1" dirty="0" err="1" smtClean="0"/>
              <a:t>limpia</a:t>
            </a:r>
            <a:r>
              <a:rPr sz="2400" dirty="0" smtClean="0"/>
              <a:t> </a:t>
            </a:r>
            <a:r>
              <a:rPr sz="2400" dirty="0" err="1" smtClean="0"/>
              <a:t>es</a:t>
            </a:r>
            <a:r>
              <a:rPr sz="2400" dirty="0" smtClean="0"/>
              <a:t> </a:t>
            </a:r>
            <a:r>
              <a:rPr sz="2400" dirty="0" err="1" smtClean="0"/>
              <a:t>crítico</a:t>
            </a:r>
            <a:r>
              <a:rPr sz="2400" dirty="0" smtClean="0"/>
              <a:t> para el </a:t>
            </a:r>
            <a:r>
              <a:rPr sz="2400" dirty="0" err="1" smtClean="0"/>
              <a:t>cuidado</a:t>
            </a:r>
            <a:r>
              <a:rPr sz="2400" dirty="0" smtClean="0"/>
              <a:t> y </a:t>
            </a:r>
            <a:r>
              <a:rPr sz="2400" dirty="0" err="1" smtClean="0"/>
              <a:t>tratamiento</a:t>
            </a:r>
            <a:r>
              <a:rPr sz="2400" dirty="0" smtClean="0"/>
              <a:t> de </a:t>
            </a:r>
            <a:r>
              <a:rPr sz="2400" dirty="0" err="1" smtClean="0"/>
              <a:t>VIH</a:t>
            </a:r>
            <a:r>
              <a:rPr sz="2400" dirty="0" smtClean="0"/>
              <a:t> </a:t>
            </a:r>
            <a:r>
              <a:rPr sz="2400" dirty="0" err="1" smtClean="0"/>
              <a:t>por</a:t>
            </a:r>
            <a:r>
              <a:rPr sz="2400" dirty="0" smtClean="0"/>
              <a:t> las </a:t>
            </a:r>
            <a:r>
              <a:rPr sz="2400" dirty="0" err="1" smtClean="0"/>
              <a:t>siguientes</a:t>
            </a:r>
            <a:r>
              <a:rPr sz="2400" dirty="0" smtClean="0"/>
              <a:t> </a:t>
            </a:r>
            <a:r>
              <a:rPr sz="2400" dirty="0" err="1" smtClean="0"/>
              <a:t>razones</a:t>
            </a:r>
            <a:r>
              <a:rPr sz="2400" dirty="0" smtClean="0"/>
              <a:t>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533400" indent="-533400" rtl="0" eaLnBrk="1" hangingPunct="1">
              <a:lnSpc>
                <a:spcPct val="80000"/>
              </a:lnSpc>
              <a:buFontTx/>
              <a:buAutoNum type="arabicParenBoth"/>
            </a:pPr>
            <a:r>
              <a:rPr sz="2400" dirty="0" smtClean="0"/>
              <a:t>Las </a:t>
            </a:r>
            <a:r>
              <a:rPr sz="2400" dirty="0" err="1" smtClean="0"/>
              <a:t>PVVS</a:t>
            </a:r>
            <a:r>
              <a:rPr sz="2400" dirty="0" smtClean="0"/>
              <a:t> son </a:t>
            </a:r>
            <a:r>
              <a:rPr sz="2400" dirty="0" err="1" smtClean="0"/>
              <a:t>muy</a:t>
            </a:r>
            <a:r>
              <a:rPr sz="2400" dirty="0" smtClean="0"/>
              <a:t> </a:t>
            </a:r>
            <a:r>
              <a:rPr sz="2400" dirty="0" err="1" smtClean="0"/>
              <a:t>susceptibles</a:t>
            </a:r>
            <a:r>
              <a:rPr sz="2400" dirty="0" smtClean="0"/>
              <a:t> a </a:t>
            </a:r>
            <a:r>
              <a:rPr sz="2400" dirty="0" err="1" smtClean="0"/>
              <a:t>los</a:t>
            </a:r>
            <a:r>
              <a:rPr sz="2400" dirty="0" smtClean="0"/>
              <a:t> </a:t>
            </a:r>
            <a:r>
              <a:rPr sz="2400" dirty="0" err="1" smtClean="0"/>
              <a:t>patógenos</a:t>
            </a:r>
            <a:r>
              <a:rPr sz="2400" dirty="0" smtClean="0"/>
              <a:t> </a:t>
            </a:r>
            <a:r>
              <a:rPr sz="2400" dirty="0" err="1" smtClean="0"/>
              <a:t>en</a:t>
            </a:r>
            <a:r>
              <a:rPr sz="2400" dirty="0" smtClean="0"/>
              <a:t> el </a:t>
            </a:r>
            <a:r>
              <a:rPr sz="2400" dirty="0" err="1" smtClean="0"/>
              <a:t>agua</a:t>
            </a:r>
            <a:r>
              <a:rPr sz="2400" dirty="0" smtClean="0"/>
              <a:t> que </a:t>
            </a:r>
            <a:r>
              <a:rPr sz="2400" dirty="0" err="1" smtClean="0"/>
              <a:t>causan</a:t>
            </a:r>
            <a:r>
              <a:rPr sz="2400" dirty="0" smtClean="0"/>
              <a:t> </a:t>
            </a:r>
            <a:r>
              <a:rPr sz="2400" dirty="0" err="1" smtClean="0"/>
              <a:t>diarrea</a:t>
            </a:r>
            <a:r>
              <a:rPr sz="2400" dirty="0" smtClean="0"/>
              <a:t> (</a:t>
            </a:r>
            <a:r>
              <a:rPr sz="2400" dirty="0" err="1" smtClean="0"/>
              <a:t>por</a:t>
            </a:r>
            <a:r>
              <a:rPr sz="2400" dirty="0" smtClean="0"/>
              <a:t> </a:t>
            </a:r>
            <a:r>
              <a:rPr sz="2400" dirty="0" err="1" smtClean="0"/>
              <a:t>beber</a:t>
            </a:r>
            <a:r>
              <a:rPr sz="2400" dirty="0" smtClean="0"/>
              <a:t> </a:t>
            </a:r>
            <a:r>
              <a:rPr sz="2400" dirty="0" err="1" smtClean="0"/>
              <a:t>agua</a:t>
            </a:r>
            <a:r>
              <a:rPr sz="2400" dirty="0" smtClean="0"/>
              <a:t> </a:t>
            </a:r>
            <a:r>
              <a:rPr sz="2400" dirty="0" err="1" smtClean="0"/>
              <a:t>contaminada</a:t>
            </a:r>
            <a:r>
              <a:rPr sz="2400" dirty="0" smtClean="0"/>
              <a:t>)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arenBoth"/>
            </a:pPr>
            <a:endParaRPr lang="en-US" sz="2400" dirty="0" smtClean="0"/>
          </a:p>
          <a:p>
            <a:pPr marL="533400" indent="-533400" rtl="0" eaLnBrk="1" hangingPunct="1">
              <a:lnSpc>
                <a:spcPct val="80000"/>
              </a:lnSpc>
              <a:buFontTx/>
              <a:buAutoNum type="arabicParenBoth"/>
            </a:pPr>
            <a:r>
              <a:rPr sz="2400" dirty="0" smtClean="0"/>
              <a:t>La </a:t>
            </a:r>
            <a:r>
              <a:rPr sz="2400" dirty="0" err="1" smtClean="0"/>
              <a:t>terapia</a:t>
            </a:r>
            <a:r>
              <a:rPr sz="2400" dirty="0" smtClean="0"/>
              <a:t> anti-retroviral (ARV) </a:t>
            </a:r>
            <a:r>
              <a:rPr sz="2400" dirty="0" err="1" smtClean="0"/>
              <a:t>tiene</a:t>
            </a:r>
            <a:r>
              <a:rPr sz="2400" dirty="0" smtClean="0"/>
              <a:t> </a:t>
            </a:r>
            <a:r>
              <a:rPr sz="2400" dirty="0" err="1" smtClean="0"/>
              <a:t>mejores</a:t>
            </a:r>
            <a:r>
              <a:rPr sz="2400" dirty="0" smtClean="0"/>
              <a:t> </a:t>
            </a:r>
            <a:r>
              <a:rPr sz="2400" dirty="0" err="1" smtClean="0"/>
              <a:t>resultados</a:t>
            </a:r>
            <a:r>
              <a:rPr sz="2400" dirty="0" smtClean="0"/>
              <a:t> </a:t>
            </a:r>
            <a:r>
              <a:rPr sz="2400" dirty="0" err="1" smtClean="0"/>
              <a:t>si</a:t>
            </a:r>
            <a:r>
              <a:rPr sz="2400" dirty="0" smtClean="0"/>
              <a:t> </a:t>
            </a:r>
            <a:r>
              <a:rPr sz="2400" dirty="0" err="1" smtClean="0"/>
              <a:t>los</a:t>
            </a:r>
            <a:r>
              <a:rPr sz="2400" dirty="0" smtClean="0"/>
              <a:t> </a:t>
            </a:r>
            <a:r>
              <a:rPr sz="2400" dirty="0" err="1" smtClean="0"/>
              <a:t>pacientes</a:t>
            </a:r>
            <a:r>
              <a:rPr sz="2400" dirty="0" smtClean="0"/>
              <a:t> </a:t>
            </a:r>
            <a:r>
              <a:rPr sz="2400" dirty="0" err="1" smtClean="0"/>
              <a:t>consumen</a:t>
            </a:r>
            <a:r>
              <a:rPr sz="2400" dirty="0" smtClean="0"/>
              <a:t> </a:t>
            </a:r>
            <a:r>
              <a:rPr sz="2400" dirty="0" err="1" smtClean="0"/>
              <a:t>agua</a:t>
            </a:r>
            <a:r>
              <a:rPr sz="2400" dirty="0" smtClean="0"/>
              <a:t> no </a:t>
            </a:r>
            <a:r>
              <a:rPr sz="2400" dirty="0" err="1" smtClean="0"/>
              <a:t>contaminada</a:t>
            </a:r>
            <a:endParaRPr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arenBoth"/>
            </a:pPr>
            <a:endParaRPr lang="en-US" sz="2400" dirty="0" smtClean="0"/>
          </a:p>
          <a:p>
            <a:pPr marL="533400" indent="-533400" rtl="0" eaLnBrk="1" hangingPunct="1">
              <a:lnSpc>
                <a:spcPct val="80000"/>
              </a:lnSpc>
              <a:buFontTx/>
              <a:buAutoNum type="arabicParenBoth"/>
            </a:pPr>
            <a:r>
              <a:rPr sz="2400" dirty="0" smtClean="0"/>
              <a:t>Las </a:t>
            </a:r>
            <a:r>
              <a:rPr sz="2400" dirty="0" err="1" smtClean="0"/>
              <a:t>madres</a:t>
            </a:r>
            <a:r>
              <a:rPr sz="2400" dirty="0" smtClean="0"/>
              <a:t> </a:t>
            </a:r>
            <a:r>
              <a:rPr sz="2400" dirty="0" err="1" smtClean="0"/>
              <a:t>seropositivas</a:t>
            </a:r>
            <a:r>
              <a:rPr sz="2400" dirty="0" smtClean="0"/>
              <a:t> que </a:t>
            </a:r>
            <a:r>
              <a:rPr sz="2400" dirty="0" err="1" smtClean="0"/>
              <a:t>optan</a:t>
            </a:r>
            <a:r>
              <a:rPr sz="2400" dirty="0" smtClean="0"/>
              <a:t> </a:t>
            </a:r>
            <a:r>
              <a:rPr sz="2400" dirty="0" err="1" smtClean="0"/>
              <a:t>por</a:t>
            </a:r>
            <a:r>
              <a:rPr sz="2400" dirty="0" smtClean="0"/>
              <a:t> no </a:t>
            </a:r>
            <a:r>
              <a:rPr sz="2400" dirty="0" err="1" smtClean="0"/>
              <a:t>amamantar</a:t>
            </a:r>
            <a:r>
              <a:rPr sz="2400" dirty="0" smtClean="0"/>
              <a:t> </a:t>
            </a:r>
            <a:r>
              <a:rPr sz="2400" dirty="0" err="1" smtClean="0"/>
              <a:t>necesitan</a:t>
            </a:r>
            <a:r>
              <a:rPr sz="2400" dirty="0" smtClean="0"/>
              <a:t> </a:t>
            </a:r>
            <a:r>
              <a:rPr sz="2400" dirty="0" err="1" smtClean="0"/>
              <a:t>agua</a:t>
            </a:r>
            <a:r>
              <a:rPr sz="2400" dirty="0" smtClean="0"/>
              <a:t> </a:t>
            </a:r>
            <a:r>
              <a:rPr sz="2400" dirty="0" err="1" smtClean="0"/>
              <a:t>segura</a:t>
            </a:r>
            <a:r>
              <a:rPr sz="2400" dirty="0" smtClean="0"/>
              <a:t> para </a:t>
            </a:r>
            <a:r>
              <a:rPr sz="2400" dirty="0" err="1" smtClean="0"/>
              <a:t>preparar</a:t>
            </a:r>
            <a:r>
              <a:rPr sz="2400" dirty="0" smtClean="0"/>
              <a:t> la formula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arenBoth"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600200" y="5791200"/>
            <a:ext cx="7543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1" charset="-128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sz="1400">
                <a:latin typeface="Calibri" pitchFamily="34" charset="0"/>
              </a:rPr>
              <a:t>(USAID, 2007. Best Practices In Social Marketing Safe Water Solution for Household Water Treatment: Lessons Learned from Population Services International Field Programs)</a:t>
            </a:r>
            <a:r>
              <a:rPr sz="1600">
                <a:latin typeface="Calibri" pitchFamily="34" charset="0"/>
              </a:rPr>
              <a:t> </a:t>
            </a:r>
          </a:p>
        </p:txBody>
      </p:sp>
      <p:pic>
        <p:nvPicPr>
          <p:cNvPr id="38918" name="Picture 5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1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838200"/>
          </a:xfrm>
        </p:spPr>
        <p:txBody>
          <a:bodyPr/>
          <a:lstStyle/>
          <a:p>
            <a:pPr rtl="0"/>
            <a:r>
              <a:rPr b="1">
                <a:solidFill>
                  <a:srgbClr val="000066"/>
                </a:solidFill>
              </a:rPr>
              <a:t>Mensage clave 1</a:t>
            </a:r>
            <a:r>
              <a:rPr lang="en-US" b="1" dirty="0">
                <a:solidFill>
                  <a:srgbClr val="000066"/>
                </a:solidFill>
              </a:rPr>
              <a:t/>
            </a:r>
            <a:br>
              <a:rPr lang="en-US" b="1" dirty="0">
                <a:solidFill>
                  <a:srgbClr val="000066"/>
                </a:solidFill>
              </a:rPr>
            </a:b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/>
          </a:p>
          <a:p>
            <a:pPr algn="ctr" rtl="0">
              <a:buFont typeface="Wingdings" pitchFamily="2" charset="2"/>
              <a:buNone/>
            </a:pPr>
            <a:r>
              <a:rPr/>
              <a:t>   Las personas viviendo con VIH/SIDA son muy susceptibles a los patógenos que causan la diarrea debido al consumo de agua no segura</a:t>
            </a:r>
          </a:p>
        </p:txBody>
      </p:sp>
      <p:pic>
        <p:nvPicPr>
          <p:cNvPr id="112645" name="Picture 5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WHA_Intro_Safe Water for PLWHA_2011-01_en">
  <a:themeElements>
    <a:clrScheme name="Template_PowerPoint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owerPoint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PowerPoint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PLWHA_Intro_Safe Water for PLWHA_2011-01_en</Template>
  <TotalTime>3</TotalTime>
  <Words>1324</Words>
  <Application>Microsoft Office PowerPoint</Application>
  <PresentationFormat>On-screen Show (4:3)</PresentationFormat>
  <Paragraphs>250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Arial Narrow</vt:lpstr>
      <vt:lpstr>Calibri</vt:lpstr>
      <vt:lpstr>Swiss721BT-Light</vt:lpstr>
      <vt:lpstr>Wingdings</vt:lpstr>
      <vt:lpstr>PLWHA_Intro_Safe Water for PLWHA_2011-01_en</vt:lpstr>
      <vt:lpstr>PowerPoint Presentation</vt:lpstr>
      <vt:lpstr>PowerPoint Presentation</vt:lpstr>
      <vt:lpstr>Agua segura para personas viviendo con VIH/SIDA</vt:lpstr>
      <vt:lpstr>Expectativas de aprendizaje</vt:lpstr>
      <vt:lpstr>PowerPoint Presentation</vt:lpstr>
      <vt:lpstr>Cifra estimada de personas que viven en________ con VIH</vt:lpstr>
      <vt:lpstr>Palabras claves</vt:lpstr>
      <vt:lpstr>Agua potable y PVVS </vt:lpstr>
      <vt:lpstr>Mensage clave 1 </vt:lpstr>
      <vt:lpstr>PowerPoint Presentation</vt:lpstr>
      <vt:lpstr>Agua segura y PVVS</vt:lpstr>
      <vt:lpstr>Agua segura y VIH</vt:lpstr>
      <vt:lpstr>PowerPoint Presentation</vt:lpstr>
      <vt:lpstr>Diarrhea y VIH (OMS)</vt:lpstr>
      <vt:lpstr>PowerPoint Presentation</vt:lpstr>
      <vt:lpstr>% de supervivencia de pacientes con SIDA y Cryptosporidium</vt:lpstr>
      <vt:lpstr>Lluvia y Criptosporidio</vt:lpstr>
      <vt:lpstr>Mensage clave 1</vt:lpstr>
      <vt:lpstr>VIH y alimentación suplementaria</vt:lpstr>
      <vt:lpstr>Mensaje clave 2</vt:lpstr>
      <vt:lpstr>VIH y antiretrovirales</vt:lpstr>
      <vt:lpstr>Porcentaje de PVVS tratadas con ARV</vt:lpstr>
      <vt:lpstr>Diarrea y absorción de antirretrovirales</vt:lpstr>
      <vt:lpstr>Agua potable y ARV </vt:lpstr>
      <vt:lpstr>Agua potable y ARV </vt:lpstr>
      <vt:lpstr>Mensaje clave 2</vt:lpstr>
      <vt:lpstr>Mensaje clave 3</vt:lpstr>
      <vt:lpstr>Porcentaje de adultos viviendo con VIH que son mujeres</vt:lpstr>
      <vt:lpstr>PowerPoint Presentation</vt:lpstr>
      <vt:lpstr>Alimentación suplementaria y la importancia del tratamiento de agua – OMS</vt:lpstr>
      <vt:lpstr>Acceso al agua segura – método de barreras múltiples </vt:lpstr>
      <vt:lpstr>31</vt:lpstr>
      <vt:lpstr> Resistencia de los patógenos al cloro</vt:lpstr>
      <vt:lpstr>Conclusión Nº1</vt:lpstr>
      <vt:lpstr>Conclusión Nº2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Brown</dc:creator>
  <cp:lastModifiedBy>Andrea Roach</cp:lastModifiedBy>
  <cp:revision>2</cp:revision>
  <dcterms:created xsi:type="dcterms:W3CDTF">2014-07-14T21:11:13Z</dcterms:created>
  <dcterms:modified xsi:type="dcterms:W3CDTF">2016-08-18T01:21:21Z</dcterms:modified>
</cp:coreProperties>
</file>