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6"/>
  </p:notesMasterIdLst>
  <p:sldIdLst>
    <p:sldId id="318" r:id="rId3"/>
    <p:sldId id="314" r:id="rId4"/>
    <p:sldId id="258" r:id="rId5"/>
    <p:sldId id="309" r:id="rId6"/>
    <p:sldId id="310" r:id="rId7"/>
    <p:sldId id="311" r:id="rId8"/>
    <p:sldId id="308" r:id="rId9"/>
    <p:sldId id="312" r:id="rId10"/>
    <p:sldId id="271" r:id="rId11"/>
    <p:sldId id="276" r:id="rId12"/>
    <p:sldId id="279" r:id="rId13"/>
    <p:sldId id="284" r:id="rId14"/>
    <p:sldId id="266" r:id="rId15"/>
    <p:sldId id="289" r:id="rId16"/>
    <p:sldId id="270" r:id="rId17"/>
    <p:sldId id="288" r:id="rId18"/>
    <p:sldId id="290" r:id="rId19"/>
    <p:sldId id="291" r:id="rId20"/>
    <p:sldId id="287" r:id="rId21"/>
    <p:sldId id="295" r:id="rId22"/>
    <p:sldId id="296" r:id="rId23"/>
    <p:sldId id="292" r:id="rId24"/>
    <p:sldId id="293" r:id="rId25"/>
    <p:sldId id="294" r:id="rId26"/>
    <p:sldId id="273" r:id="rId27"/>
    <p:sldId id="297" r:id="rId28"/>
    <p:sldId id="274" r:id="rId29"/>
    <p:sldId id="298" r:id="rId30"/>
    <p:sldId id="299" r:id="rId31"/>
    <p:sldId id="275" r:id="rId32"/>
    <p:sldId id="277" r:id="rId33"/>
    <p:sldId id="278" r:id="rId34"/>
    <p:sldId id="304" r:id="rId35"/>
    <p:sldId id="281" r:id="rId36"/>
    <p:sldId id="316" r:id="rId37"/>
    <p:sldId id="300" r:id="rId38"/>
    <p:sldId id="306" r:id="rId39"/>
    <p:sldId id="305" r:id="rId40"/>
    <p:sldId id="307" r:id="rId41"/>
    <p:sldId id="302" r:id="rId42"/>
    <p:sldId id="282" r:id="rId43"/>
    <p:sldId id="283" r:id="rId44"/>
    <p:sldId id="315" r:id="rId45"/>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2B9D4"/>
    <a:srgbClr val="A6C3F2"/>
    <a:srgbClr val="E2C8F6"/>
    <a:srgbClr val="DEF2D8"/>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8" autoAdjust="0"/>
    <p:restoredTop sz="63500" autoAdjust="0"/>
  </p:normalViewPr>
  <p:slideViewPr>
    <p:cSldViewPr>
      <p:cViewPr varScale="1">
        <p:scale>
          <a:sx n="57" d="100"/>
          <a:sy n="57" d="100"/>
        </p:scale>
        <p:origin x="-18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CA"/>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CA"/>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CA"/>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9784B9B5-F63F-40B1-8614-C501DCE56994}" type="slidenum">
              <a:rPr lang="en-CA"/>
              <a:pPr>
                <a:defRPr/>
              </a:pPr>
              <a:t>‹#›</a:t>
            </a:fld>
            <a:endParaRPr lang="en-CA"/>
          </a:p>
        </p:txBody>
      </p:sp>
    </p:spTree>
    <p:extLst>
      <p:ext uri="{BB962C8B-B14F-4D97-AF65-F5344CB8AC3E}">
        <p14:creationId xmlns:p14="http://schemas.microsoft.com/office/powerpoint/2010/main" xmlns="" val="3322364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C8DC47-A447-435D-B31E-09F486250D12}" type="slidenum">
              <a:rPr>
                <a:solidFill>
                  <a:srgbClr val="000000"/>
                </a:solidFill>
              </a:rPr>
              <a:pPr/>
              <a:t>1</a:t>
            </a:fld>
            <a:endParaRPr>
              <a:solidFill>
                <a:srgbClr val="000000"/>
              </a:solidFill>
            </a:endParaRPr>
          </a:p>
        </p:txBody>
      </p:sp>
    </p:spTree>
    <p:extLst>
      <p:ext uri="{BB962C8B-B14F-4D97-AF65-F5344CB8AC3E}">
        <p14:creationId xmlns:p14="http://schemas.microsoft.com/office/powerpoint/2010/main" xmlns="" val="127090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93BDCB5-D2CB-498F-A6F7-0A2E87E2488E}" type="slidenum">
              <a:rPr/>
              <a:pPr rtl="0" eaLnBrk="1" hangingPunct="1"/>
              <a:t>10</a:t>
            </a:fld>
            <a:endParaRPr/>
          </a:p>
        </p:txBody>
      </p:sp>
      <p:sp>
        <p:nvSpPr>
          <p:cNvPr id="5632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p:txBody>
          <a:bodyPr/>
          <a:lstStyle/>
          <a:p>
            <a:pPr rtl="0" eaLnBrk="1" hangingPunct="1">
              <a:defRPr/>
            </a:pPr>
            <a:r>
              <a:rPr b="1"/>
              <a:t>Por qué: </a:t>
            </a:r>
            <a:r>
              <a:rPr/>
              <a:t>La retroalimentación es necesaria para la continua mejora del programa. Es importante para medir el éxito del impacto del programa, especialmente antes de ampliarlo.</a:t>
            </a:r>
          </a:p>
          <a:p>
            <a:pPr eaLnBrk="1" hangingPunct="1">
              <a:defRPr/>
            </a:pPr>
            <a:endParaRPr lang="en-US" dirty="0" smtClean="0"/>
          </a:p>
          <a:p>
            <a:pPr rtl="0" eaLnBrk="1" hangingPunct="1">
              <a:defRPr/>
            </a:pPr>
            <a:r>
              <a:rPr b="1"/>
              <a:t>Cómo: </a:t>
            </a:r>
          </a:p>
          <a:p>
            <a:pPr marL="171450" indent="-171450" rtl="0" eaLnBrk="1" hangingPunct="1">
              <a:buFont typeface="Arial" pitchFamily="34" charset="0"/>
              <a:buChar char="•"/>
              <a:defRPr/>
            </a:pPr>
            <a:r>
              <a:rPr/>
              <a:t>Controlando el proceso, producto e impactos</a:t>
            </a:r>
          </a:p>
          <a:p>
            <a:pPr marL="171450" indent="-171450" rtl="0" eaLnBrk="1" hangingPunct="1">
              <a:buFont typeface="Arial" pitchFamily="34" charset="0"/>
              <a:buChar char="•"/>
              <a:defRPr/>
            </a:pPr>
            <a:r>
              <a:rPr/>
              <a:t>Asegurándose de que la información recolectada se procese y produzca un cambio.</a:t>
            </a:r>
          </a:p>
          <a:p>
            <a:pPr eaLnBrk="1" hangingPunct="1">
              <a:defRPr/>
            </a:pPr>
            <a:endParaRPr lang="en-US" dirty="0" smtClean="0"/>
          </a:p>
          <a:p>
            <a:pPr rtl="0" eaLnBrk="1" hangingPunct="1">
              <a:defRPr/>
            </a:pPr>
            <a:r>
              <a:rPr b="1"/>
              <a:t>Estudio de Caso: </a:t>
            </a:r>
            <a:r>
              <a:rPr/>
              <a:t>RDI Cambodia</a:t>
            </a:r>
          </a:p>
          <a:p>
            <a:pPr eaLnBrk="1" hangingPunct="1">
              <a:defRPr/>
            </a:pPr>
            <a:endParaRPr lang="en-US" dirty="0" smtClean="0"/>
          </a:p>
          <a:p>
            <a:pPr marL="171450" indent="-171450" rtl="0">
              <a:buFont typeface="Arial" pitchFamily="34" charset="0"/>
              <a:buChar char="•"/>
              <a:defRPr/>
            </a:pPr>
            <a:r>
              <a:rPr/>
              <a:t>RDI tiene un programa de monitoreo para asegurarse de que se fabriquen filtros de buena calidad. Se realizan pruebas de flujo en cada filtro para asegurarse de que estén dentro del margen de tolerancia. Los elementos del filtro también son examinados en cada etapa de la producción por si tienen grietas u otros defectos, y se quitan del proceso si no cumplen con los requisitos. Cada filtro tiene un sello con la fecha, el número de serie y el nombre del fabricante. </a:t>
            </a:r>
          </a:p>
          <a:p>
            <a:pPr marL="171450" indent="-171450" rtl="0">
              <a:buFont typeface="Arial" pitchFamily="34" charset="0"/>
              <a:buChar char="•"/>
              <a:defRPr/>
            </a:pPr>
            <a:r>
              <a:rPr/>
              <a:t>RDI también rastrea los filtros vendidos, y periódicamente vuelve a la comunidad y hace pruebas a los filtros para verificar que están funcionando correctamente. </a:t>
            </a:r>
          </a:p>
          <a:p>
            <a:pPr marL="171450" indent="-171450" rtl="0">
              <a:buFont typeface="Arial" pitchFamily="34" charset="0"/>
              <a:buChar char="•"/>
              <a:defRPr/>
            </a:pPr>
            <a:r>
              <a:rPr/>
              <a:t>Su método de fabricación y educación se ha desarrollado durante más de tres años y se evalúa y mejora continuamente. </a:t>
            </a:r>
          </a:p>
          <a:p>
            <a:pPr eaLnBrk="1" hangingPunct="1">
              <a:defRPr/>
            </a:pPr>
            <a:endParaRPr lang="en-US" dirty="0" smtClean="0"/>
          </a:p>
        </p:txBody>
      </p:sp>
    </p:spTree>
    <p:extLst>
      <p:ext uri="{BB962C8B-B14F-4D97-AF65-F5344CB8AC3E}">
        <p14:creationId xmlns:p14="http://schemas.microsoft.com/office/powerpoint/2010/main" xmlns="" val="1175315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8A25973-B6D5-4AFD-8074-A331DA7952AD}" type="slidenum">
              <a:rPr/>
              <a:pPr rtl="0" eaLnBrk="1" hangingPunct="1"/>
              <a:t>11</a:t>
            </a:fld>
            <a:endParaRPr/>
          </a:p>
        </p:txBody>
      </p:sp>
      <p:sp>
        <p:nvSpPr>
          <p:cNvPr id="57347"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pPr rtl="0" eaLnBrk="1" hangingPunct="1">
              <a:defRPr/>
            </a:pPr>
            <a:r>
              <a:rPr/>
              <a:t>Desarrollar el conocimiento y las habilidades de las personas es parte del aumento de toda la capacidad de la organización requerida para la implementación. Se puede utilizar un proceso de aumento de capacidades con validación de competencia para aumentar la capacidad individual y organizativa. El objetivo final de los programas de TANDAS debería ser el de aumentar la capacidad de la población local para satisfacer sus propias necesidades.</a:t>
            </a:r>
          </a:p>
          <a:p>
            <a:pPr rtl="0" eaLnBrk="1" hangingPunct="1">
              <a:defRPr/>
            </a:pPr>
            <a:r>
              <a:rPr/>
              <a:t> </a:t>
            </a:r>
          </a:p>
          <a:p>
            <a:pPr rtl="0" eaLnBrk="1" hangingPunct="1">
              <a:defRPr/>
            </a:pPr>
            <a:r>
              <a:rPr/>
              <a:t>Un variedad de roles son necesarios para implementar programas de TANDAS. Los siguientes roles pueden ser llevados a cabo dentro de una organización o por múltiples organizaciones:</a:t>
            </a:r>
          </a:p>
          <a:p>
            <a:pPr rtl="0" eaLnBrk="1" hangingPunct="1">
              <a:defRPr/>
            </a:pPr>
            <a:r>
              <a:rPr/>
              <a:t> </a:t>
            </a:r>
          </a:p>
          <a:p>
            <a:pPr marL="171450" indent="-171450" rtl="0" eaLnBrk="1" hangingPunct="1">
              <a:buFont typeface="Arial" pitchFamily="34" charset="0"/>
              <a:buChar char="•"/>
              <a:defRPr/>
            </a:pPr>
            <a:r>
              <a:rPr b="1"/>
              <a:t>Program Implementers:</a:t>
            </a:r>
            <a:r>
              <a:rPr/>
              <a:t> Individual or organization who plans and implements a HWTS program.</a:t>
            </a:r>
            <a:r>
              <a:rPr b="1"/>
              <a:t> </a:t>
            </a:r>
          </a:p>
          <a:p>
            <a:pPr marL="171450" indent="-171450" rtl="0" eaLnBrk="1" hangingPunct="1">
              <a:buFont typeface="Arial" pitchFamily="34" charset="0"/>
              <a:buChar char="•"/>
              <a:defRPr/>
            </a:pPr>
            <a:r>
              <a:rPr b="1"/>
              <a:t>Community Health Promoters:</a:t>
            </a:r>
            <a:r>
              <a:rPr/>
              <a:t> Raise awareness and educate households about the need for safe water and HWTS solutions.</a:t>
            </a:r>
            <a:r>
              <a:rPr b="1"/>
              <a:t> </a:t>
            </a:r>
          </a:p>
          <a:p>
            <a:pPr marL="171450" indent="-171450" rtl="0" eaLnBrk="1" hangingPunct="1">
              <a:buFont typeface="Arial" pitchFamily="34" charset="0"/>
              <a:buChar char="•"/>
              <a:defRPr/>
            </a:pPr>
            <a:r>
              <a:rPr b="1"/>
              <a:t>Product Manufacturers:</a:t>
            </a:r>
            <a:r>
              <a:rPr/>
              <a:t> Construct and distribute the HWTS product.</a:t>
            </a:r>
          </a:p>
          <a:p>
            <a:pPr marL="171450" indent="-171450" rtl="0" eaLnBrk="1" hangingPunct="1">
              <a:buFont typeface="Arial" pitchFamily="34" charset="0"/>
              <a:buChar char="•"/>
              <a:defRPr/>
            </a:pPr>
            <a:r>
              <a:rPr b="1"/>
              <a:t>Trainers: </a:t>
            </a:r>
            <a:r>
              <a:rPr/>
              <a:t>Provide training and consulting to support implementers.</a:t>
            </a:r>
          </a:p>
          <a:p>
            <a:pPr marL="171450" indent="-171450" rtl="0" eaLnBrk="1" hangingPunct="1">
              <a:buFont typeface="Arial" pitchFamily="34" charset="0"/>
              <a:buChar char="•"/>
              <a:defRPr/>
            </a:pPr>
            <a:r>
              <a:rPr b="1"/>
              <a:t>Other Stakeholders:</a:t>
            </a:r>
            <a:r>
              <a:rPr/>
              <a:t> Donors, government, universities and education institutions</a:t>
            </a:r>
          </a:p>
          <a:p>
            <a:pPr rtl="0" eaLnBrk="1" hangingPunct="1">
              <a:defRPr/>
            </a:pPr>
            <a:r>
              <a:rPr/>
              <a:t> </a:t>
            </a:r>
          </a:p>
        </p:txBody>
      </p:sp>
    </p:spTree>
    <p:extLst>
      <p:ext uri="{BB962C8B-B14F-4D97-AF65-F5344CB8AC3E}">
        <p14:creationId xmlns:p14="http://schemas.microsoft.com/office/powerpoint/2010/main" xmlns="" val="44474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5056CB1-2254-4666-9AC0-A51E98A2A7B4}" type="slidenum">
              <a:rPr/>
              <a:pPr rtl="0" eaLnBrk="1" hangingPunct="1"/>
              <a:t>12</a:t>
            </a:fld>
            <a:endParaRPr/>
          </a:p>
        </p:txBody>
      </p:sp>
      <p:sp>
        <p:nvSpPr>
          <p:cNvPr id="58371"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pPr rtl="0" eaLnBrk="1" hangingPunct="1">
              <a:defRPr/>
            </a:pPr>
            <a:r>
              <a:rPr/>
              <a:t>Por qué: </a:t>
            </a:r>
            <a:r>
              <a:rPr b="1"/>
              <a:t> el financiamiento a largo plazo asegura la adopción a largo plazo</a:t>
            </a:r>
          </a:p>
          <a:p>
            <a:pPr eaLnBrk="1" hangingPunct="1">
              <a:defRPr/>
            </a:pPr>
            <a:endParaRPr lang="en-US" dirty="0" smtClean="0"/>
          </a:p>
          <a:p>
            <a:pPr rtl="0" eaLnBrk="1" hangingPunct="1">
              <a:defRPr/>
            </a:pPr>
            <a:r>
              <a:rPr b="1"/>
              <a:t>Cómo:</a:t>
            </a:r>
          </a:p>
          <a:p>
            <a:pPr marL="171450" indent="-171450" rtl="0" eaLnBrk="1" hangingPunct="1">
              <a:buFont typeface="Arial" pitchFamily="34" charset="0"/>
              <a:buChar char="•"/>
              <a:defRPr/>
            </a:pPr>
            <a:r>
              <a:rPr/>
              <a:t>Determinar los costos del programa incluyendo el planeamiento, la concientización y educación, la fabricación y distribución del producto, el monitoreo y la evaluación.</a:t>
            </a:r>
          </a:p>
          <a:p>
            <a:pPr marL="171450" indent="-171450" rtl="0" eaLnBrk="1" hangingPunct="1">
              <a:buFont typeface="Arial" pitchFamily="34" charset="0"/>
              <a:buChar char="•"/>
              <a:defRPr/>
            </a:pPr>
            <a:r>
              <a:rPr/>
              <a:t>Determinar cuánto quieren y son capaces de pagar los individuos</a:t>
            </a:r>
          </a:p>
          <a:p>
            <a:pPr marL="171450" indent="-171450" rtl="0" eaLnBrk="1" hangingPunct="1">
              <a:buFont typeface="Arial" pitchFamily="34" charset="0"/>
              <a:buChar char="•"/>
              <a:defRPr/>
            </a:pPr>
            <a:r>
              <a:rPr/>
              <a:t>Determinar la brecha entre eso y los costos reales</a:t>
            </a:r>
          </a:p>
          <a:p>
            <a:pPr marL="171450" indent="-171450" rtl="0" eaLnBrk="1" hangingPunct="1">
              <a:buFont typeface="Arial" pitchFamily="34" charset="0"/>
              <a:buChar char="•"/>
              <a:defRPr/>
            </a:pPr>
            <a:r>
              <a:rPr/>
              <a:t>Desarrollar la estrategia para permitir el acceso sostenido a la financiación. Se pueden utilizar diferentes inversores para cubrir los diferentes costos</a:t>
            </a:r>
          </a:p>
          <a:p>
            <a:pPr marL="171450" indent="-171450" eaLnBrk="1" hangingPunct="1">
              <a:buFont typeface="Arial" pitchFamily="34" charset="0"/>
              <a:buChar char="•"/>
              <a:defRPr/>
            </a:pPr>
            <a:endParaRPr lang="en-US" dirty="0" smtClean="0"/>
          </a:p>
          <a:p>
            <a:pPr rtl="0" eaLnBrk="1" hangingPunct="1">
              <a:buFont typeface="Arial" pitchFamily="34" charset="0"/>
              <a:buNone/>
              <a:defRPr/>
            </a:pPr>
            <a:r>
              <a:rPr b="1"/>
              <a:t>Estudio de Caso: </a:t>
            </a:r>
            <a:r>
              <a:rPr/>
              <a:t>WaterGuard, PSI Myanmar</a:t>
            </a:r>
          </a:p>
          <a:p>
            <a:pPr eaLnBrk="1" hangingPunct="1">
              <a:buFont typeface="Arial" pitchFamily="34" charset="0"/>
              <a:buNone/>
              <a:defRPr/>
            </a:pPr>
            <a:endParaRPr lang="en-US" dirty="0" smtClean="0"/>
          </a:p>
          <a:p>
            <a:pPr rtl="0" eaLnBrk="1" hangingPunct="1">
              <a:buFont typeface="Arial" pitchFamily="34" charset="0"/>
              <a:buNone/>
              <a:defRPr/>
            </a:pPr>
            <a:r>
              <a:rPr b="1"/>
              <a:t>Puntos clave:</a:t>
            </a:r>
          </a:p>
          <a:p>
            <a:pPr marL="171450" indent="-171450" rtl="0" eaLnBrk="1" hangingPunct="1">
              <a:buFont typeface="Arial" pitchFamily="34" charset="0"/>
              <a:buChar char="•"/>
              <a:defRPr/>
            </a:pPr>
            <a:r>
              <a:rPr/>
              <a:t>Los hogares pagan un 70 % del costo del producto en áreas rurales y un 100 % en áreas urbanas y periurbanas.</a:t>
            </a:r>
          </a:p>
          <a:p>
            <a:pPr marL="171450" indent="-171450" rtl="0" eaLnBrk="1" hangingPunct="1">
              <a:buFont typeface="Arial" pitchFamily="34" charset="0"/>
              <a:buChar char="•"/>
              <a:defRPr/>
            </a:pPr>
            <a:r>
              <a:rPr/>
              <a:t>El financiemiento de donantes internacionales subsidia: la fabricación, la distribución, las ventas al por menor, la promoción y la educación.</a:t>
            </a:r>
          </a:p>
          <a:p>
            <a:pPr marL="171450" indent="-171450" rtl="0" eaLnBrk="1" hangingPunct="1">
              <a:buFont typeface="Arial" pitchFamily="34" charset="0"/>
              <a:buChar char="•"/>
              <a:defRPr/>
            </a:pPr>
            <a:r>
              <a:rPr/>
              <a:t>El Gobierno aporta tasas bajas para los anuncios de publicidad en televisión</a:t>
            </a:r>
          </a:p>
          <a:p>
            <a:pPr eaLnBrk="1" hangingPunct="1">
              <a:buFont typeface="Arial" pitchFamily="34" charset="0"/>
              <a:buNone/>
              <a:defRPr/>
            </a:pPr>
            <a:endParaRPr lang="en-US" dirty="0" smtClean="0"/>
          </a:p>
        </p:txBody>
      </p:sp>
    </p:spTree>
    <p:extLst>
      <p:ext uri="{BB962C8B-B14F-4D97-AF65-F5344CB8AC3E}">
        <p14:creationId xmlns:p14="http://schemas.microsoft.com/office/powerpoint/2010/main" xmlns="" val="374367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F769945-FE9C-47A5-A3D6-B0B8FC8CAEE2}" type="slidenum">
              <a:rPr/>
              <a:pPr rtl="0" eaLnBrk="1" hangingPunct="1"/>
              <a:t>13</a:t>
            </a:fld>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xmlns="" val="412149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B81939D-A9F9-47E0-A2B0-201468AB16A7}" type="slidenum">
              <a:rPr/>
              <a:pPr rtl="0" eaLnBrk="1" hangingPunct="1"/>
              <a:t>14</a:t>
            </a:fld>
            <a:endParaRPr/>
          </a:p>
        </p:txBody>
      </p:sp>
    </p:spTree>
    <p:extLst>
      <p:ext uri="{BB962C8B-B14F-4D97-AF65-F5344CB8AC3E}">
        <p14:creationId xmlns:p14="http://schemas.microsoft.com/office/powerpoint/2010/main" xmlns="" val="3683993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112E44E-3C85-4409-8850-DFB11BDE8D8E}" type="slidenum">
              <a:rPr/>
              <a:pPr rtl="0" eaLnBrk="1" hangingPunct="1"/>
              <a:t>15</a:t>
            </a:fld>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Crear demanda al comienzo de un programa es a veces mucho más difícil que cubrirlo. Requiere educar y convencer a las personas sobre la necesidad y los beneficios de TANDAS para que sea deseado y buscado. El desafío de crear demanda para TANDAS es fundamental para los implementadores – lleva tiempo, una inversión sostenida y una variedad de estrategias. </a:t>
            </a:r>
          </a:p>
          <a:p>
            <a:pPr eaLnBrk="1" hangingPunct="1"/>
            <a:endParaRPr lang="en-US" smtClean="0"/>
          </a:p>
          <a:p>
            <a:pPr rtl="0" eaLnBrk="1" hangingPunct="1"/>
            <a:r>
              <a:rPr/>
              <a:t>La experiencia nos ha demostrado que un refuerzo positivo y continuo es necesario para que el comportamiento de prueba sea habitual. El cambio del comportamiento no es solo un evento, sino que es un proceso donde las personas progresan o también pueden recaer y sufrir algunos percances. Es fundamental para los implementadores tener en cuenta el fracaso como parte natural del proceso de cambio y no frustrarse o darse por vencido rápidamente. Alcanzar el cambio de comportamiento requiere motivación continua y apoyo a medida que los hogares aprenden a usar y adoptar TANDAS en sus rutinas diarias; y requiere compromiso con el programa a largo plazo.</a:t>
            </a:r>
          </a:p>
        </p:txBody>
      </p:sp>
    </p:spTree>
    <p:extLst>
      <p:ext uri="{BB962C8B-B14F-4D97-AF65-F5344CB8AC3E}">
        <p14:creationId xmlns:p14="http://schemas.microsoft.com/office/powerpoint/2010/main" xmlns="" val="3216518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F53B389-2F01-404B-B8E5-720329066C2B}" type="slidenum">
              <a:rPr/>
              <a:pPr rtl="0" eaLnBrk="1" hangingPunct="1"/>
              <a:t>16</a:t>
            </a:fld>
            <a:endParaRPr/>
          </a:p>
        </p:txBody>
      </p:sp>
      <p:sp>
        <p:nvSpPr>
          <p:cNvPr id="62467"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pPr rtl="0" eaLnBrk="1" hangingPunct="1">
              <a:defRPr/>
            </a:pPr>
            <a:r>
              <a:rPr/>
              <a:t>Los implementadores exitosos utilizan con normalidad estos pasos para crear demanda para TANDAS: </a:t>
            </a:r>
          </a:p>
          <a:p>
            <a:pPr rtl="0" eaLnBrk="1" hangingPunct="1">
              <a:defRPr/>
            </a:pPr>
            <a:r>
              <a:rPr/>
              <a:t> </a:t>
            </a:r>
          </a:p>
          <a:p>
            <a:pPr marL="228600" indent="-228600" rtl="0" eaLnBrk="1" hangingPunct="1">
              <a:buFont typeface="+mj-lt"/>
              <a:buAutoNum type="arabicPeriod"/>
              <a:defRPr/>
            </a:pPr>
            <a:r>
              <a:rPr/>
              <a:t>Identificar una población destinataria adecuada.</a:t>
            </a:r>
          </a:p>
          <a:p>
            <a:pPr marL="228600" indent="-228600" rtl="0" eaLnBrk="1" hangingPunct="1">
              <a:buFont typeface="+mj-lt"/>
              <a:buAutoNum type="arabicPeriod"/>
              <a:defRPr/>
            </a:pPr>
            <a:r>
              <a:rPr/>
              <a:t>Seleccionar opciones de TANDAS adecuadas y factibles. </a:t>
            </a:r>
          </a:p>
          <a:p>
            <a:pPr marL="228600" indent="-228600" rtl="0" eaLnBrk="1" hangingPunct="1">
              <a:buFont typeface="+mj-lt"/>
              <a:buAutoNum type="arabicPeriod"/>
              <a:defRPr/>
            </a:pPr>
            <a:r>
              <a:rPr/>
              <a:t>Aumentan la concientización de TANDAS como una solución para la obtención de agua segura y educan a las personas sobre la relación entre agua y salud.</a:t>
            </a:r>
          </a:p>
          <a:p>
            <a:pPr marL="228600" indent="-228600" rtl="0" eaLnBrk="1" hangingPunct="1">
              <a:buFont typeface="+mj-lt"/>
              <a:buAutoNum type="arabicPeriod"/>
              <a:defRPr/>
            </a:pPr>
            <a:r>
              <a:rPr/>
              <a:t>Usar proyectos de demostración para convencer a las personas de los beneficios del TANDAS.</a:t>
            </a:r>
          </a:p>
          <a:p>
            <a:pPr marL="228600" indent="-228600" rtl="0" eaLnBrk="1" hangingPunct="1">
              <a:buFont typeface="+mj-lt"/>
              <a:buAutoNum type="arabicPeriod"/>
              <a:defRPr/>
            </a:pPr>
            <a:r>
              <a:rPr/>
              <a:t>Involucrar a organismos estatales para darle credibilidad al TANDAS.</a:t>
            </a:r>
          </a:p>
          <a:p>
            <a:pPr marL="228600" indent="-228600" rtl="0" eaLnBrk="1" hangingPunct="1">
              <a:buFont typeface="+mj-lt"/>
              <a:buAutoNum type="arabicPeriod"/>
              <a:defRPr/>
            </a:pPr>
            <a:r>
              <a:rPr/>
              <a:t>Brindar un refuerzo positivo a los hogares para que sigan usando el TANDAS.</a:t>
            </a:r>
          </a:p>
          <a:p>
            <a:pPr rtl="0" eaLnBrk="1" hangingPunct="1">
              <a:defRPr/>
            </a:pPr>
            <a:r>
              <a:rPr/>
              <a:t> </a:t>
            </a:r>
          </a:p>
        </p:txBody>
      </p:sp>
    </p:spTree>
    <p:extLst>
      <p:ext uri="{BB962C8B-B14F-4D97-AF65-F5344CB8AC3E}">
        <p14:creationId xmlns:p14="http://schemas.microsoft.com/office/powerpoint/2010/main" xmlns="" val="2449547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A85E1DD-9A04-4FF5-B708-F7675E071E91}" type="slidenum">
              <a:rPr/>
              <a:pPr rtl="0" eaLnBrk="1" hangingPunct="1"/>
              <a:t>17</a:t>
            </a:fld>
            <a:endParaRPr/>
          </a:p>
        </p:txBody>
      </p:sp>
      <p:sp>
        <p:nvSpPr>
          <p:cNvPr id="63491"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pPr rtl="0" eaLnBrk="1" hangingPunct="1">
              <a:defRPr/>
            </a:pPr>
            <a:r>
              <a:rPr/>
              <a:t>Los implementadores deberían identificar la población objetivo durante el planeamiento de su programa. Muchas veces pueden encontrar un éxito inicial trabajando con los hogares con probabilidad de adoptar TANDAS, y eso es dentro de su capacidad de organización. </a:t>
            </a:r>
          </a:p>
          <a:p>
            <a:pPr rtl="0" eaLnBrk="1" hangingPunct="1">
              <a:defRPr/>
            </a:pPr>
            <a:r>
              <a:rPr/>
              <a:t> </a:t>
            </a:r>
          </a:p>
          <a:p>
            <a:pPr rtl="0" eaLnBrk="1" hangingPunct="1">
              <a:defRPr/>
            </a:pPr>
            <a:r>
              <a:rPr/>
              <a:t>Es más fácil comenzar a implementar en un área donde las personas ya han identificado la necesidad y tienen la motivación de adoptar comportamientos más sanos. Los implementadores pueden centrarse estratégicamente en quienes son más vulnerables al agua insegura, incluyendo a aquellos que: </a:t>
            </a:r>
          </a:p>
          <a:p>
            <a:pPr rtl="0" eaLnBrk="1" hangingPunct="1">
              <a:defRPr/>
            </a:pPr>
            <a:r>
              <a:rPr/>
              <a:t> </a:t>
            </a:r>
          </a:p>
          <a:p>
            <a:pPr marL="171450" indent="-171450" rtl="0" eaLnBrk="1" hangingPunct="1">
              <a:buFont typeface="Arial" pitchFamily="34" charset="0"/>
              <a:buChar char="•"/>
              <a:defRPr/>
            </a:pPr>
            <a:r>
              <a:rPr/>
              <a:t>Tienen defensas bajas, como los niños menores de cinco años, los enfermos (incluso personas con VIH/SIDA) y los ancianos.</a:t>
            </a:r>
          </a:p>
          <a:p>
            <a:pPr marL="171450" indent="-171450" rtl="0" eaLnBrk="1" hangingPunct="1">
              <a:buFont typeface="Arial" pitchFamily="34" charset="0"/>
              <a:buChar char="•"/>
              <a:defRPr/>
            </a:pPr>
            <a:r>
              <a:rPr/>
              <a:t>Sufren de enfermedades diarreicas u otras diferentes que se pueden prevenir a través de programas de agua, higiene y saneamiento.</a:t>
            </a:r>
          </a:p>
          <a:p>
            <a:pPr marL="171450" indent="-171450" rtl="0" eaLnBrk="1" hangingPunct="1">
              <a:buFont typeface="Arial" pitchFamily="34" charset="0"/>
              <a:buChar char="•"/>
              <a:defRPr/>
            </a:pPr>
            <a:r>
              <a:rPr/>
              <a:t>Usan agua de superficie y pozos excavados a mano que tienen una gran probabilidad de estar contaminada por patógenos.</a:t>
            </a:r>
          </a:p>
          <a:p>
            <a:pPr marL="171450" indent="-171450" rtl="0" eaLnBrk="1" hangingPunct="1">
              <a:buFont typeface="Arial" pitchFamily="34" charset="0"/>
              <a:buChar char="•"/>
              <a:defRPr/>
            </a:pPr>
            <a:r>
              <a:rPr/>
              <a:t>Viven en áreas vulnerables a inundaciones, áreas de higiene y saneamiento pobres, y en lugares de conflictos u otras emergencias.</a:t>
            </a:r>
          </a:p>
        </p:txBody>
      </p:sp>
    </p:spTree>
    <p:extLst>
      <p:ext uri="{BB962C8B-B14F-4D97-AF65-F5344CB8AC3E}">
        <p14:creationId xmlns:p14="http://schemas.microsoft.com/office/powerpoint/2010/main" xmlns="" val="4267784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La mayoría de las organizaciones seleccionan solo una opción de TANDAS dentro del método de barreras múltiples para implementar. Esto se debe con frecuencia a los recursos y capacidad limitados para proporcionar a los hogares más de una opción. </a:t>
            </a:r>
          </a:p>
          <a:p>
            <a:pPr rtl="0" eaLnBrk="1" hangingPunct="1"/>
            <a:r>
              <a:rPr/>
              <a:t> </a:t>
            </a:r>
          </a:p>
          <a:p>
            <a:pPr rtl="0" eaLnBrk="1" hangingPunct="1"/>
            <a:r>
              <a:rPr/>
              <a:t>Los implementadores a veces toman sus decisiones basándose en los criterios analizados en el módulo 2 expuestos a continuación:</a:t>
            </a:r>
          </a:p>
          <a:p>
            <a:pPr rtl="0" eaLnBrk="1" hangingPunct="1"/>
            <a:r>
              <a:rPr/>
              <a:t> </a:t>
            </a:r>
          </a:p>
          <a:p>
            <a:pPr rtl="0" eaLnBrk="1" hangingPunct="1"/>
            <a:r>
              <a:rPr/>
              <a:t>Efectividad </a:t>
            </a:r>
            <a:r>
              <a:rPr b="1"/>
              <a:t>– ¿Hasta qué punto funciona bien esta tecnología?</a:t>
            </a:r>
          </a:p>
          <a:p>
            <a:pPr rtl="0" eaLnBrk="1" hangingPunct="1"/>
            <a:r>
              <a:rPr/>
              <a:t>Adecuación </a:t>
            </a:r>
            <a:r>
              <a:rPr b="1"/>
              <a:t>– ¿Hasta qué punto encaja esta tecnología en la vida de la comunidad?</a:t>
            </a:r>
          </a:p>
          <a:p>
            <a:pPr rtl="0" eaLnBrk="1" hangingPunct="1"/>
            <a:r>
              <a:rPr/>
              <a:t>Aceptabilidad </a:t>
            </a:r>
            <a:r>
              <a:rPr b="1"/>
              <a:t>– ¿Qué pensará la comunidad de esta tecnología?</a:t>
            </a:r>
          </a:p>
          <a:p>
            <a:pPr rtl="0" eaLnBrk="1" hangingPunct="1"/>
            <a:r>
              <a:rPr/>
              <a:t>Costo</a:t>
            </a:r>
            <a:r>
              <a:rPr b="1"/>
              <a:t> – ¿Cuál es el costo para cada hogar?</a:t>
            </a:r>
          </a:p>
          <a:p>
            <a:pPr rtl="0" eaLnBrk="1" hangingPunct="1"/>
            <a:r>
              <a:rPr/>
              <a:t>Implementación </a:t>
            </a:r>
            <a:r>
              <a:rPr b="1"/>
              <a:t>– ¿Qué se necesita para que las personas implementen la tecnología en sus casas?</a:t>
            </a:r>
          </a:p>
          <a:p>
            <a:pPr rtl="0" eaLnBrk="1" hangingPunct="1"/>
            <a:r>
              <a:rPr/>
              <a:t> </a:t>
            </a:r>
          </a:p>
          <a:p>
            <a:pPr rtl="0" eaLnBrk="1" hangingPunct="1"/>
            <a:r>
              <a:rPr/>
              <a:t>Se cree que la demanda se puede aumentar ofreciendo más opciones de TANDAS, así permitiendo que los hogares elijan entre una gama de productos con varios precios de venta al público (WSP, 2002; UNICEF, 2008; Clasen, 2009). Por lo general, cuanto más se involucren los hogares para elegir su TANDAS, más conocimiento y motivación para usarlo tendrán. </a:t>
            </a:r>
          </a:p>
          <a:p>
            <a:pPr rtl="0" eaLnBrk="1" hangingPunct="1"/>
            <a:r>
              <a:rPr/>
              <a:t> </a:t>
            </a:r>
          </a:p>
          <a:p>
            <a:pPr rtl="0" eaLnBrk="1" hangingPunct="1"/>
            <a:r>
              <a:rPr/>
              <a:t>Sin embargo, las personas pueden abrumarse fácilmente si hay demasiadas opciones. La dificultad para tomar una decisión puede llevar a que las personas no tomen ninguna medida y continúen bebiendo agua insegura. Los hogares necesitan a alguien que los ayude a tomar una decisión, sugiriéndoles un buen punto por donde comenzar. Algunos implementadores ayudan a las personas a decidir qué es lo más apropiado para su situación a través de la educación y capacitación. </a:t>
            </a:r>
          </a:p>
          <a:p>
            <a:pPr rtl="0" eaLnBrk="1" hangingPunct="1"/>
            <a:r>
              <a:rPr/>
              <a:t> </a:t>
            </a: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4E8540D-1B0D-479D-A574-C1CBB4F2C0F5}" type="slidenum">
              <a:rPr/>
              <a:pPr rtl="0" eaLnBrk="1" hangingPunct="1"/>
              <a:t>18</a:t>
            </a:fld>
            <a:endParaRPr/>
          </a:p>
        </p:txBody>
      </p:sp>
    </p:spTree>
    <p:extLst>
      <p:ext uri="{BB962C8B-B14F-4D97-AF65-F5344CB8AC3E}">
        <p14:creationId xmlns:p14="http://schemas.microsoft.com/office/powerpoint/2010/main" xmlns="" val="905100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8D10B9E-21D1-4F5D-BFB2-22DBD3367289}" type="slidenum">
              <a:rPr/>
              <a:pPr rtl="0" eaLnBrk="1" hangingPunct="1"/>
              <a:t>19</a:t>
            </a:fld>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Los implementadores necesitan aumentar la concientización y el conocimiento para motivar a las personas a tomar medidas.  Acompañado del continuo aumento de concientización, conocimientos y acción, la promoción se utiliza para crear conciencia y para animar a las personas a que aprendan más sobre el agua potable segura y sobre las soluciones que existen. La educación aumenta su conocimiento con respecto a la relación entre agua y salud y las opciones de TANDAS disponibles. Ambas son necesarias para motivar a los individuos a que actúen de manera diferente y a que integren el TANDAS en su rutina diaria. Los esfuerzos de promoción y educación deben estar orientados a cada grupo objetivo.</a:t>
            </a:r>
            <a:r>
              <a:rPr b="1"/>
              <a:t> </a:t>
            </a:r>
          </a:p>
          <a:p>
            <a:pPr eaLnBrk="1" hangingPunct="1"/>
            <a:endParaRPr lang="en-US" smtClean="0"/>
          </a:p>
          <a:p>
            <a:pPr eaLnBrk="1" hangingPunct="1"/>
            <a:endParaRPr lang="en-US" smtClean="0"/>
          </a:p>
        </p:txBody>
      </p:sp>
    </p:spTree>
    <p:extLst>
      <p:ext uri="{BB962C8B-B14F-4D97-AF65-F5344CB8AC3E}">
        <p14:creationId xmlns:p14="http://schemas.microsoft.com/office/powerpoint/2010/main" xmlns="" val="39420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109" charset="-128"/>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9D18980-FE4C-4DCB-95E3-D904B04E35F4}" type="slidenum">
              <a:rPr/>
              <a:pPr rtl="0" eaLnBrk="1" hangingPunct="1"/>
              <a:t>2</a:t>
            </a:fld>
            <a:endParaRPr/>
          </a:p>
        </p:txBody>
      </p:sp>
    </p:spTree>
    <p:extLst>
      <p:ext uri="{BB962C8B-B14F-4D97-AF65-F5344CB8AC3E}">
        <p14:creationId xmlns:p14="http://schemas.microsoft.com/office/powerpoint/2010/main" xmlns="" val="2112266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Las actividades de promoción están enfocadas generalmente a una amplia gama de individuos, y queda claro que se ofrecerán como voluntarios los más interesados. Se presta al uso de canales de medios de comunicación como la televisión, la radio, el periódico, carteles, obras de teatro realizadas en la calle, etc. Las campañas en los medios de comunicación se centran con frecuencia en algunos mensajes clave para el público general, como:</a:t>
            </a:r>
          </a:p>
          <a:p>
            <a:pPr rtl="0" eaLnBrk="1" hangingPunct="1"/>
            <a:r>
              <a:rPr/>
              <a:t> </a:t>
            </a:r>
          </a:p>
          <a:p>
            <a:pPr rtl="0" eaLnBrk="1" hangingPunct="1"/>
            <a:r>
              <a:rPr/>
              <a:t>“El agua sucia puede causarte enfermedades”</a:t>
            </a:r>
          </a:p>
          <a:p>
            <a:pPr rtl="0" eaLnBrk="1" hangingPunct="1"/>
            <a:r>
              <a:rPr/>
              <a:t>“El agua limpia te mantiene sano”</a:t>
            </a:r>
          </a:p>
          <a:p>
            <a:pPr rtl="0" eaLnBrk="1" hangingPunct="1"/>
            <a:r>
              <a:rPr/>
              <a:t>“Puedes tratar el agua sucia en tu casa para obtener agua limpia”</a:t>
            </a:r>
          </a:p>
          <a:p>
            <a:pPr rtl="0" eaLnBrk="1" hangingPunct="1"/>
            <a:r>
              <a:rPr/>
              <a:t> </a:t>
            </a:r>
          </a:p>
          <a:p>
            <a:pPr rtl="0" eaLnBrk="1" hangingPunct="1"/>
            <a:r>
              <a:rPr/>
              <a:t>El uso de los medios de comunicación puede ser muy oportuno (por ej. para aumentar la concientización sobre el cólera justo antes de la temporada de lluvias) y puede llegar a un público numeroso con recursos humanos limitados. Sin embargo, esto se deben reforzar con una educación apropiada, para motivar aún más a que las personas tomen acción. Los medios de comunicación utilizados aisladamente son menos eficaces para el cambio a largo plazo debido a que solo proporcionan comunicación unidireccional. Asimismo, solo llega a públicos selectos, como familias adineradas que pueden ser las únicas que tengan televisión o radio (Namsaat,2011).</a:t>
            </a:r>
          </a:p>
          <a:p>
            <a:pPr eaLnBrk="1" hangingPunct="1"/>
            <a:endParaRPr lang="en-CA" smtClean="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9CD11F3-A145-417A-9EA6-8C3B422A0A57}" type="slidenum">
              <a:rPr/>
              <a:pPr rtl="0" eaLnBrk="1" hangingPunct="1"/>
              <a:t>20</a:t>
            </a:fld>
            <a:endParaRPr/>
          </a:p>
        </p:txBody>
      </p:sp>
    </p:spTree>
    <p:extLst>
      <p:ext uri="{BB962C8B-B14F-4D97-AF65-F5344CB8AC3E}">
        <p14:creationId xmlns:p14="http://schemas.microsoft.com/office/powerpoint/2010/main" xmlns="" val="1180422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Se necesita educar a las personas en tres cosas para comenzar el tratamiento del agua en los hogares: por qué utilizar el TANDAS, qué hacer para obtener TANDAS y cómo utilizar el TANDAS. </a:t>
            </a:r>
          </a:p>
          <a:p>
            <a:pPr rtl="0" eaLnBrk="1" hangingPunct="1"/>
            <a:r>
              <a:rPr/>
              <a:t> </a:t>
            </a:r>
          </a:p>
          <a:p>
            <a:pPr rtl="0" eaLnBrk="1" hangingPunct="1"/>
            <a:r>
              <a:rPr/>
              <a:t>Los promotores de salud comunitaria son fundamentales para una implementación exitosa ya que ayudan a los hogares a aprender sobre la necesidad del agua segura y del TANDAS. Estos son habitantes de la zona respetados y en los que se puede confiar, y que le otorgan credibilidad al TANDAS. Entre los PSC podemos encontrar enfermeras, maestros, líderes de mujeres, líderes de la comunidad y ancianos. </a:t>
            </a:r>
          </a:p>
          <a:p>
            <a:pPr rtl="0" eaLnBrk="1" hangingPunct="1"/>
            <a:r>
              <a:rPr/>
              <a:t> </a:t>
            </a:r>
          </a:p>
          <a:p>
            <a:pPr rtl="0" eaLnBrk="1" hangingPunct="1"/>
            <a:r>
              <a:rPr/>
              <a:t>Los estudios demuestran que las personas tienen más probabilidades de tratar el agua si entienden la relación entre el agua y la salud y si tienen conocimientos de las prácticas de agua segura (Kraemer y Mosler, 2010; Brown et al., 2007). Sin embargo, muchísimas personas en todo el mundo no entienden la relación entre el agua y la salud. Las normas tradicionales y las creencias de que la diarrea no es una enfermedad o que es causada por poderes sobrenaturales se mencionan con frecuencia entre los implementadores como las razones de la falta de demanda. Otros implementadores han notado que las personas creen que al haber estado bebiendo esa agua durante tanto tiempo, están inmunizados y por ende no necesitan tratar el agua (Heri y Mosler, 2008; Graf et al., 2008; Clasen, 2009). </a:t>
            </a:r>
          </a:p>
          <a:p>
            <a:pPr eaLnBrk="1" hangingPunct="1"/>
            <a:endParaRPr lang="en-US" smtClean="0"/>
          </a:p>
          <a:p>
            <a:pPr rtl="0" eaLnBrk="1" hangingPunct="1"/>
            <a:r>
              <a:rPr/>
              <a:t>La elección de los mensajes clave y los canales de comunicación más apropiados es esencial para tratar las creencias y motivaciones del público objetivo. Por ejemplo, los promotores de salud comunitaria pueden organizar visitas de casa en casa y reuniones con grupos de mujeres para llegar a las madres, mientras que el teatro de calle puede ser más eficaz para llegar a los padres y la juventud. </a:t>
            </a:r>
          </a:p>
          <a:p>
            <a:pPr rtl="0" eaLnBrk="1" hangingPunct="1"/>
            <a:r>
              <a:rPr/>
              <a:t> </a:t>
            </a:r>
          </a:p>
          <a:p>
            <a:pPr rtl="0" eaLnBrk="1" hangingPunct="1"/>
            <a:r>
              <a:rPr/>
              <a:t>Algunas personas argumentan que la comunicación de persona a persona consume recursos de manera intensiva y no es expandible, por ende, debería ser limitada a zonas donde no hay alcance de los medios de comunicación (Parker, 2009). Sin embargo, muchos implementadores informan de que las reuniones grupales y las visitas a los hogares llevadas a cabo por los promotores de salud comunitaria es la estrategia más éxitosa para educar a las personas y apoyarlas para que adopten el TANDAS. La aceptación, la implementación y el uso a largo plazo son más probables, y a su vez, ayudan a crear la “educación de boca a boca” más allá de la inversión del proyecto, y en consecuencia, se produce una posible ampliación. </a:t>
            </a:r>
          </a:p>
          <a:p>
            <a:pPr rtl="0" eaLnBrk="1" hangingPunct="1"/>
            <a:r>
              <a:rPr/>
              <a:t> </a:t>
            </a:r>
          </a:p>
          <a:p>
            <a:pPr rtl="0" eaLnBrk="1" hangingPunct="1"/>
            <a:r>
              <a:rPr/>
              <a:t> </a:t>
            </a:r>
          </a:p>
          <a:p>
            <a:pPr eaLnBrk="1" hangingPunct="1"/>
            <a:endParaRPr lang="en-CA" smtClean="0"/>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8E53478-D7D3-43FD-9E37-F8E450334D11}" type="slidenum">
              <a:rPr/>
              <a:pPr rtl="0" eaLnBrk="1" hangingPunct="1"/>
              <a:t>21</a:t>
            </a:fld>
            <a:endParaRPr/>
          </a:p>
        </p:txBody>
      </p:sp>
    </p:spTree>
    <p:extLst>
      <p:ext uri="{BB962C8B-B14F-4D97-AF65-F5344CB8AC3E}">
        <p14:creationId xmlns:p14="http://schemas.microsoft.com/office/powerpoint/2010/main" xmlns="" val="343308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Un proyecto de demostración les permite a las personas ver y comprobar por sí mismos los beneficios del TANDAS. Una buena estrategia para los implementadores es hacer un pequeño proyecto de demostración al principio del programa. Esto ayuda a generar interés y crear demanda antes de que se amplíe el programa.</a:t>
            </a:r>
          </a:p>
          <a:p>
            <a:pPr rtl="0" eaLnBrk="1" hangingPunct="1"/>
            <a:r>
              <a:rPr/>
              <a:t> </a:t>
            </a:r>
          </a:p>
          <a:p>
            <a:pPr rtl="0" eaLnBrk="1" hangingPunct="1"/>
            <a:r>
              <a:rPr/>
              <a:t>Los mejores lugares para llevar a cabo la demostración son por lo general las instituciones comunitarias o públicas, como las escuelas o las clínicas médicas. Estos lugares resaltan el liderazgo de aquellos con autoridad y le brindan credibilidad al programa. Además, para los implementadores es una forma de acceder a la población más vulnerable, los jóvenes y los enfermos. </a:t>
            </a:r>
          </a:p>
          <a:p>
            <a:pPr rtl="0" eaLnBrk="1" hangingPunct="1"/>
            <a:r>
              <a:rPr/>
              <a:t> </a:t>
            </a:r>
          </a:p>
          <a:p>
            <a:pPr rtl="0" eaLnBrk="1" hangingPunct="1"/>
            <a:r>
              <a:rPr/>
              <a:t>En las escuelas, se puede mostrar la eficacia del TANDAS y los maestros también pueden recibir capacitación sobre el agua potable y segura, higiene y TANDAS, para después compartirla con sus alumnos. Una vez que los jóvenes tienen conocimiento sobre la importancia del agua potable sana y las soluciones disponibles, trasmiten el mensaje a sus padres y lo fomentan en sus hogares. </a:t>
            </a:r>
          </a:p>
          <a:p>
            <a:pPr rtl="0" eaLnBrk="1" hangingPunct="1"/>
            <a:r>
              <a:rPr/>
              <a:t> </a:t>
            </a:r>
          </a:p>
          <a:p>
            <a:pPr rtl="0" eaLnBrk="1" hangingPunct="1"/>
            <a:r>
              <a:rPr/>
              <a:t>De una forma similar, las demostraciones en las clínicas médicas se pueden juntar con la educación para los trabajadores de salud, quienes trasmiten la información a sus pacientes y clientes. La participación comunitaria a través de las clínicas llega directamente a los niños menores de cinco años que sufren los índices más altos de enfermedades y muerte por diarrea, y a las madres que se preocupan por la salud de su familia y buscan soluciones.</a:t>
            </a:r>
          </a:p>
          <a:p>
            <a:pPr rtl="0" eaLnBrk="1" hangingPunct="1"/>
            <a:r>
              <a:rPr/>
              <a:t> </a:t>
            </a:r>
          </a:p>
          <a:p>
            <a:pPr rtl="0" eaLnBrk="1" hangingPunct="1"/>
            <a:r>
              <a:rPr/>
              <a:t>Las escuelas y las clínicas reciben con frecuencia opciones de TANDAS sin ningún costo. Las cartas de acuerdo y los contratos se han utilizado con éxito para asegurar que están de acuerdo con la operación y el mantenimiento adecuado de los productos de TANDAS. Algunos programas también proporcionan el TANDAS gratis a los maestros y a los trabajadores de salud para que lo usen en sus hogares. </a:t>
            </a:r>
          </a:p>
          <a:p>
            <a:pPr rtl="0" eaLnBrk="1" hangingPunct="1"/>
            <a:r>
              <a:rPr/>
              <a:t> </a:t>
            </a:r>
          </a:p>
          <a:p>
            <a:pPr rtl="0" eaLnBrk="1" hangingPunct="1"/>
            <a:r>
              <a:rPr b="1"/>
              <a:t>Ver para creer</a:t>
            </a:r>
          </a:p>
          <a:p>
            <a:pPr rtl="0" eaLnBrk="1" hangingPunct="1"/>
            <a:r>
              <a:rPr b="1"/>
              <a:t> </a:t>
            </a:r>
          </a:p>
          <a:p>
            <a:pPr rtl="0" eaLnBrk="1" hangingPunct="1"/>
            <a:r>
              <a:rPr/>
              <a:t>Los implementadores han declarado que cuando las personas observan el beneficio que tienen sus vecinos con el TANDAS, quieren lo mismo para ellos. En un estudio realizado por Moser et al. (2005) se mostró que cuantas más personas alguien haya visto usando SODIS, mayor es el porcentaje de uso del método. Clean Water for Haiti colocó en un principio filtros de bioarena en las escuelas, en los centros sanitarios, en las iglesias y en los hogares de los líderes de la comunidad para demostrar la tecnología. Las personas podían ver por sí mismas que el agua filtrada era mejor y que había mejoras en la salud de las personas. El éxito de su demostración ayudó a convencer a las personas para que adoptaran los filtros. Hasta la fecha, más de 10.000 hogares tienen instalado el filtro de bioarena y la demanda supera la capacidad de la organización para abastecer (Dow Baker et al., 2008).</a:t>
            </a:r>
          </a:p>
          <a:p>
            <a:pPr eaLnBrk="1" hangingPunct="1"/>
            <a:endParaRPr lang="en-CA" smtClean="0"/>
          </a:p>
          <a:p>
            <a:pPr rtl="0" eaLnBrk="1" hangingPunct="1"/>
            <a:r>
              <a:rPr b="1"/>
              <a:t> </a:t>
            </a:r>
          </a:p>
          <a:p>
            <a:pPr rtl="0" eaLnBrk="1" hangingPunct="1"/>
            <a:r>
              <a:rPr b="1"/>
              <a:t>Educar a las comunidades a través de las escuelas y las clínicas médicas – Cloro, Kenia.</a:t>
            </a:r>
          </a:p>
          <a:p>
            <a:pPr rtl="0" eaLnBrk="1" hangingPunct="1"/>
            <a:r>
              <a:rPr/>
              <a:t> </a:t>
            </a:r>
          </a:p>
          <a:p>
            <a:pPr rtl="0" eaLnBrk="1" hangingPunct="1"/>
            <a:r>
              <a:rPr/>
              <a:t>CARE de Kenia implementó una intervención de agua segura e higiene en las escuelas rurales. A las escuelas se les proporcionaban recipientes de almacenamiento de agua segura, WaterGuard (cloro), y estaciones de lavado de manos. El programa fue valorado para evaluar su impacto en el conocimiento de los estudiantes y en la implementación, por parte de los padres, de las prácticas de agua segura y de la higiene en los hogares. Este método prometía trasmitir el mensaje de los estudiantes a los padres para promover las intervenciones sobre agua y salud en el hogar (O’Reilly et al., 2006; O’Reilly et al., 2008).</a:t>
            </a:r>
          </a:p>
          <a:p>
            <a:pPr rtl="0" eaLnBrk="1" hangingPunct="1"/>
            <a:r>
              <a:rPr/>
              <a:t> </a:t>
            </a:r>
          </a:p>
          <a:p>
            <a:pPr rtl="0" eaLnBrk="1" hangingPunct="1"/>
            <a:r>
              <a:rPr/>
              <a:t>En otro estudio, se capacitó a las enfermeras de una clínica médica materno-infantil en la cloración utilizando WaterGuard y el lavado de manos adecuado. Se les pidió que trasmitieran esta información a sus pacientes. Inmediatamente después de la capacitación se realizó una entrevista a los pacientes; el 76% declaró que les habían enseñado sobre la cloración y el lavado de manos durante su visita a la clínica (Parker et al., 2006).</a:t>
            </a:r>
          </a:p>
          <a:p>
            <a:pPr rtl="0" eaLnBrk="1" hangingPunct="1"/>
            <a:r>
              <a:rPr/>
              <a:t> </a:t>
            </a:r>
          </a:p>
          <a:p>
            <a:pPr eaLnBrk="1" hangingPunct="1"/>
            <a:endParaRPr lang="en-CA" smtClean="0"/>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46E87B5-52D2-4CC6-A4B4-4203547881B4}" type="slidenum">
              <a:rPr/>
              <a:pPr rtl="0" eaLnBrk="1" hangingPunct="1"/>
              <a:t>22</a:t>
            </a:fld>
            <a:endParaRPr/>
          </a:p>
        </p:txBody>
      </p:sp>
    </p:spTree>
    <p:extLst>
      <p:ext uri="{BB962C8B-B14F-4D97-AF65-F5344CB8AC3E}">
        <p14:creationId xmlns:p14="http://schemas.microsoft.com/office/powerpoint/2010/main" xmlns="" val="2674693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Para ayudar a aumentar la demanda con el paso del tiempo se requiere reconocimiento y apoyo por parte del Gobierno. El respaldo de los organismos gubernamentales le proporciona credibilidad al TANDAS y a los implementadores. </a:t>
            </a:r>
          </a:p>
          <a:p>
            <a:pPr rtl="0" eaLnBrk="1" hangingPunct="1"/>
            <a:r>
              <a:rPr/>
              <a:t> </a:t>
            </a:r>
          </a:p>
          <a:p>
            <a:pPr rtl="0" eaLnBrk="1" hangingPunct="1"/>
            <a:r>
              <a:rPr/>
              <a:t>Los implementadores deben ser proactivos y tomar medidas para involucrar a todos los escalafones del Gobierno: el local, el regional y el nacional. El TANDAS puede abarcar una gama amplia de sectores (como la salud, el agua y el saneamiento, el desarrollo rural y la educación), por ende los funcionarios de cada una de estas áreas deben estar involucrados. Involucrar a los funcionarios del Gobierno se puede llevar a cabo educándolos acerca de los beneficios del TANDAS y mostrándoles cómo se puede potenciar sus propios esfuerzos para brindar servicios (Clasen, 2009). </a:t>
            </a:r>
          </a:p>
          <a:p>
            <a:pPr rtl="0" eaLnBrk="1" hangingPunct="1"/>
            <a:r>
              <a:rPr/>
              <a:t> </a:t>
            </a:r>
          </a:p>
          <a:p>
            <a:pPr rtl="0" eaLnBrk="1" hangingPunct="1"/>
            <a:r>
              <a:rPr/>
              <a:t>En Nepal, el Gobierno trabaja activamente en la promoción del TANDAS.Ellos coordinan el desarrollo de la promoción de los materiales y la mensajería del TANDAS con las organizaciones responsables de la implementación. El Gobierno de la República Democrática de Lao también trabaja de cerca con los implementadores para promover diferentes opciones de TANDAS, como el hervido, el cloro, SODIS, y el filtro de bioarena. Además, proporcionan capacitación a través del sistema de extensión de su Gobierno y están involucrados en la producción conjunta de materiales educativos con los implementadores (SODIS, 2010). </a:t>
            </a:r>
          </a:p>
          <a:p>
            <a:pPr rtl="0" eaLnBrk="1" hangingPunct="1"/>
            <a:r>
              <a:rPr/>
              <a:t> </a:t>
            </a:r>
          </a:p>
          <a:p>
            <a:pPr rtl="0" eaLnBrk="1" hangingPunct="1"/>
            <a:r>
              <a:rPr/>
              <a:t>Varios Gobiernos (que incluyen Camboya, Indonesia, Nepal y Filipinas) también han elaborado directrices de TANDAS para fomentar la implementación y respaldar la calidad de los productos.</a:t>
            </a:r>
          </a:p>
          <a:p>
            <a:pPr rtl="0" eaLnBrk="1" hangingPunct="1"/>
            <a:r>
              <a:rPr/>
              <a:t> </a:t>
            </a:r>
          </a:p>
          <a:p>
            <a:pPr eaLnBrk="1" hangingPunct="1"/>
            <a:endParaRPr lang="en-CA" smtClean="0"/>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EC739FB-0339-4F2C-9487-BC6FD49B120F}" type="slidenum">
              <a:rPr/>
              <a:pPr rtl="0" eaLnBrk="1" hangingPunct="1"/>
              <a:t>23</a:t>
            </a:fld>
            <a:endParaRPr/>
          </a:p>
        </p:txBody>
      </p:sp>
    </p:spTree>
    <p:extLst>
      <p:ext uri="{BB962C8B-B14F-4D97-AF65-F5344CB8AC3E}">
        <p14:creationId xmlns:p14="http://schemas.microsoft.com/office/powerpoint/2010/main" xmlns="" val="2923419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El refuerzo positivo es fundamental después de introducir el TANDAS por primera vez en el hogar.</a:t>
            </a:r>
            <a:r>
              <a:rPr b="1"/>
              <a:t> </a:t>
            </a:r>
            <a:r>
              <a:rPr/>
              <a:t>Las personas necesitan ánimo y apoyo a medida que aprenden a incorporar el TANDAS en sus rutinas diarias. Muchas veces tienen preguntas o necesitan que se les recuerde cómo utilizar y mantener correctamente su producto de TANDAS. </a:t>
            </a:r>
          </a:p>
          <a:p>
            <a:pPr rtl="0" eaLnBrk="1" hangingPunct="1"/>
            <a:r>
              <a:rPr/>
              <a:t> </a:t>
            </a:r>
          </a:p>
          <a:p>
            <a:pPr rtl="0" eaLnBrk="1" hangingPunct="1"/>
            <a:r>
              <a:rPr/>
              <a:t>Uno de los desafíos más grandes para los implementadores es el de realizar un seguimiento con los hogares de manera oportuna para supervisar y reforzar el uso de TANDAS. Muchos implementadores han utilizado con éxito a los promotores de salud comunitaria para reforzar las prácticas y los mensajes clave. Los promotores de salud comunitaria visitan los hogares y organizan actividades grupales para ayudar a las personas a tratar el agua, solucionar problemas y responder preguntas. </a:t>
            </a:r>
          </a:p>
          <a:p>
            <a:pPr rtl="0" eaLnBrk="1" hangingPunct="1"/>
            <a:r>
              <a:rPr/>
              <a:t> </a:t>
            </a:r>
          </a:p>
          <a:p>
            <a:pPr rtl="0" eaLnBrk="1" hangingPunct="1"/>
            <a:r>
              <a:rPr/>
              <a:t> </a:t>
            </a:r>
          </a:p>
          <a:p>
            <a:pPr rtl="0" eaLnBrk="1" hangingPunct="1"/>
            <a:r>
              <a:rPr b="1"/>
              <a:t>La necesidad de un refuerzo continuo – SODIS, Bolivia</a:t>
            </a:r>
          </a:p>
          <a:p>
            <a:pPr rtl="0" eaLnBrk="1" hangingPunct="1"/>
            <a:r>
              <a:rPr/>
              <a:t> </a:t>
            </a:r>
          </a:p>
          <a:p>
            <a:pPr rtl="0" eaLnBrk="1" hangingPunct="1"/>
            <a:r>
              <a:rPr/>
              <a:t>En un estudio de SODIS en Bolivia se observó que alterar hábitos existentes y desarrollar nuevos hábitos es un proceso largo y difícil. Se recomienda monitorear regularmente y realizar un seguimiento con los nuevos usuarios durante un largo período para el apoyo y el refuerzo del uso de SODIS (Moser et al., 2005).</a:t>
            </a:r>
          </a:p>
          <a:p>
            <a:pPr rtl="0" eaLnBrk="1" hangingPunct="1"/>
            <a:r>
              <a:rPr/>
              <a:t> </a:t>
            </a:r>
          </a:p>
          <a:p>
            <a:pPr eaLnBrk="1" hangingPunct="1"/>
            <a:endParaRPr lang="en-CA" smtClean="0"/>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056F5FB-1CB3-43AE-BF46-6628BBA7E386}" type="slidenum">
              <a:rPr/>
              <a:pPr rtl="0" eaLnBrk="1" hangingPunct="1"/>
              <a:t>24</a:t>
            </a:fld>
            <a:endParaRPr/>
          </a:p>
        </p:txBody>
      </p:sp>
    </p:spTree>
    <p:extLst>
      <p:ext uri="{BB962C8B-B14F-4D97-AF65-F5344CB8AC3E}">
        <p14:creationId xmlns:p14="http://schemas.microsoft.com/office/powerpoint/2010/main" xmlns="" val="2585664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84B18B9-A8C2-444D-AB41-694DB4B95217}" type="slidenum">
              <a:rPr/>
              <a:pPr rtl="0" eaLnBrk="1" hangingPunct="1"/>
              <a:t>25</a:t>
            </a:fld>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La asequibilidad y disponibilidad son los dos factores clave para asegurar el suministro de los productos para el tratamiento del agua a nivel domiciliar y su almacenamiento seguro. Los recipientes para el almacenamiento del agua segura son productos fundamentales que también hace falta suministrar a los hogares.</a:t>
            </a:r>
          </a:p>
          <a:p>
            <a:pPr rtl="0" eaLnBrk="1" hangingPunct="1"/>
            <a:r>
              <a:rPr/>
              <a:t> </a:t>
            </a:r>
          </a:p>
          <a:p>
            <a:pPr rtl="0" eaLnBrk="1" hangingPunct="1"/>
            <a:r>
              <a:rPr/>
              <a:t>Las opciones de TANDAS se pueden dividir en productos consumibles y productos duraderos, y cada uno requiere diferentes estrategias de implementación para que puedan ser asequibles y estén disponibles. </a:t>
            </a:r>
          </a:p>
          <a:p>
            <a:pPr rtl="0" eaLnBrk="1" hangingPunct="1"/>
            <a:r>
              <a:rPr/>
              <a:t> </a:t>
            </a:r>
          </a:p>
          <a:p>
            <a:pPr rtl="0" eaLnBrk="1" hangingPunct="1"/>
            <a:r>
              <a:rPr/>
              <a:t>Los productos consumibles, como el alumbre o el cloro, necesitan ser repuestos de manera regular y continua (p. ej. semanal o mensualmente). Como tal, tienen un costo recurrente, pero en general no tienen costos de capital. </a:t>
            </a:r>
          </a:p>
          <a:p>
            <a:pPr rtl="0" eaLnBrk="1" hangingPunct="1"/>
            <a:r>
              <a:rPr/>
              <a:t> </a:t>
            </a:r>
          </a:p>
          <a:p>
            <a:pPr rtl="0" eaLnBrk="1" hangingPunct="1"/>
            <a:r>
              <a:rPr/>
              <a:t>Los productos duraderos se compran ocasionalmente o solo una vez (p. ej. los elementos del filtro de cerámica necesitan ser reemplazados cada uno o dos años, en cambio, los filtros de bioarena pueden durar de por vida). Tienen un costo de capital relativamente más alto que los productos consumibles, y costos recurrentes mínimos.</a:t>
            </a:r>
          </a:p>
          <a:p>
            <a:pPr rtl="0" eaLnBrk="1" hangingPunct="1"/>
            <a:r>
              <a:rPr/>
              <a:t> </a:t>
            </a:r>
          </a:p>
          <a:p>
            <a:pPr eaLnBrk="1" hangingPunct="1"/>
            <a:endParaRPr lang="en-US" smtClean="0"/>
          </a:p>
        </p:txBody>
      </p:sp>
    </p:spTree>
    <p:extLst>
      <p:ext uri="{BB962C8B-B14F-4D97-AF65-F5344CB8AC3E}">
        <p14:creationId xmlns:p14="http://schemas.microsoft.com/office/powerpoint/2010/main" xmlns="" val="1145535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Tanto los gastos de capital y los gastos recurrentes necesitan ser asequibles. Muchos programas están dirigidos a la población pobre porque son los que más se benefician con el TANDAS. Por consiguiente, tanto el gasto de capital inicial y los gastos recurrentes continuos necesitan ser asequibles para los pobres, especialmente para aquellos que viven con US$1-2 al día. </a:t>
            </a:r>
          </a:p>
          <a:p>
            <a:pPr rtl="0" eaLnBrk="1" hangingPunct="1"/>
            <a:r>
              <a:rPr/>
              <a:t> </a:t>
            </a:r>
          </a:p>
          <a:p>
            <a:pPr rtl="0" eaLnBrk="1" hangingPunct="1"/>
            <a:r>
              <a:rPr/>
              <a:t>Generalmente está acordado y ampliamente aceptado que para que los programas sean sustentables, los gastos recurrentes no deben ser subvencionados. Los hogares necesitan poder solventar el gasto total de la compra de los productos consumibles de manera continua y a largo plazo. En el caso de los productos duraderos, las personas deben poder pagar los gastos recurrentes asociados al reemplazo de las piezas y al continuo uso y mantenimiento. </a:t>
            </a:r>
          </a:p>
          <a:p>
            <a:pPr rtl="0" eaLnBrk="1" hangingPunct="1"/>
            <a:r>
              <a:rPr/>
              <a:t> </a:t>
            </a:r>
          </a:p>
          <a:p>
            <a:pPr rtl="0" eaLnBrk="1" hangingPunct="1"/>
            <a:r>
              <a:rPr/>
              <a:t>Se pueden requerir subsidios para el gasto de capital de los productos duraderos para hacer que los productos sean asequibles para los pobres. Los altos costos de compra inicial de los productos duraderos, como el filtro de bioarena, a menudo son imposibles de pagar para los hogares más pobres. Habitualmente se requiere alguna forma de compartir los gastos, como sucede con otros proyectos de infraestructura. </a:t>
            </a:r>
          </a:p>
          <a:p>
            <a:pPr rtl="0" eaLnBrk="1" hangingPunct="1"/>
            <a:r>
              <a:rPr/>
              <a:t> </a:t>
            </a:r>
          </a:p>
          <a:p>
            <a:pPr rtl="0" eaLnBrk="1" hangingPunct="1"/>
            <a:r>
              <a:rPr/>
              <a:t>Lo que recomienda la mayoría de los implementadores es que los hogares contribuyan de alguna manera con la compra inicial de los productos duraderos.  La experiencia ha demostrado que las personas valoran más su producto TANDAS y lo usan durante más tiempo cuando han invertido algo de dinero. La distribución gratuita no es recomendable.</a:t>
            </a:r>
          </a:p>
          <a:p>
            <a:pPr rtl="0" eaLnBrk="1" hangingPunct="1"/>
            <a:r>
              <a:rPr/>
              <a:t> </a:t>
            </a:r>
          </a:p>
          <a:p>
            <a:pPr rtl="0" eaLnBrk="1" hangingPunct="1"/>
            <a:r>
              <a:rPr/>
              <a:t>Han surgido diferentes tipos de planes para permitirles a los pobres contribuir con los gastos de capital. Muchas veces, las familias contribuyen mediante el trabajo voluntario para la construcción y el transporte o proporcionando materiales locales. También se les ofrece la opción de pagar pequeñas cantidades en cuotas, en vez de tener que pagar el costo total de una vez </a:t>
            </a:r>
          </a:p>
          <a:p>
            <a:pPr rtl="0" eaLnBrk="1" hangingPunct="1"/>
            <a:r>
              <a:rPr/>
              <a:t> </a:t>
            </a:r>
          </a:p>
          <a:p>
            <a:pPr rtl="0" eaLnBrk="1" hangingPunct="1"/>
            <a:r>
              <a:rPr/>
              <a:t>Las organizaciones de microfinanzas también pueden ser útiles al financiar el gasto de capital de los productos duraderos de TANDAS. Los proyectos piloto de microfinanciación en India han demostrado casi un 100 por ciento del reembolso de préstamos de los habitantes con menores ingresos para la compra de los filtros que con frecuencia son asequibles solo para los hogares de ingresos medios. El agua segura ahorra dinero ya que reduce las enfermedades y aumenta la productividad, haciendo que sea más fácil reembolsar préstamos con el paso del tiempo.  Aun con este éxito, actualmente el acceso a pequeños préstamos para productos que no generan ingreso (como el TANDAS) es limitado. Será importante para los implementadores que desean utilizar la microfinanciación educar a estas instituciones sobre los beneficios de TANDAS (IFC, 2009). </a:t>
            </a:r>
          </a:p>
          <a:p>
            <a:pPr rtl="0" eaLnBrk="1" hangingPunct="1"/>
            <a:r>
              <a:rPr/>
              <a:t> </a:t>
            </a:r>
          </a:p>
          <a:p>
            <a:pPr rtl="0" eaLnBrk="1" hangingPunct="1"/>
            <a:r>
              <a:rPr/>
              <a:t> </a:t>
            </a:r>
          </a:p>
          <a:p>
            <a:pPr rtl="0" eaLnBrk="1" hangingPunct="1"/>
            <a:r>
              <a:rPr b="1"/>
              <a:t>La inversión de las familias en el TANDAS –filtros de bioarena en Camboya.</a:t>
            </a:r>
          </a:p>
          <a:p>
            <a:pPr rtl="0" eaLnBrk="1" hangingPunct="1"/>
            <a:r>
              <a:rPr/>
              <a:t> </a:t>
            </a:r>
          </a:p>
          <a:p>
            <a:pPr rtl="0" eaLnBrk="1" hangingPunct="1"/>
            <a:r>
              <a:rPr/>
              <a:t>Los filtros de bioarena están subvencionados por HAGAR en Camboya para apoyar a las personas que no pueden comprarlos en su valor total. Las familias pagan una cantidad nominal y contribuyen con trabajo ayudando a construir y a transportar los filtros a sus hogares. De este modo, las personas han hecho una inversión personal y HAGAR ha alcanzado una tasa alta de adopción de los filtros, con más de 55.000 filtros de bioarena implementados en el país.</a:t>
            </a:r>
          </a:p>
          <a:p>
            <a:pPr rtl="0" eaLnBrk="1" hangingPunct="1"/>
            <a:r>
              <a:rPr/>
              <a:t> </a:t>
            </a:r>
          </a:p>
          <a:p>
            <a:pPr rtl="0" eaLnBrk="1" hangingPunct="1"/>
            <a:r>
              <a:rPr b="1"/>
              <a:t> </a:t>
            </a:r>
          </a:p>
          <a:p>
            <a:pPr eaLnBrk="1" hangingPunct="1"/>
            <a:endParaRPr lang="en-CA" smtClean="0"/>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B5CBD58-D391-4CFC-B9D1-19CD115897C8}" type="slidenum">
              <a:rPr/>
              <a:pPr rtl="0" eaLnBrk="1" hangingPunct="1"/>
              <a:t>26</a:t>
            </a:fld>
            <a:endParaRPr/>
          </a:p>
        </p:txBody>
      </p:sp>
    </p:spTree>
    <p:extLst>
      <p:ext uri="{BB962C8B-B14F-4D97-AF65-F5344CB8AC3E}">
        <p14:creationId xmlns:p14="http://schemas.microsoft.com/office/powerpoint/2010/main" xmlns="" val="2722768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7553E9C-C3B6-4B00-9AAF-EABB209358CD}" type="slidenum">
              <a:rPr/>
              <a:pPr rtl="0" eaLnBrk="1" hangingPunct="1"/>
              <a:t>27</a:t>
            </a:fld>
            <a:endParaRPr/>
          </a:p>
        </p:txBody>
      </p:sp>
      <p:sp>
        <p:nvSpPr>
          <p:cNvPr id="73731"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pPr rtl="0" eaLnBrk="1" hangingPunct="1">
              <a:defRPr/>
            </a:pPr>
            <a:r>
              <a:rPr/>
              <a:t>Se necesita una cadena de suministro para asegurar que los productos de TANDAS están disponibles para cubrir la demanda. Como parte de la cadena de suministro, los implementadores necesitan considerar cómo se va a fabricar, empaquetar, distribuir y tasar el producto (la recuperación de costos y la financiación se analizan más adelante en la sección 4). La complejidad de la cadena de suministro depende de muchos factores, entre los que podemos encontrar:</a:t>
            </a:r>
            <a:r>
              <a:rPr lang="en-GB" dirty="0" smtClean="0"/>
              <a:t/>
            </a:r>
            <a:br>
              <a:rPr lang="en-GB" dirty="0" smtClean="0"/>
            </a:br>
            <a:endParaRPr lang="en-GB" dirty="0" smtClean="0"/>
          </a:p>
          <a:p>
            <a:pPr marL="171450" indent="-171450" rtl="0" eaLnBrk="1" hangingPunct="1">
              <a:buFont typeface="Arial" pitchFamily="34" charset="0"/>
              <a:buChar char="•"/>
              <a:defRPr/>
            </a:pPr>
            <a:r>
              <a:rPr/>
              <a:t>Tipo de producto TANDAS (p. ej. duradero o consumible)</a:t>
            </a:r>
          </a:p>
          <a:p>
            <a:pPr marL="171450" indent="-171450" rtl="0" eaLnBrk="1" hangingPunct="1">
              <a:buFont typeface="Arial" pitchFamily="34" charset="0"/>
              <a:buChar char="•"/>
              <a:defRPr/>
            </a:pPr>
            <a:r>
              <a:rPr/>
              <a:t>Disponibilidad de materiales y mano de obra locales</a:t>
            </a:r>
          </a:p>
          <a:p>
            <a:pPr marL="171450" indent="-171450" rtl="0" eaLnBrk="1" hangingPunct="1">
              <a:buFont typeface="Arial" pitchFamily="34" charset="0"/>
              <a:buChar char="•"/>
              <a:defRPr/>
            </a:pPr>
            <a:r>
              <a:rPr/>
              <a:t>Fuerza del sector privado</a:t>
            </a:r>
          </a:p>
          <a:p>
            <a:pPr marL="171450" indent="-171450" rtl="0" eaLnBrk="1" hangingPunct="1">
              <a:buFont typeface="Arial" pitchFamily="34" charset="0"/>
              <a:buChar char="•"/>
              <a:defRPr/>
            </a:pPr>
            <a:r>
              <a:rPr/>
              <a:t>Transporte</a:t>
            </a:r>
          </a:p>
          <a:p>
            <a:pPr marL="171450" indent="-171450" rtl="0" eaLnBrk="1" hangingPunct="1">
              <a:buFont typeface="Arial" pitchFamily="34" charset="0"/>
              <a:buChar char="•"/>
              <a:defRPr/>
            </a:pPr>
            <a:r>
              <a:rPr/>
              <a:t>Tiempo de caducidad</a:t>
            </a:r>
          </a:p>
          <a:p>
            <a:pPr marL="171450" indent="-171450" rtl="0" eaLnBrk="1" hangingPunct="1">
              <a:buFont typeface="Arial" pitchFamily="34" charset="0"/>
              <a:buChar char="•"/>
              <a:defRPr/>
            </a:pPr>
            <a:r>
              <a:rPr/>
              <a:t>Control de calidad</a:t>
            </a:r>
          </a:p>
          <a:p>
            <a:pPr marL="171450" indent="-171450" rtl="0" eaLnBrk="1" hangingPunct="1">
              <a:buFont typeface="Arial" pitchFamily="34" charset="0"/>
              <a:buChar char="•"/>
              <a:defRPr/>
            </a:pPr>
            <a:r>
              <a:rPr/>
              <a:t>Escala y capacidad del programa</a:t>
            </a:r>
          </a:p>
          <a:p>
            <a:pPr rtl="0" eaLnBrk="1" hangingPunct="1">
              <a:defRPr/>
            </a:pPr>
            <a:r>
              <a:rPr/>
              <a:t> </a:t>
            </a:r>
          </a:p>
          <a:p>
            <a:pPr rtl="0" eaLnBrk="1" hangingPunct="1">
              <a:defRPr/>
            </a:pPr>
            <a:r>
              <a:rPr/>
              <a:t>Los productos consumibles requieren una cadena de suministro ininterrumpida y a largo plazo. El tiempo de caducidad del producto y el control de calidad son factores fundamentales para tener en cuenta en el momento de la fabricación y distribución de los productos consumibles. Por ejemplo, es mejor que los productos consumibles que tienen poco tiempo de caducidad, como la solución de cloro, se produzcan por fabricantes locales y se distribuyan a través de redes pequeñas. Por otro lado, los productos con más tiempo de caducidad, como Aquatabs® o Pur®, se prestan más a la fabricación internacional y a la distribución global. </a:t>
            </a:r>
          </a:p>
          <a:p>
            <a:pPr rtl="0" eaLnBrk="1" hangingPunct="1">
              <a:defRPr/>
            </a:pPr>
            <a:r>
              <a:rPr/>
              <a:t> </a:t>
            </a:r>
          </a:p>
          <a:p>
            <a:pPr rtl="0" eaLnBrk="1" hangingPunct="1">
              <a:defRPr/>
            </a:pPr>
            <a:r>
              <a:rPr/>
              <a:t>Por lo general, los productos duraderos de TANDAS son más adecuados para la fabricación local. Tanto los filtros de bioarena como los filtros de cerámica pueden fabricarse utilizando materiales disponibles en la zona. Se han establecido procesos de producción que les permiten ser construidos con pautas consistentes en diversas comunidades con costos más bajos de lo que cuesta importarlos. Asimismo, estos productos son difíciles de transportar si la distancia es larga, debido al peso o a su fragilidad, por ende es mejor fabricarlos lo más cerca posible del consumidor final. </a:t>
            </a:r>
          </a:p>
          <a:p>
            <a:pPr rtl="0" eaLnBrk="1" hangingPunct="1">
              <a:defRPr/>
            </a:pPr>
            <a:r>
              <a:rPr/>
              <a:t> </a:t>
            </a:r>
          </a:p>
          <a:p>
            <a:pPr rtl="0" eaLnBrk="1" hangingPunct="1">
              <a:defRPr/>
            </a:pPr>
            <a:r>
              <a:rPr/>
              <a:t>Para llevar a cabo la cadena de suministro se necesita una variedad de roles. La fabricación y distribución se pueden llevar a cabo por una organización o por varias organizaciones. En primer lugar, la organización ejecutora necesita decidir de qué partes de la cadena de suministro va a encargarse y de qué partes se encargarán otras organizaciones o el sector privado. En las siguientes secciones analizaremos la fabricación y la distribución por separado.</a:t>
            </a:r>
          </a:p>
          <a:p>
            <a:pPr rtl="0" eaLnBrk="1" hangingPunct="1">
              <a:defRPr/>
            </a:pPr>
            <a:r>
              <a:rPr/>
              <a:t> </a:t>
            </a:r>
          </a:p>
          <a:p>
            <a:pPr rtl="0" eaLnBrk="1" hangingPunct="1">
              <a:defRPr/>
            </a:pPr>
            <a:r>
              <a:rPr/>
              <a:t> </a:t>
            </a:r>
          </a:p>
          <a:p>
            <a:pPr rtl="0" eaLnBrk="1" hangingPunct="1">
              <a:defRPr/>
            </a:pPr>
            <a:r>
              <a:rPr b="1"/>
              <a:t>Distribución:</a:t>
            </a:r>
          </a:p>
          <a:p>
            <a:pPr rtl="0" eaLnBrk="1" hangingPunct="1">
              <a:defRPr/>
            </a:pPr>
            <a:r>
              <a:rPr/>
              <a:t>Hay, además, muchas estrategias utilizadas por las organizaciones ejecutoras para distribuir los productos TANDAS. Dependiendo de la fuerza del sector privado, algunos implementadores eligen distribuir su producto a través de tiendas tradicionales como negocios minoristas y farmacias. Otros también utilizan tiendas no tradicionales para vender los productos de TANDAS, como a través de los voluntarios de la comunidad o de equipos de ventas móviles. En algunos programas, los hogares deben comprar su producto TANDAS directamente de la fábrica o de la organización ejecutora.</a:t>
            </a:r>
          </a:p>
          <a:p>
            <a:pPr rtl="0" eaLnBrk="1" hangingPunct="1">
              <a:defRPr/>
            </a:pPr>
            <a:r>
              <a:rPr/>
              <a:t> </a:t>
            </a:r>
          </a:p>
          <a:p>
            <a:pPr eaLnBrk="1" hangingPunct="1">
              <a:defRPr/>
            </a:pPr>
            <a:endParaRPr lang="en-US" dirty="0" smtClean="0"/>
          </a:p>
        </p:txBody>
      </p:sp>
    </p:spTree>
    <p:extLst>
      <p:ext uri="{BB962C8B-B14F-4D97-AF65-F5344CB8AC3E}">
        <p14:creationId xmlns:p14="http://schemas.microsoft.com/office/powerpoint/2010/main" xmlns="" val="2759511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rtl="0" eaLnBrk="1" hangingPunct="1">
              <a:defRPr/>
            </a:pPr>
            <a:r>
              <a:rPr/>
              <a:t>Los implementadores que se encargan de la fabricación y distribución tienen más control sobre la calidad del producto ya que controlan el proceso completo, desde el comienzo hasta su introducción al hogar. Sin embargo, puede ser necesario que los implementadores tengan un entrenamiento y unas habilidades especiales, además de un conocimiento amplio de recursos humanos y financieros. </a:t>
            </a:r>
          </a:p>
          <a:p>
            <a:pPr rtl="0" eaLnBrk="1" hangingPunct="1">
              <a:defRPr/>
            </a:pPr>
            <a:r>
              <a:rPr/>
              <a:t> </a:t>
            </a:r>
          </a:p>
          <a:p>
            <a:pPr rtl="0" eaLnBrk="1" hangingPunct="1">
              <a:defRPr/>
            </a:pPr>
            <a:r>
              <a:rPr/>
              <a:t>Los implementadores que llevan a cabo su propia fabricación necesitan decidir si quieren tener una producción centralizada o descentralizada. Por ejemplo, RDI en Camboya utiliza una fábrica centralizada para construir los filtros de cerámica y luego los distribuye por todo el país. En cambio, HAGAR utiliza un modelo descentralizado para construir los filtros de bioarena. Tienen equipos que transportan los moldes y las herramientas de los filtros a un lugar de trabajo temporal en el pueblo. El equipo permanece varias semanas allí hasta que se haya cubierto la demanda antes de trasladarse al siguiente pueblo. </a:t>
            </a:r>
          </a:p>
          <a:p>
            <a:pPr rtl="0" eaLnBrk="1" hangingPunct="1">
              <a:defRPr/>
            </a:pPr>
            <a:r>
              <a:rPr/>
              <a:t> </a:t>
            </a:r>
          </a:p>
          <a:p>
            <a:pPr rtl="0" eaLnBrk="1" hangingPunct="1">
              <a:defRPr/>
            </a:pPr>
            <a:r>
              <a:rPr/>
              <a:t>Si el implementador decide comprar los productos de TANDAS a una organización diferente o al sector privado, entonces se debe decidir si se van a utilizar productos locales o importados de empresas nacionales o internacionales. </a:t>
            </a:r>
          </a:p>
          <a:p>
            <a:pPr rtl="0" eaLnBrk="1" hangingPunct="1">
              <a:defRPr/>
            </a:pPr>
            <a:r>
              <a:rPr/>
              <a:t> </a:t>
            </a:r>
          </a:p>
          <a:p>
            <a:pPr rtl="0" eaLnBrk="1" hangingPunct="1">
              <a:defRPr/>
            </a:pPr>
            <a:r>
              <a:rPr/>
              <a:t>Hacer uso de los recursos de los empresarios locales o de otras organizaciones tiene muchos beneficios, como:</a:t>
            </a:r>
          </a:p>
          <a:p>
            <a:pPr rtl="0" eaLnBrk="1" hangingPunct="1">
              <a:defRPr/>
            </a:pPr>
            <a:r>
              <a:rPr/>
              <a:t> </a:t>
            </a:r>
          </a:p>
          <a:p>
            <a:pPr marL="171450" indent="-171450" rtl="0" eaLnBrk="1" hangingPunct="1">
              <a:buFont typeface="Arial" pitchFamily="34" charset="0"/>
              <a:buChar char="•"/>
              <a:defRPr/>
            </a:pPr>
            <a:r>
              <a:rPr/>
              <a:t>Suministro constante</a:t>
            </a:r>
          </a:p>
          <a:p>
            <a:pPr marL="171450" indent="-171450" rtl="0" eaLnBrk="1" hangingPunct="1">
              <a:buFont typeface="Arial" pitchFamily="34" charset="0"/>
              <a:buChar char="•"/>
              <a:defRPr/>
            </a:pPr>
            <a:r>
              <a:rPr/>
              <a:t>Menos dependencia en las importaciones</a:t>
            </a:r>
          </a:p>
          <a:p>
            <a:pPr marL="171450" indent="-171450" rtl="0" eaLnBrk="1" hangingPunct="1">
              <a:buFont typeface="Arial" pitchFamily="34" charset="0"/>
              <a:buChar char="•"/>
              <a:defRPr/>
            </a:pPr>
            <a:r>
              <a:rPr/>
              <a:t>Creación de empleo y apoyo a la economía local</a:t>
            </a:r>
          </a:p>
          <a:p>
            <a:pPr rtl="0" eaLnBrk="1" hangingPunct="1">
              <a:defRPr/>
            </a:pPr>
            <a:r>
              <a:rPr/>
              <a:t> </a:t>
            </a:r>
          </a:p>
          <a:p>
            <a:pPr rtl="0" eaLnBrk="1" hangingPunct="1">
              <a:defRPr/>
            </a:pPr>
            <a:r>
              <a:rPr/>
              <a:t>Algunos implementadores se dieron cuenta de que trabajar con los empresarios locales era difícil y consumía mucho tiempo en las primeras etapas de la implementación. Sin embargo, al final aseguraron que era esencial para la sustentabilidad y relación costo-rendimiento del programa. </a:t>
            </a:r>
          </a:p>
          <a:p>
            <a:pPr rtl="0" eaLnBrk="1" hangingPunct="1">
              <a:defRPr/>
            </a:pPr>
            <a:r>
              <a:rPr/>
              <a:t> </a:t>
            </a:r>
          </a:p>
          <a:p>
            <a:pPr rtl="0" eaLnBrk="1" hangingPunct="1">
              <a:defRPr/>
            </a:pPr>
            <a:r>
              <a:rPr/>
              <a:t>Los fabricantes regionales e internacionales respetables, como Medentech, Proctor &amp; Gamble y Hindustan Unilever S. A., tienen la ventaja de contar con unas buenas normas de control de calidad y consistencia en la fabricación del producto. Sin embargo, los productos de TANDAS que dependen de las cadenas de suministro internacionales pueden estar sujetos a impuestos de importación y gastos de almacenamiento y manipulación, que potencialmente dan lugar a demoras y gastos.</a:t>
            </a:r>
          </a:p>
          <a:p>
            <a:pPr rtl="0" eaLnBrk="1" hangingPunct="1">
              <a:defRPr/>
            </a:pPr>
            <a:r>
              <a:rPr/>
              <a:t> </a:t>
            </a:r>
          </a:p>
          <a:p>
            <a:pPr rtl="0" eaLnBrk="1" hangingPunct="1">
              <a:defRPr/>
            </a:pPr>
            <a:r>
              <a:rPr/>
              <a:t>Incluso con la subcontratación del sector privado, la experiencia demuestra que los implementadores pueden seguir necesitando estar involucrados en el desarrollo del producto, en conseguir proveedores de materia prima, en el registro del producto, en la prueba del producto y en asegurar el control de calidad (Proyecto POUZN, 2007; Ngai, 2010).</a:t>
            </a:r>
          </a:p>
          <a:p>
            <a:pPr eaLnBrk="1" hangingPunct="1">
              <a:defRPr/>
            </a:pPr>
            <a:endParaRPr lang="en-CA" dirty="0" smtClean="0"/>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C457616-9BD6-4CA3-95C5-6D40BC318B78}" type="slidenum">
              <a:rPr/>
              <a:pPr rtl="0" eaLnBrk="1" hangingPunct="1"/>
              <a:t>28</a:t>
            </a:fld>
            <a:endParaRPr/>
          </a:p>
        </p:txBody>
      </p:sp>
    </p:spTree>
    <p:extLst>
      <p:ext uri="{BB962C8B-B14F-4D97-AF65-F5344CB8AC3E}">
        <p14:creationId xmlns:p14="http://schemas.microsoft.com/office/powerpoint/2010/main" xmlns="" val="1361012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Los productos consumibles requieren una cadena de suministro ininterrumpida y a largo plazo. El tiempo de caducidad del producto y el control de calidad son factores fundamentales para tener en cuenta en el momento de la fabricación y distribución de los productos consumibles. Por ejemplo, es mejor que los productos consumibles que tienen poco tiempo de caducidad, como la solución de cloro, se produzcan por fabricantes locales y se distribuyan a través de redes pequeñas. Por otro lado, los productos con más tiempo de caducidad, como Aquatabs® o Pur®, se prestan más a la fabricación internacional y a la distribución global. </a:t>
            </a:r>
          </a:p>
          <a:p>
            <a:pPr rtl="0" eaLnBrk="1" hangingPunct="1"/>
            <a:r>
              <a:rPr/>
              <a:t> </a:t>
            </a:r>
          </a:p>
          <a:p>
            <a:pPr rtl="0" eaLnBrk="1" hangingPunct="1"/>
            <a:r>
              <a:rPr/>
              <a:t>Por lo general, los productos duraderos de TANDAS son más adecuados para la fabricación local. Tanto los filtros de bioarena como los filtros de cerámica pueden fabricarse utilizando materiales disponibles en la zona. Se han establecido procesos de producción que les permiten ser construidos con pautas consistentes en diversas comunidades con costos más bajos de lo que cuesta importarlos. Asimismo, estos productos son difíciles de transportar si la distancia es larga, debido al peso o a su fragilidad, por ende es mejor fabricarlos lo más cerca posible del consumidor final. </a:t>
            </a:r>
          </a:p>
          <a:p>
            <a:pPr rtl="0" eaLnBrk="1" hangingPunct="1"/>
            <a:r>
              <a:rPr/>
              <a:t> </a:t>
            </a:r>
          </a:p>
          <a:p>
            <a:pPr rtl="0" eaLnBrk="1" hangingPunct="1"/>
            <a:r>
              <a:rPr/>
              <a:t>Hay, además, muchas estrategias utilizadas por las organizaciones ejecutoras para distribuir los productos TANDAS. Dependiendo de la fuerza del sector privado, algunos implementadores eligen distribuir su producto a través de tiendas tradicionales como negocios minoristas y farmacias. Otros también utilizan tiendas no tradicionales para vender los productos de TANDAS, como a través de los voluntarios de la comunidad o de equipos de ventas móviles. En algunos programas, los hogares deben comprar su producto TANDAS directamente de la fábrica o de la organización ejecutora.</a:t>
            </a:r>
          </a:p>
          <a:p>
            <a:pPr rtl="0" eaLnBrk="1" hangingPunct="1"/>
            <a:r>
              <a:rPr/>
              <a:t> </a:t>
            </a:r>
          </a:p>
          <a:p>
            <a:pPr eaLnBrk="1" hangingPunct="1"/>
            <a:endParaRPr lang="en-CA" smtClean="0"/>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E1D3986-FBAC-4F88-8CE9-77AF4DA5819B}" type="slidenum">
              <a:rPr/>
              <a:pPr rtl="0" eaLnBrk="1" hangingPunct="1"/>
              <a:t>29</a:t>
            </a:fld>
            <a:endParaRPr/>
          </a:p>
        </p:txBody>
      </p:sp>
    </p:spTree>
    <p:extLst>
      <p:ext uri="{BB962C8B-B14F-4D97-AF65-F5344CB8AC3E}">
        <p14:creationId xmlns:p14="http://schemas.microsoft.com/office/powerpoint/2010/main" xmlns="" val="70017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B9D56E1-469E-443C-87E3-727E9A8D0600}" type="slidenum">
              <a:rPr/>
              <a:pPr rtl="0" eaLnBrk="1" hangingPunct="1"/>
              <a:t>3</a:t>
            </a:fld>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xmlns="" val="1902969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32BC56B-F5E0-4BF5-B567-787D8658AE28}" type="slidenum">
              <a:rPr/>
              <a:pPr rtl="0" eaLnBrk="1" hangingPunct="1"/>
              <a:t>30</a:t>
            </a:fld>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Los implementadores necesitan crear un sistema para apoyar a los hogares con el uso correcto y consistente del TANDAS a largo plazo. Los hogares necesitan un punto de contacto para tener un servicio de seguimiento, para comprar las piezas de repuesto y para que se les pueda resolver dudas. </a:t>
            </a:r>
          </a:p>
          <a:p>
            <a:pPr rtl="0" eaLnBrk="1" hangingPunct="1"/>
            <a:r>
              <a:rPr/>
              <a:t>  </a:t>
            </a:r>
          </a:p>
          <a:p>
            <a:pPr rtl="0" eaLnBrk="1" hangingPunct="1"/>
            <a:r>
              <a:rPr/>
              <a:t>Las organizaciones necesitan identificar el nivel de servicio requerido y cómo será financiado como parte del programa para asegurarse de que realmente se lleve a cabo. Por lo general, proporcionar servicios a largo plazo, incluso después de que el programa de implementación haya terminado, supone la intervención de los promotores de salud comunitaria, instituciones locales (por ej. clínicas médicas) y organismos del Gobierno.</a:t>
            </a:r>
          </a:p>
          <a:p>
            <a:pPr rtl="0" eaLnBrk="1" hangingPunct="1"/>
            <a:r>
              <a:rPr/>
              <a:t> </a:t>
            </a:r>
          </a:p>
          <a:p>
            <a:pPr rtl="0" eaLnBrk="1" hangingPunct="1"/>
            <a:r>
              <a:rPr/>
              <a:t>Para los productos consumibles que se venden en el mercado, el sector privado tiene el incentivo de proveer apoyo a los hogares, asegurándose de que estén satisfechos y de que comprarán el producto otra vez. Sin embargo, los negocios que venden productos duraderos que son compras de una sola vez y es más probable que no sean reemplazados, tienen poco incentivo para proveer apoyo a los hogares ya que eso reduciría sus márgenes de ganancia.</a:t>
            </a:r>
          </a:p>
          <a:p>
            <a:pPr eaLnBrk="1" hangingPunct="1"/>
            <a:endParaRPr lang="en-US" smtClean="0"/>
          </a:p>
          <a:p>
            <a:pPr rtl="0" eaLnBrk="1" hangingPunct="1"/>
            <a:r>
              <a:rPr i="1"/>
              <a:t>“Los filtros de agua de cerámica no son un recurso pasivo; requieren un manejo y un mantenimiento regular por parte del usuario. Por eso, al igual que con las computadoras, tras la compra el soporte es esencial para el uso regular y apropiado de los filtros de agua de cerámica.” </a:t>
            </a:r>
          </a:p>
          <a:p>
            <a:pPr rtl="0" eaLnBrk="1" hangingPunct="1"/>
            <a:r>
              <a:rPr/>
              <a:t>(Hagan et al., 2009)</a:t>
            </a:r>
          </a:p>
          <a:p>
            <a:pPr rtl="0" eaLnBrk="1" hangingPunct="1"/>
            <a:r>
              <a:rPr/>
              <a:t> </a:t>
            </a:r>
          </a:p>
          <a:p>
            <a:pPr eaLnBrk="1" hangingPunct="1"/>
            <a:endParaRPr lang="en-CA" smtClean="0"/>
          </a:p>
        </p:txBody>
      </p:sp>
    </p:spTree>
    <p:extLst>
      <p:ext uri="{BB962C8B-B14F-4D97-AF65-F5344CB8AC3E}">
        <p14:creationId xmlns:p14="http://schemas.microsoft.com/office/powerpoint/2010/main" xmlns="" val="3277363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123E7DF-4D61-4980-AC5A-FD18801FC9B5}" type="slidenum">
              <a:rPr/>
              <a:pPr rtl="0" eaLnBrk="1" hangingPunct="1"/>
              <a:t>31</a:t>
            </a:fld>
            <a:endParaRPr/>
          </a:p>
        </p:txBody>
      </p:sp>
      <p:sp>
        <p:nvSpPr>
          <p:cNvPr id="77827"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rtl="0" eaLnBrk="1" hangingPunct="1">
              <a:defRPr/>
            </a:pPr>
            <a:r>
              <a:rPr/>
              <a:t>El monitoreo es fundamental para mejorar continuamente los programas de implementación. Ayuda a crear un ciclo de retroalimentación dentro del programa. Es de particular importancia para medir el impacto y el éxito del programa, especialmente si una organización desea ampliar sus actividades.</a:t>
            </a:r>
          </a:p>
          <a:p>
            <a:pPr rtl="0" eaLnBrk="1" hangingPunct="1">
              <a:defRPr/>
            </a:pPr>
            <a:r>
              <a:rPr/>
              <a:t> </a:t>
            </a:r>
          </a:p>
          <a:p>
            <a:pPr rtl="0" eaLnBrk="1" hangingPunct="1">
              <a:defRPr/>
            </a:pPr>
            <a:r>
              <a:rPr/>
              <a:t>La clave para un monitoreo exitoso es que sea simple y dentro de los medios de la organización. Para muchos implementadores la tendencia es recoger tanta información que resulta apabullante y muchas veces ni siquiera de uso práctico. Lo ideal es utilizar un pequeño grupo de indicadores que pueden ser recogidos sin transformarse en una carga adicional para el programa.</a:t>
            </a:r>
          </a:p>
          <a:p>
            <a:pPr rtl="0" eaLnBrk="1" hangingPunct="1">
              <a:defRPr/>
            </a:pPr>
            <a:r>
              <a:rPr/>
              <a:t> </a:t>
            </a:r>
          </a:p>
          <a:p>
            <a:pPr rtl="0" eaLnBrk="1" hangingPunct="1">
              <a:defRPr/>
            </a:pPr>
            <a:r>
              <a:rPr/>
              <a:t>El alcance del monitoreo variará dependiendo de la capacidad del implementador y de la naturaleza de sus actividades. No hay una fórmula específica que los implementadores deban seguir, pero con frecuencia los programas monitorean los siguientes elementos:</a:t>
            </a:r>
          </a:p>
          <a:p>
            <a:pPr rtl="0" eaLnBrk="1" hangingPunct="1">
              <a:defRPr/>
            </a:pPr>
            <a:r>
              <a:rPr/>
              <a:t> </a:t>
            </a:r>
          </a:p>
          <a:p>
            <a:pPr marL="171450" indent="-171450" rtl="0" eaLnBrk="1" hangingPunct="1">
              <a:buFont typeface="Arial" pitchFamily="34" charset="0"/>
              <a:buChar char="•"/>
              <a:defRPr/>
            </a:pPr>
            <a:r>
              <a:rPr/>
              <a:t>La gestión </a:t>
            </a:r>
          </a:p>
          <a:p>
            <a:pPr marL="171450" indent="-171450" rtl="0" eaLnBrk="1" hangingPunct="1">
              <a:buFont typeface="Arial" pitchFamily="34" charset="0"/>
              <a:buChar char="•"/>
              <a:defRPr/>
            </a:pPr>
            <a:r>
              <a:rPr/>
              <a:t>La calidad del producto</a:t>
            </a:r>
          </a:p>
          <a:p>
            <a:pPr marL="171450" indent="-171450" rtl="0" eaLnBrk="1" hangingPunct="1">
              <a:buFont typeface="Arial" pitchFamily="34" charset="0"/>
              <a:buChar char="•"/>
              <a:defRPr/>
            </a:pPr>
            <a:r>
              <a:rPr/>
              <a:t>Los sistemas de distribución</a:t>
            </a:r>
          </a:p>
          <a:p>
            <a:pPr marL="171450" indent="-171450" rtl="0" eaLnBrk="1" hangingPunct="1">
              <a:buFont typeface="Arial" pitchFamily="34" charset="0"/>
              <a:buChar char="•"/>
              <a:defRPr/>
            </a:pPr>
            <a:r>
              <a:rPr/>
              <a:t>La educación de los hogares</a:t>
            </a:r>
          </a:p>
          <a:p>
            <a:pPr marL="171450" indent="-171450" rtl="0" eaLnBrk="1" hangingPunct="1">
              <a:buFont typeface="Arial" pitchFamily="34" charset="0"/>
              <a:buChar char="•"/>
              <a:defRPr/>
            </a:pPr>
            <a:r>
              <a:rPr/>
              <a:t>Desempeño y uso de la opción de TANDAS</a:t>
            </a:r>
          </a:p>
          <a:p>
            <a:pPr marL="171450" indent="-171450" rtl="0" eaLnBrk="1" hangingPunct="1">
              <a:buFont typeface="Arial" pitchFamily="34" charset="0"/>
              <a:buChar char="•"/>
              <a:defRPr/>
            </a:pPr>
            <a:r>
              <a:rPr/>
              <a:t>Impacto</a:t>
            </a:r>
          </a:p>
          <a:p>
            <a:pPr rtl="0" eaLnBrk="1" hangingPunct="1">
              <a:defRPr/>
            </a:pPr>
            <a:r>
              <a:rPr/>
              <a:t> </a:t>
            </a:r>
          </a:p>
          <a:p>
            <a:pPr eaLnBrk="1" hangingPunct="1">
              <a:defRPr/>
            </a:pPr>
            <a:endParaRPr lang="en-CA" dirty="0" smtClean="0"/>
          </a:p>
        </p:txBody>
      </p:sp>
    </p:spTree>
    <p:extLst>
      <p:ext uri="{BB962C8B-B14F-4D97-AF65-F5344CB8AC3E}">
        <p14:creationId xmlns:p14="http://schemas.microsoft.com/office/powerpoint/2010/main" xmlns="" val="4176890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CB5C1E4-C612-4BA0-A9F0-AA0F2D44BC14}" type="slidenum">
              <a:rPr/>
              <a:pPr rtl="0" eaLnBrk="1" hangingPunct="1"/>
              <a:t>32</a:t>
            </a:fld>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Los sistemas de monitoreo buenos comparten las siguientes características:</a:t>
            </a:r>
          </a:p>
          <a:p>
            <a:pPr rtl="0" eaLnBrk="1" hangingPunct="1"/>
            <a:r>
              <a:rPr/>
              <a:t> </a:t>
            </a:r>
          </a:p>
          <a:p>
            <a:pPr rtl="0" eaLnBrk="1"/>
            <a:r>
              <a:rPr/>
              <a:t>Integración completa a las actividades del programa</a:t>
            </a:r>
          </a:p>
          <a:p>
            <a:pPr rtl="0" eaLnBrk="1"/>
            <a:r>
              <a:rPr/>
              <a:t>Sistema simple y que no sea una carga para el personal</a:t>
            </a:r>
          </a:p>
          <a:p>
            <a:pPr rtl="0" eaLnBrk="1"/>
            <a:r>
              <a:rPr/>
              <a:t>Recogen información específica relacionada con las entradas, salidas y procesos del programa.</a:t>
            </a:r>
          </a:p>
          <a:p>
            <a:pPr rtl="0" eaLnBrk="1"/>
            <a:r>
              <a:rPr/>
              <a:t>Dan lugar a modificaciones y mejoras en el programa, basadas en las lecciones aprendidas y en la información recogida.</a:t>
            </a:r>
          </a:p>
        </p:txBody>
      </p:sp>
    </p:spTree>
    <p:extLst>
      <p:ext uri="{BB962C8B-B14F-4D97-AF65-F5344CB8AC3E}">
        <p14:creationId xmlns:p14="http://schemas.microsoft.com/office/powerpoint/2010/main" xmlns="" val="910081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BE9F130-53BB-4394-8E05-5BEB5E9C4B42}" type="slidenum">
              <a:rPr/>
              <a:pPr rtl="0" eaLnBrk="1" hangingPunct="1"/>
              <a:t>33</a:t>
            </a:fld>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lnSpc>
                <a:spcPct val="90000"/>
              </a:lnSpc>
            </a:pPr>
            <a:r>
              <a:rPr sz="900"/>
              <a:t>Hay dos categorías generales de monitoreo que pueden ser utilizadas durante la implementación: el monitoreo del proceso y el monitoreo del impacto.</a:t>
            </a:r>
          </a:p>
          <a:p>
            <a:pPr eaLnBrk="1" hangingPunct="1">
              <a:lnSpc>
                <a:spcPct val="90000"/>
              </a:lnSpc>
            </a:pPr>
            <a:endParaRPr lang="en-US" sz="900" b="1" smtClean="0"/>
          </a:p>
          <a:p>
            <a:pPr rtl="0" eaLnBrk="1" hangingPunct="1">
              <a:lnSpc>
                <a:spcPct val="90000"/>
              </a:lnSpc>
            </a:pPr>
            <a:r>
              <a:rPr sz="900" b="1"/>
              <a:t>Process monitoring</a:t>
            </a:r>
            <a:r>
              <a:rPr sz="900"/>
              <a:t> looks at the processes which contribute to the functioning of the program. Esto incluye la producción, el control de calidad, los sistemas de distribución, el control financiero, el uso de materiales y la gestión del programa. El monitoreo del proceso ayuda a los implementadores a responder la pregunta “¿Están haciendo las cosas bien?”. Dependiendo del enfoque de la implementación, hay diferentes indicadores del proceso que se pueden utilizar para monitorear el programa. Algunos indicadores para tener en cuenta son:</a:t>
            </a:r>
          </a:p>
          <a:p>
            <a:pPr eaLnBrk="1" hangingPunct="1">
              <a:lnSpc>
                <a:spcPct val="90000"/>
              </a:lnSpc>
            </a:pPr>
            <a:endParaRPr lang="en-US" sz="900" smtClean="0"/>
          </a:p>
          <a:p>
            <a:pPr rtl="0" eaLnBrk="1" hangingPunct="1">
              <a:lnSpc>
                <a:spcPct val="90000"/>
              </a:lnSpc>
              <a:buFontTx/>
              <a:buChar char="•"/>
            </a:pPr>
            <a:r>
              <a:rPr sz="900"/>
              <a:t>Cantidad de productos fabricados</a:t>
            </a:r>
          </a:p>
          <a:p>
            <a:pPr rtl="0" eaLnBrk="1" hangingPunct="1">
              <a:lnSpc>
                <a:spcPct val="90000"/>
              </a:lnSpc>
              <a:buFontTx/>
              <a:buChar char="•"/>
            </a:pPr>
            <a:r>
              <a:rPr sz="900"/>
              <a:t>Cantidad de productos distribuidos</a:t>
            </a:r>
          </a:p>
          <a:p>
            <a:pPr rtl="0" eaLnBrk="1" hangingPunct="1">
              <a:lnSpc>
                <a:spcPct val="90000"/>
              </a:lnSpc>
              <a:buFontTx/>
              <a:buChar char="•"/>
            </a:pPr>
            <a:r>
              <a:rPr sz="900"/>
              <a:t>Costo por producto</a:t>
            </a:r>
          </a:p>
          <a:p>
            <a:pPr rtl="0" eaLnBrk="1" hangingPunct="1">
              <a:lnSpc>
                <a:spcPct val="90000"/>
              </a:lnSpc>
              <a:buFontTx/>
              <a:buChar char="•"/>
            </a:pPr>
            <a:r>
              <a:rPr sz="900"/>
              <a:t>Cantidad de personas capacitadas (por ej. promotores, técnicos, personal)</a:t>
            </a:r>
          </a:p>
          <a:p>
            <a:pPr rtl="0" eaLnBrk="1" hangingPunct="1">
              <a:lnSpc>
                <a:spcPct val="90000"/>
              </a:lnSpc>
              <a:buFontTx/>
              <a:buChar char="•"/>
            </a:pPr>
            <a:r>
              <a:rPr sz="900"/>
              <a:t>Cantidad de material educativo distribuido</a:t>
            </a:r>
          </a:p>
          <a:p>
            <a:pPr rtl="0" eaLnBrk="1" hangingPunct="1">
              <a:lnSpc>
                <a:spcPct val="90000"/>
              </a:lnSpc>
              <a:buFontTx/>
              <a:buChar char="•"/>
            </a:pPr>
            <a:r>
              <a:rPr sz="900"/>
              <a:t>Cantidad de visitas a los hogares</a:t>
            </a:r>
          </a:p>
          <a:p>
            <a:pPr eaLnBrk="1" hangingPunct="1">
              <a:lnSpc>
                <a:spcPct val="90000"/>
              </a:lnSpc>
            </a:pPr>
            <a:endParaRPr lang="en-US" sz="900" b="1" smtClean="0"/>
          </a:p>
          <a:p>
            <a:pPr rtl="0" eaLnBrk="1" hangingPunct="1">
              <a:lnSpc>
                <a:spcPct val="90000"/>
              </a:lnSpc>
            </a:pPr>
            <a:r>
              <a:rPr sz="900" b="1"/>
              <a:t>Impact monitoring</a:t>
            </a:r>
            <a:r>
              <a:rPr sz="900"/>
              <a:t> looks at the impact the program has on the target population and can look at the following: number of people with improved water as a result of HWTS implementation; proper and consistent use HWTS; effectiveness of HWTS; adequacy of promotion and education efforts; and usefulness of training and education material. El monitoreo del impacto ayuda a los implementadores a responder la pregunta “¿Están haciendo lo correcto?”. Algunos indicadores de impacto para tener en cuenta son:</a:t>
            </a:r>
          </a:p>
          <a:p>
            <a:pPr eaLnBrk="1" hangingPunct="1">
              <a:lnSpc>
                <a:spcPct val="90000"/>
              </a:lnSpc>
            </a:pPr>
            <a:endParaRPr lang="en-US" sz="900" smtClean="0"/>
          </a:p>
          <a:p>
            <a:pPr rtl="0" eaLnBrk="1" hangingPunct="1">
              <a:lnSpc>
                <a:spcPct val="90000"/>
              </a:lnSpc>
              <a:buFontTx/>
              <a:buChar char="•"/>
            </a:pPr>
            <a:r>
              <a:rPr sz="900"/>
              <a:t>El porcentaje de productos que cumplen con los parámetros operativos básicos</a:t>
            </a:r>
          </a:p>
          <a:p>
            <a:pPr rtl="0" eaLnBrk="1" hangingPunct="1">
              <a:lnSpc>
                <a:spcPct val="90000"/>
              </a:lnSpc>
              <a:buFontTx/>
              <a:buChar char="•"/>
            </a:pPr>
            <a:r>
              <a:rPr sz="900"/>
              <a:t>El porcentaje de productos que se siguen utilizando después de un tiempo determinado</a:t>
            </a:r>
          </a:p>
          <a:p>
            <a:pPr rtl="0" eaLnBrk="1" hangingPunct="1">
              <a:lnSpc>
                <a:spcPct val="90000"/>
              </a:lnSpc>
              <a:buFontTx/>
              <a:buChar char="•"/>
            </a:pPr>
            <a:r>
              <a:rPr sz="900"/>
              <a:t>El porcentaje de productos utilizados correctamente después de un tiempo determinado</a:t>
            </a:r>
          </a:p>
          <a:p>
            <a:pPr rtl="0" eaLnBrk="1" hangingPunct="1">
              <a:lnSpc>
                <a:spcPct val="90000"/>
              </a:lnSpc>
              <a:buFontTx/>
              <a:buChar char="•"/>
            </a:pPr>
            <a:r>
              <a:rPr sz="900"/>
              <a:t>La percepción del usuario sobre los beneficios y limitaciones del producto</a:t>
            </a:r>
          </a:p>
          <a:p>
            <a:pPr rtl="0" eaLnBrk="1" hangingPunct="1">
              <a:lnSpc>
                <a:spcPct val="90000"/>
              </a:lnSpc>
              <a:buFontTx/>
              <a:buChar char="•"/>
            </a:pPr>
            <a:r>
              <a:rPr sz="900"/>
              <a:t>La cantidad de personas con acceso al agua segura</a:t>
            </a:r>
          </a:p>
          <a:p>
            <a:pPr eaLnBrk="1" hangingPunct="1">
              <a:lnSpc>
                <a:spcPct val="90000"/>
              </a:lnSpc>
            </a:pPr>
            <a:endParaRPr lang="en-US" sz="900" smtClean="0"/>
          </a:p>
        </p:txBody>
      </p:sp>
    </p:spTree>
    <p:extLst>
      <p:ext uri="{BB962C8B-B14F-4D97-AF65-F5344CB8AC3E}">
        <p14:creationId xmlns:p14="http://schemas.microsoft.com/office/powerpoint/2010/main" xmlns="" val="1292553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CB3920A-493A-4693-A08E-5FC32030E1BE}" type="slidenum">
              <a:rPr/>
              <a:pPr rtl="0" eaLnBrk="1" hangingPunct="1"/>
              <a:t>34</a:t>
            </a:fld>
            <a:endParaRPr/>
          </a:p>
        </p:txBody>
      </p:sp>
      <p:sp>
        <p:nvSpPr>
          <p:cNvPr id="80899"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rtl="0" eaLnBrk="1" hangingPunct="1">
              <a:defRPr/>
            </a:pPr>
            <a:r>
              <a:rPr/>
              <a:t>Desarrollar el conocimiento y las habilidades de las personas es parte del aumento de toda la capacidad de la organización requerida para la implementación. Se puede utilizar un proceso de aumento de capacidades con validación de competencia para aumentar la capacidad individual y organizativa. El objetivo final de los programas de TANDAS debería ser el de aumentar la capacidad de la población local para satisfacer sus propias necesidades.</a:t>
            </a:r>
          </a:p>
          <a:p>
            <a:pPr rtl="0" eaLnBrk="1" hangingPunct="1">
              <a:defRPr/>
            </a:pPr>
            <a:r>
              <a:rPr/>
              <a:t> </a:t>
            </a:r>
          </a:p>
          <a:p>
            <a:pPr rtl="0" eaLnBrk="1" hangingPunct="1">
              <a:defRPr/>
            </a:pPr>
            <a:r>
              <a:rPr/>
              <a:t>Un variedad de roles son necesarios para implementar programas de TANDAS. Los siguientes roles pueden ser llevados a cabo dentro de una organización o por múltiples organizaciones:</a:t>
            </a:r>
          </a:p>
          <a:p>
            <a:pPr rtl="0" eaLnBrk="1" hangingPunct="1">
              <a:defRPr/>
            </a:pPr>
            <a:r>
              <a:rPr/>
              <a:t> </a:t>
            </a:r>
          </a:p>
          <a:p>
            <a:pPr marL="171450" indent="-171450" rtl="0" eaLnBrk="1" hangingPunct="1">
              <a:buFont typeface="Arial" pitchFamily="34" charset="0"/>
              <a:buChar char="•"/>
              <a:defRPr/>
            </a:pPr>
            <a:r>
              <a:rPr b="1"/>
              <a:t>Program Implementers:</a:t>
            </a:r>
            <a:r>
              <a:rPr/>
              <a:t> Individual or organization who plans and implements a HWTS program.</a:t>
            </a:r>
            <a:r>
              <a:rPr b="1"/>
              <a:t> </a:t>
            </a:r>
          </a:p>
          <a:p>
            <a:pPr marL="171450" indent="-171450" rtl="0" eaLnBrk="1" hangingPunct="1">
              <a:buFont typeface="Arial" pitchFamily="34" charset="0"/>
              <a:buChar char="•"/>
              <a:defRPr/>
            </a:pPr>
            <a:r>
              <a:rPr b="1"/>
              <a:t>Community Health Promoters:</a:t>
            </a:r>
            <a:r>
              <a:rPr/>
              <a:t> Raise awareness and educate households about the need for safe water and HWTS solutions.</a:t>
            </a:r>
            <a:r>
              <a:rPr b="1"/>
              <a:t> </a:t>
            </a:r>
          </a:p>
          <a:p>
            <a:pPr marL="171450" indent="-171450" rtl="0" eaLnBrk="1" hangingPunct="1">
              <a:buFont typeface="Arial" pitchFamily="34" charset="0"/>
              <a:buChar char="•"/>
              <a:defRPr/>
            </a:pPr>
            <a:r>
              <a:rPr b="1"/>
              <a:t>Product Manufacturers:</a:t>
            </a:r>
            <a:r>
              <a:rPr/>
              <a:t> Construct and distribute the HWTS product.</a:t>
            </a:r>
          </a:p>
          <a:p>
            <a:pPr marL="171450" indent="-171450" rtl="0" eaLnBrk="1" hangingPunct="1">
              <a:buFont typeface="Arial" pitchFamily="34" charset="0"/>
              <a:buChar char="•"/>
              <a:defRPr/>
            </a:pPr>
            <a:r>
              <a:rPr b="1"/>
              <a:t>Trainers: </a:t>
            </a:r>
            <a:r>
              <a:rPr/>
              <a:t>Provide training and consulting to support implementers.</a:t>
            </a:r>
          </a:p>
          <a:p>
            <a:pPr marL="171450" indent="-171450" rtl="0" eaLnBrk="1" hangingPunct="1">
              <a:buFont typeface="Arial" pitchFamily="34" charset="0"/>
              <a:buChar char="•"/>
              <a:defRPr/>
            </a:pPr>
            <a:r>
              <a:rPr b="1"/>
              <a:t>Other Stakeholders:</a:t>
            </a:r>
            <a:r>
              <a:rPr/>
              <a:t> Donors, government, universities and education institutions</a:t>
            </a:r>
          </a:p>
          <a:p>
            <a:pPr eaLnBrk="1" hangingPunct="1">
              <a:defRPr/>
            </a:pPr>
            <a:endParaRPr lang="en-CA" sz="1000" dirty="0" smtClean="0"/>
          </a:p>
          <a:p>
            <a:pPr rtl="0" eaLnBrk="1" hangingPunct="1">
              <a:defRPr/>
            </a:pPr>
            <a:r>
              <a:rPr sz="1000"/>
              <a:t>Hay diferentes roles que son importantes para que los programas de TANDAS tengan éxito y sean sostenibles. Estos roles los pueden desempeñar una organización o varias. Un enfoque integrado promueve la responsabilidad compartida entre todos los involucrados. Ampliar programas de TANDAS requerirá colaboraciones creativas entre los diferentes roles y los tipos de organizaciones. De esta manera, las habilidades de los diferentes tipos de organizaciones se pueden combinar para crear sinergias y apalancamientos. </a:t>
            </a:r>
          </a:p>
          <a:p>
            <a:pPr eaLnBrk="1" hangingPunct="1">
              <a:defRPr/>
            </a:pPr>
            <a:endParaRPr lang="en-US" sz="1000" dirty="0" smtClean="0"/>
          </a:p>
          <a:p>
            <a:pPr rtl="0" eaLnBrk="1" hangingPunct="1">
              <a:defRPr/>
            </a:pPr>
            <a:r>
              <a:rPr sz="1000"/>
              <a:t>Cientos de iniciativas únicas para la implementación de TANDAS en todo el mundo son implementadas por una gran variedad de organizaciones. Algunos ejemplos son:</a:t>
            </a:r>
          </a:p>
          <a:p>
            <a:pPr eaLnBrk="1" hangingPunct="1">
              <a:defRPr/>
            </a:pPr>
            <a:endParaRPr lang="en-US" sz="1000" dirty="0" smtClean="0"/>
          </a:p>
          <a:p>
            <a:pPr rtl="0" eaLnBrk="1" hangingPunct="1">
              <a:buFontTx/>
              <a:buChar char="•"/>
              <a:defRPr/>
            </a:pPr>
            <a:r>
              <a:rPr sz="1000"/>
              <a:t>El Gobierno a todos los niveles (puede ser responsable de la salud, el desarrollo rural, el agua o el medio ambiente)</a:t>
            </a:r>
          </a:p>
          <a:p>
            <a:pPr rtl="0" eaLnBrk="1" hangingPunct="1">
              <a:buFontTx/>
              <a:buChar char="•"/>
              <a:defRPr/>
            </a:pPr>
            <a:r>
              <a:rPr sz="1000"/>
              <a:t>Agencias de las Naciones Unidas (por ej. UNICEF)</a:t>
            </a:r>
          </a:p>
          <a:p>
            <a:pPr rtl="0" eaLnBrk="1" hangingPunct="1">
              <a:buFontTx/>
              <a:buChar char="•"/>
              <a:defRPr/>
            </a:pPr>
            <a:r>
              <a:rPr sz="1000"/>
              <a:t>Organizaciones no gubernamentales indígenas (iniciadas y manejadas dentro del país, por habitantes locales)</a:t>
            </a:r>
          </a:p>
          <a:p>
            <a:pPr rtl="0" eaLnBrk="1" hangingPunct="1">
              <a:buFontTx/>
              <a:buChar char="•"/>
              <a:defRPr/>
            </a:pPr>
            <a:r>
              <a:rPr sz="1000"/>
              <a:t>Organizaciones internacionales pequeñas (individuos y grupos de países desarrollados que inician programas, con frecuencia junto con una organización o comunidad del país)</a:t>
            </a:r>
          </a:p>
          <a:p>
            <a:pPr rtl="0" eaLnBrk="1" hangingPunct="1">
              <a:buFontTx/>
              <a:buChar char="•"/>
              <a:defRPr/>
            </a:pPr>
            <a:r>
              <a:rPr sz="1000"/>
              <a:t>Organizaciones multinacionales grandes (actividades realizadas en varios países en vías de desarrollo)</a:t>
            </a:r>
          </a:p>
          <a:p>
            <a:pPr rtl="0" eaLnBrk="1" hangingPunct="1">
              <a:buFontTx/>
              <a:buChar char="•"/>
              <a:defRPr/>
            </a:pPr>
            <a:r>
              <a:rPr sz="1000"/>
              <a:t>El sector privado</a:t>
            </a:r>
          </a:p>
          <a:p>
            <a:pPr eaLnBrk="1" hangingPunct="1">
              <a:defRPr/>
            </a:pPr>
            <a:endParaRPr lang="en-US" sz="1000" dirty="0" smtClean="0"/>
          </a:p>
          <a:p>
            <a:pPr rtl="0" eaLnBrk="1" hangingPunct="1">
              <a:defRPr/>
            </a:pPr>
            <a:r>
              <a:rPr sz="1000"/>
              <a:t>Cada tipo de organización tiene sus propias características, fortalezas y limitaciones. </a:t>
            </a:r>
          </a:p>
        </p:txBody>
      </p:sp>
    </p:spTree>
    <p:extLst>
      <p:ext uri="{BB962C8B-B14F-4D97-AF65-F5344CB8AC3E}">
        <p14:creationId xmlns:p14="http://schemas.microsoft.com/office/powerpoint/2010/main" xmlns="" val="203890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1C0294F-BB76-4FDD-A49F-1C17019AA3F7}" type="slidenum">
              <a:rPr/>
              <a:pPr rtl="0" eaLnBrk="1" hangingPunct="1"/>
              <a:t>35</a:t>
            </a:fld>
            <a:endParaRPr/>
          </a:p>
        </p:txBody>
      </p:sp>
    </p:spTree>
    <p:extLst>
      <p:ext uri="{BB962C8B-B14F-4D97-AF65-F5344CB8AC3E}">
        <p14:creationId xmlns:p14="http://schemas.microsoft.com/office/powerpoint/2010/main" xmlns="" val="612331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No hay un tipo de implementador estándar. Un análisis de los programas de TANDAS resaltan globalmente la diversidad de implementadores. Sin embargo, los implementadores exitosos comparten ciertas características como unas habilidades de planificación, manejo, organización y comunicación excelentes.</a:t>
            </a:r>
          </a:p>
          <a:p>
            <a:pPr eaLnBrk="1" hangingPunct="1"/>
            <a:endParaRPr lang="en-US" smtClean="0"/>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0746F77-33ED-4619-B400-B8671C08EA59}" type="slidenum">
              <a:rPr/>
              <a:pPr rtl="0" eaLnBrk="1" hangingPunct="1"/>
              <a:t>36</a:t>
            </a:fld>
            <a:endParaRPr/>
          </a:p>
        </p:txBody>
      </p:sp>
    </p:spTree>
    <p:extLst>
      <p:ext uri="{BB962C8B-B14F-4D97-AF65-F5344CB8AC3E}">
        <p14:creationId xmlns:p14="http://schemas.microsoft.com/office/powerpoint/2010/main" xmlns="" val="926645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rtl="0">
              <a:defRPr/>
            </a:pPr>
            <a:r>
              <a:rPr/>
              <a:t>Los promotores de salud comunitaria son indispensables para una buena implementación de cualquier programa de TANDAS. Su rol principal es facilitar el proceso de aprendizaje y ayudar a las personas a mejorar sus prácticas de saneamiento, higiene y agua a través de las actividades comunitarias y de las visitas a los hogares. </a:t>
            </a:r>
          </a:p>
          <a:p>
            <a:pPr rtl="0">
              <a:defRPr/>
            </a:pPr>
            <a:r>
              <a:rPr/>
              <a:t> </a:t>
            </a:r>
          </a:p>
          <a:p>
            <a:pPr rtl="0">
              <a:defRPr/>
            </a:pPr>
            <a:r>
              <a:rPr/>
              <a:t>Los promotores de salud comunitaria informan con frecuencia al implementador. Pueden recibir un salario o estar como voluntarios, y además, trabajar todo el día o simplemente unas horas a la semana.Dependiendo de la organización ejecutora, puede que se les asignen responsabilidades adicionales, como realizar actividades de monitoreo.</a:t>
            </a:r>
          </a:p>
          <a:p>
            <a:pPr rtl="0">
              <a:defRPr/>
            </a:pPr>
            <a:r>
              <a:rPr/>
              <a:t> </a:t>
            </a:r>
          </a:p>
          <a:p>
            <a:pPr rtl="0">
              <a:defRPr/>
            </a:pPr>
            <a:r>
              <a:rPr/>
              <a:t>Casi cualquier persona con las siguientes capacidades puede ser promotor de salud comunitaria:</a:t>
            </a:r>
          </a:p>
          <a:p>
            <a:pPr rtl="0">
              <a:defRPr/>
            </a:pPr>
            <a:r>
              <a:rPr/>
              <a:t> </a:t>
            </a:r>
          </a:p>
          <a:p>
            <a:pPr marL="171450" indent="-171450" rtl="0">
              <a:buFont typeface="Arial" pitchFamily="34" charset="0"/>
              <a:buChar char="•"/>
              <a:defRPr/>
            </a:pPr>
            <a:r>
              <a:rPr/>
              <a:t>Que sea confiable y respetado por la comunidad </a:t>
            </a:r>
          </a:p>
          <a:p>
            <a:pPr marL="171450" indent="-171450" rtl="0">
              <a:buFont typeface="Arial" pitchFamily="34" charset="0"/>
              <a:buChar char="•"/>
              <a:defRPr/>
            </a:pPr>
            <a:r>
              <a:rPr/>
              <a:t>Que hable el idioma local </a:t>
            </a:r>
          </a:p>
          <a:p>
            <a:pPr marL="171450" indent="-171450" rtl="0">
              <a:buFont typeface="Arial" pitchFamily="34" charset="0"/>
              <a:buChar char="•"/>
              <a:defRPr/>
            </a:pPr>
            <a:r>
              <a:rPr/>
              <a:t>Que entienda la cultura local </a:t>
            </a:r>
          </a:p>
          <a:p>
            <a:pPr marL="171450" indent="-171450" rtl="0">
              <a:buFont typeface="Arial" pitchFamily="34" charset="0"/>
              <a:buChar char="•"/>
              <a:defRPr/>
            </a:pPr>
            <a:r>
              <a:rPr/>
              <a:t>Que se comunique eficazmente y escuche a los demás</a:t>
            </a:r>
          </a:p>
          <a:p>
            <a:pPr marL="171450" indent="-171450" rtl="0">
              <a:buFont typeface="Arial" pitchFamily="34" charset="0"/>
              <a:buChar char="•"/>
              <a:defRPr/>
            </a:pPr>
            <a:r>
              <a:rPr/>
              <a:t>Que demuestre buenas prácticas de saneamiento, higiene y agua dentro de su hogar</a:t>
            </a:r>
          </a:p>
          <a:p>
            <a:pPr marL="171450" indent="-171450" rtl="0">
              <a:buFont typeface="Arial" pitchFamily="34" charset="0"/>
              <a:buChar char="•"/>
              <a:defRPr/>
            </a:pPr>
            <a:r>
              <a:rPr/>
              <a:t>Que se comprometa a abordar las necesidades de agua, higiene y saneamiento de su comunidad</a:t>
            </a:r>
          </a:p>
          <a:p>
            <a:pPr rtl="0">
              <a:defRPr/>
            </a:pPr>
            <a:r>
              <a:rPr/>
              <a:t> </a:t>
            </a:r>
          </a:p>
          <a:p>
            <a:pPr rtl="0">
              <a:defRPr/>
            </a:pPr>
            <a:r>
              <a:rPr/>
              <a:t>Los promotores de salud comunitaria no necesitan ser expertos en agua, higiene o saneamiento. This is knowledge that they can learn through training. Es más importante que tengan la capacidad de aprender nuevas habilidades y de comunicarse. </a:t>
            </a:r>
          </a:p>
          <a:p>
            <a:pPr>
              <a:defRPr/>
            </a:pPr>
            <a:endParaRPr lang="en-CA" dirty="0"/>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2BCA756-55A1-4210-AB67-74E6E822082D}" type="slidenum">
              <a:rPr/>
              <a:pPr rtl="0" eaLnBrk="1" hangingPunct="1"/>
              <a:t>37</a:t>
            </a:fld>
            <a:endParaRPr/>
          </a:p>
        </p:txBody>
      </p:sp>
    </p:spTree>
    <p:extLst>
      <p:ext uri="{BB962C8B-B14F-4D97-AF65-F5344CB8AC3E}">
        <p14:creationId xmlns:p14="http://schemas.microsoft.com/office/powerpoint/2010/main" xmlns="" val="1568188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a:r>
              <a:rPr/>
              <a:t>Para aumentar la capacidad humana para los diferentes roles de implementación, muchas veces se requiere capacitación y apoyo de consultas. Ayuda sobre el terreno puede ser un factor fundamental que contribuye al éxito de los programas. Para muchas personas, la capacitación ayuda a aumentar su conocimiento y capacidades, y a adquirir confianza para superar los numerosos desafíos que surgen periódicamente.</a:t>
            </a:r>
          </a:p>
          <a:p>
            <a:pPr rtl="0"/>
            <a:r>
              <a:rPr/>
              <a:t> </a:t>
            </a:r>
          </a:p>
          <a:p>
            <a:pPr rtl="0"/>
            <a:r>
              <a:rPr/>
              <a:t>Toda capacitación tiene que ser práctica y ayudar a abordar los verdaderos desafíos que enfrentan los implementadores. A menudo, los implementadores se centran en la capacitación de la tecnología y en la teoría, lo que con normalidad no es suficiente. Dependiendo de la capacidad humana, las organizaciones también pueden necesitar aprender cómo planificar, implementar y monitorear sus programas.</a:t>
            </a:r>
          </a:p>
          <a:p>
            <a:endParaRPr lang="en-US" smtClean="0"/>
          </a:p>
          <a:p>
            <a:pPr rtl="0"/>
            <a:r>
              <a:rPr/>
              <a:t>Las organizaciones de capacitación externa pueden brindar a los implementadores capacitación profesional y servicios de consulta, además de ayudarlos a establecer contactos mediante asesores expertos y voluntarios. Las organizaciones experimentadas dentro del país también pueden actuar como capacitadoras locales y son capaces de capacitar a otras organizaciones de la comunidad en los diferentes roles que se necesitan para la implementación de los programas de TANDAS. </a:t>
            </a:r>
          </a:p>
          <a:p>
            <a:endParaRPr lang="en-CA" smtClean="0"/>
          </a:p>
          <a:p>
            <a:pPr rtl="0"/>
            <a:r>
              <a:rPr/>
              <a:t> </a:t>
            </a:r>
          </a:p>
          <a:p>
            <a:endParaRPr lang="en-CA" smtClean="0"/>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EB19E4A-BB79-49A9-BCC9-19756ACB5AA9}" type="slidenum">
              <a:rPr/>
              <a:pPr rtl="0" eaLnBrk="1" hangingPunct="1"/>
              <a:t>38</a:t>
            </a:fld>
            <a:endParaRPr/>
          </a:p>
        </p:txBody>
      </p:sp>
    </p:spTree>
    <p:extLst>
      <p:ext uri="{BB962C8B-B14F-4D97-AF65-F5344CB8AC3E}">
        <p14:creationId xmlns:p14="http://schemas.microsoft.com/office/powerpoint/2010/main" xmlns="" val="2415727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a:r>
              <a:rPr/>
              <a:t>Es importante para los implementadores trabajar y crear relaciones eficaces con otros actores. Hay diferentes tipos de actores que juegan un papel en diversas ocasiones:</a:t>
            </a:r>
          </a:p>
          <a:p>
            <a:pPr rtl="0"/>
            <a:r>
              <a:rPr/>
              <a:t> </a:t>
            </a:r>
          </a:p>
          <a:p>
            <a:pPr rtl="0"/>
            <a:r>
              <a:rPr b="1"/>
              <a:t>Donors</a:t>
            </a:r>
            <a:r>
              <a:rPr/>
              <a:t> include local and international individuals, community organizations, foundations, and government agencies. Las organizaciones ejecutoras necesitan financiación consistente y a largo plazo para asegurarse de que las actividades puedan ser ejecutadas sin interrupción. Los implementadores tienen un papel que cumplir educando a los donantes que quizás no están familiarizados con TANDAS y con las mejores prácticas de implementación. Es de gran ayuda que los donantes entiendan por qué y qué están financiando cuando están revisando y aprobando propuestas, proporcionándoles consejos y llevando a cabo las evaluaciones del programa.</a:t>
            </a:r>
            <a:r>
              <a:rPr b="1"/>
              <a:t>  </a:t>
            </a:r>
          </a:p>
          <a:p>
            <a:pPr rtl="0"/>
            <a:r>
              <a:rPr b="1"/>
              <a:t>Government </a:t>
            </a:r>
            <a:r>
              <a:rPr/>
              <a:t>has the mandate for providing safe water and can benefit from HWTS implementation programs. Algunos Gobiernos han elaborado directrices nacionales de TANDAS. Apoyo y respaldo por parte del Gobierno le da credibilidad al TANDAS y a los implementadores. El Gobierno puede ser una fuente de financiación y puede proveer recursos en especie para apoyar a los implementadores, como en el lugar de trabajo o el transporte.</a:t>
            </a:r>
            <a:r>
              <a:rPr b="1"/>
              <a:t> </a:t>
            </a:r>
          </a:p>
          <a:p>
            <a:pPr rtl="0"/>
            <a:r>
              <a:rPr b="1"/>
              <a:t>Universities and education Institutes </a:t>
            </a:r>
            <a:r>
              <a:rPr/>
              <a:t>provide</a:t>
            </a:r>
            <a:r>
              <a:rPr b="1"/>
              <a:t> </a:t>
            </a:r>
            <a:r>
              <a:rPr/>
              <a:t>research which can build the case for HWTS as an intervention worthy of support by policy makers and donors (Clasen, 2009). Las universidades y otros institutos pueden llevar a cabo investigaciones sobre el desarrollo de la tecnología y la implementación del programa. Las universidades también pueden ayudar a los implementadores a dirigir las evaluaciones del programa.</a:t>
            </a:r>
          </a:p>
          <a:p>
            <a:endParaRPr lang="en-CA" smtClean="0"/>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B79F45A-2C2A-4E7E-B51B-F3BB511ABDBC}" type="slidenum">
              <a:rPr/>
              <a:pPr rtl="0" eaLnBrk="1" hangingPunct="1"/>
              <a:t>39</a:t>
            </a:fld>
            <a:endParaRPr/>
          </a:p>
        </p:txBody>
      </p:sp>
    </p:spTree>
    <p:extLst>
      <p:ext uri="{BB962C8B-B14F-4D97-AF65-F5344CB8AC3E}">
        <p14:creationId xmlns:p14="http://schemas.microsoft.com/office/powerpoint/2010/main" xmlns="" val="151679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a:r>
              <a:rPr/>
              <a:t>Observe que el filtro de bioarena no se está usando para tratar el agua, sino que es ¡una maceta! ¿Por qué?</a:t>
            </a: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6CCC130-A068-4683-A7B9-EA4974F7F733}" type="slidenum">
              <a:rPr/>
              <a:pPr rtl="0" eaLnBrk="1" hangingPunct="1"/>
              <a:t>4</a:t>
            </a:fld>
            <a:endParaRPr/>
          </a:p>
        </p:txBody>
      </p:sp>
    </p:spTree>
    <p:extLst>
      <p:ext uri="{BB962C8B-B14F-4D97-AF65-F5344CB8AC3E}">
        <p14:creationId xmlns:p14="http://schemas.microsoft.com/office/powerpoint/2010/main" xmlns="" val="2299413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rtl="0" eaLnBrk="1" hangingPunct="1">
              <a:defRPr/>
            </a:pPr>
            <a:r>
              <a:rPr b="1"/>
              <a:t>Competency</a:t>
            </a:r>
            <a:r>
              <a:rPr/>
              <a:t> is a statement of knowledge, skill or attitude that is a standardized requirement for an individual to properly perform a specific job or role. Los implementadores pueden crear una lista de competencias para cada rol dentro de su organización, como para los capacitadores, los fabricantes del producto o los promotores de salud comunitaria.</a:t>
            </a:r>
            <a:r>
              <a:rPr b="1"/>
              <a:t> </a:t>
            </a:r>
          </a:p>
          <a:p>
            <a:pPr rtl="0" eaLnBrk="1" hangingPunct="1">
              <a:defRPr/>
            </a:pPr>
            <a:r>
              <a:rPr/>
              <a:t> </a:t>
            </a:r>
          </a:p>
          <a:p>
            <a:pPr rtl="0" eaLnBrk="1" hangingPunct="1">
              <a:defRPr/>
            </a:pPr>
            <a:r>
              <a:rPr b="1"/>
              <a:t>Validation </a:t>
            </a:r>
            <a:r>
              <a:rPr/>
              <a:t>is the process of checking people’s knowledge, skills and attitudes to confirm that they are competent in their role. Los validadores pueden ser personas de la organización ejecutora o de organizaciones capacitadoras externas.</a:t>
            </a:r>
          </a:p>
          <a:p>
            <a:pPr rtl="0" eaLnBrk="1" hangingPunct="1">
              <a:defRPr/>
            </a:pPr>
            <a:r>
              <a:rPr/>
              <a:t>	</a:t>
            </a:r>
          </a:p>
          <a:p>
            <a:pPr rtl="0" eaLnBrk="1" hangingPunct="1">
              <a:defRPr/>
            </a:pPr>
            <a:r>
              <a:rPr/>
              <a:t>Los implementadores pueden utilizar un proceso de validación y de construcción de competencia por muchos motivos:</a:t>
            </a:r>
          </a:p>
          <a:p>
            <a:pPr rtl="0" eaLnBrk="1" hangingPunct="1">
              <a:defRPr/>
            </a:pPr>
            <a:r>
              <a:rPr/>
              <a:t> </a:t>
            </a:r>
          </a:p>
          <a:p>
            <a:pPr marL="171450" indent="-171450" rtl="0" eaLnBrk="1" hangingPunct="1">
              <a:buFont typeface="Arial" pitchFamily="34" charset="0"/>
              <a:buChar char="•"/>
              <a:defRPr/>
            </a:pPr>
            <a:r>
              <a:rPr/>
              <a:t>Brinda la oportunidad y el marco por los que los individuos y organizaciones pueden mejorar sus conocimientos, habilidades y actitudes con respecto a una tarea o proceso específico.</a:t>
            </a:r>
          </a:p>
          <a:p>
            <a:pPr marL="171450" indent="-171450" rtl="0" eaLnBrk="1" hangingPunct="1">
              <a:buFont typeface="Arial" pitchFamily="34" charset="0"/>
              <a:buChar char="•"/>
              <a:defRPr/>
            </a:pPr>
            <a:r>
              <a:rPr/>
              <a:t>Otorga credibilidad a la organización proporcionándoles confianza justificable en su capacidad para proveer productos y servicio de alta calidad. </a:t>
            </a:r>
          </a:p>
          <a:p>
            <a:pPr marL="171450" indent="-171450" rtl="0" eaLnBrk="1" hangingPunct="1">
              <a:buFont typeface="Arial" pitchFamily="34" charset="0"/>
              <a:buChar char="•"/>
              <a:defRPr/>
            </a:pPr>
            <a:r>
              <a:rPr/>
              <a:t>Permite al implementador aprovechar las oportunidades de financiación ya que pueden demostrar la calidad de sus productos y servicios.</a:t>
            </a:r>
          </a:p>
          <a:p>
            <a:pPr marL="171450" indent="-171450" rtl="0" eaLnBrk="1" hangingPunct="1">
              <a:buFont typeface="Arial" pitchFamily="34" charset="0"/>
              <a:buChar char="•"/>
              <a:defRPr/>
            </a:pPr>
            <a:r>
              <a:rPr/>
              <a:t>Distingue a aquellos que están capacitados y que brindan un buen servicio y producto de aquellos que no lo hacen.</a:t>
            </a:r>
          </a:p>
          <a:p>
            <a:pPr eaLnBrk="1" hangingPunct="1">
              <a:defRPr/>
            </a:pPr>
            <a:endParaRPr lang="en-CA" dirty="0" smtClean="0"/>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92D95EA-EB65-4639-AA8B-EC3BE827FAD9}" type="slidenum">
              <a:rPr/>
              <a:pPr rtl="0" eaLnBrk="1" hangingPunct="1"/>
              <a:t>40</a:t>
            </a:fld>
            <a:endParaRPr/>
          </a:p>
        </p:txBody>
      </p:sp>
    </p:spTree>
    <p:extLst>
      <p:ext uri="{BB962C8B-B14F-4D97-AF65-F5344CB8AC3E}">
        <p14:creationId xmlns:p14="http://schemas.microsoft.com/office/powerpoint/2010/main" xmlns="" val="2963597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FF72295-A7A6-4DCD-A5C1-E88A29711055}" type="slidenum">
              <a:rPr/>
              <a:pPr rtl="0" eaLnBrk="1" hangingPunct="1"/>
              <a:t>41</a:t>
            </a:fld>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lnSpc>
                <a:spcPct val="80000"/>
              </a:lnSpc>
            </a:pPr>
            <a:r>
              <a:rPr sz="900"/>
              <a:t>Los implementadores necesitan asegurarse de que el tiempo y los recursos estén disponibles para las oportunidades de aprendizaje y capacitación para apoyar a los individuos a desarrollar nuevas competencias o mejorar las que ya tienen. Se puede utilizar una evaluación de las necesidades como herramienta para ayudar a las organizaciones a identificar lo que falta en las competencias de cada persona y crear un plan para aumentar su capacidad. La duración del proceso de validación de competencia depende del punto de partida y de la capacidad del individuo de aumentar sus conocimientos y habilidades.</a:t>
            </a:r>
          </a:p>
          <a:p>
            <a:pPr eaLnBrk="1" hangingPunct="1">
              <a:lnSpc>
                <a:spcPct val="80000"/>
              </a:lnSpc>
            </a:pPr>
            <a:endParaRPr lang="en-US" sz="900" smtClean="0"/>
          </a:p>
          <a:p>
            <a:pPr rtl="0" eaLnBrk="1" hangingPunct="1">
              <a:lnSpc>
                <a:spcPct val="80000"/>
              </a:lnSpc>
            </a:pPr>
            <a:r>
              <a:rPr sz="900"/>
              <a:t>Con frecuencia los individuos comienzan a ser competentes en un rol a través de la participación en las capacitaciones, y luego realizan el aprendizaje con el personal interno cualificado o con expertos externos para ir asumiendo de forma gradual más responsabilidad a medida que aumentan su confianza, conocimiento y habilidades. Aumentar la competencia y la capacidad es mucho más que un mero evento de capacitación; es importante proporcionar un entrenamiento sucesivo y continuo para darle apoyo y sugerencias a los individuos mientras practican sus nuevas habilidades. Una vez que ya son completamente competentes, los individuos y las organizaciones pueden actuar como centros de experiencia locales para transmitir sus conocimientos y habilidades a otras organizaciones de la comunidad. </a:t>
            </a:r>
          </a:p>
        </p:txBody>
      </p:sp>
    </p:spTree>
    <p:extLst>
      <p:ext uri="{BB962C8B-B14F-4D97-AF65-F5344CB8AC3E}">
        <p14:creationId xmlns:p14="http://schemas.microsoft.com/office/powerpoint/2010/main" xmlns="" val="3620387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92E6888-436B-4536-AC74-944453B17084}" type="slidenum">
              <a:rPr/>
              <a:pPr rtl="0" eaLnBrk="1" hangingPunct="1"/>
              <a:t>42</a:t>
            </a:fld>
            <a:endParaRPr/>
          </a:p>
        </p:txBody>
      </p:sp>
      <p:sp>
        <p:nvSpPr>
          <p:cNvPr id="89091"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pPr rtl="0" eaLnBrk="1" hangingPunct="1">
              <a:defRPr/>
            </a:pPr>
            <a:r>
              <a:rPr/>
              <a:t>Los implementadores necesitan una financiación constante y a largo plazo para asegurarse de que las actividades se lleven a cabo sin interrupción. Una financiación adecuada es fundamental para asegurarse de que los esfuerzos de implementación sean sostenidos y de que puedan expandirse para alcanzar nuevas regiones y mercados. </a:t>
            </a:r>
          </a:p>
          <a:p>
            <a:pPr eaLnBrk="1" hangingPunct="1">
              <a:defRPr/>
            </a:pPr>
            <a:endParaRPr lang="en-US" dirty="0" smtClean="0"/>
          </a:p>
          <a:p>
            <a:pPr rtl="0" eaLnBrk="1" hangingPunct="1">
              <a:defRPr/>
            </a:pPr>
            <a:r>
              <a:rPr/>
              <a:t>Los costos de implementación son altamente específicos del programa. Como mínimo, los siguientes costos deben ser considerados: </a:t>
            </a:r>
          </a:p>
          <a:p>
            <a:pPr rtl="0" eaLnBrk="1" hangingPunct="1">
              <a:defRPr/>
            </a:pPr>
            <a:r>
              <a:rPr/>
              <a:t> </a:t>
            </a:r>
          </a:p>
          <a:p>
            <a:pPr marL="171450" indent="-171450" rtl="0" eaLnBrk="1" hangingPunct="1">
              <a:buFont typeface="Arial" pitchFamily="34" charset="0"/>
              <a:buChar char="•"/>
              <a:defRPr/>
            </a:pPr>
            <a:r>
              <a:rPr/>
              <a:t>Administración y planificación del programa</a:t>
            </a:r>
          </a:p>
          <a:p>
            <a:pPr marL="171450" indent="-171450" rtl="0" eaLnBrk="1" hangingPunct="1">
              <a:buFont typeface="Arial" pitchFamily="34" charset="0"/>
              <a:buChar char="•"/>
              <a:defRPr/>
            </a:pPr>
            <a:r>
              <a:rPr/>
              <a:t>Actividades de promoción y educación</a:t>
            </a:r>
          </a:p>
          <a:p>
            <a:pPr marL="171450" indent="-171450" rtl="0" eaLnBrk="1" hangingPunct="1">
              <a:buFont typeface="Arial" pitchFamily="34" charset="0"/>
              <a:buChar char="•"/>
              <a:defRPr/>
            </a:pPr>
            <a:r>
              <a:rPr/>
              <a:t>Fabricación y distribución del producto</a:t>
            </a:r>
          </a:p>
          <a:p>
            <a:pPr marL="171450" indent="-171450" rtl="0" eaLnBrk="1" hangingPunct="1">
              <a:buFont typeface="Arial" pitchFamily="34" charset="0"/>
              <a:buChar char="•"/>
              <a:defRPr/>
            </a:pPr>
            <a:r>
              <a:rPr/>
              <a:t>Monitoreo y evaluación</a:t>
            </a:r>
          </a:p>
          <a:p>
            <a:pPr rtl="0" eaLnBrk="1" hangingPunct="1">
              <a:defRPr/>
            </a:pPr>
            <a:r>
              <a:rPr/>
              <a:t> </a:t>
            </a:r>
          </a:p>
          <a:p>
            <a:pPr rtl="0" eaLnBrk="1" hangingPunct="1">
              <a:defRPr/>
            </a:pPr>
            <a:r>
              <a:rPr/>
              <a:t>En varias ocasiones los implementadores necesitan una combinación de varias fuentes de financiación para cubrir sus gastos. Es importante resolver quién tiene responsabilidad financiera de cada costo, y durante qué periodo. La financiación también depende de la estructura legal de la organización (por ej. con fines de lucro, ONG) y su estrategia de implementación (por ej. productos subvencionados, ventas minoristas). Entre las posibles fuentes de financiación se podrían incluir:</a:t>
            </a:r>
          </a:p>
          <a:p>
            <a:pPr rtl="0" eaLnBrk="1" hangingPunct="1">
              <a:defRPr/>
            </a:pPr>
            <a:r>
              <a:rPr/>
              <a:t> </a:t>
            </a:r>
          </a:p>
          <a:p>
            <a:pPr marL="171450" indent="-171450" rtl="0" eaLnBrk="1" hangingPunct="1">
              <a:buFont typeface="Arial" pitchFamily="34" charset="0"/>
              <a:buChar char="•"/>
              <a:defRPr/>
            </a:pPr>
            <a:r>
              <a:rPr/>
              <a:t>Donantes locales e internacionales</a:t>
            </a:r>
          </a:p>
          <a:p>
            <a:pPr marL="171450" indent="-171450" rtl="0" eaLnBrk="1" hangingPunct="1">
              <a:buFont typeface="Arial" pitchFamily="34" charset="0"/>
              <a:buChar char="•"/>
              <a:defRPr/>
            </a:pPr>
            <a:r>
              <a:rPr/>
              <a:t>Organización ejecutora</a:t>
            </a:r>
          </a:p>
          <a:p>
            <a:pPr marL="171450" indent="-171450" rtl="0" eaLnBrk="1" hangingPunct="1">
              <a:buFont typeface="Arial" pitchFamily="34" charset="0"/>
              <a:buChar char="•"/>
              <a:defRPr/>
            </a:pPr>
            <a:r>
              <a:rPr/>
              <a:t>Ingresos obtenidos de los hogares</a:t>
            </a:r>
          </a:p>
          <a:p>
            <a:pPr marL="171450" indent="-171450" rtl="0" eaLnBrk="1" hangingPunct="1">
              <a:buFont typeface="Arial" pitchFamily="34" charset="0"/>
              <a:buChar char="•"/>
              <a:defRPr/>
            </a:pPr>
            <a:r>
              <a:rPr/>
              <a:t>Colaboración del Gobierno</a:t>
            </a:r>
          </a:p>
          <a:p>
            <a:pPr rtl="0" eaLnBrk="1" hangingPunct="1">
              <a:defRPr/>
            </a:pPr>
            <a:r>
              <a:rPr/>
              <a:t> </a:t>
            </a:r>
          </a:p>
          <a:p>
            <a:pPr rtl="0" eaLnBrk="1" hangingPunct="1">
              <a:defRPr/>
            </a:pPr>
            <a:r>
              <a:rPr/>
              <a:t>La clave para que los implementadores obtengan financiación es saber a quién pedir apoyo, manifestar claramente las razones de por qué se necesita apoyo financiero y explicar cómo este apoyo financiero ayudará a crear programas de implementación más eficaces. Normalmente, la financiación comienza con costos pequeños para empezar con el proyecto de demostración, y luego con cantidades más grandes basadas en los resultados y en los planes del proyecto.</a:t>
            </a:r>
          </a:p>
        </p:txBody>
      </p:sp>
    </p:spTree>
    <p:extLst>
      <p:ext uri="{BB962C8B-B14F-4D97-AF65-F5344CB8AC3E}">
        <p14:creationId xmlns:p14="http://schemas.microsoft.com/office/powerpoint/2010/main" xmlns="" val="12561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3C19F91-7C08-41D1-AA61-20A81E0D072F}" type="slidenum">
              <a:rPr/>
              <a:pPr rtl="0" eaLnBrk="1" hangingPunct="1"/>
              <a:t>43</a:t>
            </a:fld>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Actividad:</a:t>
            </a:r>
          </a:p>
          <a:p>
            <a:pPr rtl="0">
              <a:buFontTx/>
              <a:buChar char="•"/>
            </a:pPr>
            <a:r>
              <a:rPr/>
              <a:t> Divida a los participantes en 5 grupos: pídales a los grupos que se coloquen junto a una de las hojas de rotafolio colgadas por la sala con los encabezamientos Creación de demanda, Suministro de productos y servicios, Monitoreo y mejora, Creación de capacidad y </a:t>
            </a:r>
            <a:r>
              <a:rPr i="1"/>
              <a:t>Financiación del programa.</a:t>
            </a:r>
          </a:p>
          <a:p>
            <a:pPr rtl="0">
              <a:buFontTx/>
              <a:buChar char="•"/>
            </a:pPr>
            <a:r>
              <a:rPr/>
              <a:t>  pídales a los grupos que debatan sobre el tema y escriban lo que han aprendido en la hoja de rotafolio. </a:t>
            </a:r>
          </a:p>
          <a:p>
            <a:pPr rtl="0">
              <a:buFontTx/>
              <a:buChar char="•"/>
            </a:pPr>
            <a:r>
              <a:rPr/>
              <a:t>  Después de 5 minutos, pida a los grupos que roten hacia el siguiente tema. pídales a los grupos que revisen y analicen lo que escribió el grupo anterior, y añadan más ideas en la hoja de rotafolio. </a:t>
            </a:r>
          </a:p>
          <a:p>
            <a:pPr rtl="0">
              <a:buFontTx/>
              <a:buChar char="•"/>
            </a:pPr>
            <a:r>
              <a:rPr/>
              <a:t>  Repetir para cada tema. Al finalizar, pida a los grupos que vuelvan a su primera hoja de rotafolio y lean el resumen de las ideas. Pida al grupo que presente de manera breve lo que está escrito en la hoja ante el resto de los grupos.</a:t>
            </a:r>
          </a:p>
          <a:p>
            <a:pPr rtl="0" eaLnBrk="1" hangingPunct="1"/>
            <a:r>
              <a:rPr/>
              <a:t>  </a:t>
            </a:r>
          </a:p>
          <a:p>
            <a:pPr rtl="0" eaLnBrk="1" hangingPunct="1"/>
            <a:r>
              <a:rPr/>
              <a:t>Repaso de los mensajes más importantes:</a:t>
            </a:r>
          </a:p>
          <a:p>
            <a:pPr eaLnBrk="1" hangingPunct="1"/>
            <a:endParaRPr lang="en-CA" smtClean="0"/>
          </a:p>
          <a:p>
            <a:pPr rtl="0" eaLnBrk="1" hangingPunct="1">
              <a:buFontTx/>
              <a:buChar char="•"/>
            </a:pPr>
            <a:r>
              <a:rPr/>
              <a:t>No hay un enfoque estándar de implementación</a:t>
            </a:r>
          </a:p>
          <a:p>
            <a:pPr eaLnBrk="1" hangingPunct="1">
              <a:buFontTx/>
              <a:buChar char="•"/>
            </a:pPr>
            <a:endParaRPr lang="en-CA" smtClean="0"/>
          </a:p>
          <a:p>
            <a:pPr rtl="0" eaLnBrk="1" hangingPunct="1">
              <a:buFontTx/>
              <a:buChar char="•"/>
            </a:pPr>
            <a:r>
              <a:rPr/>
              <a:t>  Complejidad e interconexiones entre la creación de demanda, el suministro de productos y servicios, el monitoreo y la mejora.</a:t>
            </a:r>
          </a:p>
          <a:p>
            <a:pPr eaLnBrk="1" hangingPunct="1">
              <a:buFontTx/>
              <a:buChar char="•"/>
            </a:pPr>
            <a:endParaRPr lang="en-CA" smtClean="0"/>
          </a:p>
          <a:p>
            <a:pPr rtl="0" eaLnBrk="1" hangingPunct="1">
              <a:buFontTx/>
              <a:buChar char="•"/>
            </a:pPr>
            <a:r>
              <a:rPr/>
              <a:t>  El aumento de la capacidad humana es un compromiso a largo plazo </a:t>
            </a:r>
          </a:p>
          <a:p>
            <a:pPr eaLnBrk="1" hangingPunct="1">
              <a:buFontTx/>
              <a:buChar char="•"/>
            </a:pPr>
            <a:endParaRPr lang="en-CA" smtClean="0"/>
          </a:p>
          <a:p>
            <a:pPr rtl="0" eaLnBrk="1" hangingPunct="1">
              <a:buFontTx/>
              <a:buChar char="•"/>
            </a:pPr>
            <a:r>
              <a:rPr/>
              <a:t>  La financiación del programa necesita ser sustentable, constante y a largo plazo</a:t>
            </a:r>
          </a:p>
          <a:p>
            <a:pPr eaLnBrk="1" hangingPunct="1">
              <a:buFontTx/>
              <a:buChar char="•"/>
            </a:pPr>
            <a:endParaRPr lang="en-GB" smtClean="0"/>
          </a:p>
          <a:p>
            <a:pPr rtl="0" eaLnBrk="1" hangingPunct="1">
              <a:buFontTx/>
              <a:buChar char="•"/>
            </a:pPr>
            <a:r>
              <a:rPr/>
              <a:t>  El enfoque que utilice el implementador debe estar bien pensado. La implementación del TANDAS es un proceso complejo en el cual la eficacia de una estrategia en particular puede depender sumamente de otras elecciones que se hagan. A veces, las estrategias elegidas por los implementadores pueden complementar o reforzarse entre sí, produciendo un programa altamente eficaz. Otras veces, las estrategias elegidas pueden contradecir o cancelar unas a otras, causando así una implementación inefectiva. </a:t>
            </a:r>
          </a:p>
          <a:p>
            <a:pPr eaLnBrk="1" hangingPunct="1">
              <a:buFontTx/>
              <a:buChar char="•"/>
            </a:pPr>
            <a:endParaRPr lang="en-GB" smtClean="0"/>
          </a:p>
          <a:p>
            <a:pPr rtl="0" eaLnBrk="1" hangingPunct="1">
              <a:buFontTx/>
              <a:buChar char="•"/>
            </a:pPr>
            <a:r>
              <a:rPr/>
              <a:t>  Review the learning expectations on Slide #3. Ask participants whether or not the expectations have been met. De no ser así, ofrecerles alternativas para que puedan encontrar el tipo de información que buscaban o identificar los pasos a seguir para continuar informándose sobre el tema.</a:t>
            </a:r>
          </a:p>
          <a:p>
            <a:pPr eaLnBrk="1" hangingPunct="1"/>
            <a:endParaRPr lang="en-US" smtClean="0"/>
          </a:p>
        </p:txBody>
      </p:sp>
    </p:spTree>
    <p:extLst>
      <p:ext uri="{BB962C8B-B14F-4D97-AF65-F5344CB8AC3E}">
        <p14:creationId xmlns:p14="http://schemas.microsoft.com/office/powerpoint/2010/main" xmlns="" val="183921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a:r>
              <a:rPr/>
              <a:t>Un análisis de CAWST sobre las prácticas de implementación actuales junto con años de experiencia trabajando con más de 350 implementadores en todo el mundo ha demostrado que la implementación del TAND se está llevando a cabo con éxito en una gran variedad de organizaciones. Éstas utilizan métodos diferentes de TAND y un diverso rango de programas, desde la respuesta de emergencias hasta el desarrollo a largo plazo. </a:t>
            </a: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532DADC-F39D-4997-8391-E029759CBA36}" type="slidenum">
              <a:rPr/>
              <a:pPr rtl="0" eaLnBrk="1" hangingPunct="1"/>
              <a:t>5</a:t>
            </a:fld>
            <a:endParaRPr/>
          </a:p>
        </p:txBody>
      </p:sp>
    </p:spTree>
    <p:extLst>
      <p:ext uri="{BB962C8B-B14F-4D97-AF65-F5344CB8AC3E}">
        <p14:creationId xmlns:p14="http://schemas.microsoft.com/office/powerpoint/2010/main" xmlns="" val="212512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p:txBody>
          <a:bodyPr/>
          <a:lstStyle/>
          <a:p>
            <a:pPr marL="171450" indent="-171450" rtl="0">
              <a:spcBef>
                <a:spcPct val="0"/>
              </a:spcBef>
              <a:buFont typeface="Arial" pitchFamily="34" charset="0"/>
              <a:buChar char="•"/>
              <a:defRPr/>
            </a:pPr>
            <a:r>
              <a:rPr sz="1100" b="1"/>
              <a:t>Los implementadores incluyen: </a:t>
            </a:r>
            <a:r>
              <a:rPr sz="1100"/>
              <a:t>empresarios locales, clubes de servicio, ONG locales, ONG nacionales, empresas privadas, ONG internacionales, gobiernos y organizaciones multilaterales</a:t>
            </a:r>
          </a:p>
          <a:p>
            <a:pPr marL="171450" indent="-171450" rtl="0">
              <a:spcBef>
                <a:spcPct val="0"/>
              </a:spcBef>
              <a:buFont typeface="Arial" pitchFamily="34" charset="0"/>
              <a:buChar char="•"/>
              <a:defRPr/>
            </a:pPr>
            <a:r>
              <a:rPr sz="900" b="1"/>
              <a:t>Las opciones de TANDAS incluyen: </a:t>
            </a:r>
            <a:r>
              <a:rPr sz="900"/>
              <a:t>Filtración de tela, coagulantes, filtros de bioarena, filtros de cerámica, filtros de membrana, hervido, SODIS, cloro, radiación ultravioleta.</a:t>
            </a:r>
          </a:p>
          <a:p>
            <a:pPr marL="171450" indent="-171450" rtl="0">
              <a:spcBef>
                <a:spcPct val="0"/>
              </a:spcBef>
              <a:buFont typeface="Arial" pitchFamily="34" charset="0"/>
              <a:buChar char="•"/>
              <a:defRPr/>
            </a:pPr>
            <a:r>
              <a:rPr sz="1100" b="1"/>
              <a:t>Los métodos de implementación incluyen: </a:t>
            </a:r>
            <a:r>
              <a:rPr sz="1100"/>
              <a:t>Construcción comunitaria, distribución gratuita, subsidios, estrategias comerciales, estrategias empresariales, microcréditos, grupos de mujeres, escuelas.</a:t>
            </a:r>
          </a:p>
          <a:p>
            <a:pPr marL="171450" indent="-171450" rtl="0">
              <a:spcBef>
                <a:spcPct val="0"/>
              </a:spcBef>
              <a:buFont typeface="Arial" pitchFamily="34" charset="0"/>
              <a:buChar char="•"/>
              <a:defRPr/>
            </a:pPr>
            <a:r>
              <a:rPr sz="1100" b="1"/>
              <a:t>Los objetivos incluyen: </a:t>
            </a:r>
            <a:r>
              <a:rPr sz="1100"/>
              <a:t>respuesta de emergencia, desarrollo a largo plazo, salud, desarrollo económico, empoderamiento de la mujer</a:t>
            </a:r>
          </a:p>
          <a:p>
            <a:pPr>
              <a:spcBef>
                <a:spcPct val="0"/>
              </a:spcBef>
              <a:buFont typeface="Arial" pitchFamily="34" charset="0"/>
              <a:buNone/>
              <a:defRPr/>
            </a:pPr>
            <a:endParaRPr lang="en-US" dirty="0" smtClean="0">
              <a:solidFill>
                <a:srgbClr val="FF0000"/>
              </a:solidFill>
            </a:endParaRPr>
          </a:p>
          <a:p>
            <a:pPr rtl="0">
              <a:spcBef>
                <a:spcPct val="0"/>
              </a:spcBef>
              <a:buFont typeface="Arial" pitchFamily="34" charset="0"/>
              <a:buNone/>
              <a:defRPr/>
            </a:pPr>
            <a:r>
              <a:rPr>
                <a:solidFill>
                  <a:srgbClr val="FF0000"/>
                </a:solidFill>
              </a:rPr>
              <a:t>Un análisis de la diversidad de los programas de implementación en todo el mundo muestra que no hay un método convencional para llevar TANDAS a los hogares. </a:t>
            </a: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7D8CA26-4D3E-4314-9180-4A64F7C07789}" type="slidenum">
              <a:rPr>
                <a:latin typeface="Calibri" pitchFamily="34" charset="0"/>
              </a:rPr>
              <a:pPr rtl="0" eaLnBrk="1" hangingPunct="1"/>
              <a:t>6</a:t>
            </a:fld>
            <a:endParaRPr>
              <a:latin typeface="Calibri" pitchFamily="34" charset="0"/>
            </a:endParaRPr>
          </a:p>
        </p:txBody>
      </p:sp>
    </p:spTree>
    <p:extLst>
      <p:ext uri="{BB962C8B-B14F-4D97-AF65-F5344CB8AC3E}">
        <p14:creationId xmlns:p14="http://schemas.microsoft.com/office/powerpoint/2010/main" xmlns="" val="92599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D68D458-5F6D-48B1-809B-8F4F8F1EA616}" type="slidenum">
              <a:rPr/>
              <a:pPr rtl="0" eaLnBrk="1" hangingPunct="1"/>
              <a:t>7</a:t>
            </a:fld>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r>
              <a:rPr/>
              <a:t>A pesar de que hay una gran variedad de organizaciones implementadoras que utilizan diferentes métodos, muchos de los programas con más éxito han considerado y abordado cuidadosamente los siguientes componentes:</a:t>
            </a:r>
          </a:p>
          <a:p>
            <a:pPr eaLnBrk="1" hangingPunct="1"/>
            <a:endParaRPr lang="en-US" smtClean="0"/>
          </a:p>
          <a:p>
            <a:pPr rtl="0" eaLnBrk="1" hangingPunct="1"/>
            <a:r>
              <a:rPr/>
              <a:t>1. Creación de demanda de TAND</a:t>
            </a:r>
          </a:p>
          <a:p>
            <a:pPr rtl="0" eaLnBrk="1" hangingPunct="1"/>
            <a:r>
              <a:rPr/>
              <a:t>2. Suministro de los productos y servicios necesarios de TAND para cubrir esa demanda</a:t>
            </a:r>
          </a:p>
          <a:p>
            <a:pPr rtl="0" eaLnBrk="1" hangingPunct="1"/>
            <a:r>
              <a:rPr/>
              <a:t>3. Monitoreo y mejora continua de la implementación del programa</a:t>
            </a:r>
          </a:p>
          <a:p>
            <a:pPr eaLnBrk="1" hangingPunct="1"/>
            <a:endParaRPr lang="en-US" smtClean="0"/>
          </a:p>
          <a:p>
            <a:pPr rtl="0" eaLnBrk="1" hangingPunct="1"/>
            <a:r>
              <a:rPr/>
              <a:t>El marco también integra elementos de apoyo que son esenciales para planificar e implementar con éxito los elementos del programa:</a:t>
            </a:r>
          </a:p>
          <a:p>
            <a:pPr rtl="0" eaLnBrk="1" hangingPunct="1"/>
            <a:r>
              <a:rPr/>
              <a:t>4 . Creación de capacidad humana</a:t>
            </a:r>
          </a:p>
          <a:p>
            <a:pPr rtl="0" eaLnBrk="1" hangingPunct="1"/>
            <a:r>
              <a:rPr/>
              <a:t>5. Asegurar la financiación continuada del programa </a:t>
            </a:r>
          </a:p>
          <a:p>
            <a:pPr eaLnBrk="1" hangingPunct="1"/>
            <a:endParaRPr lang="en-US" smtClean="0"/>
          </a:p>
        </p:txBody>
      </p:sp>
    </p:spTree>
    <p:extLst>
      <p:ext uri="{BB962C8B-B14F-4D97-AF65-F5344CB8AC3E}">
        <p14:creationId xmlns:p14="http://schemas.microsoft.com/office/powerpoint/2010/main" xmlns="" val="146896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p:txBody>
          <a:bodyPr/>
          <a:lstStyle/>
          <a:p>
            <a:pPr rtl="0">
              <a:spcBef>
                <a:spcPct val="0"/>
              </a:spcBef>
              <a:defRPr/>
            </a:pPr>
            <a:r>
              <a:rPr/>
              <a:t>Por qué:</a:t>
            </a:r>
            <a:r>
              <a:rPr b="1"/>
              <a:t> esencial para la adopción de un comportamiento nuevo a largo plazo.</a:t>
            </a:r>
          </a:p>
          <a:p>
            <a:pPr>
              <a:spcBef>
                <a:spcPct val="0"/>
              </a:spcBef>
              <a:defRPr/>
            </a:pPr>
            <a:endParaRPr lang="en-US" dirty="0" smtClean="0"/>
          </a:p>
          <a:p>
            <a:pPr rtl="0">
              <a:spcBef>
                <a:spcPct val="0"/>
              </a:spcBef>
              <a:defRPr/>
            </a:pPr>
            <a:r>
              <a:rPr/>
              <a:t>Crear demanda requiere concientización y educación para convencer a los hogares de la necesidad y los beneficios de TANDAS para que sea buscado y deseado. La demanda existe cuando las personas necesitan y quieren TANDAS y tienen la oportunidad y capacidad de llevarlo a sus hogares. Es crucial que los hogares realmente quieran y valoren TANDAS; esto asegura que será utilizado a largo plazo.</a:t>
            </a:r>
          </a:p>
          <a:p>
            <a:pPr rtl="0">
              <a:spcBef>
                <a:spcPct val="0"/>
              </a:spcBef>
              <a:defRPr/>
            </a:pPr>
            <a:r>
              <a:rPr/>
              <a:t> </a:t>
            </a:r>
          </a:p>
          <a:p>
            <a:pPr rtl="0">
              <a:spcBef>
                <a:spcPct val="0"/>
              </a:spcBef>
              <a:defRPr/>
            </a:pPr>
            <a:r>
              <a:rPr/>
              <a:t>Finalmente, todo programa de implementación busca provocar un cambio – un aumento en el número de personas que tienen agua segura y potable. Para producir algún cambio, uno tiene que empezar a actuar diferente, por ejemplo tratar el agua en su hogar. El desafío de cambiar el comportamiento de las personas y posteriormente crear demanda para TANDAS es importante para los implementadores – demanda tiempo, una inversión sostenida y una gran variedad de estrategias. </a:t>
            </a:r>
          </a:p>
          <a:p>
            <a:pPr>
              <a:spcBef>
                <a:spcPct val="0"/>
              </a:spcBef>
              <a:defRPr/>
            </a:pPr>
            <a:endParaRPr lang="en-US" dirty="0" smtClean="0"/>
          </a:p>
          <a:p>
            <a:pPr rtl="0">
              <a:spcBef>
                <a:spcPct val="0"/>
              </a:spcBef>
              <a:defRPr/>
            </a:pPr>
            <a:r>
              <a:rPr b="1"/>
              <a:t>Cómo: </a:t>
            </a:r>
            <a:r>
              <a:rPr/>
              <a:t>Programa piloto-&gt; comprende los cambios en la población -&gt; utiliza los resultados para crear más demanda y apoya a los usuarios</a:t>
            </a:r>
          </a:p>
          <a:p>
            <a:pPr>
              <a:spcBef>
                <a:spcPct val="0"/>
              </a:spcBef>
              <a:defRPr/>
            </a:pPr>
            <a:endParaRPr lang="en-US" b="1" dirty="0" smtClean="0"/>
          </a:p>
          <a:p>
            <a:pPr rtl="0">
              <a:spcBef>
                <a:spcPct val="0"/>
              </a:spcBef>
              <a:defRPr/>
            </a:pPr>
            <a:r>
              <a:rPr b="1"/>
              <a:t>Estudio de caso: </a:t>
            </a:r>
            <a:r>
              <a:rPr/>
              <a:t>Thirst Aid Myanmar</a:t>
            </a:r>
          </a:p>
          <a:p>
            <a:pPr>
              <a:spcBef>
                <a:spcPct val="0"/>
              </a:spcBef>
              <a:defRPr/>
            </a:pPr>
            <a:endParaRPr lang="en-US" b="1" dirty="0" smtClean="0"/>
          </a:p>
          <a:p>
            <a:pPr rtl="0">
              <a:spcBef>
                <a:spcPct val="0"/>
              </a:spcBef>
              <a:defRPr/>
            </a:pPr>
            <a:r>
              <a:rPr b="1"/>
              <a:t>Puntos clave: </a:t>
            </a:r>
          </a:p>
          <a:p>
            <a:pPr marL="171450" indent="-171450" rtl="0">
              <a:spcBef>
                <a:spcPct val="0"/>
              </a:spcBef>
              <a:buFont typeface="Arial" pitchFamily="34" charset="0"/>
              <a:buChar char="•"/>
              <a:defRPr/>
            </a:pPr>
            <a:r>
              <a:rPr/>
              <a:t>Utilizan una campaña de marketing que se enfoca en la población que puede estar al alcance de filtros de cerámica. </a:t>
            </a:r>
          </a:p>
          <a:p>
            <a:pPr marL="171450" indent="-171450" rtl="0">
              <a:spcBef>
                <a:spcPct val="0"/>
              </a:spcBef>
              <a:buFont typeface="Arial" pitchFamily="34" charset="0"/>
              <a:buChar char="•"/>
              <a:defRPr/>
            </a:pPr>
            <a:r>
              <a:rPr/>
              <a:t>Hay dos modelos de filtros, uno para la clase media y otro para los trabajadores pobres. </a:t>
            </a:r>
          </a:p>
          <a:p>
            <a:pPr marL="171450" indent="-171450" rtl="0">
              <a:spcBef>
                <a:spcPct val="0"/>
              </a:spcBef>
              <a:buFont typeface="Arial" pitchFamily="34" charset="0"/>
              <a:buChar char="•"/>
              <a:defRPr/>
            </a:pPr>
            <a:r>
              <a:rPr/>
              <a:t>El personal de Thirst-Aid conduce el aumento de concientización y la educación con una variedad de públicos objetivo, incluyendo grupo de mujeres, escuelas, monasterios, orfanatos, organizaciones comunitarias, ONGs nacionales e internacionales. Tienen encuentros y hacen un seguimiento con los diferentes grupos tantas veces como sea necesario. </a:t>
            </a:r>
          </a:p>
          <a:p>
            <a:pPr marL="171450" indent="-171450" rtl="0">
              <a:spcBef>
                <a:spcPct val="0"/>
              </a:spcBef>
              <a:buFont typeface="Arial" pitchFamily="34" charset="0"/>
              <a:buChar char="•"/>
              <a:defRPr/>
            </a:pPr>
            <a:r>
              <a:rPr/>
              <a:t>Su personal utiliza una variedad de herramientas educativas y métodos de comunicación, que incluyen carteleras, afiches, juegos, papelógrafos, material impreso y videos. Thirst-Aid creó todo su material educativo con ayuda de UNICEF. El Gobierno apoya el programa aprobando los materiales educativos antes de su uso. </a:t>
            </a:r>
          </a:p>
          <a:p>
            <a:pPr marL="171450" indent="-171450" rtl="0">
              <a:spcBef>
                <a:spcPct val="0"/>
              </a:spcBef>
              <a:buFont typeface="Arial" pitchFamily="34" charset="0"/>
              <a:buChar char="•"/>
              <a:defRPr/>
            </a:pPr>
            <a:r>
              <a:rPr/>
              <a:t>Thirst-Aid provee la moneda para el convencimiento de la comunidad emitiendo Certificados de Conocimiento tras el término exitoso de su programa educativo.  Estos certificados sirven como moneda de curso legal y pueden ser utilizados posteriormente para comprar tecnologías para el tratamiento del agua a nivel domiciliar.</a:t>
            </a:r>
          </a:p>
          <a:p>
            <a:pPr marL="171450" indent="-171450" rtl="0">
              <a:spcBef>
                <a:spcPct val="0"/>
              </a:spcBef>
              <a:buFont typeface="Arial" pitchFamily="34" charset="0"/>
              <a:buChar char="•"/>
              <a:defRPr/>
            </a:pPr>
            <a:r>
              <a:rPr/>
              <a:t>Thirst-Aid pone énfasis en que, para crear demanda, los filtros no se deberían ver como un producto donado a los pobres. Se debería vender como un producto efectivo, aconsejable y fácil de usar para todos los que necesiten agua mejorada.</a:t>
            </a:r>
          </a:p>
          <a:p>
            <a:pPr marL="171450" indent="-171450">
              <a:spcBef>
                <a:spcPct val="0"/>
              </a:spcBef>
              <a:buFont typeface="Arial" pitchFamily="34" charset="0"/>
              <a:buChar char="•"/>
              <a:defRPr/>
            </a:pPr>
            <a:endParaRPr lang="en-GB" dirty="0" smtClean="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3A229B4-0F27-41FE-94DE-DFDA69964141}" type="slidenum">
              <a:rPr>
                <a:latin typeface="Calibri" pitchFamily="34" charset="0"/>
              </a:rPr>
              <a:pPr rtl="0" eaLnBrk="1" hangingPunct="1"/>
              <a:t>8</a:t>
            </a:fld>
            <a:endParaRPr>
              <a:latin typeface="Calibri" pitchFamily="34" charset="0"/>
            </a:endParaRPr>
          </a:p>
        </p:txBody>
      </p:sp>
    </p:spTree>
    <p:extLst>
      <p:ext uri="{BB962C8B-B14F-4D97-AF65-F5344CB8AC3E}">
        <p14:creationId xmlns:p14="http://schemas.microsoft.com/office/powerpoint/2010/main" xmlns="" val="388898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80C499E-590F-4F68-BA38-539F2371ADEA}" type="slidenum">
              <a:rPr/>
              <a:pPr rtl="0" eaLnBrk="1" hangingPunct="1"/>
              <a:t>9</a:t>
            </a:fld>
            <a:endParaRPr/>
          </a:p>
        </p:txBody>
      </p:sp>
      <p:sp>
        <p:nvSpPr>
          <p:cNvPr id="5529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p:txBody>
          <a:bodyPr/>
          <a:lstStyle/>
          <a:p>
            <a:pPr rtl="0" eaLnBrk="1" hangingPunct="1">
              <a:defRPr/>
            </a:pPr>
            <a:r>
              <a:rPr b="1"/>
              <a:t>Por qué: </a:t>
            </a:r>
          </a:p>
          <a:p>
            <a:pPr marL="171450" indent="-171450" rtl="0" eaLnBrk="1" hangingPunct="1">
              <a:buFont typeface="Arial" pitchFamily="34" charset="0"/>
              <a:buChar char="•"/>
              <a:defRPr/>
            </a:pPr>
            <a:r>
              <a:rPr/>
              <a:t>Los hogares necesitan tanto los productos de TANDAS como los servicios de apoyo para asegurar su uso correcto y consistente a largo plazo. Los hogares necesitan un punto de contacto para tener un servicio de seguimiento, para comprar las piezas de repuesto y para que se les pueda resolver dudas. </a:t>
            </a:r>
          </a:p>
          <a:p>
            <a:pPr marL="171450" indent="-171450" rtl="0" eaLnBrk="1" hangingPunct="1">
              <a:buFont typeface="Arial" pitchFamily="34" charset="0"/>
              <a:buChar char="•"/>
              <a:defRPr/>
            </a:pPr>
            <a:r>
              <a:rPr/>
              <a:t>Esto requiere más esfuerzo con en el componente de servicio o “software” que con lo que tradicionalmente era requerido para el sector del agua y el saneamiento. </a:t>
            </a:r>
          </a:p>
          <a:p>
            <a:pPr rtl="0" eaLnBrk="1" hangingPunct="1">
              <a:defRPr/>
            </a:pPr>
            <a:r>
              <a:rPr/>
              <a:t> </a:t>
            </a:r>
          </a:p>
          <a:p>
            <a:pPr rtl="0" eaLnBrk="1" hangingPunct="1">
              <a:defRPr/>
            </a:pPr>
            <a:r>
              <a:rPr b="1"/>
              <a:t>Cómo: </a:t>
            </a:r>
          </a:p>
          <a:p>
            <a:pPr marL="171450" indent="-171450" rtl="0" eaLnBrk="1" hangingPunct="1">
              <a:buFont typeface="Arial" pitchFamily="34" charset="0"/>
              <a:buChar char="•"/>
              <a:defRPr/>
            </a:pPr>
            <a:r>
              <a:rPr/>
              <a:t>Determinar la demanda de bienes duraderos, insumos y servicios</a:t>
            </a:r>
          </a:p>
          <a:p>
            <a:pPr marL="171450" indent="-171450" rtl="0" eaLnBrk="1" hangingPunct="1">
              <a:buFont typeface="Arial" pitchFamily="34" charset="0"/>
              <a:buChar char="•"/>
              <a:defRPr/>
            </a:pPr>
            <a:r>
              <a:rPr/>
              <a:t>Trabajar sobre sistemas y redes existentes que se puedan utilizar </a:t>
            </a:r>
          </a:p>
          <a:p>
            <a:pPr marL="171450" indent="-171450" rtl="0" eaLnBrk="1" hangingPunct="1">
              <a:buFont typeface="Arial" pitchFamily="34" charset="0"/>
              <a:buChar char="•"/>
              <a:defRPr/>
            </a:pPr>
            <a:r>
              <a:rPr/>
              <a:t>Establecer sistemas nuevos, si fuera necesario</a:t>
            </a:r>
          </a:p>
          <a:p>
            <a:pPr marL="171450" indent="-171450" rtl="0" eaLnBrk="1" hangingPunct="1">
              <a:buFont typeface="Arial" pitchFamily="34" charset="0"/>
              <a:buChar char="•"/>
              <a:defRPr/>
            </a:pPr>
            <a:r>
              <a:rPr/>
              <a:t>Muchas organizaciones eligen hacer pequeños proyectos piloto para establecer sus procesos, aprender de la práctica y asegurar un control de calidad del producto y el servicio antes de ampliar su programa. </a:t>
            </a:r>
          </a:p>
          <a:p>
            <a:pPr eaLnBrk="1" hangingPunct="1">
              <a:defRPr/>
            </a:pPr>
            <a:endParaRPr lang="en-US" b="1" dirty="0" smtClean="0"/>
          </a:p>
          <a:p>
            <a:pPr rtl="0" eaLnBrk="1" hangingPunct="1">
              <a:defRPr/>
            </a:pPr>
            <a:r>
              <a:rPr b="1"/>
              <a:t>Estudio de Caso: </a:t>
            </a:r>
            <a:r>
              <a:rPr/>
              <a:t>Clear Cambodia</a:t>
            </a:r>
          </a:p>
          <a:p>
            <a:pPr eaLnBrk="1" hangingPunct="1">
              <a:defRPr/>
            </a:pPr>
            <a:endParaRPr lang="en-US" dirty="0" smtClean="0"/>
          </a:p>
          <a:p>
            <a:pPr rtl="0" eaLnBrk="1" hangingPunct="1">
              <a:defRPr/>
            </a:pPr>
            <a:r>
              <a:rPr b="1"/>
              <a:t>Puntos clave: </a:t>
            </a:r>
          </a:p>
          <a:p>
            <a:pPr marL="171450" indent="-171450" eaLnBrk="1" hangingPunct="1">
              <a:buFont typeface="Arial" pitchFamily="34" charset="0"/>
              <a:buChar char="•"/>
              <a:defRPr/>
            </a:pPr>
            <a:endParaRPr lang="en-CA" dirty="0" smtClean="0"/>
          </a:p>
          <a:p>
            <a:pPr marL="171450" indent="-171450" rtl="0" eaLnBrk="1" hangingPunct="1">
              <a:buFont typeface="Arial" pitchFamily="34" charset="0"/>
              <a:buChar char="•"/>
              <a:defRPr/>
            </a:pPr>
            <a:r>
              <a:rPr/>
              <a:t>Clear emplea personal camboyano para la fabricación y la distribución de los filtros de bioarena. </a:t>
            </a:r>
          </a:p>
          <a:p>
            <a:pPr marL="171450" indent="-171450" rtl="0" eaLnBrk="1" hangingPunct="1">
              <a:buFont typeface="Arial" pitchFamily="34" charset="0"/>
              <a:buChar char="•"/>
              <a:defRPr/>
            </a:pPr>
            <a:r>
              <a:rPr/>
              <a:t>Utilizan equipos nómades que transportan los moldes y herramientas necesarios para construir los filtros en sitios de trabajo temporales en cada pueblo. El equipo incluye personal que supervisa la construcción y dirige la participación de la comunidad y la educación de la salud. Ellos pasan varias semanas en los pueblos y hasta que no se satisface la demanda no pasan al siguiente pueblo. </a:t>
            </a:r>
          </a:p>
          <a:p>
            <a:pPr marL="171450" indent="-171450" rtl="0" eaLnBrk="1" hangingPunct="1">
              <a:buFont typeface="Arial" pitchFamily="34" charset="0"/>
              <a:buChar char="•"/>
              <a:defRPr/>
            </a:pPr>
            <a:r>
              <a:rPr/>
              <a:t>La mayoría de los materiales para la construcción se encuentran en la región, aunque la arena de filtración es transportada en camión desde una fuente central situada en una única provincia para asegurar el control de calidad. </a:t>
            </a:r>
          </a:p>
          <a:p>
            <a:pPr marL="171450" indent="-171450" eaLnBrk="1" hangingPunct="1">
              <a:buFont typeface="Arial" pitchFamily="34" charset="0"/>
              <a:buChar char="•"/>
              <a:defRPr/>
            </a:pPr>
            <a:endParaRPr lang="en-US" dirty="0" smtClean="0"/>
          </a:p>
          <a:p>
            <a:pPr marL="171450" indent="-171450" eaLnBrk="1" hangingPunct="1">
              <a:buFont typeface="Arial" pitchFamily="34" charset="0"/>
              <a:buChar char="•"/>
              <a:defRPr/>
            </a:pPr>
            <a:endParaRPr lang="en-CA" dirty="0" smtClean="0"/>
          </a:p>
          <a:p>
            <a:pPr eaLnBrk="1" hangingPunct="1">
              <a:defRPr/>
            </a:pPr>
            <a:endParaRPr lang="en-CA" dirty="0" smtClean="0"/>
          </a:p>
        </p:txBody>
      </p:sp>
    </p:spTree>
    <p:extLst>
      <p:ext uri="{BB962C8B-B14F-4D97-AF65-F5344CB8AC3E}">
        <p14:creationId xmlns:p14="http://schemas.microsoft.com/office/powerpoint/2010/main" xmlns="" val="38989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BD5A12F-254B-484A-9260-B89394DA55A7}" type="slidenum">
              <a:rPr lang="en-CA"/>
              <a:pPr>
                <a:defRPr/>
              </a:pPr>
              <a:t>‹#›</a:t>
            </a:fld>
            <a:endParaRPr lang="en-CA"/>
          </a:p>
        </p:txBody>
      </p:sp>
    </p:spTree>
    <p:extLst>
      <p:ext uri="{BB962C8B-B14F-4D97-AF65-F5344CB8AC3E}">
        <p14:creationId xmlns:p14="http://schemas.microsoft.com/office/powerpoint/2010/main" xmlns="" val="131313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C67B58F-4F6E-4FBE-B6C1-143FB97E89CE}" type="slidenum">
              <a:rPr lang="en-CA"/>
              <a:pPr>
                <a:defRPr/>
              </a:pPr>
              <a:t>‹#›</a:t>
            </a:fld>
            <a:endParaRPr lang="en-CA"/>
          </a:p>
        </p:txBody>
      </p:sp>
    </p:spTree>
    <p:extLst>
      <p:ext uri="{BB962C8B-B14F-4D97-AF65-F5344CB8AC3E}">
        <p14:creationId xmlns:p14="http://schemas.microsoft.com/office/powerpoint/2010/main" xmlns="" val="17661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C5550CE3-1C98-4E26-905A-C0A9F4F6A60E}" type="slidenum">
              <a:rPr lang="en-CA"/>
              <a:pPr>
                <a:defRPr/>
              </a:pPr>
              <a:t>‹#›</a:t>
            </a:fld>
            <a:endParaRPr lang="en-CA"/>
          </a:p>
        </p:txBody>
      </p:sp>
    </p:spTree>
    <p:extLst>
      <p:ext uri="{BB962C8B-B14F-4D97-AF65-F5344CB8AC3E}">
        <p14:creationId xmlns:p14="http://schemas.microsoft.com/office/powerpoint/2010/main" xmlns="" val="2230003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E8B05-F4B2-4F8D-BED0-1DCFFF19A8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000199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58C417-352C-4D21-9A3E-B994AA2165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00747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F5EFBB-2439-4670-AC35-1DD755E3EB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758980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17E82F-8134-4D18-9B73-22A4F7DEB3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7755097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468480-D736-4EC3-8873-946025D659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40066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223267-8171-4396-865D-E318E235B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9420806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BD6EE5-3F69-4B26-91EE-D3136B301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3122709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94C7A0-E00A-4BD0-AD0A-F213F8A49A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67397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33573EA-CD1A-4D31-AED4-EFE1EECA2FD4}" type="slidenum">
              <a:rPr lang="en-CA"/>
              <a:pPr>
                <a:defRPr/>
              </a:pPr>
              <a:t>‹#›</a:t>
            </a:fld>
            <a:endParaRPr lang="en-CA"/>
          </a:p>
        </p:txBody>
      </p:sp>
    </p:spTree>
    <p:extLst>
      <p:ext uri="{BB962C8B-B14F-4D97-AF65-F5344CB8AC3E}">
        <p14:creationId xmlns:p14="http://schemas.microsoft.com/office/powerpoint/2010/main" xmlns="" val="624295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5D51F7-C30B-4FD6-8D3A-728CB56475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735055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8B4C23-F413-4EA5-8586-AA5332DC0E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940032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15660C-2626-4CD6-AA4B-79567619A9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068837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4728D-7D88-49AE-BDF0-82E9F92884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74823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74CE9CD-0EF1-471E-9F3B-941AE068E677}" type="slidenum">
              <a:rPr lang="en-CA"/>
              <a:pPr>
                <a:defRPr/>
              </a:pPr>
              <a:t>‹#›</a:t>
            </a:fld>
            <a:endParaRPr lang="en-CA"/>
          </a:p>
        </p:txBody>
      </p:sp>
    </p:spTree>
    <p:extLst>
      <p:ext uri="{BB962C8B-B14F-4D97-AF65-F5344CB8AC3E}">
        <p14:creationId xmlns:p14="http://schemas.microsoft.com/office/powerpoint/2010/main" xmlns="" val="178337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19118581-4D10-40FD-9E22-7A9DCC3BB43D}" type="slidenum">
              <a:rPr lang="en-CA"/>
              <a:pPr>
                <a:defRPr/>
              </a:pPr>
              <a:t>‹#›</a:t>
            </a:fld>
            <a:endParaRPr lang="en-CA"/>
          </a:p>
        </p:txBody>
      </p:sp>
    </p:spTree>
    <p:extLst>
      <p:ext uri="{BB962C8B-B14F-4D97-AF65-F5344CB8AC3E}">
        <p14:creationId xmlns:p14="http://schemas.microsoft.com/office/powerpoint/2010/main" xmlns="" val="265813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10AA16B4-6291-4F4D-9CFF-9F9AC5852219}" type="slidenum">
              <a:rPr lang="en-CA"/>
              <a:pPr>
                <a:defRPr/>
              </a:pPr>
              <a:t>‹#›</a:t>
            </a:fld>
            <a:endParaRPr lang="en-CA"/>
          </a:p>
        </p:txBody>
      </p:sp>
    </p:spTree>
    <p:extLst>
      <p:ext uri="{BB962C8B-B14F-4D97-AF65-F5344CB8AC3E}">
        <p14:creationId xmlns:p14="http://schemas.microsoft.com/office/powerpoint/2010/main" xmlns="" val="28916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F2FD2946-8EC0-4C42-A4A2-FD89C0993DFF}" type="slidenum">
              <a:rPr lang="en-CA"/>
              <a:pPr>
                <a:defRPr/>
              </a:pPr>
              <a:t>‹#›</a:t>
            </a:fld>
            <a:endParaRPr lang="en-CA"/>
          </a:p>
        </p:txBody>
      </p:sp>
    </p:spTree>
    <p:extLst>
      <p:ext uri="{BB962C8B-B14F-4D97-AF65-F5344CB8AC3E}">
        <p14:creationId xmlns:p14="http://schemas.microsoft.com/office/powerpoint/2010/main" xmlns="" val="1884908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94B0ACF5-B19A-41AC-9C63-FFBE3FF4CDFE}" type="slidenum">
              <a:rPr lang="en-CA"/>
              <a:pPr>
                <a:defRPr/>
              </a:pPr>
              <a:t>‹#›</a:t>
            </a:fld>
            <a:endParaRPr lang="en-CA"/>
          </a:p>
        </p:txBody>
      </p:sp>
    </p:spTree>
    <p:extLst>
      <p:ext uri="{BB962C8B-B14F-4D97-AF65-F5344CB8AC3E}">
        <p14:creationId xmlns:p14="http://schemas.microsoft.com/office/powerpoint/2010/main" xmlns="" val="160004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714DC5BE-75D9-46C6-BA04-921D6404A7F6}" type="slidenum">
              <a:rPr lang="en-CA"/>
              <a:pPr>
                <a:defRPr/>
              </a:pPr>
              <a:t>‹#›</a:t>
            </a:fld>
            <a:endParaRPr lang="en-CA"/>
          </a:p>
        </p:txBody>
      </p:sp>
    </p:spTree>
    <p:extLst>
      <p:ext uri="{BB962C8B-B14F-4D97-AF65-F5344CB8AC3E}">
        <p14:creationId xmlns:p14="http://schemas.microsoft.com/office/powerpoint/2010/main" xmlns="" val="9911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6ACCDEA-8A3F-4A1F-9D95-97DE04DB3421}" type="slidenum">
              <a:rPr lang="en-CA"/>
              <a:pPr>
                <a:defRPr/>
              </a:pPr>
              <a:t>‹#›</a:t>
            </a:fld>
            <a:endParaRPr lang="en-CA"/>
          </a:p>
        </p:txBody>
      </p:sp>
    </p:spTree>
    <p:extLst>
      <p:ext uri="{BB962C8B-B14F-4D97-AF65-F5344CB8AC3E}">
        <p14:creationId xmlns:p14="http://schemas.microsoft.com/office/powerpoint/2010/main" xmlns="" val="184975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r>
              <a:rPr lang="en-US"/>
              <a:t>Month-Year</a:t>
            </a: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5B30FA00-48A3-489E-89F1-9E74DBE891E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r>
              <a:rPr lang="en-US">
                <a:solidFill>
                  <a:srgbClr val="000000"/>
                </a:solidFill>
              </a:rPr>
              <a:t>2009-04</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0B713F8-0B9C-403B-A948-EE52D7B8F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01891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jpeg"/><Relationship Id="rId4" Type="http://schemas.openxmlformats.org/officeDocument/2006/relationships/image" Target="../media/image21.png"/><Relationship Id="rId9"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671264" y="677882"/>
            <a:ext cx="8077200" cy="6232475"/>
          </a:xfrm>
          <a:prstGeom prst="rect">
            <a:avLst/>
          </a:prstGeom>
          <a:noFill/>
        </p:spPr>
        <p:txBody>
          <a:bodyPr wrap="square" rtlCol="0">
            <a:spAutoFit/>
          </a:bodyPr>
          <a:lstStyle/>
          <a:p>
            <a:endParaRPr lang="es-SV" sz="1100" dirty="0" smtClean="0">
              <a:solidFill>
                <a:srgbClr val="000000"/>
              </a:solidFill>
            </a:endParaRPr>
          </a:p>
          <a:p>
            <a:pPr algn="ctr">
              <a:tabLst>
                <a:tab pos="1196975" algn="l"/>
              </a:tabLst>
            </a:pPr>
            <a:r>
              <a:rPr lang="es-SV" sz="1100" dirty="0" smtClean="0">
                <a:solidFill>
                  <a:srgbClr val="000000"/>
                </a:solidFill>
              </a:rPr>
              <a:t>12, 2916 – </a:t>
            </a:r>
            <a:r>
              <a:rPr lang="es-SV" sz="1100" dirty="0" err="1" smtClean="0">
                <a:solidFill>
                  <a:srgbClr val="000000"/>
                </a:solidFill>
              </a:rPr>
              <a:t>5</a:t>
            </a:r>
            <a:r>
              <a:rPr lang="es-SV" sz="1100" baseline="30000" dirty="0" err="1" smtClean="0">
                <a:solidFill>
                  <a:srgbClr val="000000"/>
                </a:solidFill>
              </a:rPr>
              <a:t>th</a:t>
            </a:r>
            <a:r>
              <a:rPr lang="es-SV" sz="1100" dirty="0" smtClean="0">
                <a:solidFill>
                  <a:srgbClr val="000000"/>
                </a:solidFill>
              </a:rPr>
              <a:t> </a:t>
            </a:r>
            <a:r>
              <a:rPr lang="es-SV" sz="1100" dirty="0" err="1" smtClean="0">
                <a:solidFill>
                  <a:srgbClr val="000000"/>
                </a:solidFill>
              </a:rPr>
              <a:t>Avenue</a:t>
            </a:r>
            <a:endParaRPr lang="es-SV" sz="1100" dirty="0" smtClean="0">
              <a:solidFill>
                <a:srgbClr val="000000"/>
              </a:solidFill>
            </a:endParaRPr>
          </a:p>
          <a:p>
            <a:pPr algn="ctr">
              <a:tabLst>
                <a:tab pos="1196975" algn="l"/>
              </a:tabLst>
            </a:pPr>
            <a:r>
              <a:rPr lang="es-SV" sz="1100" dirty="0" smtClean="0">
                <a:solidFill>
                  <a:srgbClr val="000000"/>
                </a:solidFill>
              </a:rPr>
              <a:t>Calgary, Alberta, </a:t>
            </a:r>
            <a:r>
              <a:rPr lang="es-SV" sz="1100" dirty="0" err="1" smtClean="0">
                <a:solidFill>
                  <a:srgbClr val="000000"/>
                </a:solidFill>
              </a:rPr>
              <a:t>T2A</a:t>
            </a:r>
            <a:r>
              <a:rPr lang="es-SV" sz="1100" dirty="0" smtClean="0">
                <a:solidFill>
                  <a:srgbClr val="000000"/>
                </a:solidFill>
              </a:rPr>
              <a:t> </a:t>
            </a:r>
            <a:r>
              <a:rPr lang="es-SV" sz="1100" dirty="0" err="1" smtClean="0">
                <a:solidFill>
                  <a:srgbClr val="000000"/>
                </a:solidFill>
              </a:rPr>
              <a:t>6K4</a:t>
            </a:r>
            <a:r>
              <a:rPr lang="es-SV" sz="1100" dirty="0" smtClean="0">
                <a:solidFill>
                  <a:srgbClr val="000000"/>
                </a:solidFill>
              </a:rPr>
              <a:t>, Canadá</a:t>
            </a:r>
          </a:p>
          <a:p>
            <a:pPr algn="ctr">
              <a:tabLst>
                <a:tab pos="1196975" algn="l"/>
              </a:tabLst>
            </a:pPr>
            <a:r>
              <a:rPr lang="es-SV" sz="1100" dirty="0" smtClean="0">
                <a:solidFill>
                  <a:srgbClr val="000000"/>
                </a:solidFill>
              </a:rPr>
              <a:t>Teléfono: + 1 (403) 243-3285, fax: + 1 (403) 243-6199</a:t>
            </a:r>
          </a:p>
          <a:p>
            <a:pPr algn="ctr">
              <a:tabLst>
                <a:tab pos="1196975" algn="l"/>
              </a:tabLst>
            </a:pPr>
            <a:r>
              <a:rPr lang="es-SV" sz="1100" dirty="0" smtClean="0">
                <a:solidFill>
                  <a:srgbClr val="000000"/>
                </a:solidFill>
                <a:hlinkClick r:id="rId4"/>
              </a:rPr>
              <a:t>Correo electrónico: cawst@cawst.org, sitio web: </a:t>
            </a:r>
            <a:r>
              <a:rPr lang="es-SV" sz="1100" dirty="0" smtClean="0">
                <a:solidFill>
                  <a:srgbClr val="000000"/>
                </a:solidFill>
              </a:rPr>
              <a:t>www.cawst.org</a:t>
            </a:r>
          </a:p>
          <a:p>
            <a:pPr algn="ctr">
              <a:tabLst>
                <a:tab pos="1196975" algn="l"/>
              </a:tabLst>
            </a:pPr>
            <a:endParaRPr lang="es-SV" sz="1100" dirty="0" smtClean="0">
              <a:solidFill>
                <a:srgbClr val="000000"/>
              </a:solidFill>
            </a:endParaRPr>
          </a:p>
          <a:p>
            <a:r>
              <a:rPr lang="es-SV" sz="850" dirty="0" smtClean="0">
                <a:solidFill>
                  <a:srgbClr val="000000"/>
                </a:solidFill>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r>
              <a:rPr lang="es-SV" sz="850" dirty="0" smtClean="0">
                <a:solidFill>
                  <a:srgbClr val="000000"/>
                </a:solidFill>
              </a:rPr>
              <a:t> </a:t>
            </a:r>
          </a:p>
          <a:p>
            <a:r>
              <a:rPr lang="es-SV" sz="850" dirty="0" smtClean="0">
                <a:solidFill>
                  <a:srgbClr val="000000"/>
                </a:solidFill>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r>
              <a:rPr lang="es-SV" sz="850" dirty="0" smtClean="0">
                <a:solidFill>
                  <a:srgbClr val="000000"/>
                </a:solidFill>
              </a:rPr>
              <a:t> </a:t>
            </a:r>
          </a:p>
          <a:p>
            <a:r>
              <a:rPr lang="es-SV" sz="850" dirty="0" smtClean="0">
                <a:solidFill>
                  <a:srgbClr val="000000"/>
                </a:solidFill>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smtClean="0">
                <a:solidFill>
                  <a:srgbClr val="000000"/>
                </a:solidFill>
              </a:rPr>
              <a:t>Second</a:t>
            </a:r>
            <a:r>
              <a:rPr lang="es-SV" sz="850" dirty="0" smtClean="0">
                <a:solidFill>
                  <a:srgbClr val="000000"/>
                </a:solidFill>
              </a:rPr>
              <a:t> Street, Suite 300, San Francisco, California 94105, Estados Unidos. </a:t>
            </a:r>
          </a:p>
          <a:p>
            <a:r>
              <a:rPr lang="es-SV" sz="850" dirty="0" smtClean="0">
                <a:solidFill>
                  <a:srgbClr val="000000"/>
                </a:solidFill>
              </a:rPr>
              <a:t> </a:t>
            </a:r>
          </a:p>
          <a:p>
            <a:r>
              <a:rPr lang="es-SV" sz="850" dirty="0" smtClean="0">
                <a:solidFill>
                  <a:srgbClr val="000000"/>
                </a:solidFill>
              </a:rPr>
              <a:t>		Usted es libre de:</a:t>
            </a:r>
          </a:p>
          <a:p>
            <a:pPr marL="2000250" lvl="4" indent="-171450">
              <a:buFont typeface="Arial" pitchFamily="34" charset="0"/>
              <a:buChar char="•"/>
            </a:pPr>
            <a:r>
              <a:rPr lang="es-SV" sz="850" dirty="0" smtClean="0">
                <a:solidFill>
                  <a:srgbClr val="000000"/>
                </a:solidFill>
              </a:rPr>
              <a:t>Compartir – copiar, distribuir y difundir este documento.</a:t>
            </a:r>
          </a:p>
          <a:p>
            <a:pPr marL="2000250" lvl="4" indent="-171450">
              <a:buFont typeface="Arial" pitchFamily="34" charset="0"/>
              <a:buChar char="•"/>
            </a:pPr>
            <a:r>
              <a:rPr lang="es-SV" sz="850" dirty="0" smtClean="0">
                <a:solidFill>
                  <a:srgbClr val="000000"/>
                </a:solidFill>
              </a:rPr>
              <a:t>Editar – adaptar este documento.</a:t>
            </a:r>
          </a:p>
          <a:p>
            <a:r>
              <a:rPr lang="es-SV" sz="850" dirty="0" smtClean="0">
                <a:solidFill>
                  <a:srgbClr val="000000"/>
                </a:solidFill>
              </a:rPr>
              <a:t> </a:t>
            </a:r>
          </a:p>
          <a:p>
            <a:r>
              <a:rPr lang="es-SV" sz="850" dirty="0" smtClean="0">
                <a:solidFill>
                  <a:srgbClr val="000000"/>
                </a:solidFill>
              </a:rPr>
              <a:t>		Bajo las siguientes condiciones:</a:t>
            </a:r>
          </a:p>
          <a:p>
            <a:pPr marL="2000250" lvl="4" indent="-171450">
              <a:buFont typeface="Arial" pitchFamily="34" charset="0"/>
              <a:buChar char="•"/>
            </a:pPr>
            <a:r>
              <a:rPr lang="es-SV" sz="850" dirty="0" smtClean="0">
                <a:solidFill>
                  <a:srgbClr val="000000"/>
                </a:solidFill>
              </a:rPr>
              <a:t>Atribución. Deberá atribuírsele a CAWST el crédito de ser la fuente original del documento. Por favor, incluya la dirección a nuestro sitio web: www.cawst.org.</a:t>
            </a:r>
          </a:p>
          <a:p>
            <a:pPr algn="ctr">
              <a:tabLst>
                <a:tab pos="1196975" algn="l"/>
              </a:tabLst>
            </a:pPr>
            <a:endParaRPr lang="es-SV" sz="700" dirty="0" smtClean="0">
              <a:solidFill>
                <a:srgbClr val="000000"/>
              </a:solidFill>
            </a:endParaRPr>
          </a:p>
          <a:p>
            <a:pPr>
              <a:tabLst>
                <a:tab pos="1196975" algn="l"/>
              </a:tabLst>
            </a:pPr>
            <a:r>
              <a:rPr lang="es-SV" sz="850" dirty="0" smtClean="0">
                <a:solidFill>
                  <a:srgbClr val="000000"/>
                </a:solidFill>
              </a:rPr>
              <a:t>CAWST actualizará este documento periódicamente. Por ese motivo, no se recomienda que lo almacene para descargarlo desde su sitio web.</a:t>
            </a:r>
          </a:p>
          <a:p>
            <a:pPr>
              <a:tabLst>
                <a:tab pos="1196975" algn="l"/>
              </a:tabLst>
            </a:pPr>
            <a:endParaRPr lang="es-SV" sz="85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105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12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r>
              <a:rPr lang="es-SV" sz="900" b="1" dirty="0" smtClean="0">
                <a:solidFill>
                  <a:srgbClr val="000000"/>
                </a:solidFill>
              </a:rPr>
              <a:t> </a:t>
            </a:r>
            <a:r>
              <a:rPr lang="es-SV" sz="900" dirty="0" smtClean="0">
                <a:solidFill>
                  <a:srgbClr val="000000"/>
                </a:solidFill>
              </a:rPr>
              <a:t>CAWST y sus directores, empleados, contratistas y voluntarios no asumen ninguna responsabilidad ni dan ninguna garantía respecto de los resultados que puedan obtenerse a partir del uso de la información proporcionada.</a:t>
            </a:r>
            <a:endParaRPr lang="es-SV" sz="900" dirty="0">
              <a:solidFill>
                <a:srgbClr val="000000"/>
              </a:solidFill>
            </a:endParaRPr>
          </a:p>
        </p:txBody>
      </p:sp>
      <p:pic>
        <p:nvPicPr>
          <p:cNvPr id="5" name="Picture 4"/>
          <p:cNvPicPr/>
          <p:nvPr/>
        </p:nvPicPr>
        <p:blipFill>
          <a:blip r:embed="rId5" cstate="print">
            <a:extLst>
              <a:ext uri="{28A0092B-C50C-407E-A947-70E740481C1C}">
                <a14:useLocalDpi xmlns:a14="http://schemas.microsoft.com/office/drawing/2010/main" xmlns="" val="0"/>
              </a:ext>
            </a:extLst>
          </a:blip>
          <a:stretch>
            <a:fillRect/>
          </a:stretch>
        </p:blipFill>
        <p:spPr>
          <a:xfrm>
            <a:off x="1171092" y="3111252"/>
            <a:ext cx="1080120" cy="288032"/>
          </a:xfrm>
          <a:prstGeom prst="rect">
            <a:avLst/>
          </a:prstGeom>
        </p:spPr>
      </p:pic>
      <p:pic>
        <p:nvPicPr>
          <p:cNvPr id="6" name="Picture 5"/>
          <p:cNvPicPr/>
          <p:nvPr/>
        </p:nvPicPr>
        <p:blipFill>
          <a:blip r:embed="rId6" cstate="print">
            <a:extLst>
              <a:ext uri="{28A0092B-C50C-407E-A947-70E740481C1C}">
                <a14:useLocalDpi xmlns:a14="http://schemas.microsoft.com/office/drawing/2010/main" xmlns="" val="0"/>
              </a:ext>
            </a:extLst>
          </a:blip>
          <a:stretch>
            <a:fillRect/>
          </a:stretch>
        </p:blipFill>
        <p:spPr>
          <a:xfrm>
            <a:off x="1243100" y="3544850"/>
            <a:ext cx="936104" cy="360040"/>
          </a:xfrm>
          <a:prstGeom prst="rect">
            <a:avLst/>
          </a:prstGeom>
        </p:spPr>
      </p:pic>
      <p:sp>
        <p:nvSpPr>
          <p:cNvPr id="3" name="TextBox 2"/>
          <p:cNvSpPr txBox="1"/>
          <p:nvPr/>
        </p:nvSpPr>
        <p:spPr>
          <a:xfrm>
            <a:off x="1547664" y="4305137"/>
            <a:ext cx="6408712" cy="2062103"/>
          </a:xfrm>
          <a:prstGeom prst="rect">
            <a:avLst/>
          </a:prstGeom>
          <a:noFill/>
          <a:ln w="15875">
            <a:solidFill>
              <a:schemeClr val="tx1"/>
            </a:solidFill>
          </a:ln>
        </p:spPr>
        <p:txBody>
          <a:bodyPr wrap="square" rtlCol="0">
            <a:spAutoFit/>
          </a:bodyPr>
          <a:lstStyle/>
          <a:p>
            <a:r>
              <a:rPr b="1" dirty="0">
                <a:solidFill>
                  <a:srgbClr val="000000"/>
                </a:solidFill>
              </a:rPr>
              <a:t> </a:t>
            </a:r>
            <a:r>
              <a:rPr sz="1100" b="1" dirty="0">
                <a:solidFill>
                  <a:srgbClr val="000000"/>
                </a:solidFill>
              </a:rPr>
              <a:t> </a:t>
            </a:r>
            <a:r>
              <a:rPr sz="1100" b="1" dirty="0" err="1">
                <a:solidFill>
                  <a:srgbClr val="000000"/>
                </a:solidFill>
              </a:rPr>
              <a:t>Manténgase</a:t>
            </a:r>
            <a:r>
              <a:rPr sz="1100" b="1" dirty="0">
                <a:solidFill>
                  <a:srgbClr val="000000"/>
                </a:solidFill>
              </a:rPr>
              <a:t> </a:t>
            </a:r>
            <a:r>
              <a:rPr sz="1100" b="1" dirty="0" err="1">
                <a:solidFill>
                  <a:srgbClr val="000000"/>
                </a:solidFill>
              </a:rPr>
              <a:t>actualizado</a:t>
            </a:r>
            <a:r>
              <a:rPr sz="1100" b="1" dirty="0">
                <a:solidFill>
                  <a:srgbClr val="000000"/>
                </a:solidFill>
              </a:rPr>
              <a:t> y </a:t>
            </a:r>
            <a:r>
              <a:rPr sz="1100" b="1" dirty="0" err="1">
                <a:solidFill>
                  <a:srgbClr val="000000"/>
                </a:solidFill>
              </a:rPr>
              <a:t>obtenga</a:t>
            </a:r>
            <a:r>
              <a:rPr sz="1100" b="1" dirty="0">
                <a:solidFill>
                  <a:srgbClr val="000000"/>
                </a:solidFill>
              </a:rPr>
              <a:t> </a:t>
            </a:r>
            <a:r>
              <a:rPr sz="1100" b="1" dirty="0" err="1">
                <a:solidFill>
                  <a:srgbClr val="000000"/>
                </a:solidFill>
              </a:rPr>
              <a:t>apoyo</a:t>
            </a:r>
            <a:r>
              <a:rPr sz="1100" b="1" dirty="0">
                <a:solidFill>
                  <a:srgbClr val="000000"/>
                </a:solidFill>
              </a:rPr>
              <a:t>:</a:t>
            </a:r>
          </a:p>
          <a:p>
            <a:pPr marL="3028950" lvl="6" indent="-285750">
              <a:buFont typeface="Arial" pitchFamily="34" charset="0"/>
              <a:buChar char="•"/>
            </a:pPr>
            <a:r>
              <a:rPr sz="1100" dirty="0" err="1">
                <a:solidFill>
                  <a:srgbClr val="000000"/>
                </a:solidFill>
              </a:rPr>
              <a:t>Últimas</a:t>
            </a:r>
            <a:r>
              <a:rPr sz="1100" dirty="0">
                <a:solidFill>
                  <a:srgbClr val="000000"/>
                </a:solidFill>
              </a:rPr>
              <a:t> </a:t>
            </a:r>
            <a:r>
              <a:rPr sz="1100" dirty="0" err="1">
                <a:solidFill>
                  <a:srgbClr val="000000"/>
                </a:solidFill>
              </a:rPr>
              <a:t>actualizaciones</a:t>
            </a:r>
            <a:r>
              <a:rPr sz="1100" dirty="0">
                <a:solidFill>
                  <a:srgbClr val="000000"/>
                </a:solidFill>
              </a:rPr>
              <a:t> de </a:t>
            </a:r>
            <a:r>
              <a:rPr sz="1100" dirty="0" err="1">
                <a:solidFill>
                  <a:srgbClr val="000000"/>
                </a:solidFill>
              </a:rPr>
              <a:t>este</a:t>
            </a:r>
            <a:r>
              <a:rPr sz="1100" dirty="0">
                <a:solidFill>
                  <a:srgbClr val="000000"/>
                </a:solidFill>
              </a:rPr>
              <a:t> </a:t>
            </a:r>
            <a:r>
              <a:rPr sz="1100" dirty="0" err="1">
                <a:solidFill>
                  <a:srgbClr val="000000"/>
                </a:solidFill>
              </a:rPr>
              <a:t>documento</a:t>
            </a:r>
            <a:r>
              <a:rPr sz="1100" dirty="0">
                <a:solidFill>
                  <a:srgbClr val="000000"/>
                </a:solidFill>
              </a:rPr>
              <a:t>.</a:t>
            </a:r>
          </a:p>
          <a:p>
            <a:pPr marL="3028950" lvl="6" indent="-285750">
              <a:buFont typeface="Arial" pitchFamily="34" charset="0"/>
              <a:buChar char="•"/>
            </a:pPr>
            <a:r>
              <a:rPr sz="1100" dirty="0" err="1">
                <a:solidFill>
                  <a:srgbClr val="000000"/>
                </a:solidFill>
              </a:rPr>
              <a:t>Otros</a:t>
            </a:r>
            <a:r>
              <a:rPr sz="1100" dirty="0">
                <a:solidFill>
                  <a:srgbClr val="000000"/>
                </a:solidFill>
              </a:rPr>
              <a:t> </a:t>
            </a:r>
            <a:r>
              <a:rPr sz="1100" dirty="0" err="1">
                <a:solidFill>
                  <a:srgbClr val="000000"/>
                </a:solidFill>
              </a:rPr>
              <a:t>talleres</a:t>
            </a:r>
            <a:r>
              <a:rPr sz="1100" dirty="0">
                <a:solidFill>
                  <a:srgbClr val="000000"/>
                </a:solidFill>
              </a:rPr>
              <a:t> y </a:t>
            </a:r>
            <a:r>
              <a:rPr sz="1100" dirty="0" err="1">
                <a:solidFill>
                  <a:srgbClr val="000000"/>
                </a:solidFill>
              </a:rPr>
              <a:t>recursos</a:t>
            </a:r>
            <a:r>
              <a:rPr sz="1100" dirty="0">
                <a:solidFill>
                  <a:srgbClr val="000000"/>
                </a:solidFill>
              </a:rPr>
              <a:t> de </a:t>
            </a:r>
            <a:r>
              <a:rPr sz="1100" dirty="0" err="1">
                <a:solidFill>
                  <a:srgbClr val="000000"/>
                </a:solidFill>
              </a:rPr>
              <a:t>capacitación</a:t>
            </a:r>
            <a:r>
              <a:rPr sz="1100" dirty="0">
                <a:solidFill>
                  <a:srgbClr val="000000"/>
                </a:solidFill>
              </a:rPr>
              <a:t> </a:t>
            </a:r>
            <a:r>
              <a:rPr sz="1100" dirty="0" err="1">
                <a:solidFill>
                  <a:srgbClr val="000000"/>
                </a:solidFill>
              </a:rPr>
              <a:t>relacionados</a:t>
            </a:r>
            <a:r>
              <a:rPr sz="1100" dirty="0">
                <a:solidFill>
                  <a:srgbClr val="000000"/>
                </a:solidFill>
              </a:rPr>
              <a:t>.</a:t>
            </a:r>
          </a:p>
          <a:p>
            <a:pPr marL="3028950" lvl="6" indent="-285750">
              <a:buFont typeface="Arial" pitchFamily="34" charset="0"/>
              <a:buChar char="•"/>
            </a:pPr>
            <a:r>
              <a:rPr sz="1100" dirty="0" err="1">
                <a:solidFill>
                  <a:srgbClr val="000000"/>
                </a:solidFill>
              </a:rPr>
              <a:t>Apoyo</a:t>
            </a:r>
            <a:r>
              <a:rPr sz="1100" dirty="0">
                <a:solidFill>
                  <a:srgbClr val="000000"/>
                </a:solidFill>
              </a:rPr>
              <a:t> </a:t>
            </a:r>
            <a:r>
              <a:rPr sz="1100" dirty="0" err="1">
                <a:solidFill>
                  <a:srgbClr val="000000"/>
                </a:solidFill>
              </a:rPr>
              <a:t>sobre</a:t>
            </a:r>
            <a:r>
              <a:rPr sz="1100" dirty="0">
                <a:solidFill>
                  <a:srgbClr val="000000"/>
                </a:solidFill>
              </a:rPr>
              <a:t> el </a:t>
            </a:r>
            <a:r>
              <a:rPr sz="1100" dirty="0" err="1">
                <a:solidFill>
                  <a:srgbClr val="000000"/>
                </a:solidFill>
              </a:rPr>
              <a:t>uso</a:t>
            </a:r>
            <a:r>
              <a:rPr sz="1100" dirty="0">
                <a:solidFill>
                  <a:srgbClr val="000000"/>
                </a:solidFill>
              </a:rPr>
              <a:t> de </a:t>
            </a:r>
            <a:r>
              <a:rPr sz="1100" dirty="0" err="1">
                <a:solidFill>
                  <a:srgbClr val="000000"/>
                </a:solidFill>
              </a:rPr>
              <a:t>este</a:t>
            </a:r>
            <a:r>
              <a:rPr sz="1100" dirty="0">
                <a:solidFill>
                  <a:srgbClr val="000000"/>
                </a:solidFill>
              </a:rPr>
              <a:t> </a:t>
            </a:r>
            <a:r>
              <a:rPr sz="1100" dirty="0" err="1">
                <a:solidFill>
                  <a:srgbClr val="000000"/>
                </a:solidFill>
              </a:rPr>
              <a:t>documento</a:t>
            </a:r>
            <a:r>
              <a:rPr sz="1100" dirty="0">
                <a:solidFill>
                  <a:srgbClr val="000000"/>
                </a:solidFill>
              </a:rPr>
              <a:t> para </a:t>
            </a:r>
            <a:r>
              <a:rPr sz="1100" dirty="0" err="1">
                <a:solidFill>
                  <a:srgbClr val="000000"/>
                </a:solidFill>
              </a:rPr>
              <a:t>su</a:t>
            </a:r>
            <a:r>
              <a:rPr sz="1100" dirty="0">
                <a:solidFill>
                  <a:srgbClr val="000000"/>
                </a:solidFill>
              </a:rPr>
              <a:t> </a:t>
            </a:r>
            <a:r>
              <a:rPr sz="1100" dirty="0" err="1">
                <a:solidFill>
                  <a:srgbClr val="000000"/>
                </a:solidFill>
              </a:rPr>
              <a:t>trabajo</a:t>
            </a:r>
            <a:r>
              <a:rPr sz="1100" dirty="0">
                <a:solidFill>
                  <a:srgbClr val="000000"/>
                </a:solidFill>
              </a:rPr>
              <a:t>.</a:t>
            </a:r>
          </a:p>
          <a:p>
            <a:r>
              <a:rPr sz="1100" dirty="0">
                <a:solidFill>
                  <a:srgbClr val="000000"/>
                </a:solidFill>
              </a:rPr>
              <a:t> </a:t>
            </a:r>
          </a:p>
          <a:p>
            <a:endParaRPr lang="en-GB" sz="1100" i="1" dirty="0" smtClean="0">
              <a:solidFill>
                <a:srgbClr val="000000"/>
              </a:solidFill>
            </a:endParaRPr>
          </a:p>
          <a:p>
            <a:r>
              <a:rPr sz="1100" i="1" dirty="0" smtClean="0">
                <a:solidFill>
                  <a:srgbClr val="000000"/>
                </a:solidFill>
              </a:rPr>
              <a:t>CAWST </a:t>
            </a:r>
            <a:r>
              <a:rPr sz="1100" i="1" dirty="0" err="1">
                <a:solidFill>
                  <a:srgbClr val="000000"/>
                </a:solidFill>
              </a:rPr>
              <a:t>provee</a:t>
            </a:r>
            <a:r>
              <a:rPr sz="1100" i="1" dirty="0">
                <a:solidFill>
                  <a:srgbClr val="000000"/>
                </a:solidFill>
              </a:rPr>
              <a:t> </a:t>
            </a:r>
            <a:r>
              <a:rPr sz="1100" i="1" dirty="0" err="1">
                <a:solidFill>
                  <a:srgbClr val="000000"/>
                </a:solidFill>
              </a:rPr>
              <a:t>mentoría</a:t>
            </a:r>
            <a:r>
              <a:rPr sz="1100" i="1" dirty="0">
                <a:solidFill>
                  <a:srgbClr val="000000"/>
                </a:solidFill>
              </a:rPr>
              <a:t> y</a:t>
            </a:r>
          </a:p>
          <a:p>
            <a:r>
              <a:rPr sz="1100" i="1" dirty="0" err="1">
                <a:solidFill>
                  <a:srgbClr val="000000"/>
                </a:solidFill>
              </a:rPr>
              <a:t>asesoramiento</a:t>
            </a:r>
            <a:r>
              <a:rPr sz="1100" i="1" dirty="0">
                <a:solidFill>
                  <a:srgbClr val="000000"/>
                </a:solidFill>
              </a:rPr>
              <a:t> </a:t>
            </a:r>
            <a:r>
              <a:rPr sz="1100" i="1" dirty="0" err="1">
                <a:solidFill>
                  <a:srgbClr val="000000"/>
                </a:solidFill>
              </a:rPr>
              <a:t>sobre</a:t>
            </a:r>
            <a:r>
              <a:rPr sz="1100" i="1" dirty="0">
                <a:solidFill>
                  <a:srgbClr val="000000"/>
                </a:solidFill>
              </a:rPr>
              <a:t> el </a:t>
            </a:r>
            <a:r>
              <a:rPr sz="1100" i="1" dirty="0" err="1">
                <a:solidFill>
                  <a:srgbClr val="000000"/>
                </a:solidFill>
              </a:rPr>
              <a:t>uso</a:t>
            </a:r>
            <a:r>
              <a:rPr sz="1100" i="1" dirty="0">
                <a:solidFill>
                  <a:srgbClr val="000000"/>
                </a:solidFill>
              </a:rPr>
              <a:t> de </a:t>
            </a:r>
            <a:r>
              <a:rPr sz="1100" i="1" dirty="0" err="1">
                <a:solidFill>
                  <a:srgbClr val="000000"/>
                </a:solidFill>
              </a:rPr>
              <a:t>sus</a:t>
            </a:r>
            <a:r>
              <a:rPr sz="1100" i="1" dirty="0">
                <a:solidFill>
                  <a:srgbClr val="000000"/>
                </a:solidFill>
              </a:rPr>
              <a:t> </a:t>
            </a:r>
            <a:r>
              <a:rPr sz="1100" i="1" dirty="0" err="1">
                <a:solidFill>
                  <a:srgbClr val="000000"/>
                </a:solidFill>
              </a:rPr>
              <a:t>materiales</a:t>
            </a:r>
            <a:endParaRPr sz="1100" i="1" dirty="0">
              <a:solidFill>
                <a:srgbClr val="000000"/>
              </a:solidFill>
            </a:endParaRPr>
          </a:p>
          <a:p>
            <a:r>
              <a:rPr sz="1100" i="1" dirty="0">
                <a:solidFill>
                  <a:srgbClr val="000000"/>
                </a:solidFill>
              </a:rPr>
              <a:t>de </a:t>
            </a:r>
            <a:r>
              <a:rPr sz="1100" i="1" dirty="0" err="1">
                <a:solidFill>
                  <a:srgbClr val="000000"/>
                </a:solidFill>
              </a:rPr>
              <a:t>capacitación</a:t>
            </a:r>
            <a:r>
              <a:rPr sz="1100" i="1" dirty="0">
                <a:solidFill>
                  <a:srgbClr val="000000"/>
                </a:solidFill>
              </a:rPr>
              <a:t>.</a:t>
            </a:r>
          </a:p>
        </p:txBody>
      </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55776" y="4635863"/>
            <a:ext cx="4680520" cy="156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9364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CDA6DC8-1651-4627-8CD1-5D02073AD717}" type="slidenum">
              <a:rPr/>
              <a:pPr rtl="0" eaLnBrk="1" hangingPunct="1"/>
              <a:t>10</a:t>
            </a:fld>
            <a:endParaRPr/>
          </a:p>
        </p:txBody>
      </p:sp>
      <p:sp>
        <p:nvSpPr>
          <p:cNvPr id="11267" name="Rectangle 2"/>
          <p:cNvSpPr>
            <a:spLocks noGrp="1" noChangeArrowheads="1"/>
          </p:cNvSpPr>
          <p:nvPr>
            <p:ph type="title"/>
          </p:nvPr>
        </p:nvSpPr>
        <p:spPr>
          <a:xfrm>
            <a:off x="0" y="279400"/>
            <a:ext cx="9144000" cy="1143000"/>
          </a:xfrm>
        </p:spPr>
        <p:txBody>
          <a:bodyPr/>
          <a:lstStyle/>
          <a:p>
            <a:pPr rtl="0" eaLnBrk="1" hangingPunct="1"/>
            <a:r>
              <a:rPr b="1">
                <a:solidFill>
                  <a:schemeClr val="accent2"/>
                </a:solidFill>
              </a:rPr>
              <a:t>Evaluación y mejoras</a:t>
            </a:r>
          </a:p>
        </p:txBody>
      </p:sp>
      <p:pic>
        <p:nvPicPr>
          <p:cNvPr id="11268" name="Picture 6" descr="RDI_T Piece Measuring Flow Ra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2371725"/>
            <a:ext cx="2630488" cy="30956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269"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0788" y="1976438"/>
            <a:ext cx="2441575" cy="3729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1270"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750" y="1946275"/>
            <a:ext cx="2490788" cy="39481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1271" name="TextBox 1"/>
          <p:cNvSpPr txBox="1">
            <a:spLocks noChangeArrowheads="1"/>
          </p:cNvSpPr>
          <p:nvPr/>
        </p:nvSpPr>
        <p:spPr bwMode="auto">
          <a:xfrm>
            <a:off x="1162050" y="1422400"/>
            <a:ext cx="12461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Proceso</a:t>
            </a:r>
          </a:p>
        </p:txBody>
      </p:sp>
      <p:sp>
        <p:nvSpPr>
          <p:cNvPr id="11272" name="TextBox 12"/>
          <p:cNvSpPr txBox="1">
            <a:spLocks noChangeArrowheads="1"/>
          </p:cNvSpPr>
          <p:nvPr/>
        </p:nvSpPr>
        <p:spPr bwMode="auto">
          <a:xfrm>
            <a:off x="4044950" y="1884363"/>
            <a:ext cx="1244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Producto</a:t>
            </a:r>
          </a:p>
        </p:txBody>
      </p:sp>
      <p:sp>
        <p:nvSpPr>
          <p:cNvPr id="11273" name="TextBox 13"/>
          <p:cNvSpPr txBox="1">
            <a:spLocks noChangeArrowheads="1"/>
          </p:cNvSpPr>
          <p:nvPr/>
        </p:nvSpPr>
        <p:spPr bwMode="auto">
          <a:xfrm>
            <a:off x="6997700" y="1422400"/>
            <a:ext cx="13187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dirty="0" err="1"/>
              <a:t>Impacto</a:t>
            </a:r>
            <a:endParaRPr b="1" dirty="0"/>
          </a:p>
        </p:txBody>
      </p:sp>
      <p:sp>
        <p:nvSpPr>
          <p:cNvPr id="11274" name="TextBox 14"/>
          <p:cNvSpPr txBox="1">
            <a:spLocks noChangeArrowheads="1"/>
          </p:cNvSpPr>
          <p:nvPr/>
        </p:nvSpPr>
        <p:spPr bwMode="auto">
          <a:xfrm>
            <a:off x="2147888" y="5870575"/>
            <a:ext cx="7366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Filtros de cerámica tipo olla en Camboya </a:t>
            </a:r>
            <a:r>
              <a:rPr sz="1400"/>
              <a:t>(Fuente: RDI Cambodia)</a:t>
            </a:r>
          </a:p>
        </p:txBody>
      </p:sp>
      <p:pic>
        <p:nvPicPr>
          <p:cNvPr id="12" name="Picture 5" descr="CAWST Colour - no text "/>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BCC39D8-9B62-4921-BD25-3EFCE85BA485}" type="slidenum">
              <a:rPr/>
              <a:pPr rtl="0" eaLnBrk="1" hangingPunct="1"/>
              <a:t>11</a:t>
            </a:fld>
            <a:endParaRPr/>
          </a:p>
        </p:txBody>
      </p:sp>
      <p:sp>
        <p:nvSpPr>
          <p:cNvPr id="12291" name="Rectangle 2"/>
          <p:cNvSpPr>
            <a:spLocks noGrp="1" noChangeArrowheads="1"/>
          </p:cNvSpPr>
          <p:nvPr>
            <p:ph type="title"/>
          </p:nvPr>
        </p:nvSpPr>
        <p:spPr/>
        <p:txBody>
          <a:bodyPr/>
          <a:lstStyle/>
          <a:p>
            <a:pPr rtl="0" eaLnBrk="1" hangingPunct="1"/>
            <a:r>
              <a:rPr b="1">
                <a:solidFill>
                  <a:schemeClr val="accent2"/>
                </a:solidFill>
              </a:rPr>
              <a:t>Creación de capacidad</a:t>
            </a:r>
          </a:p>
        </p:txBody>
      </p:sp>
      <p:sp>
        <p:nvSpPr>
          <p:cNvPr id="12292" name="Rectangle 3"/>
          <p:cNvSpPr>
            <a:spLocks noGrp="1" noChangeArrowheads="1"/>
          </p:cNvSpPr>
          <p:nvPr>
            <p:ph type="body" idx="1"/>
          </p:nvPr>
        </p:nvSpPr>
        <p:spPr>
          <a:xfrm>
            <a:off x="395536" y="1340768"/>
            <a:ext cx="8002587" cy="4924425"/>
          </a:xfrm>
        </p:spPr>
        <p:txBody>
          <a:bodyPr/>
          <a:lstStyle/>
          <a:p>
            <a:pPr rtl="0" eaLnBrk="1" hangingPunct="1"/>
            <a:r>
              <a:rPr sz="2800" dirty="0" err="1"/>
              <a:t>Aumentar</a:t>
            </a:r>
            <a:r>
              <a:rPr sz="2800" dirty="0"/>
              <a:t> la </a:t>
            </a:r>
            <a:r>
              <a:rPr sz="2800" dirty="0" err="1"/>
              <a:t>capacidad</a:t>
            </a:r>
            <a:r>
              <a:rPr sz="2800" dirty="0"/>
              <a:t> de la </a:t>
            </a:r>
            <a:r>
              <a:rPr sz="2800" dirty="0" err="1"/>
              <a:t>población</a:t>
            </a:r>
            <a:r>
              <a:rPr sz="2800" dirty="0"/>
              <a:t> local </a:t>
            </a:r>
            <a:r>
              <a:rPr sz="2800" dirty="0" err="1"/>
              <a:t>para</a:t>
            </a:r>
            <a:r>
              <a:rPr sz="2800" dirty="0"/>
              <a:t> </a:t>
            </a:r>
            <a:r>
              <a:rPr sz="2800" dirty="0" err="1"/>
              <a:t>satisfacer</a:t>
            </a:r>
            <a:r>
              <a:rPr sz="2800" dirty="0"/>
              <a:t> </a:t>
            </a:r>
            <a:r>
              <a:rPr sz="2800" dirty="0" err="1"/>
              <a:t>sus</a:t>
            </a:r>
            <a:r>
              <a:rPr sz="2800" dirty="0"/>
              <a:t> </a:t>
            </a:r>
            <a:r>
              <a:rPr sz="2800" dirty="0" err="1"/>
              <a:t>propias</a:t>
            </a:r>
            <a:r>
              <a:rPr sz="2800" dirty="0"/>
              <a:t> </a:t>
            </a:r>
            <a:r>
              <a:rPr sz="2800" dirty="0" err="1"/>
              <a:t>necesidades</a:t>
            </a:r>
            <a:endParaRPr sz="2800" dirty="0"/>
          </a:p>
          <a:p>
            <a:pPr rtl="0" eaLnBrk="1" hangingPunct="1"/>
            <a:r>
              <a:rPr sz="2800" dirty="0"/>
              <a:t>El </a:t>
            </a:r>
            <a:r>
              <a:rPr sz="2800" dirty="0" err="1"/>
              <a:t>aprendizaje</a:t>
            </a:r>
            <a:r>
              <a:rPr sz="2800" dirty="0"/>
              <a:t> </a:t>
            </a:r>
            <a:r>
              <a:rPr sz="2800" dirty="0" err="1"/>
              <a:t>incrementa</a:t>
            </a:r>
            <a:r>
              <a:rPr sz="2800" dirty="0"/>
              <a:t> de forma gradual y </a:t>
            </a:r>
            <a:r>
              <a:rPr sz="2800" dirty="0" err="1"/>
              <a:t>lleva</a:t>
            </a:r>
            <a:r>
              <a:rPr sz="2800" dirty="0"/>
              <a:t> </a:t>
            </a:r>
            <a:r>
              <a:rPr sz="2800" dirty="0" err="1"/>
              <a:t>tiempo</a:t>
            </a:r>
            <a:endParaRPr sz="2800" dirty="0"/>
          </a:p>
          <a:p>
            <a:pPr rtl="0" eaLnBrk="1" hangingPunct="1"/>
            <a:r>
              <a:rPr sz="2800" dirty="0" err="1"/>
              <a:t>Diferentes</a:t>
            </a:r>
            <a:r>
              <a:rPr sz="2800" dirty="0"/>
              <a:t> roles:</a:t>
            </a:r>
          </a:p>
          <a:p>
            <a:pPr lvl="1" eaLnBrk="1" hangingPunct="1"/>
            <a:endParaRPr lang="en-US" dirty="0" smtClean="0"/>
          </a:p>
        </p:txBody>
      </p:sp>
      <p:pic>
        <p:nvPicPr>
          <p:cNvPr id="12293" name="Picture 4" descr="Chlorine_Vietnam_200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5088" y="3071813"/>
            <a:ext cx="3732212" cy="27987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2294" name="Text Box 6"/>
          <p:cNvSpPr txBox="1">
            <a:spLocks noChangeArrowheads="1"/>
          </p:cNvSpPr>
          <p:nvPr/>
        </p:nvSpPr>
        <p:spPr bwMode="auto">
          <a:xfrm>
            <a:off x="0" y="3717032"/>
            <a:ext cx="511175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rtl="0" eaLnBrk="1" hangingPunct="1">
              <a:buFontTx/>
              <a:buChar char="-"/>
            </a:pPr>
            <a:r>
              <a:rPr sz="2400" dirty="0" err="1"/>
              <a:t>Implementador</a:t>
            </a:r>
            <a:r>
              <a:rPr sz="2400" dirty="0"/>
              <a:t> del </a:t>
            </a:r>
            <a:r>
              <a:rPr sz="2400" dirty="0" err="1"/>
              <a:t>programa</a:t>
            </a:r>
            <a:endParaRPr sz="2400" dirty="0"/>
          </a:p>
          <a:p>
            <a:pPr lvl="1" rtl="0" eaLnBrk="1" hangingPunct="1">
              <a:buFontTx/>
              <a:buChar char="-"/>
            </a:pPr>
            <a:r>
              <a:rPr sz="2400" dirty="0" err="1"/>
              <a:t>Promotores</a:t>
            </a:r>
            <a:r>
              <a:rPr sz="2400" dirty="0"/>
              <a:t> de </a:t>
            </a:r>
            <a:r>
              <a:rPr sz="2400" dirty="0" err="1"/>
              <a:t>salud</a:t>
            </a:r>
            <a:r>
              <a:rPr sz="2400" dirty="0"/>
              <a:t> </a:t>
            </a:r>
            <a:r>
              <a:rPr sz="2400" dirty="0" err="1"/>
              <a:t>comunitaria</a:t>
            </a:r>
            <a:endParaRPr sz="2400" dirty="0"/>
          </a:p>
          <a:p>
            <a:pPr lvl="1" rtl="0" eaLnBrk="1" hangingPunct="1">
              <a:buFontTx/>
              <a:buChar char="-"/>
            </a:pPr>
            <a:r>
              <a:rPr sz="2400" dirty="0" err="1"/>
              <a:t>Fabricante</a:t>
            </a:r>
            <a:r>
              <a:rPr sz="2400" dirty="0"/>
              <a:t> del </a:t>
            </a:r>
            <a:r>
              <a:rPr sz="2400" dirty="0" err="1"/>
              <a:t>producto</a:t>
            </a:r>
            <a:endParaRPr sz="2400" dirty="0"/>
          </a:p>
          <a:p>
            <a:pPr lvl="1" rtl="0" eaLnBrk="1" hangingPunct="1">
              <a:buFontTx/>
              <a:buChar char="-"/>
            </a:pPr>
            <a:r>
              <a:rPr sz="2400" dirty="0" err="1"/>
              <a:t>Capacitador</a:t>
            </a:r>
            <a:endParaRPr sz="2400" dirty="0"/>
          </a:p>
          <a:p>
            <a:pPr lvl="1" rtl="0" eaLnBrk="1" hangingPunct="1">
              <a:buFontTx/>
              <a:buChar char="-"/>
            </a:pPr>
            <a:r>
              <a:rPr sz="2400" dirty="0" err="1"/>
              <a:t>Otros</a:t>
            </a:r>
            <a:r>
              <a:rPr sz="2400" dirty="0"/>
              <a:t> </a:t>
            </a:r>
            <a:r>
              <a:rPr sz="2400" dirty="0" err="1"/>
              <a:t>actores</a:t>
            </a:r>
            <a:r>
              <a:rPr sz="2400" dirty="0"/>
              <a:t> (</a:t>
            </a:r>
            <a:r>
              <a:rPr sz="2400" dirty="0" err="1"/>
              <a:t>Donantes</a:t>
            </a:r>
            <a:r>
              <a:rPr sz="2400" dirty="0"/>
              <a:t>, el </a:t>
            </a:r>
            <a:r>
              <a:rPr sz="2400" dirty="0" err="1"/>
              <a:t>Gobierno</a:t>
            </a:r>
            <a:r>
              <a:rPr sz="2400" dirty="0"/>
              <a:t>, </a:t>
            </a:r>
            <a:r>
              <a:rPr sz="2400" dirty="0" err="1"/>
              <a:t>investigadores</a:t>
            </a:r>
            <a:r>
              <a:rPr sz="2400" dirty="0"/>
              <a:t>)</a:t>
            </a:r>
          </a:p>
        </p:txBody>
      </p:sp>
      <p:sp>
        <p:nvSpPr>
          <p:cNvPr id="12296" name="TextBox 14"/>
          <p:cNvSpPr txBox="1">
            <a:spLocks noChangeArrowheads="1"/>
          </p:cNvSpPr>
          <p:nvPr/>
        </p:nvSpPr>
        <p:spPr bwMode="auto">
          <a:xfrm>
            <a:off x="5072063" y="5857875"/>
            <a:ext cx="7366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Capacitación en Vietnam </a:t>
            </a:r>
            <a:r>
              <a:rPr sz="1400"/>
              <a:t>(Fuente: CAWST)</a:t>
            </a:r>
          </a:p>
        </p:txBody>
      </p:sp>
      <p:pic>
        <p:nvPicPr>
          <p:cNvPr id="9"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660FDA3-C6B0-490F-AC2C-3CDB95F0AE53}" type="slidenum">
              <a:rPr/>
              <a:pPr rtl="0" eaLnBrk="1" hangingPunct="1"/>
              <a:t>12</a:t>
            </a:fld>
            <a:endParaRPr/>
          </a:p>
        </p:txBody>
      </p:sp>
      <p:sp>
        <p:nvSpPr>
          <p:cNvPr id="13315" name="Rectangle 2"/>
          <p:cNvSpPr>
            <a:spLocks noGrp="1" noChangeArrowheads="1"/>
          </p:cNvSpPr>
          <p:nvPr>
            <p:ph type="title"/>
          </p:nvPr>
        </p:nvSpPr>
        <p:spPr>
          <a:xfrm>
            <a:off x="454025" y="4763"/>
            <a:ext cx="8229600" cy="1143000"/>
          </a:xfrm>
        </p:spPr>
        <p:txBody>
          <a:bodyPr/>
          <a:lstStyle/>
          <a:p>
            <a:pPr rtl="0" eaLnBrk="1" hangingPunct="1"/>
            <a:r>
              <a:rPr b="1">
                <a:solidFill>
                  <a:schemeClr val="accent2"/>
                </a:solidFill>
              </a:rPr>
              <a:t>Financiación del programa</a:t>
            </a:r>
          </a:p>
        </p:txBody>
      </p:sp>
      <p:pic>
        <p:nvPicPr>
          <p:cNvPr id="13316"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0300" y="981075"/>
            <a:ext cx="7129463" cy="47371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3317" name="TextBox 7"/>
          <p:cNvSpPr txBox="1">
            <a:spLocks noChangeArrowheads="1"/>
          </p:cNvSpPr>
          <p:nvPr/>
        </p:nvSpPr>
        <p:spPr bwMode="auto">
          <a:xfrm>
            <a:off x="1458913" y="5765800"/>
            <a:ext cx="7327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400"/>
              <a:t>Cloro WaterGuard en Myanmar </a:t>
            </a:r>
            <a:r>
              <a:rPr sz="2000" b="1"/>
              <a:t>(Fuente: PSI Myanmar)</a:t>
            </a:r>
          </a:p>
        </p:txBody>
      </p:sp>
      <p:pic>
        <p:nvPicPr>
          <p:cNvPr id="7"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25C4942-BFC4-4F26-8BBF-E1519D777BB5}" type="slidenum">
              <a:rPr/>
              <a:pPr rtl="0" eaLnBrk="1" hangingPunct="1"/>
              <a:t>13</a:t>
            </a:fld>
            <a:endParaRPr/>
          </a:p>
        </p:txBody>
      </p:sp>
      <p:sp>
        <p:nvSpPr>
          <p:cNvPr id="14340" name="Rectangle 2"/>
          <p:cNvSpPr>
            <a:spLocks noGrp="1" noChangeArrowheads="1"/>
          </p:cNvSpPr>
          <p:nvPr>
            <p:ph type="title"/>
          </p:nvPr>
        </p:nvSpPr>
        <p:spPr/>
        <p:txBody>
          <a:bodyPr/>
          <a:lstStyle/>
          <a:p>
            <a:pPr rtl="0" eaLnBrk="1" hangingPunct="1"/>
            <a:r>
              <a:rPr b="1">
                <a:solidFill>
                  <a:schemeClr val="accent2"/>
                </a:solidFill>
              </a:rPr>
              <a:t>Reunir todo</a:t>
            </a:r>
          </a:p>
        </p:txBody>
      </p:sp>
      <p:pic>
        <p:nvPicPr>
          <p:cNvPr id="6"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6"/>
          <p:cNvSpPr/>
          <p:nvPr/>
        </p:nvSpPr>
        <p:spPr>
          <a:xfrm rot="21409150">
            <a:off x="1600200" y="680665"/>
            <a:ext cx="6019800" cy="61722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rtl="0"/>
            <a:r>
              <a:rPr sz="1600">
                <a:solidFill>
                  <a:schemeClr val="tx1"/>
                </a:solidFill>
              </a:rPr>
              <a:t>Financiamiento del programa</a:t>
            </a:r>
          </a:p>
        </p:txBody>
      </p:sp>
      <p:sp>
        <p:nvSpPr>
          <p:cNvPr id="8" name="Oval 7"/>
          <p:cNvSpPr/>
          <p:nvPr/>
        </p:nvSpPr>
        <p:spPr>
          <a:xfrm>
            <a:off x="3581400" y="1976065"/>
            <a:ext cx="1981200" cy="1905000"/>
          </a:xfrm>
          <a:prstGeom prst="ellipse">
            <a:avLst/>
          </a:prstGeom>
          <a:solidFill>
            <a:srgbClr val="DEF2D8">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Creación de demanda</a:t>
            </a:r>
          </a:p>
        </p:txBody>
      </p:sp>
      <p:sp>
        <p:nvSpPr>
          <p:cNvPr id="9" name="Oval 8"/>
          <p:cNvSpPr/>
          <p:nvPr/>
        </p:nvSpPr>
        <p:spPr>
          <a:xfrm>
            <a:off x="4419600" y="3195265"/>
            <a:ext cx="1981200" cy="1905000"/>
          </a:xfrm>
          <a:prstGeom prst="ellipse">
            <a:avLst/>
          </a:prstGeom>
          <a:solidFill>
            <a:srgbClr val="A2B9D4">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Monitoreo</a:t>
            </a:r>
          </a:p>
          <a:p>
            <a:pPr algn="ctr" rtl="0"/>
            <a:r>
              <a:rPr sz="1600">
                <a:solidFill>
                  <a:schemeClr val="tx1"/>
                </a:solidFill>
              </a:rPr>
              <a:t>y</a:t>
            </a:r>
            <a:r>
              <a:rPr lang="en-US" sz="1600" dirty="0" smtClean="0">
                <a:solidFill>
                  <a:schemeClr val="tx1"/>
                </a:solidFill>
              </a:rPr>
              <a:t/>
            </a:r>
            <a:br>
              <a:rPr lang="en-US" sz="1600" dirty="0" smtClean="0">
                <a:solidFill>
                  <a:schemeClr val="tx1"/>
                </a:solidFill>
              </a:rPr>
            </a:br>
            <a:r>
              <a:rPr sz="1600">
                <a:solidFill>
                  <a:schemeClr val="tx1"/>
                </a:solidFill>
              </a:rPr>
              <a:t>mejora</a:t>
            </a:r>
          </a:p>
        </p:txBody>
      </p:sp>
      <p:sp>
        <p:nvSpPr>
          <p:cNvPr id="10" name="Oval 9"/>
          <p:cNvSpPr/>
          <p:nvPr/>
        </p:nvSpPr>
        <p:spPr>
          <a:xfrm>
            <a:off x="2819400" y="3195265"/>
            <a:ext cx="1981200" cy="1905000"/>
          </a:xfrm>
          <a:prstGeom prst="ellipse">
            <a:avLst/>
          </a:prstGeom>
          <a:solidFill>
            <a:srgbClr val="E2C8F6">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Provisión de</a:t>
            </a:r>
            <a:r>
              <a:rPr lang="en-US" sz="1600" dirty="0" smtClean="0">
                <a:solidFill>
                  <a:schemeClr val="tx1"/>
                </a:solidFill>
              </a:rPr>
              <a:t/>
            </a:r>
            <a:br>
              <a:rPr lang="en-US" sz="1600" dirty="0" smtClean="0">
                <a:solidFill>
                  <a:schemeClr val="tx1"/>
                </a:solidFill>
              </a:rPr>
            </a:br>
            <a:r>
              <a:rPr sz="1600">
                <a:solidFill>
                  <a:schemeClr val="tx1"/>
                </a:solidFill>
              </a:rPr>
              <a:t>productos y servicios</a:t>
            </a:r>
          </a:p>
        </p:txBody>
      </p:sp>
      <p:sp>
        <p:nvSpPr>
          <p:cNvPr id="11" name="Oval 10"/>
          <p:cNvSpPr/>
          <p:nvPr/>
        </p:nvSpPr>
        <p:spPr>
          <a:xfrm>
            <a:off x="2590800" y="1823665"/>
            <a:ext cx="4038600" cy="3886200"/>
          </a:xfrm>
          <a:prstGeom prst="ellipse">
            <a:avLst/>
          </a:prstGeom>
          <a:noFill/>
          <a:ln>
            <a:solidFill>
              <a:srgbClr val="A6C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2" name="Oval 11"/>
          <p:cNvSpPr/>
          <p:nvPr/>
        </p:nvSpPr>
        <p:spPr>
          <a:xfrm>
            <a:off x="1524000" y="680666"/>
            <a:ext cx="6172199" cy="61721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rtl="0"/>
            <a:r>
              <a:rPr>
                <a:solidFill>
                  <a:schemeClr val="tx1"/>
                </a:solidFill>
              </a:rPr>
              <a:t>Creación de capacidades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rtl="0" eaLnBrk="1" hangingPunct="1"/>
            <a:r>
              <a:rPr b="1">
                <a:solidFill>
                  <a:schemeClr val="accent2"/>
                </a:solidFill>
              </a:rPr>
              <a:t>Estudios de caso sobre implementación</a:t>
            </a:r>
          </a:p>
        </p:txBody>
      </p:sp>
      <p:sp>
        <p:nvSpPr>
          <p:cNvPr id="15363" name="Content Placeholder 2"/>
          <p:cNvSpPr>
            <a:spLocks noGrp="1"/>
          </p:cNvSpPr>
          <p:nvPr>
            <p:ph idx="1"/>
          </p:nvPr>
        </p:nvSpPr>
        <p:spPr/>
        <p:txBody>
          <a:bodyPr/>
          <a:lstStyle/>
          <a:p>
            <a:pPr rtl="0" eaLnBrk="1" hangingPunct="1"/>
            <a:r>
              <a:rPr>
                <a:solidFill>
                  <a:srgbClr val="FF0000"/>
                </a:solidFill>
              </a:rPr>
              <a:t>Agregue el texto para presentar a los implementadores invitados o los estudios de caso que va a exponer</a:t>
            </a:r>
          </a:p>
        </p:txBody>
      </p:sp>
      <p:sp>
        <p:nvSpPr>
          <p:cNvPr id="15364"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C8190D0-3972-465D-8293-3F344DEA2A8C}" type="slidenum">
              <a:rPr/>
              <a:pPr rtl="0" eaLnBrk="1" hangingPunct="1"/>
              <a:t>14</a:t>
            </a:fld>
            <a:endParaRPr/>
          </a:p>
        </p:txBody>
      </p:sp>
      <p:pic>
        <p:nvPicPr>
          <p:cNvPr id="6"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EA5BA34-9A64-4D17-9886-40845C674C75}" type="slidenum">
              <a:rPr/>
              <a:pPr rtl="0" eaLnBrk="1" hangingPunct="1"/>
              <a:t>15</a:t>
            </a:fld>
            <a:endParaRPr/>
          </a:p>
        </p:txBody>
      </p:sp>
      <p:sp>
        <p:nvSpPr>
          <p:cNvPr id="16387" name="Rectangle 2"/>
          <p:cNvSpPr>
            <a:spLocks noGrp="1" noChangeArrowheads="1"/>
          </p:cNvSpPr>
          <p:nvPr>
            <p:ph type="title"/>
          </p:nvPr>
        </p:nvSpPr>
        <p:spPr/>
        <p:txBody>
          <a:bodyPr/>
          <a:lstStyle/>
          <a:p>
            <a:pPr rtl="0" eaLnBrk="1" hangingPunct="1"/>
            <a:r>
              <a:rPr b="1">
                <a:solidFill>
                  <a:schemeClr val="accent2"/>
                </a:solidFill>
              </a:rPr>
              <a:t>Generación de demanda</a:t>
            </a:r>
          </a:p>
        </p:txBody>
      </p:sp>
      <p:sp>
        <p:nvSpPr>
          <p:cNvPr id="16388" name="Rectangle 3"/>
          <p:cNvSpPr>
            <a:spLocks noGrp="1" noChangeArrowheads="1"/>
          </p:cNvSpPr>
          <p:nvPr>
            <p:ph type="body" idx="1"/>
          </p:nvPr>
        </p:nvSpPr>
        <p:spPr>
          <a:xfrm>
            <a:off x="468313" y="1341438"/>
            <a:ext cx="8229600" cy="2549525"/>
          </a:xfrm>
        </p:spPr>
        <p:txBody>
          <a:bodyPr/>
          <a:lstStyle/>
          <a:p>
            <a:pPr rtl="0" eaLnBrk="1" hangingPunct="1">
              <a:lnSpc>
                <a:spcPct val="90000"/>
              </a:lnSpc>
            </a:pPr>
            <a:r>
              <a:rPr sz="2400" dirty="0"/>
              <a:t>No </a:t>
            </a:r>
            <a:r>
              <a:rPr sz="2400" dirty="0" err="1"/>
              <a:t>alcanza</a:t>
            </a:r>
            <a:r>
              <a:rPr sz="2400" dirty="0"/>
              <a:t> con solo </a:t>
            </a:r>
            <a:r>
              <a:rPr sz="2400" dirty="0" err="1"/>
              <a:t>una</a:t>
            </a:r>
            <a:r>
              <a:rPr sz="2400" dirty="0"/>
              <a:t> </a:t>
            </a:r>
            <a:r>
              <a:rPr sz="2400" dirty="0" err="1"/>
              <a:t>actividad</a:t>
            </a:r>
            <a:r>
              <a:rPr sz="2400" dirty="0"/>
              <a:t> o </a:t>
            </a:r>
            <a:r>
              <a:rPr sz="2400" dirty="0" err="1"/>
              <a:t>evento</a:t>
            </a:r>
            <a:r>
              <a:rPr sz="2400" dirty="0"/>
              <a:t> </a:t>
            </a:r>
            <a:r>
              <a:rPr sz="2400" dirty="0" err="1"/>
              <a:t>para</a:t>
            </a:r>
            <a:r>
              <a:rPr sz="2400" dirty="0"/>
              <a:t> el </a:t>
            </a:r>
            <a:r>
              <a:rPr sz="2400" dirty="0" err="1"/>
              <a:t>cambio</a:t>
            </a:r>
            <a:r>
              <a:rPr sz="2400" dirty="0"/>
              <a:t> de </a:t>
            </a:r>
            <a:r>
              <a:rPr sz="2400" dirty="0" err="1"/>
              <a:t>comportamiento</a:t>
            </a:r>
            <a:endParaRPr sz="2400" dirty="0"/>
          </a:p>
          <a:p>
            <a:pPr rtl="0" eaLnBrk="1" hangingPunct="1">
              <a:lnSpc>
                <a:spcPct val="90000"/>
              </a:lnSpc>
            </a:pPr>
            <a:r>
              <a:rPr sz="2400" dirty="0" err="1"/>
              <a:t>Importante</a:t>
            </a:r>
            <a:r>
              <a:rPr sz="2400" dirty="0"/>
              <a:t> </a:t>
            </a:r>
            <a:r>
              <a:rPr sz="2400" dirty="0" err="1"/>
              <a:t>para</a:t>
            </a:r>
            <a:r>
              <a:rPr sz="2400" dirty="0"/>
              <a:t> </a:t>
            </a:r>
            <a:r>
              <a:rPr sz="2400" dirty="0" err="1"/>
              <a:t>implementadores</a:t>
            </a:r>
            <a:r>
              <a:rPr sz="2400" dirty="0"/>
              <a:t> – </a:t>
            </a:r>
            <a:r>
              <a:rPr sz="2400" dirty="0" err="1"/>
              <a:t>lleva</a:t>
            </a:r>
            <a:r>
              <a:rPr sz="2400" dirty="0"/>
              <a:t> </a:t>
            </a:r>
            <a:r>
              <a:rPr sz="2400" dirty="0" err="1"/>
              <a:t>tiempo</a:t>
            </a:r>
            <a:r>
              <a:rPr sz="2400" dirty="0"/>
              <a:t>, </a:t>
            </a:r>
            <a:r>
              <a:rPr sz="2400" dirty="0" err="1"/>
              <a:t>una</a:t>
            </a:r>
            <a:r>
              <a:rPr sz="2400" dirty="0"/>
              <a:t> </a:t>
            </a:r>
            <a:r>
              <a:rPr sz="2400" dirty="0" err="1"/>
              <a:t>inversión</a:t>
            </a:r>
            <a:r>
              <a:rPr sz="2400" dirty="0"/>
              <a:t> </a:t>
            </a:r>
            <a:r>
              <a:rPr sz="2400" dirty="0" err="1"/>
              <a:t>sostenida</a:t>
            </a:r>
            <a:r>
              <a:rPr sz="2400" dirty="0"/>
              <a:t> y </a:t>
            </a:r>
            <a:r>
              <a:rPr sz="2400" dirty="0" err="1"/>
              <a:t>diferentes</a:t>
            </a:r>
            <a:r>
              <a:rPr sz="2400" dirty="0"/>
              <a:t> </a:t>
            </a:r>
            <a:r>
              <a:rPr sz="2400" dirty="0" err="1"/>
              <a:t>estrategias</a:t>
            </a:r>
            <a:r>
              <a:rPr sz="2400" dirty="0"/>
              <a:t> </a:t>
            </a:r>
          </a:p>
        </p:txBody>
      </p:sp>
      <p:pic>
        <p:nvPicPr>
          <p:cNvPr id="16389"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6463" y="3127375"/>
            <a:ext cx="4968875" cy="330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6391" name="TextBox 7"/>
          <p:cNvSpPr txBox="1">
            <a:spLocks noChangeArrowheads="1"/>
          </p:cNvSpPr>
          <p:nvPr/>
        </p:nvSpPr>
        <p:spPr bwMode="auto">
          <a:xfrm>
            <a:off x="2101850" y="6457950"/>
            <a:ext cx="7327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400"/>
              <a:t>Cloro WaterGuard en Myanmar </a:t>
            </a:r>
            <a:r>
              <a:rPr sz="2000" b="1"/>
              <a:t>(Fuente: PSI Myanmar)</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F8705C0-F2D7-45D6-BB7B-E5EB09487CF0}" type="slidenum">
              <a:rPr/>
              <a:pPr rtl="0" eaLnBrk="1" hangingPunct="1"/>
              <a:t>16</a:t>
            </a:fld>
            <a:endParaRPr/>
          </a:p>
        </p:txBody>
      </p:sp>
      <p:sp>
        <p:nvSpPr>
          <p:cNvPr id="17411" name="Rectangle 2"/>
          <p:cNvSpPr>
            <a:spLocks noGrp="1" noChangeArrowheads="1"/>
          </p:cNvSpPr>
          <p:nvPr>
            <p:ph type="title"/>
          </p:nvPr>
        </p:nvSpPr>
        <p:spPr/>
        <p:txBody>
          <a:bodyPr/>
          <a:lstStyle/>
          <a:p>
            <a:pPr rtl="0" eaLnBrk="1" hangingPunct="1"/>
            <a:r>
              <a:rPr b="1">
                <a:solidFill>
                  <a:schemeClr val="accent2"/>
                </a:solidFill>
              </a:rPr>
              <a:t>Cómo crear demanda</a:t>
            </a:r>
          </a:p>
        </p:txBody>
      </p:sp>
      <p:sp>
        <p:nvSpPr>
          <p:cNvPr id="17412" name="Rectangle 3"/>
          <p:cNvSpPr>
            <a:spLocks noGrp="1" noChangeArrowheads="1"/>
          </p:cNvSpPr>
          <p:nvPr>
            <p:ph type="body" idx="1"/>
          </p:nvPr>
        </p:nvSpPr>
        <p:spPr>
          <a:xfrm>
            <a:off x="395536" y="1340768"/>
            <a:ext cx="4573587" cy="3889375"/>
          </a:xfrm>
        </p:spPr>
        <p:txBody>
          <a:bodyPr/>
          <a:lstStyle/>
          <a:p>
            <a:pPr marL="457200" indent="-457200" rtl="0" eaLnBrk="1" hangingPunct="1">
              <a:buFontTx/>
              <a:buAutoNum type="arabicPeriod"/>
            </a:pPr>
            <a:r>
              <a:rPr sz="2400" dirty="0" err="1"/>
              <a:t>Identificar</a:t>
            </a:r>
            <a:r>
              <a:rPr sz="2400" dirty="0"/>
              <a:t> la </a:t>
            </a:r>
            <a:r>
              <a:rPr sz="2400" dirty="0" err="1"/>
              <a:t>población</a:t>
            </a:r>
            <a:r>
              <a:rPr sz="2400" dirty="0"/>
              <a:t> </a:t>
            </a:r>
            <a:r>
              <a:rPr sz="2400" dirty="0" err="1"/>
              <a:t>objetivo</a:t>
            </a:r>
            <a:endParaRPr sz="2400" dirty="0"/>
          </a:p>
          <a:p>
            <a:pPr marL="457200" indent="-457200" rtl="0" eaLnBrk="1" hangingPunct="1">
              <a:buFontTx/>
              <a:buAutoNum type="arabicPeriod"/>
            </a:pPr>
            <a:r>
              <a:rPr sz="2400" dirty="0" err="1"/>
              <a:t>Seleccionar</a:t>
            </a:r>
            <a:r>
              <a:rPr sz="2400" dirty="0"/>
              <a:t> </a:t>
            </a:r>
            <a:r>
              <a:rPr sz="2400" dirty="0" err="1"/>
              <a:t>opciones</a:t>
            </a:r>
            <a:r>
              <a:rPr sz="2400" dirty="0"/>
              <a:t> de TANDAS </a:t>
            </a:r>
          </a:p>
          <a:p>
            <a:pPr marL="457200" indent="-457200" rtl="0" eaLnBrk="1" hangingPunct="1">
              <a:buFontTx/>
              <a:buAutoNum type="arabicPeriod"/>
            </a:pPr>
            <a:r>
              <a:rPr sz="2400" dirty="0" err="1"/>
              <a:t>Aumentar</a:t>
            </a:r>
            <a:r>
              <a:rPr sz="2400" dirty="0"/>
              <a:t> la </a:t>
            </a:r>
            <a:r>
              <a:rPr sz="2400" dirty="0" err="1"/>
              <a:t>concientización</a:t>
            </a:r>
            <a:r>
              <a:rPr sz="2400" dirty="0"/>
              <a:t> y el </a:t>
            </a:r>
            <a:r>
              <a:rPr sz="2400" dirty="0" err="1"/>
              <a:t>conocimiento</a:t>
            </a:r>
            <a:endParaRPr sz="2400" dirty="0"/>
          </a:p>
          <a:p>
            <a:pPr marL="457200" indent="-457200" rtl="0" eaLnBrk="1" hangingPunct="1">
              <a:buFontTx/>
              <a:buAutoNum type="arabicPeriod"/>
            </a:pPr>
            <a:r>
              <a:rPr sz="2400" dirty="0" err="1"/>
              <a:t>Utilizar</a:t>
            </a:r>
            <a:r>
              <a:rPr sz="2400" dirty="0"/>
              <a:t> </a:t>
            </a:r>
            <a:r>
              <a:rPr sz="2400" dirty="0" err="1"/>
              <a:t>proyectos</a:t>
            </a:r>
            <a:r>
              <a:rPr sz="2400" dirty="0"/>
              <a:t> de </a:t>
            </a:r>
            <a:r>
              <a:rPr sz="2400" dirty="0" err="1"/>
              <a:t>demostración</a:t>
            </a:r>
            <a:endParaRPr sz="2400" dirty="0"/>
          </a:p>
          <a:p>
            <a:pPr marL="457200" indent="-457200" rtl="0" eaLnBrk="1" hangingPunct="1">
              <a:buFontTx/>
              <a:buAutoNum type="arabicPeriod"/>
            </a:pPr>
            <a:r>
              <a:rPr sz="2400" dirty="0" err="1"/>
              <a:t>Involucrar</a:t>
            </a:r>
            <a:r>
              <a:rPr sz="2400" dirty="0"/>
              <a:t> </a:t>
            </a:r>
            <a:r>
              <a:rPr sz="2400" dirty="0" err="1"/>
              <a:t>organismos</a:t>
            </a:r>
            <a:r>
              <a:rPr sz="2400" dirty="0"/>
              <a:t> </a:t>
            </a:r>
            <a:r>
              <a:rPr sz="2400" dirty="0" err="1"/>
              <a:t>gubernamentales</a:t>
            </a:r>
            <a:endParaRPr sz="2400" dirty="0"/>
          </a:p>
          <a:p>
            <a:pPr marL="457200" indent="-457200" rtl="0" eaLnBrk="1" hangingPunct="1">
              <a:buFontTx/>
              <a:buAutoNum type="arabicPeriod"/>
            </a:pPr>
            <a:r>
              <a:rPr sz="2400" dirty="0" err="1"/>
              <a:t>Proporcionar</a:t>
            </a:r>
            <a:r>
              <a:rPr sz="2400" dirty="0"/>
              <a:t> un </a:t>
            </a:r>
            <a:r>
              <a:rPr sz="2400" dirty="0" err="1"/>
              <a:t>refuerzo</a:t>
            </a:r>
            <a:r>
              <a:rPr sz="2400" dirty="0"/>
              <a:t> </a:t>
            </a:r>
            <a:r>
              <a:rPr sz="2400" dirty="0" err="1"/>
              <a:t>positivo</a:t>
            </a:r>
            <a:endParaRPr sz="2400" dirty="0"/>
          </a:p>
        </p:txBody>
      </p:sp>
      <p:pic>
        <p:nvPicPr>
          <p:cNvPr id="17413" name="Picture 4" descr="Laos training of promote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83150" y="2205038"/>
            <a:ext cx="4079875" cy="30622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7415" name="TextBox 7"/>
          <p:cNvSpPr txBox="1">
            <a:spLocks noChangeArrowheads="1"/>
          </p:cNvSpPr>
          <p:nvPr/>
        </p:nvSpPr>
        <p:spPr bwMode="auto">
          <a:xfrm>
            <a:off x="4786313" y="5357813"/>
            <a:ext cx="7327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SODIS </a:t>
            </a:r>
            <a:r>
              <a:rPr sz="1400"/>
              <a:t>(Fuente: EAWAG/SANDEC)</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0B9F380-B547-465C-A00E-6E7DC842E9E9}" type="slidenum">
              <a:rPr/>
              <a:pPr rtl="0" eaLnBrk="1" hangingPunct="1"/>
              <a:t>17</a:t>
            </a:fld>
            <a:endParaRPr/>
          </a:p>
        </p:txBody>
      </p:sp>
      <p:sp>
        <p:nvSpPr>
          <p:cNvPr id="18435" name="Rectangle 2"/>
          <p:cNvSpPr>
            <a:spLocks noGrp="1" noChangeArrowheads="1"/>
          </p:cNvSpPr>
          <p:nvPr>
            <p:ph type="title"/>
          </p:nvPr>
        </p:nvSpPr>
        <p:spPr/>
        <p:txBody>
          <a:bodyPr/>
          <a:lstStyle/>
          <a:p>
            <a:pPr rtl="0" eaLnBrk="1" hangingPunct="1"/>
            <a:r>
              <a:rPr b="1">
                <a:solidFill>
                  <a:schemeClr val="accent2"/>
                </a:solidFill>
              </a:rPr>
              <a:t>Identificar la población objetivo</a:t>
            </a:r>
          </a:p>
        </p:txBody>
      </p:sp>
      <p:sp>
        <p:nvSpPr>
          <p:cNvPr id="229379" name="Rectangle 3"/>
          <p:cNvSpPr>
            <a:spLocks noGrp="1" noChangeArrowheads="1"/>
          </p:cNvSpPr>
          <p:nvPr>
            <p:ph type="body" idx="1"/>
          </p:nvPr>
        </p:nvSpPr>
        <p:spPr>
          <a:xfrm>
            <a:off x="395288" y="1557338"/>
            <a:ext cx="5799137" cy="4371975"/>
          </a:xfrm>
        </p:spPr>
        <p:txBody>
          <a:bodyPr/>
          <a:lstStyle/>
          <a:p>
            <a:pPr rtl="0" eaLnBrk="1" hangingPunct="1">
              <a:defRPr/>
            </a:pPr>
            <a:r>
              <a:rPr sz="2400"/>
              <a:t>Buscar el éxito inicial trabajando con personas que probablemente adopten TANDAS</a:t>
            </a:r>
          </a:p>
          <a:p>
            <a:pPr rtl="0" eaLnBrk="1" hangingPunct="1">
              <a:defRPr/>
            </a:pPr>
            <a:r>
              <a:rPr sz="2400"/>
              <a:t>Dentro de la capacidad del programa</a:t>
            </a:r>
          </a:p>
          <a:p>
            <a:pPr rtl="0" eaLnBrk="1" hangingPunct="1">
              <a:defRPr/>
            </a:pPr>
            <a:r>
              <a:rPr sz="2400"/>
              <a:t>Más fácil comenzar donde la gente necesita y quiere TANDAS</a:t>
            </a:r>
          </a:p>
          <a:p>
            <a:pPr rtl="0" eaLnBrk="1" hangingPunct="1">
              <a:defRPr/>
            </a:pPr>
            <a:r>
              <a:rPr sz="2400"/>
              <a:t>Centrarse en los más vulnerables:</a:t>
            </a:r>
          </a:p>
          <a:p>
            <a:pPr lvl="1" rtl="0" eaLnBrk="1" hangingPunct="1">
              <a:defRPr/>
            </a:pPr>
            <a:r>
              <a:rPr sz="2000">
                <a:ea typeface="+mn-ea"/>
              </a:rPr>
              <a:t>Niños, enfermos (incluyendo personas con VIH/SIDA)</a:t>
            </a:r>
          </a:p>
          <a:p>
            <a:pPr lvl="1" rtl="0" eaLnBrk="1" hangingPunct="1">
              <a:defRPr/>
            </a:pPr>
            <a:r>
              <a:rPr sz="2000">
                <a:ea typeface="+mn-ea"/>
              </a:rPr>
              <a:t>Aquellos con enfermedades diarreicas</a:t>
            </a:r>
          </a:p>
          <a:p>
            <a:pPr lvl="1" rtl="0" eaLnBrk="1" hangingPunct="1">
              <a:defRPr/>
            </a:pPr>
            <a:r>
              <a:rPr sz="2000">
                <a:ea typeface="+mn-ea"/>
              </a:rPr>
              <a:t>Los que utilizan agua de superficie y pozos excavados a mano</a:t>
            </a:r>
          </a:p>
          <a:p>
            <a:pPr lvl="1" rtl="0" eaLnBrk="1" hangingPunct="1">
              <a:defRPr/>
            </a:pPr>
            <a:r>
              <a:rPr sz="2000">
                <a:ea typeface="+mn-ea"/>
              </a:rPr>
              <a:t>Aquellos que viven en áreas vulnerables a inundaciones</a:t>
            </a:r>
          </a:p>
        </p:txBody>
      </p:sp>
      <p:pic>
        <p:nvPicPr>
          <p:cNvPr id="18437"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5063" y="2060575"/>
            <a:ext cx="2546350" cy="38227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8439" name="TextBox 7"/>
          <p:cNvSpPr txBox="1">
            <a:spLocks noChangeArrowheads="1"/>
          </p:cNvSpPr>
          <p:nvPr/>
        </p:nvSpPr>
        <p:spPr bwMode="auto">
          <a:xfrm>
            <a:off x="6143625" y="5929313"/>
            <a:ext cx="25717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400"/>
              <a:t>(Fuente: PSI Myanmar)</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rtl="0" eaLnBrk="1" hangingPunct="1"/>
            <a:r>
              <a:rPr b="1" dirty="0" err="1">
                <a:solidFill>
                  <a:schemeClr val="accent2"/>
                </a:solidFill>
              </a:rPr>
              <a:t>Seleccionar</a:t>
            </a:r>
            <a:r>
              <a:rPr b="1" dirty="0">
                <a:solidFill>
                  <a:schemeClr val="accent2"/>
                </a:solidFill>
              </a:rPr>
              <a:t> </a:t>
            </a:r>
            <a:r>
              <a:rPr b="1" dirty="0" err="1">
                <a:solidFill>
                  <a:schemeClr val="accent2"/>
                </a:solidFill>
              </a:rPr>
              <a:t>opciones</a:t>
            </a:r>
            <a:r>
              <a:rPr b="1" dirty="0">
                <a:solidFill>
                  <a:schemeClr val="accent2"/>
                </a:solidFill>
              </a:rPr>
              <a:t> de TANDAS</a:t>
            </a:r>
          </a:p>
        </p:txBody>
      </p:sp>
      <p:sp>
        <p:nvSpPr>
          <p:cNvPr id="3" name="Content Placeholder 2"/>
          <p:cNvSpPr>
            <a:spLocks noGrp="1"/>
          </p:cNvSpPr>
          <p:nvPr>
            <p:ph idx="1"/>
          </p:nvPr>
        </p:nvSpPr>
        <p:spPr/>
        <p:txBody>
          <a:bodyPr/>
          <a:lstStyle/>
          <a:p>
            <a:pPr rtl="0" eaLnBrk="1" hangingPunct="1">
              <a:defRPr/>
            </a:pPr>
            <a:r>
              <a:rPr/>
              <a:t>La mayoría de las organizaciones solo implementa una opción de TANDAS</a:t>
            </a:r>
          </a:p>
          <a:p>
            <a:pPr lvl="1" rtl="0" eaLnBrk="1" hangingPunct="1">
              <a:defRPr/>
            </a:pPr>
            <a:r>
              <a:rPr/>
              <a:t>Recursos y capacidad limitados</a:t>
            </a:r>
          </a:p>
          <a:p>
            <a:pPr rtl="0" eaLnBrk="1" hangingPunct="1">
              <a:defRPr/>
            </a:pPr>
            <a:r>
              <a:rPr/>
              <a:t>El involucrar a los hogares en la toma de decisiones mejora la comprensión y la motivación</a:t>
            </a:r>
          </a:p>
          <a:p>
            <a:pPr rtl="0" eaLnBrk="1" hangingPunct="1">
              <a:defRPr/>
            </a:pPr>
            <a:r>
              <a:rPr/>
              <a:t>Se abruman si tienen muchas opciones</a:t>
            </a:r>
          </a:p>
          <a:p>
            <a:pPr lvl="1" rtl="0" eaLnBrk="1" hangingPunct="1">
              <a:defRPr/>
            </a:pPr>
            <a:r>
              <a:rPr/>
              <a:t>No toman ninguna medida</a:t>
            </a:r>
          </a:p>
          <a:p>
            <a:pPr marL="0" indent="0" eaLnBrk="1" hangingPunct="1">
              <a:buFontTx/>
              <a:buNone/>
              <a:defRPr/>
            </a:pPr>
            <a:endParaRPr lang="en-CA" dirty="0" smtClean="0"/>
          </a:p>
        </p:txBody>
      </p:sp>
      <p:sp>
        <p:nvSpPr>
          <p:cNvPr id="19460"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0F4404C-B7E6-431C-BB22-49838EA251C3}" type="slidenum">
              <a:rPr/>
              <a:pPr rtl="0" eaLnBrk="1" hangingPunct="1"/>
              <a:t>18</a:t>
            </a:fld>
            <a:endParaRPr/>
          </a:p>
        </p:txBody>
      </p:sp>
      <p:pic>
        <p:nvPicPr>
          <p:cNvPr id="6" name="Picture 8" descr="boiling wa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5500" y="1954213"/>
            <a:ext cx="2663825" cy="177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Biosand Filter_Indonesi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2924175"/>
            <a:ext cx="2201863" cy="35290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00463" y="4005263"/>
            <a:ext cx="1519237" cy="2447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29238" y="1973263"/>
            <a:ext cx="2881312" cy="10366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4725" y="1527175"/>
            <a:ext cx="2590800" cy="2419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22300" y="3617913"/>
            <a:ext cx="3295650" cy="24717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3" name="Picture 5" descr="CAWST Colour - no text "/>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P&amp;G Purifier of Water Logo"/>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108340" y="3706388"/>
            <a:ext cx="1621383" cy="2597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895CFAF-ADF9-41C8-ADDE-BE25B2D5F67F}" type="slidenum">
              <a:rPr/>
              <a:pPr rtl="0" eaLnBrk="1" hangingPunct="1"/>
              <a:t>19</a:t>
            </a:fld>
            <a:endParaRPr/>
          </a:p>
        </p:txBody>
      </p:sp>
      <p:sp>
        <p:nvSpPr>
          <p:cNvPr id="20483" name="Rectangle 2"/>
          <p:cNvSpPr>
            <a:spLocks noGrp="1" noChangeArrowheads="1"/>
          </p:cNvSpPr>
          <p:nvPr>
            <p:ph type="title"/>
          </p:nvPr>
        </p:nvSpPr>
        <p:spPr>
          <a:xfrm>
            <a:off x="467544" y="476672"/>
            <a:ext cx="8229600" cy="1143000"/>
          </a:xfrm>
        </p:spPr>
        <p:txBody>
          <a:bodyPr/>
          <a:lstStyle/>
          <a:p>
            <a:pPr rtl="0" eaLnBrk="1" hangingPunct="1"/>
            <a:r>
              <a:rPr b="1" dirty="0" err="1">
                <a:solidFill>
                  <a:schemeClr val="accent2"/>
                </a:solidFill>
              </a:rPr>
              <a:t>Aumentar</a:t>
            </a:r>
            <a:r>
              <a:rPr b="1" dirty="0">
                <a:solidFill>
                  <a:schemeClr val="accent2"/>
                </a:solidFill>
              </a:rPr>
              <a:t> la </a:t>
            </a:r>
            <a:r>
              <a:rPr b="1" dirty="0" err="1">
                <a:solidFill>
                  <a:schemeClr val="accent2"/>
                </a:solidFill>
              </a:rPr>
              <a:t>concientización</a:t>
            </a:r>
            <a:r>
              <a:rPr b="1" dirty="0">
                <a:solidFill>
                  <a:schemeClr val="accent2"/>
                </a:solidFill>
              </a:rPr>
              <a:t> y el </a:t>
            </a:r>
            <a:r>
              <a:rPr b="1" dirty="0" err="1">
                <a:solidFill>
                  <a:schemeClr val="accent2"/>
                </a:solidFill>
              </a:rPr>
              <a:t>conocimiento</a:t>
            </a:r>
            <a:r>
              <a:rPr b="1" dirty="0">
                <a:solidFill>
                  <a:schemeClr val="accent2"/>
                </a:solidFill>
              </a:rPr>
              <a:t> </a:t>
            </a:r>
            <a:r>
              <a:rPr b="1" dirty="0" err="1">
                <a:solidFill>
                  <a:schemeClr val="accent2"/>
                </a:solidFill>
              </a:rPr>
              <a:t>para</a:t>
            </a:r>
            <a:r>
              <a:rPr b="1" dirty="0">
                <a:solidFill>
                  <a:schemeClr val="accent2"/>
                </a:solidFill>
              </a:rPr>
              <a:t> la </a:t>
            </a:r>
            <a:r>
              <a:rPr b="1" dirty="0" err="1">
                <a:solidFill>
                  <a:schemeClr val="accent2"/>
                </a:solidFill>
              </a:rPr>
              <a:t>acción</a:t>
            </a:r>
            <a:endParaRPr b="1" dirty="0">
              <a:solidFill>
                <a:schemeClr val="accent2"/>
              </a:solidFill>
            </a:endParaRPr>
          </a:p>
        </p:txBody>
      </p:sp>
      <p:sp>
        <p:nvSpPr>
          <p:cNvPr id="11" name="Flowchart: Process 10"/>
          <p:cNvSpPr/>
          <p:nvPr/>
        </p:nvSpPr>
        <p:spPr>
          <a:xfrm>
            <a:off x="1331913" y="2705100"/>
            <a:ext cx="1944687" cy="863600"/>
          </a:xfrm>
          <a:prstGeom prst="flowChartProcess">
            <a:avLst/>
          </a:prstGeom>
          <a:solidFill>
            <a:schemeClr val="bg1"/>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b="1">
                <a:solidFill>
                  <a:schemeClr val="tx1"/>
                </a:solidFill>
              </a:rPr>
              <a:t>Concientización</a:t>
            </a:r>
          </a:p>
        </p:txBody>
      </p:sp>
      <p:sp>
        <p:nvSpPr>
          <p:cNvPr id="20" name="Flowchart: Process 19"/>
          <p:cNvSpPr/>
          <p:nvPr/>
        </p:nvSpPr>
        <p:spPr>
          <a:xfrm>
            <a:off x="4157663" y="2705100"/>
            <a:ext cx="1943100" cy="863600"/>
          </a:xfrm>
          <a:prstGeom prst="flowChartProcess">
            <a:avLst/>
          </a:prstGeom>
          <a:solidFill>
            <a:schemeClr val="bg1"/>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b="1">
                <a:solidFill>
                  <a:schemeClr val="tx1"/>
                </a:solidFill>
              </a:rPr>
              <a:t>Conocimiento</a:t>
            </a:r>
          </a:p>
        </p:txBody>
      </p:sp>
      <p:sp>
        <p:nvSpPr>
          <p:cNvPr id="21" name="Flowchart: Process 20"/>
          <p:cNvSpPr/>
          <p:nvPr/>
        </p:nvSpPr>
        <p:spPr>
          <a:xfrm>
            <a:off x="6948488" y="2705100"/>
            <a:ext cx="1944687" cy="863600"/>
          </a:xfrm>
          <a:prstGeom prst="flowChartProcess">
            <a:avLst/>
          </a:prstGeom>
          <a:solidFill>
            <a:schemeClr val="bg1"/>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b="1">
                <a:solidFill>
                  <a:schemeClr val="tx1"/>
                </a:solidFill>
              </a:rPr>
              <a:t>Acción</a:t>
            </a:r>
          </a:p>
        </p:txBody>
      </p:sp>
      <p:cxnSp>
        <p:nvCxnSpPr>
          <p:cNvPr id="24" name="Straight Arrow Connector 23"/>
          <p:cNvCxnSpPr/>
          <p:nvPr/>
        </p:nvCxnSpPr>
        <p:spPr>
          <a:xfrm>
            <a:off x="6100763" y="3136900"/>
            <a:ext cx="8810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76600" y="3136900"/>
            <a:ext cx="8810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0850" y="3136900"/>
            <a:ext cx="8810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49213" y="2335213"/>
            <a:ext cx="28257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i="1"/>
              <a:t>Promoción</a:t>
            </a:r>
          </a:p>
        </p:txBody>
      </p:sp>
      <p:sp>
        <p:nvSpPr>
          <p:cNvPr id="31" name="TextBox 30"/>
          <p:cNvSpPr txBox="1">
            <a:spLocks noChangeArrowheads="1"/>
          </p:cNvSpPr>
          <p:nvPr/>
        </p:nvSpPr>
        <p:spPr bwMode="auto">
          <a:xfrm>
            <a:off x="3132138" y="2335213"/>
            <a:ext cx="28241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i="1"/>
              <a:t>Educación</a:t>
            </a:r>
          </a:p>
        </p:txBody>
      </p:sp>
      <p:sp>
        <p:nvSpPr>
          <p:cNvPr id="32" name="TextBox 31"/>
          <p:cNvSpPr txBox="1">
            <a:spLocks noChangeArrowheads="1"/>
          </p:cNvSpPr>
          <p:nvPr/>
        </p:nvSpPr>
        <p:spPr bwMode="auto">
          <a:xfrm>
            <a:off x="5945188" y="2012950"/>
            <a:ext cx="15843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b="1" i="1"/>
              <a:t>Motivación y demanda</a:t>
            </a:r>
          </a:p>
        </p:txBody>
      </p:sp>
      <p:pic>
        <p:nvPicPr>
          <p:cNvPr id="14"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16"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725613"/>
            <a:ext cx="7772400" cy="1779587"/>
          </a:xfrm>
        </p:spPr>
        <p:txBody>
          <a:bodyPr/>
          <a:lstStyle/>
          <a:p>
            <a:pPr rtl="0" eaLnBrk="1" hangingPunct="1"/>
            <a:r>
              <a:rPr b="1">
                <a:solidFill>
                  <a:schemeClr val="accent2"/>
                </a:solidFill>
              </a:rPr>
              <a:t>Implementación del tratamiento del agua a nivel domiciliar y su almacenamiento seguro (TANDAS)</a:t>
            </a:r>
          </a:p>
        </p:txBody>
      </p:sp>
      <p:pic>
        <p:nvPicPr>
          <p:cNvPr id="3075" name="Picture 4" descr="CAWST Colou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0825" y="274638"/>
            <a:ext cx="8713788" cy="1143000"/>
          </a:xfrm>
        </p:spPr>
        <p:txBody>
          <a:bodyPr/>
          <a:lstStyle/>
          <a:p>
            <a:pPr rtl="0" eaLnBrk="1" hangingPunct="1"/>
            <a:r>
              <a:rPr b="1">
                <a:solidFill>
                  <a:schemeClr val="accent2"/>
                </a:solidFill>
              </a:rPr>
              <a:t>Promocionar para crear concientización</a:t>
            </a:r>
          </a:p>
        </p:txBody>
      </p:sp>
      <p:sp>
        <p:nvSpPr>
          <p:cNvPr id="21507"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DCD97A2-3BE8-421F-806F-5974C847896B}" type="slidenum">
              <a:rPr/>
              <a:pPr rtl="0" eaLnBrk="1" hangingPunct="1"/>
              <a:t>20</a:t>
            </a:fld>
            <a:endParaRP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25" y="1557338"/>
            <a:ext cx="3000375" cy="4090987"/>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1509" name="Content Placeholder 5"/>
          <p:cNvSpPr>
            <a:spLocks noGrp="1"/>
          </p:cNvSpPr>
          <p:nvPr>
            <p:ph idx="1"/>
          </p:nvPr>
        </p:nvSpPr>
        <p:spPr>
          <a:xfrm>
            <a:off x="457200" y="1600200"/>
            <a:ext cx="5194300" cy="4525963"/>
          </a:xfrm>
        </p:spPr>
        <p:txBody>
          <a:bodyPr/>
          <a:lstStyle/>
          <a:p>
            <a:pPr rtl="0" eaLnBrk="1" hangingPunct="1"/>
            <a:r>
              <a:rPr/>
              <a:t>Dirigido a una amplia audiencia</a:t>
            </a:r>
          </a:p>
          <a:p>
            <a:pPr rtl="0" eaLnBrk="1" hangingPunct="1"/>
            <a:r>
              <a:rPr/>
              <a:t>En ocasiones usando los medios de comunicación</a:t>
            </a:r>
          </a:p>
          <a:p>
            <a:pPr rtl="0" eaLnBrk="1" hangingPunct="1"/>
            <a:r>
              <a:rPr/>
              <a:t>Mensajes clave simples </a:t>
            </a:r>
          </a:p>
          <a:p>
            <a:pPr rtl="0" eaLnBrk="1" hangingPunct="1"/>
            <a:r>
              <a:rPr/>
              <a:t>Comunicación unidireccional</a:t>
            </a:r>
          </a:p>
        </p:txBody>
      </p:sp>
      <p:sp>
        <p:nvSpPr>
          <p:cNvPr id="21511" name="TextBox 7"/>
          <p:cNvSpPr txBox="1">
            <a:spLocks noChangeArrowheads="1"/>
          </p:cNvSpPr>
          <p:nvPr/>
        </p:nvSpPr>
        <p:spPr bwMode="auto">
          <a:xfrm>
            <a:off x="5480050" y="5715000"/>
            <a:ext cx="73279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Cloro Piyush en Nepal </a:t>
            </a:r>
          </a:p>
          <a:p>
            <a:pPr rtl="0" eaLnBrk="1" hangingPunct="1"/>
            <a:r>
              <a:rPr sz="1400"/>
              <a:t>(Autor: ENPHO)</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rtl="0" eaLnBrk="1" hangingPunct="1"/>
            <a:r>
              <a:rPr b="1">
                <a:solidFill>
                  <a:schemeClr val="accent2"/>
                </a:solidFill>
              </a:rPr>
              <a:t>Educar para brindar conocimiento</a:t>
            </a:r>
          </a:p>
        </p:txBody>
      </p:sp>
      <p:sp>
        <p:nvSpPr>
          <p:cNvPr id="22531" name="Content Placeholder 2"/>
          <p:cNvSpPr>
            <a:spLocks noGrp="1"/>
          </p:cNvSpPr>
          <p:nvPr>
            <p:ph idx="1"/>
          </p:nvPr>
        </p:nvSpPr>
        <p:spPr>
          <a:xfrm>
            <a:off x="457200" y="1600200"/>
            <a:ext cx="5267325" cy="5068888"/>
          </a:xfrm>
        </p:spPr>
        <p:txBody>
          <a:bodyPr/>
          <a:lstStyle/>
          <a:p>
            <a:pPr rtl="0" eaLnBrk="1" hangingPunct="1"/>
            <a:r>
              <a:rPr sz="2800" dirty="0"/>
              <a:t>Las personas </a:t>
            </a:r>
            <a:r>
              <a:rPr sz="2800" dirty="0" err="1"/>
              <a:t>necesitan</a:t>
            </a:r>
            <a:r>
              <a:rPr sz="2800" dirty="0"/>
              <a:t> saber </a:t>
            </a:r>
            <a:r>
              <a:rPr sz="2800" dirty="0" err="1"/>
              <a:t>tres</a:t>
            </a:r>
            <a:r>
              <a:rPr sz="2800" dirty="0"/>
              <a:t> </a:t>
            </a:r>
            <a:r>
              <a:rPr sz="2800" dirty="0" err="1"/>
              <a:t>cosas</a:t>
            </a:r>
            <a:r>
              <a:rPr sz="2800" dirty="0"/>
              <a:t>:</a:t>
            </a:r>
          </a:p>
          <a:p>
            <a:pPr marL="971550" lvl="1" indent="-514350" rtl="0" eaLnBrk="1" hangingPunct="1">
              <a:buFontTx/>
              <a:buAutoNum type="arabicPeriod"/>
            </a:pPr>
            <a:r>
              <a:rPr sz="2400" dirty="0" err="1"/>
              <a:t>Por</a:t>
            </a:r>
            <a:r>
              <a:rPr sz="2400" dirty="0"/>
              <a:t> </a:t>
            </a:r>
            <a:r>
              <a:rPr sz="2400" dirty="0" err="1"/>
              <a:t>qué</a:t>
            </a:r>
            <a:r>
              <a:rPr sz="2400" dirty="0"/>
              <a:t> </a:t>
            </a:r>
            <a:r>
              <a:rPr sz="2400" dirty="0" err="1"/>
              <a:t>utilizar</a:t>
            </a:r>
            <a:r>
              <a:rPr sz="2400" dirty="0"/>
              <a:t> TANDAS</a:t>
            </a:r>
          </a:p>
          <a:p>
            <a:pPr marL="971550" lvl="1" indent="-514350" rtl="0" eaLnBrk="1" hangingPunct="1">
              <a:buFontTx/>
              <a:buAutoNum type="arabicPeriod"/>
            </a:pPr>
            <a:r>
              <a:rPr sz="2400" dirty="0" err="1"/>
              <a:t>Qué</a:t>
            </a:r>
            <a:r>
              <a:rPr sz="2400" dirty="0"/>
              <a:t> </a:t>
            </a:r>
            <a:r>
              <a:rPr sz="2400" dirty="0" err="1"/>
              <a:t>hacer</a:t>
            </a:r>
            <a:r>
              <a:rPr sz="2400" dirty="0"/>
              <a:t> </a:t>
            </a:r>
            <a:r>
              <a:rPr sz="2400" dirty="0" err="1"/>
              <a:t>para</a:t>
            </a:r>
            <a:r>
              <a:rPr sz="2400" dirty="0"/>
              <a:t> </a:t>
            </a:r>
            <a:r>
              <a:rPr sz="2400" dirty="0" err="1"/>
              <a:t>obtener</a:t>
            </a:r>
            <a:r>
              <a:rPr sz="2400" dirty="0"/>
              <a:t> TANDAS</a:t>
            </a:r>
          </a:p>
          <a:p>
            <a:pPr marL="971550" lvl="1" indent="-514350" rtl="0" eaLnBrk="1" hangingPunct="1">
              <a:buFontTx/>
              <a:buAutoNum type="arabicPeriod"/>
            </a:pPr>
            <a:r>
              <a:rPr sz="2400" dirty="0" err="1"/>
              <a:t>Cómo</a:t>
            </a:r>
            <a:r>
              <a:rPr sz="2400" dirty="0"/>
              <a:t> </a:t>
            </a:r>
            <a:r>
              <a:rPr sz="2400" dirty="0" err="1"/>
              <a:t>utilizar</a:t>
            </a:r>
            <a:r>
              <a:rPr sz="2400" dirty="0"/>
              <a:t> TANDAS</a:t>
            </a:r>
          </a:p>
          <a:p>
            <a:pPr rtl="0" eaLnBrk="1" hangingPunct="1"/>
            <a:r>
              <a:rPr sz="2800" dirty="0"/>
              <a:t>Los </a:t>
            </a:r>
            <a:r>
              <a:rPr sz="2800" dirty="0" err="1"/>
              <a:t>promotores</a:t>
            </a:r>
            <a:r>
              <a:rPr sz="2800" dirty="0"/>
              <a:t> de </a:t>
            </a:r>
            <a:r>
              <a:rPr sz="2800" dirty="0" err="1"/>
              <a:t>salud</a:t>
            </a:r>
            <a:r>
              <a:rPr sz="2800" dirty="0"/>
              <a:t> </a:t>
            </a:r>
            <a:r>
              <a:rPr sz="2800" dirty="0" err="1"/>
              <a:t>comunitaria</a:t>
            </a:r>
            <a:r>
              <a:rPr sz="2800" dirty="0"/>
              <a:t> son </a:t>
            </a:r>
            <a:r>
              <a:rPr sz="2800" dirty="0" err="1"/>
              <a:t>fundamentales</a:t>
            </a:r>
            <a:endParaRPr sz="2800" dirty="0"/>
          </a:p>
          <a:p>
            <a:pPr marL="971550" lvl="1" indent="-514350" rtl="0" eaLnBrk="1" hangingPunct="1"/>
            <a:r>
              <a:rPr sz="2400" dirty="0" err="1"/>
              <a:t>Facilitar</a:t>
            </a:r>
            <a:r>
              <a:rPr sz="2400" dirty="0"/>
              <a:t> </a:t>
            </a:r>
            <a:r>
              <a:rPr sz="2400" dirty="0" err="1"/>
              <a:t>las</a:t>
            </a:r>
            <a:r>
              <a:rPr sz="2400" dirty="0"/>
              <a:t> </a:t>
            </a:r>
            <a:r>
              <a:rPr sz="2400" dirty="0" err="1"/>
              <a:t>actividades</a:t>
            </a:r>
            <a:r>
              <a:rPr sz="2400" dirty="0"/>
              <a:t> </a:t>
            </a:r>
            <a:r>
              <a:rPr sz="2400" dirty="0" err="1"/>
              <a:t>grupales</a:t>
            </a:r>
            <a:r>
              <a:rPr sz="2400" dirty="0"/>
              <a:t> y </a:t>
            </a:r>
            <a:r>
              <a:rPr sz="2400" dirty="0" err="1"/>
              <a:t>familiares</a:t>
            </a:r>
            <a:endParaRPr sz="2400" dirty="0"/>
          </a:p>
          <a:p>
            <a:pPr eaLnBrk="1" hangingPunct="1"/>
            <a:endParaRPr lang="en-CA" sz="2800" dirty="0" smtClean="0"/>
          </a:p>
        </p:txBody>
      </p:sp>
      <p:sp>
        <p:nvSpPr>
          <p:cNvPr id="22532"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20F18B5-9EA3-4841-8CC8-03A7CDDEE742}" type="slidenum">
              <a:rPr/>
              <a:pPr rtl="0" eaLnBrk="1" hangingPunct="1"/>
              <a:t>21</a:t>
            </a:fld>
            <a:endParaRPr/>
          </a:p>
        </p:txBody>
      </p:sp>
      <p:pic>
        <p:nvPicPr>
          <p:cNvPr id="22533" name="Picture 4" descr="Sanitation Ladder_Nepal_200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525" y="1773238"/>
            <a:ext cx="2951163" cy="39354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2535" name="TextBox 7"/>
          <p:cNvSpPr txBox="1">
            <a:spLocks noChangeArrowheads="1"/>
          </p:cNvSpPr>
          <p:nvPr/>
        </p:nvSpPr>
        <p:spPr bwMode="auto">
          <a:xfrm>
            <a:off x="5715000" y="5786438"/>
            <a:ext cx="328612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Capacitación de promotores de salud comunitaria en Nepal </a:t>
            </a:r>
          </a:p>
          <a:p>
            <a:pPr rtl="0" eaLnBrk="1" hangingPunct="1"/>
            <a:r>
              <a:rPr sz="1400"/>
              <a:t>(Fuente: CAWST)</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rtl="0" eaLnBrk="1" hangingPunct="1"/>
            <a:r>
              <a:rPr b="1">
                <a:solidFill>
                  <a:schemeClr val="accent2"/>
                </a:solidFill>
              </a:rPr>
              <a:t>Ver para creer</a:t>
            </a:r>
          </a:p>
        </p:txBody>
      </p:sp>
      <p:sp>
        <p:nvSpPr>
          <p:cNvPr id="23555"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88E5460-CE16-415F-A989-A991C3D20FEC}" type="slidenum">
              <a:rPr/>
              <a:pPr rtl="0" eaLnBrk="1" hangingPunct="1"/>
              <a:t>22</a:t>
            </a:fld>
            <a:endParaRPr/>
          </a:p>
        </p:txBody>
      </p:sp>
      <p:pic>
        <p:nvPicPr>
          <p:cNvPr id="23556" name="Picture 10" descr="Before &amp; after filter water- Madura"/>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5475288" y="1214438"/>
            <a:ext cx="3289300" cy="2465387"/>
          </a:xfrm>
          <a:noFill/>
          <a:ln>
            <a:solidFill>
              <a:schemeClr val="tx1"/>
            </a:solidFill>
            <a:miter lim="800000"/>
            <a:headEnd/>
            <a:tailEnd/>
          </a:ln>
        </p:spPr>
      </p:pic>
      <p:pic>
        <p:nvPicPr>
          <p:cNvPr id="23557" name="Pictur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43538" y="4000500"/>
            <a:ext cx="3352800" cy="25177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3558" name="Content Placeholder 2"/>
          <p:cNvSpPr txBox="1">
            <a:spLocks/>
          </p:cNvSpPr>
          <p:nvPr/>
        </p:nvSpPr>
        <p:spPr bwMode="auto">
          <a:xfrm>
            <a:off x="482600" y="1323975"/>
            <a:ext cx="4986338" cy="506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20000"/>
              </a:spcBef>
              <a:buFontTx/>
              <a:buChar char="•"/>
            </a:pPr>
            <a:r>
              <a:rPr sz="3200"/>
              <a:t>Deje que las personas vean y comprueben los beneficios de TANDAS por sí mismas</a:t>
            </a:r>
          </a:p>
          <a:p>
            <a:pPr rtl="0" eaLnBrk="1" hangingPunct="1">
              <a:spcBef>
                <a:spcPct val="20000"/>
              </a:spcBef>
              <a:buFontTx/>
              <a:buChar char="•"/>
            </a:pPr>
            <a:r>
              <a:rPr sz="3200"/>
              <a:t>Las personas quieren lo que tienen sus vecinos</a:t>
            </a:r>
          </a:p>
          <a:p>
            <a:pPr rtl="0" eaLnBrk="1" hangingPunct="1">
              <a:spcBef>
                <a:spcPct val="20000"/>
              </a:spcBef>
              <a:buFontTx/>
              <a:buChar char="•"/>
            </a:pPr>
            <a:r>
              <a:rPr sz="3200"/>
              <a:t>Utilizar proyectos de demostración</a:t>
            </a:r>
          </a:p>
          <a:p>
            <a:pPr lvl="1" rtl="0" eaLnBrk="1" hangingPunct="1">
              <a:spcBef>
                <a:spcPct val="20000"/>
              </a:spcBef>
              <a:buFontTx/>
              <a:buChar char="–"/>
            </a:pPr>
            <a:r>
              <a:rPr sz="2800"/>
              <a:t>Escuelas</a:t>
            </a:r>
          </a:p>
          <a:p>
            <a:pPr lvl="1" rtl="0" eaLnBrk="1" hangingPunct="1">
              <a:spcBef>
                <a:spcPct val="20000"/>
              </a:spcBef>
              <a:buFontTx/>
              <a:buChar char="–"/>
            </a:pPr>
            <a:r>
              <a:rPr sz="2800"/>
              <a:t>Clínicas médicas</a:t>
            </a:r>
          </a:p>
          <a:p>
            <a:pPr eaLnBrk="1" hangingPunct="1">
              <a:spcBef>
                <a:spcPct val="20000"/>
              </a:spcBef>
              <a:buFontTx/>
              <a:buChar char="•"/>
            </a:pPr>
            <a:endParaRPr lang="en-CA" sz="3200"/>
          </a:p>
        </p:txBody>
      </p:sp>
      <p:sp>
        <p:nvSpPr>
          <p:cNvPr id="23560" name="TextBox 7"/>
          <p:cNvSpPr txBox="1">
            <a:spLocks noChangeArrowheads="1"/>
          </p:cNvSpPr>
          <p:nvPr/>
        </p:nvSpPr>
        <p:spPr bwMode="auto">
          <a:xfrm>
            <a:off x="5357813" y="3692525"/>
            <a:ext cx="17859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400"/>
              <a:t>(Fuente: CAWST)</a:t>
            </a:r>
          </a:p>
        </p:txBody>
      </p:sp>
      <p:sp>
        <p:nvSpPr>
          <p:cNvPr id="23561" name="TextBox 7"/>
          <p:cNvSpPr txBox="1">
            <a:spLocks noChangeArrowheads="1"/>
          </p:cNvSpPr>
          <p:nvPr/>
        </p:nvSpPr>
        <p:spPr bwMode="auto">
          <a:xfrm>
            <a:off x="5357813" y="6550025"/>
            <a:ext cx="2214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400"/>
              <a:t>(Fuente: ThirstAid)</a:t>
            </a:r>
          </a:p>
        </p:txBody>
      </p:sp>
      <p:pic>
        <p:nvPicPr>
          <p:cNvPr id="10" name="Picture 5" descr="CAWST Colour - no text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rtl="0" eaLnBrk="1" hangingPunct="1"/>
            <a:r>
              <a:rPr b="1">
                <a:solidFill>
                  <a:schemeClr val="accent2"/>
                </a:solidFill>
              </a:rPr>
              <a:t>Involucrar al Gobierno</a:t>
            </a:r>
          </a:p>
        </p:txBody>
      </p:sp>
      <p:sp>
        <p:nvSpPr>
          <p:cNvPr id="24579" name="Content Placeholder 2"/>
          <p:cNvSpPr>
            <a:spLocks noGrp="1"/>
          </p:cNvSpPr>
          <p:nvPr>
            <p:ph idx="1"/>
          </p:nvPr>
        </p:nvSpPr>
        <p:spPr>
          <a:xfrm>
            <a:off x="467544" y="1340768"/>
            <a:ext cx="8507413" cy="4525963"/>
          </a:xfrm>
        </p:spPr>
        <p:txBody>
          <a:bodyPr/>
          <a:lstStyle/>
          <a:p>
            <a:pPr rtl="0" eaLnBrk="1" hangingPunct="1"/>
            <a:r>
              <a:rPr sz="2800" dirty="0"/>
              <a:t>El </a:t>
            </a:r>
            <a:r>
              <a:rPr sz="2800" dirty="0" err="1"/>
              <a:t>apoyo</a:t>
            </a:r>
            <a:r>
              <a:rPr sz="2800" dirty="0"/>
              <a:t> del </a:t>
            </a:r>
            <a:r>
              <a:rPr sz="2800" dirty="0" err="1"/>
              <a:t>Gobierno</a:t>
            </a:r>
            <a:r>
              <a:rPr sz="2800" dirty="0"/>
              <a:t> </a:t>
            </a:r>
            <a:r>
              <a:rPr sz="2800" dirty="0" err="1"/>
              <a:t>ayuda</a:t>
            </a:r>
            <a:r>
              <a:rPr sz="2800" dirty="0"/>
              <a:t> a </a:t>
            </a:r>
            <a:r>
              <a:rPr sz="2800" dirty="0" err="1"/>
              <a:t>aumentar</a:t>
            </a:r>
            <a:r>
              <a:rPr sz="2800" dirty="0"/>
              <a:t> la </a:t>
            </a:r>
            <a:r>
              <a:rPr sz="2800" dirty="0" err="1"/>
              <a:t>demanda</a:t>
            </a:r>
            <a:endParaRPr sz="2800" dirty="0"/>
          </a:p>
          <a:p>
            <a:pPr rtl="0" eaLnBrk="1" hangingPunct="1"/>
            <a:r>
              <a:rPr sz="2800" dirty="0"/>
              <a:t>Le </a:t>
            </a:r>
            <a:r>
              <a:rPr sz="2800" dirty="0" err="1"/>
              <a:t>da</a:t>
            </a:r>
            <a:r>
              <a:rPr sz="2800" dirty="0"/>
              <a:t> </a:t>
            </a:r>
            <a:r>
              <a:rPr sz="2800" dirty="0" err="1"/>
              <a:t>credibilidad</a:t>
            </a:r>
            <a:r>
              <a:rPr sz="2800" dirty="0"/>
              <a:t> a TANDAS y a los </a:t>
            </a:r>
            <a:r>
              <a:rPr sz="2800" dirty="0" err="1"/>
              <a:t>implementadores</a:t>
            </a:r>
            <a:endParaRPr sz="2800" dirty="0"/>
          </a:p>
          <a:p>
            <a:pPr rtl="0" eaLnBrk="1" hangingPunct="1"/>
            <a:r>
              <a:rPr sz="2800" dirty="0"/>
              <a:t>Los </a:t>
            </a:r>
            <a:r>
              <a:rPr sz="2800" dirty="0" err="1"/>
              <a:t>implementadores</a:t>
            </a:r>
            <a:r>
              <a:rPr sz="2800" dirty="0"/>
              <a:t> </a:t>
            </a:r>
            <a:r>
              <a:rPr sz="2800" dirty="0" err="1"/>
              <a:t>deben</a:t>
            </a:r>
            <a:r>
              <a:rPr sz="2800" dirty="0"/>
              <a:t> ser </a:t>
            </a:r>
            <a:r>
              <a:rPr sz="2800" dirty="0" err="1"/>
              <a:t>proactivos</a:t>
            </a:r>
            <a:endParaRPr sz="2800" dirty="0"/>
          </a:p>
        </p:txBody>
      </p:sp>
      <p:sp>
        <p:nvSpPr>
          <p:cNvPr id="24580"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F68713E-7BE4-454B-B4C0-AAEF89B0C21D}" type="slidenum">
              <a:rPr/>
              <a:pPr rtl="0" eaLnBrk="1" hangingPunct="1"/>
              <a:t>23</a:t>
            </a:fld>
            <a:endParaRPr/>
          </a:p>
        </p:txBody>
      </p:sp>
      <p:pic>
        <p:nvPicPr>
          <p:cNvPr id="24581"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213" y="3860800"/>
            <a:ext cx="3695700" cy="27717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4583" name="TextBox 7"/>
          <p:cNvSpPr txBox="1">
            <a:spLocks noChangeArrowheads="1"/>
          </p:cNvSpPr>
          <p:nvPr/>
        </p:nvSpPr>
        <p:spPr bwMode="auto">
          <a:xfrm>
            <a:off x="6572250" y="5643563"/>
            <a:ext cx="33988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SODIS </a:t>
            </a:r>
          </a:p>
          <a:p>
            <a:pPr rtl="0" eaLnBrk="1" hangingPunct="1"/>
            <a:r>
              <a:rPr sz="1400"/>
              <a:t>(Fuente: EAWAG/SANDEC)</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0825" y="274638"/>
            <a:ext cx="8893175" cy="1143000"/>
          </a:xfrm>
        </p:spPr>
        <p:txBody>
          <a:bodyPr/>
          <a:lstStyle/>
          <a:p>
            <a:pPr rtl="0" eaLnBrk="1" hangingPunct="1"/>
            <a:r>
              <a:rPr b="1">
                <a:solidFill>
                  <a:schemeClr val="accent2"/>
                </a:solidFill>
              </a:rPr>
              <a:t>Brindar refuerzo positivo</a:t>
            </a:r>
          </a:p>
        </p:txBody>
      </p:sp>
      <p:sp>
        <p:nvSpPr>
          <p:cNvPr id="25603"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27B2A5E-1798-420E-9178-6886AEE9AACF}" type="slidenum">
              <a:rPr/>
              <a:pPr rtl="0" eaLnBrk="1" hangingPunct="1"/>
              <a:t>24</a:t>
            </a:fld>
            <a:endParaRPr/>
          </a:p>
        </p:txBody>
      </p:sp>
      <p:pic>
        <p:nvPicPr>
          <p:cNvPr id="25604" name="Picture 5" descr="Laos mother daugth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263" y="2133600"/>
            <a:ext cx="3671887" cy="2752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605" name="Content Placeholder 6"/>
          <p:cNvSpPr>
            <a:spLocks noGrp="1"/>
          </p:cNvSpPr>
          <p:nvPr>
            <p:ph idx="1"/>
          </p:nvPr>
        </p:nvSpPr>
        <p:spPr>
          <a:xfrm>
            <a:off x="457200" y="1600200"/>
            <a:ext cx="4835525" cy="4525963"/>
          </a:xfrm>
        </p:spPr>
        <p:txBody>
          <a:bodyPr/>
          <a:lstStyle/>
          <a:p>
            <a:pPr rtl="0" eaLnBrk="1" hangingPunct="1"/>
            <a:r>
              <a:rPr/>
              <a:t>Los hogares necesitan ánimo y apoyo cuando comienzan a utilizar TANDAS</a:t>
            </a:r>
          </a:p>
          <a:p>
            <a:pPr rtl="0" eaLnBrk="1" hangingPunct="1"/>
            <a:r>
              <a:rPr/>
              <a:t>Es un desafío realizar un seguimiento de manera oportuna</a:t>
            </a:r>
          </a:p>
          <a:p>
            <a:pPr rtl="0" eaLnBrk="1" hangingPunct="1"/>
            <a:r>
              <a:rPr/>
              <a:t>Usar los promotores de salud comunitaria</a:t>
            </a:r>
          </a:p>
        </p:txBody>
      </p:sp>
      <p:pic>
        <p:nvPicPr>
          <p:cNvPr id="7"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5148263" y="4886325"/>
            <a:ext cx="33988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SODIS </a:t>
            </a:r>
          </a:p>
          <a:p>
            <a:pPr rtl="0" eaLnBrk="1" hangingPunct="1"/>
            <a:r>
              <a:rPr sz="1400"/>
              <a:t>(Fuente: EAWAG/SANDEC)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F14A092-4D50-4158-9D57-959509E23251}" type="slidenum">
              <a:rPr/>
              <a:pPr rtl="0" eaLnBrk="1" hangingPunct="1"/>
              <a:t>25</a:t>
            </a:fld>
            <a:endParaRPr/>
          </a:p>
        </p:txBody>
      </p:sp>
      <p:sp>
        <p:nvSpPr>
          <p:cNvPr id="26627" name="Rectangle 2"/>
          <p:cNvSpPr>
            <a:spLocks noGrp="1" noChangeArrowheads="1"/>
          </p:cNvSpPr>
          <p:nvPr>
            <p:ph type="title"/>
          </p:nvPr>
        </p:nvSpPr>
        <p:spPr/>
        <p:txBody>
          <a:bodyPr/>
          <a:lstStyle/>
          <a:p>
            <a:pPr rtl="0" eaLnBrk="1" hangingPunct="1"/>
            <a:r>
              <a:rPr b="1">
                <a:solidFill>
                  <a:schemeClr val="accent2"/>
                </a:solidFill>
              </a:rPr>
              <a:t>Suministrar productos</a:t>
            </a:r>
          </a:p>
        </p:txBody>
      </p:sp>
      <p:sp>
        <p:nvSpPr>
          <p:cNvPr id="26628" name="Rectangle 3"/>
          <p:cNvSpPr>
            <a:spLocks noGrp="1" noChangeArrowheads="1"/>
          </p:cNvSpPr>
          <p:nvPr>
            <p:ph type="body" idx="1"/>
          </p:nvPr>
        </p:nvSpPr>
        <p:spPr>
          <a:xfrm>
            <a:off x="484188" y="1357313"/>
            <a:ext cx="5627687" cy="4857750"/>
          </a:xfrm>
        </p:spPr>
        <p:txBody>
          <a:bodyPr/>
          <a:lstStyle/>
          <a:p>
            <a:pPr rtl="0" eaLnBrk="1" hangingPunct="1"/>
            <a:r>
              <a:rPr sz="2800" dirty="0" err="1"/>
              <a:t>Productos</a:t>
            </a:r>
            <a:r>
              <a:rPr sz="2800" dirty="0"/>
              <a:t> </a:t>
            </a:r>
            <a:r>
              <a:rPr sz="2800" dirty="0" err="1"/>
              <a:t>consumibles</a:t>
            </a:r>
            <a:endParaRPr sz="2800" dirty="0"/>
          </a:p>
          <a:p>
            <a:pPr lvl="1" rtl="0" eaLnBrk="1" hangingPunct="1"/>
            <a:r>
              <a:rPr sz="2400" dirty="0" err="1"/>
              <a:t>Necesitan</a:t>
            </a:r>
            <a:r>
              <a:rPr sz="2400" dirty="0"/>
              <a:t> ser </a:t>
            </a:r>
            <a:r>
              <a:rPr sz="2400" dirty="0" err="1"/>
              <a:t>repuestos</a:t>
            </a:r>
            <a:endParaRPr sz="2400" dirty="0"/>
          </a:p>
          <a:p>
            <a:pPr lvl="1" rtl="0" eaLnBrk="1" hangingPunct="1"/>
            <a:r>
              <a:rPr sz="2400" dirty="0" err="1"/>
              <a:t>Gastos</a:t>
            </a:r>
            <a:r>
              <a:rPr sz="2400" dirty="0"/>
              <a:t> </a:t>
            </a:r>
            <a:r>
              <a:rPr sz="2400" dirty="0" err="1"/>
              <a:t>recurrentes</a:t>
            </a:r>
            <a:r>
              <a:rPr sz="2400" dirty="0"/>
              <a:t>, </a:t>
            </a:r>
            <a:r>
              <a:rPr sz="2400" dirty="0" err="1"/>
              <a:t>generalmente</a:t>
            </a:r>
            <a:r>
              <a:rPr sz="2400" dirty="0"/>
              <a:t> sin </a:t>
            </a:r>
            <a:r>
              <a:rPr sz="2400" dirty="0" err="1"/>
              <a:t>gasto</a:t>
            </a:r>
            <a:r>
              <a:rPr sz="2400" dirty="0"/>
              <a:t> de capital</a:t>
            </a:r>
          </a:p>
          <a:p>
            <a:pPr rtl="0" eaLnBrk="1" hangingPunct="1"/>
            <a:r>
              <a:rPr sz="2800" dirty="0" err="1"/>
              <a:t>Productos</a:t>
            </a:r>
            <a:r>
              <a:rPr sz="2800" dirty="0"/>
              <a:t> </a:t>
            </a:r>
            <a:r>
              <a:rPr sz="2800" dirty="0" err="1"/>
              <a:t>duraderos</a:t>
            </a:r>
            <a:endParaRPr sz="2800" dirty="0"/>
          </a:p>
          <a:p>
            <a:pPr lvl="1" rtl="0" eaLnBrk="1" hangingPunct="1"/>
            <a:r>
              <a:rPr sz="2400" dirty="0" err="1"/>
              <a:t>Comprados</a:t>
            </a:r>
            <a:r>
              <a:rPr sz="2400" dirty="0"/>
              <a:t> </a:t>
            </a:r>
            <a:r>
              <a:rPr sz="2400" dirty="0" err="1"/>
              <a:t>ocasionalmente</a:t>
            </a:r>
            <a:r>
              <a:rPr sz="2400" dirty="0"/>
              <a:t> o solo </a:t>
            </a:r>
            <a:r>
              <a:rPr sz="2400" dirty="0" err="1"/>
              <a:t>una</a:t>
            </a:r>
            <a:r>
              <a:rPr sz="2400" dirty="0"/>
              <a:t> </a:t>
            </a:r>
            <a:r>
              <a:rPr sz="2400" dirty="0" err="1"/>
              <a:t>vez</a:t>
            </a:r>
            <a:endParaRPr sz="2400" dirty="0"/>
          </a:p>
          <a:p>
            <a:pPr lvl="1" rtl="0" eaLnBrk="1" hangingPunct="1"/>
            <a:r>
              <a:rPr sz="2400" dirty="0" err="1"/>
              <a:t>Gastos</a:t>
            </a:r>
            <a:r>
              <a:rPr sz="2400" dirty="0"/>
              <a:t> de capital </a:t>
            </a:r>
            <a:r>
              <a:rPr sz="2400" dirty="0" err="1"/>
              <a:t>más</a:t>
            </a:r>
            <a:r>
              <a:rPr sz="2400" dirty="0"/>
              <a:t> altos, </a:t>
            </a:r>
            <a:r>
              <a:rPr sz="2400" dirty="0" err="1"/>
              <a:t>gastos</a:t>
            </a:r>
            <a:r>
              <a:rPr sz="2400" dirty="0"/>
              <a:t> </a:t>
            </a:r>
            <a:r>
              <a:rPr sz="2400" dirty="0" err="1"/>
              <a:t>recurrentes</a:t>
            </a:r>
            <a:r>
              <a:rPr sz="2400" dirty="0"/>
              <a:t> </a:t>
            </a:r>
            <a:r>
              <a:rPr sz="2400" dirty="0" err="1"/>
              <a:t>mínimos</a:t>
            </a:r>
            <a:endParaRPr sz="2400" dirty="0"/>
          </a:p>
        </p:txBody>
      </p:sp>
      <p:pic>
        <p:nvPicPr>
          <p:cNvPr id="2662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888" y="1757363"/>
            <a:ext cx="2779712" cy="37068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630" name="TextBox 2"/>
          <p:cNvSpPr txBox="1">
            <a:spLocks noChangeArrowheads="1"/>
          </p:cNvSpPr>
          <p:nvPr/>
        </p:nvSpPr>
        <p:spPr bwMode="auto">
          <a:xfrm>
            <a:off x="467544" y="5229200"/>
            <a:ext cx="56435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buFont typeface="Arial" charset="0"/>
              <a:buChar char="•"/>
            </a:pPr>
            <a:r>
              <a:rPr sz="2800" dirty="0" err="1"/>
              <a:t>Necesitan</a:t>
            </a:r>
            <a:r>
              <a:rPr sz="2800" dirty="0"/>
              <a:t> </a:t>
            </a:r>
            <a:r>
              <a:rPr sz="2800" dirty="0" err="1"/>
              <a:t>proveer</a:t>
            </a:r>
            <a:r>
              <a:rPr sz="2800" dirty="0"/>
              <a:t> </a:t>
            </a:r>
            <a:r>
              <a:rPr sz="2800" dirty="0" err="1"/>
              <a:t>recipientes</a:t>
            </a:r>
            <a:r>
              <a:rPr sz="2800" dirty="0"/>
              <a:t> de </a:t>
            </a:r>
            <a:r>
              <a:rPr sz="2800" dirty="0" err="1"/>
              <a:t>almacenamiento</a:t>
            </a:r>
            <a:r>
              <a:rPr sz="2800" dirty="0"/>
              <a:t> </a:t>
            </a:r>
            <a:r>
              <a:rPr sz="2800" dirty="0" err="1"/>
              <a:t>seguro</a:t>
            </a:r>
            <a:endParaRPr sz="2800" dirty="0"/>
          </a:p>
        </p:txBody>
      </p:sp>
      <p:sp>
        <p:nvSpPr>
          <p:cNvPr id="26632" name="TextBox 7"/>
          <p:cNvSpPr txBox="1">
            <a:spLocks noChangeArrowheads="1"/>
          </p:cNvSpPr>
          <p:nvPr/>
        </p:nvSpPr>
        <p:spPr bwMode="auto">
          <a:xfrm>
            <a:off x="6072188" y="5500688"/>
            <a:ext cx="41132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Filtros de bioarena en Haití </a:t>
            </a:r>
          </a:p>
          <a:p>
            <a:pPr rtl="0" eaLnBrk="1" hangingPunct="1"/>
            <a:r>
              <a:rPr sz="1400"/>
              <a:t>(Fuente: CAWST)</a:t>
            </a:r>
          </a:p>
        </p:txBody>
      </p:sp>
      <p:pic>
        <p:nvPicPr>
          <p:cNvPr id="9"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88913"/>
            <a:ext cx="8229600" cy="1143000"/>
          </a:xfrm>
        </p:spPr>
        <p:txBody>
          <a:bodyPr/>
          <a:lstStyle/>
          <a:p>
            <a:pPr rtl="0" eaLnBrk="1" hangingPunct="1"/>
            <a:r>
              <a:rPr b="1">
                <a:solidFill>
                  <a:schemeClr val="accent2"/>
                </a:solidFill>
              </a:rPr>
              <a:t>Asequibilidad de los productos</a:t>
            </a:r>
          </a:p>
        </p:txBody>
      </p:sp>
      <p:sp>
        <p:nvSpPr>
          <p:cNvPr id="2765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B8234BD-BE1A-4924-86AB-61309EC1CDE6}" type="slidenum">
              <a:rPr/>
              <a:pPr rtl="0" eaLnBrk="1" hangingPunct="1"/>
              <a:t>26</a:t>
            </a:fld>
            <a:endParaRPr/>
          </a:p>
        </p:txBody>
      </p:sp>
      <p:pic>
        <p:nvPicPr>
          <p:cNvPr id="27652" name="Content Placeholder 4" descr="Hagar_Community Labou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011863" y="2216150"/>
            <a:ext cx="3032125" cy="3309938"/>
          </a:xfrm>
          <a:noFill/>
        </p:spPr>
      </p:pic>
      <p:sp>
        <p:nvSpPr>
          <p:cNvPr id="27653" name="Rectangle 3"/>
          <p:cNvSpPr txBox="1">
            <a:spLocks noChangeArrowheads="1"/>
          </p:cNvSpPr>
          <p:nvPr/>
        </p:nvSpPr>
        <p:spPr bwMode="auto">
          <a:xfrm>
            <a:off x="266700" y="1762125"/>
            <a:ext cx="5761038"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20000"/>
              </a:spcBef>
              <a:buFontTx/>
              <a:buChar char="•"/>
            </a:pPr>
            <a:r>
              <a:rPr sz="2800"/>
              <a:t>Los gastos de capital y los gastos recurrentes necesitan ser asequibles</a:t>
            </a:r>
          </a:p>
          <a:p>
            <a:pPr rtl="0" eaLnBrk="1" hangingPunct="1">
              <a:spcBef>
                <a:spcPct val="20000"/>
              </a:spcBef>
              <a:buFontTx/>
              <a:buChar char="•"/>
            </a:pPr>
            <a:r>
              <a:rPr sz="2800"/>
              <a:t>No hay subsidios para los gastos recurrentes, los hogares necesitan solventarse de manera continua y a largo plazo</a:t>
            </a:r>
          </a:p>
          <a:p>
            <a:pPr rtl="0" eaLnBrk="1" hangingPunct="1">
              <a:spcBef>
                <a:spcPct val="20000"/>
              </a:spcBef>
              <a:buFontTx/>
              <a:buChar char="•"/>
            </a:pPr>
            <a:r>
              <a:rPr sz="2800"/>
              <a:t>Se pueden necesitar subsidios para los gastos de capital</a:t>
            </a:r>
          </a:p>
          <a:p>
            <a:pPr lvl="1" rtl="0" eaLnBrk="1" hangingPunct="1">
              <a:spcBef>
                <a:spcPct val="20000"/>
              </a:spcBef>
              <a:buFontTx/>
              <a:buChar char="–"/>
            </a:pPr>
            <a:r>
              <a:rPr sz="2400"/>
              <a:t>Gastos compartidos, los hogares necesitan invertir en algún momento</a:t>
            </a:r>
          </a:p>
        </p:txBody>
      </p:sp>
      <p:sp>
        <p:nvSpPr>
          <p:cNvPr id="27655" name="TextBox 7"/>
          <p:cNvSpPr txBox="1">
            <a:spLocks noChangeArrowheads="1"/>
          </p:cNvSpPr>
          <p:nvPr/>
        </p:nvSpPr>
        <p:spPr bwMode="auto">
          <a:xfrm>
            <a:off x="6000750" y="5572125"/>
            <a:ext cx="3000375"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Construcción de filtros de bioarena en Camboya </a:t>
            </a:r>
          </a:p>
          <a:p>
            <a:pPr rtl="0" eaLnBrk="1" hangingPunct="1"/>
            <a:r>
              <a:rPr sz="1400"/>
              <a:t>(Fuente: Clear Cambodia)</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E86F225-2DD4-46B2-9FAB-A2057CD868CF}" type="slidenum">
              <a:rPr/>
              <a:pPr rtl="0" eaLnBrk="1" hangingPunct="1"/>
              <a:t>27</a:t>
            </a:fld>
            <a:endParaRPr/>
          </a:p>
        </p:txBody>
      </p:sp>
      <p:sp>
        <p:nvSpPr>
          <p:cNvPr id="28675" name="Rectangle 2"/>
          <p:cNvSpPr>
            <a:spLocks noGrp="1" noChangeArrowheads="1"/>
          </p:cNvSpPr>
          <p:nvPr>
            <p:ph type="title"/>
          </p:nvPr>
        </p:nvSpPr>
        <p:spPr/>
        <p:txBody>
          <a:bodyPr/>
          <a:lstStyle/>
          <a:p>
            <a:pPr rtl="0" eaLnBrk="1" hangingPunct="1"/>
            <a:r>
              <a:rPr b="1">
                <a:solidFill>
                  <a:schemeClr val="accent2"/>
                </a:solidFill>
              </a:rPr>
              <a:t>Disponibilidad de productos</a:t>
            </a:r>
          </a:p>
        </p:txBody>
      </p:sp>
      <p:sp>
        <p:nvSpPr>
          <p:cNvPr id="28676" name="Rectangle 3"/>
          <p:cNvSpPr>
            <a:spLocks noGrp="1" noChangeArrowheads="1"/>
          </p:cNvSpPr>
          <p:nvPr>
            <p:ph type="body" idx="1"/>
          </p:nvPr>
        </p:nvSpPr>
        <p:spPr>
          <a:xfrm>
            <a:off x="3636963" y="1147763"/>
            <a:ext cx="5472112" cy="5257800"/>
          </a:xfrm>
        </p:spPr>
        <p:txBody>
          <a:bodyPr/>
          <a:lstStyle/>
          <a:p>
            <a:pPr rtl="0" eaLnBrk="1" hangingPunct="1">
              <a:lnSpc>
                <a:spcPct val="90000"/>
              </a:lnSpc>
            </a:pPr>
            <a:r>
              <a:rPr sz="2400" dirty="0"/>
              <a:t>Se </a:t>
            </a:r>
            <a:r>
              <a:rPr sz="2400" dirty="0" err="1"/>
              <a:t>necesita</a:t>
            </a:r>
            <a:r>
              <a:rPr sz="2400" dirty="0"/>
              <a:t> </a:t>
            </a:r>
            <a:r>
              <a:rPr sz="2400" dirty="0" err="1"/>
              <a:t>una</a:t>
            </a:r>
            <a:r>
              <a:rPr sz="2400" dirty="0"/>
              <a:t> </a:t>
            </a:r>
            <a:r>
              <a:rPr sz="2400" dirty="0" err="1"/>
              <a:t>cadena</a:t>
            </a:r>
            <a:r>
              <a:rPr sz="2400" dirty="0"/>
              <a:t> de </a:t>
            </a:r>
            <a:r>
              <a:rPr sz="2400" dirty="0" err="1"/>
              <a:t>suministro</a:t>
            </a:r>
            <a:r>
              <a:rPr sz="2400" dirty="0"/>
              <a:t> </a:t>
            </a:r>
            <a:r>
              <a:rPr sz="2400" dirty="0" err="1"/>
              <a:t>para</a:t>
            </a:r>
            <a:r>
              <a:rPr sz="2400" dirty="0"/>
              <a:t> </a:t>
            </a:r>
            <a:r>
              <a:rPr sz="2400" dirty="0" err="1"/>
              <a:t>asegurar</a:t>
            </a:r>
            <a:r>
              <a:rPr sz="2400" dirty="0"/>
              <a:t> </a:t>
            </a:r>
            <a:r>
              <a:rPr sz="2400" dirty="0" err="1"/>
              <a:t>que</a:t>
            </a:r>
            <a:r>
              <a:rPr sz="2400" dirty="0"/>
              <a:t> los </a:t>
            </a:r>
            <a:r>
              <a:rPr sz="2400" dirty="0" err="1"/>
              <a:t>productos</a:t>
            </a:r>
            <a:r>
              <a:rPr sz="2400" dirty="0"/>
              <a:t> TANDAS </a:t>
            </a:r>
            <a:r>
              <a:rPr sz="2400" dirty="0" err="1"/>
              <a:t>están</a:t>
            </a:r>
            <a:r>
              <a:rPr sz="2400" dirty="0"/>
              <a:t> </a:t>
            </a:r>
            <a:r>
              <a:rPr sz="2400" dirty="0" err="1"/>
              <a:t>disponibles</a:t>
            </a:r>
            <a:r>
              <a:rPr sz="2400" dirty="0"/>
              <a:t> </a:t>
            </a:r>
            <a:r>
              <a:rPr sz="2400" dirty="0" err="1"/>
              <a:t>para</a:t>
            </a:r>
            <a:r>
              <a:rPr sz="2400" dirty="0"/>
              <a:t> </a:t>
            </a:r>
            <a:r>
              <a:rPr sz="2400" dirty="0" err="1"/>
              <a:t>cubrir</a:t>
            </a:r>
            <a:r>
              <a:rPr sz="2400" dirty="0"/>
              <a:t> la </a:t>
            </a:r>
            <a:r>
              <a:rPr sz="2400" dirty="0" err="1"/>
              <a:t>demanda</a:t>
            </a:r>
            <a:r>
              <a:rPr sz="2400" dirty="0"/>
              <a:t> </a:t>
            </a:r>
          </a:p>
          <a:p>
            <a:pPr lvl="1" rtl="0" eaLnBrk="1" hangingPunct="1">
              <a:lnSpc>
                <a:spcPct val="90000"/>
              </a:lnSpc>
            </a:pPr>
            <a:r>
              <a:rPr sz="2000" dirty="0" err="1"/>
              <a:t>Reposición</a:t>
            </a:r>
            <a:r>
              <a:rPr sz="2000" dirty="0"/>
              <a:t> y </a:t>
            </a:r>
            <a:r>
              <a:rPr sz="2000" dirty="0" err="1"/>
              <a:t>piezas</a:t>
            </a:r>
            <a:r>
              <a:rPr sz="2000" dirty="0"/>
              <a:t> de </a:t>
            </a:r>
            <a:r>
              <a:rPr sz="2000" dirty="0" err="1"/>
              <a:t>repuesto</a:t>
            </a:r>
            <a:r>
              <a:rPr sz="2000" dirty="0"/>
              <a:t> </a:t>
            </a:r>
          </a:p>
          <a:p>
            <a:pPr rtl="0" eaLnBrk="1" hangingPunct="1">
              <a:lnSpc>
                <a:spcPct val="90000"/>
              </a:lnSpc>
            </a:pPr>
            <a:r>
              <a:rPr sz="2400" dirty="0"/>
              <a:t>La </a:t>
            </a:r>
            <a:r>
              <a:rPr sz="2400" dirty="0" err="1"/>
              <a:t>complejidad</a:t>
            </a:r>
            <a:r>
              <a:rPr sz="2400" dirty="0"/>
              <a:t> </a:t>
            </a:r>
            <a:r>
              <a:rPr sz="2400" dirty="0" err="1"/>
              <a:t>depende</a:t>
            </a:r>
            <a:r>
              <a:rPr sz="2400" dirty="0"/>
              <a:t> de </a:t>
            </a:r>
            <a:r>
              <a:rPr sz="2400" dirty="0" err="1"/>
              <a:t>varios</a:t>
            </a:r>
            <a:r>
              <a:rPr sz="2400" dirty="0"/>
              <a:t> </a:t>
            </a:r>
            <a:r>
              <a:rPr sz="2400" dirty="0" err="1"/>
              <a:t>factores</a:t>
            </a:r>
            <a:endParaRPr sz="2400" dirty="0"/>
          </a:p>
          <a:p>
            <a:pPr lvl="1" rtl="0" eaLnBrk="1" hangingPunct="1">
              <a:lnSpc>
                <a:spcPct val="90000"/>
              </a:lnSpc>
            </a:pPr>
            <a:r>
              <a:rPr sz="2000" dirty="0" err="1"/>
              <a:t>Tipo</a:t>
            </a:r>
            <a:r>
              <a:rPr sz="2000" dirty="0"/>
              <a:t> de </a:t>
            </a:r>
            <a:r>
              <a:rPr sz="2000" dirty="0" err="1"/>
              <a:t>producto</a:t>
            </a:r>
            <a:r>
              <a:rPr sz="2000" dirty="0"/>
              <a:t>, </a:t>
            </a:r>
            <a:r>
              <a:rPr sz="2000" dirty="0" err="1"/>
              <a:t>disponibilidad</a:t>
            </a:r>
            <a:r>
              <a:rPr sz="2000" dirty="0"/>
              <a:t> de </a:t>
            </a:r>
            <a:r>
              <a:rPr sz="2000" dirty="0" err="1"/>
              <a:t>materiales</a:t>
            </a:r>
            <a:r>
              <a:rPr sz="2000" dirty="0"/>
              <a:t> locales, </a:t>
            </a:r>
            <a:r>
              <a:rPr sz="2000" dirty="0" err="1"/>
              <a:t>transporte</a:t>
            </a:r>
            <a:r>
              <a:rPr sz="2000" dirty="0"/>
              <a:t>, </a:t>
            </a:r>
            <a:r>
              <a:rPr sz="2000" dirty="0" err="1"/>
              <a:t>tiempo</a:t>
            </a:r>
            <a:r>
              <a:rPr sz="2000" dirty="0"/>
              <a:t> de </a:t>
            </a:r>
            <a:r>
              <a:rPr sz="2000" dirty="0" err="1"/>
              <a:t>caducidad</a:t>
            </a:r>
            <a:r>
              <a:rPr sz="2000" dirty="0"/>
              <a:t>, </a:t>
            </a:r>
            <a:r>
              <a:rPr sz="2000" dirty="0" err="1"/>
              <a:t>escala</a:t>
            </a:r>
            <a:endParaRPr sz="2000" dirty="0"/>
          </a:p>
          <a:p>
            <a:pPr rtl="0" eaLnBrk="1" hangingPunct="1">
              <a:lnSpc>
                <a:spcPct val="90000"/>
              </a:lnSpc>
            </a:pPr>
            <a:r>
              <a:rPr sz="2400" dirty="0" err="1"/>
              <a:t>Muchas</a:t>
            </a:r>
            <a:r>
              <a:rPr sz="2400" dirty="0"/>
              <a:t> </a:t>
            </a:r>
            <a:r>
              <a:rPr sz="2400" dirty="0" err="1"/>
              <a:t>estrategias</a:t>
            </a:r>
            <a:r>
              <a:rPr sz="2400" dirty="0"/>
              <a:t> </a:t>
            </a:r>
            <a:r>
              <a:rPr sz="2400" dirty="0" err="1"/>
              <a:t>para</a:t>
            </a:r>
            <a:r>
              <a:rPr sz="2400" dirty="0"/>
              <a:t> la </a:t>
            </a:r>
            <a:r>
              <a:rPr sz="2400" dirty="0" err="1"/>
              <a:t>fabricación</a:t>
            </a:r>
            <a:r>
              <a:rPr sz="2400" dirty="0"/>
              <a:t> y </a:t>
            </a:r>
            <a:r>
              <a:rPr sz="2400" dirty="0" err="1"/>
              <a:t>distribución</a:t>
            </a:r>
            <a:endParaRPr sz="2400" dirty="0"/>
          </a:p>
          <a:p>
            <a:pPr rtl="0" eaLnBrk="1" hangingPunct="1">
              <a:lnSpc>
                <a:spcPct val="90000"/>
              </a:lnSpc>
            </a:pPr>
            <a:r>
              <a:rPr sz="2400" dirty="0" err="1"/>
              <a:t>Pueden</a:t>
            </a:r>
            <a:r>
              <a:rPr sz="2400" dirty="0"/>
              <a:t> ser </a:t>
            </a:r>
            <a:r>
              <a:rPr sz="2400" dirty="0" err="1"/>
              <a:t>realizadas</a:t>
            </a:r>
            <a:r>
              <a:rPr sz="2400" dirty="0"/>
              <a:t> </a:t>
            </a:r>
            <a:r>
              <a:rPr sz="2400" dirty="0" err="1"/>
              <a:t>por</a:t>
            </a:r>
            <a:r>
              <a:rPr sz="2400" dirty="0"/>
              <a:t> </a:t>
            </a:r>
            <a:r>
              <a:rPr sz="2400" dirty="0" err="1"/>
              <a:t>una</a:t>
            </a:r>
            <a:r>
              <a:rPr sz="2400" dirty="0"/>
              <a:t> o </a:t>
            </a:r>
            <a:r>
              <a:rPr sz="2400" dirty="0" err="1"/>
              <a:t>varias</a:t>
            </a:r>
            <a:r>
              <a:rPr sz="2400" dirty="0"/>
              <a:t> </a:t>
            </a:r>
            <a:r>
              <a:rPr sz="2400" dirty="0" err="1"/>
              <a:t>organizaciones</a:t>
            </a:r>
            <a:r>
              <a:rPr sz="2400" dirty="0"/>
              <a:t> </a:t>
            </a:r>
          </a:p>
          <a:p>
            <a:pPr lvl="1" eaLnBrk="1" hangingPunct="1">
              <a:lnSpc>
                <a:spcPct val="90000"/>
              </a:lnSpc>
            </a:pPr>
            <a:endParaRPr lang="en-US" sz="1800" dirty="0" smtClean="0"/>
          </a:p>
          <a:p>
            <a:pPr eaLnBrk="1" hangingPunct="1">
              <a:lnSpc>
                <a:spcPct val="90000"/>
              </a:lnSpc>
            </a:pPr>
            <a:endParaRPr lang="en-US" sz="2000" dirty="0" smtClean="0"/>
          </a:p>
        </p:txBody>
      </p:sp>
      <p:pic>
        <p:nvPicPr>
          <p:cNvPr id="28677" name="Picture 7" descr="Path_Filte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2487613"/>
            <a:ext cx="3241675" cy="25765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5613" y="0"/>
            <a:ext cx="8229600" cy="1143000"/>
          </a:xfrm>
        </p:spPr>
        <p:txBody>
          <a:bodyPr/>
          <a:lstStyle/>
          <a:p>
            <a:pPr rtl="0" eaLnBrk="1" hangingPunct="1"/>
            <a:r>
              <a:rPr b="1">
                <a:solidFill>
                  <a:schemeClr val="accent2"/>
                </a:solidFill>
              </a:rPr>
              <a:t>Fabricación</a:t>
            </a:r>
          </a:p>
        </p:txBody>
      </p:sp>
      <p:pic>
        <p:nvPicPr>
          <p:cNvPr id="29699"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213475" y="976313"/>
            <a:ext cx="2063750" cy="3024187"/>
          </a:xfrm>
          <a:ln>
            <a:solidFill>
              <a:schemeClr val="tx1"/>
            </a:solidFill>
            <a:miter lim="800000"/>
            <a:headEnd/>
            <a:tailEnd/>
          </a:ln>
        </p:spPr>
      </p:pic>
      <p:sp>
        <p:nvSpPr>
          <p:cNvPr id="29700"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10947BA-324B-45BC-AEB5-A7BE72889AFC}" type="slidenum">
              <a:rPr/>
              <a:pPr rtl="0" eaLnBrk="1" hangingPunct="1"/>
              <a:t>28</a:t>
            </a:fld>
            <a:endParaRPr/>
          </a:p>
        </p:txBody>
      </p:sp>
      <p:pic>
        <p:nvPicPr>
          <p:cNvPr id="29701" name="Picture 8" descr="Hagar_BSF Constructi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38825" y="4570413"/>
            <a:ext cx="2814638" cy="21113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9702" name="Rectangle 3"/>
          <p:cNvSpPr txBox="1">
            <a:spLocks noChangeArrowheads="1"/>
          </p:cNvSpPr>
          <p:nvPr/>
        </p:nvSpPr>
        <p:spPr bwMode="auto">
          <a:xfrm>
            <a:off x="169863" y="1047750"/>
            <a:ext cx="5986462" cy="511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lnSpc>
                <a:spcPct val="90000"/>
              </a:lnSpc>
              <a:spcBef>
                <a:spcPct val="20000"/>
              </a:spcBef>
              <a:buFontTx/>
              <a:buChar char="•"/>
            </a:pPr>
            <a:r>
              <a:rPr sz="2400" dirty="0"/>
              <a:t>¿</a:t>
            </a:r>
            <a:r>
              <a:rPr sz="2400" dirty="0" err="1"/>
              <a:t>Hacerlo</a:t>
            </a:r>
            <a:r>
              <a:rPr sz="2400" dirty="0"/>
              <a:t> </a:t>
            </a:r>
            <a:r>
              <a:rPr sz="2400" dirty="0" err="1"/>
              <a:t>usted</a:t>
            </a:r>
            <a:r>
              <a:rPr sz="2400" dirty="0"/>
              <a:t> </a:t>
            </a:r>
            <a:r>
              <a:rPr sz="2400" dirty="0" err="1"/>
              <a:t>mismo</a:t>
            </a:r>
            <a:r>
              <a:rPr sz="2400" dirty="0"/>
              <a:t> o </a:t>
            </a:r>
            <a:r>
              <a:rPr sz="2400" dirty="0" err="1"/>
              <a:t>utilizar</a:t>
            </a:r>
            <a:r>
              <a:rPr sz="2400" dirty="0"/>
              <a:t> a </a:t>
            </a:r>
            <a:r>
              <a:rPr sz="2400" dirty="0" err="1"/>
              <a:t>otros</a:t>
            </a:r>
            <a:r>
              <a:rPr sz="2400" dirty="0"/>
              <a:t>?</a:t>
            </a:r>
          </a:p>
          <a:p>
            <a:pPr rtl="0" eaLnBrk="1" hangingPunct="1">
              <a:lnSpc>
                <a:spcPct val="90000"/>
              </a:lnSpc>
              <a:spcBef>
                <a:spcPct val="20000"/>
              </a:spcBef>
              <a:buFontTx/>
              <a:buChar char="•"/>
            </a:pPr>
            <a:r>
              <a:rPr sz="2400" dirty="0" err="1"/>
              <a:t>Pueden</a:t>
            </a:r>
            <a:r>
              <a:rPr sz="2400" dirty="0"/>
              <a:t> </a:t>
            </a:r>
            <a:r>
              <a:rPr sz="2400" dirty="0" err="1"/>
              <a:t>administrase</a:t>
            </a:r>
            <a:r>
              <a:rPr sz="2400" dirty="0"/>
              <a:t> </a:t>
            </a:r>
            <a:r>
              <a:rPr sz="2400" dirty="0" err="1"/>
              <a:t>por</a:t>
            </a:r>
            <a:r>
              <a:rPr sz="2400" dirty="0"/>
              <a:t> </a:t>
            </a:r>
            <a:r>
              <a:rPr sz="2400" dirty="0" err="1"/>
              <a:t>sí</a:t>
            </a:r>
            <a:r>
              <a:rPr sz="2400" dirty="0"/>
              <a:t> </a:t>
            </a:r>
            <a:r>
              <a:rPr sz="2400" dirty="0" err="1"/>
              <a:t>mismos</a:t>
            </a:r>
            <a:r>
              <a:rPr sz="2400" dirty="0"/>
              <a:t> </a:t>
            </a:r>
            <a:r>
              <a:rPr sz="2400" dirty="0" err="1"/>
              <a:t>para</a:t>
            </a:r>
            <a:r>
              <a:rPr sz="2400" dirty="0"/>
              <a:t> </a:t>
            </a:r>
            <a:r>
              <a:rPr sz="2400" dirty="0" err="1"/>
              <a:t>más</a:t>
            </a:r>
            <a:r>
              <a:rPr sz="2400" dirty="0"/>
              <a:t> control</a:t>
            </a:r>
          </a:p>
          <a:p>
            <a:pPr lvl="1" rtl="0" eaLnBrk="1" hangingPunct="1">
              <a:lnSpc>
                <a:spcPct val="90000"/>
              </a:lnSpc>
              <a:spcBef>
                <a:spcPct val="20000"/>
              </a:spcBef>
              <a:buFontTx/>
              <a:buChar char="–"/>
            </a:pPr>
            <a:r>
              <a:rPr sz="2000" dirty="0" err="1"/>
              <a:t>Quizás</a:t>
            </a:r>
            <a:r>
              <a:rPr sz="2000" dirty="0"/>
              <a:t> </a:t>
            </a:r>
            <a:r>
              <a:rPr sz="2000" dirty="0" err="1"/>
              <a:t>requiera</a:t>
            </a:r>
            <a:r>
              <a:rPr sz="2000" dirty="0"/>
              <a:t> </a:t>
            </a:r>
            <a:r>
              <a:rPr sz="2000" dirty="0" err="1"/>
              <a:t>habilidades</a:t>
            </a:r>
            <a:r>
              <a:rPr sz="2000" dirty="0"/>
              <a:t> y </a:t>
            </a:r>
            <a:r>
              <a:rPr sz="2000" dirty="0" err="1"/>
              <a:t>entrenamiento</a:t>
            </a:r>
            <a:r>
              <a:rPr sz="2000" dirty="0"/>
              <a:t>, </a:t>
            </a:r>
            <a:r>
              <a:rPr sz="2000" dirty="0" err="1"/>
              <a:t>más</a:t>
            </a:r>
            <a:r>
              <a:rPr sz="2000" dirty="0"/>
              <a:t> </a:t>
            </a:r>
            <a:r>
              <a:rPr sz="2000" dirty="0" err="1"/>
              <a:t>finanzas</a:t>
            </a:r>
            <a:r>
              <a:rPr sz="2000" dirty="0"/>
              <a:t> y </a:t>
            </a:r>
            <a:r>
              <a:rPr sz="2000" dirty="0" err="1"/>
              <a:t>recursos</a:t>
            </a:r>
            <a:r>
              <a:rPr sz="2000" dirty="0"/>
              <a:t> </a:t>
            </a:r>
            <a:r>
              <a:rPr sz="2000" dirty="0" err="1"/>
              <a:t>humanos</a:t>
            </a:r>
            <a:endParaRPr sz="2000" dirty="0"/>
          </a:p>
          <a:p>
            <a:pPr rtl="0" eaLnBrk="1" hangingPunct="1">
              <a:lnSpc>
                <a:spcPct val="90000"/>
              </a:lnSpc>
              <a:spcBef>
                <a:spcPct val="20000"/>
              </a:spcBef>
              <a:buFontTx/>
              <a:buChar char="•"/>
            </a:pPr>
            <a:r>
              <a:rPr sz="2400" dirty="0" err="1"/>
              <a:t>Puede</a:t>
            </a:r>
            <a:r>
              <a:rPr sz="2400" dirty="0"/>
              <a:t> </a:t>
            </a:r>
            <a:r>
              <a:rPr sz="2400" dirty="0" err="1"/>
              <a:t>comprar</a:t>
            </a:r>
            <a:r>
              <a:rPr sz="2400" dirty="0"/>
              <a:t> </a:t>
            </a:r>
            <a:r>
              <a:rPr sz="2400" dirty="0" err="1"/>
              <a:t>productos</a:t>
            </a:r>
            <a:r>
              <a:rPr sz="2400" dirty="0"/>
              <a:t> de </a:t>
            </a:r>
            <a:r>
              <a:rPr sz="2400" dirty="0" err="1"/>
              <a:t>otras</a:t>
            </a:r>
            <a:r>
              <a:rPr sz="2400" dirty="0"/>
              <a:t> </a:t>
            </a:r>
            <a:r>
              <a:rPr sz="2400" dirty="0" err="1"/>
              <a:t>organizaciones</a:t>
            </a:r>
            <a:r>
              <a:rPr sz="2400" dirty="0"/>
              <a:t> o del sector </a:t>
            </a:r>
            <a:r>
              <a:rPr sz="2400" dirty="0" err="1"/>
              <a:t>privado</a:t>
            </a:r>
            <a:endParaRPr sz="2400" dirty="0"/>
          </a:p>
          <a:p>
            <a:pPr lvl="1" rtl="0" eaLnBrk="1" hangingPunct="1">
              <a:lnSpc>
                <a:spcPct val="90000"/>
              </a:lnSpc>
              <a:spcBef>
                <a:spcPct val="20000"/>
              </a:spcBef>
              <a:buFontTx/>
              <a:buChar char="–"/>
            </a:pPr>
            <a:r>
              <a:rPr sz="2000" dirty="0"/>
              <a:t>¿</a:t>
            </a:r>
            <a:r>
              <a:rPr sz="2000" dirty="0" err="1"/>
              <a:t>Productos</a:t>
            </a:r>
            <a:r>
              <a:rPr sz="2000" dirty="0"/>
              <a:t> locales o </a:t>
            </a:r>
            <a:r>
              <a:rPr sz="2000" dirty="0" err="1"/>
              <a:t>importados</a:t>
            </a:r>
            <a:r>
              <a:rPr sz="2000" dirty="0"/>
              <a:t>?</a:t>
            </a:r>
          </a:p>
          <a:p>
            <a:pPr lvl="1" rtl="0" eaLnBrk="1" hangingPunct="1">
              <a:lnSpc>
                <a:spcPct val="90000"/>
              </a:lnSpc>
              <a:spcBef>
                <a:spcPct val="20000"/>
              </a:spcBef>
              <a:buFontTx/>
              <a:buChar char="–"/>
            </a:pPr>
            <a:r>
              <a:rPr sz="2000" dirty="0" err="1"/>
              <a:t>Puede</a:t>
            </a:r>
            <a:r>
              <a:rPr sz="2000" dirty="0"/>
              <a:t> ser </a:t>
            </a:r>
            <a:r>
              <a:rPr sz="2000" dirty="0" err="1"/>
              <a:t>que</a:t>
            </a:r>
            <a:r>
              <a:rPr sz="2000" dirty="0"/>
              <a:t> </a:t>
            </a:r>
            <a:r>
              <a:rPr sz="2000" dirty="0" err="1"/>
              <a:t>necesite</a:t>
            </a:r>
            <a:r>
              <a:rPr sz="2000" dirty="0"/>
              <a:t> </a:t>
            </a:r>
            <a:r>
              <a:rPr sz="2000" dirty="0" err="1"/>
              <a:t>que</a:t>
            </a:r>
            <a:r>
              <a:rPr sz="2000" dirty="0"/>
              <a:t> el </a:t>
            </a:r>
            <a:r>
              <a:rPr sz="2000" dirty="0" err="1"/>
              <a:t>implementador</a:t>
            </a:r>
            <a:r>
              <a:rPr sz="2000" dirty="0"/>
              <a:t> </a:t>
            </a:r>
            <a:r>
              <a:rPr sz="2000" dirty="0" err="1"/>
              <a:t>esté</a:t>
            </a:r>
            <a:r>
              <a:rPr sz="2000" dirty="0"/>
              <a:t> </a:t>
            </a:r>
            <a:r>
              <a:rPr sz="2000" dirty="0" err="1"/>
              <a:t>involucrado</a:t>
            </a:r>
            <a:endParaRPr sz="2000" dirty="0"/>
          </a:p>
          <a:p>
            <a:pPr rtl="0" eaLnBrk="1" hangingPunct="1">
              <a:lnSpc>
                <a:spcPct val="90000"/>
              </a:lnSpc>
              <a:spcBef>
                <a:spcPct val="20000"/>
              </a:spcBef>
              <a:buFontTx/>
              <a:buChar char="•"/>
            </a:pPr>
            <a:r>
              <a:rPr sz="2400" dirty="0"/>
              <a:t>¿</a:t>
            </a:r>
            <a:r>
              <a:rPr sz="2400" dirty="0" err="1"/>
              <a:t>Producción</a:t>
            </a:r>
            <a:r>
              <a:rPr sz="2400" dirty="0"/>
              <a:t> </a:t>
            </a:r>
            <a:r>
              <a:rPr sz="2400" dirty="0" err="1"/>
              <a:t>centralizada</a:t>
            </a:r>
            <a:r>
              <a:rPr sz="2400" dirty="0"/>
              <a:t> o </a:t>
            </a:r>
            <a:r>
              <a:rPr sz="2400" dirty="0" err="1"/>
              <a:t>descentralizada</a:t>
            </a:r>
            <a:r>
              <a:rPr sz="2400" dirty="0"/>
              <a:t>?</a:t>
            </a:r>
          </a:p>
          <a:p>
            <a:pPr eaLnBrk="1" hangingPunct="1">
              <a:lnSpc>
                <a:spcPct val="90000"/>
              </a:lnSpc>
              <a:spcBef>
                <a:spcPct val="20000"/>
              </a:spcBef>
              <a:buFontTx/>
              <a:buChar char="•"/>
            </a:pPr>
            <a:endParaRPr lang="en-US" sz="2000" dirty="0"/>
          </a:p>
        </p:txBody>
      </p:sp>
      <p:sp>
        <p:nvSpPr>
          <p:cNvPr id="29704" name="TextBox 7"/>
          <p:cNvSpPr txBox="1">
            <a:spLocks noChangeArrowheads="1"/>
          </p:cNvSpPr>
          <p:nvPr/>
        </p:nvSpPr>
        <p:spPr bwMode="auto">
          <a:xfrm>
            <a:off x="5148064" y="4005064"/>
            <a:ext cx="417438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dirty="0" err="1"/>
              <a:t>Prensa</a:t>
            </a:r>
            <a:r>
              <a:rPr b="1" dirty="0"/>
              <a:t> </a:t>
            </a:r>
            <a:r>
              <a:rPr b="1" dirty="0" err="1"/>
              <a:t>para</a:t>
            </a:r>
            <a:r>
              <a:rPr b="1" dirty="0"/>
              <a:t> </a:t>
            </a:r>
            <a:r>
              <a:rPr b="1" dirty="0" err="1"/>
              <a:t>fabricar</a:t>
            </a:r>
            <a:r>
              <a:rPr b="1" dirty="0"/>
              <a:t> </a:t>
            </a:r>
            <a:r>
              <a:rPr b="1" dirty="0" err="1"/>
              <a:t>filtros</a:t>
            </a:r>
            <a:r>
              <a:rPr b="1" dirty="0"/>
              <a:t> de </a:t>
            </a:r>
            <a:r>
              <a:rPr b="1" dirty="0" err="1" smtClean="0"/>
              <a:t>cerámica</a:t>
            </a:r>
            <a:r>
              <a:rPr lang="en-CA" b="1" dirty="0" smtClean="0"/>
              <a:t> </a:t>
            </a:r>
            <a:r>
              <a:rPr b="1" dirty="0" smtClean="0"/>
              <a:t>en </a:t>
            </a:r>
            <a:r>
              <a:rPr b="1" dirty="0" err="1"/>
              <a:t>Camboya</a:t>
            </a:r>
            <a:r>
              <a:rPr sz="1400" dirty="0"/>
              <a:t>(</a:t>
            </a:r>
            <a:r>
              <a:rPr sz="1400" dirty="0" err="1"/>
              <a:t>Fuente</a:t>
            </a:r>
            <a:r>
              <a:rPr sz="1400" dirty="0"/>
              <a:t>: RDI)</a:t>
            </a:r>
          </a:p>
        </p:txBody>
      </p:sp>
      <p:sp>
        <p:nvSpPr>
          <p:cNvPr id="29705" name="TextBox 7"/>
          <p:cNvSpPr txBox="1">
            <a:spLocks noChangeArrowheads="1"/>
          </p:cNvSpPr>
          <p:nvPr/>
        </p:nvSpPr>
        <p:spPr bwMode="auto">
          <a:xfrm>
            <a:off x="2500313" y="6072188"/>
            <a:ext cx="33575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Construcción de filtros de bioarena en Camboya</a:t>
            </a:r>
            <a:r>
              <a:rPr sz="1400"/>
              <a:t>(Fuente: Clear Cambodia)</a:t>
            </a:r>
          </a:p>
        </p:txBody>
      </p:sp>
      <p:pic>
        <p:nvPicPr>
          <p:cNvPr id="10" name="Picture 5" descr="CAWST Colour - no text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rtl="0" eaLnBrk="1" hangingPunct="1"/>
            <a:r>
              <a:rPr b="1">
                <a:solidFill>
                  <a:schemeClr val="accent2"/>
                </a:solidFill>
              </a:rPr>
              <a:t>Distribución</a:t>
            </a:r>
          </a:p>
        </p:txBody>
      </p:sp>
      <p:pic>
        <p:nvPicPr>
          <p:cNvPr id="30723"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5857875" y="4286250"/>
            <a:ext cx="2438400" cy="2486025"/>
          </a:xfrm>
          <a:ln>
            <a:solidFill>
              <a:schemeClr val="tx1"/>
            </a:solidFill>
            <a:miter lim="800000"/>
            <a:headEnd/>
            <a:tailEnd/>
          </a:ln>
        </p:spPr>
      </p:pic>
      <p:sp>
        <p:nvSpPr>
          <p:cNvPr id="30724"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1399DA0-BE7D-4455-86C4-439E985581DD}" type="slidenum">
              <a:rPr/>
              <a:pPr rtl="0" eaLnBrk="1" hangingPunct="1"/>
              <a:t>29</a:t>
            </a:fld>
            <a:endParaRPr/>
          </a:p>
        </p:txBody>
      </p:sp>
      <p:pic>
        <p:nvPicPr>
          <p:cNvPr id="30725" name="Picture 4" descr="Xingu- filters in cano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1150" y="1214438"/>
            <a:ext cx="3521075" cy="2641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0726" name="Rectangle 3"/>
          <p:cNvSpPr txBox="1">
            <a:spLocks noChangeArrowheads="1"/>
          </p:cNvSpPr>
          <p:nvPr/>
        </p:nvSpPr>
        <p:spPr bwMode="auto">
          <a:xfrm>
            <a:off x="169863" y="1341438"/>
            <a:ext cx="51943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lnSpc>
                <a:spcPct val="90000"/>
              </a:lnSpc>
              <a:spcBef>
                <a:spcPct val="20000"/>
              </a:spcBef>
              <a:buFontTx/>
              <a:buChar char="•"/>
            </a:pPr>
            <a:r>
              <a:rPr sz="2400" dirty="0"/>
              <a:t>A los </a:t>
            </a:r>
            <a:r>
              <a:rPr sz="2400" dirty="0" err="1"/>
              <a:t>productos</a:t>
            </a:r>
            <a:r>
              <a:rPr sz="2400" dirty="0"/>
              <a:t> </a:t>
            </a:r>
            <a:r>
              <a:rPr sz="2400" dirty="0" err="1"/>
              <a:t>consumibles</a:t>
            </a:r>
            <a:r>
              <a:rPr sz="2400" dirty="0"/>
              <a:t> no se les </a:t>
            </a:r>
            <a:r>
              <a:rPr sz="2400" dirty="0" err="1"/>
              <a:t>puede</a:t>
            </a:r>
            <a:r>
              <a:rPr sz="2400" dirty="0"/>
              <a:t> </a:t>
            </a:r>
            <a:r>
              <a:rPr sz="2400" dirty="0" err="1"/>
              <a:t>interrumpir</a:t>
            </a:r>
            <a:r>
              <a:rPr sz="2400" dirty="0"/>
              <a:t> la </a:t>
            </a:r>
            <a:r>
              <a:rPr sz="2400" dirty="0" err="1"/>
              <a:t>cadena</a:t>
            </a:r>
            <a:r>
              <a:rPr sz="2400" dirty="0"/>
              <a:t> de </a:t>
            </a:r>
            <a:r>
              <a:rPr sz="2400" dirty="0" err="1"/>
              <a:t>suministro</a:t>
            </a:r>
            <a:r>
              <a:rPr sz="2400" dirty="0"/>
              <a:t>, y se </a:t>
            </a:r>
            <a:r>
              <a:rPr sz="2400" dirty="0" err="1"/>
              <a:t>debe</a:t>
            </a:r>
            <a:r>
              <a:rPr sz="2400" dirty="0"/>
              <a:t> </a:t>
            </a:r>
            <a:r>
              <a:rPr sz="2400" dirty="0" err="1"/>
              <a:t>considerar</a:t>
            </a:r>
            <a:r>
              <a:rPr sz="2400" dirty="0"/>
              <a:t> </a:t>
            </a:r>
            <a:r>
              <a:rPr sz="2400" dirty="0" err="1"/>
              <a:t>su</a:t>
            </a:r>
            <a:r>
              <a:rPr sz="2400" dirty="0"/>
              <a:t> </a:t>
            </a:r>
            <a:r>
              <a:rPr sz="2400" dirty="0" err="1"/>
              <a:t>tiempo</a:t>
            </a:r>
            <a:r>
              <a:rPr sz="2400" dirty="0"/>
              <a:t> de </a:t>
            </a:r>
            <a:r>
              <a:rPr sz="2400" dirty="0" err="1"/>
              <a:t>caducidad</a:t>
            </a:r>
            <a:endParaRPr sz="2400" dirty="0"/>
          </a:p>
          <a:p>
            <a:pPr rtl="0" eaLnBrk="1" hangingPunct="1">
              <a:lnSpc>
                <a:spcPct val="90000"/>
              </a:lnSpc>
              <a:spcBef>
                <a:spcPct val="20000"/>
              </a:spcBef>
              <a:buFontTx/>
              <a:buChar char="•"/>
            </a:pPr>
            <a:r>
              <a:rPr sz="2400" dirty="0" err="1"/>
              <a:t>Muchos</a:t>
            </a:r>
            <a:r>
              <a:rPr sz="2400" dirty="0"/>
              <a:t> </a:t>
            </a:r>
            <a:r>
              <a:rPr sz="2400" dirty="0" err="1"/>
              <a:t>productos</a:t>
            </a:r>
            <a:r>
              <a:rPr sz="2400" dirty="0"/>
              <a:t> </a:t>
            </a:r>
            <a:r>
              <a:rPr sz="2400" dirty="0" err="1"/>
              <a:t>duraderos</a:t>
            </a:r>
            <a:r>
              <a:rPr sz="2400" dirty="0"/>
              <a:t> son </a:t>
            </a:r>
            <a:r>
              <a:rPr sz="2400" dirty="0" err="1"/>
              <a:t>pesados</a:t>
            </a:r>
            <a:r>
              <a:rPr sz="2400" dirty="0"/>
              <a:t> o </a:t>
            </a:r>
            <a:r>
              <a:rPr sz="2400" dirty="0" err="1"/>
              <a:t>frágiles</a:t>
            </a:r>
            <a:endParaRPr sz="2400" dirty="0"/>
          </a:p>
          <a:p>
            <a:pPr rtl="0" eaLnBrk="1" hangingPunct="1">
              <a:lnSpc>
                <a:spcPct val="90000"/>
              </a:lnSpc>
              <a:spcBef>
                <a:spcPct val="20000"/>
              </a:spcBef>
              <a:buFontTx/>
              <a:buChar char="•"/>
            </a:pPr>
            <a:r>
              <a:rPr sz="2400" dirty="0" err="1"/>
              <a:t>Tiendas</a:t>
            </a:r>
            <a:r>
              <a:rPr sz="2400" dirty="0"/>
              <a:t> </a:t>
            </a:r>
            <a:r>
              <a:rPr sz="2400" dirty="0" err="1"/>
              <a:t>tradicionales</a:t>
            </a:r>
            <a:endParaRPr sz="2400" dirty="0"/>
          </a:p>
          <a:p>
            <a:pPr lvl="1" rtl="0" eaLnBrk="1" hangingPunct="1">
              <a:lnSpc>
                <a:spcPct val="90000"/>
              </a:lnSpc>
              <a:spcBef>
                <a:spcPct val="20000"/>
              </a:spcBef>
              <a:buFontTx/>
              <a:buChar char="–"/>
            </a:pPr>
            <a:r>
              <a:rPr sz="2000" dirty="0" err="1"/>
              <a:t>Tiendas</a:t>
            </a:r>
            <a:r>
              <a:rPr sz="2000" dirty="0"/>
              <a:t> </a:t>
            </a:r>
            <a:r>
              <a:rPr sz="2000" dirty="0" err="1"/>
              <a:t>minoristas</a:t>
            </a:r>
            <a:endParaRPr sz="2000" dirty="0"/>
          </a:p>
          <a:p>
            <a:pPr lvl="1" rtl="0" eaLnBrk="1" hangingPunct="1">
              <a:lnSpc>
                <a:spcPct val="90000"/>
              </a:lnSpc>
              <a:spcBef>
                <a:spcPct val="20000"/>
              </a:spcBef>
              <a:buFontTx/>
              <a:buChar char="–"/>
            </a:pPr>
            <a:r>
              <a:rPr sz="2000" dirty="0" err="1"/>
              <a:t>Farmacias</a:t>
            </a:r>
            <a:endParaRPr sz="2000" dirty="0"/>
          </a:p>
          <a:p>
            <a:pPr rtl="0" eaLnBrk="1" hangingPunct="1">
              <a:lnSpc>
                <a:spcPct val="90000"/>
              </a:lnSpc>
              <a:spcBef>
                <a:spcPct val="20000"/>
              </a:spcBef>
              <a:buFontTx/>
              <a:buChar char="•"/>
            </a:pPr>
            <a:r>
              <a:rPr sz="2400" dirty="0" err="1"/>
              <a:t>Tiendas</a:t>
            </a:r>
            <a:r>
              <a:rPr sz="2400" dirty="0"/>
              <a:t> no </a:t>
            </a:r>
            <a:r>
              <a:rPr sz="2400" dirty="0" err="1"/>
              <a:t>tradicionales</a:t>
            </a:r>
            <a:endParaRPr sz="2400" dirty="0"/>
          </a:p>
          <a:p>
            <a:pPr lvl="1" rtl="0" eaLnBrk="1" hangingPunct="1">
              <a:lnSpc>
                <a:spcPct val="90000"/>
              </a:lnSpc>
              <a:spcBef>
                <a:spcPct val="20000"/>
              </a:spcBef>
              <a:buFontTx/>
              <a:buChar char="–"/>
            </a:pPr>
            <a:r>
              <a:rPr sz="2000" dirty="0" err="1"/>
              <a:t>Voluntarios</a:t>
            </a:r>
            <a:r>
              <a:rPr sz="2000" dirty="0"/>
              <a:t> de la </a:t>
            </a:r>
            <a:r>
              <a:rPr sz="2000" dirty="0" err="1"/>
              <a:t>comunidad</a:t>
            </a:r>
            <a:endParaRPr sz="2000" dirty="0"/>
          </a:p>
          <a:p>
            <a:pPr lvl="1" rtl="0" eaLnBrk="1" hangingPunct="1">
              <a:lnSpc>
                <a:spcPct val="90000"/>
              </a:lnSpc>
              <a:spcBef>
                <a:spcPct val="20000"/>
              </a:spcBef>
              <a:buFontTx/>
              <a:buChar char="–"/>
            </a:pPr>
            <a:r>
              <a:rPr sz="2000" dirty="0" err="1"/>
              <a:t>Equipos</a:t>
            </a:r>
            <a:r>
              <a:rPr sz="2000" dirty="0"/>
              <a:t> </a:t>
            </a:r>
            <a:r>
              <a:rPr sz="2000" dirty="0" err="1"/>
              <a:t>móviles</a:t>
            </a:r>
            <a:r>
              <a:rPr sz="2000" dirty="0"/>
              <a:t> de </a:t>
            </a:r>
            <a:r>
              <a:rPr sz="2000" dirty="0" err="1"/>
              <a:t>ventas</a:t>
            </a:r>
            <a:endParaRPr sz="2000" dirty="0"/>
          </a:p>
          <a:p>
            <a:pPr rtl="0" eaLnBrk="1" hangingPunct="1">
              <a:lnSpc>
                <a:spcPct val="90000"/>
              </a:lnSpc>
              <a:spcBef>
                <a:spcPct val="20000"/>
              </a:spcBef>
              <a:buFontTx/>
              <a:buChar char="•"/>
            </a:pPr>
            <a:r>
              <a:rPr sz="2400" dirty="0" err="1"/>
              <a:t>Directo</a:t>
            </a:r>
            <a:r>
              <a:rPr sz="2400" dirty="0"/>
              <a:t> de </a:t>
            </a:r>
            <a:r>
              <a:rPr sz="2400" dirty="0" err="1"/>
              <a:t>fábrica</a:t>
            </a:r>
            <a:r>
              <a:rPr sz="2400" dirty="0"/>
              <a:t> o </a:t>
            </a:r>
            <a:r>
              <a:rPr sz="2400" dirty="0" err="1"/>
              <a:t>usuario</a:t>
            </a:r>
            <a:endParaRPr sz="2400" dirty="0"/>
          </a:p>
          <a:p>
            <a:pPr eaLnBrk="1" hangingPunct="1">
              <a:lnSpc>
                <a:spcPct val="90000"/>
              </a:lnSpc>
              <a:spcBef>
                <a:spcPct val="20000"/>
              </a:spcBef>
              <a:buFontTx/>
              <a:buChar char="•"/>
            </a:pPr>
            <a:endParaRPr lang="en-US" sz="2400" dirty="0"/>
          </a:p>
          <a:p>
            <a:pPr eaLnBrk="1" hangingPunct="1">
              <a:lnSpc>
                <a:spcPct val="90000"/>
              </a:lnSpc>
              <a:spcBef>
                <a:spcPct val="20000"/>
              </a:spcBef>
              <a:buFontTx/>
              <a:buChar char="•"/>
            </a:pPr>
            <a:endParaRPr lang="en-US" sz="2400" dirty="0"/>
          </a:p>
        </p:txBody>
      </p:sp>
      <p:sp>
        <p:nvSpPr>
          <p:cNvPr id="30728" name="TextBox 7"/>
          <p:cNvSpPr txBox="1">
            <a:spLocks noChangeArrowheads="1"/>
          </p:cNvSpPr>
          <p:nvPr/>
        </p:nvSpPr>
        <p:spPr bwMode="auto">
          <a:xfrm>
            <a:off x="5220072" y="3857625"/>
            <a:ext cx="39239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dirty="0" err="1"/>
              <a:t>Filtros</a:t>
            </a:r>
            <a:r>
              <a:rPr b="1" dirty="0"/>
              <a:t> de </a:t>
            </a:r>
            <a:r>
              <a:rPr b="1" dirty="0" err="1"/>
              <a:t>bioarena</a:t>
            </a:r>
            <a:r>
              <a:rPr b="1" dirty="0"/>
              <a:t> </a:t>
            </a:r>
            <a:r>
              <a:rPr sz="1400" dirty="0"/>
              <a:t>(</a:t>
            </a:r>
            <a:r>
              <a:rPr sz="1400" dirty="0" err="1"/>
              <a:t>Fuente</a:t>
            </a:r>
            <a:r>
              <a:rPr sz="1400" dirty="0"/>
              <a:t>: CAWST)</a:t>
            </a:r>
          </a:p>
        </p:txBody>
      </p:sp>
      <p:sp>
        <p:nvSpPr>
          <p:cNvPr id="30729" name="TextBox 7"/>
          <p:cNvSpPr txBox="1">
            <a:spLocks noChangeArrowheads="1"/>
          </p:cNvSpPr>
          <p:nvPr/>
        </p:nvSpPr>
        <p:spPr bwMode="auto">
          <a:xfrm>
            <a:off x="2316163" y="6242050"/>
            <a:ext cx="3684587"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dirty="0"/>
              <a:t>Ceramic Pot Filter in Cambodia</a:t>
            </a:r>
            <a:r>
              <a:rPr sz="2000" b="1" dirty="0"/>
              <a:t> </a:t>
            </a:r>
            <a:r>
              <a:rPr sz="1400" dirty="0" smtClean="0"/>
              <a:t>(</a:t>
            </a:r>
            <a:r>
              <a:rPr lang="en-CA" sz="1400" dirty="0" err="1" smtClean="0"/>
              <a:t>Fuente</a:t>
            </a:r>
            <a:r>
              <a:rPr sz="1400" dirty="0" smtClean="0"/>
              <a:t>: </a:t>
            </a:r>
            <a:r>
              <a:rPr sz="1400" dirty="0"/>
              <a:t>RDI)</a:t>
            </a:r>
          </a:p>
        </p:txBody>
      </p:sp>
      <p:pic>
        <p:nvPicPr>
          <p:cNvPr id="10" name="Picture 5" descr="CAWST Colour - no text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28575"/>
            <a:ext cx="8229600" cy="1143000"/>
          </a:xfrm>
        </p:spPr>
        <p:txBody>
          <a:bodyPr/>
          <a:lstStyle/>
          <a:p>
            <a:pPr rtl="0"/>
            <a:r>
              <a:rPr b="1">
                <a:solidFill>
                  <a:schemeClr val="accent2"/>
                </a:solidFill>
              </a:rPr>
              <a:t>Expectativas de aprendizaje</a:t>
            </a:r>
          </a:p>
        </p:txBody>
      </p:sp>
      <p:sp>
        <p:nvSpPr>
          <p:cNvPr id="4099"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fld id="{983FD286-875C-40CE-B797-63F6D204F3B4}" type="slidenum">
              <a:rPr/>
              <a:pPr rtl="0"/>
              <a:t>3</a:t>
            </a:fld>
            <a:endParaRPr/>
          </a:p>
        </p:txBody>
      </p:sp>
      <p:pic>
        <p:nvPicPr>
          <p:cNvPr id="4100"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5"/>
          <p:cNvSpPr>
            <a:spLocks noGrp="1"/>
          </p:cNvSpPr>
          <p:nvPr>
            <p:ph idx="1"/>
          </p:nvPr>
        </p:nvSpPr>
        <p:spPr>
          <a:xfrm>
            <a:off x="457200" y="1214438"/>
            <a:ext cx="8229600" cy="4525962"/>
          </a:xfrm>
        </p:spPr>
        <p:txBody>
          <a:bodyPr/>
          <a:lstStyle/>
          <a:p>
            <a:pPr marL="514350" indent="-514350" rtl="0">
              <a:buFontTx/>
              <a:buAutoNum type="arabicPeriod"/>
            </a:pPr>
            <a:r>
              <a:rPr sz="2800" dirty="0" err="1"/>
              <a:t>Analizar</a:t>
            </a:r>
            <a:r>
              <a:rPr sz="2800" dirty="0"/>
              <a:t> los 3 </a:t>
            </a:r>
            <a:r>
              <a:rPr sz="2800" dirty="0" err="1"/>
              <a:t>componentes</a:t>
            </a:r>
            <a:r>
              <a:rPr sz="2800" dirty="0"/>
              <a:t> de la </a:t>
            </a:r>
            <a:r>
              <a:rPr sz="2800" dirty="0" err="1"/>
              <a:t>implementación</a:t>
            </a:r>
            <a:r>
              <a:rPr sz="2800" dirty="0"/>
              <a:t>: </a:t>
            </a:r>
            <a:r>
              <a:rPr sz="2800" dirty="0" err="1"/>
              <a:t>creación</a:t>
            </a:r>
            <a:r>
              <a:rPr sz="2800" dirty="0"/>
              <a:t> de </a:t>
            </a:r>
            <a:r>
              <a:rPr sz="2800" dirty="0" err="1"/>
              <a:t>demanda</a:t>
            </a:r>
            <a:r>
              <a:rPr sz="2800" dirty="0"/>
              <a:t>, </a:t>
            </a:r>
            <a:r>
              <a:rPr sz="2800" dirty="0" err="1"/>
              <a:t>suministro</a:t>
            </a:r>
            <a:r>
              <a:rPr sz="2800" dirty="0"/>
              <a:t> de </a:t>
            </a:r>
            <a:r>
              <a:rPr sz="2800" dirty="0" err="1"/>
              <a:t>productos</a:t>
            </a:r>
            <a:r>
              <a:rPr sz="2800" dirty="0"/>
              <a:t> y </a:t>
            </a:r>
            <a:r>
              <a:rPr sz="2800" dirty="0" err="1"/>
              <a:t>servicios</a:t>
            </a:r>
            <a:r>
              <a:rPr sz="2800" dirty="0"/>
              <a:t>, y </a:t>
            </a:r>
            <a:r>
              <a:rPr sz="2800" dirty="0" err="1"/>
              <a:t>monitoreo</a:t>
            </a:r>
            <a:r>
              <a:rPr sz="2800" dirty="0"/>
              <a:t> </a:t>
            </a:r>
            <a:r>
              <a:rPr sz="2800" dirty="0" err="1"/>
              <a:t>para</a:t>
            </a:r>
            <a:r>
              <a:rPr sz="2800" dirty="0"/>
              <a:t> la </a:t>
            </a:r>
            <a:r>
              <a:rPr sz="2800" dirty="0" err="1"/>
              <a:t>mejora</a:t>
            </a:r>
            <a:r>
              <a:rPr sz="2800" dirty="0"/>
              <a:t>.</a:t>
            </a:r>
          </a:p>
          <a:p>
            <a:pPr marL="514350" indent="-514350" rtl="0">
              <a:buFontTx/>
              <a:buAutoNum type="arabicPeriod"/>
            </a:pPr>
            <a:r>
              <a:rPr sz="2800" dirty="0" err="1"/>
              <a:t>Analizar</a:t>
            </a:r>
            <a:r>
              <a:rPr sz="2800" dirty="0"/>
              <a:t> los roles y </a:t>
            </a:r>
            <a:r>
              <a:rPr sz="2800" dirty="0" err="1"/>
              <a:t>las</a:t>
            </a:r>
            <a:r>
              <a:rPr sz="2800" dirty="0"/>
              <a:t> </a:t>
            </a:r>
            <a:r>
              <a:rPr sz="2800" dirty="0" err="1"/>
              <a:t>capacidades</a:t>
            </a:r>
            <a:r>
              <a:rPr sz="2800" dirty="0"/>
              <a:t> </a:t>
            </a:r>
            <a:r>
              <a:rPr sz="2800" dirty="0" err="1"/>
              <a:t>humanas</a:t>
            </a:r>
            <a:r>
              <a:rPr sz="2800" dirty="0"/>
              <a:t> </a:t>
            </a:r>
            <a:r>
              <a:rPr sz="2800" dirty="0" err="1"/>
              <a:t>necesarios</a:t>
            </a:r>
            <a:r>
              <a:rPr sz="2800" dirty="0"/>
              <a:t> </a:t>
            </a:r>
            <a:r>
              <a:rPr sz="2800" dirty="0" err="1"/>
              <a:t>para</a:t>
            </a:r>
            <a:r>
              <a:rPr sz="2800" dirty="0"/>
              <a:t> </a:t>
            </a:r>
            <a:r>
              <a:rPr sz="2800" dirty="0" err="1"/>
              <a:t>una</a:t>
            </a:r>
            <a:r>
              <a:rPr sz="2800" dirty="0"/>
              <a:t> </a:t>
            </a:r>
            <a:r>
              <a:rPr sz="2800" dirty="0" err="1"/>
              <a:t>implementación</a:t>
            </a:r>
            <a:r>
              <a:rPr sz="2800" dirty="0"/>
              <a:t> </a:t>
            </a:r>
            <a:r>
              <a:rPr sz="2800" dirty="0" err="1"/>
              <a:t>exitosa</a:t>
            </a:r>
            <a:r>
              <a:rPr sz="2800" dirty="0"/>
              <a:t>.</a:t>
            </a:r>
          </a:p>
          <a:p>
            <a:pPr marL="514350" indent="-514350" rtl="0">
              <a:buFontTx/>
              <a:buAutoNum type="arabicPeriod"/>
            </a:pPr>
            <a:r>
              <a:rPr sz="2800" dirty="0" err="1"/>
              <a:t>Analizar</a:t>
            </a:r>
            <a:r>
              <a:rPr sz="2800" dirty="0"/>
              <a:t> la </a:t>
            </a:r>
            <a:r>
              <a:rPr sz="2800" dirty="0" err="1"/>
              <a:t>necesidad</a:t>
            </a:r>
            <a:r>
              <a:rPr sz="2800" dirty="0"/>
              <a:t> de </a:t>
            </a:r>
            <a:r>
              <a:rPr sz="2800" dirty="0" err="1"/>
              <a:t>financiación</a:t>
            </a:r>
            <a:r>
              <a:rPr sz="2800" dirty="0"/>
              <a:t> del </a:t>
            </a:r>
            <a:r>
              <a:rPr sz="2800" dirty="0" err="1"/>
              <a:t>programa</a:t>
            </a:r>
            <a:r>
              <a:rPr sz="2800" dirty="0"/>
              <a:t>.</a:t>
            </a:r>
          </a:p>
          <a:p>
            <a:pPr marL="514350" indent="-514350" rtl="0">
              <a:buFontTx/>
              <a:buAutoNum type="arabicPeriod"/>
            </a:pPr>
            <a:r>
              <a:rPr sz="2800" dirty="0" err="1"/>
              <a:t>Analizar</a:t>
            </a:r>
            <a:r>
              <a:rPr sz="2800" dirty="0"/>
              <a:t> los </a:t>
            </a:r>
            <a:r>
              <a:rPr sz="2800" dirty="0" err="1"/>
              <a:t>distintos</a:t>
            </a:r>
            <a:r>
              <a:rPr sz="2800" dirty="0"/>
              <a:t> </a:t>
            </a:r>
            <a:r>
              <a:rPr sz="2800" dirty="0" err="1"/>
              <a:t>enfoques</a:t>
            </a:r>
            <a:r>
              <a:rPr sz="2800" dirty="0"/>
              <a:t> </a:t>
            </a:r>
            <a:r>
              <a:rPr sz="2800" dirty="0" err="1"/>
              <a:t>que</a:t>
            </a:r>
            <a:r>
              <a:rPr sz="2800" dirty="0"/>
              <a:t> </a:t>
            </a:r>
            <a:r>
              <a:rPr sz="2800" dirty="0" err="1"/>
              <a:t>utilizan</a:t>
            </a:r>
            <a:r>
              <a:rPr sz="2800" dirty="0"/>
              <a:t> los </a:t>
            </a:r>
            <a:r>
              <a:rPr sz="2800" dirty="0" err="1"/>
              <a:t>implementadores</a:t>
            </a:r>
            <a:r>
              <a:rPr sz="2800" dirty="0"/>
              <a:t>.</a:t>
            </a:r>
          </a:p>
          <a:p>
            <a:pPr marL="514350" indent="-514350">
              <a:buFontTx/>
              <a:buAutoNum type="arabicPeriod"/>
            </a:pPr>
            <a:endParaRPr lang="en-CA"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9FC9E8D-30F5-49BB-A3B4-F7FD332101A2}" type="slidenum">
              <a:rPr/>
              <a:pPr rtl="0" eaLnBrk="1" hangingPunct="1"/>
              <a:t>30</a:t>
            </a:fld>
            <a:endParaRPr/>
          </a:p>
        </p:txBody>
      </p:sp>
      <p:sp>
        <p:nvSpPr>
          <p:cNvPr id="31747" name="Rectangle 2"/>
          <p:cNvSpPr>
            <a:spLocks noGrp="1" noChangeArrowheads="1"/>
          </p:cNvSpPr>
          <p:nvPr>
            <p:ph type="title"/>
          </p:nvPr>
        </p:nvSpPr>
        <p:spPr>
          <a:xfrm>
            <a:off x="468313" y="0"/>
            <a:ext cx="8229600" cy="1143000"/>
          </a:xfrm>
        </p:spPr>
        <p:txBody>
          <a:bodyPr/>
          <a:lstStyle/>
          <a:p>
            <a:pPr rtl="0" eaLnBrk="1" hangingPunct="1"/>
            <a:r>
              <a:rPr b="1">
                <a:solidFill>
                  <a:schemeClr val="accent2"/>
                </a:solidFill>
              </a:rPr>
              <a:t>Suministrar servicios</a:t>
            </a:r>
          </a:p>
        </p:txBody>
      </p:sp>
      <p:sp>
        <p:nvSpPr>
          <p:cNvPr id="31748" name="Rectangle 3"/>
          <p:cNvSpPr>
            <a:spLocks noGrp="1" noChangeArrowheads="1"/>
          </p:cNvSpPr>
          <p:nvPr>
            <p:ph type="body" idx="1"/>
          </p:nvPr>
        </p:nvSpPr>
        <p:spPr>
          <a:xfrm>
            <a:off x="0" y="1124744"/>
            <a:ext cx="6048375" cy="5257800"/>
          </a:xfrm>
        </p:spPr>
        <p:txBody>
          <a:bodyPr/>
          <a:lstStyle/>
          <a:p>
            <a:pPr rtl="0" eaLnBrk="1" hangingPunct="1">
              <a:lnSpc>
                <a:spcPct val="90000"/>
              </a:lnSpc>
            </a:pPr>
            <a:r>
              <a:rPr sz="2400" dirty="0" err="1"/>
              <a:t>Requeridos</a:t>
            </a:r>
            <a:r>
              <a:rPr sz="2400" dirty="0"/>
              <a:t> </a:t>
            </a:r>
            <a:r>
              <a:rPr sz="2400" dirty="0" err="1"/>
              <a:t>para</a:t>
            </a:r>
            <a:r>
              <a:rPr sz="2400" dirty="0"/>
              <a:t> la </a:t>
            </a:r>
            <a:r>
              <a:rPr sz="2400" dirty="0" err="1"/>
              <a:t>adopción</a:t>
            </a:r>
            <a:r>
              <a:rPr sz="2400" dirty="0"/>
              <a:t> </a:t>
            </a:r>
            <a:r>
              <a:rPr sz="2400" dirty="0" err="1"/>
              <a:t>inicial</a:t>
            </a:r>
            <a:r>
              <a:rPr sz="2400" dirty="0"/>
              <a:t> de TANDAS y </a:t>
            </a:r>
            <a:r>
              <a:rPr sz="2400" dirty="0" err="1"/>
              <a:t>para</a:t>
            </a:r>
            <a:r>
              <a:rPr sz="2400" dirty="0"/>
              <a:t> </a:t>
            </a:r>
            <a:r>
              <a:rPr sz="2400" dirty="0" err="1"/>
              <a:t>asegurar</a:t>
            </a:r>
            <a:r>
              <a:rPr sz="2400" dirty="0"/>
              <a:t> un </a:t>
            </a:r>
            <a:r>
              <a:rPr sz="2400" dirty="0" err="1"/>
              <a:t>uso</a:t>
            </a:r>
            <a:r>
              <a:rPr sz="2400" dirty="0"/>
              <a:t> </a:t>
            </a:r>
            <a:r>
              <a:rPr sz="2400" dirty="0" err="1"/>
              <a:t>sostenido</a:t>
            </a:r>
            <a:r>
              <a:rPr sz="2400" dirty="0"/>
              <a:t> y </a:t>
            </a:r>
            <a:r>
              <a:rPr sz="2400" dirty="0" err="1"/>
              <a:t>correcto</a:t>
            </a:r>
            <a:r>
              <a:rPr sz="2400" dirty="0"/>
              <a:t> </a:t>
            </a:r>
          </a:p>
          <a:p>
            <a:pPr rtl="0" eaLnBrk="1" hangingPunct="1">
              <a:lnSpc>
                <a:spcPct val="90000"/>
              </a:lnSpc>
            </a:pPr>
            <a:r>
              <a:rPr sz="2400" dirty="0"/>
              <a:t>Los </a:t>
            </a:r>
            <a:r>
              <a:rPr sz="2400" dirty="0" err="1"/>
              <a:t>hogares</a:t>
            </a:r>
            <a:r>
              <a:rPr sz="2400" dirty="0"/>
              <a:t> </a:t>
            </a:r>
            <a:r>
              <a:rPr sz="2400" dirty="0" err="1"/>
              <a:t>necesitan</a:t>
            </a:r>
            <a:r>
              <a:rPr sz="2400" dirty="0"/>
              <a:t> un </a:t>
            </a:r>
            <a:r>
              <a:rPr sz="2400" dirty="0" err="1"/>
              <a:t>punto</a:t>
            </a:r>
            <a:r>
              <a:rPr sz="2400" dirty="0"/>
              <a:t> de </a:t>
            </a:r>
            <a:r>
              <a:rPr sz="2400" dirty="0" err="1"/>
              <a:t>contacto</a:t>
            </a:r>
            <a:endParaRPr sz="2400" dirty="0"/>
          </a:p>
          <a:p>
            <a:pPr lvl="1" rtl="0" eaLnBrk="1" hangingPunct="1">
              <a:lnSpc>
                <a:spcPct val="90000"/>
              </a:lnSpc>
            </a:pPr>
            <a:r>
              <a:rPr sz="2000" dirty="0" err="1"/>
              <a:t>Servicio</a:t>
            </a:r>
            <a:r>
              <a:rPr sz="2000" dirty="0"/>
              <a:t> de </a:t>
            </a:r>
            <a:r>
              <a:rPr sz="2000" dirty="0" err="1"/>
              <a:t>seguimiento</a:t>
            </a:r>
            <a:endParaRPr sz="2000" dirty="0"/>
          </a:p>
          <a:p>
            <a:pPr lvl="1" rtl="0" eaLnBrk="1" hangingPunct="1">
              <a:lnSpc>
                <a:spcPct val="90000"/>
              </a:lnSpc>
            </a:pPr>
            <a:r>
              <a:rPr sz="2000" dirty="0" err="1"/>
              <a:t>Preguntas</a:t>
            </a:r>
            <a:endParaRPr sz="2000" dirty="0"/>
          </a:p>
          <a:p>
            <a:pPr lvl="1" rtl="0" eaLnBrk="1" hangingPunct="1">
              <a:lnSpc>
                <a:spcPct val="90000"/>
              </a:lnSpc>
            </a:pPr>
            <a:r>
              <a:rPr sz="2000" dirty="0" err="1"/>
              <a:t>Compra</a:t>
            </a:r>
            <a:r>
              <a:rPr sz="2000" dirty="0"/>
              <a:t> de </a:t>
            </a:r>
            <a:r>
              <a:rPr sz="2000" dirty="0" err="1"/>
              <a:t>piezas</a:t>
            </a:r>
            <a:r>
              <a:rPr sz="2000" dirty="0"/>
              <a:t> de </a:t>
            </a:r>
            <a:r>
              <a:rPr sz="2000" dirty="0" err="1"/>
              <a:t>repuesto</a:t>
            </a:r>
            <a:endParaRPr sz="2000" dirty="0"/>
          </a:p>
          <a:p>
            <a:pPr rtl="0" eaLnBrk="1" hangingPunct="1">
              <a:lnSpc>
                <a:spcPct val="90000"/>
              </a:lnSpc>
            </a:pPr>
            <a:r>
              <a:rPr sz="2400" dirty="0" err="1"/>
              <a:t>Desafío</a:t>
            </a:r>
            <a:r>
              <a:rPr sz="2400" dirty="0"/>
              <a:t> a </a:t>
            </a:r>
            <a:r>
              <a:rPr sz="2400" dirty="0" err="1"/>
              <a:t>que</a:t>
            </a:r>
            <a:r>
              <a:rPr sz="2400" dirty="0"/>
              <a:t> los </a:t>
            </a:r>
            <a:r>
              <a:rPr sz="2400" dirty="0" err="1"/>
              <a:t>implementadores</a:t>
            </a:r>
            <a:r>
              <a:rPr sz="2400" dirty="0"/>
              <a:t> </a:t>
            </a:r>
            <a:r>
              <a:rPr sz="2400" dirty="0" err="1"/>
              <a:t>proporcionen</a:t>
            </a:r>
            <a:r>
              <a:rPr sz="2400" dirty="0"/>
              <a:t> </a:t>
            </a:r>
            <a:r>
              <a:rPr sz="2400" dirty="0" err="1"/>
              <a:t>apoyo</a:t>
            </a:r>
            <a:r>
              <a:rPr sz="2400" dirty="0"/>
              <a:t> </a:t>
            </a:r>
            <a:r>
              <a:rPr sz="2400" dirty="0" err="1"/>
              <a:t>tras</a:t>
            </a:r>
            <a:r>
              <a:rPr sz="2400" dirty="0"/>
              <a:t> la </a:t>
            </a:r>
            <a:r>
              <a:rPr sz="2400" dirty="0" err="1"/>
              <a:t>finalización</a:t>
            </a:r>
            <a:r>
              <a:rPr sz="2400" dirty="0"/>
              <a:t> del </a:t>
            </a:r>
            <a:r>
              <a:rPr sz="2400" dirty="0" err="1"/>
              <a:t>programa</a:t>
            </a:r>
            <a:endParaRPr sz="2400" dirty="0"/>
          </a:p>
          <a:p>
            <a:pPr rtl="0" eaLnBrk="1" hangingPunct="1">
              <a:lnSpc>
                <a:spcPct val="90000"/>
              </a:lnSpc>
            </a:pPr>
            <a:r>
              <a:rPr sz="2400" dirty="0" err="1"/>
              <a:t>Generalmente</a:t>
            </a:r>
            <a:r>
              <a:rPr sz="2400" dirty="0"/>
              <a:t> </a:t>
            </a:r>
            <a:r>
              <a:rPr sz="2400" dirty="0" err="1"/>
              <a:t>involucra</a:t>
            </a:r>
            <a:r>
              <a:rPr sz="2400" dirty="0"/>
              <a:t> a los </a:t>
            </a:r>
            <a:r>
              <a:rPr sz="2400" dirty="0" err="1"/>
              <a:t>promotores</a:t>
            </a:r>
            <a:r>
              <a:rPr sz="2400" dirty="0"/>
              <a:t> de </a:t>
            </a:r>
            <a:r>
              <a:rPr sz="2400" dirty="0" err="1"/>
              <a:t>salud</a:t>
            </a:r>
            <a:r>
              <a:rPr sz="2400" dirty="0"/>
              <a:t> </a:t>
            </a:r>
            <a:r>
              <a:rPr sz="2400" dirty="0" err="1"/>
              <a:t>comunitaria</a:t>
            </a:r>
            <a:r>
              <a:rPr sz="2400" dirty="0"/>
              <a:t> y a </a:t>
            </a:r>
            <a:r>
              <a:rPr sz="2400" dirty="0" err="1"/>
              <a:t>organismos</a:t>
            </a:r>
            <a:r>
              <a:rPr sz="2400" dirty="0"/>
              <a:t> del </a:t>
            </a:r>
            <a:r>
              <a:rPr sz="2400" dirty="0" err="1"/>
              <a:t>Gobierno</a:t>
            </a:r>
            <a:endParaRPr sz="2400" dirty="0"/>
          </a:p>
        </p:txBody>
      </p:sp>
      <p:pic>
        <p:nvPicPr>
          <p:cNvPr id="3174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92800" y="2708275"/>
            <a:ext cx="2992438" cy="2244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1751" name="TextBox 7"/>
          <p:cNvSpPr txBox="1">
            <a:spLocks noChangeArrowheads="1"/>
          </p:cNvSpPr>
          <p:nvPr/>
        </p:nvSpPr>
        <p:spPr bwMode="auto">
          <a:xfrm>
            <a:off x="5816600" y="5000625"/>
            <a:ext cx="31845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SODIS </a:t>
            </a:r>
            <a:r>
              <a:rPr sz="1400"/>
              <a:t>(Fuente: EAWAG/SANDEC)</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5FC9CD5-AA47-4645-8759-F74F4F9D2CF5}" type="slidenum">
              <a:rPr/>
              <a:pPr rtl="0" eaLnBrk="1" hangingPunct="1"/>
              <a:t>31</a:t>
            </a:fld>
            <a:endParaRPr/>
          </a:p>
        </p:txBody>
      </p:sp>
      <p:sp>
        <p:nvSpPr>
          <p:cNvPr id="32771" name="Rectangle 2"/>
          <p:cNvSpPr>
            <a:spLocks noGrp="1" noChangeArrowheads="1"/>
          </p:cNvSpPr>
          <p:nvPr>
            <p:ph type="title"/>
          </p:nvPr>
        </p:nvSpPr>
        <p:spPr/>
        <p:txBody>
          <a:bodyPr/>
          <a:lstStyle/>
          <a:p>
            <a:pPr rtl="0" eaLnBrk="1" hangingPunct="1"/>
            <a:r>
              <a:rPr b="1">
                <a:solidFill>
                  <a:schemeClr val="accent2"/>
                </a:solidFill>
              </a:rPr>
              <a:t>Evaluación y mejoras</a:t>
            </a:r>
          </a:p>
        </p:txBody>
      </p:sp>
      <p:sp>
        <p:nvSpPr>
          <p:cNvPr id="32772" name="Rectangle 3"/>
          <p:cNvSpPr>
            <a:spLocks noGrp="1" noChangeArrowheads="1"/>
          </p:cNvSpPr>
          <p:nvPr>
            <p:ph type="body" idx="1"/>
          </p:nvPr>
        </p:nvSpPr>
        <p:spPr>
          <a:xfrm>
            <a:off x="142875" y="1474788"/>
            <a:ext cx="8229600" cy="4525962"/>
          </a:xfrm>
        </p:spPr>
        <p:txBody>
          <a:bodyPr/>
          <a:lstStyle/>
          <a:p>
            <a:pPr rtl="0" eaLnBrk="1" hangingPunct="1"/>
            <a:r>
              <a:rPr sz="2400"/>
              <a:t>Depende de la capacidad del implementador y de la naturaleza de sus actividades</a:t>
            </a:r>
          </a:p>
          <a:p>
            <a:pPr rtl="0" eaLnBrk="1" hangingPunct="1"/>
            <a:r>
              <a:rPr sz="2400"/>
              <a:t>No hay una fórmula específica aunque a menudo monitorean lo siguiente: </a:t>
            </a:r>
          </a:p>
          <a:p>
            <a:pPr lvl="1" rtl="0" eaLnBrk="1" hangingPunct="1"/>
            <a:r>
              <a:rPr sz="2000"/>
              <a:t>La gestión </a:t>
            </a:r>
          </a:p>
          <a:p>
            <a:pPr lvl="1" rtl="0" eaLnBrk="1" hangingPunct="1"/>
            <a:r>
              <a:rPr sz="2000"/>
              <a:t>La calidad del producto</a:t>
            </a:r>
          </a:p>
          <a:p>
            <a:pPr lvl="1" rtl="0" eaLnBrk="1" hangingPunct="1"/>
            <a:r>
              <a:rPr sz="2000"/>
              <a:t>Los sistemas de distribución</a:t>
            </a:r>
          </a:p>
          <a:p>
            <a:pPr lvl="1" rtl="0" eaLnBrk="1" hangingPunct="1"/>
            <a:r>
              <a:rPr sz="2000"/>
              <a:t>La educación de los hogares</a:t>
            </a:r>
          </a:p>
          <a:p>
            <a:pPr lvl="1" rtl="0" eaLnBrk="1" hangingPunct="1"/>
            <a:r>
              <a:rPr sz="2000"/>
              <a:t>Desempeño y uso de la opción de TANDAS</a:t>
            </a:r>
          </a:p>
          <a:p>
            <a:pPr lvl="1" rtl="0" eaLnBrk="1" hangingPunct="1"/>
            <a:r>
              <a:rPr sz="2000"/>
              <a:t>Impacto</a:t>
            </a:r>
          </a:p>
          <a:p>
            <a:pPr rtl="0" eaLnBrk="1" hangingPunct="1"/>
            <a:r>
              <a:rPr sz="2400"/>
              <a:t>¡Es necesario que sea simple!</a:t>
            </a:r>
          </a:p>
          <a:p>
            <a:pPr eaLnBrk="1" hangingPunct="1"/>
            <a:endParaRPr lang="en-US" sz="2400" smtClean="0"/>
          </a:p>
          <a:p>
            <a:pPr lvl="1" eaLnBrk="1" hangingPunct="1"/>
            <a:endParaRPr lang="en-US" sz="2000" smtClean="0"/>
          </a:p>
        </p:txBody>
      </p:sp>
      <p:pic>
        <p:nvPicPr>
          <p:cNvPr id="32773" name="Picture 4" descr="RDI_Ceramic Filter Sta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86438" y="3071813"/>
            <a:ext cx="3052762" cy="19431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2775" name="TextBox 7"/>
          <p:cNvSpPr txBox="1">
            <a:spLocks noChangeArrowheads="1"/>
          </p:cNvSpPr>
          <p:nvPr/>
        </p:nvSpPr>
        <p:spPr bwMode="auto">
          <a:xfrm>
            <a:off x="5715000" y="5072063"/>
            <a:ext cx="3429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Sello en el filtro de cerámica </a:t>
            </a:r>
          </a:p>
          <a:p>
            <a:pPr rtl="0" eaLnBrk="1" hangingPunct="1"/>
            <a:r>
              <a:rPr sz="1400"/>
              <a:t>(Fuente: RDI)</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ACA644D-C53F-4A6E-898D-A39B5C83CA63}" type="slidenum">
              <a:rPr/>
              <a:pPr rtl="0" eaLnBrk="1" hangingPunct="1"/>
              <a:t>32</a:t>
            </a:fld>
            <a:endParaRPr/>
          </a:p>
        </p:txBody>
      </p:sp>
      <p:sp>
        <p:nvSpPr>
          <p:cNvPr id="33795" name="Rectangle 2"/>
          <p:cNvSpPr>
            <a:spLocks noGrp="1" noChangeArrowheads="1"/>
          </p:cNvSpPr>
          <p:nvPr>
            <p:ph type="title"/>
          </p:nvPr>
        </p:nvSpPr>
        <p:spPr/>
        <p:txBody>
          <a:bodyPr/>
          <a:lstStyle/>
          <a:p>
            <a:pPr rtl="0" eaLnBrk="1" hangingPunct="1"/>
            <a:r>
              <a:rPr b="1">
                <a:solidFill>
                  <a:schemeClr val="accent2"/>
                </a:solidFill>
              </a:rPr>
              <a:t>Evaluación y mejoras</a:t>
            </a:r>
          </a:p>
        </p:txBody>
      </p:sp>
      <p:sp>
        <p:nvSpPr>
          <p:cNvPr id="33796" name="Rectangle 3"/>
          <p:cNvSpPr>
            <a:spLocks noGrp="1" noChangeArrowheads="1"/>
          </p:cNvSpPr>
          <p:nvPr>
            <p:ph type="body" idx="1"/>
          </p:nvPr>
        </p:nvSpPr>
        <p:spPr>
          <a:xfrm>
            <a:off x="468313" y="1484313"/>
            <a:ext cx="5051425" cy="5257800"/>
          </a:xfrm>
        </p:spPr>
        <p:txBody>
          <a:bodyPr/>
          <a:lstStyle/>
          <a:p>
            <a:pPr rtl="0" eaLnBrk="1" hangingPunct="1"/>
            <a:r>
              <a:rPr sz="2800"/>
              <a:t>Buenos programas de monitoreo:</a:t>
            </a:r>
          </a:p>
          <a:p>
            <a:pPr lvl="1" rtl="0" eaLnBrk="1" hangingPunct="1"/>
            <a:r>
              <a:rPr sz="2400"/>
              <a:t>Se integran de lleno en el programa de actividades.</a:t>
            </a:r>
          </a:p>
          <a:p>
            <a:pPr lvl="1" rtl="0" eaLnBrk="1" hangingPunct="1"/>
            <a:r>
              <a:rPr sz="2400"/>
              <a:t>Simples y cómodos para el personal</a:t>
            </a:r>
          </a:p>
          <a:p>
            <a:pPr lvl="1" rtl="0" eaLnBrk="1" hangingPunct="1"/>
            <a:r>
              <a:rPr sz="2400"/>
              <a:t>Se obtiene información específica.</a:t>
            </a:r>
          </a:p>
          <a:p>
            <a:pPr lvl="1" rtl="0" eaLnBrk="1" hangingPunct="1"/>
            <a:r>
              <a:rPr sz="2400"/>
              <a:t>Dan lugar a modificaciones y mejoras en el programa, basadas en las lecciones aprendidas y en la información recogida.</a:t>
            </a:r>
          </a:p>
          <a:p>
            <a:pPr eaLnBrk="1" hangingPunct="1"/>
            <a:endParaRPr lang="en-US" sz="2800" smtClean="0"/>
          </a:p>
        </p:txBody>
      </p:sp>
      <p:pic>
        <p:nvPicPr>
          <p:cNvPr id="33797" name="Picture 4" descr="Finished Filter_Vietna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7188" y="2349500"/>
            <a:ext cx="3563937" cy="2673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3799" name="TextBox 7"/>
          <p:cNvSpPr txBox="1">
            <a:spLocks noChangeArrowheads="1"/>
          </p:cNvSpPr>
          <p:nvPr/>
        </p:nvSpPr>
        <p:spPr bwMode="auto">
          <a:xfrm>
            <a:off x="5357813" y="5072063"/>
            <a:ext cx="35004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Filtros de bioarena en Vietnam </a:t>
            </a:r>
            <a:r>
              <a:rPr sz="1400"/>
              <a:t>(Fuente: CAWST)</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1152CAF-7C4F-440A-9E6A-78F9EECA2CBA}" type="slidenum">
              <a:rPr/>
              <a:pPr rtl="0" eaLnBrk="1" hangingPunct="1"/>
              <a:t>33</a:t>
            </a:fld>
            <a:endParaRPr/>
          </a:p>
        </p:txBody>
      </p:sp>
      <p:sp>
        <p:nvSpPr>
          <p:cNvPr id="34819" name="Rectangle 2"/>
          <p:cNvSpPr>
            <a:spLocks noGrp="1" noChangeArrowheads="1"/>
          </p:cNvSpPr>
          <p:nvPr>
            <p:ph type="title"/>
          </p:nvPr>
        </p:nvSpPr>
        <p:spPr/>
        <p:txBody>
          <a:bodyPr/>
          <a:lstStyle/>
          <a:p>
            <a:pPr rtl="0" eaLnBrk="1" hangingPunct="1"/>
            <a:r>
              <a:rPr sz="4000" b="1">
                <a:solidFill>
                  <a:schemeClr val="accent2"/>
                </a:solidFill>
              </a:rPr>
              <a:t>Monitoreo del proceso y del impacto</a:t>
            </a:r>
          </a:p>
        </p:txBody>
      </p:sp>
      <p:sp>
        <p:nvSpPr>
          <p:cNvPr id="247811" name="Rectangle 3"/>
          <p:cNvSpPr>
            <a:spLocks noGrp="1" noChangeArrowheads="1"/>
          </p:cNvSpPr>
          <p:nvPr>
            <p:ph type="body" idx="1"/>
          </p:nvPr>
        </p:nvSpPr>
        <p:spPr>
          <a:xfrm>
            <a:off x="457200" y="1600200"/>
            <a:ext cx="5338763" cy="5257800"/>
          </a:xfrm>
        </p:spPr>
        <p:txBody>
          <a:bodyPr/>
          <a:lstStyle/>
          <a:p>
            <a:pPr rtl="0" eaLnBrk="1" hangingPunct="1">
              <a:lnSpc>
                <a:spcPct val="90000"/>
              </a:lnSpc>
              <a:defRPr/>
            </a:pPr>
            <a:r>
              <a:rPr sz="2800" b="1"/>
              <a:t>Monitoreo del proceso</a:t>
            </a:r>
          </a:p>
          <a:p>
            <a:pPr lvl="1" rtl="0" eaLnBrk="1" hangingPunct="1">
              <a:lnSpc>
                <a:spcPct val="90000"/>
              </a:lnSpc>
              <a:defRPr/>
            </a:pPr>
            <a:r>
              <a:rPr sz="2400"/>
              <a:t>Procesos que contribuyen al funcionamiento del programa</a:t>
            </a:r>
          </a:p>
          <a:p>
            <a:pPr marL="457200" lvl="1" indent="0" rtl="0" eaLnBrk="1" hangingPunct="1">
              <a:lnSpc>
                <a:spcPct val="90000"/>
              </a:lnSpc>
              <a:buFontTx/>
              <a:buNone/>
              <a:defRPr/>
            </a:pPr>
            <a:r>
              <a:rPr sz="1000" i="1"/>
              <a:t>    </a:t>
            </a:r>
          </a:p>
          <a:p>
            <a:pPr marL="457200" lvl="1" indent="0" rtl="0" eaLnBrk="1" hangingPunct="1">
              <a:lnSpc>
                <a:spcPct val="90000"/>
              </a:lnSpc>
              <a:buFontTx/>
              <a:buNone/>
              <a:defRPr/>
            </a:pPr>
            <a:r>
              <a:rPr sz="2400" i="1"/>
              <a:t>“¿Estamos haciendo bien las cosas?”</a:t>
            </a:r>
          </a:p>
          <a:p>
            <a:pPr marL="457200" lvl="1" indent="0" eaLnBrk="1" hangingPunct="1">
              <a:lnSpc>
                <a:spcPct val="90000"/>
              </a:lnSpc>
              <a:buFontTx/>
              <a:buNone/>
              <a:defRPr/>
            </a:pPr>
            <a:endParaRPr lang="en-US" sz="1000" i="1" dirty="0" smtClean="0"/>
          </a:p>
          <a:p>
            <a:pPr rtl="0" eaLnBrk="1" hangingPunct="1">
              <a:lnSpc>
                <a:spcPct val="90000"/>
              </a:lnSpc>
              <a:defRPr/>
            </a:pPr>
            <a:r>
              <a:rPr sz="2800" b="1"/>
              <a:t>Monitoreo del impacto</a:t>
            </a:r>
          </a:p>
          <a:p>
            <a:pPr lvl="1" rtl="0" eaLnBrk="1" hangingPunct="1">
              <a:lnSpc>
                <a:spcPct val="90000"/>
              </a:lnSpc>
              <a:defRPr/>
            </a:pPr>
            <a:r>
              <a:rPr sz="2400"/>
              <a:t>Impacto en la población objetivo</a:t>
            </a:r>
          </a:p>
          <a:p>
            <a:pPr lvl="1" eaLnBrk="1" hangingPunct="1">
              <a:lnSpc>
                <a:spcPct val="90000"/>
              </a:lnSpc>
              <a:defRPr/>
            </a:pPr>
            <a:endParaRPr lang="en-US" sz="1000" dirty="0" smtClean="0"/>
          </a:p>
          <a:p>
            <a:pPr marL="457200" lvl="1" indent="0" rtl="0" eaLnBrk="1" hangingPunct="1">
              <a:lnSpc>
                <a:spcPct val="90000"/>
              </a:lnSpc>
              <a:buFontTx/>
              <a:buNone/>
              <a:defRPr/>
            </a:pPr>
            <a:r>
              <a:rPr sz="2400" i="1"/>
              <a:t>“¿Estamos haciendo lo correcto?”</a:t>
            </a:r>
          </a:p>
        </p:txBody>
      </p:sp>
      <p:pic>
        <p:nvPicPr>
          <p:cNvPr id="34821" name="Picture 4" descr="RDI_Ceramic Filter Flow Te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5963" y="1214438"/>
            <a:ext cx="3001962" cy="22066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4822" name="Picture 5" descr="Three Pile Sorting_Indi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5963" y="4025900"/>
            <a:ext cx="3017837" cy="226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4824" name="TextBox 7"/>
          <p:cNvSpPr txBox="1">
            <a:spLocks noChangeArrowheads="1"/>
          </p:cNvSpPr>
          <p:nvPr/>
        </p:nvSpPr>
        <p:spPr bwMode="auto">
          <a:xfrm>
            <a:off x="5715000" y="3429000"/>
            <a:ext cx="33575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Ceramic Filters in Cambodia </a:t>
            </a:r>
            <a:r>
              <a:rPr sz="1400"/>
              <a:t>(Credit: RDI)</a:t>
            </a:r>
          </a:p>
        </p:txBody>
      </p:sp>
      <p:sp>
        <p:nvSpPr>
          <p:cNvPr id="34825" name="TextBox 7"/>
          <p:cNvSpPr txBox="1">
            <a:spLocks noChangeArrowheads="1"/>
          </p:cNvSpPr>
          <p:nvPr/>
        </p:nvSpPr>
        <p:spPr bwMode="auto">
          <a:xfrm>
            <a:off x="5715000" y="6286500"/>
            <a:ext cx="1684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400"/>
              <a:t>(Fuente: CAWST)</a:t>
            </a:r>
          </a:p>
        </p:txBody>
      </p:sp>
      <p:pic>
        <p:nvPicPr>
          <p:cNvPr id="10" name="Picture 5" descr="CAWST Colour - no text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4207E70-5976-45FC-89AC-C48906AB5C3F}" type="slidenum">
              <a:rPr/>
              <a:pPr rtl="0" eaLnBrk="1" hangingPunct="1"/>
              <a:t>34</a:t>
            </a:fld>
            <a:endParaRPr/>
          </a:p>
        </p:txBody>
      </p:sp>
      <p:sp>
        <p:nvSpPr>
          <p:cNvPr id="35843" name="Rectangle 2"/>
          <p:cNvSpPr>
            <a:spLocks noGrp="1" noChangeArrowheads="1"/>
          </p:cNvSpPr>
          <p:nvPr>
            <p:ph type="title"/>
          </p:nvPr>
        </p:nvSpPr>
        <p:spPr>
          <a:xfrm>
            <a:off x="460375" y="0"/>
            <a:ext cx="8229600" cy="1143000"/>
          </a:xfrm>
        </p:spPr>
        <p:txBody>
          <a:bodyPr/>
          <a:lstStyle/>
          <a:p>
            <a:pPr rtl="0" eaLnBrk="1" hangingPunct="1"/>
            <a:r>
              <a:rPr b="1">
                <a:solidFill>
                  <a:schemeClr val="accent2"/>
                </a:solidFill>
              </a:rPr>
              <a:t>Creación de capacidades</a:t>
            </a:r>
          </a:p>
        </p:txBody>
      </p:sp>
      <p:sp>
        <p:nvSpPr>
          <p:cNvPr id="35844" name="Rectangle 3"/>
          <p:cNvSpPr>
            <a:spLocks noGrp="1" noChangeArrowheads="1"/>
          </p:cNvSpPr>
          <p:nvPr>
            <p:ph type="body" idx="1"/>
          </p:nvPr>
        </p:nvSpPr>
        <p:spPr>
          <a:xfrm>
            <a:off x="428625" y="1246188"/>
            <a:ext cx="5194300" cy="5183187"/>
          </a:xfrm>
        </p:spPr>
        <p:txBody>
          <a:bodyPr/>
          <a:lstStyle/>
          <a:p>
            <a:pPr rtl="0" eaLnBrk="1" hangingPunct="1"/>
            <a:r>
              <a:rPr sz="2400" dirty="0" err="1"/>
              <a:t>Desarrollar</a:t>
            </a:r>
            <a:r>
              <a:rPr sz="2400" dirty="0"/>
              <a:t> el </a:t>
            </a:r>
            <a:r>
              <a:rPr sz="2400" dirty="0" err="1"/>
              <a:t>conocimiento</a:t>
            </a:r>
            <a:r>
              <a:rPr sz="2400" dirty="0"/>
              <a:t> y </a:t>
            </a:r>
            <a:r>
              <a:rPr sz="2400" dirty="0" err="1"/>
              <a:t>las</a:t>
            </a:r>
            <a:r>
              <a:rPr sz="2400" dirty="0"/>
              <a:t> </a:t>
            </a:r>
            <a:r>
              <a:rPr sz="2400" dirty="0" err="1"/>
              <a:t>habilidades</a:t>
            </a:r>
            <a:r>
              <a:rPr sz="2400" dirty="0"/>
              <a:t> de </a:t>
            </a:r>
            <a:r>
              <a:rPr sz="2400" dirty="0" err="1"/>
              <a:t>las</a:t>
            </a:r>
            <a:r>
              <a:rPr sz="2400" dirty="0"/>
              <a:t> personas </a:t>
            </a:r>
          </a:p>
          <a:p>
            <a:pPr rtl="0" eaLnBrk="1" hangingPunct="1"/>
            <a:r>
              <a:rPr sz="2400" dirty="0" err="1"/>
              <a:t>Aumentar</a:t>
            </a:r>
            <a:r>
              <a:rPr sz="2400" dirty="0"/>
              <a:t> la </a:t>
            </a:r>
            <a:r>
              <a:rPr sz="2400" dirty="0" err="1"/>
              <a:t>capacidad</a:t>
            </a:r>
            <a:r>
              <a:rPr sz="2400" dirty="0"/>
              <a:t> de la </a:t>
            </a:r>
            <a:r>
              <a:rPr sz="2400" dirty="0" err="1"/>
              <a:t>población</a:t>
            </a:r>
            <a:r>
              <a:rPr sz="2400" dirty="0"/>
              <a:t> local con el fin de </a:t>
            </a:r>
            <a:r>
              <a:rPr sz="2400" dirty="0" err="1"/>
              <a:t>satisfacer</a:t>
            </a:r>
            <a:r>
              <a:rPr sz="2400" dirty="0"/>
              <a:t> </a:t>
            </a:r>
            <a:r>
              <a:rPr sz="2400" dirty="0" err="1"/>
              <a:t>sus</a:t>
            </a:r>
            <a:r>
              <a:rPr sz="2400" dirty="0"/>
              <a:t> </a:t>
            </a:r>
            <a:r>
              <a:rPr sz="2400" dirty="0" err="1"/>
              <a:t>propias</a:t>
            </a:r>
            <a:r>
              <a:rPr sz="2400" dirty="0"/>
              <a:t> </a:t>
            </a:r>
            <a:r>
              <a:rPr sz="2400" dirty="0" err="1"/>
              <a:t>necesidades</a:t>
            </a:r>
            <a:endParaRPr sz="2400" dirty="0"/>
          </a:p>
          <a:p>
            <a:pPr rtl="0" eaLnBrk="1" hangingPunct="1"/>
            <a:r>
              <a:rPr sz="2400" dirty="0"/>
              <a:t>Es </a:t>
            </a:r>
            <a:r>
              <a:rPr sz="2400" dirty="0" err="1"/>
              <a:t>necesaria</a:t>
            </a:r>
            <a:r>
              <a:rPr sz="2400" dirty="0"/>
              <a:t> </a:t>
            </a:r>
            <a:r>
              <a:rPr sz="2400" dirty="0" err="1"/>
              <a:t>una</a:t>
            </a:r>
            <a:r>
              <a:rPr sz="2400" dirty="0"/>
              <a:t> </a:t>
            </a:r>
            <a:r>
              <a:rPr sz="2400" dirty="0" err="1"/>
              <a:t>variedad</a:t>
            </a:r>
            <a:r>
              <a:rPr sz="2400" dirty="0"/>
              <a:t> de roles </a:t>
            </a:r>
            <a:r>
              <a:rPr sz="2400" dirty="0" err="1"/>
              <a:t>para</a:t>
            </a:r>
            <a:r>
              <a:rPr sz="2400" dirty="0"/>
              <a:t> la </a:t>
            </a:r>
            <a:r>
              <a:rPr sz="2400" dirty="0" err="1"/>
              <a:t>implementación</a:t>
            </a:r>
            <a:endParaRPr sz="2400" dirty="0"/>
          </a:p>
          <a:p>
            <a:pPr rtl="0" eaLnBrk="1" hangingPunct="1"/>
            <a:r>
              <a:rPr sz="2400" dirty="0"/>
              <a:t>Se </a:t>
            </a:r>
            <a:r>
              <a:rPr sz="2400" dirty="0" err="1"/>
              <a:t>pueden</a:t>
            </a:r>
            <a:r>
              <a:rPr sz="2400" dirty="0"/>
              <a:t> </a:t>
            </a:r>
            <a:r>
              <a:rPr sz="2400" dirty="0" err="1"/>
              <a:t>desempeñar</a:t>
            </a:r>
            <a:r>
              <a:rPr sz="2400" dirty="0"/>
              <a:t> los roles </a:t>
            </a:r>
            <a:r>
              <a:rPr sz="2400" dirty="0" err="1"/>
              <a:t>dentro</a:t>
            </a:r>
            <a:r>
              <a:rPr sz="2400" dirty="0"/>
              <a:t> de </a:t>
            </a:r>
            <a:r>
              <a:rPr sz="2400" dirty="0" err="1"/>
              <a:t>una</a:t>
            </a:r>
            <a:r>
              <a:rPr sz="2400" dirty="0"/>
              <a:t> o </a:t>
            </a:r>
            <a:r>
              <a:rPr sz="2400" dirty="0" err="1"/>
              <a:t>varias</a:t>
            </a:r>
            <a:r>
              <a:rPr sz="2400" dirty="0"/>
              <a:t> </a:t>
            </a:r>
            <a:r>
              <a:rPr sz="2400" dirty="0" err="1"/>
              <a:t>organizaciones</a:t>
            </a:r>
            <a:endParaRPr sz="2400" dirty="0"/>
          </a:p>
        </p:txBody>
      </p:sp>
      <p:pic>
        <p:nvPicPr>
          <p:cNvPr id="35845"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22925" y="1357313"/>
            <a:ext cx="3057525" cy="40767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5847" name="TextBox 7"/>
          <p:cNvSpPr txBox="1">
            <a:spLocks noChangeArrowheads="1"/>
          </p:cNvSpPr>
          <p:nvPr/>
        </p:nvSpPr>
        <p:spPr bwMode="auto">
          <a:xfrm>
            <a:off x="5551488" y="5500688"/>
            <a:ext cx="35210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Actividad sobre las vías de transmisión. </a:t>
            </a:r>
          </a:p>
          <a:p>
            <a:pPr rtl="0" eaLnBrk="1" hangingPunct="1"/>
            <a:r>
              <a:rPr sz="1400"/>
              <a:t>(Fuente: CAWST)</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rtl="0" eaLnBrk="1" hangingPunct="1"/>
            <a:r>
              <a:rPr b="1">
                <a:solidFill>
                  <a:schemeClr val="accent2"/>
                </a:solidFill>
              </a:rPr>
              <a:t>Roles de implementación</a:t>
            </a:r>
          </a:p>
        </p:txBody>
      </p:sp>
      <p:sp>
        <p:nvSpPr>
          <p:cNvPr id="36867"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0F08C74-5AFF-461C-84EF-096BBEED5E43}" type="slidenum">
              <a:rPr/>
              <a:pPr rtl="0" eaLnBrk="1" hangingPunct="1"/>
              <a:t>35</a:t>
            </a:fld>
            <a:endParaRPr/>
          </a:p>
        </p:txBody>
      </p:sp>
      <p:grpSp>
        <p:nvGrpSpPr>
          <p:cNvPr id="36869" name="Group 32"/>
          <p:cNvGrpSpPr>
            <a:grpSpLocks/>
          </p:cNvGrpSpPr>
          <p:nvPr/>
        </p:nvGrpSpPr>
        <p:grpSpPr bwMode="auto">
          <a:xfrm>
            <a:off x="428625" y="1714500"/>
            <a:ext cx="8643938" cy="4643438"/>
            <a:chOff x="428596" y="1357298"/>
            <a:chExt cx="8643998" cy="4643470"/>
          </a:xfrm>
        </p:grpSpPr>
        <p:sp>
          <p:nvSpPr>
            <p:cNvPr id="6" name="Oval 5"/>
            <p:cNvSpPr/>
            <p:nvPr/>
          </p:nvSpPr>
          <p:spPr>
            <a:xfrm>
              <a:off x="1785918" y="1357298"/>
              <a:ext cx="228601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a:solidFill>
                    <a:schemeClr val="tx1"/>
                  </a:solidFill>
                </a:rPr>
                <a:t>Otros interesados </a:t>
              </a:r>
            </a:p>
          </p:txBody>
        </p:sp>
        <p:sp>
          <p:nvSpPr>
            <p:cNvPr id="7" name="Oval 6"/>
            <p:cNvSpPr/>
            <p:nvPr/>
          </p:nvSpPr>
          <p:spPr>
            <a:xfrm>
              <a:off x="3500430" y="2928934"/>
              <a:ext cx="228601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a:solidFill>
                    <a:schemeClr val="tx1"/>
                  </a:solidFill>
                </a:rPr>
                <a:t>Implementadores de proyecto</a:t>
              </a:r>
            </a:p>
          </p:txBody>
        </p:sp>
        <p:sp>
          <p:nvSpPr>
            <p:cNvPr id="8" name="Oval 7"/>
            <p:cNvSpPr/>
            <p:nvPr/>
          </p:nvSpPr>
          <p:spPr>
            <a:xfrm>
              <a:off x="5143504" y="1357298"/>
              <a:ext cx="228601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a:solidFill>
                    <a:schemeClr val="tx1"/>
                  </a:solidFill>
                </a:rPr>
                <a:t>Promotores de salud comunitaria</a:t>
              </a:r>
            </a:p>
          </p:txBody>
        </p:sp>
        <p:sp>
          <p:nvSpPr>
            <p:cNvPr id="9" name="Oval 8"/>
            <p:cNvSpPr/>
            <p:nvPr/>
          </p:nvSpPr>
          <p:spPr>
            <a:xfrm>
              <a:off x="5143504" y="4500570"/>
              <a:ext cx="2357454"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a:solidFill>
                    <a:schemeClr val="tx1"/>
                  </a:solidFill>
                </a:rPr>
                <a:t>Fabricantes de productos</a:t>
              </a:r>
            </a:p>
          </p:txBody>
        </p:sp>
        <p:sp>
          <p:nvSpPr>
            <p:cNvPr id="10" name="Oval 9"/>
            <p:cNvSpPr/>
            <p:nvPr/>
          </p:nvSpPr>
          <p:spPr>
            <a:xfrm>
              <a:off x="6786578" y="2928934"/>
              <a:ext cx="2286016" cy="150019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a:solidFill>
                    <a:schemeClr val="tx1"/>
                  </a:solidFill>
                </a:rPr>
                <a:t>Hogares</a:t>
              </a:r>
            </a:p>
          </p:txBody>
        </p:sp>
        <p:sp>
          <p:nvSpPr>
            <p:cNvPr id="11" name="Oval 10"/>
            <p:cNvSpPr/>
            <p:nvPr/>
          </p:nvSpPr>
          <p:spPr>
            <a:xfrm>
              <a:off x="428596" y="2928934"/>
              <a:ext cx="228601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sz="1600" dirty="0" err="1">
                  <a:solidFill>
                    <a:schemeClr val="tx1"/>
                  </a:solidFill>
                </a:rPr>
                <a:t>Capacitadores</a:t>
              </a:r>
              <a:endParaRPr sz="1600" dirty="0">
                <a:solidFill>
                  <a:schemeClr val="tx1"/>
                </a:solidFill>
              </a:endParaRPr>
            </a:p>
          </p:txBody>
        </p:sp>
        <p:cxnSp>
          <p:nvCxnSpPr>
            <p:cNvPr id="13" name="Straight Connector 12"/>
            <p:cNvCxnSpPr>
              <a:stCxn id="11" idx="6"/>
              <a:endCxn id="7" idx="2"/>
            </p:cNvCxnSpPr>
            <p:nvPr/>
          </p:nvCxnSpPr>
          <p:spPr>
            <a:xfrm>
              <a:off x="2714612" y="3679827"/>
              <a:ext cx="785818"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4"/>
              <a:endCxn id="9" idx="2"/>
            </p:cNvCxnSpPr>
            <p:nvPr/>
          </p:nvCxnSpPr>
          <p:spPr>
            <a:xfrm rot="16200000" flipH="1">
              <a:off x="4483099" y="4589471"/>
              <a:ext cx="820743" cy="5000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0"/>
            </p:cNvCxnSpPr>
            <p:nvPr/>
          </p:nvCxnSpPr>
          <p:spPr>
            <a:xfrm>
              <a:off x="4643438" y="2928934"/>
              <a:ext cx="914406" cy="914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0"/>
              <a:endCxn id="8" idx="2"/>
            </p:cNvCxnSpPr>
            <p:nvPr/>
          </p:nvCxnSpPr>
          <p:spPr>
            <a:xfrm rot="5400000" flipH="1" flipV="1">
              <a:off x="4483099" y="2268530"/>
              <a:ext cx="820743" cy="5000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6"/>
              <a:endCxn id="10" idx="0"/>
            </p:cNvCxnSpPr>
            <p:nvPr/>
          </p:nvCxnSpPr>
          <p:spPr>
            <a:xfrm>
              <a:off x="7429520" y="2108191"/>
              <a:ext cx="500066" cy="820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6"/>
              <a:endCxn id="10" idx="4"/>
            </p:cNvCxnSpPr>
            <p:nvPr/>
          </p:nvCxnSpPr>
          <p:spPr>
            <a:xfrm flipV="1">
              <a:off x="7500958" y="4429132"/>
              <a:ext cx="428628" cy="8223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4"/>
              <a:endCxn id="7" idx="1"/>
            </p:cNvCxnSpPr>
            <p:nvPr/>
          </p:nvCxnSpPr>
          <p:spPr>
            <a:xfrm rot="16200000" flipH="1">
              <a:off x="3236904" y="2549519"/>
              <a:ext cx="290514" cy="90646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19"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rtl="0" eaLnBrk="1" hangingPunct="1"/>
            <a:r>
              <a:rPr b="1">
                <a:solidFill>
                  <a:schemeClr val="accent2"/>
                </a:solidFill>
              </a:rPr>
              <a:t>Tipos de implementadores</a:t>
            </a:r>
          </a:p>
        </p:txBody>
      </p:sp>
      <p:sp>
        <p:nvSpPr>
          <p:cNvPr id="3789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589CE84-9BE4-4A0E-94D0-5A422066F969}" type="slidenum">
              <a:rPr/>
              <a:pPr rtl="0" eaLnBrk="1" hangingPunct="1"/>
              <a:t>36</a:t>
            </a:fld>
            <a:endParaRPr/>
          </a:p>
        </p:txBody>
      </p:sp>
      <p:sp>
        <p:nvSpPr>
          <p:cNvPr id="37892" name="Content Placeholder 5"/>
          <p:cNvSpPr>
            <a:spLocks noGrp="1"/>
          </p:cNvSpPr>
          <p:nvPr>
            <p:ph idx="1"/>
          </p:nvPr>
        </p:nvSpPr>
        <p:spPr>
          <a:xfrm>
            <a:off x="468313" y="1196975"/>
            <a:ext cx="8229600" cy="4525963"/>
          </a:xfrm>
        </p:spPr>
        <p:txBody>
          <a:bodyPr/>
          <a:lstStyle/>
          <a:p>
            <a:pPr rtl="0" eaLnBrk="1" hangingPunct="1"/>
            <a:r>
              <a:rPr/>
              <a:t>ONGs indígenas</a:t>
            </a:r>
          </a:p>
          <a:p>
            <a:pPr rtl="0" eaLnBrk="1" hangingPunct="1"/>
            <a:r>
              <a:rPr/>
              <a:t>ONGs internacionales y multinacionales</a:t>
            </a:r>
          </a:p>
          <a:p>
            <a:pPr rtl="0" eaLnBrk="1" hangingPunct="1"/>
            <a:r>
              <a:rPr/>
              <a:t>Agencias de las Naciones Unidas</a:t>
            </a:r>
          </a:p>
          <a:p>
            <a:pPr rtl="0" eaLnBrk="1" hangingPunct="1"/>
            <a:r>
              <a:rPr/>
              <a:t>Gobierno</a:t>
            </a:r>
          </a:p>
          <a:p>
            <a:pPr rtl="0" eaLnBrk="1" hangingPunct="1"/>
            <a:r>
              <a:rPr/>
              <a:t>El sector privado</a:t>
            </a:r>
          </a:p>
          <a:p>
            <a:pPr rtl="0" eaLnBrk="1" hangingPunct="1"/>
            <a:r>
              <a:rPr/>
              <a:t>Las compañías son importantes</a:t>
            </a:r>
          </a:p>
          <a:p>
            <a:pPr rtl="0" eaLnBrk="1" hangingPunct="1"/>
            <a:r>
              <a:rPr/>
              <a:t>Necesitan unas habilidades de planificación, dirección, organización y comunicación excelentes.</a:t>
            </a:r>
          </a:p>
          <a:p>
            <a:pPr eaLnBrk="1" hangingPunct="1"/>
            <a:endParaRPr lang="en-CA" smtClean="0"/>
          </a:p>
        </p:txBody>
      </p:sp>
      <p:pic>
        <p:nvPicPr>
          <p:cNvPr id="6"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rtl="0"/>
            <a:r>
              <a:rPr b="1">
                <a:solidFill>
                  <a:schemeClr val="accent2"/>
                </a:solidFill>
              </a:rPr>
              <a:t>Promotores de salud comunitaria</a:t>
            </a:r>
          </a:p>
        </p:txBody>
      </p:sp>
      <p:sp>
        <p:nvSpPr>
          <p:cNvPr id="38915" name="Content Placeholder 2"/>
          <p:cNvSpPr>
            <a:spLocks noGrp="1"/>
          </p:cNvSpPr>
          <p:nvPr>
            <p:ph idx="1"/>
          </p:nvPr>
        </p:nvSpPr>
        <p:spPr/>
        <p:txBody>
          <a:bodyPr/>
          <a:lstStyle/>
          <a:p>
            <a:pPr rtl="0"/>
            <a:r>
              <a:rPr sz="2800" dirty="0"/>
              <a:t>Son indispensables </a:t>
            </a:r>
            <a:r>
              <a:rPr sz="2800" dirty="0" err="1"/>
              <a:t>para</a:t>
            </a:r>
            <a:r>
              <a:rPr sz="2800" dirty="0"/>
              <a:t> </a:t>
            </a:r>
            <a:r>
              <a:rPr sz="2800" dirty="0" err="1"/>
              <a:t>que</a:t>
            </a:r>
            <a:r>
              <a:rPr sz="2800" dirty="0"/>
              <a:t> la </a:t>
            </a:r>
            <a:r>
              <a:rPr sz="2800" dirty="0" err="1"/>
              <a:t>implementación</a:t>
            </a:r>
            <a:r>
              <a:rPr sz="2800" dirty="0"/>
              <a:t> sea </a:t>
            </a:r>
            <a:r>
              <a:rPr sz="2800" dirty="0" err="1"/>
              <a:t>exitosa</a:t>
            </a:r>
            <a:endParaRPr sz="2800" dirty="0"/>
          </a:p>
          <a:p>
            <a:pPr rtl="0"/>
            <a:r>
              <a:rPr sz="2800" dirty="0" err="1"/>
              <a:t>Facilitan</a:t>
            </a:r>
            <a:r>
              <a:rPr sz="2800" dirty="0"/>
              <a:t> el </a:t>
            </a:r>
            <a:r>
              <a:rPr sz="2800" dirty="0" err="1"/>
              <a:t>aprendizaje</a:t>
            </a:r>
            <a:r>
              <a:rPr sz="2800" dirty="0"/>
              <a:t> </a:t>
            </a:r>
            <a:r>
              <a:rPr sz="2800" dirty="0" err="1"/>
              <a:t>sobre</a:t>
            </a:r>
            <a:r>
              <a:rPr sz="2800" dirty="0"/>
              <a:t> el TANDAS </a:t>
            </a:r>
          </a:p>
          <a:p>
            <a:pPr rtl="0"/>
            <a:r>
              <a:rPr sz="2800" dirty="0" err="1"/>
              <a:t>Actividades</a:t>
            </a:r>
            <a:r>
              <a:rPr sz="2800" dirty="0"/>
              <a:t> </a:t>
            </a:r>
            <a:r>
              <a:rPr sz="2800" dirty="0" err="1"/>
              <a:t>comunitarias</a:t>
            </a:r>
            <a:r>
              <a:rPr sz="2800" dirty="0"/>
              <a:t> y </a:t>
            </a:r>
            <a:r>
              <a:rPr sz="2800" dirty="0" err="1"/>
              <a:t>visitas</a:t>
            </a:r>
            <a:r>
              <a:rPr sz="2800" dirty="0"/>
              <a:t> a los </a:t>
            </a:r>
            <a:r>
              <a:rPr sz="2800" dirty="0" err="1"/>
              <a:t>hogares</a:t>
            </a:r>
            <a:endParaRPr sz="2800" dirty="0"/>
          </a:p>
          <a:p>
            <a:pPr rtl="0"/>
            <a:r>
              <a:rPr sz="2800" dirty="0" err="1"/>
              <a:t>Capacidades</a:t>
            </a:r>
            <a:r>
              <a:rPr sz="2800" dirty="0"/>
              <a:t> </a:t>
            </a:r>
            <a:r>
              <a:rPr sz="2800" dirty="0" err="1"/>
              <a:t>necesarias</a:t>
            </a:r>
            <a:r>
              <a:rPr sz="2800" dirty="0"/>
              <a:t>:</a:t>
            </a:r>
          </a:p>
          <a:p>
            <a:pPr lvl="1" rtl="0"/>
            <a:r>
              <a:rPr sz="2400" dirty="0" err="1"/>
              <a:t>Que</a:t>
            </a:r>
            <a:r>
              <a:rPr sz="2400" dirty="0"/>
              <a:t> sea de </a:t>
            </a:r>
            <a:r>
              <a:rPr sz="2400" dirty="0" err="1"/>
              <a:t>confianza</a:t>
            </a:r>
            <a:r>
              <a:rPr sz="2400" dirty="0"/>
              <a:t>, </a:t>
            </a:r>
            <a:r>
              <a:rPr sz="2400" dirty="0" err="1"/>
              <a:t>respetado</a:t>
            </a:r>
            <a:endParaRPr sz="2400" dirty="0"/>
          </a:p>
          <a:p>
            <a:pPr lvl="1" rtl="0"/>
            <a:r>
              <a:rPr sz="2400" dirty="0" err="1"/>
              <a:t>Que</a:t>
            </a:r>
            <a:r>
              <a:rPr sz="2400" dirty="0"/>
              <a:t> </a:t>
            </a:r>
            <a:r>
              <a:rPr sz="2400" dirty="0" err="1"/>
              <a:t>hable</a:t>
            </a:r>
            <a:r>
              <a:rPr sz="2400" dirty="0"/>
              <a:t> el </a:t>
            </a:r>
            <a:r>
              <a:rPr sz="2400" dirty="0" err="1"/>
              <a:t>idioma</a:t>
            </a:r>
            <a:endParaRPr sz="2400" dirty="0"/>
          </a:p>
          <a:p>
            <a:pPr lvl="1" rtl="0"/>
            <a:r>
              <a:rPr sz="2400" dirty="0" err="1"/>
              <a:t>Que</a:t>
            </a:r>
            <a:r>
              <a:rPr sz="2400" dirty="0"/>
              <a:t> </a:t>
            </a:r>
            <a:r>
              <a:rPr sz="2400" dirty="0" err="1"/>
              <a:t>entienda</a:t>
            </a:r>
            <a:r>
              <a:rPr sz="2400" dirty="0"/>
              <a:t> la </a:t>
            </a:r>
            <a:r>
              <a:rPr sz="2400" dirty="0" err="1"/>
              <a:t>cultura</a:t>
            </a:r>
            <a:endParaRPr sz="2400" dirty="0"/>
          </a:p>
          <a:p>
            <a:pPr lvl="1" rtl="0"/>
            <a:r>
              <a:rPr sz="2400" dirty="0" err="1"/>
              <a:t>Que</a:t>
            </a:r>
            <a:r>
              <a:rPr sz="2400" dirty="0"/>
              <a:t> sea un </a:t>
            </a:r>
            <a:r>
              <a:rPr sz="2400" dirty="0" err="1"/>
              <a:t>comunicador</a:t>
            </a:r>
            <a:r>
              <a:rPr sz="2400" dirty="0"/>
              <a:t> </a:t>
            </a:r>
            <a:r>
              <a:rPr sz="2400" dirty="0" err="1"/>
              <a:t>excelente</a:t>
            </a:r>
            <a:endParaRPr sz="2400" dirty="0"/>
          </a:p>
        </p:txBody>
      </p:sp>
      <p:sp>
        <p:nvSpPr>
          <p:cNvPr id="38916"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4895A40-44E9-4D05-B702-23F707EF61CF}" type="slidenum">
              <a:rPr/>
              <a:pPr rtl="0" eaLnBrk="1" hangingPunct="1"/>
              <a:t>37</a:t>
            </a:fld>
            <a:endParaRPr/>
          </a:p>
        </p:txBody>
      </p:sp>
      <p:pic>
        <p:nvPicPr>
          <p:cNvPr id="38917"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54575" y="3573016"/>
            <a:ext cx="2889425" cy="208823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8919" name="TextBox 7"/>
          <p:cNvSpPr txBox="1">
            <a:spLocks noChangeArrowheads="1"/>
          </p:cNvSpPr>
          <p:nvPr/>
        </p:nvSpPr>
        <p:spPr bwMode="auto">
          <a:xfrm>
            <a:off x="5214938" y="5786438"/>
            <a:ext cx="35210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WaterGuard en Myanmar</a:t>
            </a:r>
          </a:p>
          <a:p>
            <a:pPr rtl="0" eaLnBrk="1" hangingPunct="1"/>
            <a:r>
              <a:rPr sz="1400"/>
              <a:t>(Credit: PSI Myanmar)</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rtl="0"/>
            <a:r>
              <a:rPr b="1">
                <a:solidFill>
                  <a:schemeClr val="accent2"/>
                </a:solidFill>
              </a:rPr>
              <a:t>Capacitadores</a:t>
            </a:r>
          </a:p>
        </p:txBody>
      </p:sp>
      <p:sp>
        <p:nvSpPr>
          <p:cNvPr id="3" name="Content Placeholder 2"/>
          <p:cNvSpPr>
            <a:spLocks noGrp="1"/>
          </p:cNvSpPr>
          <p:nvPr>
            <p:ph idx="1"/>
          </p:nvPr>
        </p:nvSpPr>
        <p:spPr>
          <a:xfrm>
            <a:off x="457200" y="1600200"/>
            <a:ext cx="4511675" cy="4525963"/>
          </a:xfrm>
        </p:spPr>
        <p:txBody>
          <a:bodyPr/>
          <a:lstStyle/>
          <a:p>
            <a:pPr rtl="0">
              <a:defRPr/>
            </a:pPr>
            <a:r>
              <a:rPr sz="2800" dirty="0" err="1"/>
              <a:t>Ayudan</a:t>
            </a:r>
            <a:r>
              <a:rPr sz="2800" dirty="0"/>
              <a:t> a </a:t>
            </a:r>
            <a:r>
              <a:rPr sz="2800" dirty="0" err="1"/>
              <a:t>que</a:t>
            </a:r>
            <a:r>
              <a:rPr sz="2800" dirty="0"/>
              <a:t> </a:t>
            </a:r>
            <a:r>
              <a:rPr sz="2800" dirty="0" err="1"/>
              <a:t>las</a:t>
            </a:r>
            <a:r>
              <a:rPr sz="2800" dirty="0"/>
              <a:t> personas </a:t>
            </a:r>
            <a:r>
              <a:rPr sz="2800" dirty="0" err="1"/>
              <a:t>aprendan</a:t>
            </a:r>
            <a:r>
              <a:rPr sz="2800" dirty="0"/>
              <a:t> y </a:t>
            </a:r>
            <a:r>
              <a:rPr sz="2800" dirty="0" err="1"/>
              <a:t>adquieran</a:t>
            </a:r>
            <a:r>
              <a:rPr sz="2800" dirty="0"/>
              <a:t> </a:t>
            </a:r>
            <a:r>
              <a:rPr sz="2800" dirty="0" err="1"/>
              <a:t>capacidades</a:t>
            </a:r>
            <a:r>
              <a:rPr sz="2800" dirty="0"/>
              <a:t> </a:t>
            </a:r>
            <a:r>
              <a:rPr sz="2800" dirty="0" err="1"/>
              <a:t>para</a:t>
            </a:r>
            <a:r>
              <a:rPr sz="2800" dirty="0"/>
              <a:t> los </a:t>
            </a:r>
            <a:r>
              <a:rPr sz="2800" dirty="0" err="1"/>
              <a:t>diferentes</a:t>
            </a:r>
            <a:r>
              <a:rPr sz="2800" dirty="0"/>
              <a:t> roles</a:t>
            </a:r>
          </a:p>
          <a:p>
            <a:pPr rtl="0">
              <a:defRPr/>
            </a:pPr>
            <a:r>
              <a:rPr sz="2800" kern="1200" dirty="0" err="1"/>
              <a:t>Práctico</a:t>
            </a:r>
            <a:r>
              <a:rPr sz="2800" kern="1200" dirty="0"/>
              <a:t>, no solo </a:t>
            </a:r>
            <a:r>
              <a:rPr sz="2800" kern="1200" dirty="0" err="1"/>
              <a:t>teoría</a:t>
            </a:r>
            <a:endParaRPr sz="2800" kern="1200" dirty="0"/>
          </a:p>
          <a:p>
            <a:pPr rtl="0">
              <a:defRPr/>
            </a:pPr>
            <a:r>
              <a:rPr sz="2800" kern="1200" dirty="0"/>
              <a:t>Personal </a:t>
            </a:r>
            <a:r>
              <a:rPr sz="2800" kern="1200" dirty="0" err="1"/>
              <a:t>interno</a:t>
            </a:r>
            <a:r>
              <a:rPr sz="2800" kern="1200" dirty="0"/>
              <a:t> </a:t>
            </a:r>
            <a:r>
              <a:rPr sz="2800" kern="1200" dirty="0" err="1"/>
              <a:t>cualificado</a:t>
            </a:r>
            <a:endParaRPr sz="2800" kern="1200" dirty="0"/>
          </a:p>
          <a:p>
            <a:pPr rtl="0">
              <a:defRPr/>
            </a:pPr>
            <a:r>
              <a:rPr sz="2800" kern="1200" dirty="0" err="1"/>
              <a:t>Organizaciones</a:t>
            </a:r>
            <a:r>
              <a:rPr sz="2800" kern="1200" dirty="0"/>
              <a:t> de </a:t>
            </a:r>
            <a:r>
              <a:rPr sz="2800" kern="1200" dirty="0" err="1"/>
              <a:t>capacitación</a:t>
            </a:r>
            <a:r>
              <a:rPr sz="2800" kern="1200" dirty="0"/>
              <a:t> </a:t>
            </a:r>
            <a:r>
              <a:rPr sz="2800" kern="1200" dirty="0" err="1"/>
              <a:t>externa</a:t>
            </a:r>
            <a:endParaRPr sz="2800" kern="1200" dirty="0"/>
          </a:p>
          <a:p>
            <a:pPr>
              <a:defRPr/>
            </a:pPr>
            <a:endParaRPr lang="en-US" sz="2800" dirty="0" smtClean="0"/>
          </a:p>
          <a:p>
            <a:pPr marL="0" indent="0">
              <a:buFontTx/>
              <a:buNone/>
              <a:defRPr/>
            </a:pPr>
            <a:endParaRPr lang="en-US" sz="2800" dirty="0" smtClean="0"/>
          </a:p>
          <a:p>
            <a:pPr>
              <a:defRPr/>
            </a:pPr>
            <a:endParaRPr lang="en-CA" sz="2800" dirty="0"/>
          </a:p>
        </p:txBody>
      </p:sp>
      <p:sp>
        <p:nvSpPr>
          <p:cNvPr id="39940"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2D5B520-4A57-43AB-A308-F5C96430CC66}" type="slidenum">
              <a:rPr/>
              <a:pPr rtl="0" eaLnBrk="1" hangingPunct="1"/>
              <a:t>38</a:t>
            </a:fld>
            <a:endParaRPr/>
          </a:p>
        </p:txBody>
      </p:sp>
      <p:pic>
        <p:nvPicPr>
          <p:cNvPr id="39941"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4113" y="2060575"/>
            <a:ext cx="3948112" cy="29606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9943" name="TextBox 7"/>
          <p:cNvSpPr txBox="1">
            <a:spLocks noChangeArrowheads="1"/>
          </p:cNvSpPr>
          <p:nvPr/>
        </p:nvSpPr>
        <p:spPr bwMode="auto">
          <a:xfrm>
            <a:off x="4929188" y="5072063"/>
            <a:ext cx="4000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Capacitación del filtro de bioarena en Vietnam</a:t>
            </a:r>
          </a:p>
          <a:p>
            <a:pPr rtl="0" eaLnBrk="1" hangingPunct="1"/>
            <a:r>
              <a:rPr sz="1400"/>
              <a:t>(Fuente: CAWST)</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468313" y="4763"/>
            <a:ext cx="8229600" cy="1143000"/>
          </a:xfrm>
        </p:spPr>
        <p:txBody>
          <a:bodyPr/>
          <a:lstStyle/>
          <a:p>
            <a:pPr rtl="0"/>
            <a:r>
              <a:rPr b="1">
                <a:solidFill>
                  <a:schemeClr val="accent2"/>
                </a:solidFill>
              </a:rPr>
              <a:t>Otros interesados</a:t>
            </a:r>
          </a:p>
        </p:txBody>
      </p:sp>
      <p:sp>
        <p:nvSpPr>
          <p:cNvPr id="3" name="Content Placeholder 2"/>
          <p:cNvSpPr>
            <a:spLocks noGrp="1"/>
          </p:cNvSpPr>
          <p:nvPr>
            <p:ph idx="1"/>
          </p:nvPr>
        </p:nvSpPr>
        <p:spPr>
          <a:xfrm>
            <a:off x="468313" y="908050"/>
            <a:ext cx="8229600" cy="5329238"/>
          </a:xfrm>
        </p:spPr>
        <p:txBody>
          <a:bodyPr/>
          <a:lstStyle/>
          <a:p>
            <a:pPr rtl="0">
              <a:defRPr/>
            </a:pPr>
            <a:r>
              <a:rPr sz="2800" dirty="0" err="1"/>
              <a:t>Donantes</a:t>
            </a:r>
            <a:endParaRPr sz="2800" dirty="0"/>
          </a:p>
          <a:p>
            <a:pPr lvl="1" rtl="0">
              <a:defRPr/>
            </a:pPr>
            <a:r>
              <a:rPr sz="2400" kern="1200" dirty="0" err="1"/>
              <a:t>Individuos</a:t>
            </a:r>
            <a:r>
              <a:rPr sz="2400" kern="1200" dirty="0"/>
              <a:t> locales e </a:t>
            </a:r>
            <a:r>
              <a:rPr sz="2400" kern="1200" dirty="0" err="1"/>
              <a:t>internacionales</a:t>
            </a:r>
            <a:r>
              <a:rPr sz="2400" kern="1200" dirty="0"/>
              <a:t>, </a:t>
            </a:r>
            <a:r>
              <a:rPr sz="2400" kern="1200" dirty="0" err="1"/>
              <a:t>organizaciones</a:t>
            </a:r>
            <a:r>
              <a:rPr sz="2400" kern="1200" dirty="0"/>
              <a:t> </a:t>
            </a:r>
            <a:r>
              <a:rPr sz="2400" kern="1200" dirty="0" err="1"/>
              <a:t>comunitarias</a:t>
            </a:r>
            <a:r>
              <a:rPr sz="2400" kern="1200" dirty="0"/>
              <a:t>, </a:t>
            </a:r>
            <a:r>
              <a:rPr sz="2400" kern="1200" dirty="0" err="1"/>
              <a:t>fundaciones</a:t>
            </a:r>
            <a:r>
              <a:rPr sz="2400" kern="1200" dirty="0"/>
              <a:t>, el </a:t>
            </a:r>
            <a:r>
              <a:rPr sz="2400" kern="1200" dirty="0" err="1"/>
              <a:t>Gobierno</a:t>
            </a:r>
            <a:endParaRPr sz="2400" kern="1200" dirty="0"/>
          </a:p>
          <a:p>
            <a:pPr rtl="0">
              <a:defRPr/>
            </a:pPr>
            <a:r>
              <a:rPr sz="2800" dirty="0" err="1"/>
              <a:t>Universidades</a:t>
            </a:r>
            <a:r>
              <a:rPr sz="2800" dirty="0"/>
              <a:t> e </a:t>
            </a:r>
            <a:r>
              <a:rPr sz="2800" dirty="0" err="1"/>
              <a:t>institutos</a:t>
            </a:r>
            <a:r>
              <a:rPr sz="2800" dirty="0"/>
              <a:t> de </a:t>
            </a:r>
            <a:r>
              <a:rPr sz="2800" dirty="0" err="1"/>
              <a:t>educación</a:t>
            </a:r>
            <a:endParaRPr sz="2800" dirty="0"/>
          </a:p>
          <a:p>
            <a:pPr lvl="1" rtl="0">
              <a:defRPr/>
            </a:pPr>
            <a:r>
              <a:rPr sz="2400" dirty="0" err="1"/>
              <a:t>Aportan</a:t>
            </a:r>
            <a:r>
              <a:rPr sz="2400" dirty="0"/>
              <a:t> </a:t>
            </a:r>
            <a:r>
              <a:rPr sz="2400" dirty="0" err="1"/>
              <a:t>investigaciones</a:t>
            </a:r>
            <a:r>
              <a:rPr sz="2400" dirty="0"/>
              <a:t> </a:t>
            </a:r>
            <a:r>
              <a:rPr sz="2400" dirty="0" err="1"/>
              <a:t>para</a:t>
            </a:r>
            <a:r>
              <a:rPr sz="2400" dirty="0"/>
              <a:t> </a:t>
            </a:r>
            <a:r>
              <a:rPr sz="2400" dirty="0" err="1"/>
              <a:t>justificar</a:t>
            </a:r>
            <a:r>
              <a:rPr sz="2400" dirty="0"/>
              <a:t> el TANDAS</a:t>
            </a:r>
          </a:p>
          <a:p>
            <a:pPr lvl="1" rtl="0">
              <a:defRPr/>
            </a:pPr>
            <a:r>
              <a:rPr sz="2400" dirty="0" err="1"/>
              <a:t>Dirigen</a:t>
            </a:r>
            <a:r>
              <a:rPr sz="2400" dirty="0"/>
              <a:t> </a:t>
            </a:r>
            <a:r>
              <a:rPr sz="2400" dirty="0" err="1"/>
              <a:t>las</a:t>
            </a:r>
            <a:r>
              <a:rPr sz="2400" dirty="0"/>
              <a:t> </a:t>
            </a:r>
            <a:r>
              <a:rPr sz="2400" dirty="0" err="1"/>
              <a:t>evaluaciones</a:t>
            </a:r>
            <a:r>
              <a:rPr sz="2400" dirty="0"/>
              <a:t> del </a:t>
            </a:r>
            <a:r>
              <a:rPr sz="2400" dirty="0" err="1"/>
              <a:t>programa</a:t>
            </a:r>
            <a:r>
              <a:rPr sz="2400" dirty="0"/>
              <a:t> y </a:t>
            </a:r>
            <a:r>
              <a:rPr sz="2400" dirty="0" err="1"/>
              <a:t>las</a:t>
            </a:r>
            <a:r>
              <a:rPr sz="2400" dirty="0"/>
              <a:t> </a:t>
            </a:r>
            <a:r>
              <a:rPr sz="2400" dirty="0" err="1"/>
              <a:t>evaluaciones</a:t>
            </a:r>
            <a:r>
              <a:rPr sz="2400" dirty="0"/>
              <a:t> de </a:t>
            </a:r>
            <a:r>
              <a:rPr sz="2400" dirty="0" err="1"/>
              <a:t>impacto</a:t>
            </a:r>
            <a:endParaRPr sz="2400" dirty="0"/>
          </a:p>
          <a:p>
            <a:pPr rtl="0">
              <a:defRPr/>
            </a:pPr>
            <a:r>
              <a:rPr sz="2800" dirty="0" err="1"/>
              <a:t>Gobierno</a:t>
            </a:r>
            <a:endParaRPr sz="2800" dirty="0"/>
          </a:p>
          <a:p>
            <a:pPr lvl="1" rtl="0">
              <a:defRPr/>
            </a:pPr>
            <a:r>
              <a:rPr sz="2400" dirty="0" err="1"/>
              <a:t>Mandato</a:t>
            </a:r>
            <a:r>
              <a:rPr sz="2400" dirty="0"/>
              <a:t> </a:t>
            </a:r>
            <a:r>
              <a:rPr sz="2400" dirty="0" err="1"/>
              <a:t>para</a:t>
            </a:r>
            <a:r>
              <a:rPr sz="2400" dirty="0"/>
              <a:t> </a:t>
            </a:r>
            <a:r>
              <a:rPr sz="2400" dirty="0" err="1"/>
              <a:t>proveer</a:t>
            </a:r>
            <a:r>
              <a:rPr sz="2400" dirty="0"/>
              <a:t> </a:t>
            </a:r>
            <a:r>
              <a:rPr sz="2400" dirty="0" err="1"/>
              <a:t>agua</a:t>
            </a:r>
            <a:r>
              <a:rPr sz="2400" dirty="0"/>
              <a:t> </a:t>
            </a:r>
            <a:r>
              <a:rPr sz="2400" dirty="0" err="1"/>
              <a:t>segura</a:t>
            </a:r>
            <a:endParaRPr sz="2400" dirty="0"/>
          </a:p>
          <a:p>
            <a:pPr lvl="1" rtl="0">
              <a:defRPr/>
            </a:pPr>
            <a:r>
              <a:rPr sz="2400" dirty="0" err="1"/>
              <a:t>Algunos</a:t>
            </a:r>
            <a:r>
              <a:rPr sz="2400" dirty="0"/>
              <a:t> </a:t>
            </a:r>
            <a:r>
              <a:rPr sz="2400" dirty="0" err="1"/>
              <a:t>han</a:t>
            </a:r>
            <a:r>
              <a:rPr sz="2400" dirty="0"/>
              <a:t> </a:t>
            </a:r>
            <a:r>
              <a:rPr sz="2400" dirty="0" err="1"/>
              <a:t>elaborado</a:t>
            </a:r>
            <a:r>
              <a:rPr sz="2400" dirty="0"/>
              <a:t> </a:t>
            </a:r>
            <a:r>
              <a:rPr sz="2400" dirty="0" err="1"/>
              <a:t>pautas</a:t>
            </a:r>
            <a:r>
              <a:rPr sz="2400" dirty="0"/>
              <a:t> </a:t>
            </a:r>
            <a:r>
              <a:rPr sz="2400" dirty="0" err="1"/>
              <a:t>nacionales</a:t>
            </a:r>
            <a:r>
              <a:rPr sz="2400" dirty="0"/>
              <a:t> </a:t>
            </a:r>
            <a:r>
              <a:rPr sz="2400" dirty="0" err="1"/>
              <a:t>sobre</a:t>
            </a:r>
            <a:r>
              <a:rPr sz="2400" dirty="0"/>
              <a:t> el TANDAS</a:t>
            </a:r>
          </a:p>
        </p:txBody>
      </p:sp>
      <p:sp>
        <p:nvSpPr>
          <p:cNvPr id="40965"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13A1EA8-8C4C-4B0B-9B19-A809F5D24E30}" type="slidenum">
              <a:rPr/>
              <a:pPr rtl="0" eaLnBrk="1" hangingPunct="1"/>
              <a:t>39</a:t>
            </a:fld>
            <a:endParaRPr/>
          </a:p>
        </p:txBody>
      </p:sp>
      <p:pic>
        <p:nvPicPr>
          <p:cNvPr id="6"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rtl="0" fontAlgn="auto">
              <a:spcAft>
                <a:spcPts val="0"/>
              </a:spcAft>
              <a:defRPr/>
            </a:pPr>
            <a:r>
              <a:rPr sz="3200" b="1" dirty="0">
                <a:solidFill>
                  <a:schemeClr val="accent2"/>
                </a:solidFill>
              </a:rPr>
              <a:t>¿</a:t>
            </a:r>
            <a:r>
              <a:rPr sz="3200" b="1" dirty="0" err="1">
                <a:solidFill>
                  <a:schemeClr val="accent2"/>
                </a:solidFill>
              </a:rPr>
              <a:t>Por</a:t>
            </a:r>
            <a:r>
              <a:rPr sz="3200" b="1" dirty="0">
                <a:solidFill>
                  <a:schemeClr val="accent2"/>
                </a:solidFill>
              </a:rPr>
              <a:t> </a:t>
            </a:r>
            <a:r>
              <a:rPr sz="3200" b="1" dirty="0" err="1">
                <a:solidFill>
                  <a:schemeClr val="accent2"/>
                </a:solidFill>
              </a:rPr>
              <a:t>qué</a:t>
            </a:r>
            <a:r>
              <a:rPr sz="3200" b="1" dirty="0">
                <a:solidFill>
                  <a:schemeClr val="accent2"/>
                </a:solidFill>
              </a:rPr>
              <a:t> </a:t>
            </a:r>
            <a:r>
              <a:rPr sz="3200" b="1" dirty="0" err="1">
                <a:solidFill>
                  <a:schemeClr val="accent2"/>
                </a:solidFill>
              </a:rPr>
              <a:t>algunos</a:t>
            </a:r>
            <a:r>
              <a:rPr sz="3200" b="1" dirty="0">
                <a:solidFill>
                  <a:schemeClr val="accent2"/>
                </a:solidFill>
              </a:rPr>
              <a:t> </a:t>
            </a:r>
            <a:r>
              <a:rPr sz="3200" b="1" dirty="0" err="1">
                <a:solidFill>
                  <a:schemeClr val="accent2"/>
                </a:solidFill>
              </a:rPr>
              <a:t>proyectos</a:t>
            </a:r>
            <a:r>
              <a:rPr sz="3200" b="1" dirty="0">
                <a:solidFill>
                  <a:schemeClr val="accent2"/>
                </a:solidFill>
              </a:rPr>
              <a:t> de </a:t>
            </a:r>
            <a:r>
              <a:rPr sz="3200" b="1" dirty="0" err="1">
                <a:solidFill>
                  <a:schemeClr val="accent2"/>
                </a:solidFill>
              </a:rPr>
              <a:t>implementación</a:t>
            </a:r>
            <a:r>
              <a:rPr sz="3200" b="1" dirty="0">
                <a:solidFill>
                  <a:schemeClr val="accent2"/>
                </a:solidFill>
              </a:rPr>
              <a:t> de TANDAS no </a:t>
            </a:r>
            <a:r>
              <a:rPr sz="3200" b="1" dirty="0" err="1">
                <a:solidFill>
                  <a:schemeClr val="accent2"/>
                </a:solidFill>
              </a:rPr>
              <a:t>alcanzan</a:t>
            </a:r>
            <a:r>
              <a:rPr sz="3200" b="1" dirty="0">
                <a:solidFill>
                  <a:schemeClr val="accent2"/>
                </a:solidFill>
              </a:rPr>
              <a:t> </a:t>
            </a:r>
            <a:r>
              <a:rPr sz="3200" b="1" dirty="0" err="1">
                <a:solidFill>
                  <a:schemeClr val="accent2"/>
                </a:solidFill>
              </a:rPr>
              <a:t>su</a:t>
            </a:r>
            <a:r>
              <a:rPr sz="3200" b="1" dirty="0">
                <a:solidFill>
                  <a:schemeClr val="accent2"/>
                </a:solidFill>
              </a:rPr>
              <a:t> </a:t>
            </a:r>
            <a:r>
              <a:rPr sz="3200" b="1" dirty="0" err="1">
                <a:solidFill>
                  <a:schemeClr val="accent2"/>
                </a:solidFill>
              </a:rPr>
              <a:t>potencial</a:t>
            </a:r>
            <a:r>
              <a:rPr sz="3200" b="1" dirty="0">
                <a:solidFill>
                  <a:schemeClr val="accent2"/>
                </a:solidFill>
              </a:rPr>
              <a:t>?</a:t>
            </a:r>
          </a:p>
        </p:txBody>
      </p:sp>
      <p:pic>
        <p:nvPicPr>
          <p:cNvPr id="5123"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187450" y="1557338"/>
            <a:ext cx="6761163" cy="5070475"/>
          </a:xfrm>
          <a:ln>
            <a:solidFill>
              <a:schemeClr val="tx1"/>
            </a:solidFill>
            <a:miter lim="800000"/>
            <a:headEnd/>
            <a:tailEnd/>
          </a:ln>
        </p:spPr>
      </p:pic>
      <p:sp>
        <p:nvSpPr>
          <p:cNvPr id="5124" name="Slide Number Placeholder 4"/>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D1F37C9-9BE1-4E46-B950-434920A40B16}" type="slidenum">
              <a:rPr/>
              <a:pPr rtl="0" eaLnBrk="1" hangingPunct="1"/>
              <a:t>4</a:t>
            </a:fld>
            <a:endParaRPr/>
          </a:p>
        </p:txBody>
      </p:sp>
      <p:pic>
        <p:nvPicPr>
          <p:cNvPr id="5"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rtl="0" eaLnBrk="1" hangingPunct="1"/>
            <a:r>
              <a:rPr b="1">
                <a:solidFill>
                  <a:schemeClr val="accent2"/>
                </a:solidFill>
              </a:rPr>
              <a:t>Construcción de competencia y proceso de validación</a:t>
            </a:r>
          </a:p>
        </p:txBody>
      </p:sp>
      <p:sp>
        <p:nvSpPr>
          <p:cNvPr id="41987" name="Content Placeholder 2"/>
          <p:cNvSpPr>
            <a:spLocks noGrp="1"/>
          </p:cNvSpPr>
          <p:nvPr>
            <p:ph idx="1"/>
          </p:nvPr>
        </p:nvSpPr>
        <p:spPr>
          <a:xfrm>
            <a:off x="457200" y="1600200"/>
            <a:ext cx="5267325" cy="4525963"/>
          </a:xfrm>
        </p:spPr>
        <p:txBody>
          <a:bodyPr/>
          <a:lstStyle/>
          <a:p>
            <a:pPr rtl="0" eaLnBrk="1" hangingPunct="1"/>
            <a:r>
              <a:rPr b="1"/>
              <a:t>Competencia</a:t>
            </a:r>
          </a:p>
          <a:p>
            <a:pPr lvl="1" rtl="0" eaLnBrk="1" hangingPunct="1"/>
            <a:r>
              <a:rPr/>
              <a:t>Conocimiento, habilidad o actitud que es un requisito estándar para el puesto</a:t>
            </a:r>
          </a:p>
          <a:p>
            <a:pPr rtl="0" eaLnBrk="1" hangingPunct="1"/>
            <a:r>
              <a:rPr b="1"/>
              <a:t>Validación</a:t>
            </a:r>
          </a:p>
          <a:p>
            <a:pPr lvl="1" rtl="0" eaLnBrk="1" hangingPunct="1"/>
            <a:r>
              <a:rPr/>
              <a:t>Proceso de verificación de las competencias de las personas</a:t>
            </a:r>
          </a:p>
          <a:p>
            <a:pPr lvl="1" rtl="0" eaLnBrk="1" hangingPunct="1"/>
            <a:r>
              <a:rPr/>
              <a:t>Los validadores pueden ser internos o externos</a:t>
            </a:r>
          </a:p>
        </p:txBody>
      </p:sp>
      <p:sp>
        <p:nvSpPr>
          <p:cNvPr id="41988"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D8BC976-8251-43A7-9307-F944DFE3469E}" type="slidenum">
              <a:rPr/>
              <a:pPr rtl="0" eaLnBrk="1" hangingPunct="1"/>
              <a:t>40</a:t>
            </a:fld>
            <a:endParaRPr/>
          </a:p>
        </p:txBody>
      </p:sp>
      <p:pic>
        <p:nvPicPr>
          <p:cNvPr id="41989"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2450" y="1773238"/>
            <a:ext cx="3024188" cy="40322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1991" name="TextBox 7"/>
          <p:cNvSpPr txBox="1">
            <a:spLocks noChangeArrowheads="1"/>
          </p:cNvSpPr>
          <p:nvPr/>
        </p:nvSpPr>
        <p:spPr bwMode="auto">
          <a:xfrm>
            <a:off x="5551488" y="5845175"/>
            <a:ext cx="35210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Capacitación del análisis de la calidad del agua potable</a:t>
            </a:r>
          </a:p>
          <a:p>
            <a:pPr rtl="0" eaLnBrk="1" hangingPunct="1"/>
            <a:r>
              <a:rPr sz="1400"/>
              <a:t>(Fuente: CAWST)</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F1D6AA6-803E-463C-8701-2ED11B57B09A}" type="slidenum">
              <a:rPr/>
              <a:pPr rtl="0" eaLnBrk="1" hangingPunct="1"/>
              <a:t>41</a:t>
            </a:fld>
            <a:endParaRPr/>
          </a:p>
        </p:txBody>
      </p:sp>
      <p:sp>
        <p:nvSpPr>
          <p:cNvPr id="43011" name="Rectangle 2"/>
          <p:cNvSpPr>
            <a:spLocks noGrp="1" noChangeArrowheads="1"/>
          </p:cNvSpPr>
          <p:nvPr>
            <p:ph type="title"/>
          </p:nvPr>
        </p:nvSpPr>
        <p:spPr/>
        <p:txBody>
          <a:bodyPr/>
          <a:lstStyle/>
          <a:p>
            <a:pPr rtl="0" eaLnBrk="1" hangingPunct="1"/>
            <a:r>
              <a:rPr b="1">
                <a:solidFill>
                  <a:schemeClr val="accent2"/>
                </a:solidFill>
              </a:rPr>
              <a:t>Construir competencias</a:t>
            </a:r>
          </a:p>
        </p:txBody>
      </p:sp>
      <p:sp>
        <p:nvSpPr>
          <p:cNvPr id="43012" name="Rectangle 3"/>
          <p:cNvSpPr>
            <a:spLocks noGrp="1" noChangeArrowheads="1"/>
          </p:cNvSpPr>
          <p:nvPr>
            <p:ph type="body" idx="1"/>
          </p:nvPr>
        </p:nvSpPr>
        <p:spPr>
          <a:xfrm>
            <a:off x="457200" y="1357313"/>
            <a:ext cx="4546600" cy="5257800"/>
          </a:xfrm>
        </p:spPr>
        <p:txBody>
          <a:bodyPr/>
          <a:lstStyle/>
          <a:p>
            <a:pPr rtl="0" eaLnBrk="1" hangingPunct="1">
              <a:lnSpc>
                <a:spcPct val="90000"/>
              </a:lnSpc>
            </a:pPr>
            <a:r>
              <a:rPr sz="2400" dirty="0" err="1"/>
              <a:t>Tener</a:t>
            </a:r>
            <a:r>
              <a:rPr sz="2400" dirty="0"/>
              <a:t> </a:t>
            </a:r>
            <a:r>
              <a:rPr sz="2400" dirty="0" err="1"/>
              <a:t>tiempo</a:t>
            </a:r>
            <a:r>
              <a:rPr sz="2400" dirty="0"/>
              <a:t> y </a:t>
            </a:r>
            <a:r>
              <a:rPr sz="2400" dirty="0" err="1"/>
              <a:t>recursos</a:t>
            </a:r>
            <a:r>
              <a:rPr sz="2400" dirty="0"/>
              <a:t> </a:t>
            </a:r>
            <a:r>
              <a:rPr sz="2400" dirty="0" err="1"/>
              <a:t>disponibles</a:t>
            </a:r>
            <a:r>
              <a:rPr sz="2400" dirty="0"/>
              <a:t> </a:t>
            </a:r>
            <a:r>
              <a:rPr sz="2400" dirty="0" err="1"/>
              <a:t>para</a:t>
            </a:r>
            <a:r>
              <a:rPr sz="2400" dirty="0"/>
              <a:t> la </a:t>
            </a:r>
            <a:r>
              <a:rPr sz="2400" dirty="0" err="1"/>
              <a:t>capacitación</a:t>
            </a:r>
            <a:r>
              <a:rPr sz="2400" dirty="0"/>
              <a:t> y el </a:t>
            </a:r>
            <a:r>
              <a:rPr sz="2400" dirty="0" err="1"/>
              <a:t>aprendizaje</a:t>
            </a:r>
            <a:endParaRPr sz="2400" dirty="0"/>
          </a:p>
          <a:p>
            <a:pPr rtl="0" eaLnBrk="1" hangingPunct="1">
              <a:lnSpc>
                <a:spcPct val="90000"/>
              </a:lnSpc>
            </a:pPr>
            <a:r>
              <a:rPr sz="2400" dirty="0" err="1"/>
              <a:t>Tener</a:t>
            </a:r>
            <a:r>
              <a:rPr sz="2400" dirty="0"/>
              <a:t> </a:t>
            </a:r>
            <a:r>
              <a:rPr sz="2400" dirty="0" err="1"/>
              <a:t>apoyo</a:t>
            </a:r>
            <a:r>
              <a:rPr sz="2400" dirty="0"/>
              <a:t> </a:t>
            </a:r>
            <a:r>
              <a:rPr sz="2400" dirty="0" err="1"/>
              <a:t>externo</a:t>
            </a:r>
            <a:r>
              <a:rPr sz="2400" dirty="0"/>
              <a:t> </a:t>
            </a:r>
            <a:r>
              <a:rPr sz="2400" dirty="0" err="1"/>
              <a:t>para</a:t>
            </a:r>
            <a:r>
              <a:rPr sz="2400" dirty="0"/>
              <a:t> la </a:t>
            </a:r>
            <a:r>
              <a:rPr sz="2400" dirty="0" err="1"/>
              <a:t>capacitación</a:t>
            </a:r>
            <a:r>
              <a:rPr sz="2400" dirty="0"/>
              <a:t> y la </a:t>
            </a:r>
            <a:r>
              <a:rPr sz="2400" dirty="0" err="1"/>
              <a:t>consulta</a:t>
            </a:r>
            <a:endParaRPr sz="2400" dirty="0"/>
          </a:p>
          <a:p>
            <a:pPr rtl="0" eaLnBrk="1" hangingPunct="1">
              <a:lnSpc>
                <a:spcPct val="90000"/>
              </a:lnSpc>
            </a:pPr>
            <a:r>
              <a:rPr sz="2400" dirty="0" err="1"/>
              <a:t>Aprender</a:t>
            </a:r>
            <a:r>
              <a:rPr sz="2400" dirty="0"/>
              <a:t> con personal </a:t>
            </a:r>
            <a:r>
              <a:rPr sz="2400" dirty="0" err="1"/>
              <a:t>interno</a:t>
            </a:r>
            <a:r>
              <a:rPr sz="2400" dirty="0"/>
              <a:t> </a:t>
            </a:r>
            <a:r>
              <a:rPr sz="2400" dirty="0" err="1"/>
              <a:t>cualificado</a:t>
            </a:r>
            <a:r>
              <a:rPr sz="2400" dirty="0"/>
              <a:t> o </a:t>
            </a:r>
            <a:r>
              <a:rPr sz="2400" dirty="0" err="1"/>
              <a:t>expertos</a:t>
            </a:r>
            <a:r>
              <a:rPr sz="2400" dirty="0"/>
              <a:t> </a:t>
            </a:r>
            <a:r>
              <a:rPr sz="2400" dirty="0" err="1"/>
              <a:t>externos</a:t>
            </a:r>
            <a:r>
              <a:rPr sz="2400" dirty="0"/>
              <a:t> </a:t>
            </a:r>
          </a:p>
          <a:p>
            <a:pPr rtl="0" eaLnBrk="1" hangingPunct="1">
              <a:lnSpc>
                <a:spcPct val="90000"/>
              </a:lnSpc>
            </a:pPr>
            <a:r>
              <a:rPr sz="2400" dirty="0" err="1"/>
              <a:t>Preparación</a:t>
            </a:r>
            <a:r>
              <a:rPr sz="2400" dirty="0"/>
              <a:t> </a:t>
            </a:r>
            <a:r>
              <a:rPr sz="2400" dirty="0" err="1"/>
              <a:t>sucesiva</a:t>
            </a:r>
            <a:r>
              <a:rPr sz="2400" dirty="0"/>
              <a:t> y continua </a:t>
            </a:r>
            <a:r>
              <a:rPr sz="2400" dirty="0" err="1"/>
              <a:t>para</a:t>
            </a:r>
            <a:r>
              <a:rPr sz="2400" dirty="0"/>
              <a:t> </a:t>
            </a:r>
            <a:r>
              <a:rPr sz="2400" dirty="0" err="1"/>
              <a:t>proporcionar</a:t>
            </a:r>
            <a:r>
              <a:rPr sz="2400" dirty="0"/>
              <a:t> </a:t>
            </a:r>
            <a:r>
              <a:rPr sz="2400" dirty="0" err="1"/>
              <a:t>retroalimentación</a:t>
            </a:r>
            <a:r>
              <a:rPr sz="2400" dirty="0"/>
              <a:t> y </a:t>
            </a:r>
            <a:r>
              <a:rPr sz="2400" dirty="0" err="1"/>
              <a:t>apoyo</a:t>
            </a:r>
            <a:r>
              <a:rPr sz="2400" dirty="0"/>
              <a:t> </a:t>
            </a:r>
          </a:p>
        </p:txBody>
      </p:sp>
      <p:pic>
        <p:nvPicPr>
          <p:cNvPr id="43013"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3800" y="2390775"/>
            <a:ext cx="3868738" cy="29003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3015" name="TextBox 7"/>
          <p:cNvSpPr txBox="1">
            <a:spLocks noChangeArrowheads="1"/>
          </p:cNvSpPr>
          <p:nvPr/>
        </p:nvSpPr>
        <p:spPr bwMode="auto">
          <a:xfrm>
            <a:off x="4908550" y="5357813"/>
            <a:ext cx="35210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Capacitación en Vietnam </a:t>
            </a:r>
          </a:p>
          <a:p>
            <a:pPr rtl="0" eaLnBrk="1" hangingPunct="1"/>
            <a:r>
              <a:rPr sz="1400"/>
              <a:t>(Fuente: CAWST)</a:t>
            </a:r>
          </a:p>
        </p:txBody>
      </p:sp>
      <p:pic>
        <p:nvPicPr>
          <p:cNvPr id="8"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128A1B9-61FB-4ACE-8A98-25B503E7DF56}" type="slidenum">
              <a:rPr/>
              <a:pPr rtl="0" eaLnBrk="1" hangingPunct="1"/>
              <a:t>42</a:t>
            </a:fld>
            <a:endParaRPr/>
          </a:p>
        </p:txBody>
      </p:sp>
      <p:sp>
        <p:nvSpPr>
          <p:cNvPr id="44035" name="Rectangle 2"/>
          <p:cNvSpPr>
            <a:spLocks noGrp="1" noChangeArrowheads="1"/>
          </p:cNvSpPr>
          <p:nvPr>
            <p:ph type="title"/>
          </p:nvPr>
        </p:nvSpPr>
        <p:spPr/>
        <p:txBody>
          <a:bodyPr/>
          <a:lstStyle/>
          <a:p>
            <a:pPr rtl="0" eaLnBrk="1" hangingPunct="1"/>
            <a:r>
              <a:rPr b="1">
                <a:solidFill>
                  <a:schemeClr val="accent2"/>
                </a:solidFill>
              </a:rPr>
              <a:t>Financiación del programa</a:t>
            </a:r>
          </a:p>
        </p:txBody>
      </p:sp>
      <p:sp>
        <p:nvSpPr>
          <p:cNvPr id="44036" name="Rectangle 3"/>
          <p:cNvSpPr>
            <a:spLocks noGrp="1" noChangeArrowheads="1"/>
          </p:cNvSpPr>
          <p:nvPr>
            <p:ph type="body" idx="1"/>
          </p:nvPr>
        </p:nvSpPr>
        <p:spPr>
          <a:xfrm>
            <a:off x="457200" y="1600200"/>
            <a:ext cx="8229600" cy="5257800"/>
          </a:xfrm>
        </p:spPr>
        <p:txBody>
          <a:bodyPr/>
          <a:lstStyle/>
          <a:p>
            <a:pPr rtl="0" eaLnBrk="1" hangingPunct="1"/>
            <a:r>
              <a:rPr sz="2400" dirty="0"/>
              <a:t>Se </a:t>
            </a:r>
            <a:r>
              <a:rPr sz="2400" dirty="0" err="1"/>
              <a:t>necesita</a:t>
            </a:r>
            <a:r>
              <a:rPr sz="2400" dirty="0"/>
              <a:t> </a:t>
            </a:r>
            <a:r>
              <a:rPr sz="2400" dirty="0" err="1"/>
              <a:t>financiación</a:t>
            </a:r>
            <a:r>
              <a:rPr sz="2400" dirty="0"/>
              <a:t> </a:t>
            </a:r>
            <a:r>
              <a:rPr sz="2400" dirty="0" err="1"/>
              <a:t>constante</a:t>
            </a:r>
            <a:r>
              <a:rPr sz="2400" dirty="0"/>
              <a:t> y a largo </a:t>
            </a:r>
            <a:r>
              <a:rPr sz="2400" dirty="0" err="1"/>
              <a:t>plazo</a:t>
            </a:r>
            <a:r>
              <a:rPr sz="2400" dirty="0"/>
              <a:t> </a:t>
            </a:r>
            <a:r>
              <a:rPr sz="2400" dirty="0" err="1"/>
              <a:t>para</a:t>
            </a:r>
            <a:r>
              <a:rPr sz="2400" dirty="0"/>
              <a:t> </a:t>
            </a:r>
            <a:r>
              <a:rPr sz="2400" dirty="0" err="1"/>
              <a:t>asegurarse</a:t>
            </a:r>
            <a:r>
              <a:rPr sz="2400" dirty="0"/>
              <a:t> de </a:t>
            </a:r>
            <a:r>
              <a:rPr sz="2400" dirty="0" err="1"/>
              <a:t>que</a:t>
            </a:r>
            <a:r>
              <a:rPr sz="2400" dirty="0"/>
              <a:t> </a:t>
            </a:r>
            <a:r>
              <a:rPr sz="2400" dirty="0" err="1"/>
              <a:t>las</a:t>
            </a:r>
            <a:r>
              <a:rPr sz="2400" dirty="0"/>
              <a:t> </a:t>
            </a:r>
            <a:r>
              <a:rPr sz="2400" dirty="0" err="1"/>
              <a:t>actividades</a:t>
            </a:r>
            <a:r>
              <a:rPr sz="2400" dirty="0"/>
              <a:t> no se </a:t>
            </a:r>
            <a:r>
              <a:rPr sz="2400" dirty="0" err="1"/>
              <a:t>interrumpan</a:t>
            </a:r>
            <a:endParaRPr sz="2400" dirty="0"/>
          </a:p>
          <a:p>
            <a:pPr rtl="0" eaLnBrk="1" hangingPunct="1"/>
            <a:r>
              <a:rPr sz="2400" dirty="0"/>
              <a:t>La </a:t>
            </a:r>
            <a:r>
              <a:rPr sz="2400" dirty="0" err="1"/>
              <a:t>financiación</a:t>
            </a:r>
            <a:r>
              <a:rPr sz="2400" dirty="0"/>
              <a:t> </a:t>
            </a:r>
            <a:r>
              <a:rPr sz="2400" dirty="0" err="1"/>
              <a:t>adecuada</a:t>
            </a:r>
            <a:r>
              <a:rPr sz="2400" dirty="0"/>
              <a:t> </a:t>
            </a:r>
            <a:r>
              <a:rPr sz="2400" dirty="0" err="1"/>
              <a:t>es</a:t>
            </a:r>
            <a:r>
              <a:rPr sz="2400" dirty="0"/>
              <a:t> </a:t>
            </a:r>
            <a:r>
              <a:rPr sz="2400" dirty="0" err="1"/>
              <a:t>esencial</a:t>
            </a:r>
            <a:r>
              <a:rPr sz="2400" dirty="0"/>
              <a:t> </a:t>
            </a:r>
            <a:r>
              <a:rPr sz="2400" dirty="0" err="1"/>
              <a:t>para</a:t>
            </a:r>
            <a:r>
              <a:rPr sz="2400" dirty="0"/>
              <a:t>:</a:t>
            </a:r>
          </a:p>
          <a:p>
            <a:pPr lvl="1" rtl="0" eaLnBrk="1" hangingPunct="1"/>
            <a:r>
              <a:rPr sz="2000" dirty="0" err="1"/>
              <a:t>Asegurarse</a:t>
            </a:r>
            <a:r>
              <a:rPr sz="2000" dirty="0"/>
              <a:t> de </a:t>
            </a:r>
            <a:r>
              <a:rPr sz="2000" dirty="0" err="1"/>
              <a:t>que</a:t>
            </a:r>
            <a:r>
              <a:rPr sz="2000" dirty="0"/>
              <a:t> los </a:t>
            </a:r>
            <a:r>
              <a:rPr sz="2000" dirty="0" err="1"/>
              <a:t>esfuerzos</a:t>
            </a:r>
            <a:r>
              <a:rPr sz="2000" dirty="0"/>
              <a:t> de </a:t>
            </a:r>
            <a:r>
              <a:rPr sz="2000" dirty="0" err="1"/>
              <a:t>implementación</a:t>
            </a:r>
            <a:r>
              <a:rPr sz="2000" dirty="0"/>
              <a:t> </a:t>
            </a:r>
            <a:r>
              <a:rPr sz="2000" dirty="0" err="1"/>
              <a:t>puedan</a:t>
            </a:r>
            <a:r>
              <a:rPr sz="2000" dirty="0"/>
              <a:t> ser </a:t>
            </a:r>
            <a:r>
              <a:rPr sz="2000" dirty="0" err="1"/>
              <a:t>sostenidos</a:t>
            </a:r>
            <a:endParaRPr sz="2000" dirty="0"/>
          </a:p>
          <a:p>
            <a:pPr lvl="1" rtl="0" eaLnBrk="1" hangingPunct="1"/>
            <a:r>
              <a:rPr sz="2000" dirty="0" err="1"/>
              <a:t>Expandirse</a:t>
            </a:r>
            <a:r>
              <a:rPr sz="2000" dirty="0"/>
              <a:t> </a:t>
            </a:r>
            <a:r>
              <a:rPr sz="2000" dirty="0" err="1"/>
              <a:t>para</a:t>
            </a:r>
            <a:r>
              <a:rPr sz="2000" dirty="0"/>
              <a:t> </a:t>
            </a:r>
            <a:r>
              <a:rPr sz="2000" dirty="0" err="1"/>
              <a:t>alcanzar</a:t>
            </a:r>
            <a:r>
              <a:rPr sz="2000" dirty="0"/>
              <a:t> </a:t>
            </a:r>
            <a:r>
              <a:rPr sz="2000" dirty="0" err="1"/>
              <a:t>nuevas</a:t>
            </a:r>
            <a:r>
              <a:rPr sz="2000" dirty="0"/>
              <a:t> </a:t>
            </a:r>
            <a:r>
              <a:rPr sz="2000" dirty="0" err="1"/>
              <a:t>regiones</a:t>
            </a:r>
            <a:r>
              <a:rPr sz="2000" dirty="0"/>
              <a:t> y </a:t>
            </a:r>
            <a:r>
              <a:rPr sz="2000" dirty="0" err="1"/>
              <a:t>mercados</a:t>
            </a:r>
            <a:endParaRPr sz="2000" dirty="0"/>
          </a:p>
          <a:p>
            <a:pPr rtl="0" eaLnBrk="1" hangingPunct="1"/>
            <a:r>
              <a:rPr sz="2400" dirty="0"/>
              <a:t>La </a:t>
            </a:r>
            <a:r>
              <a:rPr sz="2400" dirty="0" err="1"/>
              <a:t>necesidad</a:t>
            </a:r>
            <a:r>
              <a:rPr sz="2400" dirty="0"/>
              <a:t> de </a:t>
            </a:r>
            <a:r>
              <a:rPr sz="2400" dirty="0" err="1"/>
              <a:t>educar</a:t>
            </a:r>
            <a:r>
              <a:rPr sz="2400" dirty="0"/>
              <a:t> a los </a:t>
            </a:r>
            <a:r>
              <a:rPr sz="2400" dirty="0" err="1"/>
              <a:t>donantes</a:t>
            </a:r>
            <a:r>
              <a:rPr sz="2400" dirty="0"/>
              <a:t> </a:t>
            </a:r>
            <a:r>
              <a:rPr sz="2400" dirty="0" err="1"/>
              <a:t>que</a:t>
            </a:r>
            <a:r>
              <a:rPr sz="2400" dirty="0"/>
              <a:t> no </a:t>
            </a:r>
            <a:r>
              <a:rPr sz="2400" dirty="0" err="1"/>
              <a:t>están</a:t>
            </a:r>
            <a:r>
              <a:rPr sz="2400" dirty="0"/>
              <a:t> </a:t>
            </a:r>
            <a:r>
              <a:rPr sz="2400" dirty="0" err="1"/>
              <a:t>familiarizados</a:t>
            </a:r>
            <a:r>
              <a:rPr sz="2400" dirty="0"/>
              <a:t> con TANDAS y con </a:t>
            </a:r>
            <a:r>
              <a:rPr sz="2400" dirty="0" err="1"/>
              <a:t>las</a:t>
            </a:r>
            <a:r>
              <a:rPr sz="2400" dirty="0"/>
              <a:t> </a:t>
            </a:r>
            <a:r>
              <a:rPr sz="2400" dirty="0" err="1"/>
              <a:t>mejores</a:t>
            </a:r>
            <a:r>
              <a:rPr sz="2400" dirty="0"/>
              <a:t> </a:t>
            </a:r>
            <a:r>
              <a:rPr sz="2400" dirty="0" err="1"/>
              <a:t>prácticas</a:t>
            </a:r>
            <a:r>
              <a:rPr sz="2400" dirty="0"/>
              <a:t> de </a:t>
            </a:r>
            <a:r>
              <a:rPr sz="2400" dirty="0" err="1"/>
              <a:t>implementación</a:t>
            </a:r>
            <a:endParaRPr sz="2400" dirty="0"/>
          </a:p>
          <a:p>
            <a:pPr rtl="0" eaLnBrk="1" hangingPunct="1"/>
            <a:r>
              <a:rPr sz="2400" dirty="0"/>
              <a:t>Se </a:t>
            </a:r>
            <a:r>
              <a:rPr sz="2400" dirty="0" err="1"/>
              <a:t>puede</a:t>
            </a:r>
            <a:r>
              <a:rPr sz="2400" dirty="0"/>
              <a:t> </a:t>
            </a:r>
            <a:r>
              <a:rPr sz="2400" dirty="0" err="1"/>
              <a:t>usar</a:t>
            </a:r>
            <a:r>
              <a:rPr sz="2400" dirty="0"/>
              <a:t> </a:t>
            </a:r>
            <a:r>
              <a:rPr sz="2400" dirty="0" err="1"/>
              <a:t>una</a:t>
            </a:r>
            <a:r>
              <a:rPr sz="2400" dirty="0"/>
              <a:t> </a:t>
            </a:r>
            <a:r>
              <a:rPr sz="2400" dirty="0" err="1"/>
              <a:t>combinación</a:t>
            </a:r>
            <a:r>
              <a:rPr sz="2400" dirty="0"/>
              <a:t> de </a:t>
            </a:r>
            <a:r>
              <a:rPr sz="2400" dirty="0" err="1"/>
              <a:t>fuentes</a:t>
            </a:r>
            <a:r>
              <a:rPr sz="2400" dirty="0"/>
              <a:t> de </a:t>
            </a:r>
            <a:r>
              <a:rPr sz="2400" dirty="0" err="1"/>
              <a:t>financiación</a:t>
            </a:r>
            <a:r>
              <a:rPr sz="2400" dirty="0"/>
              <a:t> </a:t>
            </a:r>
            <a:r>
              <a:rPr sz="2400" dirty="0" err="1"/>
              <a:t>para</a:t>
            </a:r>
            <a:r>
              <a:rPr sz="2400" dirty="0"/>
              <a:t> </a:t>
            </a:r>
            <a:r>
              <a:rPr sz="2400" dirty="0" err="1"/>
              <a:t>cubrir</a:t>
            </a:r>
            <a:r>
              <a:rPr sz="2400" dirty="0"/>
              <a:t> los </a:t>
            </a:r>
            <a:r>
              <a:rPr sz="2400" dirty="0" err="1"/>
              <a:t>diferentes</a:t>
            </a:r>
            <a:r>
              <a:rPr sz="2400" dirty="0"/>
              <a:t> </a:t>
            </a:r>
            <a:r>
              <a:rPr sz="2400" dirty="0" err="1"/>
              <a:t>gastos</a:t>
            </a:r>
            <a:r>
              <a:rPr sz="2400" dirty="0"/>
              <a:t> </a:t>
            </a:r>
          </a:p>
        </p:txBody>
      </p:sp>
      <p:pic>
        <p:nvPicPr>
          <p:cNvPr id="6"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C512804-2703-4BC1-8E07-6CED14BF9E81}" type="slidenum">
              <a:rPr/>
              <a:pPr rtl="0" eaLnBrk="1" hangingPunct="1"/>
              <a:t>43</a:t>
            </a:fld>
            <a:endParaRPr/>
          </a:p>
        </p:txBody>
      </p:sp>
      <p:sp>
        <p:nvSpPr>
          <p:cNvPr id="45059" name="Rectangle 2"/>
          <p:cNvSpPr>
            <a:spLocks noGrp="1" noChangeArrowheads="1"/>
          </p:cNvSpPr>
          <p:nvPr>
            <p:ph type="title"/>
          </p:nvPr>
        </p:nvSpPr>
        <p:spPr/>
        <p:txBody>
          <a:bodyPr/>
          <a:lstStyle/>
          <a:p>
            <a:pPr rtl="0" eaLnBrk="1" hangingPunct="1"/>
            <a:r>
              <a:rPr b="1">
                <a:solidFill>
                  <a:schemeClr val="accent2"/>
                </a:solidFill>
              </a:rPr>
              <a:t>Repaso</a:t>
            </a:r>
          </a:p>
        </p:txBody>
      </p:sp>
      <p:sp>
        <p:nvSpPr>
          <p:cNvPr id="45060" name="Rectangle 3"/>
          <p:cNvSpPr>
            <a:spLocks noGrp="1" noChangeArrowheads="1"/>
          </p:cNvSpPr>
          <p:nvPr>
            <p:ph type="body" idx="1"/>
          </p:nvPr>
        </p:nvSpPr>
        <p:spPr>
          <a:xfrm>
            <a:off x="457200" y="1600200"/>
            <a:ext cx="8229600" cy="4924425"/>
          </a:xfrm>
        </p:spPr>
        <p:txBody>
          <a:bodyPr/>
          <a:lstStyle/>
          <a:p>
            <a:pPr rtl="0" eaLnBrk="1" hangingPunct="1"/>
            <a:r>
              <a:rPr/>
              <a:t>¿Qué aprendió sobre los cinco componentes para la implementación de TANDAS?</a:t>
            </a:r>
          </a:p>
        </p:txBody>
      </p:sp>
      <p:pic>
        <p:nvPicPr>
          <p:cNvPr id="6"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rtl="0"/>
            <a:r>
              <a:rPr b="1">
                <a:solidFill>
                  <a:schemeClr val="accent2"/>
                </a:solidFill>
              </a:rPr>
              <a:t>Busque los puntos rojos</a:t>
            </a:r>
          </a:p>
        </p:txBody>
      </p:sp>
      <p:pic>
        <p:nvPicPr>
          <p:cNvPr id="6147" name="Picture 5" descr="Country map 17x11updated August 20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41438"/>
            <a:ext cx="9159875"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0" name="Title 1"/>
          <p:cNvSpPr txBox="1">
            <a:spLocks/>
          </p:cNvSpPr>
          <p:nvPr/>
        </p:nvSpPr>
        <p:spPr bwMode="auto">
          <a:xfrm>
            <a:off x="0" y="5214938"/>
            <a:ext cx="9144000" cy="1143000"/>
          </a:xfrm>
          <a:prstGeom prst="rect">
            <a:avLst/>
          </a:prstGeom>
          <a:noFill/>
          <a:ln>
            <a:noFill/>
          </a:ln>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0">
              <a:defRPr/>
            </a:pPr>
            <a:r>
              <a:rPr sz="2800">
                <a:latin typeface="+mn-lt"/>
              </a:rPr>
              <a:t>Repaso de los 392 clientes de CAWST en 63 países </a:t>
            </a:r>
          </a:p>
        </p:txBody>
      </p:sp>
      <p:sp>
        <p:nvSpPr>
          <p:cNvPr id="6150" name="Slide Number Placeholder 6"/>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A200687-4CFD-4B32-A59E-2DF3B4F18BFE}" type="slidenum">
              <a:rPr/>
              <a:pPr rtl="0" eaLnBrk="1" hangingPunct="1"/>
              <a:t>5</a:t>
            </a:fld>
            <a:endParaRPr/>
          </a:p>
        </p:txBody>
      </p:sp>
      <p:pic>
        <p:nvPicPr>
          <p:cNvPr id="7"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rtl="0"/>
            <a:r>
              <a:rPr b="1">
                <a:solidFill>
                  <a:schemeClr val="accent2"/>
                </a:solidFill>
              </a:rPr>
              <a:t>¿Qué aprendimos?</a:t>
            </a:r>
          </a:p>
        </p:txBody>
      </p:sp>
      <p:sp>
        <p:nvSpPr>
          <p:cNvPr id="7171" name="Content Placeholder 2"/>
          <p:cNvSpPr>
            <a:spLocks noGrp="1"/>
          </p:cNvSpPr>
          <p:nvPr>
            <p:ph idx="1"/>
          </p:nvPr>
        </p:nvSpPr>
        <p:spPr>
          <a:xfrm>
            <a:off x="457200" y="1600200"/>
            <a:ext cx="8507413" cy="4525963"/>
          </a:xfrm>
        </p:spPr>
        <p:txBody>
          <a:bodyPr/>
          <a:lstStyle/>
          <a:p>
            <a:pPr rtl="0"/>
            <a:r>
              <a:rPr/>
              <a:t>La implementación de TANDAS:</a:t>
            </a:r>
          </a:p>
          <a:p>
            <a:pPr lvl="1" rtl="0"/>
            <a:r>
              <a:rPr/>
              <a:t>Se lleva a cabo por una amplia variedad de implementadores</a:t>
            </a:r>
          </a:p>
          <a:p>
            <a:pPr lvl="1" rtl="0"/>
            <a:r>
              <a:rPr/>
              <a:t>Se utilizan diferentes opciones de TAND </a:t>
            </a:r>
          </a:p>
          <a:p>
            <a:pPr lvl="1" rtl="0"/>
            <a:r>
              <a:rPr/>
              <a:t>Utiliza diferentes métodos de implementación</a:t>
            </a:r>
          </a:p>
          <a:p>
            <a:pPr lvl="1" rtl="0"/>
            <a:r>
              <a:rPr/>
              <a:t>Tiene una variedad de objetivos generales</a:t>
            </a:r>
          </a:p>
          <a:p>
            <a:pPr rtl="0"/>
            <a:r>
              <a:rPr b="1"/>
              <a:t>¡No hay un modelo de implementación convencional!</a:t>
            </a:r>
          </a:p>
        </p:txBody>
      </p:sp>
      <p:sp>
        <p:nvSpPr>
          <p:cNvPr id="7173"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565B4DE-BDD5-4A7A-AD17-B521612EAE3B}" type="slidenum">
              <a:rPr/>
              <a:pPr rtl="0" eaLnBrk="1" hangingPunct="1"/>
              <a:t>6</a:t>
            </a:fld>
            <a:endParaRPr/>
          </a:p>
        </p:txBody>
      </p:sp>
      <p:pic>
        <p:nvPicPr>
          <p:cNvPr id="6"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54F504D-EB04-45C1-BA6A-4BC2DCDFA67C}" type="slidenum">
              <a:rPr/>
              <a:pPr rtl="0" eaLnBrk="1" hangingPunct="1"/>
              <a:t>7</a:t>
            </a:fld>
            <a:endParaRPr/>
          </a:p>
        </p:txBody>
      </p:sp>
      <p:sp>
        <p:nvSpPr>
          <p:cNvPr id="8196" name="Rectangle 2"/>
          <p:cNvSpPr>
            <a:spLocks noGrp="1" noChangeArrowheads="1"/>
          </p:cNvSpPr>
          <p:nvPr>
            <p:ph type="title"/>
          </p:nvPr>
        </p:nvSpPr>
        <p:spPr/>
        <p:txBody>
          <a:bodyPr/>
          <a:lstStyle/>
          <a:p>
            <a:pPr rtl="0" eaLnBrk="1" hangingPunct="1"/>
            <a:r>
              <a:rPr b="1">
                <a:solidFill>
                  <a:schemeClr val="accent2"/>
                </a:solidFill>
              </a:rPr>
              <a:t>Marco de implementación</a:t>
            </a:r>
          </a:p>
        </p:txBody>
      </p:sp>
      <p:sp>
        <p:nvSpPr>
          <p:cNvPr id="18" name="Oval 17"/>
          <p:cNvSpPr/>
          <p:nvPr/>
        </p:nvSpPr>
        <p:spPr>
          <a:xfrm rot="21409150">
            <a:off x="1600200" y="680665"/>
            <a:ext cx="6019800" cy="61722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rtl="0"/>
            <a:r>
              <a:rPr sz="1600">
                <a:solidFill>
                  <a:schemeClr val="tx1"/>
                </a:solidFill>
              </a:rPr>
              <a:t>Financiación del programa</a:t>
            </a:r>
          </a:p>
        </p:txBody>
      </p:sp>
      <p:sp>
        <p:nvSpPr>
          <p:cNvPr id="19" name="Oval 18"/>
          <p:cNvSpPr/>
          <p:nvPr/>
        </p:nvSpPr>
        <p:spPr>
          <a:xfrm>
            <a:off x="3581400" y="1976065"/>
            <a:ext cx="1981200" cy="1905000"/>
          </a:xfrm>
          <a:prstGeom prst="ellipse">
            <a:avLst/>
          </a:prstGeom>
          <a:solidFill>
            <a:srgbClr val="DEF2D8">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Creación de demanda</a:t>
            </a:r>
          </a:p>
        </p:txBody>
      </p:sp>
      <p:sp>
        <p:nvSpPr>
          <p:cNvPr id="20" name="Oval 19"/>
          <p:cNvSpPr/>
          <p:nvPr/>
        </p:nvSpPr>
        <p:spPr>
          <a:xfrm>
            <a:off x="4419600" y="3195265"/>
            <a:ext cx="1981200" cy="1905000"/>
          </a:xfrm>
          <a:prstGeom prst="ellipse">
            <a:avLst/>
          </a:prstGeom>
          <a:solidFill>
            <a:srgbClr val="A2B9D4">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Monitoreo</a:t>
            </a:r>
          </a:p>
          <a:p>
            <a:pPr algn="ctr" rtl="0"/>
            <a:r>
              <a:rPr sz="1600">
                <a:solidFill>
                  <a:schemeClr val="tx1"/>
                </a:solidFill>
              </a:rPr>
              <a:t>y</a:t>
            </a:r>
            <a:r>
              <a:rPr lang="en-US" sz="1600" dirty="0" smtClean="0">
                <a:solidFill>
                  <a:schemeClr val="tx1"/>
                </a:solidFill>
              </a:rPr>
              <a:t/>
            </a:r>
            <a:br>
              <a:rPr lang="en-US" sz="1600" dirty="0" smtClean="0">
                <a:solidFill>
                  <a:schemeClr val="tx1"/>
                </a:solidFill>
              </a:rPr>
            </a:br>
            <a:r>
              <a:rPr sz="1600">
                <a:solidFill>
                  <a:schemeClr val="tx1"/>
                </a:solidFill>
              </a:rPr>
              <a:t>mejora</a:t>
            </a:r>
          </a:p>
        </p:txBody>
      </p:sp>
      <p:sp>
        <p:nvSpPr>
          <p:cNvPr id="21" name="Oval 20"/>
          <p:cNvSpPr/>
          <p:nvPr/>
        </p:nvSpPr>
        <p:spPr>
          <a:xfrm>
            <a:off x="2819400" y="3195265"/>
            <a:ext cx="1981200" cy="1905000"/>
          </a:xfrm>
          <a:prstGeom prst="ellipse">
            <a:avLst/>
          </a:prstGeom>
          <a:solidFill>
            <a:srgbClr val="E2C8F6">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Provisión de</a:t>
            </a:r>
            <a:r>
              <a:rPr lang="en-US" sz="1600" dirty="0" smtClean="0">
                <a:solidFill>
                  <a:schemeClr val="tx1"/>
                </a:solidFill>
              </a:rPr>
              <a:t/>
            </a:r>
            <a:br>
              <a:rPr lang="en-US" sz="1600" dirty="0" smtClean="0">
                <a:solidFill>
                  <a:schemeClr val="tx1"/>
                </a:solidFill>
              </a:rPr>
            </a:br>
            <a:r>
              <a:rPr sz="1600">
                <a:solidFill>
                  <a:schemeClr val="tx1"/>
                </a:solidFill>
              </a:rPr>
              <a:t>productos y servicios</a:t>
            </a:r>
          </a:p>
        </p:txBody>
      </p:sp>
      <p:sp>
        <p:nvSpPr>
          <p:cNvPr id="22" name="Oval 21"/>
          <p:cNvSpPr/>
          <p:nvPr/>
        </p:nvSpPr>
        <p:spPr>
          <a:xfrm>
            <a:off x="2590800" y="1823665"/>
            <a:ext cx="4038600" cy="3886200"/>
          </a:xfrm>
          <a:prstGeom prst="ellipse">
            <a:avLst/>
          </a:prstGeom>
          <a:noFill/>
          <a:ln>
            <a:solidFill>
              <a:srgbClr val="A6C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3" name="Oval 22"/>
          <p:cNvSpPr/>
          <p:nvPr/>
        </p:nvSpPr>
        <p:spPr>
          <a:xfrm>
            <a:off x="1524000" y="680666"/>
            <a:ext cx="6172199" cy="61721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rtl="0"/>
            <a:r>
              <a:rPr>
                <a:solidFill>
                  <a:schemeClr val="tx1"/>
                </a:solidFill>
              </a:rPr>
              <a:t>Creación de capacidades</a:t>
            </a:r>
          </a:p>
        </p:txBody>
      </p:sp>
      <p:pic>
        <p:nvPicPr>
          <p:cNvPr id="24"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74638"/>
            <a:ext cx="9144000" cy="1143000"/>
          </a:xfrm>
        </p:spPr>
        <p:txBody>
          <a:bodyPr/>
          <a:lstStyle/>
          <a:p>
            <a:pPr rtl="0"/>
            <a:r>
              <a:rPr b="1">
                <a:solidFill>
                  <a:schemeClr val="accent2"/>
                </a:solidFill>
              </a:rPr>
              <a:t>Crear y sostener la demanda</a:t>
            </a:r>
          </a:p>
        </p:txBody>
      </p:sp>
      <p:pic>
        <p:nvPicPr>
          <p:cNvPr id="921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0188" y="1412875"/>
            <a:ext cx="6364287" cy="47799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220" name="TextBox 3"/>
          <p:cNvSpPr txBox="1">
            <a:spLocks noChangeArrowheads="1"/>
          </p:cNvSpPr>
          <p:nvPr/>
        </p:nvSpPr>
        <p:spPr bwMode="auto">
          <a:xfrm>
            <a:off x="2268538" y="6308725"/>
            <a:ext cx="62642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Filtros de cerámica tipo olla en Myanmar </a:t>
            </a:r>
            <a:r>
              <a:rPr sz="1400"/>
              <a:t>(Fuente: ThirstAid)</a:t>
            </a:r>
          </a:p>
        </p:txBody>
      </p:sp>
      <p:sp>
        <p:nvSpPr>
          <p:cNvPr id="9221"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222177F-7C1F-4F50-8C11-0ADD1381D7A5}" type="slidenum">
              <a:rPr/>
              <a:pPr rtl="0" eaLnBrk="1" hangingPunct="1"/>
              <a:t>8</a:t>
            </a:fld>
            <a:endParaRPr/>
          </a:p>
        </p:txBody>
      </p:sp>
      <p:pic>
        <p:nvPicPr>
          <p:cNvPr id="7" name="Picture 5" descr="CAWST Colour - no text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75E7C28-DBFE-42D7-A27F-6D12A68AE066}" type="slidenum">
              <a:rPr/>
              <a:pPr rtl="0" eaLnBrk="1" hangingPunct="1"/>
              <a:t>9</a:t>
            </a:fld>
            <a:endParaRPr/>
          </a:p>
        </p:txBody>
      </p:sp>
      <p:sp>
        <p:nvSpPr>
          <p:cNvPr id="10243" name="Rectangle 2"/>
          <p:cNvSpPr>
            <a:spLocks noGrp="1" noChangeArrowheads="1"/>
          </p:cNvSpPr>
          <p:nvPr>
            <p:ph type="title"/>
          </p:nvPr>
        </p:nvSpPr>
        <p:spPr>
          <a:xfrm>
            <a:off x="0" y="274638"/>
            <a:ext cx="9144000" cy="1143000"/>
          </a:xfrm>
        </p:spPr>
        <p:txBody>
          <a:bodyPr/>
          <a:lstStyle/>
          <a:p>
            <a:pPr rtl="0" eaLnBrk="1" hangingPunct="1"/>
            <a:r>
              <a:rPr sz="4000" b="1" dirty="0" err="1">
                <a:solidFill>
                  <a:schemeClr val="accent2"/>
                </a:solidFill>
              </a:rPr>
              <a:t>Suministro</a:t>
            </a:r>
            <a:r>
              <a:rPr sz="4000" b="1" dirty="0">
                <a:solidFill>
                  <a:schemeClr val="accent2"/>
                </a:solidFill>
              </a:rPr>
              <a:t> de </a:t>
            </a:r>
            <a:r>
              <a:rPr sz="4000" b="1" dirty="0" err="1">
                <a:solidFill>
                  <a:schemeClr val="accent2"/>
                </a:solidFill>
              </a:rPr>
              <a:t>productos</a:t>
            </a:r>
            <a:r>
              <a:rPr sz="4000" b="1" dirty="0">
                <a:solidFill>
                  <a:schemeClr val="accent2"/>
                </a:solidFill>
              </a:rPr>
              <a:t> y </a:t>
            </a:r>
            <a:r>
              <a:rPr sz="4000" b="1" dirty="0" err="1">
                <a:solidFill>
                  <a:schemeClr val="accent2"/>
                </a:solidFill>
              </a:rPr>
              <a:t>servicios</a:t>
            </a:r>
            <a:endParaRPr sz="4000" b="1" dirty="0">
              <a:solidFill>
                <a:schemeClr val="accent2"/>
              </a:solidFill>
            </a:endParaRPr>
          </a:p>
        </p:txBody>
      </p:sp>
      <p:pic>
        <p:nvPicPr>
          <p:cNvPr id="10244" name="Picture 7" descr="Hagar_Community Meet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5488" y="3357563"/>
            <a:ext cx="4427537" cy="326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0825" y="1355725"/>
            <a:ext cx="4184650" cy="31369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246" name="TextBox 11"/>
          <p:cNvSpPr txBox="1">
            <a:spLocks noChangeArrowheads="1"/>
          </p:cNvSpPr>
          <p:nvPr/>
        </p:nvSpPr>
        <p:spPr bwMode="auto">
          <a:xfrm>
            <a:off x="152400" y="4498975"/>
            <a:ext cx="4183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Construyendo los filtros de bioarena </a:t>
            </a:r>
          </a:p>
          <a:p>
            <a:pPr rtl="0" eaLnBrk="1" hangingPunct="1"/>
            <a:r>
              <a:rPr sz="1400"/>
              <a:t>(Fuente: Clear Cambodia)</a:t>
            </a:r>
          </a:p>
        </p:txBody>
      </p:sp>
      <p:sp>
        <p:nvSpPr>
          <p:cNvPr id="10247" name="TextBox 12"/>
          <p:cNvSpPr txBox="1">
            <a:spLocks noChangeArrowheads="1"/>
          </p:cNvSpPr>
          <p:nvPr/>
        </p:nvSpPr>
        <p:spPr bwMode="auto">
          <a:xfrm>
            <a:off x="4587875" y="2570163"/>
            <a:ext cx="4183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Aprendiendo sobre los filtros de bioarena </a:t>
            </a:r>
          </a:p>
          <a:p>
            <a:pPr rtl="0" eaLnBrk="1" hangingPunct="1"/>
            <a:r>
              <a:rPr sz="1400"/>
              <a:t>(Fuente: Clear Cambodia)</a:t>
            </a:r>
          </a:p>
        </p:txBody>
      </p:sp>
      <p:pic>
        <p:nvPicPr>
          <p:cNvPr id="9" name="Picture 5" descr="CAWST Colour - no text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1860</TotalTime>
  <Words>5233</Words>
  <Application>Microsoft Office PowerPoint</Application>
  <PresentationFormat>On-screen Show (4:3)</PresentationFormat>
  <Paragraphs>806</Paragraphs>
  <Slides>43</Slides>
  <Notes>43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Default Design</vt:lpstr>
      <vt:lpstr>1_Default Design</vt:lpstr>
      <vt:lpstr>Slide 1</vt:lpstr>
      <vt:lpstr>Implementación del tratamiento del agua a nivel domiciliar y su almacenamiento seguro (TANDAS)</vt:lpstr>
      <vt:lpstr>Expectativas de aprendizaje</vt:lpstr>
      <vt:lpstr>¿Por qué algunos proyectos de implementación de TANDAS no alcanzan su potencial?</vt:lpstr>
      <vt:lpstr>Busque los puntos rojos</vt:lpstr>
      <vt:lpstr>¿Qué aprendimos?</vt:lpstr>
      <vt:lpstr>Marco de implementación</vt:lpstr>
      <vt:lpstr>Crear y sostener la demanda</vt:lpstr>
      <vt:lpstr>Suministro de productos y servicios</vt:lpstr>
      <vt:lpstr>Evaluación y mejoras</vt:lpstr>
      <vt:lpstr>Creación de capacidad</vt:lpstr>
      <vt:lpstr>Financiación del programa</vt:lpstr>
      <vt:lpstr>Reunir todo</vt:lpstr>
      <vt:lpstr>Estudios de caso sobre implementación</vt:lpstr>
      <vt:lpstr>Generación de demanda</vt:lpstr>
      <vt:lpstr>Cómo crear demanda</vt:lpstr>
      <vt:lpstr>Identificar la población objetivo</vt:lpstr>
      <vt:lpstr>Seleccionar opciones de TANDAS</vt:lpstr>
      <vt:lpstr>Aumentar la concientización y el conocimiento para la acción</vt:lpstr>
      <vt:lpstr>Promocionar para crear concientización</vt:lpstr>
      <vt:lpstr>Educar para brindar conocimiento</vt:lpstr>
      <vt:lpstr>Ver para creer</vt:lpstr>
      <vt:lpstr>Involucrar al Gobierno</vt:lpstr>
      <vt:lpstr>Brindar refuerzo positivo</vt:lpstr>
      <vt:lpstr>Suministrar productos</vt:lpstr>
      <vt:lpstr>Asequibilidad de los productos</vt:lpstr>
      <vt:lpstr>Disponibilidad de productos</vt:lpstr>
      <vt:lpstr>Fabricación</vt:lpstr>
      <vt:lpstr>Distribución</vt:lpstr>
      <vt:lpstr>Suministrar servicios</vt:lpstr>
      <vt:lpstr>Evaluación y mejoras</vt:lpstr>
      <vt:lpstr>Evaluación y mejoras</vt:lpstr>
      <vt:lpstr>Monitoreo del proceso y del impacto</vt:lpstr>
      <vt:lpstr>Creación de capacidades</vt:lpstr>
      <vt:lpstr>Roles de implementación</vt:lpstr>
      <vt:lpstr>Tipos de implementadores</vt:lpstr>
      <vt:lpstr>Promotores de salud comunitaria</vt:lpstr>
      <vt:lpstr>Capacitadores</vt:lpstr>
      <vt:lpstr>Otros interesados</vt:lpstr>
      <vt:lpstr>Construcción de competencia y proceso de validación</vt:lpstr>
      <vt:lpstr>Construir competencias</vt:lpstr>
      <vt:lpstr>Financiación del programa</vt:lpstr>
      <vt:lpstr>Repaso</vt:lpstr>
    </vt:vector>
  </TitlesOfParts>
  <Company>CAWST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Household Water Treatment and Safe Storage Workshop</dc:title>
  <dc:creator>lthomas</dc:creator>
  <cp:lastModifiedBy>The Minetts</cp:lastModifiedBy>
  <cp:revision>123</cp:revision>
  <dcterms:created xsi:type="dcterms:W3CDTF">2009-05-30T22:06:59Z</dcterms:created>
  <dcterms:modified xsi:type="dcterms:W3CDTF">2015-03-08T04:31:21Z</dcterms:modified>
</cp:coreProperties>
</file>