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78" r:id="rId2"/>
    <p:sldId id="275" r:id="rId3"/>
    <p:sldId id="273" r:id="rId4"/>
    <p:sldId id="279" r:id="rId5"/>
    <p:sldId id="258" r:id="rId6"/>
    <p:sldId id="268" r:id="rId7"/>
    <p:sldId id="267" r:id="rId8"/>
    <p:sldId id="265" r:id="rId9"/>
    <p:sldId id="280" r:id="rId10"/>
    <p:sldId id="283" r:id="rId11"/>
    <p:sldId id="261" r:id="rId12"/>
    <p:sldId id="284" r:id="rId13"/>
    <p:sldId id="272" r:id="rId14"/>
    <p:sldId id="260" r:id="rId15"/>
    <p:sldId id="286" r:id="rId16"/>
    <p:sldId id="271" r:id="rId17"/>
    <p:sldId id="285" r:id="rId18"/>
    <p:sldId id="282" r:id="rId19"/>
    <p:sldId id="259" r:id="rId20"/>
    <p:sldId id="264" r:id="rId21"/>
    <p:sldId id="263" r:id="rId22"/>
    <p:sldId id="287" r:id="rId23"/>
    <p:sldId id="276" r:id="rId24"/>
    <p:sldId id="281" r:id="rId25"/>
    <p:sldId id="277" r:id="rId26"/>
    <p:sldId id="288" r:id="rId27"/>
    <p:sldId id="289" r:id="rId28"/>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94679" autoAdjust="0"/>
  </p:normalViewPr>
  <p:slideViewPr>
    <p:cSldViewPr>
      <p:cViewPr>
        <p:scale>
          <a:sx n="75" d="100"/>
          <a:sy n="75" d="100"/>
        </p:scale>
        <p:origin x="-102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9699"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9700" name="Rectangle 4"/>
          <p:cNvSpPr>
            <a:spLocks noGrp="1" noChangeArrowheads="1"/>
          </p:cNvSpPr>
          <p:nvPr>
            <p:ph type="ftr" sz="quarter" idx="2"/>
          </p:nvPr>
        </p:nvSpPr>
        <p:spPr bwMode="auto">
          <a:xfrm>
            <a:off x="0"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9701" name="Rectangle 5"/>
          <p:cNvSpPr>
            <a:spLocks noGrp="1" noChangeArrowheads="1"/>
          </p:cNvSpPr>
          <p:nvPr>
            <p:ph type="sldNum" sz="quarter" idx="3"/>
          </p:nvPr>
        </p:nvSpPr>
        <p:spPr bwMode="auto">
          <a:xfrm>
            <a:off x="3884613"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F4C6B6B-3120-44F0-9BA5-B51A457D1B57}" type="slidenum">
              <a:rPr lang="en-US"/>
              <a:pPr/>
              <a:t>‹#›</a:t>
            </a:fld>
            <a:endParaRPr lang="en-US"/>
          </a:p>
        </p:txBody>
      </p:sp>
    </p:spTree>
    <p:extLst>
      <p:ext uri="{BB962C8B-B14F-4D97-AF65-F5344CB8AC3E}">
        <p14:creationId xmlns:p14="http://schemas.microsoft.com/office/powerpoint/2010/main" val="2982159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6867"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6868" name="Rectangle 4"/>
          <p:cNvSpPr>
            <a:spLocks noGrp="1" noRot="1" noChangeAspec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800" y="4424363"/>
            <a:ext cx="5486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6871" name="Rectangle 7"/>
          <p:cNvSpPr>
            <a:spLocks noGrp="1" noChangeArrowheads="1"/>
          </p:cNvSpPr>
          <p:nvPr>
            <p:ph type="sldNum" sz="quarter" idx="5"/>
          </p:nvPr>
        </p:nvSpPr>
        <p:spPr bwMode="auto">
          <a:xfrm>
            <a:off x="3884613"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B46BA2E-AE74-45E7-925B-8C1D63D0E753}" type="slidenum">
              <a:rPr lang="en-US"/>
              <a:pPr/>
              <a:t>‹#›</a:t>
            </a:fld>
            <a:endParaRPr lang="en-US"/>
          </a:p>
        </p:txBody>
      </p:sp>
    </p:spTree>
    <p:extLst>
      <p:ext uri="{BB962C8B-B14F-4D97-AF65-F5344CB8AC3E}">
        <p14:creationId xmlns:p14="http://schemas.microsoft.com/office/powerpoint/2010/main" val="20567901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80C719F-818F-453F-801C-E16167E27419}" type="slidenum">
              <a:rPr lang="en-US" smtClean="0"/>
              <a:pPr eaLnBrk="1" fontAlgn="base" hangingPunct="1">
                <a:spcBef>
                  <a:spcPct val="0"/>
                </a:spcBef>
                <a:spcAft>
                  <a:spcPct val="0"/>
                </a:spcAft>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Discuss</a:t>
            </a:r>
            <a:r>
              <a:rPr lang="en-US" baseline="0" dirty="0" smtClean="0"/>
              <a:t> the good points and bad points of what participants see in this picture. </a:t>
            </a:r>
            <a:endParaRPr lang="en-CA" dirty="0" smtClean="0"/>
          </a:p>
          <a:p>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19</a:t>
            </a:fld>
            <a:endParaRPr lang="en-US"/>
          </a:p>
        </p:txBody>
      </p:sp>
    </p:spTree>
    <p:extLst>
      <p:ext uri="{BB962C8B-B14F-4D97-AF65-F5344CB8AC3E}">
        <p14:creationId xmlns:p14="http://schemas.microsoft.com/office/powerpoint/2010/main" val="412269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Discuss</a:t>
            </a:r>
            <a:r>
              <a:rPr lang="en-US" baseline="0" dirty="0" smtClean="0"/>
              <a:t> the good points and bad points of what participants see in this picture. </a:t>
            </a:r>
            <a:endParaRPr lang="en-CA"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t>
            </a:r>
            <a:r>
              <a:rPr lang="en-US" sz="1200" dirty="0" smtClean="0">
                <a:solidFill>
                  <a:schemeClr val="accent2"/>
                </a:solidFill>
              </a:rPr>
              <a:t>robustness?</a:t>
            </a:r>
            <a:br>
              <a:rPr lang="en-US" sz="1200" dirty="0" smtClean="0">
                <a:solidFill>
                  <a:schemeClr val="accent2"/>
                </a:solidFill>
              </a:rPr>
            </a:br>
            <a:r>
              <a:rPr lang="en-US" sz="1200" dirty="0" smtClean="0">
                <a:solidFill>
                  <a:schemeClr val="accent2"/>
                </a:solidFill>
              </a:rPr>
              <a:t>*algae growth?</a:t>
            </a:r>
          </a:p>
          <a:p>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20</a:t>
            </a:fld>
            <a:endParaRPr lang="en-US"/>
          </a:p>
        </p:txBody>
      </p:sp>
    </p:spTree>
    <p:extLst>
      <p:ext uri="{BB962C8B-B14F-4D97-AF65-F5344CB8AC3E}">
        <p14:creationId xmlns:p14="http://schemas.microsoft.com/office/powerpoint/2010/main" val="82007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Discuss</a:t>
            </a:r>
            <a:r>
              <a:rPr lang="en-US" baseline="0" dirty="0" smtClean="0"/>
              <a:t> the good points and bad points of what participants see in this picture. </a:t>
            </a:r>
            <a:endParaRPr lang="en-CA" dirty="0" smtClean="0"/>
          </a:p>
          <a:p>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21</a:t>
            </a:fld>
            <a:endParaRPr lang="en-US"/>
          </a:p>
        </p:txBody>
      </p:sp>
    </p:spTree>
    <p:extLst>
      <p:ext uri="{BB962C8B-B14F-4D97-AF65-F5344CB8AC3E}">
        <p14:creationId xmlns:p14="http://schemas.microsoft.com/office/powerpoint/2010/main" val="129328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Discuss</a:t>
            </a:r>
            <a:r>
              <a:rPr lang="en-US" baseline="0" dirty="0" smtClean="0"/>
              <a:t> the good points and bad points of what participants see in this picture.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Is there a lid?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smaller opening would be better to keep out dust, insects, animals, and other things that could fall into the water and contaminate it. </a:t>
            </a:r>
            <a:endParaRPr lang="en-CA" dirty="0" smtClean="0"/>
          </a:p>
          <a:p>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22</a:t>
            </a:fld>
            <a:endParaRPr lang="en-US"/>
          </a:p>
        </p:txBody>
      </p:sp>
    </p:spTree>
    <p:extLst>
      <p:ext uri="{BB962C8B-B14F-4D97-AF65-F5344CB8AC3E}">
        <p14:creationId xmlns:p14="http://schemas.microsoft.com/office/powerpoint/2010/main" val="2555278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1DC1B1-A76A-4E55-A8C1-A596BDC63CDE}" type="slidenum">
              <a:rPr lang="en-CA" smtClean="0"/>
              <a:pPr eaLnBrk="1" hangingPunct="1"/>
              <a:t>23</a:t>
            </a:fld>
            <a:endParaRPr lang="en-CA" smtClean="0"/>
          </a:p>
        </p:txBody>
      </p:sp>
      <p:sp>
        <p:nvSpPr>
          <p:cNvPr id="94211"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defRPr/>
            </a:pPr>
            <a:r>
              <a:rPr lang="en-US" dirty="0" smtClean="0"/>
              <a:t>Other safe water handling practices include:</a:t>
            </a:r>
          </a:p>
          <a:p>
            <a:pPr marL="171450" indent="-171450" eaLnBrk="1" hangingPunct="1">
              <a:buFont typeface="Arial" pitchFamily="34" charset="0"/>
              <a:buChar char="•"/>
              <a:defRPr/>
            </a:pPr>
            <a:r>
              <a:rPr lang="en-US" dirty="0" smtClean="0"/>
              <a:t>Using a container to collect and store untreated water and using it only for untreated water</a:t>
            </a:r>
          </a:p>
          <a:p>
            <a:pPr marL="171450" indent="-171450" eaLnBrk="1" hangingPunct="1">
              <a:buFont typeface="Arial" pitchFamily="34" charset="0"/>
              <a:buChar char="•"/>
              <a:defRPr/>
            </a:pPr>
            <a:r>
              <a:rPr lang="en-US" dirty="0" smtClean="0"/>
              <a:t>Using a different container to store treated water - never use this container for untreated water</a:t>
            </a:r>
          </a:p>
          <a:p>
            <a:pPr marL="171450" indent="-171450" eaLnBrk="1" hangingPunct="1">
              <a:buFont typeface="Arial" pitchFamily="34" charset="0"/>
              <a:buChar char="•"/>
              <a:defRPr/>
            </a:pPr>
            <a:r>
              <a:rPr lang="en-US" dirty="0" smtClean="0"/>
              <a:t>Frequently cleaning out the storage container with soap or chlorine</a:t>
            </a:r>
          </a:p>
          <a:p>
            <a:pPr marL="171450" indent="-171450" eaLnBrk="1" hangingPunct="1">
              <a:buFont typeface="Arial" pitchFamily="34" charset="0"/>
              <a:buChar char="•"/>
              <a:defRPr/>
            </a:pPr>
            <a:r>
              <a:rPr lang="en-US" dirty="0" smtClean="0"/>
              <a:t>Storing treated water off the ground in a shady place in the home</a:t>
            </a:r>
          </a:p>
          <a:p>
            <a:pPr marL="171450" indent="-171450" eaLnBrk="1" hangingPunct="1">
              <a:buFont typeface="Arial" pitchFamily="34" charset="0"/>
              <a:buChar char="•"/>
              <a:defRPr/>
            </a:pPr>
            <a:r>
              <a:rPr lang="en-US" dirty="0" smtClean="0"/>
              <a:t>Storing treated water away from small children and animals</a:t>
            </a:r>
          </a:p>
          <a:p>
            <a:pPr marL="171450" indent="-171450" eaLnBrk="1" hangingPunct="1">
              <a:buFont typeface="Arial" pitchFamily="34" charset="0"/>
              <a:buChar char="•"/>
              <a:defRPr/>
            </a:pPr>
            <a:r>
              <a:rPr lang="en-US" dirty="0" smtClean="0"/>
              <a:t>Pouring treated water from the container instead of scooping the water out of it</a:t>
            </a:r>
          </a:p>
          <a:p>
            <a:pPr marL="171450" indent="-171450" eaLnBrk="1" hangingPunct="1">
              <a:buFont typeface="Arial" pitchFamily="34" charset="0"/>
              <a:buChar char="•"/>
              <a:defRPr/>
            </a:pPr>
            <a:r>
              <a:rPr lang="en-US" dirty="0" smtClean="0"/>
              <a:t>Drinking treated water as soon as possible, preferably the same day</a:t>
            </a:r>
            <a:endParaRPr lang="en-CA"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1DC1B1-A76A-4E55-A8C1-A596BDC63CDE}" type="slidenum">
              <a:rPr lang="en-CA" smtClean="0"/>
              <a:pPr eaLnBrk="1" hangingPunct="1"/>
              <a:t>24</a:t>
            </a:fld>
            <a:endParaRPr lang="en-CA" smtClean="0"/>
          </a:p>
        </p:txBody>
      </p:sp>
      <p:sp>
        <p:nvSpPr>
          <p:cNvPr id="94211"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defRPr/>
            </a:pPr>
            <a:r>
              <a:rPr lang="en-US" dirty="0" smtClean="0"/>
              <a:t>Other safe water handling practices include:</a:t>
            </a:r>
          </a:p>
          <a:p>
            <a:pPr marL="171450" indent="-171450" eaLnBrk="1" hangingPunct="1">
              <a:buFont typeface="Arial" pitchFamily="34" charset="0"/>
              <a:buChar char="•"/>
              <a:defRPr/>
            </a:pPr>
            <a:r>
              <a:rPr lang="en-US" dirty="0" smtClean="0"/>
              <a:t>Using a container to collect and store untreated water and using it only for untreated water</a:t>
            </a:r>
          </a:p>
          <a:p>
            <a:pPr marL="171450" indent="-171450" eaLnBrk="1" hangingPunct="1">
              <a:buFont typeface="Arial" pitchFamily="34" charset="0"/>
              <a:buChar char="•"/>
              <a:defRPr/>
            </a:pPr>
            <a:r>
              <a:rPr lang="en-US" dirty="0" smtClean="0"/>
              <a:t>Using a different container to store treated water - never use this container for untreated water</a:t>
            </a:r>
          </a:p>
          <a:p>
            <a:pPr marL="171450" indent="-171450" eaLnBrk="1" hangingPunct="1">
              <a:buFont typeface="Arial" pitchFamily="34" charset="0"/>
              <a:buChar char="•"/>
              <a:defRPr/>
            </a:pPr>
            <a:r>
              <a:rPr lang="en-US" dirty="0" smtClean="0"/>
              <a:t>Frequently cleaning out the storage container with soap or chlorine</a:t>
            </a:r>
          </a:p>
          <a:p>
            <a:pPr marL="171450" indent="-171450" eaLnBrk="1" hangingPunct="1">
              <a:buFont typeface="Arial" pitchFamily="34" charset="0"/>
              <a:buChar char="•"/>
              <a:defRPr/>
            </a:pPr>
            <a:r>
              <a:rPr lang="en-US" dirty="0" smtClean="0"/>
              <a:t>Storing treated water off the ground in a shady place in the home</a:t>
            </a:r>
          </a:p>
          <a:p>
            <a:pPr marL="171450" indent="-171450" eaLnBrk="1" hangingPunct="1">
              <a:buFont typeface="Arial" pitchFamily="34" charset="0"/>
              <a:buChar char="•"/>
              <a:defRPr/>
            </a:pPr>
            <a:r>
              <a:rPr lang="en-US" dirty="0" smtClean="0"/>
              <a:t>Storing treated water away from small children and animals</a:t>
            </a:r>
          </a:p>
          <a:p>
            <a:pPr marL="171450" indent="-171450" eaLnBrk="1" hangingPunct="1">
              <a:buFont typeface="Arial" pitchFamily="34" charset="0"/>
              <a:buChar char="•"/>
              <a:defRPr/>
            </a:pPr>
            <a:r>
              <a:rPr lang="en-US" dirty="0" smtClean="0"/>
              <a:t>Pouring treated water from the container instead of scooping the water out of it</a:t>
            </a:r>
          </a:p>
          <a:p>
            <a:pPr marL="171450" indent="-171450" eaLnBrk="1" hangingPunct="1">
              <a:buFont typeface="Arial" pitchFamily="34" charset="0"/>
              <a:buChar char="•"/>
              <a:defRPr/>
            </a:pPr>
            <a:r>
              <a:rPr lang="en-US" dirty="0" smtClean="0"/>
              <a:t>Drinking treated water as soon as possible, preferably the same day</a:t>
            </a:r>
            <a:endParaRPr lang="en-CA"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1DC1B1-A76A-4E55-A8C1-A596BDC63CDE}" type="slidenum">
              <a:rPr lang="en-CA" smtClean="0"/>
              <a:pPr eaLnBrk="1" hangingPunct="1"/>
              <a:t>25</a:t>
            </a:fld>
            <a:endParaRPr lang="en-CA" smtClean="0"/>
          </a:p>
        </p:txBody>
      </p:sp>
      <p:sp>
        <p:nvSpPr>
          <p:cNvPr id="94211"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defRPr/>
            </a:pPr>
            <a:r>
              <a:rPr lang="en-US" dirty="0" smtClean="0"/>
              <a:t>Other safe water handling practices include:</a:t>
            </a:r>
          </a:p>
          <a:p>
            <a:pPr marL="171450" indent="-171450" eaLnBrk="1" hangingPunct="1">
              <a:buFont typeface="Arial" pitchFamily="34" charset="0"/>
              <a:buChar char="•"/>
              <a:defRPr/>
            </a:pPr>
            <a:r>
              <a:rPr lang="en-US" dirty="0" smtClean="0"/>
              <a:t>Using a container to collect and store untreated water and using it only for untreated water</a:t>
            </a:r>
          </a:p>
          <a:p>
            <a:pPr marL="171450" indent="-171450" eaLnBrk="1" hangingPunct="1">
              <a:buFont typeface="Arial" pitchFamily="34" charset="0"/>
              <a:buChar char="•"/>
              <a:defRPr/>
            </a:pPr>
            <a:r>
              <a:rPr lang="en-US" dirty="0" smtClean="0"/>
              <a:t>Using a different container to store treated water - never use this container for untreated water</a:t>
            </a:r>
          </a:p>
          <a:p>
            <a:pPr marL="171450" indent="-171450" eaLnBrk="1" hangingPunct="1">
              <a:buFont typeface="Arial" pitchFamily="34" charset="0"/>
              <a:buChar char="•"/>
              <a:defRPr/>
            </a:pPr>
            <a:r>
              <a:rPr lang="en-US" dirty="0" smtClean="0"/>
              <a:t>Frequently cleaning out the storage container with soap or chlorine</a:t>
            </a:r>
          </a:p>
          <a:p>
            <a:pPr marL="171450" indent="-171450" eaLnBrk="1" hangingPunct="1">
              <a:buFont typeface="Arial" pitchFamily="34" charset="0"/>
              <a:buChar char="•"/>
              <a:defRPr/>
            </a:pPr>
            <a:r>
              <a:rPr lang="en-US" dirty="0" smtClean="0"/>
              <a:t>Storing treated water off the ground in a shady place in the home</a:t>
            </a:r>
          </a:p>
          <a:p>
            <a:pPr marL="171450" indent="-171450" eaLnBrk="1" hangingPunct="1">
              <a:buFont typeface="Arial" pitchFamily="34" charset="0"/>
              <a:buChar char="•"/>
              <a:defRPr/>
            </a:pPr>
            <a:r>
              <a:rPr lang="en-US" dirty="0" smtClean="0"/>
              <a:t>Storing treated water away from small children and animals</a:t>
            </a:r>
          </a:p>
          <a:p>
            <a:pPr marL="171450" indent="-171450" eaLnBrk="1" hangingPunct="1">
              <a:buFont typeface="Arial" pitchFamily="34" charset="0"/>
              <a:buChar char="•"/>
              <a:defRPr/>
            </a:pPr>
            <a:r>
              <a:rPr lang="en-US" dirty="0" smtClean="0"/>
              <a:t>Pouring treated water from the container instead of scooping the water out of it</a:t>
            </a:r>
          </a:p>
          <a:p>
            <a:pPr marL="171450" indent="-171450" eaLnBrk="1" hangingPunct="1">
              <a:buFont typeface="Arial" pitchFamily="34" charset="0"/>
              <a:buChar char="•"/>
              <a:defRPr/>
            </a:pPr>
            <a:r>
              <a:rPr lang="en-US" dirty="0" smtClean="0"/>
              <a:t>Drinking treated water as soon as possible, preferably the same day</a:t>
            </a:r>
            <a:endParaRPr lang="en-CA"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1C98F4-B2FF-47AB-81F0-2E5462E59B81}" type="slidenum">
              <a:rPr lang="en-US" smtClean="0"/>
              <a:pPr eaLnBrk="1" hangingPunct="1"/>
              <a:t>26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1C98F4-B2FF-47AB-81F0-2E5462E59B81}" type="slidenum">
              <a:rPr lang="en-US" smtClean="0"/>
              <a:pPr eaLnBrk="1" hangingPunct="1"/>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Discuss</a:t>
            </a:r>
            <a:r>
              <a:rPr lang="en-US" baseline="0" dirty="0" smtClean="0"/>
              <a:t> the good points and bad points of what participants see in this picture. </a:t>
            </a:r>
            <a:endParaRPr lang="en-CA" dirty="0" smtClean="0"/>
          </a:p>
          <a:p>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11</a:t>
            </a:fld>
            <a:endParaRPr lang="en-US"/>
          </a:p>
        </p:txBody>
      </p:sp>
    </p:spTree>
    <p:extLst>
      <p:ext uri="{BB962C8B-B14F-4D97-AF65-F5344CB8AC3E}">
        <p14:creationId xmlns:p14="http://schemas.microsoft.com/office/powerpoint/2010/main" val="367374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Discuss</a:t>
            </a:r>
            <a:r>
              <a:rPr lang="en-US" baseline="0" dirty="0" smtClean="0"/>
              <a:t> the good points and bad points of what participants see in this picture. </a:t>
            </a:r>
            <a:endParaRPr lang="en-CA" dirty="0" smtClean="0"/>
          </a:p>
          <a:p>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12</a:t>
            </a:fld>
            <a:endParaRPr lang="en-US"/>
          </a:p>
        </p:txBody>
      </p:sp>
    </p:spTree>
    <p:extLst>
      <p:ext uri="{BB962C8B-B14F-4D97-AF65-F5344CB8AC3E}">
        <p14:creationId xmlns:p14="http://schemas.microsoft.com/office/powerpoint/2010/main" val="216903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Discuss</a:t>
            </a:r>
            <a:r>
              <a:rPr lang="en-US" baseline="0" dirty="0" smtClean="0"/>
              <a:t> the good points and bad points of what participants see in this picture. </a:t>
            </a:r>
            <a:endParaRPr lang="en-CA" dirty="0" smtClean="0"/>
          </a:p>
          <a:p>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13</a:t>
            </a:fld>
            <a:endParaRPr lang="en-US"/>
          </a:p>
        </p:txBody>
      </p:sp>
    </p:spTree>
    <p:extLst>
      <p:ext uri="{BB962C8B-B14F-4D97-AF65-F5344CB8AC3E}">
        <p14:creationId xmlns:p14="http://schemas.microsoft.com/office/powerpoint/2010/main" val="216903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good points and bad points of what participants see in this picture. </a:t>
            </a:r>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14</a:t>
            </a:fld>
            <a:endParaRPr lang="en-US"/>
          </a:p>
        </p:txBody>
      </p:sp>
    </p:spTree>
    <p:extLst>
      <p:ext uri="{BB962C8B-B14F-4D97-AF65-F5344CB8AC3E}">
        <p14:creationId xmlns:p14="http://schemas.microsoft.com/office/powerpoint/2010/main" val="303472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Discuss</a:t>
            </a:r>
            <a:r>
              <a:rPr lang="en-US" baseline="0" dirty="0" smtClean="0"/>
              <a:t> the good points and bad points of what participants see in this picture. </a:t>
            </a:r>
            <a:endParaRPr lang="en-CA" dirty="0" smtClean="0"/>
          </a:p>
          <a:p>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15</a:t>
            </a:fld>
            <a:endParaRPr lang="en-US"/>
          </a:p>
        </p:txBody>
      </p:sp>
    </p:spTree>
    <p:extLst>
      <p:ext uri="{BB962C8B-B14F-4D97-AF65-F5344CB8AC3E}">
        <p14:creationId xmlns:p14="http://schemas.microsoft.com/office/powerpoint/2010/main" val="255527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Discuss</a:t>
            </a:r>
            <a:r>
              <a:rPr lang="en-US" baseline="0" dirty="0" smtClean="0"/>
              <a:t> the good points and bad points of what participants see in this picture. </a:t>
            </a:r>
            <a:endParaRPr lang="en-CA" dirty="0" smtClean="0"/>
          </a:p>
          <a:p>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16</a:t>
            </a:fld>
            <a:endParaRPr lang="en-US"/>
          </a:p>
        </p:txBody>
      </p:sp>
    </p:spTree>
    <p:extLst>
      <p:ext uri="{BB962C8B-B14F-4D97-AF65-F5344CB8AC3E}">
        <p14:creationId xmlns:p14="http://schemas.microsoft.com/office/powerpoint/2010/main" val="255527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Discuss</a:t>
            </a:r>
            <a:r>
              <a:rPr lang="en-US" baseline="0" dirty="0" smtClean="0"/>
              <a:t> the good points and bad points of what participants see in this picture. </a:t>
            </a:r>
            <a:endParaRPr lang="en-CA" dirty="0" smtClean="0"/>
          </a:p>
          <a:p>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17</a:t>
            </a:fld>
            <a:endParaRPr lang="en-US"/>
          </a:p>
        </p:txBody>
      </p:sp>
    </p:spTree>
    <p:extLst>
      <p:ext uri="{BB962C8B-B14F-4D97-AF65-F5344CB8AC3E}">
        <p14:creationId xmlns:p14="http://schemas.microsoft.com/office/powerpoint/2010/main" val="255527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Discuss</a:t>
            </a:r>
            <a:r>
              <a:rPr lang="en-US" baseline="0" dirty="0" smtClean="0"/>
              <a:t> the good points and bad points of what participants see in this picture. </a:t>
            </a:r>
            <a:endParaRPr lang="en-CA" dirty="0" smtClean="0"/>
          </a:p>
          <a:p>
            <a:endParaRPr lang="en-CA"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18</a:t>
            </a:fld>
            <a:endParaRPr lang="en-US"/>
          </a:p>
        </p:txBody>
      </p:sp>
    </p:spTree>
    <p:extLst>
      <p:ext uri="{BB962C8B-B14F-4D97-AF65-F5344CB8AC3E}">
        <p14:creationId xmlns:p14="http://schemas.microsoft.com/office/powerpoint/2010/main" val="255527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2008-01</a:t>
            </a:r>
          </a:p>
        </p:txBody>
      </p:sp>
      <p:sp>
        <p:nvSpPr>
          <p:cNvPr id="5" name="Footer Placeholder 4"/>
          <p:cNvSpPr>
            <a:spLocks noGrp="1"/>
          </p:cNvSpPr>
          <p:nvPr>
            <p:ph type="ftr" sz="quarter" idx="11"/>
          </p:nvPr>
        </p:nvSpPr>
        <p:spPr/>
        <p:txBody>
          <a:bodyPr/>
          <a:lstStyle>
            <a:lvl1pPr>
              <a:defRPr/>
            </a:lvl1pPr>
          </a:lstStyle>
          <a:p>
            <a:r>
              <a:rPr lang="en-US"/>
              <a:t>2009-04</a:t>
            </a:r>
          </a:p>
        </p:txBody>
      </p:sp>
      <p:sp>
        <p:nvSpPr>
          <p:cNvPr id="6" name="Slide Number Placeholder 5"/>
          <p:cNvSpPr>
            <a:spLocks noGrp="1"/>
          </p:cNvSpPr>
          <p:nvPr>
            <p:ph type="sldNum" sz="quarter" idx="12"/>
          </p:nvPr>
        </p:nvSpPr>
        <p:spPr/>
        <p:txBody>
          <a:bodyPr/>
          <a:lstStyle>
            <a:lvl1pPr>
              <a:defRPr/>
            </a:lvl1pPr>
          </a:lstStyle>
          <a:p>
            <a:fld id="{89FF9B86-0D5C-46CD-9BD8-44A7D7669E8E}" type="slidenum">
              <a:rPr lang="en-US"/>
              <a:pPr/>
              <a:t>‹#›</a:t>
            </a:fld>
            <a:endParaRPr lang="en-US"/>
          </a:p>
        </p:txBody>
      </p:sp>
    </p:spTree>
    <p:extLst>
      <p:ext uri="{BB962C8B-B14F-4D97-AF65-F5344CB8AC3E}">
        <p14:creationId xmlns:p14="http://schemas.microsoft.com/office/powerpoint/2010/main" val="247061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2008-01</a:t>
            </a:r>
          </a:p>
        </p:txBody>
      </p:sp>
      <p:sp>
        <p:nvSpPr>
          <p:cNvPr id="5" name="Footer Placeholder 4"/>
          <p:cNvSpPr>
            <a:spLocks noGrp="1"/>
          </p:cNvSpPr>
          <p:nvPr>
            <p:ph type="ftr" sz="quarter" idx="11"/>
          </p:nvPr>
        </p:nvSpPr>
        <p:spPr/>
        <p:txBody>
          <a:bodyPr/>
          <a:lstStyle>
            <a:lvl1pPr>
              <a:defRPr/>
            </a:lvl1pPr>
          </a:lstStyle>
          <a:p>
            <a:r>
              <a:rPr lang="en-US"/>
              <a:t>2009-04</a:t>
            </a:r>
          </a:p>
        </p:txBody>
      </p:sp>
      <p:sp>
        <p:nvSpPr>
          <p:cNvPr id="6" name="Slide Number Placeholder 5"/>
          <p:cNvSpPr>
            <a:spLocks noGrp="1"/>
          </p:cNvSpPr>
          <p:nvPr>
            <p:ph type="sldNum" sz="quarter" idx="12"/>
          </p:nvPr>
        </p:nvSpPr>
        <p:spPr/>
        <p:txBody>
          <a:bodyPr/>
          <a:lstStyle>
            <a:lvl1pPr>
              <a:defRPr/>
            </a:lvl1pPr>
          </a:lstStyle>
          <a:p>
            <a:fld id="{83F09A85-6779-47F3-923F-3EBC2FD6D944}" type="slidenum">
              <a:rPr lang="en-US"/>
              <a:pPr/>
              <a:t>‹#›</a:t>
            </a:fld>
            <a:endParaRPr lang="en-US"/>
          </a:p>
        </p:txBody>
      </p:sp>
    </p:spTree>
    <p:extLst>
      <p:ext uri="{BB962C8B-B14F-4D97-AF65-F5344CB8AC3E}">
        <p14:creationId xmlns:p14="http://schemas.microsoft.com/office/powerpoint/2010/main" val="191195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2008-01</a:t>
            </a:r>
          </a:p>
        </p:txBody>
      </p:sp>
      <p:sp>
        <p:nvSpPr>
          <p:cNvPr id="5" name="Footer Placeholder 4"/>
          <p:cNvSpPr>
            <a:spLocks noGrp="1"/>
          </p:cNvSpPr>
          <p:nvPr>
            <p:ph type="ftr" sz="quarter" idx="11"/>
          </p:nvPr>
        </p:nvSpPr>
        <p:spPr/>
        <p:txBody>
          <a:bodyPr/>
          <a:lstStyle>
            <a:lvl1pPr>
              <a:defRPr/>
            </a:lvl1pPr>
          </a:lstStyle>
          <a:p>
            <a:r>
              <a:rPr lang="en-US"/>
              <a:t>2009-04</a:t>
            </a:r>
          </a:p>
        </p:txBody>
      </p:sp>
      <p:sp>
        <p:nvSpPr>
          <p:cNvPr id="6" name="Slide Number Placeholder 5"/>
          <p:cNvSpPr>
            <a:spLocks noGrp="1"/>
          </p:cNvSpPr>
          <p:nvPr>
            <p:ph type="sldNum" sz="quarter" idx="12"/>
          </p:nvPr>
        </p:nvSpPr>
        <p:spPr/>
        <p:txBody>
          <a:bodyPr/>
          <a:lstStyle>
            <a:lvl1pPr>
              <a:defRPr/>
            </a:lvl1pPr>
          </a:lstStyle>
          <a:p>
            <a:fld id="{32A88BA9-574E-4C7F-86B9-E977D6621A70}" type="slidenum">
              <a:rPr lang="en-US"/>
              <a:pPr/>
              <a:t>‹#›</a:t>
            </a:fld>
            <a:endParaRPr lang="en-US"/>
          </a:p>
        </p:txBody>
      </p:sp>
    </p:spTree>
    <p:extLst>
      <p:ext uri="{BB962C8B-B14F-4D97-AF65-F5344CB8AC3E}">
        <p14:creationId xmlns:p14="http://schemas.microsoft.com/office/powerpoint/2010/main" val="1528060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0" y="6553200"/>
            <a:ext cx="2133600" cy="304800"/>
          </a:xfrm>
        </p:spPr>
        <p:txBody>
          <a:bodyPr/>
          <a:lstStyle>
            <a:lvl1pPr>
              <a:defRPr/>
            </a:lvl1pPr>
          </a:lstStyle>
          <a:p>
            <a:r>
              <a:rPr lang="en-US"/>
              <a:t>2008-01</a:t>
            </a:r>
          </a:p>
        </p:txBody>
      </p:sp>
      <p:sp>
        <p:nvSpPr>
          <p:cNvPr id="4" name="Footer Placeholder 3"/>
          <p:cNvSpPr>
            <a:spLocks noGrp="1"/>
          </p:cNvSpPr>
          <p:nvPr>
            <p:ph type="ftr" sz="quarter" idx="11"/>
          </p:nvPr>
        </p:nvSpPr>
        <p:spPr>
          <a:xfrm>
            <a:off x="3200400" y="6553200"/>
            <a:ext cx="2895600" cy="304800"/>
          </a:xfrm>
        </p:spPr>
        <p:txBody>
          <a:bodyPr/>
          <a:lstStyle>
            <a:lvl1pPr>
              <a:defRPr/>
            </a:lvl1pPr>
          </a:lstStyle>
          <a:p>
            <a:r>
              <a:rPr lang="en-US"/>
              <a:t>2009-04</a:t>
            </a:r>
          </a:p>
        </p:txBody>
      </p:sp>
      <p:sp>
        <p:nvSpPr>
          <p:cNvPr id="5" name="Slide Number Placeholder 4"/>
          <p:cNvSpPr>
            <a:spLocks noGrp="1"/>
          </p:cNvSpPr>
          <p:nvPr>
            <p:ph type="sldNum" sz="quarter" idx="12"/>
          </p:nvPr>
        </p:nvSpPr>
        <p:spPr>
          <a:xfrm>
            <a:off x="7010400" y="6553200"/>
            <a:ext cx="2133600" cy="304800"/>
          </a:xfrm>
        </p:spPr>
        <p:txBody>
          <a:bodyPr/>
          <a:lstStyle>
            <a:lvl1pPr>
              <a:defRPr/>
            </a:lvl1pPr>
          </a:lstStyle>
          <a:p>
            <a:fld id="{4A3EB75C-5934-4ADD-AEBB-2C90406D9A5E}" type="slidenum">
              <a:rPr lang="en-US"/>
              <a:pPr/>
              <a:t>‹#›</a:t>
            </a:fld>
            <a:endParaRPr lang="en-US"/>
          </a:p>
        </p:txBody>
      </p:sp>
      <p:pic>
        <p:nvPicPr>
          <p:cNvPr id="6"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161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53200"/>
            <a:ext cx="2133600" cy="304800"/>
          </a:xfrm>
        </p:spPr>
        <p:txBody>
          <a:bodyPr/>
          <a:lstStyle>
            <a:lvl1pPr>
              <a:defRPr/>
            </a:lvl1pPr>
          </a:lstStyle>
          <a:p>
            <a:r>
              <a:rPr lang="en-US"/>
              <a:t>2008-01</a:t>
            </a:r>
          </a:p>
        </p:txBody>
      </p:sp>
      <p:sp>
        <p:nvSpPr>
          <p:cNvPr id="8" name="Footer Placeholder 7"/>
          <p:cNvSpPr>
            <a:spLocks noGrp="1"/>
          </p:cNvSpPr>
          <p:nvPr>
            <p:ph type="ftr" sz="quarter" idx="11"/>
          </p:nvPr>
        </p:nvSpPr>
        <p:spPr>
          <a:xfrm>
            <a:off x="3200400" y="6553200"/>
            <a:ext cx="2895600" cy="304800"/>
          </a:xfrm>
        </p:spPr>
        <p:txBody>
          <a:bodyPr/>
          <a:lstStyle>
            <a:lvl1pPr>
              <a:defRPr/>
            </a:lvl1pPr>
          </a:lstStyle>
          <a:p>
            <a:r>
              <a:rPr lang="en-US"/>
              <a:t>2009-04</a:t>
            </a:r>
          </a:p>
        </p:txBody>
      </p:sp>
      <p:sp>
        <p:nvSpPr>
          <p:cNvPr id="9" name="Slide Number Placeholder 8"/>
          <p:cNvSpPr>
            <a:spLocks noGrp="1"/>
          </p:cNvSpPr>
          <p:nvPr>
            <p:ph type="sldNum" sz="quarter" idx="12"/>
          </p:nvPr>
        </p:nvSpPr>
        <p:spPr>
          <a:xfrm>
            <a:off x="7010400" y="6553200"/>
            <a:ext cx="2133600" cy="304800"/>
          </a:xfrm>
        </p:spPr>
        <p:txBody>
          <a:bodyPr/>
          <a:lstStyle>
            <a:lvl1pPr>
              <a:defRPr/>
            </a:lvl1pPr>
          </a:lstStyle>
          <a:p>
            <a:fld id="{0C14C5F1-826A-4CD2-9064-7EC172575930}" type="slidenum">
              <a:rPr lang="en-US"/>
              <a:pPr/>
              <a:t>‹#›</a:t>
            </a:fld>
            <a:endParaRPr lang="en-US"/>
          </a:p>
        </p:txBody>
      </p:sp>
      <p:pic>
        <p:nvPicPr>
          <p:cNvPr id="10"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94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2008-01</a:t>
            </a:r>
          </a:p>
        </p:txBody>
      </p:sp>
      <p:sp>
        <p:nvSpPr>
          <p:cNvPr id="5" name="Footer Placeholder 4"/>
          <p:cNvSpPr>
            <a:spLocks noGrp="1"/>
          </p:cNvSpPr>
          <p:nvPr>
            <p:ph type="ftr" sz="quarter" idx="11"/>
          </p:nvPr>
        </p:nvSpPr>
        <p:spPr/>
        <p:txBody>
          <a:bodyPr/>
          <a:lstStyle>
            <a:lvl1pPr>
              <a:defRPr/>
            </a:lvl1pPr>
          </a:lstStyle>
          <a:p>
            <a:r>
              <a:rPr lang="en-US"/>
              <a:t>2009-04</a:t>
            </a:r>
          </a:p>
        </p:txBody>
      </p:sp>
      <p:sp>
        <p:nvSpPr>
          <p:cNvPr id="6" name="Slide Number Placeholder 5"/>
          <p:cNvSpPr>
            <a:spLocks noGrp="1"/>
          </p:cNvSpPr>
          <p:nvPr>
            <p:ph type="sldNum" sz="quarter" idx="12"/>
          </p:nvPr>
        </p:nvSpPr>
        <p:spPr/>
        <p:txBody>
          <a:bodyPr/>
          <a:lstStyle>
            <a:lvl1pPr>
              <a:defRPr/>
            </a:lvl1pPr>
          </a:lstStyle>
          <a:p>
            <a:fld id="{1F8A8FCC-347C-4E43-BAE3-9340D22A4276}" type="slidenum">
              <a:rPr lang="en-US"/>
              <a:pPr/>
              <a:t>‹#›</a:t>
            </a:fld>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67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2008-01</a:t>
            </a:r>
          </a:p>
        </p:txBody>
      </p:sp>
      <p:sp>
        <p:nvSpPr>
          <p:cNvPr id="5" name="Footer Placeholder 4"/>
          <p:cNvSpPr>
            <a:spLocks noGrp="1"/>
          </p:cNvSpPr>
          <p:nvPr>
            <p:ph type="ftr" sz="quarter" idx="11"/>
          </p:nvPr>
        </p:nvSpPr>
        <p:spPr/>
        <p:txBody>
          <a:bodyPr/>
          <a:lstStyle>
            <a:lvl1pPr>
              <a:defRPr/>
            </a:lvl1pPr>
          </a:lstStyle>
          <a:p>
            <a:r>
              <a:rPr lang="en-US"/>
              <a:t>2009-04</a:t>
            </a:r>
          </a:p>
        </p:txBody>
      </p:sp>
      <p:sp>
        <p:nvSpPr>
          <p:cNvPr id="6" name="Slide Number Placeholder 5"/>
          <p:cNvSpPr>
            <a:spLocks noGrp="1"/>
          </p:cNvSpPr>
          <p:nvPr>
            <p:ph type="sldNum" sz="quarter" idx="12"/>
          </p:nvPr>
        </p:nvSpPr>
        <p:spPr/>
        <p:txBody>
          <a:bodyPr/>
          <a:lstStyle>
            <a:lvl1pPr>
              <a:defRPr/>
            </a:lvl1pPr>
          </a:lstStyle>
          <a:p>
            <a:fld id="{67AFE077-3A3B-48D0-8104-036809039FB0}" type="slidenum">
              <a:rPr lang="en-US"/>
              <a:pPr/>
              <a:t>‹#›</a:t>
            </a:fld>
            <a:endParaRPr lang="en-US"/>
          </a:p>
        </p:txBody>
      </p:sp>
    </p:spTree>
    <p:extLst>
      <p:ext uri="{BB962C8B-B14F-4D97-AF65-F5344CB8AC3E}">
        <p14:creationId xmlns:p14="http://schemas.microsoft.com/office/powerpoint/2010/main" val="393808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2008-01</a:t>
            </a:r>
          </a:p>
        </p:txBody>
      </p:sp>
      <p:sp>
        <p:nvSpPr>
          <p:cNvPr id="6" name="Footer Placeholder 5"/>
          <p:cNvSpPr>
            <a:spLocks noGrp="1"/>
          </p:cNvSpPr>
          <p:nvPr>
            <p:ph type="ftr" sz="quarter" idx="11"/>
          </p:nvPr>
        </p:nvSpPr>
        <p:spPr/>
        <p:txBody>
          <a:bodyPr/>
          <a:lstStyle>
            <a:lvl1pPr>
              <a:defRPr/>
            </a:lvl1pPr>
          </a:lstStyle>
          <a:p>
            <a:r>
              <a:rPr lang="en-US"/>
              <a:t>2009-04</a:t>
            </a:r>
          </a:p>
        </p:txBody>
      </p:sp>
      <p:sp>
        <p:nvSpPr>
          <p:cNvPr id="7" name="Slide Number Placeholder 6"/>
          <p:cNvSpPr>
            <a:spLocks noGrp="1"/>
          </p:cNvSpPr>
          <p:nvPr>
            <p:ph type="sldNum" sz="quarter" idx="12"/>
          </p:nvPr>
        </p:nvSpPr>
        <p:spPr/>
        <p:txBody>
          <a:bodyPr/>
          <a:lstStyle>
            <a:lvl1pPr>
              <a:defRPr/>
            </a:lvl1pPr>
          </a:lstStyle>
          <a:p>
            <a:fld id="{D7254162-3D77-4152-B689-7BC66939E8FF}" type="slidenum">
              <a:rPr lang="en-US"/>
              <a:pPr/>
              <a:t>‹#›</a:t>
            </a:fld>
            <a:endParaRPr lang="en-US"/>
          </a:p>
        </p:txBody>
      </p:sp>
      <p:pic>
        <p:nvPicPr>
          <p:cNvPr id="8"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67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2008-01</a:t>
            </a:r>
          </a:p>
        </p:txBody>
      </p:sp>
      <p:sp>
        <p:nvSpPr>
          <p:cNvPr id="8" name="Footer Placeholder 7"/>
          <p:cNvSpPr>
            <a:spLocks noGrp="1"/>
          </p:cNvSpPr>
          <p:nvPr>
            <p:ph type="ftr" sz="quarter" idx="11"/>
          </p:nvPr>
        </p:nvSpPr>
        <p:spPr/>
        <p:txBody>
          <a:bodyPr/>
          <a:lstStyle>
            <a:lvl1pPr>
              <a:defRPr/>
            </a:lvl1pPr>
          </a:lstStyle>
          <a:p>
            <a:r>
              <a:rPr lang="en-US"/>
              <a:t>2009-04</a:t>
            </a:r>
          </a:p>
        </p:txBody>
      </p:sp>
      <p:sp>
        <p:nvSpPr>
          <p:cNvPr id="9" name="Slide Number Placeholder 8"/>
          <p:cNvSpPr>
            <a:spLocks noGrp="1"/>
          </p:cNvSpPr>
          <p:nvPr>
            <p:ph type="sldNum" sz="quarter" idx="12"/>
          </p:nvPr>
        </p:nvSpPr>
        <p:spPr/>
        <p:txBody>
          <a:bodyPr/>
          <a:lstStyle>
            <a:lvl1pPr>
              <a:defRPr/>
            </a:lvl1pPr>
          </a:lstStyle>
          <a:p>
            <a:fld id="{518D9577-2538-40BD-9BF8-64E87F1EF8C2}" type="slidenum">
              <a:rPr lang="en-US"/>
              <a:pPr/>
              <a:t>‹#›</a:t>
            </a:fld>
            <a:endParaRPr lang="en-US"/>
          </a:p>
        </p:txBody>
      </p:sp>
    </p:spTree>
    <p:extLst>
      <p:ext uri="{BB962C8B-B14F-4D97-AF65-F5344CB8AC3E}">
        <p14:creationId xmlns:p14="http://schemas.microsoft.com/office/powerpoint/2010/main" val="283924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2008-01</a:t>
            </a:r>
          </a:p>
        </p:txBody>
      </p:sp>
      <p:sp>
        <p:nvSpPr>
          <p:cNvPr id="4" name="Footer Placeholder 3"/>
          <p:cNvSpPr>
            <a:spLocks noGrp="1"/>
          </p:cNvSpPr>
          <p:nvPr>
            <p:ph type="ftr" sz="quarter" idx="11"/>
          </p:nvPr>
        </p:nvSpPr>
        <p:spPr/>
        <p:txBody>
          <a:bodyPr/>
          <a:lstStyle>
            <a:lvl1pPr>
              <a:defRPr/>
            </a:lvl1pPr>
          </a:lstStyle>
          <a:p>
            <a:r>
              <a:rPr lang="en-US"/>
              <a:t>2009-04</a:t>
            </a:r>
          </a:p>
        </p:txBody>
      </p:sp>
      <p:sp>
        <p:nvSpPr>
          <p:cNvPr id="5" name="Slide Number Placeholder 4"/>
          <p:cNvSpPr>
            <a:spLocks noGrp="1"/>
          </p:cNvSpPr>
          <p:nvPr>
            <p:ph type="sldNum" sz="quarter" idx="12"/>
          </p:nvPr>
        </p:nvSpPr>
        <p:spPr/>
        <p:txBody>
          <a:bodyPr/>
          <a:lstStyle>
            <a:lvl1pPr>
              <a:defRPr/>
            </a:lvl1pPr>
          </a:lstStyle>
          <a:p>
            <a:fld id="{498ABC7E-76A9-462B-99C4-98B15AB39957}" type="slidenum">
              <a:rPr lang="en-US"/>
              <a:pPr/>
              <a:t>‹#›</a:t>
            </a:fld>
            <a:endParaRPr lang="en-US"/>
          </a:p>
        </p:txBody>
      </p:sp>
    </p:spTree>
    <p:extLst>
      <p:ext uri="{BB962C8B-B14F-4D97-AF65-F5344CB8AC3E}">
        <p14:creationId xmlns:p14="http://schemas.microsoft.com/office/powerpoint/2010/main" val="426292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2008-01</a:t>
            </a:r>
          </a:p>
        </p:txBody>
      </p:sp>
      <p:sp>
        <p:nvSpPr>
          <p:cNvPr id="3" name="Footer Placeholder 2"/>
          <p:cNvSpPr>
            <a:spLocks noGrp="1"/>
          </p:cNvSpPr>
          <p:nvPr>
            <p:ph type="ftr" sz="quarter" idx="11"/>
          </p:nvPr>
        </p:nvSpPr>
        <p:spPr/>
        <p:txBody>
          <a:bodyPr/>
          <a:lstStyle>
            <a:lvl1pPr>
              <a:defRPr/>
            </a:lvl1pPr>
          </a:lstStyle>
          <a:p>
            <a:r>
              <a:rPr lang="en-US"/>
              <a:t>2009-04</a:t>
            </a:r>
          </a:p>
        </p:txBody>
      </p:sp>
      <p:sp>
        <p:nvSpPr>
          <p:cNvPr id="4" name="Slide Number Placeholder 3"/>
          <p:cNvSpPr>
            <a:spLocks noGrp="1"/>
          </p:cNvSpPr>
          <p:nvPr>
            <p:ph type="sldNum" sz="quarter" idx="12"/>
          </p:nvPr>
        </p:nvSpPr>
        <p:spPr/>
        <p:txBody>
          <a:bodyPr/>
          <a:lstStyle>
            <a:lvl1pPr>
              <a:defRPr/>
            </a:lvl1pPr>
          </a:lstStyle>
          <a:p>
            <a:fld id="{1ED5D780-C26B-4301-8FD7-1B8289CC4B42}" type="slidenum">
              <a:rPr lang="en-US"/>
              <a:pPr/>
              <a:t>‹#›</a:t>
            </a:fld>
            <a:endParaRPr lang="en-US"/>
          </a:p>
        </p:txBody>
      </p:sp>
    </p:spTree>
    <p:extLst>
      <p:ext uri="{BB962C8B-B14F-4D97-AF65-F5344CB8AC3E}">
        <p14:creationId xmlns:p14="http://schemas.microsoft.com/office/powerpoint/2010/main" val="186641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2008-01</a:t>
            </a:r>
          </a:p>
        </p:txBody>
      </p:sp>
      <p:sp>
        <p:nvSpPr>
          <p:cNvPr id="6" name="Footer Placeholder 5"/>
          <p:cNvSpPr>
            <a:spLocks noGrp="1"/>
          </p:cNvSpPr>
          <p:nvPr>
            <p:ph type="ftr" sz="quarter" idx="11"/>
          </p:nvPr>
        </p:nvSpPr>
        <p:spPr/>
        <p:txBody>
          <a:bodyPr/>
          <a:lstStyle>
            <a:lvl1pPr>
              <a:defRPr/>
            </a:lvl1pPr>
          </a:lstStyle>
          <a:p>
            <a:r>
              <a:rPr lang="en-US"/>
              <a:t>2009-04</a:t>
            </a:r>
          </a:p>
        </p:txBody>
      </p:sp>
      <p:sp>
        <p:nvSpPr>
          <p:cNvPr id="7" name="Slide Number Placeholder 6"/>
          <p:cNvSpPr>
            <a:spLocks noGrp="1"/>
          </p:cNvSpPr>
          <p:nvPr>
            <p:ph type="sldNum" sz="quarter" idx="12"/>
          </p:nvPr>
        </p:nvSpPr>
        <p:spPr/>
        <p:txBody>
          <a:bodyPr/>
          <a:lstStyle>
            <a:lvl1pPr>
              <a:defRPr/>
            </a:lvl1pPr>
          </a:lstStyle>
          <a:p>
            <a:fld id="{4DD55AC9-4D3C-408D-94C3-6C2A648802BB}" type="slidenum">
              <a:rPr lang="en-US"/>
              <a:pPr/>
              <a:t>‹#›</a:t>
            </a:fld>
            <a:endParaRPr lang="en-US"/>
          </a:p>
        </p:txBody>
      </p:sp>
    </p:spTree>
    <p:extLst>
      <p:ext uri="{BB962C8B-B14F-4D97-AF65-F5344CB8AC3E}">
        <p14:creationId xmlns:p14="http://schemas.microsoft.com/office/powerpoint/2010/main" val="234034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2008-01</a:t>
            </a:r>
          </a:p>
        </p:txBody>
      </p:sp>
      <p:sp>
        <p:nvSpPr>
          <p:cNvPr id="6" name="Footer Placeholder 5"/>
          <p:cNvSpPr>
            <a:spLocks noGrp="1"/>
          </p:cNvSpPr>
          <p:nvPr>
            <p:ph type="ftr" sz="quarter" idx="11"/>
          </p:nvPr>
        </p:nvSpPr>
        <p:spPr/>
        <p:txBody>
          <a:bodyPr/>
          <a:lstStyle>
            <a:lvl1pPr>
              <a:defRPr/>
            </a:lvl1pPr>
          </a:lstStyle>
          <a:p>
            <a:r>
              <a:rPr lang="en-US"/>
              <a:t>2009-04</a:t>
            </a:r>
          </a:p>
        </p:txBody>
      </p:sp>
      <p:sp>
        <p:nvSpPr>
          <p:cNvPr id="7" name="Slide Number Placeholder 6"/>
          <p:cNvSpPr>
            <a:spLocks noGrp="1"/>
          </p:cNvSpPr>
          <p:nvPr>
            <p:ph type="sldNum" sz="quarter" idx="12"/>
          </p:nvPr>
        </p:nvSpPr>
        <p:spPr/>
        <p:txBody>
          <a:bodyPr/>
          <a:lstStyle>
            <a:lvl1pPr>
              <a:defRPr/>
            </a:lvl1pPr>
          </a:lstStyle>
          <a:p>
            <a:fld id="{62D5E085-C8A2-44AC-B128-E06EE22FC325}" type="slidenum">
              <a:rPr lang="en-US"/>
              <a:pPr/>
              <a:t>‹#›</a:t>
            </a:fld>
            <a:endParaRPr lang="en-US"/>
          </a:p>
        </p:txBody>
      </p:sp>
    </p:spTree>
    <p:extLst>
      <p:ext uri="{BB962C8B-B14F-4D97-AF65-F5344CB8AC3E}">
        <p14:creationId xmlns:p14="http://schemas.microsoft.com/office/powerpoint/2010/main" val="80341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2008-01</a:t>
            </a:r>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2009-04</a:t>
            </a: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793913-2277-4D97-A7F6-4D04A197939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236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990600"/>
          </a:xfrm>
        </p:spPr>
        <p:txBody>
          <a:bodyPr/>
          <a:lstStyle/>
          <a:p>
            <a:pPr eaLnBrk="0" hangingPunct="0"/>
            <a:r>
              <a:rPr lang="en-US" b="1" dirty="0">
                <a:solidFill>
                  <a:schemeClr val="accent2"/>
                </a:solidFill>
              </a:rPr>
              <a:t>Criteria for a Good Container</a:t>
            </a: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4400"/>
            <a:ext cx="5105400" cy="56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91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5" name="Rectangle 15"/>
          <p:cNvSpPr>
            <a:spLocks noGrp="1" noChangeArrowheads="1"/>
          </p:cNvSpPr>
          <p:nvPr>
            <p:ph type="title" sz="quarter"/>
          </p:nvPr>
        </p:nvSpPr>
        <p:spPr>
          <a:xfrm>
            <a:off x="457200" y="-76200"/>
            <a:ext cx="8229600" cy="1143000"/>
          </a:xfrm>
        </p:spPr>
        <p:txBody>
          <a:bodyPr/>
          <a:lstStyle/>
          <a:p>
            <a:pPr eaLnBrk="0" hangingPunct="0"/>
            <a:r>
              <a:rPr lang="en-US" b="1" dirty="0">
                <a:solidFill>
                  <a:schemeClr val="accent2"/>
                </a:solidFill>
              </a:rPr>
              <a:t>Oxfam Bucket</a:t>
            </a:r>
          </a:p>
        </p:txBody>
      </p:sp>
      <p:grpSp>
        <p:nvGrpSpPr>
          <p:cNvPr id="15382" name="Group 22"/>
          <p:cNvGrpSpPr>
            <a:grpSpLocks/>
          </p:cNvGrpSpPr>
          <p:nvPr/>
        </p:nvGrpSpPr>
        <p:grpSpPr bwMode="auto">
          <a:xfrm>
            <a:off x="1143000" y="914400"/>
            <a:ext cx="6934200" cy="5489575"/>
            <a:chOff x="864" y="720"/>
            <a:chExt cx="4368" cy="3458"/>
          </a:xfrm>
        </p:grpSpPr>
        <p:pic>
          <p:nvPicPr>
            <p:cNvPr id="15365" name="Picture 5" descr="bucket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720"/>
              <a:ext cx="2421" cy="1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8" name="Picture 8" descr="bucket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5" y="733"/>
              <a:ext cx="1842" cy="1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1" name="Picture 11" descr="bucket3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072"/>
              <a:ext cx="2421" cy="1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7" name="Picture 17" descr="bucket5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 y="3074"/>
              <a:ext cx="2210" cy="1095"/>
            </a:xfrm>
            <a:prstGeom prst="rect">
              <a:avLst/>
            </a:prstGeom>
            <a:noFill/>
            <a:extLst>
              <a:ext uri="{909E8E84-426E-40DD-AFC4-6F175D3DCCD1}">
                <a14:hiddenFill xmlns:a14="http://schemas.microsoft.com/office/drawing/2010/main">
                  <a:solidFill>
                    <a:srgbClr val="FFFFFF"/>
                  </a:solidFill>
                </a14:hiddenFill>
              </a:ext>
            </a:extLst>
          </p:spPr>
        </p:pic>
        <p:pic>
          <p:nvPicPr>
            <p:cNvPr id="15378" name="Picture 18" descr="bucket6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6" y="3072"/>
              <a:ext cx="1901" cy="1106"/>
            </a:xfrm>
            <a:prstGeom prst="rect">
              <a:avLst/>
            </a:prstGeom>
            <a:noFill/>
            <a:extLst>
              <a:ext uri="{909E8E84-426E-40DD-AFC4-6F175D3DCCD1}">
                <a14:hiddenFill xmlns:a14="http://schemas.microsoft.com/office/drawing/2010/main">
                  <a:solidFill>
                    <a:srgbClr val="FFFFFF"/>
                  </a:solidFill>
                </a14:hiddenFill>
              </a:ext>
            </a:extLst>
          </p:spPr>
        </p:pic>
        <p:pic>
          <p:nvPicPr>
            <p:cNvPr id="15379" name="Picture 19" descr="bucket4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2" y="2022"/>
              <a:ext cx="2000" cy="1063"/>
            </a:xfrm>
            <a:prstGeom prst="rect">
              <a:avLst/>
            </a:prstGeom>
            <a:noFill/>
            <a:extLst>
              <a:ext uri="{909E8E84-426E-40DD-AFC4-6F175D3DCCD1}">
                <a14:hiddenFill xmlns:a14="http://schemas.microsoft.com/office/drawing/2010/main">
                  <a:solidFill>
                    <a:srgbClr val="FFFFFF"/>
                  </a:solidFill>
                </a14:hiddenFill>
              </a:ext>
            </a:extLst>
          </p:spPr>
        </p:pic>
      </p:grpSp>
      <p:sp>
        <p:nvSpPr>
          <p:cNvPr id="15383" name="Text Box 23"/>
          <p:cNvSpPr txBox="1">
            <a:spLocks noChangeArrowheads="1"/>
          </p:cNvSpPr>
          <p:nvPr/>
        </p:nvSpPr>
        <p:spPr bwMode="auto">
          <a:xfrm>
            <a:off x="5410200" y="6172200"/>
            <a:ext cx="3733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http://www.oxfam.org.uk/emergencies/oxbucket.htm</a:t>
            </a:r>
          </a:p>
        </p:txBody>
      </p:sp>
      <p:sp>
        <p:nvSpPr>
          <p:cNvPr id="15384" name="Rectangle 24"/>
          <p:cNvSpPr>
            <a:spLocks noChangeArrowheads="1"/>
          </p:cNvSpPr>
          <p:nvPr/>
        </p:nvSpPr>
        <p:spPr bwMode="auto">
          <a:xfrm>
            <a:off x="457200" y="6248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chemeClr val="accent2"/>
                </a:solidFill>
              </a:rPr>
              <a:t>*robustness??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0" hangingPunct="0"/>
            <a:r>
              <a:rPr lang="en-US" b="1" dirty="0">
                <a:solidFill>
                  <a:schemeClr val="accent2"/>
                </a:solidFill>
              </a:rPr>
              <a:t>Locally Made Container</a:t>
            </a:r>
          </a:p>
        </p:txBody>
      </p:sp>
      <p:sp>
        <p:nvSpPr>
          <p:cNvPr id="2" name="TextBox 1"/>
          <p:cNvSpPr txBox="1"/>
          <p:nvPr/>
        </p:nvSpPr>
        <p:spPr>
          <a:xfrm>
            <a:off x="6477000" y="6324269"/>
            <a:ext cx="2514600" cy="369332"/>
          </a:xfrm>
          <a:prstGeom prst="rect">
            <a:avLst/>
          </a:prstGeom>
          <a:noFill/>
        </p:spPr>
        <p:txBody>
          <a:bodyPr wrap="square" rtlCol="0">
            <a:spAutoFit/>
          </a:bodyPr>
          <a:lstStyle/>
          <a:p>
            <a:r>
              <a:rPr lang="en-US" dirty="0" smtClean="0"/>
              <a:t>India</a:t>
            </a:r>
            <a:endParaRPr lang="en-CA"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206499"/>
            <a:ext cx="4114800" cy="548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7473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0" hangingPunct="0"/>
            <a:r>
              <a:rPr lang="en-US" b="1" dirty="0" err="1">
                <a:solidFill>
                  <a:schemeClr val="accent2"/>
                </a:solidFill>
              </a:rPr>
              <a:t>Kolshi</a:t>
            </a:r>
            <a:r>
              <a:rPr lang="en-US" b="1" dirty="0">
                <a:solidFill>
                  <a:schemeClr val="accent2"/>
                </a:solidFill>
              </a:rPr>
              <a:t> with Lid</a:t>
            </a:r>
          </a:p>
        </p:txBody>
      </p:sp>
      <p:pic>
        <p:nvPicPr>
          <p:cNvPr id="47107" name="Picture 3" descr="SS_Kolshi with l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47800"/>
            <a:ext cx="3633788" cy="4846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24600" y="5925106"/>
            <a:ext cx="2514600" cy="369332"/>
          </a:xfrm>
          <a:prstGeom prst="rect">
            <a:avLst/>
          </a:prstGeom>
          <a:noFill/>
        </p:spPr>
        <p:txBody>
          <a:bodyPr wrap="square" rtlCol="0">
            <a:spAutoFit/>
          </a:bodyPr>
          <a:lstStyle/>
          <a:p>
            <a:r>
              <a:rPr lang="en-US" dirty="0" smtClean="0"/>
              <a:t>South Asia</a:t>
            </a:r>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7"/>
          <p:cNvSpPr txBox="1">
            <a:spLocks noChangeArrowheads="1"/>
          </p:cNvSpPr>
          <p:nvPr/>
        </p:nvSpPr>
        <p:spPr bwMode="auto">
          <a:xfrm>
            <a:off x="5715000" y="1219200"/>
            <a:ext cx="32004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4400" b="1" dirty="0">
                <a:solidFill>
                  <a:schemeClr val="accent2"/>
                </a:solidFill>
                <a:latin typeface="+mj-lt"/>
                <a:ea typeface="+mj-ea"/>
                <a:cs typeface="+mj-cs"/>
              </a:rPr>
              <a:t>Filters with traditional containers</a:t>
            </a:r>
          </a:p>
          <a:p>
            <a:pPr>
              <a:spcBef>
                <a:spcPct val="50000"/>
              </a:spcBef>
            </a:pPr>
            <a:endParaRPr lang="en-US" sz="3200" dirty="0">
              <a:solidFill>
                <a:srgbClr val="002060"/>
              </a:solidFill>
            </a:endParaRPr>
          </a:p>
          <a:p>
            <a:pPr>
              <a:spcBef>
                <a:spcPct val="50000"/>
              </a:spcBef>
            </a:pPr>
            <a:endParaRPr lang="en-US" sz="3200" dirty="0">
              <a:solidFill>
                <a:srgbClr val="002060"/>
              </a:solidFill>
            </a:endParaRPr>
          </a:p>
          <a:p>
            <a:pPr>
              <a:spcBef>
                <a:spcPct val="50000"/>
              </a:spcBef>
            </a:pPr>
            <a:r>
              <a:rPr lang="en-US" sz="3200" dirty="0">
                <a:solidFill>
                  <a:srgbClr val="002060"/>
                </a:solidFill>
              </a:rPr>
              <a:t>India</a:t>
            </a:r>
          </a:p>
        </p:txBody>
      </p:sp>
      <p:pic>
        <p:nvPicPr>
          <p:cNvPr id="11279" name="Picture 15" descr="BSF display"/>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33400" y="914400"/>
            <a:ext cx="4572000" cy="48768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0" hangingPunct="0"/>
            <a:r>
              <a:rPr lang="en-US" b="1" dirty="0">
                <a:solidFill>
                  <a:schemeClr val="accent2"/>
                </a:solidFill>
              </a:rPr>
              <a:t>Common Water Collection</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4343400" cy="396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17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0" hangingPunct="0"/>
            <a:r>
              <a:rPr lang="en-US" b="1" dirty="0">
                <a:solidFill>
                  <a:schemeClr val="accent2"/>
                </a:solidFill>
              </a:rPr>
              <a:t>Filtered water storage</a:t>
            </a:r>
          </a:p>
        </p:txBody>
      </p:sp>
      <p:pic>
        <p:nvPicPr>
          <p:cNvPr id="46089" name="Picture 9" descr="SS_Jerry can &amp; BS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6553200" cy="4914900"/>
          </a:xfrm>
          <a:prstGeom prst="rect">
            <a:avLst/>
          </a:prstGeom>
          <a:noFill/>
          <a:extLst>
            <a:ext uri="{909E8E84-426E-40DD-AFC4-6F175D3DCCD1}">
              <a14:hiddenFill xmlns:a14="http://schemas.microsoft.com/office/drawing/2010/main">
                <a:solidFill>
                  <a:srgbClr val="FFFFFF"/>
                </a:solidFill>
              </a14:hiddenFill>
            </a:ext>
          </a:extLst>
        </p:spPr>
      </p:pic>
      <p:sp>
        <p:nvSpPr>
          <p:cNvPr id="46090" name="Rectangle 10"/>
          <p:cNvSpPr>
            <a:spLocks noChangeArrowheads="1"/>
          </p:cNvSpPr>
          <p:nvPr/>
        </p:nvSpPr>
        <p:spPr bwMode="auto">
          <a:xfrm>
            <a:off x="6705600" y="1828800"/>
            <a:ext cx="24384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a:solidFill>
                  <a:schemeClr val="accent2"/>
                </a:solidFill>
              </a:rPr>
              <a:t>Small opening</a:t>
            </a:r>
          </a:p>
          <a:p>
            <a:pPr>
              <a:spcBef>
                <a:spcPct val="50000"/>
              </a:spcBef>
              <a:buFontTx/>
              <a:buChar char="•"/>
            </a:pPr>
            <a:r>
              <a:rPr lang="en-US" sz="2400">
                <a:solidFill>
                  <a:schemeClr val="accent2"/>
                </a:solidFill>
              </a:rPr>
              <a:t>Handle</a:t>
            </a:r>
          </a:p>
          <a:p>
            <a:pPr>
              <a:spcBef>
                <a:spcPct val="50000"/>
              </a:spcBef>
              <a:buFontTx/>
              <a:buChar char="•"/>
            </a:pPr>
            <a:r>
              <a:rPr lang="en-US" sz="2400">
                <a:solidFill>
                  <a:schemeClr val="accent2"/>
                </a:solidFill>
              </a:rPr>
              <a:t>Tap</a:t>
            </a:r>
          </a:p>
          <a:p>
            <a:pPr>
              <a:spcBef>
                <a:spcPct val="50000"/>
              </a:spcBef>
            </a:pPr>
            <a:r>
              <a:rPr lang="en-US" sz="2400">
                <a:solidFill>
                  <a:schemeClr val="accent2"/>
                </a:solidFill>
              </a:rPr>
              <a:t>*transparent </a:t>
            </a:r>
            <a:r>
              <a:rPr lang="en-US" sz="2400">
                <a:solidFill>
                  <a:schemeClr val="accent2"/>
                </a:solidFill>
                <a:sym typeface="Wingdings" pitchFamily="2" charset="2"/>
              </a:rPr>
              <a:t> algae growth??</a:t>
            </a:r>
            <a:endParaRPr lang="en-US" sz="2400">
              <a:solidFill>
                <a:schemeClr val="accent2"/>
              </a:solidFill>
            </a:endParaRPr>
          </a:p>
        </p:txBody>
      </p:sp>
      <p:sp>
        <p:nvSpPr>
          <p:cNvPr id="2" name="TextBox 1"/>
          <p:cNvSpPr txBox="1"/>
          <p:nvPr/>
        </p:nvSpPr>
        <p:spPr>
          <a:xfrm>
            <a:off x="6705600" y="5943600"/>
            <a:ext cx="1752600" cy="369332"/>
          </a:xfrm>
          <a:prstGeom prst="rect">
            <a:avLst/>
          </a:prstGeom>
          <a:noFill/>
        </p:spPr>
        <p:txBody>
          <a:bodyPr wrap="square" rtlCol="0">
            <a:spAutoFit/>
          </a:bodyPr>
          <a:lstStyle/>
          <a:p>
            <a:r>
              <a:rPr lang="en-US" dirty="0" smtClean="0"/>
              <a:t>Indonesia</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0" hangingPunct="0"/>
            <a:r>
              <a:rPr lang="en-US" b="1" dirty="0">
                <a:solidFill>
                  <a:schemeClr val="accent2"/>
                </a:solidFill>
              </a:rPr>
              <a:t>Concrete container</a:t>
            </a:r>
          </a:p>
        </p:txBody>
      </p:sp>
      <p:sp>
        <p:nvSpPr>
          <p:cNvPr id="2" name="TextBox 1"/>
          <p:cNvSpPr txBox="1"/>
          <p:nvPr/>
        </p:nvSpPr>
        <p:spPr>
          <a:xfrm>
            <a:off x="6705600" y="6115566"/>
            <a:ext cx="1752600" cy="369332"/>
          </a:xfrm>
          <a:prstGeom prst="rect">
            <a:avLst/>
          </a:prstGeom>
          <a:noFill/>
        </p:spPr>
        <p:txBody>
          <a:bodyPr wrap="square" rtlCol="0">
            <a:spAutoFit/>
          </a:bodyPr>
          <a:lstStyle/>
          <a:p>
            <a:r>
              <a:rPr lang="en-US" dirty="0" smtClean="0"/>
              <a:t>Indonesia</a:t>
            </a:r>
            <a:endParaRPr lang="en-CA" dirty="0"/>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1219200"/>
            <a:ext cx="5016500" cy="52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0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0" hangingPunct="0"/>
            <a:r>
              <a:rPr lang="en-US" b="1" dirty="0">
                <a:solidFill>
                  <a:schemeClr val="accent2"/>
                </a:solidFill>
              </a:rPr>
              <a:t>Filtered water storage</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4038600" cy="538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5600" y="6248056"/>
            <a:ext cx="1828800" cy="369332"/>
          </a:xfrm>
          <a:prstGeom prst="rect">
            <a:avLst/>
          </a:prstGeom>
          <a:noFill/>
        </p:spPr>
        <p:txBody>
          <a:bodyPr wrap="square" rtlCol="0">
            <a:spAutoFit/>
          </a:bodyPr>
          <a:lstStyle/>
          <a:p>
            <a:r>
              <a:rPr lang="en-US" dirty="0" smtClean="0"/>
              <a:t>India</a:t>
            </a:r>
            <a:endParaRPr lang="en-CA" dirty="0"/>
          </a:p>
        </p:txBody>
      </p:sp>
    </p:spTree>
    <p:extLst>
      <p:ext uri="{BB962C8B-B14F-4D97-AF65-F5344CB8AC3E}">
        <p14:creationId xmlns:p14="http://schemas.microsoft.com/office/powerpoint/2010/main" val="293708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DC vessel (safe water storag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724400" y="762000"/>
            <a:ext cx="3570288" cy="5499100"/>
          </a:xfrm>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14"/>
          <p:cNvSpPr txBox="1">
            <a:spLocks noChangeArrowheads="1"/>
          </p:cNvSpPr>
          <p:nvPr/>
        </p:nvSpPr>
        <p:spPr bwMode="auto">
          <a:xfrm>
            <a:off x="609600" y="1143000"/>
            <a:ext cx="3962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4400" b="1" dirty="0">
                <a:solidFill>
                  <a:schemeClr val="accent2"/>
                </a:solidFill>
                <a:latin typeface="+mj-lt"/>
                <a:ea typeface="+mj-ea"/>
                <a:cs typeface="+mj-cs"/>
              </a:rPr>
              <a:t>CDC Safe Water System </a:t>
            </a:r>
          </a:p>
          <a:p>
            <a:pPr>
              <a:spcBef>
                <a:spcPct val="50000"/>
              </a:spcBef>
            </a:pPr>
            <a:endParaRPr lang="en-US" sz="2400" dirty="0">
              <a:solidFill>
                <a:srgbClr val="002060"/>
              </a:solidFill>
            </a:endParaRPr>
          </a:p>
          <a:p>
            <a:pPr>
              <a:spcBef>
                <a:spcPct val="50000"/>
              </a:spcBef>
            </a:pPr>
            <a:r>
              <a:rPr lang="en-US" sz="2400" dirty="0">
                <a:solidFill>
                  <a:srgbClr val="002060"/>
                </a:solidFill>
              </a:rPr>
              <a:t>$4 - 8 US</a:t>
            </a:r>
          </a:p>
        </p:txBody>
      </p:sp>
      <p:sp>
        <p:nvSpPr>
          <p:cNvPr id="5147" name="Text Box 27"/>
          <p:cNvSpPr txBox="1">
            <a:spLocks noChangeArrowheads="1"/>
          </p:cNvSpPr>
          <p:nvPr/>
        </p:nvSpPr>
        <p:spPr bwMode="auto">
          <a:xfrm>
            <a:off x="533400" y="57150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002060"/>
                </a:solidFill>
              </a:rPr>
              <a:t>www.cdc.gov/safewater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57200" y="1676400"/>
            <a:ext cx="8229600" cy="1371600"/>
          </a:xfrm>
        </p:spPr>
        <p:txBody>
          <a:bodyPr/>
          <a:lstStyle/>
          <a:p>
            <a:pPr eaLnBrk="0" hangingPunct="0"/>
            <a:r>
              <a:rPr lang="en-US" b="1" dirty="0">
                <a:solidFill>
                  <a:schemeClr val="accent2"/>
                </a:solidFill>
              </a:rPr>
              <a:t>Safe Water Storage</a:t>
            </a:r>
          </a:p>
        </p:txBody>
      </p:sp>
      <p:sp>
        <p:nvSpPr>
          <p:cNvPr id="5" name="Slide Number Placeholder 3"/>
          <p:cNvSpPr>
            <a:spLocks noGrp="1"/>
          </p:cNvSpPr>
          <p:nvPr>
            <p:ph type="sldNum" sz="quarter" idx="12"/>
          </p:nvPr>
        </p:nvSpPr>
        <p:spPr>
          <a:xfrm>
            <a:off x="3124200" y="6356350"/>
            <a:ext cx="2895600" cy="365125"/>
          </a:xfrm>
        </p:spPr>
        <p:txBody>
          <a:bodyPr/>
          <a:lstStyle/>
          <a:p>
            <a:pPr algn="ctr">
              <a:defRPr/>
            </a:pPr>
            <a:fld id="{AEC3ABB2-09C9-475B-A994-583117398CED}" type="slidenum">
              <a:rPr lang="en-US"/>
              <a:pPr algn="ctr">
                <a:defRPr/>
              </a:pPr>
              <a:t>2</a:t>
            </a:fld>
            <a:endParaRPr lang="en-US"/>
          </a:p>
        </p:txBody>
      </p:sp>
      <p:pic>
        <p:nvPicPr>
          <p:cNvPr id="3076" name="Picture 5"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1371600" y="3276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bg2"/>
              </a:buClr>
              <a:buSzPct val="75000"/>
              <a:buFont typeface="Wingdings" pitchFamily="2" charset="2"/>
              <a:buNone/>
            </a:pPr>
            <a:endParaRPr lang="en-US" sz="3000" b="1">
              <a:solidFill>
                <a:schemeClr val="accent2"/>
              </a:solidFill>
            </a:endParaRPr>
          </a:p>
        </p:txBody>
      </p:sp>
    </p:spTree>
    <p:extLst>
      <p:ext uri="{BB962C8B-B14F-4D97-AF65-F5344CB8AC3E}">
        <p14:creationId xmlns:p14="http://schemas.microsoft.com/office/powerpoint/2010/main" val="3870404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Grp="1" noChangeArrowheads="1"/>
          </p:cNvSpPr>
          <p:nvPr>
            <p:ph type="title"/>
          </p:nvPr>
        </p:nvSpPr>
        <p:spPr/>
        <p:txBody>
          <a:bodyPr/>
          <a:lstStyle/>
          <a:p>
            <a:pPr eaLnBrk="0" hangingPunct="0"/>
            <a:r>
              <a:rPr lang="en-US" b="1" kern="1200" dirty="0">
                <a:solidFill>
                  <a:schemeClr val="accent2"/>
                </a:solidFill>
              </a:rPr>
              <a:t>Plastic Containers</a:t>
            </a:r>
          </a:p>
        </p:txBody>
      </p:sp>
      <p:pic>
        <p:nvPicPr>
          <p:cNvPr id="26628" name="Picture 4" descr="Fold-aCarrier water contain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29200" y="1676400"/>
            <a:ext cx="3729038" cy="3746500"/>
          </a:xfrm>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7"/>
          <p:cNvSpPr txBox="1">
            <a:spLocks noChangeArrowheads="1"/>
          </p:cNvSpPr>
          <p:nvPr/>
        </p:nvSpPr>
        <p:spPr bwMode="auto">
          <a:xfrm>
            <a:off x="5638800" y="5486400"/>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Collapsible</a:t>
            </a:r>
            <a:br>
              <a:rPr lang="en-US" sz="2400" dirty="0"/>
            </a:br>
            <a:endParaRPr lang="en-US" sz="2400" dirty="0">
              <a:solidFill>
                <a:schemeClr val="accent2"/>
              </a:solidFill>
            </a:endParaRPr>
          </a:p>
        </p:txBody>
      </p:sp>
      <p:pic>
        <p:nvPicPr>
          <p:cNvPr id="26632" name="Picture 8" descr="water contain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20833" t="8624" r="18750" b="17661"/>
          <a:stretch>
            <a:fillRect/>
          </a:stretch>
        </p:blipFill>
        <p:spPr>
          <a:xfrm>
            <a:off x="457200" y="1752600"/>
            <a:ext cx="4343400" cy="3611563"/>
          </a:xfrm>
          <a:noFill/>
          <a:ln/>
          <a:effectLst>
            <a:outerShdw dist="107763" dir="2700000" algn="ctr" rotWithShape="0">
              <a:schemeClr val="bg2">
                <a:alpha val="50000"/>
              </a:scheme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ceramic - plastic contain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685800"/>
            <a:ext cx="4035425" cy="5791200"/>
          </a:xfrm>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9"/>
          <p:cNvSpPr txBox="1">
            <a:spLocks noChangeArrowheads="1"/>
          </p:cNvSpPr>
          <p:nvPr/>
        </p:nvSpPr>
        <p:spPr bwMode="auto">
          <a:xfrm>
            <a:off x="5105400" y="609600"/>
            <a:ext cx="32004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a:solidFill>
                  <a:schemeClr val="accent2"/>
                </a:solidFill>
                <a:latin typeface="+mj-lt"/>
                <a:ea typeface="+mj-ea"/>
                <a:cs typeface="+mj-cs"/>
              </a:rPr>
              <a:t>This container also holds a ceramic filter</a:t>
            </a:r>
          </a:p>
          <a:p>
            <a:pPr>
              <a:spcBef>
                <a:spcPct val="50000"/>
              </a:spcBef>
            </a:pPr>
            <a:r>
              <a:rPr lang="en-US" sz="3200" b="1" dirty="0">
                <a:solidFill>
                  <a:srgbClr val="002060"/>
                </a:solidFill>
              </a:rPr>
              <a:t>- Good lid</a:t>
            </a:r>
            <a:br>
              <a:rPr lang="en-US" sz="3200" b="1" dirty="0">
                <a:solidFill>
                  <a:srgbClr val="002060"/>
                </a:solidFill>
              </a:rPr>
            </a:br>
            <a:r>
              <a:rPr lang="en-US" sz="3200" b="1" dirty="0">
                <a:solidFill>
                  <a:srgbClr val="002060"/>
                </a:solidFill>
              </a:rPr>
              <a:t>- Tap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0" hangingPunct="0"/>
            <a:r>
              <a:rPr lang="en-US" b="1" kern="1200" dirty="0">
                <a:solidFill>
                  <a:schemeClr val="accent2"/>
                </a:solidFill>
              </a:rPr>
              <a:t>Filtered water storage</a:t>
            </a:r>
          </a:p>
        </p:txBody>
      </p:sp>
      <p:sp>
        <p:nvSpPr>
          <p:cNvPr id="2" name="TextBox 1"/>
          <p:cNvSpPr txBox="1"/>
          <p:nvPr/>
        </p:nvSpPr>
        <p:spPr>
          <a:xfrm>
            <a:off x="6705600" y="6248056"/>
            <a:ext cx="1828800" cy="369332"/>
          </a:xfrm>
          <a:prstGeom prst="rect">
            <a:avLst/>
          </a:prstGeom>
          <a:noFill/>
        </p:spPr>
        <p:txBody>
          <a:bodyPr wrap="square" rtlCol="0">
            <a:spAutoFit/>
          </a:bodyPr>
          <a:lstStyle/>
          <a:p>
            <a:r>
              <a:rPr lang="en-US" dirty="0" smtClean="0"/>
              <a:t>Peru</a:t>
            </a:r>
            <a:endParaRPr lang="en-CA" dirty="0"/>
          </a:p>
        </p:txBody>
      </p:sp>
      <p:pic>
        <p:nvPicPr>
          <p:cNvPr id="501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85" r="5432"/>
          <a:stretch/>
        </p:blipFill>
        <p:spPr bwMode="auto">
          <a:xfrm>
            <a:off x="2209800" y="1204875"/>
            <a:ext cx="4114800" cy="55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336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CA" b="1" dirty="0" smtClean="0">
                <a:solidFill>
                  <a:schemeClr val="accent2"/>
                </a:solidFill>
              </a:rPr>
              <a:t>Safe Water Handling</a:t>
            </a:r>
          </a:p>
        </p:txBody>
      </p:sp>
      <p:sp>
        <p:nvSpPr>
          <p:cNvPr id="57348" name="Rectangle 3"/>
          <p:cNvSpPr>
            <a:spLocks noGrp="1" noChangeArrowheads="1"/>
          </p:cNvSpPr>
          <p:nvPr>
            <p:ph type="body" idx="1"/>
          </p:nvPr>
        </p:nvSpPr>
        <p:spPr>
          <a:xfrm>
            <a:off x="251520" y="1403351"/>
            <a:ext cx="4692650" cy="4525962"/>
          </a:xfrm>
        </p:spPr>
        <p:txBody>
          <a:bodyPr/>
          <a:lstStyle/>
          <a:p>
            <a:pPr eaLnBrk="1" hangingPunct="1">
              <a:lnSpc>
                <a:spcPct val="90000"/>
              </a:lnSpc>
            </a:pPr>
            <a:r>
              <a:rPr lang="en-US" sz="2400" dirty="0" smtClean="0"/>
              <a:t>Using different containers for getting untreated water and colleting treated water</a:t>
            </a:r>
          </a:p>
          <a:p>
            <a:pPr eaLnBrk="1" hangingPunct="1">
              <a:lnSpc>
                <a:spcPct val="90000"/>
              </a:lnSpc>
            </a:pPr>
            <a:endParaRPr lang="en-US" sz="2400" dirty="0"/>
          </a:p>
          <a:p>
            <a:pPr eaLnBrk="1" hangingPunct="1">
              <a:lnSpc>
                <a:spcPct val="90000"/>
              </a:lnSpc>
            </a:pPr>
            <a:r>
              <a:rPr lang="en-US" sz="2400" dirty="0" smtClean="0"/>
              <a:t>Store water off the ground in a shady place in the home</a:t>
            </a:r>
          </a:p>
          <a:p>
            <a:pPr eaLnBrk="1" hangingPunct="1">
              <a:lnSpc>
                <a:spcPct val="90000"/>
              </a:lnSpc>
            </a:pPr>
            <a:endParaRPr lang="en-US" sz="2400" dirty="0" smtClean="0"/>
          </a:p>
          <a:p>
            <a:pPr eaLnBrk="1" hangingPunct="1">
              <a:lnSpc>
                <a:spcPct val="90000"/>
              </a:lnSpc>
            </a:pPr>
            <a:r>
              <a:rPr lang="en-US" sz="2400" dirty="0" smtClean="0"/>
              <a:t>Store water away from small children and animals</a:t>
            </a:r>
          </a:p>
          <a:p>
            <a:pPr eaLnBrk="1" hangingPunct="1">
              <a:lnSpc>
                <a:spcPct val="90000"/>
              </a:lnSpc>
            </a:pPr>
            <a:endParaRPr lang="en-US" sz="2400" dirty="0" smtClean="0"/>
          </a:p>
          <a:p>
            <a:pPr eaLnBrk="1" hangingPunct="1">
              <a:lnSpc>
                <a:spcPct val="90000"/>
              </a:lnSpc>
            </a:pPr>
            <a:r>
              <a:rPr lang="en-US" sz="2400" dirty="0" smtClean="0"/>
              <a:t>Clean the safe storage container often</a:t>
            </a:r>
          </a:p>
        </p:txBody>
      </p:sp>
      <p:pic>
        <p:nvPicPr>
          <p:cNvPr id="1064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743" y="4797151"/>
            <a:ext cx="1542155" cy="139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5812298" y="3140968"/>
            <a:ext cx="1275299" cy="1512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14:hiddenEffects>
            </a:ext>
          </a:extLst>
        </p:spPr>
      </p:pic>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6372091" y="1272570"/>
            <a:ext cx="1236345" cy="1660525"/>
          </a:xfrm>
          <a:prstGeom prst="rect">
            <a:avLst/>
          </a:prstGeom>
          <a:noFill/>
          <a:ln>
            <a:noFill/>
          </a:ln>
          <a:effectLst/>
        </p:spPr>
      </p:pic>
      <p:pic>
        <p:nvPicPr>
          <p:cNvPr id="18" name="Picture 17"/>
          <p:cNvPicPr/>
          <p:nvPr/>
        </p:nvPicPr>
        <p:blipFill>
          <a:blip r:embed="rId6">
            <a:extLst>
              <a:ext uri="{28A0092B-C50C-407E-A947-70E740481C1C}">
                <a14:useLocalDpi xmlns:a14="http://schemas.microsoft.com/office/drawing/2010/main" val="0"/>
              </a:ext>
            </a:extLst>
          </a:blip>
          <a:srcRect/>
          <a:stretch>
            <a:fillRect/>
          </a:stretch>
        </p:blipFill>
        <p:spPr bwMode="auto">
          <a:xfrm>
            <a:off x="5076056" y="1268760"/>
            <a:ext cx="1162685" cy="1660525"/>
          </a:xfrm>
          <a:prstGeom prst="rect">
            <a:avLst/>
          </a:prstGeom>
          <a:noFill/>
          <a:ln>
            <a:noFill/>
          </a:ln>
          <a:effectLst/>
        </p:spPr>
      </p:pic>
    </p:spTree>
    <p:extLst>
      <p:ext uri="{BB962C8B-B14F-4D97-AF65-F5344CB8AC3E}">
        <p14:creationId xmlns:p14="http://schemas.microsoft.com/office/powerpoint/2010/main" val="3707555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152400" y="25400"/>
            <a:ext cx="9448800" cy="1143000"/>
          </a:xfrm>
        </p:spPr>
        <p:txBody>
          <a:bodyPr/>
          <a:lstStyle/>
          <a:p>
            <a:pPr eaLnBrk="1" hangingPunct="1"/>
            <a:r>
              <a:rPr lang="en-CA" b="1" dirty="0" smtClean="0">
                <a:solidFill>
                  <a:schemeClr val="accent2"/>
                </a:solidFill>
              </a:rPr>
              <a:t>Clean the Safe Storage Container</a:t>
            </a:r>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23" y="1066505"/>
            <a:ext cx="1436384" cy="129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3123" y="1073289"/>
            <a:ext cx="1234577" cy="129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865" y="2819401"/>
            <a:ext cx="1309194" cy="129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9438" y="2819400"/>
            <a:ext cx="1327849" cy="129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2858" y="4724400"/>
            <a:ext cx="1249839" cy="130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00400" y="1073289"/>
            <a:ext cx="5715000" cy="5355312"/>
          </a:xfrm>
          <a:prstGeom prst="rect">
            <a:avLst/>
          </a:prstGeom>
        </p:spPr>
        <p:txBody>
          <a:bodyPr wrap="square">
            <a:spAutoFit/>
          </a:bodyPr>
          <a:lstStyle/>
          <a:p>
            <a:pPr marL="342900" lvl="0" indent="-342900">
              <a:buFont typeface="+mj-lt"/>
              <a:buAutoNum type="arabicPeriod"/>
            </a:pPr>
            <a:r>
              <a:rPr lang="en-CA" i="1" dirty="0" smtClean="0"/>
              <a:t>Use </a:t>
            </a:r>
            <a:r>
              <a:rPr lang="en-CA" i="1" dirty="0"/>
              <a:t>safe water, soap, and a clean cloth or scrub brush to clean the inside and outside of the container and the </a:t>
            </a:r>
            <a:r>
              <a:rPr lang="en-CA" i="1" dirty="0" smtClean="0"/>
              <a:t>lid.</a:t>
            </a:r>
            <a:endParaRPr lang="en-CA" dirty="0"/>
          </a:p>
          <a:p>
            <a:pPr marL="342900" lvl="0" indent="-342900">
              <a:buFont typeface="+mj-lt"/>
              <a:buAutoNum type="arabicPeriod"/>
            </a:pPr>
            <a:endParaRPr lang="en-CA" i="1" dirty="0" smtClean="0"/>
          </a:p>
          <a:p>
            <a:pPr marL="342900" lvl="0" indent="-342900">
              <a:buFont typeface="+mj-lt"/>
              <a:buAutoNum type="arabicPeriod"/>
            </a:pPr>
            <a:endParaRPr lang="en-CA" i="1" dirty="0"/>
          </a:p>
          <a:p>
            <a:pPr marL="342900" lvl="0" indent="-342900">
              <a:buFont typeface="+mj-lt"/>
              <a:buAutoNum type="arabicPeriod"/>
            </a:pPr>
            <a:endParaRPr lang="en-CA" i="1" dirty="0"/>
          </a:p>
          <a:p>
            <a:pPr marL="342900" lvl="0" indent="-342900">
              <a:buFont typeface="+mj-lt"/>
              <a:buAutoNum type="arabicPeriod"/>
            </a:pPr>
            <a:r>
              <a:rPr lang="en-CA" i="1" dirty="0" smtClean="0"/>
              <a:t>Rinse </a:t>
            </a:r>
            <a:r>
              <a:rPr lang="en-CA" i="1" dirty="0"/>
              <a:t>the container thoroughly with safe </a:t>
            </a:r>
            <a:r>
              <a:rPr lang="en-CA" i="1" dirty="0" smtClean="0"/>
              <a:t>water.</a:t>
            </a:r>
            <a:endParaRPr lang="en-CA" dirty="0"/>
          </a:p>
          <a:p>
            <a:pPr marL="342900" lvl="0" indent="-342900">
              <a:buFont typeface="+mj-lt"/>
              <a:buAutoNum type="arabicPeriod"/>
            </a:pPr>
            <a:endParaRPr lang="en-CA" i="1" dirty="0" smtClean="0"/>
          </a:p>
          <a:p>
            <a:pPr marL="342900" lvl="0" indent="-342900">
              <a:buFont typeface="+mj-lt"/>
              <a:buAutoNum type="arabicPeriod"/>
            </a:pPr>
            <a:r>
              <a:rPr lang="en-CA" i="1" dirty="0" smtClean="0"/>
              <a:t>Allow </a:t>
            </a:r>
            <a:r>
              <a:rPr lang="en-CA" i="1" dirty="0"/>
              <a:t>the container and lid to air </a:t>
            </a:r>
            <a:r>
              <a:rPr lang="en-CA" i="1" dirty="0" smtClean="0"/>
              <a:t>dry on a clean surface, </a:t>
            </a:r>
            <a:r>
              <a:rPr lang="en-CA" i="1" dirty="0"/>
              <a:t>or dry with a </a:t>
            </a:r>
            <a:r>
              <a:rPr lang="en-CA" i="1" u="sng" dirty="0"/>
              <a:t>clean</a:t>
            </a:r>
            <a:r>
              <a:rPr lang="en-CA" i="1" dirty="0"/>
              <a:t> </a:t>
            </a:r>
            <a:r>
              <a:rPr lang="en-CA" i="1" dirty="0" smtClean="0"/>
              <a:t>cloth.</a:t>
            </a:r>
            <a:endParaRPr lang="en-CA" dirty="0"/>
          </a:p>
          <a:p>
            <a:pPr marL="342900" lvl="0" indent="-342900">
              <a:buFont typeface="+mj-lt"/>
              <a:buAutoNum type="arabicPeriod"/>
            </a:pPr>
            <a:endParaRPr lang="en-CA" i="1" dirty="0" smtClean="0"/>
          </a:p>
          <a:p>
            <a:pPr marL="342900" lvl="0" indent="-342900">
              <a:buFont typeface="+mj-lt"/>
              <a:buAutoNum type="arabicPeriod"/>
            </a:pPr>
            <a:r>
              <a:rPr lang="en-CA" i="1" dirty="0" smtClean="0"/>
              <a:t>Fill </a:t>
            </a:r>
            <a:r>
              <a:rPr lang="en-CA" i="1" dirty="0"/>
              <a:t>the container with filtered </a:t>
            </a:r>
            <a:r>
              <a:rPr lang="en-CA" i="1" dirty="0" smtClean="0"/>
              <a:t>water to drink.</a:t>
            </a:r>
            <a:endParaRPr lang="en-CA" dirty="0"/>
          </a:p>
          <a:p>
            <a:pPr marL="342900" indent="-342900">
              <a:buFont typeface="+mj-lt"/>
              <a:buAutoNum type="arabicPeriod"/>
            </a:pPr>
            <a:endParaRPr lang="en-US" i="1" dirty="0" smtClean="0"/>
          </a:p>
          <a:p>
            <a:pPr marL="342900" indent="-342900">
              <a:buFont typeface="+mj-lt"/>
              <a:buAutoNum type="arabicPeriod"/>
            </a:pPr>
            <a:endParaRPr lang="en-CA" i="1" dirty="0" smtClean="0"/>
          </a:p>
          <a:p>
            <a:pPr marL="342900" indent="-342900">
              <a:buFont typeface="+mj-lt"/>
              <a:buAutoNum type="arabicPeriod"/>
            </a:pPr>
            <a:r>
              <a:rPr lang="en-CA" i="1" dirty="0" smtClean="0"/>
              <a:t>If </a:t>
            </a:r>
            <a:r>
              <a:rPr lang="en-CA" i="1" dirty="0"/>
              <a:t>available, add some chlorine to the container of filtered </a:t>
            </a:r>
            <a:r>
              <a:rPr lang="en-CA" i="1" dirty="0" smtClean="0"/>
              <a:t>water. </a:t>
            </a:r>
            <a:r>
              <a:rPr lang="en-CA" i="1" dirty="0"/>
              <a:t>Let the chlorinated water sit in the container for 30 minutes. After 30 minutes, you may drink the water or pour the water out and re-fill the container with fresh filtered water.</a:t>
            </a:r>
            <a:endParaRPr lang="en-CA" dirty="0"/>
          </a:p>
        </p:txBody>
      </p:sp>
    </p:spTree>
    <p:extLst>
      <p:ext uri="{BB962C8B-B14F-4D97-AF65-F5344CB8AC3E}">
        <p14:creationId xmlns:p14="http://schemas.microsoft.com/office/powerpoint/2010/main" val="812300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CA" b="1" dirty="0" smtClean="0">
                <a:solidFill>
                  <a:schemeClr val="accent2"/>
                </a:solidFill>
              </a:rPr>
              <a:t>Safe Water Handling</a:t>
            </a:r>
          </a:p>
        </p:txBody>
      </p:sp>
      <p:sp>
        <p:nvSpPr>
          <p:cNvPr id="57348" name="Rectangle 3"/>
          <p:cNvSpPr>
            <a:spLocks noGrp="1" noChangeArrowheads="1"/>
          </p:cNvSpPr>
          <p:nvPr>
            <p:ph type="body" idx="1"/>
          </p:nvPr>
        </p:nvSpPr>
        <p:spPr>
          <a:xfrm>
            <a:off x="179512" y="1556792"/>
            <a:ext cx="8424936" cy="4372521"/>
          </a:xfrm>
        </p:spPr>
        <p:txBody>
          <a:bodyPr/>
          <a:lstStyle/>
          <a:p>
            <a:pPr eaLnBrk="1" hangingPunct="1">
              <a:lnSpc>
                <a:spcPct val="90000"/>
              </a:lnSpc>
            </a:pPr>
            <a:r>
              <a:rPr lang="en-US" sz="2400" dirty="0" smtClean="0"/>
              <a:t>Pour water from the container instead of scooping or dipping</a:t>
            </a:r>
          </a:p>
          <a:p>
            <a:pPr eaLnBrk="1" hangingPunct="1">
              <a:lnSpc>
                <a:spcPct val="90000"/>
              </a:lnSpc>
            </a:pPr>
            <a:endParaRPr lang="en-US" sz="2400" dirty="0" smtClean="0"/>
          </a:p>
          <a:p>
            <a:pPr eaLnBrk="1" hangingPunct="1">
              <a:lnSpc>
                <a:spcPct val="90000"/>
              </a:lnSpc>
            </a:pPr>
            <a:endParaRPr lang="en-US" sz="2400" dirty="0"/>
          </a:p>
          <a:p>
            <a:pPr eaLnBrk="1" hangingPunct="1">
              <a:lnSpc>
                <a:spcPct val="90000"/>
              </a:lnSpc>
            </a:pPr>
            <a:endParaRPr lang="en-US" sz="2400" dirty="0" smtClean="0"/>
          </a:p>
          <a:p>
            <a:pPr eaLnBrk="1" hangingPunct="1">
              <a:lnSpc>
                <a:spcPct val="90000"/>
              </a:lnSpc>
            </a:pPr>
            <a:endParaRPr lang="en-US" sz="2400" dirty="0"/>
          </a:p>
          <a:p>
            <a:pPr eaLnBrk="1" hangingPunct="1">
              <a:lnSpc>
                <a:spcPct val="90000"/>
              </a:lnSpc>
            </a:pPr>
            <a:endParaRPr lang="en-US" sz="2400" dirty="0" smtClean="0"/>
          </a:p>
          <a:p>
            <a:pPr eaLnBrk="1" hangingPunct="1">
              <a:lnSpc>
                <a:spcPct val="90000"/>
              </a:lnSpc>
            </a:pPr>
            <a:endParaRPr lang="en-US" sz="2400" dirty="0" smtClean="0"/>
          </a:p>
          <a:p>
            <a:pPr marL="0" indent="0" eaLnBrk="1" hangingPunct="1">
              <a:lnSpc>
                <a:spcPct val="90000"/>
              </a:lnSpc>
              <a:buNone/>
            </a:pPr>
            <a:endParaRPr lang="en-US" sz="2400" dirty="0"/>
          </a:p>
          <a:p>
            <a:pPr eaLnBrk="1" hangingPunct="1">
              <a:lnSpc>
                <a:spcPct val="90000"/>
              </a:lnSpc>
            </a:pPr>
            <a:r>
              <a:rPr lang="en-US" sz="2400" dirty="0" smtClean="0"/>
              <a:t>Drink treated water as soon as possible, preferably the same day</a:t>
            </a:r>
            <a:endParaRPr lang="en-CA" sz="2400" dirty="0" smtClean="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6259849" y="1924948"/>
            <a:ext cx="1313180" cy="1541780"/>
          </a:xfrm>
          <a:prstGeom prst="rect">
            <a:avLst/>
          </a:prstGeom>
          <a:noFill/>
          <a:ln>
            <a:noFill/>
          </a:ln>
          <a:effectLst/>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4003010" y="1964318"/>
            <a:ext cx="1651000" cy="1502410"/>
          </a:xfrm>
          <a:prstGeom prst="rect">
            <a:avLst/>
          </a:prstGeom>
          <a:noFill/>
          <a:ln>
            <a:noFill/>
          </a:ln>
          <a:effectLst/>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2014364" y="2064013"/>
            <a:ext cx="1860550" cy="1402715"/>
          </a:xfrm>
          <a:prstGeom prst="rect">
            <a:avLst/>
          </a:prstGeom>
          <a:noFill/>
          <a:ln>
            <a:noFill/>
          </a:ln>
          <a:effectLst/>
        </p:spPr>
      </p:pic>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2944639" y="3501008"/>
            <a:ext cx="2103755" cy="1481455"/>
          </a:xfrm>
          <a:prstGeom prst="rect">
            <a:avLst/>
          </a:prstGeom>
          <a:noFill/>
          <a:ln>
            <a:noFill/>
          </a:ln>
          <a:effectLst/>
        </p:spPr>
      </p:pic>
      <p:pic>
        <p:nvPicPr>
          <p:cNvPr id="14"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5539124" y="3501008"/>
            <a:ext cx="1441450" cy="1490980"/>
          </a:xfrm>
          <a:prstGeom prst="rect">
            <a:avLst/>
          </a:prstGeom>
          <a:noFill/>
          <a:ln>
            <a:noFill/>
          </a:ln>
          <a:effectLst/>
        </p:spPr>
      </p:pic>
      <p:pic>
        <p:nvPicPr>
          <p:cNvPr id="133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010" y="5589240"/>
            <a:ext cx="14144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943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chemeClr val="accent2"/>
                </a:solidFill>
              </a:rPr>
              <a:t>Review</a:t>
            </a:r>
          </a:p>
        </p:txBody>
      </p:sp>
      <p:pic>
        <p:nvPicPr>
          <p:cNvPr id="1331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24600"/>
            <a:ext cx="85435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533400" y="1371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dirty="0" smtClean="0"/>
              <a:t>Draw a picture of a water container that is locally available. </a:t>
            </a:r>
          </a:p>
        </p:txBody>
      </p:sp>
    </p:spTree>
    <p:extLst>
      <p:ext uri="{BB962C8B-B14F-4D97-AF65-F5344CB8AC3E}">
        <p14:creationId xmlns:p14="http://schemas.microsoft.com/office/powerpoint/2010/main" val="1929480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chemeClr val="accent2"/>
                </a:solidFill>
              </a:rPr>
              <a:t>Review</a:t>
            </a:r>
          </a:p>
        </p:txBody>
      </p:sp>
      <p:pic>
        <p:nvPicPr>
          <p:cNvPr id="1331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24600"/>
            <a:ext cx="85435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533400" y="1371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3600" dirty="0" smtClean="0"/>
              <a:t>Hold up your picture.</a:t>
            </a:r>
          </a:p>
          <a:p>
            <a:r>
              <a:rPr lang="en-US" sz="3600" dirty="0" smtClean="0"/>
              <a:t>What is the most common water storage container used locally?</a:t>
            </a:r>
          </a:p>
          <a:p>
            <a:r>
              <a:rPr lang="en-US" sz="3600" dirty="0" smtClean="0"/>
              <a:t>Is it a safe storage container?</a:t>
            </a:r>
          </a:p>
          <a:p>
            <a:r>
              <a:rPr lang="en-US" sz="3600" dirty="0" smtClean="0"/>
              <a:t>If it is not “safe”, how could you make it safe? Are there other local options?</a:t>
            </a:r>
            <a:endParaRPr lang="en-US" sz="3600" dirty="0"/>
          </a:p>
        </p:txBody>
      </p:sp>
    </p:spTree>
    <p:extLst>
      <p:ext uri="{BB962C8B-B14F-4D97-AF65-F5344CB8AC3E}">
        <p14:creationId xmlns:p14="http://schemas.microsoft.com/office/powerpoint/2010/main" val="2160147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0" hangingPunct="0"/>
            <a:r>
              <a:rPr lang="en-US" b="1" dirty="0">
                <a:solidFill>
                  <a:schemeClr val="accent2"/>
                </a:solidFill>
              </a:rPr>
              <a:t>Learning Expectations</a:t>
            </a:r>
          </a:p>
        </p:txBody>
      </p:sp>
      <p:sp>
        <p:nvSpPr>
          <p:cNvPr id="2" name="Content Placeholder 1"/>
          <p:cNvSpPr>
            <a:spLocks noGrp="1"/>
          </p:cNvSpPr>
          <p:nvPr>
            <p:ph idx="1"/>
          </p:nvPr>
        </p:nvSpPr>
        <p:spPr/>
        <p:txBody>
          <a:bodyPr/>
          <a:lstStyle/>
          <a:p>
            <a:pPr marL="514350" lvl="0" indent="-514350">
              <a:buFont typeface="+mj-lt"/>
              <a:buAutoNum type="arabicPeriod"/>
            </a:pPr>
            <a:r>
              <a:rPr lang="en-US" dirty="0"/>
              <a:t>Explain why it is important to store water in safe storage container.</a:t>
            </a:r>
            <a:endParaRPr lang="en-CA" dirty="0"/>
          </a:p>
          <a:p>
            <a:pPr marL="514350" lvl="0" indent="-514350">
              <a:buFont typeface="+mj-lt"/>
              <a:buAutoNum type="arabicPeriod"/>
            </a:pPr>
            <a:r>
              <a:rPr lang="en-US" dirty="0"/>
              <a:t>Describe the characteristics for a safe water storage container and their importance.</a:t>
            </a:r>
            <a:endParaRPr lang="en-CA" dirty="0"/>
          </a:p>
          <a:p>
            <a:pPr marL="514350" lvl="0" indent="-514350">
              <a:buFont typeface="+mj-lt"/>
              <a:buAutoNum type="arabicPeriod"/>
            </a:pPr>
            <a:r>
              <a:rPr lang="en-US" dirty="0"/>
              <a:t>Demonstrate how to clean a safe water storage container.</a:t>
            </a:r>
            <a:endParaRPr lang="en-CA" dirty="0"/>
          </a:p>
          <a:p>
            <a:pPr marL="514350" indent="-514350">
              <a:buFont typeface="+mj-lt"/>
              <a:buAutoNum type="arabicPeriod"/>
            </a:pPr>
            <a:r>
              <a:rPr lang="en-US" dirty="0"/>
              <a:t>Describe safe water handling practices.</a:t>
            </a:r>
            <a:r>
              <a:rPr lang="en-US" dirty="0" smtClean="0">
                <a:latin typeface="Arial" charset="0"/>
                <a:cs typeface="Arial" charset="0"/>
              </a:rPr>
              <a:t> </a:t>
            </a:r>
            <a:endParaRPr lang="en-CA" dirty="0" smtClean="0">
              <a:latin typeface="Arial" charset="0"/>
              <a:cs typeface="Arial" charset="0"/>
            </a:endParaRPr>
          </a:p>
          <a:p>
            <a:pPr marL="514350" indent="-514350">
              <a:buFont typeface="Calibri" pitchFamily="34" charset="0"/>
              <a:buAutoNum type="arabicPeriod"/>
            </a:pPr>
            <a:endParaRPr lang="en-CA" dirty="0" smtClean="0">
              <a:latin typeface="Arial" charset="0"/>
              <a:cs typeface="Arial" charset="0"/>
            </a:endParaRPr>
          </a:p>
        </p:txBody>
      </p:sp>
    </p:spTree>
    <p:extLst>
      <p:ext uri="{BB962C8B-B14F-4D97-AF65-F5344CB8AC3E}">
        <p14:creationId xmlns:p14="http://schemas.microsoft.com/office/powerpoint/2010/main" val="289809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04800"/>
            <a:ext cx="8686800" cy="1143000"/>
          </a:xfrm>
        </p:spPr>
        <p:txBody>
          <a:bodyPr/>
          <a:lstStyle/>
          <a:p>
            <a:pPr eaLnBrk="0" hangingPunct="0"/>
            <a:r>
              <a:rPr lang="en-US" b="1" dirty="0">
                <a:solidFill>
                  <a:schemeClr val="accent2"/>
                </a:solidFill>
              </a:rPr>
              <a:t>Reason for Safe Water Storage </a:t>
            </a:r>
          </a:p>
        </p:txBody>
      </p:sp>
      <p:sp>
        <p:nvSpPr>
          <p:cNvPr id="4102" name="Rectangle 6"/>
          <p:cNvSpPr>
            <a:spLocks noGrp="1" noChangeArrowheads="1"/>
          </p:cNvSpPr>
          <p:nvPr>
            <p:ph idx="1"/>
          </p:nvPr>
        </p:nvSpPr>
        <p:spPr>
          <a:xfrm>
            <a:off x="533400" y="1371600"/>
            <a:ext cx="8229600" cy="4114800"/>
          </a:xfrm>
        </p:spPr>
        <p:txBody>
          <a:bodyPr/>
          <a:lstStyle/>
          <a:p>
            <a:pPr>
              <a:buFontTx/>
              <a:buNone/>
            </a:pPr>
            <a:endParaRPr lang="en-US" dirty="0"/>
          </a:p>
          <a:p>
            <a:r>
              <a:rPr lang="en-US" sz="3600" dirty="0" smtClean="0"/>
              <a:t>Safe or treated water is often contaminated in the storage container before it gets used.</a:t>
            </a:r>
          </a:p>
          <a:p>
            <a:r>
              <a:rPr lang="en-US" sz="3600" dirty="0" smtClean="0"/>
              <a:t>People may still be drinking contaminated water, even though the water was treated!</a:t>
            </a:r>
            <a:endParaRPr lang="en-US" sz="3600" dirty="0"/>
          </a:p>
        </p:txBody>
      </p:sp>
    </p:spTree>
    <p:extLst>
      <p:ext uri="{BB962C8B-B14F-4D97-AF65-F5344CB8AC3E}">
        <p14:creationId xmlns:p14="http://schemas.microsoft.com/office/powerpoint/2010/main" val="258779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04800"/>
            <a:ext cx="8686800" cy="1143000"/>
          </a:xfrm>
        </p:spPr>
        <p:txBody>
          <a:bodyPr/>
          <a:lstStyle/>
          <a:p>
            <a:pPr eaLnBrk="0" hangingPunct="0"/>
            <a:r>
              <a:rPr lang="en-US" b="1" dirty="0">
                <a:solidFill>
                  <a:schemeClr val="accent2"/>
                </a:solidFill>
              </a:rPr>
              <a:t>Reason for Promoting Safe Water Storage </a:t>
            </a:r>
          </a:p>
        </p:txBody>
      </p:sp>
      <p:sp>
        <p:nvSpPr>
          <p:cNvPr id="4102" name="Rectangle 6"/>
          <p:cNvSpPr>
            <a:spLocks noGrp="1" noChangeArrowheads="1"/>
          </p:cNvSpPr>
          <p:nvPr>
            <p:ph idx="1"/>
          </p:nvPr>
        </p:nvSpPr>
        <p:spPr>
          <a:xfrm>
            <a:off x="533400" y="1371600"/>
            <a:ext cx="5486400" cy="4800600"/>
          </a:xfrm>
        </p:spPr>
        <p:txBody>
          <a:bodyPr/>
          <a:lstStyle/>
          <a:p>
            <a:r>
              <a:rPr lang="en-US" sz="3600" dirty="0" smtClean="0"/>
              <a:t>Preventing water contamination during transport and storage</a:t>
            </a:r>
            <a:endParaRPr lang="en-US" sz="3600" dirty="0"/>
          </a:p>
          <a:p>
            <a:r>
              <a:rPr lang="en-US" sz="3600" dirty="0" smtClean="0"/>
              <a:t>Improving hygiene practices (safe water handling)</a:t>
            </a:r>
            <a:endParaRPr lang="en-US" sz="3600" dirty="0"/>
          </a:p>
          <a:p>
            <a:r>
              <a:rPr lang="en-US" sz="3600" dirty="0" smtClean="0"/>
              <a:t>Preventing mosquito breeding (water storage containers are covered)</a:t>
            </a:r>
            <a:endParaRPr lang="en-US" sz="3600"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287972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685800"/>
          </a:xfrm>
        </p:spPr>
        <p:txBody>
          <a:bodyPr/>
          <a:lstStyle/>
          <a:p>
            <a:pPr eaLnBrk="0" hangingPunct="0"/>
            <a:r>
              <a:rPr lang="en-US" sz="4000" b="1" dirty="0">
                <a:solidFill>
                  <a:schemeClr val="accent2"/>
                </a:solidFill>
              </a:rPr>
              <a:t>Risk of Water Recontamination</a:t>
            </a:r>
          </a:p>
        </p:txBody>
      </p:sp>
      <p:sp>
        <p:nvSpPr>
          <p:cNvPr id="41988" name="Text Box 4"/>
          <p:cNvSpPr txBox="1">
            <a:spLocks noChangeArrowheads="1"/>
          </p:cNvSpPr>
          <p:nvPr/>
        </p:nvSpPr>
        <p:spPr bwMode="auto">
          <a:xfrm>
            <a:off x="1295400" y="60960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CA"/>
              <a:t>	</a:t>
            </a:r>
            <a:r>
              <a:rPr lang="en-CA" sz="1400"/>
              <a:t>Sources: Duke  and et al  (2006) http://rrh.deakin.edu.au</a:t>
            </a:r>
            <a:endParaRPr lang="en-US" sz="1400"/>
          </a:p>
        </p:txBody>
      </p:sp>
      <p:graphicFrame>
        <p:nvGraphicFramePr>
          <p:cNvPr id="41989" name="Object 5"/>
          <p:cNvGraphicFramePr>
            <a:graphicFrameLocks noGrp="1" noChangeAspect="1"/>
          </p:cNvGraphicFramePr>
          <p:nvPr>
            <p:ph idx="1"/>
          </p:nvPr>
        </p:nvGraphicFramePr>
        <p:xfrm>
          <a:off x="685800" y="914400"/>
          <a:ext cx="7429500" cy="5211763"/>
        </p:xfrm>
        <a:graphic>
          <a:graphicData uri="http://schemas.openxmlformats.org/presentationml/2006/ole">
            <mc:AlternateContent xmlns:mc="http://schemas.openxmlformats.org/markup-compatibility/2006">
              <mc:Choice xmlns:v="urn:schemas-microsoft-com:vml" Requires="v">
                <p:oleObj spid="_x0000_s42000" name="Chart" r:id="rId3" imgW="5362651" imgH="3267151" progId="Excel.Chart.8">
                  <p:embed/>
                </p:oleObj>
              </mc:Choice>
              <mc:Fallback>
                <p:oleObj name="Chart" r:id="rId3" imgW="5362651" imgH="3267151"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7429500" cy="5211763"/>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228600" y="304800"/>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9944" name="Text Box 8"/>
          <p:cNvSpPr txBox="1">
            <a:spLocks noChangeArrowheads="1"/>
          </p:cNvSpPr>
          <p:nvPr/>
        </p:nvSpPr>
        <p:spPr bwMode="auto">
          <a:xfrm>
            <a:off x="381000" y="228600"/>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600" b="1" dirty="0">
                <a:solidFill>
                  <a:schemeClr val="accent2"/>
                </a:solidFill>
                <a:latin typeface="+mj-lt"/>
                <a:ea typeface="+mj-ea"/>
                <a:cs typeface="+mj-cs"/>
              </a:rPr>
              <a:t>Biosand Filter Effectiveness and Recontamination</a:t>
            </a:r>
          </a:p>
        </p:txBody>
      </p:sp>
      <p:graphicFrame>
        <p:nvGraphicFramePr>
          <p:cNvPr id="39945" name="Object 9"/>
          <p:cNvGraphicFramePr>
            <a:graphicFrameLocks noGrp="1" noChangeAspect="1"/>
          </p:cNvGraphicFramePr>
          <p:nvPr>
            <p:ph/>
          </p:nvPr>
        </p:nvGraphicFramePr>
        <p:xfrm>
          <a:off x="228600" y="609600"/>
          <a:ext cx="8763000" cy="5486400"/>
        </p:xfrm>
        <a:graphic>
          <a:graphicData uri="http://schemas.openxmlformats.org/presentationml/2006/ole">
            <mc:AlternateContent xmlns:mc="http://schemas.openxmlformats.org/markup-compatibility/2006">
              <mc:Choice xmlns:v="urn:schemas-microsoft-com:vml" Requires="v">
                <p:oleObj spid="_x0000_s39957" name="Chart" r:id="rId3" imgW="9715500" imgH="5334000" progId="Excel.Chart.8">
                  <p:embed/>
                </p:oleObj>
              </mc:Choice>
              <mc:Fallback>
                <p:oleObj name="Chart" r:id="rId3" imgW="9715500" imgH="5334000" progId="Excel.Char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9600"/>
                        <a:ext cx="8763000" cy="5486400"/>
                      </a:xfrm>
                      <a:prstGeom prst="rect">
                        <a:avLst/>
                      </a:prstGeom>
                    </p:spPr>
                  </p:pic>
                </p:oleObj>
              </mc:Fallback>
            </mc:AlternateContent>
          </a:graphicData>
        </a:graphic>
      </p:graphicFrame>
      <p:sp>
        <p:nvSpPr>
          <p:cNvPr id="39946" name="Text Box 10"/>
          <p:cNvSpPr txBox="1">
            <a:spLocks noChangeArrowheads="1"/>
          </p:cNvSpPr>
          <p:nvPr/>
        </p:nvSpPr>
        <p:spPr bwMode="auto">
          <a:xfrm>
            <a:off x="1295400" y="60960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CA"/>
              <a:t>	</a:t>
            </a:r>
            <a:r>
              <a:rPr lang="en-CA" sz="1400"/>
              <a:t>Sources: Duke  and et al  (2006) http://rrh.deakin.edu.au</a:t>
            </a:r>
            <a:endParaRPr 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990600"/>
          </a:xfrm>
        </p:spPr>
        <p:txBody>
          <a:bodyPr/>
          <a:lstStyle/>
          <a:p>
            <a:pPr eaLnBrk="0" hangingPunct="0"/>
            <a:r>
              <a:rPr lang="en-US" b="1" dirty="0">
                <a:solidFill>
                  <a:schemeClr val="accent2"/>
                </a:solidFill>
              </a:rPr>
              <a:t>Safe Water Storage</a:t>
            </a:r>
          </a:p>
        </p:txBody>
      </p:sp>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9900" y="1524000"/>
            <a:ext cx="4368800" cy="281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533400" y="4572000"/>
            <a:ext cx="822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400" dirty="0" smtClean="0"/>
              <a:t>Use one container to collect water to pour into the filter and a different container to collect the filtered water. The container used to collect filtered water should be a safe water storage container. </a:t>
            </a:r>
            <a:endParaRPr lang="en-US" sz="2400"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990600"/>
          </a:xfrm>
        </p:spPr>
        <p:txBody>
          <a:bodyPr/>
          <a:lstStyle/>
          <a:p>
            <a:pPr eaLnBrk="0" hangingPunct="0"/>
            <a:r>
              <a:rPr lang="en-US" b="1" dirty="0">
                <a:solidFill>
                  <a:schemeClr val="accent2"/>
                </a:solidFill>
              </a:rPr>
              <a:t>Criteria for a Good Container</a:t>
            </a:r>
          </a:p>
        </p:txBody>
      </p:sp>
      <p:sp>
        <p:nvSpPr>
          <p:cNvPr id="33795" name="Rectangle 3"/>
          <p:cNvSpPr>
            <a:spLocks noGrp="1" noChangeArrowheads="1"/>
          </p:cNvSpPr>
          <p:nvPr>
            <p:ph idx="1"/>
          </p:nvPr>
        </p:nvSpPr>
        <p:spPr>
          <a:xfrm>
            <a:off x="457200" y="838200"/>
            <a:ext cx="8229600" cy="5029200"/>
          </a:xfrm>
        </p:spPr>
        <p:txBody>
          <a:bodyPr/>
          <a:lstStyle/>
          <a:p>
            <a:pPr lvl="1"/>
            <a:r>
              <a:rPr lang="en-US" dirty="0"/>
              <a:t>Small opening for filling and pouring</a:t>
            </a:r>
          </a:p>
          <a:p>
            <a:pPr lvl="1"/>
            <a:r>
              <a:rPr lang="en-US" dirty="0"/>
              <a:t>Spout / tap / spigot for pouring water</a:t>
            </a:r>
          </a:p>
          <a:p>
            <a:pPr lvl="1"/>
            <a:r>
              <a:rPr lang="en-US" dirty="0"/>
              <a:t>Lid or cap for opening to clean – tight fitting, attached to container</a:t>
            </a:r>
          </a:p>
          <a:p>
            <a:pPr lvl="1"/>
            <a:r>
              <a:rPr lang="en-US" dirty="0"/>
              <a:t>Easy to clean – no hidden corners, lid is removable</a:t>
            </a:r>
          </a:p>
          <a:p>
            <a:pPr lvl="1"/>
            <a:r>
              <a:rPr lang="en-US" dirty="0"/>
              <a:t>Lightweight</a:t>
            </a:r>
          </a:p>
          <a:p>
            <a:pPr lvl="1"/>
            <a:r>
              <a:rPr lang="en-US" dirty="0"/>
              <a:t>Comfortable </a:t>
            </a:r>
            <a:r>
              <a:rPr lang="en-US" dirty="0" smtClean="0"/>
              <a:t>handles (easy to carry)</a:t>
            </a:r>
            <a:endParaRPr lang="en-US" dirty="0"/>
          </a:p>
          <a:p>
            <a:pPr lvl="1"/>
            <a:r>
              <a:rPr lang="en-US" dirty="0"/>
              <a:t>Durable, UV resistant plastic</a:t>
            </a:r>
          </a:p>
          <a:p>
            <a:pPr lvl="1"/>
            <a:r>
              <a:rPr lang="en-US" dirty="0"/>
              <a:t>Dark </a:t>
            </a:r>
            <a:r>
              <a:rPr lang="en-US" dirty="0" err="1"/>
              <a:t>colour</a:t>
            </a:r>
            <a:r>
              <a:rPr lang="en-US" dirty="0"/>
              <a:t> so sunlight cannot </a:t>
            </a:r>
            <a:r>
              <a:rPr lang="en-US" dirty="0" smtClean="0"/>
              <a:t>get through </a:t>
            </a:r>
            <a:r>
              <a:rPr lang="en-US" dirty="0"/>
              <a:t>(preventing </a:t>
            </a:r>
            <a:r>
              <a:rPr lang="en-US" dirty="0" smtClean="0"/>
              <a:t>algae)</a:t>
            </a:r>
            <a:endParaRPr lang="en-US" dirty="0"/>
          </a:p>
          <a:p>
            <a:pPr lvl="1"/>
            <a:r>
              <a:rPr lang="en-US" dirty="0" smtClean="0"/>
              <a:t>Sticker telling users how to clean it</a:t>
            </a:r>
            <a:endParaRPr lang="en-US" dirty="0"/>
          </a:p>
          <a:p>
            <a:endParaRPr lang="en-US" sz="2800" dirty="0"/>
          </a:p>
        </p:txBody>
      </p:sp>
    </p:spTree>
    <p:extLst>
      <p:ext uri="{BB962C8B-B14F-4D97-AF65-F5344CB8AC3E}">
        <p14:creationId xmlns:p14="http://schemas.microsoft.com/office/powerpoint/2010/main" val="198637431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897</TotalTime>
  <Words>1156</Words>
  <Application>Microsoft Office PowerPoint</Application>
  <PresentationFormat>On-screen Show (4:3)</PresentationFormat>
  <Paragraphs>203</Paragraphs>
  <Slides>27</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Design</vt:lpstr>
      <vt:lpstr>Chart</vt:lpstr>
      <vt:lpstr>PowerPoint Presentation</vt:lpstr>
      <vt:lpstr>Safe Water Storage</vt:lpstr>
      <vt:lpstr>Learning Expectations</vt:lpstr>
      <vt:lpstr>Reason for Safe Water Storage </vt:lpstr>
      <vt:lpstr>Reason for Promoting Safe Water Storage </vt:lpstr>
      <vt:lpstr>Risk of Water Recontamination</vt:lpstr>
      <vt:lpstr>PowerPoint Presentation</vt:lpstr>
      <vt:lpstr>Safe Water Storage</vt:lpstr>
      <vt:lpstr>Criteria for a Good Container</vt:lpstr>
      <vt:lpstr>Criteria for a Good Container</vt:lpstr>
      <vt:lpstr>Oxfam Bucket</vt:lpstr>
      <vt:lpstr>Locally Made Container</vt:lpstr>
      <vt:lpstr>Kolshi with Lid</vt:lpstr>
      <vt:lpstr>PowerPoint Presentation</vt:lpstr>
      <vt:lpstr>Common Water Collection</vt:lpstr>
      <vt:lpstr>Filtered water storage</vt:lpstr>
      <vt:lpstr>Concrete container</vt:lpstr>
      <vt:lpstr>Filtered water storage</vt:lpstr>
      <vt:lpstr>PowerPoint Presentation</vt:lpstr>
      <vt:lpstr>Plastic Containers</vt:lpstr>
      <vt:lpstr>PowerPoint Presentation</vt:lpstr>
      <vt:lpstr>Filtered water storage</vt:lpstr>
      <vt:lpstr>Safe Water Handling</vt:lpstr>
      <vt:lpstr>Clean the Safe Storage Container</vt:lpstr>
      <vt:lpstr>Safe Water Handling</vt:lpstr>
      <vt:lpstr>Review</vt:lpstr>
      <vt:lpstr>Review</vt:lpstr>
    </vt:vector>
  </TitlesOfParts>
  <Company>R.Lentz Consulting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Wilton Lentz</dc:creator>
  <cp:lastModifiedBy>Sandy Davis</cp:lastModifiedBy>
  <cp:revision>52</cp:revision>
  <dcterms:created xsi:type="dcterms:W3CDTF">2003-02-05T23:54:50Z</dcterms:created>
  <dcterms:modified xsi:type="dcterms:W3CDTF">2012-09-08T00:34:17Z</dcterms:modified>
</cp:coreProperties>
</file>