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1"/>
  </p:notesMasterIdLst>
  <p:handoutMasterIdLst>
    <p:handoutMasterId r:id="rId12"/>
  </p:handoutMasterIdLst>
  <p:sldIdLst>
    <p:sldId id="272" r:id="rId3"/>
    <p:sldId id="271" r:id="rId4"/>
    <p:sldId id="314" r:id="rId5"/>
    <p:sldId id="311" r:id="rId6"/>
    <p:sldId id="312" r:id="rId7"/>
    <p:sldId id="310" r:id="rId8"/>
    <p:sldId id="313" r:id="rId9"/>
    <p:sldId id="257"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Lato" panose="020B0604020202020204" charset="0"/>
      <p:regular r:id="rId21"/>
      <p:bold r:id="rId22"/>
      <p:italic r:id="rId23"/>
      <p:boldItalic r:id="rId24"/>
    </p:embeddedFont>
    <p:embeddedFont>
      <p:font typeface="Lato Light" panose="020B0604020202020204" charset="0"/>
      <p:regular r:id="rId25"/>
      <p: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314"/>
          </p14:sldIdLst>
        </p14:section>
        <p14:section name="Sedimentation Stations" id="{93268581-705C-4CF3-BA37-3C4142EFB0ED}">
          <p14:sldIdLst>
            <p14:sldId id="311"/>
          </p14:sldIdLst>
        </p14:section>
        <p14:section name="Filtration Stations" id="{0D0EF832-1961-45C4-812A-F9FD961586C2}">
          <p14:sldIdLst>
            <p14:sldId id="312"/>
            <p14:sldId id="310"/>
          </p14:sldIdLst>
        </p14:section>
        <p14:section name="Disinfection Stations" id="{F1321BAF-9009-4A80-A7D2-28B8F806E52F}">
          <p14:sldIdLst>
            <p14:sldId id="313"/>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17"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000000"/>
    <a:srgbClr val="90D8F5"/>
    <a:srgbClr val="58C8DD"/>
    <a:srgbClr val="38C6F4"/>
    <a:srgbClr val="27808E"/>
    <a:srgbClr val="9DB258"/>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664" autoAdjust="0"/>
  </p:normalViewPr>
  <p:slideViewPr>
    <p:cSldViewPr snapToGrid="0">
      <p:cViewPr varScale="1">
        <p:scale>
          <a:sx n="81" d="100"/>
          <a:sy n="81" d="100"/>
        </p:scale>
        <p:origin x="754" y="67"/>
      </p:cViewPr>
      <p:guideLst>
        <p:guide orient="horz" pos="1820"/>
        <p:guide pos="914"/>
        <p:guide pos="6788"/>
      </p:guideLst>
    </p:cSldViewPr>
  </p:slideViewPr>
  <p:notesTextViewPr>
    <p:cViewPr>
      <p:scale>
        <a:sx n="3" d="2"/>
        <a:sy n="3" d="2"/>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2018-09-17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4</a:t>
            </a:fld>
            <a:endParaRPr/>
          </a:p>
        </p:txBody>
      </p:sp>
    </p:spTree>
    <p:extLst>
      <p:ext uri="{BB962C8B-B14F-4D97-AF65-F5344CB8AC3E}">
        <p14:creationId xmlns:p14="http://schemas.microsoft.com/office/powerpoint/2010/main" val="234794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6</a:t>
            </a:fld>
            <a:endParaRPr/>
          </a:p>
        </p:txBody>
      </p:sp>
    </p:spTree>
    <p:extLst>
      <p:ext uri="{BB962C8B-B14F-4D97-AF65-F5344CB8AC3E}">
        <p14:creationId xmlns:p14="http://schemas.microsoft.com/office/powerpoint/2010/main" val="136733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7</a:t>
            </a:fld>
            <a:endParaRPr/>
          </a:p>
        </p:txBody>
      </p:sp>
    </p:spTree>
    <p:extLst>
      <p:ext uri="{BB962C8B-B14F-4D97-AF65-F5344CB8AC3E}">
        <p14:creationId xmlns:p14="http://schemas.microsoft.com/office/powerpoint/2010/main" val="182244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a:t>
            </a:r>
            <a:r>
              <a:rPr lang="fr-FR" sz="1600" dirty="0" err="1"/>
              <a:t>BY-SA</a:t>
            </a:r>
            <a:r>
              <a:rPr lang="fr-FR" sz="1600" dirty="0"/>
              <a:t> 4.0). </a:t>
            </a:r>
          </a:p>
          <a:p>
            <a:pPr rtl="0"/>
            <a:r>
              <a:rPr lang="fr-FR" sz="1600" dirty="0"/>
              <a:t>Vous êtes libre de :</a:t>
            </a:r>
          </a:p>
        </p:txBody>
      </p:sp>
      <p:sp>
        <p:nvSpPr>
          <p:cNvPr id="21" name="TextBox 20"/>
          <p:cNvSpPr txBox="1"/>
          <p:nvPr userDrawn="1"/>
        </p:nvSpPr>
        <p:spPr>
          <a:xfrm>
            <a:off x="2595000" y="1956360"/>
            <a:ext cx="7052400" cy="1077218"/>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même licence que les originaux.</a:t>
            </a:r>
          </a:p>
        </p:txBody>
      </p:sp>
      <p:sp>
        <p:nvSpPr>
          <p:cNvPr id="23" name="TextBox 22"/>
          <p:cNvSpPr txBox="1"/>
          <p:nvPr userDrawn="1"/>
        </p:nvSpPr>
        <p:spPr>
          <a:xfrm>
            <a:off x="2595000" y="5516431"/>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1400" y="1956360"/>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1400" y="558184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7821816" cy="4036220"/>
            <a:chOff x="1305030" y="1484057"/>
            <a:chExt cx="6929919"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Calgary AB, Canada</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6929917"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a:t>
              </a:r>
            </a:p>
            <a:p>
              <a:pPr rtl="0"/>
              <a:r>
                <a:rPr lang="fr-FR">
                  <a:latin typeface="Lato" panose="020F0502020204030203" pitchFamily="34" charset="0"/>
                </a:rPr>
                <a:t>d'autres ressources sur les formations et les ateliers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86063" y="1764632"/>
            <a:ext cx="6046737" cy="2987368"/>
          </a:xfrm>
        </p:spPr>
        <p:txBody>
          <a:bodyPr>
            <a:normAutofit fontScale="55000" lnSpcReduction="20000"/>
          </a:bodyPr>
          <a:lstStyle/>
          <a:p>
            <a:pPr rtl="0">
              <a:lnSpc>
                <a:spcPct val="170000"/>
              </a:lnSpc>
            </a:pPr>
            <a:r>
              <a:rPr lang="fr-FR" dirty="0"/>
              <a:t>Utilisez cette présentation pour des activités dans le cadre des leçons suivantes dans le Manuel du formateur sur le traitement de l'eau à domicile </a:t>
            </a:r>
            <a:br>
              <a:rPr lang="en-CA" dirty="0"/>
            </a:br>
            <a:r>
              <a:rPr lang="fr-FR" dirty="0"/>
              <a:t>et la conservation hygiénique (CTED) :</a:t>
            </a:r>
          </a:p>
          <a:p>
            <a:pPr marL="457200" indent="-457200" rtl="0">
              <a:buFont typeface="Arial" panose="020B0604020202020204" pitchFamily="34" charset="0"/>
              <a:buChar char="•"/>
            </a:pPr>
            <a:r>
              <a:rPr lang="fr-FR" dirty="0"/>
              <a:t>Plan de cours : Options de sédimentation</a:t>
            </a:r>
          </a:p>
          <a:p>
            <a:pPr marL="457200" indent="-457200" rtl="0">
              <a:buFont typeface="Arial" panose="020B0604020202020204" pitchFamily="34" charset="0"/>
              <a:buChar char="•"/>
            </a:pPr>
            <a:r>
              <a:rPr lang="fr-FR" dirty="0"/>
              <a:t>Plan de cours : Options de filtration</a:t>
            </a:r>
          </a:p>
          <a:p>
            <a:pPr marL="457200" indent="-457200" rtl="0">
              <a:buFont typeface="Arial" panose="020B0604020202020204" pitchFamily="34" charset="0"/>
              <a:buChar char="•"/>
            </a:pPr>
            <a:r>
              <a:rPr lang="fr-FR" dirty="0"/>
              <a:t>Plan de cours : Options de désinfection</a:t>
            </a:r>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rPr lang="fr-FR"/>
              <a:t>Postes de CTED</a:t>
            </a:r>
          </a:p>
        </p:txBody>
      </p:sp>
      <p:sp>
        <p:nvSpPr>
          <p:cNvPr id="5" name="Text Placeholder 4"/>
          <p:cNvSpPr>
            <a:spLocks noGrp="1"/>
          </p:cNvSpPr>
          <p:nvPr>
            <p:ph type="body" sz="quarter" idx="15"/>
          </p:nvPr>
        </p:nvSpPr>
        <p:spPr/>
        <p:txBody>
          <a:bodyPr/>
          <a:lstStyle/>
          <a:p>
            <a:pPr rtl="0"/>
            <a:r>
              <a:rPr lang="fr-FR"/>
              <a:t>2018</a:t>
            </a:r>
          </a:p>
          <a:p>
            <a:endParaRPr lang="en-CA" dirty="0"/>
          </a:p>
        </p:txBody>
      </p:sp>
      <p:sp>
        <p:nvSpPr>
          <p:cNvPr id="6" name="Text Placeholder 5"/>
          <p:cNvSpPr>
            <a:spLocks noGrp="1"/>
          </p:cNvSpPr>
          <p:nvPr>
            <p:ph type="body" sz="quarter" idx="16"/>
          </p:nvPr>
        </p:nvSpPr>
        <p:spPr/>
        <p:txBody>
          <a:bodyPr/>
          <a:lstStyle/>
          <a:p>
            <a:pPr rtl="0"/>
            <a:r>
              <a:rPr lang="fr-FR"/>
              <a:t>Juin</a:t>
            </a:r>
          </a:p>
        </p:txBody>
      </p:sp>
    </p:spTree>
    <p:extLst>
      <p:ext uri="{BB962C8B-B14F-4D97-AF65-F5344CB8AC3E}">
        <p14:creationId xmlns:p14="http://schemas.microsoft.com/office/powerpoint/2010/main" val="96155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9694" y="-273274"/>
            <a:ext cx="8318791" cy="8368687"/>
          </a:xfrm>
          <a:prstGeom prst="rect">
            <a:avLst/>
          </a:prstGeom>
        </p:spPr>
      </p:pic>
      <p:sp>
        <p:nvSpPr>
          <p:cNvPr id="5" name="Title 4"/>
          <p:cNvSpPr>
            <a:spLocks noGrp="1"/>
          </p:cNvSpPr>
          <p:nvPr>
            <p:ph type="title"/>
          </p:nvPr>
        </p:nvSpPr>
        <p:spPr/>
        <p:txBody>
          <a:bodyPr/>
          <a:lstStyle/>
          <a:p>
            <a:pPr rtl="0"/>
            <a:r>
              <a:rPr lang="fr-FR"/>
              <a:t>Travail en poste : Options de sédimentation</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6" name="Text Placeholder 5"/>
          <p:cNvSpPr>
            <a:spLocks noGrp="1"/>
          </p:cNvSpPr>
          <p:nvPr>
            <p:ph type="body" sz="quarter" idx="11"/>
          </p:nvPr>
        </p:nvSpPr>
        <p:spPr>
          <a:xfrm>
            <a:off x="700600" y="2382838"/>
            <a:ext cx="6304547" cy="4475162"/>
          </a:xfrm>
        </p:spPr>
        <p:txBody>
          <a:bodyPr>
            <a:normAutofit/>
          </a:bodyPr>
          <a:lstStyle/>
          <a:p>
            <a:pPr marL="457200" indent="-457200" rtl="0">
              <a:buAutoNum type="arabicPeriod"/>
            </a:pPr>
            <a:r>
              <a:rPr lang="fr-FR" sz="2400"/>
              <a:t>Lisez la fiche technique fournie.</a:t>
            </a:r>
          </a:p>
          <a:p>
            <a:pPr marL="457200" indent="-457200" rtl="0">
              <a:buAutoNum type="arabicPeriod"/>
            </a:pPr>
            <a:r>
              <a:rPr lang="fr-FR" sz="2400"/>
              <a:t>Mettez cette méthode en pratique (ou, si les matériaux ne sont pas disponibles, discutez comment vous pourriez utiliser cette méthode).</a:t>
            </a:r>
          </a:p>
          <a:p>
            <a:pPr marL="457200" indent="-457200" rtl="0">
              <a:buAutoNum type="arabicPeriod"/>
            </a:pPr>
            <a:r>
              <a:rPr lang="fr-FR" sz="2400"/>
              <a:t>Discutez et notez un ou deux avantages ou inconvénients dans vos cahiers de travail.</a:t>
            </a:r>
          </a:p>
        </p:txBody>
      </p:sp>
    </p:spTree>
    <p:extLst>
      <p:ext uri="{BB962C8B-B14F-4D97-AF65-F5344CB8AC3E}">
        <p14:creationId xmlns:p14="http://schemas.microsoft.com/office/powerpoint/2010/main" val="24894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Exemples de taille de pores</a:t>
            </a:r>
          </a:p>
        </p:txBody>
      </p:sp>
      <p:sp>
        <p:nvSpPr>
          <p:cNvPr id="3" name="Slide Number Placeholder 2"/>
          <p:cNvSpPr>
            <a:spLocks noGrp="1"/>
          </p:cNvSpPr>
          <p:nvPr>
            <p:ph type="sldNum" sz="quarter" idx="10"/>
          </p:nvPr>
        </p:nvSpPr>
        <p:spPr/>
        <p:txBody>
          <a:bodyPr/>
          <a:lstStyle/>
          <a:p>
            <a:pPr rtl="0"/>
            <a:fld id="{A8350104-CE64-4EE9-82B1-554144FA4C7C}" type="slidenum">
              <a:rPr/>
              <a:pPr/>
              <a:t>5</a:t>
            </a:fld>
            <a:endParaRPr/>
          </a:p>
        </p:txBody>
      </p:sp>
      <p:graphicFrame>
        <p:nvGraphicFramePr>
          <p:cNvPr id="5" name="Table 4"/>
          <p:cNvGraphicFramePr>
            <a:graphicFrameLocks noGrp="1"/>
          </p:cNvGraphicFramePr>
          <p:nvPr>
            <p:extLst>
              <p:ext uri="{D42A27DB-BD31-4B8C-83A1-F6EECF244321}">
                <p14:modId xmlns:p14="http://schemas.microsoft.com/office/powerpoint/2010/main" val="4153713750"/>
              </p:ext>
            </p:extLst>
          </p:nvPr>
        </p:nvGraphicFramePr>
        <p:xfrm>
          <a:off x="2302824" y="1690688"/>
          <a:ext cx="9464633" cy="3632893"/>
        </p:xfrm>
        <a:graphic>
          <a:graphicData uri="http://schemas.openxmlformats.org/drawingml/2006/table">
            <a:tbl>
              <a:tblPr firstRow="1" bandRow="1">
                <a:tableStyleId>{5C22544A-7EE6-4342-B048-85BDC9FD1C3A}</a:tableStyleId>
              </a:tblPr>
              <a:tblGrid>
                <a:gridCol w="3129098">
                  <a:extLst>
                    <a:ext uri="{9D8B030D-6E8A-4147-A177-3AD203B41FA5}">
                      <a16:colId xmlns:a16="http://schemas.microsoft.com/office/drawing/2014/main" val="800921510"/>
                    </a:ext>
                  </a:extLst>
                </a:gridCol>
                <a:gridCol w="2218421">
                  <a:extLst>
                    <a:ext uri="{9D8B030D-6E8A-4147-A177-3AD203B41FA5}">
                      <a16:colId xmlns:a16="http://schemas.microsoft.com/office/drawing/2014/main" val="379834605"/>
                    </a:ext>
                  </a:extLst>
                </a:gridCol>
                <a:gridCol w="4117114">
                  <a:extLst>
                    <a:ext uri="{9D8B030D-6E8A-4147-A177-3AD203B41FA5}">
                      <a16:colId xmlns:a16="http://schemas.microsoft.com/office/drawing/2014/main" val="2664746521"/>
                    </a:ext>
                  </a:extLst>
                </a:gridCol>
              </a:tblGrid>
              <a:tr h="462973">
                <a:tc>
                  <a:txBody>
                    <a:bodyPr/>
                    <a:lstStyle/>
                    <a:p>
                      <a:pPr rtl="0"/>
                      <a:r>
                        <a:rPr lang="fr-FR" sz="2200">
                          <a:latin typeface="Lato" panose="020F0502020204030203" pitchFamily="34" charset="0"/>
                          <a:ea typeface="Lato" panose="020F0502020204030203" pitchFamily="34" charset="0"/>
                          <a:cs typeface="Lato" panose="020F0502020204030203" pitchFamily="34" charset="0"/>
                        </a:rPr>
                        <a:t>Filtre</a:t>
                      </a:r>
                    </a:p>
                  </a:txBody>
                  <a:tcPr/>
                </a:tc>
                <a:tc>
                  <a:txBody>
                    <a:bodyPr/>
                    <a:lstStyle/>
                    <a:p>
                      <a:pPr rtl="0"/>
                      <a:r>
                        <a:rPr lang="fr-FR" sz="2200">
                          <a:latin typeface="Lato" panose="020F0502020204030203" pitchFamily="34" charset="0"/>
                          <a:ea typeface="Lato" panose="020F0502020204030203" pitchFamily="34" charset="0"/>
                          <a:cs typeface="Lato" panose="020F0502020204030203" pitchFamily="34" charset="0"/>
                        </a:rPr>
                        <a:t>Taille des pores</a:t>
                      </a:r>
                    </a:p>
                  </a:txBody>
                  <a:tcPr/>
                </a:tc>
                <a:tc>
                  <a:txBody>
                    <a:bodyPr/>
                    <a:lstStyle/>
                    <a:p>
                      <a:pPr rtl="0"/>
                      <a:r>
                        <a:rPr lang="fr-FR" sz="2200">
                          <a:latin typeface="Lato" panose="020F0502020204030203" pitchFamily="34" charset="0"/>
                          <a:ea typeface="Lato" panose="020F0502020204030203" pitchFamily="34" charset="0"/>
                          <a:cs typeface="Lato" panose="020F0502020204030203" pitchFamily="34" charset="0"/>
                        </a:rPr>
                        <a:t>Élimine</a:t>
                      </a:r>
                    </a:p>
                  </a:txBody>
                  <a:tcPr/>
                </a:tc>
                <a:extLst>
                  <a:ext uri="{0D108BD9-81ED-4DB2-BD59-A6C34878D82A}">
                    <a16:rowId xmlns:a16="http://schemas.microsoft.com/office/drawing/2014/main" val="355497094"/>
                  </a:ext>
                </a:extLst>
              </a:tr>
              <a:tr h="462973">
                <a:tc>
                  <a:txBody>
                    <a:bodyPr/>
                    <a:lstStyle/>
                    <a:p>
                      <a:pPr rtl="0"/>
                      <a:r>
                        <a:rPr lang="fr-FR" sz="2200">
                          <a:latin typeface="Lato" panose="020F0502020204030203" pitchFamily="34" charset="0"/>
                          <a:ea typeface="Lato" panose="020F0502020204030203" pitchFamily="34" charset="0"/>
                          <a:cs typeface="Lato" panose="020F0502020204030203" pitchFamily="34" charset="0"/>
                        </a:rPr>
                        <a:t>Tissu de sari plié </a:t>
                      </a:r>
                      <a:br>
                        <a:rPr lang="en-US" sz="2200" dirty="0">
                          <a:latin typeface="Lato" panose="020F0502020204030203" pitchFamily="34" charset="0"/>
                          <a:ea typeface="Lato" panose="020F0502020204030203" pitchFamily="34" charset="0"/>
                          <a:cs typeface="Lato" panose="020F0502020204030203" pitchFamily="34" charset="0"/>
                        </a:rPr>
                      </a:br>
                      <a:r>
                        <a:rPr lang="fr-FR" sz="2200">
                          <a:latin typeface="Lato" panose="020F0502020204030203" pitchFamily="34" charset="0"/>
                          <a:ea typeface="Lato" panose="020F0502020204030203" pitchFamily="34" charset="0"/>
                          <a:cs typeface="Lato" panose="020F0502020204030203" pitchFamily="34" charset="0"/>
                        </a:rPr>
                        <a:t>(8 plis)</a:t>
                      </a:r>
                    </a:p>
                  </a:txBody>
                  <a:tcPr anchor="ctr"/>
                </a:tc>
                <a:tc>
                  <a:txBody>
                    <a:bodyPr/>
                    <a:lstStyle/>
                    <a:p>
                      <a:pPr rtl="0"/>
                      <a:r>
                        <a:rPr lang="fr-FR" sz="2000">
                          <a:latin typeface="Lato" panose="020F0502020204030203" pitchFamily="34" charset="0"/>
                          <a:ea typeface="Lato" panose="020F0502020204030203" pitchFamily="34" charset="0"/>
                          <a:cs typeface="Lato" panose="020F0502020204030203" pitchFamily="34" charset="0"/>
                        </a:rPr>
                        <a:t>~20 micromètres</a:t>
                      </a:r>
                    </a:p>
                  </a:txBody>
                  <a:tcPr anchor="ctr"/>
                </a:tc>
                <a:tc>
                  <a:txBody>
                    <a:bodyPr/>
                    <a:lstStyle/>
                    <a:p>
                      <a:pPr rtl="0"/>
                      <a:r>
                        <a:rPr lang="fr-FR" sz="2000">
                          <a:latin typeface="Lato" panose="020F0502020204030203" pitchFamily="34" charset="0"/>
                          <a:ea typeface="Lato" panose="020F0502020204030203" pitchFamily="34" charset="0"/>
                          <a:cs typeface="Lato" panose="020F0502020204030203" pitchFamily="34" charset="0"/>
                        </a:rPr>
                        <a:t>Helminthes, certains protozoaires,</a:t>
                      </a:r>
                      <a:r>
                        <a:rPr lang="fr-FR" sz="2000" baseline="0">
                          <a:latin typeface="Lato" panose="020F0502020204030203" pitchFamily="34" charset="0"/>
                          <a:ea typeface="Lato" panose="020F0502020204030203" pitchFamily="34" charset="0"/>
                          <a:cs typeface="Lato" panose="020F0502020204030203" pitchFamily="34" charset="0"/>
                        </a:rPr>
                        <a:t> </a:t>
                      </a:r>
                      <a:br>
                        <a:rPr lang="en-US" sz="2000" baseline="0" dirty="0">
                          <a:latin typeface="Lato" panose="020F0502020204030203" pitchFamily="34" charset="0"/>
                          <a:ea typeface="Lato" panose="020F0502020204030203" pitchFamily="34" charset="0"/>
                          <a:cs typeface="Lato" panose="020F0502020204030203" pitchFamily="34" charset="0"/>
                        </a:rPr>
                      </a:br>
                      <a:r>
                        <a:rPr lang="fr-FR" sz="2000" baseline="0">
                          <a:latin typeface="Lato" panose="020F0502020204030203" pitchFamily="34" charset="0"/>
                          <a:ea typeface="Lato" panose="020F0502020204030203" pitchFamily="34" charset="0"/>
                          <a:cs typeface="Lato" panose="020F0502020204030203" pitchFamily="34" charset="0"/>
                        </a:rPr>
                        <a:t>certaines </a:t>
                      </a:r>
                      <a:r>
                        <a:rPr lang="fr-FR" sz="2000">
                          <a:latin typeface="Lato" panose="020F0502020204030203" pitchFamily="34" charset="0"/>
                          <a:ea typeface="Lato" panose="020F0502020204030203" pitchFamily="34" charset="0"/>
                          <a:cs typeface="Lato" panose="020F0502020204030203" pitchFamily="34" charset="0"/>
                        </a:rPr>
                        <a:t>bactéries</a:t>
                      </a:r>
                    </a:p>
                  </a:txBody>
                  <a:tcPr anchor="ctr"/>
                </a:tc>
                <a:extLst>
                  <a:ext uri="{0D108BD9-81ED-4DB2-BD59-A6C34878D82A}">
                    <a16:rowId xmlns:a16="http://schemas.microsoft.com/office/drawing/2014/main" val="1165288655"/>
                  </a:ext>
                </a:extLst>
              </a:tr>
              <a:tr h="930361">
                <a:tc>
                  <a:txBody>
                    <a:bodyPr/>
                    <a:lstStyle/>
                    <a:p>
                      <a:pPr rtl="0"/>
                      <a:r>
                        <a:rPr lang="fr-FR" sz="2200" dirty="0">
                          <a:latin typeface="Lato" panose="020F0502020204030203" pitchFamily="34" charset="0"/>
                          <a:ea typeface="Lato" panose="020F0502020204030203" pitchFamily="34" charset="0"/>
                          <a:cs typeface="Lato" panose="020F0502020204030203" pitchFamily="34" charset="0"/>
                        </a:rPr>
                        <a:t>Filtres céramiques</a:t>
                      </a:r>
                    </a:p>
                  </a:txBody>
                  <a:tcPr anchor="ctr"/>
                </a:tc>
                <a:tc>
                  <a:txBody>
                    <a:bodyPr/>
                    <a:lstStyle/>
                    <a:p>
                      <a:pPr rtl="0"/>
                      <a:r>
                        <a:rPr lang="fr-FR" sz="2000" dirty="0">
                          <a:latin typeface="Lato" panose="020F0502020204030203" pitchFamily="34" charset="0"/>
                          <a:ea typeface="Lato" panose="020F0502020204030203" pitchFamily="34" charset="0"/>
                          <a:cs typeface="Lato" panose="020F0502020204030203" pitchFamily="34" charset="0"/>
                        </a:rPr>
                        <a:t>Variable (entre </a:t>
                      </a:r>
                    </a:p>
                    <a:p>
                      <a:pPr rtl="0"/>
                      <a:r>
                        <a:rPr lang="fr-FR" sz="2000" dirty="0">
                          <a:latin typeface="Lato" panose="020F0502020204030203" pitchFamily="34" charset="0"/>
                          <a:ea typeface="Lato" panose="020F0502020204030203" pitchFamily="34" charset="0"/>
                          <a:cs typeface="Lato" panose="020F0502020204030203" pitchFamily="34" charset="0"/>
                        </a:rPr>
                        <a:t>0,5 et 3 micromètres)</a:t>
                      </a:r>
                    </a:p>
                  </a:txBody>
                  <a:tcPr anchor="ctr"/>
                </a:tc>
                <a:tc>
                  <a:txBody>
                    <a:bodyPr/>
                    <a:lstStyle/>
                    <a:p>
                      <a:pPr rtl="0"/>
                      <a:r>
                        <a:rPr lang="fr-FR" sz="2000">
                          <a:latin typeface="Lato" panose="020F0502020204030203" pitchFamily="34" charset="0"/>
                          <a:ea typeface="Lato" panose="020F0502020204030203" pitchFamily="34" charset="0"/>
                          <a:cs typeface="Lato" panose="020F0502020204030203" pitchFamily="34" charset="0"/>
                        </a:rPr>
                        <a:t>Helminthes, </a:t>
                      </a:r>
                      <a:r>
                        <a:rPr lang="fr-FR" sz="2000" baseline="0">
                          <a:latin typeface="Lato" panose="020F0502020204030203" pitchFamily="34" charset="0"/>
                          <a:ea typeface="Lato" panose="020F0502020204030203" pitchFamily="34" charset="0"/>
                          <a:cs typeface="Lato" panose="020F0502020204030203" pitchFamily="34" charset="0"/>
                        </a:rPr>
                        <a:t>protozoaires, la plupart des bactéries, certains virus</a:t>
                      </a:r>
                    </a:p>
                  </a:txBody>
                  <a:tcPr anchor="ctr"/>
                </a:tc>
                <a:extLst>
                  <a:ext uri="{0D108BD9-81ED-4DB2-BD59-A6C34878D82A}">
                    <a16:rowId xmlns:a16="http://schemas.microsoft.com/office/drawing/2014/main" val="1351457530"/>
                  </a:ext>
                </a:extLst>
              </a:tr>
              <a:tr h="462973">
                <a:tc>
                  <a:txBody>
                    <a:bodyPr/>
                    <a:lstStyle/>
                    <a:p>
                      <a:pPr rtl="0"/>
                      <a:r>
                        <a:rPr lang="fr-FR" sz="2200">
                          <a:latin typeface="Lato" panose="020F0502020204030203" pitchFamily="34" charset="0"/>
                          <a:ea typeface="Lato" panose="020F0502020204030203" pitchFamily="34" charset="0"/>
                          <a:cs typeface="Lato" panose="020F0502020204030203" pitchFamily="34" charset="0"/>
                        </a:rPr>
                        <a:t>Filtre Sawyer</a:t>
                      </a:r>
                      <a:r>
                        <a:rPr lang="fr-FR" sz="2200" baseline="0">
                          <a:latin typeface="Lato" panose="020F0502020204030203" pitchFamily="34" charset="0"/>
                          <a:ea typeface="Lato" panose="020F0502020204030203" pitchFamily="34" charset="0"/>
                          <a:cs typeface="Lato" panose="020F0502020204030203" pitchFamily="34" charset="0"/>
                        </a:rPr>
                        <a:t> PointOne</a:t>
                      </a:r>
                    </a:p>
                  </a:txBody>
                  <a:tcPr anchor="ctr"/>
                </a:tc>
                <a:tc>
                  <a:txBody>
                    <a:bodyPr/>
                    <a:lstStyle/>
                    <a:p>
                      <a:pPr rtl="0"/>
                      <a:r>
                        <a:rPr lang="fr-FR" sz="2000">
                          <a:latin typeface="Lato" panose="020F0502020204030203" pitchFamily="34" charset="0"/>
                          <a:ea typeface="Lato" panose="020F0502020204030203" pitchFamily="34" charset="0"/>
                          <a:cs typeface="Lato" panose="020F0502020204030203" pitchFamily="34" charset="0"/>
                        </a:rPr>
                        <a:t>0,1 micromètre</a:t>
                      </a:r>
                    </a:p>
                  </a:txBody>
                  <a:tcPr anchor="ctr"/>
                </a:tc>
                <a:tc>
                  <a:txBody>
                    <a:bodyPr/>
                    <a:lstStyle/>
                    <a:p>
                      <a:pPr rtl="0"/>
                      <a:r>
                        <a:rPr lang="fr-FR" sz="2000">
                          <a:latin typeface="Lato" panose="020F0502020204030203" pitchFamily="34" charset="0"/>
                          <a:ea typeface="Lato" panose="020F0502020204030203" pitchFamily="34" charset="0"/>
                          <a:cs typeface="Lato" panose="020F0502020204030203" pitchFamily="34" charset="0"/>
                        </a:rPr>
                        <a:t>Helminthes, protozoaires, bactéries, certains virus</a:t>
                      </a:r>
                    </a:p>
                  </a:txBody>
                  <a:tcPr anchor="ctr"/>
                </a:tc>
                <a:extLst>
                  <a:ext uri="{0D108BD9-81ED-4DB2-BD59-A6C34878D82A}">
                    <a16:rowId xmlns:a16="http://schemas.microsoft.com/office/drawing/2014/main" val="2716921466"/>
                  </a:ext>
                </a:extLst>
              </a:tr>
              <a:tr h="462973">
                <a:tc>
                  <a:txBody>
                    <a:bodyPr/>
                    <a:lstStyle/>
                    <a:p>
                      <a:pPr rtl="0"/>
                      <a:r>
                        <a:rPr lang="fr-FR" sz="2200">
                          <a:latin typeface="Lato" panose="020F0502020204030203" pitchFamily="34" charset="0"/>
                          <a:ea typeface="Lato" panose="020F0502020204030203" pitchFamily="34" charset="0"/>
                          <a:cs typeface="Lato" panose="020F0502020204030203" pitchFamily="34" charset="0"/>
                        </a:rPr>
                        <a:t>LifeStraw Family 1.0</a:t>
                      </a:r>
                    </a:p>
                  </a:txBody>
                  <a:tcPr anchor="ctr"/>
                </a:tc>
                <a:tc>
                  <a:txBody>
                    <a:bodyPr/>
                    <a:lstStyle/>
                    <a:p>
                      <a:pPr rtl="0"/>
                      <a:r>
                        <a:rPr lang="fr-FR" sz="2000">
                          <a:latin typeface="Lato" panose="020F0502020204030203" pitchFamily="34" charset="0"/>
                          <a:ea typeface="Lato" panose="020F0502020204030203" pitchFamily="34" charset="0"/>
                          <a:cs typeface="Lato" panose="020F0502020204030203" pitchFamily="34" charset="0"/>
                        </a:rPr>
                        <a:t>0,02 micromètre</a:t>
                      </a:r>
                    </a:p>
                  </a:txBody>
                  <a:tcPr anchor="ctr"/>
                </a:tc>
                <a:tc>
                  <a:txBody>
                    <a:bodyPr/>
                    <a:lstStyle/>
                    <a:p>
                      <a:pPr rtl="0"/>
                      <a:r>
                        <a:rPr lang="fr-FR" sz="2000" dirty="0">
                          <a:latin typeface="Lato" panose="020F0502020204030203" pitchFamily="34" charset="0"/>
                          <a:ea typeface="Lato" panose="020F0502020204030203" pitchFamily="34" charset="0"/>
                          <a:cs typeface="Lato" panose="020F0502020204030203" pitchFamily="34" charset="0"/>
                        </a:rPr>
                        <a:t>Helminthes, protozoaires, bactéries, virus</a:t>
                      </a:r>
                    </a:p>
                  </a:txBody>
                  <a:tcPr anchor="ctr"/>
                </a:tc>
                <a:extLst>
                  <a:ext uri="{0D108BD9-81ED-4DB2-BD59-A6C34878D82A}">
                    <a16:rowId xmlns:a16="http://schemas.microsoft.com/office/drawing/2014/main" val="1725828624"/>
                  </a:ext>
                </a:extLst>
              </a:tr>
            </a:tbl>
          </a:graphicData>
        </a:graphic>
      </p:graphicFrame>
      <p:cxnSp>
        <p:nvCxnSpPr>
          <p:cNvPr id="7" name="Straight Arrow Connector 6"/>
          <p:cNvCxnSpPr/>
          <p:nvPr/>
        </p:nvCxnSpPr>
        <p:spPr>
          <a:xfrm>
            <a:off x="2002971" y="2188026"/>
            <a:ext cx="25731" cy="3106386"/>
          </a:xfrm>
          <a:prstGeom prst="straightConnector1">
            <a:avLst/>
          </a:pr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rot="16200000">
            <a:off x="-686103" y="3683381"/>
            <a:ext cx="4447051" cy="461665"/>
          </a:xfrm>
          <a:prstGeom prst="rect">
            <a:avLst/>
          </a:prstGeom>
          <a:noFill/>
        </p:spPr>
        <p:txBody>
          <a:bodyPr wrap="none" rtlCol="0">
            <a:spAutoFit/>
          </a:bodyPr>
          <a:lstStyle/>
          <a:p>
            <a:pPr rtl="0"/>
            <a:r>
              <a:rPr lang="fr-FR" sz="2400" dirty="0">
                <a:latin typeface="Lato Light" panose="020F0502020204030203" pitchFamily="34" charset="0"/>
                <a:ea typeface="Lato Light" panose="020F0502020204030203" pitchFamily="34" charset="0"/>
                <a:cs typeface="Lato Light" panose="020F0502020204030203" pitchFamily="34" charset="0"/>
              </a:rPr>
              <a:t>Diminution de la taille des pores</a:t>
            </a:r>
          </a:p>
        </p:txBody>
      </p:sp>
      <p:sp>
        <p:nvSpPr>
          <p:cNvPr id="4" name="Oval 3"/>
          <p:cNvSpPr/>
          <p:nvPr/>
        </p:nvSpPr>
        <p:spPr>
          <a:xfrm>
            <a:off x="571367" y="2151602"/>
            <a:ext cx="450083" cy="450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26515" y="3027470"/>
            <a:ext cx="339787" cy="3397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662992" y="3793042"/>
            <a:ext cx="266832" cy="2668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692994" y="4485659"/>
            <a:ext cx="206828" cy="2068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32087" y="5118271"/>
            <a:ext cx="128643" cy="128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2781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8665" y="-151175"/>
            <a:ext cx="8160849" cy="8158890"/>
          </a:xfrm>
          <a:prstGeom prst="rect">
            <a:avLst/>
          </a:prstGeom>
        </p:spPr>
      </p:pic>
      <p:sp>
        <p:nvSpPr>
          <p:cNvPr id="3" name="Slide Number Placeholder 2"/>
          <p:cNvSpPr>
            <a:spLocks noGrp="1"/>
          </p:cNvSpPr>
          <p:nvPr>
            <p:ph type="sldNum" sz="quarter" idx="10"/>
          </p:nvPr>
        </p:nvSpPr>
        <p:spPr/>
        <p:txBody>
          <a:bodyPr/>
          <a:lstStyle/>
          <a:p>
            <a:pPr rtl="0"/>
            <a:fld id="{A8350104-CE64-4EE9-82B1-554144FA4C7C}" type="slidenum">
              <a:rPr/>
              <a:pPr/>
              <a:t>6</a:t>
            </a:fld>
            <a:endParaRPr/>
          </a:p>
        </p:txBody>
      </p:sp>
      <p:sp>
        <p:nvSpPr>
          <p:cNvPr id="5" name="Title 4"/>
          <p:cNvSpPr>
            <a:spLocks noGrp="1"/>
          </p:cNvSpPr>
          <p:nvPr>
            <p:ph type="title"/>
          </p:nvPr>
        </p:nvSpPr>
        <p:spPr/>
        <p:txBody>
          <a:bodyPr/>
          <a:lstStyle/>
          <a:p>
            <a:pPr rtl="0"/>
            <a:r>
              <a:rPr lang="fr-FR"/>
              <a:t>Travail en poste : Options de filtration</a:t>
            </a:r>
          </a:p>
        </p:txBody>
      </p:sp>
      <p:sp>
        <p:nvSpPr>
          <p:cNvPr id="6" name="Text Placeholder 5"/>
          <p:cNvSpPr>
            <a:spLocks noGrp="1"/>
          </p:cNvSpPr>
          <p:nvPr>
            <p:ph type="body" sz="quarter" idx="11"/>
          </p:nvPr>
        </p:nvSpPr>
        <p:spPr>
          <a:xfrm>
            <a:off x="838200" y="2339976"/>
            <a:ext cx="6304547" cy="3241674"/>
          </a:xfrm>
        </p:spPr>
        <p:txBody>
          <a:bodyPr>
            <a:normAutofit fontScale="92500"/>
          </a:bodyPr>
          <a:lstStyle/>
          <a:p>
            <a:pPr marL="457200" indent="-457200" rtl="0">
              <a:buAutoNum type="arabicPeriod"/>
            </a:pPr>
            <a:r>
              <a:rPr lang="fr-FR" sz="2400"/>
              <a:t>Lisez la ou les fiches techniques fournies.</a:t>
            </a:r>
          </a:p>
          <a:p>
            <a:pPr marL="457200" indent="-457200" rtl="0">
              <a:buAutoNum type="arabicPeriod"/>
            </a:pPr>
            <a:r>
              <a:rPr lang="fr-FR" sz="2400"/>
              <a:t>Mettez en pratique les options de filtration (ou, si elles ne sont pas disponibles, discutez comment vous pourriez les utiliser).</a:t>
            </a:r>
          </a:p>
          <a:p>
            <a:pPr marL="457200" indent="-457200" rtl="0">
              <a:buAutoNum type="arabicPeriod"/>
            </a:pPr>
            <a:r>
              <a:rPr lang="fr-FR" sz="2400"/>
              <a:t>Discutez et notez un ou deux avantages ou inconvénients dans vos cahiers de travail.</a:t>
            </a:r>
          </a:p>
        </p:txBody>
      </p:sp>
    </p:spTree>
    <p:extLst>
      <p:ext uri="{BB962C8B-B14F-4D97-AF65-F5344CB8AC3E}">
        <p14:creationId xmlns:p14="http://schemas.microsoft.com/office/powerpoint/2010/main" val="363748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743" y="-303562"/>
            <a:ext cx="8465694" cy="8463663"/>
          </a:xfrm>
          <a:prstGeom prst="rect">
            <a:avLst/>
          </a:prstGeom>
        </p:spPr>
      </p:pic>
      <p:sp>
        <p:nvSpPr>
          <p:cNvPr id="5" name="Title 4"/>
          <p:cNvSpPr>
            <a:spLocks noGrp="1"/>
          </p:cNvSpPr>
          <p:nvPr>
            <p:ph type="title"/>
          </p:nvPr>
        </p:nvSpPr>
        <p:spPr/>
        <p:txBody>
          <a:bodyPr/>
          <a:lstStyle/>
          <a:p>
            <a:pPr rtl="0"/>
            <a:r>
              <a:rPr lang="fr-FR"/>
              <a:t>Travail en poste : Options de désinfection</a:t>
            </a:r>
          </a:p>
        </p:txBody>
      </p:sp>
      <p:sp>
        <p:nvSpPr>
          <p:cNvPr id="3" name="Slide Number Placeholder 2"/>
          <p:cNvSpPr>
            <a:spLocks noGrp="1"/>
          </p:cNvSpPr>
          <p:nvPr>
            <p:ph type="sldNum" sz="quarter" idx="10"/>
          </p:nvPr>
        </p:nvSpPr>
        <p:spPr/>
        <p:txBody>
          <a:bodyPr/>
          <a:lstStyle/>
          <a:p>
            <a:pPr rtl="0"/>
            <a:fld id="{A8350104-CE64-4EE9-82B1-554144FA4C7C}" type="slidenum">
              <a:rPr/>
              <a:pPr/>
              <a:t>7</a:t>
            </a:fld>
            <a:endParaRPr/>
          </a:p>
        </p:txBody>
      </p:sp>
      <p:sp>
        <p:nvSpPr>
          <p:cNvPr id="6" name="Text Placeholder 5"/>
          <p:cNvSpPr>
            <a:spLocks noGrp="1"/>
          </p:cNvSpPr>
          <p:nvPr>
            <p:ph type="body" sz="quarter" idx="11"/>
          </p:nvPr>
        </p:nvSpPr>
        <p:spPr>
          <a:xfrm>
            <a:off x="838200" y="2359375"/>
            <a:ext cx="6304547" cy="3362324"/>
          </a:xfrm>
        </p:spPr>
        <p:txBody>
          <a:bodyPr>
            <a:normAutofit fontScale="92500" lnSpcReduction="10000"/>
          </a:bodyPr>
          <a:lstStyle/>
          <a:p>
            <a:pPr marL="457200" indent="-457200" rtl="0">
              <a:buAutoNum type="arabicPeriod"/>
            </a:pPr>
            <a:r>
              <a:rPr lang="fr-FR" sz="2400"/>
              <a:t>Lisez la fiche technique fournie.</a:t>
            </a:r>
          </a:p>
          <a:p>
            <a:pPr marL="457200" indent="-457200" rtl="0">
              <a:buAutoNum type="arabicPeriod"/>
            </a:pPr>
            <a:r>
              <a:rPr lang="fr-FR" sz="2400"/>
              <a:t>Mettez cette méthode en pratique (ou, si les matériaux ne sont pas disponibles, discutez comment vous pourriez utiliser cette méthode).</a:t>
            </a:r>
          </a:p>
          <a:p>
            <a:pPr marL="457200" indent="-457200" rtl="0">
              <a:buAutoNum type="arabicPeriod"/>
            </a:pPr>
            <a:r>
              <a:rPr lang="fr-FR" sz="2400"/>
              <a:t>Discutez et notez un ou deux avantages ou inconvénients dans vos cahiers de travail.</a:t>
            </a:r>
          </a:p>
        </p:txBody>
      </p:sp>
    </p:spTree>
    <p:extLst>
      <p:ext uri="{BB962C8B-B14F-4D97-AF65-F5344CB8AC3E}">
        <p14:creationId xmlns:p14="http://schemas.microsoft.com/office/powerpoint/2010/main" val="116117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1134</TotalTime>
  <Words>258</Words>
  <Application>Microsoft Office PowerPoint</Application>
  <PresentationFormat>Widescreen</PresentationFormat>
  <Paragraphs>45</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Lato Light</vt:lpstr>
      <vt:lpstr>Georgia</vt:lpstr>
      <vt:lpstr>Lato</vt:lpstr>
      <vt:lpstr>Calibri</vt:lpstr>
      <vt:lpstr>Arial</vt:lpstr>
      <vt:lpstr>CAWST Title</vt:lpstr>
      <vt:lpstr>CAWST Content</vt:lpstr>
      <vt:lpstr>PowerPoint Presentation</vt:lpstr>
      <vt:lpstr>PowerPoint Presentation</vt:lpstr>
      <vt:lpstr>PowerPoint Presentation</vt:lpstr>
      <vt:lpstr>Travail en poste : Options de sédimentation</vt:lpstr>
      <vt:lpstr>Exemples de taille de pores</vt:lpstr>
      <vt:lpstr>Travail en poste : Options de filtration</vt:lpstr>
      <vt:lpstr>Travail en poste : Options de désinfection</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52</cp:revision>
  <dcterms:created xsi:type="dcterms:W3CDTF">2018-04-24T20:01:19Z</dcterms:created>
  <dcterms:modified xsi:type="dcterms:W3CDTF">2018-09-17T21:26:38Z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