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3" r:id="rId2"/>
    <p:sldId id="269" r:id="rId3"/>
    <p:sldId id="256" r:id="rId4"/>
    <p:sldId id="258" r:id="rId5"/>
    <p:sldId id="259" r:id="rId6"/>
    <p:sldId id="267" r:id="rId7"/>
    <p:sldId id="272" r:id="rId8"/>
    <p:sldId id="257" r:id="rId9"/>
    <p:sldId id="266" r:id="rId10"/>
    <p:sldId id="260" r:id="rId11"/>
    <p:sldId id="264" r:id="rId12"/>
    <p:sldId id="261" r:id="rId13"/>
    <p:sldId id="271" r:id="rId14"/>
    <p:sldId id="263" r:id="rId15"/>
    <p:sldId id="265"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446" autoAdjust="0"/>
  </p:normalViewPr>
  <p:slideViewPr>
    <p:cSldViewPr>
      <p:cViewPr varScale="1">
        <p:scale>
          <a:sx n="71" d="100"/>
          <a:sy n="71" d="100"/>
        </p:scale>
        <p:origin x="1786"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E366B171-2E49-417B-A10E-05DFE3A31F2C}" type="slidenum">
              <a:rPr lang="en-US"/>
              <a:pPr>
                <a:defRPr/>
              </a:pPr>
              <a:t>‹#›</a:t>
            </a:fld>
            <a:endParaRPr lang="en-US"/>
          </a:p>
        </p:txBody>
      </p:sp>
    </p:spTree>
    <p:extLst>
      <p:ext uri="{BB962C8B-B14F-4D97-AF65-F5344CB8AC3E}">
        <p14:creationId xmlns:p14="http://schemas.microsoft.com/office/powerpoint/2010/main" val="27951340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4C38D2D2-0CA7-4AB0-B12A-D7B28DC7E2E2}" type="slidenum">
              <a:rPr/>
              <a:pPr rtl="0" eaLnBrk="1" hangingPunct="1"/>
              <a:t>3</a:t>
            </a:fld>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smtClean="0"/>
          </a:p>
          <a:p>
            <a:pPr rtl="0" eaLnBrk="1" hangingPunct="1"/>
            <a:r>
              <a:rPr b="1" i="1"/>
              <a:t>La photo en bas à droite est un prototype réalisé par Pure Water for the World au Honduras.  Je pense que ce modèle a été produit entre 50 et 100 unités seulement.</a:t>
            </a:r>
          </a:p>
        </p:txBody>
      </p:sp>
    </p:spTree>
    <p:extLst>
      <p:ext uri="{BB962C8B-B14F-4D97-AF65-F5344CB8AC3E}">
        <p14:creationId xmlns:p14="http://schemas.microsoft.com/office/powerpoint/2010/main" val="440820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6B0CDB41-44E2-4CC0-98C2-CA09FF89FC25}" type="slidenum">
              <a:rPr/>
              <a:pPr rtl="0" eaLnBrk="1" hangingPunct="1"/>
              <a:t>12</a:t>
            </a:fld>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rtl="0" eaLnBrk="1" hangingPunct="1"/>
            <a:r>
              <a:rPr/>
              <a:t>Le moule ne va pas durer aussi longtemps. Il permet de construire au moins 10 filtres, mais nous ne savons pas combien. La plaque de diffusion est fabriquée à partir d'un couvercle de seau, mais les tailles sont variables, donc parfois la taille correcte n'est pas disponible.</a:t>
            </a:r>
            <a:r>
              <a:rPr b="1" i="1"/>
              <a:t>   Il est facile de faire le moule plus gros ou plus petit pour recevoir des couvercles de seaux différents.  Jerry Ohs m'a dit que certains moules avaient permis de fabriquer 30 à 40 filtres sans se détériorer particulièrement, ce qui voudrait dire qu'ils sont un peu plus durables que ce que je pensais.</a:t>
            </a:r>
          </a:p>
          <a:p>
            <a:pPr rtl="0" eaLnBrk="1" hangingPunct="1"/>
            <a:r>
              <a:rPr b="1" i="1"/>
              <a:t>Un moule coûte entre 30 et 80 $.  Je ne pense pas que ce soit faisable pour 20 $, et 200 $ me semble être une somme assez élevée, sauf si vous ne trouvez pas de plaques de métal.</a:t>
            </a:r>
          </a:p>
          <a:p>
            <a:pPr rtl="0" eaLnBrk="1" hangingPunct="1"/>
            <a:r>
              <a:rPr b="1" i="1"/>
              <a:t>Les matériaux du filtre seraient les mêmes que ceux des filtres de deuxième génération.  Le coût de la main d’œuvre serait aussi le même ; le démoulage pourrait prendre 3 à 4 minutes de moins, mais pas de différence significative.</a:t>
            </a:r>
          </a:p>
          <a:p>
            <a:pPr rtl="0" eaLnBrk="1" hangingPunct="1"/>
            <a:r>
              <a:rPr b="1" i="1"/>
              <a:t>Jerry Ohs m'a envoyé un message il y a quelques semaines pour me dire qu'ils avaient environ 40 moules qui fonctionnent avec Life Water et Wycliffe.  Je pense qu'ils ont déjà construit entre 300 et 500 filtres. </a:t>
            </a:r>
          </a:p>
        </p:txBody>
      </p:sp>
    </p:spTree>
    <p:extLst>
      <p:ext uri="{BB962C8B-B14F-4D97-AF65-F5344CB8AC3E}">
        <p14:creationId xmlns:p14="http://schemas.microsoft.com/office/powerpoint/2010/main" val="1148488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6B0CDB41-44E2-4CC0-98C2-CA09FF89FC25}" type="slidenum">
              <a:rPr/>
              <a:pPr rtl="0" eaLnBrk="1" hangingPunct="1"/>
              <a:t>13</a:t>
            </a:fld>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rtl="0" eaLnBrk="1" hangingPunct="1"/>
            <a:r>
              <a:rPr/>
              <a:t>Dans cette partie de l'Afghanistan, il n'y avait pas de tradition de l'utilisation du béton</a:t>
            </a:r>
            <a:r>
              <a:rPr baseline="0"/>
              <a:t> ou du ciment, mais une grande expérience du travail du métal, c'est pourquoi Solidarités International a décidé d'utiliser des plaques de métal. CAWST recommande d'ajouter un joint en plastique à la base du tuyau (la partie la plus susceptible de rouiller en premier) à l'endroit où l'on découpe un cercle pour fixer le tuyau dans la plaque de métal.</a:t>
            </a:r>
          </a:p>
          <a:p>
            <a:pPr eaLnBrk="1" hangingPunct="1"/>
            <a:endParaRPr lang="en-US" baseline="0" dirty="0" smtClean="0"/>
          </a:p>
          <a:p>
            <a:pPr rtl="0" eaLnBrk="1" hangingPunct="1"/>
            <a:r>
              <a:rPr baseline="0"/>
              <a:t>** Les réservoirs d'eau en plaques de métal peuvent durer longtemps s'ils sont bien fabriqués. Des défauts peuvent apparaître aux liaisons entre deux morceaux de plaques s'ils ne sont pas bien liés (il est possible de les souder, mais c'est coûteux). En ce qui concerne la forme ronde - les surfaces galvanisées peuvent être endommagées lors de la création de la forme circulaire.</a:t>
            </a:r>
          </a:p>
          <a:p>
            <a:pPr eaLnBrk="1" hangingPunct="1"/>
            <a:endParaRPr lang="en-US" baseline="0" dirty="0" smtClean="0"/>
          </a:p>
          <a:p>
            <a:pPr rtl="0" eaLnBrk="1" hangingPunct="1"/>
            <a:r>
              <a:rPr baseline="0"/>
              <a:t>DACAAR a écrit ceci en septembre 2012 :</a:t>
            </a:r>
          </a:p>
          <a:p>
            <a:pPr rtl="0" eaLnBrk="1" hangingPunct="1"/>
            <a:r>
              <a:rPr sz="1200" kern="1200">
                <a:solidFill>
                  <a:schemeClr val="tx1"/>
                </a:solidFill>
                <a:effectLst/>
                <a:latin typeface="Arial" charset="0"/>
                <a:ea typeface="+mn-ea"/>
                <a:cs typeface="Arial" charset="0"/>
              </a:rPr>
              <a:t>J'ai rencontré récemment le Responsable de Programme Senior National de Relief</a:t>
            </a:r>
            <a:r>
              <a:rPr sz="1200" kern="1200" baseline="0">
                <a:solidFill>
                  <a:schemeClr val="tx1"/>
                </a:solidFill>
                <a:effectLst/>
                <a:latin typeface="Arial" charset="0"/>
                <a:ea typeface="+mn-ea"/>
                <a:cs typeface="Arial" charset="0"/>
              </a:rPr>
              <a:t> </a:t>
            </a:r>
            <a:r>
              <a:rPr sz="1200" kern="1200">
                <a:solidFill>
                  <a:schemeClr val="tx1"/>
                </a:solidFill>
                <a:effectLst/>
                <a:latin typeface="Arial" charset="0"/>
                <a:ea typeface="+mn-ea"/>
                <a:cs typeface="Arial" charset="0"/>
              </a:rPr>
              <a:t>International au cours de notre formation au FBS. Il m'a expliqué que lorsque le personnel de RI a été formé par ACF à la production de BSF en métal, ACF leur a recommandé de ne pas construire de FBS ronds en métal, et de privilégier les FBS en béton. En effet,les FBS en métal fuient (par les liaisons entre les plaques) </a:t>
            </a:r>
            <a:r>
              <a:rPr baseline="0"/>
              <a:t> à travers l'acier qui n'est pas galvanisé.</a:t>
            </a:r>
          </a:p>
        </p:txBody>
      </p:sp>
    </p:spTree>
    <p:extLst>
      <p:ext uri="{BB962C8B-B14F-4D97-AF65-F5344CB8AC3E}">
        <p14:creationId xmlns:p14="http://schemas.microsoft.com/office/powerpoint/2010/main" val="2723438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885D11C9-84A6-4954-B025-58FA6A0D545F}" type="slidenum">
              <a:rPr/>
              <a:pPr rtl="0" eaLnBrk="1" hangingPunct="1"/>
              <a:t>14</a:t>
            </a:fld>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rtl="0" eaLnBrk="1" hangingPunct="1"/>
            <a:r>
              <a:rPr/>
              <a:t>Plus rapide à construire (possibilité d'en construire beaucoup</a:t>
            </a:r>
            <a:r>
              <a:rPr b="1" i="1"/>
              <a:t>20 à 40 par travailleur</a:t>
            </a:r>
            <a:r>
              <a:rPr/>
              <a:t> en 1 jour). Ne coûte pas forcément plus cher en matériaux </a:t>
            </a:r>
            <a:r>
              <a:rPr b="1" i="1"/>
              <a:t>que les filtres de deuxième génération</a:t>
            </a:r>
            <a:r>
              <a:rPr/>
              <a:t>. Tuyaux de fer galvanisé nécessaires sinon ils risqueraient de se casser. Utilisation d'un seau en plastique pour la plaque de diffusion ; parfois la taille des seaux disponibles sur le marché change, donc il faut changer la taille des tuyaux en béton pour s'adapter.</a:t>
            </a:r>
            <a:r>
              <a:rPr b="1" i="1"/>
              <a:t> </a:t>
            </a:r>
          </a:p>
          <a:p>
            <a:pPr rtl="0" eaLnBrk="1" hangingPunct="1"/>
            <a:r>
              <a:rPr b="1" i="1"/>
              <a:t> La durée de vie peut être relativement moins longue que celle des filtres de deuxième génération mais ils devraient durer au moins 15 ans. Les plus anciens ont 5 ans maintenant.</a:t>
            </a:r>
          </a:p>
          <a:p>
            <a:pPr rtl="0" eaLnBrk="1" hangingPunct="1"/>
            <a:r>
              <a:rPr b="1" i="1"/>
              <a:t>Le poids du modèle de 12 pouces de diamètre est légèrement inférieur à celui des filtres de deuxième génération : environ 60 kg. (Épaisseur de mur constante)</a:t>
            </a:r>
          </a:p>
          <a:p>
            <a:pPr rtl="0" eaLnBrk="1" hangingPunct="1"/>
            <a:r>
              <a:rPr b="1" i="1"/>
              <a:t>Le moule est la petite boîte en bas.  Ils utilisent une plaque de métal ronde sur certains d'entre eux donc 5 $ paraît correct.</a:t>
            </a:r>
          </a:p>
          <a:p>
            <a:pPr rtl="0" eaLnBrk="1" hangingPunct="1"/>
            <a:r>
              <a:rPr b="1" i="1"/>
              <a:t>Ils utilisent du tuyau préfabriqué pour l'eau potable ou pour les eaux usées.  La taille peut varier mais ils font généralement 10 à 12 pouces de diamètre.    Le coût est très variable en fonction du pays et de la qualité.  A Calgary, ils auraient coûté plus de 150 $ chacun juste pour le tuyau d'eaux usées.</a:t>
            </a:r>
          </a:p>
          <a:p>
            <a:pPr rtl="0" eaLnBrk="1" hangingPunct="1"/>
            <a:r>
              <a:rPr b="1" i="1"/>
              <a:t>Ils utilisent du tuyau de 12,5 mm en fer galvanisé ; vous pouvez aussi utiliser du tuyau en PVC de 12,5 mm, mais cela ne sera pas aussi résistant.</a:t>
            </a:r>
          </a:p>
          <a:p>
            <a:pPr rtl="0" eaLnBrk="1" hangingPunct="1"/>
            <a:r>
              <a:rPr b="1" i="1"/>
              <a:t>   </a:t>
            </a:r>
          </a:p>
          <a:p>
            <a:pPr eaLnBrk="1" hangingPunct="1"/>
            <a:endParaRPr lang="en-US" b="1" i="1" smtClean="0"/>
          </a:p>
          <a:p>
            <a:pPr eaLnBrk="1" hangingPunct="1"/>
            <a:endParaRPr lang="en-US" b="1" i="1" smtClean="0"/>
          </a:p>
          <a:p>
            <a:pPr eaLnBrk="1" hangingPunct="1"/>
            <a:endParaRPr lang="en-US" smtClean="0"/>
          </a:p>
        </p:txBody>
      </p:sp>
    </p:spTree>
    <p:extLst>
      <p:ext uri="{BB962C8B-B14F-4D97-AF65-F5344CB8AC3E}">
        <p14:creationId xmlns:p14="http://schemas.microsoft.com/office/powerpoint/2010/main" val="4192943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FB0591A9-7379-4A8C-9E1E-125CFA1E52DD}" type="slidenum">
              <a:rPr/>
              <a:pPr rtl="0" eaLnBrk="1" hangingPunct="1"/>
              <a:t>4</a:t>
            </a:fld>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rtl="0" eaLnBrk="1" hangingPunct="1"/>
            <a:r>
              <a:rPr/>
              <a:t>Durabilité prouvée. Plus facile à construire que la 2</a:t>
            </a:r>
            <a:r>
              <a:rPr baseline="30000"/>
              <a:t>e</a:t>
            </a:r>
            <a:r>
              <a:rPr/>
              <a:t> génération (facilite la participation de la communauté à la construction). Lourd et difficile à transporter.</a:t>
            </a:r>
          </a:p>
          <a:p>
            <a:pPr rtl="0" eaLnBrk="1" hangingPunct="1"/>
            <a:r>
              <a:rPr b="1" i="1"/>
              <a:t>Byron Buzanis, accompagné de Shauna et Andy, sont allés voir certains des premiers filtres biosable construits vers 1996 au Nicaragua. Ils entre 14 et 15 ans maintenant.  Les enveloppes en béton qu'ils ont vues sont en bon état.</a:t>
            </a:r>
          </a:p>
          <a:p>
            <a:pPr rtl="0" eaLnBrk="1" hangingPunct="1"/>
            <a:r>
              <a:rPr b="1" i="1"/>
              <a:t>A Calgary, le moule coûterait environ 1800 $ US (d'après un devis que j'ai fait en 2004).  Le coût devrait être identique à celui du moule pour filtres de deuxième génération. Il y a un peu plus de matériaux, mais le temps de soudage est environ le même.</a:t>
            </a:r>
          </a:p>
          <a:p>
            <a:pPr rtl="0" eaLnBrk="1" hangingPunct="1"/>
            <a:r>
              <a:rPr b="1" i="1"/>
              <a:t>Le coût en matériaux le plus bas qu'on m'ait rapporté pour ce filtre est d'environ 16 à 20 $ US.  Le béton utilisé au départ par Dave Manz utilisait 1 sac de ciment de 40 kg.  On peut réduire cette quantité sans nuire à la qualité du béton.  Le coût de la main d’œuvre dépend du coût local du travail et de combien vous payez les salariés, mais je pense qu'il se situe entre 5 et 10 $ US par filtre.</a:t>
            </a:r>
          </a:p>
          <a:p>
            <a:pPr rtl="0" eaLnBrk="1" hangingPunct="1"/>
            <a:r>
              <a:rPr b="1" i="1"/>
              <a:t>Bien sûr, le filtre étant plus lourd, le transport est plus cher (si vous payez au poids ou si vous avez besoin d'un gros camion pour les déplacer).</a:t>
            </a:r>
          </a:p>
          <a:p>
            <a:pPr rtl="0" eaLnBrk="1" hangingPunct="1"/>
            <a:r>
              <a:rPr b="1" i="1"/>
              <a:t>Je viens de lire que Samaritan's Purse avait plus de 100 000 filtres en attente (mais je ne sais plus où je l'ai lu !)</a:t>
            </a:r>
          </a:p>
          <a:p>
            <a:pPr eaLnBrk="1" hangingPunct="1"/>
            <a:endParaRPr lang="en-US" b="1" i="1" smtClean="0"/>
          </a:p>
          <a:p>
            <a:pPr eaLnBrk="1" hangingPunct="1"/>
            <a:endParaRPr lang="en-US" b="1" i="1" smtClean="0"/>
          </a:p>
          <a:p>
            <a:pPr eaLnBrk="1" hangingPunct="1"/>
            <a:endParaRPr lang="en-US" smtClean="0"/>
          </a:p>
        </p:txBody>
      </p:sp>
    </p:spTree>
    <p:extLst>
      <p:ext uri="{BB962C8B-B14F-4D97-AF65-F5344CB8AC3E}">
        <p14:creationId xmlns:p14="http://schemas.microsoft.com/office/powerpoint/2010/main" val="2014808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61841471-1E08-4F97-AFCC-6A86894DCED3}" type="slidenum">
              <a:rPr/>
              <a:pPr rtl="0" eaLnBrk="1" hangingPunct="1"/>
              <a:t>5</a:t>
            </a:fld>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rtl="0" eaLnBrk="1" hangingPunct="1"/>
            <a:r>
              <a:rPr/>
              <a:t>Poids réduit de moitié par rapport à la conception d'origine. Plus compliqué à construire sans fuites et sans fissures. Utilise un tuyau plus fin qui peut être bouché par des enfants.</a:t>
            </a:r>
          </a:p>
          <a:p>
            <a:pPr rtl="0" eaLnBrk="1" hangingPunct="1"/>
            <a:r>
              <a:rPr b="1" i="1"/>
              <a:t>La durée de vie doit être d'au moins 15 ans - Je pense qu'en théorie, ils devraient durer 50 ans !</a:t>
            </a:r>
          </a:p>
          <a:p>
            <a:pPr rtl="0" eaLnBrk="1" hangingPunct="1"/>
            <a:r>
              <a:rPr b="1" i="1"/>
              <a:t>Le coût du moule devrait être environ le même que celui de la première génération.  Il ne devrait pas coûter plus.</a:t>
            </a:r>
          </a:p>
          <a:p>
            <a:pPr rtl="0" eaLnBrk="1" hangingPunct="1"/>
            <a:r>
              <a:rPr b="1" i="1"/>
              <a:t>Le coût des matériaux devrait être quasiment réduit de moitié par rapport à la première génération car on utilise deux fois moins de matériaux.  Avec la formule modifiée pour le béton, on n'utilise plus qu'1/3 de sac de ciment, et bien sûr les quantités de sable et de gravier utilisées sont moindres.   Le coût en matériaux le plus bas qu'on m'ait rapporté est d'environ 9 $ US Rod and Ingrid au Mexique.  Le coût moyen pour les matériaux est en général de 20 à 30 $ US.  Le coût de la main d’œuvre peut aller de 0 à 30 suivant la manière dont vous le faites.   Tal effectue des exercices d'évaluation du coût dans la plupart de ses formations, et ils obtiennent environ 20 $ US de matériaux et 15 $ US de main d’œuvre.</a:t>
            </a:r>
          </a:p>
          <a:p>
            <a:pPr rtl="0" eaLnBrk="1" hangingPunct="1"/>
            <a:r>
              <a:rPr b="1" i="1"/>
              <a:t>Avec moins de poids, les coûts de transport peuvent être nettement réduits (suivant la manière dont vous payez le transport).  A l'inverse, vous pouvez en charger plus sur un camion, si la capacité du camion est limitée par le poids.</a:t>
            </a:r>
          </a:p>
        </p:txBody>
      </p:sp>
    </p:spTree>
    <p:extLst>
      <p:ext uri="{BB962C8B-B14F-4D97-AF65-F5344CB8AC3E}">
        <p14:creationId xmlns:p14="http://schemas.microsoft.com/office/powerpoint/2010/main" val="1567630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4D653F86-BBE3-4EBC-A917-B59BB48CA2CD}" type="slidenum">
              <a:rPr/>
              <a:pPr rtl="0" eaLnBrk="1" hangingPunct="1"/>
              <a:t>6</a:t>
            </a:fld>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rtl="0" eaLnBrk="1" hangingPunct="1"/>
            <a:r>
              <a:rPr/>
              <a:t>Poids réduit de moitié par rapport à la conception d'origine. Plus compliqué à construire sans fuites et sans fissures. Utilise un tuyau plus fin qui peut être bouché par des enfants.</a:t>
            </a:r>
          </a:p>
          <a:p>
            <a:pPr rtl="0" eaLnBrk="1" hangingPunct="1"/>
            <a:r>
              <a:rPr b="1" i="1"/>
              <a:t>La durée de vie doit être d'au moins 15 ans - Je pense qu'en théorie, ils devraient durer 50 ans !</a:t>
            </a:r>
          </a:p>
          <a:p>
            <a:pPr rtl="0" eaLnBrk="1" hangingPunct="1"/>
            <a:r>
              <a:rPr b="1" i="1"/>
              <a:t>Le coût du moule devrait être environ le même que celui de la première génération.  Il ne devrait pas coûter plus.</a:t>
            </a:r>
          </a:p>
          <a:p>
            <a:pPr rtl="0" eaLnBrk="1" hangingPunct="1"/>
            <a:r>
              <a:rPr b="1" i="1"/>
              <a:t>Le coût des matériaux devrait être quasiment réduit de moitié par rapport à la première génération car on utilise deux fois moins de matériaux.  Avec la formule modifiée pour le béton, on n'utilise plus qu'1/3 de sac de ciment, et bien sûr les quantités de sable et de gravier utilisées sont moindres.   Le coût en matériaux le plus bas qu'on m'ait rapporté est d'environ 9 $ US Rod and Ingrid au Mexique.  Le coût moyen pour les matériaux est en général de 20 à 30 $ US.  Le coût de la main d’œuvre peut aller de 0 à 30 suivant la manière dont vous le faites.   Tal effectue des exercices d'évaluation du coût dans la plupart de ses formations, et ils obtiennent environ 20 $ US de matériaux et 15 $ US de main d’œuvre.</a:t>
            </a:r>
          </a:p>
          <a:p>
            <a:pPr rtl="0" eaLnBrk="1" hangingPunct="1"/>
            <a:r>
              <a:rPr b="1" i="1"/>
              <a:t>Avec moins de poids, les coûts de transport peuvent être nettement réduits (suivant la manière dont vous payez le transport).  A l'inverse, vous pouvez en charger plus sur un camion, si la capacité du camion est limitée par le poids.</a:t>
            </a:r>
          </a:p>
        </p:txBody>
      </p:sp>
    </p:spTree>
    <p:extLst>
      <p:ext uri="{BB962C8B-B14F-4D97-AF65-F5344CB8AC3E}">
        <p14:creationId xmlns:p14="http://schemas.microsoft.com/office/powerpoint/2010/main" val="3696218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ea typeface="ＭＳ Ｐゴシック" pitchFamily="34" charset="-128"/>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rtl="0" eaLnBrk="1" hangingPunct="1"/>
            <a:fld id="{830B99DF-8F52-4A95-A14E-E09B5D302C60}" type="slidenum">
              <a:rPr sz="1200"/>
              <a:pPr rtl="0" eaLnBrk="1" hangingPunct="1"/>
              <a:t>7</a:t>
            </a:fld>
            <a:endParaRPr sz="1200"/>
          </a:p>
        </p:txBody>
      </p:sp>
    </p:spTree>
    <p:extLst>
      <p:ext uri="{BB962C8B-B14F-4D97-AF65-F5344CB8AC3E}">
        <p14:creationId xmlns:p14="http://schemas.microsoft.com/office/powerpoint/2010/main" val="2712731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DA2FDF2E-A187-4418-ADCD-CC36A6DED6CB}" type="slidenum">
              <a:rPr/>
              <a:pPr rtl="0" eaLnBrk="1" hangingPunct="1"/>
              <a:t>8</a:t>
            </a:fld>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rtl="0" eaLnBrk="1" hangingPunct="1"/>
            <a:r>
              <a:rPr/>
              <a:t>Le tuyau de sortie est sur l'extérieur du filtre, il est susceptible de s'abîmer et de fuir. Le fabricant dit qu'il va durer au moins 10 ans. Il est plus cher que le béton (particulièrement si l'on prend en compte le transport). Moins de main d’œuvre ou moins d'investissement de la communauté. Plus rapide à construire et à installer. Le plastique a-t-il meilleure apparence ?</a:t>
            </a:r>
          </a:p>
          <a:p>
            <a:pPr eaLnBrk="1" hangingPunct="1"/>
            <a:endParaRPr lang="en-US" b="1" i="1" dirty="0" smtClean="0"/>
          </a:p>
          <a:p>
            <a:pPr rtl="0" eaLnBrk="1" hangingPunct="1"/>
            <a:r>
              <a:rPr b="0" i="0"/>
              <a:t>Produit par Triple Quest</a:t>
            </a:r>
            <a:r>
              <a:rPr b="0" i="0" baseline="0"/>
              <a:t> / Cascade Engineering</a:t>
            </a:r>
          </a:p>
          <a:p>
            <a:pPr eaLnBrk="1" hangingPunct="1"/>
            <a:endParaRPr lang="en-US" b="1" i="1" dirty="0" smtClean="0"/>
          </a:p>
          <a:p>
            <a:pPr rtl="0" eaLnBrk="1" hangingPunct="1"/>
            <a:r>
              <a:rPr b="1" i="1"/>
              <a:t>ANCIENNES</a:t>
            </a:r>
            <a:r>
              <a:rPr b="1" i="1" baseline="0"/>
              <a:t> NOTES (de 2008) </a:t>
            </a:r>
          </a:p>
          <a:p>
            <a:pPr rtl="0" eaLnBrk="1" hangingPunct="1"/>
            <a:r>
              <a:rPr b="1" i="1"/>
              <a:t>International Aid told m'a dit il y a quelques semaines qu'ils avaient transporté 22 000 unités à ce jour.  Je pense qu'elles n'ont pas encore toutes été installées.  A mon avis, ils en ont installé seulement la moitié environ.</a:t>
            </a:r>
          </a:p>
          <a:p>
            <a:pPr rtl="0" eaLnBrk="1" hangingPunct="1"/>
            <a:r>
              <a:rPr b="1" i="1"/>
              <a:t>Le coût d'un filtre d'exposition est de 32 $ US.  Si vous voulez 1125 ou 2250 unités en plastique dans un conteneur maritime, elles coûtent 32 $ US.  Si vous voulez 300 filtres transportés avec leur sable de filtration dans un conteneur maritime, ils coûtent 66 $ US chacun plus le transport (qui rajoute de 3 à 8 $ pour chaque).  Les prix sont donnés dans ce lien. </a:t>
            </a:r>
          </a:p>
          <a:p>
            <a:pPr rtl="0" eaLnBrk="1" hangingPunct="1"/>
            <a:r>
              <a:rPr b="1" i="1"/>
              <a:t>http://www.hydraid.org/act-now/purchase-filters/</a:t>
            </a:r>
          </a:p>
          <a:p>
            <a:pPr rtl="0" eaLnBrk="1" hangingPunct="1"/>
            <a:r>
              <a:rPr b="1" i="1"/>
              <a:t>Il existe aussi un modèle en plastique similaire fabriqué dans une usine "accréditée" au Bangladesh (installée avec Dave Manz vers 2001). Je ne sais pas s'ils expédieraient leurs filtres vers le Cambodge, mais je pense que cela coûterait moins cher que les filtres Hydraid.  Cela peut valoir le coup de se renseigner si quelqu'un est intéressé.</a:t>
            </a:r>
          </a:p>
          <a:p>
            <a:pPr eaLnBrk="1" hangingPunct="1"/>
            <a:endParaRPr lang="en-US" dirty="0" smtClean="0"/>
          </a:p>
        </p:txBody>
      </p:sp>
    </p:spTree>
    <p:extLst>
      <p:ext uri="{BB962C8B-B14F-4D97-AF65-F5344CB8AC3E}">
        <p14:creationId xmlns:p14="http://schemas.microsoft.com/office/powerpoint/2010/main" val="1515704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0E63546B-56E5-43BC-AE8D-C2F05849981C}" type="slidenum">
              <a:rPr/>
              <a:pPr rtl="0" eaLnBrk="1" hangingPunct="1"/>
              <a:t>9</a:t>
            </a:fld>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rtl="0" eaLnBrk="1" hangingPunct="1"/>
            <a:r>
              <a:rPr/>
              <a:t>Le tuyau de sortie est sur l'extérieur du filtre, il est susceptible de s'abîmer et de fuir. Le fabricant dit qu'il va durer au moins 10 ans. Plus cher que le béton (particulièrement si l'on prend en compte le transport). Moins de main d'oeuvre ou moins d'investissement de la communauté. Plus rapide à construire et à installer. Le plastique a-t-il meilleure apparence ?</a:t>
            </a:r>
          </a:p>
          <a:p>
            <a:pPr eaLnBrk="1" hangingPunct="1"/>
            <a:endParaRPr lang="en-US" dirty="0" smtClean="0"/>
          </a:p>
        </p:txBody>
      </p:sp>
    </p:spTree>
    <p:extLst>
      <p:ext uri="{BB962C8B-B14F-4D97-AF65-F5344CB8AC3E}">
        <p14:creationId xmlns:p14="http://schemas.microsoft.com/office/powerpoint/2010/main" val="2278970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9A17DF6D-7089-402F-AFF5-36FDC4604253}" type="slidenum">
              <a:rPr/>
              <a:pPr rtl="0" eaLnBrk="1" hangingPunct="1"/>
              <a:t>10</a:t>
            </a:fld>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rtl="0" eaLnBrk="1" hangingPunct="1"/>
            <a:r>
              <a:rPr/>
              <a:t>La fabrication des pièces recourbées de ce moule nécessite une cintreuse. Chaque soudeur n'est pas capable de le fabriquer. De taille et de poids similaires à la 2</a:t>
            </a:r>
            <a:r>
              <a:rPr baseline="30000"/>
              <a:t>e</a:t>
            </a:r>
            <a:r>
              <a:rPr/>
              <a:t> génération de filtre carrés en béton.</a:t>
            </a:r>
          </a:p>
          <a:p>
            <a:pPr rtl="0" eaLnBrk="1" hangingPunct="1"/>
            <a:r>
              <a:rPr b="1" i="1"/>
              <a:t>Puisque ce modèle utilise le même béton que la deuxième génération, le coût en matériaux et en main d’œuvre est proche.</a:t>
            </a:r>
          </a:p>
          <a:p>
            <a:pPr rtl="0" eaLnBrk="1" hangingPunct="1"/>
            <a:r>
              <a:rPr b="1" i="1"/>
              <a:t>Je ne pense pas qu'il y en ait en grand nombre, mais néanmoins au moins 1000, peut être 2000 ou 3000.  La majorité d'entre eux sont au Kenya et au Mozambique en Afrique. </a:t>
            </a:r>
          </a:p>
          <a:p>
            <a:pPr eaLnBrk="1" hangingPunct="1"/>
            <a:endParaRPr lang="en-US" smtClean="0"/>
          </a:p>
        </p:txBody>
      </p:sp>
    </p:spTree>
    <p:extLst>
      <p:ext uri="{BB962C8B-B14F-4D97-AF65-F5344CB8AC3E}">
        <p14:creationId xmlns:p14="http://schemas.microsoft.com/office/powerpoint/2010/main" val="1332406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41EA8D6A-F360-48EE-B23B-593EA45487A7}" type="slidenum">
              <a:rPr/>
              <a:pPr rtl="0" eaLnBrk="1" hangingPunct="1"/>
              <a:t>11</a:t>
            </a:fld>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rtl="0" eaLnBrk="1" hangingPunct="1"/>
            <a:r>
              <a:rPr/>
              <a:t>Ce moule est fait à partir des moules utilisés pour fabriquer des canalisations en béton. Le nez a été rajouté. Les parois intérieures sont droites et parallèles aux parois extérieures ; le moule intérieur s'éclate en plusieurs pièces pour être retiré. ADB a essayé ce moule et a eu du mal à retirer le moule. Cependant, ces moules sont utilisés régulièrement pour fabriquer des canalisations en béton, donc il doit être possible de le faire. Il n'y a pas de rebord pour le diffuseur, donc ce filtre doit être utilisé avec un bassin diffuseur.</a:t>
            </a:r>
          </a:p>
          <a:p>
            <a:pPr rtl="0" eaLnBrk="1" hangingPunct="1"/>
            <a:r>
              <a:rPr b="1" i="1"/>
              <a:t>Je pense que le coût en matériaux et en main d’œuvre est environ le même que celui du filtre de 2e génération.</a:t>
            </a:r>
          </a:p>
          <a:p>
            <a:pPr eaLnBrk="1" hangingPunct="1"/>
            <a:endParaRPr lang="en-US" dirty="0" smtClean="0"/>
          </a:p>
          <a:p>
            <a:pPr rtl="0" eaLnBrk="1" hangingPunct="1"/>
            <a:r>
              <a:rPr/>
              <a:t>Endroits dans le monde où il y a 10 </a:t>
            </a:r>
            <a:r>
              <a:rPr baseline="0"/>
              <a:t>filtres et plus ?</a:t>
            </a:r>
          </a:p>
        </p:txBody>
      </p:sp>
    </p:spTree>
    <p:extLst>
      <p:ext uri="{BB962C8B-B14F-4D97-AF65-F5344CB8AC3E}">
        <p14:creationId xmlns:p14="http://schemas.microsoft.com/office/powerpoint/2010/main" val="2651172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EAA039-6ADA-49C7-B320-B9C93C000814}" type="slidenum">
              <a:rPr lang="en-US"/>
              <a:pPr>
                <a:defRPr/>
              </a:pPr>
              <a:t>‹#›</a:t>
            </a:fld>
            <a:endParaRPr lang="en-US"/>
          </a:p>
        </p:txBody>
      </p:sp>
    </p:spTree>
    <p:extLst>
      <p:ext uri="{BB962C8B-B14F-4D97-AF65-F5344CB8AC3E}">
        <p14:creationId xmlns:p14="http://schemas.microsoft.com/office/powerpoint/2010/main" val="2480324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5E8028-1614-46D4-8A0D-B9D1FFA7516F}" type="slidenum">
              <a:rPr lang="en-US"/>
              <a:pPr>
                <a:defRPr/>
              </a:pPr>
              <a:t>‹#›</a:t>
            </a:fld>
            <a:endParaRPr lang="en-US"/>
          </a:p>
        </p:txBody>
      </p:sp>
    </p:spTree>
    <p:extLst>
      <p:ext uri="{BB962C8B-B14F-4D97-AF65-F5344CB8AC3E}">
        <p14:creationId xmlns:p14="http://schemas.microsoft.com/office/powerpoint/2010/main" val="1481433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BA7BB2-8EE4-4E1B-9D0D-1C94A0C8C636}" type="slidenum">
              <a:rPr lang="en-US"/>
              <a:pPr>
                <a:defRPr/>
              </a:pPr>
              <a:t>‹#›</a:t>
            </a:fld>
            <a:endParaRPr lang="en-US"/>
          </a:p>
        </p:txBody>
      </p:sp>
    </p:spTree>
    <p:extLst>
      <p:ext uri="{BB962C8B-B14F-4D97-AF65-F5344CB8AC3E}">
        <p14:creationId xmlns:p14="http://schemas.microsoft.com/office/powerpoint/2010/main" val="1890277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A2C35E-2F5A-4BEF-B642-4F403CEE216E}" type="slidenum">
              <a:rPr lang="en-US"/>
              <a:pPr>
                <a:defRPr/>
              </a:pPr>
              <a:t>‹#›</a:t>
            </a:fld>
            <a:endParaRPr lang="en-US"/>
          </a:p>
        </p:txBody>
      </p:sp>
    </p:spTree>
    <p:extLst>
      <p:ext uri="{BB962C8B-B14F-4D97-AF65-F5344CB8AC3E}">
        <p14:creationId xmlns:p14="http://schemas.microsoft.com/office/powerpoint/2010/main" val="3656236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588AC2-458E-4866-907D-A285BBB2098C}" type="slidenum">
              <a:rPr lang="en-US"/>
              <a:pPr>
                <a:defRPr/>
              </a:pPr>
              <a:t>‹#›</a:t>
            </a:fld>
            <a:endParaRPr lang="en-US"/>
          </a:p>
        </p:txBody>
      </p:sp>
    </p:spTree>
    <p:extLst>
      <p:ext uri="{BB962C8B-B14F-4D97-AF65-F5344CB8AC3E}">
        <p14:creationId xmlns:p14="http://schemas.microsoft.com/office/powerpoint/2010/main" val="354131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B9287A-2DA3-43EA-B48C-6AEC845BBD99}" type="slidenum">
              <a:rPr lang="en-US"/>
              <a:pPr>
                <a:defRPr/>
              </a:pPr>
              <a:t>‹#›</a:t>
            </a:fld>
            <a:endParaRPr lang="en-US"/>
          </a:p>
        </p:txBody>
      </p:sp>
    </p:spTree>
    <p:extLst>
      <p:ext uri="{BB962C8B-B14F-4D97-AF65-F5344CB8AC3E}">
        <p14:creationId xmlns:p14="http://schemas.microsoft.com/office/powerpoint/2010/main" val="1380171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098B9D-8A7E-437C-BD1D-6D6180CD5FB6}" type="slidenum">
              <a:rPr lang="en-US"/>
              <a:pPr>
                <a:defRPr/>
              </a:pPr>
              <a:t>‹#›</a:t>
            </a:fld>
            <a:endParaRPr lang="en-US"/>
          </a:p>
        </p:txBody>
      </p:sp>
    </p:spTree>
    <p:extLst>
      <p:ext uri="{BB962C8B-B14F-4D97-AF65-F5344CB8AC3E}">
        <p14:creationId xmlns:p14="http://schemas.microsoft.com/office/powerpoint/2010/main" val="4101728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CBE2A61-5761-4233-8DE9-D31B6D769F0B}" type="slidenum">
              <a:rPr lang="en-US"/>
              <a:pPr>
                <a:defRPr/>
              </a:pPr>
              <a:t>‹#›</a:t>
            </a:fld>
            <a:endParaRPr lang="en-US"/>
          </a:p>
        </p:txBody>
      </p:sp>
    </p:spTree>
    <p:extLst>
      <p:ext uri="{BB962C8B-B14F-4D97-AF65-F5344CB8AC3E}">
        <p14:creationId xmlns:p14="http://schemas.microsoft.com/office/powerpoint/2010/main" val="1022656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644FD24-BED2-4E0F-ABCA-EF0991302D11}" type="slidenum">
              <a:rPr lang="en-US"/>
              <a:pPr>
                <a:defRPr/>
              </a:pPr>
              <a:t>‹#›</a:t>
            </a:fld>
            <a:endParaRPr lang="en-US"/>
          </a:p>
        </p:txBody>
      </p:sp>
    </p:spTree>
    <p:extLst>
      <p:ext uri="{BB962C8B-B14F-4D97-AF65-F5344CB8AC3E}">
        <p14:creationId xmlns:p14="http://schemas.microsoft.com/office/powerpoint/2010/main" val="413161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0D13D97-FE59-44EF-9FD1-83E75F8BDC58}" type="slidenum">
              <a:rPr lang="en-US"/>
              <a:pPr>
                <a:defRPr/>
              </a:pPr>
              <a:t>‹#›</a:t>
            </a:fld>
            <a:endParaRPr lang="en-US"/>
          </a:p>
        </p:txBody>
      </p:sp>
    </p:spTree>
    <p:extLst>
      <p:ext uri="{BB962C8B-B14F-4D97-AF65-F5344CB8AC3E}">
        <p14:creationId xmlns:p14="http://schemas.microsoft.com/office/powerpoint/2010/main" val="2752801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50D78F-F18E-4E2F-B438-4E8EAECAF21E}" type="slidenum">
              <a:rPr lang="en-US"/>
              <a:pPr>
                <a:defRPr/>
              </a:pPr>
              <a:t>‹#›</a:t>
            </a:fld>
            <a:endParaRPr lang="en-US"/>
          </a:p>
        </p:txBody>
      </p:sp>
    </p:spTree>
    <p:extLst>
      <p:ext uri="{BB962C8B-B14F-4D97-AF65-F5344CB8AC3E}">
        <p14:creationId xmlns:p14="http://schemas.microsoft.com/office/powerpoint/2010/main" val="893164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7B9C75-E0F8-40F5-B706-09CEF2E199C4}" type="slidenum">
              <a:rPr lang="en-US"/>
              <a:pPr>
                <a:defRPr/>
              </a:pPr>
              <a:t>‹#›</a:t>
            </a:fld>
            <a:endParaRPr lang="en-US"/>
          </a:p>
        </p:txBody>
      </p:sp>
    </p:spTree>
    <p:extLst>
      <p:ext uri="{BB962C8B-B14F-4D97-AF65-F5344CB8AC3E}">
        <p14:creationId xmlns:p14="http://schemas.microsoft.com/office/powerpoint/2010/main" val="3651850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714AC1DB-7216-4849-9C50-E3BC9592ED7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wst.org/"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hemeOverride" Target="../theme/themeOverride1.xml"/><Relationship Id="rId5" Type="http://schemas.openxmlformats.org/officeDocument/2006/relationships/image" Target="../media/image10.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WST_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1377"/>
            <a:ext cx="3848100" cy="110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1264" y="677882"/>
            <a:ext cx="8077200" cy="6093976"/>
          </a:xfrm>
          <a:prstGeom prst="rect">
            <a:avLst/>
          </a:prstGeom>
          <a:noFill/>
        </p:spPr>
        <p:txBody>
          <a:bodyPr wrap="square" rtlCol="0">
            <a:spAutoFit/>
          </a:bodyPr>
          <a:lstStyle/>
          <a:p>
            <a:endParaRPr lang="fr-FR" sz="1100" dirty="0" smtClean="0"/>
          </a:p>
          <a:p>
            <a:pPr algn="ctr" rtl="0">
              <a:tabLst>
                <a:tab pos="1196975" algn="l"/>
              </a:tabLst>
            </a:pPr>
            <a:r>
              <a:rPr lang="fr-FR" sz="1100" dirty="0" smtClean="0"/>
              <a:t>12, 2916 – </a:t>
            </a:r>
            <a:r>
              <a:rPr lang="fr-FR" sz="1100" dirty="0" err="1" smtClean="0"/>
              <a:t>5</a:t>
            </a:r>
            <a:r>
              <a:rPr lang="fr-FR" sz="1100" baseline="30000" dirty="0" err="1" smtClean="0"/>
              <a:t>th</a:t>
            </a:r>
            <a:r>
              <a:rPr lang="fr-FR" sz="1100" dirty="0" smtClean="0"/>
              <a:t> Avenue</a:t>
            </a:r>
          </a:p>
          <a:p>
            <a:pPr algn="ctr" rtl="0">
              <a:tabLst>
                <a:tab pos="1196975" algn="l"/>
              </a:tabLst>
            </a:pPr>
            <a:r>
              <a:rPr lang="fr-FR" sz="1100" dirty="0" smtClean="0"/>
              <a:t>Calgary, Alberta, </a:t>
            </a:r>
            <a:r>
              <a:rPr lang="fr-FR" sz="1100" dirty="0" err="1" smtClean="0"/>
              <a:t>T2A</a:t>
            </a:r>
            <a:r>
              <a:rPr lang="fr-FR" sz="1100" dirty="0" smtClean="0"/>
              <a:t> </a:t>
            </a:r>
            <a:r>
              <a:rPr lang="fr-FR" sz="1100" dirty="0" err="1" smtClean="0"/>
              <a:t>6K4</a:t>
            </a:r>
            <a:r>
              <a:rPr lang="fr-FR" sz="1100" dirty="0" smtClean="0"/>
              <a:t>, Canada</a:t>
            </a:r>
          </a:p>
          <a:p>
            <a:pPr algn="ctr" rtl="0">
              <a:tabLst>
                <a:tab pos="1196975" algn="l"/>
              </a:tabLst>
            </a:pPr>
            <a:r>
              <a:rPr lang="fr-FR" sz="1100" dirty="0" smtClean="0"/>
              <a:t>Tél : + 1 (403) 243-3285, Fax : + 1 (403) 243-6199</a:t>
            </a:r>
          </a:p>
          <a:p>
            <a:pPr algn="ctr" rtl="0">
              <a:tabLst>
                <a:tab pos="1196975" algn="l"/>
              </a:tabLst>
            </a:pPr>
            <a:r>
              <a:rPr lang="fr-FR" sz="1100" dirty="0" smtClean="0"/>
              <a:t>E-mail : cawst@cawst.org, Site web : </a:t>
            </a:r>
            <a:r>
              <a:rPr lang="fr-FR" sz="1100" dirty="0" smtClean="0">
                <a:hlinkClick r:id="rId3"/>
              </a:rPr>
              <a:t>www.cawst.org</a:t>
            </a:r>
          </a:p>
          <a:p>
            <a:pPr algn="ctr">
              <a:tabLst>
                <a:tab pos="1196975" algn="l"/>
              </a:tabLst>
            </a:pPr>
            <a:endParaRPr lang="fr-FR" sz="1100" dirty="0" smtClean="0"/>
          </a:p>
          <a:p>
            <a:pPr rtl="0"/>
            <a:r>
              <a:rPr lang="fr-FR" sz="800" dirty="0" smtClean="0"/>
              <a:t>CAWST (Centre for </a:t>
            </a:r>
            <a:r>
              <a:rPr lang="fr-FR" sz="800" dirty="0" err="1" smtClean="0"/>
              <a:t>Affordable</a:t>
            </a:r>
            <a:r>
              <a:rPr lang="fr-FR" sz="800" dirty="0" smtClean="0"/>
              <a:t> Water and </a:t>
            </a:r>
            <a:r>
              <a:rPr lang="fr-FR" sz="800" dirty="0" err="1" smtClean="0"/>
              <a:t>Sanitation</a:t>
            </a:r>
            <a:r>
              <a:rPr lang="fr-FR" sz="800" dirty="0" smtClean="0"/>
              <a:t> </a:t>
            </a:r>
            <a:r>
              <a:rPr lang="fr-FR" sz="800" dirty="0" err="1" smtClean="0"/>
              <a:t>Technology</a:t>
            </a:r>
            <a:r>
              <a:rPr lang="fr-FR" sz="800" dirty="0" smtClean="0"/>
              <a:t> - Centre pour les Technologies d'Eau et Assainissement à Faible Coût) est un organisme à but non lucratif proposant des services de formation et de conseil aux organisations qui travaillent directement avec les populations des pays en développement n'ayant pas accès à l'eau potable et à un assainissement de base.</a:t>
            </a:r>
          </a:p>
          <a:p>
            <a:pPr rtl="0"/>
            <a:r>
              <a:rPr lang="fr-FR" sz="800" dirty="0" smtClean="0"/>
              <a:t> </a:t>
            </a:r>
          </a:p>
          <a:p>
            <a:pPr rtl="0"/>
            <a:r>
              <a:rPr lang="fr-FR" sz="800" dirty="0" smtClean="0"/>
              <a:t>L'une des stratégies fondamentales de CAWST est de diffuser ces connaissances concernant l'eau, afin d'en faire un savoir courant. Ceci peut être réalisé, en partie, par le développement et la distribution gratuite de matériels d'éducation dans le but d'augmenter la disponibilité de l'information pour ceux qui en ont le plus besoin.</a:t>
            </a:r>
          </a:p>
          <a:p>
            <a:pPr rtl="0"/>
            <a:r>
              <a:rPr lang="fr-FR" sz="800" dirty="0" smtClean="0"/>
              <a:t> </a:t>
            </a:r>
          </a:p>
          <a:p>
            <a:pPr rtl="0"/>
            <a:r>
              <a:rPr lang="fr-FR" sz="800" dirty="0" smtClean="0"/>
              <a:t>Le contenu de ce document est libre et sous licence Creative Commons Attribution Works 3.0 Unported. Pour voir une copie de cette autorisation, veuillez visiter : http://creativecommons.org/licenses/by/3.0, ou écrivez à Creative Commons : 171 Second Street, Suite 300, San Francisco, </a:t>
            </a:r>
            <a:r>
              <a:rPr lang="fr-FR" sz="800" dirty="0" err="1" smtClean="0"/>
              <a:t>California</a:t>
            </a:r>
            <a:r>
              <a:rPr lang="fr-FR" sz="800" dirty="0" smtClean="0"/>
              <a:t> 94105, USA. </a:t>
            </a:r>
          </a:p>
          <a:p>
            <a:pPr rtl="0"/>
            <a:r>
              <a:rPr lang="fr-FR" sz="800" dirty="0" smtClean="0"/>
              <a:t> </a:t>
            </a:r>
          </a:p>
          <a:p>
            <a:pPr rtl="0"/>
            <a:r>
              <a:rPr lang="fr-FR" sz="800" dirty="0" smtClean="0"/>
              <a:t>		Vous êtes libre de :</a:t>
            </a:r>
          </a:p>
          <a:p>
            <a:pPr marL="2000250" lvl="4" indent="-171450" rtl="0">
              <a:buFont typeface="Arial" pitchFamily="34" charset="0"/>
              <a:buChar char="•"/>
            </a:pPr>
            <a:r>
              <a:rPr lang="fr-FR" sz="800" dirty="0" smtClean="0"/>
              <a:t>Partager - copier, distribuer et transmettre ce document.</a:t>
            </a:r>
          </a:p>
          <a:p>
            <a:pPr marL="2000250" lvl="4" indent="-171450" rtl="0">
              <a:buFont typeface="Arial" pitchFamily="34" charset="0"/>
              <a:buChar char="•"/>
            </a:pPr>
            <a:r>
              <a:rPr lang="fr-FR" sz="800" dirty="0" smtClean="0"/>
              <a:t>Modifier – adapter de document</a:t>
            </a:r>
          </a:p>
          <a:p>
            <a:pPr rtl="0"/>
            <a:r>
              <a:rPr lang="fr-FR" sz="800" dirty="0" smtClean="0"/>
              <a:t> </a:t>
            </a:r>
          </a:p>
          <a:p>
            <a:pPr rtl="0"/>
            <a:r>
              <a:rPr lang="fr-FR" sz="800" dirty="0" smtClean="0"/>
              <a:t>		Sous les conditions suivantes :</a:t>
            </a:r>
          </a:p>
          <a:p>
            <a:pPr marL="2000250" lvl="4" indent="-171450" rtl="0">
              <a:buFont typeface="Arial" pitchFamily="34" charset="0"/>
              <a:buChar char="•"/>
            </a:pPr>
            <a:r>
              <a:rPr lang="fr-FR" sz="800" dirty="0" smtClean="0"/>
              <a:t>Indication de la source. Vous devez indiquer que CAWST est l'auteur original de ce document. Veuillez aussi inclure notre site internet : www.cawst.org</a:t>
            </a:r>
          </a:p>
          <a:p>
            <a:pPr algn="ctr">
              <a:tabLst>
                <a:tab pos="1196975" algn="l"/>
              </a:tabLst>
            </a:pPr>
            <a:endParaRPr lang="fr-FR" sz="800" dirty="0" smtClean="0"/>
          </a:p>
          <a:p>
            <a:pPr rtl="0">
              <a:tabLst>
                <a:tab pos="1196975" algn="l"/>
              </a:tabLst>
            </a:pPr>
            <a:r>
              <a:rPr lang="fr-FR" sz="800" dirty="0" smtClean="0"/>
              <a:t>CAWST publiera périodiquement des mises à jour de ce document. Pour cette raison, nous ne recommandons pas que vous proposiez ce document en téléchargement sur votre site web.</a:t>
            </a:r>
          </a:p>
          <a:p>
            <a:pPr>
              <a:tabLst>
                <a:tab pos="1196975" algn="l"/>
              </a:tabLst>
            </a:pPr>
            <a:endParaRPr lang="fr-FR" sz="8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rtl="0"/>
            <a:endParaRPr lang="fr-FR" sz="900" b="1" dirty="0" smtClean="0"/>
          </a:p>
          <a:p>
            <a:pPr rtl="0"/>
            <a:r>
              <a:rPr lang="fr-FR" sz="900" b="1" dirty="0" smtClean="0"/>
              <a:t>CAWST et ses administrateurs, employés, entrepreneurs et bénévoles n'assument aucune responsabilité et ne donnent aucune garantie en ce qui concerne les résultats qui peuvent être obtenus de l'utilisation des informations fournies.</a:t>
            </a:r>
            <a:endParaRPr lang="fr-FR" sz="900" b="1" dirty="0"/>
          </a:p>
        </p:txBody>
      </p:sp>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171092" y="3111252"/>
            <a:ext cx="1080120" cy="288032"/>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1243100" y="3544850"/>
            <a:ext cx="936104" cy="360040"/>
          </a:xfrm>
          <a:prstGeom prst="rect">
            <a:avLst/>
          </a:prstGeom>
        </p:spPr>
      </p:pic>
      <p:sp>
        <p:nvSpPr>
          <p:cNvPr id="3" name="TextBox 2"/>
          <p:cNvSpPr txBox="1"/>
          <p:nvPr/>
        </p:nvSpPr>
        <p:spPr>
          <a:xfrm>
            <a:off x="2045568" y="4130491"/>
            <a:ext cx="5328592" cy="2031325"/>
          </a:xfrm>
          <a:prstGeom prst="rect">
            <a:avLst/>
          </a:prstGeom>
          <a:noFill/>
          <a:ln w="15875">
            <a:solidFill>
              <a:schemeClr val="tx1"/>
            </a:solidFill>
          </a:ln>
        </p:spPr>
        <p:txBody>
          <a:bodyPr wrap="square" rtlCol="0">
            <a:spAutoFit/>
          </a:bodyPr>
          <a:lstStyle/>
          <a:p>
            <a:pPr rtl="0"/>
            <a:r>
              <a:rPr lang="fr-FR" sz="1600" b="1" dirty="0" smtClean="0"/>
              <a:t> </a:t>
            </a:r>
            <a:r>
              <a:rPr lang="fr-FR" sz="1050" b="1" dirty="0" smtClean="0"/>
              <a:t> Tenez-vous informé et obtenez du support :</a:t>
            </a:r>
          </a:p>
          <a:p>
            <a:pPr marL="3028950" lvl="6" indent="-285750" rtl="0">
              <a:buFont typeface="Arial" pitchFamily="34" charset="0"/>
              <a:buChar char="•"/>
            </a:pPr>
            <a:r>
              <a:rPr lang="fr-FR" sz="1050" dirty="0" smtClean="0"/>
              <a:t>Dernières mises à jour de ce document :</a:t>
            </a:r>
          </a:p>
          <a:p>
            <a:pPr marL="3028950" lvl="6" indent="-285750" rtl="0">
              <a:buFont typeface="Arial" pitchFamily="34" charset="0"/>
              <a:buChar char="•"/>
            </a:pPr>
            <a:r>
              <a:rPr lang="fr-FR" sz="1050" dirty="0" smtClean="0"/>
              <a:t>Autres ressources sur les formations et les ateliers</a:t>
            </a:r>
          </a:p>
          <a:p>
            <a:pPr marL="3028950" lvl="6" indent="-285750" rtl="0">
              <a:buFont typeface="Arial" pitchFamily="34" charset="0"/>
              <a:buChar char="•"/>
            </a:pPr>
            <a:r>
              <a:rPr lang="fr-FR" sz="1050" dirty="0" smtClean="0"/>
              <a:t>Support pour l'utilisation de ce document dans votre travail</a:t>
            </a:r>
          </a:p>
          <a:p>
            <a:pPr rtl="0"/>
            <a:r>
              <a:rPr lang="fr-FR" sz="1050" dirty="0" smtClean="0"/>
              <a:t> </a:t>
            </a:r>
          </a:p>
          <a:p>
            <a:pPr rtl="0"/>
            <a:r>
              <a:rPr lang="fr-FR" sz="1050" i="1" dirty="0" smtClean="0"/>
              <a:t>CAWST fournit un tutorat et</a:t>
            </a:r>
          </a:p>
          <a:p>
            <a:pPr rtl="0"/>
            <a:r>
              <a:rPr lang="fr-FR" sz="1050" i="1" dirty="0" smtClean="0"/>
              <a:t>un accompagnement lors de la mise en œuvre de ses enseignements</a:t>
            </a:r>
          </a:p>
          <a:p>
            <a:pPr rtl="0"/>
            <a:r>
              <a:rPr lang="fr-FR" sz="1050" i="1" dirty="0" smtClean="0"/>
              <a:t>et outils de formation.</a:t>
            </a:r>
            <a:endParaRPr lang="fr-FR" sz="1050" i="1" dirty="0"/>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0278" y="4454183"/>
            <a:ext cx="4146699" cy="1383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rtl="0">
              <a:defRPr/>
            </a:pPr>
            <a:fld id="{CDBD6EE5-3F69-4B26-91EE-D3136B30152B}" type="slidenum">
              <a:rPr/>
              <a:pPr rtl="0">
                <a:defRPr/>
              </a:pPr>
              <a:t>1</a:t>
            </a:fld>
            <a:endParaRPr/>
          </a:p>
        </p:txBody>
      </p:sp>
    </p:spTree>
    <p:extLst>
      <p:ext uri="{BB962C8B-B14F-4D97-AF65-F5344CB8AC3E}">
        <p14:creationId xmlns:p14="http://schemas.microsoft.com/office/powerpoint/2010/main" val="571934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rtl="0" eaLnBrk="1" hangingPunct="1"/>
            <a:r>
              <a:rPr b="1">
                <a:solidFill>
                  <a:schemeClr val="accent2"/>
                </a:solidFill>
              </a:rPr>
              <a:t>Filtre biosable rond en béton de BushProof</a:t>
            </a:r>
          </a:p>
        </p:txBody>
      </p:sp>
      <p:sp>
        <p:nvSpPr>
          <p:cNvPr id="8195" name="Rectangle 5"/>
          <p:cNvSpPr>
            <a:spLocks noGrp="1" noChangeArrowheads="1"/>
          </p:cNvSpPr>
          <p:nvPr>
            <p:ph type="body" sz="half" idx="1"/>
          </p:nvPr>
        </p:nvSpPr>
        <p:spPr>
          <a:xfrm>
            <a:off x="457200" y="1600200"/>
            <a:ext cx="4419600" cy="4525963"/>
          </a:xfrm>
        </p:spPr>
        <p:txBody>
          <a:bodyPr/>
          <a:lstStyle/>
          <a:p>
            <a:pPr rtl="0" eaLnBrk="1" hangingPunct="1">
              <a:lnSpc>
                <a:spcPct val="80000"/>
              </a:lnSpc>
              <a:buFontTx/>
              <a:buNone/>
            </a:pPr>
            <a:r>
              <a:rPr sz="2400" b="1"/>
              <a:t>Durée de vie : </a:t>
            </a:r>
          </a:p>
          <a:p>
            <a:pPr rtl="0" eaLnBrk="1" hangingPunct="1">
              <a:lnSpc>
                <a:spcPct val="80000"/>
              </a:lnSpc>
              <a:buFontTx/>
              <a:buNone/>
            </a:pPr>
            <a:r>
              <a:rPr sz="2400" b="1"/>
              <a:t>	</a:t>
            </a:r>
            <a:r>
              <a:rPr sz="2400"/>
              <a:t>30+ ans</a:t>
            </a:r>
            <a:r>
              <a:rPr sz="2400" b="1"/>
              <a:t> </a:t>
            </a:r>
          </a:p>
          <a:p>
            <a:pPr rtl="0" eaLnBrk="1" hangingPunct="1">
              <a:lnSpc>
                <a:spcPct val="80000"/>
              </a:lnSpc>
              <a:buFontTx/>
              <a:buNone/>
            </a:pPr>
            <a:r>
              <a:rPr sz="2400" b="1"/>
              <a:t>Dimensions approximatives :</a:t>
            </a:r>
          </a:p>
          <a:p>
            <a:pPr rtl="0" eaLnBrk="1" hangingPunct="1">
              <a:lnSpc>
                <a:spcPct val="80000"/>
              </a:lnSpc>
              <a:buFontTx/>
              <a:buNone/>
            </a:pPr>
            <a:r>
              <a:rPr sz="2400"/>
              <a:t>	Hauteur : 0,95 m</a:t>
            </a:r>
          </a:p>
          <a:p>
            <a:pPr rtl="0" eaLnBrk="1" hangingPunct="1">
              <a:lnSpc>
                <a:spcPct val="80000"/>
              </a:lnSpc>
              <a:buFontTx/>
              <a:buNone/>
            </a:pPr>
            <a:r>
              <a:rPr sz="2400"/>
              <a:t>	Diamètre : 0,35 m</a:t>
            </a:r>
          </a:p>
          <a:p>
            <a:pPr rtl="0" eaLnBrk="1" hangingPunct="1">
              <a:lnSpc>
                <a:spcPct val="80000"/>
              </a:lnSpc>
              <a:buFontTx/>
              <a:buNone/>
            </a:pPr>
            <a:r>
              <a:rPr sz="2400" b="1"/>
              <a:t>Poids approximatif :</a:t>
            </a:r>
          </a:p>
          <a:p>
            <a:pPr rtl="0" eaLnBrk="1" hangingPunct="1">
              <a:lnSpc>
                <a:spcPct val="80000"/>
              </a:lnSpc>
              <a:buFontTx/>
              <a:buNone/>
            </a:pPr>
            <a:r>
              <a:rPr sz="2400"/>
              <a:t>	Vide : 80 kg</a:t>
            </a:r>
          </a:p>
          <a:p>
            <a:pPr rtl="0" eaLnBrk="1" hangingPunct="1">
              <a:lnSpc>
                <a:spcPct val="80000"/>
              </a:lnSpc>
              <a:buFontTx/>
              <a:buNone/>
            </a:pPr>
            <a:r>
              <a:rPr sz="2400"/>
              <a:t>	Rempli : 155 kg</a:t>
            </a:r>
          </a:p>
          <a:p>
            <a:pPr rtl="0" eaLnBrk="1" hangingPunct="1">
              <a:lnSpc>
                <a:spcPct val="80000"/>
              </a:lnSpc>
              <a:buFontTx/>
              <a:buNone/>
            </a:pPr>
            <a:r>
              <a:rPr sz="2400" b="1"/>
              <a:t>Coût du moule : </a:t>
            </a:r>
          </a:p>
          <a:p>
            <a:pPr rtl="0" eaLnBrk="1" hangingPunct="1">
              <a:lnSpc>
                <a:spcPct val="80000"/>
              </a:lnSpc>
              <a:buFontTx/>
              <a:buNone/>
            </a:pPr>
            <a:r>
              <a:rPr sz="2400" b="1"/>
              <a:t>	</a:t>
            </a:r>
            <a:r>
              <a:rPr sz="2400"/>
              <a:t>400-700 $US</a:t>
            </a:r>
          </a:p>
          <a:p>
            <a:pPr rtl="0" eaLnBrk="1" hangingPunct="1">
              <a:lnSpc>
                <a:spcPct val="80000"/>
              </a:lnSpc>
              <a:buFontTx/>
              <a:buNone/>
            </a:pPr>
            <a:r>
              <a:rPr sz="2400" b="1"/>
              <a:t>Coût matériel du filtre :</a:t>
            </a:r>
          </a:p>
          <a:p>
            <a:pPr rtl="0" eaLnBrk="1" hangingPunct="1">
              <a:lnSpc>
                <a:spcPct val="80000"/>
              </a:lnSpc>
              <a:buFontTx/>
              <a:buNone/>
            </a:pPr>
            <a:r>
              <a:rPr sz="2400"/>
              <a:t>	12 - 50 $US</a:t>
            </a:r>
          </a:p>
        </p:txBody>
      </p:sp>
      <p:pic>
        <p:nvPicPr>
          <p:cNvPr id="8196" name="Picture 7"/>
          <p:cNvPicPr>
            <a:picLocks noGrp="1" noChangeAspect="1" noChangeArrowheads="1"/>
          </p:cNvPicPr>
          <p:nvPr>
            <p:ph sz="half" idx="2"/>
          </p:nvPr>
        </p:nvPicPr>
        <p:blipFill>
          <a:blip r:embed="rId3">
            <a:lum bright="6000"/>
            <a:extLst>
              <a:ext uri="{28A0092B-C50C-407E-A947-70E740481C1C}">
                <a14:useLocalDpi xmlns:a14="http://schemas.microsoft.com/office/drawing/2010/main" val="0"/>
              </a:ext>
            </a:extLst>
          </a:blip>
          <a:srcRect l="8209" t="7692"/>
          <a:stretch>
            <a:fillRect/>
          </a:stretch>
        </p:blipFill>
        <p:spPr>
          <a:xfrm>
            <a:off x="5143500" y="1600200"/>
            <a:ext cx="3636963"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48400"/>
            <a:ext cx="976403" cy="609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05400" y="6488668"/>
            <a:ext cx="4191000" cy="369332"/>
          </a:xfrm>
          <a:prstGeom prst="rect">
            <a:avLst/>
          </a:prstGeom>
          <a:noFill/>
        </p:spPr>
        <p:txBody>
          <a:bodyPr wrap="square" rtlCol="0">
            <a:spAutoFit/>
          </a:bodyPr>
          <a:lstStyle/>
          <a:p>
            <a:pPr rtl="0"/>
            <a:r>
              <a:rPr/>
              <a:t>Conçu par BushProof</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rtl="0" eaLnBrk="1" hangingPunct="1"/>
            <a:r>
              <a:rPr b="1">
                <a:solidFill>
                  <a:schemeClr val="accent2"/>
                </a:solidFill>
              </a:rPr>
              <a:t>Filtre biosable rond en béton d'Ideas-at-Work</a:t>
            </a:r>
          </a:p>
        </p:txBody>
      </p:sp>
      <p:sp>
        <p:nvSpPr>
          <p:cNvPr id="9219" name="Rectangle 3"/>
          <p:cNvSpPr>
            <a:spLocks noGrp="1" noChangeArrowheads="1"/>
          </p:cNvSpPr>
          <p:nvPr>
            <p:ph type="body" sz="half" idx="1"/>
          </p:nvPr>
        </p:nvSpPr>
        <p:spPr/>
        <p:txBody>
          <a:bodyPr/>
          <a:lstStyle/>
          <a:p>
            <a:pPr rtl="0" eaLnBrk="1" hangingPunct="1">
              <a:lnSpc>
                <a:spcPct val="80000"/>
              </a:lnSpc>
              <a:buFontTx/>
              <a:buNone/>
            </a:pPr>
            <a:r>
              <a:rPr sz="2400" b="1"/>
              <a:t>Durée de vie : </a:t>
            </a:r>
          </a:p>
          <a:p>
            <a:pPr rtl="0" eaLnBrk="1" hangingPunct="1">
              <a:lnSpc>
                <a:spcPct val="80000"/>
              </a:lnSpc>
              <a:buFontTx/>
              <a:buNone/>
            </a:pPr>
            <a:r>
              <a:rPr sz="2400" b="1"/>
              <a:t>	</a:t>
            </a:r>
            <a:r>
              <a:rPr sz="2400"/>
              <a:t>30+ ans</a:t>
            </a:r>
          </a:p>
          <a:p>
            <a:pPr rtl="0" eaLnBrk="1" hangingPunct="1">
              <a:lnSpc>
                <a:spcPct val="80000"/>
              </a:lnSpc>
              <a:buFontTx/>
              <a:buNone/>
            </a:pPr>
            <a:r>
              <a:rPr sz="2400" b="1"/>
              <a:t>Dimensions approximatives :</a:t>
            </a:r>
          </a:p>
          <a:p>
            <a:pPr rtl="0" eaLnBrk="1" hangingPunct="1">
              <a:lnSpc>
                <a:spcPct val="80000"/>
              </a:lnSpc>
              <a:buFontTx/>
              <a:buNone/>
            </a:pPr>
            <a:r>
              <a:rPr sz="2400"/>
              <a:t>	Hauteur : 0,92 m</a:t>
            </a:r>
          </a:p>
          <a:p>
            <a:pPr rtl="0" eaLnBrk="1" hangingPunct="1">
              <a:lnSpc>
                <a:spcPct val="80000"/>
              </a:lnSpc>
              <a:buFontTx/>
              <a:buNone/>
            </a:pPr>
            <a:r>
              <a:rPr sz="2400"/>
              <a:t>	Diamètre : 0,35 m</a:t>
            </a:r>
          </a:p>
          <a:p>
            <a:pPr rtl="0" eaLnBrk="1" hangingPunct="1">
              <a:lnSpc>
                <a:spcPct val="80000"/>
              </a:lnSpc>
              <a:buFontTx/>
              <a:buNone/>
            </a:pPr>
            <a:r>
              <a:rPr sz="2400" b="1"/>
              <a:t>Poids approximatif :</a:t>
            </a:r>
          </a:p>
          <a:p>
            <a:pPr rtl="0" eaLnBrk="1" hangingPunct="1">
              <a:lnSpc>
                <a:spcPct val="80000"/>
              </a:lnSpc>
              <a:buFontTx/>
              <a:buNone/>
            </a:pPr>
            <a:r>
              <a:rPr sz="2400"/>
              <a:t>	Vide – 62 kg</a:t>
            </a:r>
          </a:p>
          <a:p>
            <a:pPr rtl="0" eaLnBrk="1" hangingPunct="1">
              <a:lnSpc>
                <a:spcPct val="80000"/>
              </a:lnSpc>
              <a:buFontTx/>
              <a:buNone/>
            </a:pPr>
            <a:r>
              <a:rPr sz="2400"/>
              <a:t>	Rempli : 137 kg</a:t>
            </a:r>
          </a:p>
          <a:p>
            <a:pPr rtl="0" eaLnBrk="1" hangingPunct="1">
              <a:lnSpc>
                <a:spcPct val="80000"/>
              </a:lnSpc>
              <a:buFontTx/>
              <a:buNone/>
            </a:pPr>
            <a:r>
              <a:rPr sz="2400" b="1"/>
              <a:t>Coût du moule : </a:t>
            </a:r>
          </a:p>
          <a:p>
            <a:pPr rtl="0" eaLnBrk="1" hangingPunct="1">
              <a:lnSpc>
                <a:spcPct val="80000"/>
              </a:lnSpc>
              <a:buFontTx/>
              <a:buNone/>
            </a:pPr>
            <a:r>
              <a:rPr sz="2400" b="1"/>
              <a:t>	</a:t>
            </a:r>
            <a:r>
              <a:rPr sz="2400"/>
              <a:t>150 $US</a:t>
            </a:r>
          </a:p>
          <a:p>
            <a:pPr rtl="0" eaLnBrk="1" hangingPunct="1">
              <a:lnSpc>
                <a:spcPct val="80000"/>
              </a:lnSpc>
              <a:buFontTx/>
              <a:buNone/>
            </a:pPr>
            <a:r>
              <a:rPr sz="2400" b="1"/>
              <a:t>Coût matériel du filtre :</a:t>
            </a:r>
          </a:p>
          <a:p>
            <a:pPr rtl="0" eaLnBrk="1" hangingPunct="1">
              <a:lnSpc>
                <a:spcPct val="80000"/>
              </a:lnSpc>
              <a:buFontTx/>
              <a:buNone/>
            </a:pPr>
            <a:r>
              <a:rPr sz="2400"/>
              <a:t>	12-50 $US</a:t>
            </a:r>
          </a:p>
        </p:txBody>
      </p:sp>
      <p:pic>
        <p:nvPicPr>
          <p:cNvPr id="9220" name="Picture 6" descr="IAW ROUND BSF MOULD &amp; CONCRETE FILTER"/>
          <p:cNvPicPr>
            <a:picLocks noGrp="1" noChangeAspect="1" noChangeArrowheads="1"/>
          </p:cNvPicPr>
          <p:nvPr>
            <p:ph sz="half" idx="2"/>
          </p:nvPr>
        </p:nvPicPr>
        <p:blipFill>
          <a:blip r:embed="rId4">
            <a:lum bright="6000"/>
            <a:extLst>
              <a:ext uri="{28A0092B-C50C-407E-A947-70E740481C1C}">
                <a14:useLocalDpi xmlns:a14="http://schemas.microsoft.com/office/drawing/2010/main" val="0"/>
              </a:ext>
            </a:extLst>
          </a:blip>
          <a:stretch>
            <a:fillRect/>
          </a:stretch>
        </p:blipFill>
        <p:spPr>
          <a:xfrm>
            <a:off x="4970264" y="1600200"/>
            <a:ext cx="3394472"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descr="CAWST Colour - no text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248400"/>
            <a:ext cx="976403" cy="60960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48400"/>
            <a:ext cx="976403" cy="609600"/>
          </a:xfrm>
          <a:prstGeom prst="rect">
            <a:avLst/>
          </a:prstGeom>
          <a:noFill/>
          <a:extLst>
            <a:ext uri="{909E8E84-426E-40DD-AFC4-6F175D3DCCD1}">
              <a14:hiddenFill xmlns:a14="http://schemas.microsoft.com/office/drawing/2010/main">
                <a:solidFill>
                  <a:srgbClr val="FFFFFF"/>
                </a:solidFill>
              </a14:hiddenFill>
            </a:ext>
          </a:extLst>
        </p:spPr>
      </p:pic>
      <p:sp>
        <p:nvSpPr>
          <p:cNvPr id="10242" name="Rectangle 4"/>
          <p:cNvSpPr>
            <a:spLocks noGrp="1" noChangeArrowheads="1"/>
          </p:cNvSpPr>
          <p:nvPr>
            <p:ph type="title"/>
          </p:nvPr>
        </p:nvSpPr>
        <p:spPr/>
        <p:txBody>
          <a:bodyPr/>
          <a:lstStyle/>
          <a:p>
            <a:pPr rtl="0" eaLnBrk="1" hangingPunct="1"/>
            <a:r>
              <a:rPr b="1">
                <a:solidFill>
                  <a:schemeClr val="accent2"/>
                </a:solidFill>
              </a:rPr>
              <a:t>Filtre biosable rond en béton fait avec un moule en plaque de métal</a:t>
            </a:r>
          </a:p>
        </p:txBody>
      </p:sp>
      <p:sp>
        <p:nvSpPr>
          <p:cNvPr id="10243" name="Rectangle 5"/>
          <p:cNvSpPr>
            <a:spLocks noGrp="1" noChangeArrowheads="1"/>
          </p:cNvSpPr>
          <p:nvPr>
            <p:ph type="body" sz="half" idx="1"/>
          </p:nvPr>
        </p:nvSpPr>
        <p:spPr>
          <a:xfrm>
            <a:off x="457200" y="1600200"/>
            <a:ext cx="5029200" cy="4525963"/>
          </a:xfrm>
        </p:spPr>
        <p:txBody>
          <a:bodyPr/>
          <a:lstStyle/>
          <a:p>
            <a:pPr rtl="0" eaLnBrk="1" hangingPunct="1">
              <a:lnSpc>
                <a:spcPct val="90000"/>
              </a:lnSpc>
              <a:buFontTx/>
              <a:buNone/>
            </a:pPr>
            <a:r>
              <a:rPr sz="2400" b="1"/>
              <a:t>Durée de vie : </a:t>
            </a:r>
          </a:p>
          <a:p>
            <a:pPr rtl="0" eaLnBrk="1" hangingPunct="1">
              <a:lnSpc>
                <a:spcPct val="90000"/>
              </a:lnSpc>
              <a:buFontTx/>
              <a:buNone/>
            </a:pPr>
            <a:r>
              <a:rPr sz="2400" b="1"/>
              <a:t>	</a:t>
            </a:r>
            <a:r>
              <a:rPr sz="2400"/>
              <a:t>30+ ans</a:t>
            </a:r>
            <a:r>
              <a:rPr sz="2400" b="1"/>
              <a:t> </a:t>
            </a:r>
          </a:p>
          <a:p>
            <a:pPr rtl="0" eaLnBrk="1" hangingPunct="1">
              <a:lnSpc>
                <a:spcPct val="90000"/>
              </a:lnSpc>
              <a:buFontTx/>
              <a:buNone/>
            </a:pPr>
            <a:r>
              <a:rPr sz="2400" b="1">
                <a:solidFill>
                  <a:srgbClr val="000000"/>
                </a:solidFill>
                <a:cs typeface="Times New Roman" pitchFamily="18" charset="0"/>
              </a:rPr>
              <a:t>Dimensions approximatives :</a:t>
            </a:r>
          </a:p>
          <a:p>
            <a:pPr rtl="0" eaLnBrk="1" hangingPunct="1">
              <a:lnSpc>
                <a:spcPct val="90000"/>
              </a:lnSpc>
              <a:buFontTx/>
              <a:buNone/>
            </a:pPr>
            <a:r>
              <a:rPr sz="2400">
                <a:solidFill>
                  <a:srgbClr val="000000"/>
                </a:solidFill>
                <a:cs typeface="Times New Roman" pitchFamily="18" charset="0"/>
              </a:rPr>
              <a:t>	Hauteur : 0,91 m</a:t>
            </a:r>
          </a:p>
          <a:p>
            <a:pPr rtl="0" eaLnBrk="1" hangingPunct="1">
              <a:lnSpc>
                <a:spcPct val="90000"/>
              </a:lnSpc>
              <a:buFontTx/>
              <a:buNone/>
            </a:pPr>
            <a:r>
              <a:rPr sz="2400">
                <a:solidFill>
                  <a:srgbClr val="000000"/>
                </a:solidFill>
                <a:cs typeface="Times New Roman" pitchFamily="18" charset="0"/>
              </a:rPr>
              <a:t>	Diamètre : 0,3 m</a:t>
            </a:r>
          </a:p>
          <a:p>
            <a:pPr rtl="0" eaLnBrk="1" hangingPunct="1">
              <a:lnSpc>
                <a:spcPct val="90000"/>
              </a:lnSpc>
              <a:buFontTx/>
              <a:buNone/>
            </a:pPr>
            <a:r>
              <a:rPr sz="2400" b="1">
                <a:solidFill>
                  <a:srgbClr val="000000"/>
                </a:solidFill>
                <a:cs typeface="Times New Roman" pitchFamily="18" charset="0"/>
              </a:rPr>
              <a:t>Poids approximatif :</a:t>
            </a:r>
          </a:p>
          <a:p>
            <a:pPr rtl="0" eaLnBrk="1" hangingPunct="1">
              <a:lnSpc>
                <a:spcPct val="90000"/>
              </a:lnSpc>
              <a:buFontTx/>
              <a:buNone/>
            </a:pPr>
            <a:r>
              <a:rPr sz="2400"/>
              <a:t>	Vide : 75 kg</a:t>
            </a:r>
          </a:p>
          <a:p>
            <a:pPr rtl="0" eaLnBrk="1" hangingPunct="1">
              <a:lnSpc>
                <a:spcPct val="90000"/>
              </a:lnSpc>
              <a:buFontTx/>
              <a:buNone/>
            </a:pPr>
            <a:r>
              <a:rPr sz="2400"/>
              <a:t>	Rempli : 150 kg</a:t>
            </a:r>
          </a:p>
          <a:p>
            <a:pPr rtl="0" eaLnBrk="1" hangingPunct="1">
              <a:lnSpc>
                <a:spcPct val="90000"/>
              </a:lnSpc>
              <a:buFontTx/>
              <a:buNone/>
            </a:pPr>
            <a:r>
              <a:rPr sz="2400" b="1">
                <a:solidFill>
                  <a:srgbClr val="000000"/>
                </a:solidFill>
                <a:cs typeface="Times New Roman" pitchFamily="18" charset="0"/>
              </a:rPr>
              <a:t>Coût du moule : </a:t>
            </a:r>
          </a:p>
          <a:p>
            <a:pPr rtl="0" eaLnBrk="1" hangingPunct="1">
              <a:lnSpc>
                <a:spcPct val="90000"/>
              </a:lnSpc>
              <a:buFontTx/>
              <a:buNone/>
            </a:pPr>
            <a:r>
              <a:rPr sz="2400" b="1">
                <a:solidFill>
                  <a:srgbClr val="000000"/>
                </a:solidFill>
                <a:cs typeface="Times New Roman" pitchFamily="18" charset="0"/>
              </a:rPr>
              <a:t> </a:t>
            </a:r>
            <a:r>
              <a:rPr sz="2400">
                <a:solidFill>
                  <a:srgbClr val="000000"/>
                </a:solidFill>
                <a:cs typeface="Times New Roman" pitchFamily="18" charset="0"/>
              </a:rPr>
              <a:t>20 à 200 $ US, durée de vie inconnue</a:t>
            </a:r>
          </a:p>
          <a:p>
            <a:pPr rtl="0" eaLnBrk="1" hangingPunct="1">
              <a:lnSpc>
                <a:spcPct val="90000"/>
              </a:lnSpc>
              <a:buFontTx/>
              <a:buNone/>
            </a:pPr>
            <a:r>
              <a:rPr sz="2400" b="1"/>
              <a:t>Coût matériel du filtre :</a:t>
            </a:r>
          </a:p>
          <a:p>
            <a:pPr rtl="0" eaLnBrk="1" hangingPunct="1">
              <a:lnSpc>
                <a:spcPct val="90000"/>
              </a:lnSpc>
              <a:buFontTx/>
              <a:buNone/>
            </a:pPr>
            <a:r>
              <a:rPr sz="2400"/>
              <a:t>	12 à 50 $ US</a:t>
            </a:r>
          </a:p>
        </p:txBody>
      </p:sp>
      <p:pic>
        <p:nvPicPr>
          <p:cNvPr id="10244" name="Picture 7" descr="FIRST FILTE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715000" y="1600200"/>
            <a:ext cx="299085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p:cNvSpPr txBox="1"/>
          <p:nvPr/>
        </p:nvSpPr>
        <p:spPr>
          <a:xfrm>
            <a:off x="5715000" y="6096000"/>
            <a:ext cx="3429000" cy="646331"/>
          </a:xfrm>
          <a:prstGeom prst="rect">
            <a:avLst/>
          </a:prstGeom>
          <a:noFill/>
        </p:spPr>
        <p:txBody>
          <a:bodyPr wrap="square" rtlCol="0">
            <a:spAutoFit/>
          </a:bodyPr>
          <a:lstStyle/>
          <a:p>
            <a:pPr rtl="0"/>
            <a:r>
              <a:rPr/>
              <a:t>Conçu par Wycliffe Associates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856" y="1333500"/>
            <a:ext cx="2356096"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2" name="Rectangle 4"/>
          <p:cNvSpPr>
            <a:spLocks noGrp="1" noChangeArrowheads="1"/>
          </p:cNvSpPr>
          <p:nvPr>
            <p:ph type="title"/>
          </p:nvPr>
        </p:nvSpPr>
        <p:spPr/>
        <p:txBody>
          <a:bodyPr/>
          <a:lstStyle/>
          <a:p>
            <a:pPr rtl="0" eaLnBrk="1" hangingPunct="1"/>
            <a:r>
              <a:rPr b="1">
                <a:solidFill>
                  <a:schemeClr val="accent2"/>
                </a:solidFill>
              </a:rPr>
              <a:t>Filtre biosable rond en plaque métal</a:t>
            </a:r>
          </a:p>
        </p:txBody>
      </p:sp>
      <p:sp>
        <p:nvSpPr>
          <p:cNvPr id="10243" name="Rectangle 5"/>
          <p:cNvSpPr>
            <a:spLocks noGrp="1" noChangeArrowheads="1"/>
          </p:cNvSpPr>
          <p:nvPr>
            <p:ph type="body" sz="half" idx="1"/>
          </p:nvPr>
        </p:nvSpPr>
        <p:spPr>
          <a:xfrm>
            <a:off x="838200" y="1607689"/>
            <a:ext cx="4343400" cy="4525963"/>
          </a:xfrm>
        </p:spPr>
        <p:txBody>
          <a:bodyPr/>
          <a:lstStyle/>
          <a:p>
            <a:pPr rtl="0" eaLnBrk="1" hangingPunct="1">
              <a:lnSpc>
                <a:spcPct val="90000"/>
              </a:lnSpc>
              <a:buFontTx/>
              <a:buNone/>
            </a:pPr>
            <a:r>
              <a:rPr sz="2400" b="1" dirty="0" err="1"/>
              <a:t>Durée</a:t>
            </a:r>
            <a:r>
              <a:rPr sz="2400" b="1" dirty="0"/>
              <a:t> de vie : </a:t>
            </a:r>
          </a:p>
          <a:p>
            <a:pPr rtl="0" eaLnBrk="1" hangingPunct="1">
              <a:lnSpc>
                <a:spcPct val="90000"/>
              </a:lnSpc>
              <a:buFontTx/>
              <a:buNone/>
            </a:pPr>
            <a:r>
              <a:rPr sz="2400" b="1" dirty="0"/>
              <a:t>	</a:t>
            </a:r>
            <a:r>
              <a:rPr sz="2400" dirty="0" err="1"/>
              <a:t>inconnue</a:t>
            </a:r>
            <a:r>
              <a:rPr sz="2400" b="1" dirty="0"/>
              <a:t> </a:t>
            </a:r>
          </a:p>
          <a:p>
            <a:pPr rtl="0" eaLnBrk="1" hangingPunct="1">
              <a:lnSpc>
                <a:spcPct val="90000"/>
              </a:lnSpc>
              <a:buFontTx/>
              <a:buNone/>
            </a:pPr>
            <a:r>
              <a:rPr sz="2400" b="1" dirty="0">
                <a:solidFill>
                  <a:srgbClr val="000000"/>
                </a:solidFill>
                <a:cs typeface="Times New Roman" pitchFamily="18" charset="0"/>
              </a:rPr>
              <a:t>Dimensions </a:t>
            </a:r>
            <a:r>
              <a:rPr sz="2400" b="1" dirty="0" err="1">
                <a:solidFill>
                  <a:srgbClr val="000000"/>
                </a:solidFill>
                <a:cs typeface="Times New Roman" pitchFamily="18" charset="0"/>
              </a:rPr>
              <a:t>approximatives</a:t>
            </a:r>
            <a:r>
              <a:rPr sz="2400" b="1" dirty="0">
                <a:solidFill>
                  <a:srgbClr val="000000"/>
                </a:solidFill>
                <a:cs typeface="Times New Roman" pitchFamily="18" charset="0"/>
              </a:rPr>
              <a:t> :</a:t>
            </a:r>
          </a:p>
          <a:p>
            <a:pPr rtl="0" eaLnBrk="1" hangingPunct="1">
              <a:lnSpc>
                <a:spcPct val="80000"/>
              </a:lnSpc>
              <a:buFontTx/>
              <a:buNone/>
            </a:pPr>
            <a:r>
              <a:rPr sz="2400" dirty="0"/>
              <a:t>	Hauteur : 0,95 m</a:t>
            </a:r>
          </a:p>
          <a:p>
            <a:pPr rtl="0" eaLnBrk="1" hangingPunct="1">
              <a:lnSpc>
                <a:spcPct val="80000"/>
              </a:lnSpc>
              <a:buFontTx/>
              <a:buNone/>
            </a:pPr>
            <a:r>
              <a:rPr sz="2400" dirty="0"/>
              <a:t>	</a:t>
            </a:r>
            <a:r>
              <a:rPr sz="2400" dirty="0" err="1"/>
              <a:t>Largeur</a:t>
            </a:r>
            <a:r>
              <a:rPr sz="2400" dirty="0"/>
              <a:t> – 0,3 m x 0,3 m</a:t>
            </a:r>
          </a:p>
          <a:p>
            <a:pPr rtl="0" eaLnBrk="1" hangingPunct="1">
              <a:lnSpc>
                <a:spcPct val="90000"/>
              </a:lnSpc>
              <a:buFontTx/>
              <a:buNone/>
            </a:pPr>
            <a:r>
              <a:rPr sz="2400" b="1" dirty="0" err="1">
                <a:solidFill>
                  <a:srgbClr val="000000"/>
                </a:solidFill>
                <a:cs typeface="Times New Roman" pitchFamily="18" charset="0"/>
              </a:rPr>
              <a:t>Poids</a:t>
            </a:r>
            <a:r>
              <a:rPr sz="2400" b="1" dirty="0">
                <a:solidFill>
                  <a:srgbClr val="000000"/>
                </a:solidFill>
                <a:cs typeface="Times New Roman" pitchFamily="18" charset="0"/>
              </a:rPr>
              <a:t> </a:t>
            </a:r>
            <a:r>
              <a:rPr sz="2400" b="1" dirty="0" err="1">
                <a:solidFill>
                  <a:srgbClr val="000000"/>
                </a:solidFill>
                <a:cs typeface="Times New Roman" pitchFamily="18" charset="0"/>
              </a:rPr>
              <a:t>approximatif</a:t>
            </a:r>
            <a:r>
              <a:rPr sz="2400" b="1" dirty="0">
                <a:solidFill>
                  <a:srgbClr val="000000"/>
                </a:solidFill>
                <a:cs typeface="Times New Roman" pitchFamily="18" charset="0"/>
              </a:rPr>
              <a:t> :</a:t>
            </a:r>
          </a:p>
          <a:p>
            <a:pPr rtl="0" eaLnBrk="1" hangingPunct="1">
              <a:lnSpc>
                <a:spcPct val="90000"/>
              </a:lnSpc>
              <a:buFontTx/>
              <a:buNone/>
            </a:pPr>
            <a:r>
              <a:rPr sz="2400" dirty="0"/>
              <a:t>	Vide – 2 kg</a:t>
            </a:r>
          </a:p>
          <a:p>
            <a:pPr rtl="0" eaLnBrk="1" hangingPunct="1">
              <a:lnSpc>
                <a:spcPct val="90000"/>
              </a:lnSpc>
              <a:buFontTx/>
              <a:buNone/>
            </a:pPr>
            <a:r>
              <a:rPr sz="2400" dirty="0"/>
              <a:t>	</a:t>
            </a:r>
            <a:r>
              <a:rPr sz="2400" dirty="0" err="1"/>
              <a:t>Rempli</a:t>
            </a:r>
            <a:r>
              <a:rPr sz="2400" dirty="0"/>
              <a:t> : 80 kg</a:t>
            </a:r>
          </a:p>
          <a:p>
            <a:pPr rtl="0" eaLnBrk="1" hangingPunct="1">
              <a:lnSpc>
                <a:spcPct val="90000"/>
              </a:lnSpc>
              <a:buFontTx/>
              <a:buNone/>
            </a:pPr>
            <a:r>
              <a:rPr sz="2400" b="1" dirty="0" err="1">
                <a:solidFill>
                  <a:srgbClr val="000000"/>
                </a:solidFill>
                <a:cs typeface="Times New Roman" pitchFamily="18" charset="0"/>
              </a:rPr>
              <a:t>Coût</a:t>
            </a:r>
            <a:r>
              <a:rPr sz="2400" b="1" dirty="0">
                <a:solidFill>
                  <a:srgbClr val="000000"/>
                </a:solidFill>
                <a:cs typeface="Times New Roman" pitchFamily="18" charset="0"/>
              </a:rPr>
              <a:t> du </a:t>
            </a:r>
            <a:r>
              <a:rPr sz="2400" b="1" dirty="0" err="1">
                <a:solidFill>
                  <a:srgbClr val="000000"/>
                </a:solidFill>
                <a:cs typeface="Times New Roman" pitchFamily="18" charset="0"/>
              </a:rPr>
              <a:t>moule</a:t>
            </a:r>
            <a:r>
              <a:rPr sz="2400" b="1" dirty="0">
                <a:solidFill>
                  <a:srgbClr val="000000"/>
                </a:solidFill>
                <a:cs typeface="Times New Roman" pitchFamily="18" charset="0"/>
              </a:rPr>
              <a:t> : </a:t>
            </a:r>
          </a:p>
          <a:p>
            <a:pPr rtl="0" eaLnBrk="1" hangingPunct="1">
              <a:lnSpc>
                <a:spcPct val="90000"/>
              </a:lnSpc>
              <a:buFontTx/>
              <a:buNone/>
            </a:pPr>
            <a:r>
              <a:rPr sz="2400" b="1" dirty="0">
                <a:solidFill>
                  <a:srgbClr val="000000"/>
                </a:solidFill>
                <a:cs typeface="Times New Roman" pitchFamily="18" charset="0"/>
              </a:rPr>
              <a:t> </a:t>
            </a:r>
            <a:r>
              <a:rPr sz="2400" dirty="0">
                <a:solidFill>
                  <a:srgbClr val="000000"/>
                </a:solidFill>
                <a:cs typeface="Times New Roman" pitchFamily="18" charset="0"/>
              </a:rPr>
              <a:t>0 $</a:t>
            </a:r>
          </a:p>
          <a:p>
            <a:pPr rtl="0" eaLnBrk="1" hangingPunct="1">
              <a:lnSpc>
                <a:spcPct val="90000"/>
              </a:lnSpc>
              <a:buFontTx/>
              <a:buNone/>
            </a:pPr>
            <a:r>
              <a:rPr sz="2400" b="1" dirty="0" err="1"/>
              <a:t>Coût</a:t>
            </a:r>
            <a:r>
              <a:rPr sz="2400" b="1" dirty="0"/>
              <a:t> </a:t>
            </a:r>
            <a:r>
              <a:rPr sz="2400" b="1" dirty="0" err="1"/>
              <a:t>matériel</a:t>
            </a:r>
            <a:r>
              <a:rPr sz="2400" b="1" dirty="0"/>
              <a:t> du </a:t>
            </a:r>
            <a:r>
              <a:rPr sz="2400" b="1" dirty="0" err="1"/>
              <a:t>filtre</a:t>
            </a:r>
            <a:r>
              <a:rPr sz="2400" b="1" dirty="0"/>
              <a:t> :</a:t>
            </a:r>
          </a:p>
          <a:p>
            <a:pPr rtl="0" eaLnBrk="1" hangingPunct="1">
              <a:lnSpc>
                <a:spcPct val="90000"/>
              </a:lnSpc>
              <a:buFontTx/>
              <a:buNone/>
            </a:pPr>
            <a:r>
              <a:rPr sz="2400" dirty="0"/>
              <a:t>	18 $US (Afghanistan)</a:t>
            </a:r>
          </a:p>
        </p:txBody>
      </p:sp>
      <p:pic>
        <p:nvPicPr>
          <p:cNvPr id="5"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48400"/>
            <a:ext cx="976403" cy="609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0" y="6096000"/>
            <a:ext cx="3048000" cy="646331"/>
          </a:xfrm>
          <a:prstGeom prst="rect">
            <a:avLst/>
          </a:prstGeom>
          <a:noFill/>
        </p:spPr>
        <p:txBody>
          <a:bodyPr wrap="square" rtlCol="0">
            <a:spAutoFit/>
          </a:bodyPr>
          <a:lstStyle/>
          <a:p>
            <a:pPr rtl="0"/>
            <a:r>
              <a:rPr/>
              <a:t>Conçu par </a:t>
            </a:r>
          </a:p>
          <a:p>
            <a:pPr rtl="0"/>
            <a:r>
              <a:rPr/>
              <a:t>Solidarites International</a:t>
            </a:r>
          </a:p>
        </p:txBody>
      </p:sp>
    </p:spTree>
    <p:extLst>
      <p:ext uri="{BB962C8B-B14F-4D97-AF65-F5344CB8AC3E}">
        <p14:creationId xmlns:p14="http://schemas.microsoft.com/office/powerpoint/2010/main" val="2184621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48400"/>
            <a:ext cx="976403" cy="609600"/>
          </a:xfrm>
          <a:prstGeom prst="rect">
            <a:avLst/>
          </a:prstGeom>
          <a:noFill/>
          <a:extLst>
            <a:ext uri="{909E8E84-426E-40DD-AFC4-6F175D3DCCD1}">
              <a14:hiddenFill xmlns:a14="http://schemas.microsoft.com/office/drawing/2010/main">
                <a:solidFill>
                  <a:srgbClr val="FFFFFF"/>
                </a:solidFill>
              </a14:hiddenFill>
            </a:ext>
          </a:extLst>
        </p:spPr>
      </p:pic>
      <p:sp>
        <p:nvSpPr>
          <p:cNvPr id="11266" name="Rectangle 2"/>
          <p:cNvSpPr>
            <a:spLocks noGrp="1" noChangeArrowheads="1"/>
          </p:cNvSpPr>
          <p:nvPr>
            <p:ph type="title"/>
          </p:nvPr>
        </p:nvSpPr>
        <p:spPr>
          <a:xfrm>
            <a:off x="228600" y="274638"/>
            <a:ext cx="8686800" cy="1143000"/>
          </a:xfrm>
        </p:spPr>
        <p:txBody>
          <a:bodyPr/>
          <a:lstStyle/>
          <a:p>
            <a:pPr rtl="0" eaLnBrk="1" hangingPunct="1"/>
            <a:r>
              <a:rPr b="1">
                <a:solidFill>
                  <a:schemeClr val="accent2"/>
                </a:solidFill>
              </a:rPr>
              <a:t>Filtre biosable rond en béton d'Ideas-at-Work</a:t>
            </a:r>
          </a:p>
        </p:txBody>
      </p:sp>
      <p:sp>
        <p:nvSpPr>
          <p:cNvPr id="11267" name="Rectangle 3"/>
          <p:cNvSpPr>
            <a:spLocks noGrp="1" noChangeArrowheads="1"/>
          </p:cNvSpPr>
          <p:nvPr>
            <p:ph type="body" sz="half" idx="1"/>
          </p:nvPr>
        </p:nvSpPr>
        <p:spPr>
          <a:xfrm>
            <a:off x="457200" y="1447800"/>
            <a:ext cx="4419600" cy="5257800"/>
          </a:xfrm>
        </p:spPr>
        <p:txBody>
          <a:bodyPr/>
          <a:lstStyle/>
          <a:p>
            <a:pPr rtl="0" eaLnBrk="1" hangingPunct="1">
              <a:buFontTx/>
              <a:buNone/>
            </a:pPr>
            <a:r>
              <a:rPr sz="2400" b="1"/>
              <a:t>Durée de vie : </a:t>
            </a:r>
          </a:p>
          <a:p>
            <a:pPr rtl="0" eaLnBrk="1" hangingPunct="1">
              <a:buFontTx/>
              <a:buNone/>
            </a:pPr>
            <a:r>
              <a:rPr sz="2400" b="1"/>
              <a:t>	</a:t>
            </a:r>
            <a:r>
              <a:rPr sz="2400"/>
              <a:t>30+ ans</a:t>
            </a:r>
            <a:r>
              <a:rPr sz="2400" b="1"/>
              <a:t> </a:t>
            </a:r>
          </a:p>
          <a:p>
            <a:pPr rtl="0" eaLnBrk="1" hangingPunct="1">
              <a:buFontTx/>
              <a:buNone/>
            </a:pPr>
            <a:r>
              <a:rPr sz="2400" b="1">
                <a:solidFill>
                  <a:srgbClr val="000000"/>
                </a:solidFill>
                <a:cs typeface="Times New Roman" pitchFamily="18" charset="0"/>
              </a:rPr>
              <a:t>Dimensions approximatives :</a:t>
            </a:r>
          </a:p>
          <a:p>
            <a:pPr rtl="0" eaLnBrk="1" hangingPunct="1">
              <a:buFontTx/>
              <a:buNone/>
            </a:pPr>
            <a:r>
              <a:rPr sz="2400">
                <a:solidFill>
                  <a:srgbClr val="000000"/>
                </a:solidFill>
                <a:cs typeface="Times New Roman" pitchFamily="18" charset="0"/>
              </a:rPr>
              <a:t>	Hauteur : 0,94 m</a:t>
            </a:r>
          </a:p>
          <a:p>
            <a:pPr rtl="0" eaLnBrk="1" hangingPunct="1">
              <a:buFontTx/>
              <a:buNone/>
            </a:pPr>
            <a:r>
              <a:rPr sz="2400">
                <a:solidFill>
                  <a:srgbClr val="000000"/>
                </a:solidFill>
                <a:cs typeface="Times New Roman" pitchFamily="18" charset="0"/>
              </a:rPr>
              <a:t>	Diamètre – 0,23 – 0,3 m</a:t>
            </a:r>
          </a:p>
          <a:p>
            <a:pPr rtl="0" eaLnBrk="1" hangingPunct="1">
              <a:buFontTx/>
              <a:buNone/>
            </a:pPr>
            <a:r>
              <a:rPr sz="2400" b="1">
                <a:solidFill>
                  <a:srgbClr val="000000"/>
                </a:solidFill>
                <a:cs typeface="Times New Roman" pitchFamily="18" charset="0"/>
              </a:rPr>
              <a:t>Poids approximatif : </a:t>
            </a:r>
          </a:p>
          <a:p>
            <a:pPr rtl="0" eaLnBrk="1" hangingPunct="1">
              <a:lnSpc>
                <a:spcPct val="90000"/>
              </a:lnSpc>
              <a:buFontTx/>
              <a:buNone/>
            </a:pPr>
            <a:r>
              <a:rPr sz="2400" b="1">
                <a:solidFill>
                  <a:srgbClr val="000000"/>
                </a:solidFill>
                <a:cs typeface="Times New Roman" pitchFamily="18" charset="0"/>
              </a:rPr>
              <a:t> </a:t>
            </a:r>
            <a:r>
              <a:rPr sz="2400"/>
              <a:t>Vide : ?</a:t>
            </a:r>
          </a:p>
          <a:p>
            <a:pPr rtl="0" eaLnBrk="1" hangingPunct="1">
              <a:lnSpc>
                <a:spcPct val="90000"/>
              </a:lnSpc>
              <a:buFontTx/>
              <a:buNone/>
            </a:pPr>
            <a:r>
              <a:rPr sz="2400"/>
              <a:t>	Rempli : ?</a:t>
            </a:r>
          </a:p>
          <a:p>
            <a:pPr rtl="0" eaLnBrk="1" hangingPunct="1">
              <a:buFontTx/>
              <a:buNone/>
            </a:pPr>
            <a:r>
              <a:rPr sz="2400" b="1">
                <a:solidFill>
                  <a:srgbClr val="000000"/>
                </a:solidFill>
                <a:cs typeface="Times New Roman" pitchFamily="18" charset="0"/>
              </a:rPr>
              <a:t>Coût du moule : </a:t>
            </a:r>
          </a:p>
          <a:p>
            <a:pPr rtl="0" eaLnBrk="1" hangingPunct="1">
              <a:buFontTx/>
              <a:buNone/>
            </a:pPr>
            <a:r>
              <a:rPr sz="2400" b="1">
                <a:solidFill>
                  <a:srgbClr val="000000"/>
                </a:solidFill>
                <a:cs typeface="Times New Roman" pitchFamily="18" charset="0"/>
              </a:rPr>
              <a:t> </a:t>
            </a:r>
            <a:r>
              <a:rPr sz="2400">
                <a:solidFill>
                  <a:srgbClr val="000000"/>
                </a:solidFill>
                <a:cs typeface="Times New Roman" pitchFamily="18" charset="0"/>
              </a:rPr>
              <a:t>5 $US </a:t>
            </a:r>
          </a:p>
          <a:p>
            <a:pPr rtl="0" eaLnBrk="1" hangingPunct="1">
              <a:buFontTx/>
              <a:buNone/>
            </a:pPr>
            <a:r>
              <a:rPr sz="2400" b="1"/>
              <a:t>Coût matériel du filtre :</a:t>
            </a:r>
          </a:p>
          <a:p>
            <a:pPr rtl="0" eaLnBrk="1" hangingPunct="1">
              <a:buFontTx/>
              <a:buNone/>
            </a:pPr>
            <a:r>
              <a:rPr sz="2400"/>
              <a:t>	21 $US (Pakistan)</a:t>
            </a:r>
          </a:p>
        </p:txBody>
      </p:sp>
      <p:pic>
        <p:nvPicPr>
          <p:cNvPr id="11268" name="Picture 6" descr="3 Concreting the base"/>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815210" y="1676401"/>
            <a:ext cx="4050421"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p:cNvSpPr txBox="1"/>
          <p:nvPr/>
        </p:nvSpPr>
        <p:spPr>
          <a:xfrm>
            <a:off x="4648200" y="5486400"/>
            <a:ext cx="3810000" cy="369332"/>
          </a:xfrm>
          <a:prstGeom prst="rect">
            <a:avLst/>
          </a:prstGeom>
          <a:noFill/>
        </p:spPr>
        <p:txBody>
          <a:bodyPr wrap="square" rtlCol="0">
            <a:spAutoFit/>
          </a:bodyPr>
          <a:lstStyle/>
          <a:p>
            <a:pPr rtl="0"/>
            <a:r>
              <a:rPr/>
              <a:t>Conçu par Koshish au Pakistan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BSFs at SCOPE Tharparker Pakistan Mar 2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5" descr="Bgl_2008 08_ (84) (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3049588"/>
            <a:ext cx="5076825" cy="380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6" descr="IMG_2262 (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6638" y="2997200"/>
            <a:ext cx="28956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5238" y="2997200"/>
            <a:ext cx="2887662" cy="386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1188" y="1268413"/>
            <a:ext cx="7772400" cy="1470025"/>
          </a:xfrm>
        </p:spPr>
        <p:txBody>
          <a:bodyPr/>
          <a:lstStyle/>
          <a:p>
            <a:pPr rtl="0"/>
            <a:r>
              <a:rPr b="1">
                <a:solidFill>
                  <a:schemeClr val="accent2"/>
                </a:solidFill>
              </a:rPr>
              <a:t>Différentes enveloppes de filtres biosable</a:t>
            </a:r>
          </a:p>
        </p:txBody>
      </p:sp>
      <p:pic>
        <p:nvPicPr>
          <p:cNvPr id="3075" name="Picture 4" descr="CAWST Col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407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5" descr="IMG_57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124200"/>
            <a:ext cx="2242433" cy="3352800"/>
          </a:xfrm>
          <a:prstGeom prst="rect">
            <a:avLst/>
          </a:prstGeom>
          <a:noFill/>
          <a:ln w="63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3" name="Picture 6" descr="IMG_2262 (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110023"/>
            <a:ext cx="2514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7" descr="BSFs at SCOPE Tharparker Pakistan Mar 20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767" y="462830"/>
            <a:ext cx="4419600"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8" descr="filters all in a row"/>
          <p:cNvPicPr>
            <a:picLocks noChangeAspect="1" noChangeArrowheads="1"/>
          </p:cNvPicPr>
          <p:nvPr/>
        </p:nvPicPr>
        <p:blipFill rotWithShape="1">
          <a:blip r:embed="rId6">
            <a:extLst>
              <a:ext uri="{28A0092B-C50C-407E-A947-70E740481C1C}">
                <a14:useLocalDpi xmlns:a14="http://schemas.microsoft.com/office/drawing/2010/main" val="0"/>
              </a:ext>
            </a:extLst>
          </a:blip>
          <a:srcRect l="45450" t="6451" b="-1076"/>
          <a:stretch/>
        </p:blipFill>
        <p:spPr bwMode="auto">
          <a:xfrm>
            <a:off x="5791200" y="263156"/>
            <a:ext cx="1960264" cy="255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AWST Colour - no text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248400"/>
            <a:ext cx="976403" cy="60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0" y="304800"/>
            <a:ext cx="9144000" cy="1143000"/>
          </a:xfrm>
        </p:spPr>
        <p:txBody>
          <a:bodyPr/>
          <a:lstStyle/>
          <a:p>
            <a:pPr rtl="0" eaLnBrk="1" hangingPunct="1"/>
            <a:r>
              <a:rPr b="1">
                <a:solidFill>
                  <a:schemeClr val="accent2"/>
                </a:solidFill>
              </a:rPr>
              <a:t>Filtre biosable en béton de CAWST Version 8</a:t>
            </a:r>
            <a:r>
              <a:rPr lang="en-GB" b="1" dirty="0">
                <a:solidFill>
                  <a:schemeClr val="accent2"/>
                </a:solidFill>
              </a:rPr>
              <a:t/>
            </a:r>
            <a:br>
              <a:rPr lang="en-GB" b="1" dirty="0">
                <a:solidFill>
                  <a:schemeClr val="accent2"/>
                </a:solidFill>
              </a:rPr>
            </a:br>
            <a:r>
              <a:rPr b="1">
                <a:solidFill>
                  <a:schemeClr val="accent2"/>
                </a:solidFill>
              </a:rPr>
              <a:t> </a:t>
            </a:r>
          </a:p>
        </p:txBody>
      </p:sp>
      <p:sp>
        <p:nvSpPr>
          <p:cNvPr id="3075" name="Rectangle 5"/>
          <p:cNvSpPr>
            <a:spLocks noGrp="1" noChangeArrowheads="1"/>
          </p:cNvSpPr>
          <p:nvPr>
            <p:ph type="body" sz="half" idx="1"/>
          </p:nvPr>
        </p:nvSpPr>
        <p:spPr>
          <a:xfrm>
            <a:off x="457200" y="1752600"/>
            <a:ext cx="4419600" cy="4373563"/>
          </a:xfrm>
        </p:spPr>
        <p:txBody>
          <a:bodyPr/>
          <a:lstStyle/>
          <a:p>
            <a:pPr rtl="0" eaLnBrk="1" hangingPunct="1">
              <a:lnSpc>
                <a:spcPct val="80000"/>
              </a:lnSpc>
              <a:buFontTx/>
              <a:buNone/>
            </a:pPr>
            <a:r>
              <a:rPr sz="2400" b="1"/>
              <a:t>Durée de vie : </a:t>
            </a:r>
          </a:p>
          <a:p>
            <a:pPr rtl="0" eaLnBrk="1" hangingPunct="1">
              <a:lnSpc>
                <a:spcPct val="80000"/>
              </a:lnSpc>
              <a:buFontTx/>
              <a:buNone/>
            </a:pPr>
            <a:r>
              <a:rPr sz="2400" b="1"/>
              <a:t>	</a:t>
            </a:r>
            <a:r>
              <a:rPr sz="2400"/>
              <a:t>30+ ans</a:t>
            </a:r>
          </a:p>
          <a:p>
            <a:pPr rtl="0" eaLnBrk="1" hangingPunct="1">
              <a:lnSpc>
                <a:spcPct val="80000"/>
              </a:lnSpc>
              <a:buFontTx/>
              <a:buNone/>
            </a:pPr>
            <a:r>
              <a:rPr sz="2400" b="1"/>
              <a:t>Dimensions approximatives :</a:t>
            </a:r>
          </a:p>
          <a:p>
            <a:pPr rtl="0" eaLnBrk="1" hangingPunct="1">
              <a:lnSpc>
                <a:spcPct val="80000"/>
              </a:lnSpc>
              <a:buFontTx/>
              <a:buNone/>
            </a:pPr>
            <a:r>
              <a:rPr sz="2400"/>
              <a:t>	Hauteur : 0,95 m</a:t>
            </a:r>
          </a:p>
          <a:p>
            <a:pPr rtl="0" eaLnBrk="1" hangingPunct="1">
              <a:lnSpc>
                <a:spcPct val="80000"/>
              </a:lnSpc>
              <a:buFontTx/>
              <a:buNone/>
            </a:pPr>
            <a:r>
              <a:rPr sz="2400"/>
              <a:t>	Largeur : 0,35 m x 0,35 m</a:t>
            </a:r>
          </a:p>
          <a:p>
            <a:pPr rtl="0" eaLnBrk="1" hangingPunct="1">
              <a:lnSpc>
                <a:spcPct val="80000"/>
              </a:lnSpc>
              <a:buFontTx/>
              <a:buNone/>
            </a:pPr>
            <a:r>
              <a:rPr sz="2400" b="1"/>
              <a:t>Poids approximatif :</a:t>
            </a:r>
          </a:p>
          <a:p>
            <a:pPr rtl="0" eaLnBrk="1" hangingPunct="1">
              <a:lnSpc>
                <a:spcPct val="80000"/>
              </a:lnSpc>
              <a:buFontTx/>
              <a:buNone/>
            </a:pPr>
            <a:r>
              <a:rPr sz="2400"/>
              <a:t>	Vide : 150 kg</a:t>
            </a:r>
          </a:p>
          <a:p>
            <a:pPr rtl="0" eaLnBrk="1" hangingPunct="1">
              <a:lnSpc>
                <a:spcPct val="80000"/>
              </a:lnSpc>
              <a:buFontTx/>
              <a:buNone/>
            </a:pPr>
            <a:r>
              <a:rPr sz="2400"/>
              <a:t>	Rempli : 230 kg</a:t>
            </a:r>
          </a:p>
          <a:p>
            <a:pPr rtl="0" eaLnBrk="1" hangingPunct="1">
              <a:lnSpc>
                <a:spcPct val="80000"/>
              </a:lnSpc>
              <a:buFontTx/>
              <a:buNone/>
            </a:pPr>
            <a:r>
              <a:rPr sz="2400" b="1"/>
              <a:t>Coût du moule : </a:t>
            </a:r>
          </a:p>
          <a:p>
            <a:pPr rtl="0" eaLnBrk="1" hangingPunct="1">
              <a:lnSpc>
                <a:spcPct val="80000"/>
              </a:lnSpc>
              <a:buFontTx/>
              <a:buNone/>
            </a:pPr>
            <a:r>
              <a:rPr sz="2400" b="1"/>
              <a:t>	</a:t>
            </a:r>
            <a:r>
              <a:rPr sz="2400"/>
              <a:t>400-1000 $US</a:t>
            </a:r>
          </a:p>
          <a:p>
            <a:pPr rtl="0" eaLnBrk="1" hangingPunct="1">
              <a:lnSpc>
                <a:spcPct val="80000"/>
              </a:lnSpc>
              <a:buFontTx/>
              <a:buNone/>
            </a:pPr>
            <a:r>
              <a:rPr sz="2400" b="1"/>
              <a:t>Coût matériel du filtre :</a:t>
            </a:r>
          </a:p>
          <a:p>
            <a:pPr rtl="0" eaLnBrk="1" hangingPunct="1">
              <a:lnSpc>
                <a:spcPct val="80000"/>
              </a:lnSpc>
              <a:buFontTx/>
              <a:buNone/>
            </a:pPr>
            <a:r>
              <a:rPr sz="2400"/>
              <a:t>	20-60 $US</a:t>
            </a:r>
          </a:p>
          <a:p>
            <a:pPr eaLnBrk="1" hangingPunct="1">
              <a:lnSpc>
                <a:spcPct val="80000"/>
              </a:lnSpc>
              <a:buFontTx/>
              <a:buNone/>
            </a:pPr>
            <a:endParaRPr lang="en-GB" sz="2400" dirty="0" smtClean="0"/>
          </a:p>
        </p:txBody>
      </p:sp>
      <p:pic>
        <p:nvPicPr>
          <p:cNvPr id="3076" name="Picture 7" descr="DSC01843"/>
          <p:cNvPicPr>
            <a:picLocks noGrp="1" noChangeAspect="1" noChangeArrowheads="1"/>
          </p:cNvPicPr>
          <p:nvPr>
            <p:ph sz="half" idx="2"/>
          </p:nvPr>
        </p:nvPicPr>
        <p:blipFill>
          <a:blip r:embed="rId3" cstate="print">
            <a:lum bright="12000"/>
            <a:extLst>
              <a:ext uri="{28A0092B-C50C-407E-A947-70E740481C1C}">
                <a14:useLocalDpi xmlns:a14="http://schemas.microsoft.com/office/drawing/2010/main" val="0"/>
              </a:ext>
            </a:extLst>
          </a:blip>
          <a:srcRect/>
          <a:stretch>
            <a:fillRect/>
          </a:stretch>
        </p:blipFill>
        <p:spPr>
          <a:xfrm>
            <a:off x="5410200" y="1676400"/>
            <a:ext cx="2383359"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6287110"/>
            <a:ext cx="914400" cy="5708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7"/>
          <p:cNvSpPr txBox="1">
            <a:spLocks noChangeArrowheads="1"/>
          </p:cNvSpPr>
          <p:nvPr/>
        </p:nvSpPr>
        <p:spPr bwMode="auto">
          <a:xfrm>
            <a:off x="5410200" y="5880100"/>
            <a:ext cx="35052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Version 8</a:t>
            </a:r>
          </a:p>
          <a:p>
            <a:pPr rtl="0" eaLnBrk="1" hangingPunct="1"/>
            <a:r>
              <a:rPr/>
              <a:t>Capacité du réservoir : 18 L</a:t>
            </a:r>
          </a:p>
          <a:p>
            <a:pPr rtl="0" eaLnBrk="1" hangingPunct="1"/>
            <a:r>
              <a:rPr/>
              <a:t>Débit : 600 mL/min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rtl="0" eaLnBrk="1" hangingPunct="1"/>
            <a:r>
              <a:rPr b="1">
                <a:solidFill>
                  <a:schemeClr val="accent2"/>
                </a:solidFill>
              </a:rPr>
              <a:t>Filtre biosable en béton de CAWST Version 9</a:t>
            </a:r>
            <a:r>
              <a:rPr lang="en-GB" b="1" dirty="0">
                <a:solidFill>
                  <a:schemeClr val="accent2"/>
                </a:solidFill>
              </a:rPr>
              <a:t/>
            </a:r>
            <a:br>
              <a:rPr lang="en-GB" b="1" dirty="0">
                <a:solidFill>
                  <a:schemeClr val="accent2"/>
                </a:solidFill>
              </a:rPr>
            </a:br>
            <a:endParaRPr lang="en-GB" b="1" dirty="0">
              <a:solidFill>
                <a:schemeClr val="accent2"/>
              </a:solidFill>
            </a:endParaRPr>
          </a:p>
        </p:txBody>
      </p:sp>
      <p:sp>
        <p:nvSpPr>
          <p:cNvPr id="4099" name="Rectangle 4"/>
          <p:cNvSpPr>
            <a:spLocks noGrp="1" noChangeArrowheads="1"/>
          </p:cNvSpPr>
          <p:nvPr>
            <p:ph type="body" sz="half" idx="1"/>
          </p:nvPr>
        </p:nvSpPr>
        <p:spPr>
          <a:xfrm>
            <a:off x="457200" y="1676400"/>
            <a:ext cx="4343400" cy="4664869"/>
          </a:xfrm>
        </p:spPr>
        <p:txBody>
          <a:bodyPr/>
          <a:lstStyle/>
          <a:p>
            <a:pPr rtl="0" eaLnBrk="1" hangingPunct="1">
              <a:lnSpc>
                <a:spcPct val="80000"/>
              </a:lnSpc>
              <a:buFontTx/>
              <a:buNone/>
            </a:pPr>
            <a:r>
              <a:rPr sz="2400" b="1"/>
              <a:t>Durée de vie : </a:t>
            </a:r>
          </a:p>
          <a:p>
            <a:pPr rtl="0" eaLnBrk="1" hangingPunct="1">
              <a:lnSpc>
                <a:spcPct val="80000"/>
              </a:lnSpc>
              <a:buFontTx/>
              <a:buNone/>
            </a:pPr>
            <a:r>
              <a:rPr sz="2400" b="1"/>
              <a:t>	</a:t>
            </a:r>
            <a:r>
              <a:rPr sz="2400"/>
              <a:t>30+ ans</a:t>
            </a:r>
            <a:r>
              <a:rPr sz="2400" b="1"/>
              <a:t> </a:t>
            </a:r>
          </a:p>
          <a:p>
            <a:pPr rtl="0" eaLnBrk="1" hangingPunct="1">
              <a:lnSpc>
                <a:spcPct val="80000"/>
              </a:lnSpc>
              <a:buFontTx/>
              <a:buNone/>
            </a:pPr>
            <a:r>
              <a:rPr sz="2400" b="1"/>
              <a:t>Dimensions approximatives :</a:t>
            </a:r>
          </a:p>
          <a:p>
            <a:pPr rtl="0" eaLnBrk="1" hangingPunct="1">
              <a:lnSpc>
                <a:spcPct val="80000"/>
              </a:lnSpc>
              <a:buFontTx/>
              <a:buNone/>
            </a:pPr>
            <a:r>
              <a:rPr sz="2400"/>
              <a:t>	Hauteur : 0,95 m</a:t>
            </a:r>
          </a:p>
          <a:p>
            <a:pPr rtl="0" eaLnBrk="1" hangingPunct="1">
              <a:lnSpc>
                <a:spcPct val="80000"/>
              </a:lnSpc>
              <a:buFontTx/>
              <a:buNone/>
            </a:pPr>
            <a:r>
              <a:rPr sz="2400"/>
              <a:t>	Largeur – 0,3 m x 0,3 m</a:t>
            </a:r>
          </a:p>
          <a:p>
            <a:pPr rtl="0" eaLnBrk="1" hangingPunct="1">
              <a:lnSpc>
                <a:spcPct val="80000"/>
              </a:lnSpc>
              <a:buFontTx/>
              <a:buNone/>
            </a:pPr>
            <a:r>
              <a:rPr sz="2400" b="1"/>
              <a:t>Poids approximatif :</a:t>
            </a:r>
          </a:p>
          <a:p>
            <a:pPr rtl="0" eaLnBrk="1" hangingPunct="1">
              <a:lnSpc>
                <a:spcPct val="80000"/>
              </a:lnSpc>
              <a:buFontTx/>
              <a:buNone/>
            </a:pPr>
            <a:r>
              <a:rPr sz="2400"/>
              <a:t>	Vide : 75 kg</a:t>
            </a:r>
          </a:p>
          <a:p>
            <a:pPr rtl="0" eaLnBrk="1" hangingPunct="1">
              <a:lnSpc>
                <a:spcPct val="80000"/>
              </a:lnSpc>
              <a:buFontTx/>
              <a:buNone/>
            </a:pPr>
            <a:r>
              <a:rPr sz="2400"/>
              <a:t>	Rempli : 150 kg</a:t>
            </a:r>
          </a:p>
          <a:p>
            <a:pPr rtl="0" eaLnBrk="1" hangingPunct="1">
              <a:lnSpc>
                <a:spcPct val="80000"/>
              </a:lnSpc>
              <a:buFontTx/>
              <a:buNone/>
            </a:pPr>
            <a:r>
              <a:rPr sz="2400" b="1"/>
              <a:t>Coût du moule : </a:t>
            </a:r>
          </a:p>
          <a:p>
            <a:pPr rtl="0" eaLnBrk="1" hangingPunct="1">
              <a:lnSpc>
                <a:spcPct val="80000"/>
              </a:lnSpc>
              <a:buFontTx/>
              <a:buNone/>
            </a:pPr>
            <a:r>
              <a:rPr sz="2400" b="1"/>
              <a:t>	</a:t>
            </a:r>
            <a:r>
              <a:rPr sz="2400"/>
              <a:t>400-1000 $US</a:t>
            </a:r>
          </a:p>
          <a:p>
            <a:pPr rtl="0" eaLnBrk="1" hangingPunct="1">
              <a:lnSpc>
                <a:spcPct val="80000"/>
              </a:lnSpc>
              <a:buFontTx/>
              <a:buNone/>
            </a:pPr>
            <a:r>
              <a:rPr sz="2400" b="1"/>
              <a:t>Coût matériel du filtre :</a:t>
            </a:r>
          </a:p>
          <a:p>
            <a:pPr rtl="0" eaLnBrk="1" hangingPunct="1">
              <a:lnSpc>
                <a:spcPct val="80000"/>
              </a:lnSpc>
              <a:buFontTx/>
              <a:buNone/>
            </a:pPr>
            <a:r>
              <a:rPr sz="2400"/>
              <a:t>	12-50 $US</a:t>
            </a:r>
          </a:p>
          <a:p>
            <a:pPr eaLnBrk="1" hangingPunct="1">
              <a:lnSpc>
                <a:spcPct val="80000"/>
              </a:lnSpc>
              <a:buFontTx/>
              <a:buNone/>
            </a:pPr>
            <a:endParaRPr lang="en-GB" sz="2400" dirty="0" smtClean="0"/>
          </a:p>
        </p:txBody>
      </p:sp>
      <p:pic>
        <p:nvPicPr>
          <p:cNvPr id="4100" name="Picture 7" descr="India"/>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5257801" y="1600200"/>
            <a:ext cx="31613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p:nvSpPr>
        <p:spPr bwMode="auto">
          <a:xfrm>
            <a:off x="5181600" y="5880100"/>
            <a:ext cx="37338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Version 9</a:t>
            </a:r>
          </a:p>
          <a:p>
            <a:pPr rtl="0" eaLnBrk="1" hangingPunct="1"/>
            <a:r>
              <a:rPr/>
              <a:t>Capacité du réservoir : 18 L</a:t>
            </a:r>
          </a:p>
          <a:p>
            <a:pPr rtl="0" eaLnBrk="1" hangingPunct="1"/>
            <a:r>
              <a:rPr/>
              <a:t>Débit : 600 mL/min</a:t>
            </a:r>
          </a:p>
        </p:txBody>
      </p:sp>
      <p:pic>
        <p:nvPicPr>
          <p:cNvPr id="6"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48400"/>
            <a:ext cx="976403" cy="60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rtl="0" eaLnBrk="1" hangingPunct="1"/>
            <a:r>
              <a:rPr b="1">
                <a:solidFill>
                  <a:schemeClr val="accent2"/>
                </a:solidFill>
              </a:rPr>
              <a:t>Filtre biosable en béton de CAWST Version 10</a:t>
            </a:r>
            <a:r>
              <a:rPr lang="en-GB" b="1" dirty="0">
                <a:solidFill>
                  <a:schemeClr val="accent2"/>
                </a:solidFill>
              </a:rPr>
              <a:t/>
            </a:r>
            <a:br>
              <a:rPr lang="en-GB" b="1" dirty="0">
                <a:solidFill>
                  <a:schemeClr val="accent2"/>
                </a:solidFill>
              </a:rPr>
            </a:br>
            <a:endParaRPr lang="en-GB" b="1" dirty="0">
              <a:solidFill>
                <a:schemeClr val="accent2"/>
              </a:solidFill>
            </a:endParaRPr>
          </a:p>
        </p:txBody>
      </p:sp>
      <p:pic>
        <p:nvPicPr>
          <p:cNvPr id="5124" name="Picture 9" descr="IMG_07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524000"/>
            <a:ext cx="3200400" cy="4267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125" name="TextBox 2"/>
          <p:cNvSpPr txBox="1">
            <a:spLocks noChangeArrowheads="1"/>
          </p:cNvSpPr>
          <p:nvPr/>
        </p:nvSpPr>
        <p:spPr bwMode="auto">
          <a:xfrm>
            <a:off x="5299753" y="5791200"/>
            <a:ext cx="36576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Capacité du réservoir de la Version 10</a:t>
            </a:r>
            <a:r>
              <a:rPr lang="en-CA" dirty="0"/>
              <a:t/>
            </a:r>
            <a:br>
              <a:rPr lang="en-CA" dirty="0"/>
            </a:br>
            <a:r>
              <a:rPr/>
              <a:t> : 12 L</a:t>
            </a:r>
          </a:p>
          <a:p>
            <a:pPr rtl="0" eaLnBrk="1" hangingPunct="1"/>
            <a:r>
              <a:rPr/>
              <a:t>Débit : 400 mL/min </a:t>
            </a:r>
          </a:p>
        </p:txBody>
      </p:sp>
      <p:sp>
        <p:nvSpPr>
          <p:cNvPr id="7" name="Rectangle 4"/>
          <p:cNvSpPr>
            <a:spLocks noGrp="1" noChangeArrowheads="1"/>
          </p:cNvSpPr>
          <p:nvPr>
            <p:ph type="body" sz="half" idx="1"/>
          </p:nvPr>
        </p:nvSpPr>
        <p:spPr>
          <a:xfrm>
            <a:off x="457200" y="1600200"/>
            <a:ext cx="4419600" cy="4525963"/>
          </a:xfrm>
        </p:spPr>
        <p:txBody>
          <a:bodyPr/>
          <a:lstStyle/>
          <a:p>
            <a:pPr rtl="0" eaLnBrk="1" hangingPunct="1">
              <a:lnSpc>
                <a:spcPct val="80000"/>
              </a:lnSpc>
              <a:buFontTx/>
              <a:buNone/>
            </a:pPr>
            <a:r>
              <a:rPr sz="2400" b="1"/>
              <a:t>Durée de vie : </a:t>
            </a:r>
          </a:p>
          <a:p>
            <a:pPr rtl="0" eaLnBrk="1" hangingPunct="1">
              <a:lnSpc>
                <a:spcPct val="80000"/>
              </a:lnSpc>
              <a:buFontTx/>
              <a:buNone/>
            </a:pPr>
            <a:r>
              <a:rPr sz="2400" b="1"/>
              <a:t>	</a:t>
            </a:r>
            <a:r>
              <a:rPr sz="2400"/>
              <a:t>30+ ans</a:t>
            </a:r>
          </a:p>
          <a:p>
            <a:pPr rtl="0" eaLnBrk="1" hangingPunct="1">
              <a:lnSpc>
                <a:spcPct val="80000"/>
              </a:lnSpc>
              <a:buFontTx/>
              <a:buNone/>
            </a:pPr>
            <a:r>
              <a:rPr sz="2400" b="1"/>
              <a:t>Dimensions approximatives :</a:t>
            </a:r>
          </a:p>
          <a:p>
            <a:pPr rtl="0" eaLnBrk="1" hangingPunct="1">
              <a:lnSpc>
                <a:spcPct val="80000"/>
              </a:lnSpc>
              <a:buFontTx/>
              <a:buNone/>
            </a:pPr>
            <a:r>
              <a:rPr sz="2400"/>
              <a:t>	Hauteur : 0,95 m</a:t>
            </a:r>
          </a:p>
          <a:p>
            <a:pPr rtl="0" eaLnBrk="1" hangingPunct="1">
              <a:lnSpc>
                <a:spcPct val="80000"/>
              </a:lnSpc>
              <a:buFontTx/>
              <a:buNone/>
            </a:pPr>
            <a:r>
              <a:rPr sz="2400"/>
              <a:t>	Largeur – 0,3 m x 0,3 m</a:t>
            </a:r>
          </a:p>
          <a:p>
            <a:pPr rtl="0" eaLnBrk="1" hangingPunct="1">
              <a:lnSpc>
                <a:spcPct val="80000"/>
              </a:lnSpc>
              <a:buFontTx/>
              <a:buNone/>
            </a:pPr>
            <a:r>
              <a:rPr sz="2400" b="1"/>
              <a:t>Poids approximatif :</a:t>
            </a:r>
          </a:p>
          <a:p>
            <a:pPr rtl="0" eaLnBrk="1" hangingPunct="1">
              <a:lnSpc>
                <a:spcPct val="80000"/>
              </a:lnSpc>
              <a:buFontTx/>
              <a:buNone/>
            </a:pPr>
            <a:r>
              <a:rPr sz="2400"/>
              <a:t>	Vide – 75 kg</a:t>
            </a:r>
          </a:p>
          <a:p>
            <a:pPr rtl="0" eaLnBrk="1" hangingPunct="1">
              <a:lnSpc>
                <a:spcPct val="80000"/>
              </a:lnSpc>
              <a:buFontTx/>
              <a:buNone/>
            </a:pPr>
            <a:r>
              <a:rPr sz="2400"/>
              <a:t>	Rempli : 150 kg</a:t>
            </a:r>
          </a:p>
          <a:p>
            <a:pPr rtl="0" eaLnBrk="1" hangingPunct="1">
              <a:lnSpc>
                <a:spcPct val="80000"/>
              </a:lnSpc>
              <a:buFontTx/>
              <a:buNone/>
            </a:pPr>
            <a:r>
              <a:rPr sz="2400" b="1"/>
              <a:t>Coût du moule : </a:t>
            </a:r>
          </a:p>
          <a:p>
            <a:pPr rtl="0" eaLnBrk="1" hangingPunct="1">
              <a:lnSpc>
                <a:spcPct val="80000"/>
              </a:lnSpc>
              <a:buFontTx/>
              <a:buNone/>
            </a:pPr>
            <a:r>
              <a:rPr sz="2400" b="1"/>
              <a:t>	</a:t>
            </a:r>
            <a:r>
              <a:rPr sz="2400"/>
              <a:t>400-1000 $US</a:t>
            </a:r>
          </a:p>
          <a:p>
            <a:pPr rtl="0" eaLnBrk="1" hangingPunct="1">
              <a:lnSpc>
                <a:spcPct val="80000"/>
              </a:lnSpc>
              <a:buFontTx/>
              <a:buNone/>
            </a:pPr>
            <a:r>
              <a:rPr sz="2400" b="1"/>
              <a:t>Coût matériel du filtre :</a:t>
            </a:r>
          </a:p>
          <a:p>
            <a:pPr rtl="0" eaLnBrk="1" hangingPunct="1">
              <a:lnSpc>
                <a:spcPct val="80000"/>
              </a:lnSpc>
              <a:buFontTx/>
              <a:buNone/>
            </a:pPr>
            <a:r>
              <a:rPr sz="2400"/>
              <a:t>	12-50 $US</a:t>
            </a:r>
          </a:p>
        </p:txBody>
      </p:sp>
      <p:pic>
        <p:nvPicPr>
          <p:cNvPr id="8"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48400"/>
            <a:ext cx="976403" cy="60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rtl="0" eaLnBrk="1" hangingPunct="1"/>
            <a:r>
              <a:rPr sz="3600" b="1">
                <a:solidFill>
                  <a:schemeClr val="accent2"/>
                </a:solidFill>
              </a:rPr>
              <a:t>Différentes versions du BSF par CAWST</a:t>
            </a:r>
          </a:p>
        </p:txBody>
      </p:sp>
      <p:sp>
        <p:nvSpPr>
          <p:cNvPr id="16387" name="Rectangle 3"/>
          <p:cNvSpPr>
            <a:spLocks noGrp="1" noChangeArrowheads="1"/>
          </p:cNvSpPr>
          <p:nvPr>
            <p:ph type="body" idx="1"/>
          </p:nvPr>
        </p:nvSpPr>
        <p:spPr>
          <a:xfrm>
            <a:off x="457200" y="1300163"/>
            <a:ext cx="8229600" cy="4525962"/>
          </a:xfrm>
        </p:spPr>
        <p:txBody>
          <a:bodyPr/>
          <a:lstStyle/>
          <a:p>
            <a:pPr rtl="0" eaLnBrk="1" hangingPunct="1"/>
            <a:r>
              <a:rPr/>
              <a:t>La recherche et l'expérience nous ont amenés à améliorer la conception.</a:t>
            </a:r>
          </a:p>
        </p:txBody>
      </p:sp>
      <p:sp>
        <p:nvSpPr>
          <p:cNvPr id="6" name="Text Box 3"/>
          <p:cNvSpPr txBox="1">
            <a:spLocks noChangeArrowheads="1"/>
          </p:cNvSpPr>
          <p:nvPr/>
        </p:nvSpPr>
        <p:spPr bwMode="auto">
          <a:xfrm>
            <a:off x="6084169" y="2577852"/>
            <a:ext cx="2552328" cy="5847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spcBef>
                <a:spcPct val="50000"/>
              </a:spcBef>
              <a:defRPr/>
            </a:pPr>
            <a:r>
              <a:rPr sz="3200">
                <a:solidFill>
                  <a:schemeClr val="accent2"/>
                </a:solidFill>
              </a:rPr>
              <a:t>Version 10</a:t>
            </a:r>
          </a:p>
        </p:txBody>
      </p:sp>
      <p:sp>
        <p:nvSpPr>
          <p:cNvPr id="16391" name="Text Box 4"/>
          <p:cNvSpPr txBox="1">
            <a:spLocks noChangeArrowheads="1"/>
          </p:cNvSpPr>
          <p:nvPr/>
        </p:nvSpPr>
        <p:spPr bwMode="auto">
          <a:xfrm>
            <a:off x="539552" y="2571749"/>
            <a:ext cx="2552328" cy="5847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rtl="0" eaLnBrk="1" hangingPunct="1">
              <a:spcBef>
                <a:spcPct val="50000"/>
              </a:spcBef>
            </a:pPr>
            <a:r>
              <a:rPr sz="3200">
                <a:solidFill>
                  <a:schemeClr val="accent2"/>
                </a:solidFill>
              </a:rPr>
              <a:t>Version 8</a:t>
            </a:r>
          </a:p>
        </p:txBody>
      </p:sp>
      <p:pic>
        <p:nvPicPr>
          <p:cNvPr id="10"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3"/>
          <p:cNvSpPr txBox="1">
            <a:spLocks noChangeArrowheads="1"/>
          </p:cNvSpPr>
          <p:nvPr/>
        </p:nvSpPr>
        <p:spPr bwMode="auto">
          <a:xfrm>
            <a:off x="3338986" y="2571748"/>
            <a:ext cx="2552328" cy="5847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spcBef>
                <a:spcPct val="50000"/>
              </a:spcBef>
              <a:defRPr/>
            </a:pPr>
            <a:r>
              <a:rPr sz="3200">
                <a:solidFill>
                  <a:schemeClr val="accent2"/>
                </a:solidFill>
              </a:rPr>
              <a:t>Version 9</a:t>
            </a: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762" r="20850"/>
          <a:stretch/>
        </p:blipFill>
        <p:spPr bwMode="auto">
          <a:xfrm>
            <a:off x="6519434" y="3256053"/>
            <a:ext cx="1606374" cy="3344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3256053"/>
            <a:ext cx="1584175" cy="3344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2107" y="3220795"/>
            <a:ext cx="1547217" cy="3458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3314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rtl="0" eaLnBrk="1" hangingPunct="1"/>
            <a:r>
              <a:rPr b="1">
                <a:solidFill>
                  <a:schemeClr val="accent2"/>
                </a:solidFill>
              </a:rPr>
              <a:t>Filtre biosable HydrAid</a:t>
            </a:r>
            <a:r>
              <a:rPr b="1" baseline="30000">
                <a:solidFill>
                  <a:schemeClr val="accent2"/>
                </a:solidFill>
              </a:rPr>
              <a:t>®</a:t>
            </a:r>
            <a:r>
              <a:rPr lang="en-GB" b="1" dirty="0" smtClean="0">
                <a:solidFill>
                  <a:schemeClr val="accent2"/>
                </a:solidFill>
              </a:rPr>
              <a:t/>
            </a:r>
            <a:br>
              <a:rPr lang="en-GB" b="1" dirty="0" smtClean="0">
                <a:solidFill>
                  <a:schemeClr val="accent2"/>
                </a:solidFill>
              </a:rPr>
            </a:br>
            <a:endParaRPr lang="en-GB" b="1" dirty="0" smtClean="0">
              <a:solidFill>
                <a:schemeClr val="accent2"/>
              </a:solidFill>
            </a:endParaRPr>
          </a:p>
        </p:txBody>
      </p:sp>
      <p:sp>
        <p:nvSpPr>
          <p:cNvPr id="6147" name="Rectangle 5"/>
          <p:cNvSpPr>
            <a:spLocks noGrp="1" noChangeArrowheads="1"/>
          </p:cNvSpPr>
          <p:nvPr>
            <p:ph type="body" sz="half" idx="1"/>
          </p:nvPr>
        </p:nvSpPr>
        <p:spPr>
          <a:xfrm>
            <a:off x="228599" y="1600200"/>
            <a:ext cx="4953001" cy="4800600"/>
          </a:xfrm>
        </p:spPr>
        <p:txBody>
          <a:bodyPr/>
          <a:lstStyle/>
          <a:p>
            <a:pPr rtl="0" eaLnBrk="1" hangingPunct="1">
              <a:lnSpc>
                <a:spcPct val="80000"/>
              </a:lnSpc>
              <a:buFontTx/>
              <a:buNone/>
            </a:pPr>
            <a:r>
              <a:rPr sz="2400" b="1"/>
              <a:t>Durée de vie :</a:t>
            </a:r>
            <a:r>
              <a:rPr sz="2400"/>
              <a:t>10+ ans</a:t>
            </a:r>
          </a:p>
          <a:p>
            <a:pPr rtl="0" eaLnBrk="1" hangingPunct="1">
              <a:lnSpc>
                <a:spcPct val="80000"/>
              </a:lnSpc>
              <a:buFontTx/>
              <a:buNone/>
            </a:pPr>
            <a:r>
              <a:rPr sz="2400" b="1"/>
              <a:t>Dimensions approximatives :</a:t>
            </a:r>
          </a:p>
          <a:p>
            <a:pPr rtl="0" eaLnBrk="1" hangingPunct="1">
              <a:lnSpc>
                <a:spcPct val="80000"/>
              </a:lnSpc>
              <a:buFontTx/>
              <a:buNone/>
            </a:pPr>
            <a:r>
              <a:rPr sz="2400"/>
              <a:t>	Hauteur : 0,75 m</a:t>
            </a:r>
          </a:p>
          <a:p>
            <a:pPr rtl="0" eaLnBrk="1" hangingPunct="1">
              <a:lnSpc>
                <a:spcPct val="80000"/>
              </a:lnSpc>
              <a:buFontTx/>
              <a:buNone/>
            </a:pPr>
            <a:r>
              <a:rPr sz="2400"/>
              <a:t>	Diamètre – 0,4 m</a:t>
            </a:r>
          </a:p>
          <a:p>
            <a:pPr rtl="0" eaLnBrk="1" hangingPunct="1">
              <a:lnSpc>
                <a:spcPct val="80000"/>
              </a:lnSpc>
              <a:buFontTx/>
              <a:buNone/>
            </a:pPr>
            <a:r>
              <a:rPr sz="2400" b="1"/>
              <a:t>Poids approximatif :</a:t>
            </a:r>
          </a:p>
          <a:p>
            <a:pPr rtl="0" eaLnBrk="1" hangingPunct="1">
              <a:lnSpc>
                <a:spcPct val="80000"/>
              </a:lnSpc>
              <a:buFontTx/>
              <a:buNone/>
            </a:pPr>
            <a:r>
              <a:rPr sz="2400"/>
              <a:t>	Vide – 3.5 kg</a:t>
            </a:r>
          </a:p>
          <a:p>
            <a:pPr rtl="0" eaLnBrk="1" hangingPunct="1">
              <a:lnSpc>
                <a:spcPct val="80000"/>
              </a:lnSpc>
              <a:buFontTx/>
              <a:buNone/>
            </a:pPr>
            <a:r>
              <a:rPr sz="2400"/>
              <a:t>	Rempli : 55 kg</a:t>
            </a:r>
          </a:p>
          <a:p>
            <a:pPr rtl="0" eaLnBrk="1" hangingPunct="1">
              <a:lnSpc>
                <a:spcPct val="80000"/>
              </a:lnSpc>
              <a:buFontTx/>
              <a:buNone/>
            </a:pPr>
            <a:r>
              <a:rPr sz="2400" b="1"/>
              <a:t>Coût du moule : </a:t>
            </a:r>
          </a:p>
          <a:p>
            <a:pPr rtl="0" eaLnBrk="1" hangingPunct="1">
              <a:lnSpc>
                <a:spcPct val="80000"/>
              </a:lnSpc>
              <a:buFontTx/>
              <a:buNone/>
            </a:pPr>
            <a:r>
              <a:rPr sz="2400" b="1"/>
              <a:t>	</a:t>
            </a:r>
            <a:r>
              <a:rPr sz="2400"/>
              <a:t>0 $ US ; fabriqué aux Etats-Unis</a:t>
            </a:r>
          </a:p>
          <a:p>
            <a:pPr rtl="0" eaLnBrk="1" hangingPunct="1">
              <a:lnSpc>
                <a:spcPct val="80000"/>
              </a:lnSpc>
              <a:buFontTx/>
              <a:buNone/>
            </a:pPr>
            <a:r>
              <a:rPr sz="2400" b="1"/>
              <a:t>Coût matériel du filtre :</a:t>
            </a:r>
          </a:p>
          <a:p>
            <a:pPr rtl="0" eaLnBrk="1" hangingPunct="1">
              <a:lnSpc>
                <a:spcPct val="80000"/>
              </a:lnSpc>
              <a:buFontTx/>
              <a:buNone/>
            </a:pPr>
            <a:r>
              <a:rPr sz="2400"/>
              <a:t>	Filtre seul avec sable : 22 $ US </a:t>
            </a:r>
          </a:p>
          <a:p>
            <a:pPr rtl="0" eaLnBrk="1" hangingPunct="1">
              <a:lnSpc>
                <a:spcPct val="80000"/>
              </a:lnSpc>
              <a:buFontTx/>
              <a:buNone/>
            </a:pPr>
            <a:r>
              <a:rPr sz="2400"/>
              <a:t>	75 $ US (transport non inclus)</a:t>
            </a:r>
          </a:p>
        </p:txBody>
      </p:sp>
      <p:pic>
        <p:nvPicPr>
          <p:cNvPr id="614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516062"/>
            <a:ext cx="3554413" cy="4732338"/>
          </a:xfrm>
          <a:prstGeom prst="rect">
            <a:avLst/>
          </a:prstGeom>
          <a:noFill/>
          <a:ln w="63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48400"/>
            <a:ext cx="976403" cy="609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2"/>
          <p:cNvSpPr txBox="1">
            <a:spLocks noChangeArrowheads="1"/>
          </p:cNvSpPr>
          <p:nvPr/>
        </p:nvSpPr>
        <p:spPr bwMode="auto">
          <a:xfrm>
            <a:off x="5257800" y="6272350"/>
            <a:ext cx="35242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sz="1400" b="1" i="0" u="none" strike="noStrike" cap="none" normalizeH="0" baseline="0">
                <a:ln>
                  <a:noFill/>
                </a:ln>
                <a:solidFill>
                  <a:schemeClr val="tx1"/>
                </a:solidFill>
                <a:effectLst/>
                <a:latin typeface="Arial" pitchFamily="34" charset="0"/>
                <a:cs typeface="Arial" pitchFamily="34" charset="0"/>
              </a:rPr>
              <a:t>Crédit : International Aid (maintenant Triple Quest)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pPr rtl="0" eaLnBrk="1" hangingPunct="1"/>
            <a:r>
              <a:rPr b="1">
                <a:solidFill>
                  <a:schemeClr val="accent2"/>
                </a:solidFill>
              </a:rPr>
              <a:t>Filtre à Arsenic Kanchan de l'ENPHO </a:t>
            </a:r>
          </a:p>
        </p:txBody>
      </p:sp>
      <p:pic>
        <p:nvPicPr>
          <p:cNvPr id="717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613590"/>
            <a:ext cx="3276600" cy="4380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48400"/>
            <a:ext cx="976403" cy="609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Grp="1" noChangeArrowheads="1"/>
          </p:cNvSpPr>
          <p:nvPr>
            <p:ph type="body" sz="half" idx="1"/>
          </p:nvPr>
        </p:nvSpPr>
        <p:spPr>
          <a:xfrm>
            <a:off x="228600" y="1600200"/>
            <a:ext cx="4648200" cy="4800600"/>
          </a:xfrm>
        </p:spPr>
        <p:txBody>
          <a:bodyPr/>
          <a:lstStyle/>
          <a:p>
            <a:pPr rtl="0" eaLnBrk="1" hangingPunct="1">
              <a:lnSpc>
                <a:spcPct val="80000"/>
              </a:lnSpc>
              <a:buFontTx/>
              <a:buNone/>
            </a:pPr>
            <a:r>
              <a:rPr sz="2400" b="1"/>
              <a:t>Durée de vie : </a:t>
            </a:r>
          </a:p>
          <a:p>
            <a:pPr rtl="0" eaLnBrk="1" hangingPunct="1">
              <a:lnSpc>
                <a:spcPct val="80000"/>
              </a:lnSpc>
              <a:buFontTx/>
              <a:buNone/>
            </a:pPr>
            <a:r>
              <a:rPr sz="2400" b="1"/>
              <a:t>	</a:t>
            </a:r>
            <a:r>
              <a:rPr sz="2400"/>
              <a:t>10+ ans</a:t>
            </a:r>
          </a:p>
          <a:p>
            <a:pPr rtl="0" eaLnBrk="1" hangingPunct="1">
              <a:lnSpc>
                <a:spcPct val="80000"/>
              </a:lnSpc>
              <a:buFontTx/>
              <a:buNone/>
            </a:pPr>
            <a:r>
              <a:rPr sz="2400" b="1"/>
              <a:t>Dimensions approximatives :</a:t>
            </a:r>
          </a:p>
          <a:p>
            <a:pPr rtl="0" eaLnBrk="1" hangingPunct="1">
              <a:lnSpc>
                <a:spcPct val="80000"/>
              </a:lnSpc>
              <a:buFontTx/>
              <a:buNone/>
            </a:pPr>
            <a:r>
              <a:rPr sz="2400"/>
              <a:t>	Hauteur :</a:t>
            </a:r>
          </a:p>
          <a:p>
            <a:pPr rtl="0" eaLnBrk="1" hangingPunct="1">
              <a:lnSpc>
                <a:spcPct val="80000"/>
              </a:lnSpc>
              <a:buFontTx/>
              <a:buNone/>
            </a:pPr>
            <a:r>
              <a:rPr sz="2400"/>
              <a:t>	Diamètre :</a:t>
            </a:r>
          </a:p>
          <a:p>
            <a:pPr rtl="0" eaLnBrk="1" hangingPunct="1">
              <a:lnSpc>
                <a:spcPct val="80000"/>
              </a:lnSpc>
              <a:buFontTx/>
              <a:buNone/>
            </a:pPr>
            <a:r>
              <a:rPr sz="2400" b="1"/>
              <a:t>Poids approximatif :</a:t>
            </a:r>
          </a:p>
          <a:p>
            <a:pPr rtl="0" eaLnBrk="1" hangingPunct="1">
              <a:lnSpc>
                <a:spcPct val="80000"/>
              </a:lnSpc>
              <a:buFontTx/>
              <a:buNone/>
            </a:pPr>
            <a:r>
              <a:rPr sz="2400"/>
              <a:t>	Vide : 3,5 kg</a:t>
            </a:r>
          </a:p>
          <a:p>
            <a:pPr rtl="0" eaLnBrk="1" hangingPunct="1">
              <a:lnSpc>
                <a:spcPct val="80000"/>
              </a:lnSpc>
              <a:buFontTx/>
              <a:buNone/>
            </a:pPr>
            <a:r>
              <a:rPr sz="2400"/>
              <a:t>	Rempli : 55 kg</a:t>
            </a:r>
          </a:p>
          <a:p>
            <a:pPr rtl="0" eaLnBrk="1" hangingPunct="1">
              <a:lnSpc>
                <a:spcPct val="80000"/>
              </a:lnSpc>
              <a:buFontTx/>
              <a:buNone/>
            </a:pPr>
            <a:r>
              <a:rPr sz="2400" b="1"/>
              <a:t>Coût du moule : </a:t>
            </a:r>
          </a:p>
          <a:p>
            <a:pPr rtl="0" eaLnBrk="1" hangingPunct="1">
              <a:lnSpc>
                <a:spcPct val="80000"/>
              </a:lnSpc>
              <a:buFontTx/>
              <a:buNone/>
            </a:pPr>
            <a:r>
              <a:rPr sz="2400" b="1"/>
              <a:t>	</a:t>
            </a:r>
            <a:r>
              <a:rPr sz="2400"/>
              <a:t>0 $</a:t>
            </a:r>
          </a:p>
          <a:p>
            <a:pPr rtl="0" eaLnBrk="1" hangingPunct="1">
              <a:lnSpc>
                <a:spcPct val="80000"/>
              </a:lnSpc>
              <a:buFontTx/>
              <a:buNone/>
            </a:pPr>
            <a:r>
              <a:rPr sz="2400" b="1"/>
              <a:t>Coût matériel du filtre :</a:t>
            </a:r>
          </a:p>
          <a:p>
            <a:pPr rtl="0" eaLnBrk="1" hangingPunct="1">
              <a:lnSpc>
                <a:spcPct val="80000"/>
              </a:lnSpc>
              <a:buFontTx/>
              <a:buNone/>
            </a:pPr>
            <a:r>
              <a:rPr sz="2400"/>
              <a:t>	30-40 $US</a:t>
            </a:r>
          </a:p>
        </p:txBody>
      </p:sp>
      <p:sp>
        <p:nvSpPr>
          <p:cNvPr id="6" name="TextBox 5"/>
          <p:cNvSpPr txBox="1"/>
          <p:nvPr/>
        </p:nvSpPr>
        <p:spPr>
          <a:xfrm>
            <a:off x="5143928" y="5994400"/>
            <a:ext cx="4191000" cy="369332"/>
          </a:xfrm>
          <a:prstGeom prst="rect">
            <a:avLst/>
          </a:prstGeom>
          <a:noFill/>
        </p:spPr>
        <p:txBody>
          <a:bodyPr wrap="square" rtlCol="0">
            <a:spAutoFit/>
          </a:bodyPr>
          <a:lstStyle/>
          <a:p>
            <a:pPr rtl="0"/>
            <a:r>
              <a:rPr/>
              <a:t>Conçu par ENPHO au Népal</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1527</TotalTime>
  <Words>2031</Words>
  <Application>Microsoft Office PowerPoint</Application>
  <PresentationFormat>On-screen Show (4:3)</PresentationFormat>
  <Paragraphs>263</Paragraphs>
  <Slides>15</Slides>
  <Notes>12</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ＭＳ Ｐゴシック</vt:lpstr>
      <vt:lpstr>Arial</vt:lpstr>
      <vt:lpstr>Times New Roman</vt:lpstr>
      <vt:lpstr>Default Design</vt:lpstr>
      <vt:lpstr>PowerPoint Presentation</vt:lpstr>
      <vt:lpstr>Différentes enveloppes de filtres biosable</vt:lpstr>
      <vt:lpstr>PowerPoint Presentation</vt:lpstr>
      <vt:lpstr>Filtre biosable en béton de CAWST Version 8  </vt:lpstr>
      <vt:lpstr>Filtre biosable en béton de CAWST Version 9 </vt:lpstr>
      <vt:lpstr>Filtre biosable en béton de CAWST Version 10 </vt:lpstr>
      <vt:lpstr>Différentes versions du BSF par CAWST</vt:lpstr>
      <vt:lpstr>Filtre biosable HydrAid® </vt:lpstr>
      <vt:lpstr>Filtre à Arsenic Kanchan de l'ENPHO </vt:lpstr>
      <vt:lpstr>Filtre biosable rond en béton de BushProof</vt:lpstr>
      <vt:lpstr>Filtre biosable rond en béton d'Ideas-at-Work</vt:lpstr>
      <vt:lpstr>Filtre biosable rond en béton fait avec un moule en plaque de métal</vt:lpstr>
      <vt:lpstr>Filtre biosable rond en plaque métal</vt:lpstr>
      <vt:lpstr>Filtre biosable rond en béton d'Ideas-at-Work</vt:lpstr>
      <vt:lpstr>PowerPoint Presentation</vt:lpstr>
    </vt:vector>
  </TitlesOfParts>
  <Company>CAWST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 Biosand Filter Bodies</dc:title>
  <dc:creator>M Adam</dc:creator>
  <cp:lastModifiedBy>Andrea Roach</cp:lastModifiedBy>
  <cp:revision>32</cp:revision>
  <dcterms:created xsi:type="dcterms:W3CDTF">2009-05-02T09:46:50Z</dcterms:created>
  <dcterms:modified xsi:type="dcterms:W3CDTF">2016-01-04T02:56:38Z</dcterms:modified>
</cp:coreProperties>
</file>