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handoutMasterIdLst>
    <p:handoutMasterId r:id="rId15"/>
  </p:handoutMasterIdLst>
  <p:sldIdLst>
    <p:sldId id="391" r:id="rId2"/>
    <p:sldId id="381" r:id="rId3"/>
    <p:sldId id="371" r:id="rId4"/>
    <p:sldId id="380" r:id="rId5"/>
    <p:sldId id="382" r:id="rId6"/>
    <p:sldId id="383" r:id="rId7"/>
    <p:sldId id="384" r:id="rId8"/>
    <p:sldId id="385" r:id="rId9"/>
    <p:sldId id="387" r:id="rId10"/>
    <p:sldId id="388" r:id="rId11"/>
    <p:sldId id="389" r:id="rId12"/>
    <p:sldId id="390"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72363" autoAdjust="0"/>
  </p:normalViewPr>
  <p:slideViewPr>
    <p:cSldViewPr snapToGrid="0">
      <p:cViewPr varScale="1">
        <p:scale>
          <a:sx n="79" d="100"/>
          <a:sy n="79" d="100"/>
        </p:scale>
        <p:origin x="23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8/8/2016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8/8/2016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This pictures shows a treatment</a:t>
            </a:r>
            <a:r>
              <a:rPr lang="en-US" baseline="0" noProof="0" dirty="0" smtClean="0"/>
              <a:t> facility </a:t>
            </a:r>
            <a:r>
              <a:rPr lang="en-US" noProof="0" dirty="0" smtClean="0"/>
              <a:t>in Yaoundé,</a:t>
            </a:r>
            <a:r>
              <a:rPr lang="en-US" baseline="0" noProof="0" dirty="0" smtClean="0"/>
              <a:t> </a:t>
            </a:r>
            <a:r>
              <a:rPr lang="en-US" noProof="0" dirty="0" smtClean="0"/>
              <a:t>Cameroon</a:t>
            </a:r>
            <a:r>
              <a:rPr lang="en-US" baseline="0" noProof="0" dirty="0" smtClean="0"/>
              <a:t> where the wastewater is by-passing the treatment facility instead of going through the treatment technologies. This is an obvious failure.</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5</a:t>
            </a:fld>
            <a:endParaRPr lang="en-US"/>
          </a:p>
        </p:txBody>
      </p:sp>
    </p:spTree>
    <p:extLst>
      <p:ext uri="{BB962C8B-B14F-4D97-AF65-F5344CB8AC3E}">
        <p14:creationId xmlns:p14="http://schemas.microsoft.com/office/powerpoint/2010/main" val="310579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However,</a:t>
            </a:r>
            <a:r>
              <a:rPr lang="en-US" baseline="0" noProof="0" dirty="0" smtClean="0"/>
              <a:t> treatment failures can also look more subtle. For example in this photo, facilities are mismanaged on a constructed wetland in Bangalore, India. </a:t>
            </a:r>
            <a:r>
              <a:rPr lang="en-US" sz="1200" kern="1200" dirty="0" smtClean="0">
                <a:solidFill>
                  <a:schemeClr val="tx1"/>
                </a:solidFill>
                <a:effectLst/>
                <a:latin typeface="+mn-lt"/>
                <a:ea typeface="ＭＳ Ｐゴシック" charset="0"/>
                <a:cs typeface="ＭＳ Ｐゴシック" charset="0"/>
              </a:rPr>
              <a:t>The constructed wetland has almost no plants because they were eaten by goats (you may see a goat somewhere on the picture). A treatment facility worker did not close the door of the facility or the fence was broken. This influences the performance of a constructed wetland. It is not dysfunctional, but the wetland relies on plants to treat the faecal sludge.</a:t>
            </a:r>
            <a:endParaRPr lang="en-CA" sz="1200" kern="1200" dirty="0" smtClean="0">
              <a:solidFill>
                <a:schemeClr val="tx1"/>
              </a:solidFill>
              <a:effectLst/>
              <a:latin typeface="+mn-lt"/>
              <a:ea typeface="ＭＳ Ｐゴシック" charset="0"/>
              <a:cs typeface="ＭＳ Ｐゴシック" charset="0"/>
            </a:endParaRPr>
          </a:p>
          <a:p>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6</a:t>
            </a:fld>
            <a:endParaRPr lang="en-US"/>
          </a:p>
        </p:txBody>
      </p:sp>
    </p:spTree>
    <p:extLst>
      <p:ext uri="{BB962C8B-B14F-4D97-AF65-F5344CB8AC3E}">
        <p14:creationId xmlns:p14="http://schemas.microsoft.com/office/powerpoint/2010/main" val="310579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Or this sedimentation</a:t>
            </a:r>
            <a:r>
              <a:rPr lang="en-US" baseline="0" noProof="0" dirty="0" smtClean="0"/>
              <a:t> pond in Dar </a:t>
            </a:r>
            <a:r>
              <a:rPr lang="en-US" baseline="0" noProof="0" dirty="0" err="1" smtClean="0"/>
              <a:t>es</a:t>
            </a:r>
            <a:r>
              <a:rPr lang="en-US" baseline="0" noProof="0" dirty="0" smtClean="0"/>
              <a:t> Salaam, Tanzania which has not been emptied.</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7</a:t>
            </a:fld>
            <a:endParaRPr lang="en-US"/>
          </a:p>
        </p:txBody>
      </p:sp>
    </p:spTree>
    <p:extLst>
      <p:ext uri="{BB962C8B-B14F-4D97-AF65-F5344CB8AC3E}">
        <p14:creationId xmlns:p14="http://schemas.microsoft.com/office/powerpoint/2010/main" val="310579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Failures are obviously</a:t>
            </a:r>
            <a:r>
              <a:rPr lang="en-US" baseline="0" noProof="0" dirty="0" smtClean="0"/>
              <a:t> also an issue for faecal sludge collection and transport which will not be specifically covered in this workshop. However, a lot of the discussed will also apply for them. For example, this picture shows a leaky hose. Leaky hoses not only mean that faecal sludge enters the environment, but that the pump of the vacuum trucks are not working efficiently. </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8</a:t>
            </a:fld>
            <a:endParaRPr lang="en-US"/>
          </a:p>
        </p:txBody>
      </p:sp>
    </p:spTree>
    <p:extLst>
      <p:ext uri="{BB962C8B-B14F-4D97-AF65-F5344CB8AC3E}">
        <p14:creationId xmlns:p14="http://schemas.microsoft.com/office/powerpoint/2010/main" val="31057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9</a:t>
            </a:fld>
            <a:endParaRPr lang="en-US"/>
          </a:p>
        </p:txBody>
      </p:sp>
    </p:spTree>
    <p:extLst>
      <p:ext uri="{BB962C8B-B14F-4D97-AF65-F5344CB8AC3E}">
        <p14:creationId xmlns:p14="http://schemas.microsoft.com/office/powerpoint/2010/main" val="292219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effectLst/>
                <a:latin typeface="+mn-lt"/>
                <a:ea typeface="ＭＳ Ｐゴシック" charset="0"/>
                <a:cs typeface="ＭＳ Ｐゴシック" charset="0"/>
              </a:rPr>
              <a:t>Physical-chemical and microbiological parameters are required to operate a treatment facility.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effectLst/>
                <a:latin typeface="+mn-lt"/>
                <a:ea typeface="ＭＳ Ｐゴシック" charset="0"/>
                <a:cs typeface="ＭＳ Ｐゴシック" charset="0"/>
              </a:rPr>
              <a:t>T</a:t>
            </a:r>
            <a:r>
              <a:rPr lang="en-CA" sz="1200" i="0" kern="1200" baseline="0" dirty="0" smtClean="0">
                <a:solidFill>
                  <a:schemeClr val="tx1"/>
                </a:solidFill>
                <a:effectLst/>
                <a:latin typeface="+mn-lt"/>
                <a:ea typeface="ＭＳ Ｐゴシック" charset="0"/>
                <a:cs typeface="ＭＳ Ｐゴシック" charset="0"/>
              </a:rPr>
              <a:t>o operate a </a:t>
            </a:r>
            <a:r>
              <a:rPr lang="en-CA" sz="1200" i="0" kern="1200" dirty="0" smtClean="0">
                <a:solidFill>
                  <a:schemeClr val="tx1"/>
                </a:solidFill>
                <a:effectLst/>
                <a:latin typeface="+mn-lt"/>
                <a:ea typeface="ＭＳ Ｐゴシック" charset="0"/>
                <a:cs typeface="ＭＳ Ｐゴシック" charset="0"/>
              </a:rPr>
              <a:t>treatment facility,</a:t>
            </a:r>
            <a:r>
              <a:rPr lang="en-CA" sz="1200" i="0" kern="1200" baseline="0" dirty="0" smtClean="0">
                <a:solidFill>
                  <a:schemeClr val="tx1"/>
                </a:solidFill>
                <a:effectLst/>
                <a:latin typeface="+mn-lt"/>
                <a:ea typeface="ＭＳ Ｐゴシック" charset="0"/>
                <a:cs typeface="ＭＳ Ｐゴシック" charset="0"/>
              </a:rPr>
              <a:t> a treatment </a:t>
            </a:r>
            <a:r>
              <a:rPr lang="en-CA" sz="1200" i="0" kern="1200" dirty="0" smtClean="0">
                <a:solidFill>
                  <a:schemeClr val="tx1"/>
                </a:solidFill>
                <a:effectLst/>
                <a:latin typeface="+mn-lt"/>
                <a:ea typeface="ＭＳ Ｐゴシック" charset="0"/>
                <a:cs typeface="ＭＳ Ｐゴシック" charset="0"/>
              </a:rPr>
              <a:t>operator</a:t>
            </a:r>
            <a:r>
              <a:rPr lang="en-CA" sz="1200" i="0" kern="1200" baseline="0" dirty="0" smtClean="0">
                <a:solidFill>
                  <a:schemeClr val="tx1"/>
                </a:solidFill>
                <a:effectLst/>
                <a:latin typeface="+mn-lt"/>
                <a:ea typeface="ＭＳ Ｐゴシック" charset="0"/>
                <a:cs typeface="ＭＳ Ｐゴシック" charset="0"/>
              </a:rPr>
              <a:t> needs </a:t>
            </a:r>
            <a:r>
              <a:rPr lang="en-CA" sz="1200" i="0" kern="1200" dirty="0" smtClean="0">
                <a:solidFill>
                  <a:schemeClr val="tx1"/>
                </a:solidFill>
                <a:effectLst/>
                <a:latin typeface="+mn-lt"/>
                <a:ea typeface="ＭＳ Ｐゴシック" charset="0"/>
                <a:cs typeface="ＭＳ Ｐゴシック" charset="0"/>
              </a:rPr>
              <a:t>to know, for example, how much faecal sludge at one time can go into treatment,</a:t>
            </a:r>
            <a:r>
              <a:rPr lang="en-CA" sz="1200" i="0" kern="1200" baseline="0" dirty="0" smtClean="0">
                <a:solidFill>
                  <a:schemeClr val="tx1"/>
                </a:solidFill>
                <a:effectLst/>
                <a:latin typeface="+mn-lt"/>
                <a:ea typeface="ＭＳ Ｐゴシック" charset="0"/>
                <a:cs typeface="ＭＳ Ｐゴシック" charset="0"/>
              </a:rPr>
              <a:t> </a:t>
            </a:r>
            <a:r>
              <a:rPr lang="en-CA" sz="1200" i="0" kern="1200" dirty="0" smtClean="0">
                <a:solidFill>
                  <a:schemeClr val="tx1"/>
                </a:solidFill>
                <a:effectLst/>
                <a:latin typeface="+mn-lt"/>
                <a:ea typeface="ＭＳ Ｐゴシック" charset="0"/>
                <a:cs typeface="ＭＳ Ｐゴシック" charset="0"/>
              </a:rPr>
              <a:t>how often sludge should be removed</a:t>
            </a:r>
            <a:r>
              <a:rPr lang="en-CA" sz="1200" i="0" kern="1200" baseline="0" dirty="0" smtClean="0">
                <a:solidFill>
                  <a:schemeClr val="tx1"/>
                </a:solidFill>
                <a:effectLst/>
                <a:latin typeface="+mn-lt"/>
                <a:ea typeface="ＭＳ Ｐゴシック" charset="0"/>
                <a:cs typeface="ＭＳ Ｐゴシック" charset="0"/>
              </a:rPr>
              <a:t> from a treatment technology, or if the treatment facility is operating as designed. This picture shows treatment operators collecting faecal sludge at the inflow of a settling-thickening tank in Dakar, Senegal. They are sampling to determine the properties of the faecal sludge entering the facility.</a:t>
            </a:r>
            <a:endParaRPr lang="en-US" sz="1200" i="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10</a:t>
            </a:fld>
            <a:endParaRPr lang="en-US"/>
          </a:p>
        </p:txBody>
      </p:sp>
    </p:spTree>
    <p:extLst>
      <p:ext uri="{BB962C8B-B14F-4D97-AF65-F5344CB8AC3E}">
        <p14:creationId xmlns:p14="http://schemas.microsoft.com/office/powerpoint/2010/main" val="144013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0" i="0" kern="1200" dirty="0" smtClean="0">
                <a:solidFill>
                  <a:schemeClr val="tx1"/>
                </a:solidFill>
                <a:effectLst/>
                <a:latin typeface="+mn-lt"/>
                <a:ea typeface="ＭＳ Ｐゴシック" charset="0"/>
                <a:cs typeface="ＭＳ Ｐゴシック" charset="0"/>
              </a:rPr>
              <a:t>The</a:t>
            </a:r>
            <a:r>
              <a:rPr lang="en-CA" sz="1200" b="0" i="0" kern="1200" baseline="0" dirty="0" smtClean="0">
                <a:solidFill>
                  <a:schemeClr val="tx1"/>
                </a:solidFill>
                <a:effectLst/>
                <a:latin typeface="+mn-lt"/>
                <a:ea typeface="ＭＳ Ｐゴシック" charset="0"/>
                <a:cs typeface="ＭＳ Ｐゴシック" charset="0"/>
              </a:rPr>
              <a:t> parameters most commonly analysed are linked to treatment objectives. Do you remember these two illustrations from the lessons on faecal sludge treatment objectives? Monitoring of faecal sludge treatment tells you whether or not your treatment objectives are being met.</a:t>
            </a:r>
            <a:endParaRPr lang="en-CA" sz="1200" b="0" i="0" kern="1200" dirty="0" smtClean="0">
              <a:solidFill>
                <a:schemeClr val="tx1"/>
              </a:solidFill>
              <a:effectLst/>
              <a:latin typeface="+mn-lt"/>
              <a:ea typeface="ＭＳ Ｐゴシック" charset="0"/>
              <a:cs typeface="ＭＳ Ｐゴシック" charset="0"/>
            </a:endParaRPr>
          </a:p>
          <a:p>
            <a:pPr lvl="0"/>
            <a:endParaRPr lang="en-CA" sz="1200" b="1" i="0" kern="1200" dirty="0" smtClean="0">
              <a:solidFill>
                <a:schemeClr val="tx1"/>
              </a:solidFill>
              <a:effectLst/>
              <a:latin typeface="+mn-lt"/>
              <a:ea typeface="ＭＳ Ｐゴシック" charset="0"/>
              <a:cs typeface="ＭＳ Ｐゴシック" charset="0"/>
            </a:endParaRPr>
          </a:p>
          <a:p>
            <a:pPr marL="171450" lvl="0" indent="-171450">
              <a:buFontTx/>
              <a:buChar char="-"/>
            </a:pPr>
            <a:r>
              <a:rPr lang="en-CA" sz="1200" i="0" kern="1200" dirty="0" smtClean="0">
                <a:solidFill>
                  <a:schemeClr val="tx1"/>
                </a:solidFill>
                <a:effectLst/>
                <a:latin typeface="+mn-lt"/>
                <a:ea typeface="ＭＳ Ｐゴシック" charset="0"/>
                <a:cs typeface="ＭＳ Ｐゴシック" charset="0"/>
              </a:rPr>
              <a:t>The moisture and solids content f</a:t>
            </a:r>
            <a:r>
              <a:rPr lang="en-CA" sz="1200" i="0" kern="1200" baseline="0" dirty="0" smtClean="0">
                <a:solidFill>
                  <a:schemeClr val="tx1"/>
                </a:solidFill>
                <a:effectLst/>
                <a:latin typeface="+mn-lt"/>
                <a:ea typeface="ＭＳ Ｐゴシック" charset="0"/>
                <a:cs typeface="ＭＳ Ｐゴシック" charset="0"/>
              </a:rPr>
              <a:t>or example important to determine the quality of treatment products after dewatering.</a:t>
            </a:r>
          </a:p>
          <a:p>
            <a:pPr marL="171450" lvl="0" indent="-171450">
              <a:buFontTx/>
              <a:buChar char="-"/>
            </a:pPr>
            <a:endParaRPr lang="en-CA" sz="1200" i="0" kern="1200" dirty="0" smtClean="0">
              <a:solidFill>
                <a:schemeClr val="tx1"/>
              </a:solidFill>
              <a:effectLst/>
              <a:latin typeface="+mn-lt"/>
              <a:ea typeface="ＭＳ Ｐゴシック" charset="0"/>
              <a:cs typeface="ＭＳ Ｐゴシック" charset="0"/>
            </a:endParaRPr>
          </a:p>
          <a:p>
            <a:pPr marL="171450" lvl="0" indent="-171450">
              <a:buFontTx/>
              <a:buChar char="-"/>
            </a:pPr>
            <a:r>
              <a:rPr lang="en-CA" sz="1200" i="0" kern="1200" dirty="0" smtClean="0">
                <a:solidFill>
                  <a:schemeClr val="tx1"/>
                </a:solidFill>
                <a:effectLst/>
                <a:latin typeface="+mn-lt"/>
                <a:ea typeface="ＭＳ Ｐゴシック" charset="0"/>
                <a:cs typeface="ＭＳ Ｐゴシック" charset="0"/>
              </a:rPr>
              <a:t>The biological and chemical oxygen demand</a:t>
            </a:r>
            <a:r>
              <a:rPr lang="en-CA" sz="1200" i="0" kern="1200" baseline="0" dirty="0" smtClean="0">
                <a:solidFill>
                  <a:schemeClr val="tx1"/>
                </a:solidFill>
                <a:effectLst/>
                <a:latin typeface="+mn-lt"/>
                <a:ea typeface="ＭＳ Ｐゴシック" charset="0"/>
                <a:cs typeface="ＭＳ Ｐゴシック" charset="0"/>
              </a:rPr>
              <a:t> is an important design parameter for treatment facilities. It is usually included in legal standards prescribing the required quality of the treatment effluent to protect water sources. It informs faecal sludge stabilization.</a:t>
            </a:r>
          </a:p>
          <a:p>
            <a:pPr marL="0" lvl="0" indent="0">
              <a:buFontTx/>
              <a:buNone/>
            </a:pPr>
            <a:r>
              <a:rPr lang="en-CA" sz="1200" i="0" kern="1200" baseline="0" dirty="0" smtClean="0">
                <a:solidFill>
                  <a:schemeClr val="tx1"/>
                </a:solidFill>
                <a:effectLst/>
                <a:latin typeface="+mn-lt"/>
                <a:ea typeface="ＭＳ Ｐゴシック" charset="0"/>
                <a:cs typeface="ＭＳ Ｐゴシック" charset="0"/>
              </a:rPr>
              <a:t> </a:t>
            </a:r>
            <a:endParaRPr lang="en-CA" sz="1200" i="0" kern="1200" dirty="0" smtClean="0">
              <a:solidFill>
                <a:schemeClr val="tx1"/>
              </a:solidFill>
              <a:effectLst/>
              <a:latin typeface="+mn-lt"/>
              <a:ea typeface="ＭＳ Ｐゴシック" charset="0"/>
              <a:cs typeface="ＭＳ Ｐゴシック" charset="0"/>
            </a:endParaRPr>
          </a:p>
          <a:p>
            <a:pPr marL="171450" lvl="0" indent="-171450">
              <a:buFontTx/>
              <a:buChar char="-"/>
            </a:pPr>
            <a:r>
              <a:rPr lang="en-CA" sz="1200" i="0" kern="1200" dirty="0" smtClean="0">
                <a:solidFill>
                  <a:schemeClr val="tx1"/>
                </a:solidFill>
                <a:effectLst/>
                <a:latin typeface="+mn-lt"/>
                <a:ea typeface="ＭＳ Ｐゴシック" charset="0"/>
                <a:cs typeface="ＭＳ Ｐゴシック" charset="0"/>
              </a:rPr>
              <a:t>The</a:t>
            </a:r>
            <a:r>
              <a:rPr lang="en-CA" sz="1200" i="0" kern="1200" baseline="0" dirty="0" smtClean="0">
                <a:solidFill>
                  <a:schemeClr val="tx1"/>
                </a:solidFill>
                <a:effectLst/>
                <a:latin typeface="+mn-lt"/>
                <a:ea typeface="ＭＳ Ｐゴシック" charset="0"/>
                <a:cs typeface="ＭＳ Ｐゴシック" charset="0"/>
              </a:rPr>
              <a:t> </a:t>
            </a:r>
            <a:r>
              <a:rPr lang="en-CA" sz="1200" i="0" kern="1200" dirty="0" smtClean="0">
                <a:solidFill>
                  <a:schemeClr val="tx1"/>
                </a:solidFill>
                <a:effectLst/>
                <a:latin typeface="+mn-lt"/>
                <a:ea typeface="ＭＳ Ｐゴシック" charset="0"/>
                <a:cs typeface="ＭＳ Ｐゴシック" charset="0"/>
              </a:rPr>
              <a:t>nutrient content</a:t>
            </a:r>
            <a:r>
              <a:rPr lang="en-CA" sz="1200" i="0" kern="1200" baseline="0" dirty="0" smtClean="0">
                <a:solidFill>
                  <a:schemeClr val="tx1"/>
                </a:solidFill>
                <a:effectLst/>
                <a:latin typeface="+mn-lt"/>
                <a:ea typeface="ＭＳ Ｐゴシック" charset="0"/>
                <a:cs typeface="ＭＳ Ｐゴシック" charset="0"/>
              </a:rPr>
              <a:t> for examples of nitrogen and phosphorus </a:t>
            </a:r>
            <a:r>
              <a:rPr lang="en-CA" sz="1200" i="0" kern="1200" dirty="0" smtClean="0">
                <a:solidFill>
                  <a:schemeClr val="tx1"/>
                </a:solidFill>
                <a:effectLst/>
                <a:latin typeface="+mn-lt"/>
                <a:ea typeface="ＭＳ Ｐゴシック" charset="0"/>
                <a:cs typeface="ＭＳ Ｐゴシック" charset="0"/>
              </a:rPr>
              <a:t>influences the resource potential of products and is included in legal effluent standards to protect water sources. It informs nutrient</a:t>
            </a:r>
            <a:r>
              <a:rPr lang="en-CA" sz="1200" i="0" kern="1200" baseline="0" dirty="0" smtClean="0">
                <a:solidFill>
                  <a:schemeClr val="tx1"/>
                </a:solidFill>
                <a:effectLst/>
                <a:latin typeface="+mn-lt"/>
                <a:ea typeface="ＭＳ Ｐゴシック" charset="0"/>
                <a:cs typeface="ＭＳ Ｐゴシック" charset="0"/>
              </a:rPr>
              <a:t> management.</a:t>
            </a:r>
            <a:endParaRPr lang="en-CA" sz="1200" i="0" kern="1200" dirty="0" smtClean="0">
              <a:solidFill>
                <a:schemeClr val="tx1"/>
              </a:solidFill>
              <a:effectLst/>
              <a:latin typeface="+mn-lt"/>
              <a:ea typeface="ＭＳ Ｐゴシック" charset="0"/>
              <a:cs typeface="ＭＳ Ｐゴシック" charset="0"/>
            </a:endParaRPr>
          </a:p>
          <a:p>
            <a:pPr marL="171450" lvl="0" indent="-171450">
              <a:buFontTx/>
              <a:buChar char="-"/>
            </a:pPr>
            <a:endParaRPr lang="en-CA" sz="1200" i="0" kern="1200" dirty="0" smtClean="0">
              <a:solidFill>
                <a:schemeClr val="tx1"/>
              </a:solidFill>
              <a:effectLst/>
              <a:latin typeface="+mn-lt"/>
              <a:ea typeface="ＭＳ Ｐゴシック" charset="0"/>
              <a:cs typeface="ＭＳ Ｐゴシック" charset="0"/>
            </a:endParaRPr>
          </a:p>
          <a:p>
            <a:pPr marL="171450" lvl="0" indent="-171450" algn="l">
              <a:buFontTx/>
              <a:buChar char="-"/>
            </a:pPr>
            <a:r>
              <a:rPr lang="en-CA" sz="1200" i="0" kern="1200" dirty="0" smtClean="0">
                <a:solidFill>
                  <a:schemeClr val="tx1"/>
                </a:solidFill>
                <a:effectLst/>
                <a:latin typeface="+mn-lt"/>
                <a:ea typeface="ＭＳ Ｐゴシック" charset="0"/>
                <a:cs typeface="ＭＳ Ｐゴシック" charset="0"/>
              </a:rPr>
              <a:t>And the pathogen content,</a:t>
            </a:r>
            <a:r>
              <a:rPr lang="en-CA" sz="1200" i="0" kern="1200" baseline="0" dirty="0" smtClean="0">
                <a:solidFill>
                  <a:schemeClr val="tx1"/>
                </a:solidFill>
                <a:effectLst/>
                <a:latin typeface="+mn-lt"/>
                <a:ea typeface="ＭＳ Ｐゴシック" charset="0"/>
                <a:cs typeface="ＭＳ Ｐゴシック" charset="0"/>
              </a:rPr>
              <a:t> for example </a:t>
            </a:r>
            <a:r>
              <a:rPr lang="en-CA" sz="1200" i="1" kern="1200" baseline="0" dirty="0" smtClean="0">
                <a:solidFill>
                  <a:schemeClr val="tx1"/>
                </a:solidFill>
                <a:effectLst/>
                <a:latin typeface="+mn-lt"/>
                <a:ea typeface="ＭＳ Ｐゴシック" charset="0"/>
                <a:cs typeface="ＭＳ Ｐゴシック" charset="0"/>
              </a:rPr>
              <a:t>E. </a:t>
            </a:r>
            <a:r>
              <a:rPr lang="en-CA" sz="1200" i="1" kern="1200" dirty="0" smtClean="0">
                <a:solidFill>
                  <a:schemeClr val="tx1"/>
                </a:solidFill>
                <a:effectLst/>
                <a:latin typeface="+mn-lt"/>
                <a:ea typeface="ＭＳ Ｐゴシック" charset="0"/>
                <a:cs typeface="ＭＳ Ｐゴシック" charset="0"/>
              </a:rPr>
              <a:t>coli </a:t>
            </a:r>
            <a:r>
              <a:rPr lang="en-CA" sz="1200" i="0" kern="1200" dirty="0" smtClean="0">
                <a:solidFill>
                  <a:schemeClr val="tx1"/>
                </a:solidFill>
                <a:effectLst/>
                <a:latin typeface="+mn-lt"/>
                <a:ea typeface="ＭＳ Ｐゴシック" charset="0"/>
                <a:cs typeface="ＭＳ Ｐゴシック" charset="0"/>
              </a:rPr>
              <a:t>and  helminth eggs, are</a:t>
            </a:r>
            <a:r>
              <a:rPr lang="en-CA" sz="1200" i="0" kern="1200" baseline="0" dirty="0" smtClean="0">
                <a:solidFill>
                  <a:schemeClr val="tx1"/>
                </a:solidFill>
                <a:effectLst/>
                <a:latin typeface="+mn-lt"/>
                <a:ea typeface="ＭＳ Ｐゴシック" charset="0"/>
                <a:cs typeface="ＭＳ Ｐゴシック" charset="0"/>
              </a:rPr>
              <a:t> </a:t>
            </a:r>
            <a:r>
              <a:rPr lang="en-CA" sz="1200" i="0" kern="1200" dirty="0" smtClean="0">
                <a:solidFill>
                  <a:schemeClr val="tx1"/>
                </a:solidFill>
                <a:effectLst/>
                <a:latin typeface="+mn-lt"/>
                <a:ea typeface="ＭＳ Ｐゴシック" charset="0"/>
                <a:cs typeface="ＭＳ Ｐゴシック" charset="0"/>
              </a:rPr>
              <a:t>important to quantify the quality of treatment products.</a:t>
            </a:r>
            <a:r>
              <a:rPr lang="en-CA" sz="1200" i="0" kern="1200" baseline="0" dirty="0" smtClean="0">
                <a:solidFill>
                  <a:schemeClr val="tx1"/>
                </a:solidFill>
                <a:effectLst/>
                <a:latin typeface="+mn-lt"/>
                <a:ea typeface="ＭＳ Ｐゴシック" charset="0"/>
                <a:cs typeface="ＭＳ Ｐゴシック" charset="0"/>
              </a:rPr>
              <a:t> It informs pathogen inactivation.</a:t>
            </a:r>
            <a:r>
              <a:rPr lang="en-US" sz="1200" i="0" kern="1200" dirty="0" smtClean="0">
                <a:solidFill>
                  <a:schemeClr val="tx1"/>
                </a:solidFill>
                <a:effectLst/>
                <a:latin typeface="+mn-lt"/>
                <a:ea typeface="ＭＳ Ｐゴシック" charset="0"/>
                <a:cs typeface="ＭＳ Ｐゴシック" charset="0"/>
              </a:rPr>
              <a:t> This is to</a:t>
            </a:r>
            <a:r>
              <a:rPr lang="en-US" sz="1200" i="0" kern="1200" baseline="0" dirty="0" smtClean="0">
                <a:solidFill>
                  <a:schemeClr val="tx1"/>
                </a:solidFill>
                <a:effectLst/>
                <a:latin typeface="+mn-lt"/>
                <a:ea typeface="ＭＳ Ｐゴシック" charset="0"/>
                <a:cs typeface="ＭＳ Ｐゴシック" charset="0"/>
              </a:rPr>
              <a:t> protect public health if products are used, for example in agriculture.</a:t>
            </a:r>
            <a:r>
              <a:rPr lang="en-US" sz="1200" i="0" kern="1200" dirty="0" smtClean="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11</a:t>
            </a:fld>
            <a:endParaRPr lang="en-US"/>
          </a:p>
        </p:txBody>
      </p:sp>
    </p:spTree>
    <p:extLst>
      <p:ext uri="{BB962C8B-B14F-4D97-AF65-F5344CB8AC3E}">
        <p14:creationId xmlns:p14="http://schemas.microsoft.com/office/powerpoint/2010/main" val="1440139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smtClean="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smtClean="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smtClean="0"/>
              <a:t>Click icon to add picture</a:t>
            </a:r>
            <a:endParaRPr lang="en-US" noProof="0"/>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smtClean="0"/>
              <a:t>Source: </a:t>
            </a:r>
            <a:r>
              <a:rPr lang="en-US" i="1" dirty="0" smtClean="0"/>
              <a:t>Source of Image</a:t>
            </a:r>
            <a:endParaRPr lang="en-US" i="1" dirty="0"/>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smtClean="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smtClean="0">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info@sandec.ch</a:t>
            </a:r>
            <a:endParaRPr lang="en-US" sz="1400" kern="1200" dirty="0" smtClean="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smtClean="0"/>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smtClean="0"/>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smtClean="0">
                <a:solidFill>
                  <a:srgbClr val="FFFFFF"/>
                </a:solidFill>
                <a:latin typeface="Calibri"/>
                <a:cs typeface="Calibri"/>
              </a:rPr>
              <a:t>FOOTER</a:t>
            </a:r>
            <a:r>
              <a:rPr lang="id-ID" sz="1000" dirty="0" smtClean="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8/8/2016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a:spcBef>
                <a:spcPts val="0"/>
              </a:spcBef>
            </a:pPr>
            <a:r>
              <a:rPr lang="en-US" sz="2800" dirty="0" smtClean="0"/>
              <a:t>Creative Commons </a:t>
            </a:r>
          </a:p>
          <a:p>
            <a:pPr>
              <a:spcBef>
                <a:spcPts val="0"/>
              </a:spcBef>
            </a:pPr>
            <a:r>
              <a:rPr lang="en-US" sz="2800" dirty="0" smtClean="0"/>
              <a:t>License</a:t>
            </a:r>
            <a:endParaRPr lang="en-CA" sz="2800"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a:t>
            </a:fld>
            <a:endParaRPr lang="en-US"/>
          </a:p>
        </p:txBody>
      </p:sp>
      <p:sp>
        <p:nvSpPr>
          <p:cNvPr id="16" name="TextBox 15"/>
          <p:cNvSpPr txBox="1"/>
          <p:nvPr/>
        </p:nvSpPr>
        <p:spPr>
          <a:xfrm>
            <a:off x="328514" y="1054135"/>
            <a:ext cx="8142939" cy="5369675"/>
          </a:xfrm>
          <a:prstGeom prst="rect">
            <a:avLst/>
          </a:prstGeom>
          <a:noFill/>
        </p:spPr>
        <p:txBody>
          <a:bodyPr wrap="square" rtlCol="0">
            <a:spAutoFit/>
          </a:bodyPr>
          <a:lstStyle/>
          <a:p>
            <a:pPr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This </a:t>
            </a:r>
            <a:r>
              <a:rPr lang="en-US" sz="1400" dirty="0">
                <a:solidFill>
                  <a:schemeClr val="bg1"/>
                </a:solidFill>
                <a:latin typeface="Lato" panose="020F0502020204030203" pitchFamily="34" charset="0"/>
                <a:ea typeface="+mn-ea"/>
                <a:cs typeface="+mn-cs"/>
              </a:rPr>
              <a:t>document is open content and licensed under the Creative Commons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Attribution </a:t>
            </a:r>
            <a:r>
              <a:rPr lang="en-US" sz="1400" dirty="0">
                <a:solidFill>
                  <a:schemeClr val="bg1"/>
                </a:solidFill>
                <a:latin typeface="Lato" panose="020F0502020204030203" pitchFamily="34" charset="0"/>
                <a:ea typeface="+mn-ea"/>
                <a:cs typeface="+mn-cs"/>
              </a:rPr>
              <a:t>Works 4.0 International License.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To </a:t>
            </a:r>
            <a:r>
              <a:rPr lang="en-US" sz="1400" dirty="0">
                <a:solidFill>
                  <a:schemeClr val="bg1"/>
                </a:solidFill>
                <a:latin typeface="Lato" panose="020F0502020204030203" pitchFamily="34" charset="0"/>
                <a:ea typeface="+mn-ea"/>
                <a:cs typeface="+mn-cs"/>
              </a:rPr>
              <a:t>view a copy of this license, visit </a:t>
            </a:r>
            <a:r>
              <a:rPr lang="en-US" sz="1400" dirty="0">
                <a:solidFill>
                  <a:schemeClr val="bg1"/>
                </a:solidFill>
                <a:latin typeface="Lato" panose="020F0502020204030203" pitchFamily="34" charset="0"/>
                <a:ea typeface="+mn-ea"/>
                <a:cs typeface="+mn-cs"/>
                <a:hlinkClick r:id="rId2"/>
              </a:rPr>
              <a:t>http://creativecommons.org/licenses/by/4.0</a:t>
            </a:r>
            <a:endParaRPr lang="en-US" sz="1400" dirty="0">
              <a:solidFill>
                <a:schemeClr val="bg1"/>
              </a:solidFill>
              <a:latin typeface="Lato" panose="020F0502020204030203" pitchFamily="34" charset="0"/>
              <a:ea typeface="+mn-ea"/>
              <a:cs typeface="+mn-cs"/>
            </a:endParaRPr>
          </a:p>
          <a:p>
            <a:pPr lvl="3" eaLnBrk="1" fontAlgn="auto" hangingPunct="1">
              <a:lnSpc>
                <a:spcPct val="120000"/>
              </a:lnSpc>
              <a:spcBef>
                <a:spcPts val="1000"/>
              </a:spcBef>
              <a:spcAft>
                <a:spcPts val="0"/>
              </a:spcAft>
              <a:defRPr/>
            </a:pPr>
            <a:r>
              <a:rPr lang="en-US" sz="1400" dirty="0" smtClean="0">
                <a:solidFill>
                  <a:schemeClr val="bg2"/>
                </a:solidFill>
                <a:latin typeface="Lato" panose="020F0502020204030203" pitchFamily="34" charset="0"/>
              </a:rPr>
              <a:t/>
            </a:r>
            <a:br>
              <a:rPr lang="en-US" sz="1400" dirty="0" smtClean="0">
                <a:solidFill>
                  <a:schemeClr val="bg2"/>
                </a:solidFill>
                <a:latin typeface="Lato" panose="020F0502020204030203" pitchFamily="34" charset="0"/>
              </a:rPr>
            </a:br>
            <a:r>
              <a:rPr lang="en-US" sz="1400" dirty="0" smtClean="0">
                <a:solidFill>
                  <a:schemeClr val="bg2"/>
                </a:solidFill>
                <a:latin typeface="Lato" panose="020F0502020204030203" pitchFamily="34" charset="0"/>
              </a:rPr>
              <a:t>You </a:t>
            </a:r>
            <a:r>
              <a:rPr lang="en-US" sz="1400" dirty="0">
                <a:solidFill>
                  <a:schemeClr val="bg2"/>
                </a:solidFill>
                <a:latin typeface="Lato" panose="020F0502020204030203" pitchFamily="34" charset="0"/>
              </a:rPr>
              <a:t>are free </a:t>
            </a:r>
            <a:r>
              <a:rPr lang="en-US" sz="1400" dirty="0" smtClean="0">
                <a:solidFill>
                  <a:schemeClr val="bg2"/>
                </a:solidFill>
                <a:latin typeface="Lato" panose="020F0502020204030203" pitchFamily="34" charset="0"/>
              </a:rPr>
              <a:t>to:</a:t>
            </a:r>
            <a:br>
              <a:rPr lang="en-US"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Share </a:t>
            </a:r>
            <a:r>
              <a:rPr lang="en-CA" sz="1400" dirty="0" smtClean="0">
                <a:solidFill>
                  <a:schemeClr val="bg2"/>
                </a:solidFill>
                <a:latin typeface="Lato" panose="020F0502020204030203" pitchFamily="34" charset="0"/>
              </a:rPr>
              <a:t>– Copy </a:t>
            </a:r>
            <a:r>
              <a:rPr lang="en-CA" sz="1400" dirty="0">
                <a:solidFill>
                  <a:schemeClr val="bg2"/>
                </a:solidFill>
                <a:latin typeface="Lato" panose="020F0502020204030203" pitchFamily="34" charset="0"/>
              </a:rPr>
              <a:t>and redistribute the material in any medium or </a:t>
            </a:r>
            <a:r>
              <a:rPr lang="en-CA" sz="1400" dirty="0" smtClean="0">
                <a:solidFill>
                  <a:schemeClr val="bg2"/>
                </a:solidFill>
                <a:latin typeface="Lato" panose="020F0502020204030203" pitchFamily="34" charset="0"/>
              </a:rPr>
              <a:t>format</a:t>
            </a:r>
            <a:br>
              <a:rPr lang="en-CA"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Remix</a:t>
            </a:r>
            <a:r>
              <a:rPr lang="en-CA" sz="1400" dirty="0" smtClean="0">
                <a:solidFill>
                  <a:schemeClr val="bg2"/>
                </a:solidFill>
                <a:latin typeface="Lato" panose="020F0502020204030203" pitchFamily="34" charset="0"/>
              </a:rPr>
              <a:t> </a:t>
            </a:r>
            <a:r>
              <a:rPr lang="en-CA" sz="1400" dirty="0">
                <a:solidFill>
                  <a:schemeClr val="bg2"/>
                </a:solidFill>
                <a:latin typeface="Lato" panose="020F0502020204030203" pitchFamily="34" charset="0"/>
              </a:rPr>
              <a:t>– Remix, transform, and build upon the material for any purpose, even </a:t>
            </a:r>
            <a:r>
              <a:rPr lang="en-CA" sz="1400" dirty="0" smtClean="0">
                <a:solidFill>
                  <a:schemeClr val="bg2"/>
                </a:solidFill>
                <a:latin typeface="Lato" panose="020F0502020204030203" pitchFamily="34" charset="0"/>
              </a:rPr>
              <a:t>commercially</a:t>
            </a:r>
            <a:br>
              <a:rPr lang="en-CA" sz="1400" dirty="0" smtClean="0">
                <a:solidFill>
                  <a:schemeClr val="bg2"/>
                </a:solidFill>
                <a:latin typeface="Lato" panose="020F0502020204030203" pitchFamily="34" charset="0"/>
              </a:rPr>
            </a:br>
            <a:endParaRPr lang="en-US" sz="1400" dirty="0" smtClean="0">
              <a:solidFill>
                <a:schemeClr val="bg1"/>
              </a:solidFill>
              <a:latin typeface="Lato" panose="020F0502020204030203" pitchFamily="34" charset="0"/>
              <a:ea typeface="+mn-ea"/>
              <a:cs typeface="+mn-cs"/>
            </a:endParaRPr>
          </a:p>
          <a:p>
            <a:pPr eaLnBrk="1" fontAlgn="auto" hangingPunct="1">
              <a:lnSpc>
                <a:spcPct val="120000"/>
              </a:lnSpc>
              <a:spcBef>
                <a:spcPts val="0"/>
              </a:spcBef>
              <a:spcAft>
                <a:spcPts val="0"/>
              </a:spcAft>
              <a:defRPr/>
            </a:pPr>
            <a:r>
              <a:rPr lang="en-US" sz="1400" dirty="0" smtClean="0">
                <a:solidFill>
                  <a:schemeClr val="bg1"/>
                </a:solidFill>
                <a:latin typeface="Lato" panose="020F0502020204030203" pitchFamily="34" charset="0"/>
                <a:ea typeface="+mn-ea"/>
                <a:cs typeface="+mn-cs"/>
              </a:rPr>
              <a:t>Under </a:t>
            </a:r>
            <a:r>
              <a:rPr lang="en-US" sz="1400" dirty="0">
                <a:solidFill>
                  <a:schemeClr val="bg1"/>
                </a:solidFill>
                <a:latin typeface="Lato" panose="020F0502020204030203" pitchFamily="34" charset="0"/>
                <a:ea typeface="+mn-ea"/>
                <a:cs typeface="+mn-cs"/>
              </a:rPr>
              <a:t>the following conditions:</a:t>
            </a:r>
          </a:p>
          <a:p>
            <a:pPr marL="0" lvl="4" eaLnBrk="1" fontAlgn="auto" hangingPunct="1">
              <a:lnSpc>
                <a:spcPct val="120000"/>
              </a:lnSpc>
              <a:spcBef>
                <a:spcPts val="1000"/>
              </a:spcBef>
              <a:spcAft>
                <a:spcPts val="0"/>
              </a:spcAft>
              <a:defRPr/>
            </a:pPr>
            <a:r>
              <a:rPr lang="en-CA" sz="1600" b="1" dirty="0">
                <a:solidFill>
                  <a:schemeClr val="bg1"/>
                </a:solidFill>
                <a:latin typeface="Lato" panose="020F0502020204030203" pitchFamily="34" charset="0"/>
                <a:ea typeface="+mn-ea"/>
                <a:cs typeface="+mn-cs"/>
              </a:rPr>
              <a:t>Attribution</a:t>
            </a:r>
            <a:r>
              <a:rPr lang="en-CA" sz="1400" dirty="0">
                <a:solidFill>
                  <a:schemeClr val="bg1"/>
                </a:solidFill>
                <a:latin typeface="Lato" panose="020F0502020204030203" pitchFamily="34" charset="0"/>
                <a:ea typeface="+mn-ea"/>
                <a:cs typeface="+mn-cs"/>
              </a:rPr>
              <a:t> – You must give appropriate credit to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provide a link to the license, and indicate if changes were made. You may do so in any reasonable manner, but not in any way that suggests that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endorses you or your use. Please include our website: </a:t>
            </a:r>
            <a:r>
              <a:rPr lang="en-CA" sz="1400" dirty="0" smtClean="0">
                <a:solidFill>
                  <a:schemeClr val="bg1"/>
                </a:solidFill>
                <a:latin typeface="Lato" panose="020F0502020204030203" pitchFamily="34" charset="0"/>
                <a:ea typeface="+mn-ea"/>
                <a:cs typeface="+mn-cs"/>
                <a:hlinkClick r:id="rId3"/>
              </a:rPr>
              <a:t>www.cawst.org</a:t>
            </a:r>
            <a:r>
              <a:rPr lang="en-CA" sz="1400" dirty="0" smtClean="0">
                <a:solidFill>
                  <a:schemeClr val="bg1"/>
                </a:solidFill>
                <a:latin typeface="Lato" panose="020F0502020204030203" pitchFamily="34" charset="0"/>
                <a:ea typeface="+mn-ea"/>
                <a:cs typeface="+mn-cs"/>
              </a:rPr>
              <a:t> and </a:t>
            </a:r>
            <a:r>
              <a:rPr lang="en-CA" sz="1400" dirty="0" smtClean="0">
                <a:solidFill>
                  <a:schemeClr val="bg1"/>
                </a:solidFill>
                <a:latin typeface="Lato" panose="020F0502020204030203" pitchFamily="34" charset="0"/>
                <a:ea typeface="+mn-ea"/>
                <a:cs typeface="+mn-cs"/>
                <a:hlinkClick r:id="rId4"/>
              </a:rPr>
              <a:t>www.sandec.ch</a:t>
            </a:r>
            <a:r>
              <a:rPr lang="en-CA" sz="1400" dirty="0">
                <a:solidFill>
                  <a:schemeClr val="bg1"/>
                </a:solidFill>
                <a:latin typeface="Lato" panose="020F0502020204030203" pitchFamily="34" charset="0"/>
                <a:ea typeface="+mn-ea"/>
                <a:cs typeface="+mn-cs"/>
              </a:rPr>
              <a:t>.</a:t>
            </a:r>
            <a:endParaRPr lang="en-US" sz="1400" dirty="0">
              <a:solidFill>
                <a:schemeClr val="bg1"/>
              </a:solidFill>
              <a:latin typeface="Lato" panose="020F0502020204030203" pitchFamily="34" charset="0"/>
              <a:ea typeface="+mn-ea"/>
              <a:cs typeface="+mn-cs"/>
            </a:endParaRPr>
          </a:p>
          <a:p>
            <a:pPr marL="0" lvl="4"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CAWST and Eawag-Sandec will </a:t>
            </a:r>
            <a:r>
              <a:rPr lang="en-US" sz="1400" dirty="0">
                <a:solidFill>
                  <a:schemeClr val="bg1"/>
                </a:solidFill>
                <a:latin typeface="Lato" panose="020F0502020204030203" pitchFamily="34" charset="0"/>
                <a:ea typeface="+mn-ea"/>
                <a:cs typeface="+mn-cs"/>
              </a:rPr>
              <a:t>produce updated versions of this document periodically. For this reason, we do not recommend hosting this document to download from your </a:t>
            </a:r>
            <a:r>
              <a:rPr lang="en-US" sz="1400" dirty="0" smtClean="0">
                <a:solidFill>
                  <a:schemeClr val="bg1"/>
                </a:solidFill>
                <a:latin typeface="Lato" panose="020F0502020204030203" pitchFamily="34" charset="0"/>
                <a:ea typeface="+mn-ea"/>
                <a:cs typeface="+mn-cs"/>
              </a:rPr>
              <a:t>website.</a:t>
            </a:r>
          </a:p>
          <a:p>
            <a:pPr marL="0" lvl="4" eaLnBrk="1" fontAlgn="auto" hangingPunct="1">
              <a:lnSpc>
                <a:spcPct val="120000"/>
              </a:lnSpc>
              <a:spcBef>
                <a:spcPts val="1000"/>
              </a:spcBef>
              <a:spcAft>
                <a:spcPts val="0"/>
              </a:spcAft>
              <a:defRPr/>
            </a:pPr>
            <a:r>
              <a:rPr lang="en-US" sz="1400" dirty="0" smtClean="0">
                <a:solidFill>
                  <a:schemeClr val="bg1"/>
                </a:solidFill>
                <a:latin typeface="Lato"/>
                <a:ea typeface="+mn-ea"/>
                <a:cs typeface="Arial" charset="0"/>
              </a:rPr>
              <a:t>CAWST and Eawag-Sandec </a:t>
            </a:r>
            <a:r>
              <a:rPr lang="en-US" sz="1400" dirty="0">
                <a:solidFill>
                  <a:schemeClr val="bg1"/>
                </a:solidFill>
                <a:latin typeface="Lato"/>
                <a:ea typeface="+mn-ea"/>
                <a:cs typeface="Arial" charset="0"/>
              </a:rPr>
              <a:t>its directors, employees, contractors, and volunteers do not assume any responsibility </a:t>
            </a:r>
            <a:r>
              <a:rPr lang="en-US" sz="1400" dirty="0" smtClean="0">
                <a:solidFill>
                  <a:schemeClr val="bg1"/>
                </a:solidFill>
                <a:latin typeface="Lato"/>
                <a:ea typeface="+mn-ea"/>
                <a:cs typeface="Arial" charset="0"/>
              </a:rPr>
              <a:t>for, </a:t>
            </a:r>
            <a:r>
              <a:rPr lang="en-US" sz="1400" dirty="0">
                <a:solidFill>
                  <a:schemeClr val="bg1"/>
                </a:solidFill>
                <a:latin typeface="Lato"/>
                <a:ea typeface="+mn-ea"/>
                <a:cs typeface="Arial" charset="0"/>
              </a:rPr>
              <a:t>and make no warranty with respect </a:t>
            </a:r>
            <a:r>
              <a:rPr lang="en-US" sz="1400" dirty="0" smtClean="0">
                <a:solidFill>
                  <a:schemeClr val="bg1"/>
                </a:solidFill>
                <a:latin typeface="Lato"/>
                <a:ea typeface="+mn-ea"/>
                <a:cs typeface="Arial" charset="0"/>
              </a:rPr>
              <a:t>to, </a:t>
            </a:r>
            <a:r>
              <a:rPr lang="en-US" sz="1400" dirty="0">
                <a:solidFill>
                  <a:schemeClr val="bg1"/>
                </a:solidFill>
                <a:latin typeface="Lato"/>
                <a:ea typeface="+mn-ea"/>
                <a:cs typeface="Arial" charset="0"/>
              </a:rPr>
              <a:t>the results that may be obtained from the use of the information provided</a:t>
            </a:r>
            <a:r>
              <a:rPr lang="en-US" sz="1400" dirty="0" smtClean="0">
                <a:solidFill>
                  <a:srgbClr val="000000"/>
                </a:solidFill>
                <a:latin typeface="Lato"/>
                <a:ea typeface="+mn-ea"/>
                <a:cs typeface="Arial" charset="0"/>
              </a:rPr>
              <a:t>.</a:t>
            </a:r>
            <a:endParaRPr lang="en-US" sz="1400" dirty="0">
              <a:solidFill>
                <a:srgbClr val="000000"/>
              </a:solidFill>
              <a:latin typeface="Lato"/>
              <a:ea typeface="+mn-ea"/>
              <a:cs typeface="Arial" charset="0"/>
            </a:endParaRP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4142174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Dakar, Senegal</a:t>
            </a:r>
            <a:endParaRPr lang="en-US" dirty="0"/>
          </a:p>
        </p:txBody>
      </p:sp>
      <p:sp>
        <p:nvSpPr>
          <p:cNvPr id="3" name="Text Placeholder 2"/>
          <p:cNvSpPr>
            <a:spLocks noGrp="1"/>
          </p:cNvSpPr>
          <p:nvPr>
            <p:ph type="body" sz="quarter" idx="14"/>
          </p:nvPr>
        </p:nvSpPr>
        <p:spPr/>
        <p:txBody>
          <a:bodyPr/>
          <a:lstStyle/>
          <a:p>
            <a:r>
              <a:rPr lang="en-US" dirty="0" smtClean="0"/>
              <a:t>Monitoring Program</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10</a:t>
            </a:fld>
            <a:endParaRPr lang="en-US"/>
          </a:p>
        </p:txBody>
      </p:sp>
      <p:sp>
        <p:nvSpPr>
          <p:cNvPr id="9" name="Text Placeholder 1"/>
          <p:cNvSpPr txBox="1">
            <a:spLocks/>
          </p:cNvSpPr>
          <p:nvPr/>
        </p:nvSpPr>
        <p:spPr bwMode="auto">
          <a:xfrm>
            <a:off x="4266224" y="6203346"/>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Eawag-Sandec)</a:t>
            </a:r>
            <a:endParaRPr lang="en-US" sz="1200" dirty="0"/>
          </a:p>
        </p:txBody>
      </p:sp>
      <p:pic>
        <p:nvPicPr>
          <p:cNvPr id="7171" name="Picture 3" descr="F:\Bilder\Sandec\Dakar\0514\DSC0144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3494" y="1334467"/>
            <a:ext cx="7302948" cy="48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0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Key Treatment Parameters to Monitor</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85534826"/>
              </p:ext>
            </p:extLst>
          </p:nvPr>
        </p:nvGraphicFramePr>
        <p:xfrm>
          <a:off x="4869983" y="1208962"/>
          <a:ext cx="2988643" cy="2482672"/>
        </p:xfrm>
        <a:graphic>
          <a:graphicData uri="http://schemas.openxmlformats.org/presentationml/2006/ole">
            <mc:AlternateContent xmlns:mc="http://schemas.openxmlformats.org/markup-compatibility/2006">
              <mc:Choice xmlns:v="urn:schemas-microsoft-com:vml" Requires="v">
                <p:oleObj spid="_x0000_s1052" name="Bitmap Image" r:id="rId4" imgW="8104762" imgH="6744641" progId="PBrush">
                  <p:embed/>
                </p:oleObj>
              </mc:Choice>
              <mc:Fallback>
                <p:oleObj name="Bitmap Image" r:id="rId4" imgW="8104762" imgH="674464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983" y="1208962"/>
                        <a:ext cx="2988643" cy="248267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9075474"/>
              </p:ext>
            </p:extLst>
          </p:nvPr>
        </p:nvGraphicFramePr>
        <p:xfrm>
          <a:off x="4537276" y="3949877"/>
          <a:ext cx="3669294" cy="2094864"/>
        </p:xfrm>
        <a:graphic>
          <a:graphicData uri="http://schemas.openxmlformats.org/presentationml/2006/ole">
            <mc:AlternateContent xmlns:mc="http://schemas.openxmlformats.org/markup-compatibility/2006">
              <mc:Choice xmlns:v="urn:schemas-microsoft-com:vml" Requires="v">
                <p:oleObj spid="_x0000_s1053" name="Bitmap Image" r:id="rId6" imgW="11514286" imgH="6590476" progId="PBrush">
                  <p:embed/>
                </p:oleObj>
              </mc:Choice>
              <mc:Fallback>
                <p:oleObj name="Bitmap Image" r:id="rId6" imgW="11514286" imgH="6590476"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276" y="3949877"/>
                        <a:ext cx="3669294" cy="2094864"/>
                      </a:xfrm>
                      <a:prstGeom prst="rect">
                        <a:avLst/>
                      </a:prstGeom>
                      <a:noFill/>
                      <a:ln>
                        <a:noFill/>
                      </a:ln>
                    </p:spPr>
                  </p:pic>
                </p:oleObj>
              </mc:Fallback>
            </mc:AlternateContent>
          </a:graphicData>
        </a:graphic>
      </p:graphicFrame>
      <p:sp>
        <p:nvSpPr>
          <p:cNvPr id="8" name="Rectangle 7"/>
          <p:cNvSpPr/>
          <p:nvPr/>
        </p:nvSpPr>
        <p:spPr>
          <a:xfrm>
            <a:off x="468771" y="1336349"/>
            <a:ext cx="3779135" cy="4893647"/>
          </a:xfrm>
          <a:prstGeom prst="rect">
            <a:avLst/>
          </a:prstGeom>
        </p:spPr>
        <p:txBody>
          <a:bodyPr wrap="square">
            <a:spAutoFit/>
          </a:bodyPr>
          <a:lstStyle/>
          <a:p>
            <a:pPr marL="342900" lvl="0" indent="-342900">
              <a:buFont typeface="Arial" panose="020B0604020202020204" pitchFamily="34" charset="0"/>
              <a:buChar char="•"/>
            </a:pPr>
            <a:r>
              <a:rPr lang="en-CA" sz="2400" u="sng" dirty="0" smtClean="0">
                <a:solidFill>
                  <a:schemeClr val="bg1"/>
                </a:solidFill>
                <a:latin typeface="Lato"/>
              </a:rPr>
              <a:t>Dewatering: </a:t>
            </a:r>
            <a:r>
              <a:rPr lang="en-CA" sz="2400" dirty="0" smtClean="0">
                <a:solidFill>
                  <a:schemeClr val="bg1"/>
                </a:solidFill>
                <a:latin typeface="Lato"/>
              </a:rPr>
              <a:t>Moisture and solids content</a:t>
            </a:r>
          </a:p>
          <a:p>
            <a:pPr marL="342900" lvl="0" indent="-342900">
              <a:buFont typeface="Arial" panose="020B0604020202020204" pitchFamily="34" charset="0"/>
              <a:buChar char="•"/>
            </a:pPr>
            <a:endParaRPr lang="en-CA" sz="2400" dirty="0" smtClean="0">
              <a:solidFill>
                <a:schemeClr val="bg1"/>
              </a:solidFill>
              <a:latin typeface="Lato"/>
            </a:endParaRPr>
          </a:p>
          <a:p>
            <a:pPr marL="342900" lvl="0" indent="-342900">
              <a:buFont typeface="Arial" panose="020B0604020202020204" pitchFamily="34" charset="0"/>
              <a:buChar char="•"/>
            </a:pPr>
            <a:r>
              <a:rPr lang="en-CA" sz="2400" u="sng" dirty="0" smtClean="0">
                <a:solidFill>
                  <a:schemeClr val="bg1"/>
                </a:solidFill>
                <a:latin typeface="Lato"/>
              </a:rPr>
              <a:t>Stabilization: </a:t>
            </a:r>
            <a:r>
              <a:rPr lang="en-CA" sz="2400" dirty="0" smtClean="0">
                <a:solidFill>
                  <a:schemeClr val="bg1"/>
                </a:solidFill>
                <a:latin typeface="Lato"/>
              </a:rPr>
              <a:t>Biological </a:t>
            </a:r>
            <a:r>
              <a:rPr lang="en-CA" sz="2400" dirty="0">
                <a:solidFill>
                  <a:schemeClr val="bg1"/>
                </a:solidFill>
                <a:latin typeface="Lato"/>
              </a:rPr>
              <a:t>and chemical oxygen </a:t>
            </a:r>
            <a:r>
              <a:rPr lang="en-CA" sz="2400" dirty="0" smtClean="0">
                <a:solidFill>
                  <a:schemeClr val="bg1"/>
                </a:solidFill>
                <a:latin typeface="Lato"/>
              </a:rPr>
              <a:t>demand</a:t>
            </a:r>
          </a:p>
          <a:p>
            <a:pPr marL="342900" lvl="0" indent="-342900">
              <a:buFont typeface="Arial" panose="020B0604020202020204" pitchFamily="34" charset="0"/>
              <a:buChar char="•"/>
            </a:pPr>
            <a:endParaRPr lang="en-CA" sz="2400" dirty="0">
              <a:solidFill>
                <a:schemeClr val="bg1"/>
              </a:solidFill>
              <a:latin typeface="Lato"/>
            </a:endParaRPr>
          </a:p>
          <a:p>
            <a:pPr marL="342900" lvl="0" indent="-342900">
              <a:buFont typeface="Arial" panose="020B0604020202020204" pitchFamily="34" charset="0"/>
              <a:buChar char="•"/>
            </a:pPr>
            <a:r>
              <a:rPr lang="en-CA" sz="2400" u="sng" dirty="0" smtClean="0">
                <a:solidFill>
                  <a:schemeClr val="bg1"/>
                </a:solidFill>
                <a:latin typeface="Lato"/>
              </a:rPr>
              <a:t>Nutrient management: </a:t>
            </a:r>
            <a:r>
              <a:rPr lang="en-CA" sz="2400" dirty="0" smtClean="0">
                <a:solidFill>
                  <a:schemeClr val="bg1"/>
                </a:solidFill>
                <a:latin typeface="Lato"/>
              </a:rPr>
              <a:t>Nutrient content</a:t>
            </a:r>
          </a:p>
          <a:p>
            <a:pPr marL="342900" lvl="0" indent="-342900">
              <a:buFont typeface="Arial" panose="020B0604020202020204" pitchFamily="34" charset="0"/>
              <a:buChar char="•"/>
            </a:pPr>
            <a:endParaRPr lang="en-CA" sz="2400" dirty="0">
              <a:solidFill>
                <a:schemeClr val="bg1"/>
              </a:solidFill>
              <a:latin typeface="Lato"/>
            </a:endParaRPr>
          </a:p>
          <a:p>
            <a:pPr marL="342900" lvl="0" indent="-342900">
              <a:buFont typeface="Arial" panose="020B0604020202020204" pitchFamily="34" charset="0"/>
              <a:buChar char="•"/>
            </a:pPr>
            <a:r>
              <a:rPr lang="en-CA" sz="2400" u="sng" dirty="0" smtClean="0">
                <a:solidFill>
                  <a:schemeClr val="bg1"/>
                </a:solidFill>
                <a:latin typeface="Lato"/>
              </a:rPr>
              <a:t>Pathogen inactivation: </a:t>
            </a:r>
            <a:r>
              <a:rPr lang="en-CA" sz="2400" dirty="0" smtClean="0">
                <a:solidFill>
                  <a:schemeClr val="bg1"/>
                </a:solidFill>
                <a:latin typeface="Lato"/>
              </a:rPr>
              <a:t>Pathogen content (e.g., helminth eggs)</a:t>
            </a:r>
            <a:endParaRPr lang="en-US" sz="2400" dirty="0">
              <a:solidFill>
                <a:schemeClr val="bg1"/>
              </a:solidFill>
              <a:latin typeface="Lato"/>
            </a:endParaRPr>
          </a:p>
        </p:txBody>
      </p:sp>
      <p:sp>
        <p:nvSpPr>
          <p:cNvPr id="9" name="Text Placeholder 1"/>
          <p:cNvSpPr txBox="1">
            <a:spLocks/>
          </p:cNvSpPr>
          <p:nvPr/>
        </p:nvSpPr>
        <p:spPr bwMode="auto">
          <a:xfrm>
            <a:off x="6973645" y="3554251"/>
            <a:ext cx="1365862" cy="293187"/>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
        <p:nvSpPr>
          <p:cNvPr id="10" name="Text Placeholder 1"/>
          <p:cNvSpPr txBox="1">
            <a:spLocks/>
          </p:cNvSpPr>
          <p:nvPr/>
        </p:nvSpPr>
        <p:spPr bwMode="auto">
          <a:xfrm>
            <a:off x="6973645" y="5919093"/>
            <a:ext cx="1365862" cy="293187"/>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400" dirty="0" smtClean="0">
                <a:solidFill>
                  <a:srgbClr val="5C5C5C"/>
                </a:solidFill>
                <a:latin typeface="Lato" panose="020F0502020204030203"/>
              </a:rPr>
              <a:t>Credit: CAWST</a:t>
            </a:r>
            <a:endParaRPr lang="en-US" sz="1400" dirty="0">
              <a:solidFill>
                <a:srgbClr val="5C5C5C"/>
              </a:solidFill>
              <a:latin typeface="Lato" panose="020F0502020204030203"/>
            </a:endParaRPr>
          </a:p>
        </p:txBody>
      </p:sp>
    </p:spTree>
    <p:extLst>
      <p:ext uri="{BB962C8B-B14F-4D97-AF65-F5344CB8AC3E}">
        <p14:creationId xmlns:p14="http://schemas.microsoft.com/office/powerpoint/2010/main" val="313205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12</a:t>
            </a:fld>
            <a:endParaRPr lang="en-US"/>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smtClean="0">
                <a:solidFill>
                  <a:srgbClr val="5C5C5C"/>
                </a:solidFill>
                <a:latin typeface="Lato" charset="0"/>
                <a:ea typeface="Lato" charset="0"/>
                <a:cs typeface="Lato" charset="0"/>
              </a:rPr>
              <a:t>How we can support you!</a:t>
            </a:r>
            <a:endParaRPr lang="en-CA" sz="2400" b="1" dirty="0">
              <a:solidFill>
                <a:srgbClr val="5C5C5C"/>
              </a:solidFill>
              <a:latin typeface="Lato" charset="0"/>
              <a:ea typeface="Lato" charset="0"/>
              <a:cs typeface="Lato" charset="0"/>
            </a:endParaRP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Contact CAWST and Eawag-Sandec for support on using and adapting our education and training resources for your work</a:t>
            </a:r>
            <a:r>
              <a:rPr lang="en-US" sz="1600" i="1" kern="0" dirty="0" smtClea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2"/>
              </a:rPr>
              <a:t>support@cawst.org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3"/>
              </a:rPr>
              <a:t>www.cawst.org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p:txBody>
      </p:sp>
      <p:sp>
        <p:nvSpPr>
          <p:cNvPr id="77" name="TextBox 76"/>
          <p:cNvSpPr txBox="1"/>
          <p:nvPr/>
        </p:nvSpPr>
        <p:spPr>
          <a:xfrm>
            <a:off x="5410861" y="2400811"/>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4"/>
              </a:rPr>
              <a:t>info@sandec.ch</a:t>
            </a:r>
            <a:r>
              <a:rPr lang="en-US" sz="1400" kern="1200" dirty="0" smtClean="0">
                <a:solidFill>
                  <a:srgbClr val="5C5C5C"/>
                </a:solidFill>
                <a:latin typeface="Lato" panose="020F0502020204030203" pitchFamily="34" charset="0"/>
                <a:ea typeface="ＭＳ Ｐゴシック" charset="0"/>
                <a:cs typeface="ＭＳ Ｐゴシック" charset="0"/>
              </a:rPr>
              <a:t>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5"/>
              </a:rPr>
              <a:t>www.sandec.ch</a:t>
            </a:r>
            <a:r>
              <a:rPr lang="en-US" sz="1400" kern="1200" dirty="0" smtClean="0">
                <a:solidFill>
                  <a:srgbClr val="5C5C5C"/>
                </a:solidFill>
                <a:latin typeface="Lato" panose="020F0502020204030203" pitchFamily="34" charset="0"/>
                <a:ea typeface="ＭＳ Ｐゴシック" charset="0"/>
                <a:cs typeface="ＭＳ Ｐゴシック" charset="0"/>
              </a:rPr>
              <a:t> </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Visit </a:t>
            </a:r>
            <a:r>
              <a:rPr lang="en-US" sz="1600" kern="0" dirty="0">
                <a:solidFill>
                  <a:srgbClr val="5C5C5C"/>
                </a:solidFill>
                <a:latin typeface="Lato"/>
                <a:cs typeface="Arial" charset="0"/>
                <a:hlinkClick r:id="rId8"/>
              </a:rPr>
              <a:t>www.cawst.org/resources</a:t>
            </a:r>
            <a:r>
              <a:rPr lang="en-US" sz="1600" kern="0" dirty="0">
                <a:solidFill>
                  <a:srgbClr val="5C5C5C"/>
                </a:solidFill>
                <a:latin typeface="Lato"/>
                <a:cs typeface="Arial" charset="0"/>
              </a:rPr>
              <a:t> </a:t>
            </a:r>
            <a:r>
              <a:rPr lang="en-US" sz="1600" kern="0" dirty="0" smtClean="0">
                <a:solidFill>
                  <a:srgbClr val="5C5C5C"/>
                </a:solidFill>
                <a:latin typeface="Lato"/>
                <a:cs typeface="Arial" charset="0"/>
              </a:rPr>
              <a:t>and </a:t>
            </a:r>
            <a:r>
              <a:rPr lang="en-US" sz="1600" kern="0" dirty="0" smtClean="0">
                <a:solidFill>
                  <a:srgbClr val="5C5C5C"/>
                </a:solidFill>
                <a:latin typeface="Lato"/>
                <a:cs typeface="Arial" charset="0"/>
                <a:hlinkClick r:id="rId5"/>
              </a:rPr>
              <a:t>www.sandec.ch</a:t>
            </a:r>
            <a:r>
              <a:rPr lang="en-US" sz="1600" kern="0" dirty="0" smtClean="0">
                <a:solidFill>
                  <a:srgbClr val="5C5C5C"/>
                </a:solidFill>
                <a:latin typeface="Lato"/>
                <a:cs typeface="Arial" charset="0"/>
              </a:rPr>
              <a:t> for</a:t>
            </a:r>
            <a:r>
              <a:rPr lang="en-US" sz="1600" kern="0" dirty="0">
                <a:solidFill>
                  <a:srgbClr val="5C5C5C"/>
                </a:solidFill>
                <a:latin typeface="Lato"/>
                <a:cs typeface="Arial" charset="0"/>
              </a:rPr>
              <a:t>:</a:t>
            </a:r>
          </a:p>
          <a:p>
            <a:pPr marL="285750" indent="-285750">
              <a:buFont typeface="Arial" pitchFamily="34" charset="0"/>
              <a:buChar char="•"/>
              <a:defRPr/>
            </a:pPr>
            <a:r>
              <a:rPr lang="en-US" sz="1600" kern="0" dirty="0">
                <a:solidFill>
                  <a:srgbClr val="5C5C5C"/>
                </a:solidFill>
                <a:latin typeface="Lato"/>
                <a:cs typeface="Arial" charset="0"/>
              </a:rPr>
              <a:t>Latest updates to this document</a:t>
            </a:r>
          </a:p>
          <a:p>
            <a:pPr marL="285750" indent="-285750">
              <a:buFont typeface="Arial" pitchFamily="34" charset="0"/>
              <a:buChar char="•"/>
              <a:defRPr/>
            </a:pPr>
            <a:r>
              <a:rPr lang="en-US" sz="1600" kern="0" dirty="0">
                <a:solidFill>
                  <a:srgbClr val="5C5C5C"/>
                </a:solidFill>
                <a:latin typeface="Lato"/>
                <a:cs typeface="Arial" charset="0"/>
              </a:rPr>
              <a:t>Other workshop &amp; training related </a:t>
            </a:r>
            <a:r>
              <a:rPr lang="en-US" sz="1600" kern="0" dirty="0" smtClean="0">
                <a:solidFill>
                  <a:srgbClr val="5C5C5C"/>
                </a:solidFill>
                <a:latin typeface="Lato"/>
                <a:cs typeface="Arial" charset="0"/>
              </a:rPr>
              <a:t>resources</a:t>
            </a:r>
            <a:endParaRPr lang="en-US" sz="1600" kern="0" dirty="0">
              <a:solidFill>
                <a:srgbClr val="5C5C5C"/>
              </a:solidFill>
              <a:latin typeface="Lato"/>
              <a:cs typeface="Arial" charset="0"/>
            </a:endParaRPr>
          </a:p>
        </p:txBody>
      </p:sp>
    </p:spTree>
    <p:extLst>
      <p:ext uri="{BB962C8B-B14F-4D97-AF65-F5344CB8AC3E}">
        <p14:creationId xmlns:p14="http://schemas.microsoft.com/office/powerpoint/2010/main" val="12458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2</a:t>
            </a:fld>
            <a:endParaRPr lang="en-US"/>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C5C5C"/>
                </a:solidFill>
                <a:latin typeface="Lato" charset="0"/>
                <a:ea typeface="Lato" charset="0"/>
                <a:cs typeface="Lato" charset="0"/>
              </a:rPr>
              <a:t>This presentation is used with Lesson Plan </a:t>
            </a:r>
            <a:br>
              <a:rPr lang="en-US" b="1" dirty="0">
                <a:solidFill>
                  <a:srgbClr val="5C5C5C"/>
                </a:solidFill>
                <a:latin typeface="Lato" charset="0"/>
                <a:ea typeface="Lato" charset="0"/>
                <a:cs typeface="Lato" charset="0"/>
              </a:rPr>
            </a:br>
            <a:r>
              <a:rPr lang="en-US" b="1" dirty="0">
                <a:solidFill>
                  <a:srgbClr val="5C5C5C"/>
                </a:solidFill>
                <a:latin typeface="Lato" charset="0"/>
                <a:ea typeface="Lato" charset="0"/>
                <a:cs typeface="Lato" charset="0"/>
              </a:rPr>
              <a:t>Operation and Maintenance in the </a:t>
            </a:r>
            <a:br>
              <a:rPr lang="en-US" b="1" dirty="0">
                <a:solidFill>
                  <a:srgbClr val="5C5C5C"/>
                </a:solidFill>
                <a:latin typeface="Lato" charset="0"/>
                <a:ea typeface="Lato" charset="0"/>
                <a:cs typeface="Lato" charset="0"/>
              </a:rPr>
            </a:br>
            <a:r>
              <a:rPr lang="en-US" b="1" dirty="0" smtClean="0">
                <a:solidFill>
                  <a:srgbClr val="5C5C5C"/>
                </a:solidFill>
                <a:latin typeface="Lato" charset="0"/>
                <a:ea typeface="Lato" charset="0"/>
                <a:cs typeface="Lato" charset="0"/>
              </a:rPr>
              <a:t>Introduction to Faecal </a:t>
            </a:r>
            <a:r>
              <a:rPr lang="en-US" b="1" dirty="0">
                <a:solidFill>
                  <a:srgbClr val="5C5C5C"/>
                </a:solidFill>
                <a:latin typeface="Lato" charset="0"/>
                <a:ea typeface="Lato" charset="0"/>
                <a:cs typeface="Lato" charset="0"/>
              </a:rPr>
              <a:t>Sludge Management Trainer Manual</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5C5C5C"/>
                </a:solidFill>
                <a:latin typeface="Lato" charset="0"/>
                <a:ea typeface="Lato" charset="0"/>
                <a:cs typeface="Lato" charset="0"/>
              </a:rPr>
              <a:t>Available at </a:t>
            </a:r>
            <a:r>
              <a:rPr lang="en-US" sz="2400" dirty="0" smtClean="0">
                <a:solidFill>
                  <a:srgbClr val="5C5C5C"/>
                </a:solidFill>
                <a:latin typeface="Lato" charset="0"/>
                <a:ea typeface="Lato" charset="0"/>
                <a:cs typeface="Lato" charset="0"/>
                <a:hlinkClick r:id="rId2"/>
              </a:rPr>
              <a:t>www.cawst.org/resources</a:t>
            </a:r>
            <a:r>
              <a:rPr lang="en-US" sz="2400" dirty="0" smtClean="0">
                <a:solidFill>
                  <a:srgbClr val="5C5C5C"/>
                </a:solidFill>
                <a:latin typeface="Lato" charset="0"/>
                <a:ea typeface="Lato" charset="0"/>
                <a:cs typeface="Lato" charset="0"/>
              </a:rPr>
              <a:t> and </a:t>
            </a:r>
            <a:r>
              <a:rPr lang="en-US" sz="2400" dirty="0" smtClean="0">
                <a:solidFill>
                  <a:srgbClr val="5C5C5C"/>
                </a:solidFill>
                <a:latin typeface="Lato" charset="0"/>
                <a:ea typeface="Lato" charset="0"/>
                <a:cs typeface="Lato" charset="0"/>
                <a:hlinkClick r:id="rId3"/>
              </a:rPr>
              <a:t>www.sandec.ch</a:t>
            </a:r>
            <a:r>
              <a:rPr lang="en-US" sz="2400" dirty="0" smtClean="0">
                <a:solidFill>
                  <a:srgbClr val="5C5C5C"/>
                </a:solidFill>
                <a:latin typeface="Lato" charset="0"/>
                <a:ea typeface="Lato" charset="0"/>
                <a:cs typeface="Lato" charset="0"/>
              </a:rPr>
              <a:t> </a:t>
            </a:r>
            <a:endParaRPr lang="en-US" sz="2400" dirty="0">
              <a:solidFill>
                <a:srgbClr val="FF0000"/>
              </a:solidFill>
              <a:latin typeface="Lato" charset="0"/>
              <a:ea typeface="Lato" charset="0"/>
              <a:cs typeface="Lato" charset="0"/>
            </a:endParaRP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6324245" cy="807197"/>
          </a:xfrm>
        </p:spPr>
        <p:txBody>
          <a:bodyPr/>
          <a:lstStyle/>
          <a:p>
            <a:r>
              <a:rPr lang="en-US" sz="2800" dirty="0" smtClean="0"/>
              <a:t>Operation and Maintenance of </a:t>
            </a:r>
            <a:r>
              <a:rPr lang="en-US" sz="2800" dirty="0" err="1" smtClean="0"/>
              <a:t>Faecal</a:t>
            </a:r>
            <a:r>
              <a:rPr lang="en-US" sz="2800" dirty="0" smtClean="0"/>
              <a:t> Sludge Treatment Facilities</a:t>
            </a:r>
            <a:endParaRPr lang="en-US" sz="2800" dirty="0"/>
          </a:p>
        </p:txBody>
      </p:sp>
      <p:sp>
        <p:nvSpPr>
          <p:cNvPr id="4" name="Text Placeholder 3"/>
          <p:cNvSpPr>
            <a:spLocks noGrp="1"/>
          </p:cNvSpPr>
          <p:nvPr>
            <p:ph type="body" sz="quarter" idx="27"/>
          </p:nvPr>
        </p:nvSpPr>
        <p:spPr/>
        <p:txBody>
          <a:bodyPr/>
          <a:lstStyle/>
          <a:p>
            <a:r>
              <a:rPr lang="en-US" dirty="0" smtClean="0"/>
              <a:t>JULY</a:t>
            </a:r>
            <a:endParaRPr lang="en-US" dirty="0"/>
          </a:p>
        </p:txBody>
      </p:sp>
      <p:sp>
        <p:nvSpPr>
          <p:cNvPr id="5" name="Text Placeholder 4"/>
          <p:cNvSpPr>
            <a:spLocks noGrp="1"/>
          </p:cNvSpPr>
          <p:nvPr>
            <p:ph type="body" sz="quarter" idx="28"/>
          </p:nvPr>
        </p:nvSpPr>
        <p:spPr/>
        <p:txBody>
          <a:bodyPr/>
          <a:lstStyle/>
          <a:p>
            <a:r>
              <a:rPr lang="en-US" dirty="0" smtClean="0"/>
              <a:t>2016</a:t>
            </a:r>
            <a:endParaRPr lang="en-US" dirty="0"/>
          </a:p>
        </p:txBody>
      </p:sp>
    </p:spTree>
    <p:extLst>
      <p:ext uri="{BB962C8B-B14F-4D97-AF65-F5344CB8AC3E}">
        <p14:creationId xmlns:p14="http://schemas.microsoft.com/office/powerpoint/2010/main" val="163325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Learning Outcomes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4</a:t>
            </a:fld>
            <a:endParaRPr lang="en-US"/>
          </a:p>
        </p:txBody>
      </p:sp>
      <p:sp>
        <p:nvSpPr>
          <p:cNvPr id="6" name="Text Placeholder 5"/>
          <p:cNvSpPr>
            <a:spLocks noGrp="1"/>
          </p:cNvSpPr>
          <p:nvPr>
            <p:ph type="body" sz="quarter" idx="17"/>
          </p:nvPr>
        </p:nvSpPr>
        <p:spPr/>
        <p:txBody>
          <a:bodyPr/>
          <a:lstStyle/>
          <a:p>
            <a:pPr lvl="0"/>
            <a:r>
              <a:rPr lang="en-CA" dirty="0"/>
              <a:t>Identify common operational challenges of faecal sludge treatment facilities.</a:t>
            </a:r>
          </a:p>
          <a:p>
            <a:pPr lvl="0"/>
            <a:r>
              <a:rPr lang="en-CA" dirty="0"/>
              <a:t>Discuss the importance of a monitoring plan to ensure a faecal sludge treatment facility is operating as designed. </a:t>
            </a:r>
          </a:p>
          <a:p>
            <a:pPr lvl="0"/>
            <a:r>
              <a:rPr lang="en-CA" dirty="0"/>
              <a:t>Discuss methods of ensuring that industrial sludge is not discharged at faecal sludge treatment facilities.</a:t>
            </a:r>
          </a:p>
          <a:p>
            <a:pPr marL="0" indent="0">
              <a:buNone/>
            </a:pPr>
            <a:endParaRPr lang="en-US"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Yaoundé, Cameroon</a:t>
            </a:r>
            <a:endParaRPr lang="en-US" dirty="0"/>
          </a:p>
        </p:txBody>
      </p:sp>
      <p:sp>
        <p:nvSpPr>
          <p:cNvPr id="3" name="Text Placeholder 2"/>
          <p:cNvSpPr>
            <a:spLocks noGrp="1"/>
          </p:cNvSpPr>
          <p:nvPr>
            <p:ph type="body" sz="quarter" idx="14"/>
          </p:nvPr>
        </p:nvSpPr>
        <p:spPr/>
        <p:txBody>
          <a:bodyPr/>
          <a:lstStyle/>
          <a:p>
            <a:r>
              <a:rPr lang="en-US" dirty="0" smtClean="0"/>
              <a:t>Treatment Failures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5</a:t>
            </a:fld>
            <a:endParaRPr 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2353" y="1130810"/>
            <a:ext cx="7779755" cy="513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642230" y="6233382"/>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smtClean="0"/>
              <a:t>(Credit: </a:t>
            </a:r>
            <a:r>
              <a:rPr lang="en-US" dirty="0" smtClean="0">
                <a:solidFill>
                  <a:schemeClr val="bg1"/>
                </a:solidFill>
              </a:rPr>
              <a:t>Eawag-Sandec</a:t>
            </a:r>
            <a:r>
              <a:rPr lang="en-US" dirty="0" smtClean="0"/>
              <a:t>)</a:t>
            </a:r>
            <a:endParaRPr lang="en-US" dirty="0"/>
          </a:p>
        </p:txBody>
      </p:sp>
    </p:spTree>
    <p:extLst>
      <p:ext uri="{BB962C8B-B14F-4D97-AF65-F5344CB8AC3E}">
        <p14:creationId xmlns:p14="http://schemas.microsoft.com/office/powerpoint/2010/main" val="3038531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Bangalore, India</a:t>
            </a:r>
            <a:endParaRPr lang="en-US" dirty="0"/>
          </a:p>
        </p:txBody>
      </p:sp>
      <p:sp>
        <p:nvSpPr>
          <p:cNvPr id="3" name="Text Placeholder 2"/>
          <p:cNvSpPr>
            <a:spLocks noGrp="1"/>
          </p:cNvSpPr>
          <p:nvPr>
            <p:ph type="body" sz="quarter" idx="14"/>
          </p:nvPr>
        </p:nvSpPr>
        <p:spPr/>
        <p:txBody>
          <a:bodyPr/>
          <a:lstStyle/>
          <a:p>
            <a:r>
              <a:rPr lang="en-US" dirty="0" smtClean="0"/>
              <a:t>Treatment Failures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6</a:t>
            </a:fld>
            <a:endParaRPr lang="en-US"/>
          </a:p>
        </p:txBody>
      </p:sp>
      <p:pic>
        <p:nvPicPr>
          <p:cNvPr id="2050" name="Picture 2" descr="F:\Bilder\India_2012\von Henning\Bangalore\IMG_06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6524"/>
          <a:stretch/>
        </p:blipFill>
        <p:spPr bwMode="auto">
          <a:xfrm>
            <a:off x="1203767" y="1216118"/>
            <a:ext cx="6422641" cy="4912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bwMode="auto">
          <a:xfrm>
            <a:off x="3735715" y="6112784"/>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Tree>
    <p:extLst>
      <p:ext uri="{BB962C8B-B14F-4D97-AF65-F5344CB8AC3E}">
        <p14:creationId xmlns:p14="http://schemas.microsoft.com/office/powerpoint/2010/main" val="2581515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Dar </a:t>
            </a:r>
            <a:r>
              <a:rPr lang="en-US" dirty="0" err="1" smtClean="0"/>
              <a:t>es</a:t>
            </a:r>
            <a:r>
              <a:rPr lang="en-US" dirty="0" smtClean="0"/>
              <a:t> Salaam, Tanzania</a:t>
            </a:r>
            <a:endParaRPr lang="en-US" dirty="0"/>
          </a:p>
        </p:txBody>
      </p:sp>
      <p:sp>
        <p:nvSpPr>
          <p:cNvPr id="3" name="Text Placeholder 2"/>
          <p:cNvSpPr>
            <a:spLocks noGrp="1"/>
          </p:cNvSpPr>
          <p:nvPr>
            <p:ph type="body" sz="quarter" idx="14"/>
          </p:nvPr>
        </p:nvSpPr>
        <p:spPr/>
        <p:txBody>
          <a:bodyPr/>
          <a:lstStyle/>
          <a:p>
            <a:r>
              <a:rPr lang="en-US" dirty="0" smtClean="0"/>
              <a:t>Treatment Failures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7</a:t>
            </a:fld>
            <a:endParaRPr lang="en-US"/>
          </a:p>
        </p:txBody>
      </p:sp>
      <p:pic>
        <p:nvPicPr>
          <p:cNvPr id="3074" name="Picture 2" descr="F:\Bilder\Sandec\Dar\0415\DSC039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4319" y="1299920"/>
            <a:ext cx="7260557" cy="4840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bwMode="auto">
          <a:xfrm>
            <a:off x="4318044" y="6124417"/>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Tree>
    <p:extLst>
      <p:ext uri="{BB962C8B-B14F-4D97-AF65-F5344CB8AC3E}">
        <p14:creationId xmlns:p14="http://schemas.microsoft.com/office/powerpoint/2010/main" val="196543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Collection and Transport Failures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8</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1" y="1390891"/>
            <a:ext cx="84105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1"/>
          <p:cNvSpPr txBox="1">
            <a:spLocks/>
          </p:cNvSpPr>
          <p:nvPr/>
        </p:nvSpPr>
        <p:spPr bwMode="auto">
          <a:xfrm>
            <a:off x="4868643" y="607602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t>(Credit: </a:t>
            </a:r>
            <a:r>
              <a:rPr lang="en-US" sz="900" dirty="0" smtClean="0">
                <a:solidFill>
                  <a:schemeClr val="bg1"/>
                </a:solidFill>
              </a:rPr>
              <a:t>David M. Robbins</a:t>
            </a:r>
            <a:r>
              <a:rPr lang="en-US" sz="900" dirty="0" smtClean="0"/>
              <a:t>)</a:t>
            </a:r>
            <a:endParaRPr lang="en-US" sz="900" dirty="0"/>
          </a:p>
        </p:txBody>
      </p:sp>
    </p:spTree>
    <p:extLst>
      <p:ext uri="{BB962C8B-B14F-4D97-AF65-F5344CB8AC3E}">
        <p14:creationId xmlns:p14="http://schemas.microsoft.com/office/powerpoint/2010/main" val="307224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Terminology</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9</a:t>
            </a:fld>
            <a:endParaRPr lang="en-US"/>
          </a:p>
        </p:txBody>
      </p:sp>
      <p:sp>
        <p:nvSpPr>
          <p:cNvPr id="7" name="Rectangle 6"/>
          <p:cNvSpPr/>
          <p:nvPr/>
        </p:nvSpPr>
        <p:spPr>
          <a:xfrm>
            <a:off x="595223" y="2067089"/>
            <a:ext cx="7729268" cy="2523768"/>
          </a:xfrm>
          <a:prstGeom prst="rect">
            <a:avLst/>
          </a:prstGeom>
        </p:spPr>
        <p:txBody>
          <a:bodyPr wrap="square">
            <a:spAutoFit/>
          </a:bodyPr>
          <a:lstStyle/>
          <a:p>
            <a:pPr marL="342900" marR="0" lvl="0" indent="-342900">
              <a:spcBef>
                <a:spcPts val="0"/>
              </a:spcBef>
              <a:spcAft>
                <a:spcPts val="600"/>
              </a:spcAft>
              <a:buFont typeface="Symbol"/>
              <a:buChar char=""/>
            </a:pPr>
            <a:r>
              <a:rPr lang="en-CA" sz="2400" dirty="0">
                <a:solidFill>
                  <a:schemeClr val="bg1"/>
                </a:solidFill>
                <a:latin typeface="Lato"/>
                <a:ea typeface="Times New Roman"/>
              </a:rPr>
              <a:t>Operation: All the activities that are required to ensure that a </a:t>
            </a:r>
            <a:r>
              <a:rPr lang="en-CA" sz="2400" dirty="0" smtClean="0">
                <a:solidFill>
                  <a:schemeClr val="bg1"/>
                </a:solidFill>
                <a:latin typeface="Lato"/>
                <a:ea typeface="Times New Roman"/>
              </a:rPr>
              <a:t>faecal </a:t>
            </a:r>
            <a:r>
              <a:rPr lang="en-CA" sz="2400" dirty="0">
                <a:solidFill>
                  <a:schemeClr val="bg1"/>
                </a:solidFill>
                <a:latin typeface="Lato"/>
                <a:ea typeface="Times New Roman"/>
              </a:rPr>
              <a:t>sludge treatment </a:t>
            </a:r>
            <a:r>
              <a:rPr lang="en-CA" sz="2400" dirty="0" smtClean="0">
                <a:solidFill>
                  <a:schemeClr val="bg1"/>
                </a:solidFill>
                <a:latin typeface="Lato"/>
                <a:ea typeface="Times New Roman"/>
              </a:rPr>
              <a:t>facility </a:t>
            </a:r>
            <a:r>
              <a:rPr lang="en-CA" sz="2400" dirty="0">
                <a:solidFill>
                  <a:schemeClr val="bg1"/>
                </a:solidFill>
                <a:latin typeface="Lato"/>
                <a:ea typeface="Times New Roman"/>
              </a:rPr>
              <a:t>delivers treatment services as designed</a:t>
            </a:r>
            <a:r>
              <a:rPr lang="en-CA" sz="2400" dirty="0" smtClean="0">
                <a:solidFill>
                  <a:schemeClr val="bg1"/>
                </a:solidFill>
                <a:latin typeface="Lato"/>
                <a:ea typeface="Times New Roman"/>
              </a:rPr>
              <a:t>.</a:t>
            </a:r>
          </a:p>
          <a:p>
            <a:pPr marR="0" lvl="0">
              <a:spcBef>
                <a:spcPts val="0"/>
              </a:spcBef>
              <a:spcAft>
                <a:spcPts val="600"/>
              </a:spcAft>
            </a:pPr>
            <a:endParaRPr lang="en-US" sz="2800" dirty="0">
              <a:solidFill>
                <a:schemeClr val="bg1"/>
              </a:solidFill>
              <a:latin typeface="Lato"/>
              <a:ea typeface="Times New Roman"/>
            </a:endParaRPr>
          </a:p>
          <a:p>
            <a:pPr marL="342900" marR="0" lvl="0" indent="-342900">
              <a:spcBef>
                <a:spcPts val="0"/>
              </a:spcBef>
              <a:spcAft>
                <a:spcPts val="600"/>
              </a:spcAft>
              <a:buFont typeface="Symbol"/>
              <a:buChar char=""/>
            </a:pPr>
            <a:r>
              <a:rPr lang="en-CA" sz="2400" dirty="0">
                <a:solidFill>
                  <a:schemeClr val="bg1"/>
                </a:solidFill>
                <a:latin typeface="Lato"/>
                <a:ea typeface="Times New Roman"/>
              </a:rPr>
              <a:t>Maintenance: All the activities that ensure long-term operation of equipment and infrastructure. </a:t>
            </a:r>
            <a:endParaRPr lang="en-US" sz="2800" dirty="0">
              <a:solidFill>
                <a:schemeClr val="bg1"/>
              </a:solidFill>
              <a:effectLst/>
              <a:latin typeface="Lato"/>
              <a:ea typeface="Times New Roman"/>
            </a:endParaRPr>
          </a:p>
        </p:txBody>
      </p:sp>
    </p:spTree>
    <p:extLst>
      <p:ext uri="{BB962C8B-B14F-4D97-AF65-F5344CB8AC3E}">
        <p14:creationId xmlns:p14="http://schemas.microsoft.com/office/powerpoint/2010/main" val="394477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EPD_CAWST_EAWAG_PowerPoint_Template--Mar_2016">
  <a:themeElements>
    <a:clrScheme name="Custom 5">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777777"/>
      </a:hlink>
      <a:folHlink>
        <a:srgbClr val="7F7F7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111</TotalTime>
  <Words>782</Words>
  <Application>Microsoft Office PowerPoint</Application>
  <PresentationFormat>On-screen Show (4:3)</PresentationFormat>
  <Paragraphs>94</Paragraphs>
  <Slides>12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ＭＳ Ｐゴシック</vt:lpstr>
      <vt:lpstr>Arial</vt:lpstr>
      <vt:lpstr>Calibri</vt:lpstr>
      <vt:lpstr>Calibri Light</vt:lpstr>
      <vt:lpstr>Lato</vt:lpstr>
      <vt:lpstr>Symbol</vt:lpstr>
      <vt:lpstr>Times New Roman</vt:lpstr>
      <vt:lpstr>EPD_CAWST_EAWAG_PowerPoint_Template--Mar_2016</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11_Operation and Maintenance</dc:title>
  <dc:creator>Sterenn Philippe</dc:creator>
  <cp:lastModifiedBy>Melinda Foran</cp:lastModifiedBy>
  <cp:revision>12</cp:revision>
  <dcterms:created xsi:type="dcterms:W3CDTF">2016-03-18T14:07:35Z</dcterms:created>
  <dcterms:modified xsi:type="dcterms:W3CDTF">2016-08-08T14:53:28Z</dcterms:modified>
</cp:coreProperties>
</file>