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24384000" cy="13716000"/>
  <p:notesSz cx="6858000" cy="9144000"/>
  <p:embeddedFontLst>
    <p:embeddedFont>
      <p:font typeface="Calibri" panose="020F0502020204030204" pitchFamily="34" charset="0"/>
      <p:regular r:id="rId16"/>
      <p:bold r:id="rId17"/>
      <p:italic r:id="rId18"/>
      <p:boldItalic r:id="rId19"/>
    </p:embeddedFont>
    <p:embeddedFont>
      <p:font typeface="Helvetica Neue" panose="02000503000000020004" pitchFamily="2" charset="0"/>
      <p:regular r:id="rId20"/>
      <p:bold r:id="rId21"/>
      <p:italic r:id="rId22"/>
      <p:boldItalic r:id="rId23"/>
    </p:embeddedFont>
    <p:embeddedFont>
      <p:font typeface="Helvetica Neue Light" panose="02000403000000020004" pitchFamily="2"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ato Light" panose="020F050202020403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MA1P4Kghi8VZlvEgRaXKYd/PJ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54" d="100"/>
          <a:sy n="54" d="100"/>
        </p:scale>
        <p:origin x="320" y="50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heme" Target="theme/theme1.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17999"/>
              </a:lnSpc>
              <a:spcBef>
                <a:spcPts val="0"/>
              </a:spcBef>
              <a:spcAft>
                <a:spcPts val="0"/>
              </a:spcAft>
              <a:buClr>
                <a:schemeClr val="dk1"/>
              </a:buClr>
              <a:buSzPts val="2400"/>
              <a:buFont typeface="Arial"/>
              <a:buChar char="•"/>
            </a:pPr>
            <a:r>
              <a:rPr lang="fr-FR" sz="2400">
                <a:solidFill>
                  <a:schemeClr val="dk1"/>
                </a:solidFill>
                <a:latin typeface="Helvetica Neue"/>
                <a:ea typeface="Helvetica Neue"/>
                <a:cs typeface="Helvetica Neue"/>
                <a:sym typeface="Helvetica Neue"/>
              </a:rPr>
              <a:t>Rougeâtre, brun, ou jaune = fer</a:t>
            </a:r>
          </a:p>
          <a:p>
            <a:pPr marL="171450" lvl="0" indent="-171450" algn="l" rtl="0">
              <a:lnSpc>
                <a:spcPct val="117999"/>
              </a:lnSpc>
              <a:spcBef>
                <a:spcPts val="0"/>
              </a:spcBef>
              <a:spcAft>
                <a:spcPts val="0"/>
              </a:spcAft>
              <a:buClr>
                <a:schemeClr val="dk1"/>
              </a:buClr>
              <a:buSzPts val="2400"/>
              <a:buFont typeface="Arial"/>
              <a:buChar char="•"/>
            </a:pPr>
            <a:r>
              <a:rPr lang="fr-FR" sz="2400">
                <a:solidFill>
                  <a:schemeClr val="dk1"/>
                </a:solidFill>
                <a:latin typeface="Helvetica Neue"/>
                <a:ea typeface="Helvetica Neue"/>
                <a:cs typeface="Helvetica Neue"/>
                <a:sym typeface="Helvetica Neue"/>
              </a:rPr>
              <a:t>Noir = croissance bactérienne ou manganèse</a:t>
            </a:r>
          </a:p>
          <a:p>
            <a:pPr marL="171450" lvl="0" indent="-171450" algn="l" rtl="0">
              <a:lnSpc>
                <a:spcPct val="117999"/>
              </a:lnSpc>
              <a:spcBef>
                <a:spcPts val="0"/>
              </a:spcBef>
              <a:spcAft>
                <a:spcPts val="0"/>
              </a:spcAft>
              <a:buClr>
                <a:schemeClr val="dk1"/>
              </a:buClr>
              <a:buSzPts val="2400"/>
              <a:buFont typeface="Arial"/>
              <a:buChar char="•"/>
            </a:pPr>
            <a:r>
              <a:rPr lang="fr-FR" sz="2400">
                <a:solidFill>
                  <a:schemeClr val="dk1"/>
                </a:solidFill>
                <a:latin typeface="Helvetica Neue"/>
                <a:ea typeface="Helvetica Neue"/>
                <a:cs typeface="Helvetica Neue"/>
                <a:sym typeface="Helvetica Neue"/>
              </a:rPr>
              <a:t>Brun foncé ou jaune = déchets industriels ou végétation en décomposition</a:t>
            </a:r>
          </a:p>
          <a:p>
            <a:pPr marL="171450" lvl="0" indent="-171450" algn="l" rtl="0">
              <a:lnSpc>
                <a:spcPct val="117999"/>
              </a:lnSpc>
              <a:spcBef>
                <a:spcPts val="0"/>
              </a:spcBef>
              <a:spcAft>
                <a:spcPts val="0"/>
              </a:spcAft>
              <a:buClr>
                <a:schemeClr val="dk1"/>
              </a:buClr>
              <a:buSzPts val="2400"/>
              <a:buFont typeface="Arial"/>
              <a:buChar char="•"/>
            </a:pPr>
            <a:r>
              <a:rPr lang="fr-FR" sz="2400">
                <a:solidFill>
                  <a:schemeClr val="dk1"/>
                </a:solidFill>
                <a:latin typeface="Helvetica Neue"/>
                <a:ea typeface="Helvetica Neue"/>
                <a:cs typeface="Helvetica Neue"/>
                <a:sym typeface="Helvetica Neue"/>
              </a:rPr>
              <a:t>Mousse = détergents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742950" marR="900430" lvl="1" indent="-285750" algn="l" rtl="0">
              <a:lnSpc>
                <a:spcPct val="117999"/>
              </a:lnSpc>
              <a:spcBef>
                <a:spcPts val="0"/>
              </a:spcBef>
              <a:spcAft>
                <a:spcPts val="0"/>
              </a:spcAft>
              <a:buClr>
                <a:srgbClr val="191919"/>
              </a:buClr>
              <a:buSzPts val="1200"/>
              <a:buFont typeface="Noto Sans Symbols"/>
              <a:buChar char="∙"/>
            </a:pPr>
            <a:r>
              <a:rPr lang="fr-FR" sz="1200">
                <a:solidFill>
                  <a:srgbClr val="191919"/>
                </a:solidFill>
                <a:latin typeface="Calibri"/>
                <a:ea typeface="Calibri"/>
                <a:cs typeface="Calibri"/>
                <a:sym typeface="Calibri"/>
              </a:rPr>
              <a:t>Terreux, renfermé, moisi : produites par certains types de bactéries</a:t>
            </a:r>
          </a:p>
          <a:p>
            <a:pPr marL="742950" marR="900430" lvl="1" indent="-285750" algn="l" rtl="0">
              <a:lnSpc>
                <a:spcPct val="117999"/>
              </a:lnSpc>
              <a:spcBef>
                <a:spcPts val="900"/>
              </a:spcBef>
              <a:spcAft>
                <a:spcPts val="0"/>
              </a:spcAft>
              <a:buClr>
                <a:srgbClr val="191919"/>
              </a:buClr>
              <a:buSzPts val="1200"/>
              <a:buFont typeface="Noto Sans Symbols"/>
              <a:buChar char="∙"/>
            </a:pPr>
            <a:r>
              <a:rPr lang="fr-FR" sz="1200">
                <a:solidFill>
                  <a:srgbClr val="191919"/>
                </a:solidFill>
                <a:latin typeface="Calibri"/>
                <a:ea typeface="Calibri"/>
                <a:cs typeface="Calibri"/>
                <a:sym typeface="Calibri"/>
              </a:rPr>
              <a:t>Herbe, foin, paille, bois : algues et végétation en décomposition</a:t>
            </a:r>
          </a:p>
          <a:p>
            <a:pPr marL="742950" marR="900430" lvl="1" indent="-285750" algn="l" rtl="0">
              <a:lnSpc>
                <a:spcPct val="117999"/>
              </a:lnSpc>
              <a:spcBef>
                <a:spcPts val="900"/>
              </a:spcBef>
              <a:spcAft>
                <a:spcPts val="0"/>
              </a:spcAft>
              <a:buClr>
                <a:srgbClr val="191919"/>
              </a:buClr>
              <a:buSzPts val="1200"/>
              <a:buFont typeface="Noto Sans Symbols"/>
              <a:buChar char="∙"/>
            </a:pPr>
            <a:r>
              <a:rPr lang="fr-FR" sz="1200">
                <a:solidFill>
                  <a:srgbClr val="191919"/>
                </a:solidFill>
                <a:latin typeface="Calibri"/>
                <a:ea typeface="Calibri"/>
                <a:cs typeface="Calibri"/>
                <a:sym typeface="Calibri"/>
              </a:rPr>
              <a:t>Marécageux, vaseux, fosse septique, égouts, œuf pourri : sulfure, humain ou naturel</a:t>
            </a:r>
          </a:p>
          <a:p>
            <a:pPr marL="742950" marR="900430" lvl="1" indent="-285750" algn="l" rtl="0">
              <a:lnSpc>
                <a:spcPct val="117999"/>
              </a:lnSpc>
              <a:spcBef>
                <a:spcPts val="900"/>
              </a:spcBef>
              <a:spcAft>
                <a:spcPts val="0"/>
              </a:spcAft>
              <a:buClr>
                <a:srgbClr val="191919"/>
              </a:buClr>
              <a:buSzPts val="1200"/>
              <a:buFont typeface="Noto Sans Symbols"/>
              <a:buChar char="∙"/>
            </a:pPr>
            <a:r>
              <a:rPr lang="fr-FR" sz="1200">
                <a:solidFill>
                  <a:srgbClr val="191919"/>
                </a:solidFill>
                <a:latin typeface="Calibri"/>
                <a:ea typeface="Calibri"/>
                <a:cs typeface="Calibri"/>
                <a:sym typeface="Calibri"/>
              </a:rPr>
              <a:t>Chlore : résiduel après traitement de l'eau de boisson</a:t>
            </a:r>
          </a:p>
          <a:p>
            <a:pPr marL="171450" lvl="0" indent="-171450" algn="l" rtl="0">
              <a:lnSpc>
                <a:spcPct val="117999"/>
              </a:lnSpc>
              <a:spcBef>
                <a:spcPts val="600"/>
              </a:spcBef>
              <a:spcAft>
                <a:spcPts val="0"/>
              </a:spcAft>
              <a:buClr>
                <a:schemeClr val="dk1"/>
              </a:buClr>
              <a:buSzPts val="1200"/>
              <a:buFont typeface="Arial"/>
              <a:buChar char="•"/>
            </a:pPr>
            <a:r>
              <a:rPr lang="fr-FR" sz="1200">
                <a:solidFill>
                  <a:schemeClr val="dk1"/>
                </a:solidFill>
                <a:latin typeface="Arial"/>
                <a:ea typeface="Arial"/>
                <a:cs typeface="Arial"/>
                <a:sym typeface="Arial"/>
              </a:rPr>
              <a:t>Bien que le goût et l’odeur ne présentent pas de risque direct pour la santé, ils peuvent indiquer une contamination chimique ou biologique.</a:t>
            </a:r>
          </a:p>
          <a:p>
            <a:pPr marL="171450" lvl="0" indent="-171450" algn="l" rtl="0">
              <a:lnSpc>
                <a:spcPct val="117999"/>
              </a:lnSpc>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Le goût et l’odeur sont peut-être les caractéristiques les plus importantes de l’eau de boisson du point de vue de l’utilisateur. Il est presque impossible de convaincre des personnes que l’eau est potable si elle sent mauvais ou a mauvais goût. </a:t>
            </a:r>
          </a:p>
          <a:p>
            <a:pPr marL="171450" lvl="0" indent="-171450" algn="l" rtl="0">
              <a:lnSpc>
                <a:spcPct val="117999"/>
              </a:lnSpc>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Une eau potable qui a un mauvais goût, une mauvaise odeur ou un aspect désagréable peut conduire les personnes à la rejeter au profit d'autres sources qui peuvent être moins sûres</a:t>
            </a:r>
          </a:p>
          <a:p>
            <a:pPr marL="0" lvl="0" indent="0" algn="l" rtl="0">
              <a:lnSpc>
                <a:spcPct val="117999"/>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17999"/>
              </a:lnSpc>
              <a:spcBef>
                <a:spcPts val="0"/>
              </a:spcBef>
              <a:spcAft>
                <a:spcPts val="0"/>
              </a:spcAft>
              <a:buSzPts val="2200"/>
              <a:buFont typeface="Arial"/>
              <a:buChar char="•"/>
            </a:pPr>
            <a:r>
              <a:rPr lang="fr-FR"/>
              <a:t>L'eau fraîche est perçue comme meilleure à boire, idéalement entre 4 et 10 °C (39 et 50 °F)</a:t>
            </a:r>
          </a:p>
          <a:p>
            <a:pPr marL="342900" lvl="0" indent="-342900" algn="l" rtl="0">
              <a:lnSpc>
                <a:spcPct val="117999"/>
              </a:lnSpc>
              <a:spcBef>
                <a:spcPts val="0"/>
              </a:spcBef>
              <a:spcAft>
                <a:spcPts val="0"/>
              </a:spcAft>
              <a:buSzPts val="2200"/>
              <a:buFont typeface="Arial"/>
              <a:buChar char="•"/>
            </a:pPr>
            <a:r>
              <a:rPr lang="fr-FR"/>
              <a:t>Une température élevée de l’eau (20 – 30°C) peut favoriser la croissance des microorganismes et entraîner des problèmes de goût, d’odeur, de couleur et de corrosion.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7"/>
        <p:cNvGrpSpPr/>
        <p:nvPr/>
      </p:nvGrpSpPr>
      <p:grpSpPr>
        <a:xfrm>
          <a:off x="0" y="0"/>
          <a:ext cx="0" cy="0"/>
          <a:chOff x="0" y="0"/>
          <a:chExt cx="0" cy="0"/>
        </a:xfrm>
      </p:grpSpPr>
      <p:pic>
        <p:nvPicPr>
          <p:cNvPr id="8" name="Google Shape;8;p15"/>
          <p:cNvPicPr preferRelativeResize="0"/>
          <p:nvPr/>
        </p:nvPicPr>
        <p:blipFill>
          <a:blip r:embed="rId2"/>
          <a:srcRect/>
          <a:stretch/>
        </p:blipFill>
        <p:spPr>
          <a:xfrm>
            <a:off x="16911" y="-502783"/>
            <a:ext cx="24350176" cy="136969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9"/>
        <p:cNvGrpSpPr/>
        <p:nvPr/>
      </p:nvGrpSpPr>
      <p:grpSpPr>
        <a:xfrm>
          <a:off x="0" y="0"/>
          <a:ext cx="0" cy="0"/>
          <a:chOff x="0" y="0"/>
          <a:chExt cx="0" cy="0"/>
        </a:xfrm>
      </p:grpSpPr>
      <p:sp>
        <p:nvSpPr>
          <p:cNvPr id="40" name="Google Shape;40;p24"/>
          <p:cNvSpPr txBox="1">
            <a:spLocks noGrp="1"/>
          </p:cNvSpPr>
          <p:nvPr>
            <p:ph type="title"/>
          </p:nvPr>
        </p:nvSpPr>
        <p:spPr>
          <a:xfrm>
            <a:off x="1689100" y="355600"/>
            <a:ext cx="21005800" cy="2286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41" name="Google Shape;41;p24"/>
          <p:cNvSpPr txBox="1">
            <a:spLocks noGrp="1"/>
          </p:cNvSpPr>
          <p:nvPr>
            <p:ph type="body" idx="1"/>
          </p:nvPr>
        </p:nvSpPr>
        <p:spPr>
          <a:xfrm>
            <a:off x="1689100" y="3149600"/>
            <a:ext cx="21005800" cy="9296400"/>
          </a:xfrm>
          <a:prstGeom prst="rect">
            <a:avLst/>
          </a:prstGeom>
          <a:noFill/>
          <a:ln>
            <a:noFill/>
          </a:ln>
        </p:spPr>
        <p:txBody>
          <a:bodyPr spcFirstLastPara="1" wrap="square" lIns="91425" tIns="45700" rIns="91425" bIns="45700" anchor="t" anchorCtr="0">
            <a:no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42" name="Google Shape;42;p2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3"/>
        <p:cNvGrpSpPr/>
        <p:nvPr/>
      </p:nvGrpSpPr>
      <p:grpSpPr>
        <a:xfrm>
          <a:off x="0" y="0"/>
          <a:ext cx="0" cy="0"/>
          <a:chOff x="0" y="0"/>
          <a:chExt cx="0" cy="0"/>
        </a:xfrm>
      </p:grpSpPr>
      <p:sp>
        <p:nvSpPr>
          <p:cNvPr id="44" name="Google Shape;44;p25"/>
          <p:cNvSpPr>
            <a:spLocks noGrp="1"/>
          </p:cNvSpPr>
          <p:nvPr>
            <p:ph type="pic" idx="2"/>
          </p:nvPr>
        </p:nvSpPr>
        <p:spPr>
          <a:xfrm>
            <a:off x="10960100" y="3149600"/>
            <a:ext cx="13944600" cy="9296400"/>
          </a:xfrm>
          <a:prstGeom prst="rect">
            <a:avLst/>
          </a:prstGeom>
          <a:noFill/>
          <a:ln>
            <a:noFill/>
          </a:ln>
        </p:spPr>
      </p:sp>
      <p:sp>
        <p:nvSpPr>
          <p:cNvPr id="45" name="Google Shape;45;p25"/>
          <p:cNvSpPr txBox="1">
            <a:spLocks noGrp="1"/>
          </p:cNvSpPr>
          <p:nvPr>
            <p:ph type="title"/>
          </p:nvPr>
        </p:nvSpPr>
        <p:spPr>
          <a:xfrm>
            <a:off x="1689100" y="355600"/>
            <a:ext cx="21005800" cy="2286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46" name="Google Shape;46;p25"/>
          <p:cNvSpPr txBox="1">
            <a:spLocks noGrp="1"/>
          </p:cNvSpPr>
          <p:nvPr>
            <p:ph type="body" idx="1"/>
          </p:nvPr>
        </p:nvSpPr>
        <p:spPr>
          <a:xfrm>
            <a:off x="1689100" y="3149600"/>
            <a:ext cx="10223500" cy="9296400"/>
          </a:xfrm>
          <a:prstGeom prst="rect">
            <a:avLst/>
          </a:prstGeom>
          <a:noFill/>
          <a:ln>
            <a:noFill/>
          </a:ln>
        </p:spPr>
        <p:txBody>
          <a:bodyPr spcFirstLastPara="1" wrap="square" lIns="91425" tIns="45700" rIns="91425" bIns="45700" anchor="t" anchorCtr="0">
            <a:noAutofit/>
          </a:bodyPr>
          <a:lstStyle>
            <a:lvl1pPr marL="457200" marR="0" lvl="0"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1pPr>
            <a:lvl2pPr marL="914400" marR="0" lvl="1"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2pPr>
            <a:lvl3pPr marL="1371600" marR="0" lvl="2"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3pPr>
            <a:lvl4pPr marL="1828800" marR="0" lvl="3"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4pPr>
            <a:lvl5pPr marL="2286000" marR="0" lvl="4" indent="-530225" algn="l" rtl="0">
              <a:lnSpc>
                <a:spcPct val="100000"/>
              </a:lnSpc>
              <a:spcBef>
                <a:spcPts val="4500"/>
              </a:spcBef>
              <a:spcAft>
                <a:spcPts val="0"/>
              </a:spcAft>
              <a:buClr>
                <a:srgbClr val="000000"/>
              </a:buClr>
              <a:buSzPts val="4750"/>
              <a:buFont typeface="Helvetica Neue"/>
              <a:buChar char="•"/>
              <a:defRPr sz="38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25"/>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Photo">
  <p:cSld name="2_Photo">
    <p:spTree>
      <p:nvGrpSpPr>
        <p:cNvPr id="1" name="Shape 48"/>
        <p:cNvGrpSpPr/>
        <p:nvPr/>
      </p:nvGrpSpPr>
      <p:grpSpPr>
        <a:xfrm>
          <a:off x="0" y="0"/>
          <a:ext cx="0" cy="0"/>
          <a:chOff x="0" y="0"/>
          <a:chExt cx="0" cy="0"/>
        </a:xfrm>
      </p:grpSpPr>
      <p:pic>
        <p:nvPicPr>
          <p:cNvPr id="49" name="Google Shape;49;p26"/>
          <p:cNvPicPr preferRelativeResize="0"/>
          <p:nvPr/>
        </p:nvPicPr>
        <p:blipFill rotWithShape="1">
          <a:blip r:embed="rId2">
            <a:alphaModFix/>
          </a:blip>
          <a:srcRect/>
          <a:stretch/>
        </p:blipFill>
        <p:spPr>
          <a:xfrm>
            <a:off x="2" y="-41545"/>
            <a:ext cx="24457829" cy="13757528"/>
          </a:xfrm>
          <a:prstGeom prst="rect">
            <a:avLst/>
          </a:prstGeom>
          <a:noFill/>
          <a:ln>
            <a:noFill/>
          </a:ln>
        </p:spPr>
      </p:pic>
      <p:sp>
        <p:nvSpPr>
          <p:cNvPr id="50" name="Google Shape;50;p26"/>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pic>
        <p:nvPicPr>
          <p:cNvPr id="51" name="Google Shape;51;p26"/>
          <p:cNvPicPr preferRelativeResize="0"/>
          <p:nvPr/>
        </p:nvPicPr>
        <p:blipFill rotWithShape="1">
          <a:blip r:embed="rId3">
            <a:alphaModFix/>
          </a:blip>
          <a:srcRect/>
          <a:stretch/>
        </p:blipFill>
        <p:spPr>
          <a:xfrm>
            <a:off x="22969909" y="12368463"/>
            <a:ext cx="524193" cy="73091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Photo">
  <p:cSld name="4_Photo">
    <p:spTree>
      <p:nvGrpSpPr>
        <p:cNvPr id="1" name="Shape 52"/>
        <p:cNvGrpSpPr/>
        <p:nvPr/>
      </p:nvGrpSpPr>
      <p:grpSpPr>
        <a:xfrm>
          <a:off x="0" y="0"/>
          <a:ext cx="0" cy="0"/>
          <a:chOff x="0" y="0"/>
          <a:chExt cx="0" cy="0"/>
        </a:xfrm>
      </p:grpSpPr>
      <p:pic>
        <p:nvPicPr>
          <p:cNvPr id="53" name="Google Shape;53;p27"/>
          <p:cNvPicPr preferRelativeResize="0"/>
          <p:nvPr/>
        </p:nvPicPr>
        <p:blipFill rotWithShape="1">
          <a:blip r:embed="rId2">
            <a:alphaModFix/>
          </a:blip>
          <a:srcRect/>
          <a:stretch/>
        </p:blipFill>
        <p:spPr>
          <a:xfrm>
            <a:off x="1" y="4177"/>
            <a:ext cx="24457827" cy="13757527"/>
          </a:xfrm>
          <a:prstGeom prst="rect">
            <a:avLst/>
          </a:prstGeom>
          <a:noFill/>
          <a:ln>
            <a:noFill/>
          </a:ln>
        </p:spPr>
      </p:pic>
      <p:sp>
        <p:nvSpPr>
          <p:cNvPr id="54" name="Google Shape;54;p27"/>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pic>
        <p:nvPicPr>
          <p:cNvPr id="55" name="Google Shape;55;p27"/>
          <p:cNvPicPr preferRelativeResize="0"/>
          <p:nvPr/>
        </p:nvPicPr>
        <p:blipFill rotWithShape="1">
          <a:blip r:embed="rId3">
            <a:alphaModFix/>
          </a:blip>
          <a:srcRect/>
          <a:stretch/>
        </p:blipFill>
        <p:spPr>
          <a:xfrm>
            <a:off x="22969909" y="12368463"/>
            <a:ext cx="524193" cy="7309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hoto">
  <p:cSld name="1_Photo">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pic>
        <p:nvPicPr>
          <p:cNvPr id="11" name="Google Shape;11;p16"/>
          <p:cNvPicPr preferRelativeResize="0"/>
          <p:nvPr/>
        </p:nvPicPr>
        <p:blipFill rotWithShape="1">
          <a:blip r:embed="rId2">
            <a:alphaModFix/>
          </a:blip>
          <a:srcRect/>
          <a:stretch/>
        </p:blipFill>
        <p:spPr>
          <a:xfrm>
            <a:off x="22969909" y="12368463"/>
            <a:ext cx="524193" cy="730918"/>
          </a:xfrm>
          <a:prstGeom prst="rect">
            <a:avLst/>
          </a:prstGeom>
          <a:noFill/>
          <a:ln>
            <a:noFill/>
          </a:ln>
        </p:spPr>
      </p:pic>
      <p:sp>
        <p:nvSpPr>
          <p:cNvPr id="12" name="Google Shape;12;p16"/>
          <p:cNvSpPr/>
          <p:nvPr/>
        </p:nvSpPr>
        <p:spPr>
          <a:xfrm rot="10800000">
            <a:off x="1158239" y="1485020"/>
            <a:ext cx="167246" cy="1095620"/>
          </a:xfrm>
          <a:prstGeom prst="rect">
            <a:avLst/>
          </a:prstGeom>
          <a:solidFill>
            <a:srgbClr val="B0A154"/>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3"/>
        <p:cNvGrpSpPr/>
        <p:nvPr/>
      </p:nvGrpSpPr>
      <p:grpSpPr>
        <a:xfrm>
          <a:off x="0" y="0"/>
          <a:ext cx="0" cy="0"/>
          <a:chOff x="0" y="0"/>
          <a:chExt cx="0" cy="0"/>
        </a:xfrm>
      </p:grpSpPr>
      <p:pic>
        <p:nvPicPr>
          <p:cNvPr id="14" name="Google Shape;14;p17"/>
          <p:cNvPicPr preferRelativeResize="0"/>
          <p:nvPr/>
        </p:nvPicPr>
        <p:blipFill>
          <a:blip r:embed="rId2"/>
          <a:srcRect/>
          <a:stretch/>
        </p:blipFill>
        <p:spPr>
          <a:xfrm>
            <a:off x="1477" y="-40716"/>
            <a:ext cx="24454878" cy="13755869"/>
          </a:xfrm>
          <a:prstGeom prst="rect">
            <a:avLst/>
          </a:prstGeom>
          <a:noFill/>
          <a:ln>
            <a:noFill/>
          </a:ln>
        </p:spPr>
      </p:pic>
      <p:sp>
        <p:nvSpPr>
          <p:cNvPr id="15" name="Google Shape;15;p17"/>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pic>
        <p:nvPicPr>
          <p:cNvPr id="16" name="Google Shape;16;p17"/>
          <p:cNvPicPr preferRelativeResize="0"/>
          <p:nvPr/>
        </p:nvPicPr>
        <p:blipFill rotWithShape="1">
          <a:blip r:embed="rId3">
            <a:alphaModFix/>
          </a:blip>
          <a:srcRect/>
          <a:stretch/>
        </p:blipFill>
        <p:spPr>
          <a:xfrm>
            <a:off x="22969909" y="12368463"/>
            <a:ext cx="524193" cy="7309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Photo">
  <p:cSld name="3_Photo">
    <p:spTree>
      <p:nvGrpSpPr>
        <p:cNvPr id="1" name="Shape 17"/>
        <p:cNvGrpSpPr/>
        <p:nvPr/>
      </p:nvGrpSpPr>
      <p:grpSpPr>
        <a:xfrm>
          <a:off x="0" y="0"/>
          <a:ext cx="0" cy="0"/>
          <a:chOff x="0" y="0"/>
          <a:chExt cx="0" cy="0"/>
        </a:xfrm>
      </p:grpSpPr>
      <p:pic>
        <p:nvPicPr>
          <p:cNvPr id="18" name="Google Shape;18;p18"/>
          <p:cNvPicPr preferRelativeResize="0"/>
          <p:nvPr/>
        </p:nvPicPr>
        <p:blipFill>
          <a:blip r:embed="rId2"/>
          <a:srcRect/>
          <a:stretch/>
        </p:blipFill>
        <p:spPr>
          <a:xfrm>
            <a:off x="3" y="-40714"/>
            <a:ext cx="24457827" cy="13755867"/>
          </a:xfrm>
          <a:prstGeom prst="rect">
            <a:avLst/>
          </a:prstGeom>
          <a:noFill/>
          <a:ln>
            <a:noFill/>
          </a:ln>
        </p:spPr>
      </p:pic>
      <p:sp>
        <p:nvSpPr>
          <p:cNvPr id="19" name="Google Shape;19;p18"/>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1pPr>
            <a:lvl2pPr marL="0" lvl="1"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2pPr>
            <a:lvl3pPr marL="0" lvl="2"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3pPr>
            <a:lvl4pPr marL="0" lvl="3"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4pPr>
            <a:lvl5pPr marL="0" lvl="4"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5pPr>
            <a:lvl6pPr marL="0" lvl="5"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6pPr>
            <a:lvl7pPr marL="0" lvl="6"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7pPr>
            <a:lvl8pPr marL="0" lvl="7"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8pPr>
            <a:lvl9pPr marL="0" lvl="8" indent="0" algn="ctr">
              <a:lnSpc>
                <a:spcPct val="100000"/>
              </a:lnSpc>
              <a:spcBef>
                <a:spcPts val="0"/>
              </a:spcBef>
              <a:spcAft>
                <a:spcPts val="0"/>
              </a:spcAft>
              <a:buClr>
                <a:srgbClr val="025479"/>
              </a:buClr>
              <a:buSzPts val="2800"/>
              <a:buFont typeface="Lato Light"/>
              <a:buNone/>
              <a:defRPr sz="2800" b="0" i="0" u="none" strike="noStrike" cap="none">
                <a:solidFill>
                  <a:srgbClr val="02547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CA"/>
              <a:t>‹#›</a:t>
            </a:fld>
            <a:endParaRPr/>
          </a:p>
        </p:txBody>
      </p:sp>
      <p:pic>
        <p:nvPicPr>
          <p:cNvPr id="20" name="Google Shape;20;p18"/>
          <p:cNvPicPr preferRelativeResize="0"/>
          <p:nvPr/>
        </p:nvPicPr>
        <p:blipFill rotWithShape="1">
          <a:blip r:embed="rId3">
            <a:alphaModFix/>
          </a:blip>
          <a:srcRect/>
          <a:stretch/>
        </p:blipFill>
        <p:spPr>
          <a:xfrm>
            <a:off x="22969909" y="12368463"/>
            <a:ext cx="524193" cy="7309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1"/>
        <p:cNvGrpSpPr/>
        <p:nvPr/>
      </p:nvGrpSpPr>
      <p:grpSpPr>
        <a:xfrm>
          <a:off x="0" y="0"/>
          <a:ext cx="0" cy="0"/>
          <a:chOff x="0" y="0"/>
          <a:chExt cx="0" cy="0"/>
        </a:xfrm>
      </p:grpSpPr>
      <p:sp>
        <p:nvSpPr>
          <p:cNvPr id="22" name="Google Shape;22;p19"/>
          <p:cNvSpPr/>
          <p:nvPr/>
        </p:nvSpPr>
        <p:spPr>
          <a:xfrm>
            <a:off x="0" y="0"/>
            <a:ext cx="24383999" cy="13716000"/>
          </a:xfrm>
          <a:prstGeom prst="rect">
            <a:avLst/>
          </a:prstGeom>
          <a:solidFill>
            <a:srgbClr val="025479"/>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23"/>
        <p:cNvGrpSpPr/>
        <p:nvPr/>
      </p:nvGrpSpPr>
      <p:grpSpPr>
        <a:xfrm>
          <a:off x="0" y="0"/>
          <a:ext cx="0" cy="0"/>
          <a:chOff x="0" y="0"/>
          <a:chExt cx="0" cy="0"/>
        </a:xfrm>
      </p:grpSpPr>
      <p:sp>
        <p:nvSpPr>
          <p:cNvPr id="24" name="Google Shape;24;p20"/>
          <p:cNvSpPr>
            <a:spLocks noGrp="1"/>
          </p:cNvSpPr>
          <p:nvPr>
            <p:ph type="pic" idx="2"/>
          </p:nvPr>
        </p:nvSpPr>
        <p:spPr>
          <a:xfrm>
            <a:off x="3124200" y="-38100"/>
            <a:ext cx="18135600" cy="12096698"/>
          </a:xfrm>
          <a:prstGeom prst="rect">
            <a:avLst/>
          </a:prstGeom>
          <a:noFill/>
          <a:ln>
            <a:noFill/>
          </a:ln>
        </p:spPr>
      </p:sp>
      <p:sp>
        <p:nvSpPr>
          <p:cNvPr id="25" name="Google Shape;25;p20"/>
          <p:cNvSpPr txBox="1">
            <a:spLocks noGrp="1"/>
          </p:cNvSpPr>
          <p:nvPr>
            <p:ph type="title"/>
          </p:nvPr>
        </p:nvSpPr>
        <p:spPr>
          <a:xfrm>
            <a:off x="635000" y="9512300"/>
            <a:ext cx="23114000" cy="20066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26" name="Google Shape;26;p20"/>
          <p:cNvSpPr txBox="1">
            <a:spLocks noGrp="1"/>
          </p:cNvSpPr>
          <p:nvPr>
            <p:ph type="body" idx="1"/>
          </p:nvPr>
        </p:nvSpPr>
        <p:spPr>
          <a:xfrm>
            <a:off x="635000" y="11442700"/>
            <a:ext cx="23114000" cy="1587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2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1778000" y="4533900"/>
            <a:ext cx="20828000" cy="4648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30" name="Google Shape;30;p2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31"/>
        <p:cNvGrpSpPr/>
        <p:nvPr/>
      </p:nvGrpSpPr>
      <p:grpSpPr>
        <a:xfrm>
          <a:off x="0" y="0"/>
          <a:ext cx="0" cy="0"/>
          <a:chOff x="0" y="0"/>
          <a:chExt cx="0" cy="0"/>
        </a:xfrm>
      </p:grpSpPr>
      <p:sp>
        <p:nvSpPr>
          <p:cNvPr id="32" name="Google Shape;32;p22"/>
          <p:cNvSpPr>
            <a:spLocks noGrp="1"/>
          </p:cNvSpPr>
          <p:nvPr>
            <p:ph type="pic" idx="2"/>
          </p:nvPr>
        </p:nvSpPr>
        <p:spPr>
          <a:xfrm>
            <a:off x="7950200" y="1104900"/>
            <a:ext cx="17259302" cy="11506201"/>
          </a:xfrm>
          <a:prstGeom prst="rect">
            <a:avLst/>
          </a:prstGeom>
          <a:noFill/>
          <a:ln>
            <a:noFill/>
          </a:ln>
        </p:spPr>
      </p:sp>
      <p:sp>
        <p:nvSpPr>
          <p:cNvPr id="33" name="Google Shape;33;p22"/>
          <p:cNvSpPr txBox="1">
            <a:spLocks noGrp="1"/>
          </p:cNvSpPr>
          <p:nvPr>
            <p:ph type="title"/>
          </p:nvPr>
        </p:nvSpPr>
        <p:spPr>
          <a:xfrm>
            <a:off x="1651000" y="952500"/>
            <a:ext cx="10223500" cy="55499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8400"/>
              <a:buFont typeface="Helvetica Neue"/>
              <a:buNone/>
              <a:defRPr sz="84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34" name="Google Shape;34;p22"/>
          <p:cNvSpPr txBox="1">
            <a:spLocks noGrp="1"/>
          </p:cNvSpPr>
          <p:nvPr>
            <p:ph type="body" idx="1"/>
          </p:nvPr>
        </p:nvSpPr>
        <p:spPr>
          <a:xfrm>
            <a:off x="1651000" y="6527800"/>
            <a:ext cx="10223500" cy="5727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5400"/>
              <a:buFont typeface="Helvetica Neue"/>
              <a:buNone/>
              <a:defRPr sz="54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35" name="Google Shape;35;p2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1689100" y="355600"/>
            <a:ext cx="21005800" cy="2286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38" name="Google Shape;38;p2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p:nvPr/>
        </p:nvSpPr>
        <p:spPr>
          <a:xfrm>
            <a:off x="2667000" y="9316747"/>
            <a:ext cx="12192000" cy="8963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5C5C5C"/>
              </a:buClr>
              <a:buSzPts val="4000"/>
              <a:buFont typeface="Lato"/>
              <a:buNone/>
            </a:pPr>
            <a:r>
              <a:rPr lang="fr-FR" sz="4000" b="1" i="0" u="none" strike="noStrike" cap="none">
                <a:solidFill>
                  <a:srgbClr val="5C5C5C"/>
                </a:solidFill>
                <a:latin typeface="Lato"/>
                <a:ea typeface="Lato"/>
                <a:cs typeface="Lato"/>
                <a:sym typeface="Lato"/>
              </a:rPr>
              <a:t>2021</a:t>
            </a:r>
            <a:r>
              <a:rPr lang="fr-FR" sz="4000" b="1" i="0" u="none" strike="noStrike" cap="none">
                <a:solidFill>
                  <a:srgbClr val="000000"/>
                </a:solidFill>
                <a:latin typeface="Helvetica Neue"/>
                <a:ea typeface="Helvetica Neue"/>
                <a:cs typeface="Helvetica Neue"/>
                <a:sym typeface="Helvetica Neue"/>
              </a:rPr>
              <a:t> | </a:t>
            </a:r>
            <a:r>
              <a:rPr lang="fr-FR" sz="4000" b="1" i="0" u="none" strike="noStrike" cap="none">
                <a:solidFill>
                  <a:srgbClr val="5C5C5C"/>
                </a:solidFill>
                <a:latin typeface="Lato"/>
                <a:ea typeface="Lato"/>
                <a:cs typeface="Lato"/>
                <a:sym typeface="Lato"/>
              </a:rPr>
              <a:t>NOVEMBRE</a:t>
            </a:r>
          </a:p>
        </p:txBody>
      </p:sp>
      <p:sp>
        <p:nvSpPr>
          <p:cNvPr id="2" name="TextBox 1">
            <a:extLst>
              <a:ext uri="{FF2B5EF4-FFF2-40B4-BE49-F238E27FC236}">
                <a16:creationId xmlns:a16="http://schemas.microsoft.com/office/drawing/2014/main" id="{408619D6-303F-AC5C-7645-6F98F66B4B48}"/>
              </a:ext>
            </a:extLst>
          </p:cNvPr>
          <p:cNvSpPr txBox="1"/>
          <p:nvPr/>
        </p:nvSpPr>
        <p:spPr>
          <a:xfrm>
            <a:off x="2714624" y="4708746"/>
            <a:ext cx="21497925" cy="3241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MÉTHODES D’ANALYSE </a:t>
            </a:r>
          </a:p>
          <a:p>
            <a:pPr marL="0" marR="0" indent="0" algn="l"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DES ASPECTS RELATIFS </a:t>
            </a:r>
          </a:p>
          <a:p>
            <a:pPr marL="0" marR="0" indent="0" algn="l"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À L’ACCEPTABILITÉ</a:t>
            </a:r>
            <a:r>
              <a:rPr lang="en-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68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10</a:t>
            </a:fld>
            <a:endParaRPr/>
          </a:p>
        </p:txBody>
      </p:sp>
      <p:sp>
        <p:nvSpPr>
          <p:cNvPr id="131" name="Google Shape;131;p10"/>
          <p:cNvSpPr/>
          <p:nvPr/>
        </p:nvSpPr>
        <p:spPr>
          <a:xfrm>
            <a:off x="2038349" y="1617673"/>
            <a:ext cx="1297482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fr-FR" sz="6000" b="1" i="0" u="none" strike="noStrike" cap="none">
                <a:solidFill>
                  <a:schemeClr val="dk1"/>
                </a:solidFill>
                <a:latin typeface="Lato"/>
                <a:ea typeface="Lato"/>
                <a:cs typeface="Lato"/>
                <a:sym typeface="Lato"/>
              </a:rPr>
              <a:t>Test de turbidité</a:t>
            </a:r>
          </a:p>
        </p:txBody>
      </p:sp>
      <p:sp>
        <p:nvSpPr>
          <p:cNvPr id="132" name="Google Shape;132;p10"/>
          <p:cNvSpPr/>
          <p:nvPr/>
        </p:nvSpPr>
        <p:spPr>
          <a:xfrm>
            <a:off x="2038349" y="3644952"/>
            <a:ext cx="7063121" cy="1200288"/>
          </a:xfrm>
          <a:prstGeom prst="rect">
            <a:avLst/>
          </a:prstGeom>
          <a:noFill/>
          <a:ln>
            <a:noFill/>
          </a:ln>
        </p:spPr>
        <p:txBody>
          <a:bodyPr spcFirstLastPara="1" wrap="square" lIns="91425" tIns="45700" rIns="91425" bIns="45700" anchor="t" anchorCtr="0">
            <a:spAutoFit/>
          </a:bodyPr>
          <a:lstStyle/>
          <a:p>
            <a:pPr marL="685800" marR="0" lvl="0" indent="-685800" algn="l" rtl="0">
              <a:lnSpc>
                <a:spcPct val="150000"/>
              </a:lnSpc>
              <a:spcBef>
                <a:spcPts val="0"/>
              </a:spcBef>
              <a:spcAft>
                <a:spcPts val="0"/>
              </a:spcAft>
              <a:buClr>
                <a:srgbClr val="5C5C5C"/>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Tube à turbidité</a:t>
            </a:r>
          </a:p>
        </p:txBody>
      </p:sp>
      <p:pic>
        <p:nvPicPr>
          <p:cNvPr id="133" name="Google Shape;133;p10" descr="https://lh6.googleusercontent.com/yY7XM8jodxWgNCcx6Jl9RRRtpOVpn_ueErV2A6qS-ZqDyvPPVWl7YhCGv5Uvtolh1JiDCShQJxFunjn-VkykeB8h0DXK0aTDOULQOT1S4Xhw_wMPm7538rKZ7aTR11vrPnJp8e2w"/>
          <p:cNvPicPr preferRelativeResize="0"/>
          <p:nvPr/>
        </p:nvPicPr>
        <p:blipFill rotWithShape="1">
          <a:blip r:embed="rId3">
            <a:alphaModFix/>
          </a:blip>
          <a:srcRect/>
          <a:stretch/>
        </p:blipFill>
        <p:spPr>
          <a:xfrm>
            <a:off x="13662801" y="0"/>
            <a:ext cx="9051925" cy="13716000"/>
          </a:xfrm>
          <a:prstGeom prst="rect">
            <a:avLst/>
          </a:prstGeom>
          <a:noFill/>
          <a:ln>
            <a:noFill/>
          </a:ln>
        </p:spPr>
      </p:pic>
      <p:sp>
        <p:nvSpPr>
          <p:cNvPr id="134" name="Google Shape;134;p10"/>
          <p:cNvSpPr/>
          <p:nvPr/>
        </p:nvSpPr>
        <p:spPr>
          <a:xfrm>
            <a:off x="14325600" y="12504794"/>
            <a:ext cx="1219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2800"/>
              <a:buFont typeface="Lato"/>
              <a:buNone/>
            </a:pPr>
            <a:r>
              <a:rPr lang="fr-FR" sz="2800" b="0" i="0" u="none" strike="noStrike" cap="none">
                <a:solidFill>
                  <a:srgbClr val="5C5C5C"/>
                </a:solidFill>
                <a:latin typeface="Lato"/>
                <a:ea typeface="Lato"/>
                <a:cs typeface="Lato"/>
                <a:sym typeface="Lato"/>
              </a:rPr>
              <a:t>Source : CAWST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1"/>
          <p:cNvSpPr txBox="1">
            <a:spLocks noGrp="1"/>
          </p:cNvSpPr>
          <p:nvPr>
            <p:ph type="sldNum" idx="12"/>
          </p:nvPr>
        </p:nvSpPr>
        <p:spPr>
          <a:xfrm>
            <a:off x="864927" y="12761275"/>
            <a:ext cx="836282"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11</a:t>
            </a:fld>
            <a:endParaRPr/>
          </a:p>
        </p:txBody>
      </p:sp>
      <p:sp>
        <p:nvSpPr>
          <p:cNvPr id="140" name="Google Shape;140;p11"/>
          <p:cNvSpPr/>
          <p:nvPr/>
        </p:nvSpPr>
        <p:spPr>
          <a:xfrm>
            <a:off x="2038349" y="1617673"/>
            <a:ext cx="1297482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fr-FR" sz="6000" b="1" i="0" u="none" strike="noStrike" cap="none">
                <a:solidFill>
                  <a:schemeClr val="dk1"/>
                </a:solidFill>
                <a:latin typeface="Lato"/>
                <a:ea typeface="Lato"/>
                <a:cs typeface="Lato"/>
                <a:sym typeface="Lato"/>
              </a:rPr>
              <a:t>Analyse de la turbidité</a:t>
            </a:r>
          </a:p>
        </p:txBody>
      </p:sp>
      <p:sp>
        <p:nvSpPr>
          <p:cNvPr id="141" name="Google Shape;141;p11"/>
          <p:cNvSpPr/>
          <p:nvPr/>
        </p:nvSpPr>
        <p:spPr>
          <a:xfrm>
            <a:off x="2038349" y="3644952"/>
            <a:ext cx="7063121" cy="1200288"/>
          </a:xfrm>
          <a:prstGeom prst="rect">
            <a:avLst/>
          </a:prstGeom>
          <a:noFill/>
          <a:ln>
            <a:noFill/>
          </a:ln>
        </p:spPr>
        <p:txBody>
          <a:bodyPr spcFirstLastPara="1" wrap="square" lIns="91425" tIns="45700" rIns="91425" bIns="45700" anchor="t" anchorCtr="0">
            <a:spAutoFit/>
          </a:bodyPr>
          <a:lstStyle/>
          <a:p>
            <a:pPr marL="685800" marR="0" lvl="0" indent="-685800" algn="l" rtl="0">
              <a:lnSpc>
                <a:spcPct val="150000"/>
              </a:lnSpc>
              <a:spcBef>
                <a:spcPts val="0"/>
              </a:spcBef>
              <a:spcAft>
                <a:spcPts val="0"/>
              </a:spcAft>
              <a:buClr>
                <a:srgbClr val="5C5C5C"/>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Turbidimètre</a:t>
            </a:r>
          </a:p>
        </p:txBody>
      </p:sp>
      <p:pic>
        <p:nvPicPr>
          <p:cNvPr id="142" name="Google Shape;142;p11" descr="https://lh6.googleusercontent.com/TMwAWYS3FpUvyQEEyKf7xWcxhYz3i2q_tRWuQh9TFNWPKBuv8SKScGZFMxdVjGXdEaN34iJ0YE_ZYU0fwIChjVZWELYsjxUZ3quEzMOb7cbh7o9Mhoq-5apTOlbzrk_yPlqWRlL1"/>
          <p:cNvPicPr preferRelativeResize="0"/>
          <p:nvPr/>
        </p:nvPicPr>
        <p:blipFill rotWithShape="1">
          <a:blip r:embed="rId3">
            <a:alphaModFix/>
          </a:blip>
          <a:srcRect/>
          <a:stretch/>
        </p:blipFill>
        <p:spPr>
          <a:xfrm>
            <a:off x="13038853" y="2633336"/>
            <a:ext cx="10267713" cy="9593710"/>
          </a:xfrm>
          <a:prstGeom prst="rect">
            <a:avLst/>
          </a:prstGeom>
          <a:noFill/>
          <a:ln>
            <a:noFill/>
          </a:ln>
        </p:spPr>
      </p:pic>
      <p:sp>
        <p:nvSpPr>
          <p:cNvPr id="143" name="Google Shape;143;p11"/>
          <p:cNvSpPr/>
          <p:nvPr/>
        </p:nvSpPr>
        <p:spPr>
          <a:xfrm>
            <a:off x="14176745" y="12227046"/>
            <a:ext cx="1219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2800"/>
              <a:buFont typeface="Lato"/>
              <a:buNone/>
            </a:pPr>
            <a:r>
              <a:rPr lang="fr-FR" sz="2800" b="1" i="0" u="none" strike="noStrike" cap="none">
                <a:solidFill>
                  <a:srgbClr val="5C5C5C"/>
                </a:solidFill>
                <a:latin typeface="Lato"/>
                <a:ea typeface="Lato"/>
                <a:cs typeface="Lato"/>
                <a:sym typeface="Lato"/>
              </a:rPr>
              <a:t>Source : CAWST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sldNum" idx="12"/>
          </p:nvPr>
        </p:nvSpPr>
        <p:spPr>
          <a:xfrm>
            <a:off x="864927" y="12761275"/>
            <a:ext cx="836282"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12</a:t>
            </a:fld>
            <a:endParaRPr/>
          </a:p>
        </p:txBody>
      </p:sp>
      <p:sp>
        <p:nvSpPr>
          <p:cNvPr id="149" name="Google Shape;149;p12"/>
          <p:cNvSpPr/>
          <p:nvPr/>
        </p:nvSpPr>
        <p:spPr>
          <a:xfrm>
            <a:off x="4840941" y="7132006"/>
            <a:ext cx="1427181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Lato Light"/>
              <a:buNone/>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Qu'avez-vous appris de nouveau dans ce cours ?</a:t>
            </a:r>
          </a:p>
        </p:txBody>
      </p:sp>
      <p:sp>
        <p:nvSpPr>
          <p:cNvPr id="2" name="TextBox 1">
            <a:extLst>
              <a:ext uri="{FF2B5EF4-FFF2-40B4-BE49-F238E27FC236}">
                <a16:creationId xmlns:a16="http://schemas.microsoft.com/office/drawing/2014/main" id="{B00BE751-9055-5143-5DAD-76D399641D73}"/>
              </a:ext>
            </a:extLst>
          </p:cNvPr>
          <p:cNvSpPr txBox="1"/>
          <p:nvPr/>
        </p:nvSpPr>
        <p:spPr>
          <a:xfrm>
            <a:off x="0" y="3561347"/>
            <a:ext cx="243840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buClrTx/>
            </a:pPr>
            <a:r>
              <a:rPr kumimoji="0" lang="fr-CA"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t>RÉVISION</a:t>
            </a:r>
            <a:r>
              <a:rPr lang="en-CA" sz="7200" b="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7200" b="0" u="none" strike="noStrike" cap="none" spc="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3"/>
          <p:cNvSpPr txBox="1">
            <a:spLocks noGrp="1"/>
          </p:cNvSpPr>
          <p:nvPr>
            <p:ph type="sldNum" idx="4294967295"/>
          </p:nvPr>
        </p:nvSpPr>
        <p:spPr>
          <a:xfrm>
            <a:off x="921833" y="12868851"/>
            <a:ext cx="389529" cy="41036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2400"/>
              <a:buFont typeface="Helvetica Neue Light"/>
              <a:buNone/>
            </a:pPr>
            <a:fld id="{00000000-1234-1234-1234-123412341234}" type="slidenum">
              <a:rPr/>
              <a:t>13</a:t>
            </a:fld>
            <a:endParaRPr/>
          </a:p>
        </p:txBody>
      </p:sp>
      <p:sp>
        <p:nvSpPr>
          <p:cNvPr id="155" name="Google Shape;155;p13"/>
          <p:cNvSpPr/>
          <p:nvPr/>
        </p:nvSpPr>
        <p:spPr>
          <a:xfrm>
            <a:off x="2379591" y="2921836"/>
            <a:ext cx="36199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0A154"/>
              </a:buClr>
              <a:buSzPts val="5400"/>
              <a:buFont typeface="Lato"/>
              <a:buNone/>
            </a:pPr>
            <a:r>
              <a:rPr lang="fr-FR" sz="5400" b="1" i="0" u="none" strike="noStrike" cap="none">
                <a:solidFill>
                  <a:srgbClr val="B0A154"/>
                </a:solidFill>
                <a:latin typeface="Lato"/>
                <a:ea typeface="Lato"/>
                <a:cs typeface="Lato"/>
                <a:sym typeface="Lato"/>
              </a:rPr>
              <a:t>Merci !</a:t>
            </a:r>
          </a:p>
        </p:txBody>
      </p:sp>
      <p:pic>
        <p:nvPicPr>
          <p:cNvPr id="162" name="Google Shape;162;p13"/>
          <p:cNvPicPr preferRelativeResize="0"/>
          <p:nvPr/>
        </p:nvPicPr>
        <p:blipFill rotWithShape="1">
          <a:blip r:embed="rId3">
            <a:alphaModFix/>
          </a:blip>
          <a:srcRect/>
          <a:stretch/>
        </p:blipFill>
        <p:spPr>
          <a:xfrm>
            <a:off x="16055163" y="6027413"/>
            <a:ext cx="5613992" cy="1962172"/>
          </a:xfrm>
          <a:prstGeom prst="rect">
            <a:avLst/>
          </a:prstGeom>
          <a:noFill/>
          <a:ln>
            <a:noFill/>
          </a:ln>
        </p:spPr>
      </p:pic>
      <p:pic>
        <p:nvPicPr>
          <p:cNvPr id="2" name="Google Shape;356;p38">
            <a:extLst>
              <a:ext uri="{FF2B5EF4-FFF2-40B4-BE49-F238E27FC236}">
                <a16:creationId xmlns:a16="http://schemas.microsoft.com/office/drawing/2014/main" id="{AFB04DC6-81D5-522F-8A00-747C4C2ADAE5}"/>
              </a:ext>
            </a:extLst>
          </p:cNvPr>
          <p:cNvPicPr preferRelativeResize="0"/>
          <p:nvPr/>
        </p:nvPicPr>
        <p:blipFill rotWithShape="1">
          <a:blip r:embed="rId4">
            <a:alphaModFix/>
          </a:blip>
          <a:srcRect/>
          <a:stretch/>
        </p:blipFill>
        <p:spPr>
          <a:xfrm>
            <a:off x="2379591" y="6678612"/>
            <a:ext cx="779100" cy="779100"/>
          </a:xfrm>
          <a:prstGeom prst="rect">
            <a:avLst/>
          </a:prstGeom>
          <a:noFill/>
          <a:ln>
            <a:noFill/>
          </a:ln>
        </p:spPr>
      </p:pic>
      <p:pic>
        <p:nvPicPr>
          <p:cNvPr id="3" name="Google Shape;357;p38">
            <a:extLst>
              <a:ext uri="{FF2B5EF4-FFF2-40B4-BE49-F238E27FC236}">
                <a16:creationId xmlns:a16="http://schemas.microsoft.com/office/drawing/2014/main" id="{D81ABD6B-0E77-7C77-9E1F-B7B3F9119693}"/>
              </a:ext>
            </a:extLst>
          </p:cNvPr>
          <p:cNvPicPr preferRelativeResize="0"/>
          <p:nvPr/>
        </p:nvPicPr>
        <p:blipFill rotWithShape="1">
          <a:blip r:embed="rId5">
            <a:alphaModFix/>
          </a:blip>
          <a:srcRect/>
          <a:stretch/>
        </p:blipFill>
        <p:spPr>
          <a:xfrm>
            <a:off x="2379591" y="5245074"/>
            <a:ext cx="779100" cy="779100"/>
          </a:xfrm>
          <a:prstGeom prst="rect">
            <a:avLst/>
          </a:prstGeom>
          <a:noFill/>
          <a:ln>
            <a:noFill/>
          </a:ln>
        </p:spPr>
      </p:pic>
      <p:pic>
        <p:nvPicPr>
          <p:cNvPr id="4" name="Google Shape;358;p38">
            <a:extLst>
              <a:ext uri="{FF2B5EF4-FFF2-40B4-BE49-F238E27FC236}">
                <a16:creationId xmlns:a16="http://schemas.microsoft.com/office/drawing/2014/main" id="{36F46CA1-0E01-EB18-F5E3-0B0B71E7A60C}"/>
              </a:ext>
            </a:extLst>
          </p:cNvPr>
          <p:cNvPicPr preferRelativeResize="0"/>
          <p:nvPr/>
        </p:nvPicPr>
        <p:blipFill rotWithShape="1">
          <a:blip r:embed="rId6">
            <a:alphaModFix/>
          </a:blip>
          <a:srcRect/>
          <a:stretch/>
        </p:blipFill>
        <p:spPr>
          <a:xfrm>
            <a:off x="2379591" y="5955194"/>
            <a:ext cx="779100" cy="779100"/>
          </a:xfrm>
          <a:prstGeom prst="rect">
            <a:avLst/>
          </a:prstGeom>
          <a:noFill/>
          <a:ln>
            <a:noFill/>
          </a:ln>
        </p:spPr>
      </p:pic>
      <p:sp>
        <p:nvSpPr>
          <p:cNvPr id="5" name="Google Shape;359;p38">
            <a:extLst>
              <a:ext uri="{FF2B5EF4-FFF2-40B4-BE49-F238E27FC236}">
                <a16:creationId xmlns:a16="http://schemas.microsoft.com/office/drawing/2014/main" id="{EB76C8FD-2F4F-940A-D4F3-1710FC07741F}"/>
              </a:ext>
            </a:extLst>
          </p:cNvPr>
          <p:cNvSpPr txBox="1"/>
          <p:nvPr/>
        </p:nvSpPr>
        <p:spPr>
          <a:xfrm>
            <a:off x="3158691" y="6088485"/>
            <a:ext cx="4326630"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lt1"/>
              </a:buClr>
              <a:buSzPts val="3000"/>
              <a:buFont typeface="Lato Light"/>
              <a:buNone/>
            </a:pPr>
            <a:r>
              <a:rPr lang="fr-FR" sz="300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Light"/>
              </a:rPr>
              <a:t>+1 403 243 3285</a:t>
            </a:r>
          </a:p>
        </p:txBody>
      </p:sp>
      <p:sp>
        <p:nvSpPr>
          <p:cNvPr id="6" name="Google Shape;360;p38">
            <a:extLst>
              <a:ext uri="{FF2B5EF4-FFF2-40B4-BE49-F238E27FC236}">
                <a16:creationId xmlns:a16="http://schemas.microsoft.com/office/drawing/2014/main" id="{8C0CD0A6-F59A-A4BD-3695-71D9A9EDD284}"/>
              </a:ext>
            </a:extLst>
          </p:cNvPr>
          <p:cNvSpPr txBox="1"/>
          <p:nvPr/>
        </p:nvSpPr>
        <p:spPr>
          <a:xfrm>
            <a:off x="3158691" y="5338545"/>
            <a:ext cx="5347356"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lt1"/>
              </a:buClr>
              <a:buSzPts val="3000"/>
              <a:buFont typeface="Lato Light"/>
              <a:buNone/>
            </a:pPr>
            <a:r>
              <a:rPr lang="fr-FR" sz="300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Light"/>
              </a:rPr>
              <a:t>Calgary. Alberta. Canada</a:t>
            </a:r>
          </a:p>
        </p:txBody>
      </p:sp>
      <p:sp>
        <p:nvSpPr>
          <p:cNvPr id="7" name="Google Shape;361;p38">
            <a:extLst>
              <a:ext uri="{FF2B5EF4-FFF2-40B4-BE49-F238E27FC236}">
                <a16:creationId xmlns:a16="http://schemas.microsoft.com/office/drawing/2014/main" id="{1666484D-B410-D436-02C2-66B828B94D99}"/>
              </a:ext>
            </a:extLst>
          </p:cNvPr>
          <p:cNvSpPr txBox="1"/>
          <p:nvPr/>
        </p:nvSpPr>
        <p:spPr>
          <a:xfrm>
            <a:off x="3158691" y="6786033"/>
            <a:ext cx="3901328"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lt1"/>
              </a:buClr>
              <a:buSzPts val="3000"/>
              <a:buFont typeface="Lato Light"/>
              <a:buNone/>
            </a:pPr>
            <a:r>
              <a:rPr lang="fr-FR" sz="300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Light"/>
              </a:rPr>
              <a:t>cawst@cawst.org</a:t>
            </a:r>
          </a:p>
        </p:txBody>
      </p:sp>
      <p:pic>
        <p:nvPicPr>
          <p:cNvPr id="8" name="Google Shape;363;p38">
            <a:extLst>
              <a:ext uri="{FF2B5EF4-FFF2-40B4-BE49-F238E27FC236}">
                <a16:creationId xmlns:a16="http://schemas.microsoft.com/office/drawing/2014/main" id="{F5D5C15E-09FE-7E63-BD11-A695263A8F05}"/>
              </a:ext>
            </a:extLst>
          </p:cNvPr>
          <p:cNvPicPr preferRelativeResize="0"/>
          <p:nvPr/>
        </p:nvPicPr>
        <p:blipFill rotWithShape="1">
          <a:blip r:embed="rId7">
            <a:alphaModFix/>
          </a:blip>
          <a:srcRect/>
          <a:stretch/>
        </p:blipFill>
        <p:spPr>
          <a:xfrm>
            <a:off x="2515141" y="7516012"/>
            <a:ext cx="508000" cy="508000"/>
          </a:xfrm>
          <a:prstGeom prst="rect">
            <a:avLst/>
          </a:prstGeom>
          <a:noFill/>
          <a:ln>
            <a:noFill/>
          </a:ln>
        </p:spPr>
      </p:pic>
      <p:sp>
        <p:nvSpPr>
          <p:cNvPr id="9" name="Google Shape;364;p38">
            <a:extLst>
              <a:ext uri="{FF2B5EF4-FFF2-40B4-BE49-F238E27FC236}">
                <a16:creationId xmlns:a16="http://schemas.microsoft.com/office/drawing/2014/main" id="{AC387332-3777-41FE-96FE-18176B3263AD}"/>
              </a:ext>
            </a:extLst>
          </p:cNvPr>
          <p:cNvSpPr txBox="1"/>
          <p:nvPr/>
        </p:nvSpPr>
        <p:spPr>
          <a:xfrm>
            <a:off x="3158691" y="7445252"/>
            <a:ext cx="2840802"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chemeClr val="lt1"/>
              </a:buClr>
              <a:buSzPts val="3000"/>
              <a:buFont typeface="Lato Light"/>
              <a:buNone/>
            </a:pPr>
            <a:r>
              <a:rPr lang="fr-FR" sz="300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Lato Light"/>
              </a:rPr>
              <a:t>cawst.org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2</a:t>
            </a:fld>
            <a:endParaRPr/>
          </a:p>
        </p:txBody>
      </p:sp>
      <p:sp>
        <p:nvSpPr>
          <p:cNvPr id="66" name="Google Shape;66;p2"/>
          <p:cNvSpPr/>
          <p:nvPr/>
        </p:nvSpPr>
        <p:spPr>
          <a:xfrm>
            <a:off x="2038350" y="1617673"/>
            <a:ext cx="989138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fr-FR" sz="6000" b="1" i="0" u="none" strike="noStrike" cap="none">
                <a:solidFill>
                  <a:schemeClr val="dk1"/>
                </a:solidFill>
                <a:latin typeface="Lato"/>
                <a:ea typeface="Lato"/>
                <a:cs typeface="Lato"/>
                <a:sym typeface="Lato"/>
              </a:rPr>
              <a:t>Introduction</a:t>
            </a:r>
          </a:p>
        </p:txBody>
      </p:sp>
      <p:sp>
        <p:nvSpPr>
          <p:cNvPr id="67" name="Google Shape;67;p2"/>
          <p:cNvSpPr/>
          <p:nvPr/>
        </p:nvSpPr>
        <p:spPr>
          <a:xfrm>
            <a:off x="2038350" y="3665568"/>
            <a:ext cx="12192000" cy="503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4800"/>
              <a:buFont typeface="Lato"/>
              <a:buNone/>
            </a:pPr>
            <a:r>
              <a:rPr lang="fr-FR" sz="4800" b="1"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a:rPr>
              <a:t>Aspects relatifs à l'acceptabilité</a:t>
            </a:r>
          </a:p>
          <a:p>
            <a:pPr marL="0" marR="0" lvl="0" indent="0" algn="l" rtl="0">
              <a:lnSpc>
                <a:spcPct val="100000"/>
              </a:lnSpc>
              <a:spcBef>
                <a:spcPts val="0"/>
              </a:spcBef>
              <a:spcAft>
                <a:spcPts val="0"/>
              </a:spcAft>
              <a:buClr>
                <a:srgbClr val="000000"/>
              </a:buClr>
              <a:buSzPts val="4800"/>
              <a:buFont typeface="Helvetica Neue"/>
              <a:buNone/>
            </a:pPr>
            <a:endParaRPr sz="4800" b="0" i="0" u="none" strike="noStrike" cap="none" dirty="0">
              <a:solidFill>
                <a:schemeClr val="tx1"/>
              </a:solidFill>
              <a:latin typeface="Lato"/>
              <a:ea typeface="Lato"/>
              <a:cs typeface="Lato"/>
              <a:sym typeface="Lato"/>
            </a:endParaRPr>
          </a:p>
          <a:p>
            <a:pPr marL="685800" marR="0" lvl="0" indent="-685800" algn="l" rtl="0">
              <a:lnSpc>
                <a:spcPct val="100000"/>
              </a:lnSpc>
              <a:spcBef>
                <a:spcPts val="1000"/>
              </a:spcBef>
              <a:spcAft>
                <a:spcPts val="0"/>
              </a:spcAft>
              <a:buClr>
                <a:srgbClr val="5C5C5C"/>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Couleur</a:t>
            </a:r>
          </a:p>
          <a:p>
            <a:pPr marL="685800" marR="0" lvl="0" indent="-685800" algn="l" rtl="0">
              <a:lnSpc>
                <a:spcPct val="100000"/>
              </a:lnSpc>
              <a:spcBef>
                <a:spcPts val="1000"/>
              </a:spcBef>
              <a:spcAft>
                <a:spcPts val="0"/>
              </a:spcAft>
              <a:buClr>
                <a:srgbClr val="5C5C5C"/>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Goût et odeur</a:t>
            </a:r>
          </a:p>
          <a:p>
            <a:pPr marL="685800" marR="0" lvl="0" indent="-685800" algn="l" rtl="0">
              <a:lnSpc>
                <a:spcPct val="100000"/>
              </a:lnSpc>
              <a:spcBef>
                <a:spcPts val="1000"/>
              </a:spcBef>
              <a:spcAft>
                <a:spcPts val="0"/>
              </a:spcAft>
              <a:buClr>
                <a:srgbClr val="5C5C5C"/>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Température</a:t>
            </a:r>
          </a:p>
          <a:p>
            <a:pPr marL="685800" marR="0" lvl="0" indent="-685800" algn="l" rtl="0">
              <a:lnSpc>
                <a:spcPct val="100000"/>
              </a:lnSpc>
              <a:spcBef>
                <a:spcPts val="1000"/>
              </a:spcBef>
              <a:spcAft>
                <a:spcPts val="0"/>
              </a:spcAft>
              <a:buClr>
                <a:srgbClr val="5C5C5C"/>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Limpidité (turbidité) </a:t>
            </a:r>
          </a:p>
        </p:txBody>
      </p:sp>
      <p:pic>
        <p:nvPicPr>
          <p:cNvPr id="68" name="Google Shape;68;p2" descr="https://lh4.googleusercontent.com/OZuHz-JDSbHS0oObTCQCInH2IPU2nVllW42Yx3RJMD4MGLVgbgPt4iymiVeZpDBGEEGyCAH91J8d2YnsT4iU-21bMntDpwkAMdJujKfxJ3X8G-rKZ12bU1QpJkMmnr89g7uDaG2Q"/>
          <p:cNvPicPr preferRelativeResize="0"/>
          <p:nvPr/>
        </p:nvPicPr>
        <p:blipFill rotWithShape="1">
          <a:blip r:embed="rId3">
            <a:alphaModFix/>
          </a:blip>
          <a:srcRect l="24439" r="19829"/>
          <a:stretch/>
        </p:blipFill>
        <p:spPr>
          <a:xfrm>
            <a:off x="12921342" y="0"/>
            <a:ext cx="11462658" cy="13716000"/>
          </a:xfrm>
          <a:prstGeom prst="rect">
            <a:avLst/>
          </a:prstGeom>
          <a:noFill/>
          <a:ln>
            <a:noFill/>
          </a:ln>
        </p:spPr>
      </p:pic>
      <p:sp>
        <p:nvSpPr>
          <p:cNvPr id="69" name="Google Shape;69;p2"/>
          <p:cNvSpPr/>
          <p:nvPr/>
        </p:nvSpPr>
        <p:spPr>
          <a:xfrm>
            <a:off x="12921343" y="12356035"/>
            <a:ext cx="11462656" cy="738664"/>
          </a:xfrm>
          <a:prstGeom prst="rect">
            <a:avLst/>
          </a:prstGeom>
          <a:solidFill>
            <a:srgbClr val="B0A154"/>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lt1"/>
              </a:buClr>
              <a:buSzPts val="2800"/>
              <a:buFont typeface="Lato Light"/>
              <a:buNone/>
            </a:pPr>
            <a:r>
              <a:rPr lang="fr-FR" sz="2800" b="0" u="none" strike="noStrike" cap="none">
                <a:solidFill>
                  <a:schemeClr val="lt1"/>
                </a:solidFill>
                <a:latin typeface="Lato Light"/>
                <a:ea typeface="Lato Light"/>
                <a:cs typeface="Lato Light"/>
                <a:sym typeface="Lato Light"/>
              </a:rPr>
              <a:t>Source : Wikimedia, libre de droits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3</a:t>
            </a:fld>
            <a:endParaRPr/>
          </a:p>
        </p:txBody>
      </p:sp>
      <p:sp>
        <p:nvSpPr>
          <p:cNvPr id="75" name="Google Shape;75;p3"/>
          <p:cNvSpPr/>
          <p:nvPr/>
        </p:nvSpPr>
        <p:spPr>
          <a:xfrm>
            <a:off x="3562125" y="7120193"/>
            <a:ext cx="18402136" cy="2436524"/>
          </a:xfrm>
          <a:prstGeom prst="rect">
            <a:avLst/>
          </a:prstGeom>
          <a:noFill/>
          <a:ln>
            <a:noFill/>
          </a:ln>
        </p:spPr>
        <p:txBody>
          <a:bodyPr spcFirstLastPara="1" wrap="square" lIns="91425" tIns="45700" rIns="91425" bIns="45700" anchor="t" anchorCtr="0">
            <a:spAutoFit/>
          </a:bodyPr>
          <a:lstStyle/>
          <a:p>
            <a:pPr marL="914400" marR="0" lvl="0" indent="-914400" algn="l" rtl="0">
              <a:lnSpc>
                <a:spcPct val="150000"/>
              </a:lnSpc>
              <a:spcBef>
                <a:spcPts val="0"/>
              </a:spcBef>
              <a:spcAft>
                <a:spcPts val="0"/>
              </a:spcAft>
              <a:buClr>
                <a:srgbClr val="5C5C5C"/>
              </a:buClr>
              <a:buSzPts val="4800"/>
              <a:buFont typeface="Helvetica Neue"/>
              <a:buAutoNum type="arabicPeriod"/>
            </a:pPr>
            <a:r>
              <a:rPr lang="fr-FR"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Évaluer les aspects relatifs à l'acceptabilité de l'eau de boisson</a:t>
            </a:r>
          </a:p>
          <a:p>
            <a:pPr marL="914400" marR="0" lvl="0" indent="-914400" algn="l" rtl="0">
              <a:lnSpc>
                <a:spcPct val="150000"/>
              </a:lnSpc>
              <a:spcBef>
                <a:spcPts val="1000"/>
              </a:spcBef>
              <a:spcAft>
                <a:spcPts val="0"/>
              </a:spcAft>
              <a:buClr>
                <a:srgbClr val="5C5C5C"/>
              </a:buClr>
              <a:buSzPts val="4800"/>
              <a:buFont typeface="Helvetica Neue"/>
              <a:buAutoNum type="arabicPeriod"/>
            </a:pPr>
            <a:r>
              <a:rPr lang="fr-FR" sz="4800" u="none" strike="noStrike" cap="none" dirty="0">
                <a:solidFill>
                  <a:srgbClr val="5C5C5C"/>
                </a:solidFill>
                <a:latin typeface="Lato" panose="020F0502020204030203" pitchFamily="34" charset="0"/>
                <a:ea typeface="Lato" panose="020F0502020204030203" pitchFamily="34" charset="0"/>
                <a:cs typeface="Lato" panose="020F0502020204030203" pitchFamily="34" charset="0"/>
                <a:sym typeface="Lato Light"/>
              </a:rPr>
              <a:t>Montrer les procédures de mesure de la turbidité</a:t>
            </a:r>
          </a:p>
        </p:txBody>
      </p:sp>
      <p:sp>
        <p:nvSpPr>
          <p:cNvPr id="2" name="TextBox 1">
            <a:extLst>
              <a:ext uri="{FF2B5EF4-FFF2-40B4-BE49-F238E27FC236}">
                <a16:creationId xmlns:a16="http://schemas.microsoft.com/office/drawing/2014/main" id="{7180CCD1-36D6-328D-7E1D-141C3081742F}"/>
              </a:ext>
            </a:extLst>
          </p:cNvPr>
          <p:cNvSpPr txBox="1"/>
          <p:nvPr/>
        </p:nvSpPr>
        <p:spPr>
          <a:xfrm>
            <a:off x="0" y="3068905"/>
            <a:ext cx="22717125"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fr-CA"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t>RÉSULTATS</a:t>
            </a:r>
            <a:br>
              <a:rPr kumimoji="0" lang="fr-CA"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br>
            <a:r>
              <a:rPr kumimoji="0" lang="fr-CA"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t>D’APPRENTISSAGE</a:t>
            </a:r>
            <a:r>
              <a:rPr kumimoji="0" lang="en-CA"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rPr>
              <a:t> </a:t>
            </a:r>
            <a:endParaRPr kumimoji="0" lang="en-US" sz="6800" b="1" i="0" u="none" strike="noStrike" kern="0" cap="none" spc="60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4</a:t>
            </a:fld>
            <a:endParaRPr/>
          </a:p>
        </p:txBody>
      </p:sp>
      <p:sp>
        <p:nvSpPr>
          <p:cNvPr id="81" name="Google Shape;81;p4"/>
          <p:cNvSpPr/>
          <p:nvPr/>
        </p:nvSpPr>
        <p:spPr>
          <a:xfrm>
            <a:off x="2038349" y="1617673"/>
            <a:ext cx="1318747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fr-FR" sz="6000" b="1" i="0" u="none" strike="noStrike" cap="none">
                <a:solidFill>
                  <a:schemeClr val="dk1"/>
                </a:solidFill>
                <a:latin typeface="Lato"/>
                <a:ea typeface="Lato"/>
                <a:cs typeface="Lato"/>
                <a:sym typeface="Lato"/>
              </a:rPr>
              <a:t>Types d'analyse</a:t>
            </a:r>
          </a:p>
        </p:txBody>
      </p:sp>
      <p:sp>
        <p:nvSpPr>
          <p:cNvPr id="82" name="Google Shape;82;p4"/>
          <p:cNvSpPr/>
          <p:nvPr/>
        </p:nvSpPr>
        <p:spPr>
          <a:xfrm>
            <a:off x="2038348" y="3848024"/>
            <a:ext cx="19422059" cy="72532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C5C5C"/>
              </a:buClr>
              <a:buSzPts val="4800"/>
              <a:buFont typeface="Lato"/>
              <a:buNone/>
            </a:pPr>
            <a:r>
              <a:rPr lang="fr-FR" sz="4800" b="1"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a:rPr>
              <a:t>Observation</a:t>
            </a:r>
            <a:r>
              <a:rPr lang="fr-FR" sz="4800" b="1"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 </a:t>
            </a:r>
          </a:p>
          <a:p>
            <a:pPr marL="0" marR="0" lvl="0" indent="0" algn="l" rtl="0">
              <a:lnSpc>
                <a:spcPct val="100000"/>
              </a:lnSpc>
              <a:spcBef>
                <a:spcPts val="1000"/>
              </a:spcBef>
              <a:spcAft>
                <a:spcPts val="0"/>
              </a:spcAft>
              <a:buClr>
                <a:srgbClr val="5C5C5C"/>
              </a:buClr>
              <a:buSzPts val="4800"/>
              <a:buFont typeface="Lato Light"/>
              <a:buNone/>
            </a:pPr>
            <a:r>
              <a:rPr lang="fr-F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Sens (odorat, vue, toucher)</a:t>
            </a:r>
          </a:p>
          <a:p>
            <a:pPr marL="0" marR="0" lvl="0" indent="0" algn="l" rtl="0">
              <a:lnSpc>
                <a:spcPct val="100000"/>
              </a:lnSpc>
              <a:spcBef>
                <a:spcPts val="1000"/>
              </a:spcBef>
              <a:spcAft>
                <a:spcPts val="0"/>
              </a:spcAft>
              <a:buClr>
                <a:srgbClr val="000000"/>
              </a:buClr>
              <a:buSzPts val="4800"/>
              <a:buFont typeface="Lato Light"/>
              <a:buNone/>
            </a:pPr>
            <a:br>
              <a:rPr lang="en-CA" sz="4800" b="1"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br>
            <a:r>
              <a:rPr lang="fr-FR" sz="4800" b="1"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a:rPr>
              <a:t>Appareils portables ou numériques (par exemple photomètre)</a:t>
            </a:r>
          </a:p>
          <a:p>
            <a:pPr marL="0" marR="0" lvl="0" indent="0" algn="l" rtl="0">
              <a:lnSpc>
                <a:spcPct val="100000"/>
              </a:lnSpc>
              <a:spcBef>
                <a:spcPts val="1000"/>
              </a:spcBef>
              <a:spcAft>
                <a:spcPts val="0"/>
              </a:spcAft>
              <a:buClr>
                <a:srgbClr val="5C5C5C"/>
              </a:buClr>
              <a:buSzPts val="4800"/>
              <a:buFont typeface="Lato Light"/>
              <a:buNone/>
            </a:pPr>
            <a:r>
              <a:rPr lang="fr-F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Thermomètre</a:t>
            </a:r>
          </a:p>
          <a:p>
            <a:pPr marL="0" marR="0" lvl="0" indent="0" algn="l" rtl="0">
              <a:lnSpc>
                <a:spcPct val="100000"/>
              </a:lnSpc>
              <a:spcBef>
                <a:spcPts val="1000"/>
              </a:spcBef>
              <a:spcAft>
                <a:spcPts val="0"/>
              </a:spcAft>
              <a:buClr>
                <a:srgbClr val="5C5C5C"/>
              </a:buClr>
              <a:buSzPts val="4800"/>
              <a:buFont typeface="Lato Light"/>
              <a:buNone/>
            </a:pPr>
            <a:r>
              <a:rPr lang="fr-F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Tube de mesure de la turbidité ou turbidimètre</a:t>
            </a:r>
          </a:p>
          <a:p>
            <a:pPr marL="0" marR="0" lvl="0" indent="0" algn="l" rtl="0">
              <a:lnSpc>
                <a:spcPct val="100000"/>
              </a:lnSpc>
              <a:spcBef>
                <a:spcPts val="0"/>
              </a:spcBef>
              <a:spcAft>
                <a:spcPts val="0"/>
              </a:spcAft>
              <a:buClr>
                <a:srgbClr val="000000"/>
              </a:buClr>
              <a:buSzPts val="4800"/>
              <a:buFont typeface="Lato Light"/>
              <a:buNone/>
            </a:pP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br>
              <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rPr>
            </a:br>
            <a:endParaRPr lang="en-CA" sz="480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La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5</a:t>
            </a:fld>
            <a:endParaRPr/>
          </a:p>
        </p:txBody>
      </p:sp>
      <p:sp>
        <p:nvSpPr>
          <p:cNvPr id="88" name="Google Shape;88;p5"/>
          <p:cNvSpPr/>
          <p:nvPr/>
        </p:nvSpPr>
        <p:spPr>
          <a:xfrm>
            <a:off x="2038349" y="1617673"/>
            <a:ext cx="977569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fr-FR" sz="6000" b="1" i="0" u="none" strike="noStrike" cap="none">
                <a:solidFill>
                  <a:schemeClr val="dk1"/>
                </a:solidFill>
                <a:latin typeface="Lato"/>
                <a:ea typeface="Lato"/>
                <a:cs typeface="Lato"/>
                <a:sym typeface="Lato"/>
              </a:rPr>
              <a:t>Couleur</a:t>
            </a:r>
          </a:p>
        </p:txBody>
      </p:sp>
      <p:sp>
        <p:nvSpPr>
          <p:cNvPr id="89" name="Google Shape;89;p5"/>
          <p:cNvSpPr/>
          <p:nvPr/>
        </p:nvSpPr>
        <p:spPr>
          <a:xfrm>
            <a:off x="2038348" y="3972137"/>
            <a:ext cx="8615475" cy="4524275"/>
          </a:xfrm>
          <a:prstGeom prst="rect">
            <a:avLst/>
          </a:prstGeom>
          <a:noFill/>
          <a:ln>
            <a:noFill/>
          </a:ln>
        </p:spPr>
        <p:txBody>
          <a:bodyPr spcFirstLastPara="1" wrap="square" lIns="91425" tIns="45700" rIns="91425" bIns="45700" anchor="t" anchorCtr="0">
            <a:spAutoFit/>
          </a:bodyPr>
          <a:lstStyle/>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Observation</a:t>
            </a:r>
          </a:p>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Photomètre</a:t>
            </a:r>
          </a:p>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Colorimètre </a:t>
            </a:r>
          </a:p>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Unité de couleur vraie (UCV)</a:t>
            </a:r>
          </a:p>
        </p:txBody>
      </p:sp>
      <p:pic>
        <p:nvPicPr>
          <p:cNvPr id="90" name="Google Shape;90;p5" descr="https://lh5.googleusercontent.com/l7iHxPWE9Flr9mvrSoZ4Hwbpl7y5bXwf1V_c-Yqm5VJaTZiOdfu-vNkF-CCibTeCrxd-lnZ5xfb4wUixgZ_cG4FSR9ctm68pqEx6j-OXXCxskLUVXGp8UIimWn6xH5WIUx_r2UvF"/>
          <p:cNvPicPr preferRelativeResize="0"/>
          <p:nvPr/>
        </p:nvPicPr>
        <p:blipFill rotWithShape="1">
          <a:blip r:embed="rId3">
            <a:alphaModFix/>
          </a:blip>
          <a:srcRect l="4721" r="25541"/>
          <a:stretch/>
        </p:blipFill>
        <p:spPr>
          <a:xfrm>
            <a:off x="13770428" y="-7200"/>
            <a:ext cx="10613572" cy="13723200"/>
          </a:xfrm>
          <a:prstGeom prst="rect">
            <a:avLst/>
          </a:prstGeom>
          <a:noFill/>
          <a:ln>
            <a:noFill/>
          </a:ln>
        </p:spPr>
      </p:pic>
      <p:sp>
        <p:nvSpPr>
          <p:cNvPr id="91" name="Google Shape;91;p5"/>
          <p:cNvSpPr/>
          <p:nvPr/>
        </p:nvSpPr>
        <p:spPr>
          <a:xfrm>
            <a:off x="13770427" y="12313480"/>
            <a:ext cx="10613571" cy="738623"/>
          </a:xfrm>
          <a:prstGeom prst="rect">
            <a:avLst/>
          </a:prstGeom>
          <a:solidFill>
            <a:srgbClr val="B0A154"/>
          </a:solid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Clr>
                <a:schemeClr val="lt1"/>
              </a:buClr>
              <a:buSzPts val="2800"/>
              <a:buFont typeface="Lato Light"/>
              <a:buNone/>
            </a:pPr>
            <a:r>
              <a:rPr lang="fr-FR" sz="2800" b="0" u="none" strike="noStrike" cap="none">
                <a:solidFill>
                  <a:schemeClr val="lt1"/>
                </a:solidFill>
                <a:latin typeface="Lato Light"/>
                <a:ea typeface="Lato Light"/>
                <a:cs typeface="Lato Light"/>
                <a:sym typeface="Lato Light"/>
              </a:rPr>
              <a:t>Source : EPA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6</a:t>
            </a:fld>
            <a:endParaRPr/>
          </a:p>
        </p:txBody>
      </p:sp>
      <p:sp>
        <p:nvSpPr>
          <p:cNvPr id="97" name="Google Shape;97;p6"/>
          <p:cNvSpPr/>
          <p:nvPr/>
        </p:nvSpPr>
        <p:spPr>
          <a:xfrm>
            <a:off x="2038349" y="1617673"/>
            <a:ext cx="977569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fr-FR" sz="6000" b="1" i="0" u="none" strike="noStrike" cap="none">
                <a:solidFill>
                  <a:schemeClr val="dk1"/>
                </a:solidFill>
                <a:latin typeface="Lato"/>
                <a:ea typeface="Lato"/>
                <a:cs typeface="Lato"/>
                <a:sym typeface="Lato"/>
              </a:rPr>
              <a:t>Goût et odeur</a:t>
            </a:r>
          </a:p>
        </p:txBody>
      </p:sp>
      <p:sp>
        <p:nvSpPr>
          <p:cNvPr id="98" name="Google Shape;98;p6"/>
          <p:cNvSpPr/>
          <p:nvPr/>
        </p:nvSpPr>
        <p:spPr>
          <a:xfrm>
            <a:off x="2038348" y="3972137"/>
            <a:ext cx="10613962" cy="5447605"/>
          </a:xfrm>
          <a:prstGeom prst="rect">
            <a:avLst/>
          </a:prstGeom>
          <a:noFill/>
          <a:ln>
            <a:noFill/>
          </a:ln>
        </p:spPr>
        <p:txBody>
          <a:bodyPr spcFirstLastPara="1" wrap="square" lIns="91425" tIns="45700" rIns="91425" bIns="45700" anchor="t" anchorCtr="0">
            <a:spAutoFit/>
          </a:bodyPr>
          <a:lstStyle/>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Observation</a:t>
            </a:r>
          </a:p>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Odeur</a:t>
            </a:r>
          </a:p>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Goût </a:t>
            </a:r>
          </a:p>
          <a:p>
            <a:pPr marL="0" marR="0" lvl="0" indent="0" algn="l" rtl="0">
              <a:lnSpc>
                <a:spcPct val="150000"/>
              </a:lnSpc>
              <a:spcBef>
                <a:spcPts val="0"/>
              </a:spcBef>
              <a:spcAft>
                <a:spcPts val="0"/>
              </a:spcAft>
              <a:buClr>
                <a:srgbClr val="000000"/>
              </a:buClr>
              <a:buSzPts val="4800"/>
              <a:buFont typeface="Helvetica Neue"/>
              <a:buNone/>
            </a:pPr>
            <a:endParaRPr sz="4800" b="0" i="0" u="none" strike="noStrike" cap="none" dirty="0">
              <a:solidFill>
                <a:schemeClr val="tx1"/>
              </a:solidFill>
              <a:latin typeface="Lato Light"/>
              <a:ea typeface="Lato Light"/>
              <a:cs typeface="Lato Light"/>
              <a:sym typeface="Lato Light"/>
            </a:endParaRPr>
          </a:p>
          <a:p>
            <a:pPr marL="0" marR="0" lvl="0" indent="0" algn="l" rtl="0">
              <a:lnSpc>
                <a:spcPct val="150000"/>
              </a:lnSpc>
              <a:spcBef>
                <a:spcPts val="0"/>
              </a:spcBef>
              <a:spcAft>
                <a:spcPts val="0"/>
              </a:spcAft>
              <a:buClr>
                <a:srgbClr val="000000"/>
              </a:buClr>
              <a:buSzPts val="4000"/>
              <a:buFont typeface="Lato"/>
              <a:buNone/>
            </a:pPr>
            <a:r>
              <a:rPr lang="fr-FR" sz="4000" b="1"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a:rPr>
              <a:t>Note : ne pas goûter de l'eau non traitée !</a:t>
            </a:r>
          </a:p>
        </p:txBody>
      </p:sp>
      <p:pic>
        <p:nvPicPr>
          <p:cNvPr id="99" name="Google Shape;99;p6"/>
          <p:cNvPicPr preferRelativeResize="0"/>
          <p:nvPr/>
        </p:nvPicPr>
        <p:blipFill rotWithShape="1">
          <a:blip r:embed="rId3">
            <a:alphaModFix/>
          </a:blip>
          <a:srcRect/>
          <a:stretch/>
        </p:blipFill>
        <p:spPr>
          <a:xfrm>
            <a:off x="13560709" y="1256"/>
            <a:ext cx="10823291" cy="13713487"/>
          </a:xfrm>
          <a:prstGeom prst="rect">
            <a:avLst/>
          </a:prstGeom>
          <a:noFill/>
          <a:ln>
            <a:noFill/>
          </a:ln>
        </p:spPr>
      </p:pic>
      <p:sp>
        <p:nvSpPr>
          <p:cNvPr id="100" name="Google Shape;100;p6"/>
          <p:cNvSpPr/>
          <p:nvPr/>
        </p:nvSpPr>
        <p:spPr>
          <a:xfrm>
            <a:off x="13560709" y="12313512"/>
            <a:ext cx="10823290" cy="738623"/>
          </a:xfrm>
          <a:prstGeom prst="rect">
            <a:avLst/>
          </a:prstGeom>
          <a:solidFill>
            <a:srgbClr val="B0A154"/>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lt1"/>
              </a:buClr>
              <a:buSzPts val="2800"/>
              <a:buFont typeface="Lato Light"/>
              <a:buNone/>
            </a:pPr>
            <a:r>
              <a:rPr lang="fr-FR" sz="2800" b="0" u="none" strike="noStrike" cap="none">
                <a:solidFill>
                  <a:schemeClr val="lt1"/>
                </a:solidFill>
                <a:latin typeface="Lato Light"/>
                <a:ea typeface="Lato Light"/>
                <a:cs typeface="Lato Light"/>
                <a:sym typeface="Lato Light"/>
              </a:rPr>
              <a:t>Source : Envato Elements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7</a:t>
            </a:fld>
            <a:endParaRPr/>
          </a:p>
        </p:txBody>
      </p:sp>
      <p:sp>
        <p:nvSpPr>
          <p:cNvPr id="106" name="Google Shape;106;p7"/>
          <p:cNvSpPr/>
          <p:nvPr/>
        </p:nvSpPr>
        <p:spPr>
          <a:xfrm>
            <a:off x="2038349" y="1617673"/>
            <a:ext cx="977569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fr-FR" sz="6000" b="1" i="0" u="none" strike="noStrike" cap="none">
                <a:solidFill>
                  <a:schemeClr val="dk1"/>
                </a:solidFill>
                <a:latin typeface="Lato"/>
                <a:ea typeface="Lato"/>
                <a:cs typeface="Lato"/>
                <a:sym typeface="Lato"/>
              </a:rPr>
              <a:t>Température</a:t>
            </a:r>
          </a:p>
        </p:txBody>
      </p:sp>
      <p:sp>
        <p:nvSpPr>
          <p:cNvPr id="107" name="Google Shape;107;p7"/>
          <p:cNvSpPr/>
          <p:nvPr/>
        </p:nvSpPr>
        <p:spPr>
          <a:xfrm>
            <a:off x="2038348" y="3972137"/>
            <a:ext cx="9323072" cy="3416279"/>
          </a:xfrm>
          <a:prstGeom prst="rect">
            <a:avLst/>
          </a:prstGeom>
          <a:noFill/>
          <a:ln>
            <a:noFill/>
          </a:ln>
        </p:spPr>
        <p:txBody>
          <a:bodyPr spcFirstLastPara="1" wrap="square" lIns="91425" tIns="45700" rIns="91425" bIns="45700" anchor="t" anchorCtr="0">
            <a:spAutoFit/>
          </a:bodyPr>
          <a:lstStyle/>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Ressenti</a:t>
            </a:r>
          </a:p>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Thermomètre</a:t>
            </a:r>
          </a:p>
          <a:p>
            <a:pPr marL="685800" marR="0" lvl="0" indent="-685800" algn="l" rtl="0">
              <a:lnSpc>
                <a:spcPct val="150000"/>
              </a:lnSpc>
              <a:spcBef>
                <a:spcPts val="0"/>
              </a:spcBef>
              <a:spcAft>
                <a:spcPts val="0"/>
              </a:spcAft>
              <a:buClr>
                <a:srgbClr val="000000"/>
              </a:buClr>
              <a:buSzPts val="4800"/>
              <a:buFont typeface="Arial"/>
              <a:buChar char="•"/>
            </a:pPr>
            <a:r>
              <a:rPr lang="fr-FR" sz="4800" u="none" strike="noStrike" cap="none">
                <a:solidFill>
                  <a:schemeClr val="tx1"/>
                </a:solidFill>
                <a:latin typeface="Lato" panose="020F0502020204030203" pitchFamily="34" charset="0"/>
                <a:ea typeface="Lato" panose="020F0502020204030203" pitchFamily="34" charset="0"/>
                <a:cs typeface="Lato" panose="020F0502020204030203" pitchFamily="34" charset="0"/>
                <a:sym typeface="Lato Light"/>
              </a:rPr>
              <a:t>Degrés Celsius ou Fahrenheit </a:t>
            </a:r>
          </a:p>
        </p:txBody>
      </p:sp>
      <p:pic>
        <p:nvPicPr>
          <p:cNvPr id="108" name="Google Shape;108;p7" descr="https://lh5.googleusercontent.com/WdVPwn8enAYYKLzGCWci3x1nJENVnpXEhdX-wKJHvRYVdu-Xvv9j8cp1JoiMPtzGmCTZZ3i4TNt1e8Zu2yy1gm1PCH5cHYBFdoK375VVGRaxgeKaAofLkLaBbARDEOWAD_zxe3QI"/>
          <p:cNvPicPr preferRelativeResize="0"/>
          <p:nvPr/>
        </p:nvPicPr>
        <p:blipFill rotWithShape="1">
          <a:blip r:embed="rId3">
            <a:alphaModFix/>
          </a:blip>
          <a:srcRect l="10020" r="24366"/>
          <a:stretch/>
        </p:blipFill>
        <p:spPr>
          <a:xfrm>
            <a:off x="13134753" y="0"/>
            <a:ext cx="11249247" cy="13716000"/>
          </a:xfrm>
          <a:prstGeom prst="rect">
            <a:avLst/>
          </a:prstGeom>
          <a:noFill/>
          <a:ln>
            <a:noFill/>
          </a:ln>
        </p:spPr>
      </p:pic>
      <p:sp>
        <p:nvSpPr>
          <p:cNvPr id="109" name="Google Shape;109;p7"/>
          <p:cNvSpPr/>
          <p:nvPr/>
        </p:nvSpPr>
        <p:spPr>
          <a:xfrm>
            <a:off x="13134753" y="12313480"/>
            <a:ext cx="11249246" cy="738623"/>
          </a:xfrm>
          <a:prstGeom prst="rect">
            <a:avLst/>
          </a:prstGeom>
          <a:solidFill>
            <a:srgbClr val="B0A154"/>
          </a:solid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Clr>
                <a:schemeClr val="lt1"/>
              </a:buClr>
              <a:buSzPts val="2800"/>
              <a:buFont typeface="Lato Light"/>
              <a:buNone/>
            </a:pPr>
            <a:r>
              <a:rPr lang="fr-FR" sz="2800" b="0" u="none" strike="noStrike" cap="none">
                <a:solidFill>
                  <a:schemeClr val="lt1"/>
                </a:solidFill>
                <a:latin typeface="Lato Light"/>
                <a:ea typeface="Lato Light"/>
                <a:cs typeface="Lato Light"/>
                <a:sym typeface="Lato Light"/>
              </a:rPr>
              <a:t>Source : Wikimedia, libre de droits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8</a:t>
            </a:fld>
            <a:endParaRPr/>
          </a:p>
        </p:txBody>
      </p:sp>
      <p:sp>
        <p:nvSpPr>
          <p:cNvPr id="115" name="Google Shape;115;p8"/>
          <p:cNvSpPr/>
          <p:nvPr/>
        </p:nvSpPr>
        <p:spPr>
          <a:xfrm>
            <a:off x="2038349" y="1617673"/>
            <a:ext cx="977569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fr-FR" sz="6000" b="1" i="0" u="none" strike="noStrike" cap="none">
                <a:solidFill>
                  <a:schemeClr val="dk1"/>
                </a:solidFill>
                <a:latin typeface="Lato"/>
                <a:ea typeface="Lato"/>
                <a:cs typeface="Lato"/>
                <a:sym typeface="Lato"/>
              </a:rPr>
              <a:t>Turbidité</a:t>
            </a:r>
          </a:p>
        </p:txBody>
      </p:sp>
      <p:sp>
        <p:nvSpPr>
          <p:cNvPr id="116" name="Google Shape;116;p8"/>
          <p:cNvSpPr/>
          <p:nvPr/>
        </p:nvSpPr>
        <p:spPr>
          <a:xfrm>
            <a:off x="2378589" y="8211603"/>
            <a:ext cx="20375085" cy="4154943"/>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0"/>
              </a:spcAft>
              <a:buClr>
                <a:srgbClr val="000000"/>
              </a:buClr>
              <a:buSzPts val="4400"/>
              <a:buFont typeface="Arial"/>
              <a:buChar char="•"/>
            </a:pPr>
            <a:r>
              <a:rPr lang="fr-FR" sz="44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Particules en suspension de sable, limon et argile, donnant à l'eau une apparence trouble ou sale</a:t>
            </a:r>
          </a:p>
          <a:p>
            <a:pPr marL="685800" marR="0" lvl="0" indent="-685800" algn="l" rtl="0">
              <a:lnSpc>
                <a:spcPct val="100000"/>
              </a:lnSpc>
              <a:spcBef>
                <a:spcPts val="0"/>
              </a:spcBef>
              <a:spcAft>
                <a:spcPts val="0"/>
              </a:spcAft>
              <a:buClr>
                <a:srgbClr val="000000"/>
              </a:buClr>
              <a:buSzPts val="4400"/>
              <a:buFont typeface="Arial"/>
              <a:buChar char="•"/>
            </a:pPr>
            <a:r>
              <a:rPr lang="fr-FR" sz="44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Peut être un indicateur de contamination microbiologique car les organismes (dont les agents pathogènes) se fixent aux  particules de l'eau </a:t>
            </a:r>
          </a:p>
          <a:p>
            <a:pPr marL="685800" marR="0" lvl="0" indent="-685800" algn="l" rtl="0">
              <a:lnSpc>
                <a:spcPct val="100000"/>
              </a:lnSpc>
              <a:spcBef>
                <a:spcPts val="0"/>
              </a:spcBef>
              <a:spcAft>
                <a:spcPts val="0"/>
              </a:spcAft>
              <a:buClr>
                <a:srgbClr val="000000"/>
              </a:buClr>
              <a:buSzPts val="4400"/>
              <a:buFont typeface="Arial"/>
              <a:buChar char="•"/>
            </a:pPr>
            <a:r>
              <a:rPr lang="fr-FR" sz="44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Paramètres de fonctionnement importants dans des technologies CTED</a:t>
            </a:r>
          </a:p>
          <a:p>
            <a:pPr marR="0" lvl="0" algn="l" rtl="0">
              <a:lnSpc>
                <a:spcPct val="100000"/>
              </a:lnSpc>
              <a:spcBef>
                <a:spcPts val="0"/>
              </a:spcBef>
              <a:spcAft>
                <a:spcPts val="0"/>
              </a:spcAft>
              <a:buClr>
                <a:srgbClr val="000000"/>
              </a:buClr>
              <a:buSzPts val="4400"/>
            </a:pPr>
            <a:r>
              <a:rPr lang="fr-FR" sz="4400"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     </a:t>
            </a:r>
            <a:r>
              <a:rPr lang="fr-FR" sz="44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(par exemple FBS doit être &lt; 50 UTN)</a:t>
            </a:r>
          </a:p>
        </p:txBody>
      </p:sp>
      <p:pic>
        <p:nvPicPr>
          <p:cNvPr id="117" name="Google Shape;117;p8" descr="https://lh5.googleusercontent.com/nOJQ9YVC2D8eb43Jy6NzFUMzL2cqo3u-2KrN9jh3Ah5ahJ9ksr3ckEjxO_OdsLBZd0gEdKdul8u8765jTINyrHWkr5_TRX-91sskBux-lheJUN2_Vz0koJgTyxIX5FObq8OVgN4b"/>
          <p:cNvPicPr preferRelativeResize="0"/>
          <p:nvPr/>
        </p:nvPicPr>
        <p:blipFill rotWithShape="1">
          <a:blip r:embed="rId3">
            <a:alphaModFix/>
          </a:blip>
          <a:srcRect t="22598" b="8017"/>
          <a:stretch/>
        </p:blipFill>
        <p:spPr>
          <a:xfrm>
            <a:off x="4551931" y="2633336"/>
            <a:ext cx="15227369" cy="4681864"/>
          </a:xfrm>
          <a:prstGeom prst="rect">
            <a:avLst/>
          </a:prstGeom>
          <a:noFill/>
          <a:ln>
            <a:noFill/>
          </a:ln>
        </p:spPr>
      </p:pic>
      <p:sp>
        <p:nvSpPr>
          <p:cNvPr id="118" name="Google Shape;118;p8"/>
          <p:cNvSpPr/>
          <p:nvPr/>
        </p:nvSpPr>
        <p:spPr>
          <a:xfrm>
            <a:off x="6069615" y="7315200"/>
            <a:ext cx="12192000"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5C5C5C"/>
              </a:buClr>
              <a:buSzPts val="2800"/>
              <a:buFont typeface="Lato"/>
              <a:buNone/>
            </a:pPr>
            <a:r>
              <a:rPr lang="fr-FR" sz="2800" b="0" i="0" u="none" strike="noStrike" cap="none">
                <a:solidFill>
                  <a:srgbClr val="5C5C5C"/>
                </a:solidFill>
                <a:latin typeface="Lato"/>
                <a:ea typeface="Lato"/>
                <a:cs typeface="Lato"/>
                <a:sym typeface="Lato"/>
              </a:rPr>
              <a:t>Source : CAWST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sldNum" idx="12"/>
          </p:nvPr>
        </p:nvSpPr>
        <p:spPr>
          <a:xfrm>
            <a:off x="864927" y="12761275"/>
            <a:ext cx="503343" cy="533479"/>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25479"/>
              </a:buClr>
              <a:buSzPts val="2800"/>
              <a:buFont typeface="Lato Light"/>
              <a:buNone/>
            </a:pPr>
            <a:fld id="{00000000-1234-1234-1234-123412341234}" type="slidenum">
              <a:rPr/>
              <a:t>9</a:t>
            </a:fld>
            <a:endParaRPr/>
          </a:p>
        </p:txBody>
      </p:sp>
      <p:sp>
        <p:nvSpPr>
          <p:cNvPr id="124" name="Google Shape;124;p9"/>
          <p:cNvSpPr/>
          <p:nvPr/>
        </p:nvSpPr>
        <p:spPr>
          <a:xfrm>
            <a:off x="2038349" y="1617673"/>
            <a:ext cx="1938473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0"/>
              <a:buFont typeface="Lato"/>
              <a:buNone/>
            </a:pPr>
            <a:r>
              <a:rPr lang="fr-FR" sz="6000" b="1" i="0" u="none" strike="noStrike" cap="none" dirty="0">
                <a:solidFill>
                  <a:schemeClr val="dk1"/>
                </a:solidFill>
                <a:latin typeface="Lato"/>
                <a:ea typeface="Lato"/>
                <a:cs typeface="Lato"/>
                <a:sym typeface="Lato"/>
              </a:rPr>
              <a:t>Points clés sur les aspects relatifs à l'acceptabilité</a:t>
            </a:r>
          </a:p>
        </p:txBody>
      </p:sp>
      <p:sp>
        <p:nvSpPr>
          <p:cNvPr id="125" name="Google Shape;125;p9"/>
          <p:cNvSpPr/>
          <p:nvPr/>
        </p:nvSpPr>
        <p:spPr>
          <a:xfrm>
            <a:off x="2038349" y="3644952"/>
            <a:ext cx="19795284" cy="5888751"/>
          </a:xfrm>
          <a:prstGeom prst="rect">
            <a:avLst/>
          </a:prstGeom>
          <a:noFill/>
          <a:ln>
            <a:noFill/>
          </a:ln>
        </p:spPr>
        <p:txBody>
          <a:bodyPr spcFirstLastPara="1" wrap="square" lIns="91425" tIns="45700" rIns="91425" bIns="45700" anchor="t" anchorCtr="0">
            <a:spAutoFit/>
          </a:bodyPr>
          <a:lstStyle/>
          <a:p>
            <a:pPr marL="685800" marR="0" lvl="0" indent="-685800" algn="l" rtl="0">
              <a:lnSpc>
                <a:spcPct val="150000"/>
              </a:lnSpc>
              <a:spcBef>
                <a:spcPts val="0"/>
              </a:spcBef>
              <a:spcAft>
                <a:spcPts val="0"/>
              </a:spcAft>
              <a:buClr>
                <a:srgbClr val="5C5C5C"/>
              </a:buClr>
              <a:buSzPts val="4800"/>
              <a:buFont typeface="Arial"/>
              <a:buChar char="•"/>
            </a:pPr>
            <a:r>
              <a:rPr lang="fr-F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Paramètres de l'eau de boisson pouvant être mesurés grâce à nos sens</a:t>
            </a:r>
          </a:p>
          <a:p>
            <a:pPr marL="685800" marR="0" lvl="0" indent="-685800" algn="l" rtl="0">
              <a:lnSpc>
                <a:spcPct val="150000"/>
              </a:lnSpc>
              <a:spcBef>
                <a:spcPts val="1000"/>
              </a:spcBef>
              <a:spcAft>
                <a:spcPts val="0"/>
              </a:spcAft>
              <a:buClr>
                <a:srgbClr val="5C5C5C"/>
              </a:buClr>
              <a:buSzPts val="4800"/>
              <a:buFont typeface="Arial"/>
              <a:buChar char="•"/>
            </a:pPr>
            <a:r>
              <a:rPr lang="fr-F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N'ont pas d'effet direct sur la santé</a:t>
            </a:r>
          </a:p>
          <a:p>
            <a:pPr marL="685800" marR="0" lvl="0" indent="-685800" algn="l" rtl="0">
              <a:lnSpc>
                <a:spcPct val="150000"/>
              </a:lnSpc>
              <a:spcBef>
                <a:spcPts val="1000"/>
              </a:spcBef>
              <a:spcAft>
                <a:spcPts val="0"/>
              </a:spcAft>
              <a:buClr>
                <a:srgbClr val="5C5C5C"/>
              </a:buClr>
              <a:buSzPts val="4800"/>
              <a:buFont typeface="Arial"/>
              <a:buChar char="•"/>
            </a:pPr>
            <a:r>
              <a:rPr lang="fr-FR" sz="4800" u="none" strike="noStrike" cap="none" dirty="0">
                <a:solidFill>
                  <a:schemeClr val="tx1"/>
                </a:solidFill>
                <a:latin typeface="Lato" panose="020F0502020204030203" pitchFamily="34" charset="0"/>
                <a:ea typeface="Lato" panose="020F0502020204030203" pitchFamily="34" charset="0"/>
                <a:cs typeface="Lato" panose="020F0502020204030203" pitchFamily="34" charset="0"/>
                <a:sym typeface="Lato Light"/>
              </a:rPr>
              <a:t>Peuvent signaler un risque plus élevé de contamination microbiologique et chimique, pouvant être dangereuse pour la santé humaine</a:t>
            </a: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534</Words>
  <Application>Microsoft Macintosh PowerPoint</Application>
  <PresentationFormat>Custom</PresentationFormat>
  <Paragraphs>88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Lato</vt:lpstr>
      <vt:lpstr>Lato Light</vt:lpstr>
      <vt:lpstr>Helvetica Neue</vt:lpstr>
      <vt:lpstr>Helvetica Neue Light</vt:lpstr>
      <vt:lpstr>Noto Sans Symbols</vt:lpstr>
      <vt:lpstr>Calibri</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 Woolsey</dc:creator>
  <cp:lastModifiedBy>Mike Grant</cp:lastModifiedBy>
  <cp:revision>9</cp:revision>
  <dcterms:modified xsi:type="dcterms:W3CDTF">2022-10-26T17:06:39Z</dcterms:modified>
</cp:coreProperties>
</file>