
<file path=[Content_Types].xml><?xml version="1.0" encoding="utf-8"?>
<Types xmlns="http://schemas.openxmlformats.org/package/2006/content-types">
  <Default Extension="gif" ContentType="image/gi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7"/>
  </p:notesMasterIdLst>
  <p:sldIdLst>
    <p:sldId id="306" r:id="rId2"/>
    <p:sldId id="299" r:id="rId3"/>
    <p:sldId id="260" r:id="rId4"/>
    <p:sldId id="262" r:id="rId5"/>
    <p:sldId id="298" r:id="rId6"/>
    <p:sldId id="267" r:id="rId7"/>
    <p:sldId id="304" r:id="rId8"/>
    <p:sldId id="264" r:id="rId9"/>
    <p:sldId id="301" r:id="rId10"/>
    <p:sldId id="302" r:id="rId11"/>
    <p:sldId id="310" r:id="rId12"/>
    <p:sldId id="305" r:id="rId13"/>
    <p:sldId id="308" r:id="rId14"/>
    <p:sldId id="309" r:id="rId15"/>
    <p:sldId id="307" r:id="rId16"/>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8CD14"/>
    <a:srgbClr val="1BF12F"/>
    <a:srgbClr val="1B9FF1"/>
    <a:srgbClr val="E116F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2931" autoAdjust="0"/>
  </p:normalViewPr>
  <p:slideViewPr>
    <p:cSldViewPr>
      <p:cViewPr varScale="1">
        <p:scale>
          <a:sx n="69" d="100"/>
          <a:sy n="69" d="100"/>
        </p:scale>
        <p:origin x="1138" y="72"/>
      </p:cViewPr>
      <p:guideLst>
        <p:guide orient="horz" pos="162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042AA37-6E13-4229-A76B-FACF01E8AF3F}" type="datetimeFigureOut">
              <a:rPr lang="en-US" smtClean="0"/>
              <a:t>8/7/2024</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77B8271-DB0F-45D0-B1D4-BBB5BD0E9757}" type="slidenum">
              <a:rPr lang="en-US" smtClean="0"/>
              <a:t>‹#›</a:t>
            </a:fld>
            <a:endParaRPr lang="en-US"/>
          </a:p>
        </p:txBody>
      </p:sp>
    </p:spTree>
    <p:extLst>
      <p:ext uri="{BB962C8B-B14F-4D97-AF65-F5344CB8AC3E}">
        <p14:creationId xmlns:p14="http://schemas.microsoft.com/office/powerpoint/2010/main" val="69548861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800">
                <a:effectLst/>
                <a:latin typeface="Calibri" panose="020F0502020204030204" pitchFamily="34" charset="0"/>
                <a:ea typeface="Calibri" panose="020F0502020204030204" pitchFamily="34" charset="0"/>
              </a:rPr>
              <a:t>inform that while applying the GEDSI knowledge, one can imply it immediately, however, if one is planning a project then, he/she needs to think it from the start of the project that is assessment.</a:t>
            </a:r>
            <a:endParaRPr lang="en-US"/>
          </a:p>
        </p:txBody>
      </p:sp>
      <p:sp>
        <p:nvSpPr>
          <p:cNvPr id="4" name="Slide Number Placeholder 3"/>
          <p:cNvSpPr>
            <a:spLocks noGrp="1"/>
          </p:cNvSpPr>
          <p:nvPr>
            <p:ph type="sldNum" sz="quarter" idx="5"/>
          </p:nvPr>
        </p:nvSpPr>
        <p:spPr/>
        <p:txBody>
          <a:bodyPr/>
          <a:lstStyle/>
          <a:p>
            <a:fld id="{277B8271-DB0F-45D0-B1D4-BBB5BD0E9757}" type="slidenum">
              <a:rPr lang="en-US" smtClean="0"/>
              <a:t>2</a:t>
            </a:fld>
            <a:endParaRPr lang="en-US"/>
          </a:p>
        </p:txBody>
      </p:sp>
    </p:spTree>
    <p:extLst>
      <p:ext uri="{BB962C8B-B14F-4D97-AF65-F5344CB8AC3E}">
        <p14:creationId xmlns:p14="http://schemas.microsoft.com/office/powerpoint/2010/main" val="57137132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This training includes</a:t>
            </a:r>
          </a:p>
        </p:txBody>
      </p:sp>
      <p:sp>
        <p:nvSpPr>
          <p:cNvPr id="4" name="Slide Number Placeholder 3"/>
          <p:cNvSpPr>
            <a:spLocks noGrp="1"/>
          </p:cNvSpPr>
          <p:nvPr>
            <p:ph type="sldNum" sz="quarter" idx="5"/>
          </p:nvPr>
        </p:nvSpPr>
        <p:spPr/>
        <p:txBody>
          <a:bodyPr/>
          <a:lstStyle/>
          <a:p>
            <a:fld id="{54E446F5-5D89-44A1-BC27-F723F0C4E8A3}" type="slidenum">
              <a:rPr lang="en-US" smtClean="0"/>
              <a:t>5</a:t>
            </a:fld>
            <a:endParaRPr lang="en-US"/>
          </a:p>
        </p:txBody>
      </p:sp>
    </p:spTree>
    <p:extLst>
      <p:ext uri="{BB962C8B-B14F-4D97-AF65-F5344CB8AC3E}">
        <p14:creationId xmlns:p14="http://schemas.microsoft.com/office/powerpoint/2010/main" val="81812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Divide 2 scenarios among 4 groups.</a:t>
            </a:r>
          </a:p>
          <a:p>
            <a:r>
              <a:rPr lang="en-US"/>
              <a:t>Provide scenarios (at the end of lesson plan</a:t>
            </a:r>
          </a:p>
          <a:p>
            <a:r>
              <a:rPr lang="en-US"/>
              <a:t>Discuss all the points to be considered throughout the project cycle while mainstreaming GEDSI and note it in newsprint paper.</a:t>
            </a:r>
          </a:p>
          <a:p>
            <a:r>
              <a:rPr lang="en-US"/>
              <a:t>Presentation from each group.</a:t>
            </a:r>
          </a:p>
        </p:txBody>
      </p:sp>
      <p:sp>
        <p:nvSpPr>
          <p:cNvPr id="4" name="Slide Number Placeholder 3"/>
          <p:cNvSpPr>
            <a:spLocks noGrp="1"/>
          </p:cNvSpPr>
          <p:nvPr>
            <p:ph type="sldNum" sz="quarter" idx="5"/>
          </p:nvPr>
        </p:nvSpPr>
        <p:spPr/>
        <p:txBody>
          <a:bodyPr/>
          <a:lstStyle/>
          <a:p>
            <a:fld id="{B30A638E-8BC3-4CD5-8771-D915BDF4539D}" type="slidenum">
              <a:rPr lang="en-US" smtClean="0"/>
              <a:t>8</a:t>
            </a:fld>
            <a:endParaRPr lang="en-US"/>
          </a:p>
        </p:txBody>
      </p:sp>
    </p:spTree>
    <p:extLst>
      <p:ext uri="{BB962C8B-B14F-4D97-AF65-F5344CB8AC3E}">
        <p14:creationId xmlns:p14="http://schemas.microsoft.com/office/powerpoint/2010/main" val="186501207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t>Example: I am Curriculum Development Officer in a NGO, I will incorporate GEDSI perspective in training manual that I will develop. </a:t>
            </a:r>
          </a:p>
          <a:p>
            <a:endParaRPr lang="en-US"/>
          </a:p>
          <a:p>
            <a:r>
              <a:rPr lang="en-US"/>
              <a:t>Trainer note: Ask participant to share their Action plan through Whatsapp or email to trainer (right at the moment)</a:t>
            </a:r>
          </a:p>
        </p:txBody>
      </p:sp>
      <p:sp>
        <p:nvSpPr>
          <p:cNvPr id="4" name="Slide Number Placeholder 3"/>
          <p:cNvSpPr>
            <a:spLocks noGrp="1"/>
          </p:cNvSpPr>
          <p:nvPr>
            <p:ph type="sldNum" sz="quarter" idx="5"/>
          </p:nvPr>
        </p:nvSpPr>
        <p:spPr/>
        <p:txBody>
          <a:bodyPr/>
          <a:lstStyle/>
          <a:p>
            <a:fld id="{277B8271-DB0F-45D0-B1D4-BBB5BD0E9757}" type="slidenum">
              <a:rPr lang="en-US" smtClean="0"/>
              <a:t>12</a:t>
            </a:fld>
            <a:endParaRPr lang="en-US"/>
          </a:p>
        </p:txBody>
      </p:sp>
    </p:spTree>
    <p:extLst>
      <p:ext uri="{BB962C8B-B14F-4D97-AF65-F5344CB8AC3E}">
        <p14:creationId xmlns:p14="http://schemas.microsoft.com/office/powerpoint/2010/main" val="50453539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Note: inform participant to plan the activities that should be completed within 6 months</a:t>
            </a:r>
          </a:p>
        </p:txBody>
      </p:sp>
      <p:sp>
        <p:nvSpPr>
          <p:cNvPr id="4" name="Slide Number Placeholder 3"/>
          <p:cNvSpPr>
            <a:spLocks noGrp="1"/>
          </p:cNvSpPr>
          <p:nvPr>
            <p:ph type="sldNum" sz="quarter" idx="5"/>
          </p:nvPr>
        </p:nvSpPr>
        <p:spPr/>
        <p:txBody>
          <a:bodyPr/>
          <a:lstStyle/>
          <a:p>
            <a:fld id="{277B8271-DB0F-45D0-B1D4-BBB5BD0E9757}" type="slidenum">
              <a:rPr lang="en-US" smtClean="0"/>
              <a:t>13</a:t>
            </a:fld>
            <a:endParaRPr lang="en-US"/>
          </a:p>
        </p:txBody>
      </p:sp>
    </p:spTree>
    <p:extLst>
      <p:ext uri="{BB962C8B-B14F-4D97-AF65-F5344CB8AC3E}">
        <p14:creationId xmlns:p14="http://schemas.microsoft.com/office/powerpoint/2010/main" val="28201933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g"/><Relationship Id="rId1" Type="http://schemas.openxmlformats.org/officeDocument/2006/relationships/slideMaster" Target="../slideMasters/slideMaster1.xml"/><Relationship Id="rId4" Type="http://schemas.openxmlformats.org/officeDocument/2006/relationships/image" Target="../media/image6.jpg"/></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841772"/>
            <a:ext cx="6858000" cy="1790700"/>
          </a:xfrm>
          <a:prstGeom prst="rect">
            <a:avLst/>
          </a:prstGeom>
        </p:spPr>
        <p:txBody>
          <a:bodyPr anchor="b"/>
          <a:lstStyle>
            <a:lvl1pPr algn="ctr">
              <a:defRPr sz="4500">
                <a:solidFill>
                  <a:schemeClr val="tx1"/>
                </a:solidFill>
              </a:defRPr>
            </a:lvl1pPr>
          </a:lstStyle>
          <a:p>
            <a:r>
              <a:rPr lang="en-US" dirty="0"/>
              <a:t>Click to edit Master title style</a:t>
            </a:r>
          </a:p>
        </p:txBody>
      </p:sp>
      <p:sp>
        <p:nvSpPr>
          <p:cNvPr id="3" name="Subtitle 2"/>
          <p:cNvSpPr>
            <a:spLocks noGrp="1"/>
          </p:cNvSpPr>
          <p:nvPr>
            <p:ph type="subTitle" idx="1"/>
          </p:nvPr>
        </p:nvSpPr>
        <p:spPr>
          <a:xfrm>
            <a:off x="1143000" y="2701528"/>
            <a:ext cx="6858000" cy="1241822"/>
          </a:xfrm>
        </p:spPr>
        <p:txBody>
          <a:bodyPr>
            <a:normAutofit/>
          </a:bodyPr>
          <a:lstStyle>
            <a:lvl1pPr marL="0" indent="0" algn="ctr">
              <a:buNone/>
              <a:defRPr sz="21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dirty="0"/>
              <a:t>Click to edit Master subtitle style</a:t>
            </a:r>
          </a:p>
        </p:txBody>
      </p:sp>
    </p:spTree>
    <p:extLst>
      <p:ext uri="{BB962C8B-B14F-4D97-AF65-F5344CB8AC3E}">
        <p14:creationId xmlns:p14="http://schemas.microsoft.com/office/powerpoint/2010/main" val="3151162429"/>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342900"/>
            <a:ext cx="2949178" cy="1200150"/>
          </a:xfrm>
          <a:prstGeom prst="rect">
            <a:avLst/>
          </a:prstGeom>
        </p:spPr>
        <p:txBody>
          <a:bodyPr anchor="b"/>
          <a:lstStyle>
            <a:lvl1pPr>
              <a:defRPr sz="2400"/>
            </a:lvl1pPr>
          </a:lstStyle>
          <a:p>
            <a:r>
              <a:rPr lang="en-US"/>
              <a:t>Click to edit Master title style</a:t>
            </a:r>
          </a:p>
        </p:txBody>
      </p:sp>
      <p:sp>
        <p:nvSpPr>
          <p:cNvPr id="3" name="Picture Placeholder 2"/>
          <p:cNvSpPr>
            <a:spLocks noGrp="1"/>
          </p:cNvSpPr>
          <p:nvPr>
            <p:ph type="pic" idx="1"/>
          </p:nvPr>
        </p:nvSpPr>
        <p:spPr>
          <a:xfrm>
            <a:off x="3887391" y="740569"/>
            <a:ext cx="4629150" cy="3655219"/>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a:p>
        </p:txBody>
      </p:sp>
      <p:sp>
        <p:nvSpPr>
          <p:cNvPr id="4" name="Text Placeholder 3"/>
          <p:cNvSpPr>
            <a:spLocks noGrp="1"/>
          </p:cNvSpPr>
          <p:nvPr>
            <p:ph type="body" sz="half" idx="2"/>
          </p:nvPr>
        </p:nvSpPr>
        <p:spPr>
          <a:xfrm>
            <a:off x="629841" y="1543050"/>
            <a:ext cx="2949178" cy="285869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a:xfrm>
            <a:off x="628650" y="4767263"/>
            <a:ext cx="2057400" cy="273844"/>
          </a:xfrm>
          <a:prstGeom prst="rect">
            <a:avLst/>
          </a:prstGeom>
        </p:spPr>
        <p:txBody>
          <a:bodyPr/>
          <a:lstStyle/>
          <a:p>
            <a:fld id="{24A27DBD-BAEE-4A07-A63A-E3BAC745AC56}" type="datetimeFigureOut">
              <a:rPr lang="en-US" smtClean="0"/>
              <a:t>8/7/2024</a:t>
            </a:fld>
            <a:endParaRPr lang="en-US"/>
          </a:p>
        </p:txBody>
      </p:sp>
      <p:sp>
        <p:nvSpPr>
          <p:cNvPr id="6" name="Footer Placeholder 5"/>
          <p:cNvSpPr>
            <a:spLocks noGrp="1"/>
          </p:cNvSpPr>
          <p:nvPr>
            <p:ph type="ftr" sz="quarter" idx="11"/>
          </p:nvPr>
        </p:nvSpPr>
        <p:spPr>
          <a:xfrm>
            <a:off x="3028950" y="4767263"/>
            <a:ext cx="3086100" cy="273844"/>
          </a:xfrm>
          <a:prstGeom prst="rect">
            <a:avLst/>
          </a:prstGeom>
        </p:spPr>
        <p:txBody>
          <a:bodyPr/>
          <a:lstStyle/>
          <a:p>
            <a:endParaRPr lang="en-US"/>
          </a:p>
        </p:txBody>
      </p:sp>
      <p:sp>
        <p:nvSpPr>
          <p:cNvPr id="7" name="Slide Number Placeholder 6"/>
          <p:cNvSpPr>
            <a:spLocks noGrp="1"/>
          </p:cNvSpPr>
          <p:nvPr>
            <p:ph type="sldNum" sz="quarter" idx="12"/>
          </p:nvPr>
        </p:nvSpPr>
        <p:spPr>
          <a:xfrm>
            <a:off x="6457950" y="4767263"/>
            <a:ext cx="2057400" cy="273844"/>
          </a:xfrm>
          <a:prstGeom prst="rect">
            <a:avLst/>
          </a:prstGeom>
        </p:spPr>
        <p:txBody>
          <a:bodyPr/>
          <a:lstStyle/>
          <a:p>
            <a:fld id="{01498D89-AC14-4E1F-947E-DC6C7DE9E7D9}" type="slidenum">
              <a:rPr lang="en-US" smtClean="0"/>
              <a:t>‹#›</a:t>
            </a:fld>
            <a:endParaRPr lang="en-US"/>
          </a:p>
        </p:txBody>
      </p:sp>
    </p:spTree>
    <p:extLst>
      <p:ext uri="{BB962C8B-B14F-4D97-AF65-F5344CB8AC3E}">
        <p14:creationId xmlns:p14="http://schemas.microsoft.com/office/powerpoint/2010/main" val="36695170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552450" y="24236"/>
            <a:ext cx="8279098" cy="561958"/>
          </a:xfrm>
          <a:prstGeom prst="rect">
            <a:avLst/>
          </a:prstGeom>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628650" y="4767263"/>
            <a:ext cx="2057400" cy="273844"/>
          </a:xfrm>
          <a:prstGeom prst="rect">
            <a:avLst/>
          </a:prstGeom>
        </p:spPr>
        <p:txBody>
          <a:bodyPr/>
          <a:lstStyle/>
          <a:p>
            <a:fld id="{24A27DBD-BAEE-4A07-A63A-E3BAC745AC56}" type="datetimeFigureOut">
              <a:rPr lang="en-US" smtClean="0"/>
              <a:t>8/7/2024</a:t>
            </a:fld>
            <a:endParaRPr lang="en-US"/>
          </a:p>
        </p:txBody>
      </p:sp>
      <p:sp>
        <p:nvSpPr>
          <p:cNvPr id="5" name="Footer Placeholder 4"/>
          <p:cNvSpPr>
            <a:spLocks noGrp="1"/>
          </p:cNvSpPr>
          <p:nvPr>
            <p:ph type="ftr" sz="quarter" idx="11"/>
          </p:nvPr>
        </p:nvSpPr>
        <p:spPr>
          <a:xfrm>
            <a:off x="3028950" y="4767263"/>
            <a:ext cx="3086100" cy="273844"/>
          </a:xfrm>
          <a:prstGeom prst="rect">
            <a:avLst/>
          </a:prstGeom>
        </p:spPr>
        <p:txBody>
          <a:bodyPr/>
          <a:lstStyle/>
          <a:p>
            <a:endParaRPr lang="en-US"/>
          </a:p>
        </p:txBody>
      </p:sp>
      <p:sp>
        <p:nvSpPr>
          <p:cNvPr id="6" name="Slide Number Placeholder 5"/>
          <p:cNvSpPr>
            <a:spLocks noGrp="1"/>
          </p:cNvSpPr>
          <p:nvPr>
            <p:ph type="sldNum" sz="quarter" idx="12"/>
          </p:nvPr>
        </p:nvSpPr>
        <p:spPr>
          <a:xfrm>
            <a:off x="6457950" y="4767263"/>
            <a:ext cx="2057400" cy="273844"/>
          </a:xfrm>
          <a:prstGeom prst="rect">
            <a:avLst/>
          </a:prstGeom>
        </p:spPr>
        <p:txBody>
          <a:bodyPr/>
          <a:lstStyle/>
          <a:p>
            <a:fld id="{01498D89-AC14-4E1F-947E-DC6C7DE9E7D9}" type="slidenum">
              <a:rPr lang="en-US" smtClean="0"/>
              <a:t>‹#›</a:t>
            </a:fld>
            <a:endParaRPr lang="en-US"/>
          </a:p>
        </p:txBody>
      </p:sp>
    </p:spTree>
    <p:extLst>
      <p:ext uri="{BB962C8B-B14F-4D97-AF65-F5344CB8AC3E}">
        <p14:creationId xmlns:p14="http://schemas.microsoft.com/office/powerpoint/2010/main" val="13608491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273844"/>
            <a:ext cx="1971675" cy="4358879"/>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628650" y="273844"/>
            <a:ext cx="5800725" cy="435887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628650" y="4767263"/>
            <a:ext cx="2057400" cy="273844"/>
          </a:xfrm>
          <a:prstGeom prst="rect">
            <a:avLst/>
          </a:prstGeom>
        </p:spPr>
        <p:txBody>
          <a:bodyPr/>
          <a:lstStyle/>
          <a:p>
            <a:fld id="{24A27DBD-BAEE-4A07-A63A-E3BAC745AC56}" type="datetimeFigureOut">
              <a:rPr lang="en-US" smtClean="0"/>
              <a:t>8/7/2024</a:t>
            </a:fld>
            <a:endParaRPr lang="en-US"/>
          </a:p>
        </p:txBody>
      </p:sp>
      <p:sp>
        <p:nvSpPr>
          <p:cNvPr id="5" name="Footer Placeholder 4"/>
          <p:cNvSpPr>
            <a:spLocks noGrp="1"/>
          </p:cNvSpPr>
          <p:nvPr>
            <p:ph type="ftr" sz="quarter" idx="11"/>
          </p:nvPr>
        </p:nvSpPr>
        <p:spPr>
          <a:xfrm>
            <a:off x="3028950" y="4767263"/>
            <a:ext cx="3086100" cy="273844"/>
          </a:xfrm>
          <a:prstGeom prst="rect">
            <a:avLst/>
          </a:prstGeom>
        </p:spPr>
        <p:txBody>
          <a:bodyPr/>
          <a:lstStyle/>
          <a:p>
            <a:endParaRPr lang="en-US"/>
          </a:p>
        </p:txBody>
      </p:sp>
      <p:sp>
        <p:nvSpPr>
          <p:cNvPr id="6" name="Slide Number Placeholder 5"/>
          <p:cNvSpPr>
            <a:spLocks noGrp="1"/>
          </p:cNvSpPr>
          <p:nvPr>
            <p:ph type="sldNum" sz="quarter" idx="12"/>
          </p:nvPr>
        </p:nvSpPr>
        <p:spPr>
          <a:xfrm>
            <a:off x="6457950" y="4767263"/>
            <a:ext cx="2057400" cy="273844"/>
          </a:xfrm>
          <a:prstGeom prst="rect">
            <a:avLst/>
          </a:prstGeom>
        </p:spPr>
        <p:txBody>
          <a:bodyPr/>
          <a:lstStyle/>
          <a:p>
            <a:fld id="{01498D89-AC14-4E1F-947E-DC6C7DE9E7D9}" type="slidenum">
              <a:rPr lang="en-US" smtClean="0"/>
              <a:t>‹#›</a:t>
            </a:fld>
            <a:endParaRPr lang="en-US"/>
          </a:p>
        </p:txBody>
      </p:sp>
    </p:spTree>
    <p:extLst>
      <p:ext uri="{BB962C8B-B14F-4D97-AF65-F5344CB8AC3E}">
        <p14:creationId xmlns:p14="http://schemas.microsoft.com/office/powerpoint/2010/main" val="74958413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Custom Layout">
    <p:bg>
      <p:bgPr>
        <a:solidFill>
          <a:schemeClr val="bg1">
            <a:lumMod val="95000"/>
          </a:schemeClr>
        </a:solidFill>
        <a:effectLst/>
      </p:bgPr>
    </p:bg>
    <p:spTree>
      <p:nvGrpSpPr>
        <p:cNvPr id="1" name=""/>
        <p:cNvGrpSpPr/>
        <p:nvPr/>
      </p:nvGrpSpPr>
      <p:grpSpPr>
        <a:xfrm>
          <a:off x="0" y="0"/>
          <a:ext cx="0" cy="0"/>
          <a:chOff x="0" y="0"/>
          <a:chExt cx="0" cy="0"/>
        </a:xfrm>
      </p:grpSpPr>
      <p:pic>
        <p:nvPicPr>
          <p:cNvPr id="33" name="Picture 32">
            <a:extLst>
              <a:ext uri="{FF2B5EF4-FFF2-40B4-BE49-F238E27FC236}">
                <a16:creationId xmlns:a16="http://schemas.microsoft.com/office/drawing/2014/main" id="{A02C9CFA-2EDB-97D2-07C2-2881B8FC4678}"/>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302"/>
            <a:ext cx="9144000" cy="5142896"/>
          </a:xfrm>
          <a:prstGeom prst="rect">
            <a:avLst/>
          </a:prstGeom>
        </p:spPr>
      </p:pic>
      <p:pic>
        <p:nvPicPr>
          <p:cNvPr id="35" name="Picture 34">
            <a:extLst>
              <a:ext uri="{FF2B5EF4-FFF2-40B4-BE49-F238E27FC236}">
                <a16:creationId xmlns:a16="http://schemas.microsoft.com/office/drawing/2014/main" id="{D8758D4E-5779-C8D0-B1EB-440B4854FFAE}"/>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5995633" y="3630252"/>
            <a:ext cx="1785832" cy="906020"/>
          </a:xfrm>
          <a:prstGeom prst="rect">
            <a:avLst/>
          </a:prstGeom>
        </p:spPr>
      </p:pic>
      <p:sp>
        <p:nvSpPr>
          <p:cNvPr id="36" name="Title 1">
            <a:extLst>
              <a:ext uri="{FF2B5EF4-FFF2-40B4-BE49-F238E27FC236}">
                <a16:creationId xmlns:a16="http://schemas.microsoft.com/office/drawing/2014/main" id="{EED60F7C-EDA6-00B4-0089-14BDDEF3EA0A}"/>
              </a:ext>
            </a:extLst>
          </p:cNvPr>
          <p:cNvSpPr txBox="1">
            <a:spLocks/>
          </p:cNvSpPr>
          <p:nvPr userDrawn="1"/>
        </p:nvSpPr>
        <p:spPr>
          <a:xfrm>
            <a:off x="5014734" y="756074"/>
            <a:ext cx="4019320" cy="857251"/>
          </a:xfrm>
          <a:prstGeom prst="rect">
            <a:avLst/>
          </a:prstGeom>
        </p:spPr>
        <p:txBody>
          <a:bodyPr vert="horz" lIns="68580" tIns="34290" rIns="68580" bIns="34290" rtlCol="0" anchor="t">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2400" b="1">
                <a:solidFill>
                  <a:schemeClr val="accent5"/>
                </a:solidFill>
                <a:latin typeface="+mn-lt"/>
              </a:rPr>
              <a:t>Gender and Social Inclusion in Sanitation</a:t>
            </a:r>
            <a:endParaRPr lang="en-US" sz="2400" b="1" dirty="0">
              <a:solidFill>
                <a:schemeClr val="accent5"/>
              </a:solidFill>
              <a:latin typeface="+mn-lt"/>
            </a:endParaRPr>
          </a:p>
          <a:p>
            <a:br>
              <a:rPr lang="en-US" sz="2400" b="1">
                <a:solidFill>
                  <a:schemeClr val="accent5"/>
                </a:solidFill>
                <a:latin typeface="+mn-lt"/>
              </a:rPr>
            </a:br>
            <a:endParaRPr lang="en-US" sz="2400" b="1" dirty="0">
              <a:solidFill>
                <a:schemeClr val="accent5"/>
              </a:solidFill>
              <a:latin typeface="+mn-lt"/>
            </a:endParaRPr>
          </a:p>
        </p:txBody>
      </p:sp>
      <p:pic>
        <p:nvPicPr>
          <p:cNvPr id="32" name="Picture 31">
            <a:extLst>
              <a:ext uri="{FF2B5EF4-FFF2-40B4-BE49-F238E27FC236}">
                <a16:creationId xmlns:a16="http://schemas.microsoft.com/office/drawing/2014/main" id="{BE040E8C-E1F4-55DB-D3E0-C85D7F7793F5}"/>
              </a:ext>
            </a:extLst>
          </p:cNvPr>
          <p:cNvPicPr>
            <a:picLocks noChangeAspect="1"/>
          </p:cNvPicPr>
          <p:nvPr userDrawn="1"/>
        </p:nvPicPr>
        <p:blipFill>
          <a:blip r:embed="rId4" cstate="print">
            <a:extLst>
              <a:ext uri="{28A0092B-C50C-407E-A947-70E740481C1C}">
                <a14:useLocalDpi xmlns:a14="http://schemas.microsoft.com/office/drawing/2010/main" val="0"/>
              </a:ext>
            </a:extLst>
          </a:blip>
          <a:srcRect/>
          <a:stretch/>
        </p:blipFill>
        <p:spPr>
          <a:xfrm>
            <a:off x="342901" y="1310100"/>
            <a:ext cx="4680857" cy="2457450"/>
          </a:xfrm>
          <a:prstGeom prst="rect">
            <a:avLst/>
          </a:prstGeom>
        </p:spPr>
      </p:pic>
    </p:spTree>
    <p:extLst>
      <p:ext uri="{BB962C8B-B14F-4D97-AF65-F5344CB8AC3E}">
        <p14:creationId xmlns:p14="http://schemas.microsoft.com/office/powerpoint/2010/main" val="83907164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itle Placeholder 1">
            <a:extLst>
              <a:ext uri="{FF2B5EF4-FFF2-40B4-BE49-F238E27FC236}">
                <a16:creationId xmlns:a16="http://schemas.microsoft.com/office/drawing/2014/main" id="{C82DAF8F-94AF-20D8-ED88-3CE59CCF5BF3}"/>
              </a:ext>
            </a:extLst>
          </p:cNvPr>
          <p:cNvSpPr>
            <a:spLocks noGrp="1"/>
          </p:cNvSpPr>
          <p:nvPr>
            <p:ph type="title"/>
          </p:nvPr>
        </p:nvSpPr>
        <p:spPr>
          <a:xfrm>
            <a:off x="552450" y="24236"/>
            <a:ext cx="8279098" cy="561958"/>
          </a:xfrm>
          <a:prstGeom prst="rect">
            <a:avLst/>
          </a:prstGeom>
        </p:spPr>
        <p:txBody>
          <a:bodyPr vert="horz" lIns="91440" tIns="45720" rIns="91440" bIns="45720" rtlCol="0" anchor="ctr">
            <a:normAutofit/>
          </a:bodyPr>
          <a:lstStyle/>
          <a:p>
            <a:r>
              <a:rPr lang="en-US" dirty="0"/>
              <a:t>Click to edit Master title style</a:t>
            </a:r>
          </a:p>
        </p:txBody>
      </p:sp>
    </p:spTree>
    <p:extLst>
      <p:ext uri="{BB962C8B-B14F-4D97-AF65-F5344CB8AC3E}">
        <p14:creationId xmlns:p14="http://schemas.microsoft.com/office/powerpoint/2010/main" val="138847383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1_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628650" y="1369219"/>
            <a:ext cx="3886200" cy="3263504"/>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629150" y="1369219"/>
            <a:ext cx="3886200" cy="3263504"/>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Title Placeholder 1">
            <a:extLst>
              <a:ext uri="{FF2B5EF4-FFF2-40B4-BE49-F238E27FC236}">
                <a16:creationId xmlns:a16="http://schemas.microsoft.com/office/drawing/2014/main" id="{00722246-788A-6602-16F1-D428A758E3A4}"/>
              </a:ext>
            </a:extLst>
          </p:cNvPr>
          <p:cNvSpPr>
            <a:spLocks noGrp="1"/>
          </p:cNvSpPr>
          <p:nvPr>
            <p:ph type="title"/>
          </p:nvPr>
        </p:nvSpPr>
        <p:spPr>
          <a:xfrm>
            <a:off x="542925" y="24236"/>
            <a:ext cx="8288623" cy="561958"/>
          </a:xfrm>
          <a:prstGeom prst="rect">
            <a:avLst/>
          </a:prstGeom>
        </p:spPr>
        <p:txBody>
          <a:bodyPr vert="horz" lIns="91440" tIns="45720" rIns="91440" bIns="45720" rtlCol="0" anchor="ctr">
            <a:normAutofit/>
          </a:bodyPr>
          <a:lstStyle/>
          <a:p>
            <a:r>
              <a:rPr lang="en-US" dirty="0"/>
              <a:t>Click to edit Master title style</a:t>
            </a:r>
          </a:p>
        </p:txBody>
      </p:sp>
    </p:spTree>
    <p:extLst>
      <p:ext uri="{BB962C8B-B14F-4D97-AF65-F5344CB8AC3E}">
        <p14:creationId xmlns:p14="http://schemas.microsoft.com/office/powerpoint/2010/main" val="289326564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1_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29842" y="1260872"/>
            <a:ext cx="3868340" cy="617934"/>
          </a:xfrm>
        </p:spPr>
        <p:txBody>
          <a:bodyPr anchor="b">
            <a:noAutofit/>
          </a:bodyPr>
          <a:lstStyle>
            <a:lvl1pPr marL="0" indent="0">
              <a:buNone/>
              <a:defRPr sz="21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dirty="0"/>
              <a:t>Click to edit Master text styles</a:t>
            </a:r>
          </a:p>
        </p:txBody>
      </p:sp>
      <p:sp>
        <p:nvSpPr>
          <p:cNvPr id="4" name="Content Placeholder 3"/>
          <p:cNvSpPr>
            <a:spLocks noGrp="1"/>
          </p:cNvSpPr>
          <p:nvPr>
            <p:ph sz="half" idx="2"/>
          </p:nvPr>
        </p:nvSpPr>
        <p:spPr>
          <a:xfrm>
            <a:off x="629842" y="1878806"/>
            <a:ext cx="3868340" cy="2763441"/>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4629150" y="1260872"/>
            <a:ext cx="3887391" cy="617934"/>
          </a:xfrm>
        </p:spPr>
        <p:txBody>
          <a:bodyPr anchor="b">
            <a:noAutofit/>
          </a:bodyPr>
          <a:lstStyle>
            <a:lvl1pPr marL="0" indent="0">
              <a:buNone/>
              <a:defRPr sz="21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dirty="0"/>
              <a:t>Click to edit Master text styles</a:t>
            </a:r>
          </a:p>
        </p:txBody>
      </p:sp>
      <p:sp>
        <p:nvSpPr>
          <p:cNvPr id="6" name="Content Placeholder 5"/>
          <p:cNvSpPr>
            <a:spLocks noGrp="1"/>
          </p:cNvSpPr>
          <p:nvPr>
            <p:ph sz="quarter" idx="4"/>
          </p:nvPr>
        </p:nvSpPr>
        <p:spPr>
          <a:xfrm>
            <a:off x="4629150" y="1878806"/>
            <a:ext cx="3887391" cy="2763441"/>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Title Placeholder 1">
            <a:extLst>
              <a:ext uri="{FF2B5EF4-FFF2-40B4-BE49-F238E27FC236}">
                <a16:creationId xmlns:a16="http://schemas.microsoft.com/office/drawing/2014/main" id="{C770C00B-F7F7-E720-AC2B-F5D8520819E7}"/>
              </a:ext>
            </a:extLst>
          </p:cNvPr>
          <p:cNvSpPr>
            <a:spLocks noGrp="1"/>
          </p:cNvSpPr>
          <p:nvPr>
            <p:ph type="title"/>
          </p:nvPr>
        </p:nvSpPr>
        <p:spPr>
          <a:xfrm>
            <a:off x="542925" y="24236"/>
            <a:ext cx="8288623" cy="561958"/>
          </a:xfrm>
          <a:prstGeom prst="rect">
            <a:avLst/>
          </a:prstGeom>
        </p:spPr>
        <p:txBody>
          <a:bodyPr vert="horz" lIns="91440" tIns="45720" rIns="91440" bIns="45720" rtlCol="0" anchor="ctr">
            <a:normAutofit/>
          </a:bodyPr>
          <a:lstStyle/>
          <a:p>
            <a:r>
              <a:rPr lang="en-US" dirty="0"/>
              <a:t>Click to edit Master title style</a:t>
            </a:r>
          </a:p>
        </p:txBody>
      </p:sp>
    </p:spTree>
    <p:extLst>
      <p:ext uri="{BB962C8B-B14F-4D97-AF65-F5344CB8AC3E}">
        <p14:creationId xmlns:p14="http://schemas.microsoft.com/office/powerpoint/2010/main" val="409239065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1_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a:xfrm>
            <a:off x="628650" y="4767263"/>
            <a:ext cx="2057400" cy="273844"/>
          </a:xfrm>
          <a:prstGeom prst="rect">
            <a:avLst/>
          </a:prstGeom>
        </p:spPr>
        <p:txBody>
          <a:bodyPr/>
          <a:lstStyle/>
          <a:p>
            <a:fld id="{24A27DBD-BAEE-4A07-A63A-E3BAC745AC56}" type="datetimeFigureOut">
              <a:rPr lang="en-US" smtClean="0"/>
              <a:t>8/7/2024</a:t>
            </a:fld>
            <a:endParaRPr lang="en-US"/>
          </a:p>
        </p:txBody>
      </p:sp>
      <p:sp>
        <p:nvSpPr>
          <p:cNvPr id="4" name="Footer Placeholder 3"/>
          <p:cNvSpPr>
            <a:spLocks noGrp="1"/>
          </p:cNvSpPr>
          <p:nvPr>
            <p:ph type="ftr" sz="quarter" idx="11"/>
          </p:nvPr>
        </p:nvSpPr>
        <p:spPr>
          <a:xfrm>
            <a:off x="3028950" y="4767263"/>
            <a:ext cx="3086100" cy="273844"/>
          </a:xfrm>
          <a:prstGeom prst="rect">
            <a:avLst/>
          </a:prstGeom>
        </p:spPr>
        <p:txBody>
          <a:bodyPr/>
          <a:lstStyle/>
          <a:p>
            <a:endParaRPr lang="en-US"/>
          </a:p>
        </p:txBody>
      </p:sp>
      <p:sp>
        <p:nvSpPr>
          <p:cNvPr id="5" name="Slide Number Placeholder 4"/>
          <p:cNvSpPr>
            <a:spLocks noGrp="1"/>
          </p:cNvSpPr>
          <p:nvPr>
            <p:ph type="sldNum" sz="quarter" idx="12"/>
          </p:nvPr>
        </p:nvSpPr>
        <p:spPr>
          <a:xfrm>
            <a:off x="6457950" y="4767263"/>
            <a:ext cx="2057400" cy="273844"/>
          </a:xfrm>
          <a:prstGeom prst="rect">
            <a:avLst/>
          </a:prstGeom>
        </p:spPr>
        <p:txBody>
          <a:bodyPr/>
          <a:lstStyle/>
          <a:p>
            <a:fld id="{01498D89-AC14-4E1F-947E-DC6C7DE9E7D9}" type="slidenum">
              <a:rPr lang="en-US" smtClean="0"/>
              <a:t>‹#›</a:t>
            </a:fld>
            <a:endParaRPr lang="en-US"/>
          </a:p>
        </p:txBody>
      </p:sp>
      <p:sp>
        <p:nvSpPr>
          <p:cNvPr id="6" name="Title Placeholder 1">
            <a:extLst>
              <a:ext uri="{FF2B5EF4-FFF2-40B4-BE49-F238E27FC236}">
                <a16:creationId xmlns:a16="http://schemas.microsoft.com/office/drawing/2014/main" id="{08920ED7-592B-C28B-AC76-3C4D38320FA2}"/>
              </a:ext>
            </a:extLst>
          </p:cNvPr>
          <p:cNvSpPr>
            <a:spLocks noGrp="1"/>
          </p:cNvSpPr>
          <p:nvPr>
            <p:ph type="title"/>
          </p:nvPr>
        </p:nvSpPr>
        <p:spPr>
          <a:xfrm>
            <a:off x="542925" y="24236"/>
            <a:ext cx="8288623" cy="561958"/>
          </a:xfrm>
          <a:prstGeom prst="rect">
            <a:avLst/>
          </a:prstGeom>
        </p:spPr>
        <p:txBody>
          <a:bodyPr vert="horz" lIns="91440" tIns="45720" rIns="91440" bIns="45720" rtlCol="0" anchor="ctr">
            <a:normAutofit/>
          </a:bodyPr>
          <a:lstStyle/>
          <a:p>
            <a:r>
              <a:rPr lang="en-US" dirty="0"/>
              <a:t>Click to edit Master title style</a:t>
            </a:r>
          </a:p>
        </p:txBody>
      </p:sp>
    </p:spTree>
    <p:extLst>
      <p:ext uri="{BB962C8B-B14F-4D97-AF65-F5344CB8AC3E}">
        <p14:creationId xmlns:p14="http://schemas.microsoft.com/office/powerpoint/2010/main" val="347548354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2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itle Placeholder 1">
            <a:extLst>
              <a:ext uri="{FF2B5EF4-FFF2-40B4-BE49-F238E27FC236}">
                <a16:creationId xmlns:a16="http://schemas.microsoft.com/office/drawing/2014/main" id="{C82DAF8F-94AF-20D8-ED88-3CE59CCF5BF3}"/>
              </a:ext>
            </a:extLst>
          </p:cNvPr>
          <p:cNvSpPr>
            <a:spLocks noGrp="1"/>
          </p:cNvSpPr>
          <p:nvPr>
            <p:ph type="title"/>
          </p:nvPr>
        </p:nvSpPr>
        <p:spPr>
          <a:xfrm>
            <a:off x="552450" y="24236"/>
            <a:ext cx="8279098" cy="561958"/>
          </a:xfrm>
          <a:prstGeom prst="rect">
            <a:avLst/>
          </a:prstGeom>
        </p:spPr>
        <p:txBody>
          <a:bodyPr vert="horz" lIns="91440" tIns="45720" rIns="91440" bIns="45720" rtlCol="0" anchor="ctr">
            <a:normAutofit/>
          </a:bodyPr>
          <a:lstStyle/>
          <a:p>
            <a:r>
              <a:rPr lang="en-US" dirty="0"/>
              <a:t>Click to edit Master title style</a:t>
            </a:r>
          </a:p>
        </p:txBody>
      </p:sp>
    </p:spTree>
    <p:extLst>
      <p:ext uri="{BB962C8B-B14F-4D97-AF65-F5344CB8AC3E}">
        <p14:creationId xmlns:p14="http://schemas.microsoft.com/office/powerpoint/2010/main" val="36427606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itle Placeholder 1">
            <a:extLst>
              <a:ext uri="{FF2B5EF4-FFF2-40B4-BE49-F238E27FC236}">
                <a16:creationId xmlns:a16="http://schemas.microsoft.com/office/drawing/2014/main" id="{C82DAF8F-94AF-20D8-ED88-3CE59CCF5BF3}"/>
              </a:ext>
            </a:extLst>
          </p:cNvPr>
          <p:cNvSpPr>
            <a:spLocks noGrp="1"/>
          </p:cNvSpPr>
          <p:nvPr>
            <p:ph type="title"/>
          </p:nvPr>
        </p:nvSpPr>
        <p:spPr>
          <a:xfrm>
            <a:off x="552450" y="24236"/>
            <a:ext cx="8279098" cy="561958"/>
          </a:xfrm>
          <a:prstGeom prst="rect">
            <a:avLst/>
          </a:prstGeom>
        </p:spPr>
        <p:txBody>
          <a:bodyPr vert="horz" lIns="91440" tIns="45720" rIns="91440" bIns="45720" rtlCol="0" anchor="ctr">
            <a:normAutofit/>
          </a:bodyPr>
          <a:lstStyle/>
          <a:p>
            <a:r>
              <a:rPr lang="en-US" dirty="0"/>
              <a:t>Click to edit Master title style</a:t>
            </a:r>
          </a:p>
        </p:txBody>
      </p:sp>
    </p:spTree>
    <p:extLst>
      <p:ext uri="{BB962C8B-B14F-4D97-AF65-F5344CB8AC3E}">
        <p14:creationId xmlns:p14="http://schemas.microsoft.com/office/powerpoint/2010/main" val="41088764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282304"/>
            <a:ext cx="7886700" cy="2139553"/>
          </a:xfrm>
          <a:prstGeom prst="rect">
            <a:avLst/>
          </a:prstGeom>
        </p:spPr>
        <p:txBody>
          <a:bodyPr anchor="b">
            <a:normAutofit/>
          </a:bodyPr>
          <a:lstStyle>
            <a:lvl1pPr>
              <a:defRPr sz="2700"/>
            </a:lvl1pPr>
          </a:lstStyle>
          <a:p>
            <a:r>
              <a:rPr lang="en-US" dirty="0"/>
              <a:t>Click to edit Master title style</a:t>
            </a:r>
          </a:p>
        </p:txBody>
      </p:sp>
      <p:sp>
        <p:nvSpPr>
          <p:cNvPr id="3" name="Text Placeholder 2"/>
          <p:cNvSpPr>
            <a:spLocks noGrp="1"/>
          </p:cNvSpPr>
          <p:nvPr>
            <p:ph type="body" idx="1"/>
          </p:nvPr>
        </p:nvSpPr>
        <p:spPr>
          <a:xfrm>
            <a:off x="623888" y="3442098"/>
            <a:ext cx="7886700" cy="1125140"/>
          </a:xfrm>
        </p:spPr>
        <p:txBody>
          <a:bodyPr>
            <a:normAutofit/>
          </a:bodyPr>
          <a:lstStyle>
            <a:lvl1pPr marL="0" indent="0">
              <a:buNone/>
              <a:defRPr sz="21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dirty="0"/>
              <a:t>Click to edit Master text styles</a:t>
            </a:r>
          </a:p>
        </p:txBody>
      </p:sp>
    </p:spTree>
    <p:extLst>
      <p:ext uri="{BB962C8B-B14F-4D97-AF65-F5344CB8AC3E}">
        <p14:creationId xmlns:p14="http://schemas.microsoft.com/office/powerpoint/2010/main" val="16363312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628650" y="1369219"/>
            <a:ext cx="3886200" cy="3263504"/>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629150" y="1369219"/>
            <a:ext cx="3886200" cy="3263504"/>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Title Placeholder 1">
            <a:extLst>
              <a:ext uri="{FF2B5EF4-FFF2-40B4-BE49-F238E27FC236}">
                <a16:creationId xmlns:a16="http://schemas.microsoft.com/office/drawing/2014/main" id="{00722246-788A-6602-16F1-D428A758E3A4}"/>
              </a:ext>
            </a:extLst>
          </p:cNvPr>
          <p:cNvSpPr>
            <a:spLocks noGrp="1"/>
          </p:cNvSpPr>
          <p:nvPr>
            <p:ph type="title"/>
          </p:nvPr>
        </p:nvSpPr>
        <p:spPr>
          <a:xfrm>
            <a:off x="542925" y="24236"/>
            <a:ext cx="8288623" cy="561958"/>
          </a:xfrm>
          <a:prstGeom prst="rect">
            <a:avLst/>
          </a:prstGeom>
        </p:spPr>
        <p:txBody>
          <a:bodyPr vert="horz" lIns="91440" tIns="45720" rIns="91440" bIns="45720" rtlCol="0" anchor="ctr">
            <a:normAutofit/>
          </a:bodyPr>
          <a:lstStyle/>
          <a:p>
            <a:r>
              <a:rPr lang="en-US" dirty="0"/>
              <a:t>Click to edit Master title style</a:t>
            </a:r>
          </a:p>
        </p:txBody>
      </p:sp>
    </p:spTree>
    <p:extLst>
      <p:ext uri="{BB962C8B-B14F-4D97-AF65-F5344CB8AC3E}">
        <p14:creationId xmlns:p14="http://schemas.microsoft.com/office/powerpoint/2010/main" val="5222956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29842" y="1260872"/>
            <a:ext cx="3868340" cy="617934"/>
          </a:xfrm>
        </p:spPr>
        <p:txBody>
          <a:bodyPr anchor="b">
            <a:noAutofit/>
          </a:bodyPr>
          <a:lstStyle>
            <a:lvl1pPr marL="0" indent="0">
              <a:buNone/>
              <a:defRPr sz="21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dirty="0"/>
              <a:t>Click to edit Master text styles</a:t>
            </a:r>
          </a:p>
        </p:txBody>
      </p:sp>
      <p:sp>
        <p:nvSpPr>
          <p:cNvPr id="4" name="Content Placeholder 3"/>
          <p:cNvSpPr>
            <a:spLocks noGrp="1"/>
          </p:cNvSpPr>
          <p:nvPr>
            <p:ph sz="half" idx="2"/>
          </p:nvPr>
        </p:nvSpPr>
        <p:spPr>
          <a:xfrm>
            <a:off x="629842" y="1878806"/>
            <a:ext cx="3868340" cy="2763441"/>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4629150" y="1260872"/>
            <a:ext cx="3887391" cy="617934"/>
          </a:xfrm>
        </p:spPr>
        <p:txBody>
          <a:bodyPr anchor="b">
            <a:noAutofit/>
          </a:bodyPr>
          <a:lstStyle>
            <a:lvl1pPr marL="0" indent="0">
              <a:buNone/>
              <a:defRPr sz="21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dirty="0"/>
              <a:t>Click to edit Master text styles</a:t>
            </a:r>
          </a:p>
        </p:txBody>
      </p:sp>
      <p:sp>
        <p:nvSpPr>
          <p:cNvPr id="6" name="Content Placeholder 5"/>
          <p:cNvSpPr>
            <a:spLocks noGrp="1"/>
          </p:cNvSpPr>
          <p:nvPr>
            <p:ph sz="quarter" idx="4"/>
          </p:nvPr>
        </p:nvSpPr>
        <p:spPr>
          <a:xfrm>
            <a:off x="4629150" y="1878806"/>
            <a:ext cx="3887391" cy="2763441"/>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Title Placeholder 1">
            <a:extLst>
              <a:ext uri="{FF2B5EF4-FFF2-40B4-BE49-F238E27FC236}">
                <a16:creationId xmlns:a16="http://schemas.microsoft.com/office/drawing/2014/main" id="{C770C00B-F7F7-E720-AC2B-F5D8520819E7}"/>
              </a:ext>
            </a:extLst>
          </p:cNvPr>
          <p:cNvSpPr>
            <a:spLocks noGrp="1"/>
          </p:cNvSpPr>
          <p:nvPr>
            <p:ph type="title"/>
          </p:nvPr>
        </p:nvSpPr>
        <p:spPr>
          <a:xfrm>
            <a:off x="542925" y="24236"/>
            <a:ext cx="8288623" cy="561958"/>
          </a:xfrm>
          <a:prstGeom prst="rect">
            <a:avLst/>
          </a:prstGeom>
        </p:spPr>
        <p:txBody>
          <a:bodyPr vert="horz" lIns="91440" tIns="45720" rIns="91440" bIns="45720" rtlCol="0" anchor="ctr">
            <a:normAutofit/>
          </a:bodyPr>
          <a:lstStyle/>
          <a:p>
            <a:r>
              <a:rPr lang="en-US" dirty="0"/>
              <a:t>Click to edit Master title style</a:t>
            </a:r>
          </a:p>
        </p:txBody>
      </p:sp>
    </p:spTree>
    <p:extLst>
      <p:ext uri="{BB962C8B-B14F-4D97-AF65-F5344CB8AC3E}">
        <p14:creationId xmlns:p14="http://schemas.microsoft.com/office/powerpoint/2010/main" val="37553434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a:xfrm>
            <a:off x="628650" y="4767263"/>
            <a:ext cx="2057400" cy="273844"/>
          </a:xfrm>
          <a:prstGeom prst="rect">
            <a:avLst/>
          </a:prstGeom>
        </p:spPr>
        <p:txBody>
          <a:bodyPr/>
          <a:lstStyle/>
          <a:p>
            <a:fld id="{24A27DBD-BAEE-4A07-A63A-E3BAC745AC56}" type="datetimeFigureOut">
              <a:rPr lang="en-US" smtClean="0"/>
              <a:t>8/7/2024</a:t>
            </a:fld>
            <a:endParaRPr lang="en-US"/>
          </a:p>
        </p:txBody>
      </p:sp>
      <p:sp>
        <p:nvSpPr>
          <p:cNvPr id="4" name="Footer Placeholder 3"/>
          <p:cNvSpPr>
            <a:spLocks noGrp="1"/>
          </p:cNvSpPr>
          <p:nvPr>
            <p:ph type="ftr" sz="quarter" idx="11"/>
          </p:nvPr>
        </p:nvSpPr>
        <p:spPr>
          <a:xfrm>
            <a:off x="3028950" y="4767263"/>
            <a:ext cx="3086100" cy="273844"/>
          </a:xfrm>
          <a:prstGeom prst="rect">
            <a:avLst/>
          </a:prstGeom>
        </p:spPr>
        <p:txBody>
          <a:bodyPr/>
          <a:lstStyle/>
          <a:p>
            <a:endParaRPr lang="en-US"/>
          </a:p>
        </p:txBody>
      </p:sp>
      <p:sp>
        <p:nvSpPr>
          <p:cNvPr id="5" name="Slide Number Placeholder 4"/>
          <p:cNvSpPr>
            <a:spLocks noGrp="1"/>
          </p:cNvSpPr>
          <p:nvPr>
            <p:ph type="sldNum" sz="quarter" idx="12"/>
          </p:nvPr>
        </p:nvSpPr>
        <p:spPr>
          <a:xfrm>
            <a:off x="6457950" y="4767263"/>
            <a:ext cx="2057400" cy="273844"/>
          </a:xfrm>
          <a:prstGeom prst="rect">
            <a:avLst/>
          </a:prstGeom>
        </p:spPr>
        <p:txBody>
          <a:bodyPr/>
          <a:lstStyle/>
          <a:p>
            <a:fld id="{01498D89-AC14-4E1F-947E-DC6C7DE9E7D9}" type="slidenum">
              <a:rPr lang="en-US" smtClean="0"/>
              <a:t>‹#›</a:t>
            </a:fld>
            <a:endParaRPr lang="en-US"/>
          </a:p>
        </p:txBody>
      </p:sp>
      <p:sp>
        <p:nvSpPr>
          <p:cNvPr id="6" name="Title Placeholder 1">
            <a:extLst>
              <a:ext uri="{FF2B5EF4-FFF2-40B4-BE49-F238E27FC236}">
                <a16:creationId xmlns:a16="http://schemas.microsoft.com/office/drawing/2014/main" id="{08920ED7-592B-C28B-AC76-3C4D38320FA2}"/>
              </a:ext>
            </a:extLst>
          </p:cNvPr>
          <p:cNvSpPr>
            <a:spLocks noGrp="1"/>
          </p:cNvSpPr>
          <p:nvPr>
            <p:ph type="title"/>
          </p:nvPr>
        </p:nvSpPr>
        <p:spPr>
          <a:xfrm>
            <a:off x="542925" y="24236"/>
            <a:ext cx="8288623" cy="561958"/>
          </a:xfrm>
          <a:prstGeom prst="rect">
            <a:avLst/>
          </a:prstGeom>
        </p:spPr>
        <p:txBody>
          <a:bodyPr vert="horz" lIns="91440" tIns="45720" rIns="91440" bIns="45720" rtlCol="0" anchor="ctr">
            <a:normAutofit/>
          </a:bodyPr>
          <a:lstStyle/>
          <a:p>
            <a:r>
              <a:rPr lang="en-US" dirty="0"/>
              <a:t>Click to edit Master title style</a:t>
            </a:r>
          </a:p>
        </p:txBody>
      </p:sp>
    </p:spTree>
    <p:extLst>
      <p:ext uri="{BB962C8B-B14F-4D97-AF65-F5344CB8AC3E}">
        <p14:creationId xmlns:p14="http://schemas.microsoft.com/office/powerpoint/2010/main" val="28313620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grpSp>
        <p:nvGrpSpPr>
          <p:cNvPr id="4" name="Group 3">
            <a:extLst>
              <a:ext uri="{FF2B5EF4-FFF2-40B4-BE49-F238E27FC236}">
                <a16:creationId xmlns:a16="http://schemas.microsoft.com/office/drawing/2014/main" id="{B3741CB0-882C-08DC-A7C7-43421138FAFA}"/>
              </a:ext>
            </a:extLst>
          </p:cNvPr>
          <p:cNvGrpSpPr/>
          <p:nvPr userDrawn="1"/>
        </p:nvGrpSpPr>
        <p:grpSpPr>
          <a:xfrm>
            <a:off x="0" y="0"/>
            <a:ext cx="9144000" cy="5143500"/>
            <a:chOff x="0" y="0"/>
            <a:chExt cx="12192000" cy="6858000"/>
          </a:xfrm>
        </p:grpSpPr>
        <p:pic>
          <p:nvPicPr>
            <p:cNvPr id="5" name="Picture 4">
              <a:extLst>
                <a:ext uri="{FF2B5EF4-FFF2-40B4-BE49-F238E27FC236}">
                  <a16:creationId xmlns:a16="http://schemas.microsoft.com/office/drawing/2014/main" id="{4CD1505D-8BE3-E856-D077-EF771F8CD7E0}"/>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pic>
          <p:nvPicPr>
            <p:cNvPr id="6" name="Picture 5">
              <a:extLst>
                <a:ext uri="{FF2B5EF4-FFF2-40B4-BE49-F238E27FC236}">
                  <a16:creationId xmlns:a16="http://schemas.microsoft.com/office/drawing/2014/main" id="{7D7867ED-7911-B097-F971-57F90CEA5E12}"/>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434509" y="5744511"/>
              <a:ext cx="1665190" cy="800572"/>
            </a:xfrm>
            <a:prstGeom prst="rect">
              <a:avLst/>
            </a:prstGeom>
          </p:spPr>
        </p:pic>
        <p:sp>
          <p:nvSpPr>
            <p:cNvPr id="7" name="Title 1">
              <a:extLst>
                <a:ext uri="{FF2B5EF4-FFF2-40B4-BE49-F238E27FC236}">
                  <a16:creationId xmlns:a16="http://schemas.microsoft.com/office/drawing/2014/main" id="{5838E7BC-DBBF-1B34-B84D-6732CFA2864C}"/>
                </a:ext>
              </a:extLst>
            </p:cNvPr>
            <p:cNvSpPr txBox="1">
              <a:spLocks/>
            </p:cNvSpPr>
            <p:nvPr/>
          </p:nvSpPr>
          <p:spPr>
            <a:xfrm>
              <a:off x="2127863" y="5832809"/>
              <a:ext cx="7936274" cy="1025191"/>
            </a:xfrm>
            <a:prstGeom prst="rect">
              <a:avLst/>
            </a:prstGeom>
          </p:spPr>
          <p:txBody>
            <a:bodyP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1050" b="1" dirty="0">
                  <a:solidFill>
                    <a:srgbClr val="3399FF"/>
                  </a:solidFill>
                  <a:latin typeface="+mn-lt"/>
                </a:rPr>
                <a:t>110/25 - </a:t>
              </a:r>
              <a:r>
                <a:rPr lang="en-US" sz="1050" b="1" dirty="0" err="1">
                  <a:solidFill>
                    <a:srgbClr val="3399FF"/>
                  </a:solidFill>
                  <a:latin typeface="+mn-lt"/>
                </a:rPr>
                <a:t>Aadarsha</a:t>
              </a:r>
              <a:r>
                <a:rPr lang="en-US" sz="1050" b="1" dirty="0">
                  <a:solidFill>
                    <a:srgbClr val="3399FF"/>
                  </a:solidFill>
                  <a:latin typeface="+mn-lt"/>
                </a:rPr>
                <a:t> Marg, New </a:t>
              </a:r>
              <a:r>
                <a:rPr lang="en-US" sz="1050" b="1" dirty="0" err="1">
                  <a:solidFill>
                    <a:srgbClr val="3399FF"/>
                  </a:solidFill>
                  <a:latin typeface="+mn-lt"/>
                </a:rPr>
                <a:t>Baneshwor</a:t>
              </a:r>
              <a:r>
                <a:rPr lang="en-US" sz="1050" b="1" dirty="0">
                  <a:solidFill>
                    <a:srgbClr val="3399FF"/>
                  </a:solidFill>
                  <a:latin typeface="+mn-lt"/>
                </a:rPr>
                <a:t>, </a:t>
              </a:r>
              <a:r>
                <a:rPr lang="en-US" sz="1050" b="1" dirty="0" err="1">
                  <a:solidFill>
                    <a:srgbClr val="3399FF"/>
                  </a:solidFill>
                  <a:latin typeface="+mn-lt"/>
                </a:rPr>
                <a:t>P.O.Box</a:t>
              </a:r>
              <a:r>
                <a:rPr lang="en-US" sz="1050" b="1" dirty="0">
                  <a:solidFill>
                    <a:srgbClr val="3399FF"/>
                  </a:solidFill>
                  <a:latin typeface="+mn-lt"/>
                </a:rPr>
                <a:t> : 4102 Kathmandu, Nepal</a:t>
              </a:r>
            </a:p>
            <a:p>
              <a:r>
                <a:rPr lang="en-US" sz="1050" b="1" dirty="0">
                  <a:solidFill>
                    <a:srgbClr val="3399FF"/>
                  </a:solidFill>
                  <a:latin typeface="+mn-lt"/>
                </a:rPr>
                <a:t>Phone No, : +977 - 5244051, 5244641, 5244609, Fax: +977 - 01 - 5244376</a:t>
              </a:r>
            </a:p>
            <a:p>
              <a:r>
                <a:rPr lang="en-US" sz="1050" b="1" dirty="0">
                  <a:solidFill>
                    <a:srgbClr val="3399FF"/>
                  </a:solidFill>
                  <a:latin typeface="+mn-lt"/>
                </a:rPr>
                <a:t>email: enpho@enpho.org, website: www.enpho.org</a:t>
              </a:r>
            </a:p>
          </p:txBody>
        </p:sp>
      </p:grpSp>
    </p:spTree>
    <p:extLst>
      <p:ext uri="{BB962C8B-B14F-4D97-AF65-F5344CB8AC3E}">
        <p14:creationId xmlns:p14="http://schemas.microsoft.com/office/powerpoint/2010/main" val="16534273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07176DB8-7515-90BD-BB7B-68E0B26BABCF}"/>
              </a:ext>
            </a:extLst>
          </p:cNvPr>
          <p:cNvSpPr/>
          <p:nvPr userDrawn="1"/>
        </p:nvSpPr>
        <p:spPr>
          <a:xfrm>
            <a:off x="0" y="0"/>
            <a:ext cx="9144000" cy="5143500"/>
          </a:xfrm>
          <a:prstGeom prst="rect">
            <a:avLst/>
          </a:prstGeom>
          <a:solidFill>
            <a:srgbClr val="E2F0D9"/>
          </a:solidFill>
          <a:ln>
            <a:solidFill>
              <a:srgbClr val="E2F0D9"/>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4177629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342900"/>
            <a:ext cx="2949178" cy="1200150"/>
          </a:xfrm>
          <a:prstGeom prst="rect">
            <a:avLst/>
          </a:prstGeom>
        </p:spPr>
        <p:txBody>
          <a:bodyPr anchor="b"/>
          <a:lstStyle>
            <a:lvl1pPr>
              <a:defRPr sz="2400"/>
            </a:lvl1pPr>
          </a:lstStyle>
          <a:p>
            <a:r>
              <a:rPr lang="en-US" dirty="0"/>
              <a:t>Click to edit Master title style</a:t>
            </a:r>
          </a:p>
        </p:txBody>
      </p:sp>
      <p:sp>
        <p:nvSpPr>
          <p:cNvPr id="3" name="Content Placeholder 2"/>
          <p:cNvSpPr>
            <a:spLocks noGrp="1"/>
          </p:cNvSpPr>
          <p:nvPr>
            <p:ph idx="1"/>
          </p:nvPr>
        </p:nvSpPr>
        <p:spPr>
          <a:xfrm>
            <a:off x="3887391" y="740569"/>
            <a:ext cx="4629150" cy="3655219"/>
          </a:xfrm>
        </p:spPr>
        <p:txBody>
          <a:bodyPr>
            <a:normAutofit/>
          </a:bodyPr>
          <a:lstStyle>
            <a:lvl1pPr>
              <a:defRPr sz="2100"/>
            </a:lvl1pPr>
            <a:lvl2pPr>
              <a:defRPr sz="2100"/>
            </a:lvl2pPr>
            <a:lvl3pPr>
              <a:defRPr sz="2100"/>
            </a:lvl3pPr>
            <a:lvl4pPr>
              <a:defRPr sz="2100"/>
            </a:lvl4pPr>
            <a:lvl5pPr>
              <a:defRPr sz="2100"/>
            </a:lvl5pPr>
            <a:lvl6pPr>
              <a:defRPr sz="1500"/>
            </a:lvl6pPr>
            <a:lvl7pPr>
              <a:defRPr sz="1500"/>
            </a:lvl7pPr>
            <a:lvl8pPr>
              <a:defRPr sz="1500"/>
            </a:lvl8pPr>
            <a:lvl9pPr>
              <a:defRPr sz="15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629841" y="1543050"/>
            <a:ext cx="2949178" cy="2858691"/>
          </a:xfrm>
        </p:spPr>
        <p:txBody>
          <a:bodyPr>
            <a:normAutofit/>
          </a:bodyPr>
          <a:lstStyle>
            <a:lvl1pPr marL="0" indent="0">
              <a:buNone/>
              <a:defRPr sz="21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dirty="0"/>
              <a:t>Click to edit Master text styles</a:t>
            </a:r>
          </a:p>
        </p:txBody>
      </p:sp>
      <p:sp>
        <p:nvSpPr>
          <p:cNvPr id="5" name="Date Placeholder 4"/>
          <p:cNvSpPr>
            <a:spLocks noGrp="1"/>
          </p:cNvSpPr>
          <p:nvPr>
            <p:ph type="dt" sz="half" idx="10"/>
          </p:nvPr>
        </p:nvSpPr>
        <p:spPr>
          <a:xfrm>
            <a:off x="628650" y="4767263"/>
            <a:ext cx="2057400" cy="273844"/>
          </a:xfrm>
          <a:prstGeom prst="rect">
            <a:avLst/>
          </a:prstGeom>
        </p:spPr>
        <p:txBody>
          <a:bodyPr/>
          <a:lstStyle/>
          <a:p>
            <a:fld id="{24A27DBD-BAEE-4A07-A63A-E3BAC745AC56}" type="datetimeFigureOut">
              <a:rPr lang="en-US" smtClean="0"/>
              <a:t>8/7/2024</a:t>
            </a:fld>
            <a:endParaRPr lang="en-US"/>
          </a:p>
        </p:txBody>
      </p:sp>
      <p:sp>
        <p:nvSpPr>
          <p:cNvPr id="6" name="Footer Placeholder 5"/>
          <p:cNvSpPr>
            <a:spLocks noGrp="1"/>
          </p:cNvSpPr>
          <p:nvPr>
            <p:ph type="ftr" sz="quarter" idx="11"/>
          </p:nvPr>
        </p:nvSpPr>
        <p:spPr>
          <a:xfrm>
            <a:off x="3028950" y="4767263"/>
            <a:ext cx="3086100" cy="273844"/>
          </a:xfrm>
          <a:prstGeom prst="rect">
            <a:avLst/>
          </a:prstGeom>
        </p:spPr>
        <p:txBody>
          <a:bodyPr/>
          <a:lstStyle/>
          <a:p>
            <a:endParaRPr lang="en-US"/>
          </a:p>
        </p:txBody>
      </p:sp>
      <p:sp>
        <p:nvSpPr>
          <p:cNvPr id="7" name="Slide Number Placeholder 6"/>
          <p:cNvSpPr>
            <a:spLocks noGrp="1"/>
          </p:cNvSpPr>
          <p:nvPr>
            <p:ph type="sldNum" sz="quarter" idx="12"/>
          </p:nvPr>
        </p:nvSpPr>
        <p:spPr>
          <a:xfrm>
            <a:off x="6457950" y="4767263"/>
            <a:ext cx="2057400" cy="273844"/>
          </a:xfrm>
          <a:prstGeom prst="rect">
            <a:avLst/>
          </a:prstGeom>
        </p:spPr>
        <p:txBody>
          <a:bodyPr/>
          <a:lstStyle/>
          <a:p>
            <a:fld id="{01498D89-AC14-4E1F-947E-DC6C7DE9E7D9}" type="slidenum">
              <a:rPr lang="en-US" smtClean="0"/>
              <a:t>‹#›</a:t>
            </a:fld>
            <a:endParaRPr lang="en-US"/>
          </a:p>
        </p:txBody>
      </p:sp>
    </p:spTree>
    <p:extLst>
      <p:ext uri="{BB962C8B-B14F-4D97-AF65-F5344CB8AC3E}">
        <p14:creationId xmlns:p14="http://schemas.microsoft.com/office/powerpoint/2010/main" val="12518031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1.jp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3FB3C131-68EF-6AB1-C01B-7CBB195ED770}"/>
              </a:ext>
            </a:extLst>
          </p:cNvPr>
          <p:cNvPicPr>
            <a:picLocks noChangeAspect="1"/>
          </p:cNvPicPr>
          <p:nvPr userDrawn="1"/>
        </p:nvPicPr>
        <p:blipFill>
          <a:blip r:embed="rId20">
            <a:extLst>
              <a:ext uri="{28A0092B-C50C-407E-A947-70E740481C1C}">
                <a14:useLocalDpi xmlns:a14="http://schemas.microsoft.com/office/drawing/2010/main" val="0"/>
              </a:ext>
            </a:extLst>
          </a:blip>
          <a:stretch>
            <a:fillRect/>
          </a:stretch>
        </p:blipFill>
        <p:spPr>
          <a:xfrm>
            <a:off x="0" y="302"/>
            <a:ext cx="9144000" cy="5142896"/>
          </a:xfrm>
          <a:prstGeom prst="rect">
            <a:avLst/>
          </a:prstGeom>
        </p:spPr>
      </p:pic>
      <p:sp>
        <p:nvSpPr>
          <p:cNvPr id="2" name="Title Placeholder 1"/>
          <p:cNvSpPr>
            <a:spLocks noGrp="1"/>
          </p:cNvSpPr>
          <p:nvPr>
            <p:ph type="title"/>
          </p:nvPr>
        </p:nvSpPr>
        <p:spPr>
          <a:xfrm>
            <a:off x="552450" y="24236"/>
            <a:ext cx="8279098" cy="561958"/>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552450" y="800928"/>
            <a:ext cx="8247041" cy="4247322"/>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84532074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78" r:id="rId18"/>
  </p:sldLayoutIdLst>
  <p:txStyles>
    <p:titleStyle>
      <a:lvl1pPr algn="l" defTabSz="685800" rtl="0" eaLnBrk="1" latinLnBrk="0" hangingPunct="1">
        <a:lnSpc>
          <a:spcPct val="90000"/>
        </a:lnSpc>
        <a:spcBef>
          <a:spcPct val="0"/>
        </a:spcBef>
        <a:buNone/>
        <a:defRPr sz="3200" b="1" kern="1200">
          <a:solidFill>
            <a:schemeClr val="accent5"/>
          </a:solidFill>
          <a:latin typeface="+mn-lt"/>
          <a:ea typeface="+mj-ea"/>
          <a:cs typeface="Arial" panose="020B0604020202020204" pitchFamily="34" charset="0"/>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4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24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24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240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240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7.gi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10.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 name="Rectangle 36">
            <a:extLst>
              <a:ext uri="{FF2B5EF4-FFF2-40B4-BE49-F238E27FC236}">
                <a16:creationId xmlns:a16="http://schemas.microsoft.com/office/drawing/2014/main" id="{B96B2CAD-A060-99A6-49AB-E5DDEE8E5BD9}"/>
              </a:ext>
            </a:extLst>
          </p:cNvPr>
          <p:cNvSpPr/>
          <p:nvPr/>
        </p:nvSpPr>
        <p:spPr>
          <a:xfrm>
            <a:off x="4950665" y="1504950"/>
            <a:ext cx="4114800" cy="1615827"/>
          </a:xfrm>
          <a:prstGeom prst="rect">
            <a:avLst/>
          </a:prstGeom>
        </p:spPr>
        <p:txBody>
          <a:bodyPr wrap="square" anchor="b">
            <a:spAutoFit/>
          </a:bodyPr>
          <a:lstStyle/>
          <a:p>
            <a:pPr algn="ctr">
              <a:spcAft>
                <a:spcPts val="450"/>
              </a:spcAft>
            </a:pPr>
            <a:r>
              <a:rPr lang="en-GB" sz="3300" b="1">
                <a:solidFill>
                  <a:schemeClr val="accent5"/>
                </a:solidFill>
              </a:rPr>
              <a:t>Mainstreaming Gender in Project Cycle</a:t>
            </a:r>
            <a:endParaRPr lang="en-US" sz="3300" b="1" dirty="0">
              <a:solidFill>
                <a:schemeClr val="accent5"/>
              </a:solidFill>
              <a:cs typeface="Arial"/>
            </a:endParaRPr>
          </a:p>
        </p:txBody>
      </p:sp>
      <p:sp>
        <p:nvSpPr>
          <p:cNvPr id="38" name="Rectangle 37">
            <a:extLst>
              <a:ext uri="{FF2B5EF4-FFF2-40B4-BE49-F238E27FC236}">
                <a16:creationId xmlns:a16="http://schemas.microsoft.com/office/drawing/2014/main" id="{0A4F0E0C-82D4-D66B-DB41-F65EFAB5F87F}"/>
              </a:ext>
            </a:extLst>
          </p:cNvPr>
          <p:cNvSpPr/>
          <p:nvPr/>
        </p:nvSpPr>
        <p:spPr>
          <a:xfrm>
            <a:off x="5334000" y="3196977"/>
            <a:ext cx="3348130" cy="346249"/>
          </a:xfrm>
          <a:prstGeom prst="rect">
            <a:avLst/>
          </a:prstGeom>
        </p:spPr>
        <p:txBody>
          <a:bodyPr wrap="square" anchor="b">
            <a:spAutoFit/>
          </a:bodyPr>
          <a:lstStyle/>
          <a:p>
            <a:pPr algn="ctr">
              <a:spcAft>
                <a:spcPts val="450"/>
              </a:spcAft>
            </a:pPr>
            <a:r>
              <a:rPr lang="en-GB" sz="1650" b="1" dirty="0">
                <a:solidFill>
                  <a:schemeClr val="accent5"/>
                </a:solidFill>
              </a:rPr>
              <a:t>Resource Person</a:t>
            </a:r>
            <a:endParaRPr lang="en-US" sz="1650" b="1" dirty="0">
              <a:solidFill>
                <a:schemeClr val="accent5"/>
              </a:solidFill>
              <a:cs typeface="Arial"/>
            </a:endParaRPr>
          </a:p>
        </p:txBody>
      </p:sp>
    </p:spTree>
    <p:extLst>
      <p:ext uri="{BB962C8B-B14F-4D97-AF65-F5344CB8AC3E}">
        <p14:creationId xmlns:p14="http://schemas.microsoft.com/office/powerpoint/2010/main" val="141695667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pPr marL="0" indent="0">
              <a:buNone/>
            </a:pPr>
            <a:r>
              <a:rPr lang="en-US" b="1" dirty="0"/>
              <a:t>Scenario 2: Public Toilet O&amp;M</a:t>
            </a:r>
            <a:endParaRPr lang="en-US" dirty="0"/>
          </a:p>
          <a:p>
            <a:r>
              <a:rPr lang="en-US" dirty="0"/>
              <a:t>ABC municipality has already a public toilet in densely populated area which has been shut down because of poor operation and maintenance. ABC municipality is now planning for reviving a public toilet facility that was shut down due to inadequate operation and maintenance. The project emphasizes incorporating Gender Equality, Diversity, and Social Inclusion (GEDSI) principles throughout each phase of its revival and ongoing management. ABC municipality’s role now is to ensure that GEDSI concepts continue to be incorporated effectively in the operation and maintenance phase of these facilities. The total budget for the reviving and focusing on O&amp;M is NRs</a:t>
            </a:r>
            <a:r>
              <a:rPr lang="en-US"/>
              <a:t>. 20,00,000</a:t>
            </a:r>
            <a:r>
              <a:rPr lang="en-US" dirty="0"/>
              <a:t>.</a:t>
            </a:r>
          </a:p>
          <a:p>
            <a:endParaRPr lang="en-US" dirty="0"/>
          </a:p>
        </p:txBody>
      </p:sp>
      <p:sp>
        <p:nvSpPr>
          <p:cNvPr id="2" name="Title 1"/>
          <p:cNvSpPr>
            <a:spLocks noGrp="1"/>
          </p:cNvSpPr>
          <p:nvPr>
            <p:ph type="title"/>
          </p:nvPr>
        </p:nvSpPr>
        <p:spPr/>
        <p:txBody>
          <a:bodyPr>
            <a:normAutofit/>
          </a:bodyPr>
          <a:lstStyle/>
          <a:p>
            <a:r>
              <a:rPr lang="en-US" dirty="0"/>
              <a:t>Mainstreaming GEDSI in Project Cycle</a:t>
            </a:r>
          </a:p>
        </p:txBody>
      </p:sp>
    </p:spTree>
    <p:extLst>
      <p:ext uri="{BB962C8B-B14F-4D97-AF65-F5344CB8AC3E}">
        <p14:creationId xmlns:p14="http://schemas.microsoft.com/office/powerpoint/2010/main" val="422626488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28557689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Action Plan</a:t>
            </a:r>
          </a:p>
        </p:txBody>
      </p:sp>
      <p:sp>
        <p:nvSpPr>
          <p:cNvPr id="5" name="Content Placeholder 4">
            <a:extLst>
              <a:ext uri="{FF2B5EF4-FFF2-40B4-BE49-F238E27FC236}">
                <a16:creationId xmlns:a16="http://schemas.microsoft.com/office/drawing/2014/main" id="{3CF3B1CC-565C-23BE-BC36-9813D222DC41}"/>
              </a:ext>
            </a:extLst>
          </p:cNvPr>
          <p:cNvSpPr>
            <a:spLocks noGrp="1"/>
          </p:cNvSpPr>
          <p:nvPr>
            <p:ph idx="1"/>
          </p:nvPr>
        </p:nvSpPr>
        <p:spPr/>
        <p:txBody>
          <a:bodyPr/>
          <a:lstStyle/>
          <a:p>
            <a:r>
              <a:rPr lang="en-US"/>
              <a:t>Some ideas can be implement immediately to incorporate GEDSI perspective – in their current designated role</a:t>
            </a:r>
          </a:p>
          <a:p>
            <a:endParaRPr lang="en-US"/>
          </a:p>
          <a:p>
            <a:r>
              <a:rPr lang="en-US"/>
              <a:t>Example: I am Training Officer in a NGO, I will incorporate GEDSI perspective while selecting participant of the training. </a:t>
            </a:r>
          </a:p>
          <a:p>
            <a:endParaRPr lang="en-US"/>
          </a:p>
          <a:p>
            <a:r>
              <a:rPr lang="en-US"/>
              <a:t>Provide: Action Plan Template</a:t>
            </a:r>
          </a:p>
          <a:p>
            <a:endParaRPr lang="en-US"/>
          </a:p>
          <a:p>
            <a:r>
              <a:rPr lang="en-US"/>
              <a:t>Reflect action plan of 2 to 3 participant</a:t>
            </a:r>
          </a:p>
          <a:p>
            <a:endParaRPr lang="en-US"/>
          </a:p>
          <a:p>
            <a:endParaRPr lang="en-US"/>
          </a:p>
        </p:txBody>
      </p:sp>
    </p:spTree>
    <p:extLst>
      <p:ext uri="{BB962C8B-B14F-4D97-AF65-F5344CB8AC3E}">
        <p14:creationId xmlns:p14="http://schemas.microsoft.com/office/powerpoint/2010/main" val="12296253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Action Plan Format</a:t>
            </a:r>
            <a:endParaRPr lang="en-US" dirty="0"/>
          </a:p>
        </p:txBody>
      </p:sp>
      <p:graphicFrame>
        <p:nvGraphicFramePr>
          <p:cNvPr id="8" name="Table 7">
            <a:extLst>
              <a:ext uri="{FF2B5EF4-FFF2-40B4-BE49-F238E27FC236}">
                <a16:creationId xmlns:a16="http://schemas.microsoft.com/office/drawing/2014/main" id="{15C71691-AFA7-D83A-D10C-9B01CBF70634}"/>
              </a:ext>
            </a:extLst>
          </p:cNvPr>
          <p:cNvGraphicFramePr>
            <a:graphicFrameLocks noGrp="1"/>
          </p:cNvGraphicFramePr>
          <p:nvPr>
            <p:extLst>
              <p:ext uri="{D42A27DB-BD31-4B8C-83A1-F6EECF244321}">
                <p14:modId xmlns:p14="http://schemas.microsoft.com/office/powerpoint/2010/main" val="2406965344"/>
              </p:ext>
            </p:extLst>
          </p:nvPr>
        </p:nvGraphicFramePr>
        <p:xfrm>
          <a:off x="353121" y="1686030"/>
          <a:ext cx="8807606" cy="3433234"/>
        </p:xfrm>
        <a:graphic>
          <a:graphicData uri="http://schemas.openxmlformats.org/drawingml/2006/table">
            <a:tbl>
              <a:tblPr firstRow="1" firstCol="1" bandRow="1">
                <a:tableStyleId>{5C22544A-7EE6-4342-B048-85BDC9FD1C3A}</a:tableStyleId>
              </a:tblPr>
              <a:tblGrid>
                <a:gridCol w="531493">
                  <a:extLst>
                    <a:ext uri="{9D8B030D-6E8A-4147-A177-3AD203B41FA5}">
                      <a16:colId xmlns:a16="http://schemas.microsoft.com/office/drawing/2014/main" val="1230761843"/>
                    </a:ext>
                  </a:extLst>
                </a:gridCol>
                <a:gridCol w="1518553">
                  <a:extLst>
                    <a:ext uri="{9D8B030D-6E8A-4147-A177-3AD203B41FA5}">
                      <a16:colId xmlns:a16="http://schemas.microsoft.com/office/drawing/2014/main" val="3889174324"/>
                    </a:ext>
                  </a:extLst>
                </a:gridCol>
                <a:gridCol w="1442625">
                  <a:extLst>
                    <a:ext uri="{9D8B030D-6E8A-4147-A177-3AD203B41FA5}">
                      <a16:colId xmlns:a16="http://schemas.microsoft.com/office/drawing/2014/main" val="2258677279"/>
                    </a:ext>
                  </a:extLst>
                </a:gridCol>
                <a:gridCol w="1416268">
                  <a:extLst>
                    <a:ext uri="{9D8B030D-6E8A-4147-A177-3AD203B41FA5}">
                      <a16:colId xmlns:a16="http://schemas.microsoft.com/office/drawing/2014/main" val="4292496867"/>
                    </a:ext>
                  </a:extLst>
                </a:gridCol>
                <a:gridCol w="1165272">
                  <a:extLst>
                    <a:ext uri="{9D8B030D-6E8A-4147-A177-3AD203B41FA5}">
                      <a16:colId xmlns:a16="http://schemas.microsoft.com/office/drawing/2014/main" val="607778115"/>
                    </a:ext>
                  </a:extLst>
                </a:gridCol>
                <a:gridCol w="987059">
                  <a:extLst>
                    <a:ext uri="{9D8B030D-6E8A-4147-A177-3AD203B41FA5}">
                      <a16:colId xmlns:a16="http://schemas.microsoft.com/office/drawing/2014/main" val="491051553"/>
                    </a:ext>
                  </a:extLst>
                </a:gridCol>
                <a:gridCol w="835204">
                  <a:extLst>
                    <a:ext uri="{9D8B030D-6E8A-4147-A177-3AD203B41FA5}">
                      <a16:colId xmlns:a16="http://schemas.microsoft.com/office/drawing/2014/main" val="1744641610"/>
                    </a:ext>
                  </a:extLst>
                </a:gridCol>
                <a:gridCol w="911132">
                  <a:extLst>
                    <a:ext uri="{9D8B030D-6E8A-4147-A177-3AD203B41FA5}">
                      <a16:colId xmlns:a16="http://schemas.microsoft.com/office/drawing/2014/main" val="2565194524"/>
                    </a:ext>
                  </a:extLst>
                </a:gridCol>
              </a:tblGrid>
              <a:tr h="776020">
                <a:tc>
                  <a:txBody>
                    <a:bodyPr/>
                    <a:lstStyle/>
                    <a:p>
                      <a:pPr marL="0" marR="0">
                        <a:lnSpc>
                          <a:spcPct val="115000"/>
                        </a:lnSpc>
                        <a:spcBef>
                          <a:spcPts val="0"/>
                        </a:spcBef>
                        <a:spcAft>
                          <a:spcPts val="0"/>
                        </a:spcAft>
                      </a:pPr>
                      <a:r>
                        <a:rPr lang="en-US" sz="1600">
                          <a:effectLst/>
                        </a:rPr>
                        <a:t>S.N.</a:t>
                      </a:r>
                      <a:endParaRPr lang="en-US" sz="1600">
                        <a:effectLst/>
                        <a:latin typeface="Calibri" panose="020F0502020204030204" pitchFamily="34" charset="0"/>
                        <a:ea typeface="Calibri" panose="020F0502020204030204" pitchFamily="34" charset="0"/>
                        <a:cs typeface="Mangal" panose="02040503050203030202" pitchFamily="18" charset="0"/>
                      </a:endParaRPr>
                    </a:p>
                  </a:txBody>
                  <a:tcPr marL="68429" marR="68429" marT="0" marB="0" anchor="ctr"/>
                </a:tc>
                <a:tc>
                  <a:txBody>
                    <a:bodyPr/>
                    <a:lstStyle/>
                    <a:p>
                      <a:pPr marL="0" marR="0">
                        <a:lnSpc>
                          <a:spcPct val="115000"/>
                        </a:lnSpc>
                        <a:spcBef>
                          <a:spcPts val="0"/>
                        </a:spcBef>
                        <a:spcAft>
                          <a:spcPts val="0"/>
                        </a:spcAft>
                      </a:pPr>
                      <a:r>
                        <a:rPr lang="en-US" sz="1600">
                          <a:effectLst/>
                        </a:rPr>
                        <a:t>What do you do to incorporate GEDSI in your work?</a:t>
                      </a:r>
                      <a:endParaRPr lang="en-US" sz="1600">
                        <a:effectLst/>
                        <a:latin typeface="Calibri" panose="020F0502020204030204" pitchFamily="34" charset="0"/>
                        <a:ea typeface="Calibri" panose="020F0502020204030204" pitchFamily="34" charset="0"/>
                        <a:cs typeface="Mangal" panose="02040503050203030202" pitchFamily="18" charset="0"/>
                      </a:endParaRPr>
                    </a:p>
                  </a:txBody>
                  <a:tcPr marL="68429" marR="68429" marT="0" marB="0" anchor="ctr"/>
                </a:tc>
                <a:tc>
                  <a:txBody>
                    <a:bodyPr/>
                    <a:lstStyle/>
                    <a:p>
                      <a:pPr marL="0" marR="0">
                        <a:lnSpc>
                          <a:spcPct val="115000"/>
                        </a:lnSpc>
                        <a:spcBef>
                          <a:spcPts val="0"/>
                        </a:spcBef>
                        <a:spcAft>
                          <a:spcPts val="0"/>
                        </a:spcAft>
                      </a:pPr>
                      <a:r>
                        <a:rPr lang="en-US" sz="1600">
                          <a:effectLst/>
                        </a:rPr>
                        <a:t>How will you incorporate GEDSI in your area of work?</a:t>
                      </a:r>
                      <a:endParaRPr lang="en-US" sz="1600">
                        <a:effectLst/>
                        <a:latin typeface="Calibri" panose="020F0502020204030204" pitchFamily="34" charset="0"/>
                        <a:ea typeface="Calibri" panose="020F0502020204030204" pitchFamily="34" charset="0"/>
                        <a:cs typeface="Mangal" panose="02040503050203030202" pitchFamily="18" charset="0"/>
                      </a:endParaRPr>
                    </a:p>
                  </a:txBody>
                  <a:tcPr marL="68429" marR="68429" marT="0" marB="0" anchor="ctr"/>
                </a:tc>
                <a:tc>
                  <a:txBody>
                    <a:bodyPr/>
                    <a:lstStyle/>
                    <a:p>
                      <a:pPr marL="0" marR="0">
                        <a:lnSpc>
                          <a:spcPct val="115000"/>
                        </a:lnSpc>
                        <a:spcBef>
                          <a:spcPts val="0"/>
                        </a:spcBef>
                        <a:spcAft>
                          <a:spcPts val="0"/>
                        </a:spcAft>
                      </a:pPr>
                      <a:r>
                        <a:rPr lang="en-US" sz="1600">
                          <a:effectLst/>
                        </a:rPr>
                        <a:t>Where do you implement?</a:t>
                      </a:r>
                      <a:endParaRPr lang="en-US" sz="1600">
                        <a:effectLst/>
                        <a:latin typeface="Calibri" panose="020F0502020204030204" pitchFamily="34" charset="0"/>
                        <a:ea typeface="Calibri" panose="020F0502020204030204" pitchFamily="34" charset="0"/>
                        <a:cs typeface="Mangal" panose="02040503050203030202" pitchFamily="18" charset="0"/>
                      </a:endParaRPr>
                    </a:p>
                  </a:txBody>
                  <a:tcPr marL="68429" marR="68429" marT="0" marB="0" anchor="ctr"/>
                </a:tc>
                <a:tc>
                  <a:txBody>
                    <a:bodyPr/>
                    <a:lstStyle/>
                    <a:p>
                      <a:pPr marL="0" marR="0">
                        <a:lnSpc>
                          <a:spcPct val="115000"/>
                        </a:lnSpc>
                        <a:spcBef>
                          <a:spcPts val="0"/>
                        </a:spcBef>
                        <a:spcAft>
                          <a:spcPts val="0"/>
                        </a:spcAft>
                      </a:pPr>
                      <a:r>
                        <a:rPr lang="en-US" sz="1600">
                          <a:effectLst/>
                        </a:rPr>
                        <a:t>When to do you implement?</a:t>
                      </a:r>
                      <a:endParaRPr lang="en-US" sz="1600">
                        <a:effectLst/>
                        <a:latin typeface="Calibri" panose="020F0502020204030204" pitchFamily="34" charset="0"/>
                        <a:ea typeface="Calibri" panose="020F0502020204030204" pitchFamily="34" charset="0"/>
                        <a:cs typeface="Mangal" panose="02040503050203030202" pitchFamily="18" charset="0"/>
                      </a:endParaRPr>
                    </a:p>
                  </a:txBody>
                  <a:tcPr marL="68429" marR="68429" marT="0" marB="0" anchor="ctr"/>
                </a:tc>
                <a:tc>
                  <a:txBody>
                    <a:bodyPr/>
                    <a:lstStyle/>
                    <a:p>
                      <a:pPr marL="0" marR="0">
                        <a:lnSpc>
                          <a:spcPct val="115000"/>
                        </a:lnSpc>
                        <a:spcBef>
                          <a:spcPts val="0"/>
                        </a:spcBef>
                        <a:spcAft>
                          <a:spcPts val="0"/>
                        </a:spcAft>
                      </a:pPr>
                      <a:r>
                        <a:rPr lang="en-US" sz="1600">
                          <a:effectLst/>
                        </a:rPr>
                        <a:t>Budget required</a:t>
                      </a:r>
                      <a:endParaRPr lang="en-US" sz="1600">
                        <a:effectLst/>
                        <a:latin typeface="Calibri" panose="020F0502020204030204" pitchFamily="34" charset="0"/>
                        <a:ea typeface="Calibri" panose="020F0502020204030204" pitchFamily="34" charset="0"/>
                        <a:cs typeface="Mangal" panose="02040503050203030202" pitchFamily="18" charset="0"/>
                      </a:endParaRPr>
                    </a:p>
                  </a:txBody>
                  <a:tcPr marL="68429" marR="68429" marT="0" marB="0" anchor="ctr"/>
                </a:tc>
                <a:tc>
                  <a:txBody>
                    <a:bodyPr/>
                    <a:lstStyle/>
                    <a:p>
                      <a:pPr marL="0" marR="0">
                        <a:lnSpc>
                          <a:spcPct val="115000"/>
                        </a:lnSpc>
                        <a:spcBef>
                          <a:spcPts val="0"/>
                        </a:spcBef>
                        <a:spcAft>
                          <a:spcPts val="0"/>
                        </a:spcAft>
                      </a:pPr>
                      <a:r>
                        <a:rPr lang="en-US" sz="1600">
                          <a:effectLst/>
                        </a:rPr>
                        <a:t>Support</a:t>
                      </a:r>
                      <a:endParaRPr lang="en-US" sz="1600">
                        <a:effectLst/>
                        <a:latin typeface="Calibri" panose="020F0502020204030204" pitchFamily="34" charset="0"/>
                        <a:ea typeface="Calibri" panose="020F0502020204030204" pitchFamily="34" charset="0"/>
                        <a:cs typeface="Mangal" panose="02040503050203030202" pitchFamily="18" charset="0"/>
                      </a:endParaRPr>
                    </a:p>
                  </a:txBody>
                  <a:tcPr marL="68429" marR="68429" marT="0" marB="0" anchor="ctr"/>
                </a:tc>
                <a:tc>
                  <a:txBody>
                    <a:bodyPr/>
                    <a:lstStyle/>
                    <a:p>
                      <a:pPr marL="0" marR="0">
                        <a:lnSpc>
                          <a:spcPct val="115000"/>
                        </a:lnSpc>
                        <a:spcBef>
                          <a:spcPts val="0"/>
                        </a:spcBef>
                        <a:spcAft>
                          <a:spcPts val="0"/>
                        </a:spcAft>
                      </a:pPr>
                      <a:r>
                        <a:rPr lang="en-US" sz="1600">
                          <a:effectLst/>
                        </a:rPr>
                        <a:t>Remarks</a:t>
                      </a:r>
                      <a:endParaRPr lang="en-US" sz="1600">
                        <a:effectLst/>
                        <a:latin typeface="Calibri" panose="020F0502020204030204" pitchFamily="34" charset="0"/>
                        <a:ea typeface="Calibri" panose="020F0502020204030204" pitchFamily="34" charset="0"/>
                        <a:cs typeface="Mangal" panose="02040503050203030202" pitchFamily="18" charset="0"/>
                      </a:endParaRPr>
                    </a:p>
                  </a:txBody>
                  <a:tcPr marL="68429" marR="68429" marT="0" marB="0" anchor="ctr"/>
                </a:tc>
                <a:extLst>
                  <a:ext uri="{0D108BD9-81ED-4DB2-BD59-A6C34878D82A}">
                    <a16:rowId xmlns:a16="http://schemas.microsoft.com/office/drawing/2014/main" val="792030297"/>
                  </a:ext>
                </a:extLst>
              </a:tr>
              <a:tr h="796368">
                <a:tc>
                  <a:txBody>
                    <a:bodyPr/>
                    <a:lstStyle/>
                    <a:p>
                      <a:pPr marL="0" marR="0" algn="ctr">
                        <a:lnSpc>
                          <a:spcPct val="115000"/>
                        </a:lnSpc>
                        <a:spcBef>
                          <a:spcPts val="0"/>
                        </a:spcBef>
                        <a:spcAft>
                          <a:spcPts val="0"/>
                        </a:spcAft>
                      </a:pPr>
                      <a:r>
                        <a:rPr lang="en-US" sz="1100">
                          <a:effectLst/>
                        </a:rPr>
                        <a:t> </a:t>
                      </a:r>
                    </a:p>
                    <a:p>
                      <a:pPr marL="0" marR="0" algn="ctr">
                        <a:lnSpc>
                          <a:spcPct val="115000"/>
                        </a:lnSpc>
                        <a:spcBef>
                          <a:spcPts val="0"/>
                        </a:spcBef>
                        <a:spcAft>
                          <a:spcPts val="0"/>
                        </a:spcAft>
                      </a:pPr>
                      <a:r>
                        <a:rPr lang="en-US" sz="1100">
                          <a:effectLst/>
                        </a:rPr>
                        <a:t> </a:t>
                      </a:r>
                    </a:p>
                    <a:p>
                      <a:pPr marL="0" marR="0" algn="ctr">
                        <a:lnSpc>
                          <a:spcPct val="115000"/>
                        </a:lnSpc>
                        <a:spcBef>
                          <a:spcPts val="0"/>
                        </a:spcBef>
                        <a:spcAft>
                          <a:spcPts val="0"/>
                        </a:spcAft>
                      </a:pPr>
                      <a:r>
                        <a:rPr lang="en-US" sz="1100">
                          <a:effectLst/>
                        </a:rPr>
                        <a:t>1</a:t>
                      </a:r>
                      <a:endParaRPr lang="en-US" sz="1100">
                        <a:effectLst/>
                        <a:latin typeface="Calibri" panose="020F0502020204030204" pitchFamily="34" charset="0"/>
                        <a:ea typeface="Calibri" panose="020F0502020204030204" pitchFamily="34" charset="0"/>
                        <a:cs typeface="Mangal" panose="02040503050203030202" pitchFamily="18" charset="0"/>
                      </a:endParaRPr>
                    </a:p>
                  </a:txBody>
                  <a:tcPr marL="68429" marR="68429" marT="0" marB="0"/>
                </a:tc>
                <a:tc>
                  <a:txBody>
                    <a:bodyPr/>
                    <a:lstStyle/>
                    <a:p>
                      <a:pPr marL="0" marR="0">
                        <a:lnSpc>
                          <a:spcPct val="115000"/>
                        </a:lnSpc>
                        <a:spcBef>
                          <a:spcPts val="0"/>
                        </a:spcBef>
                        <a:spcAft>
                          <a:spcPts val="0"/>
                        </a:spcAft>
                      </a:pPr>
                      <a:r>
                        <a:rPr lang="en-US" sz="1100">
                          <a:effectLst/>
                        </a:rPr>
                        <a:t> </a:t>
                      </a:r>
                    </a:p>
                    <a:p>
                      <a:pPr marL="0" marR="0">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Mangal" panose="02040503050203030202" pitchFamily="18" charset="0"/>
                      </a:endParaRPr>
                    </a:p>
                  </a:txBody>
                  <a:tcPr marL="68429" marR="68429" marT="0" marB="0"/>
                </a:tc>
                <a:tc>
                  <a:txBody>
                    <a:bodyPr/>
                    <a:lstStyle/>
                    <a:p>
                      <a:pPr marL="0" marR="0">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Mangal" panose="02040503050203030202" pitchFamily="18" charset="0"/>
                      </a:endParaRPr>
                    </a:p>
                  </a:txBody>
                  <a:tcPr marL="68429" marR="68429" marT="0" marB="0"/>
                </a:tc>
                <a:tc>
                  <a:txBody>
                    <a:bodyPr/>
                    <a:lstStyle/>
                    <a:p>
                      <a:pPr marL="0" marR="0">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Mangal" panose="02040503050203030202" pitchFamily="18" charset="0"/>
                      </a:endParaRPr>
                    </a:p>
                  </a:txBody>
                  <a:tcPr marL="68429" marR="68429" marT="0" marB="0"/>
                </a:tc>
                <a:tc>
                  <a:txBody>
                    <a:bodyPr/>
                    <a:lstStyle/>
                    <a:p>
                      <a:pPr marL="0" marR="0">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Mangal" panose="02040503050203030202" pitchFamily="18" charset="0"/>
                      </a:endParaRPr>
                    </a:p>
                  </a:txBody>
                  <a:tcPr marL="68429" marR="68429" marT="0" marB="0"/>
                </a:tc>
                <a:tc>
                  <a:txBody>
                    <a:bodyPr/>
                    <a:lstStyle/>
                    <a:p>
                      <a:pPr marL="0" marR="0">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Mangal" panose="02040503050203030202" pitchFamily="18" charset="0"/>
                      </a:endParaRPr>
                    </a:p>
                  </a:txBody>
                  <a:tcPr marL="68429" marR="68429" marT="0" marB="0"/>
                </a:tc>
                <a:tc>
                  <a:txBody>
                    <a:bodyPr/>
                    <a:lstStyle/>
                    <a:p>
                      <a:pPr marL="0" marR="0">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Mangal" panose="02040503050203030202" pitchFamily="18" charset="0"/>
                      </a:endParaRPr>
                    </a:p>
                  </a:txBody>
                  <a:tcPr marL="68429" marR="68429" marT="0" marB="0"/>
                </a:tc>
                <a:tc>
                  <a:txBody>
                    <a:bodyPr/>
                    <a:lstStyle/>
                    <a:p>
                      <a:pPr marL="0" marR="0">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Mangal" panose="02040503050203030202" pitchFamily="18" charset="0"/>
                      </a:endParaRPr>
                    </a:p>
                  </a:txBody>
                  <a:tcPr marL="68429" marR="68429" marT="0" marB="0"/>
                </a:tc>
                <a:extLst>
                  <a:ext uri="{0D108BD9-81ED-4DB2-BD59-A6C34878D82A}">
                    <a16:rowId xmlns:a16="http://schemas.microsoft.com/office/drawing/2014/main" val="2079042942"/>
                  </a:ext>
                </a:extLst>
              </a:tr>
              <a:tr h="762000">
                <a:tc>
                  <a:txBody>
                    <a:bodyPr/>
                    <a:lstStyle/>
                    <a:p>
                      <a:pPr marL="0" marR="0" algn="ctr">
                        <a:lnSpc>
                          <a:spcPct val="115000"/>
                        </a:lnSpc>
                        <a:spcBef>
                          <a:spcPts val="0"/>
                        </a:spcBef>
                        <a:spcAft>
                          <a:spcPts val="0"/>
                        </a:spcAft>
                      </a:pPr>
                      <a:r>
                        <a:rPr lang="en-US" sz="1100">
                          <a:effectLst/>
                        </a:rPr>
                        <a:t> </a:t>
                      </a:r>
                    </a:p>
                    <a:p>
                      <a:pPr marL="0" marR="0" algn="ctr">
                        <a:lnSpc>
                          <a:spcPct val="115000"/>
                        </a:lnSpc>
                        <a:spcBef>
                          <a:spcPts val="0"/>
                        </a:spcBef>
                        <a:spcAft>
                          <a:spcPts val="0"/>
                        </a:spcAft>
                      </a:pPr>
                      <a:r>
                        <a:rPr lang="en-US" sz="1100">
                          <a:effectLst/>
                        </a:rPr>
                        <a:t> </a:t>
                      </a:r>
                    </a:p>
                    <a:p>
                      <a:pPr marL="0" marR="0" algn="ctr">
                        <a:lnSpc>
                          <a:spcPct val="115000"/>
                        </a:lnSpc>
                        <a:spcBef>
                          <a:spcPts val="0"/>
                        </a:spcBef>
                        <a:spcAft>
                          <a:spcPts val="0"/>
                        </a:spcAft>
                      </a:pPr>
                      <a:r>
                        <a:rPr lang="en-US" sz="1100">
                          <a:effectLst/>
                        </a:rPr>
                        <a:t>2</a:t>
                      </a:r>
                      <a:endParaRPr lang="en-US" sz="1100">
                        <a:effectLst/>
                        <a:latin typeface="Calibri" panose="020F0502020204030204" pitchFamily="34" charset="0"/>
                        <a:ea typeface="Calibri" panose="020F0502020204030204" pitchFamily="34" charset="0"/>
                        <a:cs typeface="Mangal" panose="02040503050203030202" pitchFamily="18" charset="0"/>
                      </a:endParaRPr>
                    </a:p>
                  </a:txBody>
                  <a:tcPr marL="68429" marR="68429" marT="0" marB="0"/>
                </a:tc>
                <a:tc>
                  <a:txBody>
                    <a:bodyPr/>
                    <a:lstStyle/>
                    <a:p>
                      <a:pPr marL="0" marR="0">
                        <a:lnSpc>
                          <a:spcPct val="115000"/>
                        </a:lnSpc>
                        <a:spcBef>
                          <a:spcPts val="0"/>
                        </a:spcBef>
                        <a:spcAft>
                          <a:spcPts val="0"/>
                        </a:spcAft>
                      </a:pPr>
                      <a:r>
                        <a:rPr lang="en-US" sz="1100">
                          <a:effectLst/>
                        </a:rPr>
                        <a:t> </a:t>
                      </a:r>
                    </a:p>
                    <a:p>
                      <a:pPr marL="0" marR="0">
                        <a:lnSpc>
                          <a:spcPct val="115000"/>
                        </a:lnSpc>
                        <a:spcBef>
                          <a:spcPts val="0"/>
                        </a:spcBef>
                        <a:spcAft>
                          <a:spcPts val="0"/>
                        </a:spcAft>
                      </a:pPr>
                      <a:r>
                        <a:rPr lang="en-US" sz="1100">
                          <a:effectLst/>
                        </a:rPr>
                        <a:t> </a:t>
                      </a:r>
                    </a:p>
                    <a:p>
                      <a:pPr marL="0" marR="0">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Mangal" panose="02040503050203030202" pitchFamily="18" charset="0"/>
                      </a:endParaRPr>
                    </a:p>
                  </a:txBody>
                  <a:tcPr marL="68429" marR="68429" marT="0" marB="0"/>
                </a:tc>
                <a:tc>
                  <a:txBody>
                    <a:bodyPr/>
                    <a:lstStyle/>
                    <a:p>
                      <a:pPr marL="0" marR="0">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Mangal" panose="02040503050203030202" pitchFamily="18" charset="0"/>
                      </a:endParaRPr>
                    </a:p>
                  </a:txBody>
                  <a:tcPr marL="68429" marR="68429" marT="0" marB="0"/>
                </a:tc>
                <a:tc>
                  <a:txBody>
                    <a:bodyPr/>
                    <a:lstStyle/>
                    <a:p>
                      <a:pPr marL="0" marR="0">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Mangal" panose="02040503050203030202" pitchFamily="18" charset="0"/>
                      </a:endParaRPr>
                    </a:p>
                  </a:txBody>
                  <a:tcPr marL="68429" marR="68429" marT="0" marB="0"/>
                </a:tc>
                <a:tc>
                  <a:txBody>
                    <a:bodyPr/>
                    <a:lstStyle/>
                    <a:p>
                      <a:pPr marL="0" marR="0">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Mangal" panose="02040503050203030202" pitchFamily="18" charset="0"/>
                      </a:endParaRPr>
                    </a:p>
                  </a:txBody>
                  <a:tcPr marL="68429" marR="68429" marT="0" marB="0"/>
                </a:tc>
                <a:tc>
                  <a:txBody>
                    <a:bodyPr/>
                    <a:lstStyle/>
                    <a:p>
                      <a:pPr marL="0" marR="0">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Mangal" panose="02040503050203030202" pitchFamily="18" charset="0"/>
                      </a:endParaRPr>
                    </a:p>
                  </a:txBody>
                  <a:tcPr marL="68429" marR="68429" marT="0" marB="0"/>
                </a:tc>
                <a:tc>
                  <a:txBody>
                    <a:bodyPr/>
                    <a:lstStyle/>
                    <a:p>
                      <a:pPr marL="0" marR="0">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Mangal" panose="02040503050203030202" pitchFamily="18" charset="0"/>
                      </a:endParaRPr>
                    </a:p>
                  </a:txBody>
                  <a:tcPr marL="68429" marR="68429" marT="0" marB="0"/>
                </a:tc>
                <a:tc>
                  <a:txBody>
                    <a:bodyPr/>
                    <a:lstStyle/>
                    <a:p>
                      <a:pPr marL="0" marR="0">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Mangal" panose="02040503050203030202" pitchFamily="18" charset="0"/>
                      </a:endParaRPr>
                    </a:p>
                  </a:txBody>
                  <a:tcPr marL="68429" marR="68429" marT="0" marB="0"/>
                </a:tc>
                <a:extLst>
                  <a:ext uri="{0D108BD9-81ED-4DB2-BD59-A6C34878D82A}">
                    <a16:rowId xmlns:a16="http://schemas.microsoft.com/office/drawing/2014/main" val="4056632073"/>
                  </a:ext>
                </a:extLst>
              </a:tr>
              <a:tr h="769712">
                <a:tc>
                  <a:txBody>
                    <a:bodyPr/>
                    <a:lstStyle/>
                    <a:p>
                      <a:pPr marL="0" marR="0" algn="ctr">
                        <a:lnSpc>
                          <a:spcPct val="115000"/>
                        </a:lnSpc>
                        <a:spcBef>
                          <a:spcPts val="0"/>
                        </a:spcBef>
                        <a:spcAft>
                          <a:spcPts val="0"/>
                        </a:spcAft>
                      </a:pPr>
                      <a:r>
                        <a:rPr lang="en-US" sz="1100">
                          <a:effectLst/>
                        </a:rPr>
                        <a:t> </a:t>
                      </a:r>
                    </a:p>
                    <a:p>
                      <a:pPr marL="0" marR="0" algn="ctr">
                        <a:lnSpc>
                          <a:spcPct val="115000"/>
                        </a:lnSpc>
                        <a:spcBef>
                          <a:spcPts val="0"/>
                        </a:spcBef>
                        <a:spcAft>
                          <a:spcPts val="0"/>
                        </a:spcAft>
                      </a:pPr>
                      <a:r>
                        <a:rPr lang="en-US" sz="1100">
                          <a:effectLst/>
                        </a:rPr>
                        <a:t> </a:t>
                      </a:r>
                    </a:p>
                    <a:p>
                      <a:pPr marL="0" marR="0" algn="ctr">
                        <a:lnSpc>
                          <a:spcPct val="115000"/>
                        </a:lnSpc>
                        <a:spcBef>
                          <a:spcPts val="0"/>
                        </a:spcBef>
                        <a:spcAft>
                          <a:spcPts val="0"/>
                        </a:spcAft>
                      </a:pPr>
                      <a:r>
                        <a:rPr lang="en-US" sz="1100">
                          <a:effectLst/>
                        </a:rPr>
                        <a:t>3</a:t>
                      </a:r>
                      <a:endParaRPr lang="en-US" sz="1100">
                        <a:effectLst/>
                        <a:latin typeface="Calibri" panose="020F0502020204030204" pitchFamily="34" charset="0"/>
                        <a:ea typeface="Calibri" panose="020F0502020204030204" pitchFamily="34" charset="0"/>
                        <a:cs typeface="Mangal" panose="02040503050203030202" pitchFamily="18" charset="0"/>
                      </a:endParaRPr>
                    </a:p>
                  </a:txBody>
                  <a:tcPr marL="68429" marR="68429" marT="0" marB="0"/>
                </a:tc>
                <a:tc>
                  <a:txBody>
                    <a:bodyPr/>
                    <a:lstStyle/>
                    <a:p>
                      <a:pPr marL="0" marR="0">
                        <a:lnSpc>
                          <a:spcPct val="115000"/>
                        </a:lnSpc>
                        <a:spcBef>
                          <a:spcPts val="0"/>
                        </a:spcBef>
                        <a:spcAft>
                          <a:spcPts val="0"/>
                        </a:spcAft>
                      </a:pPr>
                      <a:endParaRPr lang="en-US" sz="1100">
                        <a:effectLst/>
                      </a:endParaRPr>
                    </a:p>
                    <a:p>
                      <a:pPr marL="0" marR="0">
                        <a:lnSpc>
                          <a:spcPct val="115000"/>
                        </a:lnSpc>
                        <a:spcBef>
                          <a:spcPts val="0"/>
                        </a:spcBef>
                        <a:spcAft>
                          <a:spcPts val="0"/>
                        </a:spcAft>
                      </a:pPr>
                      <a:r>
                        <a:rPr lang="en-US" sz="1100">
                          <a:effectLst/>
                        </a:rPr>
                        <a:t> </a:t>
                      </a:r>
                    </a:p>
                    <a:p>
                      <a:pPr marL="0" marR="0">
                        <a:lnSpc>
                          <a:spcPct val="115000"/>
                        </a:lnSpc>
                        <a:spcBef>
                          <a:spcPts val="0"/>
                        </a:spcBef>
                        <a:spcAft>
                          <a:spcPts val="0"/>
                        </a:spcAft>
                      </a:pPr>
                      <a:r>
                        <a:rPr lang="en-US" sz="1100">
                          <a:effectLst/>
                        </a:rPr>
                        <a:t> </a:t>
                      </a:r>
                    </a:p>
                    <a:p>
                      <a:pPr marL="0" marR="0">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Mangal" panose="02040503050203030202" pitchFamily="18" charset="0"/>
                      </a:endParaRPr>
                    </a:p>
                  </a:txBody>
                  <a:tcPr marL="68429" marR="68429" marT="0" marB="0"/>
                </a:tc>
                <a:tc>
                  <a:txBody>
                    <a:bodyPr/>
                    <a:lstStyle/>
                    <a:p>
                      <a:pPr marL="0" marR="0">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Mangal" panose="02040503050203030202" pitchFamily="18" charset="0"/>
                      </a:endParaRPr>
                    </a:p>
                  </a:txBody>
                  <a:tcPr marL="68429" marR="68429" marT="0" marB="0"/>
                </a:tc>
                <a:tc>
                  <a:txBody>
                    <a:bodyPr/>
                    <a:lstStyle/>
                    <a:p>
                      <a:pPr marL="0" marR="0">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Mangal" panose="02040503050203030202" pitchFamily="18" charset="0"/>
                      </a:endParaRPr>
                    </a:p>
                  </a:txBody>
                  <a:tcPr marL="68429" marR="68429" marT="0" marB="0"/>
                </a:tc>
                <a:tc>
                  <a:txBody>
                    <a:bodyPr/>
                    <a:lstStyle/>
                    <a:p>
                      <a:pPr marL="0" marR="0">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Mangal" panose="02040503050203030202" pitchFamily="18" charset="0"/>
                      </a:endParaRPr>
                    </a:p>
                  </a:txBody>
                  <a:tcPr marL="68429" marR="68429" marT="0" marB="0"/>
                </a:tc>
                <a:tc>
                  <a:txBody>
                    <a:bodyPr/>
                    <a:lstStyle/>
                    <a:p>
                      <a:pPr marL="0" marR="0">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Mangal" panose="02040503050203030202" pitchFamily="18" charset="0"/>
                      </a:endParaRPr>
                    </a:p>
                  </a:txBody>
                  <a:tcPr marL="68429" marR="68429" marT="0" marB="0"/>
                </a:tc>
                <a:tc>
                  <a:txBody>
                    <a:bodyPr/>
                    <a:lstStyle/>
                    <a:p>
                      <a:pPr marL="0" marR="0">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Mangal" panose="02040503050203030202" pitchFamily="18" charset="0"/>
                      </a:endParaRPr>
                    </a:p>
                  </a:txBody>
                  <a:tcPr marL="68429" marR="68429" marT="0" marB="0"/>
                </a:tc>
                <a:tc>
                  <a:txBody>
                    <a:bodyPr/>
                    <a:lstStyle/>
                    <a:p>
                      <a:pPr marL="0" marR="0">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Mangal" panose="02040503050203030202" pitchFamily="18" charset="0"/>
                      </a:endParaRPr>
                    </a:p>
                  </a:txBody>
                  <a:tcPr marL="68429" marR="68429" marT="0" marB="0"/>
                </a:tc>
                <a:extLst>
                  <a:ext uri="{0D108BD9-81ED-4DB2-BD59-A6C34878D82A}">
                    <a16:rowId xmlns:a16="http://schemas.microsoft.com/office/drawing/2014/main" val="980648929"/>
                  </a:ext>
                </a:extLst>
              </a:tr>
            </a:tbl>
          </a:graphicData>
        </a:graphic>
      </p:graphicFrame>
      <p:sp>
        <p:nvSpPr>
          <p:cNvPr id="9" name="TextBox 8">
            <a:extLst>
              <a:ext uri="{FF2B5EF4-FFF2-40B4-BE49-F238E27FC236}">
                <a16:creationId xmlns:a16="http://schemas.microsoft.com/office/drawing/2014/main" id="{62CA1AE2-84D9-5CAB-23FB-3C2FE4306DFE}"/>
              </a:ext>
            </a:extLst>
          </p:cNvPr>
          <p:cNvSpPr txBox="1"/>
          <p:nvPr/>
        </p:nvSpPr>
        <p:spPr>
          <a:xfrm>
            <a:off x="353122" y="674447"/>
            <a:ext cx="8714678" cy="923330"/>
          </a:xfrm>
          <a:prstGeom prst="rect">
            <a:avLst/>
          </a:prstGeom>
          <a:noFill/>
        </p:spPr>
        <p:txBody>
          <a:bodyPr wrap="square" rtlCol="0">
            <a:spAutoFit/>
          </a:bodyPr>
          <a:lstStyle/>
          <a:p>
            <a:r>
              <a:rPr lang="en-US"/>
              <a:t>Name:</a:t>
            </a:r>
          </a:p>
          <a:p>
            <a:r>
              <a:rPr lang="en-US"/>
              <a:t>Organization:</a:t>
            </a:r>
          </a:p>
          <a:p>
            <a:r>
              <a:rPr lang="en-US"/>
              <a:t>Designation:</a:t>
            </a:r>
          </a:p>
        </p:txBody>
      </p:sp>
    </p:spTree>
    <p:extLst>
      <p:ext uri="{BB962C8B-B14F-4D97-AF65-F5344CB8AC3E}">
        <p14:creationId xmlns:p14="http://schemas.microsoft.com/office/powerpoint/2010/main" val="8592155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3A50C908-3D20-67E3-BCA9-32DA86799787}"/>
              </a:ext>
            </a:extLst>
          </p:cNvPr>
          <p:cNvSpPr>
            <a:spLocks noGrp="1"/>
          </p:cNvSpPr>
          <p:nvPr>
            <p:ph idx="1"/>
          </p:nvPr>
        </p:nvSpPr>
        <p:spPr/>
        <p:txBody>
          <a:bodyPr/>
          <a:lstStyle/>
          <a:p>
            <a:r>
              <a:rPr lang="en-US"/>
              <a:t>Group discussion</a:t>
            </a:r>
          </a:p>
          <a:p>
            <a:endParaRPr lang="en-US"/>
          </a:p>
          <a:p>
            <a:r>
              <a:rPr lang="en-US"/>
              <a:t>One gender perspective activity that is currently present in any stage of project cycle.</a:t>
            </a:r>
          </a:p>
          <a:p>
            <a:endParaRPr lang="en-US"/>
          </a:p>
          <a:p>
            <a:r>
              <a:rPr lang="en-US"/>
              <a:t>Collect response from one member of a group</a:t>
            </a:r>
          </a:p>
        </p:txBody>
      </p:sp>
      <p:sp>
        <p:nvSpPr>
          <p:cNvPr id="3" name="Title 2">
            <a:extLst>
              <a:ext uri="{FF2B5EF4-FFF2-40B4-BE49-F238E27FC236}">
                <a16:creationId xmlns:a16="http://schemas.microsoft.com/office/drawing/2014/main" id="{522A5312-AF57-50EF-5DBD-43473E3334DE}"/>
              </a:ext>
            </a:extLst>
          </p:cNvPr>
          <p:cNvSpPr>
            <a:spLocks noGrp="1"/>
          </p:cNvSpPr>
          <p:nvPr>
            <p:ph type="title"/>
          </p:nvPr>
        </p:nvSpPr>
        <p:spPr/>
        <p:txBody>
          <a:bodyPr/>
          <a:lstStyle/>
          <a:p>
            <a:r>
              <a:rPr lang="en-US"/>
              <a:t>Review</a:t>
            </a:r>
          </a:p>
        </p:txBody>
      </p:sp>
    </p:spTree>
    <p:extLst>
      <p:ext uri="{BB962C8B-B14F-4D97-AF65-F5344CB8AC3E}">
        <p14:creationId xmlns:p14="http://schemas.microsoft.com/office/powerpoint/2010/main" val="116323262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0293830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endParaRPr lang="en-US" dirty="0"/>
          </a:p>
          <a:p>
            <a:pPr lvl="0"/>
            <a:r>
              <a:rPr lang="en-US" dirty="0"/>
              <a:t>Where can you start or what is the starting point to incorporate the GEDSI </a:t>
            </a:r>
            <a:r>
              <a:rPr lang="en-US"/>
              <a:t>ideas?</a:t>
            </a:r>
          </a:p>
          <a:p>
            <a:pPr lvl="0"/>
            <a:endParaRPr lang="en-US"/>
          </a:p>
          <a:p>
            <a:r>
              <a:rPr lang="en-US"/>
              <a:t>Collect 2 to 3 responses </a:t>
            </a:r>
            <a:endParaRPr lang="en-US" dirty="0"/>
          </a:p>
        </p:txBody>
      </p:sp>
      <p:sp>
        <p:nvSpPr>
          <p:cNvPr id="2" name="Title 1"/>
          <p:cNvSpPr>
            <a:spLocks noGrp="1"/>
          </p:cNvSpPr>
          <p:nvPr>
            <p:ph type="title"/>
          </p:nvPr>
        </p:nvSpPr>
        <p:spPr/>
        <p:txBody>
          <a:bodyPr/>
          <a:lstStyle/>
          <a:p>
            <a:r>
              <a:rPr lang="en-US" dirty="0"/>
              <a:t>Introduction</a:t>
            </a:r>
          </a:p>
        </p:txBody>
      </p:sp>
    </p:spTree>
    <p:extLst>
      <p:ext uri="{BB962C8B-B14F-4D97-AF65-F5344CB8AC3E}">
        <p14:creationId xmlns:p14="http://schemas.microsoft.com/office/powerpoint/2010/main" val="32150637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0327" y="881046"/>
            <a:ext cx="5794273" cy="3051572"/>
          </a:xfrm>
        </p:spPr>
        <p:txBody>
          <a:bodyPr>
            <a:normAutofit/>
          </a:bodyPr>
          <a:lstStyle/>
          <a:p>
            <a:pPr lvl="0"/>
            <a:r>
              <a:rPr lang="en-US" dirty="0"/>
              <a:t>Incorporate GEDSI perspective in urban sanitation throughout the project cycle</a:t>
            </a:r>
          </a:p>
          <a:p>
            <a:pPr lvl="0"/>
            <a:endParaRPr lang="en-US" dirty="0"/>
          </a:p>
        </p:txBody>
      </p:sp>
      <p:sp>
        <p:nvSpPr>
          <p:cNvPr id="2" name="Title 1"/>
          <p:cNvSpPr>
            <a:spLocks noGrp="1"/>
          </p:cNvSpPr>
          <p:nvPr>
            <p:ph type="title"/>
          </p:nvPr>
        </p:nvSpPr>
        <p:spPr/>
        <p:txBody>
          <a:bodyPr/>
          <a:lstStyle/>
          <a:p>
            <a:pPr algn="l"/>
            <a:r>
              <a:rPr lang="en-US" dirty="0"/>
              <a:t>Learning Outcome</a:t>
            </a:r>
          </a:p>
        </p:txBody>
      </p:sp>
      <p:pic>
        <p:nvPicPr>
          <p:cNvPr id="4" name="Picture 3">
            <a:extLst>
              <a:ext uri="{FF2B5EF4-FFF2-40B4-BE49-F238E27FC236}">
                <a16:creationId xmlns:a16="http://schemas.microsoft.com/office/drawing/2014/main" id="{93F89B8B-8F9D-3BA1-7E4B-AE4913C8DC6F}"/>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6082033" y="1213955"/>
            <a:ext cx="2749515" cy="2909904"/>
          </a:xfrm>
          <a:prstGeom prst="rect">
            <a:avLst/>
          </a:prstGeom>
        </p:spPr>
      </p:pic>
    </p:spTree>
    <p:extLst>
      <p:ext uri="{BB962C8B-B14F-4D97-AF65-F5344CB8AC3E}">
        <p14:creationId xmlns:p14="http://schemas.microsoft.com/office/powerpoint/2010/main" val="23447224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52451" y="800928"/>
            <a:ext cx="4552950" cy="4247322"/>
          </a:xfrm>
        </p:spPr>
        <p:txBody>
          <a:bodyPr/>
          <a:lstStyle/>
          <a:p>
            <a:r>
              <a:rPr lang="en-US" dirty="0"/>
              <a:t>Gender Mainstreaming throughout project cycle</a:t>
            </a:r>
          </a:p>
          <a:p>
            <a:endParaRPr lang="en-US"/>
          </a:p>
          <a:p>
            <a:r>
              <a:rPr lang="en-US"/>
              <a:t>Group </a:t>
            </a:r>
            <a:r>
              <a:rPr lang="en-US" dirty="0"/>
              <a:t>Activity</a:t>
            </a:r>
          </a:p>
        </p:txBody>
      </p:sp>
      <p:sp>
        <p:nvSpPr>
          <p:cNvPr id="2" name="Title 1"/>
          <p:cNvSpPr>
            <a:spLocks noGrp="1"/>
          </p:cNvSpPr>
          <p:nvPr>
            <p:ph type="title"/>
          </p:nvPr>
        </p:nvSpPr>
        <p:spPr/>
        <p:txBody>
          <a:bodyPr/>
          <a:lstStyle/>
          <a:p>
            <a:r>
              <a:rPr lang="en-US" dirty="0"/>
              <a:t>Presentation Outline</a:t>
            </a:r>
          </a:p>
        </p:txBody>
      </p:sp>
      <p:pic>
        <p:nvPicPr>
          <p:cNvPr id="4" name="Picture 3">
            <a:extLst>
              <a:ext uri="{FF2B5EF4-FFF2-40B4-BE49-F238E27FC236}">
                <a16:creationId xmlns:a16="http://schemas.microsoft.com/office/drawing/2014/main" id="{C3D6E3D4-674D-F410-504D-E894906DC9B8}"/>
              </a:ext>
            </a:extLst>
          </p:cNvPr>
          <p:cNvPicPr>
            <a:picLocks noChangeAspect="1"/>
          </p:cNvPicPr>
          <p:nvPr/>
        </p:nvPicPr>
        <p:blipFill rotWithShape="1">
          <a:blip r:embed="rId2">
            <a:extLst>
              <a:ext uri="{28A0092B-C50C-407E-A947-70E740481C1C}">
                <a14:useLocalDpi xmlns:a14="http://schemas.microsoft.com/office/drawing/2010/main" val="0"/>
              </a:ext>
            </a:extLst>
          </a:blip>
          <a:srcRect l="6257" t="15079" r="39161" b="16409"/>
          <a:stretch/>
        </p:blipFill>
        <p:spPr>
          <a:xfrm>
            <a:off x="5181600" y="1314812"/>
            <a:ext cx="3844036" cy="3219554"/>
          </a:xfrm>
          <a:prstGeom prst="rect">
            <a:avLst/>
          </a:prstGeom>
        </p:spPr>
      </p:pic>
    </p:spTree>
    <p:extLst>
      <p:ext uri="{BB962C8B-B14F-4D97-AF65-F5344CB8AC3E}">
        <p14:creationId xmlns:p14="http://schemas.microsoft.com/office/powerpoint/2010/main" val="2660428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2C6FA5-A5CF-BD03-72C7-947AF9BCE405}"/>
              </a:ext>
            </a:extLst>
          </p:cNvPr>
          <p:cNvSpPr>
            <a:spLocks noGrp="1"/>
          </p:cNvSpPr>
          <p:nvPr>
            <p:ph type="title"/>
          </p:nvPr>
        </p:nvSpPr>
        <p:spPr/>
        <p:txBody>
          <a:bodyPr>
            <a:normAutofit/>
          </a:bodyPr>
          <a:lstStyle/>
          <a:p>
            <a:r>
              <a:rPr lang="en-US" dirty="0"/>
              <a:t>Training Structure</a:t>
            </a:r>
          </a:p>
        </p:txBody>
      </p:sp>
      <p:sp>
        <p:nvSpPr>
          <p:cNvPr id="9" name="Rectangle 8">
            <a:extLst>
              <a:ext uri="{FF2B5EF4-FFF2-40B4-BE49-F238E27FC236}">
                <a16:creationId xmlns:a16="http://schemas.microsoft.com/office/drawing/2014/main" id="{20982E9A-780F-1236-218B-5577BF717229}"/>
              </a:ext>
            </a:extLst>
          </p:cNvPr>
          <p:cNvSpPr/>
          <p:nvPr/>
        </p:nvSpPr>
        <p:spPr bwMode="auto">
          <a:xfrm>
            <a:off x="4073945" y="1699345"/>
            <a:ext cx="509117" cy="607071"/>
          </a:xfrm>
          <a:prstGeom prst="rect">
            <a:avLst/>
          </a:prstGeom>
          <a:noFill/>
          <a:ln w="47625">
            <a:noFill/>
          </a:ln>
        </p:spPr>
        <p:style>
          <a:lnRef idx="2">
            <a:schemeClr val="accent1">
              <a:shade val="50000"/>
            </a:schemeClr>
          </a:lnRef>
          <a:fillRef idx="1">
            <a:schemeClr val="accent1"/>
          </a:fillRef>
          <a:effectRef idx="0">
            <a:schemeClr val="accent1"/>
          </a:effectRef>
          <a:fontRef idx="minor">
            <a:schemeClr val="lt1"/>
          </a:fontRef>
        </p:style>
        <p:txBody>
          <a:bodyPr wrap="square" lIns="0" tIns="0" rIns="0" bIns="144000" anchor="ctr">
            <a:spAutoFit/>
          </a:bodyPr>
          <a:lstStyle/>
          <a:p>
            <a:pPr algn="ctr">
              <a:defRPr/>
            </a:pPr>
            <a:r>
              <a:rPr lang="fr-FR" sz="3000" dirty="0">
                <a:solidFill>
                  <a:srgbClr val="005B8E"/>
                </a:solidFill>
                <a:cs typeface="Arial" panose="020B0604020202020204" pitchFamily="34" charset="0"/>
              </a:rPr>
              <a:t>4</a:t>
            </a:r>
          </a:p>
        </p:txBody>
      </p:sp>
      <p:sp>
        <p:nvSpPr>
          <p:cNvPr id="12" name="Rectangle 11">
            <a:extLst>
              <a:ext uri="{FF2B5EF4-FFF2-40B4-BE49-F238E27FC236}">
                <a16:creationId xmlns:a16="http://schemas.microsoft.com/office/drawing/2014/main" id="{17D3DF62-7614-1F34-343E-B70D60062542}"/>
              </a:ext>
            </a:extLst>
          </p:cNvPr>
          <p:cNvSpPr/>
          <p:nvPr/>
        </p:nvSpPr>
        <p:spPr bwMode="auto">
          <a:xfrm>
            <a:off x="1524000" y="1700559"/>
            <a:ext cx="552450" cy="607071"/>
          </a:xfrm>
          <a:prstGeom prst="rect">
            <a:avLst/>
          </a:prstGeom>
          <a:noFill/>
          <a:ln w="47625">
            <a:noFill/>
          </a:ln>
        </p:spPr>
        <p:style>
          <a:lnRef idx="2">
            <a:schemeClr val="accent1">
              <a:shade val="50000"/>
            </a:schemeClr>
          </a:lnRef>
          <a:fillRef idx="1">
            <a:schemeClr val="accent1"/>
          </a:fillRef>
          <a:effectRef idx="0">
            <a:schemeClr val="accent1"/>
          </a:effectRef>
          <a:fontRef idx="minor">
            <a:schemeClr val="lt1"/>
          </a:fontRef>
        </p:style>
        <p:txBody>
          <a:bodyPr lIns="0" tIns="0" rIns="0" bIns="144000" anchor="ctr">
            <a:spAutoFit/>
          </a:bodyPr>
          <a:lstStyle/>
          <a:p>
            <a:pPr algn="ctr">
              <a:defRPr/>
            </a:pPr>
            <a:r>
              <a:rPr lang="fr-FR" sz="3000" dirty="0">
                <a:solidFill>
                  <a:srgbClr val="005B8E"/>
                </a:solidFill>
                <a:cs typeface="Arial" panose="020B0604020202020204" pitchFamily="34" charset="0"/>
              </a:rPr>
              <a:t>2</a:t>
            </a:r>
          </a:p>
        </p:txBody>
      </p:sp>
      <p:cxnSp>
        <p:nvCxnSpPr>
          <p:cNvPr id="17" name="Connecteur droit 9">
            <a:extLst>
              <a:ext uri="{FF2B5EF4-FFF2-40B4-BE49-F238E27FC236}">
                <a16:creationId xmlns:a16="http://schemas.microsoft.com/office/drawing/2014/main" id="{53A448EB-4804-4BF5-BFCF-754371F48D08}"/>
              </a:ext>
            </a:extLst>
          </p:cNvPr>
          <p:cNvCxnSpPr>
            <a:cxnSpLocks/>
          </p:cNvCxnSpPr>
          <p:nvPr/>
        </p:nvCxnSpPr>
        <p:spPr>
          <a:xfrm>
            <a:off x="249876" y="2787775"/>
            <a:ext cx="8713685" cy="0"/>
          </a:xfrm>
          <a:prstGeom prst="line">
            <a:avLst/>
          </a:prstGeom>
          <a:ln w="85725">
            <a:solidFill>
              <a:srgbClr val="005B8E"/>
            </a:solidFill>
          </a:ln>
        </p:spPr>
        <p:style>
          <a:lnRef idx="1">
            <a:schemeClr val="accent1"/>
          </a:lnRef>
          <a:fillRef idx="0">
            <a:schemeClr val="accent1"/>
          </a:fillRef>
          <a:effectRef idx="0">
            <a:schemeClr val="accent1"/>
          </a:effectRef>
          <a:fontRef idx="minor">
            <a:schemeClr val="tx1"/>
          </a:fontRef>
        </p:style>
      </p:cxnSp>
      <p:sp>
        <p:nvSpPr>
          <p:cNvPr id="16" name="Rectangle 15">
            <a:extLst>
              <a:ext uri="{FF2B5EF4-FFF2-40B4-BE49-F238E27FC236}">
                <a16:creationId xmlns:a16="http://schemas.microsoft.com/office/drawing/2014/main" id="{697C93BF-3F62-5329-7B72-5FBE214265C5}"/>
              </a:ext>
            </a:extLst>
          </p:cNvPr>
          <p:cNvSpPr/>
          <p:nvPr/>
        </p:nvSpPr>
        <p:spPr>
          <a:xfrm>
            <a:off x="2590800" y="1703297"/>
            <a:ext cx="547688" cy="607071"/>
          </a:xfrm>
          <a:prstGeom prst="rect">
            <a:avLst/>
          </a:prstGeom>
          <a:noFill/>
          <a:ln w="47625">
            <a:noFill/>
          </a:ln>
        </p:spPr>
        <p:style>
          <a:lnRef idx="2">
            <a:schemeClr val="accent1">
              <a:shade val="50000"/>
            </a:schemeClr>
          </a:lnRef>
          <a:fillRef idx="1">
            <a:schemeClr val="accent1"/>
          </a:fillRef>
          <a:effectRef idx="0">
            <a:schemeClr val="accent1"/>
          </a:effectRef>
          <a:fontRef idx="minor">
            <a:schemeClr val="lt1"/>
          </a:fontRef>
        </p:style>
        <p:txBody>
          <a:bodyPr lIns="0" tIns="0" rIns="0" bIns="144000" anchor="ctr">
            <a:spAutoFit/>
          </a:bodyPr>
          <a:lstStyle/>
          <a:p>
            <a:pPr algn="ctr">
              <a:defRPr/>
            </a:pPr>
            <a:r>
              <a:rPr lang="fr-FR" sz="3000" dirty="0">
                <a:solidFill>
                  <a:srgbClr val="005B8E"/>
                </a:solidFill>
                <a:cs typeface="Arial" panose="020B0604020202020204" pitchFamily="34" charset="0"/>
              </a:rPr>
              <a:t>3</a:t>
            </a:r>
          </a:p>
        </p:txBody>
      </p:sp>
      <p:sp>
        <p:nvSpPr>
          <p:cNvPr id="23" name="Rectangle 22">
            <a:extLst>
              <a:ext uri="{FF2B5EF4-FFF2-40B4-BE49-F238E27FC236}">
                <a16:creationId xmlns:a16="http://schemas.microsoft.com/office/drawing/2014/main" id="{FF1F9DFC-2F2F-8B80-6A94-4372399D22E8}"/>
              </a:ext>
            </a:extLst>
          </p:cNvPr>
          <p:cNvSpPr/>
          <p:nvPr/>
        </p:nvSpPr>
        <p:spPr bwMode="auto">
          <a:xfrm>
            <a:off x="6817370" y="1719993"/>
            <a:ext cx="764175" cy="607071"/>
          </a:xfrm>
          <a:prstGeom prst="rect">
            <a:avLst/>
          </a:prstGeom>
          <a:noFill/>
          <a:ln w="47625">
            <a:noFill/>
          </a:ln>
        </p:spPr>
        <p:style>
          <a:lnRef idx="2">
            <a:schemeClr val="accent1">
              <a:shade val="50000"/>
            </a:schemeClr>
          </a:lnRef>
          <a:fillRef idx="1">
            <a:schemeClr val="accent1"/>
          </a:fillRef>
          <a:effectRef idx="0">
            <a:schemeClr val="accent1"/>
          </a:effectRef>
          <a:fontRef idx="minor">
            <a:schemeClr val="lt1"/>
          </a:fontRef>
        </p:style>
        <p:txBody>
          <a:bodyPr wrap="square" lIns="0" tIns="0" rIns="0" bIns="144000" anchor="ctr">
            <a:spAutoFit/>
          </a:bodyPr>
          <a:lstStyle/>
          <a:p>
            <a:pPr algn="ctr">
              <a:defRPr/>
            </a:pPr>
            <a:r>
              <a:rPr lang="fr-FR" sz="3000" dirty="0">
                <a:solidFill>
                  <a:srgbClr val="005B8E"/>
                </a:solidFill>
                <a:cs typeface="Arial" panose="020B0604020202020204" pitchFamily="34" charset="0"/>
              </a:rPr>
              <a:t>6</a:t>
            </a:r>
          </a:p>
        </p:txBody>
      </p:sp>
      <p:grpSp>
        <p:nvGrpSpPr>
          <p:cNvPr id="3" name="Group 2">
            <a:extLst>
              <a:ext uri="{FF2B5EF4-FFF2-40B4-BE49-F238E27FC236}">
                <a16:creationId xmlns:a16="http://schemas.microsoft.com/office/drawing/2014/main" id="{DB8EE2A4-DFED-00E6-D6C0-A02C90B7DFE5}"/>
              </a:ext>
            </a:extLst>
          </p:cNvPr>
          <p:cNvGrpSpPr/>
          <p:nvPr/>
        </p:nvGrpSpPr>
        <p:grpSpPr>
          <a:xfrm>
            <a:off x="249876" y="1699345"/>
            <a:ext cx="636985" cy="895104"/>
            <a:chOff x="820509" y="2329632"/>
            <a:chExt cx="849313" cy="1193471"/>
          </a:xfrm>
        </p:grpSpPr>
        <p:sp>
          <p:nvSpPr>
            <p:cNvPr id="5" name="Rectangle 4">
              <a:extLst>
                <a:ext uri="{FF2B5EF4-FFF2-40B4-BE49-F238E27FC236}">
                  <a16:creationId xmlns:a16="http://schemas.microsoft.com/office/drawing/2014/main" id="{743244BC-58A6-D07E-0821-AB61B2BA4D94}"/>
                </a:ext>
              </a:extLst>
            </p:cNvPr>
            <p:cNvSpPr/>
            <p:nvPr/>
          </p:nvSpPr>
          <p:spPr>
            <a:xfrm>
              <a:off x="820509" y="2329632"/>
              <a:ext cx="849313" cy="809428"/>
            </a:xfrm>
            <a:prstGeom prst="rect">
              <a:avLst/>
            </a:prstGeom>
            <a:noFill/>
            <a:ln w="47625">
              <a:noFill/>
            </a:ln>
          </p:spPr>
          <p:style>
            <a:lnRef idx="2">
              <a:schemeClr val="accent1">
                <a:shade val="50000"/>
              </a:schemeClr>
            </a:lnRef>
            <a:fillRef idx="1">
              <a:schemeClr val="accent1"/>
            </a:fillRef>
            <a:effectRef idx="0">
              <a:schemeClr val="accent1"/>
            </a:effectRef>
            <a:fontRef idx="minor">
              <a:schemeClr val="lt1"/>
            </a:fontRef>
          </p:style>
          <p:txBody>
            <a:bodyPr lIns="0" tIns="0" rIns="0" bIns="144000" anchor="ctr">
              <a:spAutoFit/>
            </a:bodyPr>
            <a:lstStyle/>
            <a:p>
              <a:pPr algn="ctr">
                <a:defRPr/>
              </a:pPr>
              <a:r>
                <a:rPr lang="fr-FR" sz="3000" dirty="0">
                  <a:solidFill>
                    <a:srgbClr val="005B8E"/>
                  </a:solidFill>
                  <a:cs typeface="Arial" panose="020B0604020202020204" pitchFamily="34" charset="0"/>
                </a:rPr>
                <a:t>1</a:t>
              </a:r>
            </a:p>
          </p:txBody>
        </p:sp>
        <p:sp>
          <p:nvSpPr>
            <p:cNvPr id="29" name="ZoneTexte 28">
              <a:extLst>
                <a:ext uri="{FF2B5EF4-FFF2-40B4-BE49-F238E27FC236}">
                  <a16:creationId xmlns:a16="http://schemas.microsoft.com/office/drawing/2014/main" id="{80140C36-0E57-7071-3A16-2422F1BE2A11}"/>
                </a:ext>
              </a:extLst>
            </p:cNvPr>
            <p:cNvSpPr>
              <a:spLocks noChangeAspect="1"/>
            </p:cNvSpPr>
            <p:nvPr/>
          </p:nvSpPr>
          <p:spPr bwMode="auto">
            <a:xfrm>
              <a:off x="1103275" y="3152263"/>
              <a:ext cx="328510" cy="370840"/>
            </a:xfrm>
            <a:prstGeom prst="wedgeEllipseCallout">
              <a:avLst>
                <a:gd name="adj1" fmla="val -20833"/>
                <a:gd name="adj2" fmla="val 62500"/>
              </a:avLst>
            </a:prstGeom>
            <a:solidFill>
              <a:srgbClr val="C00000"/>
            </a:solidFill>
            <a:ln w="117475">
              <a:solidFill>
                <a:srgbClr val="31A3DD"/>
              </a:solidFill>
              <a:miter lim="800000"/>
              <a:headEnd/>
              <a:tailEnd/>
            </a:ln>
          </p:spPr>
          <p:txBody>
            <a:bodyPr lIns="180000" tIns="180000" rIns="180000" bIns="180000"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endParaRPr lang="fr-FR" altLang="en-US" dirty="0">
                <a:solidFill>
                  <a:srgbClr val="FFFFFF"/>
                </a:solidFill>
                <a:latin typeface="+mn-lt"/>
                <a:ea typeface="Roboto Medium"/>
                <a:cs typeface="Arial" panose="020B0604020202020204" pitchFamily="34" charset="0"/>
              </a:endParaRPr>
            </a:p>
          </p:txBody>
        </p:sp>
      </p:grpSp>
      <p:sp>
        <p:nvSpPr>
          <p:cNvPr id="36" name="Rectangle 35">
            <a:extLst>
              <a:ext uri="{FF2B5EF4-FFF2-40B4-BE49-F238E27FC236}">
                <a16:creationId xmlns:a16="http://schemas.microsoft.com/office/drawing/2014/main" id="{6277A892-0F63-4122-B138-09B1E5461B54}"/>
              </a:ext>
            </a:extLst>
          </p:cNvPr>
          <p:cNvSpPr/>
          <p:nvPr/>
        </p:nvSpPr>
        <p:spPr>
          <a:xfrm>
            <a:off x="249876" y="2821431"/>
            <a:ext cx="720919" cy="780424"/>
          </a:xfrm>
          <a:prstGeom prst="rect">
            <a:avLst/>
          </a:prstGeom>
          <a:noFill/>
          <a:ln w="47625">
            <a:noFill/>
          </a:ln>
        </p:spPr>
        <p:style>
          <a:lnRef idx="2">
            <a:schemeClr val="accent1">
              <a:shade val="50000"/>
            </a:schemeClr>
          </a:lnRef>
          <a:fillRef idx="1">
            <a:schemeClr val="accent1"/>
          </a:fillRef>
          <a:effectRef idx="0">
            <a:schemeClr val="accent1"/>
          </a:effectRef>
          <a:fontRef idx="minor">
            <a:schemeClr val="lt1"/>
          </a:fontRef>
        </p:style>
        <p:txBody>
          <a:bodyPr lIns="27000" tIns="135000" rIns="27000" bIns="0" rtlCol="0" anchor="t" anchorCtr="0">
            <a:noAutofit/>
          </a:bodyPr>
          <a:lstStyle/>
          <a:p>
            <a:pPr algn="ctr"/>
            <a:r>
              <a:rPr lang="en-US" sz="1200" b="1" dirty="0">
                <a:solidFill>
                  <a:srgbClr val="31A3DD"/>
                </a:solidFill>
                <a:ea typeface="Roboto" panose="02000000000000000000" pitchFamily="2" charset="0"/>
                <a:cs typeface="Arial" panose="020B0604020202020204" pitchFamily="34" charset="0"/>
              </a:rPr>
              <a:t>Training Opening</a:t>
            </a:r>
          </a:p>
        </p:txBody>
      </p:sp>
      <p:sp>
        <p:nvSpPr>
          <p:cNvPr id="37" name="Rectangle 36">
            <a:extLst>
              <a:ext uri="{FF2B5EF4-FFF2-40B4-BE49-F238E27FC236}">
                <a16:creationId xmlns:a16="http://schemas.microsoft.com/office/drawing/2014/main" id="{8752102A-DEFE-80FF-2D2D-D800B46A5F9F}"/>
              </a:ext>
            </a:extLst>
          </p:cNvPr>
          <p:cNvSpPr/>
          <p:nvPr/>
        </p:nvSpPr>
        <p:spPr>
          <a:xfrm>
            <a:off x="970795" y="2769035"/>
            <a:ext cx="1355735" cy="729039"/>
          </a:xfrm>
          <a:prstGeom prst="rect">
            <a:avLst/>
          </a:prstGeom>
          <a:noFill/>
          <a:ln w="47625">
            <a:noFill/>
          </a:ln>
        </p:spPr>
        <p:style>
          <a:lnRef idx="2">
            <a:schemeClr val="accent1">
              <a:shade val="50000"/>
            </a:schemeClr>
          </a:lnRef>
          <a:fillRef idx="1">
            <a:schemeClr val="accent1"/>
          </a:fillRef>
          <a:effectRef idx="0">
            <a:schemeClr val="accent1"/>
          </a:effectRef>
          <a:fontRef idx="minor">
            <a:schemeClr val="lt1"/>
          </a:fontRef>
        </p:style>
        <p:txBody>
          <a:bodyPr lIns="27000" tIns="135000" rIns="27000" bIns="0" rtlCol="0" anchor="t" anchorCtr="0">
            <a:noAutofit/>
          </a:bodyPr>
          <a:lstStyle/>
          <a:p>
            <a:pPr algn="ctr"/>
            <a:r>
              <a:rPr lang="en-US" sz="1200" b="1" dirty="0">
                <a:solidFill>
                  <a:srgbClr val="31A3DD"/>
                </a:solidFill>
                <a:ea typeface="Roboto" panose="02000000000000000000" pitchFamily="2" charset="0"/>
                <a:cs typeface="Arial" panose="020B0604020202020204" pitchFamily="34" charset="0"/>
              </a:rPr>
              <a:t>Gender: Concept and its terminologies</a:t>
            </a:r>
          </a:p>
        </p:txBody>
      </p:sp>
      <p:sp>
        <p:nvSpPr>
          <p:cNvPr id="38" name="Rectangle 37">
            <a:extLst>
              <a:ext uri="{FF2B5EF4-FFF2-40B4-BE49-F238E27FC236}">
                <a16:creationId xmlns:a16="http://schemas.microsoft.com/office/drawing/2014/main" id="{15E2DB06-1CE9-50A8-F7CD-96894BA0A732}"/>
              </a:ext>
            </a:extLst>
          </p:cNvPr>
          <p:cNvSpPr/>
          <p:nvPr/>
        </p:nvSpPr>
        <p:spPr>
          <a:xfrm>
            <a:off x="2460622" y="2846203"/>
            <a:ext cx="1355735" cy="691560"/>
          </a:xfrm>
          <a:prstGeom prst="rect">
            <a:avLst/>
          </a:prstGeom>
          <a:noFill/>
          <a:ln w="47625">
            <a:noFill/>
          </a:ln>
        </p:spPr>
        <p:style>
          <a:lnRef idx="2">
            <a:schemeClr val="accent1">
              <a:shade val="50000"/>
            </a:schemeClr>
          </a:lnRef>
          <a:fillRef idx="1">
            <a:schemeClr val="accent1"/>
          </a:fillRef>
          <a:effectRef idx="0">
            <a:schemeClr val="accent1"/>
          </a:effectRef>
          <a:fontRef idx="minor">
            <a:schemeClr val="lt1"/>
          </a:fontRef>
        </p:style>
        <p:txBody>
          <a:bodyPr lIns="27000" tIns="135000" rIns="27000" bIns="0" rtlCol="0" anchor="t" anchorCtr="0">
            <a:noAutofit/>
          </a:bodyPr>
          <a:lstStyle/>
          <a:p>
            <a:pPr algn="ctr"/>
            <a:r>
              <a:rPr lang="en-US" sz="1200" b="1" dirty="0">
                <a:solidFill>
                  <a:srgbClr val="31A3DD"/>
                </a:solidFill>
                <a:ea typeface="Roboto" panose="02000000000000000000" pitchFamily="2" charset="0"/>
                <a:cs typeface="Arial" panose="020B0604020202020204" pitchFamily="34" charset="0"/>
              </a:rPr>
              <a:t>Gender Mainstreaming</a:t>
            </a:r>
          </a:p>
        </p:txBody>
      </p:sp>
      <p:sp>
        <p:nvSpPr>
          <p:cNvPr id="39" name="Rectangle 38">
            <a:extLst>
              <a:ext uri="{FF2B5EF4-FFF2-40B4-BE49-F238E27FC236}">
                <a16:creationId xmlns:a16="http://schemas.microsoft.com/office/drawing/2014/main" id="{C9720CA1-B93B-2474-155A-60D10EC34345}"/>
              </a:ext>
            </a:extLst>
          </p:cNvPr>
          <p:cNvSpPr/>
          <p:nvPr/>
        </p:nvSpPr>
        <p:spPr>
          <a:xfrm>
            <a:off x="3656655" y="2860933"/>
            <a:ext cx="1355735" cy="691560"/>
          </a:xfrm>
          <a:prstGeom prst="rect">
            <a:avLst/>
          </a:prstGeom>
          <a:noFill/>
          <a:ln w="47625">
            <a:noFill/>
          </a:ln>
        </p:spPr>
        <p:style>
          <a:lnRef idx="2">
            <a:schemeClr val="accent1">
              <a:shade val="50000"/>
            </a:schemeClr>
          </a:lnRef>
          <a:fillRef idx="1">
            <a:schemeClr val="accent1"/>
          </a:fillRef>
          <a:effectRef idx="0">
            <a:schemeClr val="accent1"/>
          </a:effectRef>
          <a:fontRef idx="minor">
            <a:schemeClr val="lt1"/>
          </a:fontRef>
        </p:style>
        <p:txBody>
          <a:bodyPr lIns="27000" tIns="135000" rIns="27000" bIns="0" rtlCol="0" anchor="t" anchorCtr="0">
            <a:noAutofit/>
          </a:bodyPr>
          <a:lstStyle/>
          <a:p>
            <a:pPr algn="ctr"/>
            <a:r>
              <a:rPr lang="en-US" sz="1200" b="1" dirty="0">
                <a:solidFill>
                  <a:srgbClr val="31A3DD"/>
                </a:solidFill>
                <a:ea typeface="Roboto" panose="02000000000000000000" pitchFamily="2" charset="0"/>
                <a:cs typeface="Arial" panose="020B0604020202020204" pitchFamily="34" charset="0"/>
              </a:rPr>
              <a:t>Laws and Policies for gender mainstreaming</a:t>
            </a:r>
          </a:p>
        </p:txBody>
      </p:sp>
      <p:sp>
        <p:nvSpPr>
          <p:cNvPr id="40" name="Rectangle 39">
            <a:extLst>
              <a:ext uri="{FF2B5EF4-FFF2-40B4-BE49-F238E27FC236}">
                <a16:creationId xmlns:a16="http://schemas.microsoft.com/office/drawing/2014/main" id="{4469D5AE-A632-A2E6-B0CB-664D1B7DCFFD}"/>
              </a:ext>
            </a:extLst>
          </p:cNvPr>
          <p:cNvSpPr/>
          <p:nvPr/>
        </p:nvSpPr>
        <p:spPr>
          <a:xfrm>
            <a:off x="5397811" y="2846203"/>
            <a:ext cx="1355735" cy="691560"/>
          </a:xfrm>
          <a:prstGeom prst="rect">
            <a:avLst/>
          </a:prstGeom>
          <a:noFill/>
          <a:ln w="47625">
            <a:noFill/>
          </a:ln>
        </p:spPr>
        <p:style>
          <a:lnRef idx="2">
            <a:schemeClr val="accent1">
              <a:shade val="50000"/>
            </a:schemeClr>
          </a:lnRef>
          <a:fillRef idx="1">
            <a:schemeClr val="accent1"/>
          </a:fillRef>
          <a:effectRef idx="0">
            <a:schemeClr val="accent1"/>
          </a:effectRef>
          <a:fontRef idx="minor">
            <a:schemeClr val="lt1"/>
          </a:fontRef>
        </p:style>
        <p:txBody>
          <a:bodyPr lIns="27000" tIns="135000" rIns="27000" bIns="0" rtlCol="0" anchor="t" anchorCtr="0">
            <a:noAutofit/>
          </a:bodyPr>
          <a:lstStyle/>
          <a:p>
            <a:pPr algn="ctr"/>
            <a:r>
              <a:rPr lang="en-US" sz="1200" b="1" dirty="0">
                <a:solidFill>
                  <a:srgbClr val="31A3DD"/>
                </a:solidFill>
                <a:ea typeface="Roboto" panose="02000000000000000000" pitchFamily="2" charset="0"/>
                <a:cs typeface="Arial" panose="020B0604020202020204" pitchFamily="34" charset="0"/>
              </a:rPr>
              <a:t>Gender Perspective in WASH</a:t>
            </a:r>
          </a:p>
        </p:txBody>
      </p:sp>
      <p:sp>
        <p:nvSpPr>
          <p:cNvPr id="41" name="Rectangle 40">
            <a:extLst>
              <a:ext uri="{FF2B5EF4-FFF2-40B4-BE49-F238E27FC236}">
                <a16:creationId xmlns:a16="http://schemas.microsoft.com/office/drawing/2014/main" id="{F7334FE5-F29A-A66C-A89E-3201EDE9E5E2}"/>
              </a:ext>
            </a:extLst>
          </p:cNvPr>
          <p:cNvSpPr/>
          <p:nvPr/>
        </p:nvSpPr>
        <p:spPr>
          <a:xfrm>
            <a:off x="6817370" y="2825232"/>
            <a:ext cx="1355735" cy="691560"/>
          </a:xfrm>
          <a:prstGeom prst="rect">
            <a:avLst/>
          </a:prstGeom>
          <a:noFill/>
          <a:ln w="47625">
            <a:noFill/>
          </a:ln>
        </p:spPr>
        <p:style>
          <a:lnRef idx="2">
            <a:schemeClr val="accent1">
              <a:shade val="50000"/>
            </a:schemeClr>
          </a:lnRef>
          <a:fillRef idx="1">
            <a:schemeClr val="accent1"/>
          </a:fillRef>
          <a:effectRef idx="0">
            <a:schemeClr val="accent1"/>
          </a:effectRef>
          <a:fontRef idx="minor">
            <a:schemeClr val="lt1"/>
          </a:fontRef>
        </p:style>
        <p:txBody>
          <a:bodyPr lIns="27000" tIns="135000" rIns="27000" bIns="0" rtlCol="0" anchor="t" anchorCtr="0">
            <a:noAutofit/>
          </a:bodyPr>
          <a:lstStyle/>
          <a:p>
            <a:pPr algn="ctr"/>
            <a:endParaRPr lang="en-US" sz="1200" b="1" dirty="0">
              <a:solidFill>
                <a:srgbClr val="31A3DD"/>
              </a:solidFill>
              <a:ea typeface="Roboto" panose="02000000000000000000" pitchFamily="2" charset="0"/>
              <a:cs typeface="Arial" panose="020B0604020202020204" pitchFamily="34" charset="0"/>
            </a:endParaRPr>
          </a:p>
        </p:txBody>
      </p:sp>
      <p:sp>
        <p:nvSpPr>
          <p:cNvPr id="47" name="Rectangle 46">
            <a:extLst>
              <a:ext uri="{FF2B5EF4-FFF2-40B4-BE49-F238E27FC236}">
                <a16:creationId xmlns:a16="http://schemas.microsoft.com/office/drawing/2014/main" id="{6389FEA8-AF44-1AF5-EE55-3FF94DA36278}"/>
              </a:ext>
            </a:extLst>
          </p:cNvPr>
          <p:cNvSpPr/>
          <p:nvPr/>
        </p:nvSpPr>
        <p:spPr>
          <a:xfrm>
            <a:off x="6817368" y="2825232"/>
            <a:ext cx="1133416" cy="691560"/>
          </a:xfrm>
          <a:prstGeom prst="rect">
            <a:avLst/>
          </a:prstGeom>
          <a:noFill/>
          <a:ln w="47625">
            <a:noFill/>
          </a:ln>
        </p:spPr>
        <p:style>
          <a:lnRef idx="2">
            <a:schemeClr val="accent1">
              <a:shade val="50000"/>
            </a:schemeClr>
          </a:lnRef>
          <a:fillRef idx="1">
            <a:schemeClr val="accent1"/>
          </a:fillRef>
          <a:effectRef idx="0">
            <a:schemeClr val="accent1"/>
          </a:effectRef>
          <a:fontRef idx="minor">
            <a:schemeClr val="lt1"/>
          </a:fontRef>
        </p:style>
        <p:txBody>
          <a:bodyPr lIns="27000" tIns="135000" rIns="27000" bIns="0" rtlCol="0" anchor="t" anchorCtr="0">
            <a:noAutofit/>
          </a:bodyPr>
          <a:lstStyle/>
          <a:p>
            <a:pPr algn="ctr"/>
            <a:r>
              <a:rPr lang="en-US" sz="1200" b="1" dirty="0">
                <a:solidFill>
                  <a:srgbClr val="31A3DD"/>
                </a:solidFill>
                <a:ea typeface="Roboto" panose="02000000000000000000" pitchFamily="2" charset="0"/>
                <a:cs typeface="Arial" panose="020B0604020202020204" pitchFamily="34" charset="0"/>
              </a:rPr>
              <a:t>Mainstreaming Gender in Project Cycle</a:t>
            </a:r>
          </a:p>
        </p:txBody>
      </p:sp>
      <p:sp>
        <p:nvSpPr>
          <p:cNvPr id="31" name="Rectangle 30">
            <a:extLst>
              <a:ext uri="{FF2B5EF4-FFF2-40B4-BE49-F238E27FC236}">
                <a16:creationId xmlns:a16="http://schemas.microsoft.com/office/drawing/2014/main" id="{743244BC-58A6-D07E-0821-AB61B2BA4D94}"/>
              </a:ext>
            </a:extLst>
          </p:cNvPr>
          <p:cNvSpPr/>
          <p:nvPr/>
        </p:nvSpPr>
        <p:spPr>
          <a:xfrm>
            <a:off x="8134931" y="1666730"/>
            <a:ext cx="636985" cy="607071"/>
          </a:xfrm>
          <a:prstGeom prst="rect">
            <a:avLst/>
          </a:prstGeom>
          <a:noFill/>
          <a:ln w="47625">
            <a:noFill/>
          </a:ln>
        </p:spPr>
        <p:style>
          <a:lnRef idx="2">
            <a:schemeClr val="accent1">
              <a:shade val="50000"/>
            </a:schemeClr>
          </a:lnRef>
          <a:fillRef idx="1">
            <a:schemeClr val="accent1"/>
          </a:fillRef>
          <a:effectRef idx="0">
            <a:schemeClr val="accent1"/>
          </a:effectRef>
          <a:fontRef idx="minor">
            <a:schemeClr val="lt1"/>
          </a:fontRef>
        </p:style>
        <p:txBody>
          <a:bodyPr lIns="0" tIns="0" rIns="0" bIns="144000" anchor="ctr">
            <a:spAutoFit/>
          </a:bodyPr>
          <a:lstStyle/>
          <a:p>
            <a:pPr algn="ctr">
              <a:defRPr/>
            </a:pPr>
            <a:r>
              <a:rPr lang="fr-FR" sz="3000" dirty="0">
                <a:solidFill>
                  <a:srgbClr val="005B8E"/>
                </a:solidFill>
                <a:cs typeface="Arial" panose="020B0604020202020204" pitchFamily="34" charset="0"/>
              </a:rPr>
              <a:t>7</a:t>
            </a:r>
          </a:p>
        </p:txBody>
      </p:sp>
      <p:sp>
        <p:nvSpPr>
          <p:cNvPr id="33" name="Rectangle 32">
            <a:extLst>
              <a:ext uri="{FF2B5EF4-FFF2-40B4-BE49-F238E27FC236}">
                <a16:creationId xmlns:a16="http://schemas.microsoft.com/office/drawing/2014/main" id="{6389FEA8-AF44-1AF5-EE55-3FF94DA36278}"/>
              </a:ext>
            </a:extLst>
          </p:cNvPr>
          <p:cNvSpPr/>
          <p:nvPr/>
        </p:nvSpPr>
        <p:spPr>
          <a:xfrm>
            <a:off x="7886713" y="2889545"/>
            <a:ext cx="1133416" cy="691560"/>
          </a:xfrm>
          <a:prstGeom prst="rect">
            <a:avLst/>
          </a:prstGeom>
          <a:noFill/>
          <a:ln w="47625">
            <a:noFill/>
          </a:ln>
        </p:spPr>
        <p:style>
          <a:lnRef idx="2">
            <a:schemeClr val="accent1">
              <a:shade val="50000"/>
            </a:schemeClr>
          </a:lnRef>
          <a:fillRef idx="1">
            <a:schemeClr val="accent1"/>
          </a:fillRef>
          <a:effectRef idx="0">
            <a:schemeClr val="accent1"/>
          </a:effectRef>
          <a:fontRef idx="minor">
            <a:schemeClr val="lt1"/>
          </a:fontRef>
        </p:style>
        <p:txBody>
          <a:bodyPr lIns="27000" tIns="135000" rIns="27000" bIns="0" rtlCol="0" anchor="t" anchorCtr="0">
            <a:noAutofit/>
          </a:bodyPr>
          <a:lstStyle/>
          <a:p>
            <a:pPr algn="ctr"/>
            <a:r>
              <a:rPr lang="en-US" sz="1200" b="1" dirty="0">
                <a:solidFill>
                  <a:srgbClr val="31A3DD"/>
                </a:solidFill>
                <a:ea typeface="Roboto" panose="02000000000000000000" pitchFamily="2" charset="0"/>
                <a:cs typeface="Arial" panose="020B0604020202020204" pitchFamily="34" charset="0"/>
              </a:rPr>
              <a:t>Training</a:t>
            </a:r>
          </a:p>
          <a:p>
            <a:pPr algn="ctr"/>
            <a:r>
              <a:rPr lang="en-US" sz="1200" b="1" dirty="0">
                <a:solidFill>
                  <a:srgbClr val="31A3DD"/>
                </a:solidFill>
                <a:ea typeface="Roboto" panose="02000000000000000000" pitchFamily="2" charset="0"/>
                <a:cs typeface="Arial" panose="020B0604020202020204" pitchFamily="34" charset="0"/>
              </a:rPr>
              <a:t> Closing</a:t>
            </a:r>
          </a:p>
        </p:txBody>
      </p:sp>
      <p:sp>
        <p:nvSpPr>
          <p:cNvPr id="42" name="Rectangle 41">
            <a:extLst>
              <a:ext uri="{FF2B5EF4-FFF2-40B4-BE49-F238E27FC236}">
                <a16:creationId xmlns:a16="http://schemas.microsoft.com/office/drawing/2014/main" id="{17D3DF62-7614-1F34-343E-B70D60062542}"/>
              </a:ext>
            </a:extLst>
          </p:cNvPr>
          <p:cNvSpPr/>
          <p:nvPr/>
        </p:nvSpPr>
        <p:spPr bwMode="auto">
          <a:xfrm>
            <a:off x="5559596" y="1690035"/>
            <a:ext cx="552450" cy="607071"/>
          </a:xfrm>
          <a:prstGeom prst="rect">
            <a:avLst/>
          </a:prstGeom>
          <a:noFill/>
          <a:ln w="47625">
            <a:noFill/>
          </a:ln>
        </p:spPr>
        <p:style>
          <a:lnRef idx="2">
            <a:schemeClr val="accent1">
              <a:shade val="50000"/>
            </a:schemeClr>
          </a:lnRef>
          <a:fillRef idx="1">
            <a:schemeClr val="accent1"/>
          </a:fillRef>
          <a:effectRef idx="0">
            <a:schemeClr val="accent1"/>
          </a:effectRef>
          <a:fontRef idx="minor">
            <a:schemeClr val="lt1"/>
          </a:fontRef>
        </p:style>
        <p:txBody>
          <a:bodyPr lIns="0" tIns="0" rIns="0" bIns="144000" anchor="ctr">
            <a:spAutoFit/>
          </a:bodyPr>
          <a:lstStyle/>
          <a:p>
            <a:pPr algn="ctr">
              <a:defRPr/>
            </a:pPr>
            <a:r>
              <a:rPr lang="fr-FR" sz="3000" dirty="0">
                <a:solidFill>
                  <a:srgbClr val="005B8E"/>
                </a:solidFill>
                <a:cs typeface="Arial" panose="020B0604020202020204" pitchFamily="34" charset="0"/>
              </a:rPr>
              <a:t>5</a:t>
            </a:r>
          </a:p>
        </p:txBody>
      </p:sp>
      <p:sp>
        <p:nvSpPr>
          <p:cNvPr id="46" name="ZoneTexte 28">
            <a:extLst>
              <a:ext uri="{FF2B5EF4-FFF2-40B4-BE49-F238E27FC236}">
                <a16:creationId xmlns:a16="http://schemas.microsoft.com/office/drawing/2014/main" id="{4AB857B4-466A-6D38-EBD0-946FACE414D7}"/>
              </a:ext>
            </a:extLst>
          </p:cNvPr>
          <p:cNvSpPr>
            <a:spLocks noChangeAspect="1"/>
          </p:cNvSpPr>
          <p:nvPr/>
        </p:nvSpPr>
        <p:spPr bwMode="auto">
          <a:xfrm>
            <a:off x="8330231" y="2327064"/>
            <a:ext cx="246383" cy="278130"/>
          </a:xfrm>
          <a:prstGeom prst="wedgeEllipseCallout">
            <a:avLst>
              <a:gd name="adj1" fmla="val -20833"/>
              <a:gd name="adj2" fmla="val 62500"/>
            </a:avLst>
          </a:prstGeom>
          <a:solidFill>
            <a:schemeClr val="bg1"/>
          </a:solidFill>
          <a:ln w="117475">
            <a:solidFill>
              <a:srgbClr val="31A3DD"/>
            </a:solidFill>
            <a:miter lim="800000"/>
            <a:headEnd/>
            <a:tailEnd/>
          </a:ln>
        </p:spPr>
        <p:txBody>
          <a:bodyPr lIns="180000" tIns="180000" rIns="180000" bIns="180000"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endParaRPr lang="fr-FR" altLang="en-US" dirty="0">
              <a:solidFill>
                <a:srgbClr val="FFFFFF"/>
              </a:solidFill>
              <a:latin typeface="+mn-lt"/>
              <a:ea typeface="Roboto Medium"/>
              <a:cs typeface="Arial" panose="020B0604020202020204" pitchFamily="34" charset="0"/>
            </a:endParaRPr>
          </a:p>
        </p:txBody>
      </p:sp>
      <p:sp>
        <p:nvSpPr>
          <p:cNvPr id="30" name="ZoneTexte 28">
            <a:extLst>
              <a:ext uri="{FF2B5EF4-FFF2-40B4-BE49-F238E27FC236}">
                <a16:creationId xmlns:a16="http://schemas.microsoft.com/office/drawing/2014/main" id="{80140C36-0E57-7071-3A16-2422F1BE2A11}"/>
              </a:ext>
            </a:extLst>
          </p:cNvPr>
          <p:cNvSpPr>
            <a:spLocks noChangeAspect="1"/>
          </p:cNvSpPr>
          <p:nvPr/>
        </p:nvSpPr>
        <p:spPr bwMode="auto">
          <a:xfrm>
            <a:off x="4211330" y="2327064"/>
            <a:ext cx="246383" cy="278130"/>
          </a:xfrm>
          <a:prstGeom prst="wedgeEllipseCallout">
            <a:avLst>
              <a:gd name="adj1" fmla="val -20833"/>
              <a:gd name="adj2" fmla="val 62500"/>
            </a:avLst>
          </a:prstGeom>
          <a:solidFill>
            <a:srgbClr val="C00000"/>
          </a:solidFill>
          <a:ln w="117475">
            <a:solidFill>
              <a:srgbClr val="31A3DD"/>
            </a:solidFill>
            <a:miter lim="800000"/>
            <a:headEnd/>
            <a:tailEnd/>
          </a:ln>
        </p:spPr>
        <p:txBody>
          <a:bodyPr lIns="180000" tIns="180000" rIns="180000" bIns="180000"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endParaRPr lang="fr-FR" altLang="en-US" dirty="0">
              <a:solidFill>
                <a:srgbClr val="FFFFFF"/>
              </a:solidFill>
              <a:latin typeface="+mn-lt"/>
              <a:ea typeface="Roboto Medium"/>
              <a:cs typeface="Arial" panose="020B0604020202020204" pitchFamily="34" charset="0"/>
            </a:endParaRPr>
          </a:p>
        </p:txBody>
      </p:sp>
      <p:sp>
        <p:nvSpPr>
          <p:cNvPr id="32" name="ZoneTexte 28">
            <a:extLst>
              <a:ext uri="{FF2B5EF4-FFF2-40B4-BE49-F238E27FC236}">
                <a16:creationId xmlns:a16="http://schemas.microsoft.com/office/drawing/2014/main" id="{80140C36-0E57-7071-3A16-2422F1BE2A11}"/>
              </a:ext>
            </a:extLst>
          </p:cNvPr>
          <p:cNvSpPr>
            <a:spLocks noChangeAspect="1"/>
          </p:cNvSpPr>
          <p:nvPr/>
        </p:nvSpPr>
        <p:spPr bwMode="auto">
          <a:xfrm>
            <a:off x="2741452" y="2308659"/>
            <a:ext cx="246383" cy="278130"/>
          </a:xfrm>
          <a:prstGeom prst="wedgeEllipseCallout">
            <a:avLst>
              <a:gd name="adj1" fmla="val -20833"/>
              <a:gd name="adj2" fmla="val 62500"/>
            </a:avLst>
          </a:prstGeom>
          <a:solidFill>
            <a:srgbClr val="C00000"/>
          </a:solidFill>
          <a:ln w="117475">
            <a:solidFill>
              <a:srgbClr val="31A3DD"/>
            </a:solidFill>
            <a:miter lim="800000"/>
            <a:headEnd/>
            <a:tailEnd/>
          </a:ln>
        </p:spPr>
        <p:txBody>
          <a:bodyPr lIns="180000" tIns="180000" rIns="180000" bIns="180000"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endParaRPr lang="fr-FR" altLang="en-US" dirty="0">
              <a:solidFill>
                <a:srgbClr val="FFFFFF"/>
              </a:solidFill>
              <a:latin typeface="+mn-lt"/>
              <a:ea typeface="Roboto Medium"/>
              <a:cs typeface="Arial" panose="020B0604020202020204" pitchFamily="34" charset="0"/>
            </a:endParaRPr>
          </a:p>
        </p:txBody>
      </p:sp>
      <p:sp>
        <p:nvSpPr>
          <p:cNvPr id="44" name="ZoneTexte 28">
            <a:extLst>
              <a:ext uri="{FF2B5EF4-FFF2-40B4-BE49-F238E27FC236}">
                <a16:creationId xmlns:a16="http://schemas.microsoft.com/office/drawing/2014/main" id="{80140C36-0E57-7071-3A16-2422F1BE2A11}"/>
              </a:ext>
            </a:extLst>
          </p:cNvPr>
          <p:cNvSpPr>
            <a:spLocks noChangeAspect="1"/>
          </p:cNvSpPr>
          <p:nvPr/>
        </p:nvSpPr>
        <p:spPr bwMode="auto">
          <a:xfrm>
            <a:off x="1677033" y="2297106"/>
            <a:ext cx="246383" cy="278130"/>
          </a:xfrm>
          <a:prstGeom prst="wedgeEllipseCallout">
            <a:avLst>
              <a:gd name="adj1" fmla="val -20833"/>
              <a:gd name="adj2" fmla="val 62500"/>
            </a:avLst>
          </a:prstGeom>
          <a:solidFill>
            <a:srgbClr val="C00000"/>
          </a:solidFill>
          <a:ln w="117475">
            <a:solidFill>
              <a:srgbClr val="31A3DD"/>
            </a:solidFill>
            <a:miter lim="800000"/>
            <a:headEnd/>
            <a:tailEnd/>
          </a:ln>
        </p:spPr>
        <p:txBody>
          <a:bodyPr lIns="180000" tIns="180000" rIns="180000" bIns="180000"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endParaRPr lang="fr-FR" altLang="en-US" dirty="0">
              <a:solidFill>
                <a:srgbClr val="FFFFFF"/>
              </a:solidFill>
              <a:latin typeface="+mn-lt"/>
              <a:ea typeface="Roboto Medium"/>
              <a:cs typeface="Arial" panose="020B0604020202020204" pitchFamily="34" charset="0"/>
            </a:endParaRPr>
          </a:p>
        </p:txBody>
      </p:sp>
      <p:sp>
        <p:nvSpPr>
          <p:cNvPr id="43" name="ZoneTexte 28">
            <a:extLst>
              <a:ext uri="{FF2B5EF4-FFF2-40B4-BE49-F238E27FC236}">
                <a16:creationId xmlns:a16="http://schemas.microsoft.com/office/drawing/2014/main" id="{A288FA37-CA9A-CFA0-26CD-BD4BC3E3CDD4}"/>
              </a:ext>
            </a:extLst>
          </p:cNvPr>
          <p:cNvSpPr>
            <a:spLocks noChangeAspect="1"/>
          </p:cNvSpPr>
          <p:nvPr/>
        </p:nvSpPr>
        <p:spPr bwMode="auto">
          <a:xfrm>
            <a:off x="7083952" y="2327065"/>
            <a:ext cx="246146" cy="278129"/>
          </a:xfrm>
          <a:prstGeom prst="wedgeEllipseCallout">
            <a:avLst>
              <a:gd name="adj1" fmla="val -20833"/>
              <a:gd name="adj2" fmla="val 62500"/>
            </a:avLst>
          </a:prstGeom>
          <a:solidFill>
            <a:srgbClr val="92D050"/>
          </a:solidFill>
          <a:ln w="117475">
            <a:solidFill>
              <a:srgbClr val="31A3DD"/>
            </a:solidFill>
            <a:miter lim="800000"/>
            <a:headEnd/>
            <a:tailEnd/>
          </a:ln>
        </p:spPr>
        <p:txBody>
          <a:bodyPr lIns="180000" tIns="180000" rIns="180000" bIns="180000"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endParaRPr lang="fr-FR" altLang="en-US" dirty="0">
              <a:solidFill>
                <a:srgbClr val="FFFFFF"/>
              </a:solidFill>
              <a:latin typeface="+mn-lt"/>
              <a:ea typeface="Roboto Medium"/>
              <a:cs typeface="Arial" panose="020B0604020202020204" pitchFamily="34" charset="0"/>
            </a:endParaRPr>
          </a:p>
        </p:txBody>
      </p:sp>
      <p:sp>
        <p:nvSpPr>
          <p:cNvPr id="45" name="ZoneTexte 28">
            <a:extLst>
              <a:ext uri="{FF2B5EF4-FFF2-40B4-BE49-F238E27FC236}">
                <a16:creationId xmlns:a16="http://schemas.microsoft.com/office/drawing/2014/main" id="{80140C36-0E57-7071-3A16-2422F1BE2A11}"/>
              </a:ext>
            </a:extLst>
          </p:cNvPr>
          <p:cNvSpPr>
            <a:spLocks noChangeAspect="1"/>
          </p:cNvSpPr>
          <p:nvPr/>
        </p:nvSpPr>
        <p:spPr bwMode="auto">
          <a:xfrm>
            <a:off x="5791668" y="2297106"/>
            <a:ext cx="246383" cy="278130"/>
          </a:xfrm>
          <a:prstGeom prst="wedgeEllipseCallout">
            <a:avLst>
              <a:gd name="adj1" fmla="val -20833"/>
              <a:gd name="adj2" fmla="val 62500"/>
            </a:avLst>
          </a:prstGeom>
          <a:solidFill>
            <a:srgbClr val="C00000"/>
          </a:solidFill>
          <a:ln w="117475">
            <a:solidFill>
              <a:srgbClr val="31A3DD"/>
            </a:solidFill>
            <a:miter lim="800000"/>
            <a:headEnd/>
            <a:tailEnd/>
          </a:ln>
        </p:spPr>
        <p:txBody>
          <a:bodyPr lIns="180000" tIns="180000" rIns="180000" bIns="180000"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endParaRPr lang="fr-FR" altLang="en-US" dirty="0">
              <a:solidFill>
                <a:srgbClr val="FFFFFF"/>
              </a:solidFill>
              <a:latin typeface="+mn-lt"/>
              <a:ea typeface="Roboto Medium"/>
              <a:cs typeface="Arial" panose="020B0604020202020204" pitchFamily="34" charset="0"/>
            </a:endParaRPr>
          </a:p>
        </p:txBody>
      </p:sp>
    </p:spTree>
    <p:extLst>
      <p:ext uri="{BB962C8B-B14F-4D97-AF65-F5344CB8AC3E}">
        <p14:creationId xmlns:p14="http://schemas.microsoft.com/office/powerpoint/2010/main" val="27753580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Project Cycle</a:t>
            </a:r>
          </a:p>
        </p:txBody>
      </p:sp>
      <p:grpSp>
        <p:nvGrpSpPr>
          <p:cNvPr id="5" name="Group 4"/>
          <p:cNvGrpSpPr/>
          <p:nvPr/>
        </p:nvGrpSpPr>
        <p:grpSpPr>
          <a:xfrm>
            <a:off x="1295400" y="1108363"/>
            <a:ext cx="6576580" cy="3581401"/>
            <a:chOff x="1011386" y="1047750"/>
            <a:chExt cx="6018064" cy="3581400"/>
          </a:xfrm>
        </p:grpSpPr>
        <p:sp>
          <p:nvSpPr>
            <p:cNvPr id="6" name="Oval 5"/>
            <p:cNvSpPr/>
            <p:nvPr/>
          </p:nvSpPr>
          <p:spPr>
            <a:xfrm>
              <a:off x="3046269" y="2336632"/>
              <a:ext cx="1754330" cy="889581"/>
            </a:xfrm>
            <a:prstGeom prst="ellipse">
              <a:avLst/>
            </a:prstGeom>
            <a:solidFill>
              <a:schemeClr val="bg2">
                <a:lumMod val="2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Project Cycle</a:t>
              </a:r>
            </a:p>
          </p:txBody>
        </p:sp>
        <p:grpSp>
          <p:nvGrpSpPr>
            <p:cNvPr id="7" name="Group 6"/>
            <p:cNvGrpSpPr/>
            <p:nvPr/>
          </p:nvGrpSpPr>
          <p:grpSpPr>
            <a:xfrm>
              <a:off x="1011386" y="1047750"/>
              <a:ext cx="6018064" cy="3581400"/>
              <a:chOff x="1011386" y="1047750"/>
              <a:chExt cx="6018064" cy="3581400"/>
            </a:xfrm>
          </p:grpSpPr>
          <p:grpSp>
            <p:nvGrpSpPr>
              <p:cNvPr id="8" name="Group 7"/>
              <p:cNvGrpSpPr/>
              <p:nvPr/>
            </p:nvGrpSpPr>
            <p:grpSpPr>
              <a:xfrm>
                <a:off x="1995053" y="1047750"/>
                <a:ext cx="3159886" cy="1581150"/>
                <a:chOff x="1995053" y="1047750"/>
                <a:chExt cx="2805546" cy="1581150"/>
              </a:xfrm>
            </p:grpSpPr>
            <p:sp>
              <p:nvSpPr>
                <p:cNvPr id="21" name="Circular Arrow 20"/>
                <p:cNvSpPr/>
                <p:nvPr/>
              </p:nvSpPr>
              <p:spPr>
                <a:xfrm>
                  <a:off x="2971802" y="1047750"/>
                  <a:ext cx="1828797" cy="1581150"/>
                </a:xfrm>
                <a:prstGeom prst="circularArrow">
                  <a:avLst/>
                </a:prstGeom>
                <a:solidFill>
                  <a:srgbClr val="1BF12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2" name="TextBox 21"/>
                <p:cNvSpPr txBox="1"/>
                <p:nvPr/>
              </p:nvSpPr>
              <p:spPr>
                <a:xfrm>
                  <a:off x="1995053" y="1917945"/>
                  <a:ext cx="1672936" cy="369332"/>
                </a:xfrm>
                <a:prstGeom prst="rect">
                  <a:avLst/>
                </a:prstGeom>
                <a:noFill/>
              </p:spPr>
              <p:txBody>
                <a:bodyPr wrap="square" rtlCol="0">
                  <a:spAutoFit/>
                </a:bodyPr>
                <a:lstStyle/>
                <a:p>
                  <a:r>
                    <a:rPr lang="en-US" b="1" dirty="0">
                      <a:solidFill>
                        <a:schemeClr val="bg1">
                          <a:lumMod val="50000"/>
                        </a:schemeClr>
                      </a:solidFill>
                    </a:rPr>
                    <a:t>ASSESSMENT</a:t>
                  </a:r>
                </a:p>
              </p:txBody>
            </p:sp>
            <p:sp>
              <p:nvSpPr>
                <p:cNvPr id="23" name="Oval 22"/>
                <p:cNvSpPr/>
                <p:nvPr/>
              </p:nvSpPr>
              <p:spPr>
                <a:xfrm>
                  <a:off x="2451725" y="1584840"/>
                  <a:ext cx="417894" cy="371475"/>
                </a:xfrm>
                <a:prstGeom prst="ellipse">
                  <a:avLst/>
                </a:prstGeom>
                <a:solidFill>
                  <a:srgbClr val="1BF12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a:t>1</a:t>
                  </a:r>
                </a:p>
              </p:txBody>
            </p:sp>
          </p:grpSp>
          <p:grpSp>
            <p:nvGrpSpPr>
              <p:cNvPr id="9" name="Group 8"/>
              <p:cNvGrpSpPr/>
              <p:nvPr/>
            </p:nvGrpSpPr>
            <p:grpSpPr>
              <a:xfrm>
                <a:off x="4629150" y="1584841"/>
                <a:ext cx="2400300" cy="1779871"/>
                <a:chOff x="4629150" y="1584841"/>
                <a:chExt cx="2400300" cy="1779871"/>
              </a:xfrm>
            </p:grpSpPr>
            <p:sp>
              <p:nvSpPr>
                <p:cNvPr id="18" name="Circular Arrow 17"/>
                <p:cNvSpPr/>
                <p:nvPr/>
              </p:nvSpPr>
              <p:spPr>
                <a:xfrm rot="5400000">
                  <a:off x="5333192" y="1668455"/>
                  <a:ext cx="1258915" cy="2133600"/>
                </a:xfrm>
                <a:prstGeom prst="circularArrow">
                  <a:avLst/>
                </a:prstGeom>
                <a:solidFill>
                  <a:srgbClr val="F8CD1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9" name="TextBox 18"/>
                <p:cNvSpPr txBox="1"/>
                <p:nvPr/>
              </p:nvSpPr>
              <p:spPr>
                <a:xfrm>
                  <a:off x="4629150" y="1967300"/>
                  <a:ext cx="1333500" cy="369332"/>
                </a:xfrm>
                <a:prstGeom prst="rect">
                  <a:avLst/>
                </a:prstGeom>
                <a:noFill/>
              </p:spPr>
              <p:txBody>
                <a:bodyPr wrap="square" rtlCol="0">
                  <a:spAutoFit/>
                </a:bodyPr>
                <a:lstStyle/>
                <a:p>
                  <a:r>
                    <a:rPr lang="en-US" b="1" dirty="0">
                      <a:solidFill>
                        <a:schemeClr val="bg1">
                          <a:lumMod val="50000"/>
                        </a:schemeClr>
                      </a:solidFill>
                    </a:rPr>
                    <a:t>PLANNING</a:t>
                  </a:r>
                </a:p>
              </p:txBody>
            </p:sp>
            <p:sp>
              <p:nvSpPr>
                <p:cNvPr id="20" name="Oval 19"/>
                <p:cNvSpPr/>
                <p:nvPr/>
              </p:nvSpPr>
              <p:spPr>
                <a:xfrm>
                  <a:off x="5247407" y="1584841"/>
                  <a:ext cx="468639" cy="371475"/>
                </a:xfrm>
                <a:prstGeom prst="ellipse">
                  <a:avLst/>
                </a:prstGeom>
                <a:solidFill>
                  <a:srgbClr val="F8CD1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a:t>2</a:t>
                  </a:r>
                </a:p>
              </p:txBody>
            </p:sp>
          </p:grpSp>
          <p:grpSp>
            <p:nvGrpSpPr>
              <p:cNvPr id="10" name="Group 9"/>
              <p:cNvGrpSpPr/>
              <p:nvPr/>
            </p:nvGrpSpPr>
            <p:grpSpPr>
              <a:xfrm>
                <a:off x="3057106" y="3030373"/>
                <a:ext cx="3255208" cy="1598777"/>
                <a:chOff x="3057106" y="3030373"/>
                <a:chExt cx="3255208" cy="1598777"/>
              </a:xfrm>
            </p:grpSpPr>
            <p:sp>
              <p:nvSpPr>
                <p:cNvPr id="15" name="Circular Arrow 14"/>
                <p:cNvSpPr/>
                <p:nvPr/>
              </p:nvSpPr>
              <p:spPr>
                <a:xfrm rot="10800000">
                  <a:off x="3057106" y="3030373"/>
                  <a:ext cx="2058596" cy="1598777"/>
                </a:xfrm>
                <a:prstGeom prst="circularArrow">
                  <a:avLst/>
                </a:prstGeom>
                <a:solidFill>
                  <a:srgbClr val="E116F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6" name="TextBox 15"/>
                <p:cNvSpPr txBox="1"/>
                <p:nvPr/>
              </p:nvSpPr>
              <p:spPr>
                <a:xfrm>
                  <a:off x="4338042" y="3364712"/>
                  <a:ext cx="1974272" cy="369332"/>
                </a:xfrm>
                <a:prstGeom prst="rect">
                  <a:avLst/>
                </a:prstGeom>
                <a:noFill/>
              </p:spPr>
              <p:txBody>
                <a:bodyPr wrap="square" rtlCol="0">
                  <a:spAutoFit/>
                </a:bodyPr>
                <a:lstStyle/>
                <a:p>
                  <a:r>
                    <a:rPr lang="en-US" b="1" dirty="0">
                      <a:solidFill>
                        <a:schemeClr val="bg1">
                          <a:lumMod val="50000"/>
                        </a:schemeClr>
                      </a:solidFill>
                    </a:rPr>
                    <a:t>IMPLEMENTATION </a:t>
                  </a:r>
                </a:p>
              </p:txBody>
            </p:sp>
            <p:sp>
              <p:nvSpPr>
                <p:cNvPr id="17" name="Oval 16"/>
                <p:cNvSpPr/>
                <p:nvPr/>
              </p:nvSpPr>
              <p:spPr>
                <a:xfrm>
                  <a:off x="5211560" y="3868459"/>
                  <a:ext cx="391393" cy="371475"/>
                </a:xfrm>
                <a:prstGeom prst="ellipse">
                  <a:avLst/>
                </a:prstGeom>
                <a:solidFill>
                  <a:srgbClr val="E116F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a:t>3</a:t>
                  </a:r>
                </a:p>
              </p:txBody>
            </p:sp>
          </p:grpSp>
          <p:grpSp>
            <p:nvGrpSpPr>
              <p:cNvPr id="11" name="Group 10"/>
              <p:cNvGrpSpPr/>
              <p:nvPr/>
            </p:nvGrpSpPr>
            <p:grpSpPr>
              <a:xfrm>
                <a:off x="1011386" y="2089028"/>
                <a:ext cx="2365657" cy="2178402"/>
                <a:chOff x="1011386" y="2089028"/>
                <a:chExt cx="2365657" cy="2178402"/>
              </a:xfrm>
            </p:grpSpPr>
            <p:sp>
              <p:nvSpPr>
                <p:cNvPr id="12" name="Circular Arrow 11"/>
                <p:cNvSpPr/>
                <p:nvPr/>
              </p:nvSpPr>
              <p:spPr>
                <a:xfrm rot="16200000">
                  <a:off x="1367367" y="1733047"/>
                  <a:ext cx="1231138" cy="1943099"/>
                </a:xfrm>
                <a:prstGeom prst="circularArrow">
                  <a:avLst/>
                </a:prstGeom>
                <a:solidFill>
                  <a:srgbClr val="1B9FF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3" name="TextBox 12"/>
                <p:cNvSpPr txBox="1"/>
                <p:nvPr/>
              </p:nvSpPr>
              <p:spPr>
                <a:xfrm>
                  <a:off x="1402771" y="3226213"/>
                  <a:ext cx="1974272" cy="646331"/>
                </a:xfrm>
                <a:prstGeom prst="rect">
                  <a:avLst/>
                </a:prstGeom>
                <a:noFill/>
              </p:spPr>
              <p:txBody>
                <a:bodyPr wrap="square" rtlCol="0">
                  <a:spAutoFit/>
                </a:bodyPr>
                <a:lstStyle/>
                <a:p>
                  <a:r>
                    <a:rPr lang="en-US" b="1" dirty="0">
                      <a:solidFill>
                        <a:schemeClr val="bg1">
                          <a:lumMod val="50000"/>
                        </a:schemeClr>
                      </a:solidFill>
                    </a:rPr>
                    <a:t>MONITORING AND EVALUATION</a:t>
                  </a:r>
                </a:p>
              </p:txBody>
            </p:sp>
            <p:sp>
              <p:nvSpPr>
                <p:cNvPr id="14" name="Oval 13"/>
                <p:cNvSpPr/>
                <p:nvPr/>
              </p:nvSpPr>
              <p:spPr>
                <a:xfrm>
                  <a:off x="2389907" y="3895955"/>
                  <a:ext cx="400050" cy="371475"/>
                </a:xfrm>
                <a:prstGeom prst="ellipse">
                  <a:avLst/>
                </a:prstGeom>
                <a:solidFill>
                  <a:srgbClr val="1B9FF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a:t>4</a:t>
                  </a:r>
                </a:p>
              </p:txBody>
            </p:sp>
          </p:grpSp>
        </p:grpSp>
      </p:grpSp>
    </p:spTree>
    <p:extLst>
      <p:ext uri="{BB962C8B-B14F-4D97-AF65-F5344CB8AC3E}">
        <p14:creationId xmlns:p14="http://schemas.microsoft.com/office/powerpoint/2010/main" val="19827950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dirty="0">
                <a:solidFill>
                  <a:srgbClr val="C00000"/>
                </a:solidFill>
              </a:rPr>
              <a:t>Mainstreaming gender </a:t>
            </a:r>
            <a:r>
              <a:rPr lang="en-US" dirty="0"/>
              <a:t>in project cycle is important and should be mainstreamed as the </a:t>
            </a:r>
            <a:r>
              <a:rPr lang="en-US" dirty="0">
                <a:solidFill>
                  <a:srgbClr val="C00000"/>
                </a:solidFill>
              </a:rPr>
              <a:t>earliest as possible point </a:t>
            </a:r>
            <a:r>
              <a:rPr lang="en-US" dirty="0"/>
              <a:t>in the program or project cycle</a:t>
            </a:r>
            <a:r>
              <a:rPr lang="en-US"/>
              <a:t>, </a:t>
            </a:r>
          </a:p>
          <a:p>
            <a:endParaRPr lang="en-US"/>
          </a:p>
          <a:p>
            <a:r>
              <a:rPr lang="en-US"/>
              <a:t>It </a:t>
            </a:r>
            <a:r>
              <a:rPr lang="en-US" dirty="0"/>
              <a:t>can fundamentally </a:t>
            </a:r>
            <a:r>
              <a:rPr lang="en-US" dirty="0">
                <a:solidFill>
                  <a:srgbClr val="C00000"/>
                </a:solidFill>
              </a:rPr>
              <a:t>affect the entire program or project concept. </a:t>
            </a:r>
          </a:p>
          <a:p>
            <a:endParaRPr lang="en-US" dirty="0">
              <a:solidFill>
                <a:srgbClr val="C00000"/>
              </a:solidFill>
            </a:endParaRPr>
          </a:p>
          <a:p>
            <a:pPr lvl="0"/>
            <a:r>
              <a:rPr lang="en-US" dirty="0"/>
              <a:t>Integral part of the entire planning and </a:t>
            </a:r>
            <a:r>
              <a:rPr lang="en-US" dirty="0">
                <a:solidFill>
                  <a:srgbClr val="C00000"/>
                </a:solidFill>
              </a:rPr>
              <a:t>implementation process </a:t>
            </a:r>
            <a:r>
              <a:rPr lang="en-US" dirty="0"/>
              <a:t>and continues throughout the life of a project or programs.</a:t>
            </a:r>
          </a:p>
          <a:p>
            <a:endParaRPr lang="en-US" dirty="0"/>
          </a:p>
        </p:txBody>
      </p:sp>
      <p:sp>
        <p:nvSpPr>
          <p:cNvPr id="2" name="Title 1"/>
          <p:cNvSpPr>
            <a:spLocks noGrp="1"/>
          </p:cNvSpPr>
          <p:nvPr>
            <p:ph type="title"/>
          </p:nvPr>
        </p:nvSpPr>
        <p:spPr/>
        <p:txBody>
          <a:bodyPr>
            <a:normAutofit/>
          </a:bodyPr>
          <a:lstStyle/>
          <a:p>
            <a:r>
              <a:rPr lang="en-US" dirty="0"/>
              <a:t>Mainstreaming Gender in Project Cycle</a:t>
            </a:r>
          </a:p>
        </p:txBody>
      </p:sp>
    </p:spTree>
    <p:extLst>
      <p:ext uri="{BB962C8B-B14F-4D97-AF65-F5344CB8AC3E}">
        <p14:creationId xmlns:p14="http://schemas.microsoft.com/office/powerpoint/2010/main" val="1857834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p:txBody>
          <a:bodyPr>
            <a:normAutofit/>
          </a:bodyPr>
          <a:lstStyle/>
          <a:p>
            <a:r>
              <a:rPr lang="en-US"/>
              <a:t>Mainstreaming GEDSI in Project Cycle</a:t>
            </a:r>
            <a:endParaRPr lang="en-US" dirty="0"/>
          </a:p>
        </p:txBody>
      </p:sp>
      <p:pic>
        <p:nvPicPr>
          <p:cNvPr id="2" name="Content Placeholder 4" descr="A picture containing clipart&#10;&#10;Description automatically generated">
            <a:extLst>
              <a:ext uri="{FF2B5EF4-FFF2-40B4-BE49-F238E27FC236}">
                <a16:creationId xmlns:a16="http://schemas.microsoft.com/office/drawing/2014/main" id="{EFBE914F-1050-437C-8F74-AC447DAD71A0}"/>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549761" y="1151006"/>
            <a:ext cx="4294187" cy="3204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Content Placeholder 10" descr="Clock with solid fill">
            <a:extLst>
              <a:ext uri="{FF2B5EF4-FFF2-40B4-BE49-F238E27FC236}">
                <a16:creationId xmlns:a16="http://schemas.microsoft.com/office/drawing/2014/main" id="{9B23CF22-FE8B-7532-D6D1-48B8DB78C98D}"/>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010400" y="2266950"/>
            <a:ext cx="1350893" cy="13508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Box 6">
            <a:extLst>
              <a:ext uri="{FF2B5EF4-FFF2-40B4-BE49-F238E27FC236}">
                <a16:creationId xmlns:a16="http://schemas.microsoft.com/office/drawing/2014/main" id="{44D5DB9B-7EDA-B84A-E816-1C3FC49437A4}"/>
              </a:ext>
            </a:extLst>
          </p:cNvPr>
          <p:cNvSpPr txBox="1">
            <a:spLocks noChangeArrowheads="1"/>
          </p:cNvSpPr>
          <p:nvPr/>
        </p:nvSpPr>
        <p:spPr bwMode="auto">
          <a:xfrm>
            <a:off x="5257800" y="2753094"/>
            <a:ext cx="1613064"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ndara" panose="020E0502030303020204" pitchFamily="34" charset="0"/>
              </a:defRPr>
            </a:lvl1pPr>
            <a:lvl2pPr marL="742950" indent="-285750">
              <a:lnSpc>
                <a:spcPct val="90000"/>
              </a:lnSpc>
              <a:spcBef>
                <a:spcPts val="500"/>
              </a:spcBef>
              <a:buFont typeface="Arial" panose="020B0604020202020204" pitchFamily="34" charset="0"/>
              <a:buChar char="•"/>
              <a:defRPr sz="2800">
                <a:solidFill>
                  <a:schemeClr val="tx1"/>
                </a:solidFill>
                <a:latin typeface="Candara" panose="020E0502030303020204" pitchFamily="34" charset="0"/>
              </a:defRPr>
            </a:lvl2pPr>
            <a:lvl3pPr marL="1143000" indent="-228600">
              <a:lnSpc>
                <a:spcPct val="90000"/>
              </a:lnSpc>
              <a:spcBef>
                <a:spcPts val="500"/>
              </a:spcBef>
              <a:buFont typeface="Arial" panose="020B0604020202020204" pitchFamily="34" charset="0"/>
              <a:buChar char="•"/>
              <a:defRPr sz="2800">
                <a:solidFill>
                  <a:schemeClr val="tx1"/>
                </a:solidFill>
                <a:latin typeface="Candara" panose="020E0502030303020204" pitchFamily="34" charset="0"/>
              </a:defRPr>
            </a:lvl3pPr>
            <a:lvl4pPr marL="1600200" indent="-228600">
              <a:lnSpc>
                <a:spcPct val="90000"/>
              </a:lnSpc>
              <a:spcBef>
                <a:spcPts val="500"/>
              </a:spcBef>
              <a:buFont typeface="Arial" panose="020B0604020202020204" pitchFamily="34" charset="0"/>
              <a:buChar char="•"/>
              <a:defRPr sz="2800">
                <a:solidFill>
                  <a:schemeClr val="tx1"/>
                </a:solidFill>
                <a:latin typeface="Candara" panose="020E0502030303020204" pitchFamily="34" charset="0"/>
              </a:defRPr>
            </a:lvl4pPr>
            <a:lvl5pPr marL="2057400" indent="-228600">
              <a:lnSpc>
                <a:spcPct val="90000"/>
              </a:lnSpc>
              <a:spcBef>
                <a:spcPts val="500"/>
              </a:spcBef>
              <a:buFont typeface="Arial" panose="020B0604020202020204" pitchFamily="34" charset="0"/>
              <a:buChar char="•"/>
              <a:defRPr sz="2800">
                <a:solidFill>
                  <a:schemeClr val="tx1"/>
                </a:solidFill>
                <a:latin typeface="Candara" panose="020E0502030303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sz="2800">
                <a:solidFill>
                  <a:schemeClr val="tx1"/>
                </a:solidFill>
                <a:latin typeface="Candara" panose="020E0502030303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sz="2800">
                <a:solidFill>
                  <a:schemeClr val="tx1"/>
                </a:solidFill>
                <a:latin typeface="Candara" panose="020E0502030303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sz="2800">
                <a:solidFill>
                  <a:schemeClr val="tx1"/>
                </a:solidFill>
                <a:latin typeface="Candara" panose="020E0502030303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sz="2800">
                <a:solidFill>
                  <a:schemeClr val="tx1"/>
                </a:solidFill>
                <a:latin typeface="Candara" panose="020E0502030303020204" pitchFamily="34" charset="0"/>
              </a:defRPr>
            </a:lvl9pPr>
          </a:lstStyle>
          <a:p>
            <a:pPr>
              <a:lnSpc>
                <a:spcPct val="100000"/>
              </a:lnSpc>
              <a:spcBef>
                <a:spcPct val="0"/>
              </a:spcBef>
              <a:buFontTx/>
              <a:buNone/>
            </a:pPr>
            <a:r>
              <a:rPr lang="en-US" altLang="en-US" sz="2000">
                <a:latin typeface="+mn-lt"/>
              </a:rPr>
              <a:t>4 </a:t>
            </a:r>
            <a:r>
              <a:rPr lang="en-US" altLang="en-US" sz="2000" dirty="0">
                <a:latin typeface="+mn-lt"/>
              </a:rPr>
              <a:t>Groups</a:t>
            </a:r>
          </a:p>
          <a:p>
            <a:pPr>
              <a:lnSpc>
                <a:spcPct val="100000"/>
              </a:lnSpc>
              <a:spcBef>
                <a:spcPct val="0"/>
              </a:spcBef>
              <a:buFontTx/>
              <a:buNone/>
            </a:pPr>
            <a:r>
              <a:rPr lang="en-US" altLang="en-US" sz="2000">
                <a:latin typeface="+mn-lt"/>
              </a:rPr>
              <a:t>20 </a:t>
            </a:r>
            <a:r>
              <a:rPr lang="en-US" altLang="en-US" sz="2000" dirty="0">
                <a:latin typeface="+mn-lt"/>
              </a:rPr>
              <a:t>minutes</a:t>
            </a:r>
          </a:p>
        </p:txBody>
      </p:sp>
    </p:spTree>
    <p:extLst>
      <p:ext uri="{BB962C8B-B14F-4D97-AF65-F5344CB8AC3E}">
        <p14:creationId xmlns:p14="http://schemas.microsoft.com/office/powerpoint/2010/main" val="27173587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buNone/>
            </a:pPr>
            <a:r>
              <a:rPr lang="en-US" b="1" dirty="0"/>
              <a:t>Scenario 1: Public Toilet construction </a:t>
            </a:r>
            <a:endParaRPr lang="en-US" dirty="0"/>
          </a:p>
          <a:p>
            <a:r>
              <a:rPr lang="en-US" dirty="0"/>
              <a:t>XYZ municipality is planning to construct new public toilet in a densely populated urban area. The activities and dynamics are more intense due to higher volumes of passengers and buses.  The project aims to improve sanitation facilities for residents and visitors alike. As part of the project management team, you are responsible for ensuring that Gender Equality, Diversity, and Social Inclusion (GEDSI) principles are incorporated throughout the entire project cycle. The total budget of the construction of toilet is NRs. 2,00,00,000.</a:t>
            </a:r>
          </a:p>
          <a:p>
            <a:endParaRPr lang="en-US" dirty="0"/>
          </a:p>
        </p:txBody>
      </p:sp>
      <p:sp>
        <p:nvSpPr>
          <p:cNvPr id="2" name="Title 1"/>
          <p:cNvSpPr>
            <a:spLocks noGrp="1"/>
          </p:cNvSpPr>
          <p:nvPr>
            <p:ph type="title"/>
          </p:nvPr>
        </p:nvSpPr>
        <p:spPr/>
        <p:txBody>
          <a:bodyPr>
            <a:normAutofit/>
          </a:bodyPr>
          <a:lstStyle/>
          <a:p>
            <a:r>
              <a:rPr lang="en-US" dirty="0"/>
              <a:t>Mainstreaming GEDSI in Project Cycle</a:t>
            </a:r>
          </a:p>
        </p:txBody>
      </p:sp>
    </p:spTree>
    <p:extLst>
      <p:ext uri="{BB962C8B-B14F-4D97-AF65-F5344CB8AC3E}">
        <p14:creationId xmlns:p14="http://schemas.microsoft.com/office/powerpoint/2010/main" val="2143893883"/>
      </p:ext>
    </p:extLst>
  </p:cSld>
  <p:clrMapOvr>
    <a:masterClrMapping/>
  </p:clrMapOvr>
</p:sld>
</file>

<file path=ppt/theme/theme1.xml><?xml version="1.0" encoding="utf-8"?>
<a:theme xmlns:a="http://schemas.openxmlformats.org/drawingml/2006/main" name="2_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499</TotalTime>
  <Words>715</Words>
  <Application>Microsoft Office PowerPoint</Application>
  <PresentationFormat>On-screen Show (16:9)</PresentationFormat>
  <Paragraphs>131</Paragraphs>
  <Slides>15</Slides>
  <Notes>5</Notes>
  <HiddenSlides>2</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15</vt:i4>
      </vt:variant>
    </vt:vector>
  </HeadingPairs>
  <TitlesOfParts>
    <vt:vector size="19" baseType="lpstr">
      <vt:lpstr>Arial</vt:lpstr>
      <vt:lpstr>Calibri</vt:lpstr>
      <vt:lpstr>Roboto</vt:lpstr>
      <vt:lpstr>2_Office Theme</vt:lpstr>
      <vt:lpstr>PowerPoint Presentation</vt:lpstr>
      <vt:lpstr>Introduction</vt:lpstr>
      <vt:lpstr>Learning Outcome</vt:lpstr>
      <vt:lpstr>Presentation Outline</vt:lpstr>
      <vt:lpstr>Training Structure</vt:lpstr>
      <vt:lpstr>Project Cycle</vt:lpstr>
      <vt:lpstr>Mainstreaming Gender in Project Cycle</vt:lpstr>
      <vt:lpstr>Mainstreaming GEDSI in Project Cycle</vt:lpstr>
      <vt:lpstr>Mainstreaming GEDSI in Project Cycle</vt:lpstr>
      <vt:lpstr>Mainstreaming GEDSI in Project Cycle</vt:lpstr>
      <vt:lpstr>PowerPoint Presentation</vt:lpstr>
      <vt:lpstr>Action Plan</vt:lpstr>
      <vt:lpstr>Action Plan Format</vt:lpstr>
      <vt:lpstr>Review</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Mainstreaming Gender in  Project Cycle</dc:title>
  <dc:creator>MY-PC</dc:creator>
  <cp:lastModifiedBy>Rabina Milapati</cp:lastModifiedBy>
  <cp:revision>15</cp:revision>
  <dcterms:created xsi:type="dcterms:W3CDTF">2006-08-16T00:00:00Z</dcterms:created>
  <dcterms:modified xsi:type="dcterms:W3CDTF">2024-08-07T11:23:56Z</dcterms:modified>
</cp:coreProperties>
</file>