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8" r:id="rId2"/>
    <p:sldId id="276" r:id="rId3"/>
    <p:sldId id="256" r:id="rId4"/>
    <p:sldId id="257" r:id="rId5"/>
    <p:sldId id="268" r:id="rId6"/>
    <p:sldId id="259" r:id="rId7"/>
    <p:sldId id="260" r:id="rId8"/>
    <p:sldId id="261" r:id="rId9"/>
    <p:sldId id="262" r:id="rId10"/>
    <p:sldId id="263" r:id="rId11"/>
    <p:sldId id="264" r:id="rId12"/>
    <p:sldId id="265" r:id="rId13"/>
    <p:sldId id="266" r:id="rId14"/>
    <p:sldId id="269" r:id="rId15"/>
    <p:sldId id="267" r:id="rId16"/>
    <p:sldId id="270" r:id="rId17"/>
    <p:sldId id="271" r:id="rId18"/>
    <p:sldId id="272" r:id="rId19"/>
    <p:sldId id="274" r:id="rId20"/>
    <p:sldId id="273" r:id="rId21"/>
    <p:sldId id="275"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58" autoAdjust="0"/>
  </p:normalViewPr>
  <p:slideViewPr>
    <p:cSldViewPr>
      <p:cViewPr varScale="1">
        <p:scale>
          <a:sx n="75" d="100"/>
          <a:sy n="75" d="100"/>
        </p:scale>
        <p:origin x="-123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639785-3EAC-48E1-B5E8-6AC14A49DFDD}" type="datetimeFigureOut">
              <a:rPr lang="en-US" smtClean="0"/>
              <a:t>7/14/2014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331ACE-3D5C-41B0-B722-2E8CA432F790}" type="slidenum">
              <a:rPr lang="en-US" smtClean="0"/>
              <a:t>‹#›</a:t>
            </a:fld>
            <a:endParaRPr lang="en-US"/>
          </a:p>
        </p:txBody>
      </p:sp>
    </p:spTree>
    <p:extLst>
      <p:ext uri="{BB962C8B-B14F-4D97-AF65-F5344CB8AC3E}">
        <p14:creationId xmlns:p14="http://schemas.microsoft.com/office/powerpoint/2010/main" val="4214752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dirty="0" smtClean="0"/>
              <a:t>Known locally as </a:t>
            </a:r>
            <a:r>
              <a:rPr lang="en-US" dirty="0" err="1" smtClean="0"/>
              <a:t>Kattas</a:t>
            </a:r>
            <a:endParaRPr lang="en-US" dirty="0" smtClean="0"/>
          </a:p>
          <a:p>
            <a:pPr eaLnBrk="1" hangingPunct="1">
              <a:buFontTx/>
              <a:buChar char="•"/>
            </a:pPr>
            <a:r>
              <a:rPr lang="en-US" dirty="0" smtClean="0"/>
              <a:t>Made from locally available material</a:t>
            </a:r>
          </a:p>
          <a:p>
            <a:pPr eaLnBrk="1" hangingPunct="1">
              <a:buFontTx/>
              <a:buChar char="•"/>
            </a:pPr>
            <a:r>
              <a:rPr lang="en-US" dirty="0" smtClean="0"/>
              <a:t>Temporary structure (removed before monsoon season)</a:t>
            </a:r>
          </a:p>
          <a:p>
            <a:pPr eaLnBrk="1" hangingPunct="1">
              <a:buFontTx/>
              <a:buChar char="•"/>
            </a:pPr>
            <a:r>
              <a:rPr lang="en-US" dirty="0" smtClean="0"/>
              <a:t>A traditional system which is making a comeback where bore wells do not supply enough water</a:t>
            </a:r>
          </a:p>
          <a:p>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6</a:t>
            </a:fld>
            <a:endParaRPr lang="en-US"/>
          </a:p>
        </p:txBody>
      </p:sp>
    </p:spTree>
    <p:extLst>
      <p:ext uri="{BB962C8B-B14F-4D97-AF65-F5344CB8AC3E}">
        <p14:creationId xmlns:p14="http://schemas.microsoft.com/office/powerpoint/2010/main" val="273179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dirty="0" smtClean="0"/>
              <a:t>A dam that stores water in the sand which accumulates above it</a:t>
            </a:r>
          </a:p>
          <a:p>
            <a:pPr eaLnBrk="1" hangingPunct="1">
              <a:buFontTx/>
              <a:buChar char="•"/>
            </a:pPr>
            <a:r>
              <a:rPr lang="en-US" dirty="0" smtClean="0"/>
              <a:t>Sand reduces evaporation</a:t>
            </a:r>
          </a:p>
          <a:p>
            <a:pPr eaLnBrk="1" hangingPunct="1">
              <a:buFontTx/>
              <a:buChar char="•"/>
            </a:pPr>
            <a:r>
              <a:rPr lang="en-US" dirty="0" smtClean="0"/>
              <a:t>Minimal maintenance for a well constructed dam</a:t>
            </a:r>
          </a:p>
          <a:p>
            <a:pPr eaLnBrk="1" hangingPunct="1">
              <a:buFontTx/>
              <a:buChar char="•"/>
            </a:pPr>
            <a:r>
              <a:rPr lang="en-US" dirty="0" smtClean="0"/>
              <a:t>For more information: http://www.fao.org/ag/agl/agll/wocat/wqtsum.asp?questid=KEN20 </a:t>
            </a:r>
          </a:p>
          <a:p>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7</a:t>
            </a:fld>
            <a:endParaRPr lang="en-US"/>
          </a:p>
        </p:txBody>
      </p:sp>
    </p:spTree>
    <p:extLst>
      <p:ext uri="{BB962C8B-B14F-4D97-AF65-F5344CB8AC3E}">
        <p14:creationId xmlns:p14="http://schemas.microsoft.com/office/powerpoint/2010/main" val="274586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dirty="0" smtClean="0"/>
              <a:t>Used where rainfall is annual but for short periods</a:t>
            </a:r>
          </a:p>
          <a:p>
            <a:pPr eaLnBrk="1" hangingPunct="1">
              <a:buFontTx/>
              <a:buChar char="•"/>
            </a:pPr>
            <a:r>
              <a:rPr lang="en-US" dirty="0" smtClean="0"/>
              <a:t>Water is used for many purposes including domestic drinking water</a:t>
            </a:r>
          </a:p>
          <a:p>
            <a:pPr eaLnBrk="1" hangingPunct="1">
              <a:buFontTx/>
              <a:buChar char="•"/>
            </a:pPr>
            <a:r>
              <a:rPr lang="en-US" dirty="0" smtClean="0"/>
              <a:t>Water can be stored for up to 5 months</a:t>
            </a:r>
          </a:p>
          <a:p>
            <a:pPr eaLnBrk="1" hangingPunct="1">
              <a:buFontTx/>
              <a:buChar char="•"/>
            </a:pPr>
            <a:r>
              <a:rPr lang="en-US" dirty="0" smtClean="0"/>
              <a:t>For more information on water harvesting  in Sudan: www.practicalaction.org</a:t>
            </a:r>
          </a:p>
          <a:p>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8</a:t>
            </a:fld>
            <a:endParaRPr lang="en-US"/>
          </a:p>
        </p:txBody>
      </p:sp>
    </p:spTree>
    <p:extLst>
      <p:ext uri="{BB962C8B-B14F-4D97-AF65-F5344CB8AC3E}">
        <p14:creationId xmlns:p14="http://schemas.microsoft.com/office/powerpoint/2010/main" val="3791972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Char char="•"/>
            </a:pPr>
            <a:r>
              <a:rPr lang="en-US" dirty="0" smtClean="0"/>
              <a:t>Water is stored under the </a:t>
            </a:r>
            <a:r>
              <a:rPr lang="en-US" dirty="0" err="1" smtClean="0"/>
              <a:t>couryard</a:t>
            </a:r>
            <a:r>
              <a:rPr lang="en-US" dirty="0" smtClean="0"/>
              <a:t> and raise using a </a:t>
            </a:r>
            <a:r>
              <a:rPr lang="en-US" dirty="0" err="1" smtClean="0"/>
              <a:t>handpump</a:t>
            </a:r>
            <a:endParaRPr lang="en-US" dirty="0" smtClean="0"/>
          </a:p>
          <a:p>
            <a:pPr eaLnBrk="1" hangingPunct="1">
              <a:buFontTx/>
              <a:buChar char="•"/>
            </a:pPr>
            <a:r>
              <a:rPr lang="en-US" dirty="0" smtClean="0"/>
              <a:t>For more information: www.rainwater-toolkit.net </a:t>
            </a:r>
          </a:p>
          <a:p>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9</a:t>
            </a:fld>
            <a:endParaRPr lang="en-US"/>
          </a:p>
        </p:txBody>
      </p:sp>
    </p:spTree>
    <p:extLst>
      <p:ext uri="{BB962C8B-B14F-4D97-AF65-F5344CB8AC3E}">
        <p14:creationId xmlns:p14="http://schemas.microsoft.com/office/powerpoint/2010/main" val="3444980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a:t>
            </a:r>
            <a:r>
              <a:rPr lang="en-US" baseline="0" dirty="0" smtClean="0"/>
              <a:t> to trainer: Rock catchments are a subset of ground catchments and are only usually used in a large scale.</a:t>
            </a:r>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16</a:t>
            </a:fld>
            <a:endParaRPr lang="en-US"/>
          </a:p>
        </p:txBody>
      </p:sp>
    </p:spTree>
    <p:extLst>
      <p:ext uri="{BB962C8B-B14F-4D97-AF65-F5344CB8AC3E}">
        <p14:creationId xmlns:p14="http://schemas.microsoft.com/office/powerpoint/2010/main" val="204879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Roofs yield high rainfall runoff</a:t>
            </a:r>
          </a:p>
          <a:p>
            <a:pPr marL="171450" indent="-171450">
              <a:buFontTx/>
              <a:buChar char="-"/>
            </a:pPr>
            <a:r>
              <a:rPr lang="en-US" baseline="0" dirty="0" smtClean="0"/>
              <a:t>Good quality water</a:t>
            </a:r>
          </a:p>
          <a:p>
            <a:pPr marL="171450" indent="-171450">
              <a:buFontTx/>
              <a:buChar char="-"/>
            </a:pPr>
            <a:r>
              <a:rPr lang="en-US" baseline="0" dirty="0" smtClean="0"/>
              <a:t>Direct water supply</a:t>
            </a:r>
          </a:p>
          <a:p>
            <a:pPr marL="171450" indent="-171450">
              <a:buFontTx/>
              <a:buChar char="-"/>
            </a:pPr>
            <a:r>
              <a:rPr lang="en-US" baseline="0" dirty="0" smtClean="0"/>
              <a:t>Low construction costs</a:t>
            </a:r>
          </a:p>
          <a:p>
            <a:pPr marL="171450" indent="-171450">
              <a:buFontTx/>
              <a:buChar char="-"/>
            </a:pPr>
            <a:r>
              <a:rPr lang="en-US" dirty="0" smtClean="0"/>
              <a:t>Limited catchment</a:t>
            </a:r>
            <a:r>
              <a:rPr lang="en-US" baseline="0" dirty="0" smtClean="0"/>
              <a:t> area</a:t>
            </a:r>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17</a:t>
            </a:fld>
            <a:endParaRPr lang="en-US"/>
          </a:p>
        </p:txBody>
      </p:sp>
    </p:spTree>
    <p:extLst>
      <p:ext uri="{BB962C8B-B14F-4D97-AF65-F5344CB8AC3E}">
        <p14:creationId xmlns:p14="http://schemas.microsoft.com/office/powerpoint/2010/main" val="1464654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200" dirty="0" smtClean="0"/>
              <a:t>- Poorer quality water</a:t>
            </a:r>
          </a:p>
          <a:p>
            <a:pPr eaLnBrk="1" hangingPunct="1"/>
            <a:r>
              <a:rPr lang="en-US" sz="1200" dirty="0" smtClean="0"/>
              <a:t>- Less efficient </a:t>
            </a:r>
          </a:p>
          <a:p>
            <a:pPr eaLnBrk="1" hangingPunct="1"/>
            <a:r>
              <a:rPr lang="en-US" sz="1200" dirty="0" smtClean="0"/>
              <a:t>- Inconvenient to withdraw water</a:t>
            </a:r>
          </a:p>
          <a:p>
            <a:pPr marL="171450" indent="-171450" eaLnBrk="1" hangingPunct="1">
              <a:buFontTx/>
              <a:buChar char="-"/>
            </a:pPr>
            <a:r>
              <a:rPr lang="en-US" sz="1200" dirty="0" smtClean="0"/>
              <a:t>Used when a suitable roof is not available</a:t>
            </a:r>
          </a:p>
          <a:p>
            <a:pPr marL="171450" indent="-171450" eaLnBrk="1" hangingPunct="1">
              <a:buFontTx/>
              <a:buChar char="-"/>
            </a:pPr>
            <a:r>
              <a:rPr lang="en-US" sz="1200" dirty="0" smtClean="0"/>
              <a:t>bigger catchment</a:t>
            </a:r>
            <a:r>
              <a:rPr lang="en-US" sz="1200" baseline="0" dirty="0" smtClean="0"/>
              <a:t> area</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18</a:t>
            </a:fld>
            <a:endParaRPr lang="en-US"/>
          </a:p>
        </p:txBody>
      </p:sp>
    </p:spTree>
    <p:extLst>
      <p:ext uri="{BB962C8B-B14F-4D97-AF65-F5344CB8AC3E}">
        <p14:creationId xmlns:p14="http://schemas.microsoft.com/office/powerpoint/2010/main" val="23958091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Household use</a:t>
            </a:r>
          </a:p>
          <a:p>
            <a:pPr marL="171450" indent="-171450">
              <a:buFontTx/>
              <a:buChar char="-"/>
            </a:pPr>
            <a:r>
              <a:rPr lang="en-US" dirty="0" smtClean="0"/>
              <a:t>Catchment</a:t>
            </a:r>
            <a:r>
              <a:rPr lang="en-US" baseline="0" dirty="0" smtClean="0"/>
              <a:t> area</a:t>
            </a:r>
          </a:p>
          <a:p>
            <a:pPr marL="171450" indent="-171450">
              <a:buFontTx/>
              <a:buChar char="-"/>
            </a:pPr>
            <a:r>
              <a:rPr lang="en-US" dirty="0" smtClean="0"/>
              <a:t>A</a:t>
            </a:r>
            <a:r>
              <a:rPr lang="en-US" baseline="0" dirty="0" smtClean="0"/>
              <a:t> way to get water to the tank</a:t>
            </a:r>
          </a:p>
          <a:p>
            <a:pPr marL="171450" indent="-171450">
              <a:buFontTx/>
              <a:buChar char="-"/>
            </a:pPr>
            <a:r>
              <a:rPr lang="en-US" baseline="0" dirty="0" smtClean="0"/>
              <a:t>Storage tank</a:t>
            </a:r>
            <a:endParaRPr lang="en-US" dirty="0"/>
          </a:p>
        </p:txBody>
      </p:sp>
      <p:sp>
        <p:nvSpPr>
          <p:cNvPr id="4" name="Slide Number Placeholder 3"/>
          <p:cNvSpPr>
            <a:spLocks noGrp="1"/>
          </p:cNvSpPr>
          <p:nvPr>
            <p:ph type="sldNum" sz="quarter" idx="10"/>
          </p:nvPr>
        </p:nvSpPr>
        <p:spPr/>
        <p:txBody>
          <a:bodyPr/>
          <a:lstStyle/>
          <a:p>
            <a:fld id="{90331ACE-3D5C-41B0-B722-2E8CA432F790}" type="slidenum">
              <a:rPr lang="en-US" smtClean="0"/>
              <a:t>19</a:t>
            </a:fld>
            <a:endParaRPr lang="en-US"/>
          </a:p>
        </p:txBody>
      </p:sp>
    </p:spTree>
    <p:extLst>
      <p:ext uri="{BB962C8B-B14F-4D97-AF65-F5344CB8AC3E}">
        <p14:creationId xmlns:p14="http://schemas.microsoft.com/office/powerpoint/2010/main" val="3421221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90C5138D-4C5F-48AF-A64F-FBCEEBACA0DF}" type="slidenum">
              <a:rPr lang="en-US"/>
              <a:pPr/>
              <a:t>‹#›</a:t>
            </a:fld>
            <a:endParaRPr lang="en-US"/>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60231" y="762000"/>
            <a:ext cx="8077200" cy="59554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a:t>Calgary, Alberta, T2A 6K4, Canada</a:t>
            </a:r>
          </a:p>
          <a:p>
            <a:pPr algn="ctr">
              <a:tabLst>
                <a:tab pos="1196975" algn="l"/>
              </a:tabLst>
            </a:pPr>
            <a:r>
              <a:rPr lang="fr-FR" sz="1100" dirty="0"/>
              <a:t>Phone: + 1 (403) 243-3285, Fax: + 1 (403) 243-6199</a:t>
            </a:r>
            <a:endParaRPr lang="en-US" sz="1100" dirty="0"/>
          </a:p>
          <a:p>
            <a:pPr algn="ctr">
              <a:tabLst>
                <a:tab pos="1196975" algn="l"/>
              </a:tabLst>
            </a:pPr>
            <a:r>
              <a:rPr lang="fr-FR" sz="1100" dirty="0"/>
              <a:t>E-mail: cawst@cawst.org, </a:t>
            </a:r>
            <a:r>
              <a:rPr lang="en-US" sz="1100" dirty="0"/>
              <a:t>Website: www.cawst.org</a:t>
            </a:r>
          </a:p>
          <a:p>
            <a:pPr>
              <a:tabLst>
                <a:tab pos="1196975" algn="l"/>
              </a:tabLst>
            </a:pPr>
            <a:r>
              <a:rPr lang="en-US" sz="1100" dirty="0"/>
              <a:t> </a:t>
            </a:r>
          </a:p>
          <a:p>
            <a:pPr>
              <a:tabLst>
                <a:tab pos="1196975" algn="l"/>
              </a:tabLst>
            </a:pPr>
            <a:r>
              <a:rPr lang="en-GB" sz="1100" dirty="0"/>
              <a:t>CAWST is a Canadian non-profit organization focused on the principle that clean water changes lives. Safe water and basic sanitation are fundamentals necessary to empower the world’s poorest people and break the cycle of poverty. CAWST believes that the place to start is to teach people the skills they need to have safe water in their homes. </a:t>
            </a:r>
            <a:endParaRPr lang="en-US" sz="1100" dirty="0"/>
          </a:p>
          <a:p>
            <a:pPr>
              <a:tabLst>
                <a:tab pos="1196975" algn="l"/>
              </a:tabLst>
            </a:pPr>
            <a:r>
              <a:rPr lang="en-GB" sz="1100" dirty="0"/>
              <a:t> </a:t>
            </a:r>
            <a:endParaRPr lang="en-US" sz="1100" dirty="0"/>
          </a:p>
          <a:p>
            <a:pPr>
              <a:tabLst>
                <a:tab pos="1196975" algn="l"/>
              </a:tabLst>
            </a:pPr>
            <a:r>
              <a:rPr lang="en-GB" sz="1100" dirty="0"/>
              <a:t>CAWST transfers knowledge and skills to organizations and individuals in developing countries through education, training and consulting services. This ever expanding network can motivate individual households to take action to meet their own water and sanitation needs.</a:t>
            </a:r>
            <a:endParaRPr lang="en-US" sz="1100" dirty="0"/>
          </a:p>
          <a:p>
            <a:pPr>
              <a:tabLst>
                <a:tab pos="1196975" algn="l"/>
              </a:tabLst>
            </a:pPr>
            <a:r>
              <a:rPr lang="en-US" sz="1100" dirty="0"/>
              <a:t> </a:t>
            </a:r>
          </a:p>
          <a:p>
            <a:pPr>
              <a:tabLst>
                <a:tab pos="1196975" algn="l"/>
              </a:tabLst>
            </a:pPr>
            <a:r>
              <a:rPr lang="en-US" sz="1100" dirty="0"/>
              <a:t>One of CAWST’s core strategies is to make knowledge about water common knowledge. This is achieved, in part, by developing and freely distributing education materials with the intent of increasing its availability to those who need it most. You should feel free to copy and distribute this document in any form, printed or electronic. If you wish to use any parts of this document in the creation of your own materials, please ensure that CAWST is properly acknowledged. Please include our website address: www.cawst.org. </a:t>
            </a:r>
          </a:p>
          <a:p>
            <a:pPr>
              <a:tabLst>
                <a:tab pos="1196975" algn="l"/>
              </a:tabLst>
            </a:pPr>
            <a:r>
              <a:rPr lang="en-US" sz="1100" dirty="0"/>
              <a:t> </a:t>
            </a:r>
          </a:p>
          <a:p>
            <a:pPr>
              <a:tabLst>
                <a:tab pos="1196975" algn="l"/>
              </a:tabLst>
            </a:pPr>
            <a:r>
              <a:rPr lang="en-US" sz="1100" dirty="0"/>
              <a:t>Feel free to include a link from your website to the CAWST website. Please do not host this document to download from your website as we will have updated versions from time to time. Please email us if you have any questions or feedback.</a:t>
            </a:r>
          </a:p>
          <a:p>
            <a:pPr>
              <a:tabLst>
                <a:tab pos="1196975" algn="l"/>
              </a:tabLst>
            </a:pPr>
            <a:r>
              <a:rPr lang="en-US" sz="1100" dirty="0"/>
              <a:t> </a:t>
            </a:r>
          </a:p>
          <a:p>
            <a:pPr>
              <a:tabLst>
                <a:tab pos="1196975" algn="l"/>
              </a:tabLst>
            </a:pPr>
            <a:r>
              <a:rPr lang="en-US" sz="1100" dirty="0"/>
              <a:t>This document is open content and licensed under the Creative Commons Attribution Works 3.0 </a:t>
            </a:r>
            <a:r>
              <a:rPr lang="en-US" sz="1100" dirty="0" err="1"/>
              <a:t>Unported</a:t>
            </a:r>
            <a:r>
              <a:rPr lang="en-US" sz="1100" dirty="0"/>
              <a:t> License. To view a copy of this license, visit: http://creativecommons.org/licenses/by/3.0</a:t>
            </a:r>
          </a:p>
          <a:p>
            <a:pPr>
              <a:tabLst>
                <a:tab pos="1196975" algn="l"/>
              </a:tabLst>
            </a:pPr>
            <a:r>
              <a:rPr lang="en-US" sz="1100" dirty="0"/>
              <a:t> </a:t>
            </a:r>
          </a:p>
          <a:p>
            <a:pPr>
              <a:tabLst>
                <a:tab pos="1196975" algn="l"/>
              </a:tabLst>
            </a:pPr>
            <a:r>
              <a:rPr lang="en-US" sz="1100" dirty="0"/>
              <a:t>You are free to:</a:t>
            </a:r>
          </a:p>
          <a:p>
            <a:pPr lvl="0">
              <a:tabLst>
                <a:tab pos="1196975" algn="l"/>
              </a:tabLst>
            </a:pPr>
            <a:r>
              <a:rPr lang="en-US" sz="1100" dirty="0"/>
              <a:t>Share – to copy, distribute and transmit this document</a:t>
            </a:r>
          </a:p>
          <a:p>
            <a:pPr lvl="0">
              <a:tabLst>
                <a:tab pos="1196975" algn="l"/>
              </a:tabLst>
            </a:pPr>
            <a:r>
              <a:rPr lang="en-US" sz="1100" dirty="0"/>
              <a:t>Remix</a:t>
            </a:r>
            <a:r>
              <a:rPr lang="en-US" sz="1100" b="1" dirty="0"/>
              <a:t> </a:t>
            </a:r>
            <a:r>
              <a:rPr lang="en-US" sz="1100" dirty="0"/>
              <a:t>– to adapt this document</a:t>
            </a:r>
          </a:p>
          <a:p>
            <a:pPr>
              <a:tabLst>
                <a:tab pos="1196975" algn="l"/>
              </a:tabLst>
            </a:pPr>
            <a:r>
              <a:rPr lang="en-US" sz="1100" dirty="0"/>
              <a:t> </a:t>
            </a:r>
          </a:p>
          <a:p>
            <a:pPr>
              <a:tabLst>
                <a:tab pos="1196975" algn="l"/>
              </a:tabLst>
            </a:pPr>
            <a:r>
              <a:rPr lang="en-US" sz="1100" dirty="0"/>
              <a:t>Under the following conditions:</a:t>
            </a:r>
          </a:p>
          <a:p>
            <a:pPr lvl="0">
              <a:tabLst>
                <a:tab pos="1196975" algn="l"/>
              </a:tabLst>
            </a:pPr>
            <a:r>
              <a:rPr lang="en-US" sz="1100" dirty="0"/>
              <a:t>Attribution. You must give credit to CAWST as the original source of the document </a:t>
            </a:r>
          </a:p>
          <a:p>
            <a:pPr>
              <a:tabLst>
                <a:tab pos="1196975" algn="l"/>
              </a:tabLst>
            </a:pPr>
            <a:r>
              <a:rPr lang="en-US" sz="1100" dirty="0"/>
              <a:t> </a:t>
            </a:r>
          </a:p>
          <a:p>
            <a:pPr>
              <a:tabLst>
                <a:tab pos="1196975" algn="l"/>
              </a:tabLst>
            </a:pPr>
            <a:r>
              <a:rPr lang="en-US" sz="1100" dirty="0"/>
              <a:t>CAWST and its directors, employees, contractors, and volunteers do not assume any responsibility for and make no warranty with respect to the results that may be obtained from the use of the information provided.</a:t>
            </a:r>
          </a:p>
          <a:p>
            <a:endParaRPr lang="en-US" dirty="0"/>
          </a:p>
        </p:txBody>
      </p:sp>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5105400"/>
            <a:ext cx="1702552" cy="59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9706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 Scale – Traditional Rainwater Harvesting, India</a:t>
            </a:r>
            <a:endParaRPr lang="en-US" dirty="0"/>
          </a:p>
        </p:txBody>
      </p:sp>
      <p:pic>
        <p:nvPicPr>
          <p:cNvPr id="4" name="Picture 4" descr="India Traditional Rainwater Harvesting India (Global Rainwater Harvesting Collective, 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524000"/>
            <a:ext cx="6897687" cy="4599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4729162" y="6123041"/>
            <a:ext cx="33115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dirty="0"/>
              <a:t>(Global Rainwater Harvesting Collective, </a:t>
            </a:r>
            <a:r>
              <a:rPr lang="en-US" sz="1200" dirty="0" err="1"/>
              <a:t>n.d.</a:t>
            </a:r>
            <a:r>
              <a:rPr lang="en-US" sz="1200" dirty="0"/>
              <a:t>)</a:t>
            </a:r>
          </a:p>
        </p:txBody>
      </p:sp>
    </p:spTree>
    <p:extLst>
      <p:ext uri="{BB962C8B-B14F-4D97-AF65-F5344CB8AC3E}">
        <p14:creationId xmlns:p14="http://schemas.microsoft.com/office/powerpoint/2010/main" val="941289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Scale – Household Catchment, Southeast Asia</a:t>
            </a:r>
            <a:endParaRPr lang="en-US" dirty="0"/>
          </a:p>
        </p:txBody>
      </p:sp>
      <p:pic>
        <p:nvPicPr>
          <p:cNvPr id="4" name="Picture 4" descr="Rainwater Harvesting (ITDG South Asi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84231"/>
            <a:ext cx="7421758" cy="4169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p:nvSpPr>
        <p:spPr bwMode="auto">
          <a:xfrm>
            <a:off x="6477381" y="5790747"/>
            <a:ext cx="170637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1200" dirty="0"/>
              <a:t>(ITGD South Asia)</a:t>
            </a:r>
          </a:p>
        </p:txBody>
      </p:sp>
    </p:spTree>
    <p:extLst>
      <p:ext uri="{BB962C8B-B14F-4D97-AF65-F5344CB8AC3E}">
        <p14:creationId xmlns:p14="http://schemas.microsoft.com/office/powerpoint/2010/main" val="2813246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Scale – Sari Rainwater Harvesting, Bangladesh</a:t>
            </a:r>
            <a:endParaRPr lang="en-US" dirty="0"/>
          </a:p>
        </p:txBody>
      </p:sp>
      <p:pic>
        <p:nvPicPr>
          <p:cNvPr id="4" name="Picture 7" descr="Bangladesh Saree Rainwater Harvesting (IRHA, 2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1600200"/>
            <a:ext cx="6248401" cy="4370123"/>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18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 Smaller Scale – Bucket Harvesting, Mexico</a:t>
            </a:r>
            <a:endParaRPr lang="en-US" dirty="0"/>
          </a:p>
        </p:txBody>
      </p:sp>
      <p:pic>
        <p:nvPicPr>
          <p:cNvPr id="4" name="Picture 4"/>
          <p:cNvPicPr>
            <a:picLocks noChangeAspect="1" noChangeArrowheads="1"/>
          </p:cNvPicPr>
          <p:nvPr/>
        </p:nvPicPr>
        <p:blipFill>
          <a:blip r:embed="rId2" cstate="print">
            <a:lum bright="12000" contrast="-6000"/>
            <a:extLst>
              <a:ext uri="{28A0092B-C50C-407E-A947-70E740481C1C}">
                <a14:useLocalDpi xmlns:a14="http://schemas.microsoft.com/office/drawing/2010/main" val="0"/>
              </a:ext>
            </a:extLst>
          </a:blip>
          <a:srcRect/>
          <a:stretch>
            <a:fillRect/>
          </a:stretch>
        </p:blipFill>
        <p:spPr bwMode="auto">
          <a:xfrm>
            <a:off x="1600200" y="1628774"/>
            <a:ext cx="6132513" cy="459938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4269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Chat</a:t>
            </a:r>
            <a:endParaRPr lang="en-US" dirty="0"/>
          </a:p>
        </p:txBody>
      </p:sp>
      <p:sp>
        <p:nvSpPr>
          <p:cNvPr id="3" name="Content Placeholder 2"/>
          <p:cNvSpPr>
            <a:spLocks noGrp="1"/>
          </p:cNvSpPr>
          <p:nvPr>
            <p:ph idx="1"/>
          </p:nvPr>
        </p:nvSpPr>
        <p:spPr/>
        <p:txBody>
          <a:bodyPr/>
          <a:lstStyle/>
          <a:p>
            <a:r>
              <a:rPr lang="en-US" dirty="0" smtClean="0"/>
              <a:t>With a partner, discuss the rainwater harvesting technology you found most interesting. </a:t>
            </a:r>
            <a:endParaRPr lang="en-US" dirty="0"/>
          </a:p>
        </p:txBody>
      </p:sp>
    </p:spTree>
    <p:extLst>
      <p:ext uri="{BB962C8B-B14F-4D97-AF65-F5344CB8AC3E}">
        <p14:creationId xmlns:p14="http://schemas.microsoft.com/office/powerpoint/2010/main" val="3054262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Expectation 2</a:t>
            </a:r>
            <a:endParaRPr lang="en-US" dirty="0"/>
          </a:p>
        </p:txBody>
      </p:sp>
      <p:sp>
        <p:nvSpPr>
          <p:cNvPr id="3" name="Content Placeholder 2"/>
          <p:cNvSpPr>
            <a:spLocks noGrp="1"/>
          </p:cNvSpPr>
          <p:nvPr>
            <p:ph idx="1"/>
          </p:nvPr>
        </p:nvSpPr>
        <p:spPr/>
        <p:txBody>
          <a:bodyPr/>
          <a:lstStyle/>
          <a:p>
            <a:pPr lvl="0"/>
            <a:r>
              <a:rPr lang="en-US" dirty="0"/>
              <a:t>Compare the two types of rainwater catchment systems.</a:t>
            </a:r>
          </a:p>
          <a:p>
            <a:endParaRPr lang="en-US" dirty="0"/>
          </a:p>
        </p:txBody>
      </p:sp>
    </p:spTree>
    <p:extLst>
      <p:ext uri="{BB962C8B-B14F-4D97-AF65-F5344CB8AC3E}">
        <p14:creationId xmlns:p14="http://schemas.microsoft.com/office/powerpoint/2010/main" val="1610384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Catchment Systems</a:t>
            </a:r>
            <a:endParaRPr lang="en-US" dirty="0"/>
          </a:p>
        </p:txBody>
      </p:sp>
      <p:sp>
        <p:nvSpPr>
          <p:cNvPr id="3" name="Content Placeholder 2"/>
          <p:cNvSpPr>
            <a:spLocks noGrp="1"/>
          </p:cNvSpPr>
          <p:nvPr>
            <p:ph idx="1"/>
          </p:nvPr>
        </p:nvSpPr>
        <p:spPr/>
        <p:txBody>
          <a:bodyPr/>
          <a:lstStyle/>
          <a:p>
            <a:r>
              <a:rPr lang="en-US" dirty="0" smtClean="0"/>
              <a:t>2 Types of catchment system</a:t>
            </a:r>
          </a:p>
          <a:p>
            <a:pPr lvl="1"/>
            <a:r>
              <a:rPr lang="en-US" dirty="0" smtClean="0"/>
              <a:t>Roof Catchment</a:t>
            </a:r>
          </a:p>
          <a:p>
            <a:pPr lvl="1"/>
            <a:r>
              <a:rPr lang="en-US" dirty="0" smtClean="0"/>
              <a:t>Ground Catchment</a:t>
            </a:r>
            <a:endParaRPr lang="en-US" dirty="0"/>
          </a:p>
        </p:txBody>
      </p:sp>
    </p:spTree>
    <p:extLst>
      <p:ext uri="{BB962C8B-B14F-4D97-AF65-F5344CB8AC3E}">
        <p14:creationId xmlns:p14="http://schemas.microsoft.com/office/powerpoint/2010/main" val="3300945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Roof Catchment</a:t>
            </a:r>
            <a:endParaRPr lang="en-US" dirty="0"/>
          </a:p>
        </p:txBody>
      </p:sp>
      <p:pic>
        <p:nvPicPr>
          <p:cNvPr id="4" name="Picture 6" descr="Roof Catchment System (Gould and Nissen-Peters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447800" y="1524000"/>
            <a:ext cx="6705600" cy="45217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636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 Catchment</a:t>
            </a:r>
            <a:endParaRPr lang="en-US" dirty="0"/>
          </a:p>
        </p:txBody>
      </p:sp>
      <p:pic>
        <p:nvPicPr>
          <p:cNvPr id="4" name="Picture 6" descr="Ground Catchment System (Gould and Nissen-Petersen, 199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447800"/>
            <a:ext cx="557451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0420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Chat</a:t>
            </a:r>
            <a:endParaRPr lang="en-US" dirty="0"/>
          </a:p>
        </p:txBody>
      </p:sp>
      <p:sp>
        <p:nvSpPr>
          <p:cNvPr id="3" name="Content Placeholder 2"/>
          <p:cNvSpPr>
            <a:spLocks noGrp="1"/>
          </p:cNvSpPr>
          <p:nvPr>
            <p:ph idx="1"/>
          </p:nvPr>
        </p:nvSpPr>
        <p:spPr/>
        <p:txBody>
          <a:bodyPr/>
          <a:lstStyle/>
          <a:p>
            <a:r>
              <a:rPr lang="en-US" dirty="0" smtClean="0"/>
              <a:t>What do the two systems have in common?</a:t>
            </a:r>
            <a:endParaRPr lang="en-US" dirty="0"/>
          </a:p>
        </p:txBody>
      </p:sp>
    </p:spTree>
    <p:extLst>
      <p:ext uri="{BB962C8B-B14F-4D97-AF65-F5344CB8AC3E}">
        <p14:creationId xmlns:p14="http://schemas.microsoft.com/office/powerpoint/2010/main" val="424727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371600"/>
            <a:ext cx="6400800" cy="4228850"/>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a:t>
            </a:r>
            <a:r>
              <a:rPr lang="en-US" sz="3200" kern="0" dirty="0" smtClean="0">
                <a:solidFill>
                  <a:srgbClr val="000000"/>
                </a:solidFill>
                <a:latin typeface="Arial"/>
                <a:cs typeface="Arial"/>
              </a:rPr>
              <a:t>Plan 5: Rainwater Harvesting Technology in the Rainwater Harvesting Trainer Manual. </a:t>
            </a:r>
            <a:endParaRPr lang="en-US" sz="3200" kern="0" dirty="0">
              <a:solidFill>
                <a:srgbClr val="000000"/>
              </a:solidFill>
              <a:latin typeface="Arial"/>
              <a:cs typeface="Arial"/>
            </a:endParaRP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p:txBody>
      </p:sp>
      <p:pic>
        <p:nvPicPr>
          <p:cNvPr id="3" name="Picture 4" descr="CAWST Colour - no text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9208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Expectation 3</a:t>
            </a:r>
            <a:endParaRPr lang="en-US" dirty="0"/>
          </a:p>
        </p:txBody>
      </p:sp>
      <p:sp>
        <p:nvSpPr>
          <p:cNvPr id="3" name="Content Placeholder 2"/>
          <p:cNvSpPr>
            <a:spLocks noGrp="1"/>
          </p:cNvSpPr>
          <p:nvPr>
            <p:ph idx="1"/>
          </p:nvPr>
        </p:nvSpPr>
        <p:spPr/>
        <p:txBody>
          <a:bodyPr/>
          <a:lstStyle/>
          <a:p>
            <a:pPr lvl="0"/>
            <a:r>
              <a:rPr lang="en-US" dirty="0"/>
              <a:t>Describe the three main components of any rainwater catchment </a:t>
            </a:r>
            <a:r>
              <a:rPr lang="en-US" dirty="0" smtClean="0"/>
              <a:t>system.</a:t>
            </a:r>
          </a:p>
          <a:p>
            <a:pPr lvl="0"/>
            <a:endParaRPr lang="en-US" i="1" dirty="0" smtClean="0"/>
          </a:p>
          <a:p>
            <a:pPr lvl="0"/>
            <a:endParaRPr lang="en-US" i="1" dirty="0"/>
          </a:p>
          <a:p>
            <a:pPr marL="0" lvl="0" indent="0" algn="ctr">
              <a:buNone/>
            </a:pPr>
            <a:r>
              <a:rPr lang="en-US" sz="4000" i="1" dirty="0" smtClean="0"/>
              <a:t>What do you think they are?</a:t>
            </a:r>
            <a:endParaRPr lang="en-US" sz="4000" i="1" dirty="0"/>
          </a:p>
          <a:p>
            <a:endParaRPr lang="en-US" dirty="0"/>
          </a:p>
        </p:txBody>
      </p:sp>
    </p:spTree>
    <p:extLst>
      <p:ext uri="{BB962C8B-B14F-4D97-AF65-F5344CB8AC3E}">
        <p14:creationId xmlns:p14="http://schemas.microsoft.com/office/powerpoint/2010/main" val="828659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Catchment Components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6000" dirty="0" smtClean="0"/>
              <a:t>Catchment Area</a:t>
            </a:r>
          </a:p>
          <a:p>
            <a:pPr marL="514350" indent="-514350">
              <a:buFont typeface="+mj-lt"/>
              <a:buAutoNum type="arabicPeriod"/>
            </a:pPr>
            <a:r>
              <a:rPr lang="en-US" sz="6000" dirty="0" smtClean="0"/>
              <a:t>Delivery System</a:t>
            </a:r>
          </a:p>
          <a:p>
            <a:pPr marL="514350" indent="-514350">
              <a:buFont typeface="+mj-lt"/>
              <a:buAutoNum type="arabicPeriod"/>
            </a:pPr>
            <a:r>
              <a:rPr lang="en-US" sz="6000" dirty="0" smtClean="0"/>
              <a:t>Storage Reservoir</a:t>
            </a:r>
            <a:endParaRPr lang="en-US" sz="6000" dirty="0"/>
          </a:p>
        </p:txBody>
      </p:sp>
    </p:spTree>
    <p:extLst>
      <p:ext uri="{BB962C8B-B14F-4D97-AF65-F5344CB8AC3E}">
        <p14:creationId xmlns:p14="http://schemas.microsoft.com/office/powerpoint/2010/main" val="4045205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188" y="1268413"/>
            <a:ext cx="7772400" cy="1470025"/>
          </a:xfrm>
        </p:spPr>
        <p:txBody>
          <a:bodyPr/>
          <a:lstStyle/>
          <a:p>
            <a:r>
              <a:rPr lang="en-US" b="1" dirty="0" smtClean="0">
                <a:solidFill>
                  <a:schemeClr val="accent2"/>
                </a:solidFill>
              </a:rPr>
              <a:t>Rainwater Harvesting Technology</a:t>
            </a:r>
            <a:endParaRPr lang="en-US" b="1" dirty="0">
              <a:solidFill>
                <a:schemeClr val="accent2"/>
              </a:solidFill>
            </a:endParaRPr>
          </a:p>
        </p:txBody>
      </p:sp>
      <p:sp>
        <p:nvSpPr>
          <p:cNvPr id="2051" name="Rectangle 3"/>
          <p:cNvSpPr>
            <a:spLocks noGrp="1" noChangeArrowheads="1"/>
          </p:cNvSpPr>
          <p:nvPr>
            <p:ph type="subTitle" idx="1"/>
          </p:nvPr>
        </p:nvSpPr>
        <p:spPr>
          <a:xfrm>
            <a:off x="1331913" y="2781300"/>
            <a:ext cx="6400800" cy="1752600"/>
          </a:xfrm>
        </p:spPr>
        <p:txBody>
          <a:bodyPr/>
          <a:lstStyle/>
          <a:p>
            <a:endParaRPr lang="en-US" b="1" dirty="0">
              <a:solidFill>
                <a:schemeClr val="accent2"/>
              </a:solidFill>
            </a:endParaRP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dirty="0" smtClean="0">
                <a:solidFill>
                  <a:schemeClr val="accent2"/>
                </a:solidFill>
              </a:rPr>
              <a:t>Learning Expectation</a:t>
            </a:r>
            <a:endParaRPr lang="en-US" b="1" dirty="0">
              <a:solidFill>
                <a:schemeClr val="accent2"/>
              </a:solidFill>
            </a:endParaRPr>
          </a:p>
        </p:txBody>
      </p:sp>
      <p:sp>
        <p:nvSpPr>
          <p:cNvPr id="3075" name="Rectangle 3"/>
          <p:cNvSpPr>
            <a:spLocks noGrp="1" noChangeArrowheads="1"/>
          </p:cNvSpPr>
          <p:nvPr>
            <p:ph type="body" idx="1"/>
          </p:nvPr>
        </p:nvSpPr>
        <p:spPr/>
        <p:txBody>
          <a:bodyPr/>
          <a:lstStyle/>
          <a:p>
            <a:pPr marL="514350" lvl="0" indent="-514350">
              <a:buAutoNum type="arabicPeriod"/>
            </a:pPr>
            <a:r>
              <a:rPr lang="en-US" dirty="0" smtClean="0"/>
              <a:t>Identify the scale of different rainwater harvesting systems.</a:t>
            </a:r>
          </a:p>
          <a:p>
            <a:pPr marL="514350" lvl="0" indent="-514350">
              <a:buAutoNum type="arabicPeriod"/>
            </a:pPr>
            <a:r>
              <a:rPr lang="en-US" dirty="0" smtClean="0"/>
              <a:t>Compare the two types of rainwater catchment systems.</a:t>
            </a:r>
          </a:p>
          <a:p>
            <a:pPr marL="514350" lvl="0" indent="-514350">
              <a:buAutoNum type="arabicPeriod"/>
            </a:pPr>
            <a:r>
              <a:rPr lang="en-US" dirty="0" smtClean="0"/>
              <a:t>Describe the three main components of any rainwater catchment system.</a:t>
            </a:r>
          </a:p>
        </p:txBody>
      </p:sp>
      <p:pic>
        <p:nvPicPr>
          <p:cNvPr id="3076" name="Picture 4" descr="CAWST Colour - no tex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Expectation 1</a:t>
            </a:r>
            <a:endParaRPr lang="en-US" dirty="0"/>
          </a:p>
        </p:txBody>
      </p:sp>
      <p:sp>
        <p:nvSpPr>
          <p:cNvPr id="3" name="Content Placeholder 2"/>
          <p:cNvSpPr>
            <a:spLocks noGrp="1"/>
          </p:cNvSpPr>
          <p:nvPr>
            <p:ph idx="1"/>
          </p:nvPr>
        </p:nvSpPr>
        <p:spPr/>
        <p:txBody>
          <a:bodyPr/>
          <a:lstStyle/>
          <a:p>
            <a:pPr lvl="0"/>
            <a:r>
              <a:rPr lang="en-US" dirty="0"/>
              <a:t>Identify the scale of different rainwater harvesting systems.</a:t>
            </a:r>
          </a:p>
          <a:p>
            <a:endParaRPr lang="en-US" dirty="0"/>
          </a:p>
        </p:txBody>
      </p:sp>
    </p:spTree>
    <p:extLst>
      <p:ext uri="{BB962C8B-B14F-4D97-AF65-F5344CB8AC3E}">
        <p14:creationId xmlns:p14="http://schemas.microsoft.com/office/powerpoint/2010/main" val="15446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r>
              <a:rPr lang="en-US" dirty="0" smtClean="0"/>
              <a:t>Large Scale - </a:t>
            </a:r>
            <a:r>
              <a:rPr lang="en-US" dirty="0"/>
              <a:t>Check Dam </a:t>
            </a:r>
            <a:r>
              <a:rPr lang="en-US" dirty="0" err="1"/>
              <a:t>Yethadka</a:t>
            </a:r>
            <a:r>
              <a:rPr lang="en-US" dirty="0"/>
              <a:t>, India</a:t>
            </a:r>
            <a:br>
              <a:rPr lang="en-US" dirty="0"/>
            </a:br>
            <a:endParaRPr lang="en-US" dirty="0"/>
          </a:p>
        </p:txBody>
      </p:sp>
      <p:pic>
        <p:nvPicPr>
          <p:cNvPr id="4" name="Picture 4" descr="India Check Dam Yethadka (India Together, 2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838" y="1295400"/>
            <a:ext cx="6985962" cy="4521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5764213" y="5797623"/>
            <a:ext cx="21605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1200" dirty="0" smtClean="0"/>
              <a:t>(India Together, 2006)</a:t>
            </a:r>
            <a:endParaRPr lang="en-US" sz="1200" dirty="0"/>
          </a:p>
        </p:txBody>
      </p:sp>
    </p:spTree>
    <p:extLst>
      <p:ext uri="{BB962C8B-B14F-4D97-AF65-F5344CB8AC3E}">
        <p14:creationId xmlns:p14="http://schemas.microsoft.com/office/powerpoint/2010/main" val="40154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normAutofit fontScale="90000"/>
          </a:bodyPr>
          <a:lstStyle/>
          <a:p>
            <a:r>
              <a:rPr lang="en-US" dirty="0" smtClean="0"/>
              <a:t>Large Scale -</a:t>
            </a:r>
            <a:r>
              <a:rPr lang="en-US" dirty="0" err="1"/>
              <a:t>Kitui</a:t>
            </a:r>
            <a:r>
              <a:rPr lang="en-US" dirty="0"/>
              <a:t> Sand Dam, Kenya</a:t>
            </a:r>
            <a:br>
              <a:rPr lang="en-US" dirty="0"/>
            </a:br>
            <a:endParaRPr lang="en-US" dirty="0"/>
          </a:p>
        </p:txBody>
      </p:sp>
      <p:pic>
        <p:nvPicPr>
          <p:cNvPr id="4" name="Picture 4" descr="Kenya Sand Dams (WOC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7293" y="1375654"/>
            <a:ext cx="6617973" cy="4848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p:nvSpPr>
        <p:spPr bwMode="auto">
          <a:xfrm>
            <a:off x="5973604" y="6224588"/>
            <a:ext cx="187166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1200" dirty="0"/>
              <a:t>(WOCAT)</a:t>
            </a:r>
          </a:p>
        </p:txBody>
      </p:sp>
    </p:spTree>
    <p:extLst>
      <p:ext uri="{BB962C8B-B14F-4D97-AF65-F5344CB8AC3E}">
        <p14:creationId xmlns:p14="http://schemas.microsoft.com/office/powerpoint/2010/main" val="131498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994" y="457200"/>
            <a:ext cx="8229600" cy="1143000"/>
          </a:xfrm>
        </p:spPr>
        <p:txBody>
          <a:bodyPr>
            <a:normAutofit fontScale="90000"/>
          </a:bodyPr>
          <a:lstStyle/>
          <a:p>
            <a:r>
              <a:rPr lang="en-US" dirty="0" smtClean="0"/>
              <a:t>Large Scale - </a:t>
            </a:r>
            <a:r>
              <a:rPr lang="en-US" dirty="0"/>
              <a:t>The </a:t>
            </a:r>
            <a:r>
              <a:rPr lang="en-US" dirty="0" err="1"/>
              <a:t>Azagarfa</a:t>
            </a:r>
            <a:r>
              <a:rPr lang="en-US" dirty="0"/>
              <a:t> </a:t>
            </a:r>
            <a:r>
              <a:rPr lang="en-US" dirty="0" err="1"/>
              <a:t>hafir</a:t>
            </a:r>
            <a:r>
              <a:rPr lang="en-US" dirty="0"/>
              <a:t>, Darfur, Sudan</a:t>
            </a:r>
            <a:br>
              <a:rPr lang="en-US" dirty="0"/>
            </a:br>
            <a:endParaRPr lang="en-US" dirty="0"/>
          </a:p>
        </p:txBody>
      </p:sp>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289" y="1451769"/>
            <a:ext cx="708900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8"/>
          <p:cNvSpPr txBox="1">
            <a:spLocks noChangeArrowheads="1"/>
          </p:cNvSpPr>
          <p:nvPr/>
        </p:nvSpPr>
        <p:spPr bwMode="auto">
          <a:xfrm>
            <a:off x="4724400" y="5871369"/>
            <a:ext cx="339289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1200" dirty="0"/>
              <a:t>(Practical Action, </a:t>
            </a:r>
            <a:r>
              <a:rPr lang="en-US" sz="1200" dirty="0" err="1"/>
              <a:t>n.d</a:t>
            </a:r>
            <a:r>
              <a:rPr lang="en-US" sz="1200" dirty="0" err="1" smtClean="0"/>
              <a:t>.</a:t>
            </a:r>
            <a:r>
              <a:rPr lang="en-US" sz="1200" dirty="0" smtClean="0"/>
              <a:t>) www.practicalaction.org</a:t>
            </a:r>
            <a:endParaRPr lang="en-US" sz="1200" dirty="0"/>
          </a:p>
        </p:txBody>
      </p:sp>
    </p:spTree>
    <p:extLst>
      <p:ext uri="{BB962C8B-B14F-4D97-AF65-F5344CB8AC3E}">
        <p14:creationId xmlns:p14="http://schemas.microsoft.com/office/powerpoint/2010/main" val="2395340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 Scale – Courtyard System, China</a:t>
            </a:r>
            <a:endParaRPr lang="en-US" dirty="0"/>
          </a:p>
        </p:txBody>
      </p:sp>
      <p:pic>
        <p:nvPicPr>
          <p:cNvPr id="4" name="Picture 4" descr="Chinese Courtyard System (Rainwater Toolkit, 2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18830"/>
            <a:ext cx="7025229" cy="4025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5884276" y="5643936"/>
            <a:ext cx="227398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1200" dirty="0"/>
              <a:t>(Rainwater Toolkit, 2005)</a:t>
            </a:r>
          </a:p>
        </p:txBody>
      </p:sp>
    </p:spTree>
    <p:extLst>
      <p:ext uri="{BB962C8B-B14F-4D97-AF65-F5344CB8AC3E}">
        <p14:creationId xmlns:p14="http://schemas.microsoft.com/office/powerpoint/2010/main" val="2621338596"/>
      </p:ext>
    </p:extLst>
  </p:cSld>
  <p:clrMapOvr>
    <a:masterClrMapping/>
  </p:clrMapOvr>
</p:sld>
</file>

<file path=ppt/theme/theme1.xml><?xml version="1.0" encoding="utf-8"?>
<a:theme xmlns:a="http://schemas.openxmlformats.org/drawingml/2006/main" name="Template_Powerpoint Presentation_2010-11-29">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Presentation_2010-11-29</Template>
  <TotalTime>40</TotalTime>
  <Words>490</Words>
  <Application>Microsoft Office PowerPoint</Application>
  <PresentationFormat>On-screen Show (4:3)</PresentationFormat>
  <Paragraphs>106</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Template_Powerpoint Presentation_2010-11-29</vt:lpstr>
      <vt:lpstr>PowerPoint Presentation</vt:lpstr>
      <vt:lpstr>PowerPoint Presentation</vt:lpstr>
      <vt:lpstr>Rainwater Harvesting Technology</vt:lpstr>
      <vt:lpstr>Learning Expectation</vt:lpstr>
      <vt:lpstr>Learning Expectation 1</vt:lpstr>
      <vt:lpstr>Large Scale - Check Dam Yethadka, India </vt:lpstr>
      <vt:lpstr>Large Scale -Kitui Sand Dam, Kenya </vt:lpstr>
      <vt:lpstr>Large Scale - The Azagarfa hafir, Darfur, Sudan </vt:lpstr>
      <vt:lpstr>Medium Scale – Courtyard System, China</vt:lpstr>
      <vt:lpstr>Medium Scale – Traditional Rainwater Harvesting, India</vt:lpstr>
      <vt:lpstr>Small Scale – Household Catchment, Southeast Asia</vt:lpstr>
      <vt:lpstr>Small Scale – Sari Rainwater Harvesting, Bangladesh</vt:lpstr>
      <vt:lpstr>Even Smaller Scale – Bucket Harvesting, Mexico</vt:lpstr>
      <vt:lpstr>Quick Chat</vt:lpstr>
      <vt:lpstr>Learning Expectation 2</vt:lpstr>
      <vt:lpstr>Catchment Systems</vt:lpstr>
      <vt:lpstr>Roof Catchment</vt:lpstr>
      <vt:lpstr>Ground Catchment</vt:lpstr>
      <vt:lpstr>Quick Chat</vt:lpstr>
      <vt:lpstr>Learning Expectation 3</vt:lpstr>
      <vt:lpstr>3 Catchment Components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Meyers</dc:creator>
  <cp:lastModifiedBy>Rebecca Brown</cp:lastModifiedBy>
  <cp:revision>6</cp:revision>
  <dcterms:created xsi:type="dcterms:W3CDTF">2011-10-25T20:41:35Z</dcterms:created>
  <dcterms:modified xsi:type="dcterms:W3CDTF">2014-07-14T21:06:53Z</dcterms:modified>
</cp:coreProperties>
</file>