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8" r:id="rId2"/>
    <p:sldId id="268" r:id="rId3"/>
    <p:sldId id="256" r:id="rId4"/>
    <p:sldId id="257" r:id="rId5"/>
    <p:sldId id="260" r:id="rId6"/>
    <p:sldId id="261" r:id="rId7"/>
    <p:sldId id="263" r:id="rId8"/>
    <p:sldId id="262" r:id="rId9"/>
    <p:sldId id="259" r:id="rId10"/>
    <p:sldId id="264" r:id="rId11"/>
    <p:sldId id="266" r:id="rId12"/>
    <p:sldId id="267"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38" autoAdjust="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FC079-4FFE-48AE-8944-962B07C70D06}" type="datetimeFigureOut">
              <a:rPr lang="en-CA" smtClean="0"/>
              <a:t>11/07/2014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379AD5-2849-4F0F-A63D-2BC74638D556}" type="slidenum">
              <a:rPr lang="en-CA" smtClean="0"/>
              <a:t>‹#›</a:t>
            </a:fld>
            <a:endParaRPr lang="en-CA"/>
          </a:p>
        </p:txBody>
      </p:sp>
    </p:spTree>
    <p:extLst>
      <p:ext uri="{BB962C8B-B14F-4D97-AF65-F5344CB8AC3E}">
        <p14:creationId xmlns:p14="http://schemas.microsoft.com/office/powerpoint/2010/main" val="85310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The above formula can be adapted to determine chemical or physical removal effectiveness (e.g., arsenic, turbidity) </a:t>
            </a:r>
          </a:p>
          <a:p>
            <a:pPr marL="0" indent="0" algn="l">
              <a:buFont typeface="Arial" panose="020B0604020202020204" pitchFamily="34" charset="0"/>
              <a:buNone/>
            </a:pPr>
            <a:r>
              <a:rPr lang="en-US" sz="1000" kern="1200" dirty="0" smtClean="0">
                <a:solidFill>
                  <a:schemeClr val="tx1"/>
                </a:solidFill>
                <a:effectLst/>
                <a:latin typeface="Arial" panose="020B0604020202020204" pitchFamily="34" charset="0"/>
                <a:ea typeface="+mn-ea"/>
                <a:cs typeface="Arial" panose="020B0604020202020204" pitchFamily="34" charset="0"/>
              </a:rPr>
              <a:t> </a:t>
            </a:r>
          </a:p>
          <a:p>
            <a:pPr marL="0" indent="0" algn="l">
              <a:buFont typeface="Arial" panose="020B0604020202020204" pitchFamily="34" charset="0"/>
              <a:buNone/>
            </a:pPr>
            <a:r>
              <a:rPr lang="en-US" sz="1000" kern="1200" dirty="0" smtClean="0">
                <a:solidFill>
                  <a:schemeClr val="tx1"/>
                </a:solidFill>
                <a:effectLst/>
                <a:latin typeface="Arial" panose="020B0604020202020204" pitchFamily="34" charset="0"/>
                <a:ea typeface="+mn-ea"/>
                <a:cs typeface="Arial" panose="020B0604020202020204" pitchFamily="34" charset="0"/>
              </a:rPr>
              <a:t>e.g.,</a:t>
            </a:r>
            <a:r>
              <a:rPr lang="en-US" sz="10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kern="1200" dirty="0" smtClean="0">
                <a:solidFill>
                  <a:schemeClr val="tx1"/>
                </a:solidFill>
                <a:effectLst/>
                <a:latin typeface="Arial" panose="020B0604020202020204" pitchFamily="34" charset="0"/>
                <a:ea typeface="+mn-ea"/>
                <a:cs typeface="Arial" panose="020B0604020202020204" pitchFamily="34" charset="0"/>
              </a:rPr>
              <a:t>Turbidity</a:t>
            </a:r>
            <a:r>
              <a:rPr lang="en-US" sz="1000" kern="1200" baseline="0" dirty="0" smtClean="0">
                <a:solidFill>
                  <a:schemeClr val="tx1"/>
                </a:solidFill>
                <a:effectLst/>
                <a:latin typeface="Arial" panose="020B0604020202020204" pitchFamily="34" charset="0"/>
                <a:ea typeface="+mn-ea"/>
                <a:cs typeface="Arial" panose="020B0604020202020204" pitchFamily="34" charset="0"/>
              </a:rPr>
              <a:t> level at the source – Turbidity level after HWT / </a:t>
            </a:r>
            <a:r>
              <a:rPr lang="en-US" sz="1000" kern="1200" dirty="0" smtClean="0">
                <a:solidFill>
                  <a:schemeClr val="tx1"/>
                </a:solidFill>
                <a:effectLst/>
                <a:latin typeface="Arial" panose="020B0604020202020204" pitchFamily="34" charset="0"/>
                <a:ea typeface="+mn-ea"/>
                <a:cs typeface="Arial" panose="020B0604020202020204" pitchFamily="34" charset="0"/>
              </a:rPr>
              <a:t>Turbidity</a:t>
            </a:r>
            <a:r>
              <a:rPr lang="en-US" sz="1000" kern="1200" baseline="0" dirty="0" smtClean="0">
                <a:solidFill>
                  <a:schemeClr val="tx1"/>
                </a:solidFill>
                <a:effectLst/>
                <a:latin typeface="Arial" panose="020B0604020202020204" pitchFamily="34" charset="0"/>
                <a:ea typeface="+mn-ea"/>
                <a:cs typeface="Arial" panose="020B0604020202020204" pitchFamily="34" charset="0"/>
              </a:rPr>
              <a:t> level at the source x 100 = % Removal effectiveness</a:t>
            </a: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379AD5-2849-4F0F-A63D-2BC74638D556}" type="slidenum">
              <a:rPr lang="en-CA" smtClean="0"/>
              <a:t>7</a:t>
            </a:fld>
            <a:endParaRPr lang="en-CA"/>
          </a:p>
        </p:txBody>
      </p:sp>
    </p:spTree>
    <p:extLst>
      <p:ext uri="{BB962C8B-B14F-4D97-AF65-F5344CB8AC3E}">
        <p14:creationId xmlns:p14="http://schemas.microsoft.com/office/powerpoint/2010/main" val="4171915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000" dirty="0" smtClean="0">
                <a:latin typeface="Arial" panose="020B0604020202020204" pitchFamily="34" charset="0"/>
                <a:cs typeface="Arial" panose="020B0604020202020204" pitchFamily="34" charset="0"/>
              </a:rPr>
              <a:t>Start by having participants calculate % removal effectiveness </a:t>
            </a:r>
            <a:r>
              <a:rPr lang="en-CA" sz="1000" b="1" dirty="0" smtClean="0">
                <a:latin typeface="Arial" panose="020B0604020202020204" pitchFamily="34" charset="0"/>
                <a:cs typeface="Arial" panose="020B0604020202020204" pitchFamily="34" charset="0"/>
              </a:rPr>
              <a:t>(see previous </a:t>
            </a:r>
            <a:r>
              <a:rPr lang="en-CA" sz="1000" b="1" baseline="0" dirty="0" smtClean="0">
                <a:latin typeface="Arial" panose="020B0604020202020204" pitchFamily="34" charset="0"/>
                <a:cs typeface="Arial" panose="020B0604020202020204" pitchFamily="34" charset="0"/>
              </a:rPr>
              <a:t>slide for how to calculate removal effectiveness)</a:t>
            </a:r>
          </a:p>
          <a:p>
            <a:pPr marL="171450" indent="-171450">
              <a:buFont typeface="Arial" panose="020B0604020202020204" pitchFamily="34" charset="0"/>
              <a:buChar char="•"/>
            </a:pPr>
            <a:endParaRPr lang="en-CA" sz="1000" b="1" baseline="0" dirty="0" smtClean="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Ask the participants to interpret the results on the graph and give a few recommendations.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Answer:</a:t>
            </a:r>
            <a:endParaRPr lang="en-CA" sz="1000" b="0" dirty="0" smtClean="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CA" sz="1000" dirty="0" smtClean="0">
                <a:latin typeface="Arial" panose="020B0604020202020204" pitchFamily="34" charset="0"/>
                <a:cs typeface="Arial" panose="020B0604020202020204" pitchFamily="34" charset="0"/>
              </a:rPr>
              <a:t>Filters are working well; overall % removal effectiveness = 99 % </a:t>
            </a:r>
            <a:endParaRPr lang="en-CA" sz="1000" b="1" dirty="0" smtClean="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CA" sz="1000" dirty="0" smtClean="0">
                <a:latin typeface="Arial" panose="020B0604020202020204" pitchFamily="34" charset="0"/>
                <a:cs typeface="Arial" panose="020B0604020202020204" pitchFamily="34" charset="0"/>
              </a:rPr>
              <a:t>Transfer (or transport) buckets are contaminated and should be cleaned before filling with source water</a:t>
            </a:r>
          </a:p>
          <a:p>
            <a:pPr marL="628650" lvl="1" indent="-171450">
              <a:buFont typeface="Arial" panose="020B0604020202020204" pitchFamily="34" charset="0"/>
              <a:buChar char="•"/>
            </a:pPr>
            <a:r>
              <a:rPr lang="en-CA" sz="1000" dirty="0" smtClean="0">
                <a:latin typeface="Arial" panose="020B0604020202020204" pitchFamily="34" charset="0"/>
                <a:cs typeface="Arial" panose="020B0604020202020204" pitchFamily="34" charset="0"/>
              </a:rPr>
              <a:t>Introducing contamination in storage; should do post filtration disinfection</a:t>
            </a:r>
          </a:p>
          <a:p>
            <a:pPr marL="628650" lvl="1" indent="-171450">
              <a:buFont typeface="Arial" panose="020B0604020202020204" pitchFamily="34" charset="0"/>
              <a:buChar char="•"/>
            </a:pPr>
            <a:r>
              <a:rPr lang="en-CA" sz="1000" dirty="0" smtClean="0">
                <a:latin typeface="Arial" panose="020B0604020202020204" pitchFamily="34" charset="0"/>
                <a:cs typeface="Arial" panose="020B0604020202020204" pitchFamily="34" charset="0"/>
              </a:rPr>
              <a:t>Reinforce </a:t>
            </a:r>
            <a:r>
              <a:rPr lang="en-CA" sz="1000" dirty="0" err="1" smtClean="0">
                <a:latin typeface="Arial" panose="020B0604020202020204" pitchFamily="34" charset="0"/>
                <a:cs typeface="Arial" panose="020B0604020202020204" pitchFamily="34" charset="0"/>
              </a:rPr>
              <a:t>biosand</a:t>
            </a:r>
            <a:r>
              <a:rPr lang="en-CA" sz="1000" dirty="0" smtClean="0">
                <a:latin typeface="Arial" panose="020B0604020202020204" pitchFamily="34" charset="0"/>
                <a:cs typeface="Arial" panose="020B0604020202020204" pitchFamily="34" charset="0"/>
              </a:rPr>
              <a:t> filter training and community health promotion </a:t>
            </a:r>
          </a:p>
          <a:p>
            <a:r>
              <a:rPr lang="en-CA" dirty="0" smtClean="0"/>
              <a:t> </a:t>
            </a:r>
            <a:endParaRPr lang="en-CA" dirty="0"/>
          </a:p>
        </p:txBody>
      </p:sp>
      <p:sp>
        <p:nvSpPr>
          <p:cNvPr id="4" name="Slide Number Placeholder 3"/>
          <p:cNvSpPr>
            <a:spLocks noGrp="1"/>
          </p:cNvSpPr>
          <p:nvPr>
            <p:ph type="sldNum" sz="quarter" idx="10"/>
          </p:nvPr>
        </p:nvSpPr>
        <p:spPr/>
        <p:txBody>
          <a:bodyPr/>
          <a:lstStyle/>
          <a:p>
            <a:fld id="{4F379AD5-2849-4F0F-A63D-2BC74638D556}" type="slidenum">
              <a:rPr lang="en-CA" smtClean="0"/>
              <a:t>8</a:t>
            </a:fld>
            <a:endParaRPr lang="en-CA"/>
          </a:p>
        </p:txBody>
      </p:sp>
    </p:spTree>
    <p:extLst>
      <p:ext uri="{BB962C8B-B14F-4D97-AF65-F5344CB8AC3E}">
        <p14:creationId xmlns:p14="http://schemas.microsoft.com/office/powerpoint/2010/main" val="537537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Ask participants</a:t>
            </a:r>
            <a:r>
              <a:rPr lang="en-CA" baseline="0" dirty="0" smtClean="0"/>
              <a:t> to guess what errors can occur during data recording before showing the answers.</a:t>
            </a:r>
            <a:endParaRPr lang="en-CA" dirty="0"/>
          </a:p>
        </p:txBody>
      </p:sp>
      <p:sp>
        <p:nvSpPr>
          <p:cNvPr id="4" name="Slide Number Placeholder 3"/>
          <p:cNvSpPr>
            <a:spLocks noGrp="1"/>
          </p:cNvSpPr>
          <p:nvPr>
            <p:ph type="sldNum" sz="quarter" idx="10"/>
          </p:nvPr>
        </p:nvSpPr>
        <p:spPr/>
        <p:txBody>
          <a:bodyPr/>
          <a:lstStyle/>
          <a:p>
            <a:fld id="{4F379AD5-2849-4F0F-A63D-2BC74638D556}" type="slidenum">
              <a:rPr lang="en-CA" smtClean="0"/>
              <a:t>9</a:t>
            </a:fld>
            <a:endParaRPr lang="en-CA"/>
          </a:p>
        </p:txBody>
      </p:sp>
    </p:spTree>
    <p:extLst>
      <p:ext uri="{BB962C8B-B14F-4D97-AF65-F5344CB8AC3E}">
        <p14:creationId xmlns:p14="http://schemas.microsoft.com/office/powerpoint/2010/main" val="611069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Ask participants</a:t>
            </a:r>
            <a:r>
              <a:rPr lang="en-CA" sz="1000" kern="1200" baseline="0" dirty="0" smtClean="0">
                <a:solidFill>
                  <a:schemeClr val="tx1"/>
                </a:solidFill>
                <a:effectLst/>
                <a:latin typeface="Arial" panose="020B0604020202020204" pitchFamily="34" charset="0"/>
                <a:ea typeface="+mn-ea"/>
                <a:cs typeface="Arial" panose="020B0604020202020204" pitchFamily="34" charset="0"/>
              </a:rPr>
              <a:t> for suggestions before showing the answers.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Collect all data recording forms each day to ensure that the forms are not misplaced or lost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Enter data into a table, spreadsheet or database as soon as possible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Use data recording forms made to suit the needs of the project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Train the technicians collecting the data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Run duplicate test samples if resources allow</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When there is an unusual or unexpected result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Check with the technician for clarification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If possible take another sample and repeat the test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If there continues to be unusual results then there may be problems with equipment calibration, expired test strips or culture media, or secondary contamination.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Refer to the Introduction to Drinking</a:t>
            </a:r>
            <a:r>
              <a:rPr lang="en-CA" sz="1200" kern="1200" baseline="0" dirty="0" smtClean="0">
                <a:solidFill>
                  <a:schemeClr val="tx1"/>
                </a:solidFill>
                <a:effectLst/>
                <a:latin typeface="+mn-lt"/>
                <a:ea typeface="+mn-ea"/>
                <a:cs typeface="+mn-cs"/>
              </a:rPr>
              <a:t> Water Testing Manual, </a:t>
            </a:r>
            <a:r>
              <a:rPr lang="en-CA" sz="1200" kern="1200" dirty="0" smtClean="0">
                <a:solidFill>
                  <a:schemeClr val="tx1"/>
                </a:solidFill>
                <a:effectLst/>
                <a:latin typeface="+mn-lt"/>
                <a:ea typeface="+mn-ea"/>
                <a:cs typeface="+mn-cs"/>
              </a:rPr>
              <a:t>Section 4 Water Sampling and Quality Control which explains how to reduce such errors. </a:t>
            </a:r>
            <a:endParaRPr lang="en-CA" sz="1000" dirty="0" smtClean="0">
              <a:latin typeface="Arial" panose="020B0604020202020204" pitchFamily="34" charset="0"/>
              <a:cs typeface="Arial" panose="020B0604020202020204" pitchFamily="34" charset="0"/>
            </a:endParaRPr>
          </a:p>
          <a:p>
            <a:endParaRPr lang="en-CA" dirty="0"/>
          </a:p>
        </p:txBody>
      </p:sp>
      <p:sp>
        <p:nvSpPr>
          <p:cNvPr id="4" name="Slide Number Placeholder 3"/>
          <p:cNvSpPr>
            <a:spLocks noGrp="1"/>
          </p:cNvSpPr>
          <p:nvPr>
            <p:ph type="sldNum" sz="quarter" idx="10"/>
          </p:nvPr>
        </p:nvSpPr>
        <p:spPr/>
        <p:txBody>
          <a:bodyPr/>
          <a:lstStyle/>
          <a:p>
            <a:fld id="{4F379AD5-2849-4F0F-A63D-2BC74638D556}" type="slidenum">
              <a:rPr lang="en-CA" smtClean="0"/>
              <a:t>10</a:t>
            </a:fld>
            <a:endParaRPr lang="en-CA"/>
          </a:p>
        </p:txBody>
      </p:sp>
    </p:spTree>
    <p:extLst>
      <p:ext uri="{BB962C8B-B14F-4D97-AF65-F5344CB8AC3E}">
        <p14:creationId xmlns:p14="http://schemas.microsoft.com/office/powerpoint/2010/main" val="3369508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The primary purpose of a report is to share your results, conclusions, and recommendations to an audience. </a:t>
            </a:r>
          </a:p>
          <a:p>
            <a:pPr marL="171450"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This information should be assembled in a well-organized and easy to read format. It is particularly important to include graphs and tables to help make the report easy to understand.</a:t>
            </a:r>
          </a:p>
          <a:p>
            <a:pPr marL="171450" indent="-171450" hangingPunct="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As drinking water quality is a sensitive topic, simply providing the test results without guidance and interpretation could lead to misinterpretations and inappropriate action or inaction (especially if the report is disseminated outside of the organization). </a:t>
            </a:r>
          </a:p>
          <a:p>
            <a:pPr marL="171450" indent="-171450" hangingPunct="0">
              <a:buFont typeface="Arial" panose="020B0604020202020204" pitchFamily="34" charset="0"/>
              <a:buChar char="•"/>
            </a:pPr>
            <a:r>
              <a:rPr lang="en-CA" sz="1000" kern="1200" dirty="0" smtClean="0">
                <a:solidFill>
                  <a:schemeClr val="tx1"/>
                </a:solidFill>
                <a:effectLst/>
                <a:latin typeface="Arial" panose="020B0604020202020204" pitchFamily="34" charset="0"/>
                <a:ea typeface="+mn-ea"/>
                <a:cs typeface="Arial" panose="020B0604020202020204" pitchFamily="34" charset="0"/>
              </a:rPr>
              <a:t>Water quality testing can be a great awareness raising and mobilization tool as long as the results are interpreted and presented properly)</a:t>
            </a: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379AD5-2849-4F0F-A63D-2BC74638D556}" type="slidenum">
              <a:rPr lang="en-CA" smtClean="0"/>
              <a:t>11</a:t>
            </a:fld>
            <a:endParaRPr lang="en-CA"/>
          </a:p>
        </p:txBody>
      </p:sp>
    </p:spTree>
    <p:extLst>
      <p:ext uri="{BB962C8B-B14F-4D97-AF65-F5344CB8AC3E}">
        <p14:creationId xmlns:p14="http://schemas.microsoft.com/office/powerpoint/2010/main" val="200393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The primary purpose of a report is to share your results, conclusions, and recommendations to an audience. This information should be assembled in a well-organized and easy to read format. It is particularly important to include graphs and tables to help make the report easy to understand.</a:t>
            </a:r>
          </a:p>
          <a:p>
            <a:pPr marL="171450" lvl="0" indent="-171450" hangingPunct="0">
              <a:buFont typeface="Arial" panose="020B0604020202020204" pitchFamily="34" charset="0"/>
              <a:buChar char="•"/>
            </a:pPr>
            <a:r>
              <a:rPr lang="en-CA" sz="1200" kern="1200" dirty="0" smtClean="0">
                <a:solidFill>
                  <a:schemeClr val="tx1"/>
                </a:solidFill>
                <a:effectLst/>
                <a:latin typeface="+mn-lt"/>
                <a:ea typeface="+mn-ea"/>
                <a:cs typeface="+mn-cs"/>
              </a:rPr>
              <a:t>There are three main approaches for interpreting the results from water quality tests:</a:t>
            </a:r>
          </a:p>
          <a:p>
            <a:pPr marL="0" indent="0" hangingPunct="0">
              <a:buFont typeface="Arial" panose="020B0604020202020204" pitchFamily="34" charset="0"/>
              <a:buNone/>
            </a:pPr>
            <a:r>
              <a:rPr lang="en-CA" sz="1200" kern="1200" dirty="0" smtClean="0">
                <a:solidFill>
                  <a:schemeClr val="tx1"/>
                </a:solidFill>
                <a:effectLst/>
                <a:latin typeface="+mn-lt"/>
                <a:ea typeface="+mn-ea"/>
                <a:cs typeface="+mn-cs"/>
              </a:rPr>
              <a:t> 1. The measured values of physical, chemical and microbiological parameters can be compared to national water quality standards or the WHO Guidelines for Drinking Water Quality.  </a:t>
            </a:r>
          </a:p>
          <a:p>
            <a:pPr marL="0" indent="0" hangingPunct="0">
              <a:buFont typeface="Arial" panose="020B0604020202020204" pitchFamily="34" charset="0"/>
              <a:buNone/>
            </a:pPr>
            <a:r>
              <a:rPr lang="en-CA" sz="1200" kern="1200" dirty="0" smtClean="0">
                <a:solidFill>
                  <a:schemeClr val="tx1"/>
                </a:solidFill>
                <a:effectLst/>
                <a:latin typeface="+mn-lt"/>
                <a:ea typeface="+mn-ea"/>
                <a:cs typeface="+mn-cs"/>
              </a:rPr>
              <a:t> 2. The results can be reviewed to see how they change over time and location to identify any trends or correlations.</a:t>
            </a:r>
          </a:p>
          <a:p>
            <a:pPr marL="0" indent="0" hangingPunct="0">
              <a:buFont typeface="Arial" panose="020B0604020202020204" pitchFamily="34" charset="0"/>
              <a:buNone/>
            </a:pPr>
            <a:r>
              <a:rPr lang="en-CA" sz="1200" kern="1200" dirty="0" smtClean="0">
                <a:solidFill>
                  <a:schemeClr val="tx1"/>
                </a:solidFill>
                <a:effectLst/>
                <a:latin typeface="+mn-lt"/>
                <a:ea typeface="+mn-ea"/>
                <a:cs typeface="+mn-cs"/>
              </a:rPr>
              <a:t> 3. Statistical analysis can be done for academic purposes and scientific research.</a:t>
            </a:r>
          </a:p>
          <a:p>
            <a:pPr hangingPunct="0"/>
            <a:r>
              <a:rPr lang="en-CA"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4F379AD5-2849-4F0F-A63D-2BC74638D556}" type="slidenum">
              <a:rPr lang="en-CA" smtClean="0"/>
              <a:t>12</a:t>
            </a:fld>
            <a:endParaRPr lang="en-CA"/>
          </a:p>
        </p:txBody>
      </p:sp>
    </p:spTree>
    <p:extLst>
      <p:ext uri="{BB962C8B-B14F-4D97-AF65-F5344CB8AC3E}">
        <p14:creationId xmlns:p14="http://schemas.microsoft.com/office/powerpoint/2010/main" val="2360154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7020272" y="6381328"/>
            <a:ext cx="2133600" cy="476250"/>
          </a:xfrm>
          <a:prstGeom prst="rect">
            <a:avLst/>
          </a:prstGeom>
        </p:spPr>
        <p:txBody>
          <a:bodyPr/>
          <a:lstStyle>
            <a:lvl1pPr algn="r">
              <a:defRPr sz="1400"/>
            </a:lvl1pPr>
          </a:lstStyle>
          <a:p>
            <a:fld id="{696D6939-B8AB-415C-8E07-37773906FC33}" type="slidenum">
              <a:rPr lang="en-US" smtClean="0"/>
              <a:pPr/>
              <a:t>‹#›</a:t>
            </a:fld>
            <a:endParaRPr lang="en-US" dirty="0"/>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8.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90C5138D-4C5F-48AF-A64F-FBCEEBACA0DF}" type="slidenum">
              <a:rPr lang="en-US" smtClean="0"/>
              <a:pPr/>
              <a:t>1</a:t>
            </a:fld>
            <a:endParaRPr lang="en-US"/>
          </a:p>
        </p:txBody>
      </p:sp>
    </p:spTree>
    <p:extLst>
      <p:ext uri="{BB962C8B-B14F-4D97-AF65-F5344CB8AC3E}">
        <p14:creationId xmlns:p14="http://schemas.microsoft.com/office/powerpoint/2010/main" val="4139706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53872" cy="1143000"/>
          </a:xfrm>
        </p:spPr>
        <p:txBody>
          <a:bodyPr/>
          <a:lstStyle/>
          <a:p>
            <a:r>
              <a:rPr lang="en-CA" b="1" dirty="0" smtClean="0"/>
              <a:t>How Can We Minimize Errors?</a:t>
            </a:r>
            <a:endParaRPr lang="en-CA" b="1" dirty="0"/>
          </a:p>
        </p:txBody>
      </p:sp>
      <p:pic>
        <p:nvPicPr>
          <p:cNvPr id="3"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6"/>
          <p:cNvSpPr txBox="1">
            <a:spLocks noChangeArrowheads="1"/>
          </p:cNvSpPr>
          <p:nvPr/>
        </p:nvSpPr>
        <p:spPr bwMode="auto">
          <a:xfrm>
            <a:off x="611560" y="1336231"/>
            <a:ext cx="8077200" cy="4942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20000"/>
              </a:spcBef>
              <a:buFont typeface="Arial" panose="020B0604020202020204" pitchFamily="34" charset="0"/>
              <a:buChar char="•"/>
            </a:pPr>
            <a:r>
              <a:rPr lang="en-CA" sz="2800" dirty="0">
                <a:latin typeface="+mn-lt"/>
              </a:rPr>
              <a:t>C</a:t>
            </a:r>
            <a:r>
              <a:rPr lang="en-CA" sz="2800" dirty="0" smtClean="0">
                <a:latin typeface="+mn-lt"/>
              </a:rPr>
              <a:t>ollect </a:t>
            </a:r>
            <a:r>
              <a:rPr lang="en-CA" sz="2800" dirty="0">
                <a:latin typeface="+mn-lt"/>
              </a:rPr>
              <a:t>all </a:t>
            </a:r>
            <a:r>
              <a:rPr lang="en-CA" sz="2800" dirty="0" smtClean="0">
                <a:latin typeface="+mn-lt"/>
              </a:rPr>
              <a:t>data </a:t>
            </a:r>
            <a:r>
              <a:rPr lang="en-CA" sz="2800" dirty="0">
                <a:latin typeface="+mn-lt"/>
              </a:rPr>
              <a:t>recording forms each </a:t>
            </a:r>
            <a:r>
              <a:rPr lang="en-CA" sz="2800" dirty="0" smtClean="0">
                <a:latin typeface="+mn-lt"/>
              </a:rPr>
              <a:t>day</a:t>
            </a:r>
            <a:endParaRPr lang="en-CA" altLang="en-US" sz="2800" dirty="0" smtClean="0">
              <a:latin typeface="+mn-lt"/>
            </a:endParaRPr>
          </a:p>
          <a:p>
            <a:pPr>
              <a:spcBef>
                <a:spcPct val="20000"/>
              </a:spcBef>
              <a:buFont typeface="Arial" panose="020B0604020202020204" pitchFamily="34" charset="0"/>
              <a:buChar char="•"/>
            </a:pPr>
            <a:r>
              <a:rPr lang="en-CA" sz="2800" dirty="0" smtClean="0">
                <a:latin typeface="+mn-lt"/>
              </a:rPr>
              <a:t>Enter data as </a:t>
            </a:r>
            <a:r>
              <a:rPr lang="en-CA" sz="2800" dirty="0">
                <a:latin typeface="+mn-lt"/>
              </a:rPr>
              <a:t>soon as possible</a:t>
            </a:r>
            <a:endParaRPr lang="en-CA" altLang="en-US" sz="2800" dirty="0" smtClean="0">
              <a:latin typeface="+mn-lt"/>
            </a:endParaRPr>
          </a:p>
          <a:p>
            <a:pPr>
              <a:spcBef>
                <a:spcPct val="20000"/>
              </a:spcBef>
              <a:buFont typeface="Arial" panose="020B0604020202020204" pitchFamily="34" charset="0"/>
              <a:buChar char="•"/>
            </a:pPr>
            <a:r>
              <a:rPr lang="en-CA" altLang="en-US" sz="2800" dirty="0" smtClean="0">
                <a:latin typeface="+mn-lt"/>
              </a:rPr>
              <a:t>Use data recording </a:t>
            </a:r>
            <a:r>
              <a:rPr lang="en-CA" altLang="en-US" sz="2800" dirty="0">
                <a:latin typeface="+mn-lt"/>
              </a:rPr>
              <a:t>forms </a:t>
            </a:r>
            <a:r>
              <a:rPr lang="en-CA" altLang="en-US" sz="2800" dirty="0" smtClean="0">
                <a:latin typeface="+mn-lt"/>
              </a:rPr>
              <a:t>specific to the project </a:t>
            </a:r>
            <a:endParaRPr lang="en-CA" altLang="en-US" sz="2800" dirty="0">
              <a:latin typeface="+mn-lt"/>
            </a:endParaRPr>
          </a:p>
          <a:p>
            <a:pPr>
              <a:spcBef>
                <a:spcPct val="20000"/>
              </a:spcBef>
              <a:buFont typeface="Arial" panose="020B0604020202020204" pitchFamily="34" charset="0"/>
              <a:buChar char="•"/>
            </a:pPr>
            <a:r>
              <a:rPr lang="en-CA" altLang="en-US" sz="2800" dirty="0" smtClean="0">
                <a:latin typeface="+mn-lt"/>
              </a:rPr>
              <a:t>Train technicians collecting </a:t>
            </a:r>
            <a:r>
              <a:rPr lang="en-CA" altLang="en-US" sz="2800" dirty="0">
                <a:latin typeface="+mn-lt"/>
              </a:rPr>
              <a:t>the data</a:t>
            </a:r>
          </a:p>
          <a:p>
            <a:pPr>
              <a:spcBef>
                <a:spcPct val="20000"/>
              </a:spcBef>
              <a:buFont typeface="Arial" panose="020B0604020202020204" pitchFamily="34" charset="0"/>
              <a:buChar char="•"/>
            </a:pPr>
            <a:r>
              <a:rPr lang="en-CA" altLang="en-US" sz="2800" dirty="0" smtClean="0">
                <a:latin typeface="+mn-lt"/>
              </a:rPr>
              <a:t>Run </a:t>
            </a:r>
            <a:r>
              <a:rPr lang="en-CA" altLang="en-US" sz="2800" dirty="0">
                <a:latin typeface="+mn-lt"/>
              </a:rPr>
              <a:t>duplicate test samples </a:t>
            </a:r>
            <a:endParaRPr lang="en-CA" altLang="en-US" sz="2800" dirty="0" smtClean="0">
              <a:latin typeface="+mn-lt"/>
            </a:endParaRPr>
          </a:p>
          <a:p>
            <a:pPr>
              <a:spcBef>
                <a:spcPct val="20000"/>
              </a:spcBef>
              <a:buFont typeface="Arial" panose="020B0604020202020204" pitchFamily="34" charset="0"/>
              <a:buChar char="•"/>
            </a:pPr>
            <a:r>
              <a:rPr lang="en-CA" altLang="en-US" sz="2800" dirty="0" smtClean="0">
                <a:latin typeface="+mn-lt"/>
              </a:rPr>
              <a:t>When </a:t>
            </a:r>
            <a:r>
              <a:rPr lang="en-CA" altLang="en-US" sz="2800" dirty="0">
                <a:latin typeface="+mn-lt"/>
              </a:rPr>
              <a:t>there is an unusual or unexpected </a:t>
            </a:r>
            <a:r>
              <a:rPr lang="en-CA" altLang="en-US" sz="2800" dirty="0" smtClean="0">
                <a:latin typeface="+mn-lt"/>
              </a:rPr>
              <a:t>result</a:t>
            </a:r>
          </a:p>
          <a:p>
            <a:pPr marL="742950" lvl="1" indent="-285750">
              <a:spcBef>
                <a:spcPct val="20000"/>
              </a:spcBef>
              <a:buFont typeface="Arial" panose="020B0604020202020204" pitchFamily="34" charset="0"/>
              <a:buChar char="–"/>
            </a:pPr>
            <a:r>
              <a:rPr lang="en-CA" altLang="en-US" kern="0" dirty="0">
                <a:latin typeface="+mn-lt"/>
                <a:cs typeface="+mn-cs"/>
              </a:rPr>
              <a:t>Check with </a:t>
            </a:r>
            <a:r>
              <a:rPr lang="en-CA" altLang="en-US" kern="0" dirty="0" smtClean="0">
                <a:latin typeface="+mn-lt"/>
                <a:cs typeface="+mn-cs"/>
              </a:rPr>
              <a:t>technician </a:t>
            </a:r>
            <a:r>
              <a:rPr lang="en-CA" altLang="en-US" kern="0" dirty="0">
                <a:latin typeface="+mn-lt"/>
                <a:cs typeface="+mn-cs"/>
              </a:rPr>
              <a:t>for clarification </a:t>
            </a:r>
          </a:p>
          <a:p>
            <a:pPr marL="742950" lvl="1" indent="-285750">
              <a:spcBef>
                <a:spcPct val="20000"/>
              </a:spcBef>
              <a:buFont typeface="Arial" panose="020B0604020202020204" pitchFamily="34" charset="0"/>
              <a:buChar char="–"/>
            </a:pPr>
            <a:r>
              <a:rPr lang="en-CA" altLang="en-US" kern="0" dirty="0">
                <a:latin typeface="+mn-lt"/>
                <a:cs typeface="+mn-cs"/>
              </a:rPr>
              <a:t>T</a:t>
            </a:r>
            <a:r>
              <a:rPr lang="en-CA" altLang="en-US" kern="0" dirty="0" smtClean="0">
                <a:latin typeface="+mn-lt"/>
                <a:cs typeface="+mn-cs"/>
              </a:rPr>
              <a:t>ake </a:t>
            </a:r>
            <a:r>
              <a:rPr lang="en-CA" altLang="en-US" kern="0" dirty="0">
                <a:latin typeface="+mn-lt"/>
                <a:cs typeface="+mn-cs"/>
              </a:rPr>
              <a:t>another sample and repeat the test </a:t>
            </a:r>
          </a:p>
          <a:p>
            <a:pPr>
              <a:spcBef>
                <a:spcPct val="20000"/>
              </a:spcBef>
              <a:buFont typeface="Arial" panose="020B0604020202020204" pitchFamily="34" charset="0"/>
              <a:buChar char="•"/>
            </a:pPr>
            <a:endParaRPr lang="en-CA" altLang="en-US" sz="2800" dirty="0">
              <a:latin typeface="Arial" charset="0"/>
            </a:endParaRPr>
          </a:p>
        </p:txBody>
      </p:sp>
      <p:sp>
        <p:nvSpPr>
          <p:cNvPr id="5" name="Slide Number Placeholder 4"/>
          <p:cNvSpPr>
            <a:spLocks noGrp="1"/>
          </p:cNvSpPr>
          <p:nvPr>
            <p:ph type="sldNum" sz="quarter" idx="12"/>
          </p:nvPr>
        </p:nvSpPr>
        <p:spPr/>
        <p:txBody>
          <a:bodyPr/>
          <a:lstStyle/>
          <a:p>
            <a:fld id="{696D6939-B8AB-415C-8E07-37773906FC33}" type="slidenum">
              <a:rPr lang="en-US" smtClean="0"/>
              <a:pPr/>
              <a:t>10</a:t>
            </a:fld>
            <a:endParaRPr lang="en-US" dirty="0"/>
          </a:p>
        </p:txBody>
      </p:sp>
    </p:spTree>
    <p:extLst>
      <p:ext uri="{BB962C8B-B14F-4D97-AF65-F5344CB8AC3E}">
        <p14:creationId xmlns:p14="http://schemas.microsoft.com/office/powerpoint/2010/main" val="241459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altLang="en-US" b="1" dirty="0" smtClean="0"/>
              <a:t>General Report </a:t>
            </a:r>
            <a:r>
              <a:rPr lang="en-US" altLang="en-US" b="1" dirty="0"/>
              <a:t>Format</a:t>
            </a:r>
          </a:p>
        </p:txBody>
      </p:sp>
      <p:sp>
        <p:nvSpPr>
          <p:cNvPr id="321539" name="Rectangle 3"/>
          <p:cNvSpPr>
            <a:spLocks noGrp="1" noChangeArrowheads="1"/>
          </p:cNvSpPr>
          <p:nvPr>
            <p:ph type="body" idx="4294967295"/>
          </p:nvPr>
        </p:nvSpPr>
        <p:spPr>
          <a:xfrm>
            <a:off x="755576" y="1268760"/>
            <a:ext cx="7653536" cy="4525963"/>
          </a:xfrm>
        </p:spPr>
        <p:txBody>
          <a:bodyPr/>
          <a:lstStyle/>
          <a:p>
            <a:r>
              <a:rPr lang="en-US" altLang="en-US" sz="2800" dirty="0"/>
              <a:t>Summary</a:t>
            </a:r>
          </a:p>
          <a:p>
            <a:r>
              <a:rPr lang="en-US" altLang="en-US" sz="2800" dirty="0"/>
              <a:t>Introduction</a:t>
            </a:r>
          </a:p>
          <a:p>
            <a:r>
              <a:rPr lang="en-US" altLang="en-US" sz="2800" dirty="0"/>
              <a:t>Objectives</a:t>
            </a:r>
          </a:p>
          <a:p>
            <a:r>
              <a:rPr lang="en-US" altLang="en-US" sz="2800" dirty="0"/>
              <a:t>Materials and methodology</a:t>
            </a:r>
          </a:p>
          <a:p>
            <a:r>
              <a:rPr lang="en-US" altLang="en-US" sz="2800" dirty="0"/>
              <a:t>Results</a:t>
            </a:r>
          </a:p>
          <a:p>
            <a:pPr>
              <a:spcAft>
                <a:spcPts val="600"/>
              </a:spcAft>
            </a:pPr>
            <a:r>
              <a:rPr lang="en-US" altLang="en-US" sz="2800" dirty="0"/>
              <a:t>Conclusions and </a:t>
            </a:r>
            <a:r>
              <a:rPr lang="en-US" altLang="en-US" sz="2800" dirty="0" smtClean="0"/>
              <a:t>recommendations</a:t>
            </a:r>
          </a:p>
          <a:p>
            <a:pPr lvl="1">
              <a:buFont typeface="Arial" panose="020B0604020202020204" pitchFamily="34" charset="0"/>
              <a:buChar char="–"/>
            </a:pPr>
            <a:r>
              <a:rPr lang="en-US" sz="2400" dirty="0" smtClean="0">
                <a:ea typeface="+mn-ea"/>
              </a:rPr>
              <a:t>Informal </a:t>
            </a:r>
            <a:r>
              <a:rPr lang="en-US" sz="2400" dirty="0">
                <a:ea typeface="+mn-ea"/>
              </a:rPr>
              <a:t>reports often </a:t>
            </a:r>
            <a:r>
              <a:rPr lang="en-US" sz="2400" dirty="0" smtClean="0">
                <a:ea typeface="+mn-ea"/>
              </a:rPr>
              <a:t>compare results </a:t>
            </a:r>
            <a:r>
              <a:rPr lang="en-US" sz="2400" dirty="0">
                <a:ea typeface="+mn-ea"/>
              </a:rPr>
              <a:t>to guidelines or standards with recommendations and </a:t>
            </a:r>
            <a:r>
              <a:rPr lang="en-US" sz="2400" dirty="0" smtClean="0">
                <a:ea typeface="+mn-ea"/>
              </a:rPr>
              <a:t>comments </a:t>
            </a:r>
            <a:endParaRPr lang="en-US" sz="2400" dirty="0">
              <a:ea typeface="+mn-ea"/>
            </a:endParaRPr>
          </a:p>
          <a:p>
            <a:pPr lvl="1">
              <a:buFont typeface="Arial" panose="020B0604020202020204" pitchFamily="34" charset="0"/>
              <a:buChar char="–"/>
            </a:pPr>
            <a:r>
              <a:rPr lang="en-US" sz="2400" dirty="0">
                <a:ea typeface="+mn-ea"/>
              </a:rPr>
              <a:t>Most lab reports are formatted in this </a:t>
            </a:r>
            <a:r>
              <a:rPr lang="en-US" sz="2400" dirty="0" smtClean="0">
                <a:ea typeface="+mn-ea"/>
              </a:rPr>
              <a:t>way</a:t>
            </a:r>
            <a:endParaRPr lang="en-US" altLang="en-US" sz="2400" dirty="0">
              <a:ea typeface="+mn-ea"/>
            </a:endParaRPr>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11</a:t>
            </a:fld>
            <a:endParaRPr lang="en-US" dirty="0"/>
          </a:p>
        </p:txBody>
      </p:sp>
    </p:spTree>
    <p:extLst>
      <p:ext uri="{BB962C8B-B14F-4D97-AF65-F5344CB8AC3E}">
        <p14:creationId xmlns:p14="http://schemas.microsoft.com/office/powerpoint/2010/main" val="25200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215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21539">
                                            <p:txEl>
                                              <p:pRg st="0" end="0"/>
                                            </p:txEl>
                                          </p:spTgt>
                                        </p:tgtEl>
                                        <p:attrNameLst>
                                          <p:attrName>style.visibility</p:attrName>
                                        </p:attrNameLst>
                                      </p:cBhvr>
                                      <p:to>
                                        <p:strVal val="visible"/>
                                      </p:to>
                                    </p:set>
                                    <p:animEffect transition="in" filter="fade">
                                      <p:cBhvr>
                                        <p:cTn id="11" dur="500"/>
                                        <p:tgtEl>
                                          <p:spTgt spid="321539">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21539">
                                            <p:txEl>
                                              <p:pRg st="1" end="1"/>
                                            </p:txEl>
                                          </p:spTgt>
                                        </p:tgtEl>
                                        <p:attrNameLst>
                                          <p:attrName>style.visibility</p:attrName>
                                        </p:attrNameLst>
                                      </p:cBhvr>
                                      <p:to>
                                        <p:strVal val="visible"/>
                                      </p:to>
                                    </p:set>
                                    <p:animEffect transition="in" filter="fade">
                                      <p:cBhvr>
                                        <p:cTn id="14" dur="500"/>
                                        <p:tgtEl>
                                          <p:spTgt spid="321539">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21539">
                                            <p:txEl>
                                              <p:pRg st="2" end="2"/>
                                            </p:txEl>
                                          </p:spTgt>
                                        </p:tgtEl>
                                        <p:attrNameLst>
                                          <p:attrName>style.visibility</p:attrName>
                                        </p:attrNameLst>
                                      </p:cBhvr>
                                      <p:to>
                                        <p:strVal val="visible"/>
                                      </p:to>
                                    </p:set>
                                    <p:animEffect transition="in" filter="fade">
                                      <p:cBhvr>
                                        <p:cTn id="17" dur="500"/>
                                        <p:tgtEl>
                                          <p:spTgt spid="321539">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21539">
                                            <p:txEl>
                                              <p:pRg st="3" end="3"/>
                                            </p:txEl>
                                          </p:spTgt>
                                        </p:tgtEl>
                                        <p:attrNameLst>
                                          <p:attrName>style.visibility</p:attrName>
                                        </p:attrNameLst>
                                      </p:cBhvr>
                                      <p:to>
                                        <p:strVal val="visible"/>
                                      </p:to>
                                    </p:set>
                                    <p:animEffect transition="in" filter="fade">
                                      <p:cBhvr>
                                        <p:cTn id="20" dur="500"/>
                                        <p:tgtEl>
                                          <p:spTgt spid="321539">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21539">
                                            <p:txEl>
                                              <p:pRg st="4" end="4"/>
                                            </p:txEl>
                                          </p:spTgt>
                                        </p:tgtEl>
                                        <p:attrNameLst>
                                          <p:attrName>style.visibility</p:attrName>
                                        </p:attrNameLst>
                                      </p:cBhvr>
                                      <p:to>
                                        <p:strVal val="visible"/>
                                      </p:to>
                                    </p:set>
                                    <p:animEffect transition="in" filter="fade">
                                      <p:cBhvr>
                                        <p:cTn id="23" dur="500"/>
                                        <p:tgtEl>
                                          <p:spTgt spid="321539">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21539">
                                            <p:txEl>
                                              <p:pRg st="5" end="5"/>
                                            </p:txEl>
                                          </p:spTgt>
                                        </p:tgtEl>
                                        <p:attrNameLst>
                                          <p:attrName>style.visibility</p:attrName>
                                        </p:attrNameLst>
                                      </p:cBhvr>
                                      <p:to>
                                        <p:strVal val="visible"/>
                                      </p:to>
                                    </p:set>
                                    <p:animEffect transition="in" filter="fade">
                                      <p:cBhvr>
                                        <p:cTn id="26" dur="500"/>
                                        <p:tgtEl>
                                          <p:spTgt spid="321539">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21539">
                                            <p:txEl>
                                              <p:pRg st="6" end="6"/>
                                            </p:txEl>
                                          </p:spTgt>
                                        </p:tgtEl>
                                        <p:attrNameLst>
                                          <p:attrName>style.visibility</p:attrName>
                                        </p:attrNameLst>
                                      </p:cBhvr>
                                      <p:to>
                                        <p:strVal val="visible"/>
                                      </p:to>
                                    </p:set>
                                    <p:animEffect transition="in" filter="fade">
                                      <p:cBhvr>
                                        <p:cTn id="29" dur="500"/>
                                        <p:tgtEl>
                                          <p:spTgt spid="321539">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21539">
                                            <p:txEl>
                                              <p:pRg st="7" end="7"/>
                                            </p:txEl>
                                          </p:spTgt>
                                        </p:tgtEl>
                                        <p:attrNameLst>
                                          <p:attrName>style.visibility</p:attrName>
                                        </p:attrNameLst>
                                      </p:cBhvr>
                                      <p:to>
                                        <p:strVal val="visible"/>
                                      </p:to>
                                    </p:set>
                                    <p:animEffect transition="in" filter="fade">
                                      <p:cBhvr>
                                        <p:cTn id="32" dur="500"/>
                                        <p:tgtEl>
                                          <p:spTgt spid="3215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Review</a:t>
            </a:r>
            <a:endParaRPr lang="en-CA" dirty="0"/>
          </a:p>
        </p:txBody>
      </p:sp>
      <p:sp>
        <p:nvSpPr>
          <p:cNvPr id="3" name="Slide Number Placeholder 2"/>
          <p:cNvSpPr>
            <a:spLocks noGrp="1"/>
          </p:cNvSpPr>
          <p:nvPr>
            <p:ph type="sldNum" sz="quarter" idx="12"/>
          </p:nvPr>
        </p:nvSpPr>
        <p:spPr/>
        <p:txBody>
          <a:bodyPr/>
          <a:lstStyle/>
          <a:p>
            <a:fld id="{696D6939-B8AB-415C-8E07-37773906FC33}" type="slidenum">
              <a:rPr lang="en-US" smtClean="0"/>
              <a:pPr/>
              <a:t>12</a:t>
            </a:fld>
            <a:endParaRPr lang="en-US" dirty="0"/>
          </a:p>
        </p:txBody>
      </p:sp>
      <p:sp>
        <p:nvSpPr>
          <p:cNvPr id="4" name="Rectangle 3"/>
          <p:cNvSpPr txBox="1">
            <a:spLocks noChangeArrowheads="1"/>
          </p:cNvSpPr>
          <p:nvPr/>
        </p:nvSpPr>
        <p:spPr bwMode="auto">
          <a:xfrm>
            <a:off x="755576" y="1495325"/>
            <a:ext cx="765353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indent="-514350">
              <a:buFont typeface="+mj-lt"/>
              <a:buAutoNum type="arabicPeriod"/>
            </a:pPr>
            <a:r>
              <a:rPr lang="en-US" altLang="en-US" sz="2800" kern="0" dirty="0" smtClean="0"/>
              <a:t>What is the primary purpose of a report?</a:t>
            </a:r>
          </a:p>
          <a:p>
            <a:pPr marL="914400" lvl="1" indent="-514350"/>
            <a:r>
              <a:rPr lang="en-US" sz="2400" dirty="0" smtClean="0"/>
              <a:t>To share </a:t>
            </a:r>
            <a:r>
              <a:rPr lang="en-US" sz="2400" dirty="0"/>
              <a:t>your results, conclusions, and </a:t>
            </a:r>
            <a:r>
              <a:rPr lang="en-US" sz="2400" dirty="0" smtClean="0"/>
              <a:t>recommendations</a:t>
            </a:r>
            <a:endParaRPr lang="en-US" altLang="en-US" sz="2400" kern="0" dirty="0" smtClean="0"/>
          </a:p>
          <a:p>
            <a:pPr marL="514350" indent="-514350">
              <a:buFont typeface="+mj-lt"/>
              <a:buAutoNum type="arabicPeriod"/>
            </a:pPr>
            <a:r>
              <a:rPr lang="en-US" altLang="en-US" sz="2800" kern="0" dirty="0" smtClean="0"/>
              <a:t>Name 3 approaches to interpreting results.</a:t>
            </a:r>
          </a:p>
          <a:p>
            <a:pPr lvl="1"/>
            <a:r>
              <a:rPr lang="en-US" altLang="en-US" sz="2400" kern="0" dirty="0" smtClean="0"/>
              <a:t>Comparison</a:t>
            </a:r>
          </a:p>
          <a:p>
            <a:pPr lvl="1"/>
            <a:r>
              <a:rPr lang="en-US" altLang="en-US" sz="2400" kern="0" dirty="0" smtClean="0"/>
              <a:t>Trend </a:t>
            </a:r>
          </a:p>
          <a:p>
            <a:pPr lvl="1"/>
            <a:r>
              <a:rPr lang="en-US" altLang="en-US" sz="2400" kern="0" dirty="0" smtClean="0"/>
              <a:t>Statistical</a:t>
            </a:r>
            <a:endParaRPr lang="en-US" altLang="en-US" sz="2400" kern="0" dirty="0"/>
          </a:p>
        </p:txBody>
      </p:sp>
    </p:spTree>
    <p:extLst>
      <p:ext uri="{BB962C8B-B14F-4D97-AF65-F5344CB8AC3E}">
        <p14:creationId xmlns:p14="http://schemas.microsoft.com/office/powerpoint/2010/main" val="350281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60863" y="1340768"/>
            <a:ext cx="6552728" cy="4918269"/>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smtClean="0">
                <a:solidFill>
                  <a:srgbClr val="000000"/>
                </a:solidFill>
                <a:latin typeface="Arial"/>
                <a:cs typeface="Arial"/>
              </a:rPr>
              <a:t>Plan 22</a:t>
            </a:r>
            <a:r>
              <a:rPr lang="en-US" sz="3200" kern="0" dirty="0" smtClean="0">
                <a:latin typeface="Arial"/>
                <a:cs typeface="Arial"/>
              </a:rPr>
              <a:t>: Interpreting Results in </a:t>
            </a:r>
            <a:r>
              <a:rPr lang="en-US" sz="3200" kern="0" dirty="0">
                <a:latin typeface="Arial"/>
                <a:cs typeface="Arial"/>
              </a:rPr>
              <a:t>the </a:t>
            </a:r>
            <a:endParaRPr lang="en-US" sz="3200" kern="0" dirty="0" smtClean="0">
              <a:latin typeface="Arial"/>
              <a:cs typeface="Arial"/>
            </a:endParaRPr>
          </a:p>
          <a:p>
            <a:pPr lvl="0" algn="ctr">
              <a:spcBef>
                <a:spcPct val="20000"/>
              </a:spcBef>
            </a:pPr>
            <a:r>
              <a:rPr lang="en-US" sz="3200" kern="0" dirty="0" smtClean="0">
                <a:latin typeface="Arial"/>
                <a:cs typeface="Arial"/>
              </a:rPr>
              <a:t>Drinking Water Quality Testing Trainer Manual</a:t>
            </a:r>
            <a:r>
              <a:rPr lang="en-US" sz="3200" kern="0" dirty="0" smtClean="0">
                <a:solidFill>
                  <a:srgbClr val="000000"/>
                </a:solidFill>
                <a:latin typeface="Arial"/>
                <a:cs typeface="Arial"/>
              </a:rPr>
              <a:t>.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a:p>
            <a:pPr lvl="0">
              <a:spcBef>
                <a:spcPct val="20000"/>
              </a:spcBef>
            </a:pPr>
            <a:r>
              <a:rPr lang="en-US" sz="3200" kern="0" dirty="0">
                <a:solidFill>
                  <a:srgbClr val="000000"/>
                </a:solidFill>
                <a:latin typeface="Arial"/>
                <a:cs typeface="Arial"/>
              </a:rPr>
              <a:t> </a:t>
            </a:r>
            <a:endParaRPr lang="en-US" sz="3200" kern="0" dirty="0">
              <a:solidFill>
                <a:srgbClr val="000000"/>
              </a:solidFill>
              <a:latin typeface="Arial"/>
              <a:cs typeface="Arial"/>
            </a:endParaRPr>
          </a:p>
        </p:txBody>
      </p:sp>
      <p:pic>
        <p:nvPicPr>
          <p:cNvPr id="4" name="Picture 3"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81097"/>
            <a:ext cx="1403648" cy="876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7880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1844824"/>
            <a:ext cx="7772400" cy="1470025"/>
          </a:xfrm>
        </p:spPr>
        <p:txBody>
          <a:bodyPr/>
          <a:lstStyle/>
          <a:p>
            <a:r>
              <a:rPr lang="en-US" b="1" dirty="0" smtClean="0">
                <a:solidFill>
                  <a:schemeClr val="accent2"/>
                </a:solidFill>
              </a:rPr>
              <a:t>Interpreting Results</a:t>
            </a:r>
            <a:endParaRPr lang="en-US" b="1" dirty="0">
              <a:solidFill>
                <a:schemeClr val="accent2"/>
              </a:solidFill>
            </a:endParaRP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smtClean="0">
                <a:solidFill>
                  <a:schemeClr val="accent2"/>
                </a:solidFill>
              </a:rPr>
              <a:t>Learning Expectations</a:t>
            </a:r>
            <a:endParaRPr lang="en-US" b="1" dirty="0">
              <a:solidFill>
                <a:schemeClr val="accent2"/>
              </a:solidFill>
            </a:endParaRPr>
          </a:p>
        </p:txBody>
      </p:sp>
      <p:sp>
        <p:nvSpPr>
          <p:cNvPr id="3075" name="Rectangle 3"/>
          <p:cNvSpPr>
            <a:spLocks noGrp="1" noChangeArrowheads="1"/>
          </p:cNvSpPr>
          <p:nvPr>
            <p:ph type="body" idx="4294967295"/>
          </p:nvPr>
        </p:nvSpPr>
        <p:spPr>
          <a:xfrm>
            <a:off x="467544" y="1639341"/>
            <a:ext cx="8229600" cy="4525963"/>
          </a:xfrm>
        </p:spPr>
        <p:txBody>
          <a:bodyPr/>
          <a:lstStyle/>
          <a:p>
            <a:pPr marL="514350" lvl="0" indent="-514350">
              <a:buFont typeface="+mj-lt"/>
              <a:buAutoNum type="arabicPeriod"/>
            </a:pPr>
            <a:r>
              <a:rPr lang="en-US" dirty="0"/>
              <a:t>Interpret water quality testing data to make basic observations and </a:t>
            </a:r>
            <a:r>
              <a:rPr lang="en-US" dirty="0" smtClean="0"/>
              <a:t>recommendations. </a:t>
            </a:r>
            <a:endParaRPr lang="en-CA" dirty="0"/>
          </a:p>
          <a:p>
            <a:pPr marL="514350" lvl="0" indent="-514350">
              <a:buFont typeface="+mj-lt"/>
              <a:buAutoNum type="arabicPeriod"/>
            </a:pPr>
            <a:r>
              <a:rPr lang="en-US" dirty="0"/>
              <a:t>Discuss different types of errors and how to identify and limit </a:t>
            </a:r>
            <a:r>
              <a:rPr lang="en-US" dirty="0" smtClean="0"/>
              <a:t>them.</a:t>
            </a:r>
            <a:endParaRPr lang="en-CA" dirty="0"/>
          </a:p>
          <a:p>
            <a:pPr marL="514350" indent="-514350">
              <a:buFont typeface="+mj-lt"/>
              <a:buAutoNum type="arabicPeriod"/>
            </a:pPr>
            <a:r>
              <a:rPr lang="en-US" dirty="0"/>
              <a:t>Discuss the importance of reporting water quality testing </a:t>
            </a:r>
            <a:r>
              <a:rPr lang="en-US" dirty="0" smtClean="0"/>
              <a:t>results.</a:t>
            </a:r>
            <a:endParaRPr lang="en-US" dirty="0"/>
          </a:p>
        </p:txBody>
      </p:sp>
      <p:pic>
        <p:nvPicPr>
          <p:cNvPr id="5"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r>
              <a:rPr lang="en-US" altLang="en-US" b="1" dirty="0" smtClean="0"/>
              <a:t>Three Approaches</a:t>
            </a:r>
            <a:endParaRPr lang="en-US" altLang="en-US" b="1" dirty="0"/>
          </a:p>
        </p:txBody>
      </p:sp>
      <p:sp>
        <p:nvSpPr>
          <p:cNvPr id="324611" name="Text Box 3"/>
          <p:cNvSpPr txBox="1">
            <a:spLocks noChangeArrowheads="1"/>
          </p:cNvSpPr>
          <p:nvPr/>
        </p:nvSpPr>
        <p:spPr bwMode="auto">
          <a:xfrm>
            <a:off x="533400" y="1447800"/>
            <a:ext cx="80772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buFontTx/>
              <a:buAutoNum type="arabicPeriod"/>
            </a:pPr>
            <a:r>
              <a:rPr lang="en-US" altLang="en-US" sz="3200" dirty="0">
                <a:latin typeface="Arial" charset="0"/>
              </a:rPr>
              <a:t>Comparison</a:t>
            </a:r>
          </a:p>
          <a:p>
            <a:pPr lvl="1">
              <a:spcBef>
                <a:spcPct val="50000"/>
              </a:spcBef>
              <a:buFont typeface="Arial" charset="0"/>
              <a:buChar char="–"/>
            </a:pPr>
            <a:r>
              <a:rPr lang="en-US" altLang="en-US" sz="2800" dirty="0">
                <a:latin typeface="Arial" charset="0"/>
              </a:rPr>
              <a:t>Compare </a:t>
            </a:r>
            <a:r>
              <a:rPr lang="en-US" altLang="en-US" sz="2800" dirty="0" smtClean="0">
                <a:latin typeface="Arial" charset="0"/>
              </a:rPr>
              <a:t>results to </a:t>
            </a:r>
            <a:r>
              <a:rPr lang="en-US" altLang="en-US" sz="2800" dirty="0">
                <a:latin typeface="Arial" charset="0"/>
              </a:rPr>
              <a:t>WHO Guidelines or national standards</a:t>
            </a:r>
          </a:p>
          <a:p>
            <a:pPr>
              <a:spcBef>
                <a:spcPct val="50000"/>
              </a:spcBef>
              <a:buFontTx/>
              <a:buAutoNum type="arabicPeriod"/>
            </a:pPr>
            <a:r>
              <a:rPr lang="en-US" altLang="en-US" sz="3200" dirty="0">
                <a:latin typeface="Arial" charset="0"/>
              </a:rPr>
              <a:t>Trend</a:t>
            </a:r>
          </a:p>
          <a:p>
            <a:pPr lvl="1">
              <a:spcBef>
                <a:spcPct val="50000"/>
              </a:spcBef>
              <a:buFont typeface="Arial" charset="0"/>
              <a:buChar char="–"/>
            </a:pPr>
            <a:r>
              <a:rPr lang="en-US" altLang="en-US" sz="2800" dirty="0">
                <a:latin typeface="Arial" charset="0"/>
              </a:rPr>
              <a:t>Compare results over time and/or location</a:t>
            </a:r>
          </a:p>
          <a:p>
            <a:pPr>
              <a:spcBef>
                <a:spcPct val="50000"/>
              </a:spcBef>
              <a:buFontTx/>
              <a:buAutoNum type="arabicPeriod"/>
            </a:pPr>
            <a:r>
              <a:rPr lang="en-US" altLang="en-US" sz="3200" dirty="0" smtClean="0">
                <a:latin typeface="Arial" charset="0"/>
              </a:rPr>
              <a:t>Statistical</a:t>
            </a:r>
            <a:endParaRPr lang="en-US" altLang="en-US" sz="3200" dirty="0">
              <a:latin typeface="Arial" charset="0"/>
            </a:endParaRPr>
          </a:p>
          <a:p>
            <a:pPr lvl="1">
              <a:spcBef>
                <a:spcPct val="50000"/>
              </a:spcBef>
              <a:buFont typeface="Arial" charset="0"/>
              <a:buChar char="–"/>
            </a:pPr>
            <a:r>
              <a:rPr lang="en-US" altLang="en-US" sz="2800" dirty="0">
                <a:latin typeface="Arial" charset="0"/>
              </a:rPr>
              <a:t>Academic or scientific </a:t>
            </a:r>
            <a:r>
              <a:rPr lang="en-US" altLang="en-US" sz="2800" dirty="0" smtClean="0">
                <a:latin typeface="Arial" charset="0"/>
              </a:rPr>
              <a:t>research</a:t>
            </a:r>
          </a:p>
          <a:p>
            <a:pPr lvl="1">
              <a:spcBef>
                <a:spcPct val="50000"/>
              </a:spcBef>
              <a:buFont typeface="Arial" charset="0"/>
              <a:buChar char="–"/>
            </a:pPr>
            <a:r>
              <a:rPr lang="en-US" altLang="en-US" sz="2800" dirty="0" smtClean="0">
                <a:latin typeface="Arial" charset="0"/>
              </a:rPr>
              <a:t>E.g., </a:t>
            </a:r>
            <a:r>
              <a:rPr lang="en-US" altLang="en-US" sz="2800" dirty="0">
                <a:latin typeface="Arial" charset="0"/>
              </a:rPr>
              <a:t>technology verification</a:t>
            </a:r>
          </a:p>
        </p:txBody>
      </p:sp>
      <p:pic>
        <p:nvPicPr>
          <p:cNvPr id="6"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5</a:t>
            </a:fld>
            <a:endParaRPr lang="en-US" dirty="0"/>
          </a:p>
        </p:txBody>
      </p:sp>
    </p:spTree>
    <p:extLst>
      <p:ext uri="{BB962C8B-B14F-4D97-AF65-F5344CB8AC3E}">
        <p14:creationId xmlns:p14="http://schemas.microsoft.com/office/powerpoint/2010/main" val="369893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246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24611">
                                            <p:txEl>
                                              <p:pRg st="0" end="0"/>
                                            </p:txEl>
                                          </p:spTgt>
                                        </p:tgtEl>
                                        <p:attrNameLst>
                                          <p:attrName>style.visibility</p:attrName>
                                        </p:attrNameLst>
                                      </p:cBhvr>
                                      <p:to>
                                        <p:strVal val="visible"/>
                                      </p:to>
                                    </p:set>
                                    <p:animEffect transition="in" filter="fade">
                                      <p:cBhvr>
                                        <p:cTn id="11" dur="500"/>
                                        <p:tgtEl>
                                          <p:spTgt spid="324611">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24611">
                                            <p:txEl>
                                              <p:pRg st="1" end="1"/>
                                            </p:txEl>
                                          </p:spTgt>
                                        </p:tgtEl>
                                        <p:attrNameLst>
                                          <p:attrName>style.visibility</p:attrName>
                                        </p:attrNameLst>
                                      </p:cBhvr>
                                      <p:to>
                                        <p:strVal val="visible"/>
                                      </p:to>
                                    </p:set>
                                    <p:animEffect transition="in" filter="fade">
                                      <p:cBhvr>
                                        <p:cTn id="14" dur="500"/>
                                        <p:tgtEl>
                                          <p:spTgt spid="32461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24611">
                                            <p:txEl>
                                              <p:pRg st="2" end="2"/>
                                            </p:txEl>
                                          </p:spTgt>
                                        </p:tgtEl>
                                        <p:attrNameLst>
                                          <p:attrName>style.visibility</p:attrName>
                                        </p:attrNameLst>
                                      </p:cBhvr>
                                      <p:to>
                                        <p:strVal val="visible"/>
                                      </p:to>
                                    </p:set>
                                    <p:animEffect transition="in" filter="fade">
                                      <p:cBhvr>
                                        <p:cTn id="19" dur="500"/>
                                        <p:tgtEl>
                                          <p:spTgt spid="324611">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24611">
                                            <p:txEl>
                                              <p:pRg st="3" end="3"/>
                                            </p:txEl>
                                          </p:spTgt>
                                        </p:tgtEl>
                                        <p:attrNameLst>
                                          <p:attrName>style.visibility</p:attrName>
                                        </p:attrNameLst>
                                      </p:cBhvr>
                                      <p:to>
                                        <p:strVal val="visible"/>
                                      </p:to>
                                    </p:set>
                                    <p:animEffect transition="in" filter="fade">
                                      <p:cBhvr>
                                        <p:cTn id="22" dur="500"/>
                                        <p:tgtEl>
                                          <p:spTgt spid="3246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4611">
                                            <p:txEl>
                                              <p:pRg st="4" end="4"/>
                                            </p:txEl>
                                          </p:spTgt>
                                        </p:tgtEl>
                                        <p:attrNameLst>
                                          <p:attrName>style.visibility</p:attrName>
                                        </p:attrNameLst>
                                      </p:cBhvr>
                                      <p:to>
                                        <p:strVal val="visible"/>
                                      </p:to>
                                    </p:set>
                                    <p:animEffect transition="in" filter="fade">
                                      <p:cBhvr>
                                        <p:cTn id="27" dur="500"/>
                                        <p:tgtEl>
                                          <p:spTgt spid="324611">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24611">
                                            <p:txEl>
                                              <p:pRg st="5" end="5"/>
                                            </p:txEl>
                                          </p:spTgt>
                                        </p:tgtEl>
                                        <p:attrNameLst>
                                          <p:attrName>style.visibility</p:attrName>
                                        </p:attrNameLst>
                                      </p:cBhvr>
                                      <p:to>
                                        <p:strVal val="visible"/>
                                      </p:to>
                                    </p:set>
                                    <p:animEffect transition="in" filter="fade">
                                      <p:cBhvr>
                                        <p:cTn id="30" dur="500"/>
                                        <p:tgtEl>
                                          <p:spTgt spid="324611">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24611">
                                            <p:txEl>
                                              <p:pRg st="6" end="6"/>
                                            </p:txEl>
                                          </p:spTgt>
                                        </p:tgtEl>
                                        <p:attrNameLst>
                                          <p:attrName>style.visibility</p:attrName>
                                        </p:attrNameLst>
                                      </p:cBhvr>
                                      <p:to>
                                        <p:strVal val="visible"/>
                                      </p:to>
                                    </p:set>
                                    <p:animEffect transition="in" filter="fade">
                                      <p:cBhvr>
                                        <p:cTn id="33" dur="500"/>
                                        <p:tgtEl>
                                          <p:spTgt spid="3246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altLang="en-US" b="1" dirty="0"/>
              <a:t>Steps to Interpret Results</a:t>
            </a:r>
          </a:p>
        </p:txBody>
      </p:sp>
      <p:sp>
        <p:nvSpPr>
          <p:cNvPr id="291846" name="Text Box 6"/>
          <p:cNvSpPr txBox="1">
            <a:spLocks noChangeArrowheads="1"/>
          </p:cNvSpPr>
          <p:nvPr/>
        </p:nvSpPr>
        <p:spPr bwMode="auto">
          <a:xfrm>
            <a:off x="533400" y="1321786"/>
            <a:ext cx="8077200" cy="5638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514350" indent="-514350">
              <a:spcBef>
                <a:spcPct val="20000"/>
              </a:spcBef>
              <a:buFont typeface="+mj-lt"/>
              <a:buAutoNum type="arabicPeriod"/>
            </a:pPr>
            <a:r>
              <a:rPr lang="en-CA" altLang="en-US" sz="3200" kern="0" dirty="0">
                <a:latin typeface="+mn-lt"/>
                <a:cs typeface="+mn-cs"/>
              </a:rPr>
              <a:t>Collect data for </a:t>
            </a:r>
            <a:r>
              <a:rPr lang="en-CA" altLang="en-US" sz="3200" kern="0" dirty="0" smtClean="0">
                <a:latin typeface="+mn-lt"/>
                <a:cs typeface="+mn-cs"/>
              </a:rPr>
              <a:t>analysis (e.g., data </a:t>
            </a:r>
            <a:r>
              <a:rPr lang="en-CA" altLang="en-US" sz="3200" kern="0" dirty="0">
                <a:latin typeface="+mn-lt"/>
                <a:cs typeface="+mn-cs"/>
              </a:rPr>
              <a:t>recording </a:t>
            </a:r>
            <a:r>
              <a:rPr lang="en-CA" altLang="en-US" sz="3200" kern="0" dirty="0" smtClean="0">
                <a:latin typeface="+mn-lt"/>
                <a:cs typeface="+mn-cs"/>
              </a:rPr>
              <a:t>forms)</a:t>
            </a:r>
            <a:endParaRPr lang="en-CA" altLang="en-US" sz="3200" kern="0" dirty="0">
              <a:latin typeface="+mn-lt"/>
              <a:cs typeface="+mn-cs"/>
            </a:endParaRPr>
          </a:p>
          <a:p>
            <a:pPr marL="514350" indent="-514350">
              <a:spcBef>
                <a:spcPct val="20000"/>
              </a:spcBef>
              <a:buFont typeface="+mj-lt"/>
              <a:buAutoNum type="arabicPeriod"/>
            </a:pPr>
            <a:r>
              <a:rPr lang="en-CA" altLang="en-US" sz="3200" kern="0" dirty="0">
                <a:latin typeface="+mn-lt"/>
                <a:cs typeface="+mn-cs"/>
              </a:rPr>
              <a:t>Check </a:t>
            </a:r>
            <a:r>
              <a:rPr lang="en-CA" altLang="en-US" sz="3200" kern="0" dirty="0" smtClean="0">
                <a:latin typeface="+mn-lt"/>
                <a:cs typeface="+mn-cs"/>
              </a:rPr>
              <a:t>data quality (e.g</a:t>
            </a:r>
            <a:r>
              <a:rPr lang="en-CA" altLang="en-US" sz="3200" kern="0" dirty="0">
                <a:latin typeface="+mn-lt"/>
                <a:cs typeface="+mn-cs"/>
              </a:rPr>
              <a:t>., look for </a:t>
            </a:r>
            <a:r>
              <a:rPr lang="en-CA" altLang="en-US" sz="3200" kern="0" dirty="0" smtClean="0">
                <a:latin typeface="+mn-lt"/>
                <a:cs typeface="+mn-cs"/>
              </a:rPr>
              <a:t>errors</a:t>
            </a:r>
            <a:r>
              <a:rPr lang="en-CA" altLang="en-US" sz="2800" kern="0" dirty="0" smtClean="0">
                <a:latin typeface="+mn-lt"/>
                <a:cs typeface="+mn-cs"/>
              </a:rPr>
              <a:t>)</a:t>
            </a:r>
            <a:endParaRPr lang="en-CA" altLang="en-US" sz="2800" kern="0" dirty="0">
              <a:latin typeface="+mn-lt"/>
              <a:cs typeface="+mn-cs"/>
            </a:endParaRPr>
          </a:p>
          <a:p>
            <a:pPr marL="514350" indent="-514350">
              <a:spcBef>
                <a:spcPct val="20000"/>
              </a:spcBef>
              <a:buFont typeface="+mj-lt"/>
              <a:buAutoNum type="arabicPeriod"/>
            </a:pPr>
            <a:r>
              <a:rPr lang="en-CA" altLang="en-US" sz="3200" kern="0" dirty="0">
                <a:latin typeface="+mn-lt"/>
                <a:cs typeface="+mn-cs"/>
              </a:rPr>
              <a:t>Choose </a:t>
            </a:r>
            <a:r>
              <a:rPr lang="en-CA" altLang="en-US" sz="3200" kern="0" dirty="0" smtClean="0">
                <a:latin typeface="+mn-lt"/>
                <a:cs typeface="+mn-cs"/>
              </a:rPr>
              <a:t>appropriate </a:t>
            </a:r>
            <a:r>
              <a:rPr lang="en-CA" altLang="en-US" sz="3200" kern="0" dirty="0">
                <a:latin typeface="+mn-lt"/>
                <a:cs typeface="+mn-cs"/>
              </a:rPr>
              <a:t>analysis</a:t>
            </a:r>
          </a:p>
          <a:p>
            <a:pPr marL="800100" lvl="1" indent="-342900">
              <a:spcBef>
                <a:spcPct val="20000"/>
              </a:spcBef>
              <a:buFont typeface="Arial" panose="020B0604020202020204" pitchFamily="34" charset="0"/>
              <a:buChar char="•"/>
            </a:pPr>
            <a:r>
              <a:rPr lang="en-CA" altLang="en-US" sz="2800" kern="0" dirty="0">
                <a:latin typeface="+mn-lt"/>
                <a:cs typeface="+mn-cs"/>
              </a:rPr>
              <a:t>Comparison </a:t>
            </a:r>
          </a:p>
          <a:p>
            <a:pPr marL="800100" lvl="1" indent="-342900">
              <a:spcBef>
                <a:spcPct val="20000"/>
              </a:spcBef>
              <a:buFont typeface="Arial" panose="020B0604020202020204" pitchFamily="34" charset="0"/>
              <a:buChar char="•"/>
            </a:pPr>
            <a:r>
              <a:rPr lang="en-CA" altLang="en-US" sz="2800" kern="0" dirty="0">
                <a:latin typeface="+mn-lt"/>
                <a:cs typeface="+mn-cs"/>
              </a:rPr>
              <a:t>Trend </a:t>
            </a:r>
          </a:p>
          <a:p>
            <a:pPr marL="800100" lvl="1" indent="-342900">
              <a:spcBef>
                <a:spcPct val="20000"/>
              </a:spcBef>
              <a:buFont typeface="Arial" panose="020B0604020202020204" pitchFamily="34" charset="0"/>
              <a:buChar char="•"/>
            </a:pPr>
            <a:r>
              <a:rPr lang="en-CA" altLang="en-US" sz="2800" kern="0" dirty="0">
                <a:latin typeface="+mn-lt"/>
                <a:cs typeface="+mn-cs"/>
              </a:rPr>
              <a:t>Statistical</a:t>
            </a:r>
          </a:p>
          <a:p>
            <a:pPr marL="514350" indent="-514350">
              <a:spcBef>
                <a:spcPct val="20000"/>
              </a:spcBef>
              <a:buFont typeface="+mj-lt"/>
              <a:buAutoNum type="arabicPeriod"/>
            </a:pPr>
            <a:r>
              <a:rPr lang="en-CA" altLang="en-US" sz="3200" kern="0" dirty="0">
                <a:latin typeface="+mn-lt"/>
                <a:cs typeface="+mn-cs"/>
              </a:rPr>
              <a:t>Interpret data in relation to the objectives</a:t>
            </a:r>
          </a:p>
          <a:p>
            <a:pPr marL="514350" indent="-514350">
              <a:spcBef>
                <a:spcPct val="20000"/>
              </a:spcBef>
              <a:buFont typeface="+mj-lt"/>
              <a:buAutoNum type="arabicPeriod"/>
            </a:pPr>
            <a:r>
              <a:rPr lang="en-CA" altLang="en-US" sz="3200" kern="0" dirty="0">
                <a:latin typeface="+mn-lt"/>
                <a:cs typeface="+mn-cs"/>
              </a:rPr>
              <a:t>Report the </a:t>
            </a:r>
            <a:r>
              <a:rPr lang="en-CA" altLang="en-US" sz="3200" dirty="0">
                <a:latin typeface="Arial" charset="0"/>
              </a:rPr>
              <a:t>results</a:t>
            </a:r>
          </a:p>
          <a:p>
            <a:pPr marL="0" indent="0">
              <a:spcBef>
                <a:spcPct val="50000"/>
              </a:spcBef>
            </a:pPr>
            <a:endParaRPr lang="en-US" altLang="en-US" sz="2800" dirty="0">
              <a:latin typeface="Arial" charset="0"/>
            </a:endParaRPr>
          </a:p>
        </p:txBody>
      </p:sp>
      <p:pic>
        <p:nvPicPr>
          <p:cNvPr id="6"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6</a:t>
            </a:fld>
            <a:endParaRPr lang="en-US" dirty="0"/>
          </a:p>
        </p:txBody>
      </p:sp>
    </p:spTree>
    <p:extLst>
      <p:ext uri="{BB962C8B-B14F-4D97-AF65-F5344CB8AC3E}">
        <p14:creationId xmlns:p14="http://schemas.microsoft.com/office/powerpoint/2010/main" val="31429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18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91846">
                                            <p:txEl>
                                              <p:pRg st="0" end="0"/>
                                            </p:txEl>
                                          </p:spTgt>
                                        </p:tgtEl>
                                        <p:attrNameLst>
                                          <p:attrName>style.visibility</p:attrName>
                                        </p:attrNameLst>
                                      </p:cBhvr>
                                      <p:to>
                                        <p:strVal val="visible"/>
                                      </p:to>
                                    </p:set>
                                    <p:animEffect transition="in" filter="fade">
                                      <p:cBhvr>
                                        <p:cTn id="11" dur="500"/>
                                        <p:tgtEl>
                                          <p:spTgt spid="29184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91846">
                                            <p:txEl>
                                              <p:pRg st="1" end="1"/>
                                            </p:txEl>
                                          </p:spTgt>
                                        </p:tgtEl>
                                        <p:attrNameLst>
                                          <p:attrName>style.visibility</p:attrName>
                                        </p:attrNameLst>
                                      </p:cBhvr>
                                      <p:to>
                                        <p:strVal val="visible"/>
                                      </p:to>
                                    </p:set>
                                    <p:animEffect transition="in" filter="fade">
                                      <p:cBhvr>
                                        <p:cTn id="16" dur="500"/>
                                        <p:tgtEl>
                                          <p:spTgt spid="29184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91846">
                                            <p:txEl>
                                              <p:pRg st="2" end="2"/>
                                            </p:txEl>
                                          </p:spTgt>
                                        </p:tgtEl>
                                        <p:attrNameLst>
                                          <p:attrName>style.visibility</p:attrName>
                                        </p:attrNameLst>
                                      </p:cBhvr>
                                      <p:to>
                                        <p:strVal val="visible"/>
                                      </p:to>
                                    </p:set>
                                    <p:animEffect transition="in" filter="fade">
                                      <p:cBhvr>
                                        <p:cTn id="21" dur="500"/>
                                        <p:tgtEl>
                                          <p:spTgt spid="291846">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91846">
                                            <p:txEl>
                                              <p:pRg st="3" end="3"/>
                                            </p:txEl>
                                          </p:spTgt>
                                        </p:tgtEl>
                                        <p:attrNameLst>
                                          <p:attrName>style.visibility</p:attrName>
                                        </p:attrNameLst>
                                      </p:cBhvr>
                                      <p:to>
                                        <p:strVal val="visible"/>
                                      </p:to>
                                    </p:set>
                                    <p:animEffect transition="in" filter="fade">
                                      <p:cBhvr>
                                        <p:cTn id="24" dur="500"/>
                                        <p:tgtEl>
                                          <p:spTgt spid="291846">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91846">
                                            <p:txEl>
                                              <p:pRg st="4" end="4"/>
                                            </p:txEl>
                                          </p:spTgt>
                                        </p:tgtEl>
                                        <p:attrNameLst>
                                          <p:attrName>style.visibility</p:attrName>
                                        </p:attrNameLst>
                                      </p:cBhvr>
                                      <p:to>
                                        <p:strVal val="visible"/>
                                      </p:to>
                                    </p:set>
                                    <p:animEffect transition="in" filter="fade">
                                      <p:cBhvr>
                                        <p:cTn id="27" dur="500"/>
                                        <p:tgtEl>
                                          <p:spTgt spid="291846">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91846">
                                            <p:txEl>
                                              <p:pRg st="5" end="5"/>
                                            </p:txEl>
                                          </p:spTgt>
                                        </p:tgtEl>
                                        <p:attrNameLst>
                                          <p:attrName>style.visibility</p:attrName>
                                        </p:attrNameLst>
                                      </p:cBhvr>
                                      <p:to>
                                        <p:strVal val="visible"/>
                                      </p:to>
                                    </p:set>
                                    <p:animEffect transition="in" filter="fade">
                                      <p:cBhvr>
                                        <p:cTn id="30" dur="500"/>
                                        <p:tgtEl>
                                          <p:spTgt spid="29184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91846">
                                            <p:txEl>
                                              <p:pRg st="6" end="6"/>
                                            </p:txEl>
                                          </p:spTgt>
                                        </p:tgtEl>
                                        <p:attrNameLst>
                                          <p:attrName>style.visibility</p:attrName>
                                        </p:attrNameLst>
                                      </p:cBhvr>
                                      <p:to>
                                        <p:strVal val="visible"/>
                                      </p:to>
                                    </p:set>
                                    <p:animEffect transition="in" filter="fade">
                                      <p:cBhvr>
                                        <p:cTn id="35" dur="500"/>
                                        <p:tgtEl>
                                          <p:spTgt spid="291846">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91846">
                                            <p:txEl>
                                              <p:pRg st="7" end="7"/>
                                            </p:txEl>
                                          </p:spTgt>
                                        </p:tgtEl>
                                        <p:attrNameLst>
                                          <p:attrName>style.visibility</p:attrName>
                                        </p:attrNameLst>
                                      </p:cBhvr>
                                      <p:to>
                                        <p:strVal val="visible"/>
                                      </p:to>
                                    </p:set>
                                    <p:animEffect transition="in" filter="fade">
                                      <p:cBhvr>
                                        <p:cTn id="40" dur="500"/>
                                        <p:tgtEl>
                                          <p:spTgt spid="2918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424477" y="717016"/>
            <a:ext cx="8229600" cy="1143000"/>
          </a:xfrm>
        </p:spPr>
        <p:txBody>
          <a:bodyPr/>
          <a:lstStyle/>
          <a:p>
            <a:r>
              <a:rPr lang="en-CA" b="1" dirty="0"/>
              <a:t>% Removal </a:t>
            </a:r>
            <a:r>
              <a:rPr lang="en-CA" b="1" dirty="0" smtClean="0"/>
              <a:t>Effectiveness of a Household Water Treatment Technology</a:t>
            </a:r>
            <a:endParaRPr lang="en-US" altLang="en-US" b="1" dirty="0"/>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398978" y="3030287"/>
            <a:ext cx="8255099" cy="748887"/>
            <a:chOff x="372269" y="3841533"/>
            <a:chExt cx="8255099" cy="748887"/>
          </a:xfrm>
        </p:grpSpPr>
        <p:sp>
          <p:nvSpPr>
            <p:cNvPr id="2" name="TextBox 1"/>
            <p:cNvSpPr txBox="1"/>
            <p:nvPr/>
          </p:nvSpPr>
          <p:spPr>
            <a:xfrm>
              <a:off x="372269" y="3841533"/>
              <a:ext cx="6575995" cy="369332"/>
            </a:xfrm>
            <a:prstGeom prst="rect">
              <a:avLst/>
            </a:prstGeom>
            <a:noFill/>
          </p:spPr>
          <p:txBody>
            <a:bodyPr wrap="square" rtlCol="0">
              <a:spAutoFit/>
            </a:bodyPr>
            <a:lstStyle/>
            <a:p>
              <a:r>
                <a:rPr lang="en-US" u="sng" dirty="0" smtClean="0"/>
                <a:t>Source </a:t>
              </a:r>
              <a:r>
                <a:rPr lang="en-US" u="sng" dirty="0"/>
                <a:t>water colony count – Filtered water colony </a:t>
              </a:r>
              <a:r>
                <a:rPr lang="en-US" u="sng" dirty="0" smtClean="0"/>
                <a:t>count</a:t>
              </a:r>
              <a:r>
                <a:rPr lang="en-US" dirty="0" smtClean="0"/>
                <a:t> X 100 </a:t>
              </a:r>
              <a:endParaRPr lang="en-CA" dirty="0"/>
            </a:p>
          </p:txBody>
        </p:sp>
        <p:sp>
          <p:nvSpPr>
            <p:cNvPr id="3" name="TextBox 2"/>
            <p:cNvSpPr txBox="1"/>
            <p:nvPr/>
          </p:nvSpPr>
          <p:spPr>
            <a:xfrm>
              <a:off x="1763688" y="4221088"/>
              <a:ext cx="3024336" cy="369332"/>
            </a:xfrm>
            <a:prstGeom prst="rect">
              <a:avLst/>
            </a:prstGeom>
            <a:noFill/>
          </p:spPr>
          <p:txBody>
            <a:bodyPr wrap="square" rtlCol="0">
              <a:spAutoFit/>
            </a:bodyPr>
            <a:lstStyle/>
            <a:p>
              <a:r>
                <a:rPr lang="en-CA" dirty="0" smtClean="0"/>
                <a:t>Source water colony count</a:t>
              </a:r>
              <a:endParaRPr lang="en-CA" dirty="0"/>
            </a:p>
          </p:txBody>
        </p:sp>
        <p:sp>
          <p:nvSpPr>
            <p:cNvPr id="4" name="TextBox 3"/>
            <p:cNvSpPr txBox="1"/>
            <p:nvPr/>
          </p:nvSpPr>
          <p:spPr>
            <a:xfrm>
              <a:off x="6876256" y="3862789"/>
              <a:ext cx="1751112" cy="646331"/>
            </a:xfrm>
            <a:prstGeom prst="rect">
              <a:avLst/>
            </a:prstGeom>
            <a:noFill/>
          </p:spPr>
          <p:txBody>
            <a:bodyPr wrap="square" rtlCol="0">
              <a:spAutoFit/>
            </a:bodyPr>
            <a:lstStyle/>
            <a:p>
              <a:pPr algn="ctr"/>
              <a:r>
                <a:rPr lang="en-US" dirty="0" smtClean="0"/>
                <a:t>= </a:t>
              </a:r>
              <a:r>
                <a:rPr lang="en-US" dirty="0"/>
                <a:t>% Removal </a:t>
              </a:r>
              <a:r>
                <a:rPr lang="en-US" dirty="0" smtClean="0"/>
                <a:t>    Effectiveness </a:t>
              </a:r>
              <a:endParaRPr lang="en-CA" dirty="0"/>
            </a:p>
          </p:txBody>
        </p:sp>
      </p:grpSp>
      <p:sp>
        <p:nvSpPr>
          <p:cNvPr id="7" name="Slide Number Placeholder 6"/>
          <p:cNvSpPr>
            <a:spLocks noGrp="1"/>
          </p:cNvSpPr>
          <p:nvPr>
            <p:ph type="sldNum" sz="quarter" idx="12"/>
          </p:nvPr>
        </p:nvSpPr>
        <p:spPr/>
        <p:txBody>
          <a:bodyPr/>
          <a:lstStyle/>
          <a:p>
            <a:fld id="{696D6939-B8AB-415C-8E07-37773906FC33}" type="slidenum">
              <a:rPr lang="en-US" smtClean="0"/>
              <a:pPr/>
              <a:t>7</a:t>
            </a:fld>
            <a:endParaRPr lang="en-US" dirty="0"/>
          </a:p>
        </p:txBody>
      </p:sp>
      <p:grpSp>
        <p:nvGrpSpPr>
          <p:cNvPr id="10" name="Group 9"/>
          <p:cNvGrpSpPr/>
          <p:nvPr/>
        </p:nvGrpSpPr>
        <p:grpSpPr>
          <a:xfrm>
            <a:off x="424477" y="4290713"/>
            <a:ext cx="8255099" cy="748887"/>
            <a:chOff x="372269" y="3841533"/>
            <a:chExt cx="8255099" cy="748887"/>
          </a:xfrm>
        </p:grpSpPr>
        <p:sp>
          <p:nvSpPr>
            <p:cNvPr id="11" name="TextBox 10"/>
            <p:cNvSpPr txBox="1"/>
            <p:nvPr/>
          </p:nvSpPr>
          <p:spPr>
            <a:xfrm>
              <a:off x="372269" y="3841533"/>
              <a:ext cx="6575995" cy="369332"/>
            </a:xfrm>
            <a:prstGeom prst="rect">
              <a:avLst/>
            </a:prstGeom>
            <a:noFill/>
          </p:spPr>
          <p:txBody>
            <a:bodyPr wrap="square" rtlCol="0">
              <a:spAutoFit/>
            </a:bodyPr>
            <a:lstStyle/>
            <a:p>
              <a:r>
                <a:rPr lang="en-US" u="sng" dirty="0" smtClean="0"/>
                <a:t>Source </a:t>
              </a:r>
              <a:r>
                <a:rPr lang="en-US" u="sng" dirty="0"/>
                <a:t>water </a:t>
              </a:r>
              <a:r>
                <a:rPr lang="en-US" u="sng" dirty="0" smtClean="0"/>
                <a:t>parameter – </a:t>
              </a:r>
              <a:r>
                <a:rPr lang="en-US" u="sng" dirty="0"/>
                <a:t>Filtered water </a:t>
              </a:r>
              <a:r>
                <a:rPr lang="en-US" u="sng" dirty="0" smtClean="0"/>
                <a:t>parameter </a:t>
              </a:r>
              <a:r>
                <a:rPr lang="en-US" dirty="0" smtClean="0"/>
                <a:t>X 100 </a:t>
              </a:r>
              <a:endParaRPr lang="en-CA" dirty="0"/>
            </a:p>
          </p:txBody>
        </p:sp>
        <p:sp>
          <p:nvSpPr>
            <p:cNvPr id="12" name="TextBox 11"/>
            <p:cNvSpPr txBox="1"/>
            <p:nvPr/>
          </p:nvSpPr>
          <p:spPr>
            <a:xfrm>
              <a:off x="1763688" y="4221088"/>
              <a:ext cx="3024336" cy="369332"/>
            </a:xfrm>
            <a:prstGeom prst="rect">
              <a:avLst/>
            </a:prstGeom>
            <a:noFill/>
          </p:spPr>
          <p:txBody>
            <a:bodyPr wrap="square" rtlCol="0">
              <a:spAutoFit/>
            </a:bodyPr>
            <a:lstStyle/>
            <a:p>
              <a:r>
                <a:rPr lang="en-CA" dirty="0" smtClean="0"/>
                <a:t>Source water parameter</a:t>
              </a:r>
              <a:endParaRPr lang="en-CA" dirty="0"/>
            </a:p>
          </p:txBody>
        </p:sp>
        <p:sp>
          <p:nvSpPr>
            <p:cNvPr id="13" name="TextBox 12"/>
            <p:cNvSpPr txBox="1"/>
            <p:nvPr/>
          </p:nvSpPr>
          <p:spPr>
            <a:xfrm>
              <a:off x="6876256" y="3862789"/>
              <a:ext cx="1751112" cy="646331"/>
            </a:xfrm>
            <a:prstGeom prst="rect">
              <a:avLst/>
            </a:prstGeom>
            <a:noFill/>
          </p:spPr>
          <p:txBody>
            <a:bodyPr wrap="square" rtlCol="0">
              <a:spAutoFit/>
            </a:bodyPr>
            <a:lstStyle/>
            <a:p>
              <a:pPr algn="ctr"/>
              <a:r>
                <a:rPr lang="en-US" dirty="0" smtClean="0"/>
                <a:t>= </a:t>
              </a:r>
              <a:r>
                <a:rPr lang="en-US" dirty="0"/>
                <a:t>% Removal </a:t>
              </a:r>
              <a:r>
                <a:rPr lang="en-US" dirty="0" smtClean="0"/>
                <a:t>    Effectiveness </a:t>
              </a:r>
              <a:endParaRPr lang="en-CA" dirty="0"/>
            </a:p>
          </p:txBody>
        </p:sp>
      </p:grpSp>
    </p:spTree>
    <p:extLst>
      <p:ext uri="{BB962C8B-B14F-4D97-AF65-F5344CB8AC3E}">
        <p14:creationId xmlns:p14="http://schemas.microsoft.com/office/powerpoint/2010/main" val="2547805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0" y="274638"/>
            <a:ext cx="9144000" cy="1143000"/>
          </a:xfrm>
        </p:spPr>
        <p:txBody>
          <a:bodyPr/>
          <a:lstStyle/>
          <a:p>
            <a:r>
              <a:rPr lang="en-US" altLang="en-US" b="1" dirty="0"/>
              <a:t>What Conclusions </a:t>
            </a:r>
            <a:br>
              <a:rPr lang="en-US" altLang="en-US" b="1" dirty="0"/>
            </a:br>
            <a:r>
              <a:rPr lang="en-US" altLang="en-US" b="1" dirty="0"/>
              <a:t>Can You Make?</a:t>
            </a:r>
          </a:p>
        </p:txBody>
      </p:sp>
      <p:graphicFrame>
        <p:nvGraphicFramePr>
          <p:cNvPr id="301060" name="Object 4"/>
          <p:cNvGraphicFramePr>
            <a:graphicFrameLocks noGrp="1" noChangeAspect="1"/>
          </p:cNvGraphicFramePr>
          <p:nvPr>
            <p:ph idx="4294967295"/>
            <p:extLst>
              <p:ext uri="{D42A27DB-BD31-4B8C-83A1-F6EECF244321}">
                <p14:modId xmlns:p14="http://schemas.microsoft.com/office/powerpoint/2010/main" val="3070401527"/>
              </p:ext>
            </p:extLst>
          </p:nvPr>
        </p:nvGraphicFramePr>
        <p:xfrm>
          <a:off x="1028700" y="1663497"/>
          <a:ext cx="7086600" cy="4970463"/>
        </p:xfrm>
        <a:graphic>
          <a:graphicData uri="http://schemas.openxmlformats.org/presentationml/2006/ole">
            <mc:AlternateContent xmlns:mc="http://schemas.openxmlformats.org/markup-compatibility/2006">
              <mc:Choice xmlns:v="urn:schemas-microsoft-com:vml" Requires="v">
                <p:oleObj spid="_x0000_s1055" name="Chart" r:id="rId4" imgW="5362651" imgH="3267151" progId="Excel.Chart.8">
                  <p:embed/>
                </p:oleObj>
              </mc:Choice>
              <mc:Fallback>
                <p:oleObj name="Chart" r:id="rId4" imgW="5362651" imgH="3267151"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8700" y="1663497"/>
                        <a:ext cx="7086600" cy="4970463"/>
                      </a:xfrm>
                      <a:prstGeom prst="rect">
                        <a:avLst/>
                      </a:prstGeom>
                    </p:spPr>
                  </p:pic>
                </p:oleObj>
              </mc:Fallback>
            </mc:AlternateContent>
          </a:graphicData>
        </a:graphic>
      </p:graphicFrame>
      <p:pic>
        <p:nvPicPr>
          <p:cNvPr id="7" name="Picture 4" descr="CAWST Colour - no text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8</a:t>
            </a:fld>
            <a:endParaRPr lang="en-US" dirty="0"/>
          </a:p>
        </p:txBody>
      </p:sp>
    </p:spTree>
    <p:extLst>
      <p:ext uri="{BB962C8B-B14F-4D97-AF65-F5344CB8AC3E}">
        <p14:creationId xmlns:p14="http://schemas.microsoft.com/office/powerpoint/2010/main" val="4225216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How Can Data Recording Errors Happen?</a:t>
            </a:r>
            <a:endParaRPr lang="en-CA" b="1" dirty="0"/>
          </a:p>
        </p:txBody>
      </p:sp>
      <p:pic>
        <p:nvPicPr>
          <p:cNvPr id="3"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6"/>
          <p:cNvSpPr txBox="1">
            <a:spLocks noChangeArrowheads="1"/>
          </p:cNvSpPr>
          <p:nvPr/>
        </p:nvSpPr>
        <p:spPr bwMode="auto">
          <a:xfrm>
            <a:off x="533400" y="1748073"/>
            <a:ext cx="8077200" cy="454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20000"/>
              </a:spcBef>
              <a:buFont typeface="Arial" panose="020B0604020202020204" pitchFamily="34" charset="0"/>
              <a:buChar char="•"/>
            </a:pPr>
            <a:r>
              <a:rPr lang="en-CA" altLang="en-US" sz="3200" kern="0" dirty="0" smtClean="0">
                <a:latin typeface="+mn-lt"/>
                <a:cs typeface="+mn-cs"/>
              </a:rPr>
              <a:t>Using wrong units (e.g., ppb instead of ppm)</a:t>
            </a:r>
          </a:p>
          <a:p>
            <a:pPr>
              <a:spcBef>
                <a:spcPct val="20000"/>
              </a:spcBef>
              <a:buFont typeface="Arial" panose="020B0604020202020204" pitchFamily="34" charset="0"/>
              <a:buChar char="•"/>
            </a:pPr>
            <a:r>
              <a:rPr lang="en-CA" altLang="en-US" sz="3200" kern="0" dirty="0" smtClean="0">
                <a:latin typeface="+mn-lt"/>
                <a:cs typeface="+mn-cs"/>
              </a:rPr>
              <a:t>Writing </a:t>
            </a:r>
            <a:r>
              <a:rPr lang="en-CA" altLang="en-US" sz="3200" kern="0" dirty="0">
                <a:latin typeface="+mn-lt"/>
                <a:cs typeface="+mn-cs"/>
              </a:rPr>
              <a:t>not clear</a:t>
            </a:r>
          </a:p>
          <a:p>
            <a:pPr>
              <a:spcBef>
                <a:spcPct val="20000"/>
              </a:spcBef>
              <a:buFont typeface="Arial" panose="020B0604020202020204" pitchFamily="34" charset="0"/>
              <a:buChar char="•"/>
            </a:pPr>
            <a:r>
              <a:rPr lang="en-CA" altLang="en-US" sz="3200" kern="0" dirty="0">
                <a:latin typeface="+mn-lt"/>
                <a:cs typeface="+mn-cs"/>
              </a:rPr>
              <a:t>Missing or incomplete data</a:t>
            </a:r>
          </a:p>
          <a:p>
            <a:pPr>
              <a:spcBef>
                <a:spcPct val="20000"/>
              </a:spcBef>
              <a:buFont typeface="Arial" panose="020B0604020202020204" pitchFamily="34" charset="0"/>
              <a:buChar char="•"/>
            </a:pPr>
            <a:r>
              <a:rPr lang="en-CA" altLang="en-US" sz="3200" kern="0" dirty="0">
                <a:latin typeface="+mn-lt"/>
                <a:cs typeface="+mn-cs"/>
              </a:rPr>
              <a:t>Putting the decimal in the wrong place</a:t>
            </a:r>
          </a:p>
          <a:p>
            <a:pPr>
              <a:spcBef>
                <a:spcPct val="20000"/>
              </a:spcBef>
              <a:buFont typeface="Arial" panose="020B0604020202020204" pitchFamily="34" charset="0"/>
              <a:buChar char="•"/>
            </a:pPr>
            <a:r>
              <a:rPr lang="en-CA" altLang="en-US" sz="3200" kern="0" dirty="0">
                <a:latin typeface="+mn-lt"/>
                <a:cs typeface="+mn-cs"/>
              </a:rPr>
              <a:t>Recording data for the wrong sample </a:t>
            </a:r>
          </a:p>
          <a:p>
            <a:pPr>
              <a:spcBef>
                <a:spcPct val="20000"/>
              </a:spcBef>
              <a:buFont typeface="Arial" panose="020B0604020202020204" pitchFamily="34" charset="0"/>
              <a:buChar char="•"/>
            </a:pPr>
            <a:r>
              <a:rPr lang="en-CA" altLang="en-US" sz="3200" kern="0" dirty="0">
                <a:latin typeface="+mn-lt"/>
                <a:cs typeface="+mn-cs"/>
              </a:rPr>
              <a:t>Recording the result in the wrong place</a:t>
            </a:r>
          </a:p>
          <a:p>
            <a:pPr marL="0" indent="0">
              <a:spcBef>
                <a:spcPct val="20000"/>
              </a:spcBef>
            </a:pPr>
            <a:endParaRPr lang="en-US" altLang="en-US" sz="2800" dirty="0">
              <a:latin typeface="Arial" charset="0"/>
            </a:endParaRPr>
          </a:p>
        </p:txBody>
      </p:sp>
      <p:sp>
        <p:nvSpPr>
          <p:cNvPr id="5" name="Slide Number Placeholder 4"/>
          <p:cNvSpPr>
            <a:spLocks noGrp="1"/>
          </p:cNvSpPr>
          <p:nvPr>
            <p:ph type="sldNum" sz="quarter" idx="12"/>
          </p:nvPr>
        </p:nvSpPr>
        <p:spPr/>
        <p:txBody>
          <a:bodyPr/>
          <a:lstStyle/>
          <a:p>
            <a:fld id="{696D6939-B8AB-415C-8E07-37773906FC33}" type="slidenum">
              <a:rPr lang="en-US" smtClean="0"/>
              <a:pPr/>
              <a:t>9</a:t>
            </a:fld>
            <a:endParaRPr lang="en-US" dirty="0"/>
          </a:p>
        </p:txBody>
      </p:sp>
    </p:spTree>
    <p:extLst>
      <p:ext uri="{BB962C8B-B14F-4D97-AF65-F5344CB8AC3E}">
        <p14:creationId xmlns:p14="http://schemas.microsoft.com/office/powerpoint/2010/main" val="251898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978a2da2cfd3e5a4e9be6446da31b848ab0f3fa"/>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135</TotalTime>
  <Words>899</Words>
  <Application>Microsoft Office PowerPoint</Application>
  <PresentationFormat>On-screen Show (4:3)</PresentationFormat>
  <Paragraphs>163</Paragraphs>
  <Slides>12</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Template_Powerpoint Presentation_2012</vt:lpstr>
      <vt:lpstr>Chart</vt:lpstr>
      <vt:lpstr>PowerPoint Presentation</vt:lpstr>
      <vt:lpstr>PowerPoint Presentation</vt:lpstr>
      <vt:lpstr>Interpreting Results</vt:lpstr>
      <vt:lpstr>Learning Expectations</vt:lpstr>
      <vt:lpstr>Three Approaches</vt:lpstr>
      <vt:lpstr>Steps to Interpret Results</vt:lpstr>
      <vt:lpstr>% Removal Effectiveness of a Household Water Treatment Technology</vt:lpstr>
      <vt:lpstr>What Conclusions  Can You Make?</vt:lpstr>
      <vt:lpstr>How Can Data Recording Errors Happen?</vt:lpstr>
      <vt:lpstr>How Can We Minimize Errors?</vt:lpstr>
      <vt:lpstr>General Report Format</vt:lpstr>
      <vt:lpstr>Review</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Rebecca Brown</cp:lastModifiedBy>
  <cp:revision>31</cp:revision>
  <dcterms:created xsi:type="dcterms:W3CDTF">2013-10-19T17:20:45Z</dcterms:created>
  <dcterms:modified xsi:type="dcterms:W3CDTF">2014-07-11T21:53:05Z</dcterms:modified>
</cp:coreProperties>
</file>