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716" r:id="rId2"/>
    <p:sldId id="3719" r:id="rId3"/>
    <p:sldId id="3664" r:id="rId4"/>
    <p:sldId id="3678" r:id="rId5"/>
    <p:sldId id="3680" r:id="rId6"/>
    <p:sldId id="3720" r:id="rId7"/>
    <p:sldId id="264" r:id="rId8"/>
    <p:sldId id="3721" r:id="rId9"/>
    <p:sldId id="3723" r:id="rId10"/>
    <p:sldId id="3682" r:id="rId11"/>
    <p:sldId id="3683" r:id="rId12"/>
    <p:sldId id="3684" r:id="rId13"/>
    <p:sldId id="3685" r:id="rId14"/>
    <p:sldId id="3686" r:id="rId15"/>
    <p:sldId id="3688" r:id="rId16"/>
    <p:sldId id="3724" r:id="rId17"/>
    <p:sldId id="3690" r:id="rId18"/>
    <p:sldId id="3691" r:id="rId19"/>
    <p:sldId id="3692" r:id="rId20"/>
    <p:sldId id="3693" r:id="rId21"/>
    <p:sldId id="3725" r:id="rId22"/>
    <p:sldId id="3694" r:id="rId23"/>
    <p:sldId id="3695" r:id="rId24"/>
    <p:sldId id="3696" r:id="rId25"/>
    <p:sldId id="3697" r:id="rId26"/>
    <p:sldId id="3698" r:id="rId27"/>
    <p:sldId id="3726" r:id="rId28"/>
    <p:sldId id="3699" r:id="rId29"/>
    <p:sldId id="3700" r:id="rId30"/>
    <p:sldId id="3701" r:id="rId31"/>
    <p:sldId id="3727" r:id="rId32"/>
    <p:sldId id="3702" r:id="rId33"/>
    <p:sldId id="3703" r:id="rId34"/>
    <p:sldId id="3732" r:id="rId35"/>
    <p:sldId id="3704" r:id="rId36"/>
    <p:sldId id="3705" r:id="rId37"/>
    <p:sldId id="3706" r:id="rId38"/>
    <p:sldId id="3707" r:id="rId39"/>
    <p:sldId id="3708" r:id="rId40"/>
    <p:sldId id="3709" r:id="rId41"/>
    <p:sldId id="3710" r:id="rId42"/>
    <p:sldId id="3711" r:id="rId43"/>
    <p:sldId id="3712" r:id="rId44"/>
    <p:sldId id="3728" r:id="rId45"/>
    <p:sldId id="3713" r:id="rId46"/>
    <p:sldId id="3714" r:id="rId47"/>
    <p:sldId id="3715" r:id="rId48"/>
    <p:sldId id="3729" r:id="rId49"/>
    <p:sldId id="3671" r:id="rId50"/>
    <p:sldId id="3672" r:id="rId51"/>
    <p:sldId id="3673" r:id="rId52"/>
    <p:sldId id="3731" r:id="rId53"/>
    <p:sldId id="3730" r:id="rId54"/>
    <p:sldId id="3718" r:id="rId55"/>
    <p:sldId id="371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565" autoAdjust="0"/>
  </p:normalViewPr>
  <p:slideViewPr>
    <p:cSldViewPr snapToGrid="0">
      <p:cViewPr varScale="1">
        <p:scale>
          <a:sx n="38" d="100"/>
          <a:sy n="38" d="100"/>
        </p:scale>
        <p:origin x="53" y="14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bina Milapati" userId="b5f1fc6b-1ab6-458f-bdd8-b9a27f2ea051" providerId="ADAL" clId="{9C71D1C5-DC5B-4802-AAB6-2759542B637D}"/>
    <pc:docChg chg="undo custSel addSld modSld">
      <pc:chgData name="Rabina Milapati" userId="b5f1fc6b-1ab6-458f-bdd8-b9a27f2ea051" providerId="ADAL" clId="{9C71D1C5-DC5B-4802-AAB6-2759542B637D}" dt="2024-08-16T10:34:49.268" v="118" actId="20577"/>
      <pc:docMkLst>
        <pc:docMk/>
      </pc:docMkLst>
      <pc:sldChg chg="mod modShow">
        <pc:chgData name="Rabina Milapati" userId="b5f1fc6b-1ab6-458f-bdd8-b9a27f2ea051" providerId="ADAL" clId="{9C71D1C5-DC5B-4802-AAB6-2759542B637D}" dt="2024-08-16T10:05:15.614" v="0" actId="729"/>
        <pc:sldMkLst>
          <pc:docMk/>
          <pc:sldMk cId="430651395" sldId="3672"/>
        </pc:sldMkLst>
      </pc:sldChg>
      <pc:sldChg chg="mod modShow">
        <pc:chgData name="Rabina Milapati" userId="b5f1fc6b-1ab6-458f-bdd8-b9a27f2ea051" providerId="ADAL" clId="{9C71D1C5-DC5B-4802-AAB6-2759542B637D}" dt="2024-08-16T10:05:15.614" v="0" actId="729"/>
        <pc:sldMkLst>
          <pc:docMk/>
          <pc:sldMk cId="1493603465" sldId="3673"/>
        </pc:sldMkLst>
      </pc:sldChg>
      <pc:sldChg chg="addSp modSp mod modShow">
        <pc:chgData name="Rabina Milapati" userId="b5f1fc6b-1ab6-458f-bdd8-b9a27f2ea051" providerId="ADAL" clId="{9C71D1C5-DC5B-4802-AAB6-2759542B637D}" dt="2024-08-16T10:20:37.387" v="105" actId="729"/>
        <pc:sldMkLst>
          <pc:docMk/>
          <pc:sldMk cId="758782671" sldId="3703"/>
        </pc:sldMkLst>
        <pc:picChg chg="add mod">
          <ac:chgData name="Rabina Milapati" userId="b5f1fc6b-1ab6-458f-bdd8-b9a27f2ea051" providerId="ADAL" clId="{9C71D1C5-DC5B-4802-AAB6-2759542B637D}" dt="2024-08-16T10:20:33.273" v="104" actId="14100"/>
          <ac:picMkLst>
            <pc:docMk/>
            <pc:sldMk cId="758782671" sldId="3703"/>
            <ac:picMk id="2" creationId="{FDDEE123-5781-4DB3-F657-A7508D553540}"/>
          </ac:picMkLst>
        </pc:picChg>
      </pc:sldChg>
      <pc:sldChg chg="modSp new mod">
        <pc:chgData name="Rabina Milapati" userId="b5f1fc6b-1ab6-458f-bdd8-b9a27f2ea051" providerId="ADAL" clId="{9C71D1C5-DC5B-4802-AAB6-2759542B637D}" dt="2024-08-16T10:12:18.503" v="76" actId="2711"/>
        <pc:sldMkLst>
          <pc:docMk/>
          <pc:sldMk cId="3833246763" sldId="3730"/>
        </pc:sldMkLst>
        <pc:spChg chg="mod">
          <ac:chgData name="Rabina Milapati" userId="b5f1fc6b-1ab6-458f-bdd8-b9a27f2ea051" providerId="ADAL" clId="{9C71D1C5-DC5B-4802-AAB6-2759542B637D}" dt="2024-08-16T10:12:18.503" v="76" actId="2711"/>
          <ac:spMkLst>
            <pc:docMk/>
            <pc:sldMk cId="3833246763" sldId="3730"/>
            <ac:spMk id="2" creationId="{1269C0C7-B48D-5225-D43A-48791FCCEE52}"/>
          </ac:spMkLst>
        </pc:spChg>
        <pc:spChg chg="mod">
          <ac:chgData name="Rabina Milapati" userId="b5f1fc6b-1ab6-458f-bdd8-b9a27f2ea051" providerId="ADAL" clId="{9C71D1C5-DC5B-4802-AAB6-2759542B637D}" dt="2024-08-16T10:09:59.829" v="56" actId="20577"/>
          <ac:spMkLst>
            <pc:docMk/>
            <pc:sldMk cId="3833246763" sldId="3730"/>
            <ac:spMk id="3" creationId="{7E30C1F2-0566-F51A-F687-C539F166F886}"/>
          </ac:spMkLst>
        </pc:spChg>
      </pc:sldChg>
      <pc:sldChg chg="modSp new mod modNotesTx">
        <pc:chgData name="Rabina Milapati" userId="b5f1fc6b-1ab6-458f-bdd8-b9a27f2ea051" providerId="ADAL" clId="{9C71D1C5-DC5B-4802-AAB6-2759542B637D}" dt="2024-08-16T10:34:49.268" v="118" actId="20577"/>
        <pc:sldMkLst>
          <pc:docMk/>
          <pc:sldMk cId="1232575637" sldId="3731"/>
        </pc:sldMkLst>
        <pc:spChg chg="mod">
          <ac:chgData name="Rabina Milapati" userId="b5f1fc6b-1ab6-458f-bdd8-b9a27f2ea051" providerId="ADAL" clId="{9C71D1C5-DC5B-4802-AAB6-2759542B637D}" dt="2024-08-16T10:34:49.268" v="118" actId="20577"/>
          <ac:spMkLst>
            <pc:docMk/>
            <pc:sldMk cId="1232575637" sldId="3731"/>
            <ac:spMk id="2" creationId="{7C6E9A8A-95FC-7BBA-8B5A-C8537EE69638}"/>
          </ac:spMkLst>
        </pc:spChg>
        <pc:spChg chg="mod">
          <ac:chgData name="Rabina Milapati" userId="b5f1fc6b-1ab6-458f-bdd8-b9a27f2ea051" providerId="ADAL" clId="{9C71D1C5-DC5B-4802-AAB6-2759542B637D}" dt="2024-08-16T10:13:39.357" v="93" actId="20577"/>
          <ac:spMkLst>
            <pc:docMk/>
            <pc:sldMk cId="1232575637" sldId="3731"/>
            <ac:spMk id="3" creationId="{ED55C0BC-1527-6FB2-3279-26C90A1D1256}"/>
          </ac:spMkLst>
        </pc:spChg>
      </pc:sldChg>
      <pc:sldChg chg="addSp delSp modSp add mod">
        <pc:chgData name="Rabina Milapati" userId="b5f1fc6b-1ab6-458f-bdd8-b9a27f2ea051" providerId="ADAL" clId="{9C71D1C5-DC5B-4802-AAB6-2759542B637D}" dt="2024-08-16T10:21:00.435" v="110" actId="14100"/>
        <pc:sldMkLst>
          <pc:docMk/>
          <pc:sldMk cId="2429944053" sldId="3732"/>
        </pc:sldMkLst>
        <pc:spChg chg="del">
          <ac:chgData name="Rabina Milapati" userId="b5f1fc6b-1ab6-458f-bdd8-b9a27f2ea051" providerId="ADAL" clId="{9C71D1C5-DC5B-4802-AAB6-2759542B637D}" dt="2024-08-16T10:20:55.433" v="108"/>
          <ac:spMkLst>
            <pc:docMk/>
            <pc:sldMk cId="2429944053" sldId="3732"/>
            <ac:spMk id="3" creationId="{7989F249-E1F3-9A4F-F695-FF8B0DA5BD5B}"/>
          </ac:spMkLst>
        </pc:spChg>
        <pc:picChg chg="del">
          <ac:chgData name="Rabina Milapati" userId="b5f1fc6b-1ab6-458f-bdd8-b9a27f2ea051" providerId="ADAL" clId="{9C71D1C5-DC5B-4802-AAB6-2759542B637D}" dt="2024-08-16T10:20:47.122" v="107" actId="478"/>
          <ac:picMkLst>
            <pc:docMk/>
            <pc:sldMk cId="2429944053" sldId="3732"/>
            <ac:picMk id="2" creationId="{FDDEE123-5781-4DB3-F657-A7508D553540}"/>
          </ac:picMkLst>
        </pc:picChg>
        <pc:picChg chg="add mod">
          <ac:chgData name="Rabina Milapati" userId="b5f1fc6b-1ab6-458f-bdd8-b9a27f2ea051" providerId="ADAL" clId="{9C71D1C5-DC5B-4802-AAB6-2759542B637D}" dt="2024-08-16T10:21:00.435" v="110" actId="14100"/>
          <ac:picMkLst>
            <pc:docMk/>
            <pc:sldMk cId="2429944053" sldId="3732"/>
            <ac:picMk id="4" creationId="{B7E7C3B8-20A8-DD7D-328E-C6B112A5AEF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3701A-0E19-429C-AA9D-281E0FBB47C8}" type="datetimeFigureOut">
              <a:rPr lang="en-US" smtClean="0"/>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7F96A-9555-4392-A1DA-13DA149E498D}" type="slidenum">
              <a:rPr lang="en-US" smtClean="0"/>
              <a:t>‹#›</a:t>
            </a:fld>
            <a:endParaRPr lang="en-US"/>
          </a:p>
        </p:txBody>
      </p:sp>
    </p:spTree>
    <p:extLst>
      <p:ext uri="{BB962C8B-B14F-4D97-AF65-F5344CB8AC3E}">
        <p14:creationId xmlns:p14="http://schemas.microsoft.com/office/powerpoint/2010/main" val="7697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Font typeface="+mj-lt"/>
              <a:buAutoNum type="alphaLcPeriod"/>
            </a:pPr>
            <a:r>
              <a:rPr lang="en-US" sz="1800">
                <a:effectLst/>
                <a:latin typeface="Calibri" panose="020F0502020204030204" pitchFamily="34" charset="0"/>
                <a:ea typeface="Calibri" panose="020F0502020204030204" pitchFamily="34" charset="0"/>
                <a:cs typeface="Calibri" panose="020F0502020204030204" pitchFamily="34" charset="0"/>
              </a:rPr>
              <a:t>Ensure if they consider the female participation as per the government rule of 33% in executive members?</a:t>
            </a:r>
            <a:endParaRPr lang="en-US" sz="180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15000"/>
              </a:lnSpc>
              <a:spcBef>
                <a:spcPts val="0"/>
              </a:spcBef>
              <a:spcAft>
                <a:spcPts val="0"/>
              </a:spcAft>
              <a:buFont typeface="+mj-lt"/>
              <a:buAutoNum type="alphaLcPeriod"/>
            </a:pPr>
            <a:r>
              <a:rPr lang="en-US" sz="1800">
                <a:effectLst/>
                <a:latin typeface="Calibri" panose="020F0502020204030204" pitchFamily="34" charset="0"/>
                <a:ea typeface="Calibri" panose="020F0502020204030204" pitchFamily="34" charset="0"/>
                <a:cs typeface="Calibri" panose="020F0502020204030204" pitchFamily="34" charset="0"/>
              </a:rPr>
              <a:t>Do they consider the participation from different professions/ organization?</a:t>
            </a:r>
            <a:endParaRPr lang="en-US" sz="1800">
              <a:effectLst/>
              <a:latin typeface="Calibri" panose="020F0502020204030204" pitchFamily="34" charset="0"/>
              <a:ea typeface="Calibri" panose="020F0502020204030204" pitchFamily="34" charset="0"/>
              <a:cs typeface="Mangal" panose="02040503050203030202" pitchFamily="18" charset="0"/>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Calibri" panose="020F0502020204030204" pitchFamily="34" charset="0"/>
              </a:rPr>
              <a:t>Once they have formed a committee, ask participants if they have considered the above questions or not? Ask why?</a:t>
            </a:r>
            <a:endParaRPr lang="en-US" sz="180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Inform GoN have </a:t>
            </a:r>
            <a:r>
              <a:rPr lang="en-US" sz="1800">
                <a:effectLst/>
                <a:latin typeface="Calibri" panose="020F0502020204030204" pitchFamily="34" charset="0"/>
                <a:ea typeface="Calibri" panose="020F0502020204030204" pitchFamily="34" charset="0"/>
                <a:cs typeface="Calibri" panose="020F0502020204030204" pitchFamily="34" charset="0"/>
              </a:rPr>
              <a:t>various provision for gender inclusivity, starting from the provisions for a committee formation, to the quotas in different services, example - In Lok Sewa, there are provisions for different categories which are an example of gender inclusivity.</a:t>
            </a:r>
            <a:endParaRPr lang="en-US" sz="1800">
              <a:effectLst/>
              <a:latin typeface="Calibri" panose="020F0502020204030204" pitchFamily="34" charset="0"/>
              <a:ea typeface="Calibri" panose="020F0502020204030204" pitchFamily="34" charset="0"/>
              <a:cs typeface="Mangal" panose="02040503050203030202" pitchFamily="18" charset="0"/>
            </a:endParaRPr>
          </a:p>
          <a:p>
            <a:endParaRPr lang="en-US"/>
          </a:p>
          <a:p>
            <a:r>
              <a:rPr lang="en-US"/>
              <a:t>Inform other legal provision are availale for gender inclusivity and will discuss in the session </a:t>
            </a:r>
          </a:p>
        </p:txBody>
      </p:sp>
      <p:sp>
        <p:nvSpPr>
          <p:cNvPr id="4" name="Slide Number Placeholder 3"/>
          <p:cNvSpPr>
            <a:spLocks noGrp="1"/>
          </p:cNvSpPr>
          <p:nvPr>
            <p:ph type="sldNum" sz="quarter" idx="5"/>
          </p:nvPr>
        </p:nvSpPr>
        <p:spPr/>
        <p:txBody>
          <a:bodyPr/>
          <a:lstStyle/>
          <a:p>
            <a:fld id="{5BC7F96A-9555-4392-A1DA-13DA149E498D}" type="slidenum">
              <a:rPr lang="en-US" smtClean="0"/>
              <a:t>2</a:t>
            </a:fld>
            <a:endParaRPr lang="en-US"/>
          </a:p>
        </p:txBody>
      </p:sp>
    </p:spTree>
    <p:extLst>
      <p:ext uri="{BB962C8B-B14F-4D97-AF65-F5344CB8AC3E}">
        <p14:creationId xmlns:p14="http://schemas.microsoft.com/office/powerpoint/2010/main" val="1564114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lack of resources was found to be one of the key factors for the gender equality, the concept of gender responsive budget was introduced by the Ministry of Finance since 2064/65.</a:t>
            </a:r>
          </a:p>
        </p:txBody>
      </p:sp>
      <p:sp>
        <p:nvSpPr>
          <p:cNvPr id="4" name="Slide Number Placeholder 3"/>
          <p:cNvSpPr>
            <a:spLocks noGrp="1"/>
          </p:cNvSpPr>
          <p:nvPr>
            <p:ph type="sldNum" sz="quarter" idx="5"/>
          </p:nvPr>
        </p:nvSpPr>
        <p:spPr/>
        <p:txBody>
          <a:bodyPr/>
          <a:lstStyle/>
          <a:p>
            <a:fld id="{5BC7F96A-9555-4392-A1DA-13DA149E498D}" type="slidenum">
              <a:rPr lang="en-US" smtClean="0"/>
              <a:t>28</a:t>
            </a:fld>
            <a:endParaRPr lang="en-US"/>
          </a:p>
        </p:txBody>
      </p:sp>
    </p:spTree>
    <p:extLst>
      <p:ext uri="{BB962C8B-B14F-4D97-AF65-F5344CB8AC3E}">
        <p14:creationId xmlns:p14="http://schemas.microsoft.com/office/powerpoint/2010/main" val="3466269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7F96A-9555-4392-A1DA-13DA149E498D}" type="slidenum">
              <a:rPr lang="en-US" smtClean="0"/>
              <a:t>29</a:t>
            </a:fld>
            <a:endParaRPr lang="en-US"/>
          </a:p>
        </p:txBody>
      </p:sp>
    </p:spTree>
    <p:extLst>
      <p:ext uri="{BB962C8B-B14F-4D97-AF65-F5344CB8AC3E}">
        <p14:creationId xmlns:p14="http://schemas.microsoft.com/office/powerpoint/2010/main" val="36359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Focus on Thematic area 7 and 8</a:t>
            </a:r>
          </a:p>
        </p:txBody>
      </p:sp>
      <p:sp>
        <p:nvSpPr>
          <p:cNvPr id="4" name="Slide Number Placeholder 3"/>
          <p:cNvSpPr>
            <a:spLocks noGrp="1"/>
          </p:cNvSpPr>
          <p:nvPr>
            <p:ph type="sldNum" sz="quarter" idx="5"/>
          </p:nvPr>
        </p:nvSpPr>
        <p:spPr/>
        <p:txBody>
          <a:bodyPr/>
          <a:lstStyle/>
          <a:p>
            <a:fld id="{5BC7F96A-9555-4392-A1DA-13DA149E498D}" type="slidenum">
              <a:rPr lang="en-US" smtClean="0"/>
              <a:t>32</a:t>
            </a:fld>
            <a:endParaRPr lang="en-US"/>
          </a:p>
        </p:txBody>
      </p:sp>
    </p:spTree>
    <p:extLst>
      <p:ext uri="{BB962C8B-B14F-4D97-AF65-F5344CB8AC3E}">
        <p14:creationId xmlns:p14="http://schemas.microsoft.com/office/powerpoint/2010/main" val="385698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Thematic area 8 includes </a:t>
            </a:r>
            <a:endParaRPr lang="en-US" dirty="0"/>
          </a:p>
        </p:txBody>
      </p:sp>
      <p:sp>
        <p:nvSpPr>
          <p:cNvPr id="4" name="Slide Number Placeholder 3"/>
          <p:cNvSpPr>
            <a:spLocks noGrp="1"/>
          </p:cNvSpPr>
          <p:nvPr>
            <p:ph type="sldNum" sz="quarter" idx="5"/>
          </p:nvPr>
        </p:nvSpPr>
        <p:spPr/>
        <p:txBody>
          <a:bodyPr/>
          <a:lstStyle/>
          <a:p>
            <a:fld id="{5BC7F96A-9555-4392-A1DA-13DA149E498D}" type="slidenum">
              <a:rPr lang="en-US" smtClean="0"/>
              <a:t>35</a:t>
            </a:fld>
            <a:endParaRPr lang="en-US"/>
          </a:p>
        </p:txBody>
      </p:sp>
    </p:spTree>
    <p:extLst>
      <p:ext uri="{BB962C8B-B14F-4D97-AF65-F5344CB8AC3E}">
        <p14:creationId xmlns:p14="http://schemas.microsoft.com/office/powerpoint/2010/main" val="1694510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Basis for verification of the indicators</a:t>
            </a:r>
          </a:p>
        </p:txBody>
      </p:sp>
      <p:sp>
        <p:nvSpPr>
          <p:cNvPr id="4" name="Slide Number Placeholder 3"/>
          <p:cNvSpPr>
            <a:spLocks noGrp="1"/>
          </p:cNvSpPr>
          <p:nvPr>
            <p:ph type="sldNum" sz="quarter" idx="5"/>
          </p:nvPr>
        </p:nvSpPr>
        <p:spPr/>
        <p:txBody>
          <a:bodyPr/>
          <a:lstStyle/>
          <a:p>
            <a:fld id="{5BC7F96A-9555-4392-A1DA-13DA149E498D}" type="slidenum">
              <a:rPr lang="en-US" smtClean="0"/>
              <a:t>43</a:t>
            </a:fld>
            <a:endParaRPr lang="en-US"/>
          </a:p>
        </p:txBody>
      </p:sp>
    </p:spTree>
    <p:extLst>
      <p:ext uri="{BB962C8B-B14F-4D97-AF65-F5344CB8AC3E}">
        <p14:creationId xmlns:p14="http://schemas.microsoft.com/office/powerpoint/2010/main" val="2927864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4D4D"/>
                </a:solidFill>
                <a:effectLst/>
                <a:highlight>
                  <a:srgbClr val="FFFFFF"/>
                </a:highlight>
                <a:latin typeface="Roboto" panose="02000000000000000000" pitchFamily="2" charset="0"/>
              </a:rPr>
              <a:t>Gender Equality and Social Inclusion Policy 2076 has been prepared by </a:t>
            </a:r>
            <a:r>
              <a:rPr lang="en-US" b="0" i="0" dirty="0" err="1">
                <a:solidFill>
                  <a:srgbClr val="4D4D4D"/>
                </a:solidFill>
                <a:effectLst/>
                <a:highlight>
                  <a:srgbClr val="FFFFFF"/>
                </a:highlight>
                <a:latin typeface="Roboto" panose="02000000000000000000" pitchFamily="2" charset="0"/>
              </a:rPr>
              <a:t>Kirtipur</a:t>
            </a:r>
            <a:r>
              <a:rPr lang="en-US" b="0" i="0" dirty="0">
                <a:solidFill>
                  <a:srgbClr val="4D4D4D"/>
                </a:solidFill>
                <a:effectLst/>
                <a:highlight>
                  <a:srgbClr val="FFFFFF"/>
                </a:highlight>
                <a:latin typeface="Roboto" panose="02000000000000000000" pitchFamily="2" charset="0"/>
              </a:rPr>
              <a:t> Municipality to strengthen institutional arrangement to integrate GESI in policies and provide GESI responsive programming, planning, budgeting, monitoring, evaluation and reporting. The policy was prepared with technical assistance from UNDP Nepal.</a:t>
            </a:r>
            <a:endParaRPr lang="en-US" dirty="0"/>
          </a:p>
        </p:txBody>
      </p:sp>
      <p:sp>
        <p:nvSpPr>
          <p:cNvPr id="4" name="Slide Number Placeholder 3"/>
          <p:cNvSpPr>
            <a:spLocks noGrp="1"/>
          </p:cNvSpPr>
          <p:nvPr>
            <p:ph type="sldNum" sz="quarter" idx="5"/>
          </p:nvPr>
        </p:nvSpPr>
        <p:spPr/>
        <p:txBody>
          <a:bodyPr/>
          <a:lstStyle/>
          <a:p>
            <a:fld id="{5BC7F96A-9555-4392-A1DA-13DA149E498D}" type="slidenum">
              <a:rPr lang="en-US" smtClean="0"/>
              <a:t>45</a:t>
            </a:fld>
            <a:endParaRPr lang="en-US"/>
          </a:p>
        </p:txBody>
      </p:sp>
    </p:spTree>
    <p:extLst>
      <p:ext uri="{BB962C8B-B14F-4D97-AF65-F5344CB8AC3E}">
        <p14:creationId xmlns:p14="http://schemas.microsoft.com/office/powerpoint/2010/main" val="1751577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numbers in the brackets in the strategies represents the action activities (</a:t>
            </a:r>
            <a:r>
              <a:rPr lang="en-US" sz="1800" i="1" kern="100" dirty="0" err="1">
                <a:effectLst/>
                <a:latin typeface="Preeti" pitchFamily="2" charset="0"/>
                <a:cs typeface="Mangal" panose="02040503050203030202" pitchFamily="18" charset="0"/>
              </a:rPr>
              <a:t>karyaniti</a:t>
            </a:r>
            <a:r>
              <a:rPr lang="en-US" sz="1800" i="1" kern="100" dirty="0">
                <a:effectLst/>
                <a:latin typeface="Preeti" pitchFamily="2" charset="0"/>
                <a:cs typeface="Mangal" panose="02040503050203030202" pitchFamily="18" charset="0"/>
              </a:rPr>
              <a:t>) </a:t>
            </a:r>
            <a:r>
              <a:rPr lang="en-US" sz="1800" i="0" kern="100" dirty="0">
                <a:effectLst/>
                <a:latin typeface="Preeti" pitchFamily="2" charset="0"/>
                <a:cs typeface="Mangal" panose="02040503050203030202" pitchFamily="18" charset="0"/>
              </a:rPr>
              <a:t>that are planned to meet the strategies.</a:t>
            </a:r>
            <a:endParaRPr lang="en-US" sz="18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5BC7F96A-9555-4392-A1DA-13DA149E498D}" type="slidenum">
              <a:rPr lang="en-US" smtClean="0"/>
              <a:t>46</a:t>
            </a:fld>
            <a:endParaRPr lang="en-US"/>
          </a:p>
        </p:txBody>
      </p:sp>
    </p:spTree>
    <p:extLst>
      <p:ext uri="{BB962C8B-B14F-4D97-AF65-F5344CB8AC3E}">
        <p14:creationId xmlns:p14="http://schemas.microsoft.com/office/powerpoint/2010/main" val="378513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numbers in the brackets in the strategies represents the action activities (</a:t>
            </a:r>
            <a:r>
              <a:rPr lang="en-US" sz="1800" i="1" kern="100" dirty="0" err="1">
                <a:effectLst/>
                <a:latin typeface="Preeti" pitchFamily="2" charset="0"/>
                <a:cs typeface="Mangal" panose="02040503050203030202" pitchFamily="18" charset="0"/>
              </a:rPr>
              <a:t>karyaniti</a:t>
            </a:r>
            <a:r>
              <a:rPr lang="en-US" sz="1800" i="1" kern="100" dirty="0">
                <a:effectLst/>
                <a:latin typeface="Preeti" pitchFamily="2" charset="0"/>
                <a:cs typeface="Mangal" panose="02040503050203030202" pitchFamily="18" charset="0"/>
              </a:rPr>
              <a:t>) </a:t>
            </a:r>
            <a:r>
              <a:rPr lang="en-US" sz="1800" i="0" kern="100" dirty="0">
                <a:effectLst/>
                <a:latin typeface="Preeti" pitchFamily="2" charset="0"/>
                <a:cs typeface="Mangal" panose="02040503050203030202" pitchFamily="18" charset="0"/>
              </a:rPr>
              <a:t>that are planned to meet the strategies.</a:t>
            </a:r>
            <a:endParaRPr lang="en-US" sz="18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5BC7F96A-9555-4392-A1DA-13DA149E498D}" type="slidenum">
              <a:rPr lang="en-US" smtClean="0"/>
              <a:t>47</a:t>
            </a:fld>
            <a:endParaRPr lang="en-US"/>
          </a:p>
        </p:txBody>
      </p:sp>
    </p:spTree>
    <p:extLst>
      <p:ext uri="{BB962C8B-B14F-4D97-AF65-F5344CB8AC3E}">
        <p14:creationId xmlns:p14="http://schemas.microsoft.com/office/powerpoint/2010/main" val="360898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highlight>
                  <a:srgbClr val="F5F5F1"/>
                </a:highlight>
                <a:latin typeface="FuturaStd-Bold"/>
              </a:rPr>
              <a:t>Convention on the Elimination of All Forms of Discrimination against Women (CEDAW)</a:t>
            </a:r>
          </a:p>
          <a:p>
            <a:endParaRPr lang="en-US"/>
          </a:p>
        </p:txBody>
      </p:sp>
      <p:sp>
        <p:nvSpPr>
          <p:cNvPr id="4" name="Slide Number Placeholder 3"/>
          <p:cNvSpPr>
            <a:spLocks noGrp="1"/>
          </p:cNvSpPr>
          <p:nvPr>
            <p:ph type="sldNum" sz="quarter" idx="5"/>
          </p:nvPr>
        </p:nvSpPr>
        <p:spPr/>
        <p:txBody>
          <a:bodyPr/>
          <a:lstStyle/>
          <a:p>
            <a:fld id="{5BC7F96A-9555-4392-A1DA-13DA149E498D}" type="slidenum">
              <a:rPr lang="en-US" smtClean="0"/>
              <a:t>52</a:t>
            </a:fld>
            <a:endParaRPr lang="en-US"/>
          </a:p>
        </p:txBody>
      </p:sp>
    </p:spTree>
    <p:extLst>
      <p:ext uri="{BB962C8B-B14F-4D97-AF65-F5344CB8AC3E}">
        <p14:creationId xmlns:p14="http://schemas.microsoft.com/office/powerpoint/2010/main" val="129927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7F96A-9555-4392-A1DA-13DA149E498D}" type="slidenum">
              <a:rPr lang="en-US" smtClean="0"/>
              <a:t>54</a:t>
            </a:fld>
            <a:endParaRPr lang="en-US"/>
          </a:p>
        </p:txBody>
      </p:sp>
    </p:spTree>
    <p:extLst>
      <p:ext uri="{BB962C8B-B14F-4D97-AF65-F5344CB8AC3E}">
        <p14:creationId xmlns:p14="http://schemas.microsoft.com/office/powerpoint/2010/main" val="337675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includes</a:t>
            </a:r>
          </a:p>
        </p:txBody>
      </p:sp>
      <p:sp>
        <p:nvSpPr>
          <p:cNvPr id="4" name="Slide Number Placeholder 3"/>
          <p:cNvSpPr>
            <a:spLocks noGrp="1"/>
          </p:cNvSpPr>
          <p:nvPr>
            <p:ph type="sldNum" sz="quarter" idx="5"/>
          </p:nvPr>
        </p:nvSpPr>
        <p:spPr/>
        <p:txBody>
          <a:bodyPr/>
          <a:lstStyle/>
          <a:p>
            <a:fld id="{54E446F5-5D89-44A1-BC27-F723F0C4E8A3}" type="slidenum">
              <a:rPr lang="en-US" smtClean="0"/>
              <a:t>5</a:t>
            </a:fld>
            <a:endParaRPr lang="en-US"/>
          </a:p>
        </p:txBody>
      </p:sp>
    </p:spTree>
    <p:extLst>
      <p:ext uri="{BB962C8B-B14F-4D97-AF65-F5344CB8AC3E}">
        <p14:creationId xmlns:p14="http://schemas.microsoft.com/office/powerpoint/2010/main" val="81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Expected answer:</a:t>
            </a:r>
          </a:p>
          <a:p>
            <a:pPr marL="171450" lvl="0" indent="-171450">
              <a:buFont typeface="Arial" panose="020B0604020202020204" pitchFamily="34" charset="0"/>
              <a:buChar char="•"/>
            </a:pPr>
            <a:r>
              <a:rPr lang="en-US"/>
              <a:t>Constitution of Nepal	</a:t>
            </a:r>
          </a:p>
          <a:p>
            <a:pPr marL="171450" lvl="0" indent="-171450">
              <a:buFont typeface="Arial" panose="020B0604020202020204" pitchFamily="34" charset="0"/>
              <a:buChar char="•"/>
            </a:pPr>
            <a:r>
              <a:rPr lang="en-US"/>
              <a:t>Nepal Gender Equality Policy, 2077</a:t>
            </a:r>
          </a:p>
          <a:p>
            <a:pPr marL="171450" lvl="0" indent="-171450">
              <a:buFont typeface="Arial" panose="020B0604020202020204" pitchFamily="34" charset="0"/>
              <a:buChar char="•"/>
            </a:pPr>
            <a:r>
              <a:rPr lang="en-US"/>
              <a:t>Gender Equality and Social Inclusion Operational Guidelines, 2017</a:t>
            </a:r>
          </a:p>
          <a:p>
            <a:pPr marL="171450" lvl="0" indent="-171450">
              <a:buFont typeface="Arial" panose="020B0604020202020204" pitchFamily="34" charset="0"/>
              <a:buChar char="•"/>
            </a:pPr>
            <a:r>
              <a:rPr lang="en-US"/>
              <a:t>Gender Responsive Budget Guideline</a:t>
            </a:r>
          </a:p>
          <a:p>
            <a:pPr marL="0" lvl="0" indent="0">
              <a:buFontTx/>
              <a:buNone/>
            </a:pPr>
            <a:r>
              <a:rPr lang="en-US"/>
              <a:t>Local Government Institutional Self – Assessment (LISA)</a:t>
            </a:r>
          </a:p>
          <a:p>
            <a:endParaRPr lang="en-US"/>
          </a:p>
        </p:txBody>
      </p:sp>
      <p:sp>
        <p:nvSpPr>
          <p:cNvPr id="4" name="Slide Number Placeholder 3"/>
          <p:cNvSpPr>
            <a:spLocks noGrp="1"/>
          </p:cNvSpPr>
          <p:nvPr>
            <p:ph type="sldNum" sz="quarter" idx="5"/>
          </p:nvPr>
        </p:nvSpPr>
        <p:spPr/>
        <p:txBody>
          <a:bodyPr/>
          <a:lstStyle/>
          <a:p>
            <a:fld id="{5BC7F96A-9555-4392-A1DA-13DA149E498D}" type="slidenum">
              <a:rPr lang="en-US" smtClean="0"/>
              <a:t>6</a:t>
            </a:fld>
            <a:endParaRPr lang="en-US"/>
          </a:p>
        </p:txBody>
      </p:sp>
    </p:spTree>
    <p:extLst>
      <p:ext uri="{BB962C8B-B14F-4D97-AF65-F5344CB8AC3E}">
        <p14:creationId xmlns:p14="http://schemas.microsoft.com/office/powerpoint/2010/main" val="288296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 topics to participants: </a:t>
            </a:r>
          </a:p>
          <a:p>
            <a:pPr marL="800100" lvl="1" indent="-342900">
              <a:buFont typeface="Arial" panose="020B0604020202020204" pitchFamily="34" charset="0"/>
              <a:buChar char="•"/>
            </a:pPr>
            <a:r>
              <a:rPr lang="en-US"/>
              <a:t>Constitution of Nepal	</a:t>
            </a:r>
          </a:p>
          <a:p>
            <a:pPr marL="800100" lvl="1" indent="-342900">
              <a:buFont typeface="Arial" panose="020B0604020202020204" pitchFamily="34" charset="0"/>
              <a:buChar char="•"/>
            </a:pPr>
            <a:r>
              <a:rPr lang="en-US"/>
              <a:t>Nepal Gender Equality Policy, 2077</a:t>
            </a:r>
          </a:p>
          <a:p>
            <a:pPr marL="800100" lvl="1" indent="-342900">
              <a:buFont typeface="Arial" panose="020B0604020202020204" pitchFamily="34" charset="0"/>
              <a:buChar char="•"/>
            </a:pPr>
            <a:r>
              <a:rPr lang="en-US"/>
              <a:t>Gender Equality and Social Inclusion Operational Guidelines, 2017</a:t>
            </a:r>
          </a:p>
          <a:p>
            <a:pPr marL="800100" lvl="1" indent="-342900">
              <a:buFont typeface="Arial" panose="020B0604020202020204" pitchFamily="34" charset="0"/>
              <a:buChar char="•"/>
            </a:pPr>
            <a:r>
              <a:rPr lang="en-US"/>
              <a:t>Gender Responsive Budget Guideline</a:t>
            </a:r>
          </a:p>
          <a:p>
            <a:pPr marL="800100" lvl="1" indent="-342900">
              <a:buFont typeface="Arial" panose="020B0604020202020204" pitchFamily="34" charset="0"/>
              <a:buChar char="•"/>
            </a:pPr>
            <a:r>
              <a:rPr lang="en-US"/>
              <a:t>Local Government Institutional Self – Assessment (LISA)</a:t>
            </a:r>
          </a:p>
          <a:p>
            <a:r>
              <a:rPr lang="en-US"/>
              <a:t>15 minutes discussion in group </a:t>
            </a:r>
          </a:p>
          <a:p>
            <a:r>
              <a:rPr lang="en-US"/>
              <a:t>Provided the reference document printed</a:t>
            </a:r>
          </a:p>
          <a:p>
            <a:r>
              <a:rPr lang="en-US"/>
              <a:t>Presentation from group 1: Constitution of Nepal</a:t>
            </a:r>
          </a:p>
        </p:txBody>
      </p:sp>
      <p:sp>
        <p:nvSpPr>
          <p:cNvPr id="4" name="Slide Number Placeholder 3"/>
          <p:cNvSpPr>
            <a:spLocks noGrp="1"/>
          </p:cNvSpPr>
          <p:nvPr>
            <p:ph type="sldNum" sz="quarter" idx="5"/>
          </p:nvPr>
        </p:nvSpPr>
        <p:spPr/>
        <p:txBody>
          <a:bodyPr/>
          <a:lstStyle/>
          <a:p>
            <a:fld id="{B30A638E-8BC3-4CD5-8771-D915BDF4539D}" type="slidenum">
              <a:rPr lang="en-US" smtClean="0"/>
              <a:t>7</a:t>
            </a:fld>
            <a:endParaRPr lang="en-US"/>
          </a:p>
        </p:txBody>
      </p:sp>
    </p:spTree>
    <p:extLst>
      <p:ext uri="{BB962C8B-B14F-4D97-AF65-F5344CB8AC3E}">
        <p14:creationId xmlns:p14="http://schemas.microsoft.com/office/powerpoint/2010/main" val="186501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Explanation: For the purposes of this Part and Part 4, "indigent" means a person who earns income less than that specified by the Federal law. (4) No discrimination shall be made on the ground of gender with regard to remuneration and social security for the same work. (5) All offspring shall have the equal right to the ancestral property without discrimination on the ground of gender. </a:t>
            </a:r>
          </a:p>
          <a:p>
            <a:endParaRPr lang="en-US" dirty="0"/>
          </a:p>
        </p:txBody>
      </p:sp>
      <p:sp>
        <p:nvSpPr>
          <p:cNvPr id="4" name="Slide Number Placeholder 3"/>
          <p:cNvSpPr>
            <a:spLocks noGrp="1"/>
          </p:cNvSpPr>
          <p:nvPr>
            <p:ph type="sldNum" sz="quarter" idx="5"/>
          </p:nvPr>
        </p:nvSpPr>
        <p:spPr/>
        <p:txBody>
          <a:bodyPr/>
          <a:lstStyle/>
          <a:p>
            <a:fld id="{5BC7F96A-9555-4392-A1DA-13DA149E498D}" type="slidenum">
              <a:rPr lang="en-US" smtClean="0"/>
              <a:t>10</a:t>
            </a:fld>
            <a:endParaRPr lang="en-US"/>
          </a:p>
        </p:txBody>
      </p:sp>
    </p:spTree>
    <p:extLst>
      <p:ext uri="{BB962C8B-B14F-4D97-AF65-F5344CB8AC3E}">
        <p14:creationId xmlns:p14="http://schemas.microsoft.com/office/powerpoint/2010/main" val="264709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7F96A-9555-4392-A1DA-13DA149E498D}" type="slidenum">
              <a:rPr lang="en-US" smtClean="0"/>
              <a:t>11</a:t>
            </a:fld>
            <a:endParaRPr lang="en-US"/>
          </a:p>
        </p:txBody>
      </p:sp>
    </p:spTree>
    <p:extLst>
      <p:ext uri="{BB962C8B-B14F-4D97-AF65-F5344CB8AC3E}">
        <p14:creationId xmlns:p14="http://schemas.microsoft.com/office/powerpoint/2010/main" val="3619419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7F96A-9555-4392-A1DA-13DA149E498D}" type="slidenum">
              <a:rPr lang="en-US" smtClean="0"/>
              <a:t>12</a:t>
            </a:fld>
            <a:endParaRPr lang="en-US"/>
          </a:p>
        </p:txBody>
      </p:sp>
    </p:spTree>
    <p:extLst>
      <p:ext uri="{BB962C8B-B14F-4D97-AF65-F5344CB8AC3E}">
        <p14:creationId xmlns:p14="http://schemas.microsoft.com/office/powerpoint/2010/main" val="2170955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accordance to these strategies, other points have been drafted in the policy to meet the objective of the document.</a:t>
            </a:r>
          </a:p>
        </p:txBody>
      </p:sp>
      <p:sp>
        <p:nvSpPr>
          <p:cNvPr id="4" name="Slide Number Placeholder 3"/>
          <p:cNvSpPr>
            <a:spLocks noGrp="1"/>
          </p:cNvSpPr>
          <p:nvPr>
            <p:ph type="sldNum" sz="quarter" idx="5"/>
          </p:nvPr>
        </p:nvSpPr>
        <p:spPr/>
        <p:txBody>
          <a:bodyPr/>
          <a:lstStyle/>
          <a:p>
            <a:fld id="{5BC7F96A-9555-4392-A1DA-13DA149E498D}" type="slidenum">
              <a:rPr lang="en-US" smtClean="0"/>
              <a:t>20</a:t>
            </a:fld>
            <a:endParaRPr lang="en-US"/>
          </a:p>
        </p:txBody>
      </p:sp>
    </p:spTree>
    <p:extLst>
      <p:ext uri="{BB962C8B-B14F-4D97-AF65-F5344CB8AC3E}">
        <p14:creationId xmlns:p14="http://schemas.microsoft.com/office/powerpoint/2010/main" val="297162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In line with these mandates, various initiatives have been taken by the Government of Nepal (</a:t>
            </a:r>
            <a:r>
              <a:rPr lang="en-US" sz="1800" b="0" i="0" u="none" strike="noStrike" baseline="0" dirty="0" err="1">
                <a:solidFill>
                  <a:srgbClr val="000000"/>
                </a:solidFill>
                <a:latin typeface="Calibri" panose="020F0502020204030204" pitchFamily="34" charset="0"/>
              </a:rPr>
              <a:t>GoN</a:t>
            </a:r>
            <a:r>
              <a:rPr lang="en-US" sz="1800" b="0" i="0" u="none" strike="noStrike" baseline="0" dirty="0">
                <a:solidFill>
                  <a:srgbClr val="000000"/>
                </a:solidFill>
                <a:latin typeface="Calibri" panose="020F0502020204030204" pitchFamily="34" charset="0"/>
              </a:rPr>
              <a:t>) in addressing gender equality and social inclusion.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Ministry of Physical Infrastructure and Transport (</a:t>
            </a:r>
            <a:r>
              <a:rPr lang="en-US" sz="1800" b="0" i="0" u="none" strike="noStrike" baseline="0" dirty="0" err="1">
                <a:solidFill>
                  <a:srgbClr val="000000"/>
                </a:solidFill>
                <a:latin typeface="Calibri" panose="020F0502020204030204" pitchFamily="34" charset="0"/>
              </a:rPr>
              <a:t>MoPIT</a:t>
            </a:r>
            <a:r>
              <a:rPr lang="en-US" sz="1800" b="0" i="0" u="none" strike="noStrike" baseline="0" dirty="0">
                <a:solidFill>
                  <a:srgbClr val="000000"/>
                </a:solidFill>
                <a:latin typeface="Calibri" panose="020F0502020204030204" pitchFamily="34" charset="0"/>
              </a:rPr>
              <a:t>) of Government of Nepal has recognized that the sector has inadequately incorporated gender mainstreaming and other social development concerns in their policies, programs, services and institutional arrangements so far. The Ministry realized that infrastructure sectors need practical guidance for addressing gender equality and social inclusion issues. In this context, </a:t>
            </a:r>
            <a:r>
              <a:rPr lang="en-US" sz="1800" b="0" i="0" u="none" strike="noStrike" baseline="0" dirty="0" err="1">
                <a:solidFill>
                  <a:srgbClr val="000000"/>
                </a:solidFill>
                <a:latin typeface="Calibri" panose="020F0502020204030204" pitchFamily="34" charset="0"/>
              </a:rPr>
              <a:t>MoPIT</a:t>
            </a:r>
            <a:r>
              <a:rPr lang="en-US" sz="1800" b="0" i="0" u="none" strike="noStrike" baseline="0" dirty="0">
                <a:solidFill>
                  <a:srgbClr val="000000"/>
                </a:solidFill>
                <a:latin typeface="Calibri" panose="020F0502020204030204" pitchFamily="34" charset="0"/>
              </a:rPr>
              <a:t> has developed the “Gender Equality and Social Inclusion Operational Guidelines” for mainstreaming and institutionalizing GESI in its overall portfolio and operations. </a:t>
            </a:r>
            <a:endParaRPr lang="en-US" dirty="0"/>
          </a:p>
        </p:txBody>
      </p:sp>
      <p:sp>
        <p:nvSpPr>
          <p:cNvPr id="4" name="Slide Number Placeholder 3"/>
          <p:cNvSpPr>
            <a:spLocks noGrp="1"/>
          </p:cNvSpPr>
          <p:nvPr>
            <p:ph type="sldNum" sz="quarter" idx="5"/>
          </p:nvPr>
        </p:nvSpPr>
        <p:spPr/>
        <p:txBody>
          <a:bodyPr/>
          <a:lstStyle/>
          <a:p>
            <a:fld id="{5BC7F96A-9555-4392-A1DA-13DA149E498D}" type="slidenum">
              <a:rPr lang="en-US" smtClean="0"/>
              <a:t>22</a:t>
            </a:fld>
            <a:endParaRPr lang="en-US"/>
          </a:p>
        </p:txBody>
      </p:sp>
    </p:spTree>
    <p:extLst>
      <p:ext uri="{BB962C8B-B14F-4D97-AF65-F5344CB8AC3E}">
        <p14:creationId xmlns:p14="http://schemas.microsoft.com/office/powerpoint/2010/main" val="34633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101789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4A27DBD-BAEE-4A07-A63A-E3BAC745AC56}" type="datetimeFigureOut">
              <a:rPr lang="en-US" smtClean="0"/>
              <a:t>8/16/2024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1498D89-AC14-4E1F-947E-DC6C7DE9E7D9}" type="slidenum">
              <a:rPr lang="en-US" smtClean="0"/>
              <a:t>‹#›</a:t>
            </a:fld>
            <a:endParaRPr lang="en-US"/>
          </a:p>
        </p:txBody>
      </p:sp>
    </p:spTree>
    <p:extLst>
      <p:ext uri="{BB962C8B-B14F-4D97-AF65-F5344CB8AC3E}">
        <p14:creationId xmlns:p14="http://schemas.microsoft.com/office/powerpoint/2010/main" val="362938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6600" y="32314"/>
            <a:ext cx="11038797" cy="74927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A27DBD-BAEE-4A07-A63A-E3BAC745AC56}" type="datetimeFigureOut">
              <a:rPr lang="en-US" smtClean="0"/>
              <a:t>8/16/2024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1498D89-AC14-4E1F-947E-DC6C7DE9E7D9}" type="slidenum">
              <a:rPr lang="en-US" smtClean="0"/>
              <a:t>‹#›</a:t>
            </a:fld>
            <a:endParaRPr lang="en-US"/>
          </a:p>
        </p:txBody>
      </p:sp>
    </p:spTree>
    <p:extLst>
      <p:ext uri="{BB962C8B-B14F-4D97-AF65-F5344CB8AC3E}">
        <p14:creationId xmlns:p14="http://schemas.microsoft.com/office/powerpoint/2010/main" val="3863094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A27DBD-BAEE-4A07-A63A-E3BAC745AC56}" type="datetimeFigureOut">
              <a:rPr lang="en-US" smtClean="0"/>
              <a:t>8/16/2024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1498D89-AC14-4E1F-947E-DC6C7DE9E7D9}" type="slidenum">
              <a:rPr lang="en-US" smtClean="0"/>
              <a:t>‹#›</a:t>
            </a:fld>
            <a:endParaRPr lang="en-US"/>
          </a:p>
        </p:txBody>
      </p:sp>
    </p:spTree>
    <p:extLst>
      <p:ext uri="{BB962C8B-B14F-4D97-AF65-F5344CB8AC3E}">
        <p14:creationId xmlns:p14="http://schemas.microsoft.com/office/powerpoint/2010/main" val="78859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02C9CFA-2EDB-97D2-07C2-2881B8FC4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3"/>
            <a:ext cx="12192000" cy="6857194"/>
          </a:xfrm>
          <a:prstGeom prst="rect">
            <a:avLst/>
          </a:prstGeom>
        </p:spPr>
      </p:pic>
      <p:pic>
        <p:nvPicPr>
          <p:cNvPr id="35" name="Picture 34">
            <a:extLst>
              <a:ext uri="{FF2B5EF4-FFF2-40B4-BE49-F238E27FC236}">
                <a16:creationId xmlns:a16="http://schemas.microsoft.com/office/drawing/2014/main" id="{D8758D4E-5779-C8D0-B1EB-440B4854FF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4177" y="4840336"/>
            <a:ext cx="2381109" cy="1208026"/>
          </a:xfrm>
          <a:prstGeom prst="rect">
            <a:avLst/>
          </a:prstGeom>
        </p:spPr>
      </p:pic>
      <p:sp>
        <p:nvSpPr>
          <p:cNvPr id="36" name="Title 1">
            <a:extLst>
              <a:ext uri="{FF2B5EF4-FFF2-40B4-BE49-F238E27FC236}">
                <a16:creationId xmlns:a16="http://schemas.microsoft.com/office/drawing/2014/main" id="{EED60F7C-EDA6-00B4-0089-14BDDEF3EA0A}"/>
              </a:ext>
            </a:extLst>
          </p:cNvPr>
          <p:cNvSpPr txBox="1">
            <a:spLocks/>
          </p:cNvSpPr>
          <p:nvPr userDrawn="1"/>
        </p:nvSpPr>
        <p:spPr>
          <a:xfrm>
            <a:off x="6686311" y="1008098"/>
            <a:ext cx="5359093" cy="11430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a:solidFill>
                  <a:schemeClr val="accent5"/>
                </a:solidFill>
                <a:latin typeface="+mn-lt"/>
              </a:rPr>
              <a:t>Gender and Social Inclusion in Sanitation</a:t>
            </a:r>
            <a:endParaRPr lang="en-US" sz="3200" b="1" dirty="0">
              <a:solidFill>
                <a:schemeClr val="accent5"/>
              </a:solidFill>
              <a:latin typeface="+mn-lt"/>
            </a:endParaRPr>
          </a:p>
          <a:p>
            <a:br>
              <a:rPr lang="en-US" sz="3200" b="1">
                <a:solidFill>
                  <a:schemeClr val="accent5"/>
                </a:solidFill>
                <a:latin typeface="+mn-lt"/>
              </a:rPr>
            </a:br>
            <a:endParaRPr lang="en-US" sz="3200" b="1" dirty="0">
              <a:solidFill>
                <a:schemeClr val="accent5"/>
              </a:solidFill>
              <a:latin typeface="+mn-lt"/>
            </a:endParaRPr>
          </a:p>
        </p:txBody>
      </p:sp>
      <p:pic>
        <p:nvPicPr>
          <p:cNvPr id="32" name="Picture 31">
            <a:extLst>
              <a:ext uri="{FF2B5EF4-FFF2-40B4-BE49-F238E27FC236}">
                <a16:creationId xmlns:a16="http://schemas.microsoft.com/office/drawing/2014/main" id="{BE040E8C-E1F4-55DB-D3E0-C85D7F7793F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57200" y="1746800"/>
            <a:ext cx="6241143" cy="3276600"/>
          </a:xfrm>
          <a:prstGeom prst="rect">
            <a:avLst/>
          </a:prstGeom>
        </p:spPr>
      </p:pic>
    </p:spTree>
    <p:extLst>
      <p:ext uri="{BB962C8B-B14F-4D97-AF65-F5344CB8AC3E}">
        <p14:creationId xmlns:p14="http://schemas.microsoft.com/office/powerpoint/2010/main" val="3968855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82DAF8F-94AF-20D8-ED88-3CE59CCF5BF3}"/>
              </a:ext>
            </a:extLst>
          </p:cNvPr>
          <p:cNvSpPr>
            <a:spLocks noGrp="1"/>
          </p:cNvSpPr>
          <p:nvPr>
            <p:ph type="title"/>
          </p:nvPr>
        </p:nvSpPr>
        <p:spPr>
          <a:xfrm>
            <a:off x="736600" y="32314"/>
            <a:ext cx="11038797" cy="74927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75864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00722246-788A-6602-16F1-D428A758E3A4}"/>
              </a:ext>
            </a:extLst>
          </p:cNvPr>
          <p:cNvSpPr>
            <a:spLocks noGrp="1"/>
          </p:cNvSpPr>
          <p:nvPr>
            <p:ph type="title"/>
          </p:nvPr>
        </p:nvSpPr>
        <p:spPr>
          <a:xfrm>
            <a:off x="723900" y="32314"/>
            <a:ext cx="11051497" cy="74927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7397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770C00B-F7F7-E720-AC2B-F5D8520819E7}"/>
              </a:ext>
            </a:extLst>
          </p:cNvPr>
          <p:cNvSpPr>
            <a:spLocks noGrp="1"/>
          </p:cNvSpPr>
          <p:nvPr>
            <p:ph type="title"/>
          </p:nvPr>
        </p:nvSpPr>
        <p:spPr>
          <a:xfrm>
            <a:off x="723900" y="32314"/>
            <a:ext cx="11051497" cy="74927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7659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24A27DBD-BAEE-4A07-A63A-E3BAC745AC56}" type="datetimeFigureOut">
              <a:rPr lang="en-US" smtClean="0"/>
              <a:t>8/16/2024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1498D89-AC14-4E1F-947E-DC6C7DE9E7D9}" type="slidenum">
              <a:rPr lang="en-US" smtClean="0"/>
              <a:t>‹#›</a:t>
            </a:fld>
            <a:endParaRPr lang="en-US"/>
          </a:p>
        </p:txBody>
      </p:sp>
      <p:sp>
        <p:nvSpPr>
          <p:cNvPr id="6" name="Title Placeholder 1">
            <a:extLst>
              <a:ext uri="{FF2B5EF4-FFF2-40B4-BE49-F238E27FC236}">
                <a16:creationId xmlns:a16="http://schemas.microsoft.com/office/drawing/2014/main" id="{08920ED7-592B-C28B-AC76-3C4D38320FA2}"/>
              </a:ext>
            </a:extLst>
          </p:cNvPr>
          <p:cNvSpPr>
            <a:spLocks noGrp="1"/>
          </p:cNvSpPr>
          <p:nvPr>
            <p:ph type="title"/>
          </p:nvPr>
        </p:nvSpPr>
        <p:spPr>
          <a:xfrm>
            <a:off x="723900" y="32314"/>
            <a:ext cx="11051497" cy="74927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3287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82DAF8F-94AF-20D8-ED88-3CE59CCF5BF3}"/>
              </a:ext>
            </a:extLst>
          </p:cNvPr>
          <p:cNvSpPr>
            <a:spLocks noGrp="1"/>
          </p:cNvSpPr>
          <p:nvPr>
            <p:ph type="title"/>
          </p:nvPr>
        </p:nvSpPr>
        <p:spPr>
          <a:xfrm>
            <a:off x="736600" y="32314"/>
            <a:ext cx="11038797" cy="74927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5434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82DAF8F-94AF-20D8-ED88-3CE59CCF5BF3}"/>
              </a:ext>
            </a:extLst>
          </p:cNvPr>
          <p:cNvSpPr>
            <a:spLocks noGrp="1"/>
          </p:cNvSpPr>
          <p:nvPr>
            <p:ph type="title"/>
          </p:nvPr>
        </p:nvSpPr>
        <p:spPr>
          <a:xfrm>
            <a:off x="736600" y="32314"/>
            <a:ext cx="11038797" cy="74927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1140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022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00722246-788A-6602-16F1-D428A758E3A4}"/>
              </a:ext>
            </a:extLst>
          </p:cNvPr>
          <p:cNvSpPr>
            <a:spLocks noGrp="1"/>
          </p:cNvSpPr>
          <p:nvPr>
            <p:ph type="title"/>
          </p:nvPr>
        </p:nvSpPr>
        <p:spPr>
          <a:xfrm>
            <a:off x="723900" y="32314"/>
            <a:ext cx="11051497" cy="74927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4834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770C00B-F7F7-E720-AC2B-F5D8520819E7}"/>
              </a:ext>
            </a:extLst>
          </p:cNvPr>
          <p:cNvSpPr>
            <a:spLocks noGrp="1"/>
          </p:cNvSpPr>
          <p:nvPr>
            <p:ph type="title"/>
          </p:nvPr>
        </p:nvSpPr>
        <p:spPr>
          <a:xfrm>
            <a:off x="723900" y="32314"/>
            <a:ext cx="11051497" cy="74927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9193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24A27DBD-BAEE-4A07-A63A-E3BAC745AC56}" type="datetimeFigureOut">
              <a:rPr lang="en-US" smtClean="0"/>
              <a:t>8/16/2024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1498D89-AC14-4E1F-947E-DC6C7DE9E7D9}" type="slidenum">
              <a:rPr lang="en-US" smtClean="0"/>
              <a:t>‹#›</a:t>
            </a:fld>
            <a:endParaRPr lang="en-US"/>
          </a:p>
        </p:txBody>
      </p:sp>
      <p:sp>
        <p:nvSpPr>
          <p:cNvPr id="6" name="Title Placeholder 1">
            <a:extLst>
              <a:ext uri="{FF2B5EF4-FFF2-40B4-BE49-F238E27FC236}">
                <a16:creationId xmlns:a16="http://schemas.microsoft.com/office/drawing/2014/main" id="{08920ED7-592B-C28B-AC76-3C4D38320FA2}"/>
              </a:ext>
            </a:extLst>
          </p:cNvPr>
          <p:cNvSpPr>
            <a:spLocks noGrp="1"/>
          </p:cNvSpPr>
          <p:nvPr>
            <p:ph type="title"/>
          </p:nvPr>
        </p:nvSpPr>
        <p:spPr>
          <a:xfrm>
            <a:off x="723900" y="32314"/>
            <a:ext cx="11051497" cy="74927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3602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3741CB0-882C-08DC-A7C7-43421138FAFA}"/>
              </a:ext>
            </a:extLst>
          </p:cNvPr>
          <p:cNvGrpSpPr/>
          <p:nvPr userDrawn="1"/>
        </p:nvGrpSpPr>
        <p:grpSpPr>
          <a:xfrm>
            <a:off x="0" y="0"/>
            <a:ext cx="12192000" cy="6858000"/>
            <a:chOff x="0" y="0"/>
            <a:chExt cx="12192000" cy="6858000"/>
          </a:xfrm>
        </p:grpSpPr>
        <p:pic>
          <p:nvPicPr>
            <p:cNvPr id="5" name="Picture 4">
              <a:extLst>
                <a:ext uri="{FF2B5EF4-FFF2-40B4-BE49-F238E27FC236}">
                  <a16:creationId xmlns:a16="http://schemas.microsoft.com/office/drawing/2014/main" id="{4CD1505D-8BE3-E856-D077-EF771F8CD7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D7867ED-7911-B097-F971-57F90CEA5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509" y="5744511"/>
              <a:ext cx="1665190" cy="800572"/>
            </a:xfrm>
            <a:prstGeom prst="rect">
              <a:avLst/>
            </a:prstGeom>
          </p:spPr>
        </p:pic>
        <p:sp>
          <p:nvSpPr>
            <p:cNvPr id="7" name="Title 1">
              <a:extLst>
                <a:ext uri="{FF2B5EF4-FFF2-40B4-BE49-F238E27FC236}">
                  <a16:creationId xmlns:a16="http://schemas.microsoft.com/office/drawing/2014/main" id="{5838E7BC-DBBF-1B34-B84D-6732CFA2864C}"/>
                </a:ext>
              </a:extLst>
            </p:cNvPr>
            <p:cNvSpPr txBox="1">
              <a:spLocks/>
            </p:cNvSpPr>
            <p:nvPr/>
          </p:nvSpPr>
          <p:spPr>
            <a:xfrm>
              <a:off x="2127863" y="5832809"/>
              <a:ext cx="7936274" cy="10251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solidFill>
                    <a:srgbClr val="3399FF"/>
                  </a:solidFill>
                  <a:latin typeface="+mn-lt"/>
                </a:rPr>
                <a:t>110/25 - </a:t>
              </a:r>
              <a:r>
                <a:rPr lang="en-US" sz="1400" b="1" dirty="0" err="1">
                  <a:solidFill>
                    <a:srgbClr val="3399FF"/>
                  </a:solidFill>
                  <a:latin typeface="+mn-lt"/>
                </a:rPr>
                <a:t>Aadarsha</a:t>
              </a:r>
              <a:r>
                <a:rPr lang="en-US" sz="1400" b="1" dirty="0">
                  <a:solidFill>
                    <a:srgbClr val="3399FF"/>
                  </a:solidFill>
                  <a:latin typeface="+mn-lt"/>
                </a:rPr>
                <a:t> Marg, New </a:t>
              </a:r>
              <a:r>
                <a:rPr lang="en-US" sz="1400" b="1" dirty="0" err="1">
                  <a:solidFill>
                    <a:srgbClr val="3399FF"/>
                  </a:solidFill>
                  <a:latin typeface="+mn-lt"/>
                </a:rPr>
                <a:t>Baneshwor</a:t>
              </a:r>
              <a:r>
                <a:rPr lang="en-US" sz="1400" b="1" dirty="0">
                  <a:solidFill>
                    <a:srgbClr val="3399FF"/>
                  </a:solidFill>
                  <a:latin typeface="+mn-lt"/>
                </a:rPr>
                <a:t>, </a:t>
              </a:r>
              <a:r>
                <a:rPr lang="en-US" sz="1400" b="1" dirty="0" err="1">
                  <a:solidFill>
                    <a:srgbClr val="3399FF"/>
                  </a:solidFill>
                  <a:latin typeface="+mn-lt"/>
                </a:rPr>
                <a:t>P.O.Box</a:t>
              </a:r>
              <a:r>
                <a:rPr lang="en-US" sz="1400" b="1" dirty="0">
                  <a:solidFill>
                    <a:srgbClr val="3399FF"/>
                  </a:solidFill>
                  <a:latin typeface="+mn-lt"/>
                </a:rPr>
                <a:t> : 4102 Kathmandu, Nepal</a:t>
              </a:r>
            </a:p>
            <a:p>
              <a:r>
                <a:rPr lang="en-US" sz="1400" b="1" dirty="0">
                  <a:solidFill>
                    <a:srgbClr val="3399FF"/>
                  </a:solidFill>
                  <a:latin typeface="+mn-lt"/>
                </a:rPr>
                <a:t>Phone No, : +977 - 5244051, 5244641, 5244609, Fax: +977 - 01 - 5244376</a:t>
              </a:r>
            </a:p>
            <a:p>
              <a:r>
                <a:rPr lang="en-US" sz="1400" b="1" dirty="0">
                  <a:solidFill>
                    <a:srgbClr val="3399FF"/>
                  </a:solidFill>
                  <a:latin typeface="+mn-lt"/>
                </a:rPr>
                <a:t>email: enpho@enpho.org, website: www.enpho.org</a:t>
              </a:r>
            </a:p>
          </p:txBody>
        </p:sp>
      </p:grpSp>
    </p:spTree>
    <p:extLst>
      <p:ext uri="{BB962C8B-B14F-4D97-AF65-F5344CB8AC3E}">
        <p14:creationId xmlns:p14="http://schemas.microsoft.com/office/powerpoint/2010/main" val="22646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176DB8-7515-90BD-BB7B-68E0B26BABCF}"/>
              </a:ext>
            </a:extLst>
          </p:cNvPr>
          <p:cNvSpPr/>
          <p:nvPr userDrawn="1"/>
        </p:nvSpPr>
        <p:spPr>
          <a:xfrm>
            <a:off x="0" y="0"/>
            <a:ext cx="12192000" cy="6858000"/>
          </a:xfrm>
          <a:prstGeom prst="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04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4A27DBD-BAEE-4A07-A63A-E3BAC745AC56}" type="datetimeFigureOut">
              <a:rPr lang="en-US" smtClean="0"/>
              <a:t>8/16/2024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1498D89-AC14-4E1F-947E-DC6C7DE9E7D9}" type="slidenum">
              <a:rPr lang="en-US" smtClean="0"/>
              <a:t>‹#›</a:t>
            </a:fld>
            <a:endParaRPr lang="en-US"/>
          </a:p>
        </p:txBody>
      </p:sp>
    </p:spTree>
    <p:extLst>
      <p:ext uri="{BB962C8B-B14F-4D97-AF65-F5344CB8AC3E}">
        <p14:creationId xmlns:p14="http://schemas.microsoft.com/office/powerpoint/2010/main" val="215848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3C131-68EF-6AB1-C01B-7CBB195ED770}"/>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403"/>
            <a:ext cx="12192000" cy="6857194"/>
          </a:xfrm>
          <a:prstGeom prst="rect">
            <a:avLst/>
          </a:prstGeom>
        </p:spPr>
      </p:pic>
      <p:sp>
        <p:nvSpPr>
          <p:cNvPr id="2" name="Title Placeholder 1"/>
          <p:cNvSpPr>
            <a:spLocks noGrp="1"/>
          </p:cNvSpPr>
          <p:nvPr>
            <p:ph type="title"/>
          </p:nvPr>
        </p:nvSpPr>
        <p:spPr>
          <a:xfrm>
            <a:off x="736600" y="32314"/>
            <a:ext cx="11038797" cy="749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6600" y="1067904"/>
            <a:ext cx="10996054" cy="56630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911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3600" b="1" kern="1200">
          <a:solidFill>
            <a:schemeClr val="accent5"/>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96B2CAD-A060-99A6-49AB-E5DDEE8E5BD9}"/>
              </a:ext>
            </a:extLst>
          </p:cNvPr>
          <p:cNvSpPr/>
          <p:nvPr/>
        </p:nvSpPr>
        <p:spPr>
          <a:xfrm>
            <a:off x="6938358" y="1961530"/>
            <a:ext cx="5253642" cy="2123658"/>
          </a:xfrm>
          <a:prstGeom prst="rect">
            <a:avLst/>
          </a:prstGeom>
        </p:spPr>
        <p:txBody>
          <a:bodyPr wrap="square" anchor="b">
            <a:spAutoFit/>
          </a:bodyPr>
          <a:lstStyle/>
          <a:p>
            <a:pPr algn="ctr">
              <a:spcAft>
                <a:spcPts val="600"/>
              </a:spcAft>
            </a:pPr>
            <a:r>
              <a:rPr lang="en-GB" sz="4400" b="1">
                <a:solidFill>
                  <a:schemeClr val="accent5"/>
                </a:solidFill>
              </a:rPr>
              <a:t>Gender Effort: National and International</a:t>
            </a:r>
            <a:endParaRPr lang="en-US" sz="4400" b="1" dirty="0">
              <a:solidFill>
                <a:schemeClr val="accent5"/>
              </a:solidFill>
              <a:cs typeface="Arial"/>
            </a:endParaRPr>
          </a:p>
        </p:txBody>
      </p:sp>
      <p:sp>
        <p:nvSpPr>
          <p:cNvPr id="38" name="Rectangle 37">
            <a:extLst>
              <a:ext uri="{FF2B5EF4-FFF2-40B4-BE49-F238E27FC236}">
                <a16:creationId xmlns:a16="http://schemas.microsoft.com/office/drawing/2014/main" id="{0A4F0E0C-82D4-D66B-DB41-F65EFAB5F87F}"/>
              </a:ext>
            </a:extLst>
          </p:cNvPr>
          <p:cNvSpPr/>
          <p:nvPr/>
        </p:nvSpPr>
        <p:spPr>
          <a:xfrm>
            <a:off x="6938358" y="4294717"/>
            <a:ext cx="4464173" cy="430887"/>
          </a:xfrm>
          <a:prstGeom prst="rect">
            <a:avLst/>
          </a:prstGeom>
        </p:spPr>
        <p:txBody>
          <a:bodyPr wrap="square" anchor="b">
            <a:spAutoFit/>
          </a:bodyPr>
          <a:lstStyle/>
          <a:p>
            <a:pPr algn="ctr">
              <a:spcAft>
                <a:spcPts val="600"/>
              </a:spcAft>
            </a:pPr>
            <a:r>
              <a:rPr lang="en-GB" sz="2200" b="1" dirty="0">
                <a:solidFill>
                  <a:schemeClr val="accent5"/>
                </a:solidFill>
              </a:rPr>
              <a:t>Resource Person</a:t>
            </a:r>
            <a:endParaRPr lang="en-US" sz="2200" b="1" dirty="0">
              <a:solidFill>
                <a:schemeClr val="accent5"/>
              </a:solidFill>
              <a:cs typeface="Arial"/>
            </a:endParaRPr>
          </a:p>
        </p:txBody>
      </p:sp>
    </p:spTree>
    <p:extLst>
      <p:ext uri="{BB962C8B-B14F-4D97-AF65-F5344CB8AC3E}">
        <p14:creationId xmlns:p14="http://schemas.microsoft.com/office/powerpoint/2010/main" val="93711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2F883-E98F-EF3F-BCDB-99A83C8AFB83}"/>
              </a:ext>
            </a:extLst>
          </p:cNvPr>
          <p:cNvSpPr>
            <a:spLocks noGrp="1"/>
          </p:cNvSpPr>
          <p:nvPr>
            <p:ph idx="1"/>
          </p:nvPr>
        </p:nvSpPr>
        <p:spPr>
          <a:xfrm>
            <a:off x="736600" y="885825"/>
            <a:ext cx="10996054" cy="5939861"/>
          </a:xfrm>
        </p:spPr>
        <p:txBody>
          <a:bodyPr>
            <a:normAutofit fontScale="92500" lnSpcReduction="10000"/>
          </a:bodyPr>
          <a:lstStyle/>
          <a:p>
            <a:r>
              <a:rPr lang="en-US" b="0" i="0" dirty="0">
                <a:solidFill>
                  <a:srgbClr val="474747"/>
                </a:solidFill>
                <a:effectLst/>
                <a:highlight>
                  <a:srgbClr val="FFFFFF"/>
                </a:highlight>
                <a:latin typeface="Google Sans"/>
              </a:rPr>
              <a:t>The Constitution of Nepal is a significant milestone for </a:t>
            </a:r>
            <a:r>
              <a:rPr lang="en-US" b="0" i="0" dirty="0">
                <a:solidFill>
                  <a:srgbClr val="FF0000"/>
                </a:solidFill>
                <a:effectLst/>
                <a:highlight>
                  <a:srgbClr val="FFFFFF"/>
                </a:highlight>
                <a:latin typeface="Google Sans"/>
              </a:rPr>
              <a:t>promotion of GESI to ensure equal rights for women, the poor, persons with disabilities, gender and sexual minorities, people living in geographically remote areas and people from other excluded or vulnerable groups</a:t>
            </a:r>
            <a:r>
              <a:rPr lang="en-US" b="0" i="0" dirty="0">
                <a:solidFill>
                  <a:srgbClr val="474747"/>
                </a:solidFill>
                <a:effectLst/>
                <a:highlight>
                  <a:srgbClr val="FFFFFF"/>
                </a:highlight>
                <a:latin typeface="Google Sans"/>
              </a:rPr>
              <a:t>.</a:t>
            </a:r>
            <a:endParaRPr lang="en-US" dirty="0"/>
          </a:p>
          <a:p>
            <a:endParaRPr lang="en-US" dirty="0"/>
          </a:p>
          <a:p>
            <a:r>
              <a:rPr lang="en-US" b="1" dirty="0"/>
              <a:t>Article 18: Right to Equality</a:t>
            </a:r>
          </a:p>
          <a:p>
            <a:pPr lvl="1"/>
            <a:r>
              <a:rPr lang="en-US" dirty="0"/>
              <a:t>All citizens shall be equal before law. No person shall be denied the equal protection of law</a:t>
            </a:r>
            <a:r>
              <a:rPr lang="en-US"/>
              <a:t>. </a:t>
            </a:r>
            <a:endParaRPr lang="en-US" dirty="0"/>
          </a:p>
          <a:p>
            <a:pPr lvl="1"/>
            <a:r>
              <a:rPr lang="en-US" dirty="0">
                <a:solidFill>
                  <a:srgbClr val="FF0000"/>
                </a:solidFill>
              </a:rPr>
              <a:t>No discrimination shall be made in the application of general laws </a:t>
            </a:r>
            <a:r>
              <a:rPr lang="en-US" dirty="0"/>
              <a:t>on grounds of origin, religion, race, caste, tribe, sex, physical condition, condition of health, marital status, pregnancy, economic condition, language or region, ideology or on similar other grounds.</a:t>
            </a:r>
          </a:p>
          <a:p>
            <a:pPr lvl="1"/>
            <a:r>
              <a:rPr lang="en-US" dirty="0"/>
              <a:t>The </a:t>
            </a:r>
            <a:r>
              <a:rPr lang="en-US" dirty="0">
                <a:solidFill>
                  <a:srgbClr val="FF0000"/>
                </a:solidFill>
              </a:rPr>
              <a:t>State shall not discriminate citizens</a:t>
            </a:r>
            <a:r>
              <a:rPr lang="en-US" dirty="0"/>
              <a:t> on grounds of origin, religion, race, caste, tribe, sex, economic condition, language, region, ideology or on similar other grounds. </a:t>
            </a:r>
          </a:p>
          <a:p>
            <a:pPr lvl="1"/>
            <a:r>
              <a:rPr lang="en-US" dirty="0"/>
              <a:t>Provided that nothing shall be deemed to prevent the </a:t>
            </a:r>
            <a:r>
              <a:rPr lang="en-US" dirty="0">
                <a:solidFill>
                  <a:srgbClr val="FF0000"/>
                </a:solidFill>
              </a:rPr>
              <a:t>making of special provisions by law for the protection, empowerment or development of the citizens</a:t>
            </a:r>
            <a:r>
              <a:rPr lang="en-US" dirty="0"/>
              <a:t> including the socially or culturally backward women, Dalit, indigenous people, indigenous nationalities, Madhesi, Tharu, Muslim, oppressed class, </a:t>
            </a:r>
            <a:r>
              <a:rPr lang="en-US" dirty="0" err="1"/>
              <a:t>Pichhada</a:t>
            </a:r>
            <a:r>
              <a:rPr lang="en-US" dirty="0"/>
              <a:t> class, minorities, the marginalized, farmers, </a:t>
            </a:r>
            <a:r>
              <a:rPr lang="en-US" dirty="0" err="1"/>
              <a:t>labours</a:t>
            </a:r>
            <a:r>
              <a:rPr lang="en-US" dirty="0"/>
              <a:t>, youths, children, senior citizens, gender and sexual minorities, persons with disabilities, persons in pregnancy, incapacitated or helpless, backward region and indigent Khas Arya. </a:t>
            </a:r>
          </a:p>
        </p:txBody>
      </p:sp>
      <p:sp>
        <p:nvSpPr>
          <p:cNvPr id="2" name="Title 1">
            <a:extLst>
              <a:ext uri="{FF2B5EF4-FFF2-40B4-BE49-F238E27FC236}">
                <a16:creationId xmlns:a16="http://schemas.microsoft.com/office/drawing/2014/main" id="{85A5167F-6846-C307-42AC-E668D7158ABB}"/>
              </a:ext>
            </a:extLst>
          </p:cNvPr>
          <p:cNvSpPr>
            <a:spLocks noGrp="1"/>
          </p:cNvSpPr>
          <p:nvPr>
            <p:ph type="title"/>
          </p:nvPr>
        </p:nvSpPr>
        <p:spPr/>
        <p:txBody>
          <a:bodyPr/>
          <a:lstStyle/>
          <a:p>
            <a:r>
              <a:rPr lang="en-US" dirty="0"/>
              <a:t>Constitution of Nepal, 2072</a:t>
            </a:r>
          </a:p>
        </p:txBody>
      </p:sp>
    </p:spTree>
    <p:extLst>
      <p:ext uri="{BB962C8B-B14F-4D97-AF65-F5344CB8AC3E}">
        <p14:creationId xmlns:p14="http://schemas.microsoft.com/office/powerpoint/2010/main" val="158690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BD258-65E9-A742-3121-E3F04718F492}"/>
              </a:ext>
            </a:extLst>
          </p:cNvPr>
          <p:cNvSpPr>
            <a:spLocks noGrp="1"/>
          </p:cNvSpPr>
          <p:nvPr>
            <p:ph idx="1"/>
          </p:nvPr>
        </p:nvSpPr>
        <p:spPr/>
        <p:txBody>
          <a:bodyPr>
            <a:normAutofit/>
          </a:bodyPr>
          <a:lstStyle/>
          <a:p>
            <a:r>
              <a:rPr lang="en-US" b="1" dirty="0"/>
              <a:t>Article 16: Right to live with dignity</a:t>
            </a:r>
          </a:p>
          <a:p>
            <a:pPr lvl="1"/>
            <a:r>
              <a:rPr lang="en-US" dirty="0"/>
              <a:t>Every person shall have the right to live with dignity.  </a:t>
            </a:r>
          </a:p>
          <a:p>
            <a:pPr lvl="1"/>
            <a:r>
              <a:rPr lang="en-US" dirty="0"/>
              <a:t>No law shall be made providing for the death penalty to any one</a:t>
            </a:r>
            <a:endParaRPr lang="en-US" b="1" dirty="0"/>
          </a:p>
          <a:p>
            <a:endParaRPr lang="en-US" dirty="0"/>
          </a:p>
          <a:p>
            <a:r>
              <a:rPr lang="en-US" b="1" dirty="0"/>
              <a:t>Article 17: Right to Freedom</a:t>
            </a:r>
          </a:p>
          <a:p>
            <a:pPr lvl="1"/>
            <a:r>
              <a:rPr lang="en-US" dirty="0"/>
              <a:t>No person shall be deprived of his or her personal liberty except in accordance with law</a:t>
            </a:r>
          </a:p>
          <a:p>
            <a:pPr lvl="1"/>
            <a:endParaRPr lang="en-US" dirty="0"/>
          </a:p>
          <a:p>
            <a:r>
              <a:rPr lang="en-US" b="1" dirty="0"/>
              <a:t>Article 24: Right against untouchability and discrimination</a:t>
            </a:r>
          </a:p>
          <a:p>
            <a:pPr lvl="1"/>
            <a:endParaRPr lang="en-US" b="1" dirty="0"/>
          </a:p>
        </p:txBody>
      </p:sp>
      <p:sp>
        <p:nvSpPr>
          <p:cNvPr id="2" name="Title 1">
            <a:extLst>
              <a:ext uri="{FF2B5EF4-FFF2-40B4-BE49-F238E27FC236}">
                <a16:creationId xmlns:a16="http://schemas.microsoft.com/office/drawing/2014/main" id="{8C3116D0-57CD-49B0-1EF0-6C2E02419EE5}"/>
              </a:ext>
            </a:extLst>
          </p:cNvPr>
          <p:cNvSpPr>
            <a:spLocks noGrp="1"/>
          </p:cNvSpPr>
          <p:nvPr>
            <p:ph type="title"/>
          </p:nvPr>
        </p:nvSpPr>
        <p:spPr/>
        <p:txBody>
          <a:bodyPr/>
          <a:lstStyle/>
          <a:p>
            <a:r>
              <a:rPr lang="en-US" dirty="0"/>
              <a:t>Constitution of Nepal, 2072</a:t>
            </a:r>
          </a:p>
        </p:txBody>
      </p:sp>
    </p:spTree>
    <p:extLst>
      <p:ext uri="{BB962C8B-B14F-4D97-AF65-F5344CB8AC3E}">
        <p14:creationId xmlns:p14="http://schemas.microsoft.com/office/powerpoint/2010/main" val="254084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6DC0D-0DFD-26EC-5D2F-96A734312E73}"/>
              </a:ext>
            </a:extLst>
          </p:cNvPr>
          <p:cNvSpPr>
            <a:spLocks noGrp="1"/>
          </p:cNvSpPr>
          <p:nvPr>
            <p:ph idx="1"/>
          </p:nvPr>
        </p:nvSpPr>
        <p:spPr/>
        <p:txBody>
          <a:bodyPr>
            <a:normAutofit fontScale="92500"/>
          </a:bodyPr>
          <a:lstStyle/>
          <a:p>
            <a:r>
              <a:rPr lang="en-US" dirty="0"/>
              <a:t>Article 24: Right against untouchability and discrimination:</a:t>
            </a:r>
          </a:p>
          <a:p>
            <a:pPr lvl="1"/>
            <a:r>
              <a:rPr lang="en-US" dirty="0"/>
              <a:t>No person shall be subjected to any form of untouchability or discrimination in any private and public places on grounds of his or her origin, caste, tribe, community, profession, occupation or physical condition.</a:t>
            </a:r>
          </a:p>
          <a:p>
            <a:pPr lvl="1"/>
            <a:r>
              <a:rPr lang="en-US" dirty="0"/>
              <a:t>In producing or distributing any goods, services or facilities, no person belonging to any particular caste or tribe shall be prevented from purchasing or acquiring such goods, services or facilities nor shall such goods, services or facilities be sold, distributed or provided only to the persons belonging to any particular caste or tribe.</a:t>
            </a:r>
          </a:p>
          <a:p>
            <a:pPr lvl="1"/>
            <a:r>
              <a:rPr lang="en-US" dirty="0"/>
              <a:t>No act purporting to demonstrate any person or community as superior or inferior on grounds of origin, caste, tribe or physical condition or justifying social discrimination on grounds of caste, tribe or untouchability or propagating ideology based on untouchability and caste based superiority or hatred or encouraging caste-based discrimination in any manner whatsoever shall be allowed. (4) No discrimination in any form shall be allowed at a workplace with or without making untouchability on the ground of caste. (5) Any act of untouchability and discrimination in any form committed in contravention of this Article shall be punishable by law as a severe social offence, and the victim of such act shall have the right to obtain compensation in accordance with law. </a:t>
            </a:r>
          </a:p>
          <a:p>
            <a:pPr lvl="1"/>
            <a:endParaRPr lang="en-US" dirty="0"/>
          </a:p>
          <a:p>
            <a:pPr lvl="1"/>
            <a:endParaRPr lang="en-US" dirty="0"/>
          </a:p>
          <a:p>
            <a:endParaRPr lang="en-US" dirty="0"/>
          </a:p>
        </p:txBody>
      </p:sp>
      <p:sp>
        <p:nvSpPr>
          <p:cNvPr id="2" name="Title 1">
            <a:extLst>
              <a:ext uri="{FF2B5EF4-FFF2-40B4-BE49-F238E27FC236}">
                <a16:creationId xmlns:a16="http://schemas.microsoft.com/office/drawing/2014/main" id="{C2351286-7926-6BA5-5543-EEE69A77DA7E}"/>
              </a:ext>
            </a:extLst>
          </p:cNvPr>
          <p:cNvSpPr>
            <a:spLocks noGrp="1"/>
          </p:cNvSpPr>
          <p:nvPr>
            <p:ph type="title"/>
          </p:nvPr>
        </p:nvSpPr>
        <p:spPr/>
        <p:txBody>
          <a:bodyPr/>
          <a:lstStyle/>
          <a:p>
            <a:r>
              <a:rPr lang="en-US" dirty="0"/>
              <a:t>Constitution of Nepal, 2072</a:t>
            </a:r>
          </a:p>
        </p:txBody>
      </p:sp>
    </p:spTree>
    <p:extLst>
      <p:ext uri="{BB962C8B-B14F-4D97-AF65-F5344CB8AC3E}">
        <p14:creationId xmlns:p14="http://schemas.microsoft.com/office/powerpoint/2010/main" val="262510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D47E39-EE15-66E0-A26A-2FCA91A3B6E1}"/>
              </a:ext>
            </a:extLst>
          </p:cNvPr>
          <p:cNvSpPr>
            <a:spLocks noGrp="1"/>
          </p:cNvSpPr>
          <p:nvPr>
            <p:ph idx="1"/>
          </p:nvPr>
        </p:nvSpPr>
        <p:spPr/>
        <p:txBody>
          <a:bodyPr>
            <a:normAutofit lnSpcReduction="10000"/>
          </a:bodyPr>
          <a:lstStyle/>
          <a:p>
            <a:r>
              <a:rPr lang="en-US" b="1" dirty="0"/>
              <a:t>Article 28: Right to privacy </a:t>
            </a:r>
          </a:p>
          <a:p>
            <a:pPr lvl="1"/>
            <a:r>
              <a:rPr lang="en-US" dirty="0"/>
              <a:t>The privacy of any person, his or her residence, property, document, data, correspondence and matters relating to his or her character shall, except in accordance with law, be inviolable. </a:t>
            </a:r>
          </a:p>
          <a:p>
            <a:pPr lvl="1"/>
            <a:endParaRPr lang="en-US" dirty="0"/>
          </a:p>
          <a:p>
            <a:r>
              <a:rPr lang="en-US" b="1" dirty="0"/>
              <a:t>Article 29: Right against exploitation </a:t>
            </a:r>
          </a:p>
          <a:p>
            <a:pPr lvl="1"/>
            <a:r>
              <a:rPr lang="en-US" dirty="0"/>
              <a:t>Every person shall have the right against exploitation.</a:t>
            </a:r>
          </a:p>
          <a:p>
            <a:pPr lvl="1"/>
            <a:endParaRPr lang="en-US" dirty="0"/>
          </a:p>
          <a:p>
            <a:r>
              <a:rPr lang="en-US" b="1" dirty="0"/>
              <a:t>Article 38: Rights of women</a:t>
            </a:r>
          </a:p>
          <a:p>
            <a:pPr lvl="1"/>
            <a:r>
              <a:rPr lang="en-US" dirty="0"/>
              <a:t>Every woman shall have equal lineage right without gender </a:t>
            </a:r>
            <a:r>
              <a:rPr lang="en-US"/>
              <a:t>based discrimination</a:t>
            </a:r>
          </a:p>
          <a:p>
            <a:endParaRPr lang="en-US" b="1"/>
          </a:p>
          <a:p>
            <a:r>
              <a:rPr lang="en-US" b="1"/>
              <a:t>Article 40: Rights of Dalit</a:t>
            </a:r>
          </a:p>
          <a:p>
            <a:pPr lvl="1"/>
            <a:r>
              <a:rPr lang="en-US"/>
              <a:t>The Dalit shall have the right to participate in all bodies of the State on the basis of the principle of proportional inclusion. Special provision shall be made by law for the empowerment, representation and participation of the Dalit community in public services as well as other sectors of employment</a:t>
            </a:r>
          </a:p>
          <a:p>
            <a:endParaRPr lang="en-US" dirty="0"/>
          </a:p>
        </p:txBody>
      </p:sp>
      <p:sp>
        <p:nvSpPr>
          <p:cNvPr id="2" name="Title 1">
            <a:extLst>
              <a:ext uri="{FF2B5EF4-FFF2-40B4-BE49-F238E27FC236}">
                <a16:creationId xmlns:a16="http://schemas.microsoft.com/office/drawing/2014/main" id="{0DAFB8EB-7773-C92B-E38D-0DC901E51960}"/>
              </a:ext>
            </a:extLst>
          </p:cNvPr>
          <p:cNvSpPr>
            <a:spLocks noGrp="1"/>
          </p:cNvSpPr>
          <p:nvPr>
            <p:ph type="title"/>
          </p:nvPr>
        </p:nvSpPr>
        <p:spPr/>
        <p:txBody>
          <a:bodyPr/>
          <a:lstStyle/>
          <a:p>
            <a:r>
              <a:rPr lang="en-US" dirty="0"/>
              <a:t>Constitution of Nepal, 2072</a:t>
            </a:r>
          </a:p>
        </p:txBody>
      </p:sp>
    </p:spTree>
    <p:extLst>
      <p:ext uri="{BB962C8B-B14F-4D97-AF65-F5344CB8AC3E}">
        <p14:creationId xmlns:p14="http://schemas.microsoft.com/office/powerpoint/2010/main" val="205730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14C4B4-1030-FF47-2C50-77C623E43861}"/>
              </a:ext>
            </a:extLst>
          </p:cNvPr>
          <p:cNvSpPr>
            <a:spLocks noGrp="1"/>
          </p:cNvSpPr>
          <p:nvPr>
            <p:ph idx="1"/>
          </p:nvPr>
        </p:nvSpPr>
        <p:spPr>
          <a:xfrm>
            <a:off x="736600" y="932329"/>
            <a:ext cx="10996054" cy="5925671"/>
          </a:xfrm>
        </p:spPr>
        <p:txBody>
          <a:bodyPr>
            <a:normAutofit lnSpcReduction="10000"/>
          </a:bodyPr>
          <a:lstStyle/>
          <a:p>
            <a:r>
              <a:rPr lang="en-US" b="1"/>
              <a:t>Article </a:t>
            </a:r>
            <a:r>
              <a:rPr lang="en-US" b="1" dirty="0"/>
              <a:t>41: Rights of senior citizens</a:t>
            </a:r>
          </a:p>
          <a:p>
            <a:pPr lvl="1"/>
            <a:r>
              <a:rPr lang="en-US" dirty="0"/>
              <a:t>The senior citizens shall have the right to special protection and social security from the State.</a:t>
            </a:r>
          </a:p>
          <a:p>
            <a:pPr lvl="1"/>
            <a:endParaRPr lang="en-US" dirty="0"/>
          </a:p>
          <a:p>
            <a:r>
              <a:rPr lang="en-US" b="1" dirty="0"/>
              <a:t>Article 42: Rights to Social Justice</a:t>
            </a:r>
          </a:p>
          <a:p>
            <a:pPr lvl="1"/>
            <a:r>
              <a:rPr lang="en-US" dirty="0"/>
              <a:t>The socially backward women, Dalit, indigenous people, indigenous nationalities, Madhesi, Tharu, minorities, persons with disabilities, marginalized communities, Muslims, backward classes, gender and sexual minorities, youths, farmers, </a:t>
            </a:r>
            <a:r>
              <a:rPr lang="en-US" dirty="0" err="1"/>
              <a:t>labourers</a:t>
            </a:r>
            <a:r>
              <a:rPr lang="en-US" dirty="0"/>
              <a:t>, oppressed or citizens of backward regions and indigent Khas Arya shall have the right to participate in the State bodies on the basis of </a:t>
            </a:r>
            <a:r>
              <a:rPr lang="en-US"/>
              <a:t>inclusive principle</a:t>
            </a:r>
          </a:p>
          <a:p>
            <a:endParaRPr lang="en-US" b="1"/>
          </a:p>
          <a:p>
            <a:r>
              <a:rPr lang="en-US" b="1"/>
              <a:t>Article 43: Right to social security</a:t>
            </a:r>
          </a:p>
          <a:p>
            <a:pPr lvl="1"/>
            <a:r>
              <a:rPr lang="en-US"/>
              <a:t>The indigent citizens, incapacitated and helpless citizens, helpless single women, citizens with disabilities, children, citizens who cannot take care themselves and citizens belonging to the tribes on the verge of extinction shall have the right to social security, in accordance with law. </a:t>
            </a:r>
          </a:p>
        </p:txBody>
      </p:sp>
      <p:sp>
        <p:nvSpPr>
          <p:cNvPr id="2" name="Title 1">
            <a:extLst>
              <a:ext uri="{FF2B5EF4-FFF2-40B4-BE49-F238E27FC236}">
                <a16:creationId xmlns:a16="http://schemas.microsoft.com/office/drawing/2014/main" id="{2DA69540-FC97-0A9A-9EE8-0747D2465CC5}"/>
              </a:ext>
            </a:extLst>
          </p:cNvPr>
          <p:cNvSpPr>
            <a:spLocks noGrp="1"/>
          </p:cNvSpPr>
          <p:nvPr>
            <p:ph type="title"/>
          </p:nvPr>
        </p:nvSpPr>
        <p:spPr/>
        <p:txBody>
          <a:bodyPr/>
          <a:lstStyle/>
          <a:p>
            <a:r>
              <a:rPr lang="en-US" dirty="0"/>
              <a:t>Constitution of Nepal, 2072</a:t>
            </a:r>
          </a:p>
        </p:txBody>
      </p:sp>
    </p:spTree>
    <p:extLst>
      <p:ext uri="{BB962C8B-B14F-4D97-AF65-F5344CB8AC3E}">
        <p14:creationId xmlns:p14="http://schemas.microsoft.com/office/powerpoint/2010/main" val="110651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219B8D-2E02-F823-9DCB-2224108825EF}"/>
              </a:ext>
            </a:extLst>
          </p:cNvPr>
          <p:cNvSpPr>
            <a:spLocks noGrp="1"/>
          </p:cNvSpPr>
          <p:nvPr>
            <p:ph idx="1"/>
          </p:nvPr>
        </p:nvSpPr>
        <p:spPr/>
        <p:txBody>
          <a:bodyPr>
            <a:normAutofit/>
          </a:bodyPr>
          <a:lstStyle/>
          <a:p>
            <a:r>
              <a:rPr lang="en-US" dirty="0"/>
              <a:t>The indigent citizens and citizens of the communities on the verge of extinction shall have the right to get special opportunities and benefits in education, health, housing, employment, food and social security for their protection, upliftment, empowerment and development. </a:t>
            </a:r>
          </a:p>
          <a:p>
            <a:endParaRPr lang="en-US">
              <a:solidFill>
                <a:srgbClr val="FF0000"/>
              </a:solidFill>
            </a:endParaRPr>
          </a:p>
          <a:p>
            <a:r>
              <a:rPr lang="en-US">
                <a:solidFill>
                  <a:srgbClr val="FF0000"/>
                </a:solidFill>
              </a:rPr>
              <a:t>The </a:t>
            </a:r>
            <a:r>
              <a:rPr lang="en-US" dirty="0">
                <a:solidFill>
                  <a:srgbClr val="FF0000"/>
                </a:solidFill>
              </a:rPr>
              <a:t>citizens with disabilities shall have the right to live with dignity and </a:t>
            </a:r>
            <a:r>
              <a:rPr lang="en-US" dirty="0" err="1">
                <a:solidFill>
                  <a:srgbClr val="FF0000"/>
                </a:solidFill>
              </a:rPr>
              <a:t>honour</a:t>
            </a:r>
            <a:r>
              <a:rPr lang="en-US" dirty="0">
                <a:solidFill>
                  <a:srgbClr val="FF0000"/>
                </a:solidFill>
              </a:rPr>
              <a:t>, with the identity of their diversity, and have equal access to public services and facilities</a:t>
            </a:r>
            <a:r>
              <a:rPr lang="en-US">
                <a:solidFill>
                  <a:srgbClr val="FF0000"/>
                </a:solidFill>
              </a:rPr>
              <a:t>. </a:t>
            </a:r>
            <a:endParaRPr lang="en-US" dirty="0">
              <a:solidFill>
                <a:srgbClr val="FF0000"/>
              </a:solidFill>
            </a:endParaRPr>
          </a:p>
        </p:txBody>
      </p:sp>
      <p:sp>
        <p:nvSpPr>
          <p:cNvPr id="2" name="Title 1">
            <a:extLst>
              <a:ext uri="{FF2B5EF4-FFF2-40B4-BE49-F238E27FC236}">
                <a16:creationId xmlns:a16="http://schemas.microsoft.com/office/drawing/2014/main" id="{8D43CE3C-C6E9-2451-7E8C-EA20F1EA3CDA}"/>
              </a:ext>
            </a:extLst>
          </p:cNvPr>
          <p:cNvSpPr>
            <a:spLocks noGrp="1"/>
          </p:cNvSpPr>
          <p:nvPr>
            <p:ph type="title"/>
          </p:nvPr>
        </p:nvSpPr>
        <p:spPr/>
        <p:txBody>
          <a:bodyPr/>
          <a:lstStyle/>
          <a:p>
            <a:r>
              <a:rPr lang="en-US" dirty="0"/>
              <a:t>Constitution of Nepal, 2072</a:t>
            </a:r>
          </a:p>
        </p:txBody>
      </p:sp>
    </p:spTree>
    <p:extLst>
      <p:ext uri="{BB962C8B-B14F-4D97-AF65-F5344CB8AC3E}">
        <p14:creationId xmlns:p14="http://schemas.microsoft.com/office/powerpoint/2010/main" val="549048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37FDE2-85CF-0353-8E3D-F21C18970797}"/>
              </a:ext>
            </a:extLst>
          </p:cNvPr>
          <p:cNvSpPr txBox="1"/>
          <p:nvPr/>
        </p:nvSpPr>
        <p:spPr>
          <a:xfrm>
            <a:off x="1613647" y="2905780"/>
            <a:ext cx="8964706" cy="646331"/>
          </a:xfrm>
          <a:prstGeom prst="rect">
            <a:avLst/>
          </a:prstGeom>
          <a:noFill/>
        </p:spPr>
        <p:txBody>
          <a:bodyPr wrap="square" rtlCol="0">
            <a:spAutoFit/>
          </a:bodyPr>
          <a:lstStyle/>
          <a:p>
            <a:pPr marL="342900" indent="-342900" algn="ctr"/>
            <a:r>
              <a:rPr lang="en-US" sz="3600" b="1"/>
              <a:t>Nepal Gender Equality Policy, 2077</a:t>
            </a:r>
          </a:p>
        </p:txBody>
      </p:sp>
    </p:spTree>
    <p:extLst>
      <p:ext uri="{BB962C8B-B14F-4D97-AF65-F5344CB8AC3E}">
        <p14:creationId xmlns:p14="http://schemas.microsoft.com/office/powerpoint/2010/main" val="388048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F65801-8373-2E79-69F3-61149B6EF97E}"/>
              </a:ext>
            </a:extLst>
          </p:cNvPr>
          <p:cNvSpPr>
            <a:spLocks noGrp="1"/>
          </p:cNvSpPr>
          <p:nvPr>
            <p:ph idx="1"/>
          </p:nvPr>
        </p:nvSpPr>
        <p:spPr/>
        <p:txBody>
          <a:bodyPr>
            <a:normAutofit/>
          </a:bodyPr>
          <a:lstStyle/>
          <a:p>
            <a:r>
              <a:rPr lang="en-US" dirty="0"/>
              <a:t>Ministry of Women, Children and Senior Citizens</a:t>
            </a:r>
          </a:p>
          <a:p>
            <a:pPr marL="0" indent="0">
              <a:buNone/>
            </a:pPr>
            <a:endParaRPr lang="en-US" b="1"/>
          </a:p>
          <a:p>
            <a:pPr marL="0" indent="0">
              <a:buNone/>
            </a:pPr>
            <a:r>
              <a:rPr lang="en-US" b="1"/>
              <a:t>Rationale</a:t>
            </a:r>
            <a:endParaRPr lang="en-US" b="1" dirty="0"/>
          </a:p>
          <a:p>
            <a:pPr marL="806450" lvl="1" indent="-349250">
              <a:buFont typeface="Wingdings" panose="05000000000000000000" pitchFamily="2" charset="2"/>
              <a:buChar char="Ø"/>
            </a:pPr>
            <a:r>
              <a:rPr lang="en-US" dirty="0"/>
              <a:t>For the basic rights mentioned in constitution of Nepal</a:t>
            </a:r>
          </a:p>
          <a:p>
            <a:pPr marL="806450" lvl="1" indent="-349250">
              <a:buFont typeface="Wingdings" panose="05000000000000000000" pitchFamily="2" charset="2"/>
              <a:buChar char="Ø"/>
            </a:pPr>
            <a:r>
              <a:rPr lang="en-US" dirty="0"/>
              <a:t>To effectuate the implementation of state restructuring and rights abuses</a:t>
            </a:r>
          </a:p>
          <a:p>
            <a:pPr marL="806450" lvl="1" indent="-349250">
              <a:buFont typeface="Wingdings" panose="05000000000000000000" pitchFamily="2" charset="2"/>
              <a:buChar char="Ø"/>
            </a:pPr>
            <a:r>
              <a:rPr lang="en-US" dirty="0"/>
              <a:t>To meet the goals and objective of 15</a:t>
            </a:r>
            <a:r>
              <a:rPr lang="en-US" baseline="30000" dirty="0"/>
              <a:t>th</a:t>
            </a:r>
            <a:r>
              <a:rPr lang="en-US" dirty="0"/>
              <a:t> 5 years plan</a:t>
            </a:r>
          </a:p>
          <a:p>
            <a:pPr marL="806450" lvl="1" indent="-349250">
              <a:buFont typeface="Wingdings" panose="05000000000000000000" pitchFamily="2" charset="2"/>
              <a:buChar char="Ø"/>
            </a:pPr>
            <a:r>
              <a:rPr lang="en-US" dirty="0"/>
              <a:t>To meet the SDG </a:t>
            </a:r>
          </a:p>
          <a:p>
            <a:pPr lvl="1"/>
            <a:endParaRPr lang="en-US" dirty="0"/>
          </a:p>
          <a:p>
            <a:pPr marL="0" indent="0">
              <a:buNone/>
            </a:pPr>
            <a:r>
              <a:rPr lang="en-US" b="1" dirty="0"/>
              <a:t>Vision</a:t>
            </a:r>
          </a:p>
          <a:p>
            <a:pPr marL="735013" lvl="1" indent="-277813">
              <a:buFont typeface="Wingdings" panose="05000000000000000000" pitchFamily="2" charset="2"/>
              <a:buChar char="Ø"/>
            </a:pPr>
            <a:r>
              <a:rPr lang="en-US" dirty="0"/>
              <a:t>Building Gender </a:t>
            </a:r>
            <a:r>
              <a:rPr lang="en-US"/>
              <a:t>Equal Nation</a:t>
            </a:r>
          </a:p>
          <a:p>
            <a:pPr marL="0" lvl="1" indent="0">
              <a:buNone/>
            </a:pPr>
            <a:endParaRPr lang="en-US" b="1"/>
          </a:p>
          <a:p>
            <a:pPr marL="457200" lvl="1" indent="0">
              <a:buNone/>
            </a:pPr>
            <a:endParaRPr lang="en-US" dirty="0"/>
          </a:p>
        </p:txBody>
      </p:sp>
      <p:sp>
        <p:nvSpPr>
          <p:cNvPr id="2" name="Title 1">
            <a:extLst>
              <a:ext uri="{FF2B5EF4-FFF2-40B4-BE49-F238E27FC236}">
                <a16:creationId xmlns:a16="http://schemas.microsoft.com/office/drawing/2014/main" id="{3912B650-D845-DE3A-BAF9-9E9027CB6D98}"/>
              </a:ext>
            </a:extLst>
          </p:cNvPr>
          <p:cNvSpPr>
            <a:spLocks noGrp="1"/>
          </p:cNvSpPr>
          <p:nvPr>
            <p:ph type="title"/>
          </p:nvPr>
        </p:nvSpPr>
        <p:spPr/>
        <p:txBody>
          <a:bodyPr/>
          <a:lstStyle/>
          <a:p>
            <a:r>
              <a:rPr lang="en-US" dirty="0"/>
              <a:t>National Gender Equality Policy, 2077</a:t>
            </a:r>
          </a:p>
        </p:txBody>
      </p:sp>
    </p:spTree>
    <p:extLst>
      <p:ext uri="{BB962C8B-B14F-4D97-AF65-F5344CB8AC3E}">
        <p14:creationId xmlns:p14="http://schemas.microsoft.com/office/powerpoint/2010/main" val="1476973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23065-FBE6-86BE-1DFA-B957D3E66D2F}"/>
              </a:ext>
            </a:extLst>
          </p:cNvPr>
          <p:cNvSpPr>
            <a:spLocks noGrp="1"/>
          </p:cNvSpPr>
          <p:nvPr>
            <p:ph idx="1"/>
          </p:nvPr>
        </p:nvSpPr>
        <p:spPr/>
        <p:txBody>
          <a:bodyPr>
            <a:normAutofit/>
          </a:bodyPr>
          <a:lstStyle/>
          <a:p>
            <a:pPr marL="0" indent="0">
              <a:buNone/>
            </a:pPr>
            <a:r>
              <a:rPr lang="en-US" b="1" dirty="0"/>
              <a:t>Mission</a:t>
            </a:r>
          </a:p>
          <a:p>
            <a:pPr marL="393700" indent="-393700">
              <a:buFont typeface="Wingdings" panose="05000000000000000000" pitchFamily="2" charset="2"/>
              <a:buChar char="Ø"/>
            </a:pPr>
            <a:r>
              <a:rPr lang="en-US" dirty="0"/>
              <a:t>To ensure the substantive and meaningful participation of women in all spheres, and </a:t>
            </a:r>
            <a:r>
              <a:rPr lang="en-US" dirty="0">
                <a:solidFill>
                  <a:srgbClr val="FF0000"/>
                </a:solidFill>
              </a:rPr>
              <a:t>to establish gender equality through economic and </a:t>
            </a:r>
            <a:r>
              <a:rPr lang="en-US">
                <a:solidFill>
                  <a:srgbClr val="FF0000"/>
                </a:solidFill>
              </a:rPr>
              <a:t>social transformation</a:t>
            </a:r>
            <a:endParaRPr lang="en-US" dirty="0"/>
          </a:p>
          <a:p>
            <a:pPr marL="0" indent="0">
              <a:buNone/>
            </a:pPr>
            <a:endParaRPr lang="en-US" b="1"/>
          </a:p>
          <a:p>
            <a:pPr marL="0" indent="0">
              <a:buNone/>
            </a:pPr>
            <a:r>
              <a:rPr lang="en-US" b="1"/>
              <a:t>Goal</a:t>
            </a:r>
            <a:endParaRPr lang="en-US" b="1" dirty="0"/>
          </a:p>
          <a:p>
            <a:pPr marL="393700" indent="-393700">
              <a:buFont typeface="Wingdings" panose="05000000000000000000" pitchFamily="2" charset="2"/>
              <a:buChar char="Ø"/>
            </a:pPr>
            <a:r>
              <a:rPr lang="en-US" dirty="0">
                <a:solidFill>
                  <a:srgbClr val="FF0000"/>
                </a:solidFill>
              </a:rPr>
              <a:t>Empowerment of women economically, socially and politically, and to establish equality between women, men, gender and sexual minorities in legal and </a:t>
            </a:r>
            <a:r>
              <a:rPr lang="en-US">
                <a:solidFill>
                  <a:srgbClr val="FF0000"/>
                </a:solidFill>
              </a:rPr>
              <a:t>practical terms</a:t>
            </a:r>
            <a:endParaRPr lang="en-US" dirty="0"/>
          </a:p>
        </p:txBody>
      </p:sp>
      <p:sp>
        <p:nvSpPr>
          <p:cNvPr id="2" name="Title 1">
            <a:extLst>
              <a:ext uri="{FF2B5EF4-FFF2-40B4-BE49-F238E27FC236}">
                <a16:creationId xmlns:a16="http://schemas.microsoft.com/office/drawing/2014/main" id="{46B56C43-BF72-299F-656E-D72BA387FCEA}"/>
              </a:ext>
            </a:extLst>
          </p:cNvPr>
          <p:cNvSpPr>
            <a:spLocks noGrp="1"/>
          </p:cNvSpPr>
          <p:nvPr>
            <p:ph type="title"/>
          </p:nvPr>
        </p:nvSpPr>
        <p:spPr/>
        <p:txBody>
          <a:bodyPr/>
          <a:lstStyle/>
          <a:p>
            <a:r>
              <a:rPr lang="en-US" dirty="0"/>
              <a:t>National Gender Equality Policy, 2077</a:t>
            </a:r>
          </a:p>
        </p:txBody>
      </p:sp>
    </p:spTree>
    <p:extLst>
      <p:ext uri="{BB962C8B-B14F-4D97-AF65-F5344CB8AC3E}">
        <p14:creationId xmlns:p14="http://schemas.microsoft.com/office/powerpoint/2010/main" val="162935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23065-FBE6-86BE-1DFA-B957D3E66D2F}"/>
              </a:ext>
            </a:extLst>
          </p:cNvPr>
          <p:cNvSpPr>
            <a:spLocks noGrp="1"/>
          </p:cNvSpPr>
          <p:nvPr>
            <p:ph idx="1"/>
          </p:nvPr>
        </p:nvSpPr>
        <p:spPr/>
        <p:txBody>
          <a:bodyPr>
            <a:normAutofit/>
          </a:bodyPr>
          <a:lstStyle/>
          <a:p>
            <a:pPr marL="0" indent="0">
              <a:buNone/>
            </a:pPr>
            <a:r>
              <a:rPr lang="en-US" b="1" dirty="0"/>
              <a:t>Objectives</a:t>
            </a:r>
          </a:p>
          <a:p>
            <a:r>
              <a:rPr lang="en-US" dirty="0"/>
              <a:t>To make policy and structural arrangements for the social and economic development of women, adolescents </a:t>
            </a:r>
            <a:r>
              <a:rPr lang="en-US"/>
              <a:t>and girls</a:t>
            </a:r>
            <a:endParaRPr lang="en-US" dirty="0"/>
          </a:p>
          <a:p>
            <a:endParaRPr lang="en-US" dirty="0"/>
          </a:p>
          <a:p>
            <a:r>
              <a:rPr lang="en-US" dirty="0"/>
              <a:t>To end gender discrimination, violence and exploitation, and to establish a society based on equality and </a:t>
            </a:r>
            <a:r>
              <a:rPr lang="en-US"/>
              <a:t>gender values</a:t>
            </a:r>
            <a:endParaRPr lang="en-US" dirty="0"/>
          </a:p>
          <a:p>
            <a:endParaRPr lang="en-US" dirty="0"/>
          </a:p>
          <a:p>
            <a:r>
              <a:rPr lang="en-US" dirty="0"/>
              <a:t>To adopt a gender-responsive </a:t>
            </a:r>
            <a:r>
              <a:rPr lang="en-US"/>
              <a:t>governance system</a:t>
            </a:r>
            <a:endParaRPr lang="en-US" dirty="0"/>
          </a:p>
          <a:p>
            <a:endParaRPr lang="en-US" dirty="0"/>
          </a:p>
          <a:p>
            <a:r>
              <a:rPr lang="en-US" dirty="0"/>
              <a:t>To empower </a:t>
            </a:r>
            <a:r>
              <a:rPr lang="en-US"/>
              <a:t>women economically</a:t>
            </a:r>
            <a:endParaRPr lang="en-US" dirty="0"/>
          </a:p>
        </p:txBody>
      </p:sp>
      <p:sp>
        <p:nvSpPr>
          <p:cNvPr id="2" name="Title 1">
            <a:extLst>
              <a:ext uri="{FF2B5EF4-FFF2-40B4-BE49-F238E27FC236}">
                <a16:creationId xmlns:a16="http://schemas.microsoft.com/office/drawing/2014/main" id="{46B56C43-BF72-299F-656E-D72BA387FCEA}"/>
              </a:ext>
            </a:extLst>
          </p:cNvPr>
          <p:cNvSpPr>
            <a:spLocks noGrp="1"/>
          </p:cNvSpPr>
          <p:nvPr>
            <p:ph type="title"/>
          </p:nvPr>
        </p:nvSpPr>
        <p:spPr/>
        <p:txBody>
          <a:bodyPr/>
          <a:lstStyle/>
          <a:p>
            <a:r>
              <a:rPr lang="en-US" dirty="0"/>
              <a:t>National Gender Equality Policy, 2077</a:t>
            </a:r>
          </a:p>
        </p:txBody>
      </p:sp>
    </p:spTree>
    <p:extLst>
      <p:ext uri="{BB962C8B-B14F-4D97-AF65-F5344CB8AC3E}">
        <p14:creationId xmlns:p14="http://schemas.microsoft.com/office/powerpoint/2010/main" val="7420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695BB-297B-8564-B7B9-0C330555E01D}"/>
              </a:ext>
            </a:extLst>
          </p:cNvPr>
          <p:cNvSpPr>
            <a:spLocks noGrp="1"/>
          </p:cNvSpPr>
          <p:nvPr>
            <p:ph idx="1"/>
          </p:nvPr>
        </p:nvSpPr>
        <p:spPr/>
        <p:txBody>
          <a:bodyPr/>
          <a:lstStyle/>
          <a:p>
            <a:r>
              <a:rPr lang="en-US"/>
              <a:t>Form a sanitation committee of ABC municipality</a:t>
            </a:r>
          </a:p>
          <a:p>
            <a:endParaRPr lang="en-US"/>
          </a:p>
          <a:p>
            <a:r>
              <a:rPr lang="en-US"/>
              <a:t>Time: 5 minutes </a:t>
            </a:r>
          </a:p>
        </p:txBody>
      </p:sp>
      <p:sp>
        <p:nvSpPr>
          <p:cNvPr id="3" name="Title 2">
            <a:extLst>
              <a:ext uri="{FF2B5EF4-FFF2-40B4-BE49-F238E27FC236}">
                <a16:creationId xmlns:a16="http://schemas.microsoft.com/office/drawing/2014/main" id="{733F407D-F33F-3E58-2A3A-3293A2A345E5}"/>
              </a:ext>
            </a:extLst>
          </p:cNvPr>
          <p:cNvSpPr>
            <a:spLocks noGrp="1"/>
          </p:cNvSpPr>
          <p:nvPr>
            <p:ph type="title"/>
          </p:nvPr>
        </p:nvSpPr>
        <p:spPr/>
        <p:txBody>
          <a:bodyPr/>
          <a:lstStyle/>
          <a:p>
            <a:r>
              <a:rPr lang="en-US"/>
              <a:t>Introduction</a:t>
            </a:r>
          </a:p>
        </p:txBody>
      </p:sp>
      <p:pic>
        <p:nvPicPr>
          <p:cNvPr id="5" name="Picture 4">
            <a:extLst>
              <a:ext uri="{FF2B5EF4-FFF2-40B4-BE49-F238E27FC236}">
                <a16:creationId xmlns:a16="http://schemas.microsoft.com/office/drawing/2014/main" id="{32B5AD88-5E35-CF43-CD05-E82178706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938" y="2900362"/>
            <a:ext cx="6819900" cy="3409950"/>
          </a:xfrm>
          <a:prstGeom prst="rect">
            <a:avLst/>
          </a:prstGeom>
        </p:spPr>
      </p:pic>
    </p:spTree>
    <p:extLst>
      <p:ext uri="{BB962C8B-B14F-4D97-AF65-F5344CB8AC3E}">
        <p14:creationId xmlns:p14="http://schemas.microsoft.com/office/powerpoint/2010/main" val="2169020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B0948A-4435-B8A7-9BA7-1738BFC56EAF}"/>
              </a:ext>
            </a:extLst>
          </p:cNvPr>
          <p:cNvSpPr>
            <a:spLocks noGrp="1"/>
          </p:cNvSpPr>
          <p:nvPr>
            <p:ph idx="1"/>
          </p:nvPr>
        </p:nvSpPr>
        <p:spPr/>
        <p:txBody>
          <a:bodyPr>
            <a:normAutofit/>
          </a:bodyPr>
          <a:lstStyle/>
          <a:p>
            <a:pPr marL="0" indent="0">
              <a:buNone/>
            </a:pPr>
            <a:r>
              <a:rPr lang="en-US" b="1" dirty="0"/>
              <a:t>Strategies</a:t>
            </a:r>
          </a:p>
          <a:p>
            <a:r>
              <a:rPr lang="en-US" dirty="0"/>
              <a:t>To make existing and new laws gender-friendly and to continue the policy of formulation and implementation of affirmative action. (Objective 1)</a:t>
            </a:r>
          </a:p>
          <a:p>
            <a:endParaRPr lang="en-US"/>
          </a:p>
          <a:p>
            <a:r>
              <a:rPr lang="en-US"/>
              <a:t>To </a:t>
            </a:r>
            <a:r>
              <a:rPr lang="en-US" dirty="0"/>
              <a:t>prevent, address and regulate  social norms and values and end gender-based violence. (Objective 2)</a:t>
            </a:r>
          </a:p>
          <a:p>
            <a:endParaRPr lang="en-US"/>
          </a:p>
          <a:p>
            <a:r>
              <a:rPr lang="en-US"/>
              <a:t>To </a:t>
            </a:r>
            <a:r>
              <a:rPr lang="en-US" dirty="0"/>
              <a:t>develop a gender-responsive governance system at all three levels of government through legal provisions, institutional reforms and capacity development. (Objective 3)</a:t>
            </a:r>
          </a:p>
          <a:p>
            <a:endParaRPr lang="en-US"/>
          </a:p>
          <a:p>
            <a:r>
              <a:rPr lang="en-US"/>
              <a:t>To </a:t>
            </a:r>
            <a:r>
              <a:rPr lang="en-US" dirty="0"/>
              <a:t>change the traditional practices of gender-based division of labor, increase women's participation in the labor market and value women's contribution to the economy. (Objective 4)</a:t>
            </a:r>
          </a:p>
          <a:p>
            <a:endParaRPr lang="en-US" dirty="0"/>
          </a:p>
        </p:txBody>
      </p:sp>
      <p:sp>
        <p:nvSpPr>
          <p:cNvPr id="2" name="Title 1">
            <a:extLst>
              <a:ext uri="{FF2B5EF4-FFF2-40B4-BE49-F238E27FC236}">
                <a16:creationId xmlns:a16="http://schemas.microsoft.com/office/drawing/2014/main" id="{82786370-EFD2-837A-A148-C7A4692E3C9F}"/>
              </a:ext>
            </a:extLst>
          </p:cNvPr>
          <p:cNvSpPr>
            <a:spLocks noGrp="1"/>
          </p:cNvSpPr>
          <p:nvPr>
            <p:ph type="title"/>
          </p:nvPr>
        </p:nvSpPr>
        <p:spPr/>
        <p:txBody>
          <a:bodyPr/>
          <a:lstStyle/>
          <a:p>
            <a:r>
              <a:rPr lang="en-US" dirty="0"/>
              <a:t>National Gender Equality Policy, 2077</a:t>
            </a:r>
          </a:p>
        </p:txBody>
      </p:sp>
    </p:spTree>
    <p:extLst>
      <p:ext uri="{BB962C8B-B14F-4D97-AF65-F5344CB8AC3E}">
        <p14:creationId xmlns:p14="http://schemas.microsoft.com/office/powerpoint/2010/main" val="416240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37FDE2-85CF-0353-8E3D-F21C18970797}"/>
              </a:ext>
            </a:extLst>
          </p:cNvPr>
          <p:cNvSpPr txBox="1"/>
          <p:nvPr/>
        </p:nvSpPr>
        <p:spPr>
          <a:xfrm>
            <a:off x="1613647" y="2905780"/>
            <a:ext cx="8964706" cy="646331"/>
          </a:xfrm>
          <a:prstGeom prst="rect">
            <a:avLst/>
          </a:prstGeom>
          <a:noFill/>
        </p:spPr>
        <p:txBody>
          <a:bodyPr wrap="square" rtlCol="0">
            <a:spAutoFit/>
          </a:bodyPr>
          <a:lstStyle/>
          <a:p>
            <a:pPr marL="342900" indent="-342900" algn="ctr"/>
            <a:r>
              <a:rPr lang="en-US" sz="3600" b="1"/>
              <a:t>GESI Operational Guidelines, 2017</a:t>
            </a:r>
          </a:p>
        </p:txBody>
      </p:sp>
    </p:spTree>
    <p:extLst>
      <p:ext uri="{BB962C8B-B14F-4D97-AF65-F5344CB8AC3E}">
        <p14:creationId xmlns:p14="http://schemas.microsoft.com/office/powerpoint/2010/main" val="519996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7F8CE-ED5E-5A47-468E-4D4A5D887136}"/>
              </a:ext>
            </a:extLst>
          </p:cNvPr>
          <p:cNvSpPr>
            <a:spLocks noGrp="1"/>
          </p:cNvSpPr>
          <p:nvPr>
            <p:ph idx="1"/>
          </p:nvPr>
        </p:nvSpPr>
        <p:spPr/>
        <p:txBody>
          <a:bodyPr>
            <a:normAutofit/>
          </a:bodyPr>
          <a:lstStyle/>
          <a:p>
            <a:r>
              <a:rPr lang="en-US" b="0" i="0" u="none" strike="noStrike" baseline="0" dirty="0">
                <a:solidFill>
                  <a:srgbClr val="000000"/>
                </a:solidFill>
                <a:latin typeface="Calibri" panose="020F0502020204030204" pitchFamily="34" charset="0"/>
              </a:rPr>
              <a:t>The Constitution of Nepal guarantees the right to equality for all </a:t>
            </a:r>
            <a:r>
              <a:rPr lang="en-US" b="0" i="0" u="none" strike="noStrike" baseline="0">
                <a:solidFill>
                  <a:srgbClr val="000000"/>
                </a:solidFill>
                <a:latin typeface="Calibri" panose="020F0502020204030204" pitchFamily="34" charset="0"/>
              </a:rPr>
              <a:t>its citizens</a:t>
            </a:r>
          </a:p>
          <a:p>
            <a:endParaRPr lang="en-US">
              <a:solidFill>
                <a:srgbClr val="000000"/>
              </a:solidFill>
              <a:latin typeface="Calibri" panose="020F0502020204030204" pitchFamily="34" charset="0"/>
            </a:endParaRPr>
          </a:p>
          <a:p>
            <a:r>
              <a:rPr lang="en-US" b="0" i="0" u="none" strike="noStrike" baseline="0">
                <a:solidFill>
                  <a:srgbClr val="000000"/>
                </a:solidFill>
                <a:latin typeface="Calibri" panose="020F0502020204030204" pitchFamily="34" charset="0"/>
              </a:rPr>
              <a:t>Nepal</a:t>
            </a:r>
            <a:r>
              <a:rPr lang="en-US" b="0" i="0" u="none" strike="noStrike" baseline="0" dirty="0">
                <a:solidFill>
                  <a:srgbClr val="000000"/>
                </a:solidFill>
                <a:latin typeface="Calibri" panose="020F0502020204030204" pitchFamily="34" charset="0"/>
              </a:rPr>
              <a:t>, being signatory to various international conventions, is also legally committed to gender equality and social inclusion (</a:t>
            </a:r>
            <a:r>
              <a:rPr lang="en-US" b="0" i="0" u="none" strike="noStrike" baseline="0">
                <a:solidFill>
                  <a:srgbClr val="000000"/>
                </a:solidFill>
                <a:latin typeface="Calibri" panose="020F0502020204030204" pitchFamily="34" charset="0"/>
              </a:rPr>
              <a:t>GESI)</a:t>
            </a:r>
            <a:endParaRPr lang="en-US" b="0" i="0" u="none" strike="noStrike" baseline="0" dirty="0">
              <a:solidFill>
                <a:srgbClr val="000000"/>
              </a:solidFill>
              <a:latin typeface="Calibri" panose="020F0502020204030204" pitchFamily="34" charset="0"/>
            </a:endParaRPr>
          </a:p>
          <a:p>
            <a:endParaRPr lang="en-US"/>
          </a:p>
          <a:p>
            <a:r>
              <a:rPr lang="en-US"/>
              <a:t>Among </a:t>
            </a:r>
            <a:r>
              <a:rPr lang="en-US" dirty="0"/>
              <a:t>seven </a:t>
            </a:r>
            <a:r>
              <a:rPr lang="en-US" b="0" i="0" u="none" strike="noStrike" baseline="0" dirty="0">
                <a:solidFill>
                  <a:srgbClr val="000000"/>
                </a:solidFill>
                <a:latin typeface="Calibri" panose="020F0502020204030204" pitchFamily="34" charset="0"/>
              </a:rPr>
              <a:t>(agriculture, education, forest, health, local development, urban development, water supply and sanitation) major sectoral ministries have issued and are implementing GESI policies </a:t>
            </a:r>
            <a:r>
              <a:rPr lang="en-US" b="0" i="0" u="none" strike="noStrike" baseline="0">
                <a:solidFill>
                  <a:srgbClr val="000000"/>
                </a:solidFill>
                <a:latin typeface="Calibri" panose="020F0502020204030204" pitchFamily="34" charset="0"/>
              </a:rPr>
              <a:t>and guidelines</a:t>
            </a:r>
            <a:endParaRPr lang="en-US" dirty="0"/>
          </a:p>
        </p:txBody>
      </p:sp>
      <p:sp>
        <p:nvSpPr>
          <p:cNvPr id="2" name="Title 1">
            <a:extLst>
              <a:ext uri="{FF2B5EF4-FFF2-40B4-BE49-F238E27FC236}">
                <a16:creationId xmlns:a16="http://schemas.microsoft.com/office/drawing/2014/main" id="{F77279E9-1876-3288-1659-2CD131E3CB4B}"/>
              </a:ext>
            </a:extLst>
          </p:cNvPr>
          <p:cNvSpPr>
            <a:spLocks noGrp="1"/>
          </p:cNvSpPr>
          <p:nvPr>
            <p:ph type="title"/>
          </p:nvPr>
        </p:nvSpPr>
        <p:spPr/>
        <p:txBody>
          <a:bodyPr>
            <a:normAutofit/>
          </a:bodyPr>
          <a:lstStyle/>
          <a:p>
            <a:r>
              <a:rPr lang="en-US"/>
              <a:t>GESI Operational </a:t>
            </a:r>
            <a:r>
              <a:rPr lang="en-US" dirty="0"/>
              <a:t>Guidelines, 2017</a:t>
            </a:r>
          </a:p>
        </p:txBody>
      </p:sp>
    </p:spTree>
    <p:extLst>
      <p:ext uri="{BB962C8B-B14F-4D97-AF65-F5344CB8AC3E}">
        <p14:creationId xmlns:p14="http://schemas.microsoft.com/office/powerpoint/2010/main" val="400253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F88652-8DDD-4D83-2044-5F4BD3C7CB04}"/>
              </a:ext>
            </a:extLst>
          </p:cNvPr>
          <p:cNvSpPr>
            <a:spLocks noGrp="1"/>
          </p:cNvSpPr>
          <p:nvPr>
            <p:ph idx="1"/>
          </p:nvPr>
        </p:nvSpPr>
        <p:spPr/>
        <p:txBody>
          <a:bodyPr>
            <a:normAutofit/>
          </a:bodyPr>
          <a:lstStyle/>
          <a:p>
            <a:pPr marL="0" indent="0">
              <a:buNone/>
            </a:pPr>
            <a:r>
              <a:rPr lang="en-US" b="1" dirty="0"/>
              <a:t>Objectives</a:t>
            </a:r>
            <a:r>
              <a:rPr lang="en-US" dirty="0"/>
              <a:t> </a:t>
            </a:r>
          </a:p>
          <a:p>
            <a:r>
              <a:rPr lang="en-US" b="0" i="0" u="none" strike="noStrike" baseline="0" dirty="0">
                <a:solidFill>
                  <a:srgbClr val="000000"/>
                </a:solidFill>
                <a:latin typeface="Calibri" panose="020F0502020204030204" pitchFamily="34" charset="0"/>
              </a:rPr>
              <a:t>to provide guidance on implementation of gender equality and social inclusion in all aspects of </a:t>
            </a:r>
            <a:r>
              <a:rPr lang="en-US" b="0" i="0" u="none" strike="noStrike" baseline="0" dirty="0" err="1">
                <a:solidFill>
                  <a:srgbClr val="000000"/>
                </a:solidFill>
                <a:latin typeface="Calibri" panose="020F0502020204030204" pitchFamily="34" charset="0"/>
              </a:rPr>
              <a:t>MoPIT</a:t>
            </a:r>
            <a:r>
              <a:rPr lang="en-US" b="0" i="0" u="none" strike="noStrike" baseline="0" dirty="0">
                <a:solidFill>
                  <a:srgbClr val="000000"/>
                </a:solidFill>
                <a:latin typeface="Calibri" panose="020F0502020204030204" pitchFamily="34" charset="0"/>
              </a:rPr>
              <a:t> policies, institutions and in its program/ project implementation processes in an </a:t>
            </a:r>
            <a:r>
              <a:rPr lang="en-US" b="0" i="0" u="none" strike="noStrike" baseline="0">
                <a:solidFill>
                  <a:srgbClr val="000000"/>
                </a:solidFill>
                <a:latin typeface="Calibri" panose="020F0502020204030204" pitchFamily="34" charset="0"/>
              </a:rPr>
              <a:t>integrated manner</a:t>
            </a:r>
            <a:endParaRPr lang="en-US" b="0" i="0" u="none" strike="noStrike" baseline="0" dirty="0">
              <a:solidFill>
                <a:srgbClr val="000000"/>
              </a:solidFill>
              <a:latin typeface="Calibri" panose="020F0502020204030204" pitchFamily="34" charset="0"/>
            </a:endParaRPr>
          </a:p>
          <a:p>
            <a:pPr marL="0" indent="0">
              <a:buNone/>
            </a:pPr>
            <a:endParaRPr lang="en-US" b="1" i="0" u="none" strike="noStrike" baseline="0">
              <a:solidFill>
                <a:srgbClr val="000000"/>
              </a:solidFill>
              <a:latin typeface="Calibri" panose="020F0502020204030204" pitchFamily="34" charset="0"/>
            </a:endParaRPr>
          </a:p>
          <a:p>
            <a:pPr marL="0" indent="0">
              <a:buNone/>
            </a:pPr>
            <a:r>
              <a:rPr lang="en-US" b="1" i="0" u="none" strike="noStrike" baseline="0">
                <a:solidFill>
                  <a:srgbClr val="000000"/>
                </a:solidFill>
                <a:latin typeface="Calibri" panose="020F0502020204030204" pitchFamily="34" charset="0"/>
              </a:rPr>
              <a:t>Specific objectives:</a:t>
            </a:r>
            <a:r>
              <a:rPr lang="en-US" b="0" i="0" u="none" strike="noStrike" baseline="0">
                <a:solidFill>
                  <a:srgbClr val="000000"/>
                </a:solidFill>
                <a:latin typeface="Calibri" panose="020F0502020204030204" pitchFamily="34" charset="0"/>
              </a:rPr>
              <a:t> </a:t>
            </a:r>
            <a:endParaRPr lang="en-US" b="0" i="0" u="none" strike="noStrike" baseline="0" dirty="0">
              <a:solidFill>
                <a:srgbClr val="000000"/>
              </a:solidFill>
              <a:latin typeface="Calibri" panose="020F0502020204030204" pitchFamily="34" charset="0"/>
            </a:endParaRPr>
          </a:p>
          <a:p>
            <a:r>
              <a:rPr lang="en-US" b="0" i="0" u="none" strike="noStrike" baseline="0" dirty="0">
                <a:solidFill>
                  <a:srgbClr val="000000"/>
                </a:solidFill>
                <a:latin typeface="Calibri" panose="020F0502020204030204" pitchFamily="34" charset="0"/>
              </a:rPr>
              <a:t>ensure that a gender and social inclusion responsive approach is adopted and monitored in </a:t>
            </a:r>
            <a:r>
              <a:rPr lang="en-US" b="0" i="0" u="none" strike="noStrike" baseline="0" dirty="0" err="1">
                <a:solidFill>
                  <a:srgbClr val="000000"/>
                </a:solidFill>
                <a:latin typeface="Calibri" panose="020F0502020204030204" pitchFamily="34" charset="0"/>
              </a:rPr>
              <a:t>MoPIT</a:t>
            </a:r>
            <a:r>
              <a:rPr lang="en-US" b="0" i="0" u="none" strike="noStrike" baseline="0" dirty="0">
                <a:solidFill>
                  <a:srgbClr val="000000"/>
                </a:solidFill>
                <a:latin typeface="Calibri" panose="020F0502020204030204" pitchFamily="34" charset="0"/>
              </a:rPr>
              <a:t> to improve the access of women, poor and the excluded to resources, opportunities and benefits from the programs/ projects and services of </a:t>
            </a:r>
            <a:r>
              <a:rPr lang="en-US" b="0" i="0" u="none" strike="noStrike" baseline="0">
                <a:solidFill>
                  <a:srgbClr val="000000"/>
                </a:solidFill>
                <a:latin typeface="Calibri" panose="020F0502020204030204" pitchFamily="34" charset="0"/>
              </a:rPr>
              <a:t>the Ministry</a:t>
            </a:r>
            <a:endParaRPr lang="en-US" b="0" i="0" u="none" strike="noStrike" baseline="0" dirty="0">
              <a:solidFill>
                <a:srgbClr val="000000"/>
              </a:solidFill>
              <a:latin typeface="Calibri" panose="020F0502020204030204" pitchFamily="34" charset="0"/>
            </a:endParaRPr>
          </a:p>
          <a:p>
            <a:endParaRPr lang="en-US" b="0" i="0" u="none" strike="noStrike" baseline="0">
              <a:solidFill>
                <a:srgbClr val="000000"/>
              </a:solidFill>
              <a:latin typeface="Calibri" panose="020F0502020204030204" pitchFamily="34" charset="0"/>
            </a:endParaRPr>
          </a:p>
          <a:p>
            <a:r>
              <a:rPr lang="en-US" b="0" i="0" u="none" strike="noStrike" baseline="0">
                <a:solidFill>
                  <a:srgbClr val="000000"/>
                </a:solidFill>
                <a:latin typeface="Calibri" panose="020F0502020204030204" pitchFamily="34" charset="0"/>
              </a:rPr>
              <a:t>ensure </a:t>
            </a:r>
            <a:r>
              <a:rPr lang="en-US" b="0" i="0" u="none" strike="noStrike" baseline="0" dirty="0">
                <a:solidFill>
                  <a:srgbClr val="000000"/>
                </a:solidFill>
                <a:latin typeface="Calibri" panose="020F0502020204030204" pitchFamily="34" charset="0"/>
              </a:rPr>
              <a:t>GESI issues are addressed both in programs and </a:t>
            </a:r>
            <a:r>
              <a:rPr lang="en-US" b="0" i="0" u="none" strike="noStrike" baseline="0">
                <a:solidFill>
                  <a:srgbClr val="000000"/>
                </a:solidFill>
                <a:latin typeface="Calibri" panose="020F0502020204030204" pitchFamily="34" charset="0"/>
              </a:rPr>
              <a:t>in institutions</a:t>
            </a:r>
            <a:endParaRPr lang="en-US" dirty="0"/>
          </a:p>
        </p:txBody>
      </p:sp>
      <p:sp>
        <p:nvSpPr>
          <p:cNvPr id="2" name="Title 1">
            <a:extLst>
              <a:ext uri="{FF2B5EF4-FFF2-40B4-BE49-F238E27FC236}">
                <a16:creationId xmlns:a16="http://schemas.microsoft.com/office/drawing/2014/main" id="{6949C08B-935F-0375-10C5-F1A8B7A8320B}"/>
              </a:ext>
            </a:extLst>
          </p:cNvPr>
          <p:cNvSpPr>
            <a:spLocks noGrp="1"/>
          </p:cNvSpPr>
          <p:nvPr>
            <p:ph type="title"/>
          </p:nvPr>
        </p:nvSpPr>
        <p:spPr/>
        <p:txBody>
          <a:bodyPr>
            <a:normAutofit/>
          </a:bodyPr>
          <a:lstStyle/>
          <a:p>
            <a:r>
              <a:rPr lang="en-US"/>
              <a:t>GESI Operational </a:t>
            </a:r>
            <a:r>
              <a:rPr lang="en-US" dirty="0"/>
              <a:t>Guidelines, 2017</a:t>
            </a:r>
          </a:p>
        </p:txBody>
      </p:sp>
    </p:spTree>
    <p:extLst>
      <p:ext uri="{BB962C8B-B14F-4D97-AF65-F5344CB8AC3E}">
        <p14:creationId xmlns:p14="http://schemas.microsoft.com/office/powerpoint/2010/main" val="4115367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C1768B-D19D-455B-28A8-3F63E4DEF172}"/>
              </a:ext>
            </a:extLst>
          </p:cNvPr>
          <p:cNvSpPr>
            <a:spLocks noGrp="1"/>
          </p:cNvSpPr>
          <p:nvPr>
            <p:ph idx="1"/>
          </p:nvPr>
        </p:nvSpPr>
        <p:spPr>
          <a:xfrm>
            <a:off x="736599" y="950259"/>
            <a:ext cx="11455401" cy="5907741"/>
          </a:xfrm>
        </p:spPr>
        <p:txBody>
          <a:bodyPr>
            <a:normAutofit fontScale="92500"/>
          </a:bodyPr>
          <a:lstStyle/>
          <a:p>
            <a:pPr marL="0" indent="0">
              <a:buNone/>
            </a:pPr>
            <a:r>
              <a:rPr lang="en-US" b="1" i="0" u="none" strike="noStrike" baseline="0" dirty="0">
                <a:solidFill>
                  <a:srgbClr val="000000"/>
                </a:solidFill>
                <a:latin typeface="Calibri" panose="020F0502020204030204" pitchFamily="34" charset="0"/>
              </a:rPr>
              <a:t>Core Requirements for Mainstreaming Gender Equality and Social Inclusion </a:t>
            </a:r>
          </a:p>
          <a:p>
            <a:r>
              <a:rPr lang="en-US" b="0" i="0" u="none" strike="noStrike" baseline="0" dirty="0">
                <a:solidFill>
                  <a:srgbClr val="000000"/>
                </a:solidFill>
                <a:latin typeface="Calibri" panose="020F0502020204030204" pitchFamily="34" charset="0"/>
              </a:rPr>
              <a:t>Essential elements for mainstreaming GESI are: </a:t>
            </a:r>
          </a:p>
          <a:p>
            <a:r>
              <a:rPr lang="en-US" b="0" i="0" u="none" strike="noStrike" baseline="0" dirty="0">
                <a:solidFill>
                  <a:srgbClr val="000000"/>
                </a:solidFill>
                <a:latin typeface="Calibri" panose="020F0502020204030204" pitchFamily="34" charset="0"/>
              </a:rPr>
              <a:t>Concepts of gender, gender equality, empowerment and social exclusion/inclusion will have to be clearly defined in simple language so as to make these understandable to the staff at all levels; </a:t>
            </a:r>
          </a:p>
          <a:p>
            <a:r>
              <a:rPr lang="en-US" dirty="0">
                <a:solidFill>
                  <a:srgbClr val="000000"/>
                </a:solidFill>
                <a:latin typeface="Calibri" panose="020F0502020204030204" pitchFamily="34" charset="0"/>
              </a:rPr>
              <a:t>A </a:t>
            </a:r>
            <a:r>
              <a:rPr lang="en-US" b="0" i="0" u="none" strike="noStrike" baseline="0" dirty="0">
                <a:solidFill>
                  <a:srgbClr val="000000"/>
                </a:solidFill>
                <a:latin typeface="Calibri" panose="020F0502020204030204" pitchFamily="34" charset="0"/>
              </a:rPr>
              <a:t>cadre of staff will have to be trained to develop their analytical skills on gender equality and social inclusion issues in the course of providing technical support to others; </a:t>
            </a:r>
          </a:p>
          <a:p>
            <a:r>
              <a:rPr lang="en-US" dirty="0">
                <a:solidFill>
                  <a:srgbClr val="000000"/>
                </a:solidFill>
                <a:latin typeface="Calibri" panose="020F0502020204030204" pitchFamily="34" charset="0"/>
              </a:rPr>
              <a:t>A</a:t>
            </a:r>
            <a:r>
              <a:rPr lang="en-US" b="0" i="0" u="none" strike="noStrike" baseline="0" dirty="0">
                <a:solidFill>
                  <a:srgbClr val="000000"/>
                </a:solidFill>
                <a:latin typeface="Calibri" panose="020F0502020204030204" pitchFamily="34" charset="0"/>
              </a:rPr>
              <a:t>dequate time must be allocated at all management levels to identify issues, design processes and implement activities; </a:t>
            </a:r>
          </a:p>
          <a:p>
            <a:r>
              <a:rPr lang="en-US" b="0" i="0" u="none" strike="noStrike" baseline="0" dirty="0">
                <a:solidFill>
                  <a:srgbClr val="000000"/>
                </a:solidFill>
                <a:latin typeface="Calibri" panose="020F0502020204030204" pitchFamily="34" charset="0"/>
              </a:rPr>
              <a:t>Resources need to be identified and made </a:t>
            </a:r>
            <a:r>
              <a:rPr lang="en-US" b="0" i="0" u="none" strike="noStrike" baseline="0">
                <a:solidFill>
                  <a:srgbClr val="000000"/>
                </a:solidFill>
                <a:latin typeface="Calibri" panose="020F0502020204030204" pitchFamily="34" charset="0"/>
              </a:rPr>
              <a:t>available timely</a:t>
            </a:r>
            <a:endParaRPr lang="en-US" b="0" i="0" u="none" strike="noStrike" baseline="0" dirty="0">
              <a:solidFill>
                <a:srgbClr val="000000"/>
              </a:solidFill>
              <a:latin typeface="Calibri" panose="020F0502020204030204" pitchFamily="34" charset="0"/>
            </a:endParaRPr>
          </a:p>
          <a:p>
            <a:r>
              <a:rPr lang="en-US" b="0" i="0" u="none" strike="noStrike" baseline="0" dirty="0">
                <a:solidFill>
                  <a:srgbClr val="000000"/>
                </a:solidFill>
                <a:latin typeface="Calibri" panose="020F0502020204030204" pitchFamily="34" charset="0"/>
              </a:rPr>
              <a:t>An empowerment/inclusion perspective needs to be integrated into all policies, and enforced in all activities and regular functions in the operations of the </a:t>
            </a:r>
            <a:r>
              <a:rPr lang="en-US" b="0" i="0" u="none" strike="noStrike" baseline="0" dirty="0" err="1">
                <a:solidFill>
                  <a:srgbClr val="000000"/>
                </a:solidFill>
                <a:latin typeface="Calibri" panose="020F0502020204030204" pitchFamily="34" charset="0"/>
              </a:rPr>
              <a:t>MoPIT</a:t>
            </a:r>
            <a:r>
              <a:rPr lang="en-US" b="0" i="0" u="none" strike="noStrike" baseline="0" dirty="0">
                <a:solidFill>
                  <a:srgbClr val="000000"/>
                </a:solidFill>
                <a:latin typeface="Calibri" panose="020F0502020204030204" pitchFamily="34" charset="0"/>
              </a:rPr>
              <a:t> and its departments, with </a:t>
            </a:r>
            <a:r>
              <a:rPr lang="en-US" b="0" i="0" u="none" strike="noStrike" baseline="0" dirty="0">
                <a:latin typeface="Calibri" panose="020F0502020204030204" pitchFamily="34" charset="0"/>
              </a:rPr>
              <a:t>appropriate management structures in place, followed by monitoring and evaluation methods that are responsive to empowering women, poor and the excluded; and </a:t>
            </a:r>
          </a:p>
          <a:p>
            <a:r>
              <a:rPr lang="en-US" dirty="0">
                <a:latin typeface="Calibri" panose="020F0502020204030204" pitchFamily="34" charset="0"/>
              </a:rPr>
              <a:t>I</a:t>
            </a:r>
            <a:r>
              <a:rPr lang="en-US" b="0" i="0" u="none" strike="noStrike" baseline="0" dirty="0">
                <a:latin typeface="Calibri" panose="020F0502020204030204" pitchFamily="34" charset="0"/>
              </a:rPr>
              <a:t>nstitutional arrangements, work culture and staff performance need to </a:t>
            </a:r>
            <a:r>
              <a:rPr lang="en-US" b="0" i="0" u="none" strike="noStrike" baseline="0" dirty="0" err="1">
                <a:latin typeface="Calibri" panose="020F0502020204030204" pitchFamily="34" charset="0"/>
              </a:rPr>
              <a:t>recognise</a:t>
            </a:r>
            <a:r>
              <a:rPr lang="en-US" b="0" i="0" u="none" strike="noStrike" baseline="0" dirty="0">
                <a:latin typeface="Calibri" panose="020F0502020204030204" pitchFamily="34" charset="0"/>
              </a:rPr>
              <a:t> gender/caste/ethnicity differentiated needs and promote GESI sensitivities. </a:t>
            </a:r>
            <a:endParaRPr lang="en-US" sz="3200" dirty="0"/>
          </a:p>
        </p:txBody>
      </p:sp>
      <p:sp>
        <p:nvSpPr>
          <p:cNvPr id="2" name="Title 1">
            <a:extLst>
              <a:ext uri="{FF2B5EF4-FFF2-40B4-BE49-F238E27FC236}">
                <a16:creationId xmlns:a16="http://schemas.microsoft.com/office/drawing/2014/main" id="{F50E8521-F24F-475C-5999-CC3E06CB9BCD}"/>
              </a:ext>
            </a:extLst>
          </p:cNvPr>
          <p:cNvSpPr>
            <a:spLocks noGrp="1"/>
          </p:cNvSpPr>
          <p:nvPr>
            <p:ph type="title"/>
          </p:nvPr>
        </p:nvSpPr>
        <p:spPr/>
        <p:txBody>
          <a:bodyPr>
            <a:normAutofit/>
          </a:bodyPr>
          <a:lstStyle/>
          <a:p>
            <a:r>
              <a:rPr lang="en-US"/>
              <a:t>GESI Operational </a:t>
            </a:r>
            <a:r>
              <a:rPr lang="en-US" dirty="0"/>
              <a:t>Guidelines, 2017</a:t>
            </a:r>
          </a:p>
        </p:txBody>
      </p:sp>
    </p:spTree>
    <p:extLst>
      <p:ext uri="{BB962C8B-B14F-4D97-AF65-F5344CB8AC3E}">
        <p14:creationId xmlns:p14="http://schemas.microsoft.com/office/powerpoint/2010/main" val="1389075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BB8535-6699-C2F6-56E0-660A4EF051E4}"/>
              </a:ext>
            </a:extLst>
          </p:cNvPr>
          <p:cNvSpPr>
            <a:spLocks noGrp="1"/>
          </p:cNvSpPr>
          <p:nvPr>
            <p:ph idx="1"/>
          </p:nvPr>
        </p:nvSpPr>
        <p:spPr>
          <a:xfrm>
            <a:off x="736600" y="914400"/>
            <a:ext cx="11038798" cy="5911286"/>
          </a:xfrm>
        </p:spPr>
        <p:txBody>
          <a:bodyPr>
            <a:normAutofit/>
          </a:bodyPr>
          <a:lstStyle/>
          <a:p>
            <a:pPr marL="0" indent="0">
              <a:buNone/>
            </a:pPr>
            <a:r>
              <a:rPr lang="en-US" b="0" i="0" u="none" strike="noStrike" baseline="0" dirty="0">
                <a:solidFill>
                  <a:srgbClr val="000000"/>
                </a:solidFill>
                <a:latin typeface="Calibri" panose="020F0502020204030204" pitchFamily="34" charset="0"/>
              </a:rPr>
              <a:t>Additional core requirements for mainstreaming GESI are: </a:t>
            </a:r>
          </a:p>
          <a:p>
            <a:r>
              <a:rPr lang="en-US" dirty="0">
                <a:solidFill>
                  <a:srgbClr val="000000"/>
                </a:solidFill>
                <a:latin typeface="Calibri" panose="020F0502020204030204" pitchFamily="34" charset="0"/>
              </a:rPr>
              <a:t>A</a:t>
            </a:r>
            <a:r>
              <a:rPr lang="en-US" b="0" i="0" u="none" strike="noStrike" baseline="0" dirty="0">
                <a:solidFill>
                  <a:srgbClr val="000000"/>
                </a:solidFill>
                <a:latin typeface="Calibri" panose="020F0502020204030204" pitchFamily="34" charset="0"/>
              </a:rPr>
              <a:t>ll data should be disaggregated by sex, age, caste, ethnicity, religion, education, class, economic status, place of residence, and any other relevant variables (e.g. disability, minority community outside of caste and ethnic groups, urban poor, people displaced due to development activities, where required); </a:t>
            </a:r>
          </a:p>
          <a:p>
            <a:r>
              <a:rPr lang="en-US" b="0" i="0" u="none" strike="noStrike" baseline="0">
                <a:solidFill>
                  <a:srgbClr val="000000"/>
                </a:solidFill>
                <a:latin typeface="Calibri" panose="020F0502020204030204" pitchFamily="34" charset="0"/>
              </a:rPr>
              <a:t>Characteristics </a:t>
            </a:r>
            <a:r>
              <a:rPr lang="en-US" b="0" i="0" u="none" strike="noStrike" baseline="0" dirty="0">
                <a:solidFill>
                  <a:srgbClr val="000000"/>
                </a:solidFill>
                <a:latin typeface="Calibri" panose="020F0502020204030204" pitchFamily="34" charset="0"/>
              </a:rPr>
              <a:t>of division of </a:t>
            </a:r>
            <a:r>
              <a:rPr lang="en-US" b="0" i="0" u="none" strike="noStrike" baseline="0" dirty="0" err="1">
                <a:solidFill>
                  <a:srgbClr val="000000"/>
                </a:solidFill>
                <a:latin typeface="Calibri" panose="020F0502020204030204" pitchFamily="34" charset="0"/>
              </a:rPr>
              <a:t>labour</a:t>
            </a:r>
            <a:r>
              <a:rPr lang="en-US" b="0" i="0" u="none" strike="noStrike" baseline="0" dirty="0">
                <a:solidFill>
                  <a:srgbClr val="000000"/>
                </a:solidFill>
                <a:latin typeface="Calibri" panose="020F0502020204030204" pitchFamily="34" charset="0"/>
              </a:rPr>
              <a:t>, access to productive resources and decision-making power (who does what, where and why; who has access to what productive resources, who has the ultimate authority to make decisions) will have to be assessed before planning the programs and projects that may have differential impact on women and men of different social strata and economic groups; and </a:t>
            </a:r>
          </a:p>
          <a:p>
            <a:r>
              <a:rPr lang="en-US" b="0" i="0" u="none" strike="noStrike" baseline="0">
                <a:solidFill>
                  <a:srgbClr val="000000"/>
                </a:solidFill>
                <a:latin typeface="Calibri" panose="020F0502020204030204" pitchFamily="34" charset="0"/>
              </a:rPr>
              <a:t>Assessment </a:t>
            </a:r>
            <a:r>
              <a:rPr lang="en-US" b="0" i="0" u="none" strike="noStrike" baseline="0" dirty="0">
                <a:solidFill>
                  <a:srgbClr val="000000"/>
                </a:solidFill>
                <a:latin typeface="Calibri" panose="020F0502020204030204" pitchFamily="34" charset="0"/>
              </a:rPr>
              <a:t>of policies, programming and budgeting, institutional arrangements, human-resources issues and M&amp;E system should be done from a GESI perspective of </a:t>
            </a:r>
            <a:r>
              <a:rPr lang="en-US" b="0" i="0" u="none" strike="noStrike" baseline="0" dirty="0" err="1">
                <a:solidFill>
                  <a:srgbClr val="000000"/>
                </a:solidFill>
                <a:latin typeface="Calibri" panose="020F0502020204030204" pitchFamily="34" charset="0"/>
              </a:rPr>
              <a:t>MoPIT</a:t>
            </a:r>
            <a:r>
              <a:rPr lang="en-US" b="0" i="0" u="none" strike="noStrike" baseline="0" dirty="0">
                <a:solidFill>
                  <a:srgbClr val="000000"/>
                </a:solidFill>
                <a:latin typeface="Calibri" panose="020F0502020204030204" pitchFamily="34" charset="0"/>
              </a:rPr>
              <a:t> and its departments for programs/projects, partner organizations </a:t>
            </a:r>
            <a:r>
              <a:rPr lang="en-US" b="0" i="0" u="none" strike="noStrike" baseline="0">
                <a:solidFill>
                  <a:srgbClr val="000000"/>
                </a:solidFill>
                <a:latin typeface="Calibri" panose="020F0502020204030204" pitchFamily="34" charset="0"/>
              </a:rPr>
              <a:t>and community groups</a:t>
            </a:r>
            <a:r>
              <a:rPr lang="en-US" b="0" i="0" u="none" strike="noStrike" baseline="0" dirty="0">
                <a:solidFill>
                  <a:srgbClr val="000000"/>
                </a:solidFill>
                <a:latin typeface="Calibri" panose="020F0502020204030204" pitchFamily="34" charset="0"/>
              </a:rPr>
              <a:t>. </a:t>
            </a:r>
            <a:endParaRPr lang="en-US" sz="3200" dirty="0"/>
          </a:p>
        </p:txBody>
      </p:sp>
      <p:sp>
        <p:nvSpPr>
          <p:cNvPr id="2" name="Title 1">
            <a:extLst>
              <a:ext uri="{FF2B5EF4-FFF2-40B4-BE49-F238E27FC236}">
                <a16:creationId xmlns:a16="http://schemas.microsoft.com/office/drawing/2014/main" id="{F88BF7CB-1D1F-9F0C-B910-4D9F20BBFBE3}"/>
              </a:ext>
            </a:extLst>
          </p:cNvPr>
          <p:cNvSpPr>
            <a:spLocks noGrp="1"/>
          </p:cNvSpPr>
          <p:nvPr>
            <p:ph type="title"/>
          </p:nvPr>
        </p:nvSpPr>
        <p:spPr/>
        <p:txBody>
          <a:bodyPr>
            <a:normAutofit/>
          </a:bodyPr>
          <a:lstStyle/>
          <a:p>
            <a:r>
              <a:rPr lang="en-US"/>
              <a:t>GESI Operational </a:t>
            </a:r>
            <a:r>
              <a:rPr lang="en-US" dirty="0"/>
              <a:t>Guidelines, 2017</a:t>
            </a:r>
          </a:p>
        </p:txBody>
      </p:sp>
    </p:spTree>
    <p:extLst>
      <p:ext uri="{BB962C8B-B14F-4D97-AF65-F5344CB8AC3E}">
        <p14:creationId xmlns:p14="http://schemas.microsoft.com/office/powerpoint/2010/main" val="2953439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996-E34B-8D62-A67C-AE46FA25BC0C}"/>
              </a:ext>
            </a:extLst>
          </p:cNvPr>
          <p:cNvSpPr>
            <a:spLocks noGrp="1"/>
          </p:cNvSpPr>
          <p:nvPr>
            <p:ph idx="1"/>
          </p:nvPr>
        </p:nvSpPr>
        <p:spPr/>
        <p:txBody>
          <a:bodyPr>
            <a:normAutofit/>
          </a:bodyPr>
          <a:lstStyle/>
          <a:p>
            <a:r>
              <a:rPr lang="en-US" dirty="0"/>
              <a:t>Institutional Arrangements for GESI Implementation</a:t>
            </a:r>
          </a:p>
          <a:p>
            <a:pPr lvl="1"/>
            <a:r>
              <a:rPr lang="en-US" dirty="0"/>
              <a:t>Ministry level</a:t>
            </a:r>
          </a:p>
          <a:p>
            <a:pPr lvl="1"/>
            <a:r>
              <a:rPr lang="en-US" dirty="0"/>
              <a:t>Department level</a:t>
            </a:r>
          </a:p>
          <a:p>
            <a:pPr lvl="1"/>
            <a:r>
              <a:rPr lang="en-US" dirty="0"/>
              <a:t>Regional/ Zonal level</a:t>
            </a:r>
          </a:p>
          <a:p>
            <a:pPr lvl="1"/>
            <a:r>
              <a:rPr lang="en-US" dirty="0"/>
              <a:t>Divisional/ Project level/ Service Office</a:t>
            </a:r>
          </a:p>
          <a:p>
            <a:endParaRPr lang="en-US"/>
          </a:p>
          <a:p>
            <a:r>
              <a:rPr lang="en-US"/>
              <a:t>Guidelines </a:t>
            </a:r>
            <a:r>
              <a:rPr lang="en-US" dirty="0"/>
              <a:t>for mainstreaming Gender Equality and Social Inclusion (GESI) in…</a:t>
            </a:r>
          </a:p>
          <a:p>
            <a:pPr lvl="1"/>
            <a:r>
              <a:rPr lang="en-US" dirty="0"/>
              <a:t>Ministry of Physical Infrastructure and Transport</a:t>
            </a:r>
          </a:p>
          <a:p>
            <a:pPr lvl="1"/>
            <a:r>
              <a:rPr lang="en-US" dirty="0"/>
              <a:t>Strategic Roads Sector</a:t>
            </a:r>
          </a:p>
          <a:p>
            <a:pPr lvl="1"/>
            <a:r>
              <a:rPr lang="en-US" dirty="0"/>
              <a:t>Railway Sector</a:t>
            </a:r>
          </a:p>
          <a:p>
            <a:pPr lvl="1"/>
            <a:r>
              <a:rPr lang="en-US" dirty="0"/>
              <a:t>Transport Management Sector</a:t>
            </a:r>
          </a:p>
        </p:txBody>
      </p:sp>
      <p:sp>
        <p:nvSpPr>
          <p:cNvPr id="2" name="Title 1">
            <a:extLst>
              <a:ext uri="{FF2B5EF4-FFF2-40B4-BE49-F238E27FC236}">
                <a16:creationId xmlns:a16="http://schemas.microsoft.com/office/drawing/2014/main" id="{04CFAD29-3781-0EFE-85D2-5C32580FA524}"/>
              </a:ext>
            </a:extLst>
          </p:cNvPr>
          <p:cNvSpPr>
            <a:spLocks noGrp="1"/>
          </p:cNvSpPr>
          <p:nvPr>
            <p:ph type="title"/>
          </p:nvPr>
        </p:nvSpPr>
        <p:spPr/>
        <p:txBody>
          <a:bodyPr>
            <a:normAutofit/>
          </a:bodyPr>
          <a:lstStyle/>
          <a:p>
            <a:r>
              <a:rPr lang="en-US"/>
              <a:t>GESI Operational </a:t>
            </a:r>
            <a:r>
              <a:rPr lang="en-US" dirty="0"/>
              <a:t>Guidelines, 2017</a:t>
            </a:r>
          </a:p>
        </p:txBody>
      </p:sp>
    </p:spTree>
    <p:extLst>
      <p:ext uri="{BB962C8B-B14F-4D97-AF65-F5344CB8AC3E}">
        <p14:creationId xmlns:p14="http://schemas.microsoft.com/office/powerpoint/2010/main" val="4099069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37FDE2-85CF-0353-8E3D-F21C18970797}"/>
              </a:ext>
            </a:extLst>
          </p:cNvPr>
          <p:cNvSpPr txBox="1"/>
          <p:nvPr/>
        </p:nvSpPr>
        <p:spPr>
          <a:xfrm>
            <a:off x="1613647" y="2905780"/>
            <a:ext cx="8964706" cy="646331"/>
          </a:xfrm>
          <a:prstGeom prst="rect">
            <a:avLst/>
          </a:prstGeom>
          <a:noFill/>
        </p:spPr>
        <p:txBody>
          <a:bodyPr wrap="square" rtlCol="0">
            <a:spAutoFit/>
          </a:bodyPr>
          <a:lstStyle/>
          <a:p>
            <a:pPr marL="342900" indent="-342900" algn="ctr"/>
            <a:r>
              <a:rPr lang="en-US" sz="3600" b="1"/>
              <a:t>Gender Responsive Budget guideline, 2019</a:t>
            </a:r>
          </a:p>
        </p:txBody>
      </p:sp>
    </p:spTree>
    <p:extLst>
      <p:ext uri="{BB962C8B-B14F-4D97-AF65-F5344CB8AC3E}">
        <p14:creationId xmlns:p14="http://schemas.microsoft.com/office/powerpoint/2010/main" val="1466292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BCA3FE-27F0-596E-371D-0ED6AF86C803}"/>
              </a:ext>
            </a:extLst>
          </p:cNvPr>
          <p:cNvSpPr>
            <a:spLocks noGrp="1"/>
          </p:cNvSpPr>
          <p:nvPr>
            <p:ph idx="1"/>
          </p:nvPr>
        </p:nvSpPr>
        <p:spPr/>
        <p:txBody>
          <a:bodyPr/>
          <a:lstStyle/>
          <a:p>
            <a:r>
              <a:rPr lang="en-US" dirty="0"/>
              <a:t>The concept of Gender responsive budget was implemented from 2064/65 by Ministry of finance</a:t>
            </a:r>
          </a:p>
          <a:p>
            <a:endParaRPr lang="en-US"/>
          </a:p>
          <a:p>
            <a:r>
              <a:rPr lang="en-US"/>
              <a:t>To </a:t>
            </a:r>
            <a:r>
              <a:rPr lang="en-US" dirty="0"/>
              <a:t>institutionalize the gender responsive budget, Gender responsive budget committee is formed under the ministry</a:t>
            </a:r>
          </a:p>
          <a:p>
            <a:endParaRPr lang="en-US"/>
          </a:p>
          <a:p>
            <a:r>
              <a:rPr lang="en-US"/>
              <a:t>The </a:t>
            </a:r>
            <a:r>
              <a:rPr lang="en-US" dirty="0"/>
              <a:t>division chief of ‘Budget and program division’ is the coordinator </a:t>
            </a:r>
          </a:p>
          <a:p>
            <a:endParaRPr lang="en-US"/>
          </a:p>
          <a:p>
            <a:r>
              <a:rPr lang="en-US"/>
              <a:t>Under </a:t>
            </a:r>
            <a:r>
              <a:rPr lang="en-US" dirty="0"/>
              <a:t>this, the budget of the country is categorized under 3 main headings:</a:t>
            </a:r>
          </a:p>
          <a:p>
            <a:pPr marL="860425" lvl="1" indent="-403225">
              <a:buFont typeface="Wingdings" panose="05000000000000000000" pitchFamily="2" charset="2"/>
              <a:buChar char="Ø"/>
            </a:pPr>
            <a:r>
              <a:rPr lang="en-US" dirty="0"/>
              <a:t>Direct gender responsive</a:t>
            </a:r>
          </a:p>
          <a:p>
            <a:pPr marL="860425" lvl="1" indent="-403225">
              <a:buFont typeface="Wingdings" panose="05000000000000000000" pitchFamily="2" charset="2"/>
              <a:buChar char="Ø"/>
            </a:pPr>
            <a:r>
              <a:rPr lang="en-US" dirty="0"/>
              <a:t>Indirect gender responsive and</a:t>
            </a:r>
          </a:p>
          <a:p>
            <a:pPr marL="860425" lvl="1" indent="-403225">
              <a:buFont typeface="Wingdings" panose="05000000000000000000" pitchFamily="2" charset="2"/>
              <a:buChar char="Ø"/>
            </a:pPr>
            <a:r>
              <a:rPr lang="en-US" dirty="0"/>
              <a:t>Gender perspective</a:t>
            </a:r>
          </a:p>
          <a:p>
            <a:pPr lvl="1"/>
            <a:endParaRPr lang="en-US" dirty="0"/>
          </a:p>
        </p:txBody>
      </p:sp>
      <p:sp>
        <p:nvSpPr>
          <p:cNvPr id="2" name="Title 1">
            <a:extLst>
              <a:ext uri="{FF2B5EF4-FFF2-40B4-BE49-F238E27FC236}">
                <a16:creationId xmlns:a16="http://schemas.microsoft.com/office/drawing/2014/main" id="{4D0620CD-BA0A-DD07-15D9-BA186811533D}"/>
              </a:ext>
            </a:extLst>
          </p:cNvPr>
          <p:cNvSpPr>
            <a:spLocks noGrp="1"/>
          </p:cNvSpPr>
          <p:nvPr>
            <p:ph type="title"/>
          </p:nvPr>
        </p:nvSpPr>
        <p:spPr/>
        <p:txBody>
          <a:bodyPr/>
          <a:lstStyle/>
          <a:p>
            <a:r>
              <a:rPr lang="en-US" dirty="0"/>
              <a:t>Gender Responsive Budget guideline, 2019</a:t>
            </a:r>
          </a:p>
        </p:txBody>
      </p:sp>
    </p:spTree>
    <p:extLst>
      <p:ext uri="{BB962C8B-B14F-4D97-AF65-F5344CB8AC3E}">
        <p14:creationId xmlns:p14="http://schemas.microsoft.com/office/powerpoint/2010/main" val="4060721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C8D4CD-3AD8-FA4C-BF84-EA319CF4C53A}"/>
              </a:ext>
            </a:extLst>
          </p:cNvPr>
          <p:cNvSpPr>
            <a:spLocks noGrp="1"/>
          </p:cNvSpPr>
          <p:nvPr>
            <p:ph idx="1"/>
          </p:nvPr>
        </p:nvSpPr>
        <p:spPr/>
        <p:txBody>
          <a:bodyPr/>
          <a:lstStyle/>
          <a:p>
            <a:r>
              <a:rPr lang="en-US" dirty="0"/>
              <a:t>Qualitative indicators</a:t>
            </a:r>
          </a:p>
          <a:p>
            <a:pPr marL="806450" lvl="1" indent="-349250">
              <a:buFont typeface="Wingdings" panose="05000000000000000000" pitchFamily="2" charset="2"/>
              <a:buChar char="Ø"/>
            </a:pPr>
            <a:endParaRPr lang="en-US"/>
          </a:p>
          <a:p>
            <a:pPr marL="806450" lvl="1" indent="-349250">
              <a:buFont typeface="Wingdings" panose="05000000000000000000" pitchFamily="2" charset="2"/>
              <a:buChar char="Ø"/>
            </a:pPr>
            <a:r>
              <a:rPr lang="en-US"/>
              <a:t>Capacity </a:t>
            </a:r>
            <a:r>
              <a:rPr lang="en-US" dirty="0"/>
              <a:t>building of women</a:t>
            </a:r>
          </a:p>
          <a:p>
            <a:pPr marL="806450" lvl="1" indent="-349250">
              <a:buFont typeface="Wingdings" panose="05000000000000000000" pitchFamily="2" charset="2"/>
              <a:buChar char="Ø"/>
            </a:pPr>
            <a:endParaRPr lang="en-US"/>
          </a:p>
          <a:p>
            <a:pPr marL="806450" lvl="1" indent="-349250">
              <a:buFont typeface="Wingdings" panose="05000000000000000000" pitchFamily="2" charset="2"/>
              <a:buChar char="Ø"/>
            </a:pPr>
            <a:r>
              <a:rPr lang="en-US"/>
              <a:t>Women’s </a:t>
            </a:r>
            <a:r>
              <a:rPr lang="en-US" dirty="0"/>
              <a:t>participation in planning and implementation</a:t>
            </a:r>
          </a:p>
          <a:p>
            <a:pPr marL="806450" lvl="1" indent="-349250">
              <a:buFont typeface="Wingdings" panose="05000000000000000000" pitchFamily="2" charset="2"/>
              <a:buChar char="Ø"/>
            </a:pPr>
            <a:endParaRPr lang="en-US"/>
          </a:p>
          <a:p>
            <a:pPr marL="806450" lvl="1" indent="-349250">
              <a:buFont typeface="Wingdings" panose="05000000000000000000" pitchFamily="2" charset="2"/>
              <a:buChar char="Ø"/>
            </a:pPr>
            <a:r>
              <a:rPr lang="en-US"/>
              <a:t>Women’s </a:t>
            </a:r>
            <a:r>
              <a:rPr lang="en-US" dirty="0"/>
              <a:t>share of benefits</a:t>
            </a:r>
          </a:p>
          <a:p>
            <a:pPr marL="806450" lvl="1" indent="-349250">
              <a:buFont typeface="Wingdings" panose="05000000000000000000" pitchFamily="2" charset="2"/>
              <a:buChar char="Ø"/>
            </a:pPr>
            <a:endParaRPr lang="en-US"/>
          </a:p>
          <a:p>
            <a:pPr marL="806450" lvl="1" indent="-349250">
              <a:buFont typeface="Wingdings" panose="05000000000000000000" pitchFamily="2" charset="2"/>
              <a:buChar char="Ø"/>
            </a:pPr>
            <a:r>
              <a:rPr lang="en-US"/>
              <a:t>Support </a:t>
            </a:r>
            <a:r>
              <a:rPr lang="en-US" dirty="0"/>
              <a:t>in the increment of women’s employment/ income</a:t>
            </a:r>
          </a:p>
          <a:p>
            <a:pPr marL="806450" lvl="1" indent="-349250">
              <a:buFont typeface="Wingdings" panose="05000000000000000000" pitchFamily="2" charset="2"/>
              <a:buChar char="Ø"/>
            </a:pPr>
            <a:endParaRPr lang="en-US"/>
          </a:p>
          <a:p>
            <a:pPr marL="806450" lvl="1" indent="-349250">
              <a:buFont typeface="Wingdings" panose="05000000000000000000" pitchFamily="2" charset="2"/>
              <a:buChar char="Ø"/>
            </a:pPr>
            <a:r>
              <a:rPr lang="en-US"/>
              <a:t>Qualitative </a:t>
            </a:r>
            <a:r>
              <a:rPr lang="en-US" dirty="0"/>
              <a:t>improvement in use of time and decrease in workload of women</a:t>
            </a:r>
          </a:p>
          <a:p>
            <a:pPr lvl="1"/>
            <a:endParaRPr lang="en-US" dirty="0"/>
          </a:p>
        </p:txBody>
      </p:sp>
      <p:sp>
        <p:nvSpPr>
          <p:cNvPr id="2" name="Title 1">
            <a:extLst>
              <a:ext uri="{FF2B5EF4-FFF2-40B4-BE49-F238E27FC236}">
                <a16:creationId xmlns:a16="http://schemas.microsoft.com/office/drawing/2014/main" id="{8B93E730-ABF4-1262-4827-1F4D15C49BBD}"/>
              </a:ext>
            </a:extLst>
          </p:cNvPr>
          <p:cNvSpPr>
            <a:spLocks noGrp="1"/>
          </p:cNvSpPr>
          <p:nvPr>
            <p:ph type="title"/>
          </p:nvPr>
        </p:nvSpPr>
        <p:spPr/>
        <p:txBody>
          <a:bodyPr/>
          <a:lstStyle/>
          <a:p>
            <a:r>
              <a:rPr lang="en-US" dirty="0"/>
              <a:t>Gender Responsive Budget guideline, 2019</a:t>
            </a:r>
          </a:p>
        </p:txBody>
      </p:sp>
    </p:spTree>
    <p:extLst>
      <p:ext uri="{BB962C8B-B14F-4D97-AF65-F5344CB8AC3E}">
        <p14:creationId xmlns:p14="http://schemas.microsoft.com/office/powerpoint/2010/main" val="281709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00" y="1042478"/>
            <a:ext cx="7319963" cy="3996739"/>
          </a:xfrm>
        </p:spPr>
        <p:txBody>
          <a:bodyPr>
            <a:normAutofit/>
          </a:bodyPr>
          <a:lstStyle/>
          <a:p>
            <a:pPr lvl="0"/>
            <a:r>
              <a:rPr lang="en-US" sz="2400" dirty="0"/>
              <a:t>Discuss national and international commitments that strengthen gender as a legal provision</a:t>
            </a:r>
          </a:p>
          <a:p>
            <a:pPr lvl="0"/>
            <a:endParaRPr lang="en-US" sz="2400" dirty="0"/>
          </a:p>
        </p:txBody>
      </p:sp>
      <p:pic>
        <p:nvPicPr>
          <p:cNvPr id="4" name="Picture 3">
            <a:extLst>
              <a:ext uri="{FF2B5EF4-FFF2-40B4-BE49-F238E27FC236}">
                <a16:creationId xmlns:a16="http://schemas.microsoft.com/office/drawing/2014/main" id="{E19B5568-0069-9A36-C7FE-38C0E0F9C9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20087" y="1585896"/>
            <a:ext cx="2749515" cy="2909904"/>
          </a:xfrm>
          <a:prstGeom prst="rect">
            <a:avLst/>
          </a:prstGeom>
        </p:spPr>
      </p:pic>
      <p:sp>
        <p:nvSpPr>
          <p:cNvPr id="6" name="Title 5">
            <a:extLst>
              <a:ext uri="{FF2B5EF4-FFF2-40B4-BE49-F238E27FC236}">
                <a16:creationId xmlns:a16="http://schemas.microsoft.com/office/drawing/2014/main" id="{BD7F2073-7CE9-97A3-2DE4-BEF0B05CE482}"/>
              </a:ext>
            </a:extLst>
          </p:cNvPr>
          <p:cNvSpPr>
            <a:spLocks noGrp="1"/>
          </p:cNvSpPr>
          <p:nvPr>
            <p:ph type="title"/>
          </p:nvPr>
        </p:nvSpPr>
        <p:spPr/>
        <p:txBody>
          <a:bodyPr/>
          <a:lstStyle/>
          <a:p>
            <a:r>
              <a:rPr lang="en-US" sz="3600"/>
              <a:t>Learning Outcome</a:t>
            </a:r>
            <a:endParaRPr lang="en-US"/>
          </a:p>
        </p:txBody>
      </p:sp>
    </p:spTree>
    <p:extLst>
      <p:ext uri="{BB962C8B-B14F-4D97-AF65-F5344CB8AC3E}">
        <p14:creationId xmlns:p14="http://schemas.microsoft.com/office/powerpoint/2010/main" val="22996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6472C5-F273-1F2E-6C21-425317581E58}"/>
              </a:ext>
            </a:extLst>
          </p:cNvPr>
          <p:cNvSpPr>
            <a:spLocks noGrp="1"/>
          </p:cNvSpPr>
          <p:nvPr>
            <p:ph idx="1"/>
          </p:nvPr>
        </p:nvSpPr>
        <p:spPr/>
        <p:txBody>
          <a:bodyPr>
            <a:normAutofit lnSpcReduction="10000"/>
          </a:bodyPr>
          <a:lstStyle/>
          <a:p>
            <a:pPr marL="0" indent="0">
              <a:buNone/>
            </a:pPr>
            <a:r>
              <a:rPr lang="en-US" b="1" dirty="0"/>
              <a:t>Objectives</a:t>
            </a:r>
          </a:p>
          <a:p>
            <a:r>
              <a:rPr lang="en-US" dirty="0"/>
              <a:t>To bring uniformity in the use of prescribed guidelines and make the budget formulation process of sectoral bodies gender responsive and ensure gender equality in the results.</a:t>
            </a:r>
          </a:p>
          <a:p>
            <a:pPr marL="0" indent="0">
              <a:buNone/>
            </a:pPr>
            <a:endParaRPr lang="en-US" b="1"/>
          </a:p>
          <a:p>
            <a:pPr marL="0" indent="0">
              <a:buNone/>
            </a:pPr>
            <a:r>
              <a:rPr lang="en-US" b="1"/>
              <a:t>Specific </a:t>
            </a:r>
            <a:r>
              <a:rPr lang="en-US" b="1" dirty="0"/>
              <a:t>objectives</a:t>
            </a:r>
          </a:p>
          <a:p>
            <a:pPr lvl="1"/>
            <a:r>
              <a:rPr lang="en-US" dirty="0"/>
              <a:t>Guide to make programs and budget more gender responsive</a:t>
            </a:r>
          </a:p>
          <a:p>
            <a:pPr lvl="1"/>
            <a:endParaRPr lang="en-US"/>
          </a:p>
          <a:p>
            <a:pPr lvl="1"/>
            <a:r>
              <a:rPr lang="en-US"/>
              <a:t>Support </a:t>
            </a:r>
            <a:r>
              <a:rPr lang="en-US" dirty="0"/>
              <a:t>to build the relation between program and budget for gender equality</a:t>
            </a:r>
          </a:p>
          <a:p>
            <a:pPr lvl="1"/>
            <a:endParaRPr lang="en-US"/>
          </a:p>
          <a:p>
            <a:pPr lvl="1"/>
            <a:r>
              <a:rPr lang="en-US"/>
              <a:t>Assist </a:t>
            </a:r>
            <a:r>
              <a:rPr lang="en-US" dirty="0"/>
              <a:t>in measuring the gender sensitivity of the budget based on the specified figures</a:t>
            </a:r>
          </a:p>
          <a:p>
            <a:pPr lvl="1"/>
            <a:endParaRPr lang="en-US"/>
          </a:p>
          <a:p>
            <a:pPr lvl="1"/>
            <a:r>
              <a:rPr lang="en-US"/>
              <a:t>Assessing </a:t>
            </a:r>
            <a:r>
              <a:rPr lang="en-US" dirty="0"/>
              <a:t>whether or not women have received the benefits they deserve in the evaluation of the project's achievements</a:t>
            </a:r>
          </a:p>
        </p:txBody>
      </p:sp>
      <p:sp>
        <p:nvSpPr>
          <p:cNvPr id="2" name="Title 1">
            <a:extLst>
              <a:ext uri="{FF2B5EF4-FFF2-40B4-BE49-F238E27FC236}">
                <a16:creationId xmlns:a16="http://schemas.microsoft.com/office/drawing/2014/main" id="{727A7986-0C5C-3BAD-851C-50EEC67708A6}"/>
              </a:ext>
            </a:extLst>
          </p:cNvPr>
          <p:cNvSpPr>
            <a:spLocks noGrp="1"/>
          </p:cNvSpPr>
          <p:nvPr>
            <p:ph type="title"/>
          </p:nvPr>
        </p:nvSpPr>
        <p:spPr/>
        <p:txBody>
          <a:bodyPr/>
          <a:lstStyle/>
          <a:p>
            <a:r>
              <a:rPr lang="en-US" dirty="0"/>
              <a:t>Gender Responsive Budget guideline, 2019</a:t>
            </a:r>
          </a:p>
        </p:txBody>
      </p:sp>
    </p:spTree>
    <p:extLst>
      <p:ext uri="{BB962C8B-B14F-4D97-AF65-F5344CB8AC3E}">
        <p14:creationId xmlns:p14="http://schemas.microsoft.com/office/powerpoint/2010/main" val="3863845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37FDE2-85CF-0353-8E3D-F21C18970797}"/>
              </a:ext>
            </a:extLst>
          </p:cNvPr>
          <p:cNvSpPr txBox="1"/>
          <p:nvPr/>
        </p:nvSpPr>
        <p:spPr>
          <a:xfrm>
            <a:off x="950259" y="3105834"/>
            <a:ext cx="10668000" cy="646331"/>
          </a:xfrm>
          <a:prstGeom prst="rect">
            <a:avLst/>
          </a:prstGeom>
          <a:noFill/>
        </p:spPr>
        <p:txBody>
          <a:bodyPr wrap="square" rtlCol="0">
            <a:spAutoFit/>
          </a:bodyPr>
          <a:lstStyle/>
          <a:p>
            <a:pPr marL="342900" indent="-342900" algn="ctr"/>
            <a:r>
              <a:rPr lang="en-US" sz="3600" b="1"/>
              <a:t>Local Government Institutional Self-Assessment (LISA)</a:t>
            </a:r>
          </a:p>
        </p:txBody>
      </p:sp>
    </p:spTree>
    <p:extLst>
      <p:ext uri="{BB962C8B-B14F-4D97-AF65-F5344CB8AC3E}">
        <p14:creationId xmlns:p14="http://schemas.microsoft.com/office/powerpoint/2010/main" val="1513353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D87EF-A902-9B60-6BC9-01384410D313}"/>
              </a:ext>
            </a:extLst>
          </p:cNvPr>
          <p:cNvSpPr>
            <a:spLocks noGrp="1"/>
          </p:cNvSpPr>
          <p:nvPr>
            <p:ph idx="1"/>
          </p:nvPr>
        </p:nvSpPr>
        <p:spPr/>
        <p:txBody>
          <a:bodyPr>
            <a:normAutofit/>
          </a:bodyPr>
          <a:lstStyle/>
          <a:p>
            <a:r>
              <a:rPr lang="en-US" dirty="0"/>
              <a:t>Thematic Area 1 –Governance System</a:t>
            </a:r>
          </a:p>
          <a:p>
            <a:r>
              <a:rPr lang="en-US" dirty="0"/>
              <a:t>Thematic Area 2- Organization and Administration</a:t>
            </a:r>
          </a:p>
          <a:p>
            <a:r>
              <a:rPr lang="en-US" dirty="0"/>
              <a:t>Thematic Area- 3: Annual Budget and Plan Formulation </a:t>
            </a:r>
          </a:p>
          <a:p>
            <a:r>
              <a:rPr lang="en-US" dirty="0"/>
              <a:t>Thematic Area-4: Fiscal &amp; Financial Management </a:t>
            </a:r>
          </a:p>
          <a:p>
            <a:r>
              <a:rPr lang="en-US" dirty="0"/>
              <a:t>Thematic Area-5: Service Delivery </a:t>
            </a:r>
          </a:p>
          <a:p>
            <a:r>
              <a:rPr lang="en-US" dirty="0"/>
              <a:t>Thematic Area - 6: Judicial Work Performance</a:t>
            </a:r>
          </a:p>
          <a:p>
            <a:r>
              <a:rPr lang="en-US" dirty="0"/>
              <a:t>Thematic Area-7: Physical Infrastructure Development </a:t>
            </a:r>
          </a:p>
          <a:p>
            <a:r>
              <a:rPr lang="en-US" dirty="0"/>
              <a:t>Thematic Area - 8: Social Inclusion </a:t>
            </a:r>
          </a:p>
          <a:p>
            <a:r>
              <a:rPr lang="en-US" dirty="0"/>
              <a:t>Thematic Area- 9: Environment Protection and Disaster Management</a:t>
            </a:r>
          </a:p>
          <a:p>
            <a:r>
              <a:rPr lang="en-US" dirty="0"/>
              <a:t>Thematic Area- 10: Co-operation and Coordination </a:t>
            </a:r>
          </a:p>
        </p:txBody>
      </p:sp>
      <p:sp>
        <p:nvSpPr>
          <p:cNvPr id="5" name="Title 4">
            <a:extLst>
              <a:ext uri="{FF2B5EF4-FFF2-40B4-BE49-F238E27FC236}">
                <a16:creationId xmlns:a16="http://schemas.microsoft.com/office/drawing/2014/main" id="{96191A67-1C57-3226-E6C2-D95E1EF7D605}"/>
              </a:ext>
            </a:extLst>
          </p:cNvPr>
          <p:cNvSpPr>
            <a:spLocks noGrp="1"/>
          </p:cNvSpPr>
          <p:nvPr>
            <p:ph type="title"/>
          </p:nvPr>
        </p:nvSpPr>
        <p:spPr/>
        <p:txBody>
          <a:bodyPr>
            <a:normAutofit fontScale="90000"/>
          </a:bodyPr>
          <a:lstStyle/>
          <a:p>
            <a:br>
              <a:rPr lang="en-US"/>
            </a:br>
            <a:r>
              <a:rPr lang="en-US"/>
              <a:t>Local Government Institutional Self-Assessment (LISA)</a:t>
            </a:r>
            <a:br>
              <a:rPr lang="en-US"/>
            </a:br>
            <a:endParaRPr lang="en-US"/>
          </a:p>
        </p:txBody>
      </p:sp>
      <p:sp>
        <p:nvSpPr>
          <p:cNvPr id="2" name="Rectangle 1">
            <a:extLst>
              <a:ext uri="{FF2B5EF4-FFF2-40B4-BE49-F238E27FC236}">
                <a16:creationId xmlns:a16="http://schemas.microsoft.com/office/drawing/2014/main" id="{B34E8CA0-1993-DB1F-0D81-49068CD9B9FA}"/>
              </a:ext>
            </a:extLst>
          </p:cNvPr>
          <p:cNvSpPr/>
          <p:nvPr/>
        </p:nvSpPr>
        <p:spPr>
          <a:xfrm>
            <a:off x="876202" y="3748026"/>
            <a:ext cx="8518809" cy="483316"/>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DE3B605-21EB-6D2B-A5EA-D139E0AAB778}"/>
              </a:ext>
            </a:extLst>
          </p:cNvPr>
          <p:cNvSpPr/>
          <p:nvPr/>
        </p:nvSpPr>
        <p:spPr>
          <a:xfrm>
            <a:off x="876202" y="4231342"/>
            <a:ext cx="8518809" cy="519952"/>
          </a:xfrm>
          <a:prstGeom prst="rect">
            <a:avLst/>
          </a:prstGeom>
          <a:solidFill>
            <a:schemeClr val="accent2">
              <a:lumMod val="60000"/>
              <a:lumOff val="4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63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9F249-E1F3-9A4F-F695-FF8B0DA5BD5B}"/>
              </a:ext>
            </a:extLst>
          </p:cNvPr>
          <p:cNvSpPr>
            <a:spLocks noGrp="1"/>
          </p:cNvSpPr>
          <p:nvPr>
            <p:ph idx="1"/>
          </p:nvPr>
        </p:nvSpPr>
        <p:spPr/>
        <p:txBody>
          <a:bodyPr/>
          <a:lstStyle/>
          <a:p>
            <a:endParaRPr lang="en-US" dirty="0"/>
          </a:p>
        </p:txBody>
      </p:sp>
      <p:sp>
        <p:nvSpPr>
          <p:cNvPr id="5" name="Title 4">
            <a:extLst>
              <a:ext uri="{FF2B5EF4-FFF2-40B4-BE49-F238E27FC236}">
                <a16:creationId xmlns:a16="http://schemas.microsoft.com/office/drawing/2014/main" id="{A5B2D740-4A96-524F-70D1-CC7D1F6C5E53}"/>
              </a:ext>
            </a:extLst>
          </p:cNvPr>
          <p:cNvSpPr>
            <a:spLocks noGrp="1"/>
          </p:cNvSpPr>
          <p:nvPr>
            <p:ph type="title"/>
          </p:nvPr>
        </p:nvSpPr>
        <p:spPr/>
        <p:txBody>
          <a:bodyPr/>
          <a:lstStyle/>
          <a:p>
            <a:r>
              <a:rPr lang="en-US"/>
              <a:t>Marking…</a:t>
            </a:r>
          </a:p>
        </p:txBody>
      </p:sp>
      <p:pic>
        <p:nvPicPr>
          <p:cNvPr id="2" name="Google Shape;163;g2f0c9568b57_0_0">
            <a:extLst>
              <a:ext uri="{FF2B5EF4-FFF2-40B4-BE49-F238E27FC236}">
                <a16:creationId xmlns:a16="http://schemas.microsoft.com/office/drawing/2014/main" id="{FDDEE123-5781-4DB3-F657-A7508D553540}"/>
              </a:ext>
            </a:extLst>
          </p:cNvPr>
          <p:cNvPicPr preferRelativeResize="0"/>
          <p:nvPr/>
        </p:nvPicPr>
        <p:blipFill>
          <a:blip r:embed="rId2">
            <a:alphaModFix/>
          </a:blip>
          <a:stretch>
            <a:fillRect/>
          </a:stretch>
        </p:blipFill>
        <p:spPr>
          <a:xfrm>
            <a:off x="736600" y="1067904"/>
            <a:ext cx="10996054" cy="4357535"/>
          </a:xfrm>
          <a:prstGeom prst="rect">
            <a:avLst/>
          </a:prstGeom>
          <a:noFill/>
          <a:ln>
            <a:noFill/>
          </a:ln>
        </p:spPr>
      </p:pic>
    </p:spTree>
    <p:extLst>
      <p:ext uri="{BB962C8B-B14F-4D97-AF65-F5344CB8AC3E}">
        <p14:creationId xmlns:p14="http://schemas.microsoft.com/office/powerpoint/2010/main" val="758782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B2D740-4A96-524F-70D1-CC7D1F6C5E53}"/>
              </a:ext>
            </a:extLst>
          </p:cNvPr>
          <p:cNvSpPr>
            <a:spLocks noGrp="1"/>
          </p:cNvSpPr>
          <p:nvPr>
            <p:ph type="title"/>
          </p:nvPr>
        </p:nvSpPr>
        <p:spPr/>
        <p:txBody>
          <a:bodyPr/>
          <a:lstStyle/>
          <a:p>
            <a:r>
              <a:rPr lang="en-US"/>
              <a:t>Marking…</a:t>
            </a:r>
          </a:p>
        </p:txBody>
      </p:sp>
      <p:pic>
        <p:nvPicPr>
          <p:cNvPr id="4" name="Google Shape;170;g2f0c9568b57_0_7">
            <a:extLst>
              <a:ext uri="{FF2B5EF4-FFF2-40B4-BE49-F238E27FC236}">
                <a16:creationId xmlns:a16="http://schemas.microsoft.com/office/drawing/2014/main" id="{B7E7C3B8-20A8-DD7D-328E-C6B112A5AEFE}"/>
              </a:ext>
            </a:extLst>
          </p:cNvPr>
          <p:cNvPicPr preferRelativeResize="0">
            <a:picLocks noGrp="1"/>
          </p:cNvPicPr>
          <p:nvPr>
            <p:ph idx="1"/>
          </p:nvPr>
        </p:nvPicPr>
        <p:blipFill>
          <a:blip r:embed="rId2">
            <a:alphaModFix/>
          </a:blip>
          <a:stretch>
            <a:fillRect/>
          </a:stretch>
        </p:blipFill>
        <p:spPr>
          <a:xfrm>
            <a:off x="736600" y="1068388"/>
            <a:ext cx="11292840" cy="5662612"/>
          </a:xfrm>
          <a:prstGeom prst="rect">
            <a:avLst/>
          </a:prstGeom>
          <a:noFill/>
          <a:ln>
            <a:noFill/>
          </a:ln>
        </p:spPr>
      </p:pic>
    </p:spTree>
    <p:extLst>
      <p:ext uri="{BB962C8B-B14F-4D97-AF65-F5344CB8AC3E}">
        <p14:creationId xmlns:p14="http://schemas.microsoft.com/office/powerpoint/2010/main" val="2429944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C9F2F-4891-2EDA-AC58-0DD7EB4D003E}"/>
              </a:ext>
            </a:extLst>
          </p:cNvPr>
          <p:cNvSpPr>
            <a:spLocks noGrp="1"/>
          </p:cNvSpPr>
          <p:nvPr>
            <p:ph idx="1"/>
          </p:nvPr>
        </p:nvSpPr>
        <p:spPr/>
        <p:txBody>
          <a:bodyPr>
            <a:normAutofit/>
          </a:bodyPr>
          <a:lstStyle/>
          <a:p>
            <a:r>
              <a:rPr lang="en-US" dirty="0"/>
              <a:t>General Status</a:t>
            </a:r>
          </a:p>
          <a:p>
            <a:pPr marL="228600" lvl="1">
              <a:spcBef>
                <a:spcPts val="1000"/>
              </a:spcBef>
            </a:pPr>
            <a:endParaRPr lang="en-US"/>
          </a:p>
          <a:p>
            <a:pPr marL="228600" lvl="1">
              <a:spcBef>
                <a:spcPts val="1000"/>
              </a:spcBef>
            </a:pPr>
            <a:r>
              <a:rPr lang="en-US"/>
              <a:t>Process-wise </a:t>
            </a:r>
            <a:r>
              <a:rPr lang="en-US" dirty="0"/>
              <a:t>Status</a:t>
            </a:r>
          </a:p>
          <a:p>
            <a:pPr marL="228600" lvl="1">
              <a:spcBef>
                <a:spcPts val="1000"/>
              </a:spcBef>
            </a:pPr>
            <a:endParaRPr lang="en-US"/>
          </a:p>
          <a:p>
            <a:pPr marL="228600" lvl="1">
              <a:spcBef>
                <a:spcPts val="1000"/>
              </a:spcBef>
            </a:pPr>
            <a:r>
              <a:rPr lang="en-US"/>
              <a:t>Consequential </a:t>
            </a:r>
            <a:r>
              <a:rPr lang="en-US" dirty="0"/>
              <a:t>Status</a:t>
            </a:r>
          </a:p>
          <a:p>
            <a:pPr marL="228600" lvl="1">
              <a:spcBef>
                <a:spcPts val="1000"/>
              </a:spcBef>
            </a:pPr>
            <a:endParaRPr lang="en-US" dirty="0"/>
          </a:p>
          <a:p>
            <a:pPr marL="228600" lvl="1">
              <a:spcBef>
                <a:spcPts val="1000"/>
              </a:spcBef>
            </a:pPr>
            <a:endParaRPr lang="en-US" dirty="0"/>
          </a:p>
        </p:txBody>
      </p:sp>
      <p:sp>
        <p:nvSpPr>
          <p:cNvPr id="2" name="Title 1">
            <a:extLst>
              <a:ext uri="{FF2B5EF4-FFF2-40B4-BE49-F238E27FC236}">
                <a16:creationId xmlns:a16="http://schemas.microsoft.com/office/drawing/2014/main" id="{6D61DC73-DC40-B39B-DCBF-0ECB1E59F6E7}"/>
              </a:ext>
            </a:extLst>
          </p:cNvPr>
          <p:cNvSpPr>
            <a:spLocks noGrp="1"/>
          </p:cNvSpPr>
          <p:nvPr>
            <p:ph type="title"/>
          </p:nvPr>
        </p:nvSpPr>
        <p:spPr/>
        <p:txBody>
          <a:bodyPr/>
          <a:lstStyle/>
          <a:p>
            <a:r>
              <a:rPr lang="en-US" dirty="0"/>
              <a:t>Thematic area 8: Social Inclusion </a:t>
            </a:r>
          </a:p>
        </p:txBody>
      </p:sp>
    </p:spTree>
    <p:extLst>
      <p:ext uri="{BB962C8B-B14F-4D97-AF65-F5344CB8AC3E}">
        <p14:creationId xmlns:p14="http://schemas.microsoft.com/office/powerpoint/2010/main" val="3052471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6A0500-B604-D82D-2BBA-FB241BE472E3}"/>
              </a:ext>
            </a:extLst>
          </p:cNvPr>
          <p:cNvPicPr>
            <a:picLocks noGrp="1" noChangeAspect="1"/>
          </p:cNvPicPr>
          <p:nvPr>
            <p:ph idx="1"/>
          </p:nvPr>
        </p:nvPicPr>
        <p:blipFill>
          <a:blip r:embed="rId2"/>
          <a:stretch>
            <a:fillRect/>
          </a:stretch>
        </p:blipFill>
        <p:spPr>
          <a:xfrm>
            <a:off x="736600" y="1039906"/>
            <a:ext cx="11258176" cy="5785779"/>
          </a:xfrm>
        </p:spPr>
      </p:pic>
      <p:sp>
        <p:nvSpPr>
          <p:cNvPr id="2" name="Title 1">
            <a:extLst>
              <a:ext uri="{FF2B5EF4-FFF2-40B4-BE49-F238E27FC236}">
                <a16:creationId xmlns:a16="http://schemas.microsoft.com/office/drawing/2014/main" id="{0DAACDEE-01FE-8D6B-EA8D-0E1115F9A426}"/>
              </a:ext>
            </a:extLst>
          </p:cNvPr>
          <p:cNvSpPr>
            <a:spLocks noGrp="1"/>
          </p:cNvSpPr>
          <p:nvPr>
            <p:ph type="title"/>
          </p:nvPr>
        </p:nvSpPr>
        <p:spPr/>
        <p:txBody>
          <a:bodyPr/>
          <a:lstStyle/>
          <a:p>
            <a:r>
              <a:rPr lang="en-US" dirty="0"/>
              <a:t>Thematic area 8: Social Inclusion </a:t>
            </a:r>
          </a:p>
        </p:txBody>
      </p:sp>
    </p:spTree>
    <p:extLst>
      <p:ext uri="{BB962C8B-B14F-4D97-AF65-F5344CB8AC3E}">
        <p14:creationId xmlns:p14="http://schemas.microsoft.com/office/powerpoint/2010/main" val="1319140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6A0500-B604-D82D-2BBA-FB241BE472E3}"/>
              </a:ext>
            </a:extLst>
          </p:cNvPr>
          <p:cNvPicPr>
            <a:picLocks noGrp="1" noChangeAspect="1"/>
          </p:cNvPicPr>
          <p:nvPr>
            <p:ph idx="1"/>
          </p:nvPr>
        </p:nvPicPr>
        <p:blipFill rotWithShape="1">
          <a:blip r:embed="rId2"/>
          <a:srcRect b="93392"/>
          <a:stretch/>
        </p:blipFill>
        <p:spPr>
          <a:xfrm>
            <a:off x="466508" y="878467"/>
            <a:ext cx="11725492" cy="358147"/>
          </a:xfrm>
        </p:spPr>
      </p:pic>
      <p:sp>
        <p:nvSpPr>
          <p:cNvPr id="2" name="Title 1">
            <a:extLst>
              <a:ext uri="{FF2B5EF4-FFF2-40B4-BE49-F238E27FC236}">
                <a16:creationId xmlns:a16="http://schemas.microsoft.com/office/drawing/2014/main" id="{0DAACDEE-01FE-8D6B-EA8D-0E1115F9A426}"/>
              </a:ext>
            </a:extLst>
          </p:cNvPr>
          <p:cNvSpPr>
            <a:spLocks noGrp="1"/>
          </p:cNvSpPr>
          <p:nvPr>
            <p:ph type="title"/>
          </p:nvPr>
        </p:nvSpPr>
        <p:spPr/>
        <p:txBody>
          <a:bodyPr/>
          <a:lstStyle/>
          <a:p>
            <a:r>
              <a:rPr lang="en-US" dirty="0"/>
              <a:t>Thematic area 8: Social Inclusion </a:t>
            </a:r>
          </a:p>
        </p:txBody>
      </p:sp>
      <p:pic>
        <p:nvPicPr>
          <p:cNvPr id="4" name="Picture 3">
            <a:extLst>
              <a:ext uri="{FF2B5EF4-FFF2-40B4-BE49-F238E27FC236}">
                <a16:creationId xmlns:a16="http://schemas.microsoft.com/office/drawing/2014/main" id="{7A588C97-75A8-CB21-E59B-9CCFE38E96A2}"/>
              </a:ext>
            </a:extLst>
          </p:cNvPr>
          <p:cNvPicPr>
            <a:picLocks noChangeAspect="1"/>
          </p:cNvPicPr>
          <p:nvPr/>
        </p:nvPicPr>
        <p:blipFill>
          <a:blip r:embed="rId3"/>
          <a:stretch>
            <a:fillRect/>
          </a:stretch>
        </p:blipFill>
        <p:spPr>
          <a:xfrm>
            <a:off x="466508" y="1333490"/>
            <a:ext cx="11711357" cy="5524510"/>
          </a:xfrm>
          <a:prstGeom prst="rect">
            <a:avLst/>
          </a:prstGeom>
        </p:spPr>
      </p:pic>
    </p:spTree>
    <p:extLst>
      <p:ext uri="{BB962C8B-B14F-4D97-AF65-F5344CB8AC3E}">
        <p14:creationId xmlns:p14="http://schemas.microsoft.com/office/powerpoint/2010/main" val="1787332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8C7A977-3D39-DFE1-AA2C-A2E59C026194}"/>
              </a:ext>
            </a:extLst>
          </p:cNvPr>
          <p:cNvPicPr>
            <a:picLocks noGrp="1" noChangeAspect="1"/>
          </p:cNvPicPr>
          <p:nvPr>
            <p:ph idx="1"/>
          </p:nvPr>
        </p:nvPicPr>
        <p:blipFill>
          <a:blip r:embed="rId2"/>
          <a:stretch>
            <a:fillRect/>
          </a:stretch>
        </p:blipFill>
        <p:spPr>
          <a:xfrm>
            <a:off x="504046" y="994524"/>
            <a:ext cx="11503903" cy="5831162"/>
          </a:xfrm>
        </p:spPr>
      </p:pic>
      <p:sp>
        <p:nvSpPr>
          <p:cNvPr id="2" name="Title 1">
            <a:extLst>
              <a:ext uri="{FF2B5EF4-FFF2-40B4-BE49-F238E27FC236}">
                <a16:creationId xmlns:a16="http://schemas.microsoft.com/office/drawing/2014/main" id="{3752FF77-903C-E265-AB50-A5CD8A2A0DA1}"/>
              </a:ext>
            </a:extLst>
          </p:cNvPr>
          <p:cNvSpPr>
            <a:spLocks noGrp="1"/>
          </p:cNvSpPr>
          <p:nvPr>
            <p:ph type="title"/>
          </p:nvPr>
        </p:nvSpPr>
        <p:spPr/>
        <p:txBody>
          <a:bodyPr/>
          <a:lstStyle/>
          <a:p>
            <a:r>
              <a:rPr lang="en-US" dirty="0"/>
              <a:t>Thematic area 8: Social Inclusion </a:t>
            </a:r>
          </a:p>
        </p:txBody>
      </p:sp>
    </p:spTree>
    <p:extLst>
      <p:ext uri="{BB962C8B-B14F-4D97-AF65-F5344CB8AC3E}">
        <p14:creationId xmlns:p14="http://schemas.microsoft.com/office/powerpoint/2010/main" val="830741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99DD37-EB9A-4910-AAA3-C9D085213EB1}"/>
              </a:ext>
            </a:extLst>
          </p:cNvPr>
          <p:cNvPicPr>
            <a:picLocks noChangeAspect="1"/>
          </p:cNvPicPr>
          <p:nvPr/>
        </p:nvPicPr>
        <p:blipFill>
          <a:blip r:embed="rId2"/>
          <a:stretch>
            <a:fillRect/>
          </a:stretch>
        </p:blipFill>
        <p:spPr>
          <a:xfrm>
            <a:off x="555361" y="1245022"/>
            <a:ext cx="11387966" cy="4991100"/>
          </a:xfrm>
          <a:prstGeom prst="rect">
            <a:avLst/>
          </a:prstGeom>
        </p:spPr>
      </p:pic>
      <p:pic>
        <p:nvPicPr>
          <p:cNvPr id="7" name="Content Placeholder 6">
            <a:extLst>
              <a:ext uri="{FF2B5EF4-FFF2-40B4-BE49-F238E27FC236}">
                <a16:creationId xmlns:a16="http://schemas.microsoft.com/office/drawing/2014/main" id="{98C7A977-3D39-DFE1-AA2C-A2E59C026194}"/>
              </a:ext>
            </a:extLst>
          </p:cNvPr>
          <p:cNvPicPr>
            <a:picLocks noGrp="1" noChangeAspect="1"/>
          </p:cNvPicPr>
          <p:nvPr>
            <p:ph idx="1"/>
          </p:nvPr>
        </p:nvPicPr>
        <p:blipFill rotWithShape="1">
          <a:blip r:embed="rId3"/>
          <a:srcRect b="79950"/>
          <a:stretch/>
        </p:blipFill>
        <p:spPr>
          <a:xfrm>
            <a:off x="536311" y="1032952"/>
            <a:ext cx="11416833" cy="429695"/>
          </a:xfrm>
        </p:spPr>
      </p:pic>
      <p:sp>
        <p:nvSpPr>
          <p:cNvPr id="2" name="Title 1">
            <a:extLst>
              <a:ext uri="{FF2B5EF4-FFF2-40B4-BE49-F238E27FC236}">
                <a16:creationId xmlns:a16="http://schemas.microsoft.com/office/drawing/2014/main" id="{3752FF77-903C-E265-AB50-A5CD8A2A0DA1}"/>
              </a:ext>
            </a:extLst>
          </p:cNvPr>
          <p:cNvSpPr>
            <a:spLocks noGrp="1"/>
          </p:cNvSpPr>
          <p:nvPr>
            <p:ph type="title"/>
          </p:nvPr>
        </p:nvSpPr>
        <p:spPr/>
        <p:txBody>
          <a:bodyPr/>
          <a:lstStyle/>
          <a:p>
            <a:r>
              <a:rPr lang="en-US" dirty="0"/>
              <a:t>Thematic area 8: Social Inclusion </a:t>
            </a:r>
          </a:p>
        </p:txBody>
      </p:sp>
      <p:pic>
        <p:nvPicPr>
          <p:cNvPr id="4" name="Picture 3">
            <a:extLst>
              <a:ext uri="{FF2B5EF4-FFF2-40B4-BE49-F238E27FC236}">
                <a16:creationId xmlns:a16="http://schemas.microsoft.com/office/drawing/2014/main" id="{AC6FA804-3D36-5429-154C-9E74AE47F708}"/>
              </a:ext>
            </a:extLst>
          </p:cNvPr>
          <p:cNvPicPr>
            <a:picLocks noChangeAspect="1"/>
          </p:cNvPicPr>
          <p:nvPr/>
        </p:nvPicPr>
        <p:blipFill rotWithShape="1">
          <a:blip r:embed="rId4"/>
          <a:srcRect t="30597"/>
          <a:stretch/>
        </p:blipFill>
        <p:spPr>
          <a:xfrm>
            <a:off x="536311" y="6262934"/>
            <a:ext cx="11387966" cy="370516"/>
          </a:xfrm>
          <a:prstGeom prst="rect">
            <a:avLst/>
          </a:prstGeom>
        </p:spPr>
      </p:pic>
    </p:spTree>
    <p:extLst>
      <p:ext uri="{BB962C8B-B14F-4D97-AF65-F5344CB8AC3E}">
        <p14:creationId xmlns:p14="http://schemas.microsoft.com/office/powerpoint/2010/main" val="4819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00" y="1067904"/>
            <a:ext cx="7278688" cy="5663096"/>
          </a:xfrm>
        </p:spPr>
        <p:txBody>
          <a:bodyPr>
            <a:normAutofit lnSpcReduction="10000"/>
          </a:bodyPr>
          <a:lstStyle/>
          <a:p>
            <a:r>
              <a:rPr lang="en-US"/>
              <a:t>Legal provision on gender inclusivity</a:t>
            </a:r>
          </a:p>
          <a:p>
            <a:pPr marL="800100" lvl="1" indent="-342900">
              <a:buFont typeface="Wingdings" panose="05000000000000000000" pitchFamily="2" charset="2"/>
              <a:buChar char="Ø"/>
            </a:pPr>
            <a:endParaRPr lang="en-US"/>
          </a:p>
          <a:p>
            <a:pPr marL="800100" lvl="1" indent="-342900">
              <a:buFont typeface="Wingdings" panose="05000000000000000000" pitchFamily="2" charset="2"/>
              <a:buChar char="Ø"/>
            </a:pPr>
            <a:r>
              <a:rPr lang="en-US"/>
              <a:t>Constitution </a:t>
            </a:r>
            <a:r>
              <a:rPr lang="en-US" dirty="0"/>
              <a:t>of Nepal	</a:t>
            </a:r>
          </a:p>
          <a:p>
            <a:pPr marL="800100" lvl="1" indent="-342900">
              <a:buFont typeface="Wingdings" panose="05000000000000000000" pitchFamily="2" charset="2"/>
              <a:buChar char="Ø"/>
            </a:pPr>
            <a:endParaRPr lang="en-US"/>
          </a:p>
          <a:p>
            <a:pPr marL="800100" lvl="1" indent="-342900">
              <a:buFont typeface="Wingdings" panose="05000000000000000000" pitchFamily="2" charset="2"/>
              <a:buChar char="Ø"/>
            </a:pPr>
            <a:r>
              <a:rPr lang="en-US"/>
              <a:t>Nepal </a:t>
            </a:r>
            <a:r>
              <a:rPr lang="en-US" dirty="0"/>
              <a:t>Gender Equality Policy, 2077</a:t>
            </a:r>
          </a:p>
          <a:p>
            <a:pPr marL="800100" lvl="1" indent="-342900">
              <a:buFont typeface="Wingdings" panose="05000000000000000000" pitchFamily="2" charset="2"/>
              <a:buChar char="Ø"/>
            </a:pPr>
            <a:endParaRPr lang="en-US"/>
          </a:p>
          <a:p>
            <a:pPr marL="800100" lvl="1" indent="-342900">
              <a:buFont typeface="Wingdings" panose="05000000000000000000" pitchFamily="2" charset="2"/>
              <a:buChar char="Ø"/>
            </a:pPr>
            <a:r>
              <a:rPr lang="en-US"/>
              <a:t>Gender </a:t>
            </a:r>
            <a:r>
              <a:rPr lang="en-US" dirty="0"/>
              <a:t>Equality and Social Inclusion Operational Guidelines, 2017</a:t>
            </a:r>
          </a:p>
          <a:p>
            <a:pPr marL="800100" lvl="1" indent="-342900">
              <a:buFont typeface="Wingdings" panose="05000000000000000000" pitchFamily="2" charset="2"/>
              <a:buChar char="Ø"/>
            </a:pPr>
            <a:endParaRPr lang="en-US"/>
          </a:p>
          <a:p>
            <a:pPr marL="800100" lvl="1" indent="-342900">
              <a:buFont typeface="Wingdings" panose="05000000000000000000" pitchFamily="2" charset="2"/>
              <a:buChar char="Ø"/>
            </a:pPr>
            <a:r>
              <a:rPr lang="en-US"/>
              <a:t>Gender </a:t>
            </a:r>
            <a:r>
              <a:rPr lang="en-US" dirty="0"/>
              <a:t>Responsive Budget Guideline</a:t>
            </a:r>
          </a:p>
          <a:p>
            <a:pPr marL="800100" lvl="1" indent="-342900">
              <a:buFont typeface="Wingdings" panose="05000000000000000000" pitchFamily="2" charset="2"/>
              <a:buChar char="Ø"/>
            </a:pPr>
            <a:endParaRPr lang="en-US"/>
          </a:p>
          <a:p>
            <a:pPr marL="800100" lvl="1" indent="-342900">
              <a:buFont typeface="Wingdings" panose="05000000000000000000" pitchFamily="2" charset="2"/>
              <a:buChar char="Ø"/>
            </a:pPr>
            <a:r>
              <a:rPr lang="en-US"/>
              <a:t>Local </a:t>
            </a:r>
            <a:r>
              <a:rPr lang="en-US" dirty="0"/>
              <a:t>Government Institutional Self – Assessment (</a:t>
            </a:r>
            <a:r>
              <a:rPr lang="en-US"/>
              <a:t>LISA)</a:t>
            </a:r>
          </a:p>
          <a:p>
            <a:pPr marL="800100" lvl="1" indent="-342900">
              <a:buFont typeface="Wingdings" panose="05000000000000000000" pitchFamily="2" charset="2"/>
              <a:buChar char="Ø"/>
            </a:pPr>
            <a:endParaRPr lang="en-US"/>
          </a:p>
          <a:p>
            <a:pPr marL="228600" lvl="1"/>
            <a:r>
              <a:rPr lang="en-US"/>
              <a:t>International </a:t>
            </a:r>
            <a:r>
              <a:rPr lang="en-US" dirty="0"/>
              <a:t>goals and commitments</a:t>
            </a:r>
          </a:p>
        </p:txBody>
      </p:sp>
      <p:sp>
        <p:nvSpPr>
          <p:cNvPr id="2" name="Title 1"/>
          <p:cNvSpPr>
            <a:spLocks noGrp="1"/>
          </p:cNvSpPr>
          <p:nvPr>
            <p:ph type="title"/>
          </p:nvPr>
        </p:nvSpPr>
        <p:spPr/>
        <p:txBody>
          <a:bodyPr/>
          <a:lstStyle/>
          <a:p>
            <a:r>
              <a:rPr lang="en-US" dirty="0"/>
              <a:t>Presentation Outline</a:t>
            </a:r>
          </a:p>
        </p:txBody>
      </p:sp>
      <p:pic>
        <p:nvPicPr>
          <p:cNvPr id="4" name="Picture 3">
            <a:extLst>
              <a:ext uri="{FF2B5EF4-FFF2-40B4-BE49-F238E27FC236}">
                <a16:creationId xmlns:a16="http://schemas.microsoft.com/office/drawing/2014/main" id="{9F233579-0A7C-177B-2465-2437E214FFC0}"/>
              </a:ext>
            </a:extLst>
          </p:cNvPr>
          <p:cNvPicPr>
            <a:picLocks noChangeAspect="1"/>
          </p:cNvPicPr>
          <p:nvPr/>
        </p:nvPicPr>
        <p:blipFill rotWithShape="1">
          <a:blip r:embed="rId2">
            <a:extLst>
              <a:ext uri="{28A0092B-C50C-407E-A947-70E740481C1C}">
                <a14:useLocalDpi xmlns:a14="http://schemas.microsoft.com/office/drawing/2010/main" val="0"/>
              </a:ext>
            </a:extLst>
          </a:blip>
          <a:srcRect l="6257" t="15079" r="39161" b="16409"/>
          <a:stretch/>
        </p:blipFill>
        <p:spPr>
          <a:xfrm>
            <a:off x="8015288" y="1819223"/>
            <a:ext cx="3844036" cy="3219554"/>
          </a:xfrm>
          <a:prstGeom prst="rect">
            <a:avLst/>
          </a:prstGeom>
        </p:spPr>
      </p:pic>
    </p:spTree>
    <p:extLst>
      <p:ext uri="{BB962C8B-B14F-4D97-AF65-F5344CB8AC3E}">
        <p14:creationId xmlns:p14="http://schemas.microsoft.com/office/powerpoint/2010/main" val="3057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123A4E-1370-1E29-7BEB-306FB7412BF7}"/>
              </a:ext>
            </a:extLst>
          </p:cNvPr>
          <p:cNvPicPr>
            <a:picLocks noGrp="1" noChangeAspect="1"/>
          </p:cNvPicPr>
          <p:nvPr>
            <p:ph idx="1"/>
          </p:nvPr>
        </p:nvPicPr>
        <p:blipFill>
          <a:blip r:embed="rId2"/>
          <a:stretch>
            <a:fillRect/>
          </a:stretch>
        </p:blipFill>
        <p:spPr>
          <a:xfrm>
            <a:off x="513463" y="988406"/>
            <a:ext cx="11678537" cy="6023822"/>
          </a:xfrm>
        </p:spPr>
      </p:pic>
      <p:sp>
        <p:nvSpPr>
          <p:cNvPr id="2" name="Title 1">
            <a:extLst>
              <a:ext uri="{FF2B5EF4-FFF2-40B4-BE49-F238E27FC236}">
                <a16:creationId xmlns:a16="http://schemas.microsoft.com/office/drawing/2014/main" id="{3752FF77-903C-E265-AB50-A5CD8A2A0DA1}"/>
              </a:ext>
            </a:extLst>
          </p:cNvPr>
          <p:cNvSpPr>
            <a:spLocks noGrp="1"/>
          </p:cNvSpPr>
          <p:nvPr>
            <p:ph type="title"/>
          </p:nvPr>
        </p:nvSpPr>
        <p:spPr/>
        <p:txBody>
          <a:bodyPr/>
          <a:lstStyle/>
          <a:p>
            <a:r>
              <a:rPr lang="en-US" dirty="0"/>
              <a:t>Thematic area 8: Social Inclusion </a:t>
            </a:r>
          </a:p>
        </p:txBody>
      </p:sp>
    </p:spTree>
    <p:extLst>
      <p:ext uri="{BB962C8B-B14F-4D97-AF65-F5344CB8AC3E}">
        <p14:creationId xmlns:p14="http://schemas.microsoft.com/office/powerpoint/2010/main" val="432782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E73C6F-6BE5-32B0-3648-450EA190DFCA}"/>
              </a:ext>
            </a:extLst>
          </p:cNvPr>
          <p:cNvPicPr>
            <a:picLocks noChangeAspect="1"/>
          </p:cNvPicPr>
          <p:nvPr/>
        </p:nvPicPr>
        <p:blipFill>
          <a:blip r:embed="rId2"/>
          <a:stretch>
            <a:fillRect/>
          </a:stretch>
        </p:blipFill>
        <p:spPr>
          <a:xfrm>
            <a:off x="497541" y="1248276"/>
            <a:ext cx="11694459" cy="3805923"/>
          </a:xfrm>
          <a:prstGeom prst="rect">
            <a:avLst/>
          </a:prstGeom>
        </p:spPr>
      </p:pic>
      <p:pic>
        <p:nvPicPr>
          <p:cNvPr id="5" name="Content Placeholder 4">
            <a:extLst>
              <a:ext uri="{FF2B5EF4-FFF2-40B4-BE49-F238E27FC236}">
                <a16:creationId xmlns:a16="http://schemas.microsoft.com/office/drawing/2014/main" id="{4B123A4E-1370-1E29-7BEB-306FB7412BF7}"/>
              </a:ext>
            </a:extLst>
          </p:cNvPr>
          <p:cNvPicPr>
            <a:picLocks noGrp="1" noChangeAspect="1"/>
          </p:cNvPicPr>
          <p:nvPr>
            <p:ph idx="1"/>
          </p:nvPr>
        </p:nvPicPr>
        <p:blipFill rotWithShape="1">
          <a:blip r:embed="rId3"/>
          <a:srcRect b="92708"/>
          <a:stretch/>
        </p:blipFill>
        <p:spPr>
          <a:xfrm>
            <a:off x="497541" y="795000"/>
            <a:ext cx="11694459" cy="439867"/>
          </a:xfrm>
        </p:spPr>
      </p:pic>
      <p:sp>
        <p:nvSpPr>
          <p:cNvPr id="2" name="Title 1">
            <a:extLst>
              <a:ext uri="{FF2B5EF4-FFF2-40B4-BE49-F238E27FC236}">
                <a16:creationId xmlns:a16="http://schemas.microsoft.com/office/drawing/2014/main" id="{3752FF77-903C-E265-AB50-A5CD8A2A0DA1}"/>
              </a:ext>
            </a:extLst>
          </p:cNvPr>
          <p:cNvSpPr>
            <a:spLocks noGrp="1"/>
          </p:cNvSpPr>
          <p:nvPr>
            <p:ph type="title"/>
          </p:nvPr>
        </p:nvSpPr>
        <p:spPr/>
        <p:txBody>
          <a:bodyPr/>
          <a:lstStyle/>
          <a:p>
            <a:r>
              <a:rPr lang="en-US" dirty="0"/>
              <a:t>Thematic area 8: Social Inclusion </a:t>
            </a:r>
          </a:p>
        </p:txBody>
      </p:sp>
    </p:spTree>
    <p:extLst>
      <p:ext uri="{BB962C8B-B14F-4D97-AF65-F5344CB8AC3E}">
        <p14:creationId xmlns:p14="http://schemas.microsoft.com/office/powerpoint/2010/main" val="3528157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D33947-D5F9-8CA1-1B87-9AF7002BCB7A}"/>
              </a:ext>
            </a:extLst>
          </p:cNvPr>
          <p:cNvPicPr>
            <a:picLocks noGrp="1" noChangeAspect="1"/>
          </p:cNvPicPr>
          <p:nvPr>
            <p:ph idx="1"/>
          </p:nvPr>
        </p:nvPicPr>
        <p:blipFill>
          <a:blip r:embed="rId2"/>
          <a:stretch>
            <a:fillRect/>
          </a:stretch>
        </p:blipFill>
        <p:spPr>
          <a:xfrm>
            <a:off x="542559" y="953139"/>
            <a:ext cx="11506005" cy="4515332"/>
          </a:xfrm>
        </p:spPr>
      </p:pic>
      <p:sp>
        <p:nvSpPr>
          <p:cNvPr id="2" name="Title 1">
            <a:extLst>
              <a:ext uri="{FF2B5EF4-FFF2-40B4-BE49-F238E27FC236}">
                <a16:creationId xmlns:a16="http://schemas.microsoft.com/office/drawing/2014/main" id="{3752FF77-903C-E265-AB50-A5CD8A2A0DA1}"/>
              </a:ext>
            </a:extLst>
          </p:cNvPr>
          <p:cNvSpPr>
            <a:spLocks noGrp="1"/>
          </p:cNvSpPr>
          <p:nvPr>
            <p:ph type="title"/>
          </p:nvPr>
        </p:nvSpPr>
        <p:spPr/>
        <p:txBody>
          <a:bodyPr/>
          <a:lstStyle/>
          <a:p>
            <a:r>
              <a:rPr lang="en-US" dirty="0"/>
              <a:t>Thematic area 7: Physical Infrastructure</a:t>
            </a:r>
          </a:p>
        </p:txBody>
      </p:sp>
    </p:spTree>
    <p:extLst>
      <p:ext uri="{BB962C8B-B14F-4D97-AF65-F5344CB8AC3E}">
        <p14:creationId xmlns:p14="http://schemas.microsoft.com/office/powerpoint/2010/main" val="4098912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D7E223-9354-145B-F407-2A14AD83D970}"/>
              </a:ext>
            </a:extLst>
          </p:cNvPr>
          <p:cNvSpPr>
            <a:spLocks noGrp="1"/>
          </p:cNvSpPr>
          <p:nvPr>
            <p:ph idx="1"/>
          </p:nvPr>
        </p:nvSpPr>
        <p:spPr/>
        <p:txBody>
          <a:bodyPr/>
          <a:lstStyle/>
          <a:p>
            <a:r>
              <a:rPr lang="en-US" dirty="0"/>
              <a:t>Child friendly and disable friendly</a:t>
            </a:r>
          </a:p>
          <a:p>
            <a:pPr lvl="1"/>
            <a:endParaRPr lang="en-US"/>
          </a:p>
          <a:p>
            <a:pPr marL="860425" lvl="1" indent="-403225">
              <a:buFont typeface="Wingdings" panose="05000000000000000000" pitchFamily="2" charset="2"/>
              <a:buChar char="Ø"/>
            </a:pPr>
            <a:r>
              <a:rPr lang="en-US"/>
              <a:t>Child </a:t>
            </a:r>
            <a:r>
              <a:rPr lang="en-US" dirty="0"/>
              <a:t>friendly and local policy</a:t>
            </a:r>
          </a:p>
          <a:p>
            <a:pPr marL="860425" lvl="1" indent="-403225">
              <a:buFont typeface="Wingdings" panose="05000000000000000000" pitchFamily="2" charset="2"/>
              <a:buChar char="Ø"/>
            </a:pPr>
            <a:endParaRPr lang="en-US"/>
          </a:p>
          <a:p>
            <a:pPr marL="860425" lvl="1" indent="-403225">
              <a:buFont typeface="Wingdings" panose="05000000000000000000" pitchFamily="2" charset="2"/>
              <a:buChar char="Ø"/>
            </a:pPr>
            <a:r>
              <a:rPr lang="en-US"/>
              <a:t>Proposal </a:t>
            </a:r>
            <a:r>
              <a:rPr lang="en-US" dirty="0"/>
              <a:t>of child friendly ward declaration</a:t>
            </a:r>
          </a:p>
          <a:p>
            <a:pPr marL="860425" lvl="1" indent="-403225">
              <a:buFont typeface="Wingdings" panose="05000000000000000000" pitchFamily="2" charset="2"/>
              <a:buChar char="Ø"/>
            </a:pPr>
            <a:endParaRPr lang="en-US"/>
          </a:p>
          <a:p>
            <a:pPr marL="860425" lvl="1" indent="-403225">
              <a:buFont typeface="Wingdings" panose="05000000000000000000" pitchFamily="2" charset="2"/>
              <a:buChar char="Ø"/>
            </a:pPr>
            <a:r>
              <a:rPr lang="en-US"/>
              <a:t>Proposal </a:t>
            </a:r>
            <a:r>
              <a:rPr lang="en-US" dirty="0"/>
              <a:t>of child friendly local level declaration</a:t>
            </a:r>
          </a:p>
          <a:p>
            <a:pPr marL="860425" lvl="1" indent="-403225">
              <a:buFont typeface="Wingdings" panose="05000000000000000000" pitchFamily="2" charset="2"/>
              <a:buChar char="Ø"/>
            </a:pPr>
            <a:endParaRPr lang="en-US"/>
          </a:p>
          <a:p>
            <a:pPr marL="860425" lvl="1" indent="-403225">
              <a:buFont typeface="Wingdings" panose="05000000000000000000" pitchFamily="2" charset="2"/>
              <a:buChar char="Ø"/>
            </a:pPr>
            <a:r>
              <a:rPr lang="en-US"/>
              <a:t>If </a:t>
            </a:r>
            <a:r>
              <a:rPr lang="en-US" dirty="0"/>
              <a:t>the declaration is as per child friendly local governance implementation guideline, 2078 </a:t>
            </a:r>
          </a:p>
          <a:p>
            <a:endParaRPr lang="en-US" dirty="0"/>
          </a:p>
          <a:p>
            <a:endParaRPr lang="en-US" dirty="0"/>
          </a:p>
        </p:txBody>
      </p:sp>
      <p:sp>
        <p:nvSpPr>
          <p:cNvPr id="2" name="Title 1">
            <a:extLst>
              <a:ext uri="{FF2B5EF4-FFF2-40B4-BE49-F238E27FC236}">
                <a16:creationId xmlns:a16="http://schemas.microsoft.com/office/drawing/2014/main" id="{066B4930-9A45-B6B2-20C3-BE95E5DC223D}"/>
              </a:ext>
            </a:extLst>
          </p:cNvPr>
          <p:cNvSpPr>
            <a:spLocks noGrp="1"/>
          </p:cNvSpPr>
          <p:nvPr>
            <p:ph type="title"/>
          </p:nvPr>
        </p:nvSpPr>
        <p:spPr/>
        <p:txBody>
          <a:bodyPr/>
          <a:lstStyle/>
          <a:p>
            <a:r>
              <a:rPr lang="en-US" dirty="0"/>
              <a:t>Thematic area 7: Physical Infrastructure </a:t>
            </a:r>
          </a:p>
        </p:txBody>
      </p:sp>
    </p:spTree>
    <p:extLst>
      <p:ext uri="{BB962C8B-B14F-4D97-AF65-F5344CB8AC3E}">
        <p14:creationId xmlns:p14="http://schemas.microsoft.com/office/powerpoint/2010/main" val="1523507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818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mage in the cover page shows a woman weaving bamboo handicraft">
            <a:extLst>
              <a:ext uri="{FF2B5EF4-FFF2-40B4-BE49-F238E27FC236}">
                <a16:creationId xmlns:a16="http://schemas.microsoft.com/office/drawing/2014/main" id="{6AD34703-B830-C017-7886-B6E8DF12E6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22920" y="1156061"/>
            <a:ext cx="3916680" cy="55952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9DA82B7-8871-DDBC-0796-EC63CCE12FB7}"/>
              </a:ext>
            </a:extLst>
          </p:cNvPr>
          <p:cNvSpPr>
            <a:spLocks noGrp="1"/>
          </p:cNvSpPr>
          <p:nvPr>
            <p:ph type="title"/>
          </p:nvPr>
        </p:nvSpPr>
        <p:spPr/>
        <p:txBody>
          <a:bodyPr/>
          <a:lstStyle/>
          <a:p>
            <a:r>
              <a:rPr lang="en-US" dirty="0"/>
              <a:t>An Example: GESI policy, 2076, </a:t>
            </a:r>
            <a:r>
              <a:rPr lang="en-US" dirty="0" err="1"/>
              <a:t>Kirtipur</a:t>
            </a:r>
            <a:r>
              <a:rPr lang="en-US" dirty="0"/>
              <a:t> Municipality</a:t>
            </a:r>
          </a:p>
        </p:txBody>
      </p:sp>
      <p:sp>
        <p:nvSpPr>
          <p:cNvPr id="4" name="Content Placeholder 2">
            <a:extLst>
              <a:ext uri="{FF2B5EF4-FFF2-40B4-BE49-F238E27FC236}">
                <a16:creationId xmlns:a16="http://schemas.microsoft.com/office/drawing/2014/main" id="{04758D87-5660-9281-7CCF-D2EE725E054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6" name="Content Placeholder 2">
            <a:extLst>
              <a:ext uri="{FF2B5EF4-FFF2-40B4-BE49-F238E27FC236}">
                <a16:creationId xmlns:a16="http://schemas.microsoft.com/office/drawing/2014/main" id="{6A31EDF8-C910-C2CB-0AB9-DAEC89A1F5D9}"/>
              </a:ext>
            </a:extLst>
          </p:cNvPr>
          <p:cNvSpPr txBox="1">
            <a:spLocks/>
          </p:cNvSpPr>
          <p:nvPr/>
        </p:nvSpPr>
        <p:spPr>
          <a:xfrm>
            <a:off x="883920" y="1116332"/>
            <a:ext cx="7239000" cy="54416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ea typeface="Calibri" panose="020F0502020204030204" pitchFamily="34" charset="0"/>
              </a:rPr>
              <a:t>Rationale</a:t>
            </a:r>
            <a:endParaRPr lang="en-US" b="1" dirty="0">
              <a:ea typeface="Calibri" panose="020F0502020204030204" pitchFamily="34" charset="0"/>
            </a:endParaRPr>
          </a:p>
          <a:p>
            <a:r>
              <a:rPr lang="en-US" dirty="0">
                <a:ea typeface="Calibri" panose="020F0502020204030204" pitchFamily="34" charset="0"/>
              </a:rPr>
              <a:t>To implement the provisions in different legal documents including the constitution of Nepal</a:t>
            </a:r>
          </a:p>
          <a:p>
            <a:r>
              <a:rPr lang="en-US" dirty="0">
                <a:ea typeface="Calibri" panose="020F0502020204030204" pitchFamily="34" charset="0"/>
              </a:rPr>
              <a:t>To address the problem and challenges and develop necessary interventions</a:t>
            </a:r>
          </a:p>
          <a:p>
            <a:r>
              <a:rPr lang="en-US" dirty="0">
                <a:ea typeface="Calibri" panose="020F0502020204030204" pitchFamily="34" charset="0"/>
              </a:rPr>
              <a:t>Due to lack of monitoring system</a:t>
            </a:r>
          </a:p>
          <a:p>
            <a:r>
              <a:rPr lang="en-US" dirty="0">
                <a:effectLst/>
                <a:ea typeface="Calibri" panose="020F0502020204030204" pitchFamily="34" charset="0"/>
              </a:rPr>
              <a:t>lack of disaggregated data and regular and agile for gender equality and women's empowerment</a:t>
            </a:r>
          </a:p>
          <a:p>
            <a:r>
              <a:rPr lang="en-US" dirty="0">
                <a:effectLst/>
                <a:ea typeface="Calibri" panose="020F0502020204030204" pitchFamily="34" charset="0"/>
              </a:rPr>
              <a:t>Planned mainstreaming and localization of GESI policy</a:t>
            </a:r>
            <a:endParaRPr lang="en-US" dirty="0"/>
          </a:p>
        </p:txBody>
      </p:sp>
    </p:spTree>
    <p:extLst>
      <p:ext uri="{BB962C8B-B14F-4D97-AF65-F5344CB8AC3E}">
        <p14:creationId xmlns:p14="http://schemas.microsoft.com/office/powerpoint/2010/main" val="3947420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4F0C-BA70-6B93-EAF3-7E7C44330306}"/>
              </a:ext>
            </a:extLst>
          </p:cNvPr>
          <p:cNvSpPr>
            <a:spLocks noGrp="1"/>
          </p:cNvSpPr>
          <p:nvPr>
            <p:ph idx="1"/>
          </p:nvPr>
        </p:nvSpPr>
        <p:spPr>
          <a:xfrm>
            <a:off x="838200" y="1825625"/>
            <a:ext cx="5616892" cy="4351338"/>
          </a:xfrm>
        </p:spPr>
        <p:txBody>
          <a:bodyPr>
            <a:noAutofit/>
          </a:bodyPr>
          <a:lstStyle/>
          <a:p>
            <a:pPr marL="0" marR="0">
              <a:lnSpc>
                <a:spcPct val="107000"/>
              </a:lnSpc>
              <a:spcBef>
                <a:spcPts val="0"/>
              </a:spcBef>
              <a:spcAft>
                <a:spcPts val="800"/>
              </a:spcAft>
            </a:pPr>
            <a:r>
              <a:rPr lang="en-US" sz="2400" kern="100" dirty="0">
                <a:effectLst/>
                <a:ea typeface="Calibri" panose="020F0502020204030204" pitchFamily="34" charset="0"/>
                <a:cs typeface="Mangal" panose="02040503050203030202" pitchFamily="18" charset="0"/>
              </a:rPr>
              <a:t>A policy will be implemented by </a:t>
            </a:r>
          </a:p>
          <a:p>
            <a:pPr marL="0" marR="0">
              <a:lnSpc>
                <a:spcPct val="107000"/>
              </a:lnSpc>
              <a:spcBef>
                <a:spcPts val="0"/>
              </a:spcBef>
              <a:spcAft>
                <a:spcPts val="800"/>
              </a:spcAft>
            </a:pPr>
            <a:r>
              <a:rPr lang="en-US" sz="2400" kern="100" dirty="0">
                <a:effectLst/>
                <a:ea typeface="Calibri" panose="020F0502020204030204" pitchFamily="34" charset="0"/>
                <a:cs typeface="Mangal" panose="02040503050203030202" pitchFamily="18" charset="0"/>
              </a:rPr>
              <a:t>mainstreaming and institutionalizing all plans and programs operated by the municipality </a:t>
            </a:r>
          </a:p>
          <a:p>
            <a:pPr marL="0" marR="0">
              <a:lnSpc>
                <a:spcPct val="107000"/>
              </a:lnSpc>
              <a:spcBef>
                <a:spcPts val="0"/>
              </a:spcBef>
              <a:spcAft>
                <a:spcPts val="800"/>
              </a:spcAft>
            </a:pPr>
            <a:r>
              <a:rPr lang="en-US" sz="2400" kern="100" dirty="0">
                <a:effectLst/>
                <a:ea typeface="Calibri" panose="020F0502020204030204" pitchFamily="34" charset="0"/>
                <a:cs typeface="Mangal" panose="02040503050203030202" pitchFamily="18" charset="0"/>
              </a:rPr>
              <a:t>through gender equality and social inclusion perspective </a:t>
            </a:r>
          </a:p>
          <a:p>
            <a:pPr marL="0" marR="0">
              <a:lnSpc>
                <a:spcPct val="107000"/>
              </a:lnSpc>
              <a:spcBef>
                <a:spcPts val="0"/>
              </a:spcBef>
              <a:spcAft>
                <a:spcPts val="800"/>
              </a:spcAft>
            </a:pPr>
            <a:r>
              <a:rPr lang="en-US" sz="2400" kern="100" dirty="0">
                <a:effectLst/>
                <a:ea typeface="Calibri" panose="020F0502020204030204" pitchFamily="34" charset="0"/>
                <a:cs typeface="Mangal" panose="02040503050203030202" pitchFamily="18" charset="0"/>
              </a:rPr>
              <a:t>with m</a:t>
            </a:r>
            <a:r>
              <a:rPr lang="en-US" sz="2400" kern="100" dirty="0">
                <a:ea typeface="Calibri" panose="020F0502020204030204" pitchFamily="34" charset="0"/>
                <a:cs typeface="Mangal" panose="02040503050203030202" pitchFamily="18" charset="0"/>
              </a:rPr>
              <a:t>eaningful participation of women and marginalized groups </a:t>
            </a:r>
          </a:p>
          <a:p>
            <a:pPr marL="0" marR="0" indent="0">
              <a:lnSpc>
                <a:spcPct val="107000"/>
              </a:lnSpc>
              <a:spcBef>
                <a:spcPts val="0"/>
              </a:spcBef>
              <a:spcAft>
                <a:spcPts val="800"/>
              </a:spcAft>
              <a:buNone/>
            </a:pPr>
            <a:endParaRPr lang="en-US" kern="100" dirty="0">
              <a:effectLst/>
              <a:ea typeface="Calibri" panose="020F0502020204030204" pitchFamily="34" charset="0"/>
              <a:cs typeface="Mangal" panose="02040503050203030202" pitchFamily="18" charset="0"/>
            </a:endParaRPr>
          </a:p>
        </p:txBody>
      </p:sp>
      <p:sp>
        <p:nvSpPr>
          <p:cNvPr id="2" name="Title 1">
            <a:extLst>
              <a:ext uri="{FF2B5EF4-FFF2-40B4-BE49-F238E27FC236}">
                <a16:creationId xmlns:a16="http://schemas.microsoft.com/office/drawing/2014/main" id="{F4668E1D-EDF6-5F8C-C3CC-2805F28A76CC}"/>
              </a:ext>
            </a:extLst>
          </p:cNvPr>
          <p:cNvSpPr>
            <a:spLocks noGrp="1"/>
          </p:cNvSpPr>
          <p:nvPr>
            <p:ph type="title"/>
          </p:nvPr>
        </p:nvSpPr>
        <p:spPr/>
        <p:txBody>
          <a:bodyPr/>
          <a:lstStyle/>
          <a:p>
            <a:r>
              <a:rPr lang="en-US" dirty="0"/>
              <a:t>An Example: GESI policy, 2076, </a:t>
            </a:r>
            <a:r>
              <a:rPr lang="en-US" dirty="0" err="1"/>
              <a:t>Kirtipur</a:t>
            </a:r>
            <a:r>
              <a:rPr lang="en-US" dirty="0"/>
              <a:t> Municipality</a:t>
            </a:r>
          </a:p>
        </p:txBody>
      </p:sp>
      <p:pic>
        <p:nvPicPr>
          <p:cNvPr id="7" name="Picture 6">
            <a:extLst>
              <a:ext uri="{FF2B5EF4-FFF2-40B4-BE49-F238E27FC236}">
                <a16:creationId xmlns:a16="http://schemas.microsoft.com/office/drawing/2014/main" id="{8E832D98-ABF7-BC7B-FA2E-84EFA5198576}"/>
              </a:ext>
            </a:extLst>
          </p:cNvPr>
          <p:cNvPicPr>
            <a:picLocks noChangeAspect="1"/>
          </p:cNvPicPr>
          <p:nvPr/>
        </p:nvPicPr>
        <p:blipFill>
          <a:blip r:embed="rId3"/>
          <a:stretch>
            <a:fillRect/>
          </a:stretch>
        </p:blipFill>
        <p:spPr>
          <a:xfrm>
            <a:off x="6455092" y="2073592"/>
            <a:ext cx="5591175" cy="3076575"/>
          </a:xfrm>
          <a:prstGeom prst="rect">
            <a:avLst/>
          </a:prstGeom>
        </p:spPr>
      </p:pic>
    </p:spTree>
    <p:extLst>
      <p:ext uri="{BB962C8B-B14F-4D97-AF65-F5344CB8AC3E}">
        <p14:creationId xmlns:p14="http://schemas.microsoft.com/office/powerpoint/2010/main" val="438325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4F0C-BA70-6B93-EAF3-7E7C44330306}"/>
              </a:ext>
            </a:extLst>
          </p:cNvPr>
          <p:cNvSpPr>
            <a:spLocks noGrp="1"/>
          </p:cNvSpPr>
          <p:nvPr>
            <p:ph idx="1"/>
          </p:nvPr>
        </p:nvSpPr>
        <p:spPr>
          <a:xfrm>
            <a:off x="609600" y="884508"/>
            <a:ext cx="11165797" cy="1210371"/>
          </a:xfrm>
        </p:spPr>
        <p:txBody>
          <a:bodyPr>
            <a:noAutofit/>
          </a:bodyPr>
          <a:lstStyle/>
          <a:p>
            <a:pPr marL="0" marR="0" indent="0">
              <a:lnSpc>
                <a:spcPct val="107000"/>
              </a:lnSpc>
              <a:spcBef>
                <a:spcPts val="0"/>
              </a:spcBef>
              <a:spcAft>
                <a:spcPts val="800"/>
              </a:spcAft>
              <a:buNone/>
            </a:pPr>
            <a:r>
              <a:rPr lang="en-US" b="1" kern="100" dirty="0">
                <a:effectLst/>
                <a:ea typeface="Calibri" panose="020F0502020204030204" pitchFamily="34" charset="0"/>
                <a:cs typeface="Mangal" panose="02040503050203030202" pitchFamily="18" charset="0"/>
              </a:rPr>
              <a:t>Strategies</a:t>
            </a:r>
          </a:p>
          <a:p>
            <a:pPr marL="0" marR="0">
              <a:lnSpc>
                <a:spcPct val="107000"/>
              </a:lnSpc>
              <a:spcBef>
                <a:spcPts val="0"/>
              </a:spcBef>
              <a:spcAft>
                <a:spcPts val="800"/>
              </a:spcAft>
            </a:pPr>
            <a:r>
              <a:rPr lang="en-US" kern="100" dirty="0">
                <a:effectLst/>
                <a:ea typeface="Calibri" panose="020F0502020204030204" pitchFamily="34" charset="0"/>
                <a:cs typeface="Mangal" panose="02040503050203030202" pitchFamily="18" charset="0"/>
              </a:rPr>
              <a:t>Mainstreaming gender equality and </a:t>
            </a:r>
            <a:r>
              <a:rPr lang="en-US" kern="100">
                <a:effectLst/>
                <a:ea typeface="Calibri" panose="020F0502020204030204" pitchFamily="34" charset="0"/>
                <a:cs typeface="Mangal" panose="02040503050203030202" pitchFamily="18" charset="0"/>
              </a:rPr>
              <a:t>social inclusion</a:t>
            </a:r>
            <a:endParaRPr lang="en-US" kern="100" dirty="0">
              <a:effectLst/>
              <a:ea typeface="Calibri" panose="020F0502020204030204" pitchFamily="34" charset="0"/>
              <a:cs typeface="Mangal" panose="02040503050203030202" pitchFamily="18" charset="0"/>
            </a:endParaRPr>
          </a:p>
          <a:p>
            <a:pPr marL="0" marR="0">
              <a:lnSpc>
                <a:spcPct val="107000"/>
              </a:lnSpc>
              <a:spcBef>
                <a:spcPts val="0"/>
              </a:spcBef>
              <a:spcAft>
                <a:spcPts val="800"/>
              </a:spcAft>
            </a:pPr>
            <a:endParaRPr lang="en-US" kern="100" dirty="0">
              <a:effectLst/>
              <a:ea typeface="Calibri" panose="020F0502020204030204" pitchFamily="34" charset="0"/>
              <a:cs typeface="Mangal" panose="02040503050203030202" pitchFamily="18" charset="0"/>
            </a:endParaRPr>
          </a:p>
        </p:txBody>
      </p:sp>
      <p:sp>
        <p:nvSpPr>
          <p:cNvPr id="2" name="Title 1">
            <a:extLst>
              <a:ext uri="{FF2B5EF4-FFF2-40B4-BE49-F238E27FC236}">
                <a16:creationId xmlns:a16="http://schemas.microsoft.com/office/drawing/2014/main" id="{F4668E1D-EDF6-5F8C-C3CC-2805F28A76CC}"/>
              </a:ext>
            </a:extLst>
          </p:cNvPr>
          <p:cNvSpPr>
            <a:spLocks noGrp="1"/>
          </p:cNvSpPr>
          <p:nvPr>
            <p:ph type="title"/>
          </p:nvPr>
        </p:nvSpPr>
        <p:spPr/>
        <p:txBody>
          <a:bodyPr/>
          <a:lstStyle/>
          <a:p>
            <a:r>
              <a:rPr lang="en-US" dirty="0"/>
              <a:t>An Example: GESI policy, 2076, </a:t>
            </a:r>
            <a:r>
              <a:rPr lang="en-US" dirty="0" err="1"/>
              <a:t>Kirtipur</a:t>
            </a:r>
            <a:r>
              <a:rPr lang="en-US" dirty="0"/>
              <a:t> Municipality</a:t>
            </a:r>
          </a:p>
        </p:txBody>
      </p:sp>
      <p:pic>
        <p:nvPicPr>
          <p:cNvPr id="5" name="Picture 4">
            <a:extLst>
              <a:ext uri="{FF2B5EF4-FFF2-40B4-BE49-F238E27FC236}">
                <a16:creationId xmlns:a16="http://schemas.microsoft.com/office/drawing/2014/main" id="{CB5654CD-0730-5908-B815-F8FDA02932BA}"/>
              </a:ext>
            </a:extLst>
          </p:cNvPr>
          <p:cNvPicPr>
            <a:picLocks noChangeAspect="1"/>
          </p:cNvPicPr>
          <p:nvPr/>
        </p:nvPicPr>
        <p:blipFill rotWithShape="1">
          <a:blip r:embed="rId3"/>
          <a:srcRect l="27750" t="29323" r="28500" b="17984"/>
          <a:stretch/>
        </p:blipFill>
        <p:spPr>
          <a:xfrm>
            <a:off x="6743828" y="3213806"/>
            <a:ext cx="5334000" cy="3611880"/>
          </a:xfrm>
          <a:prstGeom prst="rect">
            <a:avLst/>
          </a:prstGeom>
        </p:spPr>
      </p:pic>
      <p:sp>
        <p:nvSpPr>
          <p:cNvPr id="6" name="Content Placeholder 2">
            <a:extLst>
              <a:ext uri="{FF2B5EF4-FFF2-40B4-BE49-F238E27FC236}">
                <a16:creationId xmlns:a16="http://schemas.microsoft.com/office/drawing/2014/main" id="{221C5C5A-7CA3-0186-543B-B7AB06CC3CE4}"/>
              </a:ext>
            </a:extLst>
          </p:cNvPr>
          <p:cNvSpPr txBox="1">
            <a:spLocks/>
          </p:cNvSpPr>
          <p:nvPr/>
        </p:nvSpPr>
        <p:spPr>
          <a:xfrm>
            <a:off x="609600" y="2348752"/>
            <a:ext cx="8032376" cy="4509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pPr>
            <a:r>
              <a:rPr lang="en-US" sz="2400" kern="100" dirty="0">
                <a:ea typeface="Calibri" panose="020F0502020204030204" pitchFamily="34" charset="0"/>
                <a:cs typeface="Mangal" panose="02040503050203030202" pitchFamily="18" charset="0"/>
              </a:rPr>
              <a:t>Economic, social and political inclusion and </a:t>
            </a:r>
            <a:r>
              <a:rPr lang="en-US" sz="2400" kern="100">
                <a:ea typeface="Calibri" panose="020F0502020204030204" pitchFamily="34" charset="0"/>
                <a:cs typeface="Mangal" panose="02040503050203030202" pitchFamily="18" charset="0"/>
              </a:rPr>
              <a:t>empowerment </a:t>
            </a:r>
            <a:endParaRPr lang="en-US" sz="2400" kern="100" dirty="0">
              <a:ea typeface="Calibri" panose="020F0502020204030204" pitchFamily="34" charset="0"/>
              <a:cs typeface="Mangal" panose="02040503050203030202" pitchFamily="18" charset="0"/>
            </a:endParaRPr>
          </a:p>
          <a:p>
            <a:pPr>
              <a:lnSpc>
                <a:spcPct val="107000"/>
              </a:lnSpc>
              <a:spcBef>
                <a:spcPts val="0"/>
              </a:spcBef>
              <a:spcAft>
                <a:spcPts val="800"/>
              </a:spcAft>
            </a:pPr>
            <a:endParaRPr lang="en-US" sz="2400" kern="100">
              <a:ea typeface="Calibri" panose="020F0502020204030204" pitchFamily="34" charset="0"/>
              <a:cs typeface="Mangal" panose="02040503050203030202" pitchFamily="18" charset="0"/>
            </a:endParaRPr>
          </a:p>
          <a:p>
            <a:pPr>
              <a:lnSpc>
                <a:spcPct val="107000"/>
              </a:lnSpc>
              <a:spcBef>
                <a:spcPts val="0"/>
              </a:spcBef>
              <a:spcAft>
                <a:spcPts val="800"/>
              </a:spcAft>
            </a:pPr>
            <a:r>
              <a:rPr lang="en-US" sz="2400" kern="100">
                <a:ea typeface="Calibri" panose="020F0502020204030204" pitchFamily="34" charset="0"/>
                <a:cs typeface="Mangal" panose="02040503050203030202" pitchFamily="18" charset="0"/>
              </a:rPr>
              <a:t>Institutional </a:t>
            </a:r>
            <a:r>
              <a:rPr lang="en-US" sz="2400" kern="100" dirty="0">
                <a:ea typeface="Calibri" panose="020F0502020204030204" pitchFamily="34" charset="0"/>
                <a:cs typeface="Mangal" panose="02040503050203030202" pitchFamily="18" charset="0"/>
              </a:rPr>
              <a:t>framework, awareness and capacity </a:t>
            </a:r>
            <a:r>
              <a:rPr lang="en-US" sz="2400" kern="100">
                <a:ea typeface="Calibri" panose="020F0502020204030204" pitchFamily="34" charset="0"/>
                <a:cs typeface="Mangal" panose="02040503050203030202" pitchFamily="18" charset="0"/>
              </a:rPr>
              <a:t>building </a:t>
            </a:r>
            <a:endParaRPr lang="en-US" sz="2400" kern="100" dirty="0">
              <a:ea typeface="Calibri" panose="020F0502020204030204" pitchFamily="34" charset="0"/>
              <a:cs typeface="Mangal" panose="02040503050203030202" pitchFamily="18" charset="0"/>
            </a:endParaRPr>
          </a:p>
          <a:p>
            <a:pPr>
              <a:lnSpc>
                <a:spcPct val="107000"/>
              </a:lnSpc>
              <a:spcBef>
                <a:spcPts val="0"/>
              </a:spcBef>
              <a:spcAft>
                <a:spcPts val="800"/>
              </a:spcAft>
            </a:pPr>
            <a:endParaRPr lang="en-US" sz="2400" kern="100">
              <a:ea typeface="Calibri" panose="020F0502020204030204" pitchFamily="34" charset="0"/>
              <a:cs typeface="Mangal" panose="02040503050203030202" pitchFamily="18" charset="0"/>
            </a:endParaRPr>
          </a:p>
          <a:p>
            <a:pPr>
              <a:lnSpc>
                <a:spcPct val="107000"/>
              </a:lnSpc>
              <a:spcBef>
                <a:spcPts val="0"/>
              </a:spcBef>
              <a:spcAft>
                <a:spcPts val="800"/>
              </a:spcAft>
            </a:pPr>
            <a:r>
              <a:rPr lang="en-US" sz="2400" kern="100">
                <a:ea typeface="Calibri" panose="020F0502020204030204" pitchFamily="34" charset="0"/>
                <a:cs typeface="Mangal" panose="02040503050203030202" pitchFamily="18" charset="0"/>
              </a:rPr>
              <a:t>Collaboration</a:t>
            </a:r>
            <a:r>
              <a:rPr lang="en-US" sz="2400" kern="100" dirty="0">
                <a:ea typeface="Calibri" panose="020F0502020204030204" pitchFamily="34" charset="0"/>
                <a:cs typeface="Mangal" panose="02040503050203030202" pitchFamily="18" charset="0"/>
              </a:rPr>
              <a:t>, coordination and facilitation</a:t>
            </a:r>
          </a:p>
          <a:p>
            <a:pPr>
              <a:lnSpc>
                <a:spcPct val="107000"/>
              </a:lnSpc>
              <a:spcBef>
                <a:spcPts val="0"/>
              </a:spcBef>
              <a:spcAft>
                <a:spcPts val="800"/>
              </a:spcAft>
            </a:pPr>
            <a:endParaRPr lang="en-US" sz="2400" kern="100">
              <a:ea typeface="Calibri" panose="020F0502020204030204" pitchFamily="34" charset="0"/>
              <a:cs typeface="Mangal" panose="02040503050203030202" pitchFamily="18" charset="0"/>
            </a:endParaRPr>
          </a:p>
          <a:p>
            <a:pPr>
              <a:lnSpc>
                <a:spcPct val="107000"/>
              </a:lnSpc>
              <a:spcBef>
                <a:spcPts val="0"/>
              </a:spcBef>
              <a:spcAft>
                <a:spcPts val="800"/>
              </a:spcAft>
            </a:pPr>
            <a:r>
              <a:rPr lang="en-US" sz="2400" kern="100">
                <a:ea typeface="Calibri" panose="020F0502020204030204" pitchFamily="34" charset="0"/>
                <a:cs typeface="Mangal" panose="02040503050203030202" pitchFamily="18" charset="0"/>
              </a:rPr>
              <a:t>Social </a:t>
            </a:r>
            <a:r>
              <a:rPr lang="en-US" sz="2400" kern="100" dirty="0">
                <a:ea typeface="Calibri" panose="020F0502020204030204" pitchFamily="34" charset="0"/>
                <a:cs typeface="Mangal" panose="02040503050203030202" pitchFamily="18" charset="0"/>
              </a:rPr>
              <a:t>security and safety </a:t>
            </a:r>
          </a:p>
          <a:p>
            <a:pPr>
              <a:lnSpc>
                <a:spcPct val="107000"/>
              </a:lnSpc>
              <a:spcBef>
                <a:spcPts val="0"/>
              </a:spcBef>
              <a:spcAft>
                <a:spcPts val="800"/>
              </a:spcAft>
            </a:pPr>
            <a:endParaRPr lang="en-US" sz="2400" kern="100">
              <a:ea typeface="Calibri" panose="020F0502020204030204" pitchFamily="34" charset="0"/>
              <a:cs typeface="Mangal" panose="02040503050203030202" pitchFamily="18" charset="0"/>
            </a:endParaRPr>
          </a:p>
          <a:p>
            <a:pPr>
              <a:lnSpc>
                <a:spcPct val="107000"/>
              </a:lnSpc>
              <a:spcBef>
                <a:spcPts val="0"/>
              </a:spcBef>
              <a:spcAft>
                <a:spcPts val="800"/>
              </a:spcAft>
            </a:pPr>
            <a:r>
              <a:rPr lang="en-US" sz="2400" kern="100">
                <a:ea typeface="Calibri" panose="020F0502020204030204" pitchFamily="34" charset="0"/>
                <a:cs typeface="Mangal" panose="02040503050203030202" pitchFamily="18" charset="0"/>
              </a:rPr>
              <a:t>Monitoring and evaluation</a:t>
            </a:r>
            <a:endParaRPr lang="en-US" sz="2400" kern="100" dirty="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705751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929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986" y="1253330"/>
            <a:ext cx="5366014" cy="5416411"/>
          </a:xfrm>
        </p:spPr>
        <p:txBody>
          <a:bodyPr/>
          <a:lstStyle/>
          <a:p>
            <a:r>
              <a:rPr lang="en-US" dirty="0"/>
              <a:t>17 goals and </a:t>
            </a:r>
            <a:r>
              <a:rPr lang="en-US"/>
              <a:t>169 targets</a:t>
            </a:r>
          </a:p>
          <a:p>
            <a:endParaRPr lang="en-US" dirty="0"/>
          </a:p>
          <a:p>
            <a:r>
              <a:rPr lang="en-US"/>
              <a:t>SDG 5 related to gender equality</a:t>
            </a:r>
          </a:p>
          <a:p>
            <a:endParaRPr lang="en-US"/>
          </a:p>
          <a:p>
            <a:r>
              <a:rPr lang="en-US"/>
              <a:t>SDGs </a:t>
            </a:r>
            <a:r>
              <a:rPr lang="en-US" dirty="0"/>
              <a:t>recognize that action in one area will affect outcomes in others, and that development must balance social, economic and environmental sustainability.</a:t>
            </a:r>
          </a:p>
        </p:txBody>
      </p:sp>
      <p:sp>
        <p:nvSpPr>
          <p:cNvPr id="2" name="Title 1"/>
          <p:cNvSpPr>
            <a:spLocks noGrp="1"/>
          </p:cNvSpPr>
          <p:nvPr>
            <p:ph type="title"/>
          </p:nvPr>
        </p:nvSpPr>
        <p:spPr/>
        <p:txBody>
          <a:bodyPr/>
          <a:lstStyle/>
          <a:p>
            <a:r>
              <a:rPr lang="en-US" dirty="0"/>
              <a:t>Sustainable Development Goals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383" y="1075885"/>
            <a:ext cx="5349629" cy="537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68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6FA5-A5CF-BD03-72C7-947AF9BCE405}"/>
              </a:ext>
            </a:extLst>
          </p:cNvPr>
          <p:cNvSpPr>
            <a:spLocks noGrp="1"/>
          </p:cNvSpPr>
          <p:nvPr>
            <p:ph type="title"/>
          </p:nvPr>
        </p:nvSpPr>
        <p:spPr/>
        <p:txBody>
          <a:bodyPr>
            <a:normAutofit/>
          </a:bodyPr>
          <a:lstStyle/>
          <a:p>
            <a:r>
              <a:rPr lang="en-US" dirty="0"/>
              <a:t>Training Structure</a:t>
            </a:r>
          </a:p>
        </p:txBody>
      </p:sp>
      <p:sp>
        <p:nvSpPr>
          <p:cNvPr id="9" name="Rectangle 8">
            <a:extLst>
              <a:ext uri="{FF2B5EF4-FFF2-40B4-BE49-F238E27FC236}">
                <a16:creationId xmlns:a16="http://schemas.microsoft.com/office/drawing/2014/main" id="{20982E9A-780F-1236-218B-5577BF717229}"/>
              </a:ext>
            </a:extLst>
          </p:cNvPr>
          <p:cNvSpPr/>
          <p:nvPr/>
        </p:nvSpPr>
        <p:spPr bwMode="auto">
          <a:xfrm>
            <a:off x="5431925" y="2265793"/>
            <a:ext cx="678823" cy="809428"/>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191995" anchor="ctr">
            <a:spAutoFit/>
          </a:bodyPr>
          <a:lstStyle/>
          <a:p>
            <a:pPr algn="ctr">
              <a:defRPr/>
            </a:pPr>
            <a:r>
              <a:rPr lang="fr-FR" sz="4000" dirty="0">
                <a:solidFill>
                  <a:srgbClr val="005B8E"/>
                </a:solidFill>
                <a:cs typeface="Arial" panose="020B0604020202020204" pitchFamily="34" charset="0"/>
              </a:rPr>
              <a:t>4</a:t>
            </a:r>
          </a:p>
        </p:txBody>
      </p:sp>
      <p:sp>
        <p:nvSpPr>
          <p:cNvPr id="12" name="Rectangle 11">
            <a:extLst>
              <a:ext uri="{FF2B5EF4-FFF2-40B4-BE49-F238E27FC236}">
                <a16:creationId xmlns:a16="http://schemas.microsoft.com/office/drawing/2014/main" id="{17D3DF62-7614-1F34-343E-B70D60062542}"/>
              </a:ext>
            </a:extLst>
          </p:cNvPr>
          <p:cNvSpPr/>
          <p:nvPr/>
        </p:nvSpPr>
        <p:spPr bwMode="auto">
          <a:xfrm>
            <a:off x="7197079" y="2199223"/>
            <a:ext cx="736600" cy="809428"/>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91995" anchor="ctr">
            <a:spAutoFit/>
          </a:bodyPr>
          <a:lstStyle/>
          <a:p>
            <a:pPr algn="ctr">
              <a:defRPr/>
            </a:pPr>
            <a:r>
              <a:rPr lang="fr-FR" sz="4000" dirty="0">
                <a:solidFill>
                  <a:srgbClr val="005B8E"/>
                </a:solidFill>
                <a:cs typeface="Arial" panose="020B0604020202020204" pitchFamily="34" charset="0"/>
              </a:rPr>
              <a:t>5</a:t>
            </a:r>
          </a:p>
        </p:txBody>
      </p:sp>
      <p:cxnSp>
        <p:nvCxnSpPr>
          <p:cNvPr id="17" name="Connecteur droit 9">
            <a:extLst>
              <a:ext uri="{FF2B5EF4-FFF2-40B4-BE49-F238E27FC236}">
                <a16:creationId xmlns:a16="http://schemas.microsoft.com/office/drawing/2014/main" id="{53A448EB-4804-4BF5-BFCF-754371F48D08}"/>
              </a:ext>
            </a:extLst>
          </p:cNvPr>
          <p:cNvCxnSpPr>
            <a:cxnSpLocks/>
          </p:cNvCxnSpPr>
          <p:nvPr/>
        </p:nvCxnSpPr>
        <p:spPr>
          <a:xfrm>
            <a:off x="333166" y="3717033"/>
            <a:ext cx="11618247" cy="0"/>
          </a:xfrm>
          <a:prstGeom prst="line">
            <a:avLst/>
          </a:prstGeom>
          <a:ln w="85725">
            <a:solidFill>
              <a:srgbClr val="005B8E"/>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97C93BF-3F62-5329-7B72-5FBE214265C5}"/>
              </a:ext>
            </a:extLst>
          </p:cNvPr>
          <p:cNvSpPr/>
          <p:nvPr/>
        </p:nvSpPr>
        <p:spPr>
          <a:xfrm>
            <a:off x="2135929" y="2196737"/>
            <a:ext cx="730251" cy="809428"/>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91995" anchor="ctr">
            <a:spAutoFit/>
          </a:bodyPr>
          <a:lstStyle/>
          <a:p>
            <a:pPr algn="ctr">
              <a:defRPr/>
            </a:pPr>
            <a:r>
              <a:rPr lang="fr-FR" sz="4000" dirty="0">
                <a:solidFill>
                  <a:srgbClr val="005B8E"/>
                </a:solidFill>
                <a:cs typeface="Arial" panose="020B0604020202020204" pitchFamily="34" charset="0"/>
              </a:rPr>
              <a:t>2</a:t>
            </a:r>
          </a:p>
        </p:txBody>
      </p:sp>
      <p:grpSp>
        <p:nvGrpSpPr>
          <p:cNvPr id="52" name="Group 51">
            <a:extLst>
              <a:ext uri="{FF2B5EF4-FFF2-40B4-BE49-F238E27FC236}">
                <a16:creationId xmlns:a16="http://schemas.microsoft.com/office/drawing/2014/main" id="{194FFD49-BBBB-B59A-4826-EA9BF3FC6D98}"/>
              </a:ext>
            </a:extLst>
          </p:cNvPr>
          <p:cNvGrpSpPr/>
          <p:nvPr/>
        </p:nvGrpSpPr>
        <p:grpSpPr>
          <a:xfrm>
            <a:off x="9089825" y="2317559"/>
            <a:ext cx="1018900" cy="1168965"/>
            <a:chOff x="10425693" y="2354137"/>
            <a:chExt cx="1018900" cy="1168965"/>
          </a:xfrm>
        </p:grpSpPr>
        <p:sp>
          <p:nvSpPr>
            <p:cNvPr id="22" name="ZoneTexte 28">
              <a:extLst>
                <a:ext uri="{FF2B5EF4-FFF2-40B4-BE49-F238E27FC236}">
                  <a16:creationId xmlns:a16="http://schemas.microsoft.com/office/drawing/2014/main" id="{4AB857B4-466A-6D38-EBD0-946FACE414D7}"/>
                </a:ext>
              </a:extLst>
            </p:cNvPr>
            <p:cNvSpPr>
              <a:spLocks noChangeAspect="1"/>
            </p:cNvSpPr>
            <p:nvPr/>
          </p:nvSpPr>
          <p:spPr bwMode="auto">
            <a:xfrm>
              <a:off x="10770888" y="3152262"/>
              <a:ext cx="328510" cy="370840"/>
            </a:xfrm>
            <a:prstGeom prst="wedgeEllipseCallout">
              <a:avLst>
                <a:gd name="adj1" fmla="val -20833"/>
                <a:gd name="adj2" fmla="val 62500"/>
              </a:avLst>
            </a:prstGeom>
            <a:solidFill>
              <a:schemeClr val="bg1"/>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
          <p:nvSpPr>
            <p:cNvPr id="23" name="Rectangle 22">
              <a:extLst>
                <a:ext uri="{FF2B5EF4-FFF2-40B4-BE49-F238E27FC236}">
                  <a16:creationId xmlns:a16="http://schemas.microsoft.com/office/drawing/2014/main" id="{FF1F9DFC-2F2F-8B80-6A94-4372399D22E8}"/>
                </a:ext>
              </a:extLst>
            </p:cNvPr>
            <p:cNvSpPr/>
            <p:nvPr/>
          </p:nvSpPr>
          <p:spPr bwMode="auto">
            <a:xfrm>
              <a:off x="10425693" y="2354137"/>
              <a:ext cx="1018900" cy="760959"/>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144000" anchor="ctr">
              <a:spAutoFit/>
            </a:bodyPr>
            <a:lstStyle/>
            <a:p>
              <a:pPr algn="ctr">
                <a:defRPr/>
              </a:pPr>
              <a:r>
                <a:rPr lang="fr-FR" sz="4000" dirty="0">
                  <a:solidFill>
                    <a:srgbClr val="005B8E"/>
                  </a:solidFill>
                  <a:cs typeface="Arial" panose="020B0604020202020204" pitchFamily="34" charset="0"/>
                </a:rPr>
                <a:t>6</a:t>
              </a:r>
            </a:p>
          </p:txBody>
        </p:sp>
      </p:grpSp>
      <p:grpSp>
        <p:nvGrpSpPr>
          <p:cNvPr id="3" name="Group 2">
            <a:extLst>
              <a:ext uri="{FF2B5EF4-FFF2-40B4-BE49-F238E27FC236}">
                <a16:creationId xmlns:a16="http://schemas.microsoft.com/office/drawing/2014/main" id="{DB8EE2A4-DFED-00E6-D6C0-A02C90B7DFE5}"/>
              </a:ext>
            </a:extLst>
          </p:cNvPr>
          <p:cNvGrpSpPr/>
          <p:nvPr/>
        </p:nvGrpSpPr>
        <p:grpSpPr>
          <a:xfrm>
            <a:off x="333166" y="2290026"/>
            <a:ext cx="849313" cy="1169238"/>
            <a:chOff x="820509" y="2353865"/>
            <a:chExt cx="849313" cy="1169238"/>
          </a:xfrm>
        </p:grpSpPr>
        <p:sp>
          <p:nvSpPr>
            <p:cNvPr id="5" name="Rectangle 4">
              <a:extLst>
                <a:ext uri="{FF2B5EF4-FFF2-40B4-BE49-F238E27FC236}">
                  <a16:creationId xmlns:a16="http://schemas.microsoft.com/office/drawing/2014/main" id="{743244BC-58A6-D07E-0821-AB61B2BA4D94}"/>
                </a:ext>
              </a:extLst>
            </p:cNvPr>
            <p:cNvSpPr/>
            <p:nvPr/>
          </p:nvSpPr>
          <p:spPr>
            <a:xfrm>
              <a:off x="820509" y="2353865"/>
              <a:ext cx="849313" cy="760959"/>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spAutoFit/>
            </a:bodyPr>
            <a:lstStyle/>
            <a:p>
              <a:pPr algn="ctr">
                <a:defRPr/>
              </a:pPr>
              <a:r>
                <a:rPr lang="fr-FR" sz="4000" dirty="0">
                  <a:solidFill>
                    <a:srgbClr val="005B8E"/>
                  </a:solidFill>
                  <a:cs typeface="Arial" panose="020B0604020202020204" pitchFamily="34" charset="0"/>
                </a:rPr>
                <a:t>1</a:t>
              </a:r>
            </a:p>
          </p:txBody>
        </p:sp>
        <p:sp>
          <p:nvSpPr>
            <p:cNvPr id="29" name="ZoneTexte 28">
              <a:extLst>
                <a:ext uri="{FF2B5EF4-FFF2-40B4-BE49-F238E27FC236}">
                  <a16:creationId xmlns:a16="http://schemas.microsoft.com/office/drawing/2014/main" id="{80140C36-0E57-7071-3A16-2422F1BE2A11}"/>
                </a:ext>
              </a:extLst>
            </p:cNvPr>
            <p:cNvSpPr>
              <a:spLocks noChangeAspect="1"/>
            </p:cNvSpPr>
            <p:nvPr/>
          </p:nvSpPr>
          <p:spPr bwMode="auto">
            <a:xfrm>
              <a:off x="1103275" y="3152263"/>
              <a:ext cx="328510" cy="370840"/>
            </a:xfrm>
            <a:prstGeom prst="wedgeEllipseCallout">
              <a:avLst>
                <a:gd name="adj1" fmla="val -20833"/>
                <a:gd name="adj2" fmla="val 62500"/>
              </a:avLst>
            </a:prstGeom>
            <a:solidFill>
              <a:srgbClr val="C00000"/>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grpSp>
      <p:sp>
        <p:nvSpPr>
          <p:cNvPr id="36" name="Rectangle 35">
            <a:extLst>
              <a:ext uri="{FF2B5EF4-FFF2-40B4-BE49-F238E27FC236}">
                <a16:creationId xmlns:a16="http://schemas.microsoft.com/office/drawing/2014/main" id="{6277A892-0F63-4122-B138-09B1E5461B54}"/>
              </a:ext>
            </a:extLst>
          </p:cNvPr>
          <p:cNvSpPr/>
          <p:nvPr/>
        </p:nvSpPr>
        <p:spPr>
          <a:xfrm>
            <a:off x="333166" y="3761907"/>
            <a:ext cx="961225" cy="1040565"/>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35999" tIns="179996" rIns="35999" bIns="0" rtlCol="0" anchor="t" anchorCtr="0">
            <a:noAutofit/>
          </a:bodyPr>
          <a:lstStyle/>
          <a:p>
            <a:pPr algn="ctr"/>
            <a:r>
              <a:rPr lang="en-US" sz="1600" b="1" dirty="0">
                <a:solidFill>
                  <a:srgbClr val="31A3DD"/>
                </a:solidFill>
                <a:ea typeface="Roboto" panose="02000000000000000000" pitchFamily="2" charset="0"/>
                <a:cs typeface="Arial" panose="020B0604020202020204" pitchFamily="34" charset="0"/>
              </a:rPr>
              <a:t>Training Opening</a:t>
            </a:r>
          </a:p>
        </p:txBody>
      </p:sp>
      <p:sp>
        <p:nvSpPr>
          <p:cNvPr id="37" name="Rectangle 36">
            <a:extLst>
              <a:ext uri="{FF2B5EF4-FFF2-40B4-BE49-F238E27FC236}">
                <a16:creationId xmlns:a16="http://schemas.microsoft.com/office/drawing/2014/main" id="{8752102A-DEFE-80FF-2D2D-D800B46A5F9F}"/>
              </a:ext>
            </a:extLst>
          </p:cNvPr>
          <p:cNvSpPr/>
          <p:nvPr/>
        </p:nvSpPr>
        <p:spPr>
          <a:xfrm>
            <a:off x="1294391" y="3692047"/>
            <a:ext cx="1807647" cy="972052"/>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35999" tIns="179996" rIns="35999" bIns="0" rtlCol="0" anchor="t" anchorCtr="0">
            <a:noAutofit/>
          </a:bodyPr>
          <a:lstStyle/>
          <a:p>
            <a:pPr algn="ctr"/>
            <a:r>
              <a:rPr lang="en-US" sz="1600" b="1" dirty="0">
                <a:solidFill>
                  <a:srgbClr val="31A3DD"/>
                </a:solidFill>
                <a:ea typeface="Roboto" panose="02000000000000000000" pitchFamily="2" charset="0"/>
                <a:cs typeface="Arial" panose="020B0604020202020204" pitchFamily="34" charset="0"/>
              </a:rPr>
              <a:t>Gender: Concept and its terminologies</a:t>
            </a:r>
          </a:p>
        </p:txBody>
      </p:sp>
      <p:sp>
        <p:nvSpPr>
          <p:cNvPr id="38" name="Rectangle 37">
            <a:extLst>
              <a:ext uri="{FF2B5EF4-FFF2-40B4-BE49-F238E27FC236}">
                <a16:creationId xmlns:a16="http://schemas.microsoft.com/office/drawing/2014/main" id="{15E2DB06-1CE9-50A8-F7CD-96894BA0A732}"/>
              </a:ext>
            </a:extLst>
          </p:cNvPr>
          <p:cNvSpPr/>
          <p:nvPr/>
        </p:nvSpPr>
        <p:spPr>
          <a:xfrm>
            <a:off x="3280827" y="3794937"/>
            <a:ext cx="1807647" cy="92208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35999" tIns="179996" rIns="35999" bIns="0" rtlCol="0" anchor="t" anchorCtr="0">
            <a:noAutofit/>
          </a:bodyPr>
          <a:lstStyle/>
          <a:p>
            <a:pPr algn="ctr"/>
            <a:r>
              <a:rPr lang="en-US" sz="1600" b="1" dirty="0">
                <a:solidFill>
                  <a:srgbClr val="31A3DD"/>
                </a:solidFill>
                <a:ea typeface="Roboto" panose="02000000000000000000" pitchFamily="2" charset="0"/>
                <a:cs typeface="Arial" panose="020B0604020202020204" pitchFamily="34" charset="0"/>
              </a:rPr>
              <a:t>Gender Mainstreaming</a:t>
            </a:r>
          </a:p>
        </p:txBody>
      </p:sp>
      <p:sp>
        <p:nvSpPr>
          <p:cNvPr id="39" name="Rectangle 38">
            <a:extLst>
              <a:ext uri="{FF2B5EF4-FFF2-40B4-BE49-F238E27FC236}">
                <a16:creationId xmlns:a16="http://schemas.microsoft.com/office/drawing/2014/main" id="{C9720CA1-B93B-2474-155A-60D10EC34345}"/>
              </a:ext>
            </a:extLst>
          </p:cNvPr>
          <p:cNvSpPr/>
          <p:nvPr/>
        </p:nvSpPr>
        <p:spPr>
          <a:xfrm>
            <a:off x="4875538" y="3814577"/>
            <a:ext cx="1807647" cy="92208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35999" tIns="179996" rIns="35999" bIns="0" rtlCol="0" anchor="t" anchorCtr="0">
            <a:noAutofit/>
          </a:bodyPr>
          <a:lstStyle/>
          <a:p>
            <a:pPr algn="ctr"/>
            <a:r>
              <a:rPr lang="en-US" sz="1600" b="1" dirty="0">
                <a:solidFill>
                  <a:srgbClr val="31A3DD"/>
                </a:solidFill>
                <a:ea typeface="Roboto" panose="02000000000000000000" pitchFamily="2" charset="0"/>
                <a:cs typeface="Arial" panose="020B0604020202020204" pitchFamily="34" charset="0"/>
              </a:rPr>
              <a:t>Laws and Policies for gender mainstreaming</a:t>
            </a:r>
          </a:p>
        </p:txBody>
      </p:sp>
      <p:sp>
        <p:nvSpPr>
          <p:cNvPr id="40" name="Rectangle 39">
            <a:extLst>
              <a:ext uri="{FF2B5EF4-FFF2-40B4-BE49-F238E27FC236}">
                <a16:creationId xmlns:a16="http://schemas.microsoft.com/office/drawing/2014/main" id="{4469D5AE-A632-A2E6-B0CB-664D1B7DCFFD}"/>
              </a:ext>
            </a:extLst>
          </p:cNvPr>
          <p:cNvSpPr/>
          <p:nvPr/>
        </p:nvSpPr>
        <p:spPr>
          <a:xfrm>
            <a:off x="7197079" y="3794937"/>
            <a:ext cx="1807647" cy="92208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35999" tIns="179996" rIns="35999" bIns="0" rtlCol="0" anchor="t" anchorCtr="0">
            <a:noAutofit/>
          </a:bodyPr>
          <a:lstStyle/>
          <a:p>
            <a:pPr algn="ctr"/>
            <a:r>
              <a:rPr lang="en-US" sz="1600" b="1" dirty="0">
                <a:solidFill>
                  <a:srgbClr val="31A3DD"/>
                </a:solidFill>
                <a:ea typeface="Roboto" panose="02000000000000000000" pitchFamily="2" charset="0"/>
                <a:cs typeface="Arial" panose="020B0604020202020204" pitchFamily="34" charset="0"/>
              </a:rPr>
              <a:t>Gender Perspective in WASH</a:t>
            </a:r>
          </a:p>
        </p:txBody>
      </p:sp>
      <p:sp>
        <p:nvSpPr>
          <p:cNvPr id="41" name="Rectangle 40">
            <a:extLst>
              <a:ext uri="{FF2B5EF4-FFF2-40B4-BE49-F238E27FC236}">
                <a16:creationId xmlns:a16="http://schemas.microsoft.com/office/drawing/2014/main" id="{F7334FE5-F29A-A66C-A89E-3201EDE9E5E2}"/>
              </a:ext>
            </a:extLst>
          </p:cNvPr>
          <p:cNvSpPr/>
          <p:nvPr/>
        </p:nvSpPr>
        <p:spPr>
          <a:xfrm>
            <a:off x="9089825" y="3766976"/>
            <a:ext cx="1807647" cy="92208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35999" tIns="179996" rIns="35999" bIns="0" rtlCol="0" anchor="t" anchorCtr="0">
            <a:noAutofit/>
          </a:bodyPr>
          <a:lstStyle/>
          <a:p>
            <a:pPr algn="ctr"/>
            <a:endParaRPr lang="en-US" sz="1600" b="1" dirty="0">
              <a:solidFill>
                <a:srgbClr val="31A3DD"/>
              </a:solidFill>
              <a:ea typeface="Roboto" panose="02000000000000000000" pitchFamily="2" charset="0"/>
              <a:cs typeface="Arial" panose="020B0604020202020204" pitchFamily="34" charset="0"/>
            </a:endParaRPr>
          </a:p>
        </p:txBody>
      </p:sp>
      <p:sp>
        <p:nvSpPr>
          <p:cNvPr id="47" name="Rectangle 46">
            <a:extLst>
              <a:ext uri="{FF2B5EF4-FFF2-40B4-BE49-F238E27FC236}">
                <a16:creationId xmlns:a16="http://schemas.microsoft.com/office/drawing/2014/main" id="{6389FEA8-AF44-1AF5-EE55-3FF94DA36278}"/>
              </a:ext>
            </a:extLst>
          </p:cNvPr>
          <p:cNvSpPr/>
          <p:nvPr/>
        </p:nvSpPr>
        <p:spPr>
          <a:xfrm>
            <a:off x="9089824" y="3766976"/>
            <a:ext cx="1511221" cy="92208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35999" tIns="179996" rIns="35999" bIns="0" rtlCol="0" anchor="t" anchorCtr="0">
            <a:noAutofit/>
          </a:bodyPr>
          <a:lstStyle/>
          <a:p>
            <a:pPr algn="ctr"/>
            <a:r>
              <a:rPr lang="en-US" sz="1600" b="1" dirty="0">
                <a:solidFill>
                  <a:srgbClr val="31A3DD"/>
                </a:solidFill>
                <a:ea typeface="Roboto" panose="02000000000000000000" pitchFamily="2" charset="0"/>
                <a:cs typeface="Arial" panose="020B0604020202020204" pitchFamily="34" charset="0"/>
              </a:rPr>
              <a:t>Mainstreaming Gender in Project Cycle</a:t>
            </a:r>
          </a:p>
        </p:txBody>
      </p:sp>
      <p:sp>
        <p:nvSpPr>
          <p:cNvPr id="31" name="Rectangle 30">
            <a:extLst>
              <a:ext uri="{FF2B5EF4-FFF2-40B4-BE49-F238E27FC236}">
                <a16:creationId xmlns:a16="http://schemas.microsoft.com/office/drawing/2014/main" id="{743244BC-58A6-D07E-0821-AB61B2BA4D94}"/>
              </a:ext>
            </a:extLst>
          </p:cNvPr>
          <p:cNvSpPr/>
          <p:nvPr/>
        </p:nvSpPr>
        <p:spPr>
          <a:xfrm>
            <a:off x="10846573" y="2222307"/>
            <a:ext cx="849313" cy="809428"/>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91995" anchor="ctr">
            <a:spAutoFit/>
          </a:bodyPr>
          <a:lstStyle/>
          <a:p>
            <a:pPr algn="ctr">
              <a:defRPr/>
            </a:pPr>
            <a:r>
              <a:rPr lang="fr-FR" sz="4000" dirty="0">
                <a:solidFill>
                  <a:srgbClr val="005B8E"/>
                </a:solidFill>
                <a:cs typeface="Arial" panose="020B0604020202020204" pitchFamily="34" charset="0"/>
              </a:rPr>
              <a:t>7</a:t>
            </a:r>
          </a:p>
        </p:txBody>
      </p:sp>
      <p:sp>
        <p:nvSpPr>
          <p:cNvPr id="33" name="Rectangle 32">
            <a:extLst>
              <a:ext uri="{FF2B5EF4-FFF2-40B4-BE49-F238E27FC236}">
                <a16:creationId xmlns:a16="http://schemas.microsoft.com/office/drawing/2014/main" id="{6389FEA8-AF44-1AF5-EE55-3FF94DA36278}"/>
              </a:ext>
            </a:extLst>
          </p:cNvPr>
          <p:cNvSpPr/>
          <p:nvPr/>
        </p:nvSpPr>
        <p:spPr>
          <a:xfrm>
            <a:off x="10515618" y="3852727"/>
            <a:ext cx="1511221" cy="92208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35999" tIns="179996" rIns="35999" bIns="0" rtlCol="0" anchor="t" anchorCtr="0">
            <a:noAutofit/>
          </a:bodyPr>
          <a:lstStyle/>
          <a:p>
            <a:pPr algn="ctr"/>
            <a:r>
              <a:rPr lang="en-US" sz="1600" b="1" dirty="0">
                <a:solidFill>
                  <a:srgbClr val="31A3DD"/>
                </a:solidFill>
                <a:ea typeface="Roboto" panose="02000000000000000000" pitchFamily="2" charset="0"/>
                <a:cs typeface="Arial" panose="020B0604020202020204" pitchFamily="34" charset="0"/>
              </a:rPr>
              <a:t>Training</a:t>
            </a:r>
          </a:p>
          <a:p>
            <a:pPr algn="ctr"/>
            <a:r>
              <a:rPr lang="en-US" sz="1600" b="1" dirty="0">
                <a:solidFill>
                  <a:srgbClr val="31A3DD"/>
                </a:solidFill>
                <a:ea typeface="Roboto" panose="02000000000000000000" pitchFamily="2" charset="0"/>
                <a:cs typeface="Arial" panose="020B0604020202020204" pitchFamily="34" charset="0"/>
              </a:rPr>
              <a:t> Closing</a:t>
            </a:r>
          </a:p>
        </p:txBody>
      </p:sp>
      <p:sp>
        <p:nvSpPr>
          <p:cNvPr id="42" name="Rectangle 41">
            <a:extLst>
              <a:ext uri="{FF2B5EF4-FFF2-40B4-BE49-F238E27FC236}">
                <a16:creationId xmlns:a16="http://schemas.microsoft.com/office/drawing/2014/main" id="{17D3DF62-7614-1F34-343E-B70D60062542}"/>
              </a:ext>
            </a:extLst>
          </p:cNvPr>
          <p:cNvSpPr/>
          <p:nvPr/>
        </p:nvSpPr>
        <p:spPr bwMode="auto">
          <a:xfrm>
            <a:off x="3819683" y="2290027"/>
            <a:ext cx="736600" cy="760959"/>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spAutoFit/>
          </a:bodyPr>
          <a:lstStyle/>
          <a:p>
            <a:pPr algn="ctr">
              <a:defRPr/>
            </a:pPr>
            <a:r>
              <a:rPr lang="fr-FR" sz="4000" dirty="0">
                <a:solidFill>
                  <a:srgbClr val="005B8E"/>
                </a:solidFill>
                <a:cs typeface="Arial" panose="020B0604020202020204" pitchFamily="34" charset="0"/>
              </a:rPr>
              <a:t>3</a:t>
            </a:r>
          </a:p>
        </p:txBody>
      </p:sp>
      <p:sp>
        <p:nvSpPr>
          <p:cNvPr id="46" name="ZoneTexte 28">
            <a:extLst>
              <a:ext uri="{FF2B5EF4-FFF2-40B4-BE49-F238E27FC236}">
                <a16:creationId xmlns:a16="http://schemas.microsoft.com/office/drawing/2014/main" id="{4AB857B4-466A-6D38-EBD0-946FACE414D7}"/>
              </a:ext>
            </a:extLst>
          </p:cNvPr>
          <p:cNvSpPr>
            <a:spLocks noChangeAspect="1"/>
          </p:cNvSpPr>
          <p:nvPr/>
        </p:nvSpPr>
        <p:spPr bwMode="auto">
          <a:xfrm>
            <a:off x="11106973" y="3102752"/>
            <a:ext cx="328511" cy="370840"/>
          </a:xfrm>
          <a:prstGeom prst="wedgeEllipseCallout">
            <a:avLst>
              <a:gd name="adj1" fmla="val -20833"/>
              <a:gd name="adj2" fmla="val 62500"/>
            </a:avLst>
          </a:prstGeom>
          <a:solidFill>
            <a:schemeClr val="bg1"/>
          </a:solidFill>
          <a:ln w="117475">
            <a:solidFill>
              <a:srgbClr val="31A3DD"/>
            </a:solidFill>
            <a:miter lim="800000"/>
            <a:headEnd/>
            <a:tailEnd/>
          </a:ln>
        </p:spPr>
        <p:txBody>
          <a:bodyPr lIns="239994" tIns="239994" rIns="239994" bIns="239994"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
        <p:nvSpPr>
          <p:cNvPr id="53" name="ZoneTexte 28">
            <a:extLst>
              <a:ext uri="{FF2B5EF4-FFF2-40B4-BE49-F238E27FC236}">
                <a16:creationId xmlns:a16="http://schemas.microsoft.com/office/drawing/2014/main" id="{4AB857B4-466A-6D38-EBD0-946FACE414D7}"/>
              </a:ext>
            </a:extLst>
          </p:cNvPr>
          <p:cNvSpPr>
            <a:spLocks noChangeAspect="1"/>
          </p:cNvSpPr>
          <p:nvPr/>
        </p:nvSpPr>
        <p:spPr bwMode="auto">
          <a:xfrm>
            <a:off x="7401123" y="3075220"/>
            <a:ext cx="328511" cy="370840"/>
          </a:xfrm>
          <a:prstGeom prst="wedgeEllipseCallout">
            <a:avLst>
              <a:gd name="adj1" fmla="val -20833"/>
              <a:gd name="adj2" fmla="val 62500"/>
            </a:avLst>
          </a:prstGeom>
          <a:solidFill>
            <a:schemeClr val="bg1"/>
          </a:solidFill>
          <a:ln w="117475">
            <a:solidFill>
              <a:srgbClr val="31A3DD"/>
            </a:solidFill>
            <a:miter lim="800000"/>
            <a:headEnd/>
            <a:tailEnd/>
          </a:ln>
        </p:spPr>
        <p:txBody>
          <a:bodyPr lIns="239994" tIns="239994" rIns="239994" bIns="239994"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
        <p:nvSpPr>
          <p:cNvPr id="30" name="ZoneTexte 28">
            <a:extLst>
              <a:ext uri="{FF2B5EF4-FFF2-40B4-BE49-F238E27FC236}">
                <a16:creationId xmlns:a16="http://schemas.microsoft.com/office/drawing/2014/main" id="{80140C36-0E57-7071-3A16-2422F1BE2A11}"/>
              </a:ext>
            </a:extLst>
          </p:cNvPr>
          <p:cNvSpPr>
            <a:spLocks noChangeAspect="1"/>
          </p:cNvSpPr>
          <p:nvPr/>
        </p:nvSpPr>
        <p:spPr bwMode="auto">
          <a:xfrm>
            <a:off x="2336799" y="3075220"/>
            <a:ext cx="328511" cy="370840"/>
          </a:xfrm>
          <a:prstGeom prst="wedgeEllipseCallout">
            <a:avLst>
              <a:gd name="adj1" fmla="val -20833"/>
              <a:gd name="adj2" fmla="val 62500"/>
            </a:avLst>
          </a:prstGeom>
          <a:solidFill>
            <a:srgbClr val="C00000"/>
          </a:solidFill>
          <a:ln w="117475">
            <a:solidFill>
              <a:srgbClr val="31A3DD"/>
            </a:solidFill>
            <a:miter lim="800000"/>
            <a:headEnd/>
            <a:tailEnd/>
          </a:ln>
        </p:spPr>
        <p:txBody>
          <a:bodyPr lIns="239994" tIns="239994" rIns="239994" bIns="239994"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
        <p:nvSpPr>
          <p:cNvPr id="32" name="ZoneTexte 28">
            <a:extLst>
              <a:ext uri="{FF2B5EF4-FFF2-40B4-BE49-F238E27FC236}">
                <a16:creationId xmlns:a16="http://schemas.microsoft.com/office/drawing/2014/main" id="{80140C36-0E57-7071-3A16-2422F1BE2A11}"/>
              </a:ext>
            </a:extLst>
          </p:cNvPr>
          <p:cNvSpPr>
            <a:spLocks noChangeAspect="1"/>
          </p:cNvSpPr>
          <p:nvPr/>
        </p:nvSpPr>
        <p:spPr bwMode="auto">
          <a:xfrm>
            <a:off x="4020394" y="3088424"/>
            <a:ext cx="328511" cy="370840"/>
          </a:xfrm>
          <a:prstGeom prst="wedgeEllipseCallout">
            <a:avLst>
              <a:gd name="adj1" fmla="val -20833"/>
              <a:gd name="adj2" fmla="val 62500"/>
            </a:avLst>
          </a:prstGeom>
          <a:solidFill>
            <a:srgbClr val="C00000"/>
          </a:solidFill>
          <a:ln w="117475">
            <a:solidFill>
              <a:srgbClr val="31A3DD"/>
            </a:solidFill>
            <a:miter lim="800000"/>
            <a:headEnd/>
            <a:tailEnd/>
          </a:ln>
        </p:spPr>
        <p:txBody>
          <a:bodyPr lIns="239994" tIns="239994" rIns="239994" bIns="239994"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
        <p:nvSpPr>
          <p:cNvPr id="43" name="ZoneTexte 28">
            <a:extLst>
              <a:ext uri="{FF2B5EF4-FFF2-40B4-BE49-F238E27FC236}">
                <a16:creationId xmlns:a16="http://schemas.microsoft.com/office/drawing/2014/main" id="{A288FA37-CA9A-CFA0-26CD-BD4BC3E3CDD4}"/>
              </a:ext>
            </a:extLst>
          </p:cNvPr>
          <p:cNvSpPr>
            <a:spLocks noChangeAspect="1"/>
          </p:cNvSpPr>
          <p:nvPr/>
        </p:nvSpPr>
        <p:spPr bwMode="auto">
          <a:xfrm>
            <a:off x="5607238" y="3069047"/>
            <a:ext cx="328195" cy="370839"/>
          </a:xfrm>
          <a:prstGeom prst="wedgeEllipseCallout">
            <a:avLst>
              <a:gd name="adj1" fmla="val -20833"/>
              <a:gd name="adj2" fmla="val 62500"/>
            </a:avLst>
          </a:prstGeom>
          <a:solidFill>
            <a:srgbClr val="92D050"/>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Tree>
    <p:extLst>
      <p:ext uri="{BB962C8B-B14F-4D97-AF65-F5344CB8AC3E}">
        <p14:creationId xmlns:p14="http://schemas.microsoft.com/office/powerpoint/2010/main" val="1386359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2" y="781591"/>
            <a:ext cx="11654118" cy="6044095"/>
          </a:xfrm>
        </p:spPr>
        <p:txBody>
          <a:bodyPr>
            <a:normAutofit lnSpcReduction="10000"/>
          </a:bodyPr>
          <a:lstStyle/>
          <a:p>
            <a:pPr marL="0" indent="0">
              <a:buNone/>
            </a:pPr>
            <a:r>
              <a:rPr lang="en-US" b="1" u="sng" dirty="0"/>
              <a:t>Targets</a:t>
            </a:r>
          </a:p>
          <a:p>
            <a:endParaRPr lang="en-US" sz="1900" b="1">
              <a:solidFill>
                <a:srgbClr val="C00000"/>
              </a:solidFill>
            </a:endParaRPr>
          </a:p>
          <a:p>
            <a:r>
              <a:rPr lang="en-US" b="1">
                <a:solidFill>
                  <a:srgbClr val="C00000"/>
                </a:solidFill>
              </a:rPr>
              <a:t>End </a:t>
            </a:r>
            <a:r>
              <a:rPr lang="en-US" b="1" dirty="0">
                <a:solidFill>
                  <a:srgbClr val="C00000"/>
                </a:solidFill>
              </a:rPr>
              <a:t>all forms of discrimination </a:t>
            </a:r>
            <a:r>
              <a:rPr lang="en-US" dirty="0"/>
              <a:t>against all women and girls everywhere.</a:t>
            </a:r>
          </a:p>
          <a:p>
            <a:endParaRPr lang="en-US" sz="1900" b="1">
              <a:solidFill>
                <a:srgbClr val="C00000"/>
              </a:solidFill>
            </a:endParaRPr>
          </a:p>
          <a:p>
            <a:r>
              <a:rPr lang="en-US" b="1">
                <a:solidFill>
                  <a:srgbClr val="C00000"/>
                </a:solidFill>
              </a:rPr>
              <a:t>Eliminate </a:t>
            </a:r>
            <a:r>
              <a:rPr lang="en-US" b="1" dirty="0">
                <a:solidFill>
                  <a:srgbClr val="C00000"/>
                </a:solidFill>
              </a:rPr>
              <a:t>all forms of violence </a:t>
            </a:r>
            <a:r>
              <a:rPr lang="en-US" dirty="0"/>
              <a:t>against all women and girls in the public and private spheres, including trafficking and sexual and other types of exploitation.</a:t>
            </a:r>
          </a:p>
          <a:p>
            <a:endParaRPr lang="en-US" sz="1800" b="1">
              <a:solidFill>
                <a:srgbClr val="C00000"/>
              </a:solidFill>
            </a:endParaRPr>
          </a:p>
          <a:p>
            <a:r>
              <a:rPr lang="en-US" b="1">
                <a:solidFill>
                  <a:srgbClr val="C00000"/>
                </a:solidFill>
              </a:rPr>
              <a:t>Eliminate </a:t>
            </a:r>
            <a:r>
              <a:rPr lang="en-US" b="1" dirty="0">
                <a:solidFill>
                  <a:srgbClr val="C00000"/>
                </a:solidFill>
              </a:rPr>
              <a:t>all harmful practices</a:t>
            </a:r>
            <a:r>
              <a:rPr lang="en-US" dirty="0"/>
              <a:t>, such as child, early and forced marriage and female genital mutilation.</a:t>
            </a:r>
          </a:p>
          <a:p>
            <a:endParaRPr lang="en-US" sz="1800" b="1">
              <a:solidFill>
                <a:srgbClr val="C00000"/>
              </a:solidFill>
            </a:endParaRPr>
          </a:p>
          <a:p>
            <a:r>
              <a:rPr lang="en-US" b="1">
                <a:solidFill>
                  <a:srgbClr val="C00000"/>
                </a:solidFill>
              </a:rPr>
              <a:t>Recognize </a:t>
            </a:r>
            <a:r>
              <a:rPr lang="en-US" b="1" dirty="0">
                <a:solidFill>
                  <a:srgbClr val="C00000"/>
                </a:solidFill>
              </a:rPr>
              <a:t>and value unpaid care and domestic work </a:t>
            </a:r>
            <a:r>
              <a:rPr lang="en-US" dirty="0"/>
              <a:t>through the provision of public services, infrastructure and social protection policies and the promotion of shared responsibility within the household and the family as nationally </a:t>
            </a:r>
            <a:r>
              <a:rPr lang="en-US"/>
              <a:t>appropriate.</a:t>
            </a:r>
          </a:p>
          <a:p>
            <a:endParaRPr lang="en-US" b="1">
              <a:solidFill>
                <a:srgbClr val="C00000"/>
              </a:solidFill>
            </a:endParaRPr>
          </a:p>
          <a:p>
            <a:r>
              <a:rPr lang="en-US" b="1">
                <a:solidFill>
                  <a:srgbClr val="C00000"/>
                </a:solidFill>
              </a:rPr>
              <a:t>Ensure women’s full and effective participation and equal opportunities </a:t>
            </a:r>
            <a:r>
              <a:rPr lang="en-US"/>
              <a:t>for leadership at all levels of decisionmaking in political, economic and public life.</a:t>
            </a:r>
          </a:p>
          <a:p>
            <a:endParaRPr lang="en-US" dirty="0"/>
          </a:p>
          <a:p>
            <a:endParaRPr lang="en-US" dirty="0"/>
          </a:p>
        </p:txBody>
      </p:sp>
      <p:sp>
        <p:nvSpPr>
          <p:cNvPr id="2" name="Title 1"/>
          <p:cNvSpPr>
            <a:spLocks noGrp="1"/>
          </p:cNvSpPr>
          <p:nvPr>
            <p:ph type="title"/>
          </p:nvPr>
        </p:nvSpPr>
        <p:spPr/>
        <p:txBody>
          <a:bodyPr/>
          <a:lstStyle/>
          <a:p>
            <a:r>
              <a:rPr lang="en-US" dirty="0"/>
              <a:t>Sustainable Development Goals</a:t>
            </a:r>
          </a:p>
        </p:txBody>
      </p:sp>
    </p:spTree>
    <p:extLst>
      <p:ext uri="{BB962C8B-B14F-4D97-AF65-F5344CB8AC3E}">
        <p14:creationId xmlns:p14="http://schemas.microsoft.com/office/powerpoint/2010/main" val="4306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00" y="968188"/>
            <a:ext cx="11276106" cy="5857497"/>
          </a:xfrm>
        </p:spPr>
        <p:txBody>
          <a:bodyPr>
            <a:noAutofit/>
          </a:bodyPr>
          <a:lstStyle/>
          <a:p>
            <a:pPr marL="0" indent="0">
              <a:buNone/>
            </a:pPr>
            <a:r>
              <a:rPr lang="en-US" b="1" u="sng" dirty="0"/>
              <a:t>Targets</a:t>
            </a:r>
          </a:p>
          <a:p>
            <a:r>
              <a:rPr lang="en-US" b="1">
                <a:solidFill>
                  <a:srgbClr val="C00000"/>
                </a:solidFill>
              </a:rPr>
              <a:t>Ensure </a:t>
            </a:r>
            <a:r>
              <a:rPr lang="en-US" b="1" dirty="0">
                <a:solidFill>
                  <a:srgbClr val="C00000"/>
                </a:solidFill>
              </a:rPr>
              <a:t>universal access to sexual and reproductive health and reproductive rights</a:t>
            </a:r>
            <a:r>
              <a:rPr lang="en-US" dirty="0"/>
              <a:t> as agreed in accordance with the Programme of Action of the International Conference on Population and Development and the Beijing Platform for Action and the outcome documents of their review conferences.</a:t>
            </a:r>
          </a:p>
          <a:p>
            <a:endParaRPr lang="en-US" sz="1800" b="1">
              <a:solidFill>
                <a:srgbClr val="C00000"/>
              </a:solidFill>
            </a:endParaRPr>
          </a:p>
          <a:p>
            <a:r>
              <a:rPr lang="en-US" b="1">
                <a:solidFill>
                  <a:srgbClr val="C00000"/>
                </a:solidFill>
              </a:rPr>
              <a:t>Undertake </a:t>
            </a:r>
            <a:r>
              <a:rPr lang="en-US" b="1" dirty="0">
                <a:solidFill>
                  <a:srgbClr val="C00000"/>
                </a:solidFill>
              </a:rPr>
              <a:t>reforms to give women equal rights to economic resources</a:t>
            </a:r>
            <a:r>
              <a:rPr lang="en-US" dirty="0"/>
              <a:t>, as well as access to ownership and control over land and other forms of property, financial services, inheritance and natural resources, in accordance with national laws.</a:t>
            </a:r>
          </a:p>
          <a:p>
            <a:endParaRPr lang="en-US" sz="1800" b="1">
              <a:solidFill>
                <a:srgbClr val="C00000"/>
              </a:solidFill>
            </a:endParaRPr>
          </a:p>
          <a:p>
            <a:r>
              <a:rPr lang="en-US" b="1">
                <a:solidFill>
                  <a:srgbClr val="C00000"/>
                </a:solidFill>
              </a:rPr>
              <a:t>Enhance the use of enabling technology</a:t>
            </a:r>
            <a:r>
              <a:rPr lang="en-US"/>
              <a:t>, in particular information and communications technology, to promote the empowerment of women.</a:t>
            </a:r>
          </a:p>
          <a:p>
            <a:endParaRPr lang="en-US" sz="1800"/>
          </a:p>
          <a:p>
            <a:r>
              <a:rPr lang="en-US" b="1">
                <a:solidFill>
                  <a:srgbClr val="C00000"/>
                </a:solidFill>
              </a:rPr>
              <a:t>Adopt and strengthen sound policies and enforceable legislation </a:t>
            </a:r>
            <a:r>
              <a:rPr lang="en-US"/>
              <a:t>for the promotion of gender equality and the empowerment of all women and girls at all levels.</a:t>
            </a:r>
            <a:endParaRPr lang="en-US" dirty="0"/>
          </a:p>
        </p:txBody>
      </p:sp>
      <p:sp>
        <p:nvSpPr>
          <p:cNvPr id="2" name="Title 1"/>
          <p:cNvSpPr>
            <a:spLocks noGrp="1"/>
          </p:cNvSpPr>
          <p:nvPr>
            <p:ph type="title"/>
          </p:nvPr>
        </p:nvSpPr>
        <p:spPr/>
        <p:txBody>
          <a:bodyPr/>
          <a:lstStyle/>
          <a:p>
            <a:r>
              <a:rPr lang="en-US" dirty="0"/>
              <a:t>Sustainable Development Goals</a:t>
            </a:r>
          </a:p>
        </p:txBody>
      </p:sp>
    </p:spTree>
    <p:extLst>
      <p:ext uri="{BB962C8B-B14F-4D97-AF65-F5344CB8AC3E}">
        <p14:creationId xmlns:p14="http://schemas.microsoft.com/office/powerpoint/2010/main" val="149360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E9A8A-95FC-7BBA-8B5A-C8537EE69638}"/>
              </a:ext>
            </a:extLst>
          </p:cNvPr>
          <p:cNvSpPr>
            <a:spLocks noGrp="1"/>
          </p:cNvSpPr>
          <p:nvPr>
            <p:ph idx="1"/>
          </p:nvPr>
        </p:nvSpPr>
        <p:spPr/>
        <p:txBody>
          <a:bodyPr/>
          <a:lstStyle/>
          <a:p>
            <a:r>
              <a:rPr lang="en-US"/>
              <a:t>The Convention on the Elimination of All Forms of Discrimination against Women (CEDAW), adopted in 1979 by the UN General Assembly, is often described as an international bill of rights for women.</a:t>
            </a:r>
          </a:p>
          <a:p>
            <a:endParaRPr lang="en-US"/>
          </a:p>
          <a:p>
            <a:r>
              <a:rPr lang="en-US"/>
              <a:t>to eliminate discrimination against women and girls in all areas and promotes women's and girls' equal rights</a:t>
            </a:r>
          </a:p>
          <a:p>
            <a:endParaRPr lang="en-US"/>
          </a:p>
          <a:p>
            <a:r>
              <a:rPr lang="en-US"/>
              <a:t>The convention is structured in six parts with 30 articles total</a:t>
            </a:r>
          </a:p>
        </p:txBody>
      </p:sp>
      <p:sp>
        <p:nvSpPr>
          <p:cNvPr id="3" name="Title 2">
            <a:extLst>
              <a:ext uri="{FF2B5EF4-FFF2-40B4-BE49-F238E27FC236}">
                <a16:creationId xmlns:a16="http://schemas.microsoft.com/office/drawing/2014/main" id="{ED55C0BC-1527-6FB2-3279-26C90A1D1256}"/>
              </a:ext>
            </a:extLst>
          </p:cNvPr>
          <p:cNvSpPr>
            <a:spLocks noGrp="1"/>
          </p:cNvSpPr>
          <p:nvPr>
            <p:ph type="title"/>
          </p:nvPr>
        </p:nvSpPr>
        <p:spPr/>
        <p:txBody>
          <a:bodyPr>
            <a:normAutofit/>
          </a:bodyPr>
          <a:lstStyle/>
          <a:p>
            <a:r>
              <a:rPr lang="en-US"/>
              <a:t>CEDAW</a:t>
            </a:r>
          </a:p>
        </p:txBody>
      </p:sp>
    </p:spTree>
    <p:extLst>
      <p:ext uri="{BB962C8B-B14F-4D97-AF65-F5344CB8AC3E}">
        <p14:creationId xmlns:p14="http://schemas.microsoft.com/office/powerpoint/2010/main" val="1232575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69C0C7-B48D-5225-D43A-48791FCCEE52}"/>
              </a:ext>
            </a:extLst>
          </p:cNvPr>
          <p:cNvSpPr>
            <a:spLocks noGrp="1"/>
          </p:cNvSpPr>
          <p:nvPr>
            <p:ph idx="1"/>
          </p:nvPr>
        </p:nvSpPr>
        <p:spPr/>
        <p:txBody>
          <a:bodyPr>
            <a:normAutofit/>
          </a:bodyPr>
          <a:lstStyle/>
          <a:p>
            <a:r>
              <a:rPr lang="en-US" b="0" i="0">
                <a:solidFill>
                  <a:srgbClr val="040C28"/>
                </a:solidFill>
                <a:effectLst/>
              </a:rPr>
              <a:t>an annual international campaign that started on 25 November, the International Day for the Elimination of Violence against Women, and runs until 10 December, Human Rights Day</a:t>
            </a:r>
            <a:endParaRPr lang="en-US">
              <a:solidFill>
                <a:srgbClr val="1F1F1F"/>
              </a:solidFill>
              <a:highlight>
                <a:srgbClr val="FFFFFF"/>
              </a:highlight>
            </a:endParaRPr>
          </a:p>
          <a:p>
            <a:endParaRPr lang="en-US" b="0" i="0">
              <a:solidFill>
                <a:srgbClr val="1F1F1F"/>
              </a:solidFill>
              <a:effectLst/>
              <a:highlight>
                <a:srgbClr val="FFFFFF"/>
              </a:highlight>
            </a:endParaRPr>
          </a:p>
          <a:p>
            <a:r>
              <a:rPr lang="en-US" b="0" i="0">
                <a:solidFill>
                  <a:srgbClr val="000000"/>
                </a:solidFill>
                <a:effectLst/>
                <a:highlight>
                  <a:srgbClr val="FFFFFF"/>
                </a:highlight>
              </a:rPr>
              <a:t>started by activists at the inauguration of the Women’s Global Leadership Institute in 1991</a:t>
            </a:r>
            <a:endParaRPr lang="en-US">
              <a:solidFill>
                <a:srgbClr val="1F1F1F"/>
              </a:solidFill>
              <a:highlight>
                <a:srgbClr val="FFFFFF"/>
              </a:highlight>
            </a:endParaRPr>
          </a:p>
          <a:p>
            <a:endParaRPr lang="en-US" b="0" i="0">
              <a:solidFill>
                <a:srgbClr val="1F1F1F"/>
              </a:solidFill>
              <a:effectLst/>
              <a:highlight>
                <a:srgbClr val="FFFFFF"/>
              </a:highlight>
            </a:endParaRPr>
          </a:p>
          <a:p>
            <a:r>
              <a:rPr lang="en-US" b="0" i="0">
                <a:solidFill>
                  <a:srgbClr val="000000"/>
                </a:solidFill>
                <a:effectLst/>
                <a:highlight>
                  <a:srgbClr val="FFFFFF"/>
                </a:highlight>
              </a:rPr>
              <a:t>used as an organizing strategy by individuals and organizations around the world to call for the prevention and elimination of violence against women and girls</a:t>
            </a:r>
            <a:endParaRPr lang="en-US" b="0" i="0">
              <a:solidFill>
                <a:srgbClr val="1F1F1F"/>
              </a:solidFill>
              <a:effectLst/>
              <a:highlight>
                <a:srgbClr val="FFFFFF"/>
              </a:highlight>
            </a:endParaRPr>
          </a:p>
          <a:p>
            <a:endParaRPr lang="en-US"/>
          </a:p>
        </p:txBody>
      </p:sp>
      <p:sp>
        <p:nvSpPr>
          <p:cNvPr id="3" name="Title 2">
            <a:extLst>
              <a:ext uri="{FF2B5EF4-FFF2-40B4-BE49-F238E27FC236}">
                <a16:creationId xmlns:a16="http://schemas.microsoft.com/office/drawing/2014/main" id="{7E30C1F2-0566-F51A-F687-C539F166F886}"/>
              </a:ext>
            </a:extLst>
          </p:cNvPr>
          <p:cNvSpPr>
            <a:spLocks noGrp="1"/>
          </p:cNvSpPr>
          <p:nvPr>
            <p:ph type="title"/>
          </p:nvPr>
        </p:nvSpPr>
        <p:spPr/>
        <p:txBody>
          <a:bodyPr/>
          <a:lstStyle/>
          <a:p>
            <a:r>
              <a:rPr lang="en-US"/>
              <a:t>16 days of Activism against Gender-Based Violence</a:t>
            </a:r>
          </a:p>
        </p:txBody>
      </p:sp>
    </p:spTree>
    <p:extLst>
      <p:ext uri="{BB962C8B-B14F-4D97-AF65-F5344CB8AC3E}">
        <p14:creationId xmlns:p14="http://schemas.microsoft.com/office/powerpoint/2010/main" val="3833246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D296AF-9053-A32B-0EC7-24016F916278}"/>
              </a:ext>
            </a:extLst>
          </p:cNvPr>
          <p:cNvSpPr>
            <a:spLocks noGrp="1"/>
          </p:cNvSpPr>
          <p:nvPr>
            <p:ph idx="1"/>
          </p:nvPr>
        </p:nvSpPr>
        <p:spPr/>
        <p:txBody>
          <a:bodyPr/>
          <a:lstStyle/>
          <a:p>
            <a:r>
              <a:rPr lang="en-US"/>
              <a:t>Discuss in pair: one new learning of legal provision related to gender </a:t>
            </a:r>
          </a:p>
          <a:p>
            <a:endParaRPr lang="en-US"/>
          </a:p>
          <a:p>
            <a:r>
              <a:rPr lang="en-US"/>
              <a:t>Share – 2 to 3 participants</a:t>
            </a:r>
          </a:p>
        </p:txBody>
      </p:sp>
      <p:sp>
        <p:nvSpPr>
          <p:cNvPr id="3" name="Title 2">
            <a:extLst>
              <a:ext uri="{FF2B5EF4-FFF2-40B4-BE49-F238E27FC236}">
                <a16:creationId xmlns:a16="http://schemas.microsoft.com/office/drawing/2014/main" id="{4908148D-380F-8CD9-4A83-7D493716A0E0}"/>
              </a:ext>
            </a:extLst>
          </p:cNvPr>
          <p:cNvSpPr>
            <a:spLocks noGrp="1"/>
          </p:cNvSpPr>
          <p:nvPr>
            <p:ph type="title"/>
          </p:nvPr>
        </p:nvSpPr>
        <p:spPr/>
        <p:txBody>
          <a:bodyPr/>
          <a:lstStyle/>
          <a:p>
            <a:r>
              <a:rPr lang="en-US"/>
              <a:t>Review</a:t>
            </a:r>
          </a:p>
        </p:txBody>
      </p:sp>
    </p:spTree>
    <p:extLst>
      <p:ext uri="{BB962C8B-B14F-4D97-AF65-F5344CB8AC3E}">
        <p14:creationId xmlns:p14="http://schemas.microsoft.com/office/powerpoint/2010/main" val="507140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63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8FFF19-B82B-CD34-5662-F032E62374F3}"/>
              </a:ext>
            </a:extLst>
          </p:cNvPr>
          <p:cNvSpPr>
            <a:spLocks noGrp="1"/>
          </p:cNvSpPr>
          <p:nvPr>
            <p:ph idx="1"/>
          </p:nvPr>
        </p:nvSpPr>
        <p:spPr/>
        <p:txBody>
          <a:bodyPr/>
          <a:lstStyle/>
          <a:p>
            <a:r>
              <a:rPr lang="en-US"/>
              <a:t>Ask participants: Are you aware on any </a:t>
            </a:r>
            <a:r>
              <a:rPr lang="en-US" b="1"/>
              <a:t>legal documents/ policies available for gender</a:t>
            </a:r>
            <a:endParaRPr lang="en-US"/>
          </a:p>
          <a:p>
            <a:endParaRPr lang="en-US"/>
          </a:p>
          <a:p>
            <a:r>
              <a:rPr lang="en-US"/>
              <a:t>Collect responses from participants</a:t>
            </a:r>
          </a:p>
        </p:txBody>
      </p:sp>
      <p:sp>
        <p:nvSpPr>
          <p:cNvPr id="3" name="Title 2">
            <a:extLst>
              <a:ext uri="{FF2B5EF4-FFF2-40B4-BE49-F238E27FC236}">
                <a16:creationId xmlns:a16="http://schemas.microsoft.com/office/drawing/2014/main" id="{C5F627B2-9B66-1927-3ADE-0758F2B0B9DE}"/>
              </a:ext>
            </a:extLst>
          </p:cNvPr>
          <p:cNvSpPr>
            <a:spLocks noGrp="1"/>
          </p:cNvSpPr>
          <p:nvPr>
            <p:ph type="title"/>
          </p:nvPr>
        </p:nvSpPr>
        <p:spPr/>
        <p:txBody>
          <a:bodyPr/>
          <a:lstStyle/>
          <a:p>
            <a:r>
              <a:rPr lang="en-US"/>
              <a:t>National Laws and Policies on Gender</a:t>
            </a:r>
          </a:p>
        </p:txBody>
      </p:sp>
    </p:spTree>
    <p:extLst>
      <p:ext uri="{BB962C8B-B14F-4D97-AF65-F5344CB8AC3E}">
        <p14:creationId xmlns:p14="http://schemas.microsoft.com/office/powerpoint/2010/main" val="427415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a:t>National Laws and Policies on Gender: </a:t>
            </a:r>
            <a:r>
              <a:rPr lang="en-US" dirty="0"/>
              <a:t>Group Activity</a:t>
            </a:r>
          </a:p>
        </p:txBody>
      </p:sp>
      <p:pic>
        <p:nvPicPr>
          <p:cNvPr id="2" name="Content Placeholder 4" descr="A picture containing clipart&#10;&#10;Description automatically generated">
            <a:extLst>
              <a:ext uri="{FF2B5EF4-FFF2-40B4-BE49-F238E27FC236}">
                <a16:creationId xmlns:a16="http://schemas.microsoft.com/office/drawing/2014/main" id="{EFBE914F-1050-437C-8F74-AC447DAD71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015" y="1534676"/>
            <a:ext cx="5725583" cy="427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descr="Clock with solid fill">
            <a:extLst>
              <a:ext uri="{FF2B5EF4-FFF2-40B4-BE49-F238E27FC236}">
                <a16:creationId xmlns:a16="http://schemas.microsoft.com/office/drawing/2014/main" id="{9B23CF22-FE8B-7532-D6D1-48B8DB78C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7201" y="3022601"/>
            <a:ext cx="1801191" cy="180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44D5DB9B-7EDA-B84A-E816-1C3FC49437A4}"/>
              </a:ext>
            </a:extLst>
          </p:cNvPr>
          <p:cNvSpPr txBox="1">
            <a:spLocks noChangeArrowheads="1"/>
          </p:cNvSpPr>
          <p:nvPr/>
        </p:nvSpPr>
        <p:spPr bwMode="auto">
          <a:xfrm>
            <a:off x="7010400" y="3670792"/>
            <a:ext cx="2150752"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2pPr>
            <a:lvl3pPr marL="11430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3pPr>
            <a:lvl4pPr marL="16002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4pPr>
            <a:lvl5pPr marL="20574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9pPr>
          </a:lstStyle>
          <a:p>
            <a:pPr>
              <a:lnSpc>
                <a:spcPct val="100000"/>
              </a:lnSpc>
              <a:spcBef>
                <a:spcPct val="0"/>
              </a:spcBef>
              <a:buFontTx/>
              <a:buNone/>
            </a:pPr>
            <a:r>
              <a:rPr lang="en-US" altLang="en-US" sz="2667">
                <a:latin typeface="+mn-lt"/>
              </a:rPr>
              <a:t>5 </a:t>
            </a:r>
            <a:r>
              <a:rPr lang="en-US" altLang="en-US" sz="2667" dirty="0">
                <a:latin typeface="+mn-lt"/>
              </a:rPr>
              <a:t>Groups</a:t>
            </a:r>
          </a:p>
          <a:p>
            <a:pPr>
              <a:lnSpc>
                <a:spcPct val="100000"/>
              </a:lnSpc>
              <a:spcBef>
                <a:spcPct val="0"/>
              </a:spcBef>
              <a:buFontTx/>
              <a:buNone/>
            </a:pPr>
            <a:r>
              <a:rPr lang="en-US" altLang="en-US" sz="2667">
                <a:latin typeface="+mn-lt"/>
              </a:rPr>
              <a:t>15 </a:t>
            </a:r>
            <a:r>
              <a:rPr lang="en-US" altLang="en-US" sz="2667" dirty="0">
                <a:latin typeface="+mn-lt"/>
              </a:rPr>
              <a:t>minutes</a:t>
            </a:r>
          </a:p>
        </p:txBody>
      </p:sp>
    </p:spTree>
    <p:extLst>
      <p:ext uri="{BB962C8B-B14F-4D97-AF65-F5344CB8AC3E}">
        <p14:creationId xmlns:p14="http://schemas.microsoft.com/office/powerpoint/2010/main" val="271735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8E15C-2982-FC59-6ADB-5F5657F2E79C}"/>
              </a:ext>
            </a:extLst>
          </p:cNvPr>
          <p:cNvSpPr>
            <a:spLocks noGrp="1"/>
          </p:cNvSpPr>
          <p:nvPr>
            <p:ph idx="1"/>
          </p:nvPr>
        </p:nvSpPr>
        <p:spPr/>
        <p:txBody>
          <a:bodyPr/>
          <a:lstStyle/>
          <a:p>
            <a:pPr marL="342900" indent="-342900"/>
            <a:r>
              <a:rPr lang="en-US"/>
              <a:t>Constitution of Nepal, 2072	</a:t>
            </a:r>
          </a:p>
          <a:p>
            <a:pPr marL="342900" indent="-342900"/>
            <a:endParaRPr lang="en-US"/>
          </a:p>
          <a:p>
            <a:pPr marL="342900" indent="-342900"/>
            <a:r>
              <a:rPr lang="en-US"/>
              <a:t>Nepal Gender Equality Policy, 2077</a:t>
            </a:r>
          </a:p>
          <a:p>
            <a:pPr marL="342900" indent="-342900"/>
            <a:endParaRPr lang="en-US"/>
          </a:p>
          <a:p>
            <a:pPr marL="342900" indent="-342900"/>
            <a:r>
              <a:rPr lang="en-US"/>
              <a:t>Gender Equality and Social Inclusion Operational Guidelines, 2017</a:t>
            </a:r>
          </a:p>
          <a:p>
            <a:pPr marL="342900" indent="-342900"/>
            <a:endParaRPr lang="en-US"/>
          </a:p>
          <a:p>
            <a:pPr marL="342900" indent="-342900"/>
            <a:r>
              <a:rPr lang="en-US"/>
              <a:t>Gender Responsive Budget Guideline</a:t>
            </a:r>
          </a:p>
          <a:p>
            <a:pPr marL="342900" indent="-342900"/>
            <a:endParaRPr lang="en-US"/>
          </a:p>
          <a:p>
            <a:pPr marL="342900" indent="-342900"/>
            <a:r>
              <a:rPr lang="en-US"/>
              <a:t>Local Government Institutional Self – Assessment (LISA)</a:t>
            </a:r>
            <a:endParaRPr lang="en-US" dirty="0"/>
          </a:p>
        </p:txBody>
      </p:sp>
      <p:sp>
        <p:nvSpPr>
          <p:cNvPr id="2" name="Title 1">
            <a:extLst>
              <a:ext uri="{FF2B5EF4-FFF2-40B4-BE49-F238E27FC236}">
                <a16:creationId xmlns:a16="http://schemas.microsoft.com/office/drawing/2014/main" id="{76E15B92-4261-35F3-49E0-AE0C192E9C9A}"/>
              </a:ext>
            </a:extLst>
          </p:cNvPr>
          <p:cNvSpPr>
            <a:spLocks noGrp="1"/>
          </p:cNvSpPr>
          <p:nvPr>
            <p:ph type="title"/>
          </p:nvPr>
        </p:nvSpPr>
        <p:spPr/>
        <p:txBody>
          <a:bodyPr/>
          <a:lstStyle/>
          <a:p>
            <a:r>
              <a:rPr lang="en-US" dirty="0"/>
              <a:t>Policies Related to Gender and Social Inclusion</a:t>
            </a:r>
          </a:p>
        </p:txBody>
      </p:sp>
    </p:spTree>
    <p:extLst>
      <p:ext uri="{BB962C8B-B14F-4D97-AF65-F5344CB8AC3E}">
        <p14:creationId xmlns:p14="http://schemas.microsoft.com/office/powerpoint/2010/main" val="2437180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37FDE2-85CF-0353-8E3D-F21C18970797}"/>
              </a:ext>
            </a:extLst>
          </p:cNvPr>
          <p:cNvSpPr txBox="1"/>
          <p:nvPr/>
        </p:nvSpPr>
        <p:spPr>
          <a:xfrm>
            <a:off x="1613647" y="2905780"/>
            <a:ext cx="8964706" cy="646331"/>
          </a:xfrm>
          <a:prstGeom prst="rect">
            <a:avLst/>
          </a:prstGeom>
          <a:noFill/>
        </p:spPr>
        <p:txBody>
          <a:bodyPr wrap="square" rtlCol="0">
            <a:spAutoFit/>
          </a:bodyPr>
          <a:lstStyle/>
          <a:p>
            <a:pPr algn="ctr"/>
            <a:r>
              <a:rPr lang="en-US" sz="3600" b="1"/>
              <a:t>Constitution of Nepal, 2072</a:t>
            </a:r>
          </a:p>
        </p:txBody>
      </p:sp>
    </p:spTree>
    <p:extLst>
      <p:ext uri="{BB962C8B-B14F-4D97-AF65-F5344CB8AC3E}">
        <p14:creationId xmlns:p14="http://schemas.microsoft.com/office/powerpoint/2010/main" val="129866833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718</TotalTime>
  <Words>3628</Words>
  <Application>Microsoft Office PowerPoint</Application>
  <PresentationFormat>Widescreen</PresentationFormat>
  <Paragraphs>376</Paragraphs>
  <Slides>55</Slides>
  <Notes>19</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FuturaStd-Bold</vt:lpstr>
      <vt:lpstr>Google Sans</vt:lpstr>
      <vt:lpstr>Preeti</vt:lpstr>
      <vt:lpstr>Roboto</vt:lpstr>
      <vt:lpstr>Wingdings</vt:lpstr>
      <vt:lpstr>2_Office Theme</vt:lpstr>
      <vt:lpstr>PowerPoint Presentation</vt:lpstr>
      <vt:lpstr>Introduction</vt:lpstr>
      <vt:lpstr>Learning Outcome</vt:lpstr>
      <vt:lpstr>Presentation Outline</vt:lpstr>
      <vt:lpstr>Training Structure</vt:lpstr>
      <vt:lpstr>National Laws and Policies on Gender</vt:lpstr>
      <vt:lpstr>National Laws and Policies on Gender: Group Activity</vt:lpstr>
      <vt:lpstr>Policies Related to Gender and Social Inclusion</vt:lpstr>
      <vt:lpstr>PowerPoint Presentation</vt:lpstr>
      <vt:lpstr>Constitution of Nepal, 2072</vt:lpstr>
      <vt:lpstr>Constitution of Nepal, 2072</vt:lpstr>
      <vt:lpstr>Constitution of Nepal, 2072</vt:lpstr>
      <vt:lpstr>Constitution of Nepal, 2072</vt:lpstr>
      <vt:lpstr>Constitution of Nepal, 2072</vt:lpstr>
      <vt:lpstr>Constitution of Nepal, 2072</vt:lpstr>
      <vt:lpstr>PowerPoint Presentation</vt:lpstr>
      <vt:lpstr>National Gender Equality Policy, 2077</vt:lpstr>
      <vt:lpstr>National Gender Equality Policy, 2077</vt:lpstr>
      <vt:lpstr>National Gender Equality Policy, 2077</vt:lpstr>
      <vt:lpstr>National Gender Equality Policy, 2077</vt:lpstr>
      <vt:lpstr>PowerPoint Presentation</vt:lpstr>
      <vt:lpstr>GESI Operational Guidelines, 2017</vt:lpstr>
      <vt:lpstr>GESI Operational Guidelines, 2017</vt:lpstr>
      <vt:lpstr>GESI Operational Guidelines, 2017</vt:lpstr>
      <vt:lpstr>GESI Operational Guidelines, 2017</vt:lpstr>
      <vt:lpstr>GESI Operational Guidelines, 2017</vt:lpstr>
      <vt:lpstr>PowerPoint Presentation</vt:lpstr>
      <vt:lpstr>Gender Responsive Budget guideline, 2019</vt:lpstr>
      <vt:lpstr>Gender Responsive Budget guideline, 2019</vt:lpstr>
      <vt:lpstr>Gender Responsive Budget guideline, 2019</vt:lpstr>
      <vt:lpstr>PowerPoint Presentation</vt:lpstr>
      <vt:lpstr> Local Government Institutional Self-Assessment (LISA) </vt:lpstr>
      <vt:lpstr>Marking…</vt:lpstr>
      <vt:lpstr>Marking…</vt:lpstr>
      <vt:lpstr>Thematic area 8: Social Inclusion </vt:lpstr>
      <vt:lpstr>Thematic area 8: Social Inclusion </vt:lpstr>
      <vt:lpstr>Thematic area 8: Social Inclusion </vt:lpstr>
      <vt:lpstr>Thematic area 8: Social Inclusion </vt:lpstr>
      <vt:lpstr>Thematic area 8: Social Inclusion </vt:lpstr>
      <vt:lpstr>Thematic area 8: Social Inclusion </vt:lpstr>
      <vt:lpstr>Thematic area 8: Social Inclusion </vt:lpstr>
      <vt:lpstr>Thematic area 7: Physical Infrastructure</vt:lpstr>
      <vt:lpstr>Thematic area 7: Physical Infrastructure </vt:lpstr>
      <vt:lpstr>PowerPoint Presentation</vt:lpstr>
      <vt:lpstr>An Example: GESI policy, 2076, Kirtipur Municipality</vt:lpstr>
      <vt:lpstr>An Example: GESI policy, 2076, Kirtipur Municipality</vt:lpstr>
      <vt:lpstr>An Example: GESI policy, 2076, Kirtipur Municipality</vt:lpstr>
      <vt:lpstr>PowerPoint Presentation</vt:lpstr>
      <vt:lpstr>Sustainable Development Goals</vt:lpstr>
      <vt:lpstr>Sustainable Development Goals</vt:lpstr>
      <vt:lpstr>Sustainable Development Goals</vt:lpstr>
      <vt:lpstr>CEDAW</vt:lpstr>
      <vt:lpstr>16 days of Activism against Gender-Based Violence</vt:lpstr>
      <vt:lpstr>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Laws and Policies for Gender Mainstreaming</dc:title>
  <dc:creator>Prayash Man Sthapit</dc:creator>
  <cp:lastModifiedBy>Rabina Milapati</cp:lastModifiedBy>
  <cp:revision>24</cp:revision>
  <dcterms:created xsi:type="dcterms:W3CDTF">2024-06-28T08:36:41Z</dcterms:created>
  <dcterms:modified xsi:type="dcterms:W3CDTF">2024-08-16T10:35:13Z</dcterms:modified>
</cp:coreProperties>
</file>