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tiff" ContentType="image/tiff"/>
  <Default Extension="ti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sldIdLst>
    <p:sldId id="285" r:id="rId2"/>
    <p:sldId id="283" r:id="rId3"/>
    <p:sldId id="268" r:id="rId4"/>
    <p:sldId id="257" r:id="rId5"/>
    <p:sldId id="284" r:id="rId6"/>
    <p:sldId id="279" r:id="rId7"/>
    <p:sldId id="282" r:id="rId8"/>
    <p:sldId id="261" r:id="rId9"/>
    <p:sldId id="270" r:id="rId10"/>
    <p:sldId id="263" r:id="rId11"/>
    <p:sldId id="264" r:id="rId12"/>
    <p:sldId id="269"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738" autoAdjust="0"/>
  </p:normalViewPr>
  <p:slideViewPr>
    <p:cSldViewPr>
      <p:cViewPr varScale="1">
        <p:scale>
          <a:sx n="48" d="100"/>
          <a:sy n="48" d="100"/>
        </p:scale>
        <p:origin x="590"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D59BE8-CE6E-4442-94A3-09C3EA812A01}" type="datetimeFigureOut">
              <a:rPr lang="en-US" smtClean="0"/>
              <a:t>9/3/2015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6F798F-FF93-EF4E-A44A-BCEEA4142134}" type="slidenum">
              <a:rPr lang="en-US" smtClean="0"/>
              <a:t>‹#›</a:t>
            </a:fld>
            <a:endParaRPr lang="en-US"/>
          </a:p>
        </p:txBody>
      </p:sp>
    </p:spTree>
    <p:extLst>
      <p:ext uri="{BB962C8B-B14F-4D97-AF65-F5344CB8AC3E}">
        <p14:creationId xmlns:p14="http://schemas.microsoft.com/office/powerpoint/2010/main" val="36402455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p:sp>
      <p:sp>
        <p:nvSpPr>
          <p:cNvPr id="26627"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endParaRPr lang="en-CA" altLang="en-US" smtClean="0">
              <a:latin typeface="Times New Roman" panose="02020603050405020304" pitchFamily="18" charset="0"/>
            </a:endParaRPr>
          </a:p>
        </p:txBody>
      </p:sp>
      <p:sp>
        <p:nvSpPr>
          <p:cNvPr id="26628" name="Slide Number Placeholder 3"/>
          <p:cNvSpPr>
            <a:spLocks noGrp="1"/>
          </p:cNvSpPr>
          <p:nvPr>
            <p:ph type="sldNum" sz="quarter"/>
          </p:nvPr>
        </p:nvSpPr>
        <p:spPr>
          <a:noFill/>
        </p:spPr>
        <p:txBody>
          <a:bodyPr/>
          <a:lstStyle>
            <a:lvl1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eaLnBrk="1"/>
            <a:fld id="{28A0F96D-EF0D-4FBB-B995-85B9987A9EA7}" type="slidenum">
              <a:rPr lang="en-US" altLang="en-US">
                <a:solidFill>
                  <a:srgbClr val="000000"/>
                </a:solidFill>
                <a:latin typeface="Times New Roman" panose="02020603050405020304" pitchFamily="18" charset="0"/>
              </a:rPr>
              <a:pPr eaLnBrk="1"/>
              <a:t>1</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554219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a:buFont typeface="Arial" panose="020B0604020202020204" pitchFamily="34" charset="0"/>
              <a:buChar char="•"/>
            </a:pPr>
            <a:r>
              <a:rPr/>
              <a:t>La gestión de aguas grises y aguas desbordadas es esencial para la protección de la salud pública y la prevención de la contaminación ambiental. Sin embargo, las aguas grises y las aguas desbordadas tradicionalmente han recibido poca atención. Cuando no hay una gestión adecuada de aguas grises y de aguas desbordadas, los patógenos pueden propagarse rápidamente por el ambiente. Por ejemplo, el agua estancada puede: </a:t>
            </a:r>
          </a:p>
          <a:p>
            <a:endParaRPr lang="en-CA" dirty="0" smtClean="0"/>
          </a:p>
          <a:p>
            <a:pPr lvl="1" rtl="0"/>
            <a:r>
              <a:rPr/>
              <a:t>•	Propagar patógenos que causen enfermedades (por ejemplo, el esquistosomiasis)</a:t>
            </a:r>
          </a:p>
          <a:p>
            <a:pPr lvl="1" rtl="0"/>
            <a:r>
              <a:rPr/>
              <a:t>•	Convertirse en un criadero de vectores de enfermedades (por ej., mosquitos que pueden transmitir el dengue, la encefalitis japonesa, la fiebre del Nilo occidental y la malaria)</a:t>
            </a:r>
          </a:p>
          <a:p>
            <a:pPr lvl="1" rtl="0"/>
            <a:r>
              <a:rPr/>
              <a:t>•	Entrar a un punto de suministro de agua, como un pozo o grifo público, y contaminar la fuente de agua.</a:t>
            </a:r>
          </a:p>
          <a:p>
            <a:pPr lvl="1" rtl="0"/>
            <a:r>
              <a:rPr/>
              <a:t>•	Causar malos olores que hacen que el ambiente local sea desagradable para los que viven en la zona</a:t>
            </a:r>
          </a:p>
          <a:p>
            <a:endParaRPr lang="en-CA" dirty="0" smtClean="0"/>
          </a:p>
          <a:p>
            <a:pPr marL="171450" indent="-171450" rtl="0">
              <a:buFont typeface="Arial" panose="020B0604020202020204" pitchFamily="34" charset="0"/>
              <a:buChar char="•"/>
            </a:pPr>
            <a:r>
              <a:rPr/>
              <a:t>El drenaje deficiente también puede causar inundaciones más frecuentes y graves, lo que propaga la contaminación. En algunos lugares, se pueden reducir los brotes de enfermedades transmitidas por beber agua contaminada a través de una mejor gestión de aguas residuales domésticas.</a:t>
            </a:r>
          </a:p>
          <a:p>
            <a:endParaRPr lang="en-CA" dirty="0"/>
          </a:p>
        </p:txBody>
      </p:sp>
      <p:sp>
        <p:nvSpPr>
          <p:cNvPr id="4" name="Slide Number Placeholder 3"/>
          <p:cNvSpPr>
            <a:spLocks noGrp="1"/>
          </p:cNvSpPr>
          <p:nvPr>
            <p:ph type="sldNum" sz="quarter" idx="10"/>
          </p:nvPr>
        </p:nvSpPr>
        <p:spPr/>
        <p:txBody>
          <a:bodyPr/>
          <a:lstStyle/>
          <a:p>
            <a:pPr rtl="0"/>
            <a:fld id="{F06F798F-FF93-EF4E-A44A-BCEEA4142134}" type="slidenum">
              <a:rPr/>
              <a:t>5</a:t>
            </a:fld>
            <a:endParaRPr/>
          </a:p>
        </p:txBody>
      </p:sp>
    </p:spTree>
    <p:extLst>
      <p:ext uri="{BB962C8B-B14F-4D97-AF65-F5344CB8AC3E}">
        <p14:creationId xmlns:p14="http://schemas.microsoft.com/office/powerpoint/2010/main" val="1430956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a:t>En zonas urbanas y peri-urbanas en países de bajos y medianos ingresos, es más común que las aguas grises se descarguen sin tratamiento a drenajes o alcantarillado (si es que existen). Luego, esta agua luego fluye hacia un cuerpo de agua superficial, como un lago, un río o un océano. Esto puede conducir al agotamiento de oxígeno, un aumento en la turbidez, y la contaminación microbiológica y química del agua superficial.</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smtClean="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a:t>Pero en muchos lugares, los canales de drenaje se convierten en vertederos para residuos domésticos. En muchos lugares, los canales de drenaje superficiales también se utilizan para la eliminación de aguas residuales domésticas. Consulte el Resumen técnico: Gestión de residuos sólidos de CAWST para obtener más información sobre cómo eliminar los residuos sólidos en forma adecuada.</a:t>
            </a:r>
          </a:p>
        </p:txBody>
      </p:sp>
      <p:sp>
        <p:nvSpPr>
          <p:cNvPr id="4" name="Slide Number Placeholder 3"/>
          <p:cNvSpPr>
            <a:spLocks noGrp="1"/>
          </p:cNvSpPr>
          <p:nvPr>
            <p:ph type="sldNum" sz="quarter" idx="10"/>
          </p:nvPr>
        </p:nvSpPr>
        <p:spPr/>
        <p:txBody>
          <a:bodyPr/>
          <a:lstStyle/>
          <a:p>
            <a:pPr rtl="0"/>
            <a:fld id="{F06F798F-FF93-EF4E-A44A-BCEEA4142134}" type="slidenum">
              <a:rPr/>
              <a:t>6</a:t>
            </a:fld>
            <a:endParaRPr/>
          </a:p>
        </p:txBody>
      </p:sp>
    </p:spTree>
    <p:extLst>
      <p:ext uri="{BB962C8B-B14F-4D97-AF65-F5344CB8AC3E}">
        <p14:creationId xmlns:p14="http://schemas.microsoft.com/office/powerpoint/2010/main" val="2200907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rtl="0" eaLnBrk="1" hangingPunct="1">
              <a:spcBef>
                <a:spcPct val="0"/>
              </a:spcBef>
              <a:buFont typeface="Arial" panose="020B0604020202020204" pitchFamily="34" charset="0"/>
              <a:buChar char="•"/>
            </a:pPr>
            <a:r>
              <a:rPr>
                <a:latin typeface="Calibri" charset="0"/>
              </a:rPr>
              <a:t>Las aguas desbordadas</a:t>
            </a:r>
            <a:r>
              <a:rPr baseline="0">
                <a:latin typeface="Calibri" charset="0"/>
              </a:rPr>
              <a:t> y </a:t>
            </a:r>
            <a:r>
              <a:rPr>
                <a:latin typeface="Calibri" charset="0"/>
              </a:rPr>
              <a:t>las aguas grises se pueden usar para regar.</a:t>
            </a:r>
          </a:p>
          <a:p>
            <a:pPr marL="171450" indent="-171450" eaLnBrk="1" hangingPunct="1">
              <a:spcBef>
                <a:spcPct val="0"/>
              </a:spcBef>
              <a:buFont typeface="Arial" panose="020B0604020202020204" pitchFamily="34" charset="0"/>
              <a:buChar char="•"/>
            </a:pPr>
            <a:endParaRPr lang="en-US" dirty="0" smtClean="0">
              <a:latin typeface="Calibri" charset="0"/>
            </a:endParaRPr>
          </a:p>
          <a:p>
            <a:pPr marL="171450" indent="-171450" rtl="0" eaLnBrk="1" hangingPunct="1">
              <a:spcBef>
                <a:spcPct val="0"/>
              </a:spcBef>
              <a:buFont typeface="Arial" panose="020B0604020202020204" pitchFamily="34" charset="0"/>
              <a:buChar char="•"/>
            </a:pPr>
            <a:r>
              <a:rPr>
                <a:latin typeface="Calibri" charset="0"/>
              </a:rPr>
              <a:t>Las aguas desbordadas de una bomba o grifo pueden ir directamente para el riego.</a:t>
            </a:r>
          </a:p>
          <a:p>
            <a:pPr marL="171450" indent="-171450" eaLnBrk="1" hangingPunct="1">
              <a:spcBef>
                <a:spcPct val="0"/>
              </a:spcBef>
              <a:buFont typeface="Arial" panose="020B0604020202020204" pitchFamily="34" charset="0"/>
              <a:buChar char="•"/>
            </a:pPr>
            <a:endParaRPr lang="en-US" dirty="0" smtClean="0">
              <a:latin typeface="Calibri" charset="0"/>
            </a:endParaRPr>
          </a:p>
          <a:p>
            <a:pPr marL="171450" indent="-171450" rtl="0" eaLnBrk="1" hangingPunct="1">
              <a:spcBef>
                <a:spcPct val="0"/>
              </a:spcBef>
              <a:buFont typeface="Arial" panose="020B0604020202020204" pitchFamily="34" charset="0"/>
              <a:buChar char="•"/>
            </a:pPr>
            <a:r>
              <a:rPr>
                <a:latin typeface="Calibri" charset="0"/>
              </a:rPr>
              <a:t>Las aguas grises se deben tratar primero. Como mínimo, </a:t>
            </a:r>
            <a:r>
              <a:rPr baseline="0">
                <a:latin typeface="Calibri" charset="0"/>
              </a:rPr>
              <a:t> </a:t>
            </a:r>
            <a:r>
              <a:rPr>
                <a:latin typeface="Calibri" charset="0"/>
              </a:rPr>
              <a:t>deberían pasar a través de una trampa de grasa para liberarse de los patógenos, el jabón, los aceites y otros residuos que podrían dañar las plantas antes de usarlas para regar. </a:t>
            </a:r>
            <a:r>
              <a:rPr baseline="0"/>
              <a:t>Debe cumplir con las Pautas para el uso de aguas grises en agricultura de la OMS (2006).</a:t>
            </a:r>
          </a:p>
          <a:p>
            <a:pPr eaLnBrk="1" hangingPunct="1">
              <a:spcBef>
                <a:spcPct val="0"/>
              </a:spcBef>
            </a:pPr>
            <a:endParaRPr lang="en-CA" baseline="0" dirty="0" smtClean="0"/>
          </a:p>
          <a:p>
            <a:pPr marL="171450" indent="-171450" rtl="0" eaLnBrk="1" hangingPunct="1">
              <a:spcBef>
                <a:spcPct val="0"/>
              </a:spcBef>
              <a:buFont typeface="Arial" panose="020B0604020202020204" pitchFamily="34" charset="0"/>
              <a:buChar char="•"/>
            </a:pPr>
            <a:r>
              <a:rPr baseline="0"/>
              <a:t>La imagen muestra: </a:t>
            </a:r>
            <a:r>
              <a:rPr/>
              <a:t>drenaje de una bomba manual a un jardín y un canal de</a:t>
            </a:r>
            <a:r>
              <a:rPr baseline="0"/>
              <a:t> riego pequeño para un campo, en Zambia </a:t>
            </a:r>
          </a:p>
          <a:p>
            <a:pPr eaLnBrk="1" hangingPunct="1">
              <a:spcBef>
                <a:spcPct val="0"/>
              </a:spcBef>
            </a:pPr>
            <a:endParaRPr lang="en-US" dirty="0">
              <a:latin typeface="Calibri" charset="0"/>
            </a:endParaRP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rtl="0" eaLnBrk="1" hangingPunct="1"/>
            <a:fld id="{8ABD4B66-ECF4-2746-8CC8-C66A63A42750}" type="slidenum">
              <a:rPr/>
              <a:pPr rtl="0" eaLnBrk="1" hangingPunct="1"/>
              <a:t>7</a:t>
            </a:fld>
            <a:endParaRPr/>
          </a:p>
        </p:txBody>
      </p:sp>
    </p:spTree>
    <p:extLst>
      <p:ext uri="{BB962C8B-B14F-4D97-AF65-F5344CB8AC3E}">
        <p14:creationId xmlns:p14="http://schemas.microsoft.com/office/powerpoint/2010/main" val="244622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rtl="0"/>
            <a:fld id="{286E59D6-DF47-064B-B9D5-7E6ABCB81058}" type="slidenum">
              <a:rPr>
                <a:latin typeface="Arial" pitchFamily="-109" charset="0"/>
                <a:ea typeface="Arial" pitchFamily="-109" charset="0"/>
                <a:cs typeface="Arial" pitchFamily="-109" charset="0"/>
              </a:rPr>
              <a:pPr rtl="0"/>
              <a:t>8</a:t>
            </a:fld>
            <a:endParaRPr>
              <a:latin typeface="Arial" pitchFamily="-109" charset="0"/>
              <a:ea typeface="Arial" pitchFamily="-109" charset="0"/>
              <a:cs typeface="Arial" pitchFamily="-109"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normAutofit fontScale="92500" lnSpcReduction="10000"/>
          </a:bodyPr>
          <a:lstStyle/>
          <a:p>
            <a:pPr marL="171450" indent="-171450" rtl="0" eaLnBrk="1" hangingPunct="1">
              <a:buFont typeface="Arial" panose="020B0604020202020204" pitchFamily="34" charset="0"/>
              <a:buChar char="•"/>
            </a:pPr>
            <a:r>
              <a:rPr>
                <a:latin typeface="Arial" pitchFamily="-109" charset="0"/>
                <a:ea typeface="Arial" pitchFamily="-109" charset="0"/>
                <a:cs typeface="Arial" pitchFamily="-109" charset="0"/>
              </a:rPr>
              <a:t>Una trampa de grasa actúa como una fosa séptica pequeña. Las aguas grises desembocan en la trampa donde los aceites, las grasas y la espuma de jabón flotan a la superficie y, por efecto de la gravedad, los sólidos suspendidos más pesados se asientan en el fondo. El agua relativamente limpia fluye fuera de la trampa de grasa. </a:t>
            </a:r>
          </a:p>
          <a:p>
            <a:pPr marL="171450" indent="-171450" eaLnBrk="1" hangingPunct="1">
              <a:buFont typeface="Arial" panose="020B0604020202020204" pitchFamily="34" charset="0"/>
              <a:buChar char="•"/>
            </a:pPr>
            <a:endParaRPr lang="en-CA" dirty="0" smtClean="0">
              <a:latin typeface="Arial" pitchFamily="-109" charset="0"/>
              <a:ea typeface="Arial" pitchFamily="-109" charset="0"/>
              <a:cs typeface="Arial" pitchFamily="-109" charset="0"/>
            </a:endParaRPr>
          </a:p>
          <a:p>
            <a:pPr marL="171450" indent="-171450" rtl="0" eaLnBrk="1" hangingPunct="1">
              <a:buFont typeface="Arial" panose="020B0604020202020204" pitchFamily="34" charset="0"/>
              <a:buChar char="•"/>
            </a:pPr>
            <a:r>
              <a:rPr>
                <a:latin typeface="Arial" pitchFamily="-109" charset="0"/>
                <a:ea typeface="Arial" pitchFamily="-109" charset="0"/>
                <a:cs typeface="Arial" pitchFamily="-109" charset="0"/>
              </a:rPr>
              <a:t>Es importante instalar una trampa de grasa antes de infiltrar aguas grises en el suelo, reutilizarlas para la agricultura, o descargarlas en los canales de drenaje. Esto disminuye el riesgo de obstrucción del pozo de absorción o la zanja de infiltración y reduce la posible contaminación que ingresa a los sistemas de drenaje.</a:t>
            </a:r>
          </a:p>
          <a:p>
            <a:pPr marL="171450" indent="-171450" eaLnBrk="1" hangingPunct="1">
              <a:buFont typeface="Arial" panose="020B0604020202020204" pitchFamily="34" charset="0"/>
              <a:buChar char="•"/>
            </a:pPr>
            <a:endParaRPr lang="en-US" dirty="0" smtClean="0">
              <a:latin typeface="Arial" pitchFamily="-109" charset="0"/>
              <a:ea typeface="Arial" pitchFamily="-109" charset="0"/>
              <a:cs typeface="Arial" pitchFamily="-109" charset="0"/>
            </a:endParaRPr>
          </a:p>
          <a:p>
            <a:pPr marL="171450" indent="-171450" rtl="0" eaLnBrk="1" hangingPunct="1">
              <a:buFont typeface="Arial" panose="020B0604020202020204" pitchFamily="34" charset="0"/>
              <a:buChar char="•"/>
            </a:pPr>
            <a:r>
              <a:rPr>
                <a:latin typeface="Arial" pitchFamily="-109" charset="0"/>
                <a:ea typeface="Arial" pitchFamily="-109" charset="0"/>
                <a:cs typeface="Arial" pitchFamily="-109" charset="0"/>
              </a:rPr>
              <a:t>Se puede hacer de materiales locales: </a:t>
            </a:r>
          </a:p>
          <a:p>
            <a:pPr rtl="0" eaLnBrk="1" hangingPunct="1"/>
            <a:r>
              <a:rPr>
                <a:latin typeface="Arial" pitchFamily="-109" charset="0"/>
                <a:ea typeface="Arial" pitchFamily="-109" charset="0"/>
                <a:cs typeface="Arial" pitchFamily="-109" charset="0"/>
              </a:rPr>
              <a:t>	- concreto</a:t>
            </a:r>
          </a:p>
          <a:p>
            <a:pPr rtl="0" eaLnBrk="1" hangingPunct="1"/>
            <a:r>
              <a:rPr>
                <a:latin typeface="Arial" pitchFamily="-109" charset="0"/>
                <a:ea typeface="Arial" pitchFamily="-109" charset="0"/>
                <a:cs typeface="Arial" pitchFamily="-109" charset="0"/>
              </a:rPr>
              <a:t>	- ladrillos</a:t>
            </a:r>
          </a:p>
          <a:p>
            <a:pPr rtl="0" eaLnBrk="1" hangingPunct="1"/>
            <a:r>
              <a:rPr>
                <a:latin typeface="Arial" pitchFamily="-109" charset="0"/>
                <a:ea typeface="Arial" pitchFamily="-109" charset="0"/>
                <a:cs typeface="Arial" pitchFamily="-109" charset="0"/>
              </a:rPr>
              <a:t>	- bloques de concreto enyesado</a:t>
            </a:r>
          </a:p>
          <a:p>
            <a:pPr rtl="0" eaLnBrk="1" hangingPunct="1"/>
            <a:r>
              <a:rPr>
                <a:latin typeface="Arial" pitchFamily="-109" charset="0"/>
                <a:ea typeface="Arial" pitchFamily="-109" charset="0"/>
                <a:cs typeface="Arial" pitchFamily="-109" charset="0"/>
              </a:rPr>
              <a:t>	- bidones de aceite reutilizados</a:t>
            </a:r>
          </a:p>
          <a:p>
            <a:pPr eaLnBrk="1" hangingPunct="1"/>
            <a:endParaRPr lang="en-US" dirty="0">
              <a:latin typeface="Arial" pitchFamily="-109" charset="0"/>
              <a:ea typeface="Arial" pitchFamily="-109" charset="0"/>
              <a:cs typeface="Arial" pitchFamily="-109" charset="0"/>
            </a:endParaRPr>
          </a:p>
          <a:p>
            <a:pPr marL="171450" indent="-171450" rtl="0" eaLnBrk="1" hangingPunct="1">
              <a:buFont typeface="Arial" panose="020B0604020202020204" pitchFamily="34" charset="0"/>
              <a:buChar char="•"/>
            </a:pPr>
            <a:r>
              <a:rPr>
                <a:latin typeface="Arial" pitchFamily="-109" charset="0"/>
                <a:ea typeface="Arial" pitchFamily="-109" charset="0"/>
                <a:cs typeface="Arial" pitchFamily="-109" charset="0"/>
              </a:rPr>
              <a:t>Requiere de una limpieza regular para eliminar los materiales acumulados del ingreso, y los sólidos asentados del fondo. Eso ayudará a evitar malos olores. Los desechos sólidos se deben eliminar de forma adecuada. </a:t>
            </a:r>
          </a:p>
          <a:p>
            <a:pPr marL="171450" indent="-171450" eaLnBrk="1" hangingPunct="1">
              <a:buFont typeface="Arial" panose="020B0604020202020204" pitchFamily="34" charset="0"/>
              <a:buChar char="•"/>
            </a:pPr>
            <a:endParaRPr lang="en-US" dirty="0" smtClean="0">
              <a:latin typeface="Arial" pitchFamily="-109" charset="0"/>
              <a:ea typeface="Arial" pitchFamily="-109" charset="0"/>
              <a:cs typeface="Arial" pitchFamily="-109" charset="0"/>
            </a:endParaRPr>
          </a:p>
          <a:p>
            <a:pPr marL="171450" indent="-171450" rtl="0" eaLnBrk="1" hangingPunct="1">
              <a:buFont typeface="Arial" panose="020B0604020202020204" pitchFamily="34" charset="0"/>
              <a:buChar char="•"/>
            </a:pPr>
            <a:r>
              <a:rPr>
                <a:latin typeface="Arial" pitchFamily="-109" charset="0"/>
                <a:ea typeface="Arial" pitchFamily="-109" charset="0"/>
                <a:cs typeface="Arial" pitchFamily="-109" charset="0"/>
              </a:rPr>
              <a:t>La limpieza de las trampas de grasa puede ser una tarea desagradable. Fomente entre las personas encargadas de la limpieza el uso de guantes y el lavado de manos con jabón luego de la tarea. </a:t>
            </a:r>
          </a:p>
        </p:txBody>
      </p:sp>
    </p:spTree>
    <p:extLst>
      <p:ext uri="{BB962C8B-B14F-4D97-AF65-F5344CB8AC3E}">
        <p14:creationId xmlns:p14="http://schemas.microsoft.com/office/powerpoint/2010/main" val="3452140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rtl="0"/>
            <a:fld id="{E5B3E74F-AABE-3A47-9613-2F24C637484B}" type="slidenum">
              <a:rPr>
                <a:latin typeface="Arial" pitchFamily="-109" charset="0"/>
                <a:ea typeface="Arial" pitchFamily="-109" charset="0"/>
                <a:cs typeface="Arial" pitchFamily="-109" charset="0"/>
              </a:rPr>
              <a:pPr rtl="0"/>
              <a:t>9</a:t>
            </a:fld>
            <a:endParaRPr>
              <a:latin typeface="Arial" pitchFamily="-109" charset="0"/>
              <a:ea typeface="Arial" pitchFamily="-109" charset="0"/>
              <a:cs typeface="Arial" pitchFamily="-109"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marL="171450" indent="-171450" rtl="0" eaLnBrk="1" hangingPunct="1">
              <a:buFont typeface="Arial" panose="020B0604020202020204" pitchFamily="34" charset="0"/>
              <a:buChar char="•"/>
            </a:pPr>
            <a:r>
              <a:rPr>
                <a:latin typeface="Arial" pitchFamily="-109" charset="0"/>
                <a:ea typeface="Arial" pitchFamily="-109" charset="0"/>
                <a:cs typeface="Arial" pitchFamily="-109" charset="0"/>
              </a:rPr>
              <a:t>Un pozo de absorción es un pozo excavado que permite que las aguas residuales se infiltren de modo seguro en el suelo. </a:t>
            </a:r>
          </a:p>
        </p:txBody>
      </p:sp>
    </p:spTree>
    <p:extLst>
      <p:ext uri="{BB962C8B-B14F-4D97-AF65-F5344CB8AC3E}">
        <p14:creationId xmlns:p14="http://schemas.microsoft.com/office/powerpoint/2010/main" val="2971119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rtl="0"/>
            <a:fld id="{E5B3E74F-AABE-3A47-9613-2F24C637484B}" type="slidenum">
              <a:rPr>
                <a:latin typeface="Arial" pitchFamily="-109" charset="0"/>
                <a:ea typeface="Arial" pitchFamily="-109" charset="0"/>
                <a:cs typeface="Arial" pitchFamily="-109" charset="0"/>
              </a:rPr>
              <a:pPr rtl="0"/>
              <a:t>10</a:t>
            </a:fld>
            <a:endParaRPr>
              <a:latin typeface="Arial" pitchFamily="-109" charset="0"/>
              <a:ea typeface="Arial" pitchFamily="-109" charset="0"/>
              <a:cs typeface="Arial" pitchFamily="-109"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marL="171450" indent="-171450" rtl="0" eaLnBrk="1" hangingPunct="1">
              <a:buFont typeface="Arial" panose="020B0604020202020204" pitchFamily="34" charset="0"/>
              <a:buChar char="•"/>
            </a:pPr>
            <a:r>
              <a:rPr>
                <a:latin typeface="Arial" pitchFamily="-109" charset="0"/>
                <a:ea typeface="Arial" pitchFamily="-109" charset="0"/>
                <a:cs typeface="Arial" pitchFamily="-109" charset="0"/>
              </a:rPr>
              <a:t>Los pozos deben ser revestidos o llenados con roca para evitar la erosión e impedir que las paredes se desmoronen. </a:t>
            </a:r>
          </a:p>
          <a:p>
            <a:pPr marL="171450" indent="-171450" eaLnBrk="1" hangingPunct="1">
              <a:buFont typeface="Arial" panose="020B0604020202020204" pitchFamily="34" charset="0"/>
              <a:buChar char="•"/>
            </a:pPr>
            <a:endParaRPr lang="en-CA" dirty="0" smtClean="0">
              <a:latin typeface="Arial" pitchFamily="-109" charset="0"/>
              <a:ea typeface="Arial" pitchFamily="-109" charset="0"/>
              <a:cs typeface="Arial" pitchFamily="-109" charset="0"/>
            </a:endParaRPr>
          </a:p>
          <a:p>
            <a:pPr marL="171450" indent="-171450" rtl="0" eaLnBrk="1" hangingPunct="1">
              <a:buFont typeface="Arial" panose="020B0604020202020204" pitchFamily="34" charset="0"/>
              <a:buChar char="•"/>
            </a:pPr>
            <a:r>
              <a:rPr>
                <a:latin typeface="Arial" pitchFamily="-109" charset="0"/>
                <a:ea typeface="Arial" pitchFamily="-109" charset="0"/>
                <a:cs typeface="Arial" pitchFamily="-109" charset="0"/>
              </a:rPr>
              <a:t>La forma más sencilla y rápida de construir un pozo de absorción es cavar un pozo y llenarlo con rocas. Sin embargo, las rocas reducen el volumen de las aguas residuales que el pozo puede albergar y hallar la cantidad suficeinte de rocas puede ser difícil en algunos lugares. </a:t>
            </a:r>
          </a:p>
          <a:p>
            <a:pPr marL="171450" indent="-171450" eaLnBrk="1" hangingPunct="1">
              <a:buFont typeface="Arial" panose="020B0604020202020204" pitchFamily="34" charset="0"/>
              <a:buChar char="•"/>
            </a:pPr>
            <a:endParaRPr lang="en-CA" dirty="0" smtClean="0">
              <a:latin typeface="Arial" pitchFamily="-109" charset="0"/>
              <a:ea typeface="Arial" pitchFamily="-109" charset="0"/>
              <a:cs typeface="Arial" pitchFamily="-109" charset="0"/>
            </a:endParaRPr>
          </a:p>
          <a:p>
            <a:pPr marL="171450" indent="-171450" rtl="0" eaLnBrk="1" hangingPunct="1">
              <a:buFont typeface="Arial" panose="020B0604020202020204" pitchFamily="34" charset="0"/>
              <a:buChar char="•"/>
            </a:pPr>
            <a:r>
              <a:rPr>
                <a:latin typeface="Arial" pitchFamily="-109" charset="0"/>
                <a:ea typeface="Arial" pitchFamily="-109" charset="0"/>
                <a:cs typeface="Arial" pitchFamily="-109" charset="0"/>
              </a:rPr>
              <a:t>El tamaño del pozo de absorción depende de la cantidad de aguas residuales que ingresan al pozo y de si el agua es limpia o sucia. La infiltración sólo se produce a través de las paredes laterales del pozo de absorción. Prácticamente no se produce infiltración a través de la base del pozo ya que esta se obstruye rápidamente con los sólidos. Es importante diseñar el tamaño del pozo de absorción para manejar los caudales máximos de aguas residuales, especialmente si la capacidad de infiltración del suelo circundante es baja. </a:t>
            </a:r>
          </a:p>
          <a:p>
            <a:pPr marL="171450" indent="-171450" eaLnBrk="1" hangingPunct="1">
              <a:buFont typeface="Arial" panose="020B0604020202020204" pitchFamily="34" charset="0"/>
              <a:buChar char="•"/>
            </a:pPr>
            <a:endParaRPr lang="en-CA" dirty="0" smtClean="0">
              <a:latin typeface="Arial" pitchFamily="-109" charset="0"/>
              <a:ea typeface="Arial" pitchFamily="-109" charset="0"/>
              <a:cs typeface="Arial" pitchFamily="-109" charset="0"/>
            </a:endParaRPr>
          </a:p>
          <a:p>
            <a:pPr marL="171450" indent="-171450" eaLnBrk="1" hangingPunct="1">
              <a:buFont typeface="Arial" panose="020B0604020202020204" pitchFamily="34" charset="0"/>
              <a:buChar char="•"/>
            </a:pPr>
            <a:endParaRPr lang="en-CA" dirty="0" smtClean="0">
              <a:latin typeface="Arial" pitchFamily="-109" charset="0"/>
              <a:ea typeface="Arial" pitchFamily="-109" charset="0"/>
              <a:cs typeface="Arial" pitchFamily="-109" charset="0"/>
            </a:endParaRPr>
          </a:p>
        </p:txBody>
      </p:sp>
    </p:spTree>
    <p:extLst>
      <p:ext uri="{BB962C8B-B14F-4D97-AF65-F5344CB8AC3E}">
        <p14:creationId xmlns:p14="http://schemas.microsoft.com/office/powerpoint/2010/main" val="4025366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pPr rtl="0"/>
            <a:fld id="{99A58422-6977-3D42-B26F-C58CF18350E8}" type="slidenum">
              <a:rPr>
                <a:latin typeface="Arial" pitchFamily="-109" charset="0"/>
                <a:ea typeface="Arial" pitchFamily="-109" charset="0"/>
                <a:cs typeface="Arial" pitchFamily="-109" charset="0"/>
              </a:rPr>
              <a:pPr rtl="0"/>
              <a:t>11</a:t>
            </a:fld>
            <a:endParaRPr>
              <a:latin typeface="Arial" pitchFamily="-109" charset="0"/>
              <a:ea typeface="Arial" pitchFamily="-109" charset="0"/>
              <a:cs typeface="Arial" pitchFamily="-109"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marL="171450" indent="-171450" rtl="0" eaLnBrk="1" hangingPunct="1">
              <a:buFont typeface="Arial" panose="020B0604020202020204" pitchFamily="34" charset="0"/>
              <a:buChar char="•"/>
            </a:pPr>
            <a:r>
              <a:rPr>
                <a:latin typeface="Arial" pitchFamily="-109" charset="0"/>
                <a:ea typeface="Arial" pitchFamily="-109" charset="0"/>
                <a:cs typeface="Arial" pitchFamily="-109" charset="0"/>
              </a:rPr>
              <a:t>Las zanjas son útiles en aquellos casos en los que el pozo de absorción no es capaz de infiltrar el volumen total de aguas residuales. Esto se puede deber a la escasa capacidad de infiltración del suelo o a los grandes volúmenes de aguas residuales, o a una combinación de ambos factores. </a:t>
            </a:r>
          </a:p>
          <a:p>
            <a:pPr marL="171450" indent="-171450" eaLnBrk="1" hangingPunct="1">
              <a:buFont typeface="Arial" panose="020B0604020202020204" pitchFamily="34" charset="0"/>
              <a:buChar char="•"/>
            </a:pPr>
            <a:endParaRPr lang="en-CA" dirty="0" smtClean="0">
              <a:latin typeface="Arial" pitchFamily="-109" charset="0"/>
              <a:ea typeface="Arial" pitchFamily="-109" charset="0"/>
              <a:cs typeface="Arial" pitchFamily="-109" charset="0"/>
            </a:endParaRPr>
          </a:p>
          <a:p>
            <a:pPr marL="171450" indent="-171450" rtl="0" eaLnBrk="1" hangingPunct="1">
              <a:buFont typeface="Arial" panose="020B0604020202020204" pitchFamily="34" charset="0"/>
              <a:buChar char="•"/>
            </a:pPr>
            <a:r>
              <a:rPr>
                <a:latin typeface="Arial" pitchFamily="-109" charset="0"/>
                <a:ea typeface="Arial" pitchFamily="-109" charset="0"/>
                <a:cs typeface="Arial" pitchFamily="-109" charset="0"/>
              </a:rPr>
              <a:t>Las zanjas de infiltración son pozos largos y poco profundos. Necesitan más planificación, espacio y materiales que un pozo de absorción, pero crean una superficie mucho mayor para la infiltración en el suelo. Las zanjas de infiltración se suelen usar junto con las fosas sépticas. </a:t>
            </a:r>
          </a:p>
        </p:txBody>
      </p:sp>
    </p:spTree>
    <p:extLst>
      <p:ext uri="{BB962C8B-B14F-4D97-AF65-F5344CB8AC3E}">
        <p14:creationId xmlns:p14="http://schemas.microsoft.com/office/powerpoint/2010/main" val="2747096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a:buFont typeface="Arial" panose="020B0604020202020204" pitchFamily="34" charset="0"/>
              <a:buNone/>
            </a:pPr>
            <a:r>
              <a:rPr baseline="0"/>
              <a:t>Use</a:t>
            </a:r>
            <a:r>
              <a:rPr/>
              <a:t> la herramienta: A le dice a B para la actividad de revisión.</a:t>
            </a:r>
          </a:p>
        </p:txBody>
      </p:sp>
      <p:sp>
        <p:nvSpPr>
          <p:cNvPr id="4" name="Slide Number Placeholder 3"/>
          <p:cNvSpPr>
            <a:spLocks noGrp="1"/>
          </p:cNvSpPr>
          <p:nvPr>
            <p:ph type="sldNum" sz="quarter" idx="10"/>
          </p:nvPr>
        </p:nvSpPr>
        <p:spPr/>
        <p:txBody>
          <a:bodyPr/>
          <a:lstStyle/>
          <a:p>
            <a:pPr rtl="0"/>
            <a:fld id="{FF4AEA86-A557-4C89-8350-6ED4D03115CE}" type="slidenum">
              <a:rPr/>
              <a:t>12</a:t>
            </a:fld>
            <a:endParaRPr/>
          </a:p>
        </p:txBody>
      </p:sp>
    </p:spTree>
    <p:extLst>
      <p:ext uri="{BB962C8B-B14F-4D97-AF65-F5344CB8AC3E}">
        <p14:creationId xmlns:p14="http://schemas.microsoft.com/office/powerpoint/2010/main" val="2763194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8172400" y="6245225"/>
            <a:ext cx="514400" cy="476250"/>
          </a:xfrm>
          <a:prstGeom prst="rect">
            <a:avLst/>
          </a:prstGeom>
        </p:spPr>
        <p:txBody>
          <a:bodyPr/>
          <a:lstStyle>
            <a:lvl1pPr>
              <a:defRPr/>
            </a:lvl1pPr>
          </a:lstStyle>
          <a:p>
            <a:fld id="{A68FE81C-1BF8-4F34-A344-0F9C0D0D7C24}" type="slidenum">
              <a:rPr lang="en-US"/>
              <a:pPr/>
              <a:t>‹#›</a:t>
            </a:fld>
            <a:endParaRPr lang="en-US"/>
          </a:p>
        </p:txBody>
      </p:sp>
    </p:spTree>
    <p:extLst>
      <p:ext uri="{BB962C8B-B14F-4D97-AF65-F5344CB8AC3E}">
        <p14:creationId xmlns:p14="http://schemas.microsoft.com/office/powerpoint/2010/main" val="38136694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19A2F44-FF70-4AA9-836B-F96FFABF0578}" type="slidenum">
              <a:rPr lang="en-US"/>
              <a:pPr/>
              <a:t>‹#›</a:t>
            </a:fld>
            <a:endParaRPr lang="en-US"/>
          </a:p>
        </p:txBody>
      </p:sp>
    </p:spTree>
    <p:extLst>
      <p:ext uri="{BB962C8B-B14F-4D97-AF65-F5344CB8AC3E}">
        <p14:creationId xmlns:p14="http://schemas.microsoft.com/office/powerpoint/2010/main" val="7089928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5646B1E-3940-4F26-87B5-87CDE4B7D119}" type="slidenum">
              <a:rPr lang="en-US"/>
              <a:pPr/>
              <a:t>‹#›</a:t>
            </a:fld>
            <a:endParaRPr lang="en-US"/>
          </a:p>
        </p:txBody>
      </p:sp>
    </p:spTree>
    <p:extLst>
      <p:ext uri="{BB962C8B-B14F-4D97-AF65-F5344CB8AC3E}">
        <p14:creationId xmlns:p14="http://schemas.microsoft.com/office/powerpoint/2010/main" val="25100647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4" descr="CAWST Colour - no text "/>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5"/>
          <p:cNvSpPr>
            <a:spLocks noGrp="1"/>
          </p:cNvSpPr>
          <p:nvPr>
            <p:ph type="sldNum" sz="quarter" idx="12"/>
          </p:nvPr>
        </p:nvSpPr>
        <p:spPr>
          <a:xfrm>
            <a:off x="8172400" y="6245225"/>
            <a:ext cx="514400" cy="476250"/>
          </a:xfrm>
          <a:prstGeom prst="rect">
            <a:avLst/>
          </a:prstGeom>
        </p:spPr>
        <p:txBody>
          <a:bodyPr/>
          <a:lstStyle>
            <a:lvl1pPr>
              <a:defRPr/>
            </a:lvl1pPr>
          </a:lstStyle>
          <a:p>
            <a:fld id="{A68FE81C-1BF8-4F34-A344-0F9C0D0D7C24}" type="slidenum">
              <a:rPr lang="en-US"/>
              <a:pPr/>
              <a:t>‹#›</a:t>
            </a:fld>
            <a:endParaRPr lang="en-US"/>
          </a:p>
        </p:txBody>
      </p:sp>
    </p:spTree>
    <p:extLst>
      <p:ext uri="{BB962C8B-B14F-4D97-AF65-F5344CB8AC3E}">
        <p14:creationId xmlns:p14="http://schemas.microsoft.com/office/powerpoint/2010/main" val="41512216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A674979-EC48-41BA-A377-18B893688CC4}" type="slidenum">
              <a:rPr lang="en-US"/>
              <a:pPr/>
              <a:t>‹#›</a:t>
            </a:fld>
            <a:endParaRPr lang="en-US"/>
          </a:p>
        </p:txBody>
      </p:sp>
    </p:spTree>
    <p:extLst>
      <p:ext uri="{BB962C8B-B14F-4D97-AF65-F5344CB8AC3E}">
        <p14:creationId xmlns:p14="http://schemas.microsoft.com/office/powerpoint/2010/main" val="36117906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208B727-11FE-4B81-8E9F-53EF06B85630}" type="slidenum">
              <a:rPr lang="en-US"/>
              <a:pPr/>
              <a:t>‹#›</a:t>
            </a:fld>
            <a:endParaRPr lang="en-US"/>
          </a:p>
        </p:txBody>
      </p:sp>
    </p:spTree>
    <p:extLst>
      <p:ext uri="{BB962C8B-B14F-4D97-AF65-F5344CB8AC3E}">
        <p14:creationId xmlns:p14="http://schemas.microsoft.com/office/powerpoint/2010/main" val="307204745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3E7201AE-EBDF-4F9E-BBA4-D83EE29AE103}" type="slidenum">
              <a:rPr lang="en-US"/>
              <a:pPr/>
              <a:t>‹#›</a:t>
            </a:fld>
            <a:endParaRPr lang="en-US"/>
          </a:p>
        </p:txBody>
      </p:sp>
    </p:spTree>
    <p:extLst>
      <p:ext uri="{BB962C8B-B14F-4D97-AF65-F5344CB8AC3E}">
        <p14:creationId xmlns:p14="http://schemas.microsoft.com/office/powerpoint/2010/main" val="414142305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696D6939-B8AB-415C-8E07-37773906FC33}" type="slidenum">
              <a:rPr lang="en-US"/>
              <a:pPr/>
              <a:t>‹#›</a:t>
            </a:fld>
            <a:endParaRPr lang="en-US"/>
          </a:p>
        </p:txBody>
      </p:sp>
    </p:spTree>
    <p:extLst>
      <p:ext uri="{BB962C8B-B14F-4D97-AF65-F5344CB8AC3E}">
        <p14:creationId xmlns:p14="http://schemas.microsoft.com/office/powerpoint/2010/main" val="367358966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4" name="Slide Number Placeholder 3"/>
          <p:cNvSpPr>
            <a:spLocks noGrp="1"/>
          </p:cNvSpPr>
          <p:nvPr>
            <p:ph type="sldNum" sz="quarter" idx="12"/>
          </p:nvPr>
        </p:nvSpPr>
        <p:spPr>
          <a:xfrm>
            <a:off x="8244408" y="6245225"/>
            <a:ext cx="442392" cy="476250"/>
          </a:xfrm>
          <a:prstGeom prst="rect">
            <a:avLst/>
          </a:prstGeom>
        </p:spPr>
        <p:txBody>
          <a:bodyPr/>
          <a:lstStyle>
            <a:lvl1pPr>
              <a:defRPr/>
            </a:lvl1pPr>
          </a:lstStyle>
          <a:p>
            <a:fld id="{90C5138D-4C5F-48AF-A64F-FBCEEBACA0DF}" type="slidenum">
              <a:rPr lang="en-US"/>
              <a:pPr/>
              <a:t>‹#›</a:t>
            </a:fld>
            <a:endParaRPr lang="en-US" dirty="0"/>
          </a:p>
        </p:txBody>
      </p:sp>
    </p:spTree>
    <p:extLst>
      <p:ext uri="{BB962C8B-B14F-4D97-AF65-F5344CB8AC3E}">
        <p14:creationId xmlns:p14="http://schemas.microsoft.com/office/powerpoint/2010/main" val="39041674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73F326D-2649-4216-BBC7-53F95C3158E9}" type="slidenum">
              <a:rPr lang="en-US"/>
              <a:pPr/>
              <a:t>‹#›</a:t>
            </a:fld>
            <a:endParaRPr lang="en-US"/>
          </a:p>
        </p:txBody>
      </p:sp>
    </p:spTree>
    <p:extLst>
      <p:ext uri="{BB962C8B-B14F-4D97-AF65-F5344CB8AC3E}">
        <p14:creationId xmlns:p14="http://schemas.microsoft.com/office/powerpoint/2010/main" val="31224010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C2EDC0C-8AD2-419E-9BC8-59FCE3CF71E8}" type="slidenum">
              <a:rPr lang="en-US"/>
              <a:pPr/>
              <a:t>‹#›</a:t>
            </a:fld>
            <a:endParaRPr lang="en-US"/>
          </a:p>
        </p:txBody>
      </p:sp>
    </p:spTree>
    <p:extLst>
      <p:ext uri="{BB962C8B-B14F-4D97-AF65-F5344CB8AC3E}">
        <p14:creationId xmlns:p14="http://schemas.microsoft.com/office/powerpoint/2010/main" val="35071891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Slide Number Placeholder 5"/>
          <p:cNvSpPr>
            <a:spLocks noGrp="1"/>
          </p:cNvSpPr>
          <p:nvPr>
            <p:ph type="sldNum" sz="quarter" idx="4"/>
          </p:nvPr>
        </p:nvSpPr>
        <p:spPr>
          <a:xfrm>
            <a:off x="8172400" y="6245225"/>
            <a:ext cx="514400" cy="476250"/>
          </a:xfrm>
          <a:prstGeom prst="rect">
            <a:avLst/>
          </a:prstGeom>
        </p:spPr>
        <p:txBody>
          <a:bodyPr/>
          <a:lstStyle>
            <a:lvl1pPr>
              <a:defRPr/>
            </a:lvl1pPr>
          </a:lstStyle>
          <a:p>
            <a:fld id="{A68FE81C-1BF8-4F34-A344-0F9C0D0D7C2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rtl="0" eaLnBrk="1" fontAlgn="base" hangingPunct="1">
        <a:spcBef>
          <a:spcPct val="0"/>
        </a:spcBef>
        <a:spcAft>
          <a:spcPct val="0"/>
        </a:spcAft>
        <a:defRPr sz="4400">
          <a:solidFill>
            <a:schemeClr val="accent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www.cawst.org/"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4.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cawst.org/resources"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tif"/></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AWST_2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7950" y="11113"/>
            <a:ext cx="3848100"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71513" y="677863"/>
            <a:ext cx="8077200" cy="6232525"/>
          </a:xfrm>
          <a:prstGeom prst="rect">
            <a:avLst/>
          </a:prstGeom>
          <a:noFill/>
        </p:spPr>
        <p:txBody>
          <a:bodyPr>
            <a:spAutoFit/>
          </a:bodyPr>
          <a:lstStyle/>
          <a:p>
            <a:pPr defTabSz="914400" hangingPunct="1">
              <a:lnSpc>
                <a:spcPct val="100000"/>
              </a:lnSpc>
              <a:buClrTx/>
              <a:buSzTx/>
              <a:buFontTx/>
              <a:buNone/>
              <a:defRPr/>
            </a:pPr>
            <a:endParaRPr lang="es-SV" sz="1100" dirty="0">
              <a:solidFill>
                <a:srgbClr val="000000"/>
              </a:solidFill>
              <a:latin typeface="Arial" charset="0"/>
              <a:ea typeface="Microsoft YaHei" charset="-122"/>
            </a:endParaRPr>
          </a:p>
          <a:p>
            <a:pPr algn="ctr" defTabSz="914400" hangingPunct="1">
              <a:lnSpc>
                <a:spcPct val="100000"/>
              </a:lnSpc>
              <a:buClrTx/>
              <a:buSzTx/>
              <a:buFontTx/>
              <a:buNone/>
              <a:tabLst>
                <a:tab pos="1196975" algn="l"/>
              </a:tabLst>
              <a:defRPr/>
            </a:pPr>
            <a:r>
              <a:rPr lang="es-SV" sz="1100" dirty="0">
                <a:solidFill>
                  <a:srgbClr val="000000"/>
                </a:solidFill>
                <a:latin typeface="Arial" charset="0"/>
                <a:ea typeface="Microsoft YaHei" charset="-122"/>
              </a:rPr>
              <a:t>12, 2916 – </a:t>
            </a:r>
            <a:r>
              <a:rPr lang="es-SV" sz="1100" dirty="0" err="1">
                <a:solidFill>
                  <a:srgbClr val="000000"/>
                </a:solidFill>
                <a:latin typeface="Arial" charset="0"/>
                <a:ea typeface="Microsoft YaHei" charset="-122"/>
              </a:rPr>
              <a:t>5</a:t>
            </a:r>
            <a:r>
              <a:rPr lang="es-SV" sz="1100" baseline="30000" dirty="0" err="1">
                <a:solidFill>
                  <a:srgbClr val="000000"/>
                </a:solidFill>
                <a:latin typeface="Arial" charset="0"/>
                <a:ea typeface="Microsoft YaHei" charset="-122"/>
              </a:rPr>
              <a:t>th</a:t>
            </a:r>
            <a:r>
              <a:rPr lang="es-SV" sz="1100" dirty="0">
                <a:solidFill>
                  <a:srgbClr val="000000"/>
                </a:solidFill>
                <a:latin typeface="Arial" charset="0"/>
                <a:ea typeface="Microsoft YaHei" charset="-122"/>
              </a:rPr>
              <a:t> </a:t>
            </a:r>
            <a:r>
              <a:rPr lang="es-SV" sz="1100" dirty="0" err="1">
                <a:solidFill>
                  <a:srgbClr val="000000"/>
                </a:solidFill>
                <a:latin typeface="Arial" charset="0"/>
                <a:ea typeface="Microsoft YaHei" charset="-122"/>
              </a:rPr>
              <a:t>Avenue</a:t>
            </a:r>
            <a:endParaRPr lang="es-SV" sz="1100" dirty="0">
              <a:solidFill>
                <a:srgbClr val="000000"/>
              </a:solidFill>
              <a:latin typeface="Arial" charset="0"/>
              <a:ea typeface="Microsoft YaHei" charset="-122"/>
            </a:endParaRPr>
          </a:p>
          <a:p>
            <a:pPr algn="ctr" defTabSz="914400" hangingPunct="1">
              <a:lnSpc>
                <a:spcPct val="100000"/>
              </a:lnSpc>
              <a:buClrTx/>
              <a:buSzTx/>
              <a:buFontTx/>
              <a:buNone/>
              <a:tabLst>
                <a:tab pos="1196975" algn="l"/>
              </a:tabLst>
              <a:defRPr/>
            </a:pPr>
            <a:r>
              <a:rPr lang="es-SV" sz="1100" dirty="0">
                <a:solidFill>
                  <a:srgbClr val="000000"/>
                </a:solidFill>
                <a:latin typeface="Arial" charset="0"/>
                <a:ea typeface="Microsoft YaHei" charset="-122"/>
              </a:rPr>
              <a:t>Calgary, Alberta, </a:t>
            </a:r>
            <a:r>
              <a:rPr lang="es-SV" sz="1100" dirty="0" err="1">
                <a:solidFill>
                  <a:srgbClr val="000000"/>
                </a:solidFill>
                <a:latin typeface="Arial" charset="0"/>
                <a:ea typeface="Microsoft YaHei" charset="-122"/>
              </a:rPr>
              <a:t>T2A</a:t>
            </a:r>
            <a:r>
              <a:rPr lang="es-SV" sz="1100" dirty="0">
                <a:solidFill>
                  <a:srgbClr val="000000"/>
                </a:solidFill>
                <a:latin typeface="Arial" charset="0"/>
                <a:ea typeface="Microsoft YaHei" charset="-122"/>
              </a:rPr>
              <a:t> </a:t>
            </a:r>
            <a:r>
              <a:rPr lang="es-SV" sz="1100" dirty="0" err="1">
                <a:solidFill>
                  <a:srgbClr val="000000"/>
                </a:solidFill>
                <a:latin typeface="Arial" charset="0"/>
                <a:ea typeface="Microsoft YaHei" charset="-122"/>
              </a:rPr>
              <a:t>6K4</a:t>
            </a:r>
            <a:r>
              <a:rPr lang="es-SV" sz="1100" dirty="0">
                <a:solidFill>
                  <a:srgbClr val="000000"/>
                </a:solidFill>
                <a:latin typeface="Arial" charset="0"/>
                <a:ea typeface="Microsoft YaHei" charset="-122"/>
              </a:rPr>
              <a:t>, Canadá</a:t>
            </a:r>
          </a:p>
          <a:p>
            <a:pPr algn="ctr" defTabSz="914400" hangingPunct="1">
              <a:lnSpc>
                <a:spcPct val="100000"/>
              </a:lnSpc>
              <a:buClrTx/>
              <a:buSzTx/>
              <a:buFontTx/>
              <a:buNone/>
              <a:tabLst>
                <a:tab pos="1196975" algn="l"/>
              </a:tabLst>
              <a:defRPr/>
            </a:pPr>
            <a:r>
              <a:rPr lang="es-SV" sz="1100" dirty="0">
                <a:solidFill>
                  <a:srgbClr val="000000"/>
                </a:solidFill>
                <a:latin typeface="Arial" charset="0"/>
                <a:ea typeface="Microsoft YaHei" charset="-122"/>
              </a:rPr>
              <a:t>Teléfono: + 1 (403) 243-3285, fax: + 1 (403) 243-6199</a:t>
            </a:r>
          </a:p>
          <a:p>
            <a:pPr algn="ctr" defTabSz="914400" hangingPunct="1">
              <a:lnSpc>
                <a:spcPct val="100000"/>
              </a:lnSpc>
              <a:buClrTx/>
              <a:buSzTx/>
              <a:buFontTx/>
              <a:buNone/>
              <a:tabLst>
                <a:tab pos="1196975" algn="l"/>
              </a:tabLst>
              <a:defRPr/>
            </a:pPr>
            <a:r>
              <a:rPr lang="es-SV" sz="1100" dirty="0">
                <a:solidFill>
                  <a:srgbClr val="000000"/>
                </a:solidFill>
                <a:latin typeface="Arial" charset="0"/>
                <a:ea typeface="Microsoft YaHei" charset="-122"/>
                <a:hlinkClick r:id="rId4"/>
              </a:rPr>
              <a:t>Correo electrónico: cawst@cawst.org, sitio web: </a:t>
            </a:r>
            <a:r>
              <a:rPr lang="es-SV" sz="1100" dirty="0">
                <a:solidFill>
                  <a:srgbClr val="000000"/>
                </a:solidFill>
                <a:latin typeface="Arial" charset="0"/>
                <a:ea typeface="Microsoft YaHei" charset="-122"/>
              </a:rPr>
              <a:t>www.cawst.org</a:t>
            </a:r>
          </a:p>
          <a:p>
            <a:pPr algn="ctr" defTabSz="914400" hangingPunct="1">
              <a:lnSpc>
                <a:spcPct val="100000"/>
              </a:lnSpc>
              <a:buClrTx/>
              <a:buSzTx/>
              <a:buFontTx/>
              <a:buNone/>
              <a:tabLst>
                <a:tab pos="1196975" algn="l"/>
              </a:tabLst>
              <a:defRPr/>
            </a:pPr>
            <a:endParaRPr lang="es-SV" sz="1100" dirty="0">
              <a:solidFill>
                <a:srgbClr val="000000"/>
              </a:solidFill>
              <a:latin typeface="Arial" charset="0"/>
              <a:ea typeface="Microsoft YaHei" charset="-122"/>
            </a:endParaRPr>
          </a:p>
          <a:p>
            <a:pPr defTabSz="914400" hangingPunct="1">
              <a:lnSpc>
                <a:spcPct val="100000"/>
              </a:lnSpc>
              <a:buClrTx/>
              <a:buSzTx/>
              <a:buFontTx/>
              <a:buNone/>
              <a:defRPr/>
            </a:pPr>
            <a:r>
              <a:rPr lang="es-SV" sz="850" dirty="0">
                <a:solidFill>
                  <a:srgbClr val="000000"/>
                </a:solidFill>
                <a:latin typeface="Arial" charset="0"/>
                <a:ea typeface="Microsoft YaHei" charset="-122"/>
              </a:rPr>
              <a:t>El Centro de Tecnologías Asequibles de Agua y Saneamiento (CAWST, por su sigla en inglés) es una organización sin fines de lucro con base en Calgary que proporciona capacitación y consultoría a organizaciones que trabajan directamente con poblaciones en países en desarrollo que carecen de acceso al agua limpia y al saneamiento básico.</a:t>
            </a:r>
          </a:p>
          <a:p>
            <a:pPr defTabSz="914400" hangingPunct="1">
              <a:lnSpc>
                <a:spcPct val="100000"/>
              </a:lnSpc>
              <a:buClrTx/>
              <a:buSzTx/>
              <a:buFontTx/>
              <a:buNone/>
              <a:defRPr/>
            </a:pPr>
            <a:r>
              <a:rPr lang="es-SV" sz="850" dirty="0">
                <a:solidFill>
                  <a:srgbClr val="000000"/>
                </a:solidFill>
                <a:latin typeface="Arial" charset="0"/>
                <a:ea typeface="Microsoft YaHei" charset="-122"/>
              </a:rPr>
              <a:t> </a:t>
            </a:r>
          </a:p>
          <a:p>
            <a:pPr defTabSz="914400" hangingPunct="1">
              <a:lnSpc>
                <a:spcPct val="100000"/>
              </a:lnSpc>
              <a:buClrTx/>
              <a:buSzTx/>
              <a:buFontTx/>
              <a:buNone/>
              <a:defRPr/>
            </a:pPr>
            <a:r>
              <a:rPr lang="es-SV" sz="850" dirty="0">
                <a:solidFill>
                  <a:srgbClr val="000000"/>
                </a:solidFill>
                <a:latin typeface="Arial" charset="0"/>
                <a:ea typeface="Microsoft YaHei" charset="-122"/>
              </a:rPr>
              <a:t>Una de las principales estrategias de CAWST es hacer del conocimiento sobre agua un saber popular. Eso se logra, en parte, mediante el desarrollo y la distribución gratuita de materiales educativos con la intención de aumentar la disponibilidad de información para los que más lo necesitan.</a:t>
            </a:r>
          </a:p>
          <a:p>
            <a:pPr defTabSz="914400" hangingPunct="1">
              <a:lnSpc>
                <a:spcPct val="100000"/>
              </a:lnSpc>
              <a:buClrTx/>
              <a:buSzTx/>
              <a:buFontTx/>
              <a:buNone/>
              <a:defRPr/>
            </a:pPr>
            <a:r>
              <a:rPr lang="es-SV" sz="850" dirty="0">
                <a:solidFill>
                  <a:srgbClr val="000000"/>
                </a:solidFill>
                <a:latin typeface="Arial" charset="0"/>
                <a:ea typeface="Microsoft YaHei" charset="-122"/>
              </a:rPr>
              <a:t> </a:t>
            </a:r>
          </a:p>
          <a:p>
            <a:pPr defTabSz="914400" hangingPunct="1">
              <a:lnSpc>
                <a:spcPct val="100000"/>
              </a:lnSpc>
              <a:buClrTx/>
              <a:buSzTx/>
              <a:buFontTx/>
              <a:buNone/>
              <a:defRPr/>
            </a:pPr>
            <a:r>
              <a:rPr lang="es-SV" sz="850" dirty="0">
                <a:solidFill>
                  <a:srgbClr val="000000"/>
                </a:solidFill>
                <a:latin typeface="Arial" charset="0"/>
                <a:ea typeface="Microsoft YaHei" charset="-122"/>
              </a:rPr>
              <a:t>Este documento es de contenido abierto y está elaborado bajo la licencia genérica Creative Commons Atribución 3.0. Para ver una copia de esa licencia, visite la página http://creativecommons.org/licenses/by/3.0/deed.es o envíe una carta a Creative Commons, 171 </a:t>
            </a:r>
            <a:r>
              <a:rPr lang="es-SV" sz="850" dirty="0" err="1">
                <a:solidFill>
                  <a:srgbClr val="000000"/>
                </a:solidFill>
                <a:latin typeface="Arial" charset="0"/>
                <a:ea typeface="Microsoft YaHei" charset="-122"/>
              </a:rPr>
              <a:t>Second</a:t>
            </a:r>
            <a:r>
              <a:rPr lang="es-SV" sz="850" dirty="0">
                <a:solidFill>
                  <a:srgbClr val="000000"/>
                </a:solidFill>
                <a:latin typeface="Arial" charset="0"/>
                <a:ea typeface="Microsoft YaHei" charset="-122"/>
              </a:rPr>
              <a:t> Street, Suite 300, San Francisco, California 94105, Estados Unidos. </a:t>
            </a:r>
          </a:p>
          <a:p>
            <a:pPr defTabSz="914400" hangingPunct="1">
              <a:lnSpc>
                <a:spcPct val="100000"/>
              </a:lnSpc>
              <a:buClrTx/>
              <a:buSzTx/>
              <a:buFontTx/>
              <a:buNone/>
              <a:defRPr/>
            </a:pPr>
            <a:r>
              <a:rPr lang="es-SV" sz="850" dirty="0">
                <a:solidFill>
                  <a:srgbClr val="000000"/>
                </a:solidFill>
                <a:latin typeface="Arial" charset="0"/>
                <a:ea typeface="Microsoft YaHei" charset="-122"/>
              </a:rPr>
              <a:t> </a:t>
            </a:r>
          </a:p>
          <a:p>
            <a:pPr defTabSz="914400" hangingPunct="1">
              <a:lnSpc>
                <a:spcPct val="100000"/>
              </a:lnSpc>
              <a:buClrTx/>
              <a:buSzTx/>
              <a:buFontTx/>
              <a:buNone/>
              <a:defRPr/>
            </a:pPr>
            <a:r>
              <a:rPr lang="es-SV" sz="850" dirty="0">
                <a:solidFill>
                  <a:srgbClr val="000000"/>
                </a:solidFill>
                <a:latin typeface="Arial" charset="0"/>
                <a:ea typeface="Microsoft YaHei" charset="-122"/>
              </a:rPr>
              <a:t>		Usted es libre de:</a:t>
            </a:r>
          </a:p>
          <a:p>
            <a:pPr marL="2000250" lvl="4" indent="-171450" defTabSz="914400" hangingPunct="1">
              <a:lnSpc>
                <a:spcPct val="100000"/>
              </a:lnSpc>
              <a:buClrTx/>
              <a:buSzTx/>
              <a:buFont typeface="Arial" pitchFamily="34" charset="0"/>
              <a:buChar char="•"/>
              <a:defRPr/>
            </a:pPr>
            <a:r>
              <a:rPr lang="es-SV" sz="850" dirty="0">
                <a:solidFill>
                  <a:srgbClr val="000000"/>
                </a:solidFill>
                <a:latin typeface="Arial" charset="0"/>
                <a:ea typeface="Microsoft YaHei" charset="-122"/>
              </a:rPr>
              <a:t>Compartir – copiar, distribuir y difundir este documento.</a:t>
            </a:r>
          </a:p>
          <a:p>
            <a:pPr marL="2000250" lvl="4" indent="-171450" defTabSz="914400" hangingPunct="1">
              <a:lnSpc>
                <a:spcPct val="100000"/>
              </a:lnSpc>
              <a:buClrTx/>
              <a:buSzTx/>
              <a:buFont typeface="Arial" pitchFamily="34" charset="0"/>
              <a:buChar char="•"/>
              <a:defRPr/>
            </a:pPr>
            <a:r>
              <a:rPr lang="es-SV" sz="850" dirty="0">
                <a:solidFill>
                  <a:srgbClr val="000000"/>
                </a:solidFill>
                <a:latin typeface="Arial" charset="0"/>
                <a:ea typeface="Microsoft YaHei" charset="-122"/>
              </a:rPr>
              <a:t>Editar – adaptar este documento.</a:t>
            </a:r>
          </a:p>
          <a:p>
            <a:pPr defTabSz="914400" hangingPunct="1">
              <a:lnSpc>
                <a:spcPct val="100000"/>
              </a:lnSpc>
              <a:buClrTx/>
              <a:buSzTx/>
              <a:buFontTx/>
              <a:buNone/>
              <a:defRPr/>
            </a:pPr>
            <a:r>
              <a:rPr lang="es-SV" sz="850" dirty="0">
                <a:solidFill>
                  <a:srgbClr val="000000"/>
                </a:solidFill>
                <a:latin typeface="Arial" charset="0"/>
                <a:ea typeface="Microsoft YaHei" charset="-122"/>
              </a:rPr>
              <a:t> </a:t>
            </a:r>
          </a:p>
          <a:p>
            <a:pPr defTabSz="914400" hangingPunct="1">
              <a:lnSpc>
                <a:spcPct val="100000"/>
              </a:lnSpc>
              <a:buClrTx/>
              <a:buSzTx/>
              <a:buFontTx/>
              <a:buNone/>
              <a:defRPr/>
            </a:pPr>
            <a:r>
              <a:rPr lang="es-SV" sz="850" dirty="0">
                <a:solidFill>
                  <a:srgbClr val="000000"/>
                </a:solidFill>
                <a:latin typeface="Arial" charset="0"/>
                <a:ea typeface="Microsoft YaHei" charset="-122"/>
              </a:rPr>
              <a:t>		Bajo las siguientes condiciones:</a:t>
            </a:r>
          </a:p>
          <a:p>
            <a:pPr marL="2000250" lvl="4" indent="-171450" defTabSz="914400" hangingPunct="1">
              <a:lnSpc>
                <a:spcPct val="100000"/>
              </a:lnSpc>
              <a:buClrTx/>
              <a:buSzTx/>
              <a:buFont typeface="Arial" pitchFamily="34" charset="0"/>
              <a:buChar char="•"/>
              <a:defRPr/>
            </a:pPr>
            <a:r>
              <a:rPr lang="es-SV" sz="850" dirty="0">
                <a:solidFill>
                  <a:srgbClr val="000000"/>
                </a:solidFill>
                <a:latin typeface="Arial" charset="0"/>
                <a:ea typeface="Microsoft YaHei" charset="-122"/>
              </a:rPr>
              <a:t>Atribución. Deberá atribuírsele a CAWST el crédito de ser la fuente original del documento. Por favor, incluya la dirección a nuestro sitio web: www.cawst.org.</a:t>
            </a:r>
          </a:p>
          <a:p>
            <a:pPr algn="ctr" defTabSz="914400" hangingPunct="1">
              <a:lnSpc>
                <a:spcPct val="100000"/>
              </a:lnSpc>
              <a:buClrTx/>
              <a:buSzTx/>
              <a:buFontTx/>
              <a:buNone/>
              <a:tabLst>
                <a:tab pos="1196975" algn="l"/>
              </a:tabLst>
              <a:defRPr/>
            </a:pPr>
            <a:endParaRPr lang="es-SV" sz="700" dirty="0">
              <a:solidFill>
                <a:srgbClr val="000000"/>
              </a:solidFill>
              <a:latin typeface="Arial" charset="0"/>
              <a:ea typeface="Microsoft YaHei" charset="-122"/>
            </a:endParaRPr>
          </a:p>
          <a:p>
            <a:pPr defTabSz="914400" hangingPunct="1">
              <a:lnSpc>
                <a:spcPct val="100000"/>
              </a:lnSpc>
              <a:buClrTx/>
              <a:buSzTx/>
              <a:buFontTx/>
              <a:buNone/>
              <a:tabLst>
                <a:tab pos="1196975" algn="l"/>
              </a:tabLst>
              <a:defRPr/>
            </a:pPr>
            <a:r>
              <a:rPr lang="es-SV" sz="850" dirty="0">
                <a:solidFill>
                  <a:srgbClr val="000000"/>
                </a:solidFill>
                <a:latin typeface="Arial" charset="0"/>
                <a:ea typeface="Microsoft YaHei" charset="-122"/>
              </a:rPr>
              <a:t>CAWST actualizará este documento periódicamente. Por ese motivo, no se recomienda que lo almacene para descargarlo desde su sitio web.</a:t>
            </a:r>
          </a:p>
          <a:p>
            <a:pPr defTabSz="914400" hangingPunct="1">
              <a:lnSpc>
                <a:spcPct val="100000"/>
              </a:lnSpc>
              <a:buClrTx/>
              <a:buSzTx/>
              <a:buFontTx/>
              <a:buNone/>
              <a:tabLst>
                <a:tab pos="1196975" algn="l"/>
              </a:tabLst>
              <a:defRPr/>
            </a:pPr>
            <a:endParaRPr lang="es-SV" sz="850" dirty="0">
              <a:solidFill>
                <a:srgbClr val="000000"/>
              </a:solidFill>
              <a:latin typeface="Arial" charset="0"/>
              <a:ea typeface="Microsoft YaHei" charset="-122"/>
            </a:endParaRPr>
          </a:p>
          <a:p>
            <a:pPr defTabSz="914400" hangingPunct="1">
              <a:lnSpc>
                <a:spcPct val="100000"/>
              </a:lnSpc>
              <a:buClrTx/>
              <a:buSzTx/>
              <a:buFontTx/>
              <a:buNone/>
              <a:tabLst>
                <a:tab pos="1196975" algn="l"/>
              </a:tabLst>
              <a:defRPr/>
            </a:pPr>
            <a:endParaRPr lang="es-SV" sz="900" dirty="0">
              <a:solidFill>
                <a:srgbClr val="000000"/>
              </a:solidFill>
              <a:latin typeface="Arial" charset="0"/>
              <a:ea typeface="Microsoft YaHei" charset="-122"/>
            </a:endParaRPr>
          </a:p>
          <a:p>
            <a:pPr defTabSz="914400" hangingPunct="1">
              <a:lnSpc>
                <a:spcPct val="100000"/>
              </a:lnSpc>
              <a:buClrTx/>
              <a:buSzTx/>
              <a:buFontTx/>
              <a:buNone/>
              <a:tabLst>
                <a:tab pos="1196975" algn="l"/>
              </a:tabLst>
              <a:defRPr/>
            </a:pPr>
            <a:endParaRPr lang="es-SV" sz="900" dirty="0">
              <a:solidFill>
                <a:srgbClr val="000000"/>
              </a:solidFill>
              <a:latin typeface="Arial" charset="0"/>
              <a:ea typeface="Microsoft YaHei" charset="-122"/>
            </a:endParaRPr>
          </a:p>
          <a:p>
            <a:pPr defTabSz="914400" hangingPunct="1">
              <a:lnSpc>
                <a:spcPct val="100000"/>
              </a:lnSpc>
              <a:buClrTx/>
              <a:buSzTx/>
              <a:buFontTx/>
              <a:buNone/>
              <a:tabLst>
                <a:tab pos="1196975" algn="l"/>
              </a:tabLst>
              <a:defRPr/>
            </a:pPr>
            <a:endParaRPr lang="es-SV" sz="900" dirty="0">
              <a:solidFill>
                <a:srgbClr val="000000"/>
              </a:solidFill>
              <a:latin typeface="Arial" charset="0"/>
              <a:ea typeface="Microsoft YaHei" charset="-122"/>
            </a:endParaRPr>
          </a:p>
          <a:p>
            <a:pPr defTabSz="914400" hangingPunct="1">
              <a:lnSpc>
                <a:spcPct val="100000"/>
              </a:lnSpc>
              <a:buClrTx/>
              <a:buSzTx/>
              <a:buFontTx/>
              <a:buNone/>
              <a:tabLst>
                <a:tab pos="1196975" algn="l"/>
              </a:tabLst>
              <a:defRPr/>
            </a:pPr>
            <a:endParaRPr lang="es-SV" sz="900" dirty="0">
              <a:solidFill>
                <a:srgbClr val="000000"/>
              </a:solidFill>
              <a:latin typeface="Arial" charset="0"/>
              <a:ea typeface="Microsoft YaHei" charset="-122"/>
            </a:endParaRPr>
          </a:p>
          <a:p>
            <a:pPr defTabSz="914400" hangingPunct="1">
              <a:lnSpc>
                <a:spcPct val="100000"/>
              </a:lnSpc>
              <a:buClrTx/>
              <a:buSzTx/>
              <a:buFontTx/>
              <a:buNone/>
              <a:tabLst>
                <a:tab pos="1196975" algn="l"/>
              </a:tabLst>
              <a:defRPr/>
            </a:pPr>
            <a:endParaRPr lang="es-SV" sz="900" dirty="0">
              <a:solidFill>
                <a:srgbClr val="000000"/>
              </a:solidFill>
              <a:latin typeface="Arial" charset="0"/>
              <a:ea typeface="Microsoft YaHei" charset="-122"/>
            </a:endParaRPr>
          </a:p>
          <a:p>
            <a:pPr defTabSz="914400" hangingPunct="1">
              <a:lnSpc>
                <a:spcPct val="100000"/>
              </a:lnSpc>
              <a:buClrTx/>
              <a:buSzTx/>
              <a:buFontTx/>
              <a:buNone/>
              <a:tabLst>
                <a:tab pos="1196975" algn="l"/>
              </a:tabLst>
              <a:defRPr/>
            </a:pPr>
            <a:endParaRPr lang="es-SV" sz="900" dirty="0">
              <a:solidFill>
                <a:srgbClr val="000000"/>
              </a:solidFill>
              <a:latin typeface="Arial" charset="0"/>
              <a:ea typeface="Microsoft YaHei" charset="-122"/>
            </a:endParaRPr>
          </a:p>
          <a:p>
            <a:pPr defTabSz="914400" hangingPunct="1">
              <a:lnSpc>
                <a:spcPct val="100000"/>
              </a:lnSpc>
              <a:buClrTx/>
              <a:buSzTx/>
              <a:buFontTx/>
              <a:buNone/>
              <a:tabLst>
                <a:tab pos="1196975" algn="l"/>
              </a:tabLst>
              <a:defRPr/>
            </a:pPr>
            <a:endParaRPr lang="es-SV" sz="1050" dirty="0">
              <a:solidFill>
                <a:srgbClr val="000000"/>
              </a:solidFill>
              <a:latin typeface="Arial" charset="0"/>
              <a:ea typeface="Microsoft YaHei" charset="-122"/>
            </a:endParaRPr>
          </a:p>
          <a:p>
            <a:pPr defTabSz="914400" hangingPunct="1">
              <a:lnSpc>
                <a:spcPct val="100000"/>
              </a:lnSpc>
              <a:buClrTx/>
              <a:buSzTx/>
              <a:buFontTx/>
              <a:buNone/>
              <a:tabLst>
                <a:tab pos="1196975" algn="l"/>
              </a:tabLst>
              <a:defRPr/>
            </a:pPr>
            <a:endParaRPr lang="es-SV" sz="900" dirty="0">
              <a:solidFill>
                <a:srgbClr val="000000"/>
              </a:solidFill>
              <a:latin typeface="Arial" charset="0"/>
              <a:ea typeface="Microsoft YaHei" charset="-122"/>
            </a:endParaRPr>
          </a:p>
          <a:p>
            <a:pPr defTabSz="914400" hangingPunct="1">
              <a:lnSpc>
                <a:spcPct val="100000"/>
              </a:lnSpc>
              <a:buClrTx/>
              <a:buSzTx/>
              <a:buFontTx/>
              <a:buNone/>
              <a:tabLst>
                <a:tab pos="1196975" algn="l"/>
              </a:tabLst>
              <a:defRPr/>
            </a:pPr>
            <a:endParaRPr lang="es-SV" sz="1200" dirty="0">
              <a:solidFill>
                <a:srgbClr val="000000"/>
              </a:solidFill>
              <a:latin typeface="Arial" charset="0"/>
              <a:ea typeface="Microsoft YaHei" charset="-122"/>
            </a:endParaRPr>
          </a:p>
          <a:p>
            <a:pPr defTabSz="914400" hangingPunct="1">
              <a:lnSpc>
                <a:spcPct val="100000"/>
              </a:lnSpc>
              <a:buClrTx/>
              <a:buSzTx/>
              <a:buFontTx/>
              <a:buNone/>
              <a:tabLst>
                <a:tab pos="1196975" algn="l"/>
              </a:tabLst>
              <a:defRPr/>
            </a:pPr>
            <a:endParaRPr lang="es-SV" sz="900" dirty="0">
              <a:solidFill>
                <a:srgbClr val="000000"/>
              </a:solidFill>
              <a:latin typeface="Arial" charset="0"/>
              <a:ea typeface="Microsoft YaHei" charset="-122"/>
            </a:endParaRPr>
          </a:p>
          <a:p>
            <a:pPr defTabSz="914400" hangingPunct="1">
              <a:lnSpc>
                <a:spcPct val="100000"/>
              </a:lnSpc>
              <a:buClrTx/>
              <a:buSzTx/>
              <a:buFontTx/>
              <a:buNone/>
              <a:tabLst>
                <a:tab pos="1196975" algn="l"/>
              </a:tabLst>
              <a:defRPr/>
            </a:pPr>
            <a:endParaRPr lang="es-SV" sz="900" dirty="0">
              <a:solidFill>
                <a:srgbClr val="000000"/>
              </a:solidFill>
              <a:latin typeface="Arial" charset="0"/>
              <a:ea typeface="Microsoft YaHei" charset="-122"/>
            </a:endParaRPr>
          </a:p>
          <a:p>
            <a:pPr defTabSz="914400" hangingPunct="1">
              <a:lnSpc>
                <a:spcPct val="100000"/>
              </a:lnSpc>
              <a:buClrTx/>
              <a:buSzTx/>
              <a:buFontTx/>
              <a:buNone/>
              <a:tabLst>
                <a:tab pos="1196975" algn="l"/>
              </a:tabLst>
              <a:defRPr/>
            </a:pPr>
            <a:endParaRPr lang="es-SV" sz="900" dirty="0">
              <a:solidFill>
                <a:srgbClr val="000000"/>
              </a:solidFill>
              <a:latin typeface="Arial" charset="0"/>
              <a:ea typeface="Microsoft YaHei" charset="-122"/>
            </a:endParaRPr>
          </a:p>
          <a:p>
            <a:pPr defTabSz="914400" hangingPunct="1">
              <a:lnSpc>
                <a:spcPct val="100000"/>
              </a:lnSpc>
              <a:buClrTx/>
              <a:buSzTx/>
              <a:buFontTx/>
              <a:buNone/>
              <a:tabLst>
                <a:tab pos="1196975" algn="l"/>
              </a:tabLst>
              <a:defRPr/>
            </a:pPr>
            <a:endParaRPr lang="es-SV" sz="900" dirty="0">
              <a:solidFill>
                <a:srgbClr val="000000"/>
              </a:solidFill>
              <a:latin typeface="Arial" charset="0"/>
              <a:ea typeface="Microsoft YaHei" charset="-122"/>
            </a:endParaRPr>
          </a:p>
          <a:p>
            <a:pPr defTabSz="914400" hangingPunct="1">
              <a:lnSpc>
                <a:spcPct val="100000"/>
              </a:lnSpc>
              <a:buClrTx/>
              <a:buSzTx/>
              <a:buFontTx/>
              <a:buNone/>
              <a:tabLst>
                <a:tab pos="1196975" algn="l"/>
              </a:tabLst>
              <a:defRPr/>
            </a:pPr>
            <a:endParaRPr lang="es-SV" sz="900" dirty="0">
              <a:solidFill>
                <a:srgbClr val="000000"/>
              </a:solidFill>
              <a:latin typeface="Arial" charset="0"/>
              <a:ea typeface="Microsoft YaHei" charset="-122"/>
            </a:endParaRPr>
          </a:p>
          <a:p>
            <a:pPr defTabSz="914400" hangingPunct="1">
              <a:lnSpc>
                <a:spcPct val="100000"/>
              </a:lnSpc>
              <a:buClrTx/>
              <a:buSzTx/>
              <a:buFontTx/>
              <a:buNone/>
              <a:defRPr/>
            </a:pPr>
            <a:r>
              <a:rPr lang="es-SV" sz="900" b="1" dirty="0">
                <a:solidFill>
                  <a:srgbClr val="000000"/>
                </a:solidFill>
                <a:latin typeface="Arial" charset="0"/>
                <a:ea typeface="Microsoft YaHei" charset="-122"/>
              </a:rPr>
              <a:t> </a:t>
            </a:r>
            <a:r>
              <a:rPr lang="es-SV" sz="900" dirty="0">
                <a:solidFill>
                  <a:srgbClr val="000000"/>
                </a:solidFill>
                <a:latin typeface="Arial" charset="0"/>
                <a:ea typeface="Microsoft YaHei" charset="-122"/>
              </a:rPr>
              <a:t>CAWST y sus directores, empleados, contratistas y voluntarios no asumen ninguna responsabilidad ni dan ninguna garantía respecto de los resultados que puedan obtenerse a partir del uso de la información proporcionada.</a:t>
            </a:r>
          </a:p>
        </p:txBody>
      </p:sp>
      <p:pic>
        <p:nvPicPr>
          <p:cNvPr id="1638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1575" y="3111500"/>
            <a:ext cx="10795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3013" y="3544888"/>
            <a:ext cx="9366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547664" y="4305137"/>
            <a:ext cx="6408712" cy="2062103"/>
          </a:xfrm>
          <a:prstGeom prst="rect">
            <a:avLst/>
          </a:prstGeom>
          <a:noFill/>
          <a:ln w="15875">
            <a:solidFill>
              <a:schemeClr val="tx1"/>
            </a:solidFill>
          </a:ln>
        </p:spPr>
        <p:txBody>
          <a:bodyPr>
            <a:spAutoFit/>
          </a:bodyPr>
          <a:lstStyle/>
          <a:p>
            <a:pPr defTabSz="914400" hangingPunct="1">
              <a:lnSpc>
                <a:spcPct val="100000"/>
              </a:lnSpc>
              <a:buClrTx/>
              <a:buSzTx/>
              <a:buFontTx/>
              <a:buNone/>
              <a:defRPr/>
            </a:pPr>
            <a:r>
              <a:rPr b="1" dirty="0">
                <a:solidFill>
                  <a:srgbClr val="000000"/>
                </a:solidFill>
                <a:latin typeface="Arial" charset="0"/>
                <a:ea typeface="Microsoft YaHei" charset="-122"/>
              </a:rPr>
              <a:t> </a:t>
            </a:r>
            <a:r>
              <a:rPr sz="1100" b="1" dirty="0">
                <a:solidFill>
                  <a:srgbClr val="000000"/>
                </a:solidFill>
                <a:latin typeface="Arial" charset="0"/>
                <a:ea typeface="Microsoft YaHei" charset="-122"/>
              </a:rPr>
              <a:t> </a:t>
            </a:r>
            <a:r>
              <a:rPr sz="1100" b="1" dirty="0" err="1">
                <a:solidFill>
                  <a:srgbClr val="000000"/>
                </a:solidFill>
                <a:latin typeface="Arial" charset="0"/>
                <a:ea typeface="Microsoft YaHei" charset="-122"/>
              </a:rPr>
              <a:t>Manténgase</a:t>
            </a:r>
            <a:r>
              <a:rPr sz="1100" b="1" dirty="0">
                <a:solidFill>
                  <a:srgbClr val="000000"/>
                </a:solidFill>
                <a:latin typeface="Arial" charset="0"/>
                <a:ea typeface="Microsoft YaHei" charset="-122"/>
              </a:rPr>
              <a:t> </a:t>
            </a:r>
            <a:r>
              <a:rPr sz="1100" b="1" dirty="0" err="1">
                <a:solidFill>
                  <a:srgbClr val="000000"/>
                </a:solidFill>
                <a:latin typeface="Arial" charset="0"/>
                <a:ea typeface="Microsoft YaHei" charset="-122"/>
              </a:rPr>
              <a:t>actualizado</a:t>
            </a:r>
            <a:r>
              <a:rPr sz="1100" b="1" dirty="0">
                <a:solidFill>
                  <a:srgbClr val="000000"/>
                </a:solidFill>
                <a:latin typeface="Arial" charset="0"/>
                <a:ea typeface="Microsoft YaHei" charset="-122"/>
              </a:rPr>
              <a:t> y </a:t>
            </a:r>
            <a:r>
              <a:rPr sz="1100" b="1" dirty="0" err="1">
                <a:solidFill>
                  <a:srgbClr val="000000"/>
                </a:solidFill>
                <a:latin typeface="Arial" charset="0"/>
                <a:ea typeface="Microsoft YaHei" charset="-122"/>
              </a:rPr>
              <a:t>obtenga</a:t>
            </a:r>
            <a:r>
              <a:rPr sz="1100" b="1" dirty="0">
                <a:solidFill>
                  <a:srgbClr val="000000"/>
                </a:solidFill>
                <a:latin typeface="Arial" charset="0"/>
                <a:ea typeface="Microsoft YaHei" charset="-122"/>
              </a:rPr>
              <a:t> </a:t>
            </a:r>
            <a:r>
              <a:rPr sz="1100" b="1" dirty="0" err="1">
                <a:solidFill>
                  <a:srgbClr val="000000"/>
                </a:solidFill>
                <a:latin typeface="Arial" charset="0"/>
                <a:ea typeface="Microsoft YaHei" charset="-122"/>
              </a:rPr>
              <a:t>apoyo</a:t>
            </a:r>
            <a:r>
              <a:rPr sz="1100" b="1" dirty="0">
                <a:solidFill>
                  <a:srgbClr val="000000"/>
                </a:solidFill>
                <a:latin typeface="Arial" charset="0"/>
                <a:ea typeface="Microsoft YaHei" charset="-122"/>
              </a:rPr>
              <a:t>:</a:t>
            </a:r>
          </a:p>
          <a:p>
            <a:pPr marL="3028950" lvl="6" indent="-285750">
              <a:buFont typeface="Arial" pitchFamily="34" charset="0"/>
              <a:buChar char="•"/>
              <a:defRPr/>
            </a:pPr>
            <a:r>
              <a:rPr sz="1100" dirty="0" err="1">
                <a:solidFill>
                  <a:srgbClr val="000000"/>
                </a:solidFill>
                <a:latin typeface="Arial" charset="0"/>
                <a:ea typeface="Microsoft YaHei" charset="-122"/>
              </a:rPr>
              <a:t>Últimas</a:t>
            </a:r>
            <a:r>
              <a:rPr sz="1100" dirty="0">
                <a:solidFill>
                  <a:srgbClr val="000000"/>
                </a:solidFill>
                <a:latin typeface="Arial" charset="0"/>
                <a:ea typeface="Microsoft YaHei" charset="-122"/>
              </a:rPr>
              <a:t> </a:t>
            </a:r>
            <a:r>
              <a:rPr sz="1100" dirty="0" err="1">
                <a:solidFill>
                  <a:srgbClr val="000000"/>
                </a:solidFill>
                <a:latin typeface="Arial" charset="0"/>
                <a:ea typeface="Microsoft YaHei" charset="-122"/>
              </a:rPr>
              <a:t>actualizaciones</a:t>
            </a:r>
            <a:r>
              <a:rPr sz="1100" dirty="0">
                <a:solidFill>
                  <a:srgbClr val="000000"/>
                </a:solidFill>
                <a:latin typeface="Arial" charset="0"/>
                <a:ea typeface="Microsoft YaHei" charset="-122"/>
              </a:rPr>
              <a:t> de </a:t>
            </a:r>
            <a:r>
              <a:rPr sz="1100" dirty="0" err="1">
                <a:solidFill>
                  <a:srgbClr val="000000"/>
                </a:solidFill>
                <a:latin typeface="Arial" charset="0"/>
                <a:ea typeface="Microsoft YaHei" charset="-122"/>
              </a:rPr>
              <a:t>este</a:t>
            </a:r>
            <a:r>
              <a:rPr sz="1100" dirty="0">
                <a:solidFill>
                  <a:srgbClr val="000000"/>
                </a:solidFill>
                <a:latin typeface="Arial" charset="0"/>
                <a:ea typeface="Microsoft YaHei" charset="-122"/>
              </a:rPr>
              <a:t> </a:t>
            </a:r>
            <a:r>
              <a:rPr sz="1100" dirty="0" err="1">
                <a:solidFill>
                  <a:srgbClr val="000000"/>
                </a:solidFill>
                <a:latin typeface="Arial" charset="0"/>
                <a:ea typeface="Microsoft YaHei" charset="-122"/>
              </a:rPr>
              <a:t>documento</a:t>
            </a:r>
            <a:r>
              <a:rPr sz="1100" dirty="0">
                <a:solidFill>
                  <a:srgbClr val="000000"/>
                </a:solidFill>
                <a:latin typeface="Arial" charset="0"/>
                <a:ea typeface="Microsoft YaHei" charset="-122"/>
              </a:rPr>
              <a:t>.</a:t>
            </a:r>
          </a:p>
          <a:p>
            <a:pPr marL="3028950" lvl="6" indent="-285750">
              <a:buFont typeface="Arial" pitchFamily="34" charset="0"/>
              <a:buChar char="•"/>
              <a:defRPr/>
            </a:pPr>
            <a:r>
              <a:rPr sz="1100" dirty="0" err="1">
                <a:solidFill>
                  <a:srgbClr val="000000"/>
                </a:solidFill>
                <a:latin typeface="Arial" charset="0"/>
                <a:ea typeface="Microsoft YaHei" charset="-122"/>
              </a:rPr>
              <a:t>Otros</a:t>
            </a:r>
            <a:r>
              <a:rPr sz="1100" dirty="0">
                <a:solidFill>
                  <a:srgbClr val="000000"/>
                </a:solidFill>
                <a:latin typeface="Arial" charset="0"/>
                <a:ea typeface="Microsoft YaHei" charset="-122"/>
              </a:rPr>
              <a:t> </a:t>
            </a:r>
            <a:r>
              <a:rPr sz="1100" dirty="0" err="1">
                <a:solidFill>
                  <a:srgbClr val="000000"/>
                </a:solidFill>
                <a:latin typeface="Arial" charset="0"/>
                <a:ea typeface="Microsoft YaHei" charset="-122"/>
              </a:rPr>
              <a:t>talleres</a:t>
            </a:r>
            <a:r>
              <a:rPr sz="1100" dirty="0">
                <a:solidFill>
                  <a:srgbClr val="000000"/>
                </a:solidFill>
                <a:latin typeface="Arial" charset="0"/>
                <a:ea typeface="Microsoft YaHei" charset="-122"/>
              </a:rPr>
              <a:t> y </a:t>
            </a:r>
            <a:r>
              <a:rPr sz="1100" dirty="0" err="1">
                <a:solidFill>
                  <a:srgbClr val="000000"/>
                </a:solidFill>
                <a:latin typeface="Arial" charset="0"/>
                <a:ea typeface="Microsoft YaHei" charset="-122"/>
              </a:rPr>
              <a:t>recursos</a:t>
            </a:r>
            <a:r>
              <a:rPr sz="1100" dirty="0">
                <a:solidFill>
                  <a:srgbClr val="000000"/>
                </a:solidFill>
                <a:latin typeface="Arial" charset="0"/>
                <a:ea typeface="Microsoft YaHei" charset="-122"/>
              </a:rPr>
              <a:t> de </a:t>
            </a:r>
            <a:r>
              <a:rPr sz="1100" dirty="0" err="1">
                <a:solidFill>
                  <a:srgbClr val="000000"/>
                </a:solidFill>
                <a:latin typeface="Arial" charset="0"/>
                <a:ea typeface="Microsoft YaHei" charset="-122"/>
              </a:rPr>
              <a:t>capacitación</a:t>
            </a:r>
            <a:r>
              <a:rPr sz="1100" dirty="0">
                <a:solidFill>
                  <a:srgbClr val="000000"/>
                </a:solidFill>
                <a:latin typeface="Arial" charset="0"/>
                <a:ea typeface="Microsoft YaHei" charset="-122"/>
              </a:rPr>
              <a:t> </a:t>
            </a:r>
            <a:r>
              <a:rPr sz="1100" dirty="0" err="1">
                <a:solidFill>
                  <a:srgbClr val="000000"/>
                </a:solidFill>
                <a:latin typeface="Arial" charset="0"/>
                <a:ea typeface="Microsoft YaHei" charset="-122"/>
              </a:rPr>
              <a:t>relacionados</a:t>
            </a:r>
            <a:r>
              <a:rPr sz="1100" dirty="0">
                <a:solidFill>
                  <a:srgbClr val="000000"/>
                </a:solidFill>
                <a:latin typeface="Arial" charset="0"/>
                <a:ea typeface="Microsoft YaHei" charset="-122"/>
              </a:rPr>
              <a:t>.</a:t>
            </a:r>
          </a:p>
          <a:p>
            <a:pPr marL="3028950" lvl="6" indent="-285750">
              <a:buFont typeface="Arial" pitchFamily="34" charset="0"/>
              <a:buChar char="•"/>
              <a:defRPr/>
            </a:pPr>
            <a:r>
              <a:rPr sz="1100" dirty="0" err="1">
                <a:solidFill>
                  <a:srgbClr val="000000"/>
                </a:solidFill>
                <a:latin typeface="Arial" charset="0"/>
                <a:ea typeface="Microsoft YaHei" charset="-122"/>
              </a:rPr>
              <a:t>Apoyo</a:t>
            </a:r>
            <a:r>
              <a:rPr sz="1100" dirty="0">
                <a:solidFill>
                  <a:srgbClr val="000000"/>
                </a:solidFill>
                <a:latin typeface="Arial" charset="0"/>
                <a:ea typeface="Microsoft YaHei" charset="-122"/>
              </a:rPr>
              <a:t> </a:t>
            </a:r>
            <a:r>
              <a:rPr sz="1100" dirty="0" err="1">
                <a:solidFill>
                  <a:srgbClr val="000000"/>
                </a:solidFill>
                <a:latin typeface="Arial" charset="0"/>
                <a:ea typeface="Microsoft YaHei" charset="-122"/>
              </a:rPr>
              <a:t>sobre</a:t>
            </a:r>
            <a:r>
              <a:rPr sz="1100" dirty="0">
                <a:solidFill>
                  <a:srgbClr val="000000"/>
                </a:solidFill>
                <a:latin typeface="Arial" charset="0"/>
                <a:ea typeface="Microsoft YaHei" charset="-122"/>
              </a:rPr>
              <a:t> el </a:t>
            </a:r>
            <a:r>
              <a:rPr sz="1100" dirty="0" err="1">
                <a:solidFill>
                  <a:srgbClr val="000000"/>
                </a:solidFill>
                <a:latin typeface="Arial" charset="0"/>
                <a:ea typeface="Microsoft YaHei" charset="-122"/>
              </a:rPr>
              <a:t>uso</a:t>
            </a:r>
            <a:r>
              <a:rPr sz="1100" dirty="0">
                <a:solidFill>
                  <a:srgbClr val="000000"/>
                </a:solidFill>
                <a:latin typeface="Arial" charset="0"/>
                <a:ea typeface="Microsoft YaHei" charset="-122"/>
              </a:rPr>
              <a:t> de </a:t>
            </a:r>
            <a:r>
              <a:rPr sz="1100" dirty="0" err="1">
                <a:solidFill>
                  <a:srgbClr val="000000"/>
                </a:solidFill>
                <a:latin typeface="Arial" charset="0"/>
                <a:ea typeface="Microsoft YaHei" charset="-122"/>
              </a:rPr>
              <a:t>este</a:t>
            </a:r>
            <a:r>
              <a:rPr sz="1100" dirty="0">
                <a:solidFill>
                  <a:srgbClr val="000000"/>
                </a:solidFill>
                <a:latin typeface="Arial" charset="0"/>
                <a:ea typeface="Microsoft YaHei" charset="-122"/>
              </a:rPr>
              <a:t> </a:t>
            </a:r>
            <a:r>
              <a:rPr sz="1100" dirty="0" err="1">
                <a:solidFill>
                  <a:srgbClr val="000000"/>
                </a:solidFill>
                <a:latin typeface="Arial" charset="0"/>
                <a:ea typeface="Microsoft YaHei" charset="-122"/>
              </a:rPr>
              <a:t>documento</a:t>
            </a:r>
            <a:r>
              <a:rPr sz="1100" dirty="0">
                <a:solidFill>
                  <a:srgbClr val="000000"/>
                </a:solidFill>
                <a:latin typeface="Arial" charset="0"/>
                <a:ea typeface="Microsoft YaHei" charset="-122"/>
              </a:rPr>
              <a:t> para </a:t>
            </a:r>
            <a:r>
              <a:rPr sz="1100" dirty="0" err="1">
                <a:solidFill>
                  <a:srgbClr val="000000"/>
                </a:solidFill>
                <a:latin typeface="Arial" charset="0"/>
                <a:ea typeface="Microsoft YaHei" charset="-122"/>
              </a:rPr>
              <a:t>su</a:t>
            </a:r>
            <a:r>
              <a:rPr sz="1100" dirty="0">
                <a:solidFill>
                  <a:srgbClr val="000000"/>
                </a:solidFill>
                <a:latin typeface="Arial" charset="0"/>
                <a:ea typeface="Microsoft YaHei" charset="-122"/>
              </a:rPr>
              <a:t> </a:t>
            </a:r>
            <a:r>
              <a:rPr sz="1100" dirty="0" err="1">
                <a:solidFill>
                  <a:srgbClr val="000000"/>
                </a:solidFill>
                <a:latin typeface="Arial" charset="0"/>
                <a:ea typeface="Microsoft YaHei" charset="-122"/>
              </a:rPr>
              <a:t>trabajo</a:t>
            </a:r>
            <a:r>
              <a:rPr sz="1100" dirty="0">
                <a:solidFill>
                  <a:srgbClr val="000000"/>
                </a:solidFill>
                <a:latin typeface="Arial" charset="0"/>
                <a:ea typeface="Microsoft YaHei" charset="-122"/>
              </a:rPr>
              <a:t>.</a:t>
            </a:r>
          </a:p>
          <a:p>
            <a:pPr defTabSz="914400" hangingPunct="1">
              <a:lnSpc>
                <a:spcPct val="100000"/>
              </a:lnSpc>
              <a:buClrTx/>
              <a:buSzTx/>
              <a:buFontTx/>
              <a:buNone/>
              <a:defRPr/>
            </a:pPr>
            <a:r>
              <a:rPr sz="1100" dirty="0">
                <a:solidFill>
                  <a:srgbClr val="000000"/>
                </a:solidFill>
                <a:latin typeface="Arial" charset="0"/>
                <a:ea typeface="Microsoft YaHei" charset="-122"/>
              </a:rPr>
              <a:t> </a:t>
            </a:r>
          </a:p>
          <a:p>
            <a:pPr defTabSz="914400" hangingPunct="1">
              <a:lnSpc>
                <a:spcPct val="100000"/>
              </a:lnSpc>
              <a:buClrTx/>
              <a:buSzTx/>
              <a:buFontTx/>
              <a:buNone/>
              <a:defRPr/>
            </a:pPr>
            <a:endParaRPr lang="en-GB" sz="1100" i="1" dirty="0">
              <a:solidFill>
                <a:srgbClr val="000000"/>
              </a:solidFill>
              <a:latin typeface="Arial" charset="0"/>
              <a:ea typeface="Microsoft YaHei" charset="-122"/>
            </a:endParaRPr>
          </a:p>
          <a:p>
            <a:pPr defTabSz="914400" hangingPunct="1">
              <a:lnSpc>
                <a:spcPct val="100000"/>
              </a:lnSpc>
              <a:buClrTx/>
              <a:buSzTx/>
              <a:buFontTx/>
              <a:buNone/>
              <a:defRPr/>
            </a:pPr>
            <a:r>
              <a:rPr sz="1100" i="1" dirty="0">
                <a:solidFill>
                  <a:srgbClr val="000000"/>
                </a:solidFill>
                <a:latin typeface="Arial" charset="0"/>
                <a:ea typeface="Microsoft YaHei" charset="-122"/>
              </a:rPr>
              <a:t>CAWST </a:t>
            </a:r>
            <a:r>
              <a:rPr sz="1100" i="1" dirty="0" err="1">
                <a:solidFill>
                  <a:srgbClr val="000000"/>
                </a:solidFill>
                <a:latin typeface="Arial" charset="0"/>
                <a:ea typeface="Microsoft YaHei" charset="-122"/>
              </a:rPr>
              <a:t>provee</a:t>
            </a:r>
            <a:r>
              <a:rPr sz="1100" i="1" dirty="0">
                <a:solidFill>
                  <a:srgbClr val="000000"/>
                </a:solidFill>
                <a:latin typeface="Arial" charset="0"/>
                <a:ea typeface="Microsoft YaHei" charset="-122"/>
              </a:rPr>
              <a:t> </a:t>
            </a:r>
            <a:r>
              <a:rPr sz="1100" i="1" dirty="0" err="1">
                <a:solidFill>
                  <a:srgbClr val="000000"/>
                </a:solidFill>
                <a:latin typeface="Arial" charset="0"/>
                <a:ea typeface="Microsoft YaHei" charset="-122"/>
              </a:rPr>
              <a:t>mentoría</a:t>
            </a:r>
            <a:r>
              <a:rPr sz="1100" i="1" dirty="0">
                <a:solidFill>
                  <a:srgbClr val="000000"/>
                </a:solidFill>
                <a:latin typeface="Arial" charset="0"/>
                <a:ea typeface="Microsoft YaHei" charset="-122"/>
              </a:rPr>
              <a:t> y</a:t>
            </a:r>
          </a:p>
          <a:p>
            <a:pPr defTabSz="914400" hangingPunct="1">
              <a:lnSpc>
                <a:spcPct val="100000"/>
              </a:lnSpc>
              <a:buClrTx/>
              <a:buSzTx/>
              <a:buFontTx/>
              <a:buNone/>
              <a:defRPr/>
            </a:pPr>
            <a:r>
              <a:rPr sz="1100" i="1" dirty="0" err="1">
                <a:solidFill>
                  <a:srgbClr val="000000"/>
                </a:solidFill>
                <a:latin typeface="Arial" charset="0"/>
                <a:ea typeface="Microsoft YaHei" charset="-122"/>
              </a:rPr>
              <a:t>asesoramiento</a:t>
            </a:r>
            <a:r>
              <a:rPr sz="1100" i="1" dirty="0">
                <a:solidFill>
                  <a:srgbClr val="000000"/>
                </a:solidFill>
                <a:latin typeface="Arial" charset="0"/>
                <a:ea typeface="Microsoft YaHei" charset="-122"/>
              </a:rPr>
              <a:t> </a:t>
            </a:r>
            <a:r>
              <a:rPr sz="1100" i="1" dirty="0" err="1">
                <a:solidFill>
                  <a:srgbClr val="000000"/>
                </a:solidFill>
                <a:latin typeface="Arial" charset="0"/>
                <a:ea typeface="Microsoft YaHei" charset="-122"/>
              </a:rPr>
              <a:t>sobre</a:t>
            </a:r>
            <a:r>
              <a:rPr sz="1100" i="1" dirty="0">
                <a:solidFill>
                  <a:srgbClr val="000000"/>
                </a:solidFill>
                <a:latin typeface="Arial" charset="0"/>
                <a:ea typeface="Microsoft YaHei" charset="-122"/>
              </a:rPr>
              <a:t> el </a:t>
            </a:r>
            <a:r>
              <a:rPr sz="1100" i="1" dirty="0" err="1">
                <a:solidFill>
                  <a:srgbClr val="000000"/>
                </a:solidFill>
                <a:latin typeface="Arial" charset="0"/>
                <a:ea typeface="Microsoft YaHei" charset="-122"/>
              </a:rPr>
              <a:t>uso</a:t>
            </a:r>
            <a:r>
              <a:rPr sz="1100" i="1" dirty="0">
                <a:solidFill>
                  <a:srgbClr val="000000"/>
                </a:solidFill>
                <a:latin typeface="Arial" charset="0"/>
                <a:ea typeface="Microsoft YaHei" charset="-122"/>
              </a:rPr>
              <a:t> de </a:t>
            </a:r>
            <a:r>
              <a:rPr sz="1100" i="1" dirty="0" err="1">
                <a:solidFill>
                  <a:srgbClr val="000000"/>
                </a:solidFill>
                <a:latin typeface="Arial" charset="0"/>
                <a:ea typeface="Microsoft YaHei" charset="-122"/>
              </a:rPr>
              <a:t>sus</a:t>
            </a:r>
            <a:r>
              <a:rPr sz="1100" i="1" dirty="0">
                <a:solidFill>
                  <a:srgbClr val="000000"/>
                </a:solidFill>
                <a:latin typeface="Arial" charset="0"/>
                <a:ea typeface="Microsoft YaHei" charset="-122"/>
              </a:rPr>
              <a:t> </a:t>
            </a:r>
            <a:r>
              <a:rPr sz="1100" i="1" dirty="0" err="1">
                <a:solidFill>
                  <a:srgbClr val="000000"/>
                </a:solidFill>
                <a:latin typeface="Arial" charset="0"/>
                <a:ea typeface="Microsoft YaHei" charset="-122"/>
              </a:rPr>
              <a:t>materiales</a:t>
            </a:r>
            <a:endParaRPr sz="1100" i="1" dirty="0">
              <a:solidFill>
                <a:srgbClr val="000000"/>
              </a:solidFill>
              <a:latin typeface="Arial" charset="0"/>
              <a:ea typeface="Microsoft YaHei" charset="-122"/>
            </a:endParaRPr>
          </a:p>
          <a:p>
            <a:pPr defTabSz="914400" hangingPunct="1">
              <a:lnSpc>
                <a:spcPct val="100000"/>
              </a:lnSpc>
              <a:buClrTx/>
              <a:buSzTx/>
              <a:buFontTx/>
              <a:buNone/>
              <a:defRPr/>
            </a:pPr>
            <a:r>
              <a:rPr sz="1100" i="1" dirty="0">
                <a:solidFill>
                  <a:srgbClr val="000000"/>
                </a:solidFill>
                <a:latin typeface="Arial" charset="0"/>
                <a:ea typeface="Microsoft YaHei" charset="-122"/>
              </a:rPr>
              <a:t>de </a:t>
            </a:r>
            <a:r>
              <a:rPr sz="1100" i="1" dirty="0" err="1">
                <a:solidFill>
                  <a:srgbClr val="000000"/>
                </a:solidFill>
                <a:latin typeface="Arial" charset="0"/>
                <a:ea typeface="Microsoft YaHei" charset="-122"/>
              </a:rPr>
              <a:t>capacitación</a:t>
            </a:r>
            <a:r>
              <a:rPr sz="1100" i="1" dirty="0">
                <a:solidFill>
                  <a:srgbClr val="000000"/>
                </a:solidFill>
                <a:latin typeface="Arial" charset="0"/>
                <a:ea typeface="Microsoft YaHei" charset="-122"/>
              </a:rPr>
              <a:t>.</a:t>
            </a:r>
          </a:p>
        </p:txBody>
      </p:sp>
      <p:pic>
        <p:nvPicPr>
          <p:cNvPr id="1639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5875" y="4635500"/>
            <a:ext cx="467995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89593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p:txBody>
          <a:bodyPr/>
          <a:lstStyle/>
          <a:p>
            <a:pPr rtl="0" eaLnBrk="1" hangingPunct="1"/>
            <a:r>
              <a:rPr b="1"/>
              <a:t>Pozo de absorción</a:t>
            </a:r>
          </a:p>
        </p:txBody>
      </p:sp>
      <p:sp>
        <p:nvSpPr>
          <p:cNvPr id="25606" name="Rectangle 7"/>
          <p:cNvSpPr>
            <a:spLocks noChangeArrowheads="1"/>
          </p:cNvSpPr>
          <p:nvPr/>
        </p:nvSpPr>
        <p:spPr bwMode="auto">
          <a:xfrm>
            <a:off x="0" y="2328863"/>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graphicFrame>
        <p:nvGraphicFramePr>
          <p:cNvPr id="25602" name="Object 2"/>
          <p:cNvGraphicFramePr>
            <a:graphicFrameLocks noChangeAspect="1"/>
          </p:cNvGraphicFramePr>
          <p:nvPr>
            <p:extLst>
              <p:ext uri="{D42A27DB-BD31-4B8C-83A1-F6EECF244321}">
                <p14:modId xmlns:p14="http://schemas.microsoft.com/office/powerpoint/2010/main" val="3431001426"/>
              </p:ext>
            </p:extLst>
          </p:nvPr>
        </p:nvGraphicFramePr>
        <p:xfrm>
          <a:off x="685800" y="1654318"/>
          <a:ext cx="4174232" cy="4361646"/>
        </p:xfrm>
        <a:graphic>
          <a:graphicData uri="http://schemas.openxmlformats.org/presentationml/2006/ole">
            <mc:AlternateContent xmlns:mc="http://schemas.openxmlformats.org/markup-compatibility/2006">
              <mc:Choice xmlns:v="urn:schemas-microsoft-com:vml" Requires="v">
                <p:oleObj spid="_x0000_s24706" name="Picture" r:id="rId4" imgW="2156946" imgH="2246927" progId="Word.Picture.8">
                  <p:embed/>
                </p:oleObj>
              </mc:Choice>
              <mc:Fallback>
                <p:oleObj name="Picture" r:id="rId4" imgW="2156946" imgH="2246927" progId="Word.Picture.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654318"/>
                        <a:ext cx="4174232" cy="4361646"/>
                      </a:xfrm>
                      <a:prstGeom prst="rect">
                        <a:avLst/>
                      </a:prstGeom>
                      <a:noFill/>
                      <a:extLst/>
                    </p:spPr>
                  </p:pic>
                </p:oleObj>
              </mc:Fallback>
            </mc:AlternateContent>
          </a:graphicData>
        </a:graphic>
      </p:graphicFrame>
      <p:sp>
        <p:nvSpPr>
          <p:cNvPr id="25607" name="Rectangle 9"/>
          <p:cNvSpPr>
            <a:spLocks noChangeArrowheads="1"/>
          </p:cNvSpPr>
          <p:nvPr/>
        </p:nvSpPr>
        <p:spPr bwMode="auto">
          <a:xfrm>
            <a:off x="0" y="2328863"/>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graphicFrame>
        <p:nvGraphicFramePr>
          <p:cNvPr id="25603" name="Object 3"/>
          <p:cNvGraphicFramePr>
            <a:graphicFrameLocks noChangeAspect="1"/>
          </p:cNvGraphicFramePr>
          <p:nvPr>
            <p:extLst>
              <p:ext uri="{D42A27DB-BD31-4B8C-83A1-F6EECF244321}">
                <p14:modId xmlns:p14="http://schemas.microsoft.com/office/powerpoint/2010/main" val="3903786971"/>
              </p:ext>
            </p:extLst>
          </p:nvPr>
        </p:nvGraphicFramePr>
        <p:xfrm>
          <a:off x="4572000" y="1576388"/>
          <a:ext cx="4410075" cy="4441825"/>
        </p:xfrm>
        <a:graphic>
          <a:graphicData uri="http://schemas.openxmlformats.org/presentationml/2006/ole">
            <mc:AlternateContent xmlns:mc="http://schemas.openxmlformats.org/markup-compatibility/2006">
              <mc:Choice xmlns:v="urn:schemas-microsoft-com:vml" Requires="v">
                <p:oleObj spid="_x0000_s24707" name="Picture" r:id="rId6" imgW="2238480" imgH="2247840" progId="Word.Picture.8">
                  <p:embed/>
                </p:oleObj>
              </mc:Choice>
              <mc:Fallback>
                <p:oleObj name="Picture" r:id="rId6" imgW="2238480" imgH="2247840" progId="Word.Picture.8">
                  <p:embed/>
                  <p:pic>
                    <p:nvPicPr>
                      <p:cNvPr id="0" name="Picture 3"/>
                      <p:cNvPicPr>
                        <a:picLocks noChangeAspect="1" noChangeArrowheads="1"/>
                      </p:cNvPicPr>
                      <p:nvPr/>
                    </p:nvPicPr>
                    <p:blipFill>
                      <a:blip r:embed="rId7"/>
                      <a:srcRect/>
                      <a:stretch>
                        <a:fillRect/>
                      </a:stretch>
                    </p:blipFill>
                    <p:spPr bwMode="auto">
                      <a:xfrm>
                        <a:off x="4572000" y="1576388"/>
                        <a:ext cx="4410075" cy="4441825"/>
                      </a:xfrm>
                      <a:prstGeom prst="rect">
                        <a:avLst/>
                      </a:prstGeom>
                      <a:noFill/>
                      <a:extLst/>
                    </p:spPr>
                  </p:pic>
                </p:oleObj>
              </mc:Fallback>
            </mc:AlternateContent>
          </a:graphicData>
        </a:graphic>
      </p:graphicFrame>
      <p:sp>
        <p:nvSpPr>
          <p:cNvPr id="2" name="TextBox 1"/>
          <p:cNvSpPr txBox="1"/>
          <p:nvPr/>
        </p:nvSpPr>
        <p:spPr>
          <a:xfrm>
            <a:off x="971600" y="1798737"/>
            <a:ext cx="1509936" cy="307777"/>
          </a:xfrm>
          <a:prstGeom prst="rect">
            <a:avLst/>
          </a:prstGeom>
          <a:solidFill>
            <a:schemeClr val="bg1"/>
          </a:solidFill>
        </p:spPr>
        <p:txBody>
          <a:bodyPr wrap="square" rtlCol="0">
            <a:spAutoFit/>
          </a:bodyPr>
          <a:lstStyle/>
          <a:p>
            <a:r>
              <a:rPr lang="en-CA" sz="1400" dirty="0" err="1" smtClean="0"/>
              <a:t>Losa</a:t>
            </a:r>
            <a:r>
              <a:rPr lang="en-CA" sz="1400" dirty="0" smtClean="0"/>
              <a:t> de </a:t>
            </a:r>
            <a:r>
              <a:rPr lang="en-CA" sz="1400" dirty="0" err="1" smtClean="0"/>
              <a:t>cubierta</a:t>
            </a:r>
            <a:endParaRPr lang="en-CA" sz="1400" dirty="0"/>
          </a:p>
        </p:txBody>
      </p:sp>
      <p:sp>
        <p:nvSpPr>
          <p:cNvPr id="8" name="TextBox 7"/>
          <p:cNvSpPr txBox="1"/>
          <p:nvPr/>
        </p:nvSpPr>
        <p:spPr>
          <a:xfrm>
            <a:off x="3635896" y="1639987"/>
            <a:ext cx="1089386" cy="523220"/>
          </a:xfrm>
          <a:prstGeom prst="rect">
            <a:avLst/>
          </a:prstGeom>
          <a:solidFill>
            <a:schemeClr val="bg1"/>
          </a:solidFill>
        </p:spPr>
        <p:txBody>
          <a:bodyPr wrap="square" rtlCol="0">
            <a:spAutoFit/>
          </a:bodyPr>
          <a:lstStyle/>
          <a:p>
            <a:r>
              <a:rPr lang="en-CA" sz="1400" dirty="0" err="1" smtClean="0"/>
              <a:t>Nivel</a:t>
            </a:r>
            <a:r>
              <a:rPr lang="en-CA" sz="1400" dirty="0" smtClean="0"/>
              <a:t> del </a:t>
            </a:r>
            <a:r>
              <a:rPr lang="en-CA" sz="1400" dirty="0" err="1" smtClean="0"/>
              <a:t>suelo</a:t>
            </a:r>
            <a:endParaRPr lang="en-CA" sz="1400" dirty="0"/>
          </a:p>
        </p:txBody>
      </p:sp>
      <p:sp>
        <p:nvSpPr>
          <p:cNvPr id="9" name="TextBox 8"/>
          <p:cNvSpPr txBox="1"/>
          <p:nvPr/>
        </p:nvSpPr>
        <p:spPr>
          <a:xfrm>
            <a:off x="7642019" y="1639987"/>
            <a:ext cx="1089386" cy="523220"/>
          </a:xfrm>
          <a:prstGeom prst="rect">
            <a:avLst/>
          </a:prstGeom>
          <a:solidFill>
            <a:schemeClr val="bg1"/>
          </a:solidFill>
        </p:spPr>
        <p:txBody>
          <a:bodyPr wrap="square" rtlCol="0">
            <a:spAutoFit/>
          </a:bodyPr>
          <a:lstStyle/>
          <a:p>
            <a:r>
              <a:rPr lang="en-CA" sz="1400" dirty="0" err="1" smtClean="0"/>
              <a:t>Nivel</a:t>
            </a:r>
            <a:r>
              <a:rPr lang="en-CA" sz="1400" dirty="0" smtClean="0"/>
              <a:t> del </a:t>
            </a:r>
            <a:r>
              <a:rPr lang="en-CA" sz="1400" dirty="0" err="1" smtClean="0"/>
              <a:t>suelo</a:t>
            </a:r>
            <a:endParaRPr lang="en-CA" sz="1400" dirty="0"/>
          </a:p>
        </p:txBody>
      </p:sp>
      <p:sp>
        <p:nvSpPr>
          <p:cNvPr id="10" name="TextBox 9"/>
          <p:cNvSpPr txBox="1"/>
          <p:nvPr/>
        </p:nvSpPr>
        <p:spPr>
          <a:xfrm>
            <a:off x="4860032" y="1784370"/>
            <a:ext cx="1509936" cy="307777"/>
          </a:xfrm>
          <a:prstGeom prst="rect">
            <a:avLst/>
          </a:prstGeom>
          <a:solidFill>
            <a:schemeClr val="bg1"/>
          </a:solidFill>
        </p:spPr>
        <p:txBody>
          <a:bodyPr wrap="square" rtlCol="0">
            <a:spAutoFit/>
          </a:bodyPr>
          <a:lstStyle/>
          <a:p>
            <a:r>
              <a:rPr lang="en-CA" sz="1400" dirty="0" err="1" smtClean="0"/>
              <a:t>Losa</a:t>
            </a:r>
            <a:r>
              <a:rPr lang="en-CA" sz="1400" dirty="0" smtClean="0"/>
              <a:t> de </a:t>
            </a:r>
            <a:r>
              <a:rPr lang="en-CA" sz="1400" dirty="0" err="1" smtClean="0"/>
              <a:t>cubierta</a:t>
            </a:r>
            <a:endParaRPr lang="en-CA" sz="1400" dirty="0"/>
          </a:p>
        </p:txBody>
      </p:sp>
      <p:sp>
        <p:nvSpPr>
          <p:cNvPr id="11" name="TextBox 10"/>
          <p:cNvSpPr txBox="1"/>
          <p:nvPr/>
        </p:nvSpPr>
        <p:spPr>
          <a:xfrm>
            <a:off x="484147" y="3211400"/>
            <a:ext cx="1097707" cy="738664"/>
          </a:xfrm>
          <a:prstGeom prst="rect">
            <a:avLst/>
          </a:prstGeom>
          <a:solidFill>
            <a:schemeClr val="bg1"/>
          </a:solidFill>
        </p:spPr>
        <p:txBody>
          <a:bodyPr wrap="square" rtlCol="0">
            <a:spAutoFit/>
          </a:bodyPr>
          <a:lstStyle/>
          <a:p>
            <a:r>
              <a:rPr lang="en-CA" sz="1400" dirty="0" err="1" smtClean="0"/>
              <a:t>Tubo</a:t>
            </a:r>
            <a:r>
              <a:rPr lang="en-CA" sz="1400" dirty="0" smtClean="0"/>
              <a:t> de </a:t>
            </a:r>
            <a:r>
              <a:rPr lang="en-CA" sz="1400" dirty="0" err="1" smtClean="0"/>
              <a:t>aguas</a:t>
            </a:r>
            <a:r>
              <a:rPr lang="en-CA" sz="1400" dirty="0" smtClean="0"/>
              <a:t> </a:t>
            </a:r>
            <a:r>
              <a:rPr lang="en-CA" sz="1400" dirty="0" err="1" smtClean="0"/>
              <a:t>residuales</a:t>
            </a:r>
            <a:endParaRPr lang="en-CA" sz="1400" dirty="0"/>
          </a:p>
        </p:txBody>
      </p:sp>
      <p:sp>
        <p:nvSpPr>
          <p:cNvPr id="12" name="TextBox 11"/>
          <p:cNvSpPr txBox="1"/>
          <p:nvPr/>
        </p:nvSpPr>
        <p:spPr>
          <a:xfrm>
            <a:off x="4435127" y="3197033"/>
            <a:ext cx="1097707" cy="738664"/>
          </a:xfrm>
          <a:prstGeom prst="rect">
            <a:avLst/>
          </a:prstGeom>
          <a:solidFill>
            <a:schemeClr val="bg1"/>
          </a:solidFill>
        </p:spPr>
        <p:txBody>
          <a:bodyPr wrap="square" rtlCol="0">
            <a:spAutoFit/>
          </a:bodyPr>
          <a:lstStyle/>
          <a:p>
            <a:r>
              <a:rPr lang="en-CA" sz="1400" dirty="0" err="1" smtClean="0"/>
              <a:t>Tubo</a:t>
            </a:r>
            <a:r>
              <a:rPr lang="en-CA" sz="1400" dirty="0" smtClean="0"/>
              <a:t> de </a:t>
            </a:r>
            <a:r>
              <a:rPr lang="en-CA" sz="1400" dirty="0" err="1" smtClean="0"/>
              <a:t>aguas</a:t>
            </a:r>
            <a:r>
              <a:rPr lang="en-CA" sz="1400" dirty="0" smtClean="0"/>
              <a:t> </a:t>
            </a:r>
            <a:r>
              <a:rPr lang="en-CA" sz="1400" dirty="0" err="1" smtClean="0"/>
              <a:t>residuales</a:t>
            </a:r>
            <a:endParaRPr lang="en-CA" sz="1400" dirty="0"/>
          </a:p>
        </p:txBody>
      </p:sp>
      <p:sp>
        <p:nvSpPr>
          <p:cNvPr id="13" name="TextBox 12"/>
          <p:cNvSpPr txBox="1"/>
          <p:nvPr/>
        </p:nvSpPr>
        <p:spPr>
          <a:xfrm>
            <a:off x="1932682" y="5426060"/>
            <a:ext cx="1415182" cy="523220"/>
          </a:xfrm>
          <a:prstGeom prst="rect">
            <a:avLst/>
          </a:prstGeom>
          <a:solidFill>
            <a:schemeClr val="bg1"/>
          </a:solidFill>
        </p:spPr>
        <p:txBody>
          <a:bodyPr wrap="square" rtlCol="0">
            <a:spAutoFit/>
          </a:bodyPr>
          <a:lstStyle/>
          <a:p>
            <a:r>
              <a:rPr lang="en-CA" sz="1400" dirty="0" err="1" smtClean="0"/>
              <a:t>Infiltraci</a:t>
            </a:r>
            <a:r>
              <a:rPr lang="pt-BR" sz="1400" dirty="0" err="1" smtClean="0"/>
              <a:t>ón</a:t>
            </a:r>
            <a:r>
              <a:rPr lang="pt-BR" sz="1400" dirty="0" smtClean="0"/>
              <a:t> </a:t>
            </a:r>
            <a:r>
              <a:rPr lang="pt-BR" sz="1400" dirty="0" err="1" smtClean="0"/>
              <a:t>hacia</a:t>
            </a:r>
            <a:r>
              <a:rPr lang="pt-BR" sz="1400" dirty="0" smtClean="0"/>
              <a:t> </a:t>
            </a:r>
            <a:r>
              <a:rPr lang="pt-BR" sz="1400" dirty="0" err="1" smtClean="0"/>
              <a:t>el</a:t>
            </a:r>
            <a:r>
              <a:rPr lang="pt-BR" sz="1400" dirty="0" smtClean="0"/>
              <a:t> </a:t>
            </a:r>
            <a:r>
              <a:rPr lang="pt-BR" sz="1400" dirty="0" err="1" smtClean="0"/>
              <a:t>suelo</a:t>
            </a:r>
            <a:endParaRPr lang="en-CA" sz="1400" dirty="0"/>
          </a:p>
        </p:txBody>
      </p:sp>
      <p:sp>
        <p:nvSpPr>
          <p:cNvPr id="14" name="TextBox 13"/>
          <p:cNvSpPr txBox="1"/>
          <p:nvPr/>
        </p:nvSpPr>
        <p:spPr>
          <a:xfrm>
            <a:off x="5821380" y="5417388"/>
            <a:ext cx="1415182" cy="523220"/>
          </a:xfrm>
          <a:prstGeom prst="rect">
            <a:avLst/>
          </a:prstGeom>
          <a:solidFill>
            <a:schemeClr val="bg1"/>
          </a:solidFill>
        </p:spPr>
        <p:txBody>
          <a:bodyPr wrap="square" rtlCol="0">
            <a:spAutoFit/>
          </a:bodyPr>
          <a:lstStyle/>
          <a:p>
            <a:r>
              <a:rPr lang="en-CA" sz="1400" dirty="0" err="1" smtClean="0"/>
              <a:t>Infiltraci</a:t>
            </a:r>
            <a:r>
              <a:rPr lang="pt-BR" sz="1400" dirty="0" err="1" smtClean="0"/>
              <a:t>ón</a:t>
            </a:r>
            <a:r>
              <a:rPr lang="pt-BR" sz="1400" dirty="0" smtClean="0"/>
              <a:t> </a:t>
            </a:r>
            <a:r>
              <a:rPr lang="pt-BR" sz="1400" dirty="0" err="1" smtClean="0"/>
              <a:t>hacia</a:t>
            </a:r>
            <a:r>
              <a:rPr lang="pt-BR" sz="1400" dirty="0" smtClean="0"/>
              <a:t> </a:t>
            </a:r>
            <a:r>
              <a:rPr lang="pt-BR" sz="1400" dirty="0" err="1" smtClean="0"/>
              <a:t>el</a:t>
            </a:r>
            <a:r>
              <a:rPr lang="pt-BR" sz="1400" dirty="0" smtClean="0"/>
              <a:t> </a:t>
            </a:r>
            <a:r>
              <a:rPr lang="pt-BR" sz="1400" dirty="0" err="1" smtClean="0"/>
              <a:t>suelo</a:t>
            </a:r>
            <a:endParaRPr lang="en-CA" sz="1400" dirty="0"/>
          </a:p>
        </p:txBody>
      </p:sp>
      <p:sp>
        <p:nvSpPr>
          <p:cNvPr id="16" name="TextBox 15"/>
          <p:cNvSpPr txBox="1"/>
          <p:nvPr/>
        </p:nvSpPr>
        <p:spPr>
          <a:xfrm>
            <a:off x="3595151" y="2919018"/>
            <a:ext cx="893357" cy="954107"/>
          </a:xfrm>
          <a:prstGeom prst="rect">
            <a:avLst/>
          </a:prstGeom>
          <a:solidFill>
            <a:schemeClr val="bg1"/>
          </a:solidFill>
        </p:spPr>
        <p:txBody>
          <a:bodyPr wrap="square" rtlCol="0">
            <a:spAutoFit/>
          </a:bodyPr>
          <a:lstStyle/>
          <a:p>
            <a:r>
              <a:rPr lang="pt-BR" sz="1400" dirty="0" err="1" smtClean="0"/>
              <a:t>Fosa</a:t>
            </a:r>
            <a:r>
              <a:rPr lang="pt-BR" sz="1400" dirty="0" smtClean="0"/>
              <a:t> cavada </a:t>
            </a:r>
            <a:r>
              <a:rPr lang="pt-BR" sz="1400" dirty="0" err="1" smtClean="0"/>
              <a:t>llena</a:t>
            </a:r>
            <a:r>
              <a:rPr lang="pt-BR" sz="1400" dirty="0" smtClean="0"/>
              <a:t> de </a:t>
            </a:r>
            <a:r>
              <a:rPr lang="pt-BR" sz="1400" dirty="0" err="1" smtClean="0"/>
              <a:t>piedras</a:t>
            </a:r>
            <a:endParaRPr lang="en-CA" sz="1400" dirty="0"/>
          </a:p>
        </p:txBody>
      </p:sp>
      <p:sp>
        <p:nvSpPr>
          <p:cNvPr id="17" name="TextBox 16"/>
          <p:cNvSpPr txBox="1"/>
          <p:nvPr/>
        </p:nvSpPr>
        <p:spPr>
          <a:xfrm>
            <a:off x="7793443" y="2926865"/>
            <a:ext cx="893357" cy="954107"/>
          </a:xfrm>
          <a:prstGeom prst="rect">
            <a:avLst/>
          </a:prstGeom>
          <a:solidFill>
            <a:schemeClr val="bg1"/>
          </a:solidFill>
        </p:spPr>
        <p:txBody>
          <a:bodyPr wrap="square" rtlCol="0">
            <a:spAutoFit/>
          </a:bodyPr>
          <a:lstStyle/>
          <a:p>
            <a:r>
              <a:rPr lang="pt-BR" sz="1400" dirty="0" err="1" smtClean="0"/>
              <a:t>Fosa</a:t>
            </a:r>
            <a:r>
              <a:rPr lang="pt-BR" sz="1400" dirty="0" smtClean="0"/>
              <a:t> cavada </a:t>
            </a:r>
            <a:r>
              <a:rPr lang="pt-BR" sz="1400" dirty="0" err="1" smtClean="0"/>
              <a:t>llena</a:t>
            </a:r>
            <a:r>
              <a:rPr lang="pt-BR" sz="1400" dirty="0" smtClean="0"/>
              <a:t> de </a:t>
            </a:r>
            <a:r>
              <a:rPr lang="pt-BR" sz="1400" dirty="0" err="1" smtClean="0"/>
              <a:t>piedras</a:t>
            </a:r>
            <a:endParaRPr lang="en-CA" sz="1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rtl="0" eaLnBrk="1" hangingPunct="1"/>
            <a:r>
              <a:rPr b="1"/>
              <a:t>Zanja de infiltración</a:t>
            </a:r>
          </a:p>
        </p:txBody>
      </p:sp>
      <p:sp>
        <p:nvSpPr>
          <p:cNvPr id="27651" name="Rectangle 7"/>
          <p:cNvSpPr>
            <a:spLocks noChangeArrowheads="1"/>
          </p:cNvSpPr>
          <p:nvPr/>
        </p:nvSpPr>
        <p:spPr bwMode="auto">
          <a:xfrm>
            <a:off x="0" y="2328863"/>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27652" name="Rectangle 9"/>
          <p:cNvSpPr>
            <a:spLocks noChangeArrowheads="1"/>
          </p:cNvSpPr>
          <p:nvPr/>
        </p:nvSpPr>
        <p:spPr bwMode="auto">
          <a:xfrm>
            <a:off x="0" y="2328863"/>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pic>
        <p:nvPicPr>
          <p:cNvPr id="27653" name="Picture 13" descr="Infiltration Trench Eng in Emerg"/>
          <p:cNvPicPr>
            <a:picLocks noChangeAspect="1" noChangeArrowheads="1"/>
          </p:cNvPicPr>
          <p:nvPr/>
        </p:nvPicPr>
        <p:blipFill>
          <a:blip r:embed="rId3"/>
          <a:srcRect/>
          <a:stretch>
            <a:fillRect/>
          </a:stretch>
        </p:blipFill>
        <p:spPr bwMode="auto">
          <a:xfrm>
            <a:off x="1447800" y="1600200"/>
            <a:ext cx="5981700" cy="4394200"/>
          </a:xfrm>
          <a:prstGeom prst="rect">
            <a:avLst/>
          </a:prstGeom>
          <a:noFill/>
          <a:ln w="9525">
            <a:noFill/>
            <a:miter lim="800000"/>
            <a:headEnd/>
            <a:tailEnd/>
          </a:ln>
        </p:spPr>
      </p:pic>
      <p:sp>
        <p:nvSpPr>
          <p:cNvPr id="6" name="TextBox 5"/>
          <p:cNvSpPr txBox="1"/>
          <p:nvPr/>
        </p:nvSpPr>
        <p:spPr>
          <a:xfrm>
            <a:off x="1187624" y="2158777"/>
            <a:ext cx="1080120" cy="262111"/>
          </a:xfrm>
          <a:prstGeom prst="rect">
            <a:avLst/>
          </a:prstGeom>
          <a:solidFill>
            <a:schemeClr val="bg1"/>
          </a:solidFill>
        </p:spPr>
        <p:txBody>
          <a:bodyPr wrap="square" rtlCol="0">
            <a:spAutoFit/>
          </a:bodyPr>
          <a:lstStyle/>
          <a:p>
            <a:r>
              <a:rPr lang="en-CA" sz="1100" dirty="0" err="1" smtClean="0"/>
              <a:t>Capa</a:t>
            </a:r>
            <a:r>
              <a:rPr lang="en-CA" sz="1100" dirty="0" smtClean="0"/>
              <a:t> vegetal</a:t>
            </a:r>
            <a:endParaRPr lang="en-CA" sz="1100" dirty="0"/>
          </a:p>
        </p:txBody>
      </p:sp>
      <p:sp>
        <p:nvSpPr>
          <p:cNvPr id="7" name="TextBox 6"/>
          <p:cNvSpPr txBox="1"/>
          <p:nvPr/>
        </p:nvSpPr>
        <p:spPr>
          <a:xfrm>
            <a:off x="1340024" y="3095382"/>
            <a:ext cx="1287760" cy="261610"/>
          </a:xfrm>
          <a:prstGeom prst="rect">
            <a:avLst/>
          </a:prstGeom>
          <a:solidFill>
            <a:schemeClr val="bg1"/>
          </a:solidFill>
        </p:spPr>
        <p:txBody>
          <a:bodyPr wrap="square" rtlCol="0">
            <a:spAutoFit/>
          </a:bodyPr>
          <a:lstStyle/>
          <a:p>
            <a:r>
              <a:rPr lang="en-CA" sz="1100" dirty="0" err="1" smtClean="0"/>
              <a:t>Lona</a:t>
            </a:r>
            <a:r>
              <a:rPr lang="en-CA" sz="1100" dirty="0" smtClean="0"/>
              <a:t> de </a:t>
            </a:r>
            <a:r>
              <a:rPr lang="en-CA" sz="1100" dirty="0" err="1" smtClean="0"/>
              <a:t>plástico</a:t>
            </a:r>
            <a:endParaRPr lang="en-CA" sz="1100" dirty="0"/>
          </a:p>
        </p:txBody>
      </p:sp>
      <p:sp>
        <p:nvSpPr>
          <p:cNvPr id="8" name="TextBox 7"/>
          <p:cNvSpPr txBox="1"/>
          <p:nvPr/>
        </p:nvSpPr>
        <p:spPr>
          <a:xfrm>
            <a:off x="1772072" y="3862209"/>
            <a:ext cx="1287760" cy="430887"/>
          </a:xfrm>
          <a:prstGeom prst="rect">
            <a:avLst/>
          </a:prstGeom>
          <a:solidFill>
            <a:schemeClr val="bg1"/>
          </a:solidFill>
        </p:spPr>
        <p:txBody>
          <a:bodyPr wrap="square" rtlCol="0">
            <a:spAutoFit/>
          </a:bodyPr>
          <a:lstStyle/>
          <a:p>
            <a:r>
              <a:rPr lang="pt-BR" sz="1100" dirty="0" err="1" smtClean="0"/>
              <a:t>Cubrir</a:t>
            </a:r>
            <a:r>
              <a:rPr lang="pt-BR" sz="1100" dirty="0" smtClean="0"/>
              <a:t> tubo com 50mm de grava</a:t>
            </a:r>
            <a:endParaRPr lang="en-CA" sz="1100" dirty="0"/>
          </a:p>
        </p:txBody>
      </p:sp>
      <p:sp>
        <p:nvSpPr>
          <p:cNvPr id="9" name="TextBox 8"/>
          <p:cNvSpPr txBox="1"/>
          <p:nvPr/>
        </p:nvSpPr>
        <p:spPr>
          <a:xfrm>
            <a:off x="2415952" y="4544891"/>
            <a:ext cx="991344" cy="261610"/>
          </a:xfrm>
          <a:prstGeom prst="rect">
            <a:avLst/>
          </a:prstGeom>
          <a:solidFill>
            <a:schemeClr val="bg1"/>
          </a:solidFill>
        </p:spPr>
        <p:txBody>
          <a:bodyPr wrap="square" rtlCol="0">
            <a:spAutoFit/>
          </a:bodyPr>
          <a:lstStyle/>
          <a:p>
            <a:r>
              <a:rPr lang="pt-BR" sz="1100" dirty="0" smtClean="0"/>
              <a:t>Grava </a:t>
            </a:r>
            <a:r>
              <a:rPr lang="pt-BR" sz="1100" dirty="0" err="1" smtClean="0"/>
              <a:t>limpia</a:t>
            </a:r>
            <a:endParaRPr lang="en-CA" sz="1100" dirty="0"/>
          </a:p>
        </p:txBody>
      </p:sp>
      <p:sp>
        <p:nvSpPr>
          <p:cNvPr id="10" name="TextBox 9"/>
          <p:cNvSpPr txBox="1"/>
          <p:nvPr/>
        </p:nvSpPr>
        <p:spPr>
          <a:xfrm>
            <a:off x="3024726" y="4941168"/>
            <a:ext cx="2147664" cy="430887"/>
          </a:xfrm>
          <a:prstGeom prst="rect">
            <a:avLst/>
          </a:prstGeom>
          <a:solidFill>
            <a:schemeClr val="bg1"/>
          </a:solidFill>
        </p:spPr>
        <p:txBody>
          <a:bodyPr wrap="square" rtlCol="0">
            <a:spAutoFit/>
          </a:bodyPr>
          <a:lstStyle/>
          <a:p>
            <a:r>
              <a:rPr lang="pt-BR" sz="1100" dirty="0" smtClean="0"/>
              <a:t>150-1000mm dependendo </a:t>
            </a:r>
            <a:r>
              <a:rPr lang="pt-BR" sz="1100" dirty="0" err="1" smtClean="0"/>
              <a:t>del</a:t>
            </a:r>
            <a:r>
              <a:rPr lang="pt-BR" sz="1100" dirty="0" smtClean="0"/>
              <a:t> área de </a:t>
            </a:r>
            <a:r>
              <a:rPr lang="pt-BR" sz="1100" dirty="0" err="1" smtClean="0"/>
              <a:t>drenaje</a:t>
            </a:r>
            <a:r>
              <a:rPr lang="pt-BR" sz="1100" dirty="0" smtClean="0"/>
              <a:t> requerida</a:t>
            </a:r>
            <a:endParaRPr lang="en-CA" sz="1100" dirty="0"/>
          </a:p>
        </p:txBody>
      </p:sp>
      <p:sp>
        <p:nvSpPr>
          <p:cNvPr id="11" name="TextBox 10"/>
          <p:cNvSpPr txBox="1"/>
          <p:nvPr/>
        </p:nvSpPr>
        <p:spPr>
          <a:xfrm>
            <a:off x="5389612" y="1975229"/>
            <a:ext cx="2147664" cy="261610"/>
          </a:xfrm>
          <a:prstGeom prst="rect">
            <a:avLst/>
          </a:prstGeom>
          <a:solidFill>
            <a:schemeClr val="bg1"/>
          </a:solidFill>
        </p:spPr>
        <p:txBody>
          <a:bodyPr wrap="square" rtlCol="0">
            <a:spAutoFit/>
          </a:bodyPr>
          <a:lstStyle/>
          <a:p>
            <a:r>
              <a:rPr lang="pt-BR" sz="1100" dirty="0" smtClean="0"/>
              <a:t>Tubo </a:t>
            </a:r>
            <a:r>
              <a:rPr lang="pt-BR" sz="1100" dirty="0" err="1" smtClean="0"/>
              <a:t>perforada</a:t>
            </a:r>
            <a:r>
              <a:rPr lang="pt-BR" sz="1100" dirty="0" smtClean="0"/>
              <a:t> de 100mm</a:t>
            </a:r>
            <a:endParaRPr lang="en-CA" sz="11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b="1"/>
              <a:t>Resumen</a:t>
            </a:r>
          </a:p>
        </p:txBody>
      </p:sp>
      <p:sp>
        <p:nvSpPr>
          <p:cNvPr id="3" name="Content Placeholder 2"/>
          <p:cNvSpPr>
            <a:spLocks noGrp="1"/>
          </p:cNvSpPr>
          <p:nvPr>
            <p:ph idx="1"/>
          </p:nvPr>
        </p:nvSpPr>
        <p:spPr>
          <a:xfrm>
            <a:off x="457200" y="1417638"/>
            <a:ext cx="8579296" cy="4525963"/>
          </a:xfrm>
        </p:spPr>
        <p:txBody>
          <a:bodyPr/>
          <a:lstStyle/>
          <a:p>
            <a:pPr marL="457200" lvl="0" indent="-457200" rtl="0">
              <a:buFont typeface="+mj-lt"/>
              <a:buAutoNum type="arabicPeriod"/>
            </a:pPr>
            <a:r>
              <a:rPr sz="2800"/>
              <a:t>A le dice a B: ¿Qué son las aguas negras y de dónde proceden?</a:t>
            </a:r>
          </a:p>
          <a:p>
            <a:pPr marL="457200" lvl="0" indent="-457200" rtl="0">
              <a:buFont typeface="+mj-lt"/>
              <a:buAutoNum type="arabicPeriod"/>
            </a:pPr>
            <a:r>
              <a:rPr sz="2800"/>
              <a:t>B le dice a A: ¿Qué son las aguas grises y de dónde proceden?</a:t>
            </a:r>
          </a:p>
          <a:p>
            <a:pPr marL="457200" lvl="0" indent="-457200" rtl="0">
              <a:buFont typeface="+mj-lt"/>
              <a:buAutoNum type="arabicPeriod"/>
            </a:pPr>
            <a:r>
              <a:rPr sz="2800"/>
              <a:t>A le dice a B: ¿Qué son las aguas desbordadas y de dónde proceden?</a:t>
            </a:r>
          </a:p>
          <a:p>
            <a:pPr marL="457200" lvl="0" indent="-457200" rtl="0">
              <a:buFont typeface="+mj-lt"/>
              <a:buAutoNum type="arabicPeriod"/>
            </a:pPr>
            <a:r>
              <a:rPr sz="2800"/>
              <a:t>A le dice a B: ¿Cuáles son las opciones para gestionar las aguas grises?</a:t>
            </a:r>
          </a:p>
          <a:p>
            <a:pPr marL="457200" lvl="0" indent="-457200" rtl="0">
              <a:buFont typeface="+mj-lt"/>
              <a:buAutoNum type="arabicPeriod"/>
            </a:pPr>
            <a:r>
              <a:rPr sz="2800"/>
              <a:t>B le dice a A: ¿Cuáles son las opciones para gestionar las aguas desbordadas?</a:t>
            </a:r>
          </a:p>
        </p:txBody>
      </p:sp>
    </p:spTree>
    <p:extLst>
      <p:ext uri="{BB962C8B-B14F-4D97-AF65-F5344CB8AC3E}">
        <p14:creationId xmlns:p14="http://schemas.microsoft.com/office/powerpoint/2010/main" val="32892385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484313"/>
            <a:ext cx="9144000" cy="3243965"/>
          </a:xfrm>
          <a:prstGeom prst="rect">
            <a:avLst/>
          </a:prstGeom>
        </p:spPr>
        <p:txBody>
          <a:bodyPr wrap="square">
            <a:spAutoFit/>
          </a:bodyPr>
          <a:lstStyle/>
          <a:p>
            <a:pPr algn="ctr" rtl="0">
              <a:spcBef>
                <a:spcPct val="20000"/>
              </a:spcBef>
              <a:defRPr/>
            </a:pPr>
            <a:r>
              <a:rPr sz="3200" kern="0" dirty="0" err="1">
                <a:solidFill>
                  <a:srgbClr val="000000"/>
                </a:solidFill>
                <a:latin typeface="Arial"/>
                <a:ea typeface="+mn-ea"/>
                <a:cs typeface="Arial"/>
              </a:rPr>
              <a:t>Esta</a:t>
            </a:r>
            <a:r>
              <a:rPr sz="3200" kern="0" dirty="0">
                <a:solidFill>
                  <a:srgbClr val="000000"/>
                </a:solidFill>
                <a:latin typeface="Arial"/>
                <a:ea typeface="+mn-ea"/>
                <a:cs typeface="Arial"/>
              </a:rPr>
              <a:t> </a:t>
            </a:r>
            <a:r>
              <a:rPr sz="3200" kern="0" dirty="0" err="1">
                <a:solidFill>
                  <a:srgbClr val="000000"/>
                </a:solidFill>
                <a:latin typeface="Arial"/>
                <a:ea typeface="+mn-ea"/>
                <a:cs typeface="Arial"/>
              </a:rPr>
              <a:t>presentación</a:t>
            </a:r>
            <a:r>
              <a:rPr sz="3200" kern="0" dirty="0">
                <a:solidFill>
                  <a:srgbClr val="000000"/>
                </a:solidFill>
                <a:latin typeface="Arial"/>
                <a:ea typeface="+mn-ea"/>
                <a:cs typeface="Arial"/>
              </a:rPr>
              <a:t> se </a:t>
            </a:r>
            <a:r>
              <a:rPr sz="3200" kern="0" dirty="0" err="1">
                <a:solidFill>
                  <a:srgbClr val="000000"/>
                </a:solidFill>
                <a:latin typeface="Arial"/>
                <a:ea typeface="+mn-ea"/>
                <a:cs typeface="Arial"/>
              </a:rPr>
              <a:t>utiliza</a:t>
            </a:r>
            <a:r>
              <a:rPr sz="3200" kern="0" dirty="0">
                <a:solidFill>
                  <a:srgbClr val="000000"/>
                </a:solidFill>
                <a:latin typeface="Arial"/>
                <a:ea typeface="+mn-ea"/>
                <a:cs typeface="Arial"/>
              </a:rPr>
              <a:t> con el Plan de </a:t>
            </a:r>
            <a:r>
              <a:rPr sz="3200" kern="0" dirty="0" err="1">
                <a:solidFill>
                  <a:srgbClr val="000000"/>
                </a:solidFill>
                <a:latin typeface="Arial"/>
                <a:ea typeface="+mn-ea"/>
                <a:cs typeface="Arial"/>
              </a:rPr>
              <a:t>lección</a:t>
            </a:r>
            <a:r>
              <a:rPr sz="3200" kern="0" dirty="0">
                <a:solidFill>
                  <a:srgbClr val="000000"/>
                </a:solidFill>
                <a:latin typeface="Arial"/>
                <a:ea typeface="+mn-ea"/>
                <a:cs typeface="Arial"/>
              </a:rPr>
              <a:t> </a:t>
            </a:r>
            <a:r>
              <a:rPr lang="en-CA" sz="3200" kern="0" dirty="0" smtClean="0">
                <a:latin typeface="Arial"/>
                <a:cs typeface="Arial"/>
              </a:rPr>
              <a:t>15</a:t>
            </a:r>
            <a:r>
              <a:rPr sz="3200" kern="0" dirty="0" smtClean="0">
                <a:latin typeface="Arial"/>
                <a:ea typeface="+mn-ea"/>
                <a:cs typeface="Arial"/>
              </a:rPr>
              <a:t>:</a:t>
            </a:r>
            <a:r>
              <a:rPr sz="3200" kern="0" dirty="0" smtClean="0">
                <a:solidFill>
                  <a:srgbClr val="000000"/>
                </a:solidFill>
                <a:latin typeface="Arial"/>
                <a:ea typeface="+mn-ea"/>
                <a:cs typeface="Arial"/>
              </a:rPr>
              <a:t> </a:t>
            </a:r>
            <a:r>
              <a:rPr sz="3200" kern="0" dirty="0" err="1">
                <a:solidFill>
                  <a:srgbClr val="000000"/>
                </a:solidFill>
                <a:latin typeface="Arial"/>
                <a:ea typeface="+mn-ea"/>
                <a:cs typeface="Arial"/>
              </a:rPr>
              <a:t>Aguas</a:t>
            </a:r>
            <a:r>
              <a:rPr sz="3200" kern="0" dirty="0">
                <a:solidFill>
                  <a:srgbClr val="000000"/>
                </a:solidFill>
                <a:latin typeface="Arial"/>
                <a:ea typeface="+mn-ea"/>
                <a:cs typeface="Arial"/>
              </a:rPr>
              <a:t> </a:t>
            </a:r>
            <a:r>
              <a:rPr sz="3200" kern="0" dirty="0" err="1">
                <a:solidFill>
                  <a:srgbClr val="000000"/>
                </a:solidFill>
                <a:latin typeface="Arial"/>
                <a:ea typeface="+mn-ea"/>
                <a:cs typeface="Arial"/>
              </a:rPr>
              <a:t>residuales</a:t>
            </a:r>
            <a:r>
              <a:rPr sz="3200" kern="0" dirty="0">
                <a:solidFill>
                  <a:srgbClr val="000000"/>
                </a:solidFill>
                <a:latin typeface="Arial"/>
                <a:ea typeface="+mn-ea"/>
                <a:cs typeface="Arial"/>
              </a:rPr>
              <a:t> </a:t>
            </a:r>
            <a:r>
              <a:rPr sz="3200" kern="0" dirty="0" err="1" smtClean="0">
                <a:solidFill>
                  <a:srgbClr val="000000"/>
                </a:solidFill>
                <a:latin typeface="Arial"/>
                <a:ea typeface="+mn-ea"/>
                <a:cs typeface="Arial"/>
              </a:rPr>
              <a:t>domésticas</a:t>
            </a:r>
            <a:r>
              <a:rPr sz="3200" kern="0" dirty="0" smtClean="0">
                <a:solidFill>
                  <a:srgbClr val="000000"/>
                </a:solidFill>
                <a:latin typeface="Arial"/>
                <a:ea typeface="+mn-ea"/>
                <a:cs typeface="Arial"/>
              </a:rPr>
              <a:t>, </a:t>
            </a:r>
            <a:r>
              <a:rPr sz="3200" kern="0" dirty="0">
                <a:solidFill>
                  <a:srgbClr val="000000"/>
                </a:solidFill>
                <a:latin typeface="Arial"/>
                <a:ea typeface="+mn-ea"/>
                <a:cs typeface="Arial"/>
              </a:rPr>
              <a:t>del manual del </a:t>
            </a:r>
            <a:r>
              <a:rPr sz="3200" kern="0" dirty="0" err="1">
                <a:solidFill>
                  <a:srgbClr val="000000"/>
                </a:solidFill>
                <a:latin typeface="Arial"/>
                <a:ea typeface="+mn-ea"/>
                <a:cs typeface="Arial"/>
              </a:rPr>
              <a:t>formador</a:t>
            </a:r>
            <a:r>
              <a:rPr sz="3200" kern="0" dirty="0">
                <a:solidFill>
                  <a:srgbClr val="000000"/>
                </a:solidFill>
                <a:latin typeface="Arial"/>
                <a:ea typeface="+mn-ea"/>
                <a:cs typeface="Arial"/>
              </a:rPr>
              <a:t> </a:t>
            </a:r>
            <a:r>
              <a:rPr sz="3200" kern="0" dirty="0" smtClean="0">
                <a:solidFill>
                  <a:srgbClr val="000000"/>
                </a:solidFill>
                <a:latin typeface="Arial"/>
                <a:ea typeface="+mn-ea"/>
                <a:cs typeface="Arial"/>
              </a:rPr>
              <a:t>para</a:t>
            </a:r>
            <a:r>
              <a:rPr lang="pt-BR" sz="3200" kern="0" dirty="0" smtClean="0">
                <a:solidFill>
                  <a:srgbClr val="000000"/>
                </a:solidFill>
                <a:latin typeface="Arial"/>
                <a:ea typeface="+mn-ea"/>
                <a:cs typeface="Arial"/>
              </a:rPr>
              <a:t> </a:t>
            </a:r>
            <a:r>
              <a:rPr lang="pt-BR" sz="3200" kern="0" dirty="0" err="1" smtClean="0">
                <a:solidFill>
                  <a:srgbClr val="000000"/>
                </a:solidFill>
                <a:latin typeface="Arial"/>
                <a:ea typeface="+mn-ea"/>
                <a:cs typeface="Arial"/>
              </a:rPr>
              <a:t>el</a:t>
            </a:r>
            <a:r>
              <a:rPr lang="pt-BR" sz="3200" kern="0" dirty="0" smtClean="0">
                <a:solidFill>
                  <a:srgbClr val="000000"/>
                </a:solidFill>
                <a:latin typeface="Arial"/>
                <a:ea typeface="+mn-ea"/>
                <a:cs typeface="Arial"/>
              </a:rPr>
              <a:t> </a:t>
            </a:r>
            <a:r>
              <a:rPr lang="pt-BR" sz="3200" kern="0" dirty="0" err="1" smtClean="0">
                <a:solidFill>
                  <a:srgbClr val="000000"/>
                </a:solidFill>
                <a:latin typeface="Arial"/>
                <a:ea typeface="+mn-ea"/>
                <a:cs typeface="Arial"/>
              </a:rPr>
              <a:t>taller</a:t>
            </a:r>
            <a:r>
              <a:rPr lang="pt-BR" sz="3200" kern="0">
                <a:solidFill>
                  <a:srgbClr val="000000"/>
                </a:solidFill>
                <a:latin typeface="Arial"/>
                <a:cs typeface="Arial"/>
              </a:rPr>
              <a:t> </a:t>
            </a:r>
            <a:r>
              <a:rPr lang="pt-BR" sz="3200" kern="0" smtClean="0">
                <a:solidFill>
                  <a:srgbClr val="000000"/>
                </a:solidFill>
                <a:latin typeface="Arial"/>
                <a:cs typeface="Arial"/>
              </a:rPr>
              <a:t>de</a:t>
            </a:r>
            <a:r>
              <a:rPr sz="3200" kern="0" smtClean="0">
                <a:solidFill>
                  <a:srgbClr val="000000"/>
                </a:solidFill>
                <a:latin typeface="Arial"/>
                <a:ea typeface="+mn-ea"/>
                <a:cs typeface="Arial"/>
              </a:rPr>
              <a:t> </a:t>
            </a:r>
            <a:r>
              <a:rPr lang="en-CA" sz="3200" kern="0" dirty="0" err="1" smtClean="0">
                <a:solidFill>
                  <a:srgbClr val="000000"/>
                </a:solidFill>
                <a:latin typeface="Arial"/>
                <a:ea typeface="+mn-ea"/>
                <a:cs typeface="Arial"/>
              </a:rPr>
              <a:t>Introducci</a:t>
            </a:r>
            <a:r>
              <a:rPr lang="pt-BR" sz="3200" kern="0" dirty="0" err="1" smtClean="0">
                <a:solidFill>
                  <a:srgbClr val="000000"/>
                </a:solidFill>
                <a:latin typeface="Arial"/>
                <a:ea typeface="+mn-ea"/>
                <a:cs typeface="Arial"/>
              </a:rPr>
              <a:t>ón</a:t>
            </a:r>
            <a:r>
              <a:rPr lang="pt-BR" sz="3200" kern="0" dirty="0" smtClean="0">
                <a:solidFill>
                  <a:srgbClr val="000000"/>
                </a:solidFill>
                <a:latin typeface="Arial"/>
                <a:ea typeface="+mn-ea"/>
                <a:cs typeface="Arial"/>
              </a:rPr>
              <a:t> al saneamento ambiental.</a:t>
            </a:r>
            <a:endParaRPr sz="3200" kern="0" dirty="0">
              <a:solidFill>
                <a:srgbClr val="000000"/>
              </a:solidFill>
              <a:latin typeface="Arial"/>
              <a:ea typeface="+mn-ea"/>
              <a:cs typeface="Arial"/>
            </a:endParaRPr>
          </a:p>
          <a:p>
            <a:pPr>
              <a:spcBef>
                <a:spcPct val="20000"/>
              </a:spcBef>
              <a:defRPr/>
            </a:pPr>
            <a:endParaRPr lang="en-US" sz="3200" kern="0" dirty="0">
              <a:solidFill>
                <a:srgbClr val="000000"/>
              </a:solidFill>
              <a:latin typeface="Arial"/>
              <a:ea typeface="+mn-ea"/>
              <a:cs typeface="Arial"/>
            </a:endParaRPr>
          </a:p>
          <a:p>
            <a:pPr algn="ctr" rtl="0">
              <a:spcBef>
                <a:spcPct val="20000"/>
              </a:spcBef>
              <a:defRPr/>
            </a:pPr>
            <a:r>
              <a:rPr sz="3200" kern="0" dirty="0" err="1">
                <a:solidFill>
                  <a:srgbClr val="000000"/>
                </a:solidFill>
                <a:latin typeface="Arial"/>
                <a:ea typeface="+mn-ea"/>
                <a:cs typeface="Arial"/>
              </a:rPr>
              <a:t>Disponible</a:t>
            </a:r>
            <a:r>
              <a:rPr sz="3200" kern="0" dirty="0">
                <a:solidFill>
                  <a:srgbClr val="000000"/>
                </a:solidFill>
                <a:latin typeface="Arial"/>
                <a:ea typeface="+mn-ea"/>
                <a:cs typeface="Arial"/>
              </a:rPr>
              <a:t> </a:t>
            </a:r>
            <a:r>
              <a:rPr sz="3200" kern="0" dirty="0" err="1">
                <a:solidFill>
                  <a:srgbClr val="000000"/>
                </a:solidFill>
                <a:latin typeface="Arial"/>
                <a:ea typeface="+mn-ea"/>
                <a:cs typeface="Arial"/>
              </a:rPr>
              <a:t>en</a:t>
            </a:r>
            <a:r>
              <a:rPr sz="3200" kern="0" dirty="0">
                <a:solidFill>
                  <a:srgbClr val="000000"/>
                </a:solidFill>
                <a:latin typeface="Arial"/>
                <a:ea typeface="+mn-ea"/>
                <a:cs typeface="Arial"/>
              </a:rPr>
              <a:t> </a:t>
            </a:r>
            <a:r>
              <a:rPr sz="3200" kern="0" dirty="0">
                <a:solidFill>
                  <a:srgbClr val="000000"/>
                </a:solidFill>
                <a:latin typeface="Arial"/>
                <a:ea typeface="+mn-ea"/>
                <a:cs typeface="Arial"/>
                <a:hlinkClick r:id="rId2"/>
              </a:rPr>
              <a:t>www.cawst.org/resources</a:t>
            </a:r>
          </a:p>
        </p:txBody>
      </p:sp>
      <p:pic>
        <p:nvPicPr>
          <p:cNvPr id="14339"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1171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09613" y="1905000"/>
            <a:ext cx="7772400" cy="1470025"/>
          </a:xfrm>
        </p:spPr>
        <p:txBody>
          <a:bodyPr/>
          <a:lstStyle/>
          <a:p>
            <a:pPr rtl="0"/>
            <a:r>
              <a:rPr b="1">
                <a:solidFill>
                  <a:schemeClr val="accent2"/>
                </a:solidFill>
              </a:rPr>
              <a:t>Gestión de aguas residuales domésticas</a:t>
            </a:r>
          </a:p>
        </p:txBody>
      </p:sp>
      <p:pic>
        <p:nvPicPr>
          <p:cNvPr id="2052" name="Picture 4" descr="CAWST Colo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4724400"/>
            <a:ext cx="7391400" cy="195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0708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0"/>
            <a:ext cx="8229600" cy="1143000"/>
          </a:xfrm>
        </p:spPr>
        <p:txBody>
          <a:bodyPr/>
          <a:lstStyle/>
          <a:p>
            <a:pPr rtl="0"/>
            <a:r>
              <a:rPr b="1" dirty="0" err="1">
                <a:solidFill>
                  <a:schemeClr val="accent2"/>
                </a:solidFill>
              </a:rPr>
              <a:t>Objetivos</a:t>
            </a:r>
            <a:r>
              <a:rPr b="1" dirty="0">
                <a:solidFill>
                  <a:schemeClr val="accent2"/>
                </a:solidFill>
              </a:rPr>
              <a:t> de </a:t>
            </a:r>
            <a:r>
              <a:rPr b="1" dirty="0" err="1">
                <a:solidFill>
                  <a:schemeClr val="accent2"/>
                </a:solidFill>
              </a:rPr>
              <a:t>aprendizaje</a:t>
            </a:r>
            <a:endParaRPr b="1" dirty="0">
              <a:solidFill>
                <a:schemeClr val="accent2"/>
              </a:solidFill>
            </a:endParaRPr>
          </a:p>
        </p:txBody>
      </p:sp>
      <p:sp>
        <p:nvSpPr>
          <p:cNvPr id="3075" name="Rectangle 3"/>
          <p:cNvSpPr>
            <a:spLocks noGrp="1" noChangeArrowheads="1"/>
          </p:cNvSpPr>
          <p:nvPr>
            <p:ph type="body" idx="1"/>
          </p:nvPr>
        </p:nvSpPr>
        <p:spPr>
          <a:xfrm>
            <a:off x="457200" y="1052736"/>
            <a:ext cx="8229600" cy="4525963"/>
          </a:xfrm>
        </p:spPr>
        <p:txBody>
          <a:bodyPr/>
          <a:lstStyle/>
          <a:p>
            <a:pPr marL="514350" lvl="0" indent="-514350" rtl="0">
              <a:buFont typeface="+mj-lt"/>
              <a:buAutoNum type="arabicPeriod"/>
            </a:pPr>
            <a:r>
              <a:rPr sz="3000" dirty="0" err="1"/>
              <a:t>Enumerar</a:t>
            </a:r>
            <a:r>
              <a:rPr sz="3000" dirty="0"/>
              <a:t> </a:t>
            </a:r>
            <a:r>
              <a:rPr sz="3000" dirty="0" err="1"/>
              <a:t>los</a:t>
            </a:r>
            <a:r>
              <a:rPr sz="3000" dirty="0"/>
              <a:t> </a:t>
            </a:r>
            <a:r>
              <a:rPr sz="3000" dirty="0" err="1"/>
              <a:t>tres</a:t>
            </a:r>
            <a:r>
              <a:rPr sz="3000" dirty="0"/>
              <a:t> </a:t>
            </a:r>
            <a:r>
              <a:rPr sz="3000" dirty="0" err="1"/>
              <a:t>componentes</a:t>
            </a:r>
            <a:r>
              <a:rPr sz="3000" dirty="0"/>
              <a:t> de </a:t>
            </a:r>
            <a:r>
              <a:rPr sz="3000" dirty="0" err="1"/>
              <a:t>aguas</a:t>
            </a:r>
            <a:r>
              <a:rPr sz="3000" dirty="0"/>
              <a:t> </a:t>
            </a:r>
            <a:r>
              <a:rPr sz="3000" dirty="0" err="1"/>
              <a:t>residuales</a:t>
            </a:r>
            <a:r>
              <a:rPr sz="3000" dirty="0"/>
              <a:t> </a:t>
            </a:r>
            <a:r>
              <a:rPr sz="3000" dirty="0" err="1"/>
              <a:t>domésticas</a:t>
            </a:r>
            <a:r>
              <a:rPr sz="3000" dirty="0"/>
              <a:t>: </a:t>
            </a:r>
            <a:r>
              <a:rPr sz="3000" dirty="0" err="1"/>
              <a:t>aguas</a:t>
            </a:r>
            <a:r>
              <a:rPr sz="3000" dirty="0"/>
              <a:t> </a:t>
            </a:r>
            <a:r>
              <a:rPr sz="3000" dirty="0" err="1"/>
              <a:t>negras</a:t>
            </a:r>
            <a:r>
              <a:rPr sz="3000" dirty="0"/>
              <a:t>, </a:t>
            </a:r>
            <a:r>
              <a:rPr sz="3000" dirty="0" err="1"/>
              <a:t>aguas</a:t>
            </a:r>
            <a:r>
              <a:rPr sz="3000" dirty="0"/>
              <a:t> </a:t>
            </a:r>
            <a:r>
              <a:rPr sz="3000" dirty="0" err="1"/>
              <a:t>grises</a:t>
            </a:r>
            <a:r>
              <a:rPr sz="3000" dirty="0"/>
              <a:t> y </a:t>
            </a:r>
            <a:r>
              <a:rPr sz="3000" dirty="0" err="1"/>
              <a:t>aguas</a:t>
            </a:r>
            <a:r>
              <a:rPr sz="3000" dirty="0"/>
              <a:t> </a:t>
            </a:r>
            <a:r>
              <a:rPr sz="3000" dirty="0" err="1"/>
              <a:t>desbordadas</a:t>
            </a:r>
            <a:r>
              <a:rPr sz="3000" dirty="0"/>
              <a:t>.</a:t>
            </a:r>
          </a:p>
          <a:p>
            <a:pPr marL="514350" lvl="0" indent="-514350" rtl="0">
              <a:buFont typeface="+mj-lt"/>
              <a:buAutoNum type="arabicPeriod"/>
            </a:pPr>
            <a:r>
              <a:rPr sz="3000" dirty="0" err="1"/>
              <a:t>Discutir</a:t>
            </a:r>
            <a:r>
              <a:rPr sz="3000" dirty="0"/>
              <a:t> la </a:t>
            </a:r>
            <a:r>
              <a:rPr sz="3000" dirty="0" err="1"/>
              <a:t>importancia</a:t>
            </a:r>
            <a:r>
              <a:rPr sz="3000" dirty="0"/>
              <a:t> de </a:t>
            </a:r>
            <a:r>
              <a:rPr sz="3000" dirty="0" err="1"/>
              <a:t>una</a:t>
            </a:r>
            <a:r>
              <a:rPr sz="3000" dirty="0"/>
              <a:t> </a:t>
            </a:r>
            <a:r>
              <a:rPr sz="3000" dirty="0" err="1"/>
              <a:t>gestión</a:t>
            </a:r>
            <a:r>
              <a:rPr sz="3000" dirty="0"/>
              <a:t> </a:t>
            </a:r>
            <a:r>
              <a:rPr sz="3000" dirty="0" err="1"/>
              <a:t>adecuada</a:t>
            </a:r>
            <a:r>
              <a:rPr sz="3000" dirty="0"/>
              <a:t> de </a:t>
            </a:r>
            <a:r>
              <a:rPr sz="3000" dirty="0" err="1"/>
              <a:t>aguas</a:t>
            </a:r>
            <a:r>
              <a:rPr sz="3000" dirty="0"/>
              <a:t> </a:t>
            </a:r>
            <a:r>
              <a:rPr sz="3000" dirty="0" err="1"/>
              <a:t>grises</a:t>
            </a:r>
            <a:r>
              <a:rPr sz="3000" dirty="0"/>
              <a:t> y </a:t>
            </a:r>
            <a:r>
              <a:rPr sz="3000" dirty="0" err="1"/>
              <a:t>aguas</a:t>
            </a:r>
            <a:r>
              <a:rPr sz="3000" dirty="0"/>
              <a:t> </a:t>
            </a:r>
            <a:r>
              <a:rPr sz="3000" dirty="0" err="1"/>
              <a:t>desbordadas</a:t>
            </a:r>
            <a:r>
              <a:rPr sz="3000" dirty="0"/>
              <a:t>.</a:t>
            </a:r>
          </a:p>
          <a:p>
            <a:pPr marL="514350" lvl="0" indent="-514350" rtl="0">
              <a:buFont typeface="+mj-lt"/>
              <a:buAutoNum type="arabicPeriod"/>
            </a:pPr>
            <a:r>
              <a:rPr sz="3000" dirty="0" err="1"/>
              <a:t>Identificar</a:t>
            </a:r>
            <a:r>
              <a:rPr sz="3000" dirty="0"/>
              <a:t> las </a:t>
            </a:r>
            <a:r>
              <a:rPr sz="3000" dirty="0" err="1"/>
              <a:t>opciones</a:t>
            </a:r>
            <a:r>
              <a:rPr sz="3000" dirty="0"/>
              <a:t> para la </a:t>
            </a:r>
            <a:r>
              <a:rPr sz="3000" dirty="0" err="1"/>
              <a:t>gestión</a:t>
            </a:r>
            <a:r>
              <a:rPr sz="3000" dirty="0"/>
              <a:t> de </a:t>
            </a:r>
            <a:r>
              <a:rPr sz="3000" dirty="0" err="1"/>
              <a:t>aguas</a:t>
            </a:r>
            <a:r>
              <a:rPr sz="3000" dirty="0"/>
              <a:t> </a:t>
            </a:r>
            <a:r>
              <a:rPr sz="3000" dirty="0" err="1"/>
              <a:t>grises</a:t>
            </a:r>
            <a:r>
              <a:rPr sz="3000" dirty="0"/>
              <a:t>.</a:t>
            </a:r>
          </a:p>
          <a:p>
            <a:pPr marL="514350" lvl="0" indent="-514350" rtl="0">
              <a:buFont typeface="+mj-lt"/>
              <a:buAutoNum type="arabicPeriod"/>
            </a:pPr>
            <a:r>
              <a:rPr sz="3000" dirty="0" err="1"/>
              <a:t>Identificar</a:t>
            </a:r>
            <a:r>
              <a:rPr sz="3000" dirty="0"/>
              <a:t> las </a:t>
            </a:r>
            <a:r>
              <a:rPr sz="3000" dirty="0" err="1"/>
              <a:t>opciones</a:t>
            </a:r>
            <a:r>
              <a:rPr sz="3000" dirty="0"/>
              <a:t> para la </a:t>
            </a:r>
            <a:r>
              <a:rPr sz="3000" dirty="0" err="1"/>
              <a:t>gestión</a:t>
            </a:r>
            <a:r>
              <a:rPr sz="3000" dirty="0"/>
              <a:t> de </a:t>
            </a:r>
            <a:r>
              <a:rPr sz="3000" dirty="0" err="1"/>
              <a:t>aguas</a:t>
            </a:r>
            <a:r>
              <a:rPr sz="3000" dirty="0"/>
              <a:t> </a:t>
            </a:r>
            <a:r>
              <a:rPr sz="3000" dirty="0" err="1"/>
              <a:t>desbordadas</a:t>
            </a:r>
            <a:r>
              <a:rPr sz="3000" dirty="0"/>
              <a:t>.</a:t>
            </a:r>
          </a:p>
        </p:txBody>
      </p:sp>
      <p:pic>
        <p:nvPicPr>
          <p:cNvPr id="3076" name="Picture 4" descr="CAWST Colour - no tex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b="1"/>
              <a:t>¿Por qué es importante?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102" y="1417639"/>
            <a:ext cx="3792517" cy="4341660"/>
          </a:xfrm>
          <a:prstGeom prst="rect">
            <a:avLst/>
          </a:prstGeom>
        </p:spPr>
      </p:pic>
      <p:grpSp>
        <p:nvGrpSpPr>
          <p:cNvPr id="8" name="Group 7"/>
          <p:cNvGrpSpPr/>
          <p:nvPr/>
        </p:nvGrpSpPr>
        <p:grpSpPr>
          <a:xfrm>
            <a:off x="4362840" y="1844824"/>
            <a:ext cx="4339303" cy="3560062"/>
            <a:chOff x="4362840" y="1844824"/>
            <a:chExt cx="4339303" cy="3560062"/>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2840" y="1844824"/>
              <a:ext cx="4339303" cy="3560062"/>
            </a:xfrm>
            <a:prstGeom prst="rect">
              <a:avLst/>
            </a:prstGeom>
          </p:spPr>
        </p:pic>
        <p:sp>
          <p:nvSpPr>
            <p:cNvPr id="7" name="Rectangle 6"/>
            <p:cNvSpPr/>
            <p:nvPr/>
          </p:nvSpPr>
          <p:spPr>
            <a:xfrm>
              <a:off x="4572000" y="2060848"/>
              <a:ext cx="1440160" cy="12961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932994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pPr rtl="0"/>
            <a:r>
              <a:rPr b="1"/>
              <a:t>Descarga a un sistema de drenaje</a:t>
            </a:r>
          </a:p>
        </p:txBody>
      </p:sp>
      <p:pic>
        <p:nvPicPr>
          <p:cNvPr id="25602" name="Picture 2" descr="http://www.idrc.ca/EN/PublishingImages/105524-Ditch-filled-with-garba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204864"/>
            <a:ext cx="4376541" cy="284403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5604" name="Picture 4" descr="http://upload.wikimedia.org/wikipedia/commons/b/b7/Oxfam_East_Africa_-_Clearing_drainage_ditch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2204864"/>
            <a:ext cx="3849260" cy="288694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5751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rtl="0" eaLnBrk="1" hangingPunct="1"/>
            <a:r>
              <a:rPr b="1">
                <a:latin typeface="Arial" charset="0"/>
                <a:cs typeface="Arial" charset="0"/>
              </a:rPr>
              <a:t>Agua para regadío</a:t>
            </a:r>
          </a:p>
        </p:txBody>
      </p:sp>
      <p:pic>
        <p:nvPicPr>
          <p:cNvPr id="24579" name="Picture 6" descr="hand pu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900" y="1396786"/>
            <a:ext cx="6172200" cy="46339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19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rtl="0" eaLnBrk="1" hangingPunct="1"/>
            <a:r>
              <a:rPr b="1"/>
              <a:t>Trampa de grasa</a:t>
            </a:r>
          </a:p>
        </p:txBody>
      </p:sp>
      <p:pic>
        <p:nvPicPr>
          <p:cNvPr id="23555" name="Picture 27"/>
          <p:cNvPicPr>
            <a:picLocks noChangeAspect="1" noChangeArrowheads="1"/>
          </p:cNvPicPr>
          <p:nvPr/>
        </p:nvPicPr>
        <p:blipFill>
          <a:blip r:embed="rId3"/>
          <a:srcRect/>
          <a:stretch>
            <a:fillRect/>
          </a:stretch>
        </p:blipFill>
        <p:spPr bwMode="auto">
          <a:xfrm>
            <a:off x="1043608" y="1124744"/>
            <a:ext cx="7757069" cy="3735398"/>
          </a:xfrm>
          <a:prstGeom prst="rect">
            <a:avLst/>
          </a:prstGeom>
          <a:noFill/>
          <a:ln w="9525">
            <a:noFill/>
            <a:miter lim="800000"/>
            <a:headEnd/>
            <a:tailEnd/>
          </a:ln>
        </p:spPr>
      </p:pic>
      <p:sp>
        <p:nvSpPr>
          <p:cNvPr id="23557" name="Rectangle 30"/>
          <p:cNvSpPr>
            <a:spLocks noChangeArrowheads="1"/>
          </p:cNvSpPr>
          <p:nvPr/>
        </p:nvSpPr>
        <p:spPr bwMode="auto">
          <a:xfrm>
            <a:off x="5652120" y="4714329"/>
            <a:ext cx="3491880" cy="2031325"/>
          </a:xfrm>
          <a:prstGeom prst="rect">
            <a:avLst/>
          </a:prstGeom>
          <a:noFill/>
          <a:ln w="9525">
            <a:noFill/>
            <a:miter lim="800000"/>
            <a:headEnd/>
            <a:tailEnd/>
          </a:ln>
        </p:spPr>
        <p:txBody>
          <a:bodyPr wrap="square">
            <a:prstTxWarp prst="textNoShape">
              <a:avLst/>
            </a:prstTxWarp>
            <a:spAutoFit/>
          </a:bodyPr>
          <a:lstStyle/>
          <a:p>
            <a:pPr marL="342900" indent="-342900" algn="l" rtl="0"/>
            <a:r>
              <a:rPr u="sng" dirty="0" err="1"/>
              <a:t>Leyenda</a:t>
            </a:r>
            <a:endParaRPr u="sng" dirty="0"/>
          </a:p>
          <a:p>
            <a:pPr marL="342900" indent="-342900" algn="l" rtl="0">
              <a:buFontTx/>
              <a:buAutoNum type="arabicPeriod"/>
            </a:pPr>
            <a:r>
              <a:rPr dirty="0" err="1"/>
              <a:t>Cubierta</a:t>
            </a:r>
            <a:r>
              <a:rPr dirty="0"/>
              <a:t>(s) </a:t>
            </a:r>
            <a:r>
              <a:rPr dirty="0" err="1"/>
              <a:t>móvil</a:t>
            </a:r>
            <a:r>
              <a:rPr dirty="0"/>
              <a:t>(</a:t>
            </a:r>
            <a:r>
              <a:rPr dirty="0" err="1"/>
              <a:t>es</a:t>
            </a:r>
            <a:r>
              <a:rPr dirty="0"/>
              <a:t>).</a:t>
            </a:r>
          </a:p>
          <a:p>
            <a:pPr marL="342900" indent="-342900" algn="l" rtl="0">
              <a:buFontTx/>
              <a:buAutoNum type="arabicPeriod"/>
            </a:pPr>
            <a:r>
              <a:rPr dirty="0" err="1"/>
              <a:t>Carcasa</a:t>
            </a:r>
            <a:r>
              <a:rPr dirty="0"/>
              <a:t> </a:t>
            </a:r>
            <a:r>
              <a:rPr dirty="0" err="1"/>
              <a:t>hermética</a:t>
            </a:r>
            <a:r>
              <a:rPr dirty="0"/>
              <a:t>.</a:t>
            </a:r>
          </a:p>
          <a:p>
            <a:pPr marL="342900" indent="-342900" algn="l" rtl="0">
              <a:buFontTx/>
              <a:buAutoNum type="arabicPeriod"/>
            </a:pPr>
            <a:r>
              <a:rPr dirty="0" err="1"/>
              <a:t>Codo</a:t>
            </a:r>
            <a:r>
              <a:rPr dirty="0"/>
              <a:t> de entrada, 90°.</a:t>
            </a:r>
          </a:p>
          <a:p>
            <a:pPr marL="342900" indent="-342900" algn="l" rtl="0">
              <a:buFontTx/>
              <a:buAutoNum type="arabicPeriod"/>
            </a:pPr>
            <a:r>
              <a:rPr dirty="0"/>
              <a:t>T de </a:t>
            </a:r>
            <a:r>
              <a:rPr dirty="0" err="1"/>
              <a:t>salida</a:t>
            </a:r>
            <a:r>
              <a:rPr dirty="0"/>
              <a:t>.</a:t>
            </a:r>
          </a:p>
          <a:p>
            <a:pPr marL="342900" indent="-342900" algn="l" rtl="0">
              <a:buFontTx/>
              <a:buAutoNum type="arabicPeriod"/>
            </a:pPr>
            <a:r>
              <a:rPr dirty="0" err="1"/>
              <a:t>Grasas</a:t>
            </a:r>
            <a:r>
              <a:rPr dirty="0"/>
              <a:t> </a:t>
            </a:r>
            <a:r>
              <a:rPr dirty="0" err="1"/>
              <a:t>flotantes</a:t>
            </a:r>
            <a:r>
              <a:rPr dirty="0"/>
              <a:t> y </a:t>
            </a:r>
            <a:r>
              <a:rPr dirty="0" err="1"/>
              <a:t>espumas</a:t>
            </a:r>
            <a:endParaRPr dirty="0"/>
          </a:p>
          <a:p>
            <a:pPr marL="342900" indent="-342900" algn="l" rtl="0">
              <a:buFontTx/>
              <a:buAutoNum type="arabicPeriod"/>
            </a:pPr>
            <a:r>
              <a:rPr dirty="0" err="1"/>
              <a:t>Sólidos</a:t>
            </a:r>
            <a:r>
              <a:rPr dirty="0"/>
              <a:t> </a:t>
            </a:r>
            <a:r>
              <a:rPr dirty="0" err="1"/>
              <a:t>asentados</a:t>
            </a:r>
            <a:endParaRPr dirty="0"/>
          </a:p>
        </p:txBody>
      </p:sp>
      <p:sp>
        <p:nvSpPr>
          <p:cNvPr id="23558" name="Rectangle 33"/>
          <p:cNvSpPr>
            <a:spLocks noChangeArrowheads="1"/>
          </p:cNvSpPr>
          <p:nvPr/>
        </p:nvSpPr>
        <p:spPr bwMode="auto">
          <a:xfrm>
            <a:off x="0" y="2328863"/>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23559" name="Rectangle 35"/>
          <p:cNvSpPr>
            <a:spLocks noChangeArrowheads="1"/>
          </p:cNvSpPr>
          <p:nvPr/>
        </p:nvSpPr>
        <p:spPr bwMode="auto">
          <a:xfrm>
            <a:off x="0" y="2328863"/>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38272"/>
          <a:stretch/>
        </p:blipFill>
        <p:spPr>
          <a:xfrm>
            <a:off x="-324544" y="1243081"/>
            <a:ext cx="4267152" cy="5433661"/>
          </a:xfrm>
          <a:prstGeom prst="rect">
            <a:avLst/>
          </a:prstGeom>
        </p:spPr>
      </p:pic>
      <p:sp>
        <p:nvSpPr>
          <p:cNvPr id="106" name="AutoShape 12"/>
          <p:cNvSpPr>
            <a:spLocks noChangeArrowheads="1"/>
          </p:cNvSpPr>
          <p:nvPr/>
        </p:nvSpPr>
        <p:spPr bwMode="auto">
          <a:xfrm>
            <a:off x="3942608" y="5519732"/>
            <a:ext cx="2213568" cy="292725"/>
          </a:xfrm>
          <a:prstGeom prst="flowChartProcess">
            <a:avLst/>
          </a:prstGeom>
          <a:solidFill>
            <a:schemeClr val="bg1">
              <a:lumMod val="85000"/>
            </a:schemeClr>
          </a:solidFill>
          <a:ln w="9525">
            <a:solidFill>
              <a:srgbClr val="000000"/>
            </a:solidFill>
            <a:miter lim="800000"/>
            <a:headEnd/>
            <a:tailEnd/>
          </a:ln>
        </p:spPr>
        <p:txBody>
          <a:bodyPr>
            <a:prstTxWarp prst="textNoShape">
              <a:avLst/>
            </a:prstTxWarp>
          </a:bodyPr>
          <a:lstStyle/>
          <a:p>
            <a:pPr algn="ctr"/>
            <a:endParaRPr lang="en-US" sz="1600" dirty="0">
              <a:latin typeface="+mn-lt"/>
            </a:endParaRPr>
          </a:p>
        </p:txBody>
      </p:sp>
      <p:sp>
        <p:nvSpPr>
          <p:cNvPr id="25604" name="Rectangle 2"/>
          <p:cNvSpPr>
            <a:spLocks noGrp="1" noChangeArrowheads="1"/>
          </p:cNvSpPr>
          <p:nvPr>
            <p:ph type="title"/>
          </p:nvPr>
        </p:nvSpPr>
        <p:spPr/>
        <p:txBody>
          <a:bodyPr/>
          <a:lstStyle/>
          <a:p>
            <a:pPr rtl="0" eaLnBrk="1" hangingPunct="1"/>
            <a:r>
              <a:rPr b="1"/>
              <a:t>Pozo de absorción para la eliminación</a:t>
            </a:r>
          </a:p>
        </p:txBody>
      </p:sp>
      <p:sp>
        <p:nvSpPr>
          <p:cNvPr id="25606" name="Rectangle 7"/>
          <p:cNvSpPr>
            <a:spLocks noChangeArrowheads="1"/>
          </p:cNvSpPr>
          <p:nvPr/>
        </p:nvSpPr>
        <p:spPr bwMode="auto">
          <a:xfrm>
            <a:off x="0" y="2328863"/>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25607" name="Rectangle 9"/>
          <p:cNvSpPr>
            <a:spLocks noChangeArrowheads="1"/>
          </p:cNvSpPr>
          <p:nvPr/>
        </p:nvSpPr>
        <p:spPr bwMode="auto">
          <a:xfrm>
            <a:off x="0" y="2328863"/>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pic>
        <p:nvPicPr>
          <p:cNvPr id="6" name="Picture 5"/>
          <p:cNvPicPr>
            <a:picLocks noChangeAspect="1"/>
          </p:cNvPicPr>
          <p:nvPr/>
        </p:nvPicPr>
        <p:blipFill rotWithShape="1">
          <a:blip r:embed="rId3"/>
          <a:srcRect l="61447" t="65409" r="-296"/>
          <a:stretch/>
        </p:blipFill>
        <p:spPr>
          <a:xfrm>
            <a:off x="6156176" y="4797152"/>
            <a:ext cx="2685504" cy="1879590"/>
          </a:xfrm>
          <a:prstGeom prst="rect">
            <a:avLst/>
          </a:prstGeom>
        </p:spPr>
      </p:pic>
      <p:sp>
        <p:nvSpPr>
          <p:cNvPr id="101" name="AutoShape 12"/>
          <p:cNvSpPr>
            <a:spLocks noChangeArrowheads="1"/>
          </p:cNvSpPr>
          <p:nvPr/>
        </p:nvSpPr>
        <p:spPr bwMode="auto">
          <a:xfrm>
            <a:off x="4211960" y="5162192"/>
            <a:ext cx="1637504" cy="715080"/>
          </a:xfrm>
          <a:prstGeom prst="flowChartProcess">
            <a:avLst/>
          </a:prstGeom>
          <a:solidFill>
            <a:schemeClr val="bg1">
              <a:lumMod val="75000"/>
            </a:schemeClr>
          </a:solidFill>
          <a:ln w="9525">
            <a:solidFill>
              <a:srgbClr val="000000"/>
            </a:solidFill>
            <a:miter lim="800000"/>
            <a:headEnd/>
            <a:tailEnd/>
          </a:ln>
        </p:spPr>
        <p:txBody>
          <a:bodyPr>
            <a:prstTxWarp prst="textNoShape">
              <a:avLst/>
            </a:prstTxWarp>
          </a:bodyPr>
          <a:lstStyle/>
          <a:p>
            <a:pPr algn="ctr" rtl="0"/>
            <a:r>
              <a:rPr sz="1600">
                <a:latin typeface="+mn-lt"/>
              </a:rPr>
              <a:t>Trampa de grasa </a:t>
            </a:r>
          </a:p>
          <a:p>
            <a:pPr algn="ctr" rtl="0"/>
            <a:r>
              <a:rPr sz="1600">
                <a:latin typeface="+mn-lt"/>
              </a:rPr>
              <a:t>accesible</a:t>
            </a:r>
          </a:p>
        </p:txBody>
      </p:sp>
      <p:cxnSp>
        <p:nvCxnSpPr>
          <p:cNvPr id="96" name="Straight Arrow Connector 95"/>
          <p:cNvCxnSpPr/>
          <p:nvPr/>
        </p:nvCxnSpPr>
        <p:spPr>
          <a:xfrm>
            <a:off x="3942608" y="5589240"/>
            <a:ext cx="21602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a:off x="5940152" y="5589240"/>
            <a:ext cx="21602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51520" y="6525344"/>
            <a:ext cx="792088" cy="332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30904741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_PowerPoint Presentation_2010-03-25">
  <a:themeElements>
    <a:clrScheme name="Template_PowerPoint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PowerPoint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_PowerPoint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PowerPoint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PowerPoint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PowerPoint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PowerPoint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PowerPoint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PowerPoint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PowerPoint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PowerPoint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PowerPoint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PowerPoint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PowerPoint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602</TotalTime>
  <Words>1177</Words>
  <Application>Microsoft Office PowerPoint</Application>
  <PresentationFormat>On-screen Show (4:3)</PresentationFormat>
  <Paragraphs>142</Paragraphs>
  <Slides>12</Slides>
  <Notes>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9" baseType="lpstr">
      <vt:lpstr>Microsoft YaHei</vt:lpstr>
      <vt:lpstr>ＭＳ Ｐゴシック</vt:lpstr>
      <vt:lpstr>Arial</vt:lpstr>
      <vt:lpstr>Calibri</vt:lpstr>
      <vt:lpstr>Times New Roman</vt:lpstr>
      <vt:lpstr>Template_PowerPoint Presentation_2010-03-25</vt:lpstr>
      <vt:lpstr>Picture</vt:lpstr>
      <vt:lpstr>PowerPoint Presentation</vt:lpstr>
      <vt:lpstr>PowerPoint Presentation</vt:lpstr>
      <vt:lpstr>Gestión de aguas residuales domésticas</vt:lpstr>
      <vt:lpstr>Objetivos de aprendizaje</vt:lpstr>
      <vt:lpstr>¿Por qué es importante?</vt:lpstr>
      <vt:lpstr>Descarga a un sistema de drenaje</vt:lpstr>
      <vt:lpstr>Agua para regadío</vt:lpstr>
      <vt:lpstr>Trampa de grasa</vt:lpstr>
      <vt:lpstr>Pozo de absorción para la eliminación</vt:lpstr>
      <vt:lpstr>Pozo de absorción</vt:lpstr>
      <vt:lpstr>Zanja de infiltración</vt:lpstr>
      <vt:lpstr>Resumen</vt:lpstr>
    </vt:vector>
  </TitlesOfParts>
  <Company>Acer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CAWST</dc:creator>
  <cp:lastModifiedBy>Andrea Roach</cp:lastModifiedBy>
  <cp:revision>61</cp:revision>
  <dcterms:created xsi:type="dcterms:W3CDTF">2010-12-13T20:02:46Z</dcterms:created>
  <dcterms:modified xsi:type="dcterms:W3CDTF">2015-09-04T02:48:26Z</dcterms:modified>
</cp:coreProperties>
</file>